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620" r:id="rId3"/>
    <p:sldId id="508" r:id="rId4"/>
    <p:sldId id="579" r:id="rId5"/>
    <p:sldId id="602" r:id="rId6"/>
    <p:sldId id="603" r:id="rId7"/>
    <p:sldId id="513" r:id="rId8"/>
    <p:sldId id="514" r:id="rId9"/>
    <p:sldId id="515" r:id="rId10"/>
    <p:sldId id="517" r:id="rId11"/>
    <p:sldId id="526" r:id="rId12"/>
    <p:sldId id="604" r:id="rId13"/>
    <p:sldId id="605" r:id="rId14"/>
    <p:sldId id="606" r:id="rId15"/>
    <p:sldId id="607" r:id="rId16"/>
    <p:sldId id="608" r:id="rId17"/>
    <p:sldId id="609" r:id="rId18"/>
    <p:sldId id="610" r:id="rId19"/>
    <p:sldId id="611" r:id="rId20"/>
    <p:sldId id="619" r:id="rId21"/>
    <p:sldId id="592" r:id="rId22"/>
    <p:sldId id="617" r:id="rId23"/>
    <p:sldId id="621" r:id="rId24"/>
    <p:sldId id="307" r:id="rId25"/>
    <p:sldId id="308" r:id="rId26"/>
    <p:sldId id="616" r:id="rId27"/>
    <p:sldId id="618" r:id="rId28"/>
    <p:sldId id="613"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0"/>
    <p:restoredTop sz="94662"/>
  </p:normalViewPr>
  <p:slideViewPr>
    <p:cSldViewPr snapToGrid="0" snapToObjects="1">
      <p:cViewPr varScale="1">
        <p:scale>
          <a:sx n="71" d="100"/>
          <a:sy n="71" d="100"/>
        </p:scale>
        <p:origin x="20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1A334-AF8A-A44C-8498-53E3F6B65F88}" type="doc">
      <dgm:prSet loTypeId="urn:microsoft.com/office/officeart/2005/8/layout/list1" loCatId="" qsTypeId="urn:microsoft.com/office/officeart/2005/8/quickstyle/simple1" qsCatId="simple" csTypeId="urn:microsoft.com/office/officeart/2005/8/colors/accent0_2" csCatId="mainScheme" phldr="1"/>
      <dgm:spPr/>
      <dgm:t>
        <a:bodyPr/>
        <a:lstStyle/>
        <a:p>
          <a:endParaRPr lang="en-GB"/>
        </a:p>
      </dgm:t>
    </dgm:pt>
    <dgm:pt modelId="{CB0F1EBA-00E4-A74B-A9C8-73B16C241AF7}">
      <dgm:prSet phldrT="[Text]" custT="1"/>
      <dgm:spPr/>
      <dgm:t>
        <a:bodyPr/>
        <a:lstStyle/>
        <a:p>
          <a:r>
            <a:rPr lang="en-GB" sz="2400" b="0" i="0">
              <a:latin typeface="Verdana" panose="020B0604030504040204" pitchFamily="34" charset="0"/>
              <a:ea typeface="Verdana" panose="020B0604030504040204" pitchFamily="34" charset="0"/>
              <a:cs typeface="Verdana" panose="020B0604030504040204" pitchFamily="34" charset="0"/>
            </a:rPr>
            <a:t>What are </a:t>
          </a:r>
          <a:r>
            <a:rPr lang="en-GB" sz="2400" b="0" i="0" dirty="0">
              <a:latin typeface="Verdana" panose="020B0604030504040204" pitchFamily="34" charset="0"/>
              <a:ea typeface="Verdana" panose="020B0604030504040204" pitchFamily="34" charset="0"/>
              <a:cs typeface="Verdana" panose="020B0604030504040204" pitchFamily="34" charset="0"/>
            </a:rPr>
            <a:t>we trying </a:t>
          </a:r>
          <a:r>
            <a:rPr lang="en-GB" sz="2400" b="0" i="0">
              <a:latin typeface="Verdana" panose="020B0604030504040204" pitchFamily="34" charset="0"/>
              <a:ea typeface="Verdana" panose="020B0604030504040204" pitchFamily="34" charset="0"/>
              <a:cs typeface="Verdana" panose="020B0604030504040204" pitchFamily="34" charset="0"/>
            </a:rPr>
            <a:t>to do?</a:t>
          </a: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2A7CED78-4EFD-BC4F-8609-DA5C61A07D55}" type="parTrans" cxnId="{7BCB3EB1-ADF9-AF42-A783-4E4319E3BC7E}">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469CCB23-89A7-A94E-B28C-739CE4ED9B26}" type="sibTrans" cxnId="{7BCB3EB1-ADF9-AF42-A783-4E4319E3BC7E}">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1ECC3ECC-334B-C94F-BBBD-171E5497CA0B}">
      <dgm:prSet phldrT="[Text]" custT="1"/>
      <dgm:spPr/>
      <dgm:t>
        <a:bodyPr/>
        <a:lstStyle/>
        <a:p>
          <a:pPr>
            <a:buFont typeface="+mj-lt"/>
            <a:buAutoNum type="arabicPeriod"/>
          </a:pPr>
          <a:r>
            <a:rPr lang="en-IN" sz="2400" b="0" i="0" dirty="0">
              <a:latin typeface="Verdana" panose="020B0604030504040204" pitchFamily="34" charset="0"/>
              <a:ea typeface="Verdana" panose="020B0604030504040204" pitchFamily="34" charset="0"/>
              <a:cs typeface="Verdana" panose="020B0604030504040204" pitchFamily="34" charset="0"/>
            </a:rPr>
            <a:t> Design a technique to embed Symbolic Knowledge Base (KB) into a vector space while preserving its logical structure.</a:t>
          </a: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C8DCFAFE-98E7-AB45-9A71-1CF349E02DC7}" type="parTrans" cxnId="{5B5527E4-7054-8349-B90B-FB9F218E61FB}">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7BA66DAA-536E-1D4C-9F67-503AE776D7C7}" type="sibTrans" cxnId="{5B5527E4-7054-8349-B90B-FB9F218E61FB}">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57DA4B2D-B6B4-F84A-B2A5-4A11743AEEA9}">
      <dgm:prSet phldrT="[Text]" custT="1"/>
      <dgm:spPr/>
      <dgm:t>
        <a:bodyPr/>
        <a:lstStyle/>
        <a:p>
          <a:r>
            <a:rPr lang="en-GB" sz="2400" b="0" i="0" dirty="0">
              <a:latin typeface="Verdana" panose="020B0604030504040204" pitchFamily="34" charset="0"/>
              <a:ea typeface="Verdana" panose="020B0604030504040204" pitchFamily="34" charset="0"/>
              <a:cs typeface="Verdana" panose="020B0604030504040204" pitchFamily="34" charset="0"/>
            </a:rPr>
            <a:t>Why are we doing this? What’s the use?</a:t>
          </a:r>
        </a:p>
      </dgm:t>
    </dgm:pt>
    <dgm:pt modelId="{DA321D72-A8EA-9040-B51D-7FC6C1CB9D12}" type="parTrans" cxnId="{AE9ABEE6-3555-B744-8AB3-3A92C33CDF69}">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AD66BBB1-AE30-9A48-8237-0B7E9D051671}" type="sibTrans" cxnId="{AE9ABEE6-3555-B744-8AB3-3A92C33CDF69}">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4DBC8674-CBDF-6646-9B10-CAEED7E95940}">
      <dgm:prSet phldrT="[Text]" custT="1"/>
      <dgm:spPr/>
      <dgm:t>
        <a:bodyPr/>
        <a:lstStyle/>
        <a:p>
          <a:pPr>
            <a:buFont typeface="+mj-lt"/>
            <a:buAutoNum type="arabicPeriod"/>
          </a:pPr>
          <a:r>
            <a:rPr lang="en-GB" sz="2400" b="0" i="0" dirty="0">
              <a:latin typeface="Verdana" panose="020B0604030504040204" pitchFamily="34" charset="0"/>
              <a:ea typeface="Verdana" panose="020B0604030504040204" pitchFamily="34" charset="0"/>
              <a:cs typeface="Verdana" panose="020B0604030504040204" pitchFamily="34" charset="0"/>
            </a:rPr>
            <a:t>Such embeddings can be leveraged </a:t>
          </a:r>
          <a:r>
            <a:rPr lang="en-IN" sz="2400" b="0" i="0" dirty="0">
              <a:latin typeface="Verdana" panose="020B0604030504040204" pitchFamily="34" charset="0"/>
              <a:ea typeface="Verdana" panose="020B0604030504040204" pitchFamily="34" charset="0"/>
              <a:cs typeface="Verdana" panose="020B0604030504040204" pitchFamily="34" charset="0"/>
            </a:rPr>
            <a:t>by several non-symbolic (e.g. neural and vector) methods to accomplish various reasoning tasks, such as</a:t>
          </a: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A75F7DAE-A83F-7941-8573-BF1ABDD91566}" type="parTrans" cxnId="{2618124C-71E7-5647-A82E-B6515B0EB47D}">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0861ECE6-2494-3D48-AF00-875CE1242BFE}" type="sibTrans" cxnId="{2618124C-71E7-5647-A82E-B6515B0EB47D}">
      <dgm:prSet/>
      <dgm:spPr/>
      <dgm:t>
        <a:bodyPr/>
        <a:lstStyle/>
        <a:p>
          <a:endParaRPr lang="en-GB" sz="1800" b="0" i="0">
            <a:latin typeface="Verdana" panose="020B0604030504040204" pitchFamily="34" charset="0"/>
            <a:ea typeface="Verdana" panose="020B0604030504040204" pitchFamily="34" charset="0"/>
            <a:cs typeface="Verdana" panose="020B0604030504040204" pitchFamily="34" charset="0"/>
          </a:endParaRPr>
        </a:p>
      </dgm:t>
    </dgm:pt>
    <dgm:pt modelId="{9666F74E-9DE0-4D4A-99CB-E474D1993D44}">
      <dgm:prSet phldrT="[Text]" custT="1"/>
      <dgm:spPr/>
      <dgm:t>
        <a:bodyPr/>
        <a:lstStyle/>
        <a:p>
          <a:pPr>
            <a:buFont typeface="+mj-lt"/>
            <a:buAutoNum type="arabicPeriod"/>
          </a:pPr>
          <a:r>
            <a:rPr lang="en-GB" sz="2400" b="0" i="0" dirty="0">
              <a:latin typeface="Verdana" panose="020B0604030504040204" pitchFamily="34" charset="0"/>
              <a:ea typeface="Verdana" panose="020B0604030504040204" pitchFamily="34" charset="0"/>
              <a:cs typeface="Verdana" panose="020B0604030504040204" pitchFamily="34" charset="0"/>
            </a:rPr>
            <a:t> One should be able to perform logical operations on such embeddings in a manner similar to the Boolean Logical operations on a symbolic KB. </a:t>
          </a:r>
        </a:p>
      </dgm:t>
    </dgm:pt>
    <dgm:pt modelId="{B95936C8-665F-A44E-96D2-35480E423323}" type="parTrans" cxnId="{BD45F42A-9D52-0948-99EF-1081EE5E8DC5}">
      <dgm:prSet/>
      <dgm:spPr/>
      <dgm:t>
        <a:bodyPr/>
        <a:lstStyle/>
        <a:p>
          <a:endParaRPr lang="en-GB" sz="1800"/>
        </a:p>
      </dgm:t>
    </dgm:pt>
    <dgm:pt modelId="{C33ACA43-6EE2-E847-805E-28602A0D4E4A}" type="sibTrans" cxnId="{BD45F42A-9D52-0948-99EF-1081EE5E8DC5}">
      <dgm:prSet/>
      <dgm:spPr/>
      <dgm:t>
        <a:bodyPr/>
        <a:lstStyle/>
        <a:p>
          <a:endParaRPr lang="en-GB" sz="1800"/>
        </a:p>
      </dgm:t>
    </dgm:pt>
    <dgm:pt modelId="{7CC43887-5318-3440-B96D-6128209EF5DA}">
      <dgm:prSet phldrT="[Text]" custT="1"/>
      <dgm:spPr/>
      <dgm:t>
        <a:bodyPr/>
        <a:lstStyle/>
        <a:p>
          <a:pPr>
            <a:buFont typeface="+mj-lt"/>
            <a:buAutoNum type="arabicPeriod"/>
          </a:pP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AD135441-1F5E-9A48-BA23-53BE34F4DF2A}" type="parTrans" cxnId="{85850D39-E45E-0F47-AAAD-17D2AC78CBD1}">
      <dgm:prSet/>
      <dgm:spPr/>
      <dgm:t>
        <a:bodyPr/>
        <a:lstStyle/>
        <a:p>
          <a:endParaRPr lang="en-GB" sz="1800"/>
        </a:p>
      </dgm:t>
    </dgm:pt>
    <dgm:pt modelId="{9F82B0E9-7B0E-9A46-B828-CB14F812DB66}" type="sibTrans" cxnId="{85850D39-E45E-0F47-AAAD-17D2AC78CBD1}">
      <dgm:prSet/>
      <dgm:spPr/>
      <dgm:t>
        <a:bodyPr/>
        <a:lstStyle/>
        <a:p>
          <a:endParaRPr lang="en-GB" sz="1800"/>
        </a:p>
      </dgm:t>
    </dgm:pt>
    <dgm:pt modelId="{43892DB3-BCA0-404C-B321-13F14886C5BF}">
      <dgm:prSet phldrT="[Text]" custT="1"/>
      <dgm:spPr/>
      <dgm:t>
        <a:bodyPr/>
        <a:lstStyle/>
        <a:p>
          <a:pPr>
            <a:buFont typeface="+mj-lt"/>
            <a:buAutoNum type="alphaUcPeriod"/>
          </a:pPr>
          <a:r>
            <a:rPr lang="en-GB" sz="2400" b="0" i="0" dirty="0">
              <a:latin typeface="Verdana" panose="020B0604030504040204" pitchFamily="34" charset="0"/>
              <a:ea typeface="Verdana" panose="020B0604030504040204" pitchFamily="34" charset="0"/>
              <a:cs typeface="Verdana" panose="020B0604030504040204" pitchFamily="34" charset="0"/>
            </a:rPr>
            <a:t> Knowledge completion (Inductive Reasoning)</a:t>
          </a:r>
        </a:p>
      </dgm:t>
    </dgm:pt>
    <dgm:pt modelId="{B385C1B8-CCE6-E046-AF76-355A3728F9DA}" type="parTrans" cxnId="{6FCFBC6C-3A0C-4E48-A2A8-2223E4462244}">
      <dgm:prSet/>
      <dgm:spPr/>
      <dgm:t>
        <a:bodyPr/>
        <a:lstStyle/>
        <a:p>
          <a:endParaRPr lang="en-GB" sz="1800"/>
        </a:p>
      </dgm:t>
    </dgm:pt>
    <dgm:pt modelId="{1EAAF36D-B220-874B-A79E-71C8618F4290}" type="sibTrans" cxnId="{6FCFBC6C-3A0C-4E48-A2A8-2223E4462244}">
      <dgm:prSet/>
      <dgm:spPr/>
      <dgm:t>
        <a:bodyPr/>
        <a:lstStyle/>
        <a:p>
          <a:endParaRPr lang="en-GB" sz="1800"/>
        </a:p>
      </dgm:t>
    </dgm:pt>
    <dgm:pt modelId="{DF8A27D5-A19C-A34A-B5D8-C8F3C8FDE0AA}">
      <dgm:prSet phldrT="[Text]" custT="1"/>
      <dgm:spPr/>
      <dgm:t>
        <a:bodyPr/>
        <a:lstStyle/>
        <a:p>
          <a:pPr>
            <a:buFont typeface="+mj-lt"/>
            <a:buAutoNum type="arabicPeriod"/>
          </a:pP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5C5F8AA0-3C96-3345-8F9B-3BC64F74620F}" type="parTrans" cxnId="{D064E000-59B1-D24A-9EA3-5F0FB758F7CC}">
      <dgm:prSet/>
      <dgm:spPr/>
      <dgm:t>
        <a:bodyPr/>
        <a:lstStyle/>
        <a:p>
          <a:endParaRPr lang="en-GB" sz="1800"/>
        </a:p>
      </dgm:t>
    </dgm:pt>
    <dgm:pt modelId="{4F42D09C-2C7A-FD45-AE65-ADCC914FFFE4}" type="sibTrans" cxnId="{D064E000-59B1-D24A-9EA3-5F0FB758F7CC}">
      <dgm:prSet/>
      <dgm:spPr/>
      <dgm:t>
        <a:bodyPr/>
        <a:lstStyle/>
        <a:p>
          <a:endParaRPr lang="en-GB" sz="1800"/>
        </a:p>
      </dgm:t>
    </dgm:pt>
    <dgm:pt modelId="{3D38851A-1B03-C849-9939-953305A8040D}">
      <dgm:prSet phldrT="[Text]" custT="1"/>
      <dgm:spPr/>
      <dgm:t>
        <a:bodyPr/>
        <a:lstStyle/>
        <a:p>
          <a:pPr>
            <a:buFont typeface="+mj-lt"/>
            <a:buAutoNum type="alphaUcPeriod"/>
          </a:pPr>
          <a:r>
            <a:rPr lang="en-GB" sz="2400" b="0" i="0" dirty="0">
              <a:latin typeface="Verdana" panose="020B0604030504040204" pitchFamily="34" charset="0"/>
              <a:ea typeface="Verdana" panose="020B0604030504040204" pitchFamily="34" charset="0"/>
              <a:cs typeface="Verdana" panose="020B0604030504040204" pitchFamily="34" charset="0"/>
            </a:rPr>
            <a:t>Complex Membership Queries (Deductive Reasoning)  	</a:t>
          </a:r>
        </a:p>
      </dgm:t>
    </dgm:pt>
    <dgm:pt modelId="{EC2BAE2C-B2B9-0A47-A1D0-528DA6D0EA8A}" type="parTrans" cxnId="{61B96861-BC69-0942-9BDF-5D940AADF775}">
      <dgm:prSet/>
      <dgm:spPr/>
      <dgm:t>
        <a:bodyPr/>
        <a:lstStyle/>
        <a:p>
          <a:endParaRPr lang="en-GB"/>
        </a:p>
      </dgm:t>
    </dgm:pt>
    <dgm:pt modelId="{577B4779-3876-2241-A521-5F9B5583CFF3}" type="sibTrans" cxnId="{61B96861-BC69-0942-9BDF-5D940AADF775}">
      <dgm:prSet/>
      <dgm:spPr/>
      <dgm:t>
        <a:bodyPr/>
        <a:lstStyle/>
        <a:p>
          <a:endParaRPr lang="en-GB"/>
        </a:p>
      </dgm:t>
    </dgm:pt>
    <dgm:pt modelId="{36FA9AF0-25F6-AF41-B294-93CD44E519DF}">
      <dgm:prSet phldrT="[Text]" custT="1"/>
      <dgm:spPr/>
      <dgm:t>
        <a:bodyPr/>
        <a:lstStyle/>
        <a:p>
          <a:pPr>
            <a:buFont typeface="+mj-lt"/>
            <a:buAutoNum type="alphaUcPeriod"/>
          </a:pP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306FA32B-6999-9842-9D4A-0DFFF5844BD8}" type="parTrans" cxnId="{2DF71C60-C14E-7C40-918B-4B8049A5B059}">
      <dgm:prSet/>
      <dgm:spPr/>
      <dgm:t>
        <a:bodyPr/>
        <a:lstStyle/>
        <a:p>
          <a:endParaRPr lang="en-GB"/>
        </a:p>
      </dgm:t>
    </dgm:pt>
    <dgm:pt modelId="{C7642BC8-2FB2-6042-B4E1-8DD2E99E21EF}" type="sibTrans" cxnId="{2DF71C60-C14E-7C40-918B-4B8049A5B059}">
      <dgm:prSet/>
      <dgm:spPr/>
      <dgm:t>
        <a:bodyPr/>
        <a:lstStyle/>
        <a:p>
          <a:endParaRPr lang="en-GB"/>
        </a:p>
      </dgm:t>
    </dgm:pt>
    <dgm:pt modelId="{9064BF62-5CEA-2F4B-BBCB-85FDE7ACECF0}" type="pres">
      <dgm:prSet presAssocID="{9CE1A334-AF8A-A44C-8498-53E3F6B65F88}" presName="linear" presStyleCnt="0">
        <dgm:presLayoutVars>
          <dgm:dir/>
          <dgm:animLvl val="lvl"/>
          <dgm:resizeHandles val="exact"/>
        </dgm:presLayoutVars>
      </dgm:prSet>
      <dgm:spPr/>
    </dgm:pt>
    <dgm:pt modelId="{6D7D7FC4-2045-2344-998B-237D629029DA}" type="pres">
      <dgm:prSet presAssocID="{CB0F1EBA-00E4-A74B-A9C8-73B16C241AF7}" presName="parentLin" presStyleCnt="0"/>
      <dgm:spPr/>
    </dgm:pt>
    <dgm:pt modelId="{53541178-F607-6242-B828-F2C4C00F26AE}" type="pres">
      <dgm:prSet presAssocID="{CB0F1EBA-00E4-A74B-A9C8-73B16C241AF7}" presName="parentLeftMargin" presStyleLbl="node1" presStyleIdx="0" presStyleCnt="2"/>
      <dgm:spPr/>
    </dgm:pt>
    <dgm:pt modelId="{1AA3940A-380D-BF4A-903F-69040EAF9000}" type="pres">
      <dgm:prSet presAssocID="{CB0F1EBA-00E4-A74B-A9C8-73B16C241AF7}" presName="parentText" presStyleLbl="node1" presStyleIdx="0" presStyleCnt="2" custScaleY="87429">
        <dgm:presLayoutVars>
          <dgm:chMax val="0"/>
          <dgm:bulletEnabled val="1"/>
        </dgm:presLayoutVars>
      </dgm:prSet>
      <dgm:spPr/>
    </dgm:pt>
    <dgm:pt modelId="{FC75CE85-AE10-0040-8BFC-B9BB0FA2383A}" type="pres">
      <dgm:prSet presAssocID="{CB0F1EBA-00E4-A74B-A9C8-73B16C241AF7}" presName="negativeSpace" presStyleCnt="0"/>
      <dgm:spPr/>
    </dgm:pt>
    <dgm:pt modelId="{D66C24BD-B019-B848-813A-DCFF7DEBE9E2}" type="pres">
      <dgm:prSet presAssocID="{CB0F1EBA-00E4-A74B-A9C8-73B16C241AF7}" presName="childText" presStyleLbl="conFgAcc1" presStyleIdx="0" presStyleCnt="2">
        <dgm:presLayoutVars>
          <dgm:bulletEnabled val="1"/>
        </dgm:presLayoutVars>
      </dgm:prSet>
      <dgm:spPr/>
    </dgm:pt>
    <dgm:pt modelId="{60128701-4A56-084A-9762-87E144F90686}" type="pres">
      <dgm:prSet presAssocID="{469CCB23-89A7-A94E-B28C-739CE4ED9B26}" presName="spaceBetweenRectangles" presStyleCnt="0"/>
      <dgm:spPr/>
    </dgm:pt>
    <dgm:pt modelId="{6B5E89A8-A890-C943-A2FB-3A3459E28448}" type="pres">
      <dgm:prSet presAssocID="{57DA4B2D-B6B4-F84A-B2A5-4A11743AEEA9}" presName="parentLin" presStyleCnt="0"/>
      <dgm:spPr/>
    </dgm:pt>
    <dgm:pt modelId="{E1CFF97B-24BD-9245-B8AC-16737EF2FDC9}" type="pres">
      <dgm:prSet presAssocID="{57DA4B2D-B6B4-F84A-B2A5-4A11743AEEA9}" presName="parentLeftMargin" presStyleLbl="node1" presStyleIdx="0" presStyleCnt="2"/>
      <dgm:spPr/>
    </dgm:pt>
    <dgm:pt modelId="{9A09EDA0-DAC9-CF45-A523-129366F467D4}" type="pres">
      <dgm:prSet presAssocID="{57DA4B2D-B6B4-F84A-B2A5-4A11743AEEA9}" presName="parentText" presStyleLbl="node1" presStyleIdx="1" presStyleCnt="2" custScaleY="87705">
        <dgm:presLayoutVars>
          <dgm:chMax val="0"/>
          <dgm:bulletEnabled val="1"/>
        </dgm:presLayoutVars>
      </dgm:prSet>
      <dgm:spPr/>
    </dgm:pt>
    <dgm:pt modelId="{E17BE435-DA7C-3140-B1EE-4483A91EECEF}" type="pres">
      <dgm:prSet presAssocID="{57DA4B2D-B6B4-F84A-B2A5-4A11743AEEA9}" presName="negativeSpace" presStyleCnt="0"/>
      <dgm:spPr/>
    </dgm:pt>
    <dgm:pt modelId="{71A82762-73F4-2F46-97FC-2EBD55C7F657}" type="pres">
      <dgm:prSet presAssocID="{57DA4B2D-B6B4-F84A-B2A5-4A11743AEEA9}" presName="childText" presStyleLbl="conFgAcc1" presStyleIdx="1" presStyleCnt="2">
        <dgm:presLayoutVars>
          <dgm:bulletEnabled val="1"/>
        </dgm:presLayoutVars>
      </dgm:prSet>
      <dgm:spPr/>
    </dgm:pt>
  </dgm:ptLst>
  <dgm:cxnLst>
    <dgm:cxn modelId="{D064E000-59B1-D24A-9EA3-5F0FB758F7CC}" srcId="{57DA4B2D-B6B4-F84A-B2A5-4A11743AEEA9}" destId="{DF8A27D5-A19C-A34A-B5D8-C8F3C8FDE0AA}" srcOrd="1" destOrd="0" parTransId="{5C5F8AA0-3C96-3345-8F9B-3BC64F74620F}" sibTransId="{4F42D09C-2C7A-FD45-AE65-ADCC914FFFE4}"/>
    <dgm:cxn modelId="{951F7810-2EE9-164B-AAEB-D4EB7C83B348}" type="presOf" srcId="{CB0F1EBA-00E4-A74B-A9C8-73B16C241AF7}" destId="{1AA3940A-380D-BF4A-903F-69040EAF9000}" srcOrd="1" destOrd="0" presId="urn:microsoft.com/office/officeart/2005/8/layout/list1"/>
    <dgm:cxn modelId="{C10EBB21-DEC6-8A4C-A29A-952DA0D08D2C}" type="presOf" srcId="{4DBC8674-CBDF-6646-9B10-CAEED7E95940}" destId="{71A82762-73F4-2F46-97FC-2EBD55C7F657}" srcOrd="0" destOrd="0" presId="urn:microsoft.com/office/officeart/2005/8/layout/list1"/>
    <dgm:cxn modelId="{DE664029-01D5-C041-AA12-55A023AFE720}" type="presOf" srcId="{7CC43887-5318-3440-B96D-6128209EF5DA}" destId="{D66C24BD-B019-B848-813A-DCFF7DEBE9E2}" srcOrd="0" destOrd="1" presId="urn:microsoft.com/office/officeart/2005/8/layout/list1"/>
    <dgm:cxn modelId="{BD45F42A-9D52-0948-99EF-1081EE5E8DC5}" srcId="{CB0F1EBA-00E4-A74B-A9C8-73B16C241AF7}" destId="{9666F74E-9DE0-4D4A-99CB-E474D1993D44}" srcOrd="2" destOrd="0" parTransId="{B95936C8-665F-A44E-96D2-35480E423323}" sibTransId="{C33ACA43-6EE2-E847-805E-28602A0D4E4A}"/>
    <dgm:cxn modelId="{719ABA32-BB4E-694B-BAFE-725EA17E7A89}" type="presOf" srcId="{CB0F1EBA-00E4-A74B-A9C8-73B16C241AF7}" destId="{53541178-F607-6242-B828-F2C4C00F26AE}" srcOrd="0" destOrd="0" presId="urn:microsoft.com/office/officeart/2005/8/layout/list1"/>
    <dgm:cxn modelId="{85850D39-E45E-0F47-AAAD-17D2AC78CBD1}" srcId="{CB0F1EBA-00E4-A74B-A9C8-73B16C241AF7}" destId="{7CC43887-5318-3440-B96D-6128209EF5DA}" srcOrd="1" destOrd="0" parTransId="{AD135441-1F5E-9A48-BA23-53BE34F4DF2A}" sibTransId="{9F82B0E9-7B0E-9A46-B828-CB14F812DB66}"/>
    <dgm:cxn modelId="{AE65E43B-37E2-D344-96A9-7F2928E0C4EA}" type="presOf" srcId="{3D38851A-1B03-C849-9939-953305A8040D}" destId="{71A82762-73F4-2F46-97FC-2EBD55C7F657}" srcOrd="0" destOrd="4" presId="urn:microsoft.com/office/officeart/2005/8/layout/list1"/>
    <dgm:cxn modelId="{2618124C-71E7-5647-A82E-B6515B0EB47D}" srcId="{57DA4B2D-B6B4-F84A-B2A5-4A11743AEEA9}" destId="{4DBC8674-CBDF-6646-9B10-CAEED7E95940}" srcOrd="0" destOrd="0" parTransId="{A75F7DAE-A83F-7941-8573-BF1ABDD91566}" sibTransId="{0861ECE6-2494-3D48-AF00-875CE1242BFE}"/>
    <dgm:cxn modelId="{3BF5D656-AE65-4D40-ADF1-132F94E752DD}" type="presOf" srcId="{57DA4B2D-B6B4-F84A-B2A5-4A11743AEEA9}" destId="{E1CFF97B-24BD-9245-B8AC-16737EF2FDC9}" srcOrd="0" destOrd="0" presId="urn:microsoft.com/office/officeart/2005/8/layout/list1"/>
    <dgm:cxn modelId="{2DF71C60-C14E-7C40-918B-4B8049A5B059}" srcId="{DF8A27D5-A19C-A34A-B5D8-C8F3C8FDE0AA}" destId="{36FA9AF0-25F6-AF41-B294-93CD44E519DF}" srcOrd="1" destOrd="0" parTransId="{306FA32B-6999-9842-9D4A-0DFFF5844BD8}" sibTransId="{C7642BC8-2FB2-6042-B4E1-8DD2E99E21EF}"/>
    <dgm:cxn modelId="{367DD560-E9CF-E749-B337-E4145E03B88D}" type="presOf" srcId="{57DA4B2D-B6B4-F84A-B2A5-4A11743AEEA9}" destId="{9A09EDA0-DAC9-CF45-A523-129366F467D4}" srcOrd="1" destOrd="0" presId="urn:microsoft.com/office/officeart/2005/8/layout/list1"/>
    <dgm:cxn modelId="{D8285C61-0AA3-2240-B71E-56352BB469D3}" type="presOf" srcId="{DF8A27D5-A19C-A34A-B5D8-C8F3C8FDE0AA}" destId="{71A82762-73F4-2F46-97FC-2EBD55C7F657}" srcOrd="0" destOrd="1" presId="urn:microsoft.com/office/officeart/2005/8/layout/list1"/>
    <dgm:cxn modelId="{61B96861-BC69-0942-9BDF-5D940AADF775}" srcId="{DF8A27D5-A19C-A34A-B5D8-C8F3C8FDE0AA}" destId="{3D38851A-1B03-C849-9939-953305A8040D}" srcOrd="2" destOrd="0" parTransId="{EC2BAE2C-B2B9-0A47-A1D0-528DA6D0EA8A}" sibTransId="{577B4779-3876-2241-A521-5F9B5583CFF3}"/>
    <dgm:cxn modelId="{98453768-2B7D-CF4F-852A-943CCDEBA134}" type="presOf" srcId="{9666F74E-9DE0-4D4A-99CB-E474D1993D44}" destId="{D66C24BD-B019-B848-813A-DCFF7DEBE9E2}" srcOrd="0" destOrd="2" presId="urn:microsoft.com/office/officeart/2005/8/layout/list1"/>
    <dgm:cxn modelId="{6FCFBC6C-3A0C-4E48-A2A8-2223E4462244}" srcId="{DF8A27D5-A19C-A34A-B5D8-C8F3C8FDE0AA}" destId="{43892DB3-BCA0-404C-B321-13F14886C5BF}" srcOrd="0" destOrd="0" parTransId="{B385C1B8-CCE6-E046-AF76-355A3728F9DA}" sibTransId="{1EAAF36D-B220-874B-A79E-71C8618F4290}"/>
    <dgm:cxn modelId="{09433994-8E50-3642-B0A2-5F11B8FB2556}" type="presOf" srcId="{36FA9AF0-25F6-AF41-B294-93CD44E519DF}" destId="{71A82762-73F4-2F46-97FC-2EBD55C7F657}" srcOrd="0" destOrd="3" presId="urn:microsoft.com/office/officeart/2005/8/layout/list1"/>
    <dgm:cxn modelId="{F68DD79E-5A77-D746-8798-9A56D0A3032D}" type="presOf" srcId="{9CE1A334-AF8A-A44C-8498-53E3F6B65F88}" destId="{9064BF62-5CEA-2F4B-BBCB-85FDE7ACECF0}" srcOrd="0" destOrd="0" presId="urn:microsoft.com/office/officeart/2005/8/layout/list1"/>
    <dgm:cxn modelId="{959501A5-49EA-A745-8C2C-FAAC877066C8}" type="presOf" srcId="{1ECC3ECC-334B-C94F-BBBD-171E5497CA0B}" destId="{D66C24BD-B019-B848-813A-DCFF7DEBE9E2}" srcOrd="0" destOrd="0" presId="urn:microsoft.com/office/officeart/2005/8/layout/list1"/>
    <dgm:cxn modelId="{74D67FA6-E0C8-E34A-AC19-4AF14AC6B84E}" type="presOf" srcId="{43892DB3-BCA0-404C-B321-13F14886C5BF}" destId="{71A82762-73F4-2F46-97FC-2EBD55C7F657}" srcOrd="0" destOrd="2" presId="urn:microsoft.com/office/officeart/2005/8/layout/list1"/>
    <dgm:cxn modelId="{7BCB3EB1-ADF9-AF42-A783-4E4319E3BC7E}" srcId="{9CE1A334-AF8A-A44C-8498-53E3F6B65F88}" destId="{CB0F1EBA-00E4-A74B-A9C8-73B16C241AF7}" srcOrd="0" destOrd="0" parTransId="{2A7CED78-4EFD-BC4F-8609-DA5C61A07D55}" sibTransId="{469CCB23-89A7-A94E-B28C-739CE4ED9B26}"/>
    <dgm:cxn modelId="{5B5527E4-7054-8349-B90B-FB9F218E61FB}" srcId="{CB0F1EBA-00E4-A74B-A9C8-73B16C241AF7}" destId="{1ECC3ECC-334B-C94F-BBBD-171E5497CA0B}" srcOrd="0" destOrd="0" parTransId="{C8DCFAFE-98E7-AB45-9A71-1CF349E02DC7}" sibTransId="{7BA66DAA-536E-1D4C-9F67-503AE776D7C7}"/>
    <dgm:cxn modelId="{AE9ABEE6-3555-B744-8AB3-3A92C33CDF69}" srcId="{9CE1A334-AF8A-A44C-8498-53E3F6B65F88}" destId="{57DA4B2D-B6B4-F84A-B2A5-4A11743AEEA9}" srcOrd="1" destOrd="0" parTransId="{DA321D72-A8EA-9040-B51D-7FC6C1CB9D12}" sibTransId="{AD66BBB1-AE30-9A48-8237-0B7E9D051671}"/>
    <dgm:cxn modelId="{F9CE1EFC-5E46-244E-977D-2641070572CB}" type="presParOf" srcId="{9064BF62-5CEA-2F4B-BBCB-85FDE7ACECF0}" destId="{6D7D7FC4-2045-2344-998B-237D629029DA}" srcOrd="0" destOrd="0" presId="urn:microsoft.com/office/officeart/2005/8/layout/list1"/>
    <dgm:cxn modelId="{596B9CFD-D2D2-7343-B47A-358FC3F12451}" type="presParOf" srcId="{6D7D7FC4-2045-2344-998B-237D629029DA}" destId="{53541178-F607-6242-B828-F2C4C00F26AE}" srcOrd="0" destOrd="0" presId="urn:microsoft.com/office/officeart/2005/8/layout/list1"/>
    <dgm:cxn modelId="{9980F5CA-97D0-9248-AD0B-7082FAA05642}" type="presParOf" srcId="{6D7D7FC4-2045-2344-998B-237D629029DA}" destId="{1AA3940A-380D-BF4A-903F-69040EAF9000}" srcOrd="1" destOrd="0" presId="urn:microsoft.com/office/officeart/2005/8/layout/list1"/>
    <dgm:cxn modelId="{F4D5FE3B-3B3F-E449-8159-1F2FCDCD946B}" type="presParOf" srcId="{9064BF62-5CEA-2F4B-BBCB-85FDE7ACECF0}" destId="{FC75CE85-AE10-0040-8BFC-B9BB0FA2383A}" srcOrd="1" destOrd="0" presId="urn:microsoft.com/office/officeart/2005/8/layout/list1"/>
    <dgm:cxn modelId="{22EA7FB3-3C2C-094B-A438-8AB0C6D68372}" type="presParOf" srcId="{9064BF62-5CEA-2F4B-BBCB-85FDE7ACECF0}" destId="{D66C24BD-B019-B848-813A-DCFF7DEBE9E2}" srcOrd="2" destOrd="0" presId="urn:microsoft.com/office/officeart/2005/8/layout/list1"/>
    <dgm:cxn modelId="{2F069AC2-20F2-3D42-AA1B-0E759E13839B}" type="presParOf" srcId="{9064BF62-5CEA-2F4B-BBCB-85FDE7ACECF0}" destId="{60128701-4A56-084A-9762-87E144F90686}" srcOrd="3" destOrd="0" presId="urn:microsoft.com/office/officeart/2005/8/layout/list1"/>
    <dgm:cxn modelId="{2A31EBF4-829C-1B45-A029-7FD37473C29B}" type="presParOf" srcId="{9064BF62-5CEA-2F4B-BBCB-85FDE7ACECF0}" destId="{6B5E89A8-A890-C943-A2FB-3A3459E28448}" srcOrd="4" destOrd="0" presId="urn:microsoft.com/office/officeart/2005/8/layout/list1"/>
    <dgm:cxn modelId="{B647EE8A-A20A-2A45-9CD7-6F3064C00DC2}" type="presParOf" srcId="{6B5E89A8-A890-C943-A2FB-3A3459E28448}" destId="{E1CFF97B-24BD-9245-B8AC-16737EF2FDC9}" srcOrd="0" destOrd="0" presId="urn:microsoft.com/office/officeart/2005/8/layout/list1"/>
    <dgm:cxn modelId="{6CE894FA-4B6D-764D-A054-4E5B937DF760}" type="presParOf" srcId="{6B5E89A8-A890-C943-A2FB-3A3459E28448}" destId="{9A09EDA0-DAC9-CF45-A523-129366F467D4}" srcOrd="1" destOrd="0" presId="urn:microsoft.com/office/officeart/2005/8/layout/list1"/>
    <dgm:cxn modelId="{FC9E953A-D9C1-6142-9186-06BDAD372E5C}" type="presParOf" srcId="{9064BF62-5CEA-2F4B-BBCB-85FDE7ACECF0}" destId="{E17BE435-DA7C-3140-B1EE-4483A91EECEF}" srcOrd="5" destOrd="0" presId="urn:microsoft.com/office/officeart/2005/8/layout/list1"/>
    <dgm:cxn modelId="{4DA04B26-BC3F-E047-A603-E25774FC562D}" type="presParOf" srcId="{9064BF62-5CEA-2F4B-BBCB-85FDE7ACECF0}" destId="{71A82762-73F4-2F46-97FC-2EBD55C7F65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63C2CC-2035-0846-8D55-40B09B7C1E21}" type="doc">
      <dgm:prSet loTypeId="urn:microsoft.com/office/officeart/2008/layout/VerticalCurvedList" loCatId="" qsTypeId="urn:microsoft.com/office/officeart/2005/8/quickstyle/simple1" qsCatId="simple" csTypeId="urn:microsoft.com/office/officeart/2005/8/colors/accent0_2" csCatId="mainScheme" phldr="1"/>
      <dgm:spPr/>
      <dgm:t>
        <a:bodyPr/>
        <a:lstStyle/>
        <a:p>
          <a:endParaRPr lang="en-GB"/>
        </a:p>
      </dgm:t>
    </dgm:pt>
    <dgm:pt modelId="{066E93E2-A055-8A49-81F0-4836B5803683}">
      <dgm:prSet phldrT="[Text]" custT="1"/>
      <dgm:spPr/>
      <dgm:t>
        <a:bodyPr/>
        <a:lstStyle/>
        <a:p>
          <a:r>
            <a:rPr lang="en-US" sz="2000" b="0" i="0" dirty="0">
              <a:solidFill>
                <a:schemeClr val="tx1"/>
              </a:solidFill>
              <a:latin typeface="Verdana" panose="020B0604030504040204" pitchFamily="34" charset="0"/>
              <a:ea typeface="Verdana" panose="020B0604030504040204" pitchFamily="34" charset="0"/>
              <a:cs typeface="Verdana" panose="020B0604030504040204" pitchFamily="34" charset="0"/>
            </a:rPr>
            <a:t>In final problem, all losses related to unary predicates are also included (Eq 10)</a:t>
          </a:r>
          <a:endParaRPr lang="en-GB" sz="2000" b="0" i="0" dirty="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9CA75758-B137-8940-A178-50366F761003}" type="parTrans" cxnId="{D20613BF-20D1-8743-9307-42A6C4175029}">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AA074C7D-9283-D84B-A9C5-4A69E0C5B29B}" type="sibTrans" cxnId="{D20613BF-20D1-8743-9307-42A6C4175029}">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6E104C6B-4689-5F4D-98A2-0D1BF0E17725}">
      <dgm:prSet phldrT="[Text]" custT="1"/>
      <dgm:spPr/>
      <dgm:t>
        <a:bodyPr/>
        <a:lstStyle/>
        <a:p>
          <a:r>
            <a:rPr lang="en-US" sz="2000" b="0" i="0" dirty="0">
              <a:solidFill>
                <a:schemeClr val="tx1"/>
              </a:solidFill>
              <a:latin typeface="Verdana" panose="020B0604030504040204" pitchFamily="34" charset="0"/>
              <a:ea typeface="Verdana" panose="020B0604030504040204" pitchFamily="34" charset="0"/>
              <a:cs typeface="Verdana" panose="020B0604030504040204" pitchFamily="34" charset="0"/>
            </a:rPr>
            <a:t>Each loss term is averaged over all training instances</a:t>
          </a:r>
          <a:endParaRPr lang="en-GB" sz="2000" b="0" i="0" dirty="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15DDABB5-E4DF-D347-BE7C-C4F455DD7ED0}" type="parTrans" cxnId="{2EA66F90-BBF3-C844-95A0-E85F05FB3F2D}">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84DF119B-BF42-6049-8FC1-5F9FB8EAE9C0}" type="sibTrans" cxnId="{2EA66F90-BBF3-C844-95A0-E85F05FB3F2D}">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3C9BEFDE-1E4D-304F-B309-AB1B91D2B944}">
      <dgm:prSet phldrT="[Text]" custT="1"/>
      <dgm:spPr/>
      <dgm:t>
        <a:bodyPr/>
        <a:lstStyle/>
        <a:p>
          <a:r>
            <a:rPr lang="en-US" sz="2000" b="0" i="0" dirty="0">
              <a:solidFill>
                <a:schemeClr val="tx1"/>
              </a:solidFill>
              <a:latin typeface="Verdana" panose="020B0604030504040204" pitchFamily="34" charset="0"/>
              <a:ea typeface="Verdana" panose="020B0604030504040204" pitchFamily="34" charset="0"/>
              <a:cs typeface="Verdana" panose="020B0604030504040204" pitchFamily="34" charset="0"/>
            </a:rPr>
            <a:t>Binary constraints are folded into objective function (Eq 3)</a:t>
          </a:r>
          <a:endParaRPr lang="en-GB" sz="2000" b="0" i="0" dirty="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7C21C1CC-AAAA-9D4E-BBF6-7A12F3F37BF9}" type="parTrans" cxnId="{A1100B0C-3736-B742-A3A1-AC4FC6C8F3E8}">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3380AB45-F11F-504F-954F-C7B978096B29}" type="sibTrans" cxnId="{A1100B0C-3736-B742-A3A1-AC4FC6C8F3E8}">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E490F7E9-EB8C-BF49-AAD6-E26EA8472357}">
      <dgm:prSet phldrT="[Text]" custT="1"/>
      <dgm:spPr/>
      <dgm:t>
        <a:bodyPr/>
        <a:lstStyle/>
        <a:p>
          <a:pPr>
            <a:buClrTx/>
            <a:buSzTx/>
            <a:buFont typeface="Arial" panose="020B0604020202020204" pitchFamily="34" charset="0"/>
            <a:buChar char="•"/>
          </a:pPr>
          <a:r>
            <a:rPr lang="en-US" sz="2000" b="0" i="0" dirty="0">
              <a:solidFill>
                <a:schemeClr val="tx1"/>
              </a:solidFill>
              <a:latin typeface="Verdana" panose="020B0604030504040204" pitchFamily="34" charset="0"/>
              <a:ea typeface="Verdana" panose="020B0604030504040204" pitchFamily="34" charset="0"/>
              <a:cs typeface="Verdana" panose="020B0604030504040204" pitchFamily="34" charset="0"/>
            </a:rPr>
            <a:t>Non-convex combinatorial optimization - C</a:t>
          </a:r>
          <a:r>
            <a:rPr kumimoji="0" lang="en-US" sz="2000" b="0" i="0" u="none" strike="noStrike" cap="none" spc="0" normalizeH="0" baseline="0" dirty="0">
              <a:ln>
                <a:noFill/>
              </a:ln>
              <a:solidFill>
                <a:schemeClr val="tx1"/>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losed form solution is hard </a:t>
          </a:r>
          <a:endParaRPr lang="en-GB" sz="2000" b="0" i="0" dirty="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2E731CB1-9D83-0B43-B0BC-F6AA85BD2B4D}" type="parTrans" cxnId="{54B76EA8-B770-DB46-BC40-F85FD0749296}">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643E3E65-9040-CF40-86DF-175B51C242C4}" type="sibTrans" cxnId="{54B76EA8-B770-DB46-BC40-F85FD0749296}">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00C1D887-B46E-6140-95AF-13EE46739AB0}">
      <dgm:prSet custT="1"/>
      <dgm:spPr/>
      <dgm:t>
        <a:bodyPr/>
        <a:lstStyle/>
        <a:p>
          <a:r>
            <a:rPr lang="en-US" sz="2000" b="0" i="0" dirty="0">
              <a:solidFill>
                <a:schemeClr val="tx1"/>
              </a:solidFill>
              <a:latin typeface="Verdana" panose="020B0604030504040204" pitchFamily="34" charset="0"/>
              <a:ea typeface="Verdana" panose="020B0604030504040204" pitchFamily="34" charset="0"/>
              <a:cs typeface="Verdana" panose="020B0604030504040204" pitchFamily="34" charset="0"/>
            </a:rPr>
            <a:t>Used SGD to get (approximate) local minima</a:t>
          </a:r>
        </a:p>
      </dgm:t>
    </dgm:pt>
    <dgm:pt modelId="{EA7C4D3E-E0E2-C04D-A3B9-47F3C144A3E1}" type="parTrans" cxnId="{1E92619E-E2D6-B54E-BB85-F98B2B9D685C}">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8D7DEBA0-DBD7-724F-BB35-9D3E58E1A2D2}" type="sibTrans" cxnId="{1E92619E-E2D6-B54E-BB85-F98B2B9D685C}">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B08FAB51-C002-E14E-8BBB-2D6A22CED00F}">
      <dgm:prSet custT="1"/>
      <dgm:spPr/>
      <dgm:t>
        <a:bodyPr/>
        <a:lstStyle/>
        <a:p>
          <a:r>
            <a:rPr kumimoji="0" lang="en-US" sz="2000" b="0" i="0" u="none" strike="noStrike" cap="none" spc="0" normalizeH="0" baseline="0" dirty="0">
              <a:ln>
                <a:noFill/>
              </a:ln>
              <a:solidFill>
                <a:schemeClr val="tx1"/>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Resulting embeddings are approximation to the quantum embedding</a:t>
          </a:r>
        </a:p>
      </dgm:t>
    </dgm:pt>
    <dgm:pt modelId="{84EB88A4-629C-CD4A-8200-B196A110D488}" type="parTrans" cxnId="{18EDF8A3-54EF-9547-AA1A-9BF3C9FCDB9F}">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6172D0FB-64A4-7141-AE97-BCB11DFB3FDD}" type="sibTrans" cxnId="{18EDF8A3-54EF-9547-AA1A-9BF3C9FCDB9F}">
      <dgm:prSet/>
      <dgm:spPr/>
      <dgm:t>
        <a:bodyPr/>
        <a:lstStyle/>
        <a:p>
          <a:endParaRPr lang="en-GB" sz="2000" b="0" i="0">
            <a:solidFill>
              <a:schemeClr val="tx1"/>
            </a:solidFill>
            <a:latin typeface="Verdana" panose="020B0604030504040204" pitchFamily="34" charset="0"/>
            <a:ea typeface="Verdana" panose="020B0604030504040204" pitchFamily="34" charset="0"/>
            <a:cs typeface="Verdana" panose="020B0604030504040204" pitchFamily="34" charset="0"/>
          </a:endParaRPr>
        </a:p>
      </dgm:t>
    </dgm:pt>
    <dgm:pt modelId="{D68F5140-9F8C-1947-B88B-012322E17700}" type="pres">
      <dgm:prSet presAssocID="{0C63C2CC-2035-0846-8D55-40B09B7C1E21}" presName="Name0" presStyleCnt="0">
        <dgm:presLayoutVars>
          <dgm:chMax val="7"/>
          <dgm:chPref val="7"/>
          <dgm:dir/>
        </dgm:presLayoutVars>
      </dgm:prSet>
      <dgm:spPr/>
    </dgm:pt>
    <dgm:pt modelId="{7282CAFA-5AB0-0E4C-A069-00212B443EB7}" type="pres">
      <dgm:prSet presAssocID="{0C63C2CC-2035-0846-8D55-40B09B7C1E21}" presName="Name1" presStyleCnt="0"/>
      <dgm:spPr/>
    </dgm:pt>
    <dgm:pt modelId="{467412F1-E47D-B34C-B6CD-62997A68A218}" type="pres">
      <dgm:prSet presAssocID="{0C63C2CC-2035-0846-8D55-40B09B7C1E21}" presName="cycle" presStyleCnt="0"/>
      <dgm:spPr/>
    </dgm:pt>
    <dgm:pt modelId="{9A783E65-E815-1247-A494-A52E7BC86A6A}" type="pres">
      <dgm:prSet presAssocID="{0C63C2CC-2035-0846-8D55-40B09B7C1E21}" presName="srcNode" presStyleLbl="node1" presStyleIdx="0" presStyleCnt="6"/>
      <dgm:spPr/>
    </dgm:pt>
    <dgm:pt modelId="{4054EBBE-B3B1-6544-ADBA-3FE74884403F}" type="pres">
      <dgm:prSet presAssocID="{0C63C2CC-2035-0846-8D55-40B09B7C1E21}" presName="conn" presStyleLbl="parChTrans1D2" presStyleIdx="0" presStyleCnt="1"/>
      <dgm:spPr/>
    </dgm:pt>
    <dgm:pt modelId="{07822AB7-FDB9-5545-AE0F-8290F2532E24}" type="pres">
      <dgm:prSet presAssocID="{0C63C2CC-2035-0846-8D55-40B09B7C1E21}" presName="extraNode" presStyleLbl="node1" presStyleIdx="0" presStyleCnt="6"/>
      <dgm:spPr/>
    </dgm:pt>
    <dgm:pt modelId="{26F2EC75-C263-E540-86F0-D91973E3E224}" type="pres">
      <dgm:prSet presAssocID="{0C63C2CC-2035-0846-8D55-40B09B7C1E21}" presName="dstNode" presStyleLbl="node1" presStyleIdx="0" presStyleCnt="6"/>
      <dgm:spPr/>
    </dgm:pt>
    <dgm:pt modelId="{D8D37856-2B59-5740-9B28-75EE3B9E60EE}" type="pres">
      <dgm:prSet presAssocID="{066E93E2-A055-8A49-81F0-4836B5803683}" presName="text_1" presStyleLbl="node1" presStyleIdx="0" presStyleCnt="6">
        <dgm:presLayoutVars>
          <dgm:bulletEnabled val="1"/>
        </dgm:presLayoutVars>
      </dgm:prSet>
      <dgm:spPr/>
    </dgm:pt>
    <dgm:pt modelId="{E09E1FCD-DAA3-6443-87CA-7686F77FFF89}" type="pres">
      <dgm:prSet presAssocID="{066E93E2-A055-8A49-81F0-4836B5803683}" presName="accent_1" presStyleCnt="0"/>
      <dgm:spPr/>
    </dgm:pt>
    <dgm:pt modelId="{ACFD2079-46F5-4741-828E-63556605A71A}" type="pres">
      <dgm:prSet presAssocID="{066E93E2-A055-8A49-81F0-4836B5803683}" presName="accentRepeatNode" presStyleLbl="solidFgAcc1" presStyleIdx="0" presStyleCnt="6"/>
      <dgm:spPr/>
    </dgm:pt>
    <dgm:pt modelId="{4F57960A-F2AC-7D41-8F15-D408B185C5B9}" type="pres">
      <dgm:prSet presAssocID="{6E104C6B-4689-5F4D-98A2-0D1BF0E17725}" presName="text_2" presStyleLbl="node1" presStyleIdx="1" presStyleCnt="6">
        <dgm:presLayoutVars>
          <dgm:bulletEnabled val="1"/>
        </dgm:presLayoutVars>
      </dgm:prSet>
      <dgm:spPr/>
    </dgm:pt>
    <dgm:pt modelId="{B51B8AD3-6296-324E-A777-C45E137BAFF1}" type="pres">
      <dgm:prSet presAssocID="{6E104C6B-4689-5F4D-98A2-0D1BF0E17725}" presName="accent_2" presStyleCnt="0"/>
      <dgm:spPr/>
    </dgm:pt>
    <dgm:pt modelId="{103F88F7-5512-E443-9866-CD77D383B663}" type="pres">
      <dgm:prSet presAssocID="{6E104C6B-4689-5F4D-98A2-0D1BF0E17725}" presName="accentRepeatNode" presStyleLbl="solidFgAcc1" presStyleIdx="1" presStyleCnt="6"/>
      <dgm:spPr/>
    </dgm:pt>
    <dgm:pt modelId="{6E9831A6-6CEB-0F43-BD0C-8FBFD031BFCD}" type="pres">
      <dgm:prSet presAssocID="{3C9BEFDE-1E4D-304F-B309-AB1B91D2B944}" presName="text_3" presStyleLbl="node1" presStyleIdx="2" presStyleCnt="6">
        <dgm:presLayoutVars>
          <dgm:bulletEnabled val="1"/>
        </dgm:presLayoutVars>
      </dgm:prSet>
      <dgm:spPr/>
    </dgm:pt>
    <dgm:pt modelId="{C8F23806-9F2C-7A4A-984E-2A4026777FEA}" type="pres">
      <dgm:prSet presAssocID="{3C9BEFDE-1E4D-304F-B309-AB1B91D2B944}" presName="accent_3" presStyleCnt="0"/>
      <dgm:spPr/>
    </dgm:pt>
    <dgm:pt modelId="{59C2E682-49E7-614A-9EEF-7A92D6BEAAD2}" type="pres">
      <dgm:prSet presAssocID="{3C9BEFDE-1E4D-304F-B309-AB1B91D2B944}" presName="accentRepeatNode" presStyleLbl="solidFgAcc1" presStyleIdx="2" presStyleCnt="6"/>
      <dgm:spPr/>
    </dgm:pt>
    <dgm:pt modelId="{062EE5C5-8B42-5D45-AA4C-72B86707DC2E}" type="pres">
      <dgm:prSet presAssocID="{E490F7E9-EB8C-BF49-AAD6-E26EA8472357}" presName="text_4" presStyleLbl="node1" presStyleIdx="3" presStyleCnt="6">
        <dgm:presLayoutVars>
          <dgm:bulletEnabled val="1"/>
        </dgm:presLayoutVars>
      </dgm:prSet>
      <dgm:spPr/>
    </dgm:pt>
    <dgm:pt modelId="{1AD29ECF-64D9-F54A-B662-233FFA10FA7C}" type="pres">
      <dgm:prSet presAssocID="{E490F7E9-EB8C-BF49-AAD6-E26EA8472357}" presName="accent_4" presStyleCnt="0"/>
      <dgm:spPr/>
    </dgm:pt>
    <dgm:pt modelId="{0FA0ED82-F005-1045-A925-793E8AEACB56}" type="pres">
      <dgm:prSet presAssocID="{E490F7E9-EB8C-BF49-AAD6-E26EA8472357}" presName="accentRepeatNode" presStyleLbl="solidFgAcc1" presStyleIdx="3" presStyleCnt="6"/>
      <dgm:spPr/>
    </dgm:pt>
    <dgm:pt modelId="{DBA12DDD-1F36-A54C-8008-10E031B91DF5}" type="pres">
      <dgm:prSet presAssocID="{00C1D887-B46E-6140-95AF-13EE46739AB0}" presName="text_5" presStyleLbl="node1" presStyleIdx="4" presStyleCnt="6">
        <dgm:presLayoutVars>
          <dgm:bulletEnabled val="1"/>
        </dgm:presLayoutVars>
      </dgm:prSet>
      <dgm:spPr/>
    </dgm:pt>
    <dgm:pt modelId="{2DE2DF91-6F5A-7F4A-8E97-E0FAC114A042}" type="pres">
      <dgm:prSet presAssocID="{00C1D887-B46E-6140-95AF-13EE46739AB0}" presName="accent_5" presStyleCnt="0"/>
      <dgm:spPr/>
    </dgm:pt>
    <dgm:pt modelId="{84CCAA77-3F3B-D94C-9274-FCE11B4E7948}" type="pres">
      <dgm:prSet presAssocID="{00C1D887-B46E-6140-95AF-13EE46739AB0}" presName="accentRepeatNode" presStyleLbl="solidFgAcc1" presStyleIdx="4" presStyleCnt="6"/>
      <dgm:spPr/>
    </dgm:pt>
    <dgm:pt modelId="{8AC49457-B380-FB4A-9672-94F42927016D}" type="pres">
      <dgm:prSet presAssocID="{B08FAB51-C002-E14E-8BBB-2D6A22CED00F}" presName="text_6" presStyleLbl="node1" presStyleIdx="5" presStyleCnt="6">
        <dgm:presLayoutVars>
          <dgm:bulletEnabled val="1"/>
        </dgm:presLayoutVars>
      </dgm:prSet>
      <dgm:spPr/>
    </dgm:pt>
    <dgm:pt modelId="{02897D55-3CD1-474A-B4B3-3E0A64135ADC}" type="pres">
      <dgm:prSet presAssocID="{B08FAB51-C002-E14E-8BBB-2D6A22CED00F}" presName="accent_6" presStyleCnt="0"/>
      <dgm:spPr/>
    </dgm:pt>
    <dgm:pt modelId="{B9E5D0F1-D50F-A64F-A418-C0289636D17E}" type="pres">
      <dgm:prSet presAssocID="{B08FAB51-C002-E14E-8BBB-2D6A22CED00F}" presName="accentRepeatNode" presStyleLbl="solidFgAcc1" presStyleIdx="5" presStyleCnt="6"/>
      <dgm:spPr/>
    </dgm:pt>
  </dgm:ptLst>
  <dgm:cxnLst>
    <dgm:cxn modelId="{A379CC0A-AB1F-B545-B2A8-2AECD69BCEC2}" type="presOf" srcId="{0C63C2CC-2035-0846-8D55-40B09B7C1E21}" destId="{D68F5140-9F8C-1947-B88B-012322E17700}" srcOrd="0" destOrd="0" presId="urn:microsoft.com/office/officeart/2008/layout/VerticalCurvedList"/>
    <dgm:cxn modelId="{A1100B0C-3736-B742-A3A1-AC4FC6C8F3E8}" srcId="{0C63C2CC-2035-0846-8D55-40B09B7C1E21}" destId="{3C9BEFDE-1E4D-304F-B309-AB1B91D2B944}" srcOrd="2" destOrd="0" parTransId="{7C21C1CC-AAAA-9D4E-BBF6-7A12F3F37BF9}" sibTransId="{3380AB45-F11F-504F-954F-C7B978096B29}"/>
    <dgm:cxn modelId="{2499260D-8FB2-1A46-AA2E-0F57F1DF383A}" type="presOf" srcId="{B08FAB51-C002-E14E-8BBB-2D6A22CED00F}" destId="{8AC49457-B380-FB4A-9672-94F42927016D}" srcOrd="0" destOrd="0" presId="urn:microsoft.com/office/officeart/2008/layout/VerticalCurvedList"/>
    <dgm:cxn modelId="{6C358233-A256-4742-B795-BA6B8945EE1B}" type="presOf" srcId="{6E104C6B-4689-5F4D-98A2-0D1BF0E17725}" destId="{4F57960A-F2AC-7D41-8F15-D408B185C5B9}" srcOrd="0" destOrd="0" presId="urn:microsoft.com/office/officeart/2008/layout/VerticalCurvedList"/>
    <dgm:cxn modelId="{51CB6D38-E5A7-4D44-8B59-A670208931BB}" type="presOf" srcId="{AA074C7D-9283-D84B-A9C5-4A69E0C5B29B}" destId="{4054EBBE-B3B1-6544-ADBA-3FE74884403F}" srcOrd="0" destOrd="0" presId="urn:microsoft.com/office/officeart/2008/layout/VerticalCurvedList"/>
    <dgm:cxn modelId="{52F4313D-64F0-0945-88E3-7B2EA1ED029B}" type="presOf" srcId="{E490F7E9-EB8C-BF49-AAD6-E26EA8472357}" destId="{062EE5C5-8B42-5D45-AA4C-72B86707DC2E}" srcOrd="0" destOrd="0" presId="urn:microsoft.com/office/officeart/2008/layout/VerticalCurvedList"/>
    <dgm:cxn modelId="{A833EA49-4F10-F94C-AC3C-37201C11413C}" type="presOf" srcId="{00C1D887-B46E-6140-95AF-13EE46739AB0}" destId="{DBA12DDD-1F36-A54C-8008-10E031B91DF5}" srcOrd="0" destOrd="0" presId="urn:microsoft.com/office/officeart/2008/layout/VerticalCurvedList"/>
    <dgm:cxn modelId="{D558C855-117B-6B44-872E-CF7864BE2CDD}" type="presOf" srcId="{066E93E2-A055-8A49-81F0-4836B5803683}" destId="{D8D37856-2B59-5740-9B28-75EE3B9E60EE}" srcOrd="0" destOrd="0" presId="urn:microsoft.com/office/officeart/2008/layout/VerticalCurvedList"/>
    <dgm:cxn modelId="{44628F8A-C31B-B94F-BC84-6592C7134CD7}" type="presOf" srcId="{3C9BEFDE-1E4D-304F-B309-AB1B91D2B944}" destId="{6E9831A6-6CEB-0F43-BD0C-8FBFD031BFCD}" srcOrd="0" destOrd="0" presId="urn:microsoft.com/office/officeart/2008/layout/VerticalCurvedList"/>
    <dgm:cxn modelId="{2EA66F90-BBF3-C844-95A0-E85F05FB3F2D}" srcId="{0C63C2CC-2035-0846-8D55-40B09B7C1E21}" destId="{6E104C6B-4689-5F4D-98A2-0D1BF0E17725}" srcOrd="1" destOrd="0" parTransId="{15DDABB5-E4DF-D347-BE7C-C4F455DD7ED0}" sibTransId="{84DF119B-BF42-6049-8FC1-5F9FB8EAE9C0}"/>
    <dgm:cxn modelId="{1E92619E-E2D6-B54E-BB85-F98B2B9D685C}" srcId="{0C63C2CC-2035-0846-8D55-40B09B7C1E21}" destId="{00C1D887-B46E-6140-95AF-13EE46739AB0}" srcOrd="4" destOrd="0" parTransId="{EA7C4D3E-E0E2-C04D-A3B9-47F3C144A3E1}" sibTransId="{8D7DEBA0-DBD7-724F-BB35-9D3E58E1A2D2}"/>
    <dgm:cxn modelId="{18EDF8A3-54EF-9547-AA1A-9BF3C9FCDB9F}" srcId="{0C63C2CC-2035-0846-8D55-40B09B7C1E21}" destId="{B08FAB51-C002-E14E-8BBB-2D6A22CED00F}" srcOrd="5" destOrd="0" parTransId="{84EB88A4-629C-CD4A-8200-B196A110D488}" sibTransId="{6172D0FB-64A4-7141-AE97-BCB11DFB3FDD}"/>
    <dgm:cxn modelId="{54B76EA8-B770-DB46-BC40-F85FD0749296}" srcId="{0C63C2CC-2035-0846-8D55-40B09B7C1E21}" destId="{E490F7E9-EB8C-BF49-AAD6-E26EA8472357}" srcOrd="3" destOrd="0" parTransId="{2E731CB1-9D83-0B43-B0BC-F6AA85BD2B4D}" sibTransId="{643E3E65-9040-CF40-86DF-175B51C242C4}"/>
    <dgm:cxn modelId="{D20613BF-20D1-8743-9307-42A6C4175029}" srcId="{0C63C2CC-2035-0846-8D55-40B09B7C1E21}" destId="{066E93E2-A055-8A49-81F0-4836B5803683}" srcOrd="0" destOrd="0" parTransId="{9CA75758-B137-8940-A178-50366F761003}" sibTransId="{AA074C7D-9283-D84B-A9C5-4A69E0C5B29B}"/>
    <dgm:cxn modelId="{43FFA307-0ADC-2240-B955-F0E91B193A9D}" type="presParOf" srcId="{D68F5140-9F8C-1947-B88B-012322E17700}" destId="{7282CAFA-5AB0-0E4C-A069-00212B443EB7}" srcOrd="0" destOrd="0" presId="urn:microsoft.com/office/officeart/2008/layout/VerticalCurvedList"/>
    <dgm:cxn modelId="{463E91F2-76FC-6144-AD11-487E7FADF7D8}" type="presParOf" srcId="{7282CAFA-5AB0-0E4C-A069-00212B443EB7}" destId="{467412F1-E47D-B34C-B6CD-62997A68A218}" srcOrd="0" destOrd="0" presId="urn:microsoft.com/office/officeart/2008/layout/VerticalCurvedList"/>
    <dgm:cxn modelId="{558C6A0A-C7A3-3941-AFBE-DCACD75CB755}" type="presParOf" srcId="{467412F1-E47D-B34C-B6CD-62997A68A218}" destId="{9A783E65-E815-1247-A494-A52E7BC86A6A}" srcOrd="0" destOrd="0" presId="urn:microsoft.com/office/officeart/2008/layout/VerticalCurvedList"/>
    <dgm:cxn modelId="{377FBB1F-07AF-F44F-BB0D-D629489005B6}" type="presParOf" srcId="{467412F1-E47D-B34C-B6CD-62997A68A218}" destId="{4054EBBE-B3B1-6544-ADBA-3FE74884403F}" srcOrd="1" destOrd="0" presId="urn:microsoft.com/office/officeart/2008/layout/VerticalCurvedList"/>
    <dgm:cxn modelId="{A1EF0DCC-14EB-0F48-BEE3-ACAFB1627627}" type="presParOf" srcId="{467412F1-E47D-B34C-B6CD-62997A68A218}" destId="{07822AB7-FDB9-5545-AE0F-8290F2532E24}" srcOrd="2" destOrd="0" presId="urn:microsoft.com/office/officeart/2008/layout/VerticalCurvedList"/>
    <dgm:cxn modelId="{2C1169FA-3930-4B4E-8085-2EFE6A40DC2A}" type="presParOf" srcId="{467412F1-E47D-B34C-B6CD-62997A68A218}" destId="{26F2EC75-C263-E540-86F0-D91973E3E224}" srcOrd="3" destOrd="0" presId="urn:microsoft.com/office/officeart/2008/layout/VerticalCurvedList"/>
    <dgm:cxn modelId="{61EF47EE-69F0-DF4D-8417-BF291E6C7AB9}" type="presParOf" srcId="{7282CAFA-5AB0-0E4C-A069-00212B443EB7}" destId="{D8D37856-2B59-5740-9B28-75EE3B9E60EE}" srcOrd="1" destOrd="0" presId="urn:microsoft.com/office/officeart/2008/layout/VerticalCurvedList"/>
    <dgm:cxn modelId="{5A220B0D-DB4D-BF43-9E33-DCA92D0A1F61}" type="presParOf" srcId="{7282CAFA-5AB0-0E4C-A069-00212B443EB7}" destId="{E09E1FCD-DAA3-6443-87CA-7686F77FFF89}" srcOrd="2" destOrd="0" presId="urn:microsoft.com/office/officeart/2008/layout/VerticalCurvedList"/>
    <dgm:cxn modelId="{01D996D6-DD8D-1944-9D5E-227293E1F5A9}" type="presParOf" srcId="{E09E1FCD-DAA3-6443-87CA-7686F77FFF89}" destId="{ACFD2079-46F5-4741-828E-63556605A71A}" srcOrd="0" destOrd="0" presId="urn:microsoft.com/office/officeart/2008/layout/VerticalCurvedList"/>
    <dgm:cxn modelId="{7ECE1875-D478-CE48-8B75-3238403C39E2}" type="presParOf" srcId="{7282CAFA-5AB0-0E4C-A069-00212B443EB7}" destId="{4F57960A-F2AC-7D41-8F15-D408B185C5B9}" srcOrd="3" destOrd="0" presId="urn:microsoft.com/office/officeart/2008/layout/VerticalCurvedList"/>
    <dgm:cxn modelId="{3538E83A-2DFD-4C42-AD92-1D9AD4D5FE1E}" type="presParOf" srcId="{7282CAFA-5AB0-0E4C-A069-00212B443EB7}" destId="{B51B8AD3-6296-324E-A777-C45E137BAFF1}" srcOrd="4" destOrd="0" presId="urn:microsoft.com/office/officeart/2008/layout/VerticalCurvedList"/>
    <dgm:cxn modelId="{59A32705-44C2-B24D-B54E-50C97806ADC9}" type="presParOf" srcId="{B51B8AD3-6296-324E-A777-C45E137BAFF1}" destId="{103F88F7-5512-E443-9866-CD77D383B663}" srcOrd="0" destOrd="0" presId="urn:microsoft.com/office/officeart/2008/layout/VerticalCurvedList"/>
    <dgm:cxn modelId="{E024ECEF-5FC4-854B-BCE2-A039BD63DD0C}" type="presParOf" srcId="{7282CAFA-5AB0-0E4C-A069-00212B443EB7}" destId="{6E9831A6-6CEB-0F43-BD0C-8FBFD031BFCD}" srcOrd="5" destOrd="0" presId="urn:microsoft.com/office/officeart/2008/layout/VerticalCurvedList"/>
    <dgm:cxn modelId="{9AACB79F-3A62-914E-A96E-6BAA910B3734}" type="presParOf" srcId="{7282CAFA-5AB0-0E4C-A069-00212B443EB7}" destId="{C8F23806-9F2C-7A4A-984E-2A4026777FEA}" srcOrd="6" destOrd="0" presId="urn:microsoft.com/office/officeart/2008/layout/VerticalCurvedList"/>
    <dgm:cxn modelId="{C99208FF-86ED-DB49-A4D5-B66D8F556F74}" type="presParOf" srcId="{C8F23806-9F2C-7A4A-984E-2A4026777FEA}" destId="{59C2E682-49E7-614A-9EEF-7A92D6BEAAD2}" srcOrd="0" destOrd="0" presId="urn:microsoft.com/office/officeart/2008/layout/VerticalCurvedList"/>
    <dgm:cxn modelId="{1D737D1C-CE83-0A4C-8800-F70EA1D311FC}" type="presParOf" srcId="{7282CAFA-5AB0-0E4C-A069-00212B443EB7}" destId="{062EE5C5-8B42-5D45-AA4C-72B86707DC2E}" srcOrd="7" destOrd="0" presId="urn:microsoft.com/office/officeart/2008/layout/VerticalCurvedList"/>
    <dgm:cxn modelId="{FC4CEEFC-00E4-EC42-A7B2-BE26FF941D82}" type="presParOf" srcId="{7282CAFA-5AB0-0E4C-A069-00212B443EB7}" destId="{1AD29ECF-64D9-F54A-B662-233FFA10FA7C}" srcOrd="8" destOrd="0" presId="urn:microsoft.com/office/officeart/2008/layout/VerticalCurvedList"/>
    <dgm:cxn modelId="{69086C12-7B1B-754F-B99F-2F9FC98319A4}" type="presParOf" srcId="{1AD29ECF-64D9-F54A-B662-233FFA10FA7C}" destId="{0FA0ED82-F005-1045-A925-793E8AEACB56}" srcOrd="0" destOrd="0" presId="urn:microsoft.com/office/officeart/2008/layout/VerticalCurvedList"/>
    <dgm:cxn modelId="{6367B355-343E-3C4A-9CF5-91AC58A48CE8}" type="presParOf" srcId="{7282CAFA-5AB0-0E4C-A069-00212B443EB7}" destId="{DBA12DDD-1F36-A54C-8008-10E031B91DF5}" srcOrd="9" destOrd="0" presId="urn:microsoft.com/office/officeart/2008/layout/VerticalCurvedList"/>
    <dgm:cxn modelId="{5E4516A2-EFC0-8A4D-94EE-009FF5535E2A}" type="presParOf" srcId="{7282CAFA-5AB0-0E4C-A069-00212B443EB7}" destId="{2DE2DF91-6F5A-7F4A-8E97-E0FAC114A042}" srcOrd="10" destOrd="0" presId="urn:microsoft.com/office/officeart/2008/layout/VerticalCurvedList"/>
    <dgm:cxn modelId="{66632CA8-4310-CE49-AA49-50A862C2AED8}" type="presParOf" srcId="{2DE2DF91-6F5A-7F4A-8E97-E0FAC114A042}" destId="{84CCAA77-3F3B-D94C-9274-FCE11B4E7948}" srcOrd="0" destOrd="0" presId="urn:microsoft.com/office/officeart/2008/layout/VerticalCurvedList"/>
    <dgm:cxn modelId="{39D05632-32DD-5E49-8DCA-60287AE485AF}" type="presParOf" srcId="{7282CAFA-5AB0-0E4C-A069-00212B443EB7}" destId="{8AC49457-B380-FB4A-9672-94F42927016D}" srcOrd="11" destOrd="0" presId="urn:microsoft.com/office/officeart/2008/layout/VerticalCurvedList"/>
    <dgm:cxn modelId="{1E661009-9CAC-1E46-9D79-ED790EEF1CEC}" type="presParOf" srcId="{7282CAFA-5AB0-0E4C-A069-00212B443EB7}" destId="{02897D55-3CD1-474A-B4B3-3E0A64135ADC}" srcOrd="12" destOrd="0" presId="urn:microsoft.com/office/officeart/2008/layout/VerticalCurvedList"/>
    <dgm:cxn modelId="{89CA9BA2-547A-6F43-A96C-22F5FB2BA5F6}" type="presParOf" srcId="{02897D55-3CD1-474A-B4B3-3E0A64135ADC}" destId="{B9E5D0F1-D50F-A64F-A418-C0289636D17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63C2CC-2035-0846-8D55-40B09B7C1E21}" type="doc">
      <dgm:prSet loTypeId="urn:microsoft.com/office/officeart/2008/layout/VerticalCurvedList" loCatId="" qsTypeId="urn:microsoft.com/office/officeart/2005/8/quickstyle/simple1" qsCatId="simple" csTypeId="urn:microsoft.com/office/officeart/2005/8/colors/accent0_2" csCatId="mainScheme" phldr="1"/>
      <dgm:spPr/>
      <dgm:t>
        <a:bodyPr/>
        <a:lstStyle/>
        <a:p>
          <a:endParaRPr lang="en-GB"/>
        </a:p>
      </dgm:t>
    </dgm:pt>
    <dgm:pt modelId="{066E93E2-A055-8A49-81F0-4836B5803683}">
      <dgm:prSet phldrT="[Text]" custT="1"/>
      <dgm:spPr/>
      <dgm:t>
        <a:bodyPr/>
        <a:lstStyle/>
        <a:p>
          <a:r>
            <a:rPr lang="en-IN" sz="2000" b="0" i="0" dirty="0">
              <a:latin typeface="Verdana" panose="020B0604030504040204" pitchFamily="34" charset="0"/>
              <a:ea typeface="Verdana" panose="020B0604030504040204" pitchFamily="34" charset="0"/>
              <a:cs typeface="Verdana" panose="020B0604030504040204" pitchFamily="34" charset="0"/>
            </a:rPr>
            <a:t>E2R often ranks a ground truth entity either at Rank-1 or at a quite low rank</a:t>
          </a:r>
          <a:endParaRPr lang="en-GB" sz="2000" b="0" i="0" dirty="0">
            <a:latin typeface="Verdana" panose="020B0604030504040204" pitchFamily="34" charset="0"/>
            <a:ea typeface="Verdana" panose="020B0604030504040204" pitchFamily="34" charset="0"/>
            <a:cs typeface="Verdana" panose="020B0604030504040204" pitchFamily="34" charset="0"/>
          </a:endParaRPr>
        </a:p>
      </dgm:t>
    </dgm:pt>
    <dgm:pt modelId="{9CA75758-B137-8940-A178-50366F761003}" type="parTrans" cxnId="{D20613BF-20D1-8743-9307-42A6C4175029}">
      <dgm:prSet/>
      <dgm:spPr/>
      <dgm:t>
        <a:bodyPr/>
        <a:lstStyle/>
        <a:p>
          <a:endParaRPr lang="en-GB" sz="700" b="0" i="0">
            <a:latin typeface="Verdana" panose="020B0604030504040204" pitchFamily="34" charset="0"/>
            <a:ea typeface="Verdana" panose="020B0604030504040204" pitchFamily="34" charset="0"/>
            <a:cs typeface="Verdana" panose="020B0604030504040204" pitchFamily="34" charset="0"/>
          </a:endParaRPr>
        </a:p>
      </dgm:t>
    </dgm:pt>
    <dgm:pt modelId="{AA074C7D-9283-D84B-A9C5-4A69E0C5B29B}" type="sibTrans" cxnId="{D20613BF-20D1-8743-9307-42A6C4175029}">
      <dgm:prSet/>
      <dgm:spPr/>
      <dgm:t>
        <a:bodyPr/>
        <a:lstStyle/>
        <a:p>
          <a:endParaRPr lang="en-GB" sz="700" b="0" i="0">
            <a:latin typeface="Verdana" panose="020B0604030504040204" pitchFamily="34" charset="0"/>
            <a:ea typeface="Verdana" panose="020B0604030504040204" pitchFamily="34" charset="0"/>
            <a:cs typeface="Verdana" panose="020B0604030504040204" pitchFamily="34" charset="0"/>
          </a:endParaRPr>
        </a:p>
      </dgm:t>
    </dgm:pt>
    <dgm:pt modelId="{6E104C6B-4689-5F4D-98A2-0D1BF0E17725}">
      <dgm:prSet phldrT="[Text]" custT="1"/>
      <dgm:spPr/>
      <dgm:t>
        <a:bodyPr/>
        <a:lstStyle/>
        <a:p>
          <a:r>
            <a:rPr lang="en-IN" sz="2000" b="0" i="0" dirty="0">
              <a:latin typeface="Verdana" panose="020B0604030504040204" pitchFamily="34" charset="0"/>
              <a:ea typeface="Verdana" panose="020B0604030504040204" pitchFamily="34" charset="0"/>
              <a:cs typeface="Verdana" panose="020B0604030504040204" pitchFamily="34" charset="0"/>
            </a:rPr>
            <a:t>For WN18 dataset, binary relation satisfy transitivity property (e.g. hypernym) and have inverse relations (e.g. hypernym/hyponym).</a:t>
          </a:r>
          <a:endParaRPr lang="en-GB" sz="2000" b="0" i="0" dirty="0">
            <a:latin typeface="Verdana" panose="020B0604030504040204" pitchFamily="34" charset="0"/>
            <a:ea typeface="Verdana" panose="020B0604030504040204" pitchFamily="34" charset="0"/>
            <a:cs typeface="Verdana" panose="020B0604030504040204" pitchFamily="34" charset="0"/>
          </a:endParaRPr>
        </a:p>
      </dgm:t>
    </dgm:pt>
    <dgm:pt modelId="{15DDABB5-E4DF-D347-BE7C-C4F455DD7ED0}" type="parTrans" cxnId="{2EA66F90-BBF3-C844-95A0-E85F05FB3F2D}">
      <dgm:prSet/>
      <dgm:spPr/>
      <dgm:t>
        <a:bodyPr/>
        <a:lstStyle/>
        <a:p>
          <a:endParaRPr lang="en-GB" sz="700" b="0" i="0">
            <a:latin typeface="Verdana" panose="020B0604030504040204" pitchFamily="34" charset="0"/>
            <a:ea typeface="Verdana" panose="020B0604030504040204" pitchFamily="34" charset="0"/>
            <a:cs typeface="Verdana" panose="020B0604030504040204" pitchFamily="34" charset="0"/>
          </a:endParaRPr>
        </a:p>
      </dgm:t>
    </dgm:pt>
    <dgm:pt modelId="{84DF119B-BF42-6049-8FC1-5F9FB8EAE9C0}" type="sibTrans" cxnId="{2EA66F90-BBF3-C844-95A0-E85F05FB3F2D}">
      <dgm:prSet/>
      <dgm:spPr/>
      <dgm:t>
        <a:bodyPr/>
        <a:lstStyle/>
        <a:p>
          <a:endParaRPr lang="en-GB" sz="700" b="0" i="0">
            <a:latin typeface="Verdana" panose="020B0604030504040204" pitchFamily="34" charset="0"/>
            <a:ea typeface="Verdana" panose="020B0604030504040204" pitchFamily="34" charset="0"/>
            <a:cs typeface="Verdana" panose="020B0604030504040204" pitchFamily="34" charset="0"/>
          </a:endParaRPr>
        </a:p>
      </dgm:t>
    </dgm:pt>
    <dgm:pt modelId="{3C9BEFDE-1E4D-304F-B309-AB1B91D2B944}">
      <dgm:prSet phldrT="[Text]" custT="1"/>
      <dgm:spPr/>
      <dgm:t>
        <a:bodyPr/>
        <a:lstStyle/>
        <a:p>
          <a:r>
            <a:rPr lang="en-IN" sz="2000" b="0" i="0" dirty="0">
              <a:latin typeface="Verdana" panose="020B0604030504040204" pitchFamily="34" charset="0"/>
              <a:ea typeface="Verdana" panose="020B0604030504040204" pitchFamily="34" charset="0"/>
              <a:cs typeface="Verdana" panose="020B0604030504040204" pitchFamily="34" charset="0"/>
            </a:rPr>
            <a:t>Baselines approaches are primarily distanced based and hence capture transitivity/inversion properties better than E2R.</a:t>
          </a:r>
          <a:endParaRPr lang="en-GB" sz="2000" b="0" i="0" dirty="0">
            <a:latin typeface="Verdana" panose="020B0604030504040204" pitchFamily="34" charset="0"/>
            <a:ea typeface="Verdana" panose="020B0604030504040204" pitchFamily="34" charset="0"/>
            <a:cs typeface="Verdana" panose="020B0604030504040204" pitchFamily="34" charset="0"/>
          </a:endParaRPr>
        </a:p>
      </dgm:t>
    </dgm:pt>
    <dgm:pt modelId="{7C21C1CC-AAAA-9D4E-BBF6-7A12F3F37BF9}" type="parTrans" cxnId="{A1100B0C-3736-B742-A3A1-AC4FC6C8F3E8}">
      <dgm:prSet/>
      <dgm:spPr/>
      <dgm:t>
        <a:bodyPr/>
        <a:lstStyle/>
        <a:p>
          <a:endParaRPr lang="en-GB" sz="700" b="0" i="0">
            <a:latin typeface="Verdana" panose="020B0604030504040204" pitchFamily="34" charset="0"/>
            <a:ea typeface="Verdana" panose="020B0604030504040204" pitchFamily="34" charset="0"/>
            <a:cs typeface="Verdana" panose="020B0604030504040204" pitchFamily="34" charset="0"/>
          </a:endParaRPr>
        </a:p>
      </dgm:t>
    </dgm:pt>
    <dgm:pt modelId="{3380AB45-F11F-504F-954F-C7B978096B29}" type="sibTrans" cxnId="{A1100B0C-3736-B742-A3A1-AC4FC6C8F3E8}">
      <dgm:prSet/>
      <dgm:spPr/>
      <dgm:t>
        <a:bodyPr/>
        <a:lstStyle/>
        <a:p>
          <a:endParaRPr lang="en-GB" sz="700" b="0" i="0">
            <a:latin typeface="Verdana" panose="020B0604030504040204" pitchFamily="34" charset="0"/>
            <a:ea typeface="Verdana" panose="020B0604030504040204" pitchFamily="34" charset="0"/>
            <a:cs typeface="Verdana" panose="020B0604030504040204" pitchFamily="34" charset="0"/>
          </a:endParaRPr>
        </a:p>
      </dgm:t>
    </dgm:pt>
    <dgm:pt modelId="{D68F5140-9F8C-1947-B88B-012322E17700}" type="pres">
      <dgm:prSet presAssocID="{0C63C2CC-2035-0846-8D55-40B09B7C1E21}" presName="Name0" presStyleCnt="0">
        <dgm:presLayoutVars>
          <dgm:chMax val="7"/>
          <dgm:chPref val="7"/>
          <dgm:dir/>
        </dgm:presLayoutVars>
      </dgm:prSet>
      <dgm:spPr/>
    </dgm:pt>
    <dgm:pt modelId="{7282CAFA-5AB0-0E4C-A069-00212B443EB7}" type="pres">
      <dgm:prSet presAssocID="{0C63C2CC-2035-0846-8D55-40B09B7C1E21}" presName="Name1" presStyleCnt="0"/>
      <dgm:spPr/>
    </dgm:pt>
    <dgm:pt modelId="{467412F1-E47D-B34C-B6CD-62997A68A218}" type="pres">
      <dgm:prSet presAssocID="{0C63C2CC-2035-0846-8D55-40B09B7C1E21}" presName="cycle" presStyleCnt="0"/>
      <dgm:spPr/>
    </dgm:pt>
    <dgm:pt modelId="{9A783E65-E815-1247-A494-A52E7BC86A6A}" type="pres">
      <dgm:prSet presAssocID="{0C63C2CC-2035-0846-8D55-40B09B7C1E21}" presName="srcNode" presStyleLbl="node1" presStyleIdx="0" presStyleCnt="3"/>
      <dgm:spPr/>
    </dgm:pt>
    <dgm:pt modelId="{4054EBBE-B3B1-6544-ADBA-3FE74884403F}" type="pres">
      <dgm:prSet presAssocID="{0C63C2CC-2035-0846-8D55-40B09B7C1E21}" presName="conn" presStyleLbl="parChTrans1D2" presStyleIdx="0" presStyleCnt="1"/>
      <dgm:spPr/>
    </dgm:pt>
    <dgm:pt modelId="{07822AB7-FDB9-5545-AE0F-8290F2532E24}" type="pres">
      <dgm:prSet presAssocID="{0C63C2CC-2035-0846-8D55-40B09B7C1E21}" presName="extraNode" presStyleLbl="node1" presStyleIdx="0" presStyleCnt="3"/>
      <dgm:spPr/>
    </dgm:pt>
    <dgm:pt modelId="{26F2EC75-C263-E540-86F0-D91973E3E224}" type="pres">
      <dgm:prSet presAssocID="{0C63C2CC-2035-0846-8D55-40B09B7C1E21}" presName="dstNode" presStyleLbl="node1" presStyleIdx="0" presStyleCnt="3"/>
      <dgm:spPr/>
    </dgm:pt>
    <dgm:pt modelId="{D8D37856-2B59-5740-9B28-75EE3B9E60EE}" type="pres">
      <dgm:prSet presAssocID="{066E93E2-A055-8A49-81F0-4836B5803683}" presName="text_1" presStyleLbl="node1" presStyleIdx="0" presStyleCnt="3">
        <dgm:presLayoutVars>
          <dgm:bulletEnabled val="1"/>
        </dgm:presLayoutVars>
      </dgm:prSet>
      <dgm:spPr/>
    </dgm:pt>
    <dgm:pt modelId="{E09E1FCD-DAA3-6443-87CA-7686F77FFF89}" type="pres">
      <dgm:prSet presAssocID="{066E93E2-A055-8A49-81F0-4836B5803683}" presName="accent_1" presStyleCnt="0"/>
      <dgm:spPr/>
    </dgm:pt>
    <dgm:pt modelId="{ACFD2079-46F5-4741-828E-63556605A71A}" type="pres">
      <dgm:prSet presAssocID="{066E93E2-A055-8A49-81F0-4836B5803683}" presName="accentRepeatNode" presStyleLbl="solidFgAcc1" presStyleIdx="0" presStyleCnt="3"/>
      <dgm:spPr/>
    </dgm:pt>
    <dgm:pt modelId="{4F57960A-F2AC-7D41-8F15-D408B185C5B9}" type="pres">
      <dgm:prSet presAssocID="{6E104C6B-4689-5F4D-98A2-0D1BF0E17725}" presName="text_2" presStyleLbl="node1" presStyleIdx="1" presStyleCnt="3">
        <dgm:presLayoutVars>
          <dgm:bulletEnabled val="1"/>
        </dgm:presLayoutVars>
      </dgm:prSet>
      <dgm:spPr/>
    </dgm:pt>
    <dgm:pt modelId="{B51B8AD3-6296-324E-A777-C45E137BAFF1}" type="pres">
      <dgm:prSet presAssocID="{6E104C6B-4689-5F4D-98A2-0D1BF0E17725}" presName="accent_2" presStyleCnt="0"/>
      <dgm:spPr/>
    </dgm:pt>
    <dgm:pt modelId="{103F88F7-5512-E443-9866-CD77D383B663}" type="pres">
      <dgm:prSet presAssocID="{6E104C6B-4689-5F4D-98A2-0D1BF0E17725}" presName="accentRepeatNode" presStyleLbl="solidFgAcc1" presStyleIdx="1" presStyleCnt="3"/>
      <dgm:spPr/>
    </dgm:pt>
    <dgm:pt modelId="{6E9831A6-6CEB-0F43-BD0C-8FBFD031BFCD}" type="pres">
      <dgm:prSet presAssocID="{3C9BEFDE-1E4D-304F-B309-AB1B91D2B944}" presName="text_3" presStyleLbl="node1" presStyleIdx="2" presStyleCnt="3">
        <dgm:presLayoutVars>
          <dgm:bulletEnabled val="1"/>
        </dgm:presLayoutVars>
      </dgm:prSet>
      <dgm:spPr/>
    </dgm:pt>
    <dgm:pt modelId="{C8F23806-9F2C-7A4A-984E-2A4026777FEA}" type="pres">
      <dgm:prSet presAssocID="{3C9BEFDE-1E4D-304F-B309-AB1B91D2B944}" presName="accent_3" presStyleCnt="0"/>
      <dgm:spPr/>
    </dgm:pt>
    <dgm:pt modelId="{59C2E682-49E7-614A-9EEF-7A92D6BEAAD2}" type="pres">
      <dgm:prSet presAssocID="{3C9BEFDE-1E4D-304F-B309-AB1B91D2B944}" presName="accentRepeatNode" presStyleLbl="solidFgAcc1" presStyleIdx="2" presStyleCnt="3"/>
      <dgm:spPr/>
    </dgm:pt>
  </dgm:ptLst>
  <dgm:cxnLst>
    <dgm:cxn modelId="{A379CC0A-AB1F-B545-B2A8-2AECD69BCEC2}" type="presOf" srcId="{0C63C2CC-2035-0846-8D55-40B09B7C1E21}" destId="{D68F5140-9F8C-1947-B88B-012322E17700}" srcOrd="0" destOrd="0" presId="urn:microsoft.com/office/officeart/2008/layout/VerticalCurvedList"/>
    <dgm:cxn modelId="{A1100B0C-3736-B742-A3A1-AC4FC6C8F3E8}" srcId="{0C63C2CC-2035-0846-8D55-40B09B7C1E21}" destId="{3C9BEFDE-1E4D-304F-B309-AB1B91D2B944}" srcOrd="2" destOrd="0" parTransId="{7C21C1CC-AAAA-9D4E-BBF6-7A12F3F37BF9}" sibTransId="{3380AB45-F11F-504F-954F-C7B978096B29}"/>
    <dgm:cxn modelId="{6C358233-A256-4742-B795-BA6B8945EE1B}" type="presOf" srcId="{6E104C6B-4689-5F4D-98A2-0D1BF0E17725}" destId="{4F57960A-F2AC-7D41-8F15-D408B185C5B9}" srcOrd="0" destOrd="0" presId="urn:microsoft.com/office/officeart/2008/layout/VerticalCurvedList"/>
    <dgm:cxn modelId="{51CB6D38-E5A7-4D44-8B59-A670208931BB}" type="presOf" srcId="{AA074C7D-9283-D84B-A9C5-4A69E0C5B29B}" destId="{4054EBBE-B3B1-6544-ADBA-3FE74884403F}" srcOrd="0" destOrd="0" presId="urn:microsoft.com/office/officeart/2008/layout/VerticalCurvedList"/>
    <dgm:cxn modelId="{D558C855-117B-6B44-872E-CF7864BE2CDD}" type="presOf" srcId="{066E93E2-A055-8A49-81F0-4836B5803683}" destId="{D8D37856-2B59-5740-9B28-75EE3B9E60EE}" srcOrd="0" destOrd="0" presId="urn:microsoft.com/office/officeart/2008/layout/VerticalCurvedList"/>
    <dgm:cxn modelId="{44628F8A-C31B-B94F-BC84-6592C7134CD7}" type="presOf" srcId="{3C9BEFDE-1E4D-304F-B309-AB1B91D2B944}" destId="{6E9831A6-6CEB-0F43-BD0C-8FBFD031BFCD}" srcOrd="0" destOrd="0" presId="urn:microsoft.com/office/officeart/2008/layout/VerticalCurvedList"/>
    <dgm:cxn modelId="{2EA66F90-BBF3-C844-95A0-E85F05FB3F2D}" srcId="{0C63C2CC-2035-0846-8D55-40B09B7C1E21}" destId="{6E104C6B-4689-5F4D-98A2-0D1BF0E17725}" srcOrd="1" destOrd="0" parTransId="{15DDABB5-E4DF-D347-BE7C-C4F455DD7ED0}" sibTransId="{84DF119B-BF42-6049-8FC1-5F9FB8EAE9C0}"/>
    <dgm:cxn modelId="{D20613BF-20D1-8743-9307-42A6C4175029}" srcId="{0C63C2CC-2035-0846-8D55-40B09B7C1E21}" destId="{066E93E2-A055-8A49-81F0-4836B5803683}" srcOrd="0" destOrd="0" parTransId="{9CA75758-B137-8940-A178-50366F761003}" sibTransId="{AA074C7D-9283-D84B-A9C5-4A69E0C5B29B}"/>
    <dgm:cxn modelId="{43FFA307-0ADC-2240-B955-F0E91B193A9D}" type="presParOf" srcId="{D68F5140-9F8C-1947-B88B-012322E17700}" destId="{7282CAFA-5AB0-0E4C-A069-00212B443EB7}" srcOrd="0" destOrd="0" presId="urn:microsoft.com/office/officeart/2008/layout/VerticalCurvedList"/>
    <dgm:cxn modelId="{463E91F2-76FC-6144-AD11-487E7FADF7D8}" type="presParOf" srcId="{7282CAFA-5AB0-0E4C-A069-00212B443EB7}" destId="{467412F1-E47D-B34C-B6CD-62997A68A218}" srcOrd="0" destOrd="0" presId="urn:microsoft.com/office/officeart/2008/layout/VerticalCurvedList"/>
    <dgm:cxn modelId="{558C6A0A-C7A3-3941-AFBE-DCACD75CB755}" type="presParOf" srcId="{467412F1-E47D-B34C-B6CD-62997A68A218}" destId="{9A783E65-E815-1247-A494-A52E7BC86A6A}" srcOrd="0" destOrd="0" presId="urn:microsoft.com/office/officeart/2008/layout/VerticalCurvedList"/>
    <dgm:cxn modelId="{377FBB1F-07AF-F44F-BB0D-D629489005B6}" type="presParOf" srcId="{467412F1-E47D-B34C-B6CD-62997A68A218}" destId="{4054EBBE-B3B1-6544-ADBA-3FE74884403F}" srcOrd="1" destOrd="0" presId="urn:microsoft.com/office/officeart/2008/layout/VerticalCurvedList"/>
    <dgm:cxn modelId="{A1EF0DCC-14EB-0F48-BEE3-ACAFB1627627}" type="presParOf" srcId="{467412F1-E47D-B34C-B6CD-62997A68A218}" destId="{07822AB7-FDB9-5545-AE0F-8290F2532E24}" srcOrd="2" destOrd="0" presId="urn:microsoft.com/office/officeart/2008/layout/VerticalCurvedList"/>
    <dgm:cxn modelId="{2C1169FA-3930-4B4E-8085-2EFE6A40DC2A}" type="presParOf" srcId="{467412F1-E47D-B34C-B6CD-62997A68A218}" destId="{26F2EC75-C263-E540-86F0-D91973E3E224}" srcOrd="3" destOrd="0" presId="urn:microsoft.com/office/officeart/2008/layout/VerticalCurvedList"/>
    <dgm:cxn modelId="{61EF47EE-69F0-DF4D-8417-BF291E6C7AB9}" type="presParOf" srcId="{7282CAFA-5AB0-0E4C-A069-00212B443EB7}" destId="{D8D37856-2B59-5740-9B28-75EE3B9E60EE}" srcOrd="1" destOrd="0" presId="urn:microsoft.com/office/officeart/2008/layout/VerticalCurvedList"/>
    <dgm:cxn modelId="{5A220B0D-DB4D-BF43-9E33-DCA92D0A1F61}" type="presParOf" srcId="{7282CAFA-5AB0-0E4C-A069-00212B443EB7}" destId="{E09E1FCD-DAA3-6443-87CA-7686F77FFF89}" srcOrd="2" destOrd="0" presId="urn:microsoft.com/office/officeart/2008/layout/VerticalCurvedList"/>
    <dgm:cxn modelId="{01D996D6-DD8D-1944-9D5E-227293E1F5A9}" type="presParOf" srcId="{E09E1FCD-DAA3-6443-87CA-7686F77FFF89}" destId="{ACFD2079-46F5-4741-828E-63556605A71A}" srcOrd="0" destOrd="0" presId="urn:microsoft.com/office/officeart/2008/layout/VerticalCurvedList"/>
    <dgm:cxn modelId="{7ECE1875-D478-CE48-8B75-3238403C39E2}" type="presParOf" srcId="{7282CAFA-5AB0-0E4C-A069-00212B443EB7}" destId="{4F57960A-F2AC-7D41-8F15-D408B185C5B9}" srcOrd="3" destOrd="0" presId="urn:microsoft.com/office/officeart/2008/layout/VerticalCurvedList"/>
    <dgm:cxn modelId="{3538E83A-2DFD-4C42-AD92-1D9AD4D5FE1E}" type="presParOf" srcId="{7282CAFA-5AB0-0E4C-A069-00212B443EB7}" destId="{B51B8AD3-6296-324E-A777-C45E137BAFF1}" srcOrd="4" destOrd="0" presId="urn:microsoft.com/office/officeart/2008/layout/VerticalCurvedList"/>
    <dgm:cxn modelId="{59A32705-44C2-B24D-B54E-50C97806ADC9}" type="presParOf" srcId="{B51B8AD3-6296-324E-A777-C45E137BAFF1}" destId="{103F88F7-5512-E443-9866-CD77D383B663}" srcOrd="0" destOrd="0" presId="urn:microsoft.com/office/officeart/2008/layout/VerticalCurvedList"/>
    <dgm:cxn modelId="{E024ECEF-5FC4-854B-BCE2-A039BD63DD0C}" type="presParOf" srcId="{7282CAFA-5AB0-0E4C-A069-00212B443EB7}" destId="{6E9831A6-6CEB-0F43-BD0C-8FBFD031BFCD}" srcOrd="5" destOrd="0" presId="urn:microsoft.com/office/officeart/2008/layout/VerticalCurvedList"/>
    <dgm:cxn modelId="{9AACB79F-3A62-914E-A96E-6BAA910B3734}" type="presParOf" srcId="{7282CAFA-5AB0-0E4C-A069-00212B443EB7}" destId="{C8F23806-9F2C-7A4A-984E-2A4026777FEA}" srcOrd="6" destOrd="0" presId="urn:microsoft.com/office/officeart/2008/layout/VerticalCurvedList"/>
    <dgm:cxn modelId="{C99208FF-86ED-DB49-A4D5-B66D8F556F74}" type="presParOf" srcId="{C8F23806-9F2C-7A4A-984E-2A4026777FEA}" destId="{59C2E682-49E7-614A-9EEF-7A92D6BEAAD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63C2CC-2035-0846-8D55-40B09B7C1E21}" type="doc">
      <dgm:prSet loTypeId="urn:microsoft.com/office/officeart/2008/layout/VerticalCurvedList" loCatId="" qsTypeId="urn:microsoft.com/office/officeart/2005/8/quickstyle/simple1" qsCatId="simple" csTypeId="urn:microsoft.com/office/officeart/2005/8/colors/accent0_2" csCatId="mainScheme" phldr="1"/>
      <dgm:spPr/>
      <dgm:t>
        <a:bodyPr/>
        <a:lstStyle/>
        <a:p>
          <a:endParaRPr lang="en-GB"/>
        </a:p>
      </dgm:t>
    </dgm:pt>
    <dgm:pt modelId="{066E93E2-A055-8A49-81F0-4836B5803683}">
      <dgm:prSet phldrT="[Text]" custT="1"/>
      <dgm:spPr/>
      <dgm:t>
        <a:bodyPr/>
        <a:lstStyle/>
        <a:p>
          <a:r>
            <a:rPr lang="en-IN" sz="2400" b="0" i="0" dirty="0">
              <a:latin typeface="Verdana" panose="020B0604030504040204" pitchFamily="34" charset="0"/>
              <a:ea typeface="Verdana" panose="020B0604030504040204" pitchFamily="34" charset="0"/>
              <a:cs typeface="Verdana" panose="020B0604030504040204" pitchFamily="34" charset="0"/>
            </a:rPr>
            <a:t>The proposed E2R approach can embed a hierarchical KB into a vector space while preserving the structure of all logical propositions.</a:t>
          </a: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9CA75758-B137-8940-A178-50366F761003}" type="parTrans" cxnId="{D20613BF-20D1-8743-9307-42A6C4175029}">
      <dgm:prSet/>
      <dgm:spPr/>
      <dgm:t>
        <a:bodyPr/>
        <a:lstStyle/>
        <a:p>
          <a:endParaRPr lang="en-GB" sz="800" b="0" i="0">
            <a:latin typeface="Verdana" panose="020B0604030504040204" pitchFamily="34" charset="0"/>
            <a:ea typeface="Verdana" panose="020B0604030504040204" pitchFamily="34" charset="0"/>
            <a:cs typeface="Verdana" panose="020B0604030504040204" pitchFamily="34" charset="0"/>
          </a:endParaRPr>
        </a:p>
      </dgm:t>
    </dgm:pt>
    <dgm:pt modelId="{AA074C7D-9283-D84B-A9C5-4A69E0C5B29B}" type="sibTrans" cxnId="{D20613BF-20D1-8743-9307-42A6C4175029}">
      <dgm:prSet/>
      <dgm:spPr/>
      <dgm:t>
        <a:bodyPr/>
        <a:lstStyle/>
        <a:p>
          <a:endParaRPr lang="en-GB" sz="800" b="0" i="0">
            <a:latin typeface="Verdana" panose="020B0604030504040204" pitchFamily="34" charset="0"/>
            <a:ea typeface="Verdana" panose="020B0604030504040204" pitchFamily="34" charset="0"/>
            <a:cs typeface="Verdana" panose="020B0604030504040204" pitchFamily="34" charset="0"/>
          </a:endParaRPr>
        </a:p>
      </dgm:t>
    </dgm:pt>
    <dgm:pt modelId="{6E104C6B-4689-5F4D-98A2-0D1BF0E17725}">
      <dgm:prSet phldrT="[Text]" custT="1"/>
      <dgm:spPr/>
      <dgm:t>
        <a:bodyPr/>
        <a:lstStyle/>
        <a:p>
          <a:r>
            <a:rPr lang="en-IN" sz="2400" b="0" i="0" dirty="0">
              <a:latin typeface="Verdana" panose="020B0604030504040204" pitchFamily="34" charset="0"/>
              <a:ea typeface="Verdana" panose="020B0604030504040204" pitchFamily="34" charset="0"/>
              <a:cs typeface="Verdana" panose="020B0604030504040204" pitchFamily="34" charset="0"/>
            </a:rPr>
            <a:t>Advantage is to be able to answer complex reasoning queries (both deductive and predictive) in accurate manner using distributional representation of the KB.</a:t>
          </a:r>
          <a:endParaRPr lang="en-GB" sz="2400" b="0" i="0" dirty="0">
            <a:latin typeface="Verdana" panose="020B0604030504040204" pitchFamily="34" charset="0"/>
            <a:ea typeface="Verdana" panose="020B0604030504040204" pitchFamily="34" charset="0"/>
            <a:cs typeface="Verdana" panose="020B0604030504040204" pitchFamily="34" charset="0"/>
          </a:endParaRPr>
        </a:p>
      </dgm:t>
    </dgm:pt>
    <dgm:pt modelId="{15DDABB5-E4DF-D347-BE7C-C4F455DD7ED0}" type="parTrans" cxnId="{2EA66F90-BBF3-C844-95A0-E85F05FB3F2D}">
      <dgm:prSet/>
      <dgm:spPr/>
      <dgm:t>
        <a:bodyPr/>
        <a:lstStyle/>
        <a:p>
          <a:endParaRPr lang="en-GB" sz="800" b="0" i="0">
            <a:latin typeface="Verdana" panose="020B0604030504040204" pitchFamily="34" charset="0"/>
            <a:ea typeface="Verdana" panose="020B0604030504040204" pitchFamily="34" charset="0"/>
            <a:cs typeface="Verdana" panose="020B0604030504040204" pitchFamily="34" charset="0"/>
          </a:endParaRPr>
        </a:p>
      </dgm:t>
    </dgm:pt>
    <dgm:pt modelId="{84DF119B-BF42-6049-8FC1-5F9FB8EAE9C0}" type="sibTrans" cxnId="{2EA66F90-BBF3-C844-95A0-E85F05FB3F2D}">
      <dgm:prSet/>
      <dgm:spPr/>
      <dgm:t>
        <a:bodyPr/>
        <a:lstStyle/>
        <a:p>
          <a:endParaRPr lang="en-GB" sz="800" b="0" i="0">
            <a:latin typeface="Verdana" panose="020B0604030504040204" pitchFamily="34" charset="0"/>
            <a:ea typeface="Verdana" panose="020B0604030504040204" pitchFamily="34" charset="0"/>
            <a:cs typeface="Verdana" panose="020B0604030504040204" pitchFamily="34" charset="0"/>
          </a:endParaRPr>
        </a:p>
      </dgm:t>
    </dgm:pt>
    <dgm:pt modelId="{3C9BEFDE-1E4D-304F-B309-AB1B91D2B944}">
      <dgm:prSet phldrT="[Text]" custT="1"/>
      <dgm:spPr/>
      <dgm:t>
        <a:bodyPr/>
        <a:lstStyle/>
        <a:p>
          <a:r>
            <a:rPr lang="en-GB" sz="2400" b="0" i="0" dirty="0">
              <a:latin typeface="Verdana" panose="020B0604030504040204" pitchFamily="34" charset="0"/>
              <a:ea typeface="Verdana" panose="020B0604030504040204" pitchFamily="34" charset="0"/>
              <a:cs typeface="Verdana" panose="020B0604030504040204" pitchFamily="34" charset="0"/>
            </a:rPr>
            <a:t>In future, we wish to extend this idea for more expressive logic forms as well as natural language KB and also handle noisy inputs.</a:t>
          </a:r>
        </a:p>
      </dgm:t>
    </dgm:pt>
    <dgm:pt modelId="{7C21C1CC-AAAA-9D4E-BBF6-7A12F3F37BF9}" type="parTrans" cxnId="{A1100B0C-3736-B742-A3A1-AC4FC6C8F3E8}">
      <dgm:prSet/>
      <dgm:spPr/>
      <dgm:t>
        <a:bodyPr/>
        <a:lstStyle/>
        <a:p>
          <a:endParaRPr lang="en-GB" sz="800" b="0" i="0">
            <a:latin typeface="Verdana" panose="020B0604030504040204" pitchFamily="34" charset="0"/>
            <a:ea typeface="Verdana" panose="020B0604030504040204" pitchFamily="34" charset="0"/>
            <a:cs typeface="Verdana" panose="020B0604030504040204" pitchFamily="34" charset="0"/>
          </a:endParaRPr>
        </a:p>
      </dgm:t>
    </dgm:pt>
    <dgm:pt modelId="{3380AB45-F11F-504F-954F-C7B978096B29}" type="sibTrans" cxnId="{A1100B0C-3736-B742-A3A1-AC4FC6C8F3E8}">
      <dgm:prSet/>
      <dgm:spPr/>
      <dgm:t>
        <a:bodyPr/>
        <a:lstStyle/>
        <a:p>
          <a:endParaRPr lang="en-GB" sz="800" b="0" i="0">
            <a:latin typeface="Verdana" panose="020B0604030504040204" pitchFamily="34" charset="0"/>
            <a:ea typeface="Verdana" panose="020B0604030504040204" pitchFamily="34" charset="0"/>
            <a:cs typeface="Verdana" panose="020B0604030504040204" pitchFamily="34" charset="0"/>
          </a:endParaRPr>
        </a:p>
      </dgm:t>
    </dgm:pt>
    <dgm:pt modelId="{D68F5140-9F8C-1947-B88B-012322E17700}" type="pres">
      <dgm:prSet presAssocID="{0C63C2CC-2035-0846-8D55-40B09B7C1E21}" presName="Name0" presStyleCnt="0">
        <dgm:presLayoutVars>
          <dgm:chMax val="7"/>
          <dgm:chPref val="7"/>
          <dgm:dir/>
        </dgm:presLayoutVars>
      </dgm:prSet>
      <dgm:spPr/>
    </dgm:pt>
    <dgm:pt modelId="{7282CAFA-5AB0-0E4C-A069-00212B443EB7}" type="pres">
      <dgm:prSet presAssocID="{0C63C2CC-2035-0846-8D55-40B09B7C1E21}" presName="Name1" presStyleCnt="0"/>
      <dgm:spPr/>
    </dgm:pt>
    <dgm:pt modelId="{467412F1-E47D-B34C-B6CD-62997A68A218}" type="pres">
      <dgm:prSet presAssocID="{0C63C2CC-2035-0846-8D55-40B09B7C1E21}" presName="cycle" presStyleCnt="0"/>
      <dgm:spPr/>
    </dgm:pt>
    <dgm:pt modelId="{9A783E65-E815-1247-A494-A52E7BC86A6A}" type="pres">
      <dgm:prSet presAssocID="{0C63C2CC-2035-0846-8D55-40B09B7C1E21}" presName="srcNode" presStyleLbl="node1" presStyleIdx="0" presStyleCnt="3"/>
      <dgm:spPr/>
    </dgm:pt>
    <dgm:pt modelId="{4054EBBE-B3B1-6544-ADBA-3FE74884403F}" type="pres">
      <dgm:prSet presAssocID="{0C63C2CC-2035-0846-8D55-40B09B7C1E21}" presName="conn" presStyleLbl="parChTrans1D2" presStyleIdx="0" presStyleCnt="1"/>
      <dgm:spPr/>
    </dgm:pt>
    <dgm:pt modelId="{07822AB7-FDB9-5545-AE0F-8290F2532E24}" type="pres">
      <dgm:prSet presAssocID="{0C63C2CC-2035-0846-8D55-40B09B7C1E21}" presName="extraNode" presStyleLbl="node1" presStyleIdx="0" presStyleCnt="3"/>
      <dgm:spPr/>
    </dgm:pt>
    <dgm:pt modelId="{26F2EC75-C263-E540-86F0-D91973E3E224}" type="pres">
      <dgm:prSet presAssocID="{0C63C2CC-2035-0846-8D55-40B09B7C1E21}" presName="dstNode" presStyleLbl="node1" presStyleIdx="0" presStyleCnt="3"/>
      <dgm:spPr/>
    </dgm:pt>
    <dgm:pt modelId="{D8D37856-2B59-5740-9B28-75EE3B9E60EE}" type="pres">
      <dgm:prSet presAssocID="{066E93E2-A055-8A49-81F0-4836B5803683}" presName="text_1" presStyleLbl="node1" presStyleIdx="0" presStyleCnt="3">
        <dgm:presLayoutVars>
          <dgm:bulletEnabled val="1"/>
        </dgm:presLayoutVars>
      </dgm:prSet>
      <dgm:spPr/>
    </dgm:pt>
    <dgm:pt modelId="{E09E1FCD-DAA3-6443-87CA-7686F77FFF89}" type="pres">
      <dgm:prSet presAssocID="{066E93E2-A055-8A49-81F0-4836B5803683}" presName="accent_1" presStyleCnt="0"/>
      <dgm:spPr/>
    </dgm:pt>
    <dgm:pt modelId="{ACFD2079-46F5-4741-828E-63556605A71A}" type="pres">
      <dgm:prSet presAssocID="{066E93E2-A055-8A49-81F0-4836B5803683}" presName="accentRepeatNode" presStyleLbl="solidFgAcc1" presStyleIdx="0" presStyleCnt="3"/>
      <dgm:spPr/>
    </dgm:pt>
    <dgm:pt modelId="{4F57960A-F2AC-7D41-8F15-D408B185C5B9}" type="pres">
      <dgm:prSet presAssocID="{6E104C6B-4689-5F4D-98A2-0D1BF0E17725}" presName="text_2" presStyleLbl="node1" presStyleIdx="1" presStyleCnt="3">
        <dgm:presLayoutVars>
          <dgm:bulletEnabled val="1"/>
        </dgm:presLayoutVars>
      </dgm:prSet>
      <dgm:spPr/>
    </dgm:pt>
    <dgm:pt modelId="{B51B8AD3-6296-324E-A777-C45E137BAFF1}" type="pres">
      <dgm:prSet presAssocID="{6E104C6B-4689-5F4D-98A2-0D1BF0E17725}" presName="accent_2" presStyleCnt="0"/>
      <dgm:spPr/>
    </dgm:pt>
    <dgm:pt modelId="{103F88F7-5512-E443-9866-CD77D383B663}" type="pres">
      <dgm:prSet presAssocID="{6E104C6B-4689-5F4D-98A2-0D1BF0E17725}" presName="accentRepeatNode" presStyleLbl="solidFgAcc1" presStyleIdx="1" presStyleCnt="3"/>
      <dgm:spPr/>
    </dgm:pt>
    <dgm:pt modelId="{6E9831A6-6CEB-0F43-BD0C-8FBFD031BFCD}" type="pres">
      <dgm:prSet presAssocID="{3C9BEFDE-1E4D-304F-B309-AB1B91D2B944}" presName="text_3" presStyleLbl="node1" presStyleIdx="2" presStyleCnt="3">
        <dgm:presLayoutVars>
          <dgm:bulletEnabled val="1"/>
        </dgm:presLayoutVars>
      </dgm:prSet>
      <dgm:spPr/>
    </dgm:pt>
    <dgm:pt modelId="{C8F23806-9F2C-7A4A-984E-2A4026777FEA}" type="pres">
      <dgm:prSet presAssocID="{3C9BEFDE-1E4D-304F-B309-AB1B91D2B944}" presName="accent_3" presStyleCnt="0"/>
      <dgm:spPr/>
    </dgm:pt>
    <dgm:pt modelId="{59C2E682-49E7-614A-9EEF-7A92D6BEAAD2}" type="pres">
      <dgm:prSet presAssocID="{3C9BEFDE-1E4D-304F-B309-AB1B91D2B944}" presName="accentRepeatNode" presStyleLbl="solidFgAcc1" presStyleIdx="2" presStyleCnt="3"/>
      <dgm:spPr/>
    </dgm:pt>
  </dgm:ptLst>
  <dgm:cxnLst>
    <dgm:cxn modelId="{A379CC0A-AB1F-B545-B2A8-2AECD69BCEC2}" type="presOf" srcId="{0C63C2CC-2035-0846-8D55-40B09B7C1E21}" destId="{D68F5140-9F8C-1947-B88B-012322E17700}" srcOrd="0" destOrd="0" presId="urn:microsoft.com/office/officeart/2008/layout/VerticalCurvedList"/>
    <dgm:cxn modelId="{A1100B0C-3736-B742-A3A1-AC4FC6C8F3E8}" srcId="{0C63C2CC-2035-0846-8D55-40B09B7C1E21}" destId="{3C9BEFDE-1E4D-304F-B309-AB1B91D2B944}" srcOrd="2" destOrd="0" parTransId="{7C21C1CC-AAAA-9D4E-BBF6-7A12F3F37BF9}" sibTransId="{3380AB45-F11F-504F-954F-C7B978096B29}"/>
    <dgm:cxn modelId="{6C358233-A256-4742-B795-BA6B8945EE1B}" type="presOf" srcId="{6E104C6B-4689-5F4D-98A2-0D1BF0E17725}" destId="{4F57960A-F2AC-7D41-8F15-D408B185C5B9}" srcOrd="0" destOrd="0" presId="urn:microsoft.com/office/officeart/2008/layout/VerticalCurvedList"/>
    <dgm:cxn modelId="{51CB6D38-E5A7-4D44-8B59-A670208931BB}" type="presOf" srcId="{AA074C7D-9283-D84B-A9C5-4A69E0C5B29B}" destId="{4054EBBE-B3B1-6544-ADBA-3FE74884403F}" srcOrd="0" destOrd="0" presId="urn:microsoft.com/office/officeart/2008/layout/VerticalCurvedList"/>
    <dgm:cxn modelId="{D558C855-117B-6B44-872E-CF7864BE2CDD}" type="presOf" srcId="{066E93E2-A055-8A49-81F0-4836B5803683}" destId="{D8D37856-2B59-5740-9B28-75EE3B9E60EE}" srcOrd="0" destOrd="0" presId="urn:microsoft.com/office/officeart/2008/layout/VerticalCurvedList"/>
    <dgm:cxn modelId="{44628F8A-C31B-B94F-BC84-6592C7134CD7}" type="presOf" srcId="{3C9BEFDE-1E4D-304F-B309-AB1B91D2B944}" destId="{6E9831A6-6CEB-0F43-BD0C-8FBFD031BFCD}" srcOrd="0" destOrd="0" presId="urn:microsoft.com/office/officeart/2008/layout/VerticalCurvedList"/>
    <dgm:cxn modelId="{2EA66F90-BBF3-C844-95A0-E85F05FB3F2D}" srcId="{0C63C2CC-2035-0846-8D55-40B09B7C1E21}" destId="{6E104C6B-4689-5F4D-98A2-0D1BF0E17725}" srcOrd="1" destOrd="0" parTransId="{15DDABB5-E4DF-D347-BE7C-C4F455DD7ED0}" sibTransId="{84DF119B-BF42-6049-8FC1-5F9FB8EAE9C0}"/>
    <dgm:cxn modelId="{D20613BF-20D1-8743-9307-42A6C4175029}" srcId="{0C63C2CC-2035-0846-8D55-40B09B7C1E21}" destId="{066E93E2-A055-8A49-81F0-4836B5803683}" srcOrd="0" destOrd="0" parTransId="{9CA75758-B137-8940-A178-50366F761003}" sibTransId="{AA074C7D-9283-D84B-A9C5-4A69E0C5B29B}"/>
    <dgm:cxn modelId="{43FFA307-0ADC-2240-B955-F0E91B193A9D}" type="presParOf" srcId="{D68F5140-9F8C-1947-B88B-012322E17700}" destId="{7282CAFA-5AB0-0E4C-A069-00212B443EB7}" srcOrd="0" destOrd="0" presId="urn:microsoft.com/office/officeart/2008/layout/VerticalCurvedList"/>
    <dgm:cxn modelId="{463E91F2-76FC-6144-AD11-487E7FADF7D8}" type="presParOf" srcId="{7282CAFA-5AB0-0E4C-A069-00212B443EB7}" destId="{467412F1-E47D-B34C-B6CD-62997A68A218}" srcOrd="0" destOrd="0" presId="urn:microsoft.com/office/officeart/2008/layout/VerticalCurvedList"/>
    <dgm:cxn modelId="{558C6A0A-C7A3-3941-AFBE-DCACD75CB755}" type="presParOf" srcId="{467412F1-E47D-B34C-B6CD-62997A68A218}" destId="{9A783E65-E815-1247-A494-A52E7BC86A6A}" srcOrd="0" destOrd="0" presId="urn:microsoft.com/office/officeart/2008/layout/VerticalCurvedList"/>
    <dgm:cxn modelId="{377FBB1F-07AF-F44F-BB0D-D629489005B6}" type="presParOf" srcId="{467412F1-E47D-B34C-B6CD-62997A68A218}" destId="{4054EBBE-B3B1-6544-ADBA-3FE74884403F}" srcOrd="1" destOrd="0" presId="urn:microsoft.com/office/officeart/2008/layout/VerticalCurvedList"/>
    <dgm:cxn modelId="{A1EF0DCC-14EB-0F48-BEE3-ACAFB1627627}" type="presParOf" srcId="{467412F1-E47D-B34C-B6CD-62997A68A218}" destId="{07822AB7-FDB9-5545-AE0F-8290F2532E24}" srcOrd="2" destOrd="0" presId="urn:microsoft.com/office/officeart/2008/layout/VerticalCurvedList"/>
    <dgm:cxn modelId="{2C1169FA-3930-4B4E-8085-2EFE6A40DC2A}" type="presParOf" srcId="{467412F1-E47D-B34C-B6CD-62997A68A218}" destId="{26F2EC75-C263-E540-86F0-D91973E3E224}" srcOrd="3" destOrd="0" presId="urn:microsoft.com/office/officeart/2008/layout/VerticalCurvedList"/>
    <dgm:cxn modelId="{61EF47EE-69F0-DF4D-8417-BF291E6C7AB9}" type="presParOf" srcId="{7282CAFA-5AB0-0E4C-A069-00212B443EB7}" destId="{D8D37856-2B59-5740-9B28-75EE3B9E60EE}" srcOrd="1" destOrd="0" presId="urn:microsoft.com/office/officeart/2008/layout/VerticalCurvedList"/>
    <dgm:cxn modelId="{5A220B0D-DB4D-BF43-9E33-DCA92D0A1F61}" type="presParOf" srcId="{7282CAFA-5AB0-0E4C-A069-00212B443EB7}" destId="{E09E1FCD-DAA3-6443-87CA-7686F77FFF89}" srcOrd="2" destOrd="0" presId="urn:microsoft.com/office/officeart/2008/layout/VerticalCurvedList"/>
    <dgm:cxn modelId="{01D996D6-DD8D-1944-9D5E-227293E1F5A9}" type="presParOf" srcId="{E09E1FCD-DAA3-6443-87CA-7686F77FFF89}" destId="{ACFD2079-46F5-4741-828E-63556605A71A}" srcOrd="0" destOrd="0" presId="urn:microsoft.com/office/officeart/2008/layout/VerticalCurvedList"/>
    <dgm:cxn modelId="{7ECE1875-D478-CE48-8B75-3238403C39E2}" type="presParOf" srcId="{7282CAFA-5AB0-0E4C-A069-00212B443EB7}" destId="{4F57960A-F2AC-7D41-8F15-D408B185C5B9}" srcOrd="3" destOrd="0" presId="urn:microsoft.com/office/officeart/2008/layout/VerticalCurvedList"/>
    <dgm:cxn modelId="{3538E83A-2DFD-4C42-AD92-1D9AD4D5FE1E}" type="presParOf" srcId="{7282CAFA-5AB0-0E4C-A069-00212B443EB7}" destId="{B51B8AD3-6296-324E-A777-C45E137BAFF1}" srcOrd="4" destOrd="0" presId="urn:microsoft.com/office/officeart/2008/layout/VerticalCurvedList"/>
    <dgm:cxn modelId="{59A32705-44C2-B24D-B54E-50C97806ADC9}" type="presParOf" srcId="{B51B8AD3-6296-324E-A777-C45E137BAFF1}" destId="{103F88F7-5512-E443-9866-CD77D383B663}" srcOrd="0" destOrd="0" presId="urn:microsoft.com/office/officeart/2008/layout/VerticalCurvedList"/>
    <dgm:cxn modelId="{E024ECEF-5FC4-854B-BCE2-A039BD63DD0C}" type="presParOf" srcId="{7282CAFA-5AB0-0E4C-A069-00212B443EB7}" destId="{6E9831A6-6CEB-0F43-BD0C-8FBFD031BFCD}" srcOrd="5" destOrd="0" presId="urn:microsoft.com/office/officeart/2008/layout/VerticalCurvedList"/>
    <dgm:cxn modelId="{9AACB79F-3A62-914E-A96E-6BAA910B3734}" type="presParOf" srcId="{7282CAFA-5AB0-0E4C-A069-00212B443EB7}" destId="{C8F23806-9F2C-7A4A-984E-2A4026777FEA}" srcOrd="6" destOrd="0" presId="urn:microsoft.com/office/officeart/2008/layout/VerticalCurvedList"/>
    <dgm:cxn modelId="{C99208FF-86ED-DB49-A4D5-B66D8F556F74}" type="presParOf" srcId="{C8F23806-9F2C-7A4A-984E-2A4026777FEA}" destId="{59C2E682-49E7-614A-9EEF-7A92D6BEAAD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C24BD-B019-B848-813A-DCFF7DEBE9E2}">
      <dsp:nvSpPr>
        <dsp:cNvPr id="0" name=""/>
        <dsp:cNvSpPr/>
      </dsp:nvSpPr>
      <dsp:spPr>
        <a:xfrm>
          <a:off x="0" y="519592"/>
          <a:ext cx="12378266" cy="326025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691" tIns="958088" rIns="960691" bIns="170688" numCol="1" spcCol="1270" anchor="t" anchorCtr="0">
          <a:noAutofit/>
        </a:bodyPr>
        <a:lstStyle/>
        <a:p>
          <a:pPr marL="228600" lvl="1" indent="-228600" algn="l" defTabSz="1066800">
            <a:lnSpc>
              <a:spcPct val="90000"/>
            </a:lnSpc>
            <a:spcBef>
              <a:spcPct val="0"/>
            </a:spcBef>
            <a:spcAft>
              <a:spcPct val="15000"/>
            </a:spcAft>
            <a:buFont typeface="+mj-lt"/>
            <a:buAutoNum type="arabicPeriod"/>
          </a:pPr>
          <a:r>
            <a:rPr lang="en-IN" sz="2400" b="0" i="0" kern="1200" dirty="0">
              <a:latin typeface="Verdana" panose="020B0604030504040204" pitchFamily="34" charset="0"/>
              <a:ea typeface="Verdana" panose="020B0604030504040204" pitchFamily="34" charset="0"/>
              <a:cs typeface="Verdana" panose="020B0604030504040204" pitchFamily="34" charset="0"/>
            </a:rPr>
            <a:t> Design a technique to embed Symbolic Knowledge Base (KB) into a vector space while preserving its logical structure.</a:t>
          </a: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a:p>
          <a:pPr marL="228600" lvl="1" indent="-228600" algn="l" defTabSz="1066800">
            <a:lnSpc>
              <a:spcPct val="90000"/>
            </a:lnSpc>
            <a:spcBef>
              <a:spcPct val="0"/>
            </a:spcBef>
            <a:spcAft>
              <a:spcPct val="15000"/>
            </a:spcAft>
            <a:buFont typeface="+mj-lt"/>
            <a:buAutoNum type="arabicPeriod"/>
          </a:pP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a:p>
          <a:pPr marL="228600" lvl="1" indent="-228600" algn="l" defTabSz="1066800">
            <a:lnSpc>
              <a:spcPct val="90000"/>
            </a:lnSpc>
            <a:spcBef>
              <a:spcPct val="0"/>
            </a:spcBef>
            <a:spcAft>
              <a:spcPct val="15000"/>
            </a:spcAft>
            <a:buFont typeface="+mj-lt"/>
            <a:buAutoNum type="arabicPeriod"/>
          </a:pPr>
          <a:r>
            <a:rPr lang="en-GB" sz="2400" b="0" i="0" kern="1200" dirty="0">
              <a:latin typeface="Verdana" panose="020B0604030504040204" pitchFamily="34" charset="0"/>
              <a:ea typeface="Verdana" panose="020B0604030504040204" pitchFamily="34" charset="0"/>
              <a:cs typeface="Verdana" panose="020B0604030504040204" pitchFamily="34" charset="0"/>
            </a:rPr>
            <a:t> One should be able to perform logical operations on such embeddings in a manner similar to the Boolean Logical operations on a symbolic KB. </a:t>
          </a:r>
        </a:p>
      </dsp:txBody>
      <dsp:txXfrm>
        <a:off x="0" y="519592"/>
        <a:ext cx="12378266" cy="3260250"/>
      </dsp:txXfrm>
    </dsp:sp>
    <dsp:sp modelId="{1AA3940A-380D-BF4A-903F-69040EAF9000}">
      <dsp:nvSpPr>
        <dsp:cNvPr id="0" name=""/>
        <dsp:cNvSpPr/>
      </dsp:nvSpPr>
      <dsp:spPr>
        <a:xfrm>
          <a:off x="618913" y="11336"/>
          <a:ext cx="8664786" cy="1187215"/>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508" tIns="0" rIns="327508" bIns="0" numCol="1" spcCol="1270" anchor="ctr" anchorCtr="0">
          <a:noAutofit/>
        </a:bodyPr>
        <a:lstStyle/>
        <a:p>
          <a:pPr marL="0" lvl="0" indent="0" algn="l" defTabSz="1066800">
            <a:lnSpc>
              <a:spcPct val="90000"/>
            </a:lnSpc>
            <a:spcBef>
              <a:spcPct val="0"/>
            </a:spcBef>
            <a:spcAft>
              <a:spcPct val="35000"/>
            </a:spcAft>
            <a:buNone/>
          </a:pPr>
          <a:r>
            <a:rPr lang="en-GB" sz="2400" b="0" i="0" kern="1200">
              <a:latin typeface="Verdana" panose="020B0604030504040204" pitchFamily="34" charset="0"/>
              <a:ea typeface="Verdana" panose="020B0604030504040204" pitchFamily="34" charset="0"/>
              <a:cs typeface="Verdana" panose="020B0604030504040204" pitchFamily="34" charset="0"/>
            </a:rPr>
            <a:t>What are </a:t>
          </a:r>
          <a:r>
            <a:rPr lang="en-GB" sz="2400" b="0" i="0" kern="1200" dirty="0">
              <a:latin typeface="Verdana" panose="020B0604030504040204" pitchFamily="34" charset="0"/>
              <a:ea typeface="Verdana" panose="020B0604030504040204" pitchFamily="34" charset="0"/>
              <a:cs typeface="Verdana" panose="020B0604030504040204" pitchFamily="34" charset="0"/>
            </a:rPr>
            <a:t>we trying </a:t>
          </a:r>
          <a:r>
            <a:rPr lang="en-GB" sz="2400" b="0" i="0" kern="1200">
              <a:latin typeface="Verdana" panose="020B0604030504040204" pitchFamily="34" charset="0"/>
              <a:ea typeface="Verdana" panose="020B0604030504040204" pitchFamily="34" charset="0"/>
              <a:cs typeface="Verdana" panose="020B0604030504040204" pitchFamily="34" charset="0"/>
            </a:rPr>
            <a:t>to do?</a:t>
          </a: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dsp:txBody>
      <dsp:txXfrm>
        <a:off x="676868" y="69291"/>
        <a:ext cx="8548876" cy="1071305"/>
      </dsp:txXfrm>
    </dsp:sp>
    <dsp:sp modelId="{71A82762-73F4-2F46-97FC-2EBD55C7F657}">
      <dsp:nvSpPr>
        <dsp:cNvPr id="0" name=""/>
        <dsp:cNvSpPr/>
      </dsp:nvSpPr>
      <dsp:spPr>
        <a:xfrm>
          <a:off x="0" y="4540246"/>
          <a:ext cx="12378266" cy="369495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691" tIns="958088" rIns="960691" bIns="170688" numCol="1" spcCol="1270" anchor="t" anchorCtr="0">
          <a:noAutofit/>
        </a:bodyPr>
        <a:lstStyle/>
        <a:p>
          <a:pPr marL="228600" lvl="1" indent="-228600" algn="l" defTabSz="1066800">
            <a:lnSpc>
              <a:spcPct val="90000"/>
            </a:lnSpc>
            <a:spcBef>
              <a:spcPct val="0"/>
            </a:spcBef>
            <a:spcAft>
              <a:spcPct val="15000"/>
            </a:spcAft>
            <a:buFont typeface="+mj-lt"/>
            <a:buAutoNum type="arabicPeriod"/>
          </a:pPr>
          <a:r>
            <a:rPr lang="en-GB" sz="2400" b="0" i="0" kern="1200" dirty="0">
              <a:latin typeface="Verdana" panose="020B0604030504040204" pitchFamily="34" charset="0"/>
              <a:ea typeface="Verdana" panose="020B0604030504040204" pitchFamily="34" charset="0"/>
              <a:cs typeface="Verdana" panose="020B0604030504040204" pitchFamily="34" charset="0"/>
            </a:rPr>
            <a:t>Such embeddings can be leveraged </a:t>
          </a:r>
          <a:r>
            <a:rPr lang="en-IN" sz="2400" b="0" i="0" kern="1200" dirty="0">
              <a:latin typeface="Verdana" panose="020B0604030504040204" pitchFamily="34" charset="0"/>
              <a:ea typeface="Verdana" panose="020B0604030504040204" pitchFamily="34" charset="0"/>
              <a:cs typeface="Verdana" panose="020B0604030504040204" pitchFamily="34" charset="0"/>
            </a:rPr>
            <a:t>by several non-symbolic (e.g. neural and vector) methods to accomplish various reasoning tasks, such as</a:t>
          </a: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a:p>
          <a:pPr marL="228600" lvl="1" indent="-228600" algn="l" defTabSz="1066800">
            <a:lnSpc>
              <a:spcPct val="90000"/>
            </a:lnSpc>
            <a:spcBef>
              <a:spcPct val="0"/>
            </a:spcBef>
            <a:spcAft>
              <a:spcPct val="15000"/>
            </a:spcAft>
            <a:buFont typeface="+mj-lt"/>
            <a:buAutoNum type="arabicPeriod"/>
          </a:pP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a:p>
          <a:pPr marL="457200" lvl="2" indent="-228600" algn="l" defTabSz="1066800">
            <a:lnSpc>
              <a:spcPct val="90000"/>
            </a:lnSpc>
            <a:spcBef>
              <a:spcPct val="0"/>
            </a:spcBef>
            <a:spcAft>
              <a:spcPct val="15000"/>
            </a:spcAft>
            <a:buFont typeface="+mj-lt"/>
            <a:buAutoNum type="alphaUcPeriod"/>
          </a:pPr>
          <a:r>
            <a:rPr lang="en-GB" sz="2400" b="0" i="0" kern="1200" dirty="0">
              <a:latin typeface="Verdana" panose="020B0604030504040204" pitchFamily="34" charset="0"/>
              <a:ea typeface="Verdana" panose="020B0604030504040204" pitchFamily="34" charset="0"/>
              <a:cs typeface="Verdana" panose="020B0604030504040204" pitchFamily="34" charset="0"/>
            </a:rPr>
            <a:t> Knowledge completion (Inductive Reasoning)</a:t>
          </a:r>
        </a:p>
        <a:p>
          <a:pPr marL="457200" lvl="2" indent="-228600" algn="l" defTabSz="1066800">
            <a:lnSpc>
              <a:spcPct val="90000"/>
            </a:lnSpc>
            <a:spcBef>
              <a:spcPct val="0"/>
            </a:spcBef>
            <a:spcAft>
              <a:spcPct val="15000"/>
            </a:spcAft>
            <a:buFont typeface="+mj-lt"/>
            <a:buAutoNum type="alphaUcPeriod"/>
          </a:pP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a:p>
          <a:pPr marL="457200" lvl="2" indent="-228600" algn="l" defTabSz="1066800">
            <a:lnSpc>
              <a:spcPct val="90000"/>
            </a:lnSpc>
            <a:spcBef>
              <a:spcPct val="0"/>
            </a:spcBef>
            <a:spcAft>
              <a:spcPct val="15000"/>
            </a:spcAft>
            <a:buFont typeface="+mj-lt"/>
            <a:buAutoNum type="alphaUcPeriod"/>
          </a:pPr>
          <a:r>
            <a:rPr lang="en-GB" sz="2400" b="0" i="0" kern="1200" dirty="0">
              <a:latin typeface="Verdana" panose="020B0604030504040204" pitchFamily="34" charset="0"/>
              <a:ea typeface="Verdana" panose="020B0604030504040204" pitchFamily="34" charset="0"/>
              <a:cs typeface="Verdana" panose="020B0604030504040204" pitchFamily="34" charset="0"/>
            </a:rPr>
            <a:t>Complex Membership Queries (Deductive Reasoning)  	</a:t>
          </a:r>
        </a:p>
      </dsp:txBody>
      <dsp:txXfrm>
        <a:off x="0" y="4540246"/>
        <a:ext cx="12378266" cy="3694950"/>
      </dsp:txXfrm>
    </dsp:sp>
    <dsp:sp modelId="{9A09EDA0-DAC9-CF45-A523-129366F467D4}">
      <dsp:nvSpPr>
        <dsp:cNvPr id="0" name=""/>
        <dsp:cNvSpPr/>
      </dsp:nvSpPr>
      <dsp:spPr>
        <a:xfrm>
          <a:off x="618913" y="4028242"/>
          <a:ext cx="8664786" cy="1190963"/>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508" tIns="0" rIns="327508" bIns="0" numCol="1" spcCol="1270" anchor="ctr" anchorCtr="0">
          <a:noAutofit/>
        </a:bodyPr>
        <a:lstStyle/>
        <a:p>
          <a:pPr marL="0" lvl="0" indent="0" algn="l" defTabSz="1066800">
            <a:lnSpc>
              <a:spcPct val="90000"/>
            </a:lnSpc>
            <a:spcBef>
              <a:spcPct val="0"/>
            </a:spcBef>
            <a:spcAft>
              <a:spcPct val="35000"/>
            </a:spcAft>
            <a:buNone/>
          </a:pPr>
          <a:r>
            <a:rPr lang="en-GB" sz="2400" b="0" i="0" kern="1200" dirty="0">
              <a:latin typeface="Verdana" panose="020B0604030504040204" pitchFamily="34" charset="0"/>
              <a:ea typeface="Verdana" panose="020B0604030504040204" pitchFamily="34" charset="0"/>
              <a:cs typeface="Verdana" panose="020B0604030504040204" pitchFamily="34" charset="0"/>
            </a:rPr>
            <a:t>Why are we doing this? What’s the use?</a:t>
          </a:r>
        </a:p>
      </dsp:txBody>
      <dsp:txXfrm>
        <a:off x="677051" y="4086380"/>
        <a:ext cx="8548510" cy="107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4EBBE-B3B1-6544-ADBA-3FE74884403F}">
      <dsp:nvSpPr>
        <dsp:cNvPr id="0" name=""/>
        <dsp:cNvSpPr/>
      </dsp:nvSpPr>
      <dsp:spPr>
        <a:xfrm>
          <a:off x="-7614843" y="-1163817"/>
          <a:ext cx="9062622" cy="9062622"/>
        </a:xfrm>
        <a:prstGeom prst="blockArc">
          <a:avLst>
            <a:gd name="adj1" fmla="val 18900000"/>
            <a:gd name="adj2" fmla="val 2700000"/>
            <a:gd name="adj3" fmla="val 238"/>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37856-2B59-5740-9B28-75EE3B9E60EE}">
      <dsp:nvSpPr>
        <dsp:cNvPr id="0" name=""/>
        <dsp:cNvSpPr/>
      </dsp:nvSpPr>
      <dsp:spPr>
        <a:xfrm>
          <a:off x="539135" y="354664"/>
          <a:ext cx="11291571" cy="70905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 final problem, all losses related to unary predicates are also included (Eq 10)</a:t>
          </a:r>
          <a:endParaRPr lang="en-GB"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dsp:txBody>
      <dsp:txXfrm>
        <a:off x="539135" y="354664"/>
        <a:ext cx="11291571" cy="709059"/>
      </dsp:txXfrm>
    </dsp:sp>
    <dsp:sp modelId="{ACFD2079-46F5-4741-828E-63556605A71A}">
      <dsp:nvSpPr>
        <dsp:cNvPr id="0" name=""/>
        <dsp:cNvSpPr/>
      </dsp:nvSpPr>
      <dsp:spPr>
        <a:xfrm>
          <a:off x="95973" y="266031"/>
          <a:ext cx="886324" cy="886324"/>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7960A-F2AC-7D41-8F15-D408B185C5B9}">
      <dsp:nvSpPr>
        <dsp:cNvPr id="0" name=""/>
        <dsp:cNvSpPr/>
      </dsp:nvSpPr>
      <dsp:spPr>
        <a:xfrm>
          <a:off x="1122385" y="1418118"/>
          <a:ext cx="10708321" cy="70905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rPr>
            <a:t>Each loss term is averaged over all training instances</a:t>
          </a:r>
          <a:endParaRPr lang="en-GB"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dsp:txBody>
      <dsp:txXfrm>
        <a:off x="1122385" y="1418118"/>
        <a:ext cx="10708321" cy="709059"/>
      </dsp:txXfrm>
    </dsp:sp>
    <dsp:sp modelId="{103F88F7-5512-E443-9866-CD77D383B663}">
      <dsp:nvSpPr>
        <dsp:cNvPr id="0" name=""/>
        <dsp:cNvSpPr/>
      </dsp:nvSpPr>
      <dsp:spPr>
        <a:xfrm>
          <a:off x="679223" y="1329486"/>
          <a:ext cx="886324" cy="886324"/>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831A6-6CEB-0F43-BD0C-8FBFD031BFCD}">
      <dsp:nvSpPr>
        <dsp:cNvPr id="0" name=""/>
        <dsp:cNvSpPr/>
      </dsp:nvSpPr>
      <dsp:spPr>
        <a:xfrm>
          <a:off x="1389091" y="2481573"/>
          <a:ext cx="10441616" cy="70905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rPr>
            <a:t>Binary constraints are folded into objective function (Eq 3)</a:t>
          </a:r>
          <a:endParaRPr lang="en-GB"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dsp:txBody>
      <dsp:txXfrm>
        <a:off x="1389091" y="2481573"/>
        <a:ext cx="10441616" cy="709059"/>
      </dsp:txXfrm>
    </dsp:sp>
    <dsp:sp modelId="{59C2E682-49E7-614A-9EEF-7A92D6BEAAD2}">
      <dsp:nvSpPr>
        <dsp:cNvPr id="0" name=""/>
        <dsp:cNvSpPr/>
      </dsp:nvSpPr>
      <dsp:spPr>
        <a:xfrm>
          <a:off x="945928" y="2392940"/>
          <a:ext cx="886324" cy="886324"/>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2EE5C5-8B42-5D45-AA4C-72B86707DC2E}">
      <dsp:nvSpPr>
        <dsp:cNvPr id="0" name=""/>
        <dsp:cNvSpPr/>
      </dsp:nvSpPr>
      <dsp:spPr>
        <a:xfrm>
          <a:off x="1389091" y="3544354"/>
          <a:ext cx="10441616" cy="70905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816" tIns="50800" rIns="50800" bIns="50800" numCol="1" spcCol="1270" anchor="ctr" anchorCtr="0">
          <a:noAutofit/>
        </a:bodyPr>
        <a:lstStyle/>
        <a:p>
          <a:pPr marL="0" lvl="0" indent="0" algn="l" defTabSz="889000">
            <a:lnSpc>
              <a:spcPct val="90000"/>
            </a:lnSpc>
            <a:spcBef>
              <a:spcPct val="0"/>
            </a:spcBef>
            <a:spcAft>
              <a:spcPct val="35000"/>
            </a:spcAft>
            <a:buClrTx/>
            <a:buSzTx/>
            <a:buFont typeface="Arial" panose="020B0604020202020204" pitchFamily="34" charset="0"/>
            <a:buNone/>
          </a:pPr>
          <a:r>
            <a:rPr lang="en-US"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rPr>
            <a:t>Non-convex combinatorial optimization - C</a:t>
          </a:r>
          <a:r>
            <a:rPr kumimoji="0" lang="en-US" sz="2000" b="0" i="0" u="none" strike="noStrike" kern="1200" cap="none" spc="0" normalizeH="0" baseline="0" dirty="0">
              <a:ln>
                <a:noFill/>
              </a:ln>
              <a:solidFill>
                <a:schemeClr val="tx1"/>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losed form solution is hard </a:t>
          </a:r>
          <a:endParaRPr lang="en-GB"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dsp:txBody>
      <dsp:txXfrm>
        <a:off x="1389091" y="3544354"/>
        <a:ext cx="10441616" cy="709059"/>
      </dsp:txXfrm>
    </dsp:sp>
    <dsp:sp modelId="{0FA0ED82-F005-1045-A925-793E8AEACB56}">
      <dsp:nvSpPr>
        <dsp:cNvPr id="0" name=""/>
        <dsp:cNvSpPr/>
      </dsp:nvSpPr>
      <dsp:spPr>
        <a:xfrm>
          <a:off x="945928" y="3455721"/>
          <a:ext cx="886324" cy="886324"/>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A12DDD-1F36-A54C-8008-10E031B91DF5}">
      <dsp:nvSpPr>
        <dsp:cNvPr id="0" name=""/>
        <dsp:cNvSpPr/>
      </dsp:nvSpPr>
      <dsp:spPr>
        <a:xfrm>
          <a:off x="1122385" y="4607808"/>
          <a:ext cx="10708321" cy="70905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816"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solidFill>
              <a:latin typeface="Verdana" panose="020B0604030504040204" pitchFamily="34" charset="0"/>
              <a:ea typeface="Verdana" panose="020B0604030504040204" pitchFamily="34" charset="0"/>
              <a:cs typeface="Verdana" panose="020B0604030504040204" pitchFamily="34" charset="0"/>
            </a:rPr>
            <a:t>Used SGD to get (approximate) local minima</a:t>
          </a:r>
        </a:p>
      </dsp:txBody>
      <dsp:txXfrm>
        <a:off x="1122385" y="4607808"/>
        <a:ext cx="10708321" cy="709059"/>
      </dsp:txXfrm>
    </dsp:sp>
    <dsp:sp modelId="{84CCAA77-3F3B-D94C-9274-FCE11B4E7948}">
      <dsp:nvSpPr>
        <dsp:cNvPr id="0" name=""/>
        <dsp:cNvSpPr/>
      </dsp:nvSpPr>
      <dsp:spPr>
        <a:xfrm>
          <a:off x="679223" y="4519176"/>
          <a:ext cx="886324" cy="886324"/>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C49457-B380-FB4A-9672-94F42927016D}">
      <dsp:nvSpPr>
        <dsp:cNvPr id="0" name=""/>
        <dsp:cNvSpPr/>
      </dsp:nvSpPr>
      <dsp:spPr>
        <a:xfrm>
          <a:off x="539135" y="5671263"/>
          <a:ext cx="11291571" cy="709059"/>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2816" tIns="50800" rIns="50800" bIns="50800" numCol="1" spcCol="1270" anchor="ctr" anchorCtr="0">
          <a:noAutofit/>
        </a:bodyPr>
        <a:lstStyle/>
        <a:p>
          <a:pPr marL="0" lvl="0" indent="0" algn="l" defTabSz="889000">
            <a:lnSpc>
              <a:spcPct val="90000"/>
            </a:lnSpc>
            <a:spcBef>
              <a:spcPct val="0"/>
            </a:spcBef>
            <a:spcAft>
              <a:spcPct val="35000"/>
            </a:spcAft>
            <a:buNone/>
          </a:pPr>
          <a:r>
            <a:rPr kumimoji="0" lang="en-US" sz="2000" b="0" i="0" u="none" strike="noStrike" kern="1200" cap="none" spc="0" normalizeH="0" baseline="0" dirty="0">
              <a:ln>
                <a:noFill/>
              </a:ln>
              <a:solidFill>
                <a:schemeClr val="tx1"/>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Resulting embeddings are approximation to the quantum embedding</a:t>
          </a:r>
        </a:p>
      </dsp:txBody>
      <dsp:txXfrm>
        <a:off x="539135" y="5671263"/>
        <a:ext cx="11291571" cy="709059"/>
      </dsp:txXfrm>
    </dsp:sp>
    <dsp:sp modelId="{B9E5D0F1-D50F-A64F-A418-C0289636D17E}">
      <dsp:nvSpPr>
        <dsp:cNvPr id="0" name=""/>
        <dsp:cNvSpPr/>
      </dsp:nvSpPr>
      <dsp:spPr>
        <a:xfrm>
          <a:off x="95973" y="5582630"/>
          <a:ext cx="886324" cy="886324"/>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4EBBE-B3B1-6544-ADBA-3FE74884403F}">
      <dsp:nvSpPr>
        <dsp:cNvPr id="0" name=""/>
        <dsp:cNvSpPr/>
      </dsp:nvSpPr>
      <dsp:spPr>
        <a:xfrm>
          <a:off x="-4405255" y="-675662"/>
          <a:ext cx="5248202" cy="5248202"/>
        </a:xfrm>
        <a:prstGeom prst="blockArc">
          <a:avLst>
            <a:gd name="adj1" fmla="val 18900000"/>
            <a:gd name="adj2" fmla="val 2700000"/>
            <a:gd name="adj3" fmla="val 412"/>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37856-2B59-5740-9B28-75EE3B9E60EE}">
      <dsp:nvSpPr>
        <dsp:cNvPr id="0" name=""/>
        <dsp:cNvSpPr/>
      </dsp:nvSpPr>
      <dsp:spPr>
        <a:xfrm>
          <a:off x="542116" y="389687"/>
          <a:ext cx="10998964" cy="779375"/>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8629" tIns="50800" rIns="50800" bIns="508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Verdana" panose="020B0604030504040204" pitchFamily="34" charset="0"/>
              <a:ea typeface="Verdana" panose="020B0604030504040204" pitchFamily="34" charset="0"/>
              <a:cs typeface="Verdana" panose="020B0604030504040204" pitchFamily="34" charset="0"/>
            </a:rPr>
            <a:t>E2R often ranks a ground truth entity either at Rank-1 or at a quite low rank</a:t>
          </a:r>
          <a:endParaRPr lang="en-GB" sz="2000" b="0" i="0" kern="1200" dirty="0">
            <a:latin typeface="Verdana" panose="020B0604030504040204" pitchFamily="34" charset="0"/>
            <a:ea typeface="Verdana" panose="020B0604030504040204" pitchFamily="34" charset="0"/>
            <a:cs typeface="Verdana" panose="020B0604030504040204" pitchFamily="34" charset="0"/>
          </a:endParaRPr>
        </a:p>
      </dsp:txBody>
      <dsp:txXfrm>
        <a:off x="542116" y="389687"/>
        <a:ext cx="10998964" cy="779375"/>
      </dsp:txXfrm>
    </dsp:sp>
    <dsp:sp modelId="{ACFD2079-46F5-4741-828E-63556605A71A}">
      <dsp:nvSpPr>
        <dsp:cNvPr id="0" name=""/>
        <dsp:cNvSpPr/>
      </dsp:nvSpPr>
      <dsp:spPr>
        <a:xfrm>
          <a:off x="55006" y="292265"/>
          <a:ext cx="974219" cy="974219"/>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7960A-F2AC-7D41-8F15-D408B185C5B9}">
      <dsp:nvSpPr>
        <dsp:cNvPr id="0" name=""/>
        <dsp:cNvSpPr/>
      </dsp:nvSpPr>
      <dsp:spPr>
        <a:xfrm>
          <a:off x="825419" y="1558750"/>
          <a:ext cx="10715661" cy="779375"/>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8629" tIns="50800" rIns="50800" bIns="508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Verdana" panose="020B0604030504040204" pitchFamily="34" charset="0"/>
              <a:ea typeface="Verdana" panose="020B0604030504040204" pitchFamily="34" charset="0"/>
              <a:cs typeface="Verdana" panose="020B0604030504040204" pitchFamily="34" charset="0"/>
            </a:rPr>
            <a:t>For WN18 dataset, binary relation satisfy transitivity property (e.g. hypernym) and have inverse relations (e.g. hypernym/hyponym).</a:t>
          </a:r>
          <a:endParaRPr lang="en-GB" sz="2000" b="0" i="0" kern="1200" dirty="0">
            <a:latin typeface="Verdana" panose="020B0604030504040204" pitchFamily="34" charset="0"/>
            <a:ea typeface="Verdana" panose="020B0604030504040204" pitchFamily="34" charset="0"/>
            <a:cs typeface="Verdana" panose="020B0604030504040204" pitchFamily="34" charset="0"/>
          </a:endParaRPr>
        </a:p>
      </dsp:txBody>
      <dsp:txXfrm>
        <a:off x="825419" y="1558750"/>
        <a:ext cx="10715661" cy="779375"/>
      </dsp:txXfrm>
    </dsp:sp>
    <dsp:sp modelId="{103F88F7-5512-E443-9866-CD77D383B663}">
      <dsp:nvSpPr>
        <dsp:cNvPr id="0" name=""/>
        <dsp:cNvSpPr/>
      </dsp:nvSpPr>
      <dsp:spPr>
        <a:xfrm>
          <a:off x="338309" y="1461328"/>
          <a:ext cx="974219" cy="974219"/>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831A6-6CEB-0F43-BD0C-8FBFD031BFCD}">
      <dsp:nvSpPr>
        <dsp:cNvPr id="0" name=""/>
        <dsp:cNvSpPr/>
      </dsp:nvSpPr>
      <dsp:spPr>
        <a:xfrm>
          <a:off x="542116" y="2727813"/>
          <a:ext cx="10998964" cy="779375"/>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18629" tIns="50800" rIns="50800" bIns="50800" numCol="1" spcCol="1270" anchor="ctr" anchorCtr="0">
          <a:noAutofit/>
        </a:bodyPr>
        <a:lstStyle/>
        <a:p>
          <a:pPr marL="0" lvl="0" indent="0" algn="l" defTabSz="889000">
            <a:lnSpc>
              <a:spcPct val="90000"/>
            </a:lnSpc>
            <a:spcBef>
              <a:spcPct val="0"/>
            </a:spcBef>
            <a:spcAft>
              <a:spcPct val="35000"/>
            </a:spcAft>
            <a:buNone/>
          </a:pPr>
          <a:r>
            <a:rPr lang="en-IN" sz="2000" b="0" i="0" kern="1200" dirty="0">
              <a:latin typeface="Verdana" panose="020B0604030504040204" pitchFamily="34" charset="0"/>
              <a:ea typeface="Verdana" panose="020B0604030504040204" pitchFamily="34" charset="0"/>
              <a:cs typeface="Verdana" panose="020B0604030504040204" pitchFamily="34" charset="0"/>
            </a:rPr>
            <a:t>Baselines approaches are primarily distanced based and hence capture transitivity/inversion properties better than E2R.</a:t>
          </a:r>
          <a:endParaRPr lang="en-GB" sz="2000" b="0" i="0" kern="1200" dirty="0">
            <a:latin typeface="Verdana" panose="020B0604030504040204" pitchFamily="34" charset="0"/>
            <a:ea typeface="Verdana" panose="020B0604030504040204" pitchFamily="34" charset="0"/>
            <a:cs typeface="Verdana" panose="020B0604030504040204" pitchFamily="34" charset="0"/>
          </a:endParaRPr>
        </a:p>
      </dsp:txBody>
      <dsp:txXfrm>
        <a:off x="542116" y="2727813"/>
        <a:ext cx="10998964" cy="779375"/>
      </dsp:txXfrm>
    </dsp:sp>
    <dsp:sp modelId="{59C2E682-49E7-614A-9EEF-7A92D6BEAAD2}">
      <dsp:nvSpPr>
        <dsp:cNvPr id="0" name=""/>
        <dsp:cNvSpPr/>
      </dsp:nvSpPr>
      <dsp:spPr>
        <a:xfrm>
          <a:off x="55006" y="2630391"/>
          <a:ext cx="974219" cy="974219"/>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4EBBE-B3B1-6544-ADBA-3FE74884403F}">
      <dsp:nvSpPr>
        <dsp:cNvPr id="0" name=""/>
        <dsp:cNvSpPr/>
      </dsp:nvSpPr>
      <dsp:spPr>
        <a:xfrm>
          <a:off x="-8301441" y="-1268844"/>
          <a:ext cx="9883298" cy="9883298"/>
        </a:xfrm>
        <a:prstGeom prst="blockArc">
          <a:avLst>
            <a:gd name="adj1" fmla="val 18900000"/>
            <a:gd name="adj2" fmla="val 2700000"/>
            <a:gd name="adj3" fmla="val 219"/>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37856-2B59-5740-9B28-75EE3B9E60EE}">
      <dsp:nvSpPr>
        <dsp:cNvPr id="0" name=""/>
        <dsp:cNvSpPr/>
      </dsp:nvSpPr>
      <dsp:spPr>
        <a:xfrm>
          <a:off x="1019570" y="734560"/>
          <a:ext cx="10472688" cy="146912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6115"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Verdana" panose="020B0604030504040204" pitchFamily="34" charset="0"/>
              <a:ea typeface="Verdana" panose="020B0604030504040204" pitchFamily="34" charset="0"/>
              <a:cs typeface="Verdana" panose="020B0604030504040204" pitchFamily="34" charset="0"/>
            </a:rPr>
            <a:t>The proposed E2R approach can embed a hierarchical KB into a vector space while preserving the structure of all logical propositions.</a:t>
          </a: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dsp:txBody>
      <dsp:txXfrm>
        <a:off x="1019570" y="734560"/>
        <a:ext cx="10472688" cy="1469121"/>
      </dsp:txXfrm>
    </dsp:sp>
    <dsp:sp modelId="{ACFD2079-46F5-4741-828E-63556605A71A}">
      <dsp:nvSpPr>
        <dsp:cNvPr id="0" name=""/>
        <dsp:cNvSpPr/>
      </dsp:nvSpPr>
      <dsp:spPr>
        <a:xfrm>
          <a:off x="101369" y="550920"/>
          <a:ext cx="1836402" cy="183640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7960A-F2AC-7D41-8F15-D408B185C5B9}">
      <dsp:nvSpPr>
        <dsp:cNvPr id="0" name=""/>
        <dsp:cNvSpPr/>
      </dsp:nvSpPr>
      <dsp:spPr>
        <a:xfrm>
          <a:off x="1553596" y="2938243"/>
          <a:ext cx="9938662" cy="146912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6115"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Verdana" panose="020B0604030504040204" pitchFamily="34" charset="0"/>
              <a:ea typeface="Verdana" panose="020B0604030504040204" pitchFamily="34" charset="0"/>
              <a:cs typeface="Verdana" panose="020B0604030504040204" pitchFamily="34" charset="0"/>
            </a:rPr>
            <a:t>Advantage is to be able to answer complex reasoning queries (both deductive and predictive) in accurate manner using distributional representation of the KB.</a:t>
          </a:r>
          <a:endParaRPr lang="en-GB" sz="2400" b="0" i="0" kern="1200" dirty="0">
            <a:latin typeface="Verdana" panose="020B0604030504040204" pitchFamily="34" charset="0"/>
            <a:ea typeface="Verdana" panose="020B0604030504040204" pitchFamily="34" charset="0"/>
            <a:cs typeface="Verdana" panose="020B0604030504040204" pitchFamily="34" charset="0"/>
          </a:endParaRPr>
        </a:p>
      </dsp:txBody>
      <dsp:txXfrm>
        <a:off x="1553596" y="2938243"/>
        <a:ext cx="9938662" cy="1469121"/>
      </dsp:txXfrm>
    </dsp:sp>
    <dsp:sp modelId="{103F88F7-5512-E443-9866-CD77D383B663}">
      <dsp:nvSpPr>
        <dsp:cNvPr id="0" name=""/>
        <dsp:cNvSpPr/>
      </dsp:nvSpPr>
      <dsp:spPr>
        <a:xfrm>
          <a:off x="635395" y="2754603"/>
          <a:ext cx="1836402" cy="183640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831A6-6CEB-0F43-BD0C-8FBFD031BFCD}">
      <dsp:nvSpPr>
        <dsp:cNvPr id="0" name=""/>
        <dsp:cNvSpPr/>
      </dsp:nvSpPr>
      <dsp:spPr>
        <a:xfrm>
          <a:off x="1019570" y="5141926"/>
          <a:ext cx="10472688" cy="146912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6115" tIns="60960" rIns="60960" bIns="60960" numCol="1" spcCol="1270" anchor="ctr" anchorCtr="0">
          <a:noAutofit/>
        </a:bodyPr>
        <a:lstStyle/>
        <a:p>
          <a:pPr marL="0" lvl="0" indent="0" algn="l" defTabSz="1066800">
            <a:lnSpc>
              <a:spcPct val="90000"/>
            </a:lnSpc>
            <a:spcBef>
              <a:spcPct val="0"/>
            </a:spcBef>
            <a:spcAft>
              <a:spcPct val="35000"/>
            </a:spcAft>
            <a:buNone/>
          </a:pPr>
          <a:r>
            <a:rPr lang="en-GB" sz="2400" b="0" i="0" kern="1200" dirty="0">
              <a:latin typeface="Verdana" panose="020B0604030504040204" pitchFamily="34" charset="0"/>
              <a:ea typeface="Verdana" panose="020B0604030504040204" pitchFamily="34" charset="0"/>
              <a:cs typeface="Verdana" panose="020B0604030504040204" pitchFamily="34" charset="0"/>
            </a:rPr>
            <a:t>In future, we wish to extend this idea for more expressive logic forms as well as natural language KB and also handle noisy inputs.</a:t>
          </a:r>
        </a:p>
      </dsp:txBody>
      <dsp:txXfrm>
        <a:off x="1019570" y="5141926"/>
        <a:ext cx="10472688" cy="1469121"/>
      </dsp:txXfrm>
    </dsp:sp>
    <dsp:sp modelId="{59C2E682-49E7-614A-9EEF-7A92D6BEAAD2}">
      <dsp:nvSpPr>
        <dsp:cNvPr id="0" name=""/>
        <dsp:cNvSpPr/>
      </dsp:nvSpPr>
      <dsp:spPr>
        <a:xfrm>
          <a:off x="101369" y="4958286"/>
          <a:ext cx="1836402" cy="1836402"/>
        </a:xfrm>
        <a:prstGeom prst="ellipse">
          <a:avLst/>
        </a:prstGeom>
        <a:solidFill>
          <a:schemeClr val="lt1">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344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1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585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7250741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7" r:id="rId5"/>
    <p:sldLayoutId id="2147483658" r:id="rId6"/>
    <p:sldLayoutId id="2147483659" r:id="rId7"/>
    <p:sldLayoutId id="2147483668" r:id="rId8"/>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media/image22.png"/><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2.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0.png"/><Relationship Id="rId10" Type="http://schemas.openxmlformats.org/officeDocument/2006/relationships/image" Target="../media/image28.png"/><Relationship Id="rId4" Type="http://schemas.openxmlformats.org/officeDocument/2006/relationships/image" Target="../media/image220.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7.png"/><Relationship Id="rId3" Type="http://schemas.openxmlformats.org/officeDocument/2006/relationships/image" Target="../media/image220.png"/><Relationship Id="rId7" Type="http://schemas.openxmlformats.org/officeDocument/2006/relationships/image" Target="../media/image26.png"/><Relationship Id="rId12" Type="http://schemas.openxmlformats.org/officeDocument/2006/relationships/image" Target="../media/image36.png"/><Relationship Id="rId2" Type="http://schemas.openxmlformats.org/officeDocument/2006/relationships/image" Target="../media/image212.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5.png"/><Relationship Id="rId5" Type="http://schemas.openxmlformats.org/officeDocument/2006/relationships/image" Target="../media/image311.png"/><Relationship Id="rId10" Type="http://schemas.openxmlformats.org/officeDocument/2006/relationships/image" Target="../media/image34.png"/><Relationship Id="rId4" Type="http://schemas.openxmlformats.org/officeDocument/2006/relationships/image" Target="../media/image230.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30.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50.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62.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0.png"/><Relationship Id="rId7" Type="http://schemas.openxmlformats.org/officeDocument/2006/relationships/image" Target="../media/image61.svg"/><Relationship Id="rId2" Type="http://schemas.openxmlformats.org/officeDocument/2006/relationships/image" Target="../media/image61.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9.png"/><Relationship Id="rId5" Type="http://schemas.openxmlformats.org/officeDocument/2006/relationships/image" Target="../media/image550.png"/><Relationship Id="rId10" Type="http://schemas.openxmlformats.org/officeDocument/2006/relationships/image" Target="../media/image68.png"/><Relationship Id="rId4" Type="http://schemas.openxmlformats.org/officeDocument/2006/relationships/image" Target="../media/image630.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0.png"/><Relationship Id="rId7" Type="http://schemas.openxmlformats.org/officeDocument/2006/relationships/image" Target="../media/image73.png"/><Relationship Id="rId2" Type="http://schemas.openxmlformats.org/officeDocument/2006/relationships/image" Target="../media/image680.png"/><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7.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770.png"/><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78.png"/><Relationship Id="rId10" Type="http://schemas.openxmlformats.org/officeDocument/2006/relationships/image" Target="../media/image80.png"/><Relationship Id="rId4" Type="http://schemas.openxmlformats.org/officeDocument/2006/relationships/image" Target="NULL"/><Relationship Id="rId9" Type="http://schemas.openxmlformats.org/officeDocument/2006/relationships/image" Target="../media/image7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62.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0.png"/></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tiff"/><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tiff"/><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70.png"/><Relationship Id="rId1" Type="http://schemas.openxmlformats.org/officeDocument/2006/relationships/slideLayout" Target="../slideLayouts/slideLayout3.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 Perspective towards Research Landscape on Neural Reasoning"/>
          <p:cNvSpPr txBox="1">
            <a:spLocks noGrp="1"/>
          </p:cNvSpPr>
          <p:nvPr>
            <p:ph type="ctrTitle"/>
          </p:nvPr>
        </p:nvSpPr>
        <p:spPr>
          <a:xfrm>
            <a:off x="411319" y="1263530"/>
            <a:ext cx="12182162" cy="2940353"/>
          </a:xfrm>
          <a:prstGeom prst="rect">
            <a:avLst/>
          </a:prstGeom>
        </p:spPr>
        <p:txBody>
          <a:bodyPr>
            <a:normAutofit/>
          </a:bodyPr>
          <a:lstStyle>
            <a:lvl1pPr defTabSz="502412">
              <a:defRPr sz="6880"/>
            </a:lvl1pPr>
          </a:lstStyle>
          <a:p>
            <a:r>
              <a:rPr lang="en-IN" sz="6000" dirty="0">
                <a:solidFill>
                  <a:schemeClr val="tx1"/>
                </a:solidFill>
              </a:rPr>
              <a:t>Quantum Embedding </a:t>
            </a:r>
            <a:br>
              <a:rPr lang="en-IN" sz="6000" dirty="0">
                <a:solidFill>
                  <a:schemeClr val="tx1"/>
                </a:solidFill>
              </a:rPr>
            </a:br>
            <a:r>
              <a:rPr lang="en-IN" sz="6000" dirty="0">
                <a:solidFill>
                  <a:schemeClr val="tx1"/>
                </a:solidFill>
              </a:rPr>
              <a:t>of Knowledge for Reasoning </a:t>
            </a:r>
            <a:endParaRPr sz="6000" dirty="0">
              <a:solidFill>
                <a:schemeClr val="tx1"/>
              </a:solidFill>
            </a:endParaRPr>
          </a:p>
        </p:txBody>
      </p:sp>
      <mc:AlternateContent xmlns:mc="http://schemas.openxmlformats.org/markup-compatibility/2006" xmlns:a14="http://schemas.microsoft.com/office/drawing/2010/main">
        <mc:Choice Requires="a14">
          <p:sp>
            <p:nvSpPr>
              <p:cNvPr id="120" name="AI Reasoning Team,…"/>
              <p:cNvSpPr txBox="1">
                <a:spLocks noGrp="1"/>
              </p:cNvSpPr>
              <p:nvPr>
                <p:ph type="subTitle" sz="quarter" idx="1"/>
              </p:nvPr>
            </p:nvSpPr>
            <p:spPr>
              <a:xfrm>
                <a:off x="553882" y="4648259"/>
                <a:ext cx="12039599" cy="3841811"/>
              </a:xfrm>
              <a:prstGeom prst="rect">
                <a:avLst/>
              </a:prstGeom>
            </p:spPr>
            <p:txBody>
              <a:bodyPr>
                <a:normAutofit/>
              </a:bodyPr>
              <a:lstStyle/>
              <a:p>
                <a:pPr defTabSz="537463">
                  <a:defRPr sz="3404"/>
                </a:pPr>
                <a:r>
                  <a:rPr lang="en-US" sz="2800" dirty="0">
                    <a:solidFill>
                      <a:schemeClr val="tx1"/>
                    </a:solidFill>
                  </a:rPr>
                  <a:t>Dinesh Garg</a:t>
                </a:r>
                <a:r>
                  <a:rPr lang="en-US" sz="2800" baseline="30000" dirty="0">
                    <a:solidFill>
                      <a:schemeClr val="tx1"/>
                    </a:solidFill>
                  </a:rPr>
                  <a:t>1*</a:t>
                </a:r>
                <a:r>
                  <a:rPr lang="en-US" sz="2800" dirty="0">
                    <a:solidFill>
                      <a:schemeClr val="tx1"/>
                    </a:solidFill>
                  </a:rPr>
                  <a:t>, </a:t>
                </a:r>
                <a:r>
                  <a:rPr lang="en-US" sz="2800" dirty="0" err="1">
                    <a:solidFill>
                      <a:schemeClr val="tx1"/>
                    </a:solidFill>
                  </a:rPr>
                  <a:t>Shajith</a:t>
                </a:r>
                <a:r>
                  <a:rPr lang="en-US" sz="2800" dirty="0">
                    <a:solidFill>
                      <a:schemeClr val="tx1"/>
                    </a:solidFill>
                  </a:rPr>
                  <a:t> Ikbal</a:t>
                </a:r>
                <a:r>
                  <a:rPr lang="en-US" sz="2800" baseline="30000" dirty="0">
                    <a:solidFill>
                      <a:schemeClr val="tx1"/>
                    </a:solidFill>
                  </a:rPr>
                  <a:t>1*</a:t>
                </a:r>
                <a:r>
                  <a:rPr lang="en-US" sz="2800" dirty="0">
                    <a:solidFill>
                      <a:schemeClr val="tx1"/>
                    </a:solidFill>
                  </a:rPr>
                  <a:t>, Santosh K Srivastava</a:t>
                </a:r>
                <a:r>
                  <a:rPr lang="en-US" sz="2800" baseline="30000" dirty="0">
                    <a:solidFill>
                      <a:schemeClr val="tx1"/>
                    </a:solidFill>
                  </a:rPr>
                  <a:t>1</a:t>
                </a:r>
                <a:r>
                  <a:rPr lang="en-US" sz="2800" dirty="0">
                    <a:solidFill>
                      <a:schemeClr val="tx1"/>
                    </a:solidFill>
                  </a:rPr>
                  <a:t>, </a:t>
                </a:r>
                <a:r>
                  <a:rPr lang="en-US" sz="2800" dirty="0" err="1">
                    <a:solidFill>
                      <a:schemeClr val="tx1"/>
                    </a:solidFill>
                  </a:rPr>
                  <a:t>Harit</a:t>
                </a:r>
                <a:r>
                  <a:rPr lang="en-US" sz="2800" dirty="0">
                    <a:solidFill>
                      <a:schemeClr val="tx1"/>
                    </a:solidFill>
                  </a:rPr>
                  <a:t> Vishwakarma</a:t>
                </a:r>
                <a:r>
                  <a:rPr lang="en-US" sz="2800" baseline="30000" dirty="0">
                    <a:solidFill>
                      <a:schemeClr val="tx1"/>
                    </a:solidFill>
                  </a:rPr>
                  <a:t>2</a:t>
                </a:r>
                <a14:m>
                  <m:oMath xmlns:m="http://schemas.openxmlformats.org/officeDocument/2006/math">
                    <m:r>
                      <a:rPr lang="en-US" sz="2800" i="1" baseline="30000" smtClean="0">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rPr>
                  <a:t>, </a:t>
                </a:r>
                <a:r>
                  <a:rPr lang="en-US" sz="2800" dirty="0" err="1">
                    <a:solidFill>
                      <a:schemeClr val="tx1"/>
                    </a:solidFill>
                  </a:rPr>
                  <a:t>Hima</a:t>
                </a:r>
                <a:r>
                  <a:rPr lang="en-US" sz="2800" dirty="0">
                    <a:solidFill>
                      <a:schemeClr val="tx1"/>
                    </a:solidFill>
                  </a:rPr>
                  <a:t> Karanam</a:t>
                </a:r>
                <a:r>
                  <a:rPr lang="en-US" sz="2800" baseline="30000" dirty="0">
                    <a:solidFill>
                      <a:schemeClr val="tx1"/>
                    </a:solidFill>
                  </a:rPr>
                  <a:t>1</a:t>
                </a:r>
                <a:r>
                  <a:rPr lang="en-US" sz="2800" dirty="0">
                    <a:solidFill>
                      <a:schemeClr val="tx1"/>
                    </a:solidFill>
                  </a:rPr>
                  <a:t>, L Venkata Subramaniam</a:t>
                </a:r>
                <a:r>
                  <a:rPr lang="en-US" sz="2800" baseline="30000" dirty="0">
                    <a:solidFill>
                      <a:schemeClr val="tx1"/>
                    </a:solidFill>
                  </a:rPr>
                  <a:t>1</a:t>
                </a:r>
              </a:p>
              <a:p>
                <a:pPr defTabSz="537463">
                  <a:defRPr sz="3404"/>
                </a:pPr>
                <a:endParaRPr lang="en-US" sz="2800" baseline="30000" dirty="0">
                  <a:solidFill>
                    <a:schemeClr val="tx1"/>
                  </a:solidFill>
                </a:endParaRPr>
              </a:p>
              <a:p>
                <a:pPr defTabSz="537463">
                  <a:defRPr sz="3404"/>
                </a:pPr>
                <a:r>
                  <a:rPr lang="en-US" sz="2400" baseline="30000" dirty="0">
                    <a:solidFill>
                      <a:schemeClr val="tx1"/>
                    </a:solidFill>
                  </a:rPr>
                  <a:t>1</a:t>
                </a:r>
                <a:r>
                  <a:rPr lang="en-US" sz="2400" dirty="0">
                    <a:solidFill>
                      <a:schemeClr val="tx1"/>
                    </a:solidFill>
                  </a:rPr>
                  <a:t>IBM Research AI, India</a:t>
                </a:r>
              </a:p>
              <a:p>
                <a:pPr defTabSz="537463">
                  <a:defRPr sz="3404"/>
                </a:pPr>
                <a:r>
                  <a:rPr lang="en-US" sz="2400" baseline="30000" dirty="0">
                    <a:solidFill>
                      <a:schemeClr val="tx1"/>
                    </a:solidFill>
                  </a:rPr>
                  <a:t>2</a:t>
                </a:r>
                <a:r>
                  <a:rPr lang="en-US" sz="2400" dirty="0">
                    <a:solidFill>
                      <a:schemeClr val="tx1"/>
                    </a:solidFill>
                  </a:rPr>
                  <a:t>Dept. of Computer Sciences, University of Wisconsin-Madison, USA</a:t>
                </a:r>
              </a:p>
              <a:p>
                <a:pPr defTabSz="537463">
                  <a:defRPr sz="3404"/>
                </a:pPr>
                <a:r>
                  <a:rPr lang="en-US" sz="1800" dirty="0" err="1">
                    <a:solidFill>
                      <a:schemeClr val="tx1"/>
                    </a:solidFill>
                  </a:rPr>
                  <a:t>garg.dinesh</a:t>
                </a:r>
                <a:r>
                  <a:rPr lang="en-US" sz="1800" dirty="0">
                    <a:solidFill>
                      <a:schemeClr val="tx1"/>
                    </a:solidFill>
                  </a:rPr>
                  <a:t>, </a:t>
                </a:r>
                <a:r>
                  <a:rPr lang="en-US" sz="1800" dirty="0" err="1">
                    <a:solidFill>
                      <a:schemeClr val="tx1"/>
                    </a:solidFill>
                  </a:rPr>
                  <a:t>shajmoha</a:t>
                </a:r>
                <a:r>
                  <a:rPr lang="en-US" sz="1800" dirty="0">
                    <a:solidFill>
                      <a:schemeClr val="tx1"/>
                    </a:solidFill>
                  </a:rPr>
                  <a:t>, sasriva5@in.ibm.com, </a:t>
                </a:r>
                <a:r>
                  <a:rPr lang="en-US" sz="1800" dirty="0" err="1">
                    <a:solidFill>
                      <a:schemeClr val="tx1"/>
                    </a:solidFill>
                  </a:rPr>
                  <a:t>hvishwakarma@cs.wisc.edu</a:t>
                </a:r>
                <a:r>
                  <a:rPr lang="en-US" sz="1800" dirty="0">
                    <a:solidFill>
                      <a:schemeClr val="tx1"/>
                    </a:solidFill>
                  </a:rPr>
                  <a:t>, </a:t>
                </a:r>
                <a:r>
                  <a:rPr lang="en-US" sz="1800" dirty="0" err="1">
                    <a:solidFill>
                      <a:schemeClr val="tx1"/>
                    </a:solidFill>
                  </a:rPr>
                  <a:t>hkaranam</a:t>
                </a:r>
                <a:r>
                  <a:rPr lang="en-US" sz="1800" dirty="0">
                    <a:solidFill>
                      <a:schemeClr val="tx1"/>
                    </a:solidFill>
                  </a:rPr>
                  <a:t>, </a:t>
                </a:r>
                <a:r>
                  <a:rPr lang="en-US" sz="1800" dirty="0" err="1">
                    <a:solidFill>
                      <a:schemeClr val="tx1"/>
                    </a:solidFill>
                  </a:rPr>
                  <a:t>lvsubram@in.ibm.com</a:t>
                </a:r>
                <a:endParaRPr lang="en-US" sz="1800" dirty="0">
                  <a:solidFill>
                    <a:schemeClr val="tx1"/>
                  </a:solidFill>
                </a:endParaRPr>
              </a:p>
              <a:p>
                <a:pPr defTabSz="537463">
                  <a:defRPr sz="3404"/>
                </a:pPr>
                <a:endParaRPr lang="en-US" sz="2800" dirty="0">
                  <a:solidFill>
                    <a:schemeClr val="tx1"/>
                  </a:solidFill>
                </a:endParaRPr>
              </a:p>
              <a:p>
                <a:pPr defTabSz="537463">
                  <a:defRPr sz="3404"/>
                </a:pPr>
                <a:endParaRPr lang="en-US" sz="2800" baseline="30000" dirty="0">
                  <a:solidFill>
                    <a:schemeClr val="tx1"/>
                  </a:solidFill>
                </a:endParaRPr>
              </a:p>
              <a:p>
                <a:pPr defTabSz="537463">
                  <a:defRPr sz="3404"/>
                </a:pPr>
                <a:endParaRPr lang="en-US" sz="2800" baseline="30000" dirty="0">
                  <a:solidFill>
                    <a:schemeClr val="tx1"/>
                  </a:solidFill>
                </a:endParaRPr>
              </a:p>
              <a:p>
                <a:pPr defTabSz="537463">
                  <a:defRPr sz="3404"/>
                </a:pPr>
                <a:endParaRPr lang="en-US" sz="3200" dirty="0">
                  <a:solidFill>
                    <a:schemeClr val="bg2">
                      <a:lumMod val="50000"/>
                    </a:schemeClr>
                  </a:solidFill>
                </a:endParaRPr>
              </a:p>
              <a:p>
                <a:pPr defTabSz="537463">
                  <a:defRPr sz="3404"/>
                </a:pPr>
                <a:endParaRPr lang="en-US" sz="3200" dirty="0">
                  <a:solidFill>
                    <a:schemeClr val="bg2">
                      <a:lumMod val="50000"/>
                    </a:schemeClr>
                  </a:solidFill>
                </a:endParaRPr>
              </a:p>
            </p:txBody>
          </p:sp>
        </mc:Choice>
        <mc:Fallback xmlns="">
          <p:sp>
            <p:nvSpPr>
              <p:cNvPr id="120" name="AI Reasoning Team,…"/>
              <p:cNvSpPr txBox="1">
                <a:spLocks noGrp="1" noRot="1" noChangeAspect="1" noMove="1" noResize="1" noEditPoints="1" noAdjustHandles="1" noChangeArrowheads="1" noChangeShapeType="1" noTextEdit="1"/>
              </p:cNvSpPr>
              <p:nvPr>
                <p:ph type="subTitle" sz="quarter" idx="1"/>
              </p:nvPr>
            </p:nvSpPr>
            <p:spPr>
              <a:xfrm>
                <a:off x="553882" y="4648259"/>
                <a:ext cx="12039599" cy="3841811"/>
              </a:xfrm>
              <a:prstGeom prst="rect">
                <a:avLst/>
              </a:prstGeom>
              <a:blipFill>
                <a:blip r:embed="rId3"/>
                <a:stretch>
                  <a:fillRect l="-738" t="-1316" r="-1581"/>
                </a:stretch>
              </a:blipFill>
            </p:spPr>
            <p:txBody>
              <a:bodyPr/>
              <a:lstStyle/>
              <a:p>
                <a:r>
                  <a:rPr lang="en-US">
                    <a:noFill/>
                  </a:rPr>
                  <a:t> </a:t>
                </a:r>
              </a:p>
            </p:txBody>
          </p:sp>
        </mc:Fallback>
      </mc:AlternateContent>
      <p:sp>
        <p:nvSpPr>
          <p:cNvPr id="4" name="Work in  Progress">
            <a:extLst>
              <a:ext uri="{FF2B5EF4-FFF2-40B4-BE49-F238E27FC236}">
                <a16:creationId xmlns:a16="http://schemas.microsoft.com/office/drawing/2014/main" id="{1F0DA1F4-94F0-D042-AD04-9E852881484F}"/>
              </a:ext>
            </a:extLst>
          </p:cNvPr>
          <p:cNvSpPr txBox="1"/>
          <p:nvPr/>
        </p:nvSpPr>
        <p:spPr>
          <a:xfrm>
            <a:off x="9465733" y="360718"/>
            <a:ext cx="3301539" cy="841256"/>
          </a:xfrm>
          <a:prstGeom prst="rect">
            <a:avLst/>
          </a:prstGeom>
          <a:solidFill>
            <a:srgbClr val="FF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200" b="0">
                <a:solidFill>
                  <a:srgbClr val="FFFFFF"/>
                </a:solidFill>
                <a:latin typeface="+mn-lt"/>
                <a:ea typeface="+mn-ea"/>
                <a:cs typeface="+mn-cs"/>
                <a:sym typeface="Helvetica Neue Medium"/>
              </a:defRPr>
            </a:lvl1pPr>
          </a:lstStyle>
          <a:p>
            <a:r>
              <a:rPr lang="en-US" sz="2400" dirty="0"/>
              <a:t>Paper # 2995</a:t>
            </a:r>
          </a:p>
          <a:p>
            <a:r>
              <a:rPr lang="en-US" sz="2400" dirty="0"/>
              <a:t>@ NeurIPS’19</a:t>
            </a:r>
            <a:endParaRPr sz="2400" dirty="0"/>
          </a:p>
        </p:txBody>
      </p:sp>
      <p:cxnSp>
        <p:nvCxnSpPr>
          <p:cNvPr id="3" name="Straight Connector 2">
            <a:extLst>
              <a:ext uri="{FF2B5EF4-FFF2-40B4-BE49-F238E27FC236}">
                <a16:creationId xmlns:a16="http://schemas.microsoft.com/office/drawing/2014/main" id="{BA81005F-D584-0344-ACAE-7F62E7999FD9}"/>
              </a:ext>
            </a:extLst>
          </p:cNvPr>
          <p:cNvCxnSpPr/>
          <p:nvPr/>
        </p:nvCxnSpPr>
        <p:spPr>
          <a:xfrm>
            <a:off x="287867" y="8839200"/>
            <a:ext cx="1247940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512E70-C9C3-6940-A605-C7FA992F48AF}"/>
                  </a:ext>
                </a:extLst>
              </p:cNvPr>
              <p:cNvSpPr txBox="1"/>
              <p:nvPr/>
            </p:nvSpPr>
            <p:spPr>
              <a:xfrm>
                <a:off x="411319" y="8920394"/>
                <a:ext cx="12182162"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584200" rtl="0" fontAlgn="auto" latinLnBrk="0" hangingPunct="0">
                  <a:lnSpc>
                    <a:spcPct val="100000"/>
                  </a:lnSpc>
                  <a:spcBef>
                    <a:spcPts val="0"/>
                  </a:spcBef>
                  <a:spcAft>
                    <a:spcPts val="0"/>
                  </a:spcAft>
                  <a:buClrTx/>
                  <a:buSzTx/>
                  <a:tabLst/>
                </a:pPr>
                <a:r>
                  <a:rPr kumimoji="0" lang="en-US" sz="2800" b="0" u="none" strike="noStrike" cap="none" spc="0" normalizeH="0" baseline="3000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kumimoji="0" lang="en-US" sz="18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The first two authors contributed equally.</a:t>
                </a:r>
                <a:endParaRPr lang="en-US" sz="1800" b="0" dirty="0">
                  <a:latin typeface="Helvetica Neue" panose="02000503000000020004" pitchFamily="2" charset="0"/>
                  <a:ea typeface="Helvetica Neue" panose="02000503000000020004" pitchFamily="2" charset="0"/>
                  <a:cs typeface="Helvetica Neue" panose="02000503000000020004" pitchFamily="2" charset="0"/>
                </a:endParaRPr>
              </a:p>
              <a:p>
                <a:pPr algn="l"/>
                <a14:m>
                  <m:oMath xmlns:m="http://schemas.openxmlformats.org/officeDocument/2006/math">
                    <m:r>
                      <a:rPr lang="en-US" sz="2000" i="1" baseline="30000">
                        <a:solidFill>
                          <a:schemeClr val="tx1"/>
                        </a:solidFill>
                        <a:latin typeface="Cambria Math" panose="02040503050406030204" pitchFamily="18" charset="0"/>
                        <a:ea typeface="Cambria Math" panose="02040503050406030204" pitchFamily="18" charset="0"/>
                      </a:rPr>
                      <m:t>†</m:t>
                    </m:r>
                  </m:oMath>
                </a14:m>
                <a:r>
                  <a:rPr lang="en-US" sz="2000" b="0" dirty="0">
                    <a:latin typeface="Helvetica Neue" panose="02000503000000020004" pitchFamily="2" charset="0"/>
                    <a:ea typeface="Helvetica Neue" panose="02000503000000020004" pitchFamily="2" charset="0"/>
                    <a:cs typeface="Helvetica Neue" panose="02000503000000020004" pitchFamily="2" charset="0"/>
                  </a:rPr>
                  <a:t> </a:t>
                </a:r>
                <a:r>
                  <a:rPr lang="en-US" sz="1800" b="0" dirty="0">
                    <a:latin typeface="Helvetica Neue" panose="02000503000000020004" pitchFamily="2" charset="0"/>
                    <a:ea typeface="Helvetica Neue" panose="02000503000000020004" pitchFamily="2" charset="0"/>
                    <a:cs typeface="Helvetica Neue" panose="02000503000000020004" pitchFamily="2" charset="0"/>
                  </a:rPr>
                  <a:t>This work was done when the author was with IBM Research, New Delhi, India.</a:t>
                </a:r>
              </a:p>
            </p:txBody>
          </p:sp>
        </mc:Choice>
        <mc:Fallback xmlns="">
          <p:sp>
            <p:nvSpPr>
              <p:cNvPr id="5" name="TextBox 4">
                <a:extLst>
                  <a:ext uri="{FF2B5EF4-FFF2-40B4-BE49-F238E27FC236}">
                    <a16:creationId xmlns:a16="http://schemas.microsoft.com/office/drawing/2014/main" id="{89512E70-C9C3-6940-A605-C7FA992F48AF}"/>
                  </a:ext>
                </a:extLst>
              </p:cNvPr>
              <p:cNvSpPr txBox="1">
                <a:spLocks noRot="1" noChangeAspect="1" noMove="1" noResize="1" noEditPoints="1" noAdjustHandles="1" noChangeArrowheads="1" noChangeShapeType="1" noTextEdit="1"/>
              </p:cNvSpPr>
              <p:nvPr/>
            </p:nvSpPr>
            <p:spPr>
              <a:xfrm>
                <a:off x="411319" y="8920394"/>
                <a:ext cx="12182162" cy="718145"/>
              </a:xfrm>
              <a:prstGeom prst="rect">
                <a:avLst/>
              </a:prstGeom>
              <a:blipFill>
                <a:blip r:embed="rId4"/>
                <a:stretch>
                  <a:fillRect l="-728" t="-13793" b="-8621"/>
                </a:stretch>
              </a:blipFill>
              <a:ln w="12700" cap="flat">
                <a:noFill/>
                <a:miter lim="400000"/>
              </a:ln>
              <a:effectLst/>
            </p:spPr>
            <p:txBody>
              <a:bodyPr/>
              <a:lstStyle/>
              <a:p>
                <a:r>
                  <a:rPr lang="en-US">
                    <a:noFill/>
                  </a:rPr>
                  <a:t> </a:t>
                </a:r>
              </a:p>
            </p:txBody>
          </p:sp>
        </mc:Fallback>
      </mc:AlternateContent>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Axioms of Quantum Logic</a:t>
            </a:r>
            <a:endParaRPr sz="4800" dirty="0"/>
          </a:p>
        </p:txBody>
      </p:sp>
      <mc:AlternateContent xmlns:mc="http://schemas.openxmlformats.org/markup-compatibility/2006" xmlns:a14="http://schemas.microsoft.com/office/drawing/2010/main">
        <mc:Choice Requires="a14">
          <p:sp>
            <p:nvSpPr>
              <p:cNvPr id="100" name="Rounded Rectangle 99">
                <a:extLst>
                  <a:ext uri="{FF2B5EF4-FFF2-40B4-BE49-F238E27FC236}">
                    <a16:creationId xmlns:a16="http://schemas.microsoft.com/office/drawing/2014/main" id="{6CC4388E-B8EC-FD40-823A-EB9364A42551}"/>
                  </a:ext>
                </a:extLst>
              </p:cNvPr>
              <p:cNvSpPr/>
              <p:nvPr/>
            </p:nvSpPr>
            <p:spPr>
              <a:xfrm>
                <a:off x="300597" y="805049"/>
                <a:ext cx="12638315" cy="5161768"/>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0" rIns="50800" bIns="0" numCol="1" spcCol="38100" rtlCol="0" anchor="t">
                <a:spAutoFit/>
              </a:bodyPr>
              <a:lstStyle/>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400" b="0" i="0" u="sng"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Axiom 4 [Logical NOT] </a:t>
                </a:r>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342900" marR="0" lvl="0" indent="-342900" algn="l" defTabSz="584200" rtl="0" eaLnBrk="1" fontAlgn="auto" latinLnBrk="0" hangingPunct="0">
                  <a:lnSpc>
                    <a:spcPct val="100000"/>
                  </a:lnSpc>
                  <a:spcBef>
                    <a:spcPts val="0"/>
                  </a:spcBef>
                  <a:spcAft>
                    <a:spcPts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The logical NOT of the concept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denoted by </a:t>
                </a:r>
                <a14:m>
                  <m:oMath xmlns:m="http://schemas.openxmlformats.org/officeDocument/2006/math">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is a concept whose join and meet points are two extreme ends of the lattice.</a:t>
                </a:r>
              </a:p>
              <a:p>
                <a:pPr lvl="1" indent="0" algn="l">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 </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r>
                        <m:rPr>
                          <m:sty m:val="p"/>
                        </m:rPr>
                        <a:rPr kumimoji="0" lang="en-US" sz="32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Σ</m:t>
                      </m:r>
                    </m:oMath>
                  </m:oMathPara>
                </a14:m>
                <a:endParaRPr kumimoji="0" lang="en-US" sz="3200" b="0" i="0" u="none" strike="noStrike" kern="0" cap="none" spc="0" normalizeH="0" baseline="0" noProof="0" dirty="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endParaRPr>
              </a:p>
              <a:p>
                <a:pPr lvl="1" indent="0" algn="l">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 </m:t>
                      </m:r>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r>
                        <a:rPr kumimoji="0" lang="en-US" sz="32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0</m:t>
                      </m:r>
                    </m:oMath>
                  </m:oMathPara>
                </a14:m>
                <a:endParaRPr kumimoji="0" lang="en-US" b="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342900" marR="0" lvl="0" indent="-342900" algn="l" defTabSz="584200" rtl="0" eaLnBrk="1" fontAlgn="auto" latinLnBrk="0" hangingPunct="0">
                  <a:lnSpc>
                    <a:spcPct val="100000"/>
                  </a:lnSpc>
                  <a:spcBef>
                    <a:spcPts val="0"/>
                  </a:spcBef>
                  <a:spcAft>
                    <a:spcPts val="0"/>
                  </a:spcAft>
                  <a:buClrTx/>
                  <a:buSzTx/>
                  <a:buFontTx/>
                  <a:buChar char="-"/>
                  <a:tabLst/>
                  <a:defRPr/>
                </a:pPr>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342900" marR="0" lvl="0" indent="-342900" algn="l" defTabSz="584200" rtl="0" eaLnBrk="1" fontAlgn="auto" latinLnBrk="0" hangingPunct="0">
                  <a:lnSpc>
                    <a:spcPct val="100000"/>
                  </a:lnSpc>
                  <a:spcBef>
                    <a:spcPts val="0"/>
                  </a:spcBef>
                  <a:spcAft>
                    <a:spcPts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It immediately follows from the above conditions that the subspace of </a:t>
                </a:r>
                <a14:m>
                  <m:oMath xmlns:m="http://schemas.openxmlformats.org/officeDocument/2006/math">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sSub>
                      <m:sSubPr>
                        <m:ctrlP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is an orthogonal complement of the subspace corresponding to </a:t>
                </a:r>
                <a14:m>
                  <m:oMath xmlns:m="http://schemas.openxmlformats.org/officeDocument/2006/math">
                    <m:sSub>
                      <m:sSubPr>
                        <m:ctrlP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36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a:t>
                </a:r>
              </a:p>
              <a:p>
                <a:pPr marL="342900" marR="0" lvl="0" indent="-342900" algn="l" defTabSz="584200" rtl="0" eaLnBrk="1" fontAlgn="auto" latinLnBrk="0" hangingPunct="0">
                  <a:lnSpc>
                    <a:spcPct val="100000"/>
                  </a:lnSpc>
                  <a:spcBef>
                    <a:spcPts val="0"/>
                  </a:spcBef>
                  <a:spcAft>
                    <a:spcPts val="0"/>
                  </a:spcAft>
                  <a:buClrTx/>
                  <a:buSzTx/>
                  <a:buFontTx/>
                  <a:buChar char="-"/>
                  <a:tabLst/>
                  <a:defRPr/>
                </a:pPr>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342900" marR="0" lvl="0" indent="-342900" algn="l" defTabSz="584200" rtl="0" eaLnBrk="1" fontAlgn="auto" latinLnBrk="0" hangingPunct="0">
                  <a:lnSpc>
                    <a:spcPct val="100000"/>
                  </a:lnSpc>
                  <a:spcBef>
                    <a:spcPts val="0"/>
                  </a:spcBef>
                  <a:spcAft>
                    <a:spcPts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From this, it also follows that any two vectors that are orthogonal to each other are unrelated concepts. </a:t>
                </a:r>
              </a:p>
            </p:txBody>
          </p:sp>
        </mc:Choice>
        <mc:Fallback xmlns="">
          <p:sp>
            <p:nvSpPr>
              <p:cNvPr id="100" name="Rounded Rectangle 99">
                <a:extLst>
                  <a:ext uri="{FF2B5EF4-FFF2-40B4-BE49-F238E27FC236}">
                    <a16:creationId xmlns:a16="http://schemas.microsoft.com/office/drawing/2014/main" id="{6CC4388E-B8EC-FD40-823A-EB9364A42551}"/>
                  </a:ext>
                </a:extLst>
              </p:cNvPr>
              <p:cNvSpPr>
                <a:spLocks noRot="1" noChangeAspect="1" noMove="1" noResize="1" noEditPoints="1" noAdjustHandles="1" noChangeArrowheads="1" noChangeShapeType="1" noTextEdit="1"/>
              </p:cNvSpPr>
              <p:nvPr/>
            </p:nvSpPr>
            <p:spPr>
              <a:xfrm>
                <a:off x="300597" y="805049"/>
                <a:ext cx="12638315" cy="5161768"/>
              </a:xfrm>
              <a:prstGeom prst="roundRect">
                <a:avLst/>
              </a:prstGeom>
              <a:blipFill>
                <a:blip r:embed="rId2"/>
                <a:stretch>
                  <a:fillRect/>
                </a:stretch>
              </a:blipFill>
              <a:ln w="12700" cap="flat">
                <a:solidFill>
                  <a:schemeClr val="tx1"/>
                </a:solidFill>
                <a:miter lim="400000"/>
              </a:ln>
              <a:effectLst/>
            </p:spPr>
            <p:txBody>
              <a:bodyPr/>
              <a:lstStyle/>
              <a:p>
                <a:r>
                  <a:rPr lang="en-US">
                    <a:noFill/>
                  </a:rPr>
                  <a:t> </a:t>
                </a:r>
              </a:p>
            </p:txBody>
          </p:sp>
        </mc:Fallback>
      </mc:AlternateContent>
      <p:grpSp>
        <p:nvGrpSpPr>
          <p:cNvPr id="5" name="Group 4">
            <a:extLst>
              <a:ext uri="{FF2B5EF4-FFF2-40B4-BE49-F238E27FC236}">
                <a16:creationId xmlns:a16="http://schemas.microsoft.com/office/drawing/2014/main" id="{EA36B590-B159-0348-979F-4D700D3FAFA1}"/>
              </a:ext>
            </a:extLst>
          </p:cNvPr>
          <p:cNvGrpSpPr/>
          <p:nvPr/>
        </p:nvGrpSpPr>
        <p:grpSpPr>
          <a:xfrm>
            <a:off x="5064051" y="6074253"/>
            <a:ext cx="4467837" cy="3587870"/>
            <a:chOff x="636115" y="1584828"/>
            <a:chExt cx="7283242" cy="5194115"/>
          </a:xfrm>
        </p:grpSpPr>
        <p:grpSp>
          <p:nvGrpSpPr>
            <p:cNvPr id="6" name="Group 5">
              <a:extLst>
                <a:ext uri="{FF2B5EF4-FFF2-40B4-BE49-F238E27FC236}">
                  <a16:creationId xmlns:a16="http://schemas.microsoft.com/office/drawing/2014/main" id="{1A060D95-8FFC-DB46-8721-6EEA3A6AF92A}"/>
                </a:ext>
              </a:extLst>
            </p:cNvPr>
            <p:cNvGrpSpPr/>
            <p:nvPr/>
          </p:nvGrpSpPr>
          <p:grpSpPr>
            <a:xfrm>
              <a:off x="636115" y="1584828"/>
              <a:ext cx="7283242" cy="5128999"/>
              <a:chOff x="636115" y="1584828"/>
              <a:chExt cx="7283242" cy="5128999"/>
            </a:xfrm>
          </p:grpSpPr>
          <p:grpSp>
            <p:nvGrpSpPr>
              <p:cNvPr id="9" name="Group 8">
                <a:extLst>
                  <a:ext uri="{FF2B5EF4-FFF2-40B4-BE49-F238E27FC236}">
                    <a16:creationId xmlns:a16="http://schemas.microsoft.com/office/drawing/2014/main" id="{ED467E52-1B08-5847-B137-1EEFA3AFDB7C}"/>
                  </a:ext>
                </a:extLst>
              </p:cNvPr>
              <p:cNvGrpSpPr/>
              <p:nvPr/>
            </p:nvGrpSpPr>
            <p:grpSpPr>
              <a:xfrm>
                <a:off x="636115" y="1584828"/>
                <a:ext cx="7283242" cy="5128999"/>
                <a:chOff x="206620" y="2357969"/>
                <a:chExt cx="9260400" cy="6100806"/>
              </a:xfrm>
            </p:grpSpPr>
            <p:cxnSp>
              <p:nvCxnSpPr>
                <p:cNvPr id="12" name="Straight Arrow Connector 11">
                  <a:extLst>
                    <a:ext uri="{FF2B5EF4-FFF2-40B4-BE49-F238E27FC236}">
                      <a16:creationId xmlns:a16="http://schemas.microsoft.com/office/drawing/2014/main" id="{CC74CB42-0772-6342-BC1A-01887750CA71}"/>
                    </a:ext>
                  </a:extLst>
                </p:cNvPr>
                <p:cNvCxnSpPr>
                  <a:cxnSpLocks/>
                </p:cNvCxnSpPr>
                <p:nvPr/>
              </p:nvCxnSpPr>
              <p:spPr>
                <a:xfrm>
                  <a:off x="3450772" y="6464631"/>
                  <a:ext cx="4746171" cy="12665"/>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E63BCC6E-C7E5-954B-B869-65F8DF7FD923}"/>
                    </a:ext>
                  </a:extLst>
                </p:cNvPr>
                <p:cNvCxnSpPr>
                  <a:cxnSpLocks/>
                </p:cNvCxnSpPr>
                <p:nvPr/>
              </p:nvCxnSpPr>
              <p:spPr>
                <a:xfrm flipH="1" flipV="1">
                  <a:off x="3450771" y="2776333"/>
                  <a:ext cx="1" cy="3688300"/>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B237CC0F-969B-9A4D-900F-5CDFD359DAFB}"/>
                    </a:ext>
                  </a:extLst>
                </p:cNvPr>
                <p:cNvCxnSpPr>
                  <a:cxnSpLocks/>
                </p:cNvCxnSpPr>
                <p:nvPr/>
              </p:nvCxnSpPr>
              <p:spPr>
                <a:xfrm flipH="1">
                  <a:off x="1027738" y="6464631"/>
                  <a:ext cx="2423034" cy="1343819"/>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4302CC29-9BDE-694B-82FD-675555570F8F}"/>
                    </a:ext>
                  </a:extLst>
                </p:cNvPr>
                <p:cNvCxnSpPr>
                  <a:cxnSpLocks/>
                </p:cNvCxnSpPr>
                <p:nvPr/>
              </p:nvCxnSpPr>
              <p:spPr>
                <a:xfrm>
                  <a:off x="3422004" y="6449597"/>
                  <a:ext cx="962132" cy="1579758"/>
                </a:xfrm>
                <a:prstGeom prst="straightConnector1">
                  <a:avLst/>
                </a:prstGeom>
                <a:noFill/>
                <a:ln w="38100" cap="flat">
                  <a:solidFill>
                    <a:srgbClr val="FF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24" name="TextBox 23">
                  <a:extLst>
                    <a:ext uri="{FF2B5EF4-FFF2-40B4-BE49-F238E27FC236}">
                      <a16:creationId xmlns:a16="http://schemas.microsoft.com/office/drawing/2014/main" id="{EAD68EE6-B0AF-2E4E-A577-49F76F2953B0}"/>
                    </a:ext>
                  </a:extLst>
                </p:cNvPr>
                <p:cNvSpPr txBox="1"/>
                <p:nvPr/>
              </p:nvSpPr>
              <p:spPr>
                <a:xfrm>
                  <a:off x="8242378" y="6156538"/>
                  <a:ext cx="1224642" cy="530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25" name="TextBox 24">
                  <a:extLst>
                    <a:ext uri="{FF2B5EF4-FFF2-40B4-BE49-F238E27FC236}">
                      <a16:creationId xmlns:a16="http://schemas.microsoft.com/office/drawing/2014/main" id="{92E094A8-A5F5-AB44-9838-B7DD91D46007}"/>
                    </a:ext>
                  </a:extLst>
                </p:cNvPr>
                <p:cNvSpPr txBox="1"/>
                <p:nvPr/>
              </p:nvSpPr>
              <p:spPr>
                <a:xfrm>
                  <a:off x="206620" y="7928014"/>
                  <a:ext cx="1224642" cy="530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26" name="TextBox 25">
                  <a:extLst>
                    <a:ext uri="{FF2B5EF4-FFF2-40B4-BE49-F238E27FC236}">
                      <a16:creationId xmlns:a16="http://schemas.microsoft.com/office/drawing/2014/main" id="{DCE9FE8E-B15B-5146-AA1A-CD83F8A08B31}"/>
                    </a:ext>
                  </a:extLst>
                </p:cNvPr>
                <p:cNvSpPr txBox="1"/>
                <p:nvPr/>
              </p:nvSpPr>
              <p:spPr>
                <a:xfrm>
                  <a:off x="2936179" y="2357969"/>
                  <a:ext cx="1591116" cy="5476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d</a:t>
                  </a:r>
                </a:p>
              </p:txBody>
            </p:sp>
          </p:grpSp>
          <p:cxnSp>
            <p:nvCxnSpPr>
              <p:cNvPr id="10" name="Straight Connector 9">
                <a:extLst>
                  <a:ext uri="{FF2B5EF4-FFF2-40B4-BE49-F238E27FC236}">
                    <a16:creationId xmlns:a16="http://schemas.microsoft.com/office/drawing/2014/main" id="{2FA45A41-EE36-094D-B860-D3E4DDB7C247}"/>
                  </a:ext>
                </a:extLst>
              </p:cNvPr>
              <p:cNvCxnSpPr>
                <a:cxnSpLocks/>
              </p:cNvCxnSpPr>
              <p:nvPr/>
            </p:nvCxnSpPr>
            <p:spPr>
              <a:xfrm>
                <a:off x="3408596" y="4887091"/>
                <a:ext cx="134752" cy="232831"/>
              </a:xfrm>
              <a:prstGeom prst="line">
                <a:avLst/>
              </a:prstGeom>
              <a:noFill/>
              <a:ln w="22225"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4AC732E7-63A8-574C-BA4A-945EA63AE0C6}"/>
                  </a:ext>
                </a:extLst>
              </p:cNvPr>
              <p:cNvCxnSpPr>
                <a:cxnSpLocks/>
              </p:cNvCxnSpPr>
              <p:nvPr/>
            </p:nvCxnSpPr>
            <p:spPr>
              <a:xfrm flipV="1">
                <a:off x="3295999" y="5119922"/>
                <a:ext cx="247349" cy="137602"/>
              </a:xfrm>
              <a:prstGeom prst="line">
                <a:avLst/>
              </a:prstGeom>
              <a:noFill/>
              <a:ln w="22225"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7" name="Cube 6">
              <a:extLst>
                <a:ext uri="{FF2B5EF4-FFF2-40B4-BE49-F238E27FC236}">
                  <a16:creationId xmlns:a16="http://schemas.microsoft.com/office/drawing/2014/main" id="{0FD8BAB6-6DC6-494C-84D6-F88D294A3604}"/>
                </a:ext>
              </a:extLst>
            </p:cNvPr>
            <p:cNvSpPr/>
            <p:nvPr/>
          </p:nvSpPr>
          <p:spPr>
            <a:xfrm>
              <a:off x="1820264" y="3186209"/>
              <a:ext cx="2629933" cy="3592734"/>
            </a:xfrm>
            <a:prstGeom prst="cube">
              <a:avLst>
                <a:gd name="adj" fmla="val 96057"/>
              </a:avLst>
            </a:prstGeom>
            <a:solidFill>
              <a:schemeClr val="accent1">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11B15E0-E1AD-1C4A-B625-93BB1F9C3093}"/>
                  </a:ext>
                </a:extLst>
              </p:cNvPr>
              <p:cNvSpPr/>
              <p:nvPr/>
            </p:nvSpPr>
            <p:spPr>
              <a:xfrm>
                <a:off x="7001403" y="8726696"/>
                <a:ext cx="589649" cy="513282"/>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2800" b="0" i="0"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1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18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2" name="Rectangle 1">
                <a:extLst>
                  <a:ext uri="{FF2B5EF4-FFF2-40B4-BE49-F238E27FC236}">
                    <a16:creationId xmlns:a16="http://schemas.microsoft.com/office/drawing/2014/main" id="{311B15E0-E1AD-1C4A-B625-93BB1F9C3093}"/>
                  </a:ext>
                </a:extLst>
              </p:cNvPr>
              <p:cNvSpPr>
                <a:spLocks noRot="1" noChangeAspect="1" noMove="1" noResize="1" noEditPoints="1" noAdjustHandles="1" noChangeArrowheads="1" noChangeShapeType="1" noTextEdit="1"/>
              </p:cNvSpPr>
              <p:nvPr/>
            </p:nvSpPr>
            <p:spPr>
              <a:xfrm>
                <a:off x="7001403" y="8726696"/>
                <a:ext cx="589649" cy="513282"/>
              </a:xfrm>
              <a:prstGeom prst="rect">
                <a:avLst/>
              </a:prstGeom>
              <a:blipFill>
                <a:blip r:embed="rId3"/>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BA25B1E-54FC-B649-92EC-F33C1F386E29}"/>
                  </a:ext>
                </a:extLst>
              </p:cNvPr>
              <p:cNvSpPr/>
              <p:nvPr/>
            </p:nvSpPr>
            <p:spPr>
              <a:xfrm>
                <a:off x="6764803" y="7620122"/>
                <a:ext cx="866969" cy="523220"/>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sSub>
                        <m:sSubPr>
                          <m:ctrlP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m:oMathPara>
                </a14:m>
                <a:endParaRPr kumimoji="0" lang="en-US" sz="18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3" name="Rectangle 2">
                <a:extLst>
                  <a:ext uri="{FF2B5EF4-FFF2-40B4-BE49-F238E27FC236}">
                    <a16:creationId xmlns:a16="http://schemas.microsoft.com/office/drawing/2014/main" id="{BBA25B1E-54FC-B649-92EC-F33C1F386E29}"/>
                  </a:ext>
                </a:extLst>
              </p:cNvPr>
              <p:cNvSpPr>
                <a:spLocks noRot="1" noChangeAspect="1" noMove="1" noResize="1" noEditPoints="1" noAdjustHandles="1" noChangeArrowheads="1" noChangeShapeType="1" noTextEdit="1"/>
              </p:cNvSpPr>
              <p:nvPr/>
            </p:nvSpPr>
            <p:spPr>
              <a:xfrm>
                <a:off x="6764803" y="7620122"/>
                <a:ext cx="866969" cy="523220"/>
              </a:xfrm>
              <a:prstGeom prst="rect">
                <a:avLst/>
              </a:prstGeom>
              <a:blipFill>
                <a:blip r:embed="rId4"/>
                <a:stretch>
                  <a:fillRect b="-48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B2E86389-F0BA-8142-9939-39CF9D8C7D76}"/>
              </a:ext>
            </a:extLst>
          </p:cNvPr>
          <p:cNvSpPr txBox="1"/>
          <p:nvPr/>
        </p:nvSpPr>
        <p:spPr>
          <a:xfrm>
            <a:off x="7150166" y="6392289"/>
            <a:ext cx="222883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FF0000"/>
                </a:solidFill>
                <a:effectLst/>
                <a:uLnTx/>
                <a:uFillTx/>
                <a:latin typeface="Helvetica Neue"/>
                <a:ea typeface="Helvetica Neue"/>
                <a:cs typeface="Helvetica Neue"/>
                <a:sym typeface="Helvetica Neue"/>
              </a:rPr>
              <a:t>Logical NOT</a:t>
            </a:r>
          </a:p>
        </p:txBody>
      </p:sp>
    </p:spTree>
    <p:extLst>
      <p:ext uri="{BB962C8B-B14F-4D97-AF65-F5344CB8AC3E}">
        <p14:creationId xmlns:p14="http://schemas.microsoft.com/office/powerpoint/2010/main" val="15702123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97281"/>
            <a:ext cx="13004800" cy="533480"/>
          </a:xfrm>
          <a:prstGeom prst="rect">
            <a:avLst/>
          </a:prstGeom>
        </p:spPr>
        <p:txBody>
          <a:bodyPr>
            <a:normAutofit fontScale="90000"/>
          </a:bodyPr>
          <a:lstStyle>
            <a:lvl1pPr defTabSz="297941">
              <a:defRPr sz="4080"/>
            </a:lvl1pPr>
          </a:lstStyle>
          <a:p>
            <a:r>
              <a:rPr lang="en-US" sz="4800" dirty="0"/>
              <a:t>Formulating Quantum Embedding as a CSP</a:t>
            </a:r>
            <a:endParaRPr sz="4800" dirty="0"/>
          </a:p>
        </p:txBody>
      </p:sp>
      <p:cxnSp>
        <p:nvCxnSpPr>
          <p:cNvPr id="8" name="Straight Connector 7">
            <a:extLst>
              <a:ext uri="{FF2B5EF4-FFF2-40B4-BE49-F238E27FC236}">
                <a16:creationId xmlns:a16="http://schemas.microsoft.com/office/drawing/2014/main" id="{12E731F4-F486-894C-828C-32264C0E0FE3}"/>
              </a:ext>
            </a:extLst>
          </p:cNvPr>
          <p:cNvCxnSpPr>
            <a:cxnSpLocks/>
          </p:cNvCxnSpPr>
          <p:nvPr/>
        </p:nvCxnSpPr>
        <p:spPr>
          <a:xfrm>
            <a:off x="6866323" y="982415"/>
            <a:ext cx="0" cy="615931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4" name="Connector 53">
                <a:extLst>
                  <a:ext uri="{FF2B5EF4-FFF2-40B4-BE49-F238E27FC236}">
                    <a16:creationId xmlns:a16="http://schemas.microsoft.com/office/drawing/2014/main" id="{0D82A1D3-09C0-D340-97AA-2A70106FC6B4}"/>
                  </a:ext>
                </a:extLst>
              </p:cNvPr>
              <p:cNvSpPr/>
              <p:nvPr/>
            </p:nvSpPr>
            <p:spPr>
              <a:xfrm>
                <a:off x="1838206" y="6478110"/>
                <a:ext cx="2929395" cy="66361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𝑁𝑜𝑡h𝑖𝑛𝑔</m:t>
                      </m:r>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m:t>
                      </m:r>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𝜙</m:t>
                      </m:r>
                    </m:oMath>
                  </m:oMathPara>
                </a14:m>
                <a:endPar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54" name="Connector 53">
                <a:extLst>
                  <a:ext uri="{FF2B5EF4-FFF2-40B4-BE49-F238E27FC236}">
                    <a16:creationId xmlns:a16="http://schemas.microsoft.com/office/drawing/2014/main" id="{0D82A1D3-09C0-D340-97AA-2A70106FC6B4}"/>
                  </a:ext>
                </a:extLst>
              </p:cNvPr>
              <p:cNvSpPr>
                <a:spLocks noRot="1" noChangeAspect="1" noMove="1" noResize="1" noEditPoints="1" noAdjustHandles="1" noChangeArrowheads="1" noChangeShapeType="1" noTextEdit="1"/>
              </p:cNvSpPr>
              <p:nvPr/>
            </p:nvSpPr>
            <p:spPr>
              <a:xfrm>
                <a:off x="1838206" y="6478110"/>
                <a:ext cx="2929395" cy="663615"/>
              </a:xfrm>
              <a:prstGeom prst="flowChartConnector">
                <a:avLst/>
              </a:prstGeom>
              <a:blipFill>
                <a:blip r:embed="rId2"/>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Connector 58">
                <a:extLst>
                  <a:ext uri="{FF2B5EF4-FFF2-40B4-BE49-F238E27FC236}">
                    <a16:creationId xmlns:a16="http://schemas.microsoft.com/office/drawing/2014/main" id="{906CA9F3-2F97-DC46-A7DA-BB91E6831AA9}"/>
                  </a:ext>
                </a:extLst>
              </p:cNvPr>
              <p:cNvSpPr/>
              <p:nvPr/>
            </p:nvSpPr>
            <p:spPr>
              <a:xfrm>
                <a:off x="296964" y="4625399"/>
                <a:ext cx="655864"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𝑐</m:t>
                        </m:r>
                      </m:e>
                      <m:sub>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1</m:t>
                        </m:r>
                      </m:sub>
                    </m:sSub>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59" name="Connector 58">
                <a:extLst>
                  <a:ext uri="{FF2B5EF4-FFF2-40B4-BE49-F238E27FC236}">
                    <a16:creationId xmlns:a16="http://schemas.microsoft.com/office/drawing/2014/main" id="{906CA9F3-2F97-DC46-A7DA-BB91E6831AA9}"/>
                  </a:ext>
                </a:extLst>
              </p:cNvPr>
              <p:cNvSpPr>
                <a:spLocks noRot="1" noChangeAspect="1" noMove="1" noResize="1" noEditPoints="1" noAdjustHandles="1" noChangeArrowheads="1" noChangeShapeType="1" noTextEdit="1"/>
              </p:cNvSpPr>
              <p:nvPr/>
            </p:nvSpPr>
            <p:spPr>
              <a:xfrm>
                <a:off x="296964" y="4625399"/>
                <a:ext cx="655864" cy="690835"/>
              </a:xfrm>
              <a:prstGeom prst="flowChartConnector">
                <a:avLst/>
              </a:prstGeom>
              <a:blipFill>
                <a:blip r:embed="rId3"/>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Connector 59">
                <a:extLst>
                  <a:ext uri="{FF2B5EF4-FFF2-40B4-BE49-F238E27FC236}">
                    <a16:creationId xmlns:a16="http://schemas.microsoft.com/office/drawing/2014/main" id="{B66E2F52-6FEA-A34A-B815-19A38B16CD05}"/>
                  </a:ext>
                </a:extLst>
              </p:cNvPr>
              <p:cNvSpPr/>
              <p:nvPr/>
            </p:nvSpPr>
            <p:spPr>
              <a:xfrm>
                <a:off x="1978825" y="4594010"/>
                <a:ext cx="655864"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𝑐</m:t>
                        </m:r>
                      </m:e>
                      <m:sub>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2</m:t>
                        </m:r>
                      </m:sub>
                    </m:sSub>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60" name="Connector 59">
                <a:extLst>
                  <a:ext uri="{FF2B5EF4-FFF2-40B4-BE49-F238E27FC236}">
                    <a16:creationId xmlns:a16="http://schemas.microsoft.com/office/drawing/2014/main" id="{B66E2F52-6FEA-A34A-B815-19A38B16CD05}"/>
                  </a:ext>
                </a:extLst>
              </p:cNvPr>
              <p:cNvSpPr>
                <a:spLocks noRot="1" noChangeAspect="1" noMove="1" noResize="1" noEditPoints="1" noAdjustHandles="1" noChangeArrowheads="1" noChangeShapeType="1" noTextEdit="1"/>
              </p:cNvSpPr>
              <p:nvPr/>
            </p:nvSpPr>
            <p:spPr>
              <a:xfrm>
                <a:off x="1978825" y="4594010"/>
                <a:ext cx="655864" cy="690835"/>
              </a:xfrm>
              <a:prstGeom prst="flowChartConnector">
                <a:avLst/>
              </a:prstGeom>
              <a:blipFill>
                <a:blip r:embed="rId4"/>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Connector 60">
                <a:extLst>
                  <a:ext uri="{FF2B5EF4-FFF2-40B4-BE49-F238E27FC236}">
                    <a16:creationId xmlns:a16="http://schemas.microsoft.com/office/drawing/2014/main" id="{5DBB531B-F5E8-F947-A806-27729EAA5553}"/>
                  </a:ext>
                </a:extLst>
              </p:cNvPr>
              <p:cNvSpPr/>
              <p:nvPr/>
            </p:nvSpPr>
            <p:spPr>
              <a:xfrm>
                <a:off x="4696011" y="3221886"/>
                <a:ext cx="655864"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𝑐</m:t>
                        </m:r>
                      </m:e>
                      <m:sub>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7</m:t>
                        </m:r>
                      </m:sub>
                    </m:sSub>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61" name="Connector 60">
                <a:extLst>
                  <a:ext uri="{FF2B5EF4-FFF2-40B4-BE49-F238E27FC236}">
                    <a16:creationId xmlns:a16="http://schemas.microsoft.com/office/drawing/2014/main" id="{5DBB531B-F5E8-F947-A806-27729EAA5553}"/>
                  </a:ext>
                </a:extLst>
              </p:cNvPr>
              <p:cNvSpPr>
                <a:spLocks noRot="1" noChangeAspect="1" noMove="1" noResize="1" noEditPoints="1" noAdjustHandles="1" noChangeArrowheads="1" noChangeShapeType="1" noTextEdit="1"/>
              </p:cNvSpPr>
              <p:nvPr/>
            </p:nvSpPr>
            <p:spPr>
              <a:xfrm>
                <a:off x="4696011" y="3221886"/>
                <a:ext cx="655864" cy="690835"/>
              </a:xfrm>
              <a:prstGeom prst="flowChartConnector">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Connector 61">
                <a:extLst>
                  <a:ext uri="{FF2B5EF4-FFF2-40B4-BE49-F238E27FC236}">
                    <a16:creationId xmlns:a16="http://schemas.microsoft.com/office/drawing/2014/main" id="{EDF70D44-0B4A-7F49-8BF3-6B2ADC3AE8B6}"/>
                  </a:ext>
                </a:extLst>
              </p:cNvPr>
              <p:cNvSpPr/>
              <p:nvPr/>
            </p:nvSpPr>
            <p:spPr>
              <a:xfrm>
                <a:off x="1091244" y="3103485"/>
                <a:ext cx="655864"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𝑐</m:t>
                        </m:r>
                      </m:e>
                      <m:sub>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5</m:t>
                        </m:r>
                      </m:sub>
                    </m:sSub>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62" name="Connector 61">
                <a:extLst>
                  <a:ext uri="{FF2B5EF4-FFF2-40B4-BE49-F238E27FC236}">
                    <a16:creationId xmlns:a16="http://schemas.microsoft.com/office/drawing/2014/main" id="{EDF70D44-0B4A-7F49-8BF3-6B2ADC3AE8B6}"/>
                  </a:ext>
                </a:extLst>
              </p:cNvPr>
              <p:cNvSpPr>
                <a:spLocks noRot="1" noChangeAspect="1" noMove="1" noResize="1" noEditPoints="1" noAdjustHandles="1" noChangeArrowheads="1" noChangeShapeType="1" noTextEdit="1"/>
              </p:cNvSpPr>
              <p:nvPr/>
            </p:nvSpPr>
            <p:spPr>
              <a:xfrm>
                <a:off x="1091244" y="3103485"/>
                <a:ext cx="655864" cy="690835"/>
              </a:xfrm>
              <a:prstGeom prst="flowChartConnector">
                <a:avLst/>
              </a:prstGeom>
              <a:blipFill>
                <a:blip r:embed="rId6"/>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Connector 62">
                <a:extLst>
                  <a:ext uri="{FF2B5EF4-FFF2-40B4-BE49-F238E27FC236}">
                    <a16:creationId xmlns:a16="http://schemas.microsoft.com/office/drawing/2014/main" id="{FEEC20E8-02B3-6849-B895-62CE9BCD664C}"/>
                  </a:ext>
                </a:extLst>
              </p:cNvPr>
              <p:cNvSpPr/>
              <p:nvPr/>
            </p:nvSpPr>
            <p:spPr>
              <a:xfrm>
                <a:off x="2909161" y="3119131"/>
                <a:ext cx="655864"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𝑐</m:t>
                        </m:r>
                      </m:e>
                      <m:sub>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6</m:t>
                        </m:r>
                      </m:sub>
                    </m:sSub>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63" name="Connector 62">
                <a:extLst>
                  <a:ext uri="{FF2B5EF4-FFF2-40B4-BE49-F238E27FC236}">
                    <a16:creationId xmlns:a16="http://schemas.microsoft.com/office/drawing/2014/main" id="{FEEC20E8-02B3-6849-B895-62CE9BCD664C}"/>
                  </a:ext>
                </a:extLst>
              </p:cNvPr>
              <p:cNvSpPr>
                <a:spLocks noRot="1" noChangeAspect="1" noMove="1" noResize="1" noEditPoints="1" noAdjustHandles="1" noChangeArrowheads="1" noChangeShapeType="1" noTextEdit="1"/>
              </p:cNvSpPr>
              <p:nvPr/>
            </p:nvSpPr>
            <p:spPr>
              <a:xfrm>
                <a:off x="2909161" y="3119131"/>
                <a:ext cx="655864" cy="690835"/>
              </a:xfrm>
              <a:prstGeom prst="flowChartConnector">
                <a:avLst/>
              </a:prstGeom>
              <a:blipFill>
                <a:blip r:embed="rId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Connector 65">
                <a:extLst>
                  <a:ext uri="{FF2B5EF4-FFF2-40B4-BE49-F238E27FC236}">
                    <a16:creationId xmlns:a16="http://schemas.microsoft.com/office/drawing/2014/main" id="{13302388-DE98-8D44-AC84-C6DD92127950}"/>
                  </a:ext>
                </a:extLst>
              </p:cNvPr>
              <p:cNvSpPr/>
              <p:nvPr/>
            </p:nvSpPr>
            <p:spPr>
              <a:xfrm>
                <a:off x="1978824" y="1765991"/>
                <a:ext cx="2551649"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𝐴𝑛𝑦𝑡h𝑖𝑛𝑔</m:t>
                    </m:r>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66" name="Connector 65">
                <a:extLst>
                  <a:ext uri="{FF2B5EF4-FFF2-40B4-BE49-F238E27FC236}">
                    <a16:creationId xmlns:a16="http://schemas.microsoft.com/office/drawing/2014/main" id="{13302388-DE98-8D44-AC84-C6DD92127950}"/>
                  </a:ext>
                </a:extLst>
              </p:cNvPr>
              <p:cNvSpPr>
                <a:spLocks noRot="1" noChangeAspect="1" noMove="1" noResize="1" noEditPoints="1" noAdjustHandles="1" noChangeArrowheads="1" noChangeShapeType="1" noTextEdit="1"/>
              </p:cNvSpPr>
              <p:nvPr/>
            </p:nvSpPr>
            <p:spPr>
              <a:xfrm>
                <a:off x="1978824" y="1765991"/>
                <a:ext cx="2551649" cy="690835"/>
              </a:xfrm>
              <a:prstGeom prst="flowChartConnector">
                <a:avLst/>
              </a:prstGeom>
              <a:blipFill>
                <a:blip r:embed="rId8"/>
                <a:stretch>
                  <a:fillRect/>
                </a:stretch>
              </a:blipFill>
              <a:ln w="12700" cap="flat">
                <a:noFill/>
                <a:miter lim="400000"/>
              </a:ln>
              <a:effectLst/>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F0221AB3-57AF-454B-8CCB-0813638CD9D5}"/>
              </a:ext>
            </a:extLst>
          </p:cNvPr>
          <p:cNvCxnSpPr>
            <a:cxnSpLocks/>
            <a:stCxn id="54" idx="0"/>
            <a:endCxn id="60" idx="4"/>
          </p:cNvCxnSpPr>
          <p:nvPr/>
        </p:nvCxnSpPr>
        <p:spPr>
          <a:xfrm flipH="1" flipV="1">
            <a:off x="2306757" y="5284845"/>
            <a:ext cx="996147" cy="1193265"/>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0" name="Straight Arrow Connector 69">
            <a:extLst>
              <a:ext uri="{FF2B5EF4-FFF2-40B4-BE49-F238E27FC236}">
                <a16:creationId xmlns:a16="http://schemas.microsoft.com/office/drawing/2014/main" id="{B23385B5-8D2B-5E4B-B9BC-84DE676666D3}"/>
              </a:ext>
            </a:extLst>
          </p:cNvPr>
          <p:cNvCxnSpPr>
            <a:cxnSpLocks/>
            <a:stCxn id="54" idx="0"/>
            <a:endCxn id="59" idx="5"/>
          </p:cNvCxnSpPr>
          <p:nvPr/>
        </p:nvCxnSpPr>
        <p:spPr>
          <a:xfrm flipH="1" flipV="1">
            <a:off x="856779" y="5215064"/>
            <a:ext cx="2446125" cy="1263046"/>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1" name="Straight Arrow Connector 70">
            <a:extLst>
              <a:ext uri="{FF2B5EF4-FFF2-40B4-BE49-F238E27FC236}">
                <a16:creationId xmlns:a16="http://schemas.microsoft.com/office/drawing/2014/main" id="{985978FF-B799-014D-A5BA-E56E13A6BF0A}"/>
              </a:ext>
            </a:extLst>
          </p:cNvPr>
          <p:cNvCxnSpPr>
            <a:cxnSpLocks/>
            <a:stCxn id="87" idx="0"/>
            <a:endCxn id="61" idx="5"/>
          </p:cNvCxnSpPr>
          <p:nvPr/>
        </p:nvCxnSpPr>
        <p:spPr>
          <a:xfrm flipH="1" flipV="1">
            <a:off x="5255826" y="3811551"/>
            <a:ext cx="642641" cy="814750"/>
          </a:xfrm>
          <a:prstGeom prst="straightConnector1">
            <a:avLst/>
          </a:prstGeom>
          <a:noFill/>
          <a:ln w="2222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2" name="Straight Arrow Connector 71">
            <a:extLst>
              <a:ext uri="{FF2B5EF4-FFF2-40B4-BE49-F238E27FC236}">
                <a16:creationId xmlns:a16="http://schemas.microsoft.com/office/drawing/2014/main" id="{CCF98E85-33F1-E74B-91A7-73AF1737D1DC}"/>
              </a:ext>
            </a:extLst>
          </p:cNvPr>
          <p:cNvCxnSpPr>
            <a:cxnSpLocks/>
            <a:stCxn id="54" idx="0"/>
            <a:endCxn id="84" idx="4"/>
          </p:cNvCxnSpPr>
          <p:nvPr/>
        </p:nvCxnSpPr>
        <p:spPr>
          <a:xfrm flipV="1">
            <a:off x="3302904" y="5316233"/>
            <a:ext cx="899649" cy="1161877"/>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3" name="Straight Arrow Connector 72">
            <a:extLst>
              <a:ext uri="{FF2B5EF4-FFF2-40B4-BE49-F238E27FC236}">
                <a16:creationId xmlns:a16="http://schemas.microsoft.com/office/drawing/2014/main" id="{337F88CF-C521-4841-BD82-ECE7690C1439}"/>
              </a:ext>
            </a:extLst>
          </p:cNvPr>
          <p:cNvCxnSpPr>
            <a:cxnSpLocks/>
            <a:stCxn id="84" idx="0"/>
            <a:endCxn id="61" idx="3"/>
          </p:cNvCxnSpPr>
          <p:nvPr/>
        </p:nvCxnSpPr>
        <p:spPr>
          <a:xfrm flipV="1">
            <a:off x="4202553" y="3811551"/>
            <a:ext cx="589507" cy="813847"/>
          </a:xfrm>
          <a:prstGeom prst="straightConnector1">
            <a:avLst/>
          </a:prstGeom>
          <a:noFill/>
          <a:ln w="19050"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4" name="Straight Arrow Connector 73">
            <a:extLst>
              <a:ext uri="{FF2B5EF4-FFF2-40B4-BE49-F238E27FC236}">
                <a16:creationId xmlns:a16="http://schemas.microsoft.com/office/drawing/2014/main" id="{CFF1E438-FA52-D841-8DB7-AC67B8B9F9B0}"/>
              </a:ext>
            </a:extLst>
          </p:cNvPr>
          <p:cNvCxnSpPr>
            <a:cxnSpLocks/>
            <a:stCxn id="59" idx="0"/>
            <a:endCxn id="62" idx="3"/>
          </p:cNvCxnSpPr>
          <p:nvPr/>
        </p:nvCxnSpPr>
        <p:spPr>
          <a:xfrm flipV="1">
            <a:off x="624896" y="3693150"/>
            <a:ext cx="562397" cy="932249"/>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5" name="Straight Arrow Connector 74">
            <a:extLst>
              <a:ext uri="{FF2B5EF4-FFF2-40B4-BE49-F238E27FC236}">
                <a16:creationId xmlns:a16="http://schemas.microsoft.com/office/drawing/2014/main" id="{26FE3011-D9F9-6948-99EC-347BEDD224ED}"/>
              </a:ext>
            </a:extLst>
          </p:cNvPr>
          <p:cNvCxnSpPr>
            <a:cxnSpLocks/>
            <a:stCxn id="84" idx="0"/>
            <a:endCxn id="63" idx="5"/>
          </p:cNvCxnSpPr>
          <p:nvPr/>
        </p:nvCxnSpPr>
        <p:spPr>
          <a:xfrm flipH="1" flipV="1">
            <a:off x="3468976" y="3708796"/>
            <a:ext cx="733577" cy="916602"/>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6" name="Straight Arrow Connector 75">
            <a:extLst>
              <a:ext uri="{FF2B5EF4-FFF2-40B4-BE49-F238E27FC236}">
                <a16:creationId xmlns:a16="http://schemas.microsoft.com/office/drawing/2014/main" id="{E2542F03-709E-A841-B5B2-75D6AF3E6532}"/>
              </a:ext>
            </a:extLst>
          </p:cNvPr>
          <p:cNvCxnSpPr>
            <a:cxnSpLocks/>
            <a:stCxn id="60" idx="7"/>
            <a:endCxn id="63" idx="3"/>
          </p:cNvCxnSpPr>
          <p:nvPr/>
        </p:nvCxnSpPr>
        <p:spPr>
          <a:xfrm flipV="1">
            <a:off x="2538640" y="3708796"/>
            <a:ext cx="466570" cy="986384"/>
          </a:xfrm>
          <a:prstGeom prst="straightConnector1">
            <a:avLst/>
          </a:prstGeom>
          <a:noFill/>
          <a:ln w="2222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5B2786DA-D282-0542-A9C0-A6ECB37C46E6}"/>
              </a:ext>
            </a:extLst>
          </p:cNvPr>
          <p:cNvCxnSpPr>
            <a:cxnSpLocks/>
            <a:stCxn id="60" idx="1"/>
            <a:endCxn id="62" idx="5"/>
          </p:cNvCxnSpPr>
          <p:nvPr/>
        </p:nvCxnSpPr>
        <p:spPr>
          <a:xfrm flipH="1" flipV="1">
            <a:off x="1651059" y="3693150"/>
            <a:ext cx="423815" cy="1002030"/>
          </a:xfrm>
          <a:prstGeom prst="straightConnector1">
            <a:avLst/>
          </a:prstGeom>
          <a:noFill/>
          <a:ln w="2222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968016B5-D523-D043-BC9F-8C65B6195F8A}"/>
              </a:ext>
            </a:extLst>
          </p:cNvPr>
          <p:cNvCxnSpPr>
            <a:cxnSpLocks/>
            <a:stCxn id="62" idx="0"/>
            <a:endCxn id="66" idx="3"/>
          </p:cNvCxnSpPr>
          <p:nvPr/>
        </p:nvCxnSpPr>
        <p:spPr>
          <a:xfrm flipV="1">
            <a:off x="1419176" y="2355656"/>
            <a:ext cx="933328" cy="747829"/>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9" name="Straight Arrow Connector 78">
            <a:extLst>
              <a:ext uri="{FF2B5EF4-FFF2-40B4-BE49-F238E27FC236}">
                <a16:creationId xmlns:a16="http://schemas.microsoft.com/office/drawing/2014/main" id="{9982BDB1-931A-1044-BC60-775B9DD5CCAD}"/>
              </a:ext>
            </a:extLst>
          </p:cNvPr>
          <p:cNvCxnSpPr>
            <a:cxnSpLocks/>
            <a:stCxn id="63" idx="0"/>
            <a:endCxn id="66" idx="4"/>
          </p:cNvCxnSpPr>
          <p:nvPr/>
        </p:nvCxnSpPr>
        <p:spPr>
          <a:xfrm flipV="1">
            <a:off x="3237093" y="2456826"/>
            <a:ext cx="17556" cy="662305"/>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84" name="Connector 83">
                <a:extLst>
                  <a:ext uri="{FF2B5EF4-FFF2-40B4-BE49-F238E27FC236}">
                    <a16:creationId xmlns:a16="http://schemas.microsoft.com/office/drawing/2014/main" id="{18CE9F1C-B3CC-634D-BE49-210C0F063F5B}"/>
                  </a:ext>
                </a:extLst>
              </p:cNvPr>
              <p:cNvSpPr/>
              <p:nvPr/>
            </p:nvSpPr>
            <p:spPr>
              <a:xfrm>
                <a:off x="3874621" y="4625398"/>
                <a:ext cx="655864"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𝑐</m:t>
                        </m:r>
                      </m:e>
                      <m:sub>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3</m:t>
                        </m:r>
                      </m:sub>
                    </m:sSub>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84" name="Connector 83">
                <a:extLst>
                  <a:ext uri="{FF2B5EF4-FFF2-40B4-BE49-F238E27FC236}">
                    <a16:creationId xmlns:a16="http://schemas.microsoft.com/office/drawing/2014/main" id="{18CE9F1C-B3CC-634D-BE49-210C0F063F5B}"/>
                  </a:ext>
                </a:extLst>
              </p:cNvPr>
              <p:cNvSpPr>
                <a:spLocks noRot="1" noChangeAspect="1" noMove="1" noResize="1" noEditPoints="1" noAdjustHandles="1" noChangeArrowheads="1" noChangeShapeType="1" noTextEdit="1"/>
              </p:cNvSpPr>
              <p:nvPr/>
            </p:nvSpPr>
            <p:spPr>
              <a:xfrm>
                <a:off x="3874621" y="4625398"/>
                <a:ext cx="655864" cy="690835"/>
              </a:xfrm>
              <a:prstGeom prst="flowChartConnector">
                <a:avLst/>
              </a:prstGeom>
              <a:blipFill>
                <a:blip r:embed="rId9"/>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Connector 86">
                <a:extLst>
                  <a:ext uri="{FF2B5EF4-FFF2-40B4-BE49-F238E27FC236}">
                    <a16:creationId xmlns:a16="http://schemas.microsoft.com/office/drawing/2014/main" id="{1B9FE7E8-69C2-0743-9600-3DEB845F0994}"/>
                  </a:ext>
                </a:extLst>
              </p:cNvPr>
              <p:cNvSpPr/>
              <p:nvPr/>
            </p:nvSpPr>
            <p:spPr>
              <a:xfrm>
                <a:off x="5570535" y="4626301"/>
                <a:ext cx="655864" cy="690835"/>
              </a:xfrm>
              <a:prstGeom prst="flowChartConnector">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𝑐</m:t>
                        </m:r>
                      </m:e>
                      <m:sub>
                        <m:r>
                          <a:rPr kumimoji="0" lang="en-US" sz="2400" b="0"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4</m:t>
                        </m:r>
                      </m:sub>
                    </m:sSub>
                  </m:oMath>
                </a14:m>
                <a:r>
                  <a:rPr kumimoji="0" lang="en-US" sz="24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rPr>
                  <a:t>  </a:t>
                </a:r>
              </a:p>
            </p:txBody>
          </p:sp>
        </mc:Choice>
        <mc:Fallback xmlns="">
          <p:sp>
            <p:nvSpPr>
              <p:cNvPr id="87" name="Connector 86">
                <a:extLst>
                  <a:ext uri="{FF2B5EF4-FFF2-40B4-BE49-F238E27FC236}">
                    <a16:creationId xmlns:a16="http://schemas.microsoft.com/office/drawing/2014/main" id="{1B9FE7E8-69C2-0743-9600-3DEB845F0994}"/>
                  </a:ext>
                </a:extLst>
              </p:cNvPr>
              <p:cNvSpPr>
                <a:spLocks noRot="1" noChangeAspect="1" noMove="1" noResize="1" noEditPoints="1" noAdjustHandles="1" noChangeArrowheads="1" noChangeShapeType="1" noTextEdit="1"/>
              </p:cNvSpPr>
              <p:nvPr/>
            </p:nvSpPr>
            <p:spPr>
              <a:xfrm>
                <a:off x="5570535" y="4626301"/>
                <a:ext cx="655864" cy="690835"/>
              </a:xfrm>
              <a:prstGeom prst="flowChartConnector">
                <a:avLst/>
              </a:prstGeom>
              <a:blipFill>
                <a:blip r:embed="rId10"/>
                <a:stretch>
                  <a:fillRect/>
                </a:stretch>
              </a:blipFill>
              <a:ln w="12700" cap="flat">
                <a:noFill/>
                <a:miter lim="400000"/>
              </a:ln>
              <a:effectLst/>
            </p:spPr>
            <p:txBody>
              <a:bodyPr/>
              <a:lstStyle/>
              <a:p>
                <a:r>
                  <a:rPr lang="en-US">
                    <a:noFill/>
                  </a:rPr>
                  <a:t> </a:t>
                </a:r>
              </a:p>
            </p:txBody>
          </p:sp>
        </mc:Fallback>
      </mc:AlternateContent>
      <p:cxnSp>
        <p:nvCxnSpPr>
          <p:cNvPr id="88" name="Straight Arrow Connector 87">
            <a:extLst>
              <a:ext uri="{FF2B5EF4-FFF2-40B4-BE49-F238E27FC236}">
                <a16:creationId xmlns:a16="http://schemas.microsoft.com/office/drawing/2014/main" id="{B389F2C2-846E-884E-950A-4C228EBA9404}"/>
              </a:ext>
            </a:extLst>
          </p:cNvPr>
          <p:cNvCxnSpPr>
            <a:cxnSpLocks/>
            <a:stCxn id="54" idx="0"/>
            <a:endCxn id="87" idx="4"/>
          </p:cNvCxnSpPr>
          <p:nvPr/>
        </p:nvCxnSpPr>
        <p:spPr>
          <a:xfrm flipV="1">
            <a:off x="3302904" y="5317136"/>
            <a:ext cx="2595563" cy="1160974"/>
          </a:xfrm>
          <a:prstGeom prst="straightConnector1">
            <a:avLst/>
          </a:prstGeom>
          <a:noFill/>
          <a:ln w="19050"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04" name="Straight Arrow Connector 103">
            <a:extLst>
              <a:ext uri="{FF2B5EF4-FFF2-40B4-BE49-F238E27FC236}">
                <a16:creationId xmlns:a16="http://schemas.microsoft.com/office/drawing/2014/main" id="{82991398-FBDD-9A4D-86E2-6394918A1F35}"/>
              </a:ext>
            </a:extLst>
          </p:cNvPr>
          <p:cNvCxnSpPr>
            <a:cxnSpLocks/>
            <a:stCxn id="61" idx="0"/>
            <a:endCxn id="66" idx="5"/>
          </p:cNvCxnSpPr>
          <p:nvPr/>
        </p:nvCxnSpPr>
        <p:spPr>
          <a:xfrm flipH="1" flipV="1">
            <a:off x="4156793" y="2355656"/>
            <a:ext cx="867150" cy="866230"/>
          </a:xfrm>
          <a:prstGeom prst="straightConnector1">
            <a:avLst/>
          </a:prstGeom>
          <a:noFill/>
          <a:ln w="2222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5" name="Connector 124">
                <a:extLst>
                  <a:ext uri="{FF2B5EF4-FFF2-40B4-BE49-F238E27FC236}">
                    <a16:creationId xmlns:a16="http://schemas.microsoft.com/office/drawing/2014/main" id="{7BEE54AD-8527-BC40-A22B-8FD03C3AF34D}"/>
                  </a:ext>
                </a:extLst>
              </p:cNvPr>
              <p:cNvSpPr/>
              <p:nvPr/>
            </p:nvSpPr>
            <p:spPr>
              <a:xfrm>
                <a:off x="101674" y="5977153"/>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𝟏</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25" name="Connector 124">
                <a:extLst>
                  <a:ext uri="{FF2B5EF4-FFF2-40B4-BE49-F238E27FC236}">
                    <a16:creationId xmlns:a16="http://schemas.microsoft.com/office/drawing/2014/main" id="{7BEE54AD-8527-BC40-A22B-8FD03C3AF34D}"/>
                  </a:ext>
                </a:extLst>
              </p:cNvPr>
              <p:cNvSpPr>
                <a:spLocks noRot="1" noChangeAspect="1" noMove="1" noResize="1" noEditPoints="1" noAdjustHandles="1" noChangeArrowheads="1" noChangeShapeType="1" noTextEdit="1"/>
              </p:cNvSpPr>
              <p:nvPr/>
            </p:nvSpPr>
            <p:spPr>
              <a:xfrm>
                <a:off x="101674" y="5977153"/>
                <a:ext cx="537836" cy="533777"/>
              </a:xfrm>
              <a:prstGeom prst="flowChartConnector">
                <a:avLst/>
              </a:prstGeom>
              <a:blipFill>
                <a:blip r:embed="rId11"/>
                <a:stretch>
                  <a:fillRect/>
                </a:stretch>
              </a:blipFill>
              <a:ln w="12700" cap="flat">
                <a:noFill/>
                <a:miter lim="400000"/>
              </a:ln>
              <a:effectLst/>
            </p:spPr>
            <p:txBody>
              <a:bodyPr/>
              <a:lstStyle/>
              <a:p>
                <a:r>
                  <a:rPr lang="en-US">
                    <a:noFill/>
                  </a:rPr>
                  <a:t> </a:t>
                </a:r>
              </a:p>
            </p:txBody>
          </p:sp>
        </mc:Fallback>
      </mc:AlternateContent>
      <p:cxnSp>
        <p:nvCxnSpPr>
          <p:cNvPr id="126" name="Curved Connector 125">
            <a:extLst>
              <a:ext uri="{FF2B5EF4-FFF2-40B4-BE49-F238E27FC236}">
                <a16:creationId xmlns:a16="http://schemas.microsoft.com/office/drawing/2014/main" id="{97D63E6C-92D3-B040-8B14-D73FAB52D23E}"/>
              </a:ext>
            </a:extLst>
          </p:cNvPr>
          <p:cNvCxnSpPr>
            <a:cxnSpLocks/>
            <a:stCxn id="147" idx="0"/>
            <a:endCxn id="87" idx="4"/>
          </p:cNvCxnSpPr>
          <p:nvPr/>
        </p:nvCxnSpPr>
        <p:spPr>
          <a:xfrm rot="16200000" flipV="1">
            <a:off x="5965841" y="5249763"/>
            <a:ext cx="533685" cy="668432"/>
          </a:xfrm>
          <a:prstGeom prst="curvedConnector3">
            <a:avLst>
              <a:gd name="adj1" fmla="val 50000"/>
            </a:avLst>
          </a:prstGeom>
          <a:noFill/>
          <a:ln w="22225"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29" name="Connector 128">
                <a:extLst>
                  <a:ext uri="{FF2B5EF4-FFF2-40B4-BE49-F238E27FC236}">
                    <a16:creationId xmlns:a16="http://schemas.microsoft.com/office/drawing/2014/main" id="{12408C8D-0C0C-6B48-BD38-04442C5C4671}"/>
                  </a:ext>
                </a:extLst>
              </p:cNvPr>
              <p:cNvSpPr/>
              <p:nvPr/>
            </p:nvSpPr>
            <p:spPr>
              <a:xfrm>
                <a:off x="791583" y="5977153"/>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𝟐</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29" name="Connector 128">
                <a:extLst>
                  <a:ext uri="{FF2B5EF4-FFF2-40B4-BE49-F238E27FC236}">
                    <a16:creationId xmlns:a16="http://schemas.microsoft.com/office/drawing/2014/main" id="{12408C8D-0C0C-6B48-BD38-04442C5C4671}"/>
                  </a:ext>
                </a:extLst>
              </p:cNvPr>
              <p:cNvSpPr>
                <a:spLocks noRot="1" noChangeAspect="1" noMove="1" noResize="1" noEditPoints="1" noAdjustHandles="1" noChangeArrowheads="1" noChangeShapeType="1" noTextEdit="1"/>
              </p:cNvSpPr>
              <p:nvPr/>
            </p:nvSpPr>
            <p:spPr>
              <a:xfrm>
                <a:off x="791583" y="5977153"/>
                <a:ext cx="537836" cy="533777"/>
              </a:xfrm>
              <a:prstGeom prst="flowChartConnector">
                <a:avLst/>
              </a:prstGeom>
              <a:blipFill>
                <a:blip r:embed="rId12"/>
                <a:stretch>
                  <a:fillRect/>
                </a:stretch>
              </a:blipFill>
              <a:ln w="12700" cap="flat">
                <a:noFill/>
                <a:miter lim="400000"/>
              </a:ln>
              <a:effectLst/>
            </p:spPr>
            <p:txBody>
              <a:bodyPr/>
              <a:lstStyle/>
              <a:p>
                <a:r>
                  <a:rPr lang="en-US">
                    <a:noFill/>
                  </a:rPr>
                  <a:t> </a:t>
                </a:r>
              </a:p>
            </p:txBody>
          </p:sp>
        </mc:Fallback>
      </mc:AlternateContent>
      <p:cxnSp>
        <p:nvCxnSpPr>
          <p:cNvPr id="130" name="Curved Connector 129">
            <a:extLst>
              <a:ext uri="{FF2B5EF4-FFF2-40B4-BE49-F238E27FC236}">
                <a16:creationId xmlns:a16="http://schemas.microsoft.com/office/drawing/2014/main" id="{C797AB3D-7A09-5640-819B-FEDC1C25CBAF}"/>
              </a:ext>
            </a:extLst>
          </p:cNvPr>
          <p:cNvCxnSpPr>
            <a:cxnSpLocks/>
            <a:stCxn id="129" idx="6"/>
            <a:endCxn id="60" idx="4"/>
          </p:cNvCxnSpPr>
          <p:nvPr/>
        </p:nvCxnSpPr>
        <p:spPr>
          <a:xfrm flipV="1">
            <a:off x="1329419" y="5284845"/>
            <a:ext cx="977338" cy="959197"/>
          </a:xfrm>
          <a:prstGeom prst="curvedConnector2">
            <a:avLst/>
          </a:prstGeom>
          <a:noFill/>
          <a:ln w="22225"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33" name="Connector 132">
                <a:extLst>
                  <a:ext uri="{FF2B5EF4-FFF2-40B4-BE49-F238E27FC236}">
                    <a16:creationId xmlns:a16="http://schemas.microsoft.com/office/drawing/2014/main" id="{3E7785C9-ED0E-A948-9D8B-56CA144F30BF}"/>
                  </a:ext>
                </a:extLst>
              </p:cNvPr>
              <p:cNvSpPr/>
              <p:nvPr/>
            </p:nvSpPr>
            <p:spPr>
              <a:xfrm>
                <a:off x="1676150" y="5951423"/>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𝟑</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33" name="Connector 132">
                <a:extLst>
                  <a:ext uri="{FF2B5EF4-FFF2-40B4-BE49-F238E27FC236}">
                    <a16:creationId xmlns:a16="http://schemas.microsoft.com/office/drawing/2014/main" id="{3E7785C9-ED0E-A948-9D8B-56CA144F30BF}"/>
                  </a:ext>
                </a:extLst>
              </p:cNvPr>
              <p:cNvSpPr>
                <a:spLocks noRot="1" noChangeAspect="1" noMove="1" noResize="1" noEditPoints="1" noAdjustHandles="1" noChangeArrowheads="1" noChangeShapeType="1" noTextEdit="1"/>
              </p:cNvSpPr>
              <p:nvPr/>
            </p:nvSpPr>
            <p:spPr>
              <a:xfrm>
                <a:off x="1676150" y="5951423"/>
                <a:ext cx="537836" cy="533777"/>
              </a:xfrm>
              <a:prstGeom prst="flowChartConnector">
                <a:avLst/>
              </a:prstGeom>
              <a:blipFill>
                <a:blip r:embed="rId13"/>
                <a:stretch>
                  <a:fillRect/>
                </a:stretch>
              </a:blipFill>
              <a:ln w="12700" cap="flat">
                <a:noFill/>
                <a:miter lim="400000"/>
              </a:ln>
              <a:effectLst/>
            </p:spPr>
            <p:txBody>
              <a:bodyPr/>
              <a:lstStyle/>
              <a:p>
                <a:r>
                  <a:rPr lang="en-US">
                    <a:noFill/>
                  </a:rPr>
                  <a:t> </a:t>
                </a:r>
              </a:p>
            </p:txBody>
          </p:sp>
        </mc:Fallback>
      </mc:AlternateContent>
      <p:cxnSp>
        <p:nvCxnSpPr>
          <p:cNvPr id="134" name="Curved Connector 133">
            <a:extLst>
              <a:ext uri="{FF2B5EF4-FFF2-40B4-BE49-F238E27FC236}">
                <a16:creationId xmlns:a16="http://schemas.microsoft.com/office/drawing/2014/main" id="{008E51AE-33DA-3749-BBF7-818DE4A7347B}"/>
              </a:ext>
            </a:extLst>
          </p:cNvPr>
          <p:cNvCxnSpPr>
            <a:cxnSpLocks/>
            <a:stCxn id="133" idx="6"/>
            <a:endCxn id="60" idx="4"/>
          </p:cNvCxnSpPr>
          <p:nvPr/>
        </p:nvCxnSpPr>
        <p:spPr>
          <a:xfrm flipV="1">
            <a:off x="2213986" y="5284845"/>
            <a:ext cx="92771" cy="933467"/>
          </a:xfrm>
          <a:prstGeom prst="curvedConnector2">
            <a:avLst/>
          </a:prstGeom>
          <a:noFill/>
          <a:ln w="22225"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36" name="Connector 135">
                <a:extLst>
                  <a:ext uri="{FF2B5EF4-FFF2-40B4-BE49-F238E27FC236}">
                    <a16:creationId xmlns:a16="http://schemas.microsoft.com/office/drawing/2014/main" id="{60373287-1381-9248-B352-460FE642BB47}"/>
                  </a:ext>
                </a:extLst>
              </p:cNvPr>
              <p:cNvSpPr/>
              <p:nvPr/>
            </p:nvSpPr>
            <p:spPr>
              <a:xfrm>
                <a:off x="5560388" y="5921130"/>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𝟒</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36" name="Connector 135">
                <a:extLst>
                  <a:ext uri="{FF2B5EF4-FFF2-40B4-BE49-F238E27FC236}">
                    <a16:creationId xmlns:a16="http://schemas.microsoft.com/office/drawing/2014/main" id="{60373287-1381-9248-B352-460FE642BB47}"/>
                  </a:ext>
                </a:extLst>
              </p:cNvPr>
              <p:cNvSpPr>
                <a:spLocks noRot="1" noChangeAspect="1" noMove="1" noResize="1" noEditPoints="1" noAdjustHandles="1" noChangeArrowheads="1" noChangeShapeType="1" noTextEdit="1"/>
              </p:cNvSpPr>
              <p:nvPr/>
            </p:nvSpPr>
            <p:spPr>
              <a:xfrm>
                <a:off x="5560388" y="5921130"/>
                <a:ext cx="537836" cy="533777"/>
              </a:xfrm>
              <a:prstGeom prst="flowChartConnector">
                <a:avLst/>
              </a:prstGeom>
              <a:blipFill>
                <a:blip r:embed="rId14"/>
                <a:stretch>
                  <a:fillRect/>
                </a:stretch>
              </a:blipFill>
              <a:ln w="12700" cap="flat">
                <a:noFill/>
                <a:miter lim="400000"/>
              </a:ln>
              <a:effectLst/>
            </p:spPr>
            <p:txBody>
              <a:bodyPr/>
              <a:lstStyle/>
              <a:p>
                <a:r>
                  <a:rPr lang="en-US">
                    <a:noFill/>
                  </a:rPr>
                  <a:t> </a:t>
                </a:r>
              </a:p>
            </p:txBody>
          </p:sp>
        </mc:Fallback>
      </mc:AlternateContent>
      <p:cxnSp>
        <p:nvCxnSpPr>
          <p:cNvPr id="137" name="Curved Connector 136">
            <a:extLst>
              <a:ext uri="{FF2B5EF4-FFF2-40B4-BE49-F238E27FC236}">
                <a16:creationId xmlns:a16="http://schemas.microsoft.com/office/drawing/2014/main" id="{9B15A720-2A0B-3042-9506-F629E8D469D8}"/>
              </a:ext>
            </a:extLst>
          </p:cNvPr>
          <p:cNvCxnSpPr>
            <a:cxnSpLocks/>
            <a:stCxn id="136" idx="2"/>
            <a:endCxn id="84" idx="4"/>
          </p:cNvCxnSpPr>
          <p:nvPr/>
        </p:nvCxnSpPr>
        <p:spPr>
          <a:xfrm rot="10800000">
            <a:off x="4202554" y="5316233"/>
            <a:ext cx="1357835" cy="871786"/>
          </a:xfrm>
          <a:prstGeom prst="curvedConnector2">
            <a:avLst/>
          </a:prstGeom>
          <a:noFill/>
          <a:ln w="22225"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38" name="Connector 137">
                <a:extLst>
                  <a:ext uri="{FF2B5EF4-FFF2-40B4-BE49-F238E27FC236}">
                    <a16:creationId xmlns:a16="http://schemas.microsoft.com/office/drawing/2014/main" id="{9EB4793E-9AA1-2540-AE60-9E36AE0A4E5E}"/>
                  </a:ext>
                </a:extLst>
              </p:cNvPr>
              <p:cNvSpPr/>
              <p:nvPr/>
            </p:nvSpPr>
            <p:spPr>
              <a:xfrm>
                <a:off x="4613448" y="5951423"/>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𝟓</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38" name="Connector 137">
                <a:extLst>
                  <a:ext uri="{FF2B5EF4-FFF2-40B4-BE49-F238E27FC236}">
                    <a16:creationId xmlns:a16="http://schemas.microsoft.com/office/drawing/2014/main" id="{9EB4793E-9AA1-2540-AE60-9E36AE0A4E5E}"/>
                  </a:ext>
                </a:extLst>
              </p:cNvPr>
              <p:cNvSpPr>
                <a:spLocks noRot="1" noChangeAspect="1" noMove="1" noResize="1" noEditPoints="1" noAdjustHandles="1" noChangeArrowheads="1" noChangeShapeType="1" noTextEdit="1"/>
              </p:cNvSpPr>
              <p:nvPr/>
            </p:nvSpPr>
            <p:spPr>
              <a:xfrm>
                <a:off x="4613448" y="5951423"/>
                <a:ext cx="537836" cy="533777"/>
              </a:xfrm>
              <a:prstGeom prst="flowChartConnector">
                <a:avLst/>
              </a:prstGeom>
              <a:blipFill>
                <a:blip r:embed="rId15"/>
                <a:stretch>
                  <a:fillRect/>
                </a:stretch>
              </a:blipFill>
              <a:ln w="12700" cap="flat">
                <a:noFill/>
                <a:miter lim="400000"/>
              </a:ln>
              <a:effectLst/>
            </p:spPr>
            <p:txBody>
              <a:bodyPr/>
              <a:lstStyle/>
              <a:p>
                <a:r>
                  <a:rPr lang="en-US">
                    <a:noFill/>
                  </a:rPr>
                  <a:t> </a:t>
                </a:r>
              </a:p>
            </p:txBody>
          </p:sp>
        </mc:Fallback>
      </mc:AlternateContent>
      <p:cxnSp>
        <p:nvCxnSpPr>
          <p:cNvPr id="139" name="Curved Connector 138">
            <a:extLst>
              <a:ext uri="{FF2B5EF4-FFF2-40B4-BE49-F238E27FC236}">
                <a16:creationId xmlns:a16="http://schemas.microsoft.com/office/drawing/2014/main" id="{57E63C2D-7085-EB45-8316-DADDCCBE7028}"/>
              </a:ext>
            </a:extLst>
          </p:cNvPr>
          <p:cNvCxnSpPr>
            <a:cxnSpLocks/>
            <a:stCxn id="138" idx="2"/>
            <a:endCxn id="84" idx="4"/>
          </p:cNvCxnSpPr>
          <p:nvPr/>
        </p:nvCxnSpPr>
        <p:spPr>
          <a:xfrm rot="10800000">
            <a:off x="4202554" y="5316234"/>
            <a:ext cx="410895" cy="902079"/>
          </a:xfrm>
          <a:prstGeom prst="curvedConnector2">
            <a:avLst/>
          </a:prstGeom>
          <a:noFill/>
          <a:ln w="22225"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47" name="Connector 146">
                <a:extLst>
                  <a:ext uri="{FF2B5EF4-FFF2-40B4-BE49-F238E27FC236}">
                    <a16:creationId xmlns:a16="http://schemas.microsoft.com/office/drawing/2014/main" id="{3DCA2AC0-13BB-A84A-AE4F-D65A408445E1}"/>
                  </a:ext>
                </a:extLst>
              </p:cNvPr>
              <p:cNvSpPr/>
              <p:nvPr/>
            </p:nvSpPr>
            <p:spPr>
              <a:xfrm>
                <a:off x="6297981" y="5850821"/>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𝟔</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47" name="Connector 146">
                <a:extLst>
                  <a:ext uri="{FF2B5EF4-FFF2-40B4-BE49-F238E27FC236}">
                    <a16:creationId xmlns:a16="http://schemas.microsoft.com/office/drawing/2014/main" id="{3DCA2AC0-13BB-A84A-AE4F-D65A408445E1}"/>
                  </a:ext>
                </a:extLst>
              </p:cNvPr>
              <p:cNvSpPr>
                <a:spLocks noRot="1" noChangeAspect="1" noMove="1" noResize="1" noEditPoints="1" noAdjustHandles="1" noChangeArrowheads="1" noChangeShapeType="1" noTextEdit="1"/>
              </p:cNvSpPr>
              <p:nvPr/>
            </p:nvSpPr>
            <p:spPr>
              <a:xfrm>
                <a:off x="6297981" y="5850821"/>
                <a:ext cx="537836" cy="533777"/>
              </a:xfrm>
              <a:prstGeom prst="flowChartConnector">
                <a:avLst/>
              </a:prstGeom>
              <a:blipFill>
                <a:blip r:embed="rId16"/>
                <a:stretch>
                  <a:fillRect/>
                </a:stretch>
              </a:blipFill>
              <a:ln w="12700" cap="flat">
                <a:noFill/>
                <a:miter lim="400000"/>
              </a:ln>
              <a:effectLst/>
            </p:spPr>
            <p:txBody>
              <a:bodyPr/>
              <a:lstStyle/>
              <a:p>
                <a:r>
                  <a:rPr lang="en-US">
                    <a:noFill/>
                  </a:rPr>
                  <a:t> </a:t>
                </a:r>
              </a:p>
            </p:txBody>
          </p:sp>
        </mc:Fallback>
      </mc:AlternateContent>
      <p:cxnSp>
        <p:nvCxnSpPr>
          <p:cNvPr id="151" name="Curved Connector 150">
            <a:extLst>
              <a:ext uri="{FF2B5EF4-FFF2-40B4-BE49-F238E27FC236}">
                <a16:creationId xmlns:a16="http://schemas.microsoft.com/office/drawing/2014/main" id="{AF5D2DB3-9E26-AB44-89D3-29AE25F6FEC6}"/>
              </a:ext>
            </a:extLst>
          </p:cNvPr>
          <p:cNvCxnSpPr>
            <a:cxnSpLocks/>
            <a:stCxn id="125" idx="0"/>
            <a:endCxn id="59" idx="4"/>
          </p:cNvCxnSpPr>
          <p:nvPr/>
        </p:nvCxnSpPr>
        <p:spPr>
          <a:xfrm rot="5400000" flipH="1" flipV="1">
            <a:off x="167285" y="5519542"/>
            <a:ext cx="660919" cy="254304"/>
          </a:xfrm>
          <a:prstGeom prst="curvedConnector3">
            <a:avLst>
              <a:gd name="adj1" fmla="val 50000"/>
            </a:avLst>
          </a:prstGeom>
          <a:noFill/>
          <a:ln w="22225"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grpSp>
        <p:nvGrpSpPr>
          <p:cNvPr id="155" name="Group 154">
            <a:extLst>
              <a:ext uri="{FF2B5EF4-FFF2-40B4-BE49-F238E27FC236}">
                <a16:creationId xmlns:a16="http://schemas.microsoft.com/office/drawing/2014/main" id="{6EEA010A-1DF9-EF4F-A4B1-90ECB68AD07C}"/>
              </a:ext>
            </a:extLst>
          </p:cNvPr>
          <p:cNvGrpSpPr/>
          <p:nvPr/>
        </p:nvGrpSpPr>
        <p:grpSpPr>
          <a:xfrm>
            <a:off x="7204907" y="2262090"/>
            <a:ext cx="5292245" cy="3863741"/>
            <a:chOff x="636115" y="1368839"/>
            <a:chExt cx="5292245" cy="3863741"/>
          </a:xfrm>
        </p:grpSpPr>
        <p:sp>
          <p:nvSpPr>
            <p:cNvPr id="156" name="Cube 155">
              <a:extLst>
                <a:ext uri="{FF2B5EF4-FFF2-40B4-BE49-F238E27FC236}">
                  <a16:creationId xmlns:a16="http://schemas.microsoft.com/office/drawing/2014/main" id="{7C096D05-94A2-2C45-A9F7-BC7B5B1991B6}"/>
                </a:ext>
              </a:extLst>
            </p:cNvPr>
            <p:cNvSpPr/>
            <p:nvPr/>
          </p:nvSpPr>
          <p:spPr>
            <a:xfrm>
              <a:off x="2228435" y="1368839"/>
              <a:ext cx="2344309" cy="3596214"/>
            </a:xfrm>
            <a:prstGeom prst="cube">
              <a:avLst>
                <a:gd name="adj" fmla="val 95648"/>
              </a:avLst>
            </a:prstGeom>
            <a:solidFill>
              <a:schemeClr val="accent1">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157" name="Group 156">
              <a:extLst>
                <a:ext uri="{FF2B5EF4-FFF2-40B4-BE49-F238E27FC236}">
                  <a16:creationId xmlns:a16="http://schemas.microsoft.com/office/drawing/2014/main" id="{7C7B9A6D-CD95-C64F-B21E-EDC9F7F35AF0}"/>
                </a:ext>
              </a:extLst>
            </p:cNvPr>
            <p:cNvGrpSpPr/>
            <p:nvPr/>
          </p:nvGrpSpPr>
          <p:grpSpPr>
            <a:xfrm>
              <a:off x="636115" y="1387494"/>
              <a:ext cx="5292245" cy="3845086"/>
              <a:chOff x="206620" y="2121041"/>
              <a:chExt cx="9260400" cy="6360873"/>
            </a:xfrm>
          </p:grpSpPr>
          <p:cxnSp>
            <p:nvCxnSpPr>
              <p:cNvPr id="158" name="Straight Arrow Connector 157">
                <a:extLst>
                  <a:ext uri="{FF2B5EF4-FFF2-40B4-BE49-F238E27FC236}">
                    <a16:creationId xmlns:a16="http://schemas.microsoft.com/office/drawing/2014/main" id="{B9BEE6A7-C080-694C-91D0-4EFCC0DB39E2}"/>
                  </a:ext>
                </a:extLst>
              </p:cNvPr>
              <p:cNvCxnSpPr>
                <a:cxnSpLocks/>
              </p:cNvCxnSpPr>
              <p:nvPr/>
            </p:nvCxnSpPr>
            <p:spPr>
              <a:xfrm>
                <a:off x="3450772" y="6464631"/>
                <a:ext cx="4746171" cy="12665"/>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59" name="Straight Arrow Connector 158">
                <a:extLst>
                  <a:ext uri="{FF2B5EF4-FFF2-40B4-BE49-F238E27FC236}">
                    <a16:creationId xmlns:a16="http://schemas.microsoft.com/office/drawing/2014/main" id="{1C7A24A4-2DDA-1249-937E-FB732DD8F48D}"/>
                  </a:ext>
                </a:extLst>
              </p:cNvPr>
              <p:cNvCxnSpPr>
                <a:cxnSpLocks/>
              </p:cNvCxnSpPr>
              <p:nvPr/>
            </p:nvCxnSpPr>
            <p:spPr>
              <a:xfrm flipH="1" flipV="1">
                <a:off x="3450771" y="2776333"/>
                <a:ext cx="1" cy="3688300"/>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60" name="Straight Arrow Connector 159">
                <a:extLst>
                  <a:ext uri="{FF2B5EF4-FFF2-40B4-BE49-F238E27FC236}">
                    <a16:creationId xmlns:a16="http://schemas.microsoft.com/office/drawing/2014/main" id="{DE08A75E-8427-414F-A497-2A5605AC12FA}"/>
                  </a:ext>
                </a:extLst>
              </p:cNvPr>
              <p:cNvCxnSpPr>
                <a:cxnSpLocks/>
              </p:cNvCxnSpPr>
              <p:nvPr/>
            </p:nvCxnSpPr>
            <p:spPr>
              <a:xfrm flipH="1">
                <a:off x="1027738" y="6464631"/>
                <a:ext cx="2423034" cy="1343819"/>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161" name="TextBox 160">
                <a:extLst>
                  <a:ext uri="{FF2B5EF4-FFF2-40B4-BE49-F238E27FC236}">
                    <a16:creationId xmlns:a16="http://schemas.microsoft.com/office/drawing/2014/main" id="{BA761A96-B97D-104D-9E66-A4802AC00A7D}"/>
                  </a:ext>
                </a:extLst>
              </p:cNvPr>
              <p:cNvSpPr txBox="1"/>
              <p:nvPr/>
            </p:nvSpPr>
            <p:spPr>
              <a:xfrm>
                <a:off x="8242378" y="6133403"/>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162" name="TextBox 161">
                <a:extLst>
                  <a:ext uri="{FF2B5EF4-FFF2-40B4-BE49-F238E27FC236}">
                    <a16:creationId xmlns:a16="http://schemas.microsoft.com/office/drawing/2014/main" id="{1C07AFA8-C4E9-C84C-85FE-49BC58FD18F6}"/>
                  </a:ext>
                </a:extLst>
              </p:cNvPr>
              <p:cNvSpPr txBox="1"/>
              <p:nvPr/>
            </p:nvSpPr>
            <p:spPr>
              <a:xfrm>
                <a:off x="206620" y="7904877"/>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163" name="TextBox 162">
                <a:extLst>
                  <a:ext uri="{FF2B5EF4-FFF2-40B4-BE49-F238E27FC236}">
                    <a16:creationId xmlns:a16="http://schemas.microsoft.com/office/drawing/2014/main" id="{EE39490C-A214-E744-81F0-BE92740E48D7}"/>
                  </a:ext>
                </a:extLst>
              </p:cNvPr>
              <p:cNvSpPr txBox="1"/>
              <p:nvPr/>
            </p:nvSpPr>
            <p:spPr>
              <a:xfrm>
                <a:off x="2793016" y="2121041"/>
                <a:ext cx="1591117"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d</a:t>
                </a:r>
              </a:p>
            </p:txBody>
          </p:sp>
        </p:grpSp>
      </p:grpSp>
      <p:sp>
        <p:nvSpPr>
          <p:cNvPr id="164" name="Cube 163">
            <a:extLst>
              <a:ext uri="{FF2B5EF4-FFF2-40B4-BE49-F238E27FC236}">
                <a16:creationId xmlns:a16="http://schemas.microsoft.com/office/drawing/2014/main" id="{81A77937-4D23-8844-B090-75D7E618DBDD}"/>
              </a:ext>
            </a:extLst>
          </p:cNvPr>
          <p:cNvSpPr/>
          <p:nvPr/>
        </p:nvSpPr>
        <p:spPr>
          <a:xfrm rot="20470320" flipH="1">
            <a:off x="7933124" y="2845528"/>
            <a:ext cx="1396143" cy="3111097"/>
          </a:xfrm>
          <a:prstGeom prst="cube">
            <a:avLst>
              <a:gd name="adj" fmla="val 93926"/>
            </a:avLst>
          </a:pr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mc:AlternateContent xmlns:mc="http://schemas.openxmlformats.org/markup-compatibility/2006" xmlns:a14="http://schemas.microsoft.com/office/drawing/2010/main">
        <mc:Choice Requires="a14">
          <p:sp>
            <p:nvSpPr>
              <p:cNvPr id="165" name="Rectangle 164">
                <a:extLst>
                  <a:ext uri="{FF2B5EF4-FFF2-40B4-BE49-F238E27FC236}">
                    <a16:creationId xmlns:a16="http://schemas.microsoft.com/office/drawing/2014/main" id="{C449A5C6-B092-9540-BDB5-5C3555816C59}"/>
                  </a:ext>
                </a:extLst>
              </p:cNvPr>
              <p:cNvSpPr/>
              <p:nvPr/>
            </p:nvSpPr>
            <p:spPr>
              <a:xfrm>
                <a:off x="10666256" y="2472595"/>
                <a:ext cx="708720"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6</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165" name="Rectangle 164">
                <a:extLst>
                  <a:ext uri="{FF2B5EF4-FFF2-40B4-BE49-F238E27FC236}">
                    <a16:creationId xmlns:a16="http://schemas.microsoft.com/office/drawing/2014/main" id="{C449A5C6-B092-9540-BDB5-5C3555816C59}"/>
                  </a:ext>
                </a:extLst>
              </p:cNvPr>
              <p:cNvSpPr>
                <a:spLocks noRot="1" noChangeAspect="1" noMove="1" noResize="1" noEditPoints="1" noAdjustHandles="1" noChangeArrowheads="1" noChangeShapeType="1" noTextEdit="1"/>
              </p:cNvSpPr>
              <p:nvPr/>
            </p:nvSpPr>
            <p:spPr>
              <a:xfrm>
                <a:off x="10666256" y="2472595"/>
                <a:ext cx="708720" cy="633571"/>
              </a:xfrm>
              <a:prstGeom prst="rect">
                <a:avLst/>
              </a:prstGeom>
              <a:blipFill>
                <a:blip r:embed="rId17"/>
                <a:stretch>
                  <a:fillRect l="-3571"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E80F8393-4D5F-DC4D-A2A5-E010A4A6ED2D}"/>
                  </a:ext>
                </a:extLst>
              </p:cNvPr>
              <p:cNvSpPr/>
              <p:nvPr/>
            </p:nvSpPr>
            <p:spPr>
              <a:xfrm>
                <a:off x="7128533" y="3426626"/>
                <a:ext cx="708720"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5</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166" name="Rectangle 165">
                <a:extLst>
                  <a:ext uri="{FF2B5EF4-FFF2-40B4-BE49-F238E27FC236}">
                    <a16:creationId xmlns:a16="http://schemas.microsoft.com/office/drawing/2014/main" id="{E80F8393-4D5F-DC4D-A2A5-E010A4A6ED2D}"/>
                  </a:ext>
                </a:extLst>
              </p:cNvPr>
              <p:cNvSpPr>
                <a:spLocks noRot="1" noChangeAspect="1" noMove="1" noResize="1" noEditPoints="1" noAdjustHandles="1" noChangeArrowheads="1" noChangeShapeType="1" noTextEdit="1"/>
              </p:cNvSpPr>
              <p:nvPr/>
            </p:nvSpPr>
            <p:spPr>
              <a:xfrm>
                <a:off x="7128533" y="3426626"/>
                <a:ext cx="708720" cy="633571"/>
              </a:xfrm>
              <a:prstGeom prst="rect">
                <a:avLst/>
              </a:prstGeom>
              <a:blipFill>
                <a:blip r:embed="rId18"/>
                <a:stretch>
                  <a:fillRect b="-7843"/>
                </a:stretch>
              </a:blipFill>
            </p:spPr>
            <p:txBody>
              <a:bodyPr/>
              <a:lstStyle/>
              <a:p>
                <a:r>
                  <a:rPr lang="en-US">
                    <a:noFill/>
                  </a:rPr>
                  <a:t> </a:t>
                </a:r>
              </a:p>
            </p:txBody>
          </p:sp>
        </mc:Fallback>
      </mc:AlternateContent>
      <p:cxnSp>
        <p:nvCxnSpPr>
          <p:cNvPr id="167" name="Straight Arrow Connector 166">
            <a:extLst>
              <a:ext uri="{FF2B5EF4-FFF2-40B4-BE49-F238E27FC236}">
                <a16:creationId xmlns:a16="http://schemas.microsoft.com/office/drawing/2014/main" id="{22B317AA-87A9-514C-9B97-7B0EE1F59DF4}"/>
              </a:ext>
            </a:extLst>
          </p:cNvPr>
          <p:cNvCxnSpPr>
            <a:cxnSpLocks/>
          </p:cNvCxnSpPr>
          <p:nvPr/>
        </p:nvCxnSpPr>
        <p:spPr>
          <a:xfrm flipH="1" flipV="1">
            <a:off x="8367383" y="3014181"/>
            <a:ext cx="1205044" cy="3229861"/>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68" name="Rectangle 167">
                <a:extLst>
                  <a:ext uri="{FF2B5EF4-FFF2-40B4-BE49-F238E27FC236}">
                    <a16:creationId xmlns:a16="http://schemas.microsoft.com/office/drawing/2014/main" id="{3604153B-6E4E-DC4E-9A3A-BB9D07407F56}"/>
                  </a:ext>
                </a:extLst>
              </p:cNvPr>
              <p:cNvSpPr/>
              <p:nvPr/>
            </p:nvSpPr>
            <p:spPr>
              <a:xfrm>
                <a:off x="9439575" y="6117710"/>
                <a:ext cx="708720"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168" name="Rectangle 167">
                <a:extLst>
                  <a:ext uri="{FF2B5EF4-FFF2-40B4-BE49-F238E27FC236}">
                    <a16:creationId xmlns:a16="http://schemas.microsoft.com/office/drawing/2014/main" id="{3604153B-6E4E-DC4E-9A3A-BB9D07407F56}"/>
                  </a:ext>
                </a:extLst>
              </p:cNvPr>
              <p:cNvSpPr>
                <a:spLocks noRot="1" noChangeAspect="1" noMove="1" noResize="1" noEditPoints="1" noAdjustHandles="1" noChangeArrowheads="1" noChangeShapeType="1" noTextEdit="1"/>
              </p:cNvSpPr>
              <p:nvPr/>
            </p:nvSpPr>
            <p:spPr>
              <a:xfrm>
                <a:off x="9439575" y="6117710"/>
                <a:ext cx="708720" cy="633571"/>
              </a:xfrm>
              <a:prstGeom prst="rect">
                <a:avLst/>
              </a:prstGeom>
              <a:blipFill>
                <a:blip r:embed="rId19"/>
                <a:stretch>
                  <a:fillRect b="-5882"/>
                </a:stretch>
              </a:blipFill>
            </p:spPr>
            <p:txBody>
              <a:bodyPr/>
              <a:lstStyle/>
              <a:p>
                <a:r>
                  <a:rPr lang="en-US">
                    <a:noFill/>
                  </a:rPr>
                  <a:t> </a:t>
                </a:r>
              </a:p>
            </p:txBody>
          </p:sp>
        </mc:Fallback>
      </mc:AlternateContent>
      <p:cxnSp>
        <p:nvCxnSpPr>
          <p:cNvPr id="169" name="Straight Arrow Connector 168">
            <a:extLst>
              <a:ext uri="{FF2B5EF4-FFF2-40B4-BE49-F238E27FC236}">
                <a16:creationId xmlns:a16="http://schemas.microsoft.com/office/drawing/2014/main" id="{1D719E1E-AA75-2F47-97BD-FA2D21932CE8}"/>
              </a:ext>
            </a:extLst>
          </p:cNvPr>
          <p:cNvCxnSpPr>
            <a:cxnSpLocks/>
          </p:cNvCxnSpPr>
          <p:nvPr/>
        </p:nvCxnSpPr>
        <p:spPr>
          <a:xfrm flipV="1">
            <a:off x="7562472" y="4734212"/>
            <a:ext cx="4004034" cy="237507"/>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76" name="Rectangle 175">
                <a:extLst>
                  <a:ext uri="{FF2B5EF4-FFF2-40B4-BE49-F238E27FC236}">
                    <a16:creationId xmlns:a16="http://schemas.microsoft.com/office/drawing/2014/main" id="{EECEBD01-6885-9249-917C-4D4FF01EF8ED}"/>
                  </a:ext>
                </a:extLst>
              </p:cNvPr>
              <p:cNvSpPr/>
              <p:nvPr/>
            </p:nvSpPr>
            <p:spPr>
              <a:xfrm>
                <a:off x="11128042" y="4050712"/>
                <a:ext cx="698012"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176" name="Rectangle 175">
                <a:extLst>
                  <a:ext uri="{FF2B5EF4-FFF2-40B4-BE49-F238E27FC236}">
                    <a16:creationId xmlns:a16="http://schemas.microsoft.com/office/drawing/2014/main" id="{EECEBD01-6885-9249-917C-4D4FF01EF8ED}"/>
                  </a:ext>
                </a:extLst>
              </p:cNvPr>
              <p:cNvSpPr>
                <a:spLocks noRot="1" noChangeAspect="1" noMove="1" noResize="1" noEditPoints="1" noAdjustHandles="1" noChangeArrowheads="1" noChangeShapeType="1" noTextEdit="1"/>
              </p:cNvSpPr>
              <p:nvPr/>
            </p:nvSpPr>
            <p:spPr>
              <a:xfrm>
                <a:off x="11128042" y="4050712"/>
                <a:ext cx="698012" cy="633571"/>
              </a:xfrm>
              <a:prstGeom prst="rect">
                <a:avLst/>
              </a:prstGeom>
              <a:blipFill>
                <a:blip r:embed="rId20"/>
                <a:stretch>
                  <a:fillRect l="-1818"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Connector 180">
                <a:extLst>
                  <a:ext uri="{FF2B5EF4-FFF2-40B4-BE49-F238E27FC236}">
                    <a16:creationId xmlns:a16="http://schemas.microsoft.com/office/drawing/2014/main" id="{65FA0E07-E477-9641-9855-91C92645D66B}"/>
                  </a:ext>
                </a:extLst>
              </p:cNvPr>
              <p:cNvSpPr/>
              <p:nvPr/>
            </p:nvSpPr>
            <p:spPr>
              <a:xfrm>
                <a:off x="8193207" y="4684283"/>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𝟏</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81" name="Connector 180">
                <a:extLst>
                  <a:ext uri="{FF2B5EF4-FFF2-40B4-BE49-F238E27FC236}">
                    <a16:creationId xmlns:a16="http://schemas.microsoft.com/office/drawing/2014/main" id="{65FA0E07-E477-9641-9855-91C92645D66B}"/>
                  </a:ext>
                </a:extLst>
              </p:cNvPr>
              <p:cNvSpPr>
                <a:spLocks noRot="1" noChangeAspect="1" noMove="1" noResize="1" noEditPoints="1" noAdjustHandles="1" noChangeArrowheads="1" noChangeShapeType="1" noTextEdit="1"/>
              </p:cNvSpPr>
              <p:nvPr/>
            </p:nvSpPr>
            <p:spPr>
              <a:xfrm>
                <a:off x="8193207" y="4684283"/>
                <a:ext cx="537836" cy="533777"/>
              </a:xfrm>
              <a:prstGeom prst="flowChartConnector">
                <a:avLst/>
              </a:prstGeom>
              <a:blipFill>
                <a:blip r:embed="rId21"/>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Connector 181">
                <a:extLst>
                  <a:ext uri="{FF2B5EF4-FFF2-40B4-BE49-F238E27FC236}">
                    <a16:creationId xmlns:a16="http://schemas.microsoft.com/office/drawing/2014/main" id="{CE51CFC2-71AA-7848-BD85-DD07EC25059A}"/>
                  </a:ext>
                </a:extLst>
              </p:cNvPr>
              <p:cNvSpPr/>
              <p:nvPr/>
            </p:nvSpPr>
            <p:spPr>
              <a:xfrm>
                <a:off x="8496996" y="3878984"/>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𝟐</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182" name="Connector 181">
                <a:extLst>
                  <a:ext uri="{FF2B5EF4-FFF2-40B4-BE49-F238E27FC236}">
                    <a16:creationId xmlns:a16="http://schemas.microsoft.com/office/drawing/2014/main" id="{CE51CFC2-71AA-7848-BD85-DD07EC25059A}"/>
                  </a:ext>
                </a:extLst>
              </p:cNvPr>
              <p:cNvSpPr>
                <a:spLocks noRot="1" noChangeAspect="1" noMove="1" noResize="1" noEditPoints="1" noAdjustHandles="1" noChangeArrowheads="1" noChangeShapeType="1" noTextEdit="1"/>
              </p:cNvSpPr>
              <p:nvPr/>
            </p:nvSpPr>
            <p:spPr>
              <a:xfrm>
                <a:off x="8496996" y="3878984"/>
                <a:ext cx="537836" cy="533777"/>
              </a:xfrm>
              <a:prstGeom prst="flowChartConnector">
                <a:avLst/>
              </a:prstGeom>
              <a:blipFill>
                <a:blip r:embed="rId22"/>
                <a:stretch>
                  <a:fillRect/>
                </a:stretch>
              </a:blipFill>
              <a:ln w="12700" cap="flat">
                <a:noFill/>
                <a:miter lim="400000"/>
              </a:ln>
              <a:effectLst/>
            </p:spPr>
            <p:txBody>
              <a:bodyPr/>
              <a:lstStyle/>
              <a:p>
                <a:r>
                  <a:rPr lang="en-US">
                    <a:noFill/>
                  </a:rPr>
                  <a:t> </a:t>
                </a:r>
              </a:p>
            </p:txBody>
          </p:sp>
        </mc:Fallback>
      </mc:AlternateContent>
      <p:sp>
        <p:nvSpPr>
          <p:cNvPr id="183" name="Curved Down Arrow 182">
            <a:extLst>
              <a:ext uri="{FF2B5EF4-FFF2-40B4-BE49-F238E27FC236}">
                <a16:creationId xmlns:a16="http://schemas.microsoft.com/office/drawing/2014/main" id="{DDC077B4-37B4-7A4D-B170-66399865BDD2}"/>
              </a:ext>
            </a:extLst>
          </p:cNvPr>
          <p:cNvSpPr/>
          <p:nvPr/>
        </p:nvSpPr>
        <p:spPr>
          <a:xfrm>
            <a:off x="5483509" y="1379022"/>
            <a:ext cx="2462368" cy="1077804"/>
          </a:xfrm>
          <a:prstGeom prst="curvedDownArrow">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64" name="TextBox 63">
            <a:extLst>
              <a:ext uri="{FF2B5EF4-FFF2-40B4-BE49-F238E27FC236}">
                <a16:creationId xmlns:a16="http://schemas.microsoft.com/office/drawing/2014/main" id="{5A3736D6-9912-1D48-831F-676B3F7AE86A}"/>
              </a:ext>
            </a:extLst>
          </p:cNvPr>
          <p:cNvSpPr txBox="1"/>
          <p:nvPr/>
        </p:nvSpPr>
        <p:spPr>
          <a:xfrm>
            <a:off x="2140965" y="915959"/>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INPUT</a:t>
            </a:r>
          </a:p>
        </p:txBody>
      </p:sp>
      <p:sp>
        <p:nvSpPr>
          <p:cNvPr id="65" name="TextBox 64">
            <a:extLst>
              <a:ext uri="{FF2B5EF4-FFF2-40B4-BE49-F238E27FC236}">
                <a16:creationId xmlns:a16="http://schemas.microsoft.com/office/drawing/2014/main" id="{24915ACA-702C-0742-9896-535FF7A4796F}"/>
              </a:ext>
            </a:extLst>
          </p:cNvPr>
          <p:cNvSpPr txBox="1"/>
          <p:nvPr/>
        </p:nvSpPr>
        <p:spPr>
          <a:xfrm>
            <a:off x="8582105" y="944762"/>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OUTPUT</a:t>
            </a:r>
          </a:p>
        </p:txBody>
      </p:sp>
      <mc:AlternateContent xmlns:mc="http://schemas.openxmlformats.org/markup-compatibility/2006" xmlns:a14="http://schemas.microsoft.com/office/drawing/2010/main">
        <mc:Choice Requires="a14">
          <p:sp>
            <p:nvSpPr>
              <p:cNvPr id="105" name="Rounded Rectangle 104">
                <a:extLst>
                  <a:ext uri="{FF2B5EF4-FFF2-40B4-BE49-F238E27FC236}">
                    <a16:creationId xmlns:a16="http://schemas.microsoft.com/office/drawing/2014/main" id="{D16D0C9D-ACE8-8B4E-A71F-B51A2618FA7B}"/>
                  </a:ext>
                </a:extLst>
              </p:cNvPr>
              <p:cNvSpPr/>
              <p:nvPr/>
            </p:nvSpPr>
            <p:spPr>
              <a:xfrm>
                <a:off x="152401" y="7363845"/>
                <a:ext cx="12733867" cy="2202873"/>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0" rIns="50800" bIns="0" numCol="1" spcCol="38100" rtlCol="0" anchor="ctr">
                <a:spAutoFit/>
              </a:bodyPr>
              <a:lstStyle/>
              <a:p>
                <a:pPr marR="0" lvl="0" algn="l" defTabSz="584200" rtl="0" eaLnBrk="1" fontAlgn="auto" latinLnBrk="0" hangingPunct="0">
                  <a:lnSpc>
                    <a:spcPct val="150000"/>
                  </a:lnSpc>
                  <a:spcBef>
                    <a:spcPts val="0"/>
                  </a:spcBef>
                  <a:spcAft>
                    <a:spcPts val="0"/>
                  </a:spcAft>
                  <a:buClrTx/>
                  <a:buSzTx/>
                  <a:tabLst/>
                  <a:defRPr/>
                </a:pPr>
                <a:r>
                  <a:rPr kumimoji="0" lang="en-US" sz="24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[Subspace Constraints] </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For each </a:t>
                </a:r>
                <a14:m>
                  <m:oMath xmlns:m="http://schemas.openxmlformats.org/officeDocument/2006/math">
                    <m:sSub>
                      <m:sSubPr>
                        <m:ctrlP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𝑖</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we </a:t>
                </a:r>
                <a:r>
                  <a:rPr lang="en-US" b="0" dirty="0">
                    <a:latin typeface="Verdana" panose="020B0604030504040204" pitchFamily="34" charset="0"/>
                    <a:ea typeface="Verdana" panose="020B0604030504040204" pitchFamily="34" charset="0"/>
                    <a:cs typeface="Verdana" panose="020B0604030504040204" pitchFamily="34" charset="0"/>
                    <a:sym typeface="Helvetica Neue Medium"/>
                  </a:rPr>
                  <a:t>must</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have</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Cambria Math" panose="02040503050406030204" pitchFamily="18" charset="0"/>
                    <a:cs typeface="Verdana" panose="020B0604030504040204" pitchFamily="34" charset="0"/>
                    <a:sym typeface="Helvetica Neue"/>
                  </a:rPr>
                  <a:t> </a:t>
                </a:r>
                <a14:m>
                  <m:oMath xmlns:m="http://schemas.openxmlformats.org/officeDocument/2006/math">
                    <m:r>
                      <m:rPr>
                        <m:sty m:val="p"/>
                      </m:rPr>
                      <a:rPr kumimoji="0" lang="en-US" b="0" i="0"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subspace</m:t>
                    </m:r>
                    <m:d>
                      <m:dPr>
                        <m:ctrlP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dPr>
                      <m:e>
                        <m:sSub>
                          <m:sSubPr>
                            <m:ctrlP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𝐶</m:t>
                            </m:r>
                          </m:e>
                          <m:sub>
                            <m: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𝑖</m:t>
                            </m:r>
                          </m:sub>
                        </m:sSub>
                      </m:e>
                    </m:d>
                    <m: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r>
                      <m:rPr>
                        <m:sty m:val="p"/>
                      </m:rPr>
                      <a:rPr kumimoji="0" lang="en-US" b="0" i="0"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span</m:t>
                    </m:r>
                    <m:d>
                      <m:dPr>
                        <m:begChr m:val="{"/>
                        <m:endChr m:val="}"/>
                        <m:ctrlPr>
                          <a:rPr kumimoji="0" lang="en-US"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dPr>
                      <m:e>
                        <m:sSub>
                          <m:sSubPr>
                            <m:ctrlPr>
                              <a:rPr kumimoji="0" lang="en-US"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m:rPr>
                                <m:sty m:val="p"/>
                              </m:rPr>
                              <a:rPr kumimoji="0" lang="en-US" b="0" i="0"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b</m:t>
                            </m:r>
                          </m:e>
                          <m:sub>
                            <m: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𝑖</m:t>
                            </m:r>
                            <m:r>
                              <a:rPr kumimoji="0" lang="en-US" b="0" i="0"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1</m:t>
                            </m:r>
                          </m:sub>
                        </m:sSub>
                        <m:r>
                          <a:rPr kumimoji="0" lang="en-US" b="0" i="0"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 </m:t>
                        </m:r>
                        <m:r>
                          <a:rPr kumimoji="0" lang="en-US"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 </m:t>
                        </m:r>
                        <m:sSub>
                          <m:sSubPr>
                            <m:ctrlPr>
                              <a:rPr kumimoji="0" lang="en-US"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𝑏</m:t>
                            </m:r>
                          </m:e>
                          <m:sub>
                            <m: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𝑖</m:t>
                            </m:r>
                            <m:sSub>
                              <m:sSubPr>
                                <m:ctrlP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𝑘</m:t>
                                </m:r>
                              </m:e>
                              <m:sub>
                                <m:r>
                                  <a:rPr kumimoji="0" lang="en-US"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𝑖</m:t>
                                </m:r>
                              </m:sub>
                            </m:sSub>
                          </m:sub>
                        </m:sSub>
                      </m:e>
                    </m:d>
                  </m:oMath>
                </a14:m>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R="0" lvl="0" algn="l" defTabSz="584200" rtl="0" eaLnBrk="1" fontAlgn="auto" latinLnBrk="0" hangingPunct="0">
                  <a:lnSpc>
                    <a:spcPct val="150000"/>
                  </a:lnSpc>
                  <a:spcBef>
                    <a:spcPts val="0"/>
                  </a:spcBef>
                  <a:spcAft>
                    <a:spcPts val="0"/>
                  </a:spcAft>
                  <a:buClrTx/>
                  <a:buSzTx/>
                  <a:tabLst/>
                  <a:defRPr/>
                </a:pPr>
                <a:r>
                  <a:rPr kumimoji="0" lang="en-US" sz="24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[Inclusion</a:t>
                </a:r>
                <a:r>
                  <a:rPr kumimoji="0" lang="en-US" sz="2400" b="0" i="0" u="none" strike="noStrike" kern="0" cap="none" spc="0" normalizeH="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Constraints</a:t>
                </a:r>
                <a:r>
                  <a:rPr kumimoji="0" lang="en-US" sz="24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If </a:t>
                </a:r>
                <a14:m>
                  <m:oMath xmlns:m="http://schemas.openxmlformats.org/officeDocument/2006/math">
                    <m:sSub>
                      <m:sSubPr>
                        <m:ctrlP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𝑖</m:t>
                        </m:r>
                      </m:sub>
                    </m:sSub>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𝑗</m:t>
                        </m:r>
                      </m:sub>
                    </m:sSub>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then we must have </a:t>
                </a:r>
                <a14:m>
                  <m:oMath xmlns:m="http://schemas.openxmlformats.org/officeDocument/2006/math">
                    <m:r>
                      <m:rPr>
                        <m:sty m:val="p"/>
                      </m:rPr>
                      <a:rPr kumimoji="0" lang="en-US" sz="28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basis</m:t>
                    </m:r>
                    <m:d>
                      <m:dPr>
                        <m:ctrlP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dPr>
                      <m:e>
                        <m:sSub>
                          <m:sSubPr>
                            <m:ctrlP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𝑖</m:t>
                            </m:r>
                          </m:sub>
                        </m:sSub>
                      </m:e>
                    </m:d>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r>
                      <m:rPr>
                        <m:sty m:val="p"/>
                      </m:rPr>
                      <a:rPr kumimoji="0" lang="en-US" sz="28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basis</m:t>
                    </m:r>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𝑗</m:t>
                        </m:r>
                      </m:sub>
                    </m:s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oMath>
                </a14:m>
                <a:endParaRPr kumimoji="0" lang="en-US" sz="2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lvl="0" algn="l">
                  <a:lnSpc>
                    <a:spcPct val="150000"/>
                  </a:lnSpc>
                  <a:defRPr/>
                </a:pPr>
                <a:r>
                  <a:rPr kumimoji="0" lang="en-US" sz="24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[Membership Constraints] </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If </a:t>
                </a:r>
                <a14:m>
                  <m:oMath xmlns:m="http://schemas.openxmlformats.org/officeDocument/2006/math">
                    <m:r>
                      <a:rPr lang="en-US" sz="2800" b="0" i="1">
                        <a:solidFill>
                          <a:srgbClr val="FF0000"/>
                        </a:solidFill>
                        <a:latin typeface="Cambria Math" panose="02040503050406030204" pitchFamily="18" charset="0"/>
                        <a:ea typeface="Cambria Math" panose="02040503050406030204" pitchFamily="18" charset="0"/>
                        <a:cs typeface="Verdana" panose="020B0604030504040204" pitchFamily="34" charset="0"/>
                      </a:rPr>
                      <m:t>𝑒</m:t>
                    </m:r>
                    <m:r>
                      <a:rPr lang="en-US" sz="2800" b="0" i="1">
                        <a:solidFill>
                          <a:srgbClr val="FF0000"/>
                        </a:solidFill>
                        <a:latin typeface="Cambria Math" panose="02040503050406030204" pitchFamily="18" charset="0"/>
                        <a:ea typeface="Cambria Math" panose="02040503050406030204" pitchFamily="18" charset="0"/>
                        <a:cs typeface="Verdana" panose="020B0604030504040204" pitchFamily="34" charset="0"/>
                      </a:rPr>
                      <m:t>∈</m:t>
                    </m:r>
                    <m:sSub>
                      <m:sSubPr>
                        <m:ctrlPr>
                          <a:rPr lang="en-US" sz="2800" b="0" i="1" smtClean="0">
                            <a:solidFill>
                              <a:srgbClr val="FF0000"/>
                            </a:solidFill>
                            <a:latin typeface="Cambria Math" panose="02040503050406030204" pitchFamily="18" charset="0"/>
                            <a:ea typeface="Cambria Math" panose="02040503050406030204" pitchFamily="18" charset="0"/>
                            <a:cs typeface="Verdana" panose="020B0604030504040204" pitchFamily="34" charset="0"/>
                          </a:rPr>
                        </m:ctrlPr>
                      </m:sSubPr>
                      <m:e>
                        <m:r>
                          <a:rPr lang="en-US" sz="2800" b="0" i="1">
                            <a:solidFill>
                              <a:srgbClr val="FF0000"/>
                            </a:solidFill>
                            <a:latin typeface="Cambria Math" panose="02040503050406030204" pitchFamily="18" charset="0"/>
                            <a:ea typeface="Cambria Math" panose="02040503050406030204" pitchFamily="18" charset="0"/>
                            <a:cs typeface="Verdana" panose="020B0604030504040204" pitchFamily="34" charset="0"/>
                          </a:rPr>
                          <m:t>𝐶</m:t>
                        </m:r>
                      </m:e>
                      <m:sub>
                        <m:r>
                          <a:rPr lang="en-US" sz="2800" b="0" i="1" smtClean="0">
                            <a:solidFill>
                              <a:srgbClr val="FF0000"/>
                            </a:solidFill>
                            <a:latin typeface="Cambria Math" panose="02040503050406030204" pitchFamily="18" charset="0"/>
                            <a:ea typeface="Cambria Math" panose="02040503050406030204" pitchFamily="18" charset="0"/>
                            <a:cs typeface="Verdana" panose="020B0604030504040204" pitchFamily="34" charset="0"/>
                          </a:rPr>
                          <m:t>𝑖</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then we must have </a:t>
                </a:r>
                <a14:m>
                  <m:oMath xmlns:m="http://schemas.openxmlformats.org/officeDocument/2006/math">
                    <m:sSub>
                      <m:sSubPr>
                        <m:ctrlP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𝑉</m:t>
                        </m:r>
                      </m:e>
                      <m: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𝑒</m:t>
                        </m:r>
                      </m:sub>
                    </m:s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r>
                      <m:rPr>
                        <m:sty m:val="p"/>
                      </m:rPr>
                      <a:rPr kumimoji="0" lang="en-US" sz="28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subspace</m:t>
                    </m:r>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𝑖</m:t>
                        </m:r>
                      </m:sub>
                    </m:sSub>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oMath>
                </a14:m>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p:txBody>
          </p:sp>
        </mc:Choice>
        <mc:Fallback xmlns="">
          <p:sp>
            <p:nvSpPr>
              <p:cNvPr id="105" name="Rounded Rectangle 104">
                <a:extLst>
                  <a:ext uri="{FF2B5EF4-FFF2-40B4-BE49-F238E27FC236}">
                    <a16:creationId xmlns:a16="http://schemas.microsoft.com/office/drawing/2014/main" id="{D16D0C9D-ACE8-8B4E-A71F-B51A2618FA7B}"/>
                  </a:ext>
                </a:extLst>
              </p:cNvPr>
              <p:cNvSpPr>
                <a:spLocks noRot="1" noChangeAspect="1" noMove="1" noResize="1" noEditPoints="1" noAdjustHandles="1" noChangeArrowheads="1" noChangeShapeType="1" noTextEdit="1"/>
              </p:cNvSpPr>
              <p:nvPr/>
            </p:nvSpPr>
            <p:spPr>
              <a:xfrm>
                <a:off x="152401" y="7363845"/>
                <a:ext cx="12733867" cy="2202873"/>
              </a:xfrm>
              <a:prstGeom prst="roundRect">
                <a:avLst/>
              </a:prstGeom>
              <a:blipFill>
                <a:blip r:embed="rId23"/>
                <a:stretch>
                  <a:fillRect l="-299"/>
                </a:stretch>
              </a:blipFill>
              <a:ln w="12700" cap="flat">
                <a:solidFill>
                  <a:schemeClr val="tx1"/>
                </a:solid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03130477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alpha val="33000"/>
          </a:srgbClr>
        </a:solidFill>
        <a:effectLst/>
      </p:bgPr>
    </p:bg>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But Wait, There is a Twist</a:t>
            </a:r>
            <a:endParaRPr sz="4800" dirty="0"/>
          </a:p>
        </p:txBody>
      </p:sp>
      <mc:AlternateContent xmlns:mc="http://schemas.openxmlformats.org/markup-compatibility/2006" xmlns:a14="http://schemas.microsoft.com/office/drawing/2010/main">
        <mc:Choice Requires="a14">
          <p:sp>
            <p:nvSpPr>
              <p:cNvPr id="100" name="Rounded Rectangle 99">
                <a:extLst>
                  <a:ext uri="{FF2B5EF4-FFF2-40B4-BE49-F238E27FC236}">
                    <a16:creationId xmlns:a16="http://schemas.microsoft.com/office/drawing/2014/main" id="{6CC4388E-B8EC-FD40-823A-EB9364A42551}"/>
                  </a:ext>
                </a:extLst>
              </p:cNvPr>
              <p:cNvSpPr/>
              <p:nvPr/>
            </p:nvSpPr>
            <p:spPr>
              <a:xfrm>
                <a:off x="425200" y="1035618"/>
                <a:ext cx="12217523" cy="2656046"/>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0" rIns="50800" bIns="0" numCol="1" spcCol="38100" rtlCol="0" anchor="t">
                <a:spAutoFit/>
              </a:bodyPr>
              <a:lstStyle/>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600" b="0" i="0"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The Distributive Law Doesn’t Hold True in Quantum Logic </a:t>
                </a:r>
                <a:r>
                  <a:rPr kumimoji="0" lang="en-US" sz="2600" b="0" i="0"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 Known and Serious Limitation of Quantum Logic  </a:t>
                </a:r>
                <a:endParaRPr kumimoji="0" lang="en-US" sz="2600" b="0" i="1" u="none" strike="noStrike" kern="0" cap="none" spc="0" normalizeH="0" baseline="0" noProof="0" dirty="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endParaRPr>
              </a:p>
              <a:p>
                <a:pPr lvl="1" indent="0" algn="l">
                  <a:defRPr/>
                </a:pPr>
                <a14:m>
                  <m:oMathPara xmlns:m="http://schemas.openxmlformats.org/officeDocument/2006/math">
                    <m:oMathParaPr>
                      <m:jc m:val="centerGroup"/>
                    </m:oMathParaPr>
                    <m:oMath xmlns:m="http://schemas.openxmlformats.org/officeDocument/2006/math">
                      <m:sSub>
                        <m:sSub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26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𝐴𝑁𝐷</m:t>
                      </m:r>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d>
                        <m:d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dPr>
                        <m:e>
                          <m:sSub>
                            <m:sSub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26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𝑂𝑅</m:t>
                          </m:r>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3</m:t>
                              </m:r>
                            </m:sub>
                          </m:sSub>
                        </m:e>
                      </m:d>
                      <m:r>
                        <a:rPr kumimoji="0" lang="en-US" sz="26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d>
                        <m:d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dPr>
                        <m:e>
                          <m:sSub>
                            <m:sSub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26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𝐴𝑁𝐷</m:t>
                          </m:r>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e>
                      </m:d>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26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𝑂𝑅</m:t>
                      </m:r>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26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𝐴𝑁𝐷</m:t>
                      </m:r>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3</m:t>
                          </m:r>
                        </m:sub>
                      </m:sSub>
                      <m:r>
                        <a:rPr kumimoji="0" lang="en-US" sz="2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oMath>
                  </m:oMathPara>
                </a14:m>
                <a:endParaRPr kumimoji="0" lang="en-US" sz="2600" b="0" i="0" u="none" strike="noStrike" kern="0" cap="none" spc="0" normalizeH="0" baseline="0" noProof="0" dirty="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endParaRPr>
              </a:p>
              <a:p>
                <a:pPr lvl="1" indent="0" algn="l">
                  <a:defRPr/>
                </a:pPr>
                <a:endParaRPr lang="en-US" sz="2600" b="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1" indent="0" algn="l">
                  <a:defRPr/>
                </a:pPr>
                <a:r>
                  <a:rPr lang="en-US" sz="2600" b="0" dirty="0">
                    <a:solidFill>
                      <a:schemeClr val="tx1"/>
                    </a:solidFill>
                    <a:latin typeface="Verdana" panose="020B0604030504040204" pitchFamily="34" charset="0"/>
                    <a:ea typeface="Verdana" panose="020B0604030504040204" pitchFamily="34" charset="0"/>
                    <a:cs typeface="Verdana" panose="020B0604030504040204" pitchFamily="34" charset="0"/>
                  </a:rPr>
                  <a:t>The diagram below is an example for the above inequality. Here, we have assumed all the concept subspaces are lines in a plane</a:t>
                </a:r>
                <a:endParaRPr kumimoji="0" lang="en-US" sz="2600" b="0" i="0" u="none" strike="noStrike" kern="0" cap="none" spc="0" normalizeH="0" baseline="0" noProof="0" dirty="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endParaRPr>
              </a:p>
            </p:txBody>
          </p:sp>
        </mc:Choice>
        <mc:Fallback xmlns="">
          <p:sp>
            <p:nvSpPr>
              <p:cNvPr id="100" name="Rounded Rectangle 99">
                <a:extLst>
                  <a:ext uri="{FF2B5EF4-FFF2-40B4-BE49-F238E27FC236}">
                    <a16:creationId xmlns:a16="http://schemas.microsoft.com/office/drawing/2014/main" id="{6CC4388E-B8EC-FD40-823A-EB9364A42551}"/>
                  </a:ext>
                </a:extLst>
              </p:cNvPr>
              <p:cNvSpPr>
                <a:spLocks noRot="1" noChangeAspect="1" noMove="1" noResize="1" noEditPoints="1" noAdjustHandles="1" noChangeArrowheads="1" noChangeShapeType="1" noTextEdit="1"/>
              </p:cNvSpPr>
              <p:nvPr/>
            </p:nvSpPr>
            <p:spPr>
              <a:xfrm>
                <a:off x="425200" y="1035618"/>
                <a:ext cx="12217523" cy="2656046"/>
              </a:xfrm>
              <a:prstGeom prst="roundRect">
                <a:avLst/>
              </a:prstGeom>
              <a:blipFill>
                <a:blip r:embed="rId2"/>
                <a:stretch>
                  <a:fillRect b="-474"/>
                </a:stretch>
              </a:blipFill>
              <a:ln w="12700" cap="flat">
                <a:solidFill>
                  <a:schemeClr val="tx1"/>
                </a:solidFill>
                <a:miter lim="400000"/>
              </a:ln>
              <a:effectLst/>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875581BD-BD04-E34B-9168-C6A4951423C6}"/>
              </a:ext>
            </a:extLst>
          </p:cNvPr>
          <p:cNvGrpSpPr/>
          <p:nvPr/>
        </p:nvGrpSpPr>
        <p:grpSpPr>
          <a:xfrm>
            <a:off x="16937" y="4668997"/>
            <a:ext cx="5827189" cy="4908130"/>
            <a:chOff x="203200" y="4685930"/>
            <a:chExt cx="5827189" cy="4908130"/>
          </a:xfrm>
        </p:grpSpPr>
        <p:cxnSp>
          <p:nvCxnSpPr>
            <p:cNvPr id="27" name="Straight Arrow Connector 26">
              <a:extLst>
                <a:ext uri="{FF2B5EF4-FFF2-40B4-BE49-F238E27FC236}">
                  <a16:creationId xmlns:a16="http://schemas.microsoft.com/office/drawing/2014/main" id="{1D89232F-709A-9748-A954-629A9403DB4A}"/>
                </a:ext>
              </a:extLst>
            </p:cNvPr>
            <p:cNvCxnSpPr>
              <a:cxnSpLocks/>
            </p:cNvCxnSpPr>
            <p:nvPr/>
          </p:nvCxnSpPr>
          <p:spPr>
            <a:xfrm flipV="1">
              <a:off x="203200" y="7317215"/>
              <a:ext cx="5101350" cy="19824"/>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DCAA6E8A-6044-DA40-8716-CA3696844546}"/>
                </a:ext>
              </a:extLst>
            </p:cNvPr>
            <p:cNvCxnSpPr>
              <a:cxnSpLocks/>
            </p:cNvCxnSpPr>
            <p:nvPr/>
          </p:nvCxnSpPr>
          <p:spPr>
            <a:xfrm flipV="1">
              <a:off x="2816231" y="5080019"/>
              <a:ext cx="12984" cy="4514041"/>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AEBCD5B2-46A5-0248-85DF-2C257B27B5C7}"/>
                </a:ext>
              </a:extLst>
            </p:cNvPr>
            <p:cNvSpPr txBox="1"/>
            <p:nvPr/>
          </p:nvSpPr>
          <p:spPr>
            <a:xfrm>
              <a:off x="5330516" y="7109335"/>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33" name="TextBox 32">
              <a:extLst>
                <a:ext uri="{FF2B5EF4-FFF2-40B4-BE49-F238E27FC236}">
                  <a16:creationId xmlns:a16="http://schemas.microsoft.com/office/drawing/2014/main" id="{A8D5A404-1466-0A4D-B3F8-02B0C8EFC754}"/>
                </a:ext>
              </a:extLst>
            </p:cNvPr>
            <p:cNvSpPr txBox="1"/>
            <p:nvPr/>
          </p:nvSpPr>
          <p:spPr>
            <a:xfrm>
              <a:off x="2361575" y="4685930"/>
              <a:ext cx="90931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grpSp>
      <p:grpSp>
        <p:nvGrpSpPr>
          <p:cNvPr id="69" name="Group 68">
            <a:extLst>
              <a:ext uri="{FF2B5EF4-FFF2-40B4-BE49-F238E27FC236}">
                <a16:creationId xmlns:a16="http://schemas.microsoft.com/office/drawing/2014/main" id="{FA0BB365-0CFE-2547-98F5-5CBE400E6E9C}"/>
              </a:ext>
            </a:extLst>
          </p:cNvPr>
          <p:cNvGrpSpPr/>
          <p:nvPr/>
        </p:nvGrpSpPr>
        <p:grpSpPr>
          <a:xfrm>
            <a:off x="498971" y="5774267"/>
            <a:ext cx="4089966" cy="3183467"/>
            <a:chOff x="685234" y="5791200"/>
            <a:chExt cx="4089966" cy="3183467"/>
          </a:xfrm>
        </p:grpSpPr>
        <p:sp>
          <p:nvSpPr>
            <p:cNvPr id="38" name="Rectangle 37">
              <a:extLst>
                <a:ext uri="{FF2B5EF4-FFF2-40B4-BE49-F238E27FC236}">
                  <a16:creationId xmlns:a16="http://schemas.microsoft.com/office/drawing/2014/main" id="{BFA04C43-042C-C541-9848-C889B9278D10}"/>
                </a:ext>
              </a:extLst>
            </p:cNvPr>
            <p:cNvSpPr/>
            <p:nvPr/>
          </p:nvSpPr>
          <p:spPr>
            <a:xfrm>
              <a:off x="685234" y="5791200"/>
              <a:ext cx="4089966" cy="3183467"/>
            </a:xfrm>
            <a:prstGeom prst="rect">
              <a:avLst/>
            </a:prstGeom>
            <a:solidFill>
              <a:srgbClr val="FF0000">
                <a:alpha val="2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4D35826-4528-234B-A32B-F67DEAD2100F}"/>
                    </a:ext>
                  </a:extLst>
                </p:cNvPr>
                <p:cNvSpPr txBox="1"/>
                <p:nvPr/>
              </p:nvSpPr>
              <p:spPr>
                <a:xfrm>
                  <a:off x="898873" y="5887620"/>
                  <a:ext cx="1544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𝑂𝑅</m:t>
                        </m:r>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39" name="TextBox 38">
                  <a:extLst>
                    <a:ext uri="{FF2B5EF4-FFF2-40B4-BE49-F238E27FC236}">
                      <a16:creationId xmlns:a16="http://schemas.microsoft.com/office/drawing/2014/main" id="{B4D35826-4528-234B-A32B-F67DEAD2100F}"/>
                    </a:ext>
                  </a:extLst>
                </p:cNvPr>
                <p:cNvSpPr txBox="1">
                  <a:spLocks noRot="1" noChangeAspect="1" noMove="1" noResize="1" noEditPoints="1" noAdjustHandles="1" noChangeArrowheads="1" noChangeShapeType="1" noTextEdit="1"/>
                </p:cNvSpPr>
                <p:nvPr/>
              </p:nvSpPr>
              <p:spPr>
                <a:xfrm>
                  <a:off x="898873" y="5887620"/>
                  <a:ext cx="1544827" cy="471924"/>
                </a:xfrm>
                <a:prstGeom prst="rect">
                  <a:avLst/>
                </a:prstGeom>
                <a:blipFill>
                  <a:blip r:embed="rId3"/>
                  <a:stretch>
                    <a:fillRect l="-6504" r="-1626" b="-18421"/>
                  </a:stretch>
                </a:blipFill>
                <a:ln w="12700" cap="flat">
                  <a:noFill/>
                  <a:miter lim="400000"/>
                </a:ln>
                <a:effectLst/>
              </p:spPr>
              <p:txBody>
                <a:bodyPr/>
                <a:lstStyle/>
                <a:p>
                  <a:r>
                    <a:rPr lang="en-US">
                      <a:noFill/>
                    </a:rPr>
                    <a:t> </a:t>
                  </a:r>
                </a:p>
              </p:txBody>
            </p:sp>
          </mc:Fallback>
        </mc:AlternateContent>
      </p:grpSp>
      <p:grpSp>
        <p:nvGrpSpPr>
          <p:cNvPr id="66" name="Group 65">
            <a:extLst>
              <a:ext uri="{FF2B5EF4-FFF2-40B4-BE49-F238E27FC236}">
                <a16:creationId xmlns:a16="http://schemas.microsoft.com/office/drawing/2014/main" id="{52DE0A52-6F82-D040-9900-F3E403A7805E}"/>
              </a:ext>
            </a:extLst>
          </p:cNvPr>
          <p:cNvGrpSpPr/>
          <p:nvPr/>
        </p:nvGrpSpPr>
        <p:grpSpPr>
          <a:xfrm>
            <a:off x="389145" y="6752845"/>
            <a:ext cx="4199792" cy="567261"/>
            <a:chOff x="575408" y="6769778"/>
            <a:chExt cx="4199792" cy="567261"/>
          </a:xfrm>
        </p:grpSpPr>
        <p:cxnSp>
          <p:nvCxnSpPr>
            <p:cNvPr id="17" name="Straight Connector 16">
              <a:extLst>
                <a:ext uri="{FF2B5EF4-FFF2-40B4-BE49-F238E27FC236}">
                  <a16:creationId xmlns:a16="http://schemas.microsoft.com/office/drawing/2014/main" id="{F1DAC877-6D6E-B142-89FF-30CABFEF4948}"/>
                </a:ext>
              </a:extLst>
            </p:cNvPr>
            <p:cNvCxnSpPr>
              <a:cxnSpLocks/>
            </p:cNvCxnSpPr>
            <p:nvPr/>
          </p:nvCxnSpPr>
          <p:spPr>
            <a:xfrm>
              <a:off x="711200" y="7334148"/>
              <a:ext cx="4064000" cy="2891"/>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1638030-3839-474E-B7C6-65E1114F3798}"/>
                    </a:ext>
                  </a:extLst>
                </p:cNvPr>
                <p:cNvSpPr txBox="1"/>
                <p:nvPr/>
              </p:nvSpPr>
              <p:spPr>
                <a:xfrm>
                  <a:off x="575408" y="6769778"/>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6" name="TextBox 45">
                  <a:extLst>
                    <a:ext uri="{FF2B5EF4-FFF2-40B4-BE49-F238E27FC236}">
                      <a16:creationId xmlns:a16="http://schemas.microsoft.com/office/drawing/2014/main" id="{21638030-3839-474E-B7C6-65E1114F3798}"/>
                    </a:ext>
                  </a:extLst>
                </p:cNvPr>
                <p:cNvSpPr txBox="1">
                  <a:spLocks noRot="1" noChangeAspect="1" noMove="1" noResize="1" noEditPoints="1" noAdjustHandles="1" noChangeArrowheads="1" noChangeShapeType="1" noTextEdit="1"/>
                </p:cNvSpPr>
                <p:nvPr/>
              </p:nvSpPr>
              <p:spPr>
                <a:xfrm>
                  <a:off x="575408" y="6769778"/>
                  <a:ext cx="646929" cy="471924"/>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p:grpSp>
      <p:grpSp>
        <p:nvGrpSpPr>
          <p:cNvPr id="67" name="Group 66">
            <a:extLst>
              <a:ext uri="{FF2B5EF4-FFF2-40B4-BE49-F238E27FC236}">
                <a16:creationId xmlns:a16="http://schemas.microsoft.com/office/drawing/2014/main" id="{ED053B06-56F0-C14F-9578-54958B9C47E9}"/>
              </a:ext>
            </a:extLst>
          </p:cNvPr>
          <p:cNvGrpSpPr/>
          <p:nvPr/>
        </p:nvGrpSpPr>
        <p:grpSpPr>
          <a:xfrm>
            <a:off x="2629968" y="5774267"/>
            <a:ext cx="653421" cy="3183467"/>
            <a:chOff x="2816231" y="5791200"/>
            <a:chExt cx="653421" cy="3183467"/>
          </a:xfrm>
        </p:grpSpPr>
        <p:cxnSp>
          <p:nvCxnSpPr>
            <p:cNvPr id="35" name="Straight Connector 34">
              <a:extLst>
                <a:ext uri="{FF2B5EF4-FFF2-40B4-BE49-F238E27FC236}">
                  <a16:creationId xmlns:a16="http://schemas.microsoft.com/office/drawing/2014/main" id="{482385B2-4AD7-874A-B1F0-F75ECAA82D8A}"/>
                </a:ext>
              </a:extLst>
            </p:cNvPr>
            <p:cNvCxnSpPr>
              <a:cxnSpLocks/>
            </p:cNvCxnSpPr>
            <p:nvPr/>
          </p:nvCxnSpPr>
          <p:spPr>
            <a:xfrm flipV="1">
              <a:off x="2816231" y="5791200"/>
              <a:ext cx="0" cy="3183467"/>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8A88242-C1EC-2041-AB73-A0606D5AEC25}"/>
                    </a:ext>
                  </a:extLst>
                </p:cNvPr>
                <p:cNvSpPr txBox="1"/>
                <p:nvPr/>
              </p:nvSpPr>
              <p:spPr>
                <a:xfrm>
                  <a:off x="2822723" y="8502743"/>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7" name="TextBox 46">
                  <a:extLst>
                    <a:ext uri="{FF2B5EF4-FFF2-40B4-BE49-F238E27FC236}">
                      <a16:creationId xmlns:a16="http://schemas.microsoft.com/office/drawing/2014/main" id="{D8A88242-C1EC-2041-AB73-A0606D5AEC25}"/>
                    </a:ext>
                  </a:extLst>
                </p:cNvPr>
                <p:cNvSpPr txBox="1">
                  <a:spLocks noRot="1" noChangeAspect="1" noMove="1" noResize="1" noEditPoints="1" noAdjustHandles="1" noChangeArrowheads="1" noChangeShapeType="1" noTextEdit="1"/>
                </p:cNvSpPr>
                <p:nvPr/>
              </p:nvSpPr>
              <p:spPr>
                <a:xfrm>
                  <a:off x="2822723" y="8502743"/>
                  <a:ext cx="646929" cy="471924"/>
                </a:xfrm>
                <a:prstGeom prst="rect">
                  <a:avLst/>
                </a:prstGeom>
                <a:blipFill>
                  <a:blip r:embed="rId5"/>
                  <a:stretch>
                    <a:fillRect b="-2632"/>
                  </a:stretch>
                </a:blipFill>
                <a:ln w="12700" cap="flat">
                  <a:noFill/>
                  <a:miter lim="400000"/>
                </a:ln>
                <a:effectLst/>
              </p:spPr>
              <p:txBody>
                <a:bodyPr/>
                <a:lstStyle/>
                <a:p>
                  <a:r>
                    <a:rPr lang="en-US">
                      <a:noFill/>
                    </a:rPr>
                    <a:t> </a:t>
                  </a:r>
                </a:p>
              </p:txBody>
            </p:sp>
          </mc:Fallback>
        </mc:AlternateContent>
      </p:grpSp>
      <p:grpSp>
        <p:nvGrpSpPr>
          <p:cNvPr id="68" name="Group 67">
            <a:extLst>
              <a:ext uri="{FF2B5EF4-FFF2-40B4-BE49-F238E27FC236}">
                <a16:creationId xmlns:a16="http://schemas.microsoft.com/office/drawing/2014/main" id="{02C08F93-AE29-B140-AB43-F835C0CB73AD}"/>
              </a:ext>
            </a:extLst>
          </p:cNvPr>
          <p:cNvGrpSpPr/>
          <p:nvPr/>
        </p:nvGrpSpPr>
        <p:grpSpPr>
          <a:xfrm>
            <a:off x="524937" y="5774268"/>
            <a:ext cx="4064000" cy="3200399"/>
            <a:chOff x="711200" y="5791201"/>
            <a:chExt cx="4064000" cy="3200399"/>
          </a:xfrm>
        </p:grpSpPr>
        <p:cxnSp>
          <p:nvCxnSpPr>
            <p:cNvPr id="42" name="Straight Connector 41">
              <a:extLst>
                <a:ext uri="{FF2B5EF4-FFF2-40B4-BE49-F238E27FC236}">
                  <a16:creationId xmlns:a16="http://schemas.microsoft.com/office/drawing/2014/main" id="{125040D5-25A8-004F-8625-04739863A2D4}"/>
                </a:ext>
              </a:extLst>
            </p:cNvPr>
            <p:cNvCxnSpPr>
              <a:cxnSpLocks/>
            </p:cNvCxnSpPr>
            <p:nvPr/>
          </p:nvCxnSpPr>
          <p:spPr>
            <a:xfrm flipV="1">
              <a:off x="711200" y="5791201"/>
              <a:ext cx="4064000" cy="3183466"/>
            </a:xfrm>
            <a:prstGeom prst="line">
              <a:avLst/>
            </a:prstGeom>
            <a:noFill/>
            <a:ln w="63500" cap="flat">
              <a:solidFill>
                <a:srgbClr val="00206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1E4B403-7CFA-AA4F-9222-55510E1713D9}"/>
                    </a:ext>
                  </a:extLst>
                </p:cNvPr>
                <p:cNvSpPr txBox="1"/>
                <p:nvPr/>
              </p:nvSpPr>
              <p:spPr>
                <a:xfrm>
                  <a:off x="1116786" y="8519676"/>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8" name="TextBox 47">
                  <a:extLst>
                    <a:ext uri="{FF2B5EF4-FFF2-40B4-BE49-F238E27FC236}">
                      <a16:creationId xmlns:a16="http://schemas.microsoft.com/office/drawing/2014/main" id="{71E4B403-7CFA-AA4F-9222-55510E1713D9}"/>
                    </a:ext>
                  </a:extLst>
                </p:cNvPr>
                <p:cNvSpPr txBox="1">
                  <a:spLocks noRot="1" noChangeAspect="1" noMove="1" noResize="1" noEditPoints="1" noAdjustHandles="1" noChangeArrowheads="1" noChangeShapeType="1" noTextEdit="1"/>
                </p:cNvSpPr>
                <p:nvPr/>
              </p:nvSpPr>
              <p:spPr>
                <a:xfrm>
                  <a:off x="1116786" y="8519676"/>
                  <a:ext cx="646929" cy="471924"/>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BC0930E-3164-EE41-8C14-71880972E621}"/>
                  </a:ext>
                </a:extLst>
              </p:cNvPr>
              <p:cNvSpPr txBox="1"/>
              <p:nvPr/>
            </p:nvSpPr>
            <p:spPr>
              <a:xfrm rot="19401535">
                <a:off x="2552013" y="5689379"/>
                <a:ext cx="25986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chemeClr val="tx1"/>
                          </a:solidFill>
                          <a:effectLst/>
                          <a:uFillTx/>
                          <a:latin typeface="Cambria Math" panose="02040503050406030204" pitchFamily="18" charset="0"/>
                          <a:ea typeface="Helvetica Neue"/>
                          <a:cs typeface="Helvetica Neue"/>
                          <a:sym typeface="Helvetica Neue"/>
                        </a:rPr>
                        <m:t>𝐴𝑁𝐷</m:t>
                      </m:r>
                      <m:r>
                        <a:rPr kumimoji="0" lang="en-US" sz="24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chemeClr val="tx1"/>
                          </a:solidFill>
                          <a:effectLst/>
                          <a:uFillTx/>
                          <a:latin typeface="Cambria Math" panose="02040503050406030204" pitchFamily="18" charset="0"/>
                          <a:ea typeface="Helvetica Neue"/>
                          <a:cs typeface="Helvetica Neue"/>
                          <a:sym typeface="Helvetica Neue"/>
                        </a:rPr>
                        <m:t>𝑂𝑅</m:t>
                      </m:r>
                      <m:r>
                        <a:rPr kumimoji="0" lang="en-US" sz="24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9" name="TextBox 48">
                <a:extLst>
                  <a:ext uri="{FF2B5EF4-FFF2-40B4-BE49-F238E27FC236}">
                    <a16:creationId xmlns:a16="http://schemas.microsoft.com/office/drawing/2014/main" id="{ABC0930E-3164-EE41-8C14-71880972E621}"/>
                  </a:ext>
                </a:extLst>
              </p:cNvPr>
              <p:cNvSpPr txBox="1">
                <a:spLocks noRot="1" noChangeAspect="1" noMove="1" noResize="1" noEditPoints="1" noAdjustHandles="1" noChangeArrowheads="1" noChangeShapeType="1" noTextEdit="1"/>
              </p:cNvSpPr>
              <p:nvPr/>
            </p:nvSpPr>
            <p:spPr>
              <a:xfrm rot="19401535">
                <a:off x="2552013" y="5689379"/>
                <a:ext cx="2598637" cy="471924"/>
              </a:xfrm>
              <a:prstGeom prst="rect">
                <a:avLst/>
              </a:prstGeom>
              <a:blipFill>
                <a:blip r:embed="rId7"/>
                <a:stretch>
                  <a:fillRect l="-535" r="-3209" b="-1974"/>
                </a:stretch>
              </a:blipFill>
              <a:ln w="12700" cap="flat">
                <a:noFill/>
                <a:miter lim="400000"/>
              </a:ln>
              <a:effectLst/>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002651E9-5AC6-3944-BD8A-16A146EDBF00}"/>
              </a:ext>
            </a:extLst>
          </p:cNvPr>
          <p:cNvGrpSpPr/>
          <p:nvPr/>
        </p:nvGrpSpPr>
        <p:grpSpPr>
          <a:xfrm>
            <a:off x="6090992" y="4544698"/>
            <a:ext cx="5827189" cy="4908130"/>
            <a:chOff x="6632852" y="4544698"/>
            <a:chExt cx="5827189" cy="4908130"/>
          </a:xfrm>
        </p:grpSpPr>
        <p:cxnSp>
          <p:nvCxnSpPr>
            <p:cNvPr id="51" name="Straight Arrow Connector 50">
              <a:extLst>
                <a:ext uri="{FF2B5EF4-FFF2-40B4-BE49-F238E27FC236}">
                  <a16:creationId xmlns:a16="http://schemas.microsoft.com/office/drawing/2014/main" id="{7173BA14-46E3-1B4C-9DFA-EE26D151499D}"/>
                </a:ext>
              </a:extLst>
            </p:cNvPr>
            <p:cNvCxnSpPr>
              <a:cxnSpLocks/>
            </p:cNvCxnSpPr>
            <p:nvPr/>
          </p:nvCxnSpPr>
          <p:spPr>
            <a:xfrm flipV="1">
              <a:off x="6632852" y="7175983"/>
              <a:ext cx="5101350" cy="19824"/>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E9EBC29A-B17C-774C-A232-26400F32CC57}"/>
                </a:ext>
              </a:extLst>
            </p:cNvPr>
            <p:cNvCxnSpPr>
              <a:cxnSpLocks/>
            </p:cNvCxnSpPr>
            <p:nvPr/>
          </p:nvCxnSpPr>
          <p:spPr>
            <a:xfrm flipV="1">
              <a:off x="9245883" y="4938787"/>
              <a:ext cx="12984" cy="4514041"/>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E187442E-7F6C-4D45-A547-3A18A10F4F09}"/>
                </a:ext>
              </a:extLst>
            </p:cNvPr>
            <p:cNvSpPr txBox="1"/>
            <p:nvPr/>
          </p:nvSpPr>
          <p:spPr>
            <a:xfrm>
              <a:off x="11760168" y="6968103"/>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54" name="TextBox 53">
              <a:extLst>
                <a:ext uri="{FF2B5EF4-FFF2-40B4-BE49-F238E27FC236}">
                  <a16:creationId xmlns:a16="http://schemas.microsoft.com/office/drawing/2014/main" id="{066D399B-ACEE-5A43-833C-01D411F18788}"/>
                </a:ext>
              </a:extLst>
            </p:cNvPr>
            <p:cNvSpPr txBox="1"/>
            <p:nvPr/>
          </p:nvSpPr>
          <p:spPr>
            <a:xfrm>
              <a:off x="8791227" y="4544698"/>
              <a:ext cx="90931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grpSp>
      <p:grpSp>
        <p:nvGrpSpPr>
          <p:cNvPr id="70" name="Group 69">
            <a:extLst>
              <a:ext uri="{FF2B5EF4-FFF2-40B4-BE49-F238E27FC236}">
                <a16:creationId xmlns:a16="http://schemas.microsoft.com/office/drawing/2014/main" id="{EBBE0E49-4DE1-1449-A9E6-BCB27E4C304A}"/>
              </a:ext>
            </a:extLst>
          </p:cNvPr>
          <p:cNvGrpSpPr/>
          <p:nvPr/>
        </p:nvGrpSpPr>
        <p:grpSpPr>
          <a:xfrm>
            <a:off x="6463200" y="6628546"/>
            <a:ext cx="4199792" cy="567261"/>
            <a:chOff x="7005060" y="6628546"/>
            <a:chExt cx="4199792" cy="567261"/>
          </a:xfrm>
        </p:grpSpPr>
        <p:cxnSp>
          <p:nvCxnSpPr>
            <p:cNvPr id="55" name="Straight Connector 54">
              <a:extLst>
                <a:ext uri="{FF2B5EF4-FFF2-40B4-BE49-F238E27FC236}">
                  <a16:creationId xmlns:a16="http://schemas.microsoft.com/office/drawing/2014/main" id="{6E6B87F3-60B2-034B-8715-2DDF720D3F77}"/>
                </a:ext>
              </a:extLst>
            </p:cNvPr>
            <p:cNvCxnSpPr>
              <a:cxnSpLocks/>
            </p:cNvCxnSpPr>
            <p:nvPr/>
          </p:nvCxnSpPr>
          <p:spPr>
            <a:xfrm>
              <a:off x="7140852" y="7192916"/>
              <a:ext cx="4064000" cy="2891"/>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342746B-9EC8-284A-AD54-0511AB439633}"/>
                    </a:ext>
                  </a:extLst>
                </p:cNvPr>
                <p:cNvSpPr txBox="1"/>
                <p:nvPr/>
              </p:nvSpPr>
              <p:spPr>
                <a:xfrm>
                  <a:off x="7005060" y="6628546"/>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59" name="TextBox 58">
                  <a:extLst>
                    <a:ext uri="{FF2B5EF4-FFF2-40B4-BE49-F238E27FC236}">
                      <a16:creationId xmlns:a16="http://schemas.microsoft.com/office/drawing/2014/main" id="{5342746B-9EC8-284A-AD54-0511AB439633}"/>
                    </a:ext>
                  </a:extLst>
                </p:cNvPr>
                <p:cNvSpPr txBox="1">
                  <a:spLocks noRot="1" noChangeAspect="1" noMove="1" noResize="1" noEditPoints="1" noAdjustHandles="1" noChangeArrowheads="1" noChangeShapeType="1" noTextEdit="1"/>
                </p:cNvSpPr>
                <p:nvPr/>
              </p:nvSpPr>
              <p:spPr>
                <a:xfrm>
                  <a:off x="7005060" y="6628546"/>
                  <a:ext cx="646929" cy="471924"/>
                </a:xfrm>
                <a:prstGeom prst="rect">
                  <a:avLst/>
                </a:prstGeom>
                <a:blipFill>
                  <a:blip r:embed="rId8"/>
                  <a:stretch>
                    <a:fillRect/>
                  </a:stretch>
                </a:blipFill>
                <a:ln w="12700" cap="flat">
                  <a:noFill/>
                  <a:miter lim="400000"/>
                </a:ln>
                <a:effectLst/>
              </p:spPr>
              <p:txBody>
                <a:bodyPr/>
                <a:lstStyle/>
                <a:p>
                  <a:r>
                    <a:rPr lang="en-US">
                      <a:noFill/>
                    </a:rPr>
                    <a:t> </a:t>
                  </a:r>
                </a:p>
              </p:txBody>
            </p:sp>
          </mc:Fallback>
        </mc:AlternateContent>
      </p:grpSp>
      <p:grpSp>
        <p:nvGrpSpPr>
          <p:cNvPr id="71" name="Group 70">
            <a:extLst>
              <a:ext uri="{FF2B5EF4-FFF2-40B4-BE49-F238E27FC236}">
                <a16:creationId xmlns:a16="http://schemas.microsoft.com/office/drawing/2014/main" id="{AD63C521-8D54-5D48-993C-2844A81E3617}"/>
              </a:ext>
            </a:extLst>
          </p:cNvPr>
          <p:cNvGrpSpPr/>
          <p:nvPr/>
        </p:nvGrpSpPr>
        <p:grpSpPr>
          <a:xfrm>
            <a:off x="8704023" y="5649968"/>
            <a:ext cx="653421" cy="3183467"/>
            <a:chOff x="9245883" y="5649968"/>
            <a:chExt cx="653421" cy="3183467"/>
          </a:xfrm>
        </p:grpSpPr>
        <p:cxnSp>
          <p:nvCxnSpPr>
            <p:cNvPr id="56" name="Straight Connector 55">
              <a:extLst>
                <a:ext uri="{FF2B5EF4-FFF2-40B4-BE49-F238E27FC236}">
                  <a16:creationId xmlns:a16="http://schemas.microsoft.com/office/drawing/2014/main" id="{BEE16EA0-006F-8143-912D-A588F904CA9C}"/>
                </a:ext>
              </a:extLst>
            </p:cNvPr>
            <p:cNvCxnSpPr>
              <a:cxnSpLocks/>
            </p:cNvCxnSpPr>
            <p:nvPr/>
          </p:nvCxnSpPr>
          <p:spPr>
            <a:xfrm flipV="1">
              <a:off x="9245883" y="5649968"/>
              <a:ext cx="0" cy="3183467"/>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6CA15C8-5AA1-0A4D-B1CF-52C68C10ABAB}"/>
                    </a:ext>
                  </a:extLst>
                </p:cNvPr>
                <p:cNvSpPr txBox="1"/>
                <p:nvPr/>
              </p:nvSpPr>
              <p:spPr>
                <a:xfrm>
                  <a:off x="9252375" y="8361511"/>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60" name="TextBox 59">
                  <a:extLst>
                    <a:ext uri="{FF2B5EF4-FFF2-40B4-BE49-F238E27FC236}">
                      <a16:creationId xmlns:a16="http://schemas.microsoft.com/office/drawing/2014/main" id="{06CA15C8-5AA1-0A4D-B1CF-52C68C10ABAB}"/>
                    </a:ext>
                  </a:extLst>
                </p:cNvPr>
                <p:cNvSpPr txBox="1">
                  <a:spLocks noRot="1" noChangeAspect="1" noMove="1" noResize="1" noEditPoints="1" noAdjustHandles="1" noChangeArrowheads="1" noChangeShapeType="1" noTextEdit="1"/>
                </p:cNvSpPr>
                <p:nvPr/>
              </p:nvSpPr>
              <p:spPr>
                <a:xfrm>
                  <a:off x="9252375" y="8361511"/>
                  <a:ext cx="646929" cy="471924"/>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2BDD9268-EFA1-AA47-92E0-FDA98759A66A}"/>
              </a:ext>
            </a:extLst>
          </p:cNvPr>
          <p:cNvGrpSpPr/>
          <p:nvPr/>
        </p:nvGrpSpPr>
        <p:grpSpPr>
          <a:xfrm>
            <a:off x="6598992" y="5649969"/>
            <a:ext cx="4064000" cy="3200399"/>
            <a:chOff x="7140852" y="5649969"/>
            <a:chExt cx="4064000" cy="3200399"/>
          </a:xfrm>
        </p:grpSpPr>
        <p:cxnSp>
          <p:nvCxnSpPr>
            <p:cNvPr id="58" name="Straight Connector 57">
              <a:extLst>
                <a:ext uri="{FF2B5EF4-FFF2-40B4-BE49-F238E27FC236}">
                  <a16:creationId xmlns:a16="http://schemas.microsoft.com/office/drawing/2014/main" id="{EB871449-602C-6B4E-8B35-4C53FC2B9628}"/>
                </a:ext>
              </a:extLst>
            </p:cNvPr>
            <p:cNvCxnSpPr>
              <a:cxnSpLocks/>
            </p:cNvCxnSpPr>
            <p:nvPr/>
          </p:nvCxnSpPr>
          <p:spPr>
            <a:xfrm flipV="1">
              <a:off x="7140852" y="5649969"/>
              <a:ext cx="4064000" cy="3183466"/>
            </a:xfrm>
            <a:prstGeom prst="line">
              <a:avLst/>
            </a:prstGeom>
            <a:noFill/>
            <a:ln w="63500" cap="flat">
              <a:solidFill>
                <a:srgbClr val="00206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BCD25C8-5BC8-7246-869C-3A42E0411973}"/>
                    </a:ext>
                  </a:extLst>
                </p:cNvPr>
                <p:cNvSpPr txBox="1"/>
                <p:nvPr/>
              </p:nvSpPr>
              <p:spPr>
                <a:xfrm>
                  <a:off x="7546438" y="8378444"/>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oMath>
                    </m:oMathPara>
                  </a14:m>
                  <a:endParaRPr kumimoji="0" lang="en-US" sz="2400" b="0" i="0" u="none" strike="noStrike" cap="none" spc="0" normalizeH="0" baseline="0" dirty="0">
                    <a:ln>
                      <a:noFill/>
                    </a:ln>
                    <a:solidFill>
                      <a:srgbClr val="FF0000"/>
                    </a:solidFill>
                    <a:effectLst/>
                    <a:uFillTx/>
                    <a:ea typeface="Helvetica Neue"/>
                    <a:cs typeface="Helvetica Neue"/>
                    <a:sym typeface="Helvetica Neue"/>
                  </a:endParaRPr>
                </a:p>
              </p:txBody>
            </p:sp>
          </mc:Choice>
          <mc:Fallback xmlns="">
            <p:sp>
              <p:nvSpPr>
                <p:cNvPr id="61" name="TextBox 60">
                  <a:extLst>
                    <a:ext uri="{FF2B5EF4-FFF2-40B4-BE49-F238E27FC236}">
                      <a16:creationId xmlns:a16="http://schemas.microsoft.com/office/drawing/2014/main" id="{ABCD25C8-5BC8-7246-869C-3A42E0411973}"/>
                    </a:ext>
                  </a:extLst>
                </p:cNvPr>
                <p:cNvSpPr txBox="1">
                  <a:spLocks noRot="1" noChangeAspect="1" noMove="1" noResize="1" noEditPoints="1" noAdjustHandles="1" noChangeArrowheads="1" noChangeShapeType="1" noTextEdit="1"/>
                </p:cNvSpPr>
                <p:nvPr/>
              </p:nvSpPr>
              <p:spPr>
                <a:xfrm>
                  <a:off x="7546438" y="8378444"/>
                  <a:ext cx="646929" cy="471924"/>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BA8FC866-B715-A04B-B880-728C52A4FCE1}"/>
              </a:ext>
            </a:extLst>
          </p:cNvPr>
          <p:cNvGrpSpPr/>
          <p:nvPr/>
        </p:nvGrpSpPr>
        <p:grpSpPr>
          <a:xfrm>
            <a:off x="8568961" y="7019693"/>
            <a:ext cx="4080451" cy="718145"/>
            <a:chOff x="9110821" y="7019693"/>
            <a:chExt cx="4080451" cy="718145"/>
          </a:xfrm>
        </p:grpSpPr>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48B11A-879C-A745-A33D-873DC688D6C0}"/>
                    </a:ext>
                  </a:extLst>
                </p:cNvPr>
                <p:cNvSpPr txBox="1"/>
                <p:nvPr/>
              </p:nvSpPr>
              <p:spPr>
                <a:xfrm>
                  <a:off x="9341684" y="7327469"/>
                  <a:ext cx="3849588"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14:m>
                    <m:oMath xmlns:m="http://schemas.openxmlformats.org/officeDocument/2006/math">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sSub>
                        <m:sSubPr>
                          <m:ctrlP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r>
                        <a:rPr kumimoji="0" lang="en-US" sz="20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a:cs typeface="Helvetica Neue"/>
                          <a:sym typeface="Helvetica Neue"/>
                        </a:rPr>
                        <m:t>𝐴𝑁𝐷</m:t>
                      </m:r>
                      <m:r>
                        <a:rPr kumimoji="0" lang="en-US" sz="20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sSub>
                        <m:sSubPr>
                          <m:ctrlP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oMath>
                  </a14:m>
                  <a:r>
                    <a:rPr kumimoji="0" lang="en-US" sz="2000" b="0" i="0" u="none" strike="noStrike" cap="none" spc="0" normalizeH="0" baseline="0" dirty="0">
                      <a:ln>
                        <a:noFill/>
                      </a:ln>
                      <a:solidFill>
                        <a:srgbClr val="000000"/>
                      </a:solidFill>
                      <a:effectLst/>
                      <a:uFillTx/>
                      <a:ea typeface="Helvetica Neue"/>
                      <a:cs typeface="Helvetica Neue"/>
                      <a:sym typeface="Helvetica Neue"/>
                    </a:rPr>
                    <a:t> = </a:t>
                  </a:r>
                  <a14:m>
                    <m:oMath xmlns:m="http://schemas.openxmlformats.org/officeDocument/2006/math">
                      <m:d>
                        <m:dPr>
                          <m:ctrlPr>
                            <a:rPr lang="en-US" sz="2000" b="0" i="1">
                              <a:solidFill>
                                <a:srgbClr val="FF0000"/>
                              </a:solidFill>
                              <a:latin typeface="Cambria Math" panose="02040503050406030204" pitchFamily="18" charset="0"/>
                            </a:rPr>
                          </m:ctrlPr>
                        </m:dPr>
                        <m:e>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a:solidFill>
                                    <a:srgbClr val="FF0000"/>
                                  </a:solidFill>
                                  <a:latin typeface="Cambria Math" panose="02040503050406030204" pitchFamily="18" charset="0"/>
                                </a:rPr>
                                <m:t>1</m:t>
                              </m:r>
                            </m:sub>
                          </m:sSub>
                          <m:r>
                            <a:rPr lang="en-US" sz="2000" b="0" i="1">
                              <a:solidFill>
                                <a:srgbClr val="002060"/>
                              </a:solidFill>
                              <a:latin typeface="Cambria Math" panose="02040503050406030204" pitchFamily="18" charset="0"/>
                            </a:rPr>
                            <m:t> </m:t>
                          </m:r>
                          <m:r>
                            <a:rPr lang="en-US" sz="2000" b="0" i="1">
                              <a:solidFill>
                                <a:schemeClr val="tx1"/>
                              </a:solidFill>
                              <a:latin typeface="Cambria Math" panose="02040503050406030204" pitchFamily="18" charset="0"/>
                            </a:rPr>
                            <m:t>𝐴𝑁𝐷</m:t>
                          </m:r>
                          <m:r>
                            <a:rPr lang="en-US" sz="2000" b="0" i="1">
                              <a:solidFill>
                                <a:srgbClr val="002060"/>
                              </a:solidFill>
                              <a:latin typeface="Cambria Math" panose="02040503050406030204" pitchFamily="18" charset="0"/>
                            </a:rPr>
                            <m:t> </m:t>
                          </m:r>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3</m:t>
                              </m:r>
                            </m:sub>
                          </m:sSub>
                        </m:e>
                      </m:d>
                    </m:oMath>
                  </a14:m>
                  <a:endParaRPr lang="en-US" sz="2000" b="0" i="0" dirty="0">
                    <a:solidFill>
                      <a:srgbClr val="FF0000"/>
                    </a:solidFill>
                  </a:endParaRPr>
                </a:p>
              </p:txBody>
            </p:sp>
          </mc:Choice>
          <mc:Fallback xmlns="">
            <p:sp>
              <p:nvSpPr>
                <p:cNvPr id="62" name="TextBox 61">
                  <a:extLst>
                    <a:ext uri="{FF2B5EF4-FFF2-40B4-BE49-F238E27FC236}">
                      <a16:creationId xmlns:a16="http://schemas.microsoft.com/office/drawing/2014/main" id="{5948B11A-879C-A745-A33D-873DC688D6C0}"/>
                    </a:ext>
                  </a:extLst>
                </p:cNvPr>
                <p:cNvSpPr txBox="1">
                  <a:spLocks noRot="1" noChangeAspect="1" noMove="1" noResize="1" noEditPoints="1" noAdjustHandles="1" noChangeArrowheads="1" noChangeShapeType="1" noTextEdit="1"/>
                </p:cNvSpPr>
                <p:nvPr/>
              </p:nvSpPr>
              <p:spPr>
                <a:xfrm>
                  <a:off x="9341684" y="7327469"/>
                  <a:ext cx="3849588" cy="410369"/>
                </a:xfrm>
                <a:prstGeom prst="rect">
                  <a:avLst/>
                </a:prstGeom>
                <a:blipFill>
                  <a:blip r:embed="rId11"/>
                  <a:stretch>
                    <a:fillRect l="-1645" t="-3030" b="-24242"/>
                  </a:stretch>
                </a:blipFill>
                <a:ln w="12700" cap="flat">
                  <a:noFill/>
                  <a:miter lim="400000"/>
                </a:ln>
                <a:effectLst/>
              </p:spPr>
              <p:txBody>
                <a:bodyPr/>
                <a:lstStyle/>
                <a:p>
                  <a:r>
                    <a:rPr lang="en-US">
                      <a:noFill/>
                    </a:rPr>
                    <a:t> </a:t>
                  </a:r>
                </a:p>
              </p:txBody>
            </p:sp>
          </mc:Fallback>
        </mc:AlternateContent>
        <p:sp>
          <p:nvSpPr>
            <p:cNvPr id="44" name="Oval 43">
              <a:extLst>
                <a:ext uri="{FF2B5EF4-FFF2-40B4-BE49-F238E27FC236}">
                  <a16:creationId xmlns:a16="http://schemas.microsoft.com/office/drawing/2014/main" id="{149D4808-2607-5540-AE93-BACB7334F51E}"/>
                </a:ext>
              </a:extLst>
            </p:cNvPr>
            <p:cNvSpPr/>
            <p:nvPr/>
          </p:nvSpPr>
          <p:spPr>
            <a:xfrm>
              <a:off x="9110821" y="7019693"/>
              <a:ext cx="296092" cy="334876"/>
            </a:xfrm>
            <a:prstGeom prst="ellipse">
              <a:avLst/>
            </a:prstGeom>
            <a:solidFill>
              <a:srgbClr val="00206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FFFFFF"/>
                </a:solidFill>
                <a:effectLst/>
                <a:uFillTx/>
                <a:latin typeface="+mn-lt"/>
                <a:ea typeface="+mn-ea"/>
                <a:cs typeface="+mn-cs"/>
                <a:sym typeface="Helvetica Neue Medium"/>
              </a:endParaRPr>
            </a:p>
          </p:txBody>
        </p:sp>
      </p:grpSp>
      <p:cxnSp>
        <p:nvCxnSpPr>
          <p:cNvPr id="65" name="Straight Connector 64">
            <a:extLst>
              <a:ext uri="{FF2B5EF4-FFF2-40B4-BE49-F238E27FC236}">
                <a16:creationId xmlns:a16="http://schemas.microsoft.com/office/drawing/2014/main" id="{0BDC536B-B4F7-9944-89AA-0FDE88B8EC89}"/>
              </a:ext>
            </a:extLst>
          </p:cNvPr>
          <p:cNvCxnSpPr>
            <a:cxnSpLocks/>
          </p:cNvCxnSpPr>
          <p:nvPr/>
        </p:nvCxnSpPr>
        <p:spPr>
          <a:xfrm>
            <a:off x="5892804" y="4876800"/>
            <a:ext cx="0" cy="4607208"/>
          </a:xfrm>
          <a:prstGeom prst="line">
            <a:avLst/>
          </a:prstGeom>
          <a:noFill/>
          <a:ln w="25400" cap="flat">
            <a:solidFill>
              <a:schemeClr val="bg2">
                <a:lumMod val="75000"/>
              </a:schemeClr>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3D8A382-8DBE-2B4B-B294-A1A6FB58EDB6}"/>
                  </a:ext>
                </a:extLst>
              </p:cNvPr>
              <p:cNvSpPr txBox="1"/>
              <p:nvPr/>
            </p:nvSpPr>
            <p:spPr>
              <a:xfrm>
                <a:off x="8795754" y="7545706"/>
                <a:ext cx="423790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endParaRPr lang="en-US" sz="2000" b="0" i="0" dirty="0">
                  <a:solidFill>
                    <a:srgbClr val="FF0000"/>
                  </a:solidFill>
                </a:endParaRPr>
              </a:p>
              <a:p>
                <a:pPr algn="l"/>
                <a:r>
                  <a:rPr lang="en-US" sz="2000" b="0" dirty="0"/>
                  <a:t>= </a:t>
                </a:r>
                <a14:m>
                  <m:oMath xmlns:m="http://schemas.openxmlformats.org/officeDocument/2006/math">
                    <m:d>
                      <m:dPr>
                        <m:ctrlPr>
                          <a:rPr lang="en-US" sz="2000" b="0" i="1" smtClean="0">
                            <a:solidFill>
                              <a:srgbClr val="002060"/>
                            </a:solidFill>
                            <a:latin typeface="Cambria Math" panose="02040503050406030204" pitchFamily="18" charset="0"/>
                          </a:rPr>
                        </m:ctrlPr>
                      </m:dPr>
                      <m:e>
                        <m:sSub>
                          <m:sSubPr>
                            <m:ctrlPr>
                              <a:rPr lang="en-US" sz="2000" b="0" i="1" smtClean="0">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a:solidFill>
                                  <a:srgbClr val="FF0000"/>
                                </a:solidFill>
                                <a:latin typeface="Cambria Math" panose="02040503050406030204" pitchFamily="18" charset="0"/>
                              </a:rPr>
                              <m:t>1</m:t>
                            </m:r>
                          </m:sub>
                        </m:sSub>
                        <m:r>
                          <a:rPr lang="en-US" sz="2000" b="0" i="1">
                            <a:solidFill>
                              <a:srgbClr val="FF0000"/>
                            </a:solidFill>
                            <a:latin typeface="Cambria Math" panose="02040503050406030204" pitchFamily="18" charset="0"/>
                          </a:rPr>
                          <m:t> </m:t>
                        </m:r>
                        <m:r>
                          <a:rPr lang="en-US" sz="2000" b="0" i="1">
                            <a:solidFill>
                              <a:schemeClr val="tx1"/>
                            </a:solidFill>
                            <a:latin typeface="Cambria Math" panose="02040503050406030204" pitchFamily="18" charset="0"/>
                          </a:rPr>
                          <m:t>𝐴𝑁𝐷</m:t>
                        </m:r>
                        <m:r>
                          <a:rPr lang="en-US" sz="2000" b="0" i="1" smtClean="0">
                            <a:solidFill>
                              <a:schemeClr val="tx1"/>
                            </a:solidFill>
                            <a:latin typeface="Cambria Math" panose="02040503050406030204" pitchFamily="18" charset="0"/>
                          </a:rPr>
                          <m:t> </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2</m:t>
                            </m:r>
                          </m:sub>
                        </m:sSub>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𝑂𝑅</m:t>
                    </m:r>
                    <m:r>
                      <a:rPr lang="en-US" sz="2000" b="0" i="1">
                        <a:solidFill>
                          <a:srgbClr val="002060"/>
                        </a:solidFill>
                        <a:latin typeface="Cambria Math" panose="02040503050406030204" pitchFamily="18" charset="0"/>
                      </a:rPr>
                      <m:t> </m:t>
                    </m:r>
                    <m:r>
                      <a:rPr lang="en-US" sz="2000" b="0" i="1">
                        <a:solidFill>
                          <a:srgbClr val="FF0000"/>
                        </a:solidFill>
                        <a:latin typeface="Cambria Math" panose="02040503050406030204" pitchFamily="18" charset="0"/>
                      </a:rPr>
                      <m:t>(</m:t>
                    </m:r>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1</m:t>
                        </m:r>
                      </m:sub>
                    </m:sSub>
                    <m:r>
                      <a:rPr lang="en-US" sz="2000" b="0" i="1">
                        <a:solidFill>
                          <a:srgbClr val="FF0000"/>
                        </a:solidFill>
                        <a:latin typeface="Cambria Math" panose="02040503050406030204" pitchFamily="18" charset="0"/>
                      </a:rPr>
                      <m:t> </m:t>
                    </m:r>
                    <m:r>
                      <a:rPr lang="en-US" sz="2000" b="0" i="1" smtClean="0">
                        <a:solidFill>
                          <a:srgbClr val="002060"/>
                        </a:solidFill>
                        <a:latin typeface="Cambria Math" panose="02040503050406030204" pitchFamily="18" charset="0"/>
                      </a:rPr>
                      <m:t>𝐴𝑁𝐷</m:t>
                    </m:r>
                    <m:r>
                      <a:rPr lang="en-US" sz="2000" b="0" i="1">
                        <a:solidFill>
                          <a:srgbClr val="002060"/>
                        </a:solidFill>
                        <a:latin typeface="Cambria Math" panose="02040503050406030204" pitchFamily="18" charset="0"/>
                      </a:rPr>
                      <m:t> </m:t>
                    </m:r>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a:solidFill>
                              <a:srgbClr val="FF0000"/>
                            </a:solidFill>
                            <a:latin typeface="Cambria Math" panose="02040503050406030204" pitchFamily="18" charset="0"/>
                          </a:rPr>
                          <m:t>3</m:t>
                        </m:r>
                      </m:sub>
                    </m:sSub>
                    <m:r>
                      <a:rPr lang="en-US" sz="2000" b="0" i="1">
                        <a:solidFill>
                          <a:srgbClr val="FF0000"/>
                        </a:solidFill>
                        <a:latin typeface="Cambria Math" panose="02040503050406030204" pitchFamily="18" charset="0"/>
                      </a:rPr>
                      <m:t>)</m:t>
                    </m:r>
                  </m:oMath>
                </a14:m>
                <a:endParaRPr lang="en-US" sz="2000" b="0" dirty="0"/>
              </a:p>
            </p:txBody>
          </p:sp>
        </mc:Choice>
        <mc:Fallback xmlns="">
          <p:sp>
            <p:nvSpPr>
              <p:cNvPr id="75" name="TextBox 74">
                <a:extLst>
                  <a:ext uri="{FF2B5EF4-FFF2-40B4-BE49-F238E27FC236}">
                    <a16:creationId xmlns:a16="http://schemas.microsoft.com/office/drawing/2014/main" id="{A3D8A382-8DBE-2B4B-B294-A1A6FB58EDB6}"/>
                  </a:ext>
                </a:extLst>
              </p:cNvPr>
              <p:cNvSpPr txBox="1">
                <a:spLocks noRot="1" noChangeAspect="1" noMove="1" noResize="1" noEditPoints="1" noAdjustHandles="1" noChangeArrowheads="1" noChangeShapeType="1" noTextEdit="1"/>
              </p:cNvSpPr>
              <p:nvPr/>
            </p:nvSpPr>
            <p:spPr>
              <a:xfrm>
                <a:off x="8795754" y="7545706"/>
                <a:ext cx="4237905" cy="718145"/>
              </a:xfrm>
              <a:prstGeom prst="rect">
                <a:avLst/>
              </a:prstGeom>
              <a:blipFill>
                <a:blip r:embed="rId12"/>
                <a:stretch>
                  <a:fillRect l="-2395" b="-12069"/>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4662A5-4C39-B148-A5A5-33FDB71235E8}"/>
                  </a:ext>
                </a:extLst>
              </p:cNvPr>
              <p:cNvSpPr txBox="1"/>
              <p:nvPr/>
            </p:nvSpPr>
            <p:spPr>
              <a:xfrm>
                <a:off x="4897376" y="3918374"/>
                <a:ext cx="221275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m:rPr>
                          <m:sty m:val="p"/>
                        </m:rPr>
                        <a:rPr kumimoji="0" lang="en-US" sz="3200" b="0" i="0" u="none" strike="noStrike" cap="none" spc="0" normalizeH="0" baseline="0" smtClean="0">
                          <a:ln>
                            <a:noFill/>
                          </a:ln>
                          <a:solidFill>
                            <a:srgbClr val="000000"/>
                          </a:solidFill>
                          <a:effectLst/>
                          <a:uFillTx/>
                          <a:latin typeface="Cambria Math" panose="02040503050406030204" pitchFamily="18" charset="0"/>
                          <a:sym typeface="Helvetica Neue"/>
                        </a:rPr>
                        <m:t>LHS</m:t>
                      </m:r>
                      <m:r>
                        <a:rPr kumimoji="0" lang="en-US" sz="3200" b="0" i="0" u="none" strike="noStrike" cap="none" spc="0" normalizeH="0" baseline="0" smtClean="0">
                          <a:ln>
                            <a:noFill/>
                          </a:ln>
                          <a:solidFill>
                            <a:srgbClr val="000000"/>
                          </a:solidFill>
                          <a:effectLst/>
                          <a:uFillTx/>
                          <a:latin typeface="Cambria Math" panose="02040503050406030204" pitchFamily="18" charset="0"/>
                          <a:sym typeface="Helvetica Neue"/>
                        </a:rPr>
                        <m:t>≠</m:t>
                      </m:r>
                      <m:r>
                        <m:rPr>
                          <m:sty m:val="p"/>
                        </m:rPr>
                        <a:rPr kumimoji="0" lang="en-US" sz="3200" b="0" i="0" u="none" strike="noStrike" cap="none" spc="0" normalizeH="0" baseline="0" smtClean="0">
                          <a:ln>
                            <a:noFill/>
                          </a:ln>
                          <a:solidFill>
                            <a:srgbClr val="000000"/>
                          </a:solidFill>
                          <a:effectLst/>
                          <a:uFillTx/>
                          <a:latin typeface="Cambria Math" panose="02040503050406030204" pitchFamily="18" charset="0"/>
                          <a:sym typeface="Helvetica Neue"/>
                        </a:rPr>
                        <m:t>RHS</m:t>
                      </m:r>
                    </m:oMath>
                  </m:oMathPara>
                </a14:m>
                <a:endParaRPr kumimoji="0" lang="en-US" sz="32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endParaRPr>
              </a:p>
            </p:txBody>
          </p:sp>
        </mc:Choice>
        <mc:Fallback xmlns="">
          <p:sp>
            <p:nvSpPr>
              <p:cNvPr id="3" name="TextBox 2">
                <a:extLst>
                  <a:ext uri="{FF2B5EF4-FFF2-40B4-BE49-F238E27FC236}">
                    <a16:creationId xmlns:a16="http://schemas.microsoft.com/office/drawing/2014/main" id="{9C4662A5-4C39-B148-A5A5-33FDB71235E8}"/>
                  </a:ext>
                </a:extLst>
              </p:cNvPr>
              <p:cNvSpPr txBox="1">
                <a:spLocks noRot="1" noChangeAspect="1" noMove="1" noResize="1" noEditPoints="1" noAdjustHandles="1" noChangeArrowheads="1" noChangeShapeType="1" noTextEdit="1"/>
              </p:cNvSpPr>
              <p:nvPr/>
            </p:nvSpPr>
            <p:spPr>
              <a:xfrm>
                <a:off x="4897376" y="3918374"/>
                <a:ext cx="2212753" cy="595035"/>
              </a:xfrm>
              <a:prstGeom prst="rect">
                <a:avLst/>
              </a:prstGeom>
              <a:blipFill>
                <a:blip r:embed="rId13"/>
                <a:stretch>
                  <a:fillRect l="-4000"/>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40421368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The good news is that there is a fix for it</a:t>
            </a:r>
            <a:endParaRPr sz="4800" dirty="0"/>
          </a:p>
        </p:txBody>
      </p:sp>
      <p:sp>
        <p:nvSpPr>
          <p:cNvPr id="100" name="Rounded Rectangle 99">
            <a:extLst>
              <a:ext uri="{FF2B5EF4-FFF2-40B4-BE49-F238E27FC236}">
                <a16:creationId xmlns:a16="http://schemas.microsoft.com/office/drawing/2014/main" id="{6CC4388E-B8EC-FD40-823A-EB9364A42551}"/>
              </a:ext>
            </a:extLst>
          </p:cNvPr>
          <p:cNvSpPr/>
          <p:nvPr/>
        </p:nvSpPr>
        <p:spPr>
          <a:xfrm>
            <a:off x="393638" y="1224613"/>
            <a:ext cx="12217523" cy="1560884"/>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0" rIns="50800" bIns="0" numCol="1" spcCol="38100" rtlCol="0" anchor="ctr">
            <a:noAutofit/>
          </a:bodyPr>
          <a:lstStyle/>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800" b="0" i="0"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[Theorem] The distributive </a:t>
            </a:r>
            <a:r>
              <a:rPr lang="en-US" sz="2800" b="0" dirty="0">
                <a:solidFill>
                  <a:schemeClr val="tx1"/>
                </a:solidFill>
                <a:latin typeface="Verdana" panose="020B0604030504040204" pitchFamily="34" charset="0"/>
                <a:ea typeface="Verdana" panose="020B0604030504040204" pitchFamily="34" charset="0"/>
                <a:cs typeface="Verdana" panose="020B0604030504040204" pitchFamily="34" charset="0"/>
                <a:sym typeface="Helvetica Neue Medium"/>
              </a:rPr>
              <a:t>l</a:t>
            </a:r>
            <a:r>
              <a:rPr kumimoji="0" lang="en-US" sz="2800" b="0" i="0"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aw will </a:t>
            </a:r>
            <a:r>
              <a:rPr lang="en-US" sz="2800" b="0" dirty="0">
                <a:solidFill>
                  <a:schemeClr val="tx1"/>
                </a:solidFill>
                <a:latin typeface="Verdana" panose="020B0604030504040204" pitchFamily="34" charset="0"/>
                <a:ea typeface="Verdana" panose="020B0604030504040204" pitchFamily="34" charset="0"/>
                <a:cs typeface="Verdana" panose="020B0604030504040204" pitchFamily="34" charset="0"/>
                <a:sym typeface="Helvetica Neue Medium"/>
              </a:rPr>
              <a:t>h</a:t>
            </a:r>
            <a:r>
              <a:rPr kumimoji="0" lang="en-US" sz="2800" b="0" i="0"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old true in Quantum Logic </a:t>
            </a:r>
            <a:r>
              <a:rPr lang="en-US" sz="2800" b="0" dirty="0">
                <a:solidFill>
                  <a:schemeClr val="tx1"/>
                </a:solidFill>
                <a:latin typeface="Verdana" panose="020B0604030504040204" pitchFamily="34" charset="0"/>
                <a:ea typeface="Verdana" panose="020B0604030504040204" pitchFamily="34" charset="0"/>
                <a:cs typeface="Verdana" panose="020B0604030504040204" pitchFamily="34" charset="0"/>
                <a:sym typeface="Helvetica Neue Medium"/>
              </a:rPr>
              <a:t>if</a:t>
            </a:r>
            <a:r>
              <a:rPr kumimoji="0" lang="en-US" sz="2800" b="0" i="0"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we work with </a:t>
            </a:r>
            <a:r>
              <a:rPr kumimoji="0" lang="en-US" sz="2800" b="0" i="0"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axis-parallel subspaces only.</a:t>
            </a:r>
            <a:r>
              <a:rPr kumimoji="0" lang="en-US" sz="2800" b="0" i="0"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4000" b="0" i="1" u="none" strike="noStrike" kern="0" cap="none" spc="0" normalizeH="0" baseline="0" noProof="0" dirty="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endParaRPr>
          </a:p>
        </p:txBody>
      </p:sp>
      <p:grpSp>
        <p:nvGrpSpPr>
          <p:cNvPr id="45" name="Group 44">
            <a:extLst>
              <a:ext uri="{FF2B5EF4-FFF2-40B4-BE49-F238E27FC236}">
                <a16:creationId xmlns:a16="http://schemas.microsoft.com/office/drawing/2014/main" id="{875581BD-BD04-E34B-9168-C6A4951423C6}"/>
              </a:ext>
            </a:extLst>
          </p:cNvPr>
          <p:cNvGrpSpPr/>
          <p:nvPr/>
        </p:nvGrpSpPr>
        <p:grpSpPr>
          <a:xfrm>
            <a:off x="16937" y="4668997"/>
            <a:ext cx="5827189" cy="4908130"/>
            <a:chOff x="203200" y="4685930"/>
            <a:chExt cx="5827189" cy="4908130"/>
          </a:xfrm>
        </p:grpSpPr>
        <p:cxnSp>
          <p:nvCxnSpPr>
            <p:cNvPr id="27" name="Straight Arrow Connector 26">
              <a:extLst>
                <a:ext uri="{FF2B5EF4-FFF2-40B4-BE49-F238E27FC236}">
                  <a16:creationId xmlns:a16="http://schemas.microsoft.com/office/drawing/2014/main" id="{1D89232F-709A-9748-A954-629A9403DB4A}"/>
                </a:ext>
              </a:extLst>
            </p:cNvPr>
            <p:cNvCxnSpPr>
              <a:cxnSpLocks/>
            </p:cNvCxnSpPr>
            <p:nvPr/>
          </p:nvCxnSpPr>
          <p:spPr>
            <a:xfrm flipV="1">
              <a:off x="203200" y="7317215"/>
              <a:ext cx="5101350" cy="19824"/>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DCAA6E8A-6044-DA40-8716-CA3696844546}"/>
                </a:ext>
              </a:extLst>
            </p:cNvPr>
            <p:cNvCxnSpPr>
              <a:cxnSpLocks/>
            </p:cNvCxnSpPr>
            <p:nvPr/>
          </p:nvCxnSpPr>
          <p:spPr>
            <a:xfrm flipV="1">
              <a:off x="2816231" y="5080019"/>
              <a:ext cx="12984" cy="4514041"/>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AEBCD5B2-46A5-0248-85DF-2C257B27B5C7}"/>
                </a:ext>
              </a:extLst>
            </p:cNvPr>
            <p:cNvSpPr txBox="1"/>
            <p:nvPr/>
          </p:nvSpPr>
          <p:spPr>
            <a:xfrm>
              <a:off x="5330516" y="7109335"/>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33" name="TextBox 32">
              <a:extLst>
                <a:ext uri="{FF2B5EF4-FFF2-40B4-BE49-F238E27FC236}">
                  <a16:creationId xmlns:a16="http://schemas.microsoft.com/office/drawing/2014/main" id="{A8D5A404-1466-0A4D-B3F8-02B0C8EFC754}"/>
                </a:ext>
              </a:extLst>
            </p:cNvPr>
            <p:cNvSpPr txBox="1"/>
            <p:nvPr/>
          </p:nvSpPr>
          <p:spPr>
            <a:xfrm>
              <a:off x="2361575" y="4685930"/>
              <a:ext cx="90931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grpSp>
      <p:grpSp>
        <p:nvGrpSpPr>
          <p:cNvPr id="69" name="Group 68">
            <a:extLst>
              <a:ext uri="{FF2B5EF4-FFF2-40B4-BE49-F238E27FC236}">
                <a16:creationId xmlns:a16="http://schemas.microsoft.com/office/drawing/2014/main" id="{FA0BB365-0CFE-2547-98F5-5CBE400E6E9C}"/>
              </a:ext>
            </a:extLst>
          </p:cNvPr>
          <p:cNvGrpSpPr/>
          <p:nvPr/>
        </p:nvGrpSpPr>
        <p:grpSpPr>
          <a:xfrm>
            <a:off x="498971" y="5774267"/>
            <a:ext cx="4089966" cy="3183467"/>
            <a:chOff x="685234" y="5791200"/>
            <a:chExt cx="4089966" cy="3183467"/>
          </a:xfrm>
        </p:grpSpPr>
        <p:sp>
          <p:nvSpPr>
            <p:cNvPr id="38" name="Rectangle 37">
              <a:extLst>
                <a:ext uri="{FF2B5EF4-FFF2-40B4-BE49-F238E27FC236}">
                  <a16:creationId xmlns:a16="http://schemas.microsoft.com/office/drawing/2014/main" id="{BFA04C43-042C-C541-9848-C889B9278D10}"/>
                </a:ext>
              </a:extLst>
            </p:cNvPr>
            <p:cNvSpPr/>
            <p:nvPr/>
          </p:nvSpPr>
          <p:spPr>
            <a:xfrm>
              <a:off x="685234" y="5791200"/>
              <a:ext cx="4089966" cy="3183467"/>
            </a:xfrm>
            <a:prstGeom prst="rect">
              <a:avLst/>
            </a:prstGeom>
            <a:solidFill>
              <a:srgbClr val="FF0000">
                <a:alpha val="2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4D35826-4528-234B-A32B-F67DEAD2100F}"/>
                    </a:ext>
                  </a:extLst>
                </p:cNvPr>
                <p:cNvSpPr txBox="1"/>
                <p:nvPr/>
              </p:nvSpPr>
              <p:spPr>
                <a:xfrm>
                  <a:off x="898873" y="5887620"/>
                  <a:ext cx="154482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𝑂𝑅</m:t>
                        </m:r>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39" name="TextBox 38">
                  <a:extLst>
                    <a:ext uri="{FF2B5EF4-FFF2-40B4-BE49-F238E27FC236}">
                      <a16:creationId xmlns:a16="http://schemas.microsoft.com/office/drawing/2014/main" id="{B4D35826-4528-234B-A32B-F67DEAD2100F}"/>
                    </a:ext>
                  </a:extLst>
                </p:cNvPr>
                <p:cNvSpPr txBox="1">
                  <a:spLocks noRot="1" noChangeAspect="1" noMove="1" noResize="1" noEditPoints="1" noAdjustHandles="1" noChangeArrowheads="1" noChangeShapeType="1" noTextEdit="1"/>
                </p:cNvSpPr>
                <p:nvPr/>
              </p:nvSpPr>
              <p:spPr>
                <a:xfrm>
                  <a:off x="898873" y="5887620"/>
                  <a:ext cx="1544827" cy="471924"/>
                </a:xfrm>
                <a:prstGeom prst="rect">
                  <a:avLst/>
                </a:prstGeom>
                <a:blipFill>
                  <a:blip r:embed="rId2"/>
                  <a:stretch>
                    <a:fillRect l="-6504" r="-1626" b="-18421"/>
                  </a:stretch>
                </a:blipFill>
                <a:ln w="12700" cap="flat">
                  <a:noFill/>
                  <a:miter lim="400000"/>
                </a:ln>
                <a:effectLst/>
              </p:spPr>
              <p:txBody>
                <a:bodyPr/>
                <a:lstStyle/>
                <a:p>
                  <a:r>
                    <a:rPr lang="en-US">
                      <a:noFill/>
                    </a:rPr>
                    <a:t> </a:t>
                  </a:r>
                </a:p>
              </p:txBody>
            </p:sp>
          </mc:Fallback>
        </mc:AlternateContent>
      </p:grpSp>
      <p:grpSp>
        <p:nvGrpSpPr>
          <p:cNvPr id="66" name="Group 65">
            <a:extLst>
              <a:ext uri="{FF2B5EF4-FFF2-40B4-BE49-F238E27FC236}">
                <a16:creationId xmlns:a16="http://schemas.microsoft.com/office/drawing/2014/main" id="{52DE0A52-6F82-D040-9900-F3E403A7805E}"/>
              </a:ext>
            </a:extLst>
          </p:cNvPr>
          <p:cNvGrpSpPr/>
          <p:nvPr/>
        </p:nvGrpSpPr>
        <p:grpSpPr>
          <a:xfrm>
            <a:off x="389145" y="6752845"/>
            <a:ext cx="4199792" cy="567261"/>
            <a:chOff x="575408" y="6769778"/>
            <a:chExt cx="4199792" cy="567261"/>
          </a:xfrm>
        </p:grpSpPr>
        <p:cxnSp>
          <p:nvCxnSpPr>
            <p:cNvPr id="17" name="Straight Connector 16">
              <a:extLst>
                <a:ext uri="{FF2B5EF4-FFF2-40B4-BE49-F238E27FC236}">
                  <a16:creationId xmlns:a16="http://schemas.microsoft.com/office/drawing/2014/main" id="{F1DAC877-6D6E-B142-89FF-30CABFEF4948}"/>
                </a:ext>
              </a:extLst>
            </p:cNvPr>
            <p:cNvCxnSpPr>
              <a:cxnSpLocks/>
            </p:cNvCxnSpPr>
            <p:nvPr/>
          </p:nvCxnSpPr>
          <p:spPr>
            <a:xfrm>
              <a:off x="711200" y="7334148"/>
              <a:ext cx="4064000" cy="2891"/>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1638030-3839-474E-B7C6-65E1114F3798}"/>
                    </a:ext>
                  </a:extLst>
                </p:cNvPr>
                <p:cNvSpPr txBox="1"/>
                <p:nvPr/>
              </p:nvSpPr>
              <p:spPr>
                <a:xfrm>
                  <a:off x="575408" y="6769778"/>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6" name="TextBox 45">
                  <a:extLst>
                    <a:ext uri="{FF2B5EF4-FFF2-40B4-BE49-F238E27FC236}">
                      <a16:creationId xmlns:a16="http://schemas.microsoft.com/office/drawing/2014/main" id="{21638030-3839-474E-B7C6-65E1114F3798}"/>
                    </a:ext>
                  </a:extLst>
                </p:cNvPr>
                <p:cNvSpPr txBox="1">
                  <a:spLocks noRot="1" noChangeAspect="1" noMove="1" noResize="1" noEditPoints="1" noAdjustHandles="1" noChangeArrowheads="1" noChangeShapeType="1" noTextEdit="1"/>
                </p:cNvSpPr>
                <p:nvPr/>
              </p:nvSpPr>
              <p:spPr>
                <a:xfrm>
                  <a:off x="575408" y="6769778"/>
                  <a:ext cx="646929" cy="471924"/>
                </a:xfrm>
                <a:prstGeom prst="rect">
                  <a:avLst/>
                </a:prstGeom>
                <a:blipFill>
                  <a:blip r:embed="rId3"/>
                  <a:stretch>
                    <a:fillRect/>
                  </a:stretch>
                </a:blipFill>
                <a:ln w="12700" cap="flat">
                  <a:noFill/>
                  <a:miter lim="400000"/>
                </a:ln>
                <a:effectLst/>
              </p:spPr>
              <p:txBody>
                <a:bodyPr/>
                <a:lstStyle/>
                <a:p>
                  <a:r>
                    <a:rPr lang="en-US">
                      <a:noFill/>
                    </a:rPr>
                    <a:t> </a:t>
                  </a:r>
                </a:p>
              </p:txBody>
            </p:sp>
          </mc:Fallback>
        </mc:AlternateContent>
      </p:grpSp>
      <p:grpSp>
        <p:nvGrpSpPr>
          <p:cNvPr id="67" name="Group 66">
            <a:extLst>
              <a:ext uri="{FF2B5EF4-FFF2-40B4-BE49-F238E27FC236}">
                <a16:creationId xmlns:a16="http://schemas.microsoft.com/office/drawing/2014/main" id="{ED053B06-56F0-C14F-9578-54958B9C47E9}"/>
              </a:ext>
            </a:extLst>
          </p:cNvPr>
          <p:cNvGrpSpPr/>
          <p:nvPr/>
        </p:nvGrpSpPr>
        <p:grpSpPr>
          <a:xfrm>
            <a:off x="2629968" y="5774267"/>
            <a:ext cx="653421" cy="3183467"/>
            <a:chOff x="2816231" y="5791200"/>
            <a:chExt cx="653421" cy="3183467"/>
          </a:xfrm>
        </p:grpSpPr>
        <p:cxnSp>
          <p:nvCxnSpPr>
            <p:cNvPr id="35" name="Straight Connector 34">
              <a:extLst>
                <a:ext uri="{FF2B5EF4-FFF2-40B4-BE49-F238E27FC236}">
                  <a16:creationId xmlns:a16="http://schemas.microsoft.com/office/drawing/2014/main" id="{482385B2-4AD7-874A-B1F0-F75ECAA82D8A}"/>
                </a:ext>
              </a:extLst>
            </p:cNvPr>
            <p:cNvCxnSpPr>
              <a:cxnSpLocks/>
            </p:cNvCxnSpPr>
            <p:nvPr/>
          </p:nvCxnSpPr>
          <p:spPr>
            <a:xfrm flipV="1">
              <a:off x="2816231" y="5791200"/>
              <a:ext cx="0" cy="3183467"/>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8A88242-C1EC-2041-AB73-A0606D5AEC25}"/>
                    </a:ext>
                  </a:extLst>
                </p:cNvPr>
                <p:cNvSpPr txBox="1"/>
                <p:nvPr/>
              </p:nvSpPr>
              <p:spPr>
                <a:xfrm>
                  <a:off x="2822723" y="8502743"/>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7" name="TextBox 46">
                  <a:extLst>
                    <a:ext uri="{FF2B5EF4-FFF2-40B4-BE49-F238E27FC236}">
                      <a16:creationId xmlns:a16="http://schemas.microsoft.com/office/drawing/2014/main" id="{D8A88242-C1EC-2041-AB73-A0606D5AEC25}"/>
                    </a:ext>
                  </a:extLst>
                </p:cNvPr>
                <p:cNvSpPr txBox="1">
                  <a:spLocks noRot="1" noChangeAspect="1" noMove="1" noResize="1" noEditPoints="1" noAdjustHandles="1" noChangeArrowheads="1" noChangeShapeType="1" noTextEdit="1"/>
                </p:cNvSpPr>
                <p:nvPr/>
              </p:nvSpPr>
              <p:spPr>
                <a:xfrm>
                  <a:off x="2822723" y="8502743"/>
                  <a:ext cx="646929" cy="471924"/>
                </a:xfrm>
                <a:prstGeom prst="rect">
                  <a:avLst/>
                </a:prstGeom>
                <a:blipFill>
                  <a:blip r:embed="rId4"/>
                  <a:stretch>
                    <a:fillRect b="-2632"/>
                  </a:stretch>
                </a:blipFill>
                <a:ln w="12700" cap="flat">
                  <a:noFill/>
                  <a:miter lim="400000"/>
                </a:ln>
                <a:effectLst/>
              </p:spPr>
              <p:txBody>
                <a:bodyPr/>
                <a:lstStyle/>
                <a:p>
                  <a:r>
                    <a:rPr lang="en-US">
                      <a:noFill/>
                    </a:rPr>
                    <a:t> </a:t>
                  </a:r>
                </a:p>
              </p:txBody>
            </p:sp>
          </mc:Fallback>
        </mc:AlternateContent>
      </p:grpSp>
      <p:grpSp>
        <p:nvGrpSpPr>
          <p:cNvPr id="68" name="Group 67">
            <a:extLst>
              <a:ext uri="{FF2B5EF4-FFF2-40B4-BE49-F238E27FC236}">
                <a16:creationId xmlns:a16="http://schemas.microsoft.com/office/drawing/2014/main" id="{02C08F93-AE29-B140-AB43-F835C0CB73AD}"/>
              </a:ext>
            </a:extLst>
          </p:cNvPr>
          <p:cNvGrpSpPr/>
          <p:nvPr/>
        </p:nvGrpSpPr>
        <p:grpSpPr>
          <a:xfrm>
            <a:off x="424248" y="7316916"/>
            <a:ext cx="4164689" cy="471924"/>
            <a:chOff x="610511" y="7333849"/>
            <a:chExt cx="4164689" cy="471924"/>
          </a:xfrm>
        </p:grpSpPr>
        <p:cxnSp>
          <p:nvCxnSpPr>
            <p:cNvPr id="42" name="Straight Connector 41">
              <a:extLst>
                <a:ext uri="{FF2B5EF4-FFF2-40B4-BE49-F238E27FC236}">
                  <a16:creationId xmlns:a16="http://schemas.microsoft.com/office/drawing/2014/main" id="{125040D5-25A8-004F-8625-04739863A2D4}"/>
                </a:ext>
              </a:extLst>
            </p:cNvPr>
            <p:cNvCxnSpPr>
              <a:cxnSpLocks/>
              <a:stCxn id="38" idx="1"/>
              <a:endCxn id="38" idx="3"/>
            </p:cNvCxnSpPr>
            <p:nvPr/>
          </p:nvCxnSpPr>
          <p:spPr>
            <a:xfrm>
              <a:off x="685234" y="7382934"/>
              <a:ext cx="4089966" cy="0"/>
            </a:xfrm>
            <a:prstGeom prst="line">
              <a:avLst/>
            </a:prstGeom>
            <a:noFill/>
            <a:ln w="63500" cap="flat">
              <a:solidFill>
                <a:srgbClr val="00206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1E4B403-7CFA-AA4F-9222-55510E1713D9}"/>
                    </a:ext>
                  </a:extLst>
                </p:cNvPr>
                <p:cNvSpPr txBox="1"/>
                <p:nvPr/>
              </p:nvSpPr>
              <p:spPr>
                <a:xfrm>
                  <a:off x="610511" y="7333849"/>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8" name="TextBox 47">
                  <a:extLst>
                    <a:ext uri="{FF2B5EF4-FFF2-40B4-BE49-F238E27FC236}">
                      <a16:creationId xmlns:a16="http://schemas.microsoft.com/office/drawing/2014/main" id="{71E4B403-7CFA-AA4F-9222-55510E1713D9}"/>
                    </a:ext>
                  </a:extLst>
                </p:cNvPr>
                <p:cNvSpPr txBox="1">
                  <a:spLocks noRot="1" noChangeAspect="1" noMove="1" noResize="1" noEditPoints="1" noAdjustHandles="1" noChangeArrowheads="1" noChangeShapeType="1" noTextEdit="1"/>
                </p:cNvSpPr>
                <p:nvPr/>
              </p:nvSpPr>
              <p:spPr>
                <a:xfrm>
                  <a:off x="610511" y="7333849"/>
                  <a:ext cx="646929" cy="471924"/>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BC0930E-3164-EE41-8C14-71880972E621}"/>
                  </a:ext>
                </a:extLst>
              </p:cNvPr>
              <p:cNvSpPr txBox="1"/>
              <p:nvPr/>
            </p:nvSpPr>
            <p:spPr>
              <a:xfrm>
                <a:off x="2688054" y="6741603"/>
                <a:ext cx="259863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chemeClr val="tx1"/>
                          </a:solidFill>
                          <a:effectLst/>
                          <a:uFillTx/>
                          <a:latin typeface="Cambria Math" panose="02040503050406030204" pitchFamily="18" charset="0"/>
                          <a:ea typeface="Helvetica Neue"/>
                          <a:cs typeface="Helvetica Neue"/>
                          <a:sym typeface="Helvetica Neue"/>
                        </a:rPr>
                        <m:t>𝐴𝑁𝐷</m:t>
                      </m:r>
                      <m:r>
                        <a:rPr kumimoji="0" lang="en-US" sz="24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 </m:t>
                      </m:r>
                      <m:r>
                        <a:rPr kumimoji="0" lang="en-US" sz="2400" b="0" i="1" u="none" strike="noStrike" cap="none" spc="0" normalizeH="0" baseline="0" smtClean="0">
                          <a:ln>
                            <a:noFill/>
                          </a:ln>
                          <a:solidFill>
                            <a:schemeClr val="tx1"/>
                          </a:solidFill>
                          <a:effectLst/>
                          <a:uFillTx/>
                          <a:latin typeface="Cambria Math" panose="02040503050406030204" pitchFamily="18" charset="0"/>
                          <a:ea typeface="Helvetica Neue"/>
                          <a:cs typeface="Helvetica Neue"/>
                          <a:sym typeface="Helvetica Neue"/>
                        </a:rPr>
                        <m:t>𝑂𝑅</m:t>
                      </m:r>
                      <m:r>
                        <a:rPr kumimoji="0" lang="en-US" sz="24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49" name="TextBox 48">
                <a:extLst>
                  <a:ext uri="{FF2B5EF4-FFF2-40B4-BE49-F238E27FC236}">
                    <a16:creationId xmlns:a16="http://schemas.microsoft.com/office/drawing/2014/main" id="{ABC0930E-3164-EE41-8C14-71880972E621}"/>
                  </a:ext>
                </a:extLst>
              </p:cNvPr>
              <p:cNvSpPr txBox="1">
                <a:spLocks noRot="1" noChangeAspect="1" noMove="1" noResize="1" noEditPoints="1" noAdjustHandles="1" noChangeArrowheads="1" noChangeShapeType="1" noTextEdit="1"/>
              </p:cNvSpPr>
              <p:nvPr/>
            </p:nvSpPr>
            <p:spPr>
              <a:xfrm>
                <a:off x="2688054" y="6741603"/>
                <a:ext cx="2598637" cy="471924"/>
              </a:xfrm>
              <a:prstGeom prst="rect">
                <a:avLst/>
              </a:prstGeom>
              <a:blipFill>
                <a:blip r:embed="rId6"/>
                <a:stretch>
                  <a:fillRect l="-3415" r="-1463" b="-18421"/>
                </a:stretch>
              </a:blipFill>
              <a:ln w="12700" cap="flat">
                <a:noFill/>
                <a:miter lim="400000"/>
              </a:ln>
              <a:effectLst/>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002651E9-5AC6-3944-BD8A-16A146EDBF00}"/>
              </a:ext>
            </a:extLst>
          </p:cNvPr>
          <p:cNvGrpSpPr/>
          <p:nvPr/>
        </p:nvGrpSpPr>
        <p:grpSpPr>
          <a:xfrm>
            <a:off x="6090992" y="4544698"/>
            <a:ext cx="5827189" cy="4908130"/>
            <a:chOff x="6632852" y="4544698"/>
            <a:chExt cx="5827189" cy="4908130"/>
          </a:xfrm>
        </p:grpSpPr>
        <p:cxnSp>
          <p:nvCxnSpPr>
            <p:cNvPr id="51" name="Straight Arrow Connector 50">
              <a:extLst>
                <a:ext uri="{FF2B5EF4-FFF2-40B4-BE49-F238E27FC236}">
                  <a16:creationId xmlns:a16="http://schemas.microsoft.com/office/drawing/2014/main" id="{7173BA14-46E3-1B4C-9DFA-EE26D151499D}"/>
                </a:ext>
              </a:extLst>
            </p:cNvPr>
            <p:cNvCxnSpPr>
              <a:cxnSpLocks/>
            </p:cNvCxnSpPr>
            <p:nvPr/>
          </p:nvCxnSpPr>
          <p:spPr>
            <a:xfrm flipV="1">
              <a:off x="6632852" y="7175983"/>
              <a:ext cx="5101350" cy="19824"/>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E9EBC29A-B17C-774C-A232-26400F32CC57}"/>
                </a:ext>
              </a:extLst>
            </p:cNvPr>
            <p:cNvCxnSpPr>
              <a:cxnSpLocks/>
            </p:cNvCxnSpPr>
            <p:nvPr/>
          </p:nvCxnSpPr>
          <p:spPr>
            <a:xfrm flipV="1">
              <a:off x="9245883" y="4938787"/>
              <a:ext cx="12984" cy="4514041"/>
            </a:xfrm>
            <a:prstGeom prst="straightConnector1">
              <a:avLst/>
            </a:prstGeom>
            <a:noFill/>
            <a:ln w="28575" cap="flat">
              <a:solidFill>
                <a:schemeClr val="bg2">
                  <a:lumMod val="75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E187442E-7F6C-4D45-A547-3A18A10F4F09}"/>
                </a:ext>
              </a:extLst>
            </p:cNvPr>
            <p:cNvSpPr txBox="1"/>
            <p:nvPr/>
          </p:nvSpPr>
          <p:spPr>
            <a:xfrm>
              <a:off x="11760168" y="6968103"/>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54" name="TextBox 53">
              <a:extLst>
                <a:ext uri="{FF2B5EF4-FFF2-40B4-BE49-F238E27FC236}">
                  <a16:creationId xmlns:a16="http://schemas.microsoft.com/office/drawing/2014/main" id="{066D399B-ACEE-5A43-833C-01D411F18788}"/>
                </a:ext>
              </a:extLst>
            </p:cNvPr>
            <p:cNvSpPr txBox="1"/>
            <p:nvPr/>
          </p:nvSpPr>
          <p:spPr>
            <a:xfrm>
              <a:off x="8791227" y="4544698"/>
              <a:ext cx="90931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grpSp>
      <p:grpSp>
        <p:nvGrpSpPr>
          <p:cNvPr id="70" name="Group 69">
            <a:extLst>
              <a:ext uri="{FF2B5EF4-FFF2-40B4-BE49-F238E27FC236}">
                <a16:creationId xmlns:a16="http://schemas.microsoft.com/office/drawing/2014/main" id="{EBBE0E49-4DE1-1449-A9E6-BCB27E4C304A}"/>
              </a:ext>
            </a:extLst>
          </p:cNvPr>
          <p:cNvGrpSpPr/>
          <p:nvPr/>
        </p:nvGrpSpPr>
        <p:grpSpPr>
          <a:xfrm>
            <a:off x="6463200" y="6628546"/>
            <a:ext cx="4199792" cy="567261"/>
            <a:chOff x="7005060" y="6628546"/>
            <a:chExt cx="4199792" cy="567261"/>
          </a:xfrm>
        </p:grpSpPr>
        <p:cxnSp>
          <p:nvCxnSpPr>
            <p:cNvPr id="55" name="Straight Connector 54">
              <a:extLst>
                <a:ext uri="{FF2B5EF4-FFF2-40B4-BE49-F238E27FC236}">
                  <a16:creationId xmlns:a16="http://schemas.microsoft.com/office/drawing/2014/main" id="{6E6B87F3-60B2-034B-8715-2DDF720D3F77}"/>
                </a:ext>
              </a:extLst>
            </p:cNvPr>
            <p:cNvCxnSpPr>
              <a:cxnSpLocks/>
            </p:cNvCxnSpPr>
            <p:nvPr/>
          </p:nvCxnSpPr>
          <p:spPr>
            <a:xfrm>
              <a:off x="7140852" y="7192916"/>
              <a:ext cx="4064000" cy="2891"/>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5342746B-9EC8-284A-AD54-0511AB439633}"/>
                    </a:ext>
                  </a:extLst>
                </p:cNvPr>
                <p:cNvSpPr txBox="1"/>
                <p:nvPr/>
              </p:nvSpPr>
              <p:spPr>
                <a:xfrm>
                  <a:off x="7005060" y="6628546"/>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59" name="TextBox 58">
                  <a:extLst>
                    <a:ext uri="{FF2B5EF4-FFF2-40B4-BE49-F238E27FC236}">
                      <a16:creationId xmlns:a16="http://schemas.microsoft.com/office/drawing/2014/main" id="{5342746B-9EC8-284A-AD54-0511AB439633}"/>
                    </a:ext>
                  </a:extLst>
                </p:cNvPr>
                <p:cNvSpPr txBox="1">
                  <a:spLocks noRot="1" noChangeAspect="1" noMove="1" noResize="1" noEditPoints="1" noAdjustHandles="1" noChangeArrowheads="1" noChangeShapeType="1" noTextEdit="1"/>
                </p:cNvSpPr>
                <p:nvPr/>
              </p:nvSpPr>
              <p:spPr>
                <a:xfrm>
                  <a:off x="7005060" y="6628546"/>
                  <a:ext cx="646929" cy="47192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grpSp>
      <p:grpSp>
        <p:nvGrpSpPr>
          <p:cNvPr id="71" name="Group 70">
            <a:extLst>
              <a:ext uri="{FF2B5EF4-FFF2-40B4-BE49-F238E27FC236}">
                <a16:creationId xmlns:a16="http://schemas.microsoft.com/office/drawing/2014/main" id="{AD63C521-8D54-5D48-993C-2844A81E3617}"/>
              </a:ext>
            </a:extLst>
          </p:cNvPr>
          <p:cNvGrpSpPr/>
          <p:nvPr/>
        </p:nvGrpSpPr>
        <p:grpSpPr>
          <a:xfrm>
            <a:off x="8704023" y="5649968"/>
            <a:ext cx="653421" cy="3183467"/>
            <a:chOff x="9245883" y="5649968"/>
            <a:chExt cx="653421" cy="3183467"/>
          </a:xfrm>
        </p:grpSpPr>
        <p:cxnSp>
          <p:nvCxnSpPr>
            <p:cNvPr id="56" name="Straight Connector 55">
              <a:extLst>
                <a:ext uri="{FF2B5EF4-FFF2-40B4-BE49-F238E27FC236}">
                  <a16:creationId xmlns:a16="http://schemas.microsoft.com/office/drawing/2014/main" id="{BEE16EA0-006F-8143-912D-A588F904CA9C}"/>
                </a:ext>
              </a:extLst>
            </p:cNvPr>
            <p:cNvCxnSpPr>
              <a:cxnSpLocks/>
            </p:cNvCxnSpPr>
            <p:nvPr/>
          </p:nvCxnSpPr>
          <p:spPr>
            <a:xfrm flipV="1">
              <a:off x="9245883" y="5649968"/>
              <a:ext cx="0" cy="3183467"/>
            </a:xfrm>
            <a:prstGeom prst="line">
              <a:avLst/>
            </a:prstGeom>
            <a:noFill/>
            <a:ln w="63500" cap="flat">
              <a:solidFill>
                <a:srgbClr val="FF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6CA15C8-5AA1-0A4D-B1CF-52C68C10ABAB}"/>
                    </a:ext>
                  </a:extLst>
                </p:cNvPr>
                <p:cNvSpPr txBox="1"/>
                <p:nvPr/>
              </p:nvSpPr>
              <p:spPr>
                <a:xfrm>
                  <a:off x="9252375" y="8361511"/>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3</m:t>
                            </m:r>
                          </m:sub>
                        </m:sSub>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60" name="TextBox 59">
                  <a:extLst>
                    <a:ext uri="{FF2B5EF4-FFF2-40B4-BE49-F238E27FC236}">
                      <a16:creationId xmlns:a16="http://schemas.microsoft.com/office/drawing/2014/main" id="{06CA15C8-5AA1-0A4D-B1CF-52C68C10ABAB}"/>
                    </a:ext>
                  </a:extLst>
                </p:cNvPr>
                <p:cNvSpPr txBox="1">
                  <a:spLocks noRot="1" noChangeAspect="1" noMove="1" noResize="1" noEditPoints="1" noAdjustHandles="1" noChangeArrowheads="1" noChangeShapeType="1" noTextEdit="1"/>
                </p:cNvSpPr>
                <p:nvPr/>
              </p:nvSpPr>
              <p:spPr>
                <a:xfrm>
                  <a:off x="9252375" y="8361511"/>
                  <a:ext cx="646929" cy="471924"/>
                </a:xfrm>
                <a:prstGeom prst="rect">
                  <a:avLst/>
                </a:prstGeom>
                <a:blipFill>
                  <a:blip r:embed="rId8"/>
                  <a:stretch>
                    <a:fillRect/>
                  </a:stretch>
                </a:blipFill>
                <a:ln w="12700" cap="flat">
                  <a:noFill/>
                  <a:miter lim="400000"/>
                </a:ln>
                <a:effectLst/>
              </p:spPr>
              <p:txBody>
                <a:bodyPr/>
                <a:lstStyle/>
                <a:p>
                  <a:r>
                    <a:rPr lang="en-US">
                      <a:noFill/>
                    </a:rPr>
                    <a:t> </a:t>
                  </a:r>
                </a:p>
              </p:txBody>
            </p:sp>
          </mc:Fallback>
        </mc:AlternateContent>
      </p:grpSp>
      <p:grpSp>
        <p:nvGrpSpPr>
          <p:cNvPr id="72" name="Group 71">
            <a:extLst>
              <a:ext uri="{FF2B5EF4-FFF2-40B4-BE49-F238E27FC236}">
                <a16:creationId xmlns:a16="http://schemas.microsoft.com/office/drawing/2014/main" id="{2BDD9268-EFA1-AA47-92E0-FDA98759A66A}"/>
              </a:ext>
            </a:extLst>
          </p:cNvPr>
          <p:cNvGrpSpPr/>
          <p:nvPr/>
        </p:nvGrpSpPr>
        <p:grpSpPr>
          <a:xfrm>
            <a:off x="6561072" y="7226118"/>
            <a:ext cx="4101920" cy="471924"/>
            <a:chOff x="7102932" y="7226118"/>
            <a:chExt cx="4101920" cy="471924"/>
          </a:xfrm>
        </p:grpSpPr>
        <p:cxnSp>
          <p:nvCxnSpPr>
            <p:cNvPr id="58" name="Straight Connector 57">
              <a:extLst>
                <a:ext uri="{FF2B5EF4-FFF2-40B4-BE49-F238E27FC236}">
                  <a16:creationId xmlns:a16="http://schemas.microsoft.com/office/drawing/2014/main" id="{EB871449-602C-6B4E-8B35-4C53FC2B9628}"/>
                </a:ext>
              </a:extLst>
            </p:cNvPr>
            <p:cNvCxnSpPr>
              <a:cxnSpLocks/>
            </p:cNvCxnSpPr>
            <p:nvPr/>
          </p:nvCxnSpPr>
          <p:spPr>
            <a:xfrm>
              <a:off x="7140852" y="7266808"/>
              <a:ext cx="4064000" cy="1"/>
            </a:xfrm>
            <a:prstGeom prst="line">
              <a:avLst/>
            </a:prstGeom>
            <a:noFill/>
            <a:ln w="63500" cap="flat">
              <a:solidFill>
                <a:srgbClr val="00206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BCD25C8-5BC8-7246-869C-3A42E0411973}"/>
                    </a:ext>
                  </a:extLst>
                </p:cNvPr>
                <p:cNvSpPr txBox="1"/>
                <p:nvPr/>
              </p:nvSpPr>
              <p:spPr>
                <a:xfrm>
                  <a:off x="7102932" y="7226118"/>
                  <a:ext cx="6469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oMath>
                    </m:oMathPara>
                  </a14:m>
                  <a:endParaRPr kumimoji="0" lang="en-US" sz="2400" b="0" i="0" u="none" strike="noStrike" cap="none" spc="0" normalizeH="0" baseline="0" dirty="0">
                    <a:ln>
                      <a:noFill/>
                    </a:ln>
                    <a:solidFill>
                      <a:srgbClr val="FF0000"/>
                    </a:solidFill>
                    <a:effectLst/>
                    <a:uFillTx/>
                    <a:ea typeface="Helvetica Neue"/>
                    <a:cs typeface="Helvetica Neue"/>
                    <a:sym typeface="Helvetica Neue"/>
                  </a:endParaRPr>
                </a:p>
              </p:txBody>
            </p:sp>
          </mc:Choice>
          <mc:Fallback xmlns="">
            <p:sp>
              <p:nvSpPr>
                <p:cNvPr id="61" name="TextBox 60">
                  <a:extLst>
                    <a:ext uri="{FF2B5EF4-FFF2-40B4-BE49-F238E27FC236}">
                      <a16:creationId xmlns:a16="http://schemas.microsoft.com/office/drawing/2014/main" id="{ABCD25C8-5BC8-7246-869C-3A42E0411973}"/>
                    </a:ext>
                  </a:extLst>
                </p:cNvPr>
                <p:cNvSpPr txBox="1">
                  <a:spLocks noRot="1" noChangeAspect="1" noMove="1" noResize="1" noEditPoints="1" noAdjustHandles="1" noChangeArrowheads="1" noChangeShapeType="1" noTextEdit="1"/>
                </p:cNvSpPr>
                <p:nvPr/>
              </p:nvSpPr>
              <p:spPr>
                <a:xfrm>
                  <a:off x="7102932" y="7226118"/>
                  <a:ext cx="646929" cy="471924"/>
                </a:xfrm>
                <a:prstGeom prst="rect">
                  <a:avLst/>
                </a:prstGeom>
                <a:blipFill>
                  <a:blip r:embed="rId9"/>
                  <a:stretch>
                    <a:fillRect/>
                  </a:stretch>
                </a:blipFill>
                <a:ln w="12700" cap="flat">
                  <a:noFill/>
                  <a:miter lim="400000"/>
                </a:ln>
                <a:effectLst/>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BA8FC866-B715-A04B-B880-728C52A4FCE1}"/>
              </a:ext>
            </a:extLst>
          </p:cNvPr>
          <p:cNvGrpSpPr/>
          <p:nvPr/>
        </p:nvGrpSpPr>
        <p:grpSpPr>
          <a:xfrm>
            <a:off x="8535512" y="7057331"/>
            <a:ext cx="1769207" cy="627943"/>
            <a:chOff x="9077372" y="7057331"/>
            <a:chExt cx="1769207" cy="627943"/>
          </a:xfrm>
        </p:grpSpPr>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48B11A-879C-A745-A33D-873DC688D6C0}"/>
                    </a:ext>
                  </a:extLst>
                </p:cNvPr>
                <p:cNvSpPr txBox="1"/>
                <p:nvPr/>
              </p:nvSpPr>
              <p:spPr>
                <a:xfrm>
                  <a:off x="9239392" y="7274905"/>
                  <a:ext cx="1607187"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d>
                          <m:dPr>
                            <m:ctrlPr>
                              <a:rPr lang="en-US" sz="2000" b="0" i="1" smtClean="0">
                                <a:solidFill>
                                  <a:srgbClr val="FF0000"/>
                                </a:solidFill>
                                <a:latin typeface="Cambria Math" panose="02040503050406030204" pitchFamily="18" charset="0"/>
                              </a:rPr>
                            </m:ctrlPr>
                          </m:dPr>
                          <m:e>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a:solidFill>
                                      <a:srgbClr val="FF0000"/>
                                    </a:solidFill>
                                    <a:latin typeface="Cambria Math" panose="02040503050406030204" pitchFamily="18" charset="0"/>
                                  </a:rPr>
                                  <m:t>1</m:t>
                                </m:r>
                              </m:sub>
                            </m:sSub>
                            <m:r>
                              <a:rPr lang="en-US" sz="2000" b="0" i="1">
                                <a:solidFill>
                                  <a:srgbClr val="002060"/>
                                </a:solidFill>
                                <a:latin typeface="Cambria Math" panose="02040503050406030204" pitchFamily="18" charset="0"/>
                              </a:rPr>
                              <m:t> </m:t>
                            </m:r>
                            <m:r>
                              <a:rPr lang="en-US" sz="2000" b="0" i="1">
                                <a:solidFill>
                                  <a:schemeClr val="tx1"/>
                                </a:solidFill>
                                <a:latin typeface="Cambria Math" panose="02040503050406030204" pitchFamily="18" charset="0"/>
                              </a:rPr>
                              <m:t>𝐴𝑁𝐷</m:t>
                            </m:r>
                            <m:r>
                              <a:rPr lang="en-US" sz="2000" b="0" i="1">
                                <a:solidFill>
                                  <a:srgbClr val="002060"/>
                                </a:solidFill>
                                <a:latin typeface="Cambria Math" panose="02040503050406030204" pitchFamily="18" charset="0"/>
                              </a:rPr>
                              <m:t> </m:t>
                            </m:r>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3</m:t>
                                </m:r>
                              </m:sub>
                            </m:sSub>
                          </m:e>
                        </m:d>
                      </m:oMath>
                    </m:oMathPara>
                  </a14:m>
                  <a:endParaRPr lang="en-US" sz="2000" b="0" i="0" dirty="0">
                    <a:solidFill>
                      <a:srgbClr val="FF0000"/>
                    </a:solidFill>
                  </a:endParaRPr>
                </a:p>
              </p:txBody>
            </p:sp>
          </mc:Choice>
          <mc:Fallback xmlns="">
            <p:sp>
              <p:nvSpPr>
                <p:cNvPr id="62" name="TextBox 61">
                  <a:extLst>
                    <a:ext uri="{FF2B5EF4-FFF2-40B4-BE49-F238E27FC236}">
                      <a16:creationId xmlns:a16="http://schemas.microsoft.com/office/drawing/2014/main" id="{5948B11A-879C-A745-A33D-873DC688D6C0}"/>
                    </a:ext>
                  </a:extLst>
                </p:cNvPr>
                <p:cNvSpPr txBox="1">
                  <a:spLocks noRot="1" noChangeAspect="1" noMove="1" noResize="1" noEditPoints="1" noAdjustHandles="1" noChangeArrowheads="1" noChangeShapeType="1" noTextEdit="1"/>
                </p:cNvSpPr>
                <p:nvPr/>
              </p:nvSpPr>
              <p:spPr>
                <a:xfrm>
                  <a:off x="9239392" y="7274905"/>
                  <a:ext cx="1607187" cy="410369"/>
                </a:xfrm>
                <a:prstGeom prst="rect">
                  <a:avLst/>
                </a:prstGeom>
                <a:blipFill>
                  <a:blip r:embed="rId10"/>
                  <a:stretch>
                    <a:fillRect b="-18182"/>
                  </a:stretch>
                </a:blipFill>
                <a:ln w="12700" cap="flat">
                  <a:noFill/>
                  <a:miter lim="400000"/>
                </a:ln>
                <a:effectLst/>
              </p:spPr>
              <p:txBody>
                <a:bodyPr/>
                <a:lstStyle/>
                <a:p>
                  <a:r>
                    <a:rPr lang="en-US">
                      <a:noFill/>
                    </a:rPr>
                    <a:t> </a:t>
                  </a:r>
                </a:p>
              </p:txBody>
            </p:sp>
          </mc:Fallback>
        </mc:AlternateContent>
        <p:sp>
          <p:nvSpPr>
            <p:cNvPr id="44" name="Oval 43">
              <a:extLst>
                <a:ext uri="{FF2B5EF4-FFF2-40B4-BE49-F238E27FC236}">
                  <a16:creationId xmlns:a16="http://schemas.microsoft.com/office/drawing/2014/main" id="{149D4808-2607-5540-AE93-BACB7334F51E}"/>
                </a:ext>
              </a:extLst>
            </p:cNvPr>
            <p:cNvSpPr/>
            <p:nvPr/>
          </p:nvSpPr>
          <p:spPr>
            <a:xfrm>
              <a:off x="9077372" y="7057331"/>
              <a:ext cx="296092" cy="334876"/>
            </a:xfrm>
            <a:prstGeom prst="ellipse">
              <a:avLst/>
            </a:prstGeom>
            <a:solidFill>
              <a:srgbClr val="00206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a:ln>
                  <a:noFill/>
                </a:ln>
                <a:solidFill>
                  <a:srgbClr val="FFFFFF"/>
                </a:solidFill>
                <a:effectLst/>
                <a:uFillTx/>
                <a:latin typeface="+mn-lt"/>
                <a:ea typeface="+mn-ea"/>
                <a:cs typeface="+mn-cs"/>
                <a:sym typeface="Helvetica Neue Medium"/>
              </a:endParaRPr>
            </a:p>
          </p:txBody>
        </p:sp>
      </p:grpSp>
      <p:cxnSp>
        <p:nvCxnSpPr>
          <p:cNvPr id="65" name="Straight Connector 64">
            <a:extLst>
              <a:ext uri="{FF2B5EF4-FFF2-40B4-BE49-F238E27FC236}">
                <a16:creationId xmlns:a16="http://schemas.microsoft.com/office/drawing/2014/main" id="{0BDC536B-B4F7-9944-89AA-0FDE88B8EC89}"/>
              </a:ext>
            </a:extLst>
          </p:cNvPr>
          <p:cNvCxnSpPr/>
          <p:nvPr/>
        </p:nvCxnSpPr>
        <p:spPr>
          <a:xfrm>
            <a:off x="5892804" y="4055548"/>
            <a:ext cx="0" cy="5428460"/>
          </a:xfrm>
          <a:prstGeom prst="line">
            <a:avLst/>
          </a:prstGeom>
          <a:noFill/>
          <a:ln w="25400" cap="flat">
            <a:solidFill>
              <a:schemeClr val="bg2">
                <a:lumMod val="75000"/>
              </a:schemeClr>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3D8A382-8DBE-2B4B-B294-A1A6FB58EDB6}"/>
                  </a:ext>
                </a:extLst>
              </p:cNvPr>
              <p:cNvSpPr txBox="1"/>
              <p:nvPr/>
            </p:nvSpPr>
            <p:spPr>
              <a:xfrm>
                <a:off x="9033979" y="6019473"/>
                <a:ext cx="423790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endParaRPr lang="en-US" sz="2000" b="0" i="0" dirty="0">
                  <a:solidFill>
                    <a:srgbClr val="FF0000"/>
                  </a:solidFill>
                </a:endParaRPr>
              </a:p>
              <a:p>
                <a:pPr algn="l"/>
                <a14:m>
                  <m:oMathPara xmlns:m="http://schemas.openxmlformats.org/officeDocument/2006/math">
                    <m:oMathParaPr>
                      <m:jc m:val="centerGroup"/>
                    </m:oMathParaPr>
                    <m:oMath xmlns:m="http://schemas.openxmlformats.org/officeDocument/2006/math">
                      <m:d>
                        <m:dPr>
                          <m:ctrlPr>
                            <a:rPr lang="en-US" sz="2000" b="0" i="1" smtClean="0">
                              <a:solidFill>
                                <a:srgbClr val="002060"/>
                              </a:solidFill>
                              <a:latin typeface="Cambria Math" panose="02040503050406030204" pitchFamily="18" charset="0"/>
                            </a:rPr>
                          </m:ctrlPr>
                        </m:dPr>
                        <m:e>
                          <m:sSub>
                            <m:sSubPr>
                              <m:ctrlPr>
                                <a:rPr lang="en-US" sz="2000" b="0" i="1" smtClean="0">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a:solidFill>
                                    <a:srgbClr val="FF0000"/>
                                  </a:solidFill>
                                  <a:latin typeface="Cambria Math" panose="02040503050406030204" pitchFamily="18" charset="0"/>
                                </a:rPr>
                                <m:t>1</m:t>
                              </m:r>
                            </m:sub>
                          </m:sSub>
                          <m:r>
                            <a:rPr lang="en-US" sz="2000" b="0" i="1">
                              <a:solidFill>
                                <a:srgbClr val="FF0000"/>
                              </a:solidFill>
                              <a:latin typeface="Cambria Math" panose="02040503050406030204" pitchFamily="18" charset="0"/>
                            </a:rPr>
                            <m:t> </m:t>
                          </m:r>
                          <m:r>
                            <a:rPr lang="en-US" sz="2000" b="0" i="1">
                              <a:solidFill>
                                <a:schemeClr val="tx1"/>
                              </a:solidFill>
                              <a:latin typeface="Cambria Math" panose="02040503050406030204" pitchFamily="18" charset="0"/>
                            </a:rPr>
                            <m:t>𝐴𝑁𝐷</m:t>
                          </m:r>
                          <m:r>
                            <a:rPr lang="en-US" sz="2000" b="0" i="1" smtClean="0">
                              <a:solidFill>
                                <a:schemeClr val="tx1"/>
                              </a:solidFill>
                              <a:latin typeface="Cambria Math" panose="02040503050406030204" pitchFamily="18" charset="0"/>
                            </a:rPr>
                            <m:t> </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𝐶</m:t>
                              </m:r>
                            </m:e>
                            <m:sub>
                              <m:r>
                                <a:rPr lang="en-US" sz="2000" b="0" i="1" smtClean="0">
                                  <a:solidFill>
                                    <a:srgbClr val="FF0000"/>
                                  </a:solidFill>
                                  <a:latin typeface="Cambria Math" panose="02040503050406030204" pitchFamily="18" charset="0"/>
                                </a:rPr>
                                <m:t>2</m:t>
                              </m:r>
                            </m:sub>
                          </m:sSub>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𝑂𝑅</m:t>
                      </m:r>
                      <m:r>
                        <a:rPr lang="en-US" sz="2000" b="0" i="1">
                          <a:solidFill>
                            <a:srgbClr val="002060"/>
                          </a:solidFill>
                          <a:latin typeface="Cambria Math" panose="02040503050406030204" pitchFamily="18" charset="0"/>
                        </a:rPr>
                        <m:t> </m:t>
                      </m:r>
                      <m:d>
                        <m:dPr>
                          <m:ctrlPr>
                            <a:rPr lang="en-US" sz="2000" b="0" i="1">
                              <a:solidFill>
                                <a:srgbClr val="FF0000"/>
                              </a:solidFill>
                              <a:latin typeface="Cambria Math" panose="02040503050406030204" pitchFamily="18" charset="0"/>
                            </a:rPr>
                          </m:ctrlPr>
                        </m:dPr>
                        <m:e>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a:solidFill>
                                    <a:srgbClr val="FF0000"/>
                                  </a:solidFill>
                                  <a:latin typeface="Cambria Math" panose="02040503050406030204" pitchFamily="18" charset="0"/>
                                </a:rPr>
                                <m:t>2</m:t>
                              </m:r>
                            </m:sub>
                          </m:sSub>
                          <m:r>
                            <a:rPr lang="en-US" sz="2000" b="0" i="1">
                              <a:solidFill>
                                <a:srgbClr val="FF0000"/>
                              </a:solidFill>
                              <a:latin typeface="Cambria Math" panose="02040503050406030204" pitchFamily="18" charset="0"/>
                            </a:rPr>
                            <m:t> </m:t>
                          </m:r>
                          <m:r>
                            <a:rPr lang="en-US" sz="2000" b="0" i="1" smtClean="0">
                              <a:solidFill>
                                <a:srgbClr val="002060"/>
                              </a:solidFill>
                              <a:latin typeface="Cambria Math" panose="02040503050406030204" pitchFamily="18" charset="0"/>
                            </a:rPr>
                            <m:t>𝐴𝑁𝐷</m:t>
                          </m:r>
                          <m:r>
                            <a:rPr lang="en-US" sz="2000" b="0" i="1">
                              <a:solidFill>
                                <a:srgbClr val="002060"/>
                              </a:solidFill>
                              <a:latin typeface="Cambria Math" panose="02040503050406030204" pitchFamily="18" charset="0"/>
                            </a:rPr>
                            <m:t> </m:t>
                          </m:r>
                          <m:sSub>
                            <m:sSubPr>
                              <m:ctrlPr>
                                <a:rPr lang="en-US" sz="2000" b="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𝐶</m:t>
                              </m:r>
                            </m:e>
                            <m:sub>
                              <m:r>
                                <a:rPr lang="en-US" sz="2000" b="0" i="1">
                                  <a:solidFill>
                                    <a:srgbClr val="FF0000"/>
                                  </a:solidFill>
                                  <a:latin typeface="Cambria Math" panose="02040503050406030204" pitchFamily="18" charset="0"/>
                                </a:rPr>
                                <m:t>3</m:t>
                              </m:r>
                            </m:sub>
                          </m:sSub>
                        </m:e>
                      </m:d>
                      <m:r>
                        <a:rPr lang="en-US" sz="2000" b="0" i="1" smtClean="0">
                          <a:solidFill>
                            <a:srgbClr val="002060"/>
                          </a:solidFill>
                          <a:latin typeface="Cambria Math" panose="02040503050406030204" pitchFamily="18" charset="0"/>
                        </a:rPr>
                        <m:t>=</m:t>
                      </m:r>
                    </m:oMath>
                  </m:oMathPara>
                </a14:m>
                <a:endParaRPr lang="en-US" sz="2000" b="0" dirty="0"/>
              </a:p>
            </p:txBody>
          </p:sp>
        </mc:Choice>
        <mc:Fallback xmlns="">
          <p:sp>
            <p:nvSpPr>
              <p:cNvPr id="75" name="TextBox 74">
                <a:extLst>
                  <a:ext uri="{FF2B5EF4-FFF2-40B4-BE49-F238E27FC236}">
                    <a16:creationId xmlns:a16="http://schemas.microsoft.com/office/drawing/2014/main" id="{A3D8A382-8DBE-2B4B-B294-A1A6FB58EDB6}"/>
                  </a:ext>
                </a:extLst>
              </p:cNvPr>
              <p:cNvSpPr txBox="1">
                <a:spLocks noRot="1" noChangeAspect="1" noMove="1" noResize="1" noEditPoints="1" noAdjustHandles="1" noChangeArrowheads="1" noChangeShapeType="1" noTextEdit="1"/>
              </p:cNvSpPr>
              <p:nvPr/>
            </p:nvSpPr>
            <p:spPr>
              <a:xfrm>
                <a:off x="9033979" y="6019473"/>
                <a:ext cx="4237905" cy="718145"/>
              </a:xfrm>
              <a:prstGeom prst="rect">
                <a:avLst/>
              </a:prstGeom>
              <a:blipFill>
                <a:blip r:embed="rId11"/>
                <a:stretch>
                  <a:fillRect b="-1034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ounded Rectangle 49">
                <a:extLst>
                  <a:ext uri="{FF2B5EF4-FFF2-40B4-BE49-F238E27FC236}">
                    <a16:creationId xmlns:a16="http://schemas.microsoft.com/office/drawing/2014/main" id="{48A830C6-625B-B54F-9F71-CDD325A20135}"/>
                  </a:ext>
                </a:extLst>
              </p:cNvPr>
              <p:cNvSpPr/>
              <p:nvPr/>
            </p:nvSpPr>
            <p:spPr>
              <a:xfrm>
                <a:off x="930523" y="3208003"/>
                <a:ext cx="12217523" cy="544830"/>
              </a:xfrm>
              <a:prstGeom prst="round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0" rIns="50800" bIns="0" numCol="1" spcCol="38100" rtlCol="0" anchor="t">
                <a:spAutoFit/>
              </a:bodyPr>
              <a:lstStyle/>
              <a:p>
                <a:pPr lvl="1" indent="0" algn="l">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𝐴𝑁𝐷</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d>
                        <m:d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dPr>
                        <m:e>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𝑂𝑅</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3</m:t>
                              </m:r>
                            </m:sub>
                          </m:sSub>
                        </m:e>
                      </m:d>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d>
                        <m:d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dPr>
                        <m:e>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𝐴𝑁𝐷</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e>
                      </m:d>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𝑂𝑅</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rgbClr val="00206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𝐴𝑁𝐷</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3</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oMath>
                  </m:oMathPara>
                </a14:m>
                <a:endParaRPr kumimoji="0" lang="en-US" sz="2800" b="0" i="0" u="none" strike="noStrike" kern="0" cap="none" spc="0" normalizeH="0" baseline="0" noProof="0" dirty="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endParaRPr>
              </a:p>
            </p:txBody>
          </p:sp>
        </mc:Choice>
        <mc:Fallback xmlns="">
          <p:sp>
            <p:nvSpPr>
              <p:cNvPr id="50" name="Rounded Rectangle 49">
                <a:extLst>
                  <a:ext uri="{FF2B5EF4-FFF2-40B4-BE49-F238E27FC236}">
                    <a16:creationId xmlns:a16="http://schemas.microsoft.com/office/drawing/2014/main" id="{48A830C6-625B-B54F-9F71-CDD325A20135}"/>
                  </a:ext>
                </a:extLst>
              </p:cNvPr>
              <p:cNvSpPr>
                <a:spLocks noRot="1" noChangeAspect="1" noMove="1" noResize="1" noEditPoints="1" noAdjustHandles="1" noChangeArrowheads="1" noChangeShapeType="1" noTextEdit="1"/>
              </p:cNvSpPr>
              <p:nvPr/>
            </p:nvSpPr>
            <p:spPr>
              <a:xfrm>
                <a:off x="930523" y="3208003"/>
                <a:ext cx="12217523" cy="544830"/>
              </a:xfrm>
              <a:prstGeom prst="roundRect">
                <a:avLst/>
              </a:prstGeom>
              <a:blipFill>
                <a:blip r:embed="rId12"/>
                <a:stretch>
                  <a:fillRect t="-2326" b="-30233"/>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B2CA459-F3AD-6A45-A3DE-90FB8E3A5F44}"/>
                  </a:ext>
                </a:extLst>
              </p:cNvPr>
              <p:cNvSpPr txBox="1"/>
              <p:nvPr/>
            </p:nvSpPr>
            <p:spPr>
              <a:xfrm>
                <a:off x="10050719" y="6664867"/>
                <a:ext cx="1692509"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sSub>
                        <m:sSubPr>
                          <m:ctrlP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1</m:t>
                          </m:r>
                        </m:sub>
                      </m:sSub>
                      <m:r>
                        <a:rPr kumimoji="0" lang="en-US" sz="20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a:cs typeface="Helvetica Neue"/>
                          <a:sym typeface="Helvetica Neue"/>
                        </a:rPr>
                        <m:t>𝐴𝑁𝐷</m:t>
                      </m:r>
                      <m:r>
                        <a:rPr kumimoji="0" lang="en-US" sz="2000" b="0" i="1" u="none" strike="noStrike" cap="none" spc="0" normalizeH="0" baseline="0" smtClean="0">
                          <a:ln>
                            <a:noFill/>
                          </a:ln>
                          <a:solidFill>
                            <a:srgbClr val="002060"/>
                          </a:solidFill>
                          <a:effectLst/>
                          <a:uFillTx/>
                          <a:latin typeface="Cambria Math" panose="02040503050406030204" pitchFamily="18" charset="0"/>
                          <a:ea typeface="Helvetica Neue"/>
                          <a:cs typeface="Helvetica Neue"/>
                          <a:sym typeface="Helvetica Neue"/>
                        </a:rPr>
                        <m:t> </m:t>
                      </m:r>
                      <m:sSub>
                        <m:sSubPr>
                          <m:ctrlP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𝐶</m:t>
                          </m:r>
                        </m:e>
                        <m:sub>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2</m:t>
                          </m:r>
                        </m:sub>
                      </m:sSub>
                      <m:r>
                        <a:rPr kumimoji="0" lang="en-US" sz="20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m:t>
                      </m:r>
                    </m:oMath>
                  </m:oMathPara>
                </a14:m>
                <a:endParaRPr lang="en-US" sz="2000" b="0" i="0" dirty="0">
                  <a:solidFill>
                    <a:srgbClr val="FF0000"/>
                  </a:solidFill>
                </a:endParaRPr>
              </a:p>
            </p:txBody>
          </p:sp>
        </mc:Choice>
        <mc:Fallback xmlns="">
          <p:sp>
            <p:nvSpPr>
              <p:cNvPr id="64" name="TextBox 63">
                <a:extLst>
                  <a:ext uri="{FF2B5EF4-FFF2-40B4-BE49-F238E27FC236}">
                    <a16:creationId xmlns:a16="http://schemas.microsoft.com/office/drawing/2014/main" id="{EB2CA459-F3AD-6A45-A3DE-90FB8E3A5F44}"/>
                  </a:ext>
                </a:extLst>
              </p:cNvPr>
              <p:cNvSpPr txBox="1">
                <a:spLocks noRot="1" noChangeAspect="1" noMove="1" noResize="1" noEditPoints="1" noAdjustHandles="1" noChangeArrowheads="1" noChangeShapeType="1" noTextEdit="1"/>
              </p:cNvSpPr>
              <p:nvPr/>
            </p:nvSpPr>
            <p:spPr>
              <a:xfrm>
                <a:off x="10050719" y="6664867"/>
                <a:ext cx="1692509" cy="410369"/>
              </a:xfrm>
              <a:prstGeom prst="rect">
                <a:avLst/>
              </a:prstGeom>
              <a:blipFill>
                <a:blip r:embed="rId13"/>
                <a:stretch>
                  <a:fillRect b="-18182"/>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7052732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5"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Learning Axis-Parallel Quantum Embedding</a:t>
            </a:r>
            <a:endParaRPr sz="4800" dirty="0"/>
          </a:p>
        </p:txBody>
      </p:sp>
      <p:grpSp>
        <p:nvGrpSpPr>
          <p:cNvPr id="43" name="Group 42">
            <a:extLst>
              <a:ext uri="{FF2B5EF4-FFF2-40B4-BE49-F238E27FC236}">
                <a16:creationId xmlns:a16="http://schemas.microsoft.com/office/drawing/2014/main" id="{197B2601-DFEA-C64A-94CC-8EDE175F6F9C}"/>
              </a:ext>
            </a:extLst>
          </p:cNvPr>
          <p:cNvGrpSpPr/>
          <p:nvPr/>
        </p:nvGrpSpPr>
        <p:grpSpPr>
          <a:xfrm>
            <a:off x="7524965" y="1651478"/>
            <a:ext cx="4961530" cy="4427579"/>
            <a:chOff x="6505252" y="2167577"/>
            <a:chExt cx="5594062" cy="4753352"/>
          </a:xfrm>
        </p:grpSpPr>
        <p:grpSp>
          <p:nvGrpSpPr>
            <p:cNvPr id="57" name="Group 56">
              <a:extLst>
                <a:ext uri="{FF2B5EF4-FFF2-40B4-BE49-F238E27FC236}">
                  <a16:creationId xmlns:a16="http://schemas.microsoft.com/office/drawing/2014/main" id="{DCDCD784-E83C-0E4E-84E5-E6D0FF29A355}"/>
                </a:ext>
              </a:extLst>
            </p:cNvPr>
            <p:cNvGrpSpPr/>
            <p:nvPr/>
          </p:nvGrpSpPr>
          <p:grpSpPr>
            <a:xfrm>
              <a:off x="6505252" y="2167577"/>
              <a:ext cx="5594062" cy="4753352"/>
              <a:chOff x="6505252" y="2167577"/>
              <a:chExt cx="5594062" cy="4753352"/>
            </a:xfrm>
          </p:grpSpPr>
          <p:cxnSp>
            <p:nvCxnSpPr>
              <p:cNvPr id="76" name="Straight Arrow Connector 75">
                <a:extLst>
                  <a:ext uri="{FF2B5EF4-FFF2-40B4-BE49-F238E27FC236}">
                    <a16:creationId xmlns:a16="http://schemas.microsoft.com/office/drawing/2014/main" id="{5BE7EFE6-03AB-8E43-97CA-0DE6A6AF0B6E}"/>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3FD16C97-E807-C54B-A2AB-CC7B75F9F92D}"/>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8773DF30-3B5A-A745-B8CB-A817D662EE07}"/>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79" name="TextBox 78">
                <a:extLst>
                  <a:ext uri="{FF2B5EF4-FFF2-40B4-BE49-F238E27FC236}">
                    <a16:creationId xmlns:a16="http://schemas.microsoft.com/office/drawing/2014/main" id="{553B227F-6691-6449-AB89-4FC9A8E9DA8C}"/>
                  </a:ext>
                </a:extLst>
              </p:cNvPr>
              <p:cNvSpPr txBox="1"/>
              <p:nvPr/>
            </p:nvSpPr>
            <p:spPr>
              <a:xfrm>
                <a:off x="10350181" y="5490552"/>
                <a:ext cx="1749133"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1</a:t>
                </a:r>
              </a:p>
            </p:txBody>
          </p:sp>
          <p:sp>
            <p:nvSpPr>
              <p:cNvPr id="80" name="TextBox 79">
                <a:extLst>
                  <a:ext uri="{FF2B5EF4-FFF2-40B4-BE49-F238E27FC236}">
                    <a16:creationId xmlns:a16="http://schemas.microsoft.com/office/drawing/2014/main" id="{71050A6A-BD17-3347-AC55-EB3AB42FC88D}"/>
                  </a:ext>
                </a:extLst>
              </p:cNvPr>
              <p:cNvSpPr txBox="1"/>
              <p:nvPr/>
            </p:nvSpPr>
            <p:spPr>
              <a:xfrm>
                <a:off x="6505252" y="6546451"/>
                <a:ext cx="1831842"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2</a:t>
                </a:r>
              </a:p>
            </p:txBody>
          </p:sp>
          <p:sp>
            <p:nvSpPr>
              <p:cNvPr id="81" name="TextBox 80">
                <a:extLst>
                  <a:ext uri="{FF2B5EF4-FFF2-40B4-BE49-F238E27FC236}">
                    <a16:creationId xmlns:a16="http://schemas.microsoft.com/office/drawing/2014/main" id="{D91A8D8D-BED8-4541-BB15-A649229EE869}"/>
                  </a:ext>
                </a:extLst>
              </p:cNvPr>
              <p:cNvSpPr txBox="1"/>
              <p:nvPr/>
            </p:nvSpPr>
            <p:spPr>
              <a:xfrm>
                <a:off x="8151638" y="2167577"/>
                <a:ext cx="1943406"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a:t>
                </a:r>
                <a:r>
                  <a:rPr lang="en-US" sz="1600" b="0" i="1" dirty="0"/>
                  <a:t>d</a:t>
                </a:r>
                <a:endPar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88FFEFF-4499-AB48-B63F-76DF6FF1B1FC}"/>
                    </a:ext>
                  </a:extLst>
                </p:cNvPr>
                <p:cNvSpPr txBox="1"/>
                <p:nvPr/>
              </p:nvSpPr>
              <p:spPr>
                <a:xfrm>
                  <a:off x="10350181" y="2723723"/>
                  <a:ext cx="1561473" cy="6136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ℂ</m:t>
                            </m:r>
                          </m:e>
                          <m:sup>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𝐝</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74" name="TextBox 73">
                  <a:extLst>
                    <a:ext uri="{FF2B5EF4-FFF2-40B4-BE49-F238E27FC236}">
                      <a16:creationId xmlns:a16="http://schemas.microsoft.com/office/drawing/2014/main" id="{188FFEFF-4499-AB48-B63F-76DF6FF1B1FC}"/>
                    </a:ext>
                  </a:extLst>
                </p:cNvPr>
                <p:cNvSpPr txBox="1">
                  <a:spLocks noRot="1" noChangeAspect="1" noMove="1" noResize="1" noEditPoints="1" noAdjustHandles="1" noChangeArrowheads="1" noChangeShapeType="1" noTextEdit="1"/>
                </p:cNvSpPr>
                <p:nvPr/>
              </p:nvSpPr>
              <p:spPr>
                <a:xfrm>
                  <a:off x="10350181" y="2723723"/>
                  <a:ext cx="1561473" cy="613694"/>
                </a:xfrm>
                <a:prstGeom prst="rect">
                  <a:avLst/>
                </a:prstGeom>
                <a:blipFill>
                  <a:blip r:embed="rId2"/>
                  <a:stretch>
                    <a:fillRect l="-15455" b="-28261"/>
                  </a:stretch>
                </a:blipFill>
                <a:ln w="12700" cap="flat">
                  <a:noFill/>
                  <a:miter lim="400000"/>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C934D28-447B-314E-A434-1F45E772B598}"/>
                  </a:ext>
                </a:extLst>
              </p:cNvPr>
              <p:cNvGraphicFramePr>
                <a:graphicFrameLocks noGrp="1"/>
              </p:cNvGraphicFramePr>
              <p:nvPr>
                <p:extLst>
                  <p:ext uri="{D42A27DB-BD31-4B8C-83A1-F6EECF244321}">
                    <p14:modId xmlns:p14="http://schemas.microsoft.com/office/powerpoint/2010/main" val="1507732399"/>
                  </p:ext>
                </p:extLst>
              </p:nvPr>
            </p:nvGraphicFramePr>
            <p:xfrm>
              <a:off x="533092" y="1679251"/>
              <a:ext cx="6991872" cy="4479561"/>
            </p:xfrm>
            <a:graphic>
              <a:graphicData uri="http://schemas.openxmlformats.org/drawingml/2006/table">
                <a:tbl>
                  <a:tblPr firstRow="1" bandRow="1">
                    <a:tableStyleId>{5940675A-B579-460E-94D1-54222C63F5DA}</a:tableStyleId>
                  </a:tblPr>
                  <a:tblGrid>
                    <a:gridCol w="4007866">
                      <a:extLst>
                        <a:ext uri="{9D8B030D-6E8A-4147-A177-3AD203B41FA5}">
                          <a16:colId xmlns:a16="http://schemas.microsoft.com/office/drawing/2014/main" val="2437309175"/>
                        </a:ext>
                      </a:extLst>
                    </a:gridCol>
                    <a:gridCol w="2984006">
                      <a:extLst>
                        <a:ext uri="{9D8B030D-6E8A-4147-A177-3AD203B41FA5}">
                          <a16:colId xmlns:a16="http://schemas.microsoft.com/office/drawing/2014/main" val="1091838357"/>
                        </a:ext>
                      </a:extLst>
                    </a:gridCol>
                  </a:tblGrid>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Embeddings Space</a:t>
                          </a:r>
                        </a:p>
                      </a:txBody>
                      <a:tcPr anchor="ct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ctrlPr>
                                  </m:sSupPr>
                                  <m:e>
                                    <m:r>
                                      <a:rPr kumimoji="0" lang="en-US" sz="28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t>ℂ</m:t>
                                    </m:r>
                                  </m:e>
                                  <m:sup>
                                    <m:r>
                                      <m:rPr>
                                        <m:sty m:val="p"/>
                                      </m:rPr>
                                      <a:rPr kumimoji="0" lang="en-US" sz="2800" b="0" i="0"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t>d</m:t>
                                    </m:r>
                                  </m:sup>
                                </m:sSup>
                              </m:oMath>
                            </m:oMathPara>
                          </a14:m>
                          <a:endParaRPr lang="en-US" sz="2000" b="0" i="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907824349"/>
                      </a:ext>
                    </a:extLst>
                  </a:tr>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Underlying Field</a:t>
                          </a:r>
                        </a:p>
                      </a:txBody>
                      <a:tcPr anchor="ct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t>ℝ</m:t>
                                </m:r>
                              </m:oMath>
                            </m:oMathPara>
                          </a14:m>
                          <a:endParaRPr lang="en-US" sz="2000" b="0" i="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2346153165"/>
                      </a:ext>
                    </a:extLst>
                  </a:tr>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 axis-parallel subspaces </a:t>
                          </a:r>
                        </a:p>
                      </a:txBody>
                      <a:tcPr anchor="ct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ctrlPr>
                                  </m:sSupPr>
                                  <m:e>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2</m:t>
                                    </m:r>
                                  </m:e>
                                  <m:sup>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2</m:t>
                                    </m:r>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𝑑</m:t>
                                    </m:r>
                                  </m:sup>
                                </m:sSup>
                              </m:oMath>
                            </m:oMathPara>
                          </a14:m>
                          <a:endParaRPr lang="en-US" sz="2000" b="0" i="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653718236"/>
                      </a:ext>
                    </a:extLst>
                  </a:tr>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Number of concepts in input hierarchy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ctrlPr>
                                  </m:sSubPr>
                                  <m:e>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t>𝑁</m:t>
                                    </m:r>
                                  </m:e>
                                  <m:sub>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t>𝐶</m:t>
                                    </m:r>
                                  </m:sub>
                                </m:sSub>
                              </m:oMath>
                            </m:oMathPara>
                          </a14:m>
                          <a:endParaRPr kumimoji="0" lang="en-US" sz="2000" b="0" i="0"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Light"/>
                          </a:endParaRPr>
                        </a:p>
                      </a:txBody>
                      <a:tcPr anchor="ctr"/>
                    </a:tc>
                    <a:extLst>
                      <a:ext uri="{0D108BD9-81ED-4DB2-BD59-A6C34878D82A}">
                        <a16:rowId xmlns:a16="http://schemas.microsoft.com/office/drawing/2014/main" val="1858620969"/>
                      </a:ext>
                    </a:extLst>
                  </a:tr>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Number of relations in input hierarchy</a:t>
                          </a:r>
                        </a:p>
                      </a:txBody>
                      <a:tcPr anchor="ct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ctrlPr>
                                  </m:sSubPr>
                                  <m:e>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t>𝑁</m:t>
                                    </m:r>
                                  </m:e>
                                  <m:sub>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Helvetica Neue" panose="02000503000000020004" pitchFamily="2" charset="0"/>
                                        <a:sym typeface="Helvetica Neue Light"/>
                                      </a:rPr>
                                      <m:t>𝑅</m:t>
                                    </m:r>
                                  </m:sub>
                                </m:sSub>
                              </m:oMath>
                            </m:oMathPara>
                          </a14:m>
                          <a:endParaRPr lang="en-US" sz="2000" b="0" i="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818603621"/>
                      </a:ext>
                    </a:extLst>
                  </a:tr>
                  <a:tr h="1115505">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Lower bound on </a:t>
                          </a:r>
                          <a14:m>
                            <m:oMath xmlns:m="http://schemas.openxmlformats.org/officeDocument/2006/math">
                              <m:r>
                                <a:rPr lang="en-US" sz="2400"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𝑑</m:t>
                              </m:r>
                            </m:oMath>
                          </a14:m>
                          <a:endParaRPr lang="en-US" sz="2000" b="0" i="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tc>
                      <a:txBody>
                        <a:bodyPr/>
                        <a:lstStyle/>
                        <a:p>
                          <a:pPr marL="0" marR="0" indent="0" algn="ctr" defTabSz="584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𝑑</m:t>
                                </m:r>
                                <m:r>
                                  <a:rPr kumimoji="0" lang="en-US" sz="2400" b="0" i="0"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&gt;</m:t>
                                </m:r>
                                <m:sSub>
                                  <m:sSubPr>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ctrlPr>
                                  </m:sSubPr>
                                  <m:e>
                                    <m:r>
                                      <m:rPr>
                                        <m:sty m:val="p"/>
                                      </m:rPr>
                                      <a:rPr kumimoji="0" lang="en-US" sz="2400" b="0" i="0"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log</m:t>
                                    </m:r>
                                  </m:e>
                                  <m:sub>
                                    <m:r>
                                      <a:rPr kumimoji="0" lang="en-US" sz="2400" b="0" i="0"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2</m:t>
                                    </m:r>
                                  </m:sub>
                                </m:sSub>
                                <m:r>
                                  <a:rPr kumimoji="0" lang="en-US" sz="2400" b="0" i="0"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m:t>
                                </m:r>
                                <m:rad>
                                  <m:radPr>
                                    <m:degHide m:val="on"/>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ctrlPr>
                                  </m:radPr>
                                  <m:deg/>
                                  <m:e>
                                    <m:sSub>
                                      <m:sSubPr>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ctrlPr>
                                      </m:sSubPr>
                                      <m:e>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𝑁</m:t>
                                        </m:r>
                                      </m:e>
                                      <m:sub>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𝐶</m:t>
                                        </m:r>
                                      </m:sub>
                                    </m:sSub>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m:t>
                                    </m:r>
                                    <m:sSub>
                                      <m:sSubPr>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ctrlPr>
                                      </m:sSubPr>
                                      <m:e>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𝑁</m:t>
                                        </m:r>
                                      </m:e>
                                      <m:sub>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𝑅</m:t>
                                        </m:r>
                                      </m:sub>
                                    </m:sSub>
                                  </m:e>
                                </m:rad>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 </m:t>
                                </m:r>
                                <m:r>
                                  <a:rPr kumimoji="0" lang="en-US" sz="2400" b="0" i="0"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Light"/>
                                  </a:rPr>
                                  <m:t>)</m:t>
                                </m:r>
                              </m:oMath>
                            </m:oMathPara>
                          </a14:m>
                          <a:endParaRPr lang="en-US" sz="2000" b="0" i="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237998546"/>
                      </a:ext>
                    </a:extLst>
                  </a:tr>
                </a:tbl>
              </a:graphicData>
            </a:graphic>
          </p:graphicFrame>
        </mc:Choice>
        <mc:Fallback xmlns="">
          <p:graphicFrame>
            <p:nvGraphicFramePr>
              <p:cNvPr id="3" name="Table 2">
                <a:extLst>
                  <a:ext uri="{FF2B5EF4-FFF2-40B4-BE49-F238E27FC236}">
                    <a16:creationId xmlns:a16="http://schemas.microsoft.com/office/drawing/2014/main" id="{7C934D28-447B-314E-A434-1F45E772B598}"/>
                  </a:ext>
                </a:extLst>
              </p:cNvPr>
              <p:cNvGraphicFramePr>
                <a:graphicFrameLocks noGrp="1"/>
              </p:cNvGraphicFramePr>
              <p:nvPr>
                <p:extLst>
                  <p:ext uri="{D42A27DB-BD31-4B8C-83A1-F6EECF244321}">
                    <p14:modId xmlns:p14="http://schemas.microsoft.com/office/powerpoint/2010/main" val="1507732399"/>
                  </p:ext>
                </p:extLst>
              </p:nvPr>
            </p:nvGraphicFramePr>
            <p:xfrm>
              <a:off x="533092" y="1679251"/>
              <a:ext cx="6991872" cy="4479561"/>
            </p:xfrm>
            <a:graphic>
              <a:graphicData uri="http://schemas.openxmlformats.org/drawingml/2006/table">
                <a:tbl>
                  <a:tblPr firstRow="1" bandRow="1">
                    <a:tableStyleId>{5940675A-B579-460E-94D1-54222C63F5DA}</a:tableStyleId>
                  </a:tblPr>
                  <a:tblGrid>
                    <a:gridCol w="4007866">
                      <a:extLst>
                        <a:ext uri="{9D8B030D-6E8A-4147-A177-3AD203B41FA5}">
                          <a16:colId xmlns:a16="http://schemas.microsoft.com/office/drawing/2014/main" val="2437309175"/>
                        </a:ext>
                      </a:extLst>
                    </a:gridCol>
                    <a:gridCol w="2984006">
                      <a:extLst>
                        <a:ext uri="{9D8B030D-6E8A-4147-A177-3AD203B41FA5}">
                          <a16:colId xmlns:a16="http://schemas.microsoft.com/office/drawing/2014/main" val="1091838357"/>
                        </a:ext>
                      </a:extLst>
                    </a:gridCol>
                  </a:tblGrid>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Embeddings Space</a:t>
                          </a:r>
                        </a:p>
                      </a:txBody>
                      <a:tcPr anchor="ctr"/>
                    </a:tc>
                    <a:tc>
                      <a:txBody>
                        <a:bodyPr/>
                        <a:lstStyle/>
                        <a:p>
                          <a:endParaRPr lang="en-US"/>
                        </a:p>
                      </a:txBody>
                      <a:tcPr anchor="ctr">
                        <a:blipFill>
                          <a:blip r:embed="rId3"/>
                          <a:stretch>
                            <a:fillRect l="-133898" t="-1923" b="-580769"/>
                          </a:stretch>
                        </a:blipFill>
                      </a:tcPr>
                    </a:tc>
                    <a:extLst>
                      <a:ext uri="{0D108BD9-81ED-4DB2-BD59-A6C34878D82A}">
                        <a16:rowId xmlns:a16="http://schemas.microsoft.com/office/drawing/2014/main" val="1907824349"/>
                      </a:ext>
                    </a:extLst>
                  </a:tr>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Underlying Field</a:t>
                          </a:r>
                        </a:p>
                      </a:txBody>
                      <a:tcPr anchor="ctr"/>
                    </a:tc>
                    <a:tc>
                      <a:txBody>
                        <a:bodyPr/>
                        <a:lstStyle/>
                        <a:p>
                          <a:endParaRPr lang="en-US"/>
                        </a:p>
                      </a:txBody>
                      <a:tcPr anchor="ctr">
                        <a:blipFill>
                          <a:blip r:embed="rId3"/>
                          <a:stretch>
                            <a:fillRect l="-133898" t="-103922" b="-492157"/>
                          </a:stretch>
                        </a:blipFill>
                      </a:tcPr>
                    </a:tc>
                    <a:extLst>
                      <a:ext uri="{0D108BD9-81ED-4DB2-BD59-A6C34878D82A}">
                        <a16:rowId xmlns:a16="http://schemas.microsoft.com/office/drawing/2014/main" val="2346153165"/>
                      </a:ext>
                    </a:extLst>
                  </a:tr>
                  <a:tr h="653992">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 axis-parallel subspaces </a:t>
                          </a:r>
                        </a:p>
                      </a:txBody>
                      <a:tcPr anchor="ctr"/>
                    </a:tc>
                    <a:tc>
                      <a:txBody>
                        <a:bodyPr/>
                        <a:lstStyle/>
                        <a:p>
                          <a:endParaRPr lang="en-US"/>
                        </a:p>
                      </a:txBody>
                      <a:tcPr anchor="ctr">
                        <a:blipFill>
                          <a:blip r:embed="rId3"/>
                          <a:stretch>
                            <a:fillRect l="-133898" t="-200000" b="-382692"/>
                          </a:stretch>
                        </a:blipFill>
                      </a:tcPr>
                    </a:tc>
                    <a:extLst>
                      <a:ext uri="{0D108BD9-81ED-4DB2-BD59-A6C34878D82A}">
                        <a16:rowId xmlns:a16="http://schemas.microsoft.com/office/drawing/2014/main" val="1653718236"/>
                      </a:ext>
                    </a:extLst>
                  </a:tr>
                  <a:tr h="701040">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Number of concepts in input hierarchy</a:t>
                          </a:r>
                        </a:p>
                      </a:txBody>
                      <a:tcPr anchor="ctr"/>
                    </a:tc>
                    <a:tc>
                      <a:txBody>
                        <a:bodyPr/>
                        <a:lstStyle/>
                        <a:p>
                          <a:endParaRPr lang="en-US"/>
                        </a:p>
                      </a:txBody>
                      <a:tcPr anchor="ctr">
                        <a:blipFill>
                          <a:blip r:embed="rId3"/>
                          <a:stretch>
                            <a:fillRect l="-133898" t="-283636" b="-261818"/>
                          </a:stretch>
                        </a:blipFill>
                      </a:tcPr>
                    </a:tc>
                    <a:extLst>
                      <a:ext uri="{0D108BD9-81ED-4DB2-BD59-A6C34878D82A}">
                        <a16:rowId xmlns:a16="http://schemas.microsoft.com/office/drawing/2014/main" val="1858620969"/>
                      </a:ext>
                    </a:extLst>
                  </a:tr>
                  <a:tr h="701040">
                    <a:tc>
                      <a:txBody>
                        <a:bodyPr/>
                        <a:lstStyle/>
                        <a:p>
                          <a:pPr algn="l"/>
                          <a:r>
                            <a:rPr lang="en-US" sz="2000" b="0" i="0" dirty="0">
                              <a:latin typeface="Helvetica Neue" panose="02000503000000020004" pitchFamily="2" charset="0"/>
                              <a:ea typeface="Helvetica Neue" panose="02000503000000020004" pitchFamily="2" charset="0"/>
                              <a:cs typeface="Helvetica Neue" panose="02000503000000020004" pitchFamily="2" charset="0"/>
                            </a:rPr>
                            <a:t>Number of relations in input hierarchy</a:t>
                          </a:r>
                        </a:p>
                      </a:txBody>
                      <a:tcPr anchor="ctr"/>
                    </a:tc>
                    <a:tc>
                      <a:txBody>
                        <a:bodyPr/>
                        <a:lstStyle/>
                        <a:p>
                          <a:endParaRPr lang="en-US"/>
                        </a:p>
                      </a:txBody>
                      <a:tcPr anchor="ctr">
                        <a:blipFill>
                          <a:blip r:embed="rId3"/>
                          <a:stretch>
                            <a:fillRect l="-133898" t="-383636" b="-161818"/>
                          </a:stretch>
                        </a:blipFill>
                      </a:tcPr>
                    </a:tc>
                    <a:extLst>
                      <a:ext uri="{0D108BD9-81ED-4DB2-BD59-A6C34878D82A}">
                        <a16:rowId xmlns:a16="http://schemas.microsoft.com/office/drawing/2014/main" val="818603621"/>
                      </a:ext>
                    </a:extLst>
                  </a:tr>
                  <a:tr h="1115505">
                    <a:tc>
                      <a:txBody>
                        <a:bodyPr/>
                        <a:lstStyle/>
                        <a:p>
                          <a:endParaRPr lang="en-US"/>
                        </a:p>
                      </a:txBody>
                      <a:tcPr anchor="ctr">
                        <a:blipFill>
                          <a:blip r:embed="rId3"/>
                          <a:stretch>
                            <a:fillRect t="-302273" r="-74684" b="-1136"/>
                          </a:stretch>
                        </a:blipFill>
                      </a:tcPr>
                    </a:tc>
                    <a:tc>
                      <a:txBody>
                        <a:bodyPr/>
                        <a:lstStyle/>
                        <a:p>
                          <a:endParaRPr lang="en-US"/>
                        </a:p>
                      </a:txBody>
                      <a:tcPr anchor="ctr">
                        <a:blipFill>
                          <a:blip r:embed="rId3"/>
                          <a:stretch>
                            <a:fillRect l="-133898" t="-302273" b="-1136"/>
                          </a:stretch>
                        </a:blipFill>
                      </a:tcPr>
                    </a:tc>
                    <a:extLst>
                      <a:ext uri="{0D108BD9-81ED-4DB2-BD59-A6C34878D82A}">
                        <a16:rowId xmlns:a16="http://schemas.microsoft.com/office/drawing/2014/main" val="1237998546"/>
                      </a:ext>
                    </a:extLst>
                  </a:tr>
                </a:tbl>
              </a:graphicData>
            </a:graphic>
          </p:graphicFrame>
        </mc:Fallback>
      </mc:AlternateContent>
      <p:sp>
        <p:nvSpPr>
          <p:cNvPr id="4" name="TextBox 3">
            <a:extLst>
              <a:ext uri="{FF2B5EF4-FFF2-40B4-BE49-F238E27FC236}">
                <a16:creationId xmlns:a16="http://schemas.microsoft.com/office/drawing/2014/main" id="{87E52373-BCDF-E146-8C5B-3D6F8EA0F24B}"/>
              </a:ext>
            </a:extLst>
          </p:cNvPr>
          <p:cNvSpPr txBox="1"/>
          <p:nvPr/>
        </p:nvSpPr>
        <p:spPr>
          <a:xfrm>
            <a:off x="533092" y="1040091"/>
            <a:ext cx="203200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800" b="0" u="none" strike="noStrike" cap="none" spc="0" normalizeH="0" baseline="0" dirty="0">
                <a:ln>
                  <a:noFill/>
                </a:ln>
                <a:solidFill>
                  <a:srgbClr val="FF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Setup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1B01EA-D821-3E45-9F71-FA5EE8426DE9}"/>
                  </a:ext>
                </a:extLst>
              </p:cNvPr>
              <p:cNvSpPr txBox="1"/>
              <p:nvPr/>
            </p:nvSpPr>
            <p:spPr>
              <a:xfrm>
                <a:off x="376217" y="6699394"/>
                <a:ext cx="8543175" cy="2171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0" dirty="0">
                    <a:latin typeface="Helvetica Neue" panose="02000503000000020004" pitchFamily="2" charset="0"/>
                    <a:ea typeface="Helvetica Neue" panose="02000503000000020004" pitchFamily="2" charset="0"/>
                    <a:cs typeface="Helvetica Neue" panose="02000503000000020004" pitchFamily="2" charset="0"/>
                  </a:rPr>
                  <a:t>Set of Standard Basis for </a:t>
                </a:r>
                <a14:m>
                  <m:oMath xmlns:m="http://schemas.openxmlformats.org/officeDocument/2006/math">
                    <m:sSup>
                      <m:sSupPr>
                        <m:ctrlPr>
                          <a:rPr lang="en-US"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ctrlPr>
                      </m:sSupPr>
                      <m:e>
                        <m:r>
                          <a:rPr lang="en-US"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ℂ</m:t>
                        </m:r>
                      </m:e>
                      <m:sup>
                        <m:r>
                          <a:rPr lang="en-US" b="0" i="0"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3</m:t>
                        </m:r>
                      </m:sup>
                    </m:sSup>
                  </m:oMath>
                </a14:m>
                <a:r>
                  <a:rPr lang="en-US" b="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d>
                      <m:d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dPr>
                      <m:e>
                        <m:m>
                          <m:mPr>
                            <m:mcs>
                              <m:mc>
                                <m:mcPr>
                                  <m:count m:val="3"/>
                                  <m:mcJc m:val="center"/>
                                </m:mcPr>
                              </m:mc>
                            </m:mcs>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r>
                          <a:rPr lang="en-US" b="0" i="1" smtClean="0">
                            <a:latin typeface="Cambria Math" panose="02040503050406030204" pitchFamily="18" charset="0"/>
                            <a:ea typeface="Helvetica Neue" panose="02000503000000020004" pitchFamily="2" charset="0"/>
                            <a:cs typeface="Helvetica Neue" panose="02000503000000020004" pitchFamily="2" charset="0"/>
                          </a:rPr>
                          <m:t>   </m:t>
                        </m:r>
                        <m:m>
                          <m:mPr>
                            <m:mcs>
                              <m:mc>
                                <m:mcPr>
                                  <m:count m:val="3"/>
                                  <m:mcJc m:val="center"/>
                                </m:mcPr>
                              </m:mc>
                            </m:mcs>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𝜄</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 0</m:t>
                                  </m:r>
                                </m:e>
                              </m:eqArr>
                            </m:e>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𝜄</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𝜄</m:t>
                                  </m:r>
                                </m:e>
                              </m:eqArr>
                            </m:e>
                          </m:mr>
                        </m:m>
                      </m:e>
                    </m:d>
                  </m:oMath>
                </a14:m>
                <a:r>
                  <a:rPr lang="en-US" b="0" dirty="0">
                    <a:latin typeface="Helvetica Neue" panose="02000503000000020004" pitchFamily="2" charset="0"/>
                    <a:ea typeface="Helvetica Neue" panose="02000503000000020004" pitchFamily="2" charset="0"/>
                    <a:cs typeface="Helvetica Neue" panose="02000503000000020004" pitchFamily="2" charset="0"/>
                  </a:rPr>
                  <a:t>  </a:t>
                </a:r>
                <a:endParaRPr kumimoji="0" lang="en-US" sz="24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mc:Choice>
        <mc:Fallback xmlns="">
          <p:sp>
            <p:nvSpPr>
              <p:cNvPr id="5" name="TextBox 4">
                <a:extLst>
                  <a:ext uri="{FF2B5EF4-FFF2-40B4-BE49-F238E27FC236}">
                    <a16:creationId xmlns:a16="http://schemas.microsoft.com/office/drawing/2014/main" id="{931B01EA-D821-3E45-9F71-FA5EE8426DE9}"/>
                  </a:ext>
                </a:extLst>
              </p:cNvPr>
              <p:cNvSpPr txBox="1">
                <a:spLocks noRot="1" noChangeAspect="1" noMove="1" noResize="1" noEditPoints="1" noAdjustHandles="1" noChangeArrowheads="1" noChangeShapeType="1" noTextEdit="1"/>
              </p:cNvSpPr>
              <p:nvPr/>
            </p:nvSpPr>
            <p:spPr>
              <a:xfrm>
                <a:off x="376217" y="6699394"/>
                <a:ext cx="8543175" cy="2171107"/>
              </a:xfrm>
              <a:prstGeom prst="rect">
                <a:avLst/>
              </a:prstGeom>
              <a:blipFill>
                <a:blip r:embed="rId4"/>
                <a:stretch>
                  <a:fillRect l="-1634" b="-5882"/>
                </a:stretch>
              </a:blipFill>
              <a:ln w="12700" cap="flat">
                <a:noFill/>
                <a:miter lim="400000"/>
              </a:ln>
              <a:effectLst/>
            </p:spPr>
            <p:txBody>
              <a:bodyPr/>
              <a:lstStyle/>
              <a:p>
                <a:r>
                  <a:rPr lang="en-US">
                    <a:noFill/>
                  </a:rPr>
                  <a:t> </a:t>
                </a:r>
              </a:p>
            </p:txBody>
          </p:sp>
        </mc:Fallback>
      </mc:AlternateContent>
      <p:sp>
        <p:nvSpPr>
          <p:cNvPr id="6" name="TextBox 5">
            <a:extLst>
              <a:ext uri="{FF2B5EF4-FFF2-40B4-BE49-F238E27FC236}">
                <a16:creationId xmlns:a16="http://schemas.microsoft.com/office/drawing/2014/main" id="{0B0649CD-62F9-2B44-B18F-B4F3F6AEE1E5}"/>
              </a:ext>
            </a:extLst>
          </p:cNvPr>
          <p:cNvSpPr txBox="1"/>
          <p:nvPr/>
        </p:nvSpPr>
        <p:spPr>
          <a:xfrm>
            <a:off x="4944533" y="9166513"/>
            <a:ext cx="118533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Real axes</a:t>
            </a:r>
          </a:p>
        </p:txBody>
      </p:sp>
      <p:sp>
        <p:nvSpPr>
          <p:cNvPr id="82" name="TextBox 81">
            <a:extLst>
              <a:ext uri="{FF2B5EF4-FFF2-40B4-BE49-F238E27FC236}">
                <a16:creationId xmlns:a16="http://schemas.microsoft.com/office/drawing/2014/main" id="{0EE7AA70-686F-9043-84DF-96C50DB7D802}"/>
              </a:ext>
            </a:extLst>
          </p:cNvPr>
          <p:cNvSpPr txBox="1"/>
          <p:nvPr/>
        </p:nvSpPr>
        <p:spPr>
          <a:xfrm>
            <a:off x="6129867" y="9159012"/>
            <a:ext cx="139509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800" b="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Imaginary</a:t>
            </a:r>
            <a:r>
              <a:rPr kumimoji="0" lang="en-US" sz="1800" b="0" u="none" strike="noStrike" cap="none" spc="0" normalizeH="0" baseline="0" dirty="0">
                <a:ln>
                  <a:noFill/>
                </a:ln>
                <a:solidFill>
                  <a:srgbClr val="FF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 axes</a:t>
            </a:r>
          </a:p>
        </p:txBody>
      </p:sp>
      <p:sp>
        <p:nvSpPr>
          <p:cNvPr id="7" name="Left Brace 6">
            <a:extLst>
              <a:ext uri="{FF2B5EF4-FFF2-40B4-BE49-F238E27FC236}">
                <a16:creationId xmlns:a16="http://schemas.microsoft.com/office/drawing/2014/main" id="{045CADD0-5A80-BA42-AA92-DD0AAF78879D}"/>
              </a:ext>
            </a:extLst>
          </p:cNvPr>
          <p:cNvSpPr/>
          <p:nvPr/>
        </p:nvSpPr>
        <p:spPr>
          <a:xfrm rot="16200000">
            <a:off x="5284985" y="8425840"/>
            <a:ext cx="261039" cy="1185332"/>
          </a:xfrm>
          <a:prstGeom prst="leftBrace">
            <a:avLst/>
          </a:prstGeom>
          <a:noFill/>
          <a:ln w="1905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3" name="Left Brace 82">
            <a:extLst>
              <a:ext uri="{FF2B5EF4-FFF2-40B4-BE49-F238E27FC236}">
                <a16:creationId xmlns:a16="http://schemas.microsoft.com/office/drawing/2014/main" id="{AE2F3651-9CBC-7E47-8258-146A1761440F}"/>
              </a:ext>
            </a:extLst>
          </p:cNvPr>
          <p:cNvSpPr/>
          <p:nvPr/>
        </p:nvSpPr>
        <p:spPr>
          <a:xfrm rot="16200000">
            <a:off x="6592016" y="8443328"/>
            <a:ext cx="261039" cy="1185332"/>
          </a:xfrm>
          <a:prstGeom prst="leftBrace">
            <a:avLst/>
          </a:prstGeom>
          <a:noFill/>
          <a:ln w="1905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D1C17A0-E75B-3348-90C7-0C2ACB15CFFB}"/>
                  </a:ext>
                </a:extLst>
              </p:cNvPr>
              <p:cNvSpPr txBox="1"/>
              <p:nvPr/>
            </p:nvSpPr>
            <p:spPr>
              <a:xfrm>
                <a:off x="467080" y="6117516"/>
                <a:ext cx="1216150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0"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r>
                      <a:rPr lang="en-US"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𝑑</m:t>
                    </m:r>
                  </m:oMath>
                </a14:m>
                <a:r>
                  <a:rPr lang="en-US" b="0" dirty="0">
                    <a:latin typeface="Helvetica Neue" panose="02000503000000020004" pitchFamily="2" charset="0"/>
                    <a:ea typeface="Helvetica Neue" panose="02000503000000020004" pitchFamily="2" charset="0"/>
                    <a:cs typeface="Helvetica Neue" panose="02000503000000020004" pitchFamily="2" charset="0"/>
                  </a:rPr>
                  <a:t> = 3 for the sake of illustration. Then, due to the assumption of field being </a:t>
                </a:r>
                <a14:m>
                  <m:oMath xmlns:m="http://schemas.openxmlformats.org/officeDocument/2006/math">
                    <m:r>
                      <a:rPr lang="en-US"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ℝ</m:t>
                    </m:r>
                    <m:r>
                      <a:rPr lang="en-US" b="0" i="0"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m:t>
                    </m:r>
                  </m:oMath>
                </a14:m>
                <a:r>
                  <a:rPr lang="en-US" b="0" dirty="0">
                    <a:latin typeface="Helvetica Neue" panose="02000503000000020004" pitchFamily="2" charset="0"/>
                    <a:ea typeface="Helvetica Neue" panose="02000503000000020004" pitchFamily="2" charset="0"/>
                    <a:cs typeface="Helvetica Neue" panose="02000503000000020004" pitchFamily="2" charset="0"/>
                  </a:rPr>
                  <a:t> we have  </a:t>
                </a:r>
                <a:endParaRPr kumimoji="0" lang="en-US" sz="24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mc:Choice>
        <mc:Fallback xmlns="">
          <p:sp>
            <p:nvSpPr>
              <p:cNvPr id="19" name="TextBox 18">
                <a:extLst>
                  <a:ext uri="{FF2B5EF4-FFF2-40B4-BE49-F238E27FC236}">
                    <a16:creationId xmlns:a16="http://schemas.microsoft.com/office/drawing/2014/main" id="{FD1C17A0-E75B-3348-90C7-0C2ACB15CFFB}"/>
                  </a:ext>
                </a:extLst>
              </p:cNvPr>
              <p:cNvSpPr txBox="1">
                <a:spLocks noRot="1" noChangeAspect="1" noMove="1" noResize="1" noEditPoints="1" noAdjustHandles="1" noChangeArrowheads="1" noChangeShapeType="1" noTextEdit="1"/>
              </p:cNvSpPr>
              <p:nvPr/>
            </p:nvSpPr>
            <p:spPr>
              <a:xfrm>
                <a:off x="467080" y="6117516"/>
                <a:ext cx="12161503" cy="841256"/>
              </a:xfrm>
              <a:prstGeom prst="rect">
                <a:avLst/>
              </a:prstGeom>
              <a:blipFill>
                <a:blip r:embed="rId5"/>
                <a:stretch>
                  <a:fillRect l="-1148" t="-5970" b="-134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67343904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Isomorphism between </a:t>
                </a:r>
                <a14:m>
                  <m:oMath xmlns:m="http://schemas.openxmlformats.org/officeDocument/2006/math">
                    <m:sSup>
                      <m:sSupPr>
                        <m:ctrlPr>
                          <a:rPr lang="en-US" sz="480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ctrlPr>
                      </m:sSupPr>
                      <m:e>
                        <m:r>
                          <a:rPr lang="en-US" sz="480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t>ℂ</m:t>
                        </m:r>
                      </m:e>
                      <m:sup>
                        <m:r>
                          <a:rPr lang="en-US" sz="480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t>𝑑</m:t>
                        </m:r>
                      </m:sup>
                    </m:sSup>
                  </m:oMath>
                </a14:m>
                <a:r>
                  <a:rPr lang="en-US" sz="4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r>
                  <a:rPr lang="en-US" sz="4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and</a:t>
                </a:r>
                <a:r>
                  <a:rPr lang="en-US" sz="4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p>
                      <m:sSupPr>
                        <m:ctrlPr>
                          <a:rPr lang="en-US" sz="480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ctrlPr>
                      </m:sSupPr>
                      <m:e>
                        <m:r>
                          <a:rPr lang="en-US" sz="480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t>ℝ</m:t>
                        </m:r>
                      </m:e>
                      <m:sup>
                        <m:r>
                          <a:rPr lang="en-US" sz="480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t>2</m:t>
                        </m:r>
                        <m:r>
                          <a:rPr lang="en-US" sz="480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t>𝑑</m:t>
                        </m:r>
                      </m:sup>
                    </m:sSup>
                  </m:oMath>
                </a14:m>
                <a:r>
                  <a:rPr lang="en-US" sz="4800" dirty="0"/>
                  <a:t> </a:t>
                </a:r>
                <a:endParaRPr sz="4800" dirty="0"/>
              </a:p>
            </p:txBody>
          </p:sp>
        </mc:Choice>
        <mc:Fallback xmlns="">
          <p:sp>
            <p:nvSpPr>
              <p:cNvPr id="123" name="A Typical Architecture of Symbolic Reasoning System"/>
              <p:cNvSpPr txBox="1">
                <a:spLocks noGrp="1" noRot="1" noChangeAspect="1" noMove="1" noResize="1" noEditPoints="1" noAdjustHandles="1" noChangeArrowheads="1" noChangeShapeType="1" noTextEdit="1"/>
              </p:cNvSpPr>
              <p:nvPr>
                <p:ph type="title"/>
              </p:nvPr>
            </p:nvSpPr>
            <p:spPr>
              <a:xfrm>
                <a:off x="0" y="-11382"/>
                <a:ext cx="13004800" cy="958437"/>
              </a:xfrm>
              <a:prstGeom prst="rect">
                <a:avLst/>
              </a:prstGeom>
              <a:blipFill>
                <a:blip r:embed="rId2"/>
                <a:stretch>
                  <a:fillRect t="-6579" b="-27632"/>
                </a:stretch>
              </a:blipFill>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197B2601-DFEA-C64A-94CC-8EDE175F6F9C}"/>
              </a:ext>
            </a:extLst>
          </p:cNvPr>
          <p:cNvGrpSpPr/>
          <p:nvPr/>
        </p:nvGrpSpPr>
        <p:grpSpPr>
          <a:xfrm>
            <a:off x="1193401" y="2168109"/>
            <a:ext cx="4580957" cy="4409371"/>
            <a:chOff x="6934344" y="2222110"/>
            <a:chExt cx="5164971" cy="4733805"/>
          </a:xfrm>
        </p:grpSpPr>
        <p:grpSp>
          <p:nvGrpSpPr>
            <p:cNvPr id="57" name="Group 56">
              <a:extLst>
                <a:ext uri="{FF2B5EF4-FFF2-40B4-BE49-F238E27FC236}">
                  <a16:creationId xmlns:a16="http://schemas.microsoft.com/office/drawing/2014/main" id="{DCDCD784-E83C-0E4E-84E5-E6D0FF29A355}"/>
                </a:ext>
              </a:extLst>
            </p:cNvPr>
            <p:cNvGrpSpPr/>
            <p:nvPr/>
          </p:nvGrpSpPr>
          <p:grpSpPr>
            <a:xfrm>
              <a:off x="6934344" y="2222110"/>
              <a:ext cx="5164971" cy="4733805"/>
              <a:chOff x="6934344" y="2222110"/>
              <a:chExt cx="5164971" cy="4733805"/>
            </a:xfrm>
          </p:grpSpPr>
          <p:cxnSp>
            <p:nvCxnSpPr>
              <p:cNvPr id="76" name="Straight Arrow Connector 75">
                <a:extLst>
                  <a:ext uri="{FF2B5EF4-FFF2-40B4-BE49-F238E27FC236}">
                    <a16:creationId xmlns:a16="http://schemas.microsoft.com/office/drawing/2014/main" id="{5BE7EFE6-03AB-8E43-97CA-0DE6A6AF0B6E}"/>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3FD16C97-E807-C54B-A2AB-CC7B75F9F92D}"/>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8773DF30-3B5A-A745-B8CB-A817D662EE07}"/>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79" name="TextBox 78">
                <a:extLst>
                  <a:ext uri="{FF2B5EF4-FFF2-40B4-BE49-F238E27FC236}">
                    <a16:creationId xmlns:a16="http://schemas.microsoft.com/office/drawing/2014/main" id="{553B227F-6691-6449-AB89-4FC9A8E9DA8C}"/>
                  </a:ext>
                </a:extLst>
              </p:cNvPr>
              <p:cNvSpPr txBox="1"/>
              <p:nvPr/>
            </p:nvSpPr>
            <p:spPr>
              <a:xfrm>
                <a:off x="10131408" y="5485921"/>
                <a:ext cx="1967907"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1</a:t>
                </a:r>
              </a:p>
            </p:txBody>
          </p:sp>
          <p:sp>
            <p:nvSpPr>
              <p:cNvPr id="80" name="TextBox 79">
                <a:extLst>
                  <a:ext uri="{FF2B5EF4-FFF2-40B4-BE49-F238E27FC236}">
                    <a16:creationId xmlns:a16="http://schemas.microsoft.com/office/drawing/2014/main" id="{71050A6A-BD17-3347-AC55-EB3AB42FC88D}"/>
                  </a:ext>
                </a:extLst>
              </p:cNvPr>
              <p:cNvSpPr txBox="1"/>
              <p:nvPr/>
            </p:nvSpPr>
            <p:spPr>
              <a:xfrm>
                <a:off x="6934344" y="6581437"/>
                <a:ext cx="1693173"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2</a:t>
                </a:r>
              </a:p>
            </p:txBody>
          </p:sp>
          <p:sp>
            <p:nvSpPr>
              <p:cNvPr id="81" name="TextBox 80">
                <a:extLst>
                  <a:ext uri="{FF2B5EF4-FFF2-40B4-BE49-F238E27FC236}">
                    <a16:creationId xmlns:a16="http://schemas.microsoft.com/office/drawing/2014/main" id="{D91A8D8D-BED8-4541-BB15-A649229EE869}"/>
                  </a:ext>
                </a:extLst>
              </p:cNvPr>
              <p:cNvSpPr txBox="1"/>
              <p:nvPr/>
            </p:nvSpPr>
            <p:spPr>
              <a:xfrm>
                <a:off x="7918038" y="2222110"/>
                <a:ext cx="1757458"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3</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88FFEFF-4499-AB48-B63F-76DF6FF1B1FC}"/>
                    </a:ext>
                  </a:extLst>
                </p:cNvPr>
                <p:cNvSpPr txBox="1"/>
                <p:nvPr/>
              </p:nvSpPr>
              <p:spPr>
                <a:xfrm>
                  <a:off x="10350181" y="2705173"/>
                  <a:ext cx="1561473" cy="6507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ℂ</m:t>
                            </m:r>
                          </m:e>
                          <m:sup>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𝟑</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74" name="TextBox 73">
                  <a:extLst>
                    <a:ext uri="{FF2B5EF4-FFF2-40B4-BE49-F238E27FC236}">
                      <a16:creationId xmlns:a16="http://schemas.microsoft.com/office/drawing/2014/main" id="{188FFEFF-4499-AB48-B63F-76DF6FF1B1FC}"/>
                    </a:ext>
                  </a:extLst>
                </p:cNvPr>
                <p:cNvSpPr txBox="1">
                  <a:spLocks noRot="1" noChangeAspect="1" noMove="1" noResize="1" noEditPoints="1" noAdjustHandles="1" noChangeArrowheads="1" noChangeShapeType="1" noTextEdit="1"/>
                </p:cNvSpPr>
                <p:nvPr/>
              </p:nvSpPr>
              <p:spPr>
                <a:xfrm>
                  <a:off x="10350181" y="2705173"/>
                  <a:ext cx="1561473" cy="650795"/>
                </a:xfrm>
                <a:prstGeom prst="rect">
                  <a:avLst/>
                </a:prstGeom>
                <a:blipFill>
                  <a:blip r:embed="rId3"/>
                  <a:stretch>
                    <a:fillRect l="-15455" b="-22449"/>
                  </a:stretch>
                </a:blipFill>
                <a:ln w="12700" cap="flat">
                  <a:noFill/>
                  <a:miter lim="400000"/>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E52373-BCDF-E146-8C5B-3D6F8EA0F24B}"/>
                  </a:ext>
                </a:extLst>
              </p:cNvPr>
              <p:cNvSpPr txBox="1"/>
              <p:nvPr/>
            </p:nvSpPr>
            <p:spPr>
              <a:xfrm>
                <a:off x="1" y="855385"/>
                <a:ext cx="12886266" cy="9720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b="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Due to the real field assumption, we have an isomorphism </a:t>
                </a:r>
                <a:r>
                  <a:rPr lang="en-US" sz="28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between </a:t>
                </a:r>
                <a14:m>
                  <m:oMath xmlns:m="http://schemas.openxmlformats.org/officeDocument/2006/math">
                    <m:sSup>
                      <m:sSupPr>
                        <m:ctrlPr>
                          <a:rPr lang="en-US" sz="28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ctrlPr>
                      </m:sSupPr>
                      <m:e>
                        <m:r>
                          <a:rPr lang="en-US" sz="28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t>ℂ</m:t>
                        </m:r>
                      </m:e>
                      <m:sup>
                        <m:r>
                          <a:rPr lang="en-US" sz="28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t>𝑑</m:t>
                        </m:r>
                      </m:sup>
                    </m:sSup>
                  </m:oMath>
                </a14:m>
                <a:r>
                  <a:rPr lang="en-US" sz="2800" b="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r>
                  <a:rPr lang="en-US" sz="28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and</a:t>
                </a:r>
                <a:r>
                  <a:rPr lang="en-US" sz="2800" b="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sSup>
                      <m:sSupPr>
                        <m:ctrlPr>
                          <a:rPr lang="en-US" sz="28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ctrlPr>
                      </m:sSupPr>
                      <m:e>
                        <m:r>
                          <a:rPr lang="en-US" sz="28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t>ℝ</m:t>
                        </m:r>
                      </m:e>
                      <m:sup>
                        <m:r>
                          <a:rPr lang="en-US" sz="28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t>2</m:t>
                        </m:r>
                        <m:r>
                          <a:rPr lang="en-US" sz="2800" b="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t>𝑑</m:t>
                        </m:r>
                      </m:sup>
                    </m:sSup>
                  </m:oMath>
                </a14:m>
                <a:r>
                  <a:rPr lang="en-US" sz="28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For the sake of illustration, suppose </a:t>
                </a:r>
                <a14:m>
                  <m:oMath xmlns:m="http://schemas.openxmlformats.org/officeDocument/2006/math">
                    <m:r>
                      <a:rPr lang="en-US" sz="2800"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𝑑</m:t>
                    </m:r>
                  </m:oMath>
                </a14:m>
                <a:r>
                  <a:rPr lang="en-US" sz="2800" b="0" dirty="0">
                    <a:latin typeface="Helvetica Neue" panose="02000503000000020004" pitchFamily="2" charset="0"/>
                    <a:ea typeface="Helvetica Neue" panose="02000503000000020004" pitchFamily="2" charset="0"/>
                    <a:cs typeface="Helvetica Neue" panose="02000503000000020004" pitchFamily="2" charset="0"/>
                  </a:rPr>
                  <a:t> = 3, then we can write</a:t>
                </a:r>
                <a:endParaRPr kumimoji="0" lang="en-US" sz="28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mc:Choice>
        <mc:Fallback xmlns="">
          <p:sp>
            <p:nvSpPr>
              <p:cNvPr id="4" name="TextBox 3">
                <a:extLst>
                  <a:ext uri="{FF2B5EF4-FFF2-40B4-BE49-F238E27FC236}">
                    <a16:creationId xmlns:a16="http://schemas.microsoft.com/office/drawing/2014/main" id="{87E52373-BCDF-E146-8C5B-3D6F8EA0F24B}"/>
                  </a:ext>
                </a:extLst>
              </p:cNvPr>
              <p:cNvSpPr txBox="1">
                <a:spLocks noRot="1" noChangeAspect="1" noMove="1" noResize="1" noEditPoints="1" noAdjustHandles="1" noChangeArrowheads="1" noChangeShapeType="1" noTextEdit="1"/>
              </p:cNvSpPr>
              <p:nvPr/>
            </p:nvSpPr>
            <p:spPr>
              <a:xfrm>
                <a:off x="1" y="855385"/>
                <a:ext cx="12886266" cy="972061"/>
              </a:xfrm>
              <a:prstGeom prst="rect">
                <a:avLst/>
              </a:prstGeom>
              <a:blipFill>
                <a:blip r:embed="rId4"/>
                <a:stretch>
                  <a:fillRect l="-1281" t="-3846" r="-1084" b="-1538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1B01EA-D821-3E45-9F71-FA5EE8426DE9}"/>
                  </a:ext>
                </a:extLst>
              </p:cNvPr>
              <p:cNvSpPr txBox="1"/>
              <p:nvPr/>
            </p:nvSpPr>
            <p:spPr>
              <a:xfrm>
                <a:off x="376218" y="6514961"/>
                <a:ext cx="5432006" cy="2171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0" dirty="0">
                    <a:latin typeface="Helvetica Neue" panose="02000503000000020004" pitchFamily="2" charset="0"/>
                    <a:ea typeface="Helvetica Neue" panose="02000503000000020004" pitchFamily="2" charset="0"/>
                    <a:cs typeface="Helvetica Neue" panose="02000503000000020004" pitchFamily="2" charset="0"/>
                  </a:rPr>
                  <a:t>Basis for </a:t>
                </a:r>
                <a14:m>
                  <m:oMath xmlns:m="http://schemas.openxmlformats.org/officeDocument/2006/math">
                    <m:sSup>
                      <m:sSupPr>
                        <m:ctrlPr>
                          <a:rPr lang="en-US"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ctrlPr>
                      </m:sSupPr>
                      <m:e>
                        <m:r>
                          <a:rPr lang="en-US"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ℂ</m:t>
                        </m:r>
                      </m:e>
                      <m:sup>
                        <m:r>
                          <a:rPr lang="en-US" b="0" i="0"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3</m:t>
                        </m:r>
                      </m:sup>
                    </m:sSup>
                  </m:oMath>
                </a14:m>
                <a:r>
                  <a:rPr lang="en-US" b="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d>
                      <m:d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dPr>
                      <m:e>
                        <m:m>
                          <m:mPr>
                            <m:mcs>
                              <m:mc>
                                <m:mcPr>
                                  <m:count m:val="3"/>
                                  <m:mcJc m:val="center"/>
                                </m:mcPr>
                              </m:mc>
                            </m:mcs>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r>
                          <a:rPr lang="en-US" b="0" i="1" smtClean="0">
                            <a:latin typeface="Cambria Math" panose="02040503050406030204" pitchFamily="18" charset="0"/>
                            <a:ea typeface="Helvetica Neue" panose="02000503000000020004" pitchFamily="2" charset="0"/>
                            <a:cs typeface="Helvetica Neue" panose="02000503000000020004" pitchFamily="2" charset="0"/>
                          </a:rPr>
                          <m:t>   </m:t>
                        </m:r>
                        <m:m>
                          <m:mPr>
                            <m:mcs>
                              <m:mc>
                                <m:mcPr>
                                  <m:count m:val="3"/>
                                  <m:mcJc m:val="center"/>
                                </m:mcPr>
                              </m:mc>
                            </m:mcs>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𝜄</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 0</m:t>
                                  </m:r>
                                </m:e>
                              </m:eqArr>
                            </m:e>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𝜄</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𝜄</m:t>
                                  </m:r>
                                </m:e>
                              </m:eqArr>
                            </m:e>
                          </m:mr>
                        </m:m>
                      </m:e>
                    </m:d>
                  </m:oMath>
                </a14:m>
                <a:r>
                  <a:rPr lang="en-US" b="0" dirty="0">
                    <a:latin typeface="Helvetica Neue" panose="02000503000000020004" pitchFamily="2" charset="0"/>
                    <a:ea typeface="Helvetica Neue" panose="02000503000000020004" pitchFamily="2" charset="0"/>
                    <a:cs typeface="Helvetica Neue" panose="02000503000000020004" pitchFamily="2" charset="0"/>
                  </a:rPr>
                  <a:t>  </a:t>
                </a:r>
                <a:endParaRPr kumimoji="0" lang="en-US" sz="24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mc:Choice>
        <mc:Fallback xmlns="">
          <p:sp>
            <p:nvSpPr>
              <p:cNvPr id="5" name="TextBox 4">
                <a:extLst>
                  <a:ext uri="{FF2B5EF4-FFF2-40B4-BE49-F238E27FC236}">
                    <a16:creationId xmlns:a16="http://schemas.microsoft.com/office/drawing/2014/main" id="{931B01EA-D821-3E45-9F71-FA5EE8426DE9}"/>
                  </a:ext>
                </a:extLst>
              </p:cNvPr>
              <p:cNvSpPr txBox="1">
                <a:spLocks noRot="1" noChangeAspect="1" noMove="1" noResize="1" noEditPoints="1" noAdjustHandles="1" noChangeArrowheads="1" noChangeShapeType="1" noTextEdit="1"/>
              </p:cNvSpPr>
              <p:nvPr/>
            </p:nvSpPr>
            <p:spPr>
              <a:xfrm>
                <a:off x="376218" y="6514961"/>
                <a:ext cx="5432006" cy="2171107"/>
              </a:xfrm>
              <a:prstGeom prst="rect">
                <a:avLst/>
              </a:prstGeom>
              <a:blipFill>
                <a:blip r:embed="rId5"/>
                <a:stretch>
                  <a:fillRect l="-2570" b="-5814"/>
                </a:stretch>
              </a:blipFill>
              <a:ln w="12700" cap="flat">
                <a:noFill/>
                <a:miter lim="400000"/>
              </a:ln>
              <a:effectLst/>
            </p:spPr>
            <p:txBody>
              <a:bodyPr/>
              <a:lstStyle/>
              <a:p>
                <a:r>
                  <a:rPr lang="en-US">
                    <a:noFill/>
                  </a:rPr>
                  <a:t> </a:t>
                </a:r>
              </a:p>
            </p:txBody>
          </p:sp>
        </mc:Fallback>
      </mc:AlternateContent>
      <p:sp>
        <p:nvSpPr>
          <p:cNvPr id="6" name="TextBox 5">
            <a:extLst>
              <a:ext uri="{FF2B5EF4-FFF2-40B4-BE49-F238E27FC236}">
                <a16:creationId xmlns:a16="http://schemas.microsoft.com/office/drawing/2014/main" id="{0B0649CD-62F9-2B44-B18F-B4F3F6AEE1E5}"/>
              </a:ext>
            </a:extLst>
          </p:cNvPr>
          <p:cNvSpPr txBox="1"/>
          <p:nvPr/>
        </p:nvSpPr>
        <p:spPr>
          <a:xfrm>
            <a:off x="2816818" y="9037912"/>
            <a:ext cx="118533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Real axes</a:t>
            </a:r>
          </a:p>
        </p:txBody>
      </p:sp>
      <p:sp>
        <p:nvSpPr>
          <p:cNvPr id="82" name="TextBox 81">
            <a:extLst>
              <a:ext uri="{FF2B5EF4-FFF2-40B4-BE49-F238E27FC236}">
                <a16:creationId xmlns:a16="http://schemas.microsoft.com/office/drawing/2014/main" id="{0EE7AA70-686F-9043-84DF-96C50DB7D802}"/>
              </a:ext>
            </a:extLst>
          </p:cNvPr>
          <p:cNvSpPr txBox="1"/>
          <p:nvPr/>
        </p:nvSpPr>
        <p:spPr>
          <a:xfrm>
            <a:off x="4002152" y="9030411"/>
            <a:ext cx="139509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800" b="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Imaginary</a:t>
            </a:r>
            <a:r>
              <a:rPr kumimoji="0" lang="en-US" sz="1800" b="0" u="none" strike="noStrike" cap="none" spc="0" normalizeH="0" baseline="0" dirty="0">
                <a:ln>
                  <a:noFill/>
                </a:ln>
                <a:solidFill>
                  <a:srgbClr val="FF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 axes</a:t>
            </a:r>
          </a:p>
        </p:txBody>
      </p:sp>
      <p:sp>
        <p:nvSpPr>
          <p:cNvPr id="7" name="Left Brace 6">
            <a:extLst>
              <a:ext uri="{FF2B5EF4-FFF2-40B4-BE49-F238E27FC236}">
                <a16:creationId xmlns:a16="http://schemas.microsoft.com/office/drawing/2014/main" id="{045CADD0-5A80-BA42-AA92-DD0AAF78879D}"/>
              </a:ext>
            </a:extLst>
          </p:cNvPr>
          <p:cNvSpPr/>
          <p:nvPr/>
        </p:nvSpPr>
        <p:spPr>
          <a:xfrm rot="16200000">
            <a:off x="3157270" y="8297239"/>
            <a:ext cx="261039" cy="1185332"/>
          </a:xfrm>
          <a:prstGeom prst="leftBrace">
            <a:avLst/>
          </a:prstGeom>
          <a:noFill/>
          <a:ln w="1905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3" name="Left Brace 82">
            <a:extLst>
              <a:ext uri="{FF2B5EF4-FFF2-40B4-BE49-F238E27FC236}">
                <a16:creationId xmlns:a16="http://schemas.microsoft.com/office/drawing/2014/main" id="{AE2F3651-9CBC-7E47-8258-146A1761440F}"/>
              </a:ext>
            </a:extLst>
          </p:cNvPr>
          <p:cNvSpPr/>
          <p:nvPr/>
        </p:nvSpPr>
        <p:spPr>
          <a:xfrm rot="16200000">
            <a:off x="4464301" y="8314727"/>
            <a:ext cx="261039" cy="1185332"/>
          </a:xfrm>
          <a:prstGeom prst="leftBrace">
            <a:avLst/>
          </a:prstGeom>
          <a:noFill/>
          <a:ln w="1905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grpSp>
        <p:nvGrpSpPr>
          <p:cNvPr id="19" name="Group 18">
            <a:extLst>
              <a:ext uri="{FF2B5EF4-FFF2-40B4-BE49-F238E27FC236}">
                <a16:creationId xmlns:a16="http://schemas.microsoft.com/office/drawing/2014/main" id="{31C175D0-C4BD-6D49-BE05-FA65160A9CF7}"/>
              </a:ext>
            </a:extLst>
          </p:cNvPr>
          <p:cNvGrpSpPr/>
          <p:nvPr/>
        </p:nvGrpSpPr>
        <p:grpSpPr>
          <a:xfrm>
            <a:off x="7429210" y="1876409"/>
            <a:ext cx="4580957" cy="4409370"/>
            <a:chOff x="6934344" y="2222109"/>
            <a:chExt cx="5164971" cy="4733806"/>
          </a:xfrm>
        </p:grpSpPr>
        <p:grpSp>
          <p:nvGrpSpPr>
            <p:cNvPr id="20" name="Group 19">
              <a:extLst>
                <a:ext uri="{FF2B5EF4-FFF2-40B4-BE49-F238E27FC236}">
                  <a16:creationId xmlns:a16="http://schemas.microsoft.com/office/drawing/2014/main" id="{1B0ECAC8-605D-8749-B075-10FEB568DD3A}"/>
                </a:ext>
              </a:extLst>
            </p:cNvPr>
            <p:cNvGrpSpPr/>
            <p:nvPr/>
          </p:nvGrpSpPr>
          <p:grpSpPr>
            <a:xfrm>
              <a:off x="6934344" y="2222109"/>
              <a:ext cx="5164971" cy="4733806"/>
              <a:chOff x="6934344" y="2222109"/>
              <a:chExt cx="5164971" cy="4733806"/>
            </a:xfrm>
          </p:grpSpPr>
          <p:cxnSp>
            <p:nvCxnSpPr>
              <p:cNvPr id="22" name="Straight Arrow Connector 21">
                <a:extLst>
                  <a:ext uri="{FF2B5EF4-FFF2-40B4-BE49-F238E27FC236}">
                    <a16:creationId xmlns:a16="http://schemas.microsoft.com/office/drawing/2014/main" id="{10A56B93-A228-EC42-B0A2-842786B980D5}"/>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16487DE6-D754-E240-B289-0204420A1B57}"/>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945B2DA1-6D81-9549-8A4D-4D76D1B90A53}"/>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6B1D4DFA-4327-0E47-A77A-83D2956CD193}"/>
                  </a:ext>
                </a:extLst>
              </p:cNvPr>
              <p:cNvSpPr txBox="1"/>
              <p:nvPr/>
            </p:nvSpPr>
            <p:spPr>
              <a:xfrm>
                <a:off x="10791712" y="5485922"/>
                <a:ext cx="1307603"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Real axis 1</a:t>
                </a:r>
              </a:p>
            </p:txBody>
          </p:sp>
          <p:sp>
            <p:nvSpPr>
              <p:cNvPr id="26" name="TextBox 25">
                <a:extLst>
                  <a:ext uri="{FF2B5EF4-FFF2-40B4-BE49-F238E27FC236}">
                    <a16:creationId xmlns:a16="http://schemas.microsoft.com/office/drawing/2014/main" id="{B1EA6BB2-678A-2E42-8B09-0C7643B0ECFF}"/>
                  </a:ext>
                </a:extLst>
              </p:cNvPr>
              <p:cNvSpPr txBox="1"/>
              <p:nvPr/>
            </p:nvSpPr>
            <p:spPr>
              <a:xfrm>
                <a:off x="6934344" y="6581437"/>
                <a:ext cx="1246088"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Real axis 2</a:t>
                </a:r>
              </a:p>
            </p:txBody>
          </p:sp>
          <p:sp>
            <p:nvSpPr>
              <p:cNvPr id="27" name="TextBox 26">
                <a:extLst>
                  <a:ext uri="{FF2B5EF4-FFF2-40B4-BE49-F238E27FC236}">
                    <a16:creationId xmlns:a16="http://schemas.microsoft.com/office/drawing/2014/main" id="{B4282A69-9A61-D448-A069-CC6BD2828B46}"/>
                  </a:ext>
                </a:extLst>
              </p:cNvPr>
              <p:cNvSpPr txBox="1"/>
              <p:nvPr/>
            </p:nvSpPr>
            <p:spPr>
              <a:xfrm>
                <a:off x="8180432" y="2222109"/>
                <a:ext cx="1495065"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Real axis </a:t>
                </a:r>
                <a:r>
                  <a:rPr lang="en-US" sz="1600" b="0" i="1" dirty="0"/>
                  <a:t>6</a:t>
                </a:r>
                <a:endPar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DC87A0-406E-824B-A832-C92ACE86DA72}"/>
                    </a:ext>
                  </a:extLst>
                </p:cNvPr>
                <p:cNvSpPr txBox="1"/>
                <p:nvPr/>
              </p:nvSpPr>
              <p:spPr>
                <a:xfrm>
                  <a:off x="10350181" y="2705172"/>
                  <a:ext cx="1561473" cy="6507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ℝ</m:t>
                            </m:r>
                          </m:e>
                          <m:sup>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𝟔</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21" name="TextBox 20">
                  <a:extLst>
                    <a:ext uri="{FF2B5EF4-FFF2-40B4-BE49-F238E27FC236}">
                      <a16:creationId xmlns:a16="http://schemas.microsoft.com/office/drawing/2014/main" id="{F2DC87A0-406E-824B-A832-C92ACE86DA72}"/>
                    </a:ext>
                  </a:extLst>
                </p:cNvPr>
                <p:cNvSpPr txBox="1">
                  <a:spLocks noRot="1" noChangeAspect="1" noMove="1" noResize="1" noEditPoints="1" noAdjustHandles="1" noChangeArrowheads="1" noChangeShapeType="1" noTextEdit="1"/>
                </p:cNvSpPr>
                <p:nvPr/>
              </p:nvSpPr>
              <p:spPr>
                <a:xfrm>
                  <a:off x="10350181" y="2705172"/>
                  <a:ext cx="1561473" cy="650795"/>
                </a:xfrm>
                <a:prstGeom prst="rect">
                  <a:avLst/>
                </a:prstGeom>
                <a:blipFill>
                  <a:blip r:embed="rId6"/>
                  <a:stretch>
                    <a:fillRect l="-17273" b="-22449"/>
                  </a:stretch>
                </a:blipFill>
                <a:ln w="12700" cap="flat">
                  <a:noFill/>
                  <a:miter lim="400000"/>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3D3FCA0-1431-DE45-95C8-B990DA7EC01F}"/>
                  </a:ext>
                </a:extLst>
              </p:cNvPr>
              <p:cNvSpPr txBox="1"/>
              <p:nvPr/>
            </p:nvSpPr>
            <p:spPr>
              <a:xfrm>
                <a:off x="7407146" y="6691665"/>
                <a:ext cx="5432006" cy="2171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0" dirty="0">
                    <a:latin typeface="Helvetica Neue" panose="02000503000000020004" pitchFamily="2" charset="0"/>
                    <a:ea typeface="Helvetica Neue" panose="02000503000000020004" pitchFamily="2" charset="0"/>
                    <a:cs typeface="Helvetica Neue" panose="02000503000000020004" pitchFamily="2" charset="0"/>
                  </a:rPr>
                  <a:t>Basis for </a:t>
                </a:r>
                <a14:m>
                  <m:oMath xmlns:m="http://schemas.openxmlformats.org/officeDocument/2006/math">
                    <m:sSup>
                      <m:sSupPr>
                        <m:ctrlPr>
                          <a:rPr lang="en-US"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ctrlPr>
                      </m:sSupPr>
                      <m:e>
                        <m:r>
                          <a:rPr lang="en-US"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ℝ</m:t>
                        </m:r>
                      </m:e>
                      <m:sup>
                        <m:r>
                          <a:rPr lang="en-US"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6</m:t>
                        </m:r>
                      </m:sup>
                    </m:sSup>
                  </m:oMath>
                </a14:m>
                <a:r>
                  <a:rPr lang="en-US" b="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d>
                      <m:d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dPr>
                      <m:e>
                        <m:m>
                          <m:mPr>
                            <m:mcs>
                              <m:mc>
                                <m:mcPr>
                                  <m:count m:val="3"/>
                                  <m:mcJc m:val="center"/>
                                </m:mcPr>
                              </m:mc>
                            </m:mcs>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r>
                          <a:rPr lang="en-US" b="0" i="1" smtClean="0">
                            <a:latin typeface="Cambria Math" panose="02040503050406030204" pitchFamily="18" charset="0"/>
                            <a:ea typeface="Helvetica Neue" panose="02000503000000020004" pitchFamily="2" charset="0"/>
                            <a:cs typeface="Helvetica Neue" panose="02000503000000020004" pitchFamily="2" charset="0"/>
                          </a:rPr>
                          <m:t>   </m:t>
                        </m:r>
                        <m:m>
                          <m:mPr>
                            <m:mcs>
                              <m:mc>
                                <m:mcPr>
                                  <m:count m:val="3"/>
                                  <m:mcJc m:val="center"/>
                                </m:mcPr>
                              </m:mc>
                            </m:mcs>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 0</m:t>
                                  </m:r>
                                </m:e>
                              </m:eqArr>
                            </m:e>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1</m:t>
                                  </m:r>
                                </m:e>
                              </m:eqArr>
                            </m:e>
                          </m:mr>
                        </m:m>
                      </m:e>
                    </m:d>
                  </m:oMath>
                </a14:m>
                <a:r>
                  <a:rPr lang="en-US" b="0" dirty="0">
                    <a:latin typeface="Helvetica Neue" panose="02000503000000020004" pitchFamily="2" charset="0"/>
                    <a:ea typeface="Helvetica Neue" panose="02000503000000020004" pitchFamily="2" charset="0"/>
                    <a:cs typeface="Helvetica Neue" panose="02000503000000020004" pitchFamily="2" charset="0"/>
                  </a:rPr>
                  <a:t>  </a:t>
                </a:r>
                <a:endParaRPr kumimoji="0" lang="en-US" sz="24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mc:Choice>
        <mc:Fallback xmlns="">
          <p:sp>
            <p:nvSpPr>
              <p:cNvPr id="28" name="TextBox 27">
                <a:extLst>
                  <a:ext uri="{FF2B5EF4-FFF2-40B4-BE49-F238E27FC236}">
                    <a16:creationId xmlns:a16="http://schemas.microsoft.com/office/drawing/2014/main" id="{E3D3FCA0-1431-DE45-95C8-B990DA7EC01F}"/>
                  </a:ext>
                </a:extLst>
              </p:cNvPr>
              <p:cNvSpPr txBox="1">
                <a:spLocks noRot="1" noChangeAspect="1" noMove="1" noResize="1" noEditPoints="1" noAdjustHandles="1" noChangeArrowheads="1" noChangeShapeType="1" noTextEdit="1"/>
              </p:cNvSpPr>
              <p:nvPr/>
            </p:nvSpPr>
            <p:spPr>
              <a:xfrm>
                <a:off x="7407146" y="6691665"/>
                <a:ext cx="5432006" cy="2171107"/>
              </a:xfrm>
              <a:prstGeom prst="rect">
                <a:avLst/>
              </a:prstGeom>
              <a:blipFill>
                <a:blip r:embed="rId7"/>
                <a:stretch>
                  <a:fillRect l="-2331" b="-5814"/>
                </a:stretch>
              </a:blipFill>
              <a:ln w="12700" cap="flat">
                <a:noFill/>
                <a:miter lim="400000"/>
              </a:ln>
              <a:effectLst/>
            </p:spPr>
            <p:txBody>
              <a:bodyPr/>
              <a:lstStyle/>
              <a:p>
                <a:r>
                  <a:rPr lang="en-US">
                    <a:noFill/>
                  </a:rPr>
                  <a:t> </a:t>
                </a:r>
              </a:p>
            </p:txBody>
          </p:sp>
        </mc:Fallback>
      </mc:AlternateContent>
      <p:sp>
        <p:nvSpPr>
          <p:cNvPr id="29" name="TextBox 28">
            <a:extLst>
              <a:ext uri="{FF2B5EF4-FFF2-40B4-BE49-F238E27FC236}">
                <a16:creationId xmlns:a16="http://schemas.microsoft.com/office/drawing/2014/main" id="{13878B6F-3744-8E47-AFF6-73BA63628ACE}"/>
              </a:ext>
            </a:extLst>
          </p:cNvPr>
          <p:cNvSpPr txBox="1"/>
          <p:nvPr/>
        </p:nvSpPr>
        <p:spPr>
          <a:xfrm>
            <a:off x="9847746" y="9214616"/>
            <a:ext cx="118533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Real axes</a:t>
            </a:r>
          </a:p>
        </p:txBody>
      </p:sp>
      <p:sp>
        <p:nvSpPr>
          <p:cNvPr id="30" name="TextBox 29">
            <a:extLst>
              <a:ext uri="{FF2B5EF4-FFF2-40B4-BE49-F238E27FC236}">
                <a16:creationId xmlns:a16="http://schemas.microsoft.com/office/drawing/2014/main" id="{14BA7BCE-DF72-2649-B6AE-2D6800B3B87B}"/>
              </a:ext>
            </a:extLst>
          </p:cNvPr>
          <p:cNvSpPr txBox="1"/>
          <p:nvPr/>
        </p:nvSpPr>
        <p:spPr>
          <a:xfrm>
            <a:off x="11033080" y="9207115"/>
            <a:ext cx="139509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800" b="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Imaginary</a:t>
            </a:r>
            <a:r>
              <a:rPr kumimoji="0" lang="en-US" sz="1800" b="0" u="none" strike="noStrike" cap="none" spc="0" normalizeH="0" baseline="0" dirty="0">
                <a:ln>
                  <a:noFill/>
                </a:ln>
                <a:solidFill>
                  <a:srgbClr val="FF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 axes</a:t>
            </a:r>
          </a:p>
        </p:txBody>
      </p:sp>
      <p:sp>
        <p:nvSpPr>
          <p:cNvPr id="31" name="Left Brace 30">
            <a:extLst>
              <a:ext uri="{FF2B5EF4-FFF2-40B4-BE49-F238E27FC236}">
                <a16:creationId xmlns:a16="http://schemas.microsoft.com/office/drawing/2014/main" id="{8F06884C-C8F2-1A42-A5BF-E1E802CBF0ED}"/>
              </a:ext>
            </a:extLst>
          </p:cNvPr>
          <p:cNvSpPr/>
          <p:nvPr/>
        </p:nvSpPr>
        <p:spPr>
          <a:xfrm rot="16200000">
            <a:off x="10188198" y="8473943"/>
            <a:ext cx="261039" cy="1185332"/>
          </a:xfrm>
          <a:prstGeom prst="leftBrace">
            <a:avLst/>
          </a:prstGeom>
          <a:noFill/>
          <a:ln w="1905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32" name="Left Brace 31">
            <a:extLst>
              <a:ext uri="{FF2B5EF4-FFF2-40B4-BE49-F238E27FC236}">
                <a16:creationId xmlns:a16="http://schemas.microsoft.com/office/drawing/2014/main" id="{2EFEAF13-3F10-E44E-ADDF-4B42A5693E03}"/>
              </a:ext>
            </a:extLst>
          </p:cNvPr>
          <p:cNvSpPr/>
          <p:nvPr/>
        </p:nvSpPr>
        <p:spPr>
          <a:xfrm rot="16200000">
            <a:off x="11495229" y="8491431"/>
            <a:ext cx="261039" cy="1185332"/>
          </a:xfrm>
          <a:prstGeom prst="leftBrace">
            <a:avLst/>
          </a:prstGeom>
          <a:noFill/>
          <a:ln w="1905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8" name="Straight Arrow Connector 7">
            <a:extLst>
              <a:ext uri="{FF2B5EF4-FFF2-40B4-BE49-F238E27FC236}">
                <a16:creationId xmlns:a16="http://schemas.microsoft.com/office/drawing/2014/main" id="{D8097BED-B6B7-304A-AF6D-A216AD6AEFAF}"/>
              </a:ext>
            </a:extLst>
          </p:cNvPr>
          <p:cNvCxnSpPr/>
          <p:nvPr/>
        </p:nvCxnSpPr>
        <p:spPr>
          <a:xfrm flipV="1">
            <a:off x="3097542" y="3913430"/>
            <a:ext cx="1745392" cy="1210993"/>
          </a:xfrm>
          <a:prstGeom prst="straightConnector1">
            <a:avLst/>
          </a:prstGeom>
          <a:noFill/>
          <a:ln w="22225"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9" name="Oval 8">
            <a:extLst>
              <a:ext uri="{FF2B5EF4-FFF2-40B4-BE49-F238E27FC236}">
                <a16:creationId xmlns:a16="http://schemas.microsoft.com/office/drawing/2014/main" id="{042D18C8-C8C3-5C4B-B24F-C0F360500858}"/>
              </a:ext>
            </a:extLst>
          </p:cNvPr>
          <p:cNvSpPr/>
          <p:nvPr/>
        </p:nvSpPr>
        <p:spPr>
          <a:xfrm>
            <a:off x="4842934" y="3670079"/>
            <a:ext cx="310686" cy="304800"/>
          </a:xfrm>
          <a:prstGeom prst="ellipse">
            <a:avLst/>
          </a:prstGeom>
          <a:solidFill>
            <a:srgbClr val="FF0000">
              <a:alpha val="42000"/>
            </a:srgbClr>
          </a:solid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CC8425D-2B4B-7746-9533-C799344F0623}"/>
                  </a:ext>
                </a:extLst>
              </p:cNvPr>
              <p:cNvSpPr txBox="1"/>
              <p:nvPr/>
            </p:nvSpPr>
            <p:spPr>
              <a:xfrm>
                <a:off x="4878874" y="4037792"/>
                <a:ext cx="19793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 </m:t>
                      </m:r>
                      <m:sSub>
                        <m:sSubPr>
                          <m:ctrlPr>
                            <a:rPr kumimoji="0" lang="en-US"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bPr>
                        <m:e>
                          <m:r>
                            <a:rPr kumimoji="0" lang="en-US"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𝑉</m:t>
                          </m:r>
                        </m:e>
                        <m:sub>
                          <m:r>
                            <a:rPr kumimoji="0" lang="en-US"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𝐵𝑜𝑏</m:t>
                          </m:r>
                        </m:sub>
                      </m:sSub>
                      <m:r>
                        <a:rPr kumimoji="0" lang="en-US"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𝜄</m:t>
                      </m:r>
                      <m:sSub>
                        <m:sSubPr>
                          <m:ctrlPr>
                            <a:rPr kumimoji="0" lang="en-US"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ctrlPr>
                        </m:sSubPr>
                        <m:e>
                          <m:r>
                            <a:rPr kumimoji="0" lang="en-US"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t>𝑉</m:t>
                          </m:r>
                        </m:e>
                        <m:sub>
                          <m:r>
                            <a:rPr kumimoji="0" lang="en-US"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t>𝐴𝑙𝑖𝑐𝑒</m:t>
                          </m:r>
                        </m:sub>
                      </m:sSub>
                    </m:oMath>
                  </m:oMathPara>
                </a14:m>
                <a:endParaRPr kumimoji="0" lang="en-US" b="0" i="0" u="none" strike="noStrike" cap="none" spc="0" normalizeH="0" baseline="0" dirty="0">
                  <a:ln>
                    <a:noFill/>
                  </a:ln>
                  <a:solidFill>
                    <a:srgbClr val="000000"/>
                  </a:solidFill>
                  <a:effectLst/>
                  <a:uFillTx/>
                  <a:sym typeface="Helvetica Neue"/>
                </a:endParaRPr>
              </a:p>
            </p:txBody>
          </p:sp>
        </mc:Choice>
        <mc:Fallback xmlns="">
          <p:sp>
            <p:nvSpPr>
              <p:cNvPr id="36" name="TextBox 35">
                <a:extLst>
                  <a:ext uri="{FF2B5EF4-FFF2-40B4-BE49-F238E27FC236}">
                    <a16:creationId xmlns:a16="http://schemas.microsoft.com/office/drawing/2014/main" id="{8CC8425D-2B4B-7746-9533-C799344F0623}"/>
                  </a:ext>
                </a:extLst>
              </p:cNvPr>
              <p:cNvSpPr txBox="1">
                <a:spLocks noRot="1" noChangeAspect="1" noMove="1" noResize="1" noEditPoints="1" noAdjustHandles="1" noChangeArrowheads="1" noChangeShapeType="1" noTextEdit="1"/>
              </p:cNvSpPr>
              <p:nvPr/>
            </p:nvSpPr>
            <p:spPr>
              <a:xfrm>
                <a:off x="4878874" y="4037792"/>
                <a:ext cx="1979312" cy="471924"/>
              </a:xfrm>
              <a:prstGeom prst="rect">
                <a:avLst/>
              </a:prstGeom>
              <a:blipFill>
                <a:blip r:embed="rId8"/>
                <a:stretch>
                  <a:fillRect l="-5769" b="-18421"/>
                </a:stretch>
              </a:blipFill>
              <a:ln w="12700" cap="flat">
                <a:noFill/>
                <a:miter lim="400000"/>
              </a:ln>
              <a:effectLst/>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08B668BB-D39C-F543-A06E-8AF13BE9BBCB}"/>
              </a:ext>
            </a:extLst>
          </p:cNvPr>
          <p:cNvCxnSpPr/>
          <p:nvPr/>
        </p:nvCxnSpPr>
        <p:spPr>
          <a:xfrm flipV="1">
            <a:off x="9331215" y="3612786"/>
            <a:ext cx="1745392" cy="1210993"/>
          </a:xfrm>
          <a:prstGeom prst="straightConnector1">
            <a:avLst/>
          </a:prstGeom>
          <a:noFill/>
          <a:ln w="22225" cap="flat">
            <a:solidFill>
              <a:srgbClr val="000000"/>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39" name="Oval 38">
            <a:extLst>
              <a:ext uri="{FF2B5EF4-FFF2-40B4-BE49-F238E27FC236}">
                <a16:creationId xmlns:a16="http://schemas.microsoft.com/office/drawing/2014/main" id="{937DFA43-84AF-004B-AE15-989005864D89}"/>
              </a:ext>
            </a:extLst>
          </p:cNvPr>
          <p:cNvSpPr/>
          <p:nvPr/>
        </p:nvSpPr>
        <p:spPr>
          <a:xfrm>
            <a:off x="11076607" y="3369435"/>
            <a:ext cx="310686" cy="304800"/>
          </a:xfrm>
          <a:prstGeom prst="ellipse">
            <a:avLst/>
          </a:prstGeom>
          <a:solidFill>
            <a:srgbClr val="FF0000">
              <a:alpha val="42000"/>
            </a:srgbClr>
          </a:solid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9C3776B-B18F-EC48-9E37-C4C1DA7DE9C5}"/>
                  </a:ext>
                </a:extLst>
              </p:cNvPr>
              <p:cNvSpPr txBox="1"/>
              <p:nvPr/>
            </p:nvSpPr>
            <p:spPr>
              <a:xfrm>
                <a:off x="11112547" y="3580279"/>
                <a:ext cx="1979312" cy="785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 </m:t>
                      </m:r>
                      <m:d>
                        <m:dPr>
                          <m:ctrlP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ctrlPr>
                        </m:dPr>
                        <m:e>
                          <m:m>
                            <m:mPr>
                              <m:mcs>
                                <m:mc>
                                  <m:mcPr>
                                    <m:count m:val="1"/>
                                    <m:mcJc m:val="center"/>
                                  </m:mcPr>
                                </m:mc>
                              </m:mcs>
                              <m:ctrlP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ctrlPr>
                            </m:mPr>
                            <m:mr>
                              <m:e>
                                <m:sSub>
                                  <m:sSubPr>
                                    <m:ctrlP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r>
                                      <m:rPr>
                                        <m:brk m:alnAt="7"/>
                                      </m:rP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𝑉</m:t>
                                    </m:r>
                                  </m:e>
                                  <m:sub>
                                    <m: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𝐵𝑜𝑏</m:t>
                                    </m:r>
                                  </m:sub>
                                </m:sSub>
                              </m:e>
                            </m:mr>
                            <m:mr>
                              <m:e>
                                <m:sSub>
                                  <m:sSubPr>
                                    <m:ctrlPr>
                                      <a:rPr kumimoji="0" lang="en-US"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b="0" i="1" u="none" strike="noStrike" cap="none" spc="0" normalizeH="0" baseline="0" smtClean="0">
                                        <a:ln>
                                          <a:noFill/>
                                        </a:ln>
                                        <a:solidFill>
                                          <a:srgbClr val="FF0000"/>
                                        </a:solidFill>
                                        <a:effectLst/>
                                        <a:uFillTx/>
                                        <a:latin typeface="Cambria Math" panose="02040503050406030204" pitchFamily="18" charset="0"/>
                                        <a:sym typeface="Helvetica Neue"/>
                                      </a:rPr>
                                      <m:t>𝑉</m:t>
                                    </m:r>
                                  </m:e>
                                  <m:sub>
                                    <m:r>
                                      <a:rPr kumimoji="0" lang="en-US" b="0" i="1" u="none" strike="noStrike" cap="none" spc="0" normalizeH="0" baseline="0" smtClean="0">
                                        <a:ln>
                                          <a:noFill/>
                                        </a:ln>
                                        <a:solidFill>
                                          <a:srgbClr val="FF0000"/>
                                        </a:solidFill>
                                        <a:effectLst/>
                                        <a:uFillTx/>
                                        <a:latin typeface="Cambria Math" panose="02040503050406030204" pitchFamily="18" charset="0"/>
                                        <a:sym typeface="Helvetica Neue"/>
                                      </a:rPr>
                                      <m:t>𝐴𝑙𝑖𝑐𝑒</m:t>
                                    </m:r>
                                  </m:sub>
                                </m:sSub>
                              </m:e>
                            </m:mr>
                          </m:m>
                        </m:e>
                      </m:d>
                    </m:oMath>
                  </m:oMathPara>
                </a14:m>
                <a:endParaRPr kumimoji="0" lang="en-US" b="0" i="0" u="none" strike="noStrike" cap="none" spc="0" normalizeH="0" baseline="0" dirty="0">
                  <a:ln>
                    <a:noFill/>
                  </a:ln>
                  <a:solidFill>
                    <a:srgbClr val="000000"/>
                  </a:solidFill>
                  <a:effectLst/>
                  <a:uFillTx/>
                  <a:sym typeface="Helvetica Neue"/>
                </a:endParaRPr>
              </a:p>
            </p:txBody>
          </p:sp>
        </mc:Choice>
        <mc:Fallback xmlns="">
          <p:sp>
            <p:nvSpPr>
              <p:cNvPr id="40" name="TextBox 39">
                <a:extLst>
                  <a:ext uri="{FF2B5EF4-FFF2-40B4-BE49-F238E27FC236}">
                    <a16:creationId xmlns:a16="http://schemas.microsoft.com/office/drawing/2014/main" id="{F9C3776B-B18F-EC48-9E37-C4C1DA7DE9C5}"/>
                  </a:ext>
                </a:extLst>
              </p:cNvPr>
              <p:cNvSpPr txBox="1">
                <a:spLocks noRot="1" noChangeAspect="1" noMove="1" noResize="1" noEditPoints="1" noAdjustHandles="1" noChangeArrowheads="1" noChangeShapeType="1" noTextEdit="1"/>
              </p:cNvSpPr>
              <p:nvPr/>
            </p:nvSpPr>
            <p:spPr>
              <a:xfrm>
                <a:off x="11112547" y="3580279"/>
                <a:ext cx="1979312" cy="785664"/>
              </a:xfrm>
              <a:prstGeom prst="rect">
                <a:avLst/>
              </a:prstGeom>
              <a:blipFill>
                <a:blip r:embed="rId9"/>
                <a:stretch>
                  <a:fillRect l="-5096" b="-1587"/>
                </a:stretch>
              </a:blipFill>
              <a:ln w="12700" cap="flat">
                <a:noFill/>
                <a:miter lim="400000"/>
              </a:ln>
              <a:effectLst/>
            </p:spPr>
            <p:txBody>
              <a:bodyPr/>
              <a:lstStyle/>
              <a:p>
                <a:r>
                  <a:rPr lang="en-US">
                    <a:noFill/>
                  </a:rPr>
                  <a:t> </a:t>
                </a:r>
              </a:p>
            </p:txBody>
          </p:sp>
        </mc:Fallback>
      </mc:AlternateContent>
      <p:sp>
        <p:nvSpPr>
          <p:cNvPr id="18" name="Freeform 17">
            <a:extLst>
              <a:ext uri="{FF2B5EF4-FFF2-40B4-BE49-F238E27FC236}">
                <a16:creationId xmlns:a16="http://schemas.microsoft.com/office/drawing/2014/main" id="{A318C44E-AF52-644A-82DE-A63AB3814A63}"/>
              </a:ext>
            </a:extLst>
          </p:cNvPr>
          <p:cNvSpPr/>
          <p:nvPr/>
        </p:nvSpPr>
        <p:spPr>
          <a:xfrm>
            <a:off x="5226903" y="2986023"/>
            <a:ext cx="5775021" cy="688211"/>
          </a:xfrm>
          <a:custGeom>
            <a:avLst/>
            <a:gdLst>
              <a:gd name="connsiteX0" fmla="*/ 0 w 6028267"/>
              <a:gd name="connsiteY0" fmla="*/ 816239 h 816239"/>
              <a:gd name="connsiteX1" fmla="*/ 2556933 w 6028267"/>
              <a:gd name="connsiteY1" fmla="*/ 3439 h 816239"/>
              <a:gd name="connsiteX2" fmla="*/ 6028267 w 6028267"/>
              <a:gd name="connsiteY2" fmla="*/ 579172 h 816239"/>
            </a:gdLst>
            <a:ahLst/>
            <a:cxnLst>
              <a:cxn ang="0">
                <a:pos x="connsiteX0" y="connsiteY0"/>
              </a:cxn>
              <a:cxn ang="0">
                <a:pos x="connsiteX1" y="connsiteY1"/>
              </a:cxn>
              <a:cxn ang="0">
                <a:pos x="connsiteX2" y="connsiteY2"/>
              </a:cxn>
            </a:cxnLst>
            <a:rect l="l" t="t" r="r" b="b"/>
            <a:pathLst>
              <a:path w="6028267" h="816239">
                <a:moveTo>
                  <a:pt x="0" y="816239"/>
                </a:moveTo>
                <a:cubicBezTo>
                  <a:pt x="776111" y="429594"/>
                  <a:pt x="1552222" y="42950"/>
                  <a:pt x="2556933" y="3439"/>
                </a:cubicBezTo>
                <a:cubicBezTo>
                  <a:pt x="3561644" y="-36072"/>
                  <a:pt x="4794955" y="271550"/>
                  <a:pt x="6028267" y="579172"/>
                </a:cubicBezTo>
              </a:path>
            </a:pathLst>
          </a:custGeom>
          <a:noFill/>
          <a:ln w="12700" cap="flat">
            <a:solidFill>
              <a:srgbClr val="000000"/>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A5399FF-3855-294B-82D5-B0F7CD8776F0}"/>
                  </a:ext>
                </a:extLst>
              </p:cNvPr>
              <p:cNvSpPr txBox="1"/>
              <p:nvPr/>
            </p:nvSpPr>
            <p:spPr>
              <a:xfrm>
                <a:off x="6894126" y="3336875"/>
                <a:ext cx="164027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4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oMath>
                  </m:oMathPara>
                </a14:m>
                <a:endParaRPr kumimoji="0" lang="en-US" sz="4400" b="1" i="0" u="none" strike="noStrike" cap="none" spc="0" normalizeH="0" baseline="0" dirty="0">
                  <a:ln>
                    <a:noFill/>
                  </a:ln>
                  <a:solidFill>
                    <a:srgbClr val="000000"/>
                  </a:solidFill>
                  <a:effectLst/>
                  <a:uFillTx/>
                  <a:sym typeface="Helvetica Neue"/>
                </a:endParaRPr>
              </a:p>
            </p:txBody>
          </p:sp>
        </mc:Choice>
        <mc:Fallback xmlns="">
          <p:sp>
            <p:nvSpPr>
              <p:cNvPr id="41" name="TextBox 40">
                <a:extLst>
                  <a:ext uri="{FF2B5EF4-FFF2-40B4-BE49-F238E27FC236}">
                    <a16:creationId xmlns:a16="http://schemas.microsoft.com/office/drawing/2014/main" id="{FA5399FF-3855-294B-82D5-B0F7CD8776F0}"/>
                  </a:ext>
                </a:extLst>
              </p:cNvPr>
              <p:cNvSpPr txBox="1">
                <a:spLocks noRot="1" noChangeAspect="1" noMove="1" noResize="1" noEditPoints="1" noAdjustHandles="1" noChangeArrowheads="1" noChangeShapeType="1" noTextEdit="1"/>
              </p:cNvSpPr>
              <p:nvPr/>
            </p:nvSpPr>
            <p:spPr>
              <a:xfrm>
                <a:off x="6894126" y="3336875"/>
                <a:ext cx="1640274" cy="779701"/>
              </a:xfrm>
              <a:prstGeom prst="rect">
                <a:avLst/>
              </a:prstGeom>
              <a:blipFill>
                <a:blip r:embed="rId10"/>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41B19A7-A59E-7041-8438-0842297247BB}"/>
                  </a:ext>
                </a:extLst>
              </p:cNvPr>
              <p:cNvSpPr txBox="1"/>
              <p:nvPr/>
            </p:nvSpPr>
            <p:spPr>
              <a:xfrm>
                <a:off x="5706624" y="7387367"/>
                <a:ext cx="1640274"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4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oMath>
                  </m:oMathPara>
                </a14:m>
                <a:endParaRPr kumimoji="0" lang="en-US" sz="4400" b="1" i="0" u="none" strike="noStrike" cap="none" spc="0" normalizeH="0" baseline="0" dirty="0">
                  <a:ln>
                    <a:noFill/>
                  </a:ln>
                  <a:solidFill>
                    <a:srgbClr val="000000"/>
                  </a:solidFill>
                  <a:effectLst/>
                  <a:uFillTx/>
                  <a:sym typeface="Helvetica Neue"/>
                </a:endParaRPr>
              </a:p>
            </p:txBody>
          </p:sp>
        </mc:Choice>
        <mc:Fallback xmlns="">
          <p:sp>
            <p:nvSpPr>
              <p:cNvPr id="42" name="TextBox 41">
                <a:extLst>
                  <a:ext uri="{FF2B5EF4-FFF2-40B4-BE49-F238E27FC236}">
                    <a16:creationId xmlns:a16="http://schemas.microsoft.com/office/drawing/2014/main" id="{441B19A7-A59E-7041-8438-0842297247BB}"/>
                  </a:ext>
                </a:extLst>
              </p:cNvPr>
              <p:cNvSpPr txBox="1">
                <a:spLocks noRot="1" noChangeAspect="1" noMove="1" noResize="1" noEditPoints="1" noAdjustHandles="1" noChangeArrowheads="1" noChangeShapeType="1" noTextEdit="1"/>
              </p:cNvSpPr>
              <p:nvPr/>
            </p:nvSpPr>
            <p:spPr>
              <a:xfrm>
                <a:off x="5706624" y="7387367"/>
                <a:ext cx="1640274" cy="779701"/>
              </a:xfrm>
              <a:prstGeom prst="rect">
                <a:avLst/>
              </a:prstGeom>
              <a:blipFill>
                <a:blip r:embed="rId11"/>
                <a:stretch>
                  <a:fillRect/>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1223958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62C15DF-758E-3D4B-90C5-BCBDB19929CC}"/>
              </a:ext>
            </a:extLst>
          </p:cNvPr>
          <p:cNvGrpSpPr/>
          <p:nvPr/>
        </p:nvGrpSpPr>
        <p:grpSpPr>
          <a:xfrm>
            <a:off x="1901914" y="3738984"/>
            <a:ext cx="1881965" cy="4386679"/>
            <a:chOff x="7791022" y="3281784"/>
            <a:chExt cx="1881965" cy="4386679"/>
          </a:xfrm>
        </p:grpSpPr>
        <p:sp>
          <p:nvSpPr>
            <p:cNvPr id="43" name="Cube 42">
              <a:extLst>
                <a:ext uri="{FF2B5EF4-FFF2-40B4-BE49-F238E27FC236}">
                  <a16:creationId xmlns:a16="http://schemas.microsoft.com/office/drawing/2014/main" id="{C4E3BDAB-7002-E24E-A062-8D0BAF09A146}"/>
                </a:ext>
              </a:extLst>
            </p:cNvPr>
            <p:cNvSpPr/>
            <p:nvPr/>
          </p:nvSpPr>
          <p:spPr>
            <a:xfrm rot="20470320" flipH="1">
              <a:off x="8158105" y="3281784"/>
              <a:ext cx="1514882" cy="4386679"/>
            </a:xfrm>
            <a:prstGeom prst="cube">
              <a:avLst>
                <a:gd name="adj" fmla="val 93926"/>
              </a:avLst>
            </a:prstGeom>
            <a:solidFill>
              <a:srgbClr val="C00000">
                <a:alpha val="46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44" name="Rectangle 43">
              <a:extLst>
                <a:ext uri="{FF2B5EF4-FFF2-40B4-BE49-F238E27FC236}">
                  <a16:creationId xmlns:a16="http://schemas.microsoft.com/office/drawing/2014/main" id="{FAD1550C-7DB7-294C-AE7D-F2E698AF27E9}"/>
                </a:ext>
              </a:extLst>
            </p:cNvPr>
            <p:cNvSpPr/>
            <p:nvPr/>
          </p:nvSpPr>
          <p:spPr>
            <a:xfrm rot="4204229">
              <a:off x="7360455" y="4333083"/>
              <a:ext cx="1322799"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Pyysician</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Helvetica Neue"/>
                <a:cs typeface="Calibri" panose="020F0502020204030204" pitchFamily="34" charset="0"/>
                <a:sym typeface="Helvetica Neue"/>
              </a:endParaRPr>
            </a:p>
          </p:txBody>
        </p:sp>
      </p:grpSp>
      <p:grpSp>
        <p:nvGrpSpPr>
          <p:cNvPr id="45" name="Group 44">
            <a:extLst>
              <a:ext uri="{FF2B5EF4-FFF2-40B4-BE49-F238E27FC236}">
                <a16:creationId xmlns:a16="http://schemas.microsoft.com/office/drawing/2014/main" id="{2261F5B6-102F-474A-BC9C-9AE8DF30E7D8}"/>
              </a:ext>
            </a:extLst>
          </p:cNvPr>
          <p:cNvGrpSpPr/>
          <p:nvPr/>
        </p:nvGrpSpPr>
        <p:grpSpPr>
          <a:xfrm>
            <a:off x="1854185" y="3208833"/>
            <a:ext cx="3532283" cy="5043915"/>
            <a:chOff x="7726360" y="2751633"/>
            <a:chExt cx="3532283" cy="5043915"/>
          </a:xfrm>
        </p:grpSpPr>
        <p:sp>
          <p:nvSpPr>
            <p:cNvPr id="46" name="Cube 45">
              <a:extLst>
                <a:ext uri="{FF2B5EF4-FFF2-40B4-BE49-F238E27FC236}">
                  <a16:creationId xmlns:a16="http://schemas.microsoft.com/office/drawing/2014/main" id="{08899923-7467-3240-BF3B-F0A7D8680A2E}"/>
                </a:ext>
              </a:extLst>
            </p:cNvPr>
            <p:cNvSpPr/>
            <p:nvPr/>
          </p:nvSpPr>
          <p:spPr>
            <a:xfrm>
              <a:off x="7726360" y="2751633"/>
              <a:ext cx="3437502" cy="5043915"/>
            </a:xfrm>
            <a:prstGeom prst="cube">
              <a:avLst>
                <a:gd name="adj" fmla="val 95648"/>
              </a:avLst>
            </a:pr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47" name="Rectangle 46">
              <a:extLst>
                <a:ext uri="{FF2B5EF4-FFF2-40B4-BE49-F238E27FC236}">
                  <a16:creationId xmlns:a16="http://schemas.microsoft.com/office/drawing/2014/main" id="{F59C121C-BEAA-584F-A565-9C017B3D71EC}"/>
                </a:ext>
              </a:extLst>
            </p:cNvPr>
            <p:cNvSpPr/>
            <p:nvPr/>
          </p:nvSpPr>
          <p:spPr>
            <a:xfrm rot="5400000">
              <a:off x="10214928" y="3617270"/>
              <a:ext cx="1625766"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Brother_of</a:t>
              </a:r>
              <a:r>
                <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 </a:t>
              </a:r>
              <a:endPar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Helvetica Neue"/>
                <a:cs typeface="Calibri" panose="020F0502020204030204" pitchFamily="34" charset="0"/>
                <a:sym typeface="Helvetica Neue"/>
              </a:endParaRPr>
            </a:p>
          </p:txBody>
        </p:sp>
      </p:grpSp>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Learning Axis-Parallel Quantum Embedding</a:t>
            </a:r>
            <a:endParaRPr sz="4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E52373-BCDF-E146-8C5B-3D6F8EA0F24B}"/>
                  </a:ext>
                </a:extLst>
              </p:cNvPr>
              <p:cNvSpPr txBox="1"/>
              <p:nvPr/>
            </p:nvSpPr>
            <p:spPr>
              <a:xfrm>
                <a:off x="327920" y="1014135"/>
                <a:ext cx="12348959" cy="1096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200" b="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Indicator vectors </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can be used to represent concept / relation subspaces in  </a:t>
                </a:r>
                <a14:m>
                  <m:oMath xmlns:m="http://schemas.openxmlformats.org/officeDocument/2006/math">
                    <m:sSup>
                      <m:sSupPr>
                        <m:ctrlPr>
                          <a:rPr lang="en-US" sz="32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ctrlPr>
                      </m:sSupPr>
                      <m:e>
                        <m:r>
                          <a:rPr lang="en-US" sz="32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t>ℝ</m:t>
                        </m:r>
                      </m:e>
                      <m:sup>
                        <m:r>
                          <a:rPr lang="en-US" sz="32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t>2</m:t>
                        </m:r>
                        <m:r>
                          <a:rPr lang="en-US" sz="3200" b="0" i="1">
                            <a:solidFill>
                              <a:srgbClr val="FF0000"/>
                            </a:solidFill>
                            <a:latin typeface="Cambria Math" panose="02040503050406030204" pitchFamily="18" charset="0"/>
                            <a:ea typeface="Cambria Math" panose="02040503050406030204" pitchFamily="18" charset="0"/>
                            <a:cs typeface="Helvetica Neue" panose="02000503000000020004" pitchFamily="2" charset="0"/>
                          </a:rPr>
                          <m:t>𝑑</m:t>
                        </m:r>
                      </m:sup>
                    </m:sSup>
                    <m:r>
                      <a:rPr lang="en-US" sz="3200"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rPr>
                      <m:t> </m:t>
                    </m:r>
                  </m:oMath>
                </a14:m>
                <a:r>
                  <a:rPr kumimoji="0" lang="en-US" sz="32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a:t>
                </a:r>
                <a:r>
                  <a:rPr kumimoji="0" lang="en-US" sz="3200" b="0" u="none" strike="noStrike" cap="none" spc="0" normalizeH="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r>
                      <a:rPr lang="en-US" sz="3200"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𝑑</m:t>
                    </m:r>
                  </m:oMath>
                </a14:m>
                <a:r>
                  <a:rPr lang="en-US" sz="3200" b="0" dirty="0">
                    <a:latin typeface="Helvetica Neue" panose="02000503000000020004" pitchFamily="2" charset="0"/>
                    <a:ea typeface="Helvetica Neue" panose="02000503000000020004" pitchFamily="2" charset="0"/>
                    <a:cs typeface="Helvetica Neue" panose="02000503000000020004" pitchFamily="2" charset="0"/>
                  </a:rPr>
                  <a:t> = 3 for the illustration sake. Then,</a:t>
                </a:r>
                <a:endParaRPr kumimoji="0" lang="en-US" sz="32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mc:Choice>
        <mc:Fallback xmlns="">
          <p:sp>
            <p:nvSpPr>
              <p:cNvPr id="4" name="TextBox 3">
                <a:extLst>
                  <a:ext uri="{FF2B5EF4-FFF2-40B4-BE49-F238E27FC236}">
                    <a16:creationId xmlns:a16="http://schemas.microsoft.com/office/drawing/2014/main" id="{87E52373-BCDF-E146-8C5B-3D6F8EA0F24B}"/>
                  </a:ext>
                </a:extLst>
              </p:cNvPr>
              <p:cNvSpPr txBox="1">
                <a:spLocks noRot="1" noChangeAspect="1" noMove="1" noResize="1" noEditPoints="1" noAdjustHandles="1" noChangeArrowheads="1" noChangeShapeType="1" noTextEdit="1"/>
              </p:cNvSpPr>
              <p:nvPr/>
            </p:nvSpPr>
            <p:spPr>
              <a:xfrm>
                <a:off x="327920" y="1014135"/>
                <a:ext cx="12348959" cy="1096326"/>
              </a:xfrm>
              <a:prstGeom prst="rect">
                <a:avLst/>
              </a:prstGeom>
              <a:blipFill>
                <a:blip r:embed="rId2"/>
                <a:stretch>
                  <a:fillRect l="-1542" t="-5747" b="-16092"/>
                </a:stretch>
              </a:blipFill>
              <a:ln w="12700" cap="flat">
                <a:noFill/>
                <a:miter lim="400000"/>
              </a:ln>
              <a:effectLst/>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31C175D0-C4BD-6D49-BE05-FA65160A9CF7}"/>
              </a:ext>
            </a:extLst>
          </p:cNvPr>
          <p:cNvGrpSpPr/>
          <p:nvPr/>
        </p:nvGrpSpPr>
        <p:grpSpPr>
          <a:xfrm>
            <a:off x="259442" y="2819147"/>
            <a:ext cx="5127026" cy="4978442"/>
            <a:chOff x="6318657" y="1611165"/>
            <a:chExt cx="5780657" cy="5344750"/>
          </a:xfrm>
        </p:grpSpPr>
        <p:grpSp>
          <p:nvGrpSpPr>
            <p:cNvPr id="20" name="Group 19">
              <a:extLst>
                <a:ext uri="{FF2B5EF4-FFF2-40B4-BE49-F238E27FC236}">
                  <a16:creationId xmlns:a16="http://schemas.microsoft.com/office/drawing/2014/main" id="{1B0ECAC8-605D-8749-B075-10FEB568DD3A}"/>
                </a:ext>
              </a:extLst>
            </p:cNvPr>
            <p:cNvGrpSpPr/>
            <p:nvPr/>
          </p:nvGrpSpPr>
          <p:grpSpPr>
            <a:xfrm>
              <a:off x="6318657" y="2222109"/>
              <a:ext cx="5780657" cy="4733806"/>
              <a:chOff x="6318657" y="2222109"/>
              <a:chExt cx="5780657" cy="4733806"/>
            </a:xfrm>
          </p:grpSpPr>
          <p:cxnSp>
            <p:nvCxnSpPr>
              <p:cNvPr id="22" name="Straight Arrow Connector 21">
                <a:extLst>
                  <a:ext uri="{FF2B5EF4-FFF2-40B4-BE49-F238E27FC236}">
                    <a16:creationId xmlns:a16="http://schemas.microsoft.com/office/drawing/2014/main" id="{10A56B93-A228-EC42-B0A2-842786B980D5}"/>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16487DE6-D754-E240-B289-0204420A1B57}"/>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945B2DA1-6D81-9549-8A4D-4D76D1B90A53}"/>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6B1D4DFA-4327-0E47-A77A-83D2956CD193}"/>
                  </a:ext>
                </a:extLst>
              </p:cNvPr>
              <p:cNvSpPr txBox="1"/>
              <p:nvPr/>
            </p:nvSpPr>
            <p:spPr>
              <a:xfrm>
                <a:off x="10867168" y="5485922"/>
                <a:ext cx="1232146"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Real axis 1</a:t>
                </a:r>
              </a:p>
            </p:txBody>
          </p:sp>
          <p:sp>
            <p:nvSpPr>
              <p:cNvPr id="26" name="TextBox 25">
                <a:extLst>
                  <a:ext uri="{FF2B5EF4-FFF2-40B4-BE49-F238E27FC236}">
                    <a16:creationId xmlns:a16="http://schemas.microsoft.com/office/drawing/2014/main" id="{B1EA6BB2-678A-2E42-8B09-0C7643B0ECFF}"/>
                  </a:ext>
                </a:extLst>
              </p:cNvPr>
              <p:cNvSpPr txBox="1"/>
              <p:nvPr/>
            </p:nvSpPr>
            <p:spPr>
              <a:xfrm>
                <a:off x="6318657" y="6581437"/>
                <a:ext cx="1315560"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Real axis 2</a:t>
                </a:r>
              </a:p>
            </p:txBody>
          </p:sp>
          <p:sp>
            <p:nvSpPr>
              <p:cNvPr id="27" name="TextBox 26">
                <a:extLst>
                  <a:ext uri="{FF2B5EF4-FFF2-40B4-BE49-F238E27FC236}">
                    <a16:creationId xmlns:a16="http://schemas.microsoft.com/office/drawing/2014/main" id="{B4282A69-9A61-D448-A069-CC6BD2828B46}"/>
                  </a:ext>
                </a:extLst>
              </p:cNvPr>
              <p:cNvSpPr txBox="1"/>
              <p:nvPr/>
            </p:nvSpPr>
            <p:spPr>
              <a:xfrm>
                <a:off x="8335703" y="2222109"/>
                <a:ext cx="1339794"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Real axis 6</a:t>
                </a: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DC87A0-406E-824B-A832-C92ACE86DA72}"/>
                    </a:ext>
                  </a:extLst>
                </p:cNvPr>
                <p:cNvSpPr txBox="1"/>
                <p:nvPr/>
              </p:nvSpPr>
              <p:spPr>
                <a:xfrm>
                  <a:off x="10041473" y="1611165"/>
                  <a:ext cx="1561473" cy="6507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ℝ</m:t>
                            </m:r>
                          </m:e>
                          <m:sup>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𝟔</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21" name="TextBox 20">
                  <a:extLst>
                    <a:ext uri="{FF2B5EF4-FFF2-40B4-BE49-F238E27FC236}">
                      <a16:creationId xmlns:a16="http://schemas.microsoft.com/office/drawing/2014/main" id="{F2DC87A0-406E-824B-A832-C92ACE86DA72}"/>
                    </a:ext>
                  </a:extLst>
                </p:cNvPr>
                <p:cNvSpPr txBox="1">
                  <a:spLocks noRot="1" noChangeAspect="1" noMove="1" noResize="1" noEditPoints="1" noAdjustHandles="1" noChangeArrowheads="1" noChangeShapeType="1" noTextEdit="1"/>
                </p:cNvSpPr>
                <p:nvPr/>
              </p:nvSpPr>
              <p:spPr>
                <a:xfrm>
                  <a:off x="10041473" y="1611165"/>
                  <a:ext cx="1561473" cy="650795"/>
                </a:xfrm>
                <a:prstGeom prst="rect">
                  <a:avLst/>
                </a:prstGeom>
                <a:blipFill>
                  <a:blip r:embed="rId3"/>
                  <a:stretch>
                    <a:fillRect l="-16364" r="-909" b="-22449"/>
                  </a:stretch>
                </a:blipFill>
                <a:ln w="12700" cap="flat">
                  <a:noFill/>
                  <a:miter lim="400000"/>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3D3FCA0-1431-DE45-95C8-B990DA7EC01F}"/>
                  </a:ext>
                </a:extLst>
              </p:cNvPr>
              <p:cNvSpPr txBox="1"/>
              <p:nvPr/>
            </p:nvSpPr>
            <p:spPr>
              <a:xfrm>
                <a:off x="6804582" y="3208833"/>
                <a:ext cx="5432006" cy="2171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b="0" dirty="0">
                    <a:latin typeface="Helvetica Neue" panose="02000503000000020004" pitchFamily="2" charset="0"/>
                    <a:ea typeface="Helvetica Neue" panose="02000503000000020004" pitchFamily="2" charset="0"/>
                    <a:cs typeface="Helvetica Neue" panose="02000503000000020004" pitchFamily="2" charset="0"/>
                  </a:rPr>
                  <a:t>Basis for </a:t>
                </a:r>
                <a14:m>
                  <m:oMath xmlns:m="http://schemas.openxmlformats.org/officeDocument/2006/math">
                    <m:sSup>
                      <m:sSupPr>
                        <m:ctrlPr>
                          <a:rPr lang="en-US" b="0" i="1">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ctrlPr>
                      </m:sSupPr>
                      <m:e>
                        <m:r>
                          <a:rPr lang="en-US"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ℝ</m:t>
                        </m:r>
                      </m:e>
                      <m:sup>
                        <m:r>
                          <a:rPr lang="en-US" b="0" i="1" smtClean="0">
                            <a:solidFill>
                              <a:srgbClr val="FF0000"/>
                            </a:solidFill>
                            <a:latin typeface="Cambria Math" panose="02040503050406030204" pitchFamily="18" charset="0"/>
                            <a:ea typeface="Cambria Math" panose="02040503050406030204" pitchFamily="18" charset="0"/>
                            <a:cs typeface="Helvetica Neue" panose="02000503000000020004" pitchFamily="2" charset="0"/>
                            <a:sym typeface="Helvetica Neue Light"/>
                          </a:rPr>
                          <m:t>6</m:t>
                        </m:r>
                      </m:sup>
                    </m:sSup>
                  </m:oMath>
                </a14:m>
                <a:r>
                  <a:rPr lang="en-US" b="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d>
                      <m:d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dPr>
                      <m:e>
                        <m:m>
                          <m:mPr>
                            <m:mcs>
                              <m:mc>
                                <m:mcPr>
                                  <m:count m:val="3"/>
                                  <m:mcJc m:val="center"/>
                                </m:mcPr>
                              </m:mc>
                            </m:mcs>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mr>
                        </m:m>
                        <m:r>
                          <a:rPr lang="en-US" b="0" i="1" smtClean="0">
                            <a:latin typeface="Cambria Math" panose="02040503050406030204" pitchFamily="18" charset="0"/>
                            <a:ea typeface="Helvetica Neue" panose="02000503000000020004" pitchFamily="2" charset="0"/>
                            <a:cs typeface="Helvetica Neue" panose="02000503000000020004" pitchFamily="2" charset="0"/>
                          </a:rPr>
                          <m:t>   </m:t>
                        </m:r>
                        <m:m>
                          <m:mPr>
                            <m:mcs>
                              <m:mc>
                                <m:mcPr>
                                  <m:count m:val="3"/>
                                  <m:mcJc m:val="center"/>
                                </m:mcPr>
                              </m:mc>
                            </m:mcs>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mPr>
                          <m:mr>
                            <m:e>
                              <m:r>
                                <m:rPr>
                                  <m:brk m:alnAt="7"/>
                                </m:r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mr>
                          <m:mr>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 0</m:t>
                                  </m:r>
                                </m:e>
                              </m:eqArr>
                            </m:e>
                            <m:e>
                              <m:eqArr>
                                <m:eqArrPr>
                                  <m:ctrlP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1</m:t>
                                  </m:r>
                                </m:e>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qArr>
                            </m:e>
                            <m:e>
                              <m:eqArr>
                                <m:eqArrPr>
                                  <m:ctrlP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ctrlPr>
                                </m:eqArrPr>
                                <m:e>
                                  <m:r>
                                    <a:rPr lang="en-US"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rPr>
                                    <m:t>0</m:t>
                                  </m:r>
                                </m:e>
                                <m:e>
                                  <m:r>
                                    <a:rPr lang="en-US" b="0" i="1">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1</m:t>
                                  </m:r>
                                </m:e>
                              </m:eqArr>
                            </m:e>
                          </m:mr>
                        </m:m>
                      </m:e>
                    </m:d>
                  </m:oMath>
                </a14:m>
                <a:r>
                  <a:rPr lang="en-US" b="0" dirty="0">
                    <a:latin typeface="Helvetica Neue" panose="02000503000000020004" pitchFamily="2" charset="0"/>
                    <a:ea typeface="Helvetica Neue" panose="02000503000000020004" pitchFamily="2" charset="0"/>
                    <a:cs typeface="Helvetica Neue" panose="02000503000000020004" pitchFamily="2" charset="0"/>
                  </a:rPr>
                  <a:t>  </a:t>
                </a:r>
                <a:endParaRPr kumimoji="0" lang="en-US" sz="24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mc:Choice>
        <mc:Fallback xmlns="">
          <p:sp>
            <p:nvSpPr>
              <p:cNvPr id="28" name="TextBox 27">
                <a:extLst>
                  <a:ext uri="{FF2B5EF4-FFF2-40B4-BE49-F238E27FC236}">
                    <a16:creationId xmlns:a16="http://schemas.microsoft.com/office/drawing/2014/main" id="{E3D3FCA0-1431-DE45-95C8-B990DA7EC01F}"/>
                  </a:ext>
                </a:extLst>
              </p:cNvPr>
              <p:cNvSpPr txBox="1">
                <a:spLocks noRot="1" noChangeAspect="1" noMove="1" noResize="1" noEditPoints="1" noAdjustHandles="1" noChangeArrowheads="1" noChangeShapeType="1" noTextEdit="1"/>
              </p:cNvSpPr>
              <p:nvPr/>
            </p:nvSpPr>
            <p:spPr>
              <a:xfrm>
                <a:off x="6804582" y="3208833"/>
                <a:ext cx="5432006" cy="2171107"/>
              </a:xfrm>
              <a:prstGeom prst="rect">
                <a:avLst/>
              </a:prstGeom>
              <a:blipFill>
                <a:blip r:embed="rId4"/>
                <a:stretch>
                  <a:fillRect l="-2331" b="-5233"/>
                </a:stretch>
              </a:blipFill>
              <a:ln w="12700" cap="flat">
                <a:noFill/>
                <a:miter lim="400000"/>
              </a:ln>
              <a:effectLst/>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D7744360-AC6F-7A48-9742-78CA9E94A066}"/>
              </a:ext>
            </a:extLst>
          </p:cNvPr>
          <p:cNvGraphicFramePr>
            <a:graphicFrameLocks noGrp="1"/>
          </p:cNvGraphicFramePr>
          <p:nvPr>
            <p:extLst>
              <p:ext uri="{D42A27DB-BD31-4B8C-83A1-F6EECF244321}">
                <p14:modId xmlns:p14="http://schemas.microsoft.com/office/powerpoint/2010/main" val="409724303"/>
              </p:ext>
            </p:extLst>
          </p:nvPr>
        </p:nvGraphicFramePr>
        <p:xfrm>
          <a:off x="9109759" y="6437056"/>
          <a:ext cx="2522376" cy="370840"/>
        </p:xfrm>
        <a:graphic>
          <a:graphicData uri="http://schemas.openxmlformats.org/drawingml/2006/table">
            <a:tbl>
              <a:tblPr firstRow="1" bandRow="1">
                <a:tableStyleId>{5940675A-B579-460E-94D1-54222C63F5DA}</a:tableStyleId>
              </a:tblPr>
              <a:tblGrid>
                <a:gridCol w="420396">
                  <a:extLst>
                    <a:ext uri="{9D8B030D-6E8A-4147-A177-3AD203B41FA5}">
                      <a16:colId xmlns:a16="http://schemas.microsoft.com/office/drawing/2014/main" val="3410634317"/>
                    </a:ext>
                  </a:extLst>
                </a:gridCol>
                <a:gridCol w="420396">
                  <a:extLst>
                    <a:ext uri="{9D8B030D-6E8A-4147-A177-3AD203B41FA5}">
                      <a16:colId xmlns:a16="http://schemas.microsoft.com/office/drawing/2014/main" val="414627164"/>
                    </a:ext>
                  </a:extLst>
                </a:gridCol>
                <a:gridCol w="420396">
                  <a:extLst>
                    <a:ext uri="{9D8B030D-6E8A-4147-A177-3AD203B41FA5}">
                      <a16:colId xmlns:a16="http://schemas.microsoft.com/office/drawing/2014/main" val="2278024557"/>
                    </a:ext>
                  </a:extLst>
                </a:gridCol>
                <a:gridCol w="420396">
                  <a:extLst>
                    <a:ext uri="{9D8B030D-6E8A-4147-A177-3AD203B41FA5}">
                      <a16:colId xmlns:a16="http://schemas.microsoft.com/office/drawing/2014/main" val="1910792596"/>
                    </a:ext>
                  </a:extLst>
                </a:gridCol>
                <a:gridCol w="420396">
                  <a:extLst>
                    <a:ext uri="{9D8B030D-6E8A-4147-A177-3AD203B41FA5}">
                      <a16:colId xmlns:a16="http://schemas.microsoft.com/office/drawing/2014/main" val="1681098207"/>
                    </a:ext>
                  </a:extLst>
                </a:gridCol>
                <a:gridCol w="420396">
                  <a:extLst>
                    <a:ext uri="{9D8B030D-6E8A-4147-A177-3AD203B41FA5}">
                      <a16:colId xmlns:a16="http://schemas.microsoft.com/office/drawing/2014/main" val="299594058"/>
                    </a:ext>
                  </a:extLst>
                </a:gridCol>
              </a:tblGrid>
              <a:tr h="370840">
                <a:tc>
                  <a:txBody>
                    <a:bodyPr/>
                    <a:lstStyle/>
                    <a:p>
                      <a:r>
                        <a:rPr lang="en-US" dirty="0"/>
                        <a:t>0</a:t>
                      </a:r>
                    </a:p>
                  </a:txBody>
                  <a:tcPr>
                    <a:solidFill>
                      <a:schemeClr val="bg2">
                        <a:lumMod val="75000"/>
                      </a:schemeClr>
                    </a:solidFill>
                  </a:tcPr>
                </a:tc>
                <a:tc>
                  <a:txBody>
                    <a:bodyPr/>
                    <a:lstStyle/>
                    <a:p>
                      <a:r>
                        <a:rPr lang="en-US" dirty="0"/>
                        <a:t>1</a:t>
                      </a:r>
                    </a:p>
                  </a:txBody>
                  <a:tcPr>
                    <a:solidFill>
                      <a:schemeClr val="bg2">
                        <a:lumMod val="75000"/>
                      </a:schemeClr>
                    </a:solidFill>
                  </a:tcPr>
                </a:tc>
                <a:tc>
                  <a:txBody>
                    <a:bodyPr/>
                    <a:lstStyle/>
                    <a:p>
                      <a:r>
                        <a:rPr lang="en-US" dirty="0"/>
                        <a:t>1</a:t>
                      </a:r>
                    </a:p>
                  </a:txBody>
                  <a:tcPr>
                    <a:solidFill>
                      <a:schemeClr val="bg2">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769720980"/>
                  </a:ext>
                </a:extLst>
              </a:tr>
            </a:tbl>
          </a:graphicData>
        </a:graphic>
      </p:graphicFrame>
      <p:graphicFrame>
        <p:nvGraphicFramePr>
          <p:cNvPr id="48" name="Table 47">
            <a:extLst>
              <a:ext uri="{FF2B5EF4-FFF2-40B4-BE49-F238E27FC236}">
                <a16:creationId xmlns:a16="http://schemas.microsoft.com/office/drawing/2014/main" id="{49112D68-FDAF-0E44-A21F-9BE2AE5B0349}"/>
              </a:ext>
            </a:extLst>
          </p:cNvPr>
          <p:cNvGraphicFramePr>
            <a:graphicFrameLocks noGrp="1"/>
          </p:cNvGraphicFramePr>
          <p:nvPr>
            <p:extLst>
              <p:ext uri="{D42A27DB-BD31-4B8C-83A1-F6EECF244321}">
                <p14:modId xmlns:p14="http://schemas.microsoft.com/office/powerpoint/2010/main" val="1207876992"/>
              </p:ext>
            </p:extLst>
          </p:nvPr>
        </p:nvGraphicFramePr>
        <p:xfrm>
          <a:off x="9109759" y="5561483"/>
          <a:ext cx="2522376" cy="370840"/>
        </p:xfrm>
        <a:graphic>
          <a:graphicData uri="http://schemas.openxmlformats.org/drawingml/2006/table">
            <a:tbl>
              <a:tblPr firstRow="1" bandRow="1">
                <a:tableStyleId>{5940675A-B579-460E-94D1-54222C63F5DA}</a:tableStyleId>
              </a:tblPr>
              <a:tblGrid>
                <a:gridCol w="420396">
                  <a:extLst>
                    <a:ext uri="{9D8B030D-6E8A-4147-A177-3AD203B41FA5}">
                      <a16:colId xmlns:a16="http://schemas.microsoft.com/office/drawing/2014/main" val="3410634317"/>
                    </a:ext>
                  </a:extLst>
                </a:gridCol>
                <a:gridCol w="420396">
                  <a:extLst>
                    <a:ext uri="{9D8B030D-6E8A-4147-A177-3AD203B41FA5}">
                      <a16:colId xmlns:a16="http://schemas.microsoft.com/office/drawing/2014/main" val="414627164"/>
                    </a:ext>
                  </a:extLst>
                </a:gridCol>
                <a:gridCol w="420396">
                  <a:extLst>
                    <a:ext uri="{9D8B030D-6E8A-4147-A177-3AD203B41FA5}">
                      <a16:colId xmlns:a16="http://schemas.microsoft.com/office/drawing/2014/main" val="2278024557"/>
                    </a:ext>
                  </a:extLst>
                </a:gridCol>
                <a:gridCol w="420396">
                  <a:extLst>
                    <a:ext uri="{9D8B030D-6E8A-4147-A177-3AD203B41FA5}">
                      <a16:colId xmlns:a16="http://schemas.microsoft.com/office/drawing/2014/main" val="1910792596"/>
                    </a:ext>
                  </a:extLst>
                </a:gridCol>
                <a:gridCol w="420396">
                  <a:extLst>
                    <a:ext uri="{9D8B030D-6E8A-4147-A177-3AD203B41FA5}">
                      <a16:colId xmlns:a16="http://schemas.microsoft.com/office/drawing/2014/main" val="1681098207"/>
                    </a:ext>
                  </a:extLst>
                </a:gridCol>
                <a:gridCol w="420396">
                  <a:extLst>
                    <a:ext uri="{9D8B030D-6E8A-4147-A177-3AD203B41FA5}">
                      <a16:colId xmlns:a16="http://schemas.microsoft.com/office/drawing/2014/main" val="299594058"/>
                    </a:ext>
                  </a:extLst>
                </a:gridCol>
              </a:tblGrid>
              <a:tr h="370840">
                <a:tc>
                  <a:txBody>
                    <a:bodyPr/>
                    <a:lstStyle/>
                    <a:p>
                      <a:r>
                        <a:rPr lang="en-US" dirty="0"/>
                        <a:t>0</a:t>
                      </a:r>
                    </a:p>
                  </a:txBody>
                  <a:tcPr>
                    <a:solidFill>
                      <a:schemeClr val="bg2">
                        <a:lumMod val="75000"/>
                      </a:schemeClr>
                    </a:solidFill>
                  </a:tcPr>
                </a:tc>
                <a:tc>
                  <a:txBody>
                    <a:bodyPr/>
                    <a:lstStyle/>
                    <a:p>
                      <a:r>
                        <a:rPr lang="en-US" dirty="0"/>
                        <a:t>1</a:t>
                      </a:r>
                    </a:p>
                  </a:txBody>
                  <a:tcPr>
                    <a:solidFill>
                      <a:schemeClr val="bg2">
                        <a:lumMod val="75000"/>
                      </a:schemeClr>
                    </a:solidFill>
                  </a:tcPr>
                </a:tc>
                <a:tc>
                  <a:txBody>
                    <a:bodyPr/>
                    <a:lstStyle/>
                    <a:p>
                      <a:r>
                        <a:rPr lang="en-US" dirty="0"/>
                        <a:t>1</a:t>
                      </a:r>
                    </a:p>
                  </a:txBody>
                  <a:tcPr>
                    <a:solidFill>
                      <a:schemeClr val="bg2">
                        <a:lumMod val="75000"/>
                      </a:schemeClr>
                    </a:solidFill>
                  </a:tcPr>
                </a:tc>
                <a:tc>
                  <a:txBody>
                    <a:bodyPr/>
                    <a:lstStyle/>
                    <a:p>
                      <a:r>
                        <a:rPr lang="en-US" dirty="0"/>
                        <a:t>0</a:t>
                      </a:r>
                    </a:p>
                  </a:txBody>
                  <a:tcPr>
                    <a:solidFill>
                      <a:schemeClr val="bg2">
                        <a:lumMod val="75000"/>
                      </a:schemeClr>
                    </a:solidFill>
                  </a:tcPr>
                </a:tc>
                <a:tc>
                  <a:txBody>
                    <a:bodyPr/>
                    <a:lstStyle/>
                    <a:p>
                      <a:r>
                        <a:rPr lang="en-US" dirty="0"/>
                        <a:t>1</a:t>
                      </a:r>
                    </a:p>
                  </a:txBody>
                  <a:tcPr>
                    <a:solidFill>
                      <a:schemeClr val="bg2">
                        <a:lumMod val="75000"/>
                      </a:schemeClr>
                    </a:solidFill>
                  </a:tcPr>
                </a:tc>
                <a:tc>
                  <a:txBody>
                    <a:bodyPr/>
                    <a:lstStyle/>
                    <a:p>
                      <a:r>
                        <a:rPr lang="en-US" dirty="0"/>
                        <a:t>0</a:t>
                      </a:r>
                    </a:p>
                  </a:txBody>
                  <a:tcPr>
                    <a:solidFill>
                      <a:schemeClr val="bg2">
                        <a:lumMod val="75000"/>
                      </a:schemeClr>
                    </a:solidFill>
                  </a:tcPr>
                </a:tc>
                <a:extLst>
                  <a:ext uri="{0D108BD9-81ED-4DB2-BD59-A6C34878D82A}">
                    <a16:rowId xmlns:a16="http://schemas.microsoft.com/office/drawing/2014/main" val="276972098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5E03A0-70C6-9046-B4D3-52F07E83BD40}"/>
                  </a:ext>
                </a:extLst>
              </p:cNvPr>
              <p:cNvSpPr txBox="1"/>
              <p:nvPr/>
            </p:nvSpPr>
            <p:spPr>
              <a:xfrm>
                <a:off x="7024713" y="5413556"/>
                <a:ext cx="2085046" cy="6344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𝑧</m:t>
                          </m:r>
                        </m:e>
                        <m:sub>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𝑏𝑟𝑜𝑡h𝑒𝑟</m:t>
                          </m:r>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_</m:t>
                          </m:r>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𝑜𝑓</m:t>
                          </m:r>
                        </m:sub>
                      </m:sSub>
                    </m:oMath>
                  </m:oMathPara>
                </a14:m>
                <a:endParaRPr kumimoji="0" lang="en-US" sz="3200" b="0" i="0" u="none" strike="noStrike" cap="none" spc="0" normalizeH="0" baseline="0" dirty="0">
                  <a:ln>
                    <a:noFill/>
                  </a:ln>
                  <a:solidFill>
                    <a:srgbClr val="FF0000"/>
                  </a:solidFill>
                  <a:effectLst/>
                  <a:uFillTx/>
                  <a:ea typeface="Helvetica Neue"/>
                  <a:cs typeface="Helvetica Neue"/>
                  <a:sym typeface="Helvetica Neue"/>
                </a:endParaRPr>
              </a:p>
            </p:txBody>
          </p:sp>
        </mc:Choice>
        <mc:Fallback xmlns="">
          <p:sp>
            <p:nvSpPr>
              <p:cNvPr id="5" name="TextBox 4">
                <a:extLst>
                  <a:ext uri="{FF2B5EF4-FFF2-40B4-BE49-F238E27FC236}">
                    <a16:creationId xmlns:a16="http://schemas.microsoft.com/office/drawing/2014/main" id="{0E5E03A0-70C6-9046-B4D3-52F07E83BD40}"/>
                  </a:ext>
                </a:extLst>
              </p:cNvPr>
              <p:cNvSpPr txBox="1">
                <a:spLocks noRot="1" noChangeAspect="1" noMove="1" noResize="1" noEditPoints="1" noAdjustHandles="1" noChangeArrowheads="1" noChangeShapeType="1" noTextEdit="1"/>
              </p:cNvSpPr>
              <p:nvPr/>
            </p:nvSpPr>
            <p:spPr>
              <a:xfrm>
                <a:off x="7024713" y="5413556"/>
                <a:ext cx="2085046" cy="634469"/>
              </a:xfrm>
              <a:prstGeom prst="rect">
                <a:avLst/>
              </a:prstGeom>
              <a:blipFill>
                <a:blip r:embed="rId5"/>
                <a:stretch>
                  <a:fillRect l="-606" b="-1372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E45C5FB-EB3A-2F4F-90C6-764B74F95C45}"/>
                  </a:ext>
                </a:extLst>
              </p:cNvPr>
              <p:cNvSpPr txBox="1"/>
              <p:nvPr/>
            </p:nvSpPr>
            <p:spPr>
              <a:xfrm>
                <a:off x="7024713" y="6274720"/>
                <a:ext cx="2085046" cy="633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𝑧</m:t>
                          </m:r>
                        </m:e>
                        <m:sub>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𝑝h𝑦𝑠𝑖𝑐𝑖𝑎𝑛</m:t>
                          </m:r>
                        </m:sub>
                      </m:sSub>
                    </m:oMath>
                  </m:oMathPara>
                </a14:m>
                <a:endParaRPr kumimoji="0" lang="en-US" sz="3200" b="0" i="0" u="none" strike="noStrike" cap="none" spc="0" normalizeH="0" baseline="0" dirty="0">
                  <a:ln>
                    <a:noFill/>
                  </a:ln>
                  <a:solidFill>
                    <a:srgbClr val="FF0000"/>
                  </a:solidFill>
                  <a:effectLst/>
                  <a:uFillTx/>
                  <a:ea typeface="Helvetica Neue"/>
                  <a:cs typeface="Helvetica Neue"/>
                  <a:sym typeface="Helvetica Neue"/>
                </a:endParaRPr>
              </a:p>
            </p:txBody>
          </p:sp>
        </mc:Choice>
        <mc:Fallback xmlns="">
          <p:sp>
            <p:nvSpPr>
              <p:cNvPr id="49" name="TextBox 48">
                <a:extLst>
                  <a:ext uri="{FF2B5EF4-FFF2-40B4-BE49-F238E27FC236}">
                    <a16:creationId xmlns:a16="http://schemas.microsoft.com/office/drawing/2014/main" id="{9E45C5FB-EB3A-2F4F-90C6-764B74F95C45}"/>
                  </a:ext>
                </a:extLst>
              </p:cNvPr>
              <p:cNvSpPr txBox="1">
                <a:spLocks noRot="1" noChangeAspect="1" noMove="1" noResize="1" noEditPoints="1" noAdjustHandles="1" noChangeArrowheads="1" noChangeShapeType="1" noTextEdit="1"/>
              </p:cNvSpPr>
              <p:nvPr/>
            </p:nvSpPr>
            <p:spPr>
              <a:xfrm>
                <a:off x="7024713" y="6274720"/>
                <a:ext cx="2085046" cy="633891"/>
              </a:xfrm>
              <a:prstGeom prst="rect">
                <a:avLst/>
              </a:prstGeom>
              <a:blipFill>
                <a:blip r:embed="rId6"/>
                <a:stretch>
                  <a:fillRect b="-13725"/>
                </a:stretch>
              </a:blipFill>
              <a:ln w="12700" cap="flat">
                <a:noFill/>
                <a:miter lim="400000"/>
              </a:ln>
              <a:effectLst/>
            </p:spPr>
            <p:txBody>
              <a:bodyPr/>
              <a:lstStyle/>
              <a:p>
                <a:r>
                  <a:rPr lang="en-US">
                    <a:noFill/>
                  </a:rPr>
                  <a:t> </a:t>
                </a:r>
              </a:p>
            </p:txBody>
          </p:sp>
        </mc:Fallback>
      </mc:AlternateContent>
      <p:sp>
        <p:nvSpPr>
          <p:cNvPr id="6" name="Freeform 5">
            <a:extLst>
              <a:ext uri="{FF2B5EF4-FFF2-40B4-BE49-F238E27FC236}">
                <a16:creationId xmlns:a16="http://schemas.microsoft.com/office/drawing/2014/main" id="{F304A1A5-F624-814C-9CCD-F443D89664CE}"/>
              </a:ext>
            </a:extLst>
          </p:cNvPr>
          <p:cNvSpPr/>
          <p:nvPr/>
        </p:nvSpPr>
        <p:spPr>
          <a:xfrm>
            <a:off x="4707094" y="4873801"/>
            <a:ext cx="2946400" cy="798866"/>
          </a:xfrm>
          <a:custGeom>
            <a:avLst/>
            <a:gdLst>
              <a:gd name="connsiteX0" fmla="*/ 0 w 2946400"/>
              <a:gd name="connsiteY0" fmla="*/ 307799 h 798866"/>
              <a:gd name="connsiteX1" fmla="*/ 1913467 w 2946400"/>
              <a:gd name="connsiteY1" fmla="*/ 19932 h 798866"/>
              <a:gd name="connsiteX2" fmla="*/ 2946400 w 2946400"/>
              <a:gd name="connsiteY2" fmla="*/ 798866 h 798866"/>
            </a:gdLst>
            <a:ahLst/>
            <a:cxnLst>
              <a:cxn ang="0">
                <a:pos x="connsiteX0" y="connsiteY0"/>
              </a:cxn>
              <a:cxn ang="0">
                <a:pos x="connsiteX1" y="connsiteY1"/>
              </a:cxn>
              <a:cxn ang="0">
                <a:pos x="connsiteX2" y="connsiteY2"/>
              </a:cxn>
            </a:cxnLst>
            <a:rect l="l" t="t" r="r" b="b"/>
            <a:pathLst>
              <a:path w="2946400" h="798866">
                <a:moveTo>
                  <a:pt x="0" y="307799"/>
                </a:moveTo>
                <a:cubicBezTo>
                  <a:pt x="711200" y="122943"/>
                  <a:pt x="1422400" y="-61912"/>
                  <a:pt x="1913467" y="19932"/>
                </a:cubicBezTo>
                <a:cubicBezTo>
                  <a:pt x="2404534" y="101776"/>
                  <a:pt x="2675467" y="450321"/>
                  <a:pt x="2946400" y="798866"/>
                </a:cubicBezTo>
              </a:path>
            </a:pathLst>
          </a:custGeom>
          <a:noFill/>
          <a:ln w="12700" cap="flat">
            <a:solidFill>
              <a:schemeClr val="tx1"/>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7" name="Freeform 6">
            <a:extLst>
              <a:ext uri="{FF2B5EF4-FFF2-40B4-BE49-F238E27FC236}">
                <a16:creationId xmlns:a16="http://schemas.microsoft.com/office/drawing/2014/main" id="{DF2917B0-BA1B-D341-B479-6C7EF70ECD03}"/>
              </a:ext>
            </a:extLst>
          </p:cNvPr>
          <p:cNvSpPr/>
          <p:nvPr/>
        </p:nvSpPr>
        <p:spPr>
          <a:xfrm>
            <a:off x="3962028" y="6976533"/>
            <a:ext cx="3793066" cy="1070608"/>
          </a:xfrm>
          <a:custGeom>
            <a:avLst/>
            <a:gdLst>
              <a:gd name="connsiteX0" fmla="*/ 0 w 3793066"/>
              <a:gd name="connsiteY0" fmla="*/ 287867 h 1070608"/>
              <a:gd name="connsiteX1" fmla="*/ 2387600 w 3793066"/>
              <a:gd name="connsiteY1" fmla="*/ 1066800 h 1070608"/>
              <a:gd name="connsiteX2" fmla="*/ 3793066 w 3793066"/>
              <a:gd name="connsiteY2" fmla="*/ 0 h 1070608"/>
            </a:gdLst>
            <a:ahLst/>
            <a:cxnLst>
              <a:cxn ang="0">
                <a:pos x="connsiteX0" y="connsiteY0"/>
              </a:cxn>
              <a:cxn ang="0">
                <a:pos x="connsiteX1" y="connsiteY1"/>
              </a:cxn>
              <a:cxn ang="0">
                <a:pos x="connsiteX2" y="connsiteY2"/>
              </a:cxn>
            </a:cxnLst>
            <a:rect l="l" t="t" r="r" b="b"/>
            <a:pathLst>
              <a:path w="3793066" h="1070608">
                <a:moveTo>
                  <a:pt x="0" y="287867"/>
                </a:moveTo>
                <a:cubicBezTo>
                  <a:pt x="877711" y="701322"/>
                  <a:pt x="1755422" y="1114778"/>
                  <a:pt x="2387600" y="1066800"/>
                </a:cubicBezTo>
                <a:cubicBezTo>
                  <a:pt x="3019778" y="1018822"/>
                  <a:pt x="3406422" y="509411"/>
                  <a:pt x="3793066" y="0"/>
                </a:cubicBezTo>
              </a:path>
            </a:pathLst>
          </a:custGeom>
          <a:noFill/>
          <a:ln w="12700" cap="flat">
            <a:solidFill>
              <a:schemeClr val="tx1"/>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 name="Right Brace 7">
            <a:extLst>
              <a:ext uri="{FF2B5EF4-FFF2-40B4-BE49-F238E27FC236}">
                <a16:creationId xmlns:a16="http://schemas.microsoft.com/office/drawing/2014/main" id="{502BCDCF-D742-B142-9D5E-D72A3D1D28C6}"/>
              </a:ext>
            </a:extLst>
          </p:cNvPr>
          <p:cNvSpPr/>
          <p:nvPr/>
        </p:nvSpPr>
        <p:spPr>
          <a:xfrm>
            <a:off x="11840829" y="5312651"/>
            <a:ext cx="332827" cy="1681511"/>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9" name="TextBox 8">
            <a:extLst>
              <a:ext uri="{FF2B5EF4-FFF2-40B4-BE49-F238E27FC236}">
                <a16:creationId xmlns:a16="http://schemas.microsoft.com/office/drawing/2014/main" id="{280A486B-496E-8444-A460-5BBEAF5418E7}"/>
              </a:ext>
            </a:extLst>
          </p:cNvPr>
          <p:cNvSpPr txBox="1"/>
          <p:nvPr/>
        </p:nvSpPr>
        <p:spPr>
          <a:xfrm>
            <a:off x="8652561" y="7517973"/>
            <a:ext cx="335468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Learnable parameters</a:t>
            </a:r>
          </a:p>
        </p:txBody>
      </p:sp>
      <p:sp>
        <p:nvSpPr>
          <p:cNvPr id="10" name="Freeform 9">
            <a:extLst>
              <a:ext uri="{FF2B5EF4-FFF2-40B4-BE49-F238E27FC236}">
                <a16:creationId xmlns:a16="http://schemas.microsoft.com/office/drawing/2014/main" id="{74CB3E18-A600-364F-A73D-E4D26ACF7FFA}"/>
              </a:ext>
            </a:extLst>
          </p:cNvPr>
          <p:cNvSpPr/>
          <p:nvPr/>
        </p:nvSpPr>
        <p:spPr>
          <a:xfrm>
            <a:off x="11937628" y="6214533"/>
            <a:ext cx="739251" cy="1574800"/>
          </a:xfrm>
          <a:custGeom>
            <a:avLst/>
            <a:gdLst>
              <a:gd name="connsiteX0" fmla="*/ 0 w 739251"/>
              <a:gd name="connsiteY0" fmla="*/ 1574800 h 1574800"/>
              <a:gd name="connsiteX1" fmla="*/ 728133 w 739251"/>
              <a:gd name="connsiteY1" fmla="*/ 677334 h 1574800"/>
              <a:gd name="connsiteX2" fmla="*/ 372533 w 739251"/>
              <a:gd name="connsiteY2" fmla="*/ 0 h 1574800"/>
            </a:gdLst>
            <a:ahLst/>
            <a:cxnLst>
              <a:cxn ang="0">
                <a:pos x="connsiteX0" y="connsiteY0"/>
              </a:cxn>
              <a:cxn ang="0">
                <a:pos x="connsiteX1" y="connsiteY1"/>
              </a:cxn>
              <a:cxn ang="0">
                <a:pos x="connsiteX2" y="connsiteY2"/>
              </a:cxn>
            </a:cxnLst>
            <a:rect l="l" t="t" r="r" b="b"/>
            <a:pathLst>
              <a:path w="739251" h="1574800">
                <a:moveTo>
                  <a:pt x="0" y="1574800"/>
                </a:moveTo>
                <a:cubicBezTo>
                  <a:pt x="333022" y="1257300"/>
                  <a:pt x="666044" y="939801"/>
                  <a:pt x="728133" y="677334"/>
                </a:cubicBezTo>
                <a:cubicBezTo>
                  <a:pt x="790222" y="414867"/>
                  <a:pt x="581377" y="207433"/>
                  <a:pt x="372533" y="0"/>
                </a:cubicBezTo>
              </a:path>
            </a:pathLst>
          </a:custGeom>
          <a:noFill/>
          <a:ln w="12700" cap="flat">
            <a:solidFill>
              <a:srgbClr val="000000"/>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0127743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Learning Loss for </a:t>
            </a:r>
            <a:r>
              <a:rPr lang="en-US" sz="4800" dirty="0">
                <a:solidFill>
                  <a:srgbClr val="FF0000"/>
                </a:solidFill>
              </a:rPr>
              <a:t>Membership</a:t>
            </a:r>
            <a:r>
              <a:rPr lang="en-US" sz="4800" dirty="0"/>
              <a:t> Constraint</a:t>
            </a:r>
            <a:endParaRPr sz="4800" dirty="0"/>
          </a:p>
        </p:txBody>
      </p:sp>
      <p:grpSp>
        <p:nvGrpSpPr>
          <p:cNvPr id="19" name="Group 18">
            <a:extLst>
              <a:ext uri="{FF2B5EF4-FFF2-40B4-BE49-F238E27FC236}">
                <a16:creationId xmlns:a16="http://schemas.microsoft.com/office/drawing/2014/main" id="{31C175D0-C4BD-6D49-BE05-FA65160A9CF7}"/>
              </a:ext>
            </a:extLst>
          </p:cNvPr>
          <p:cNvGrpSpPr/>
          <p:nvPr/>
        </p:nvGrpSpPr>
        <p:grpSpPr>
          <a:xfrm>
            <a:off x="5553062" y="1148973"/>
            <a:ext cx="5677166" cy="5184753"/>
            <a:chOff x="6677160" y="1389674"/>
            <a:chExt cx="6400932" cy="5566241"/>
          </a:xfrm>
        </p:grpSpPr>
        <p:grpSp>
          <p:nvGrpSpPr>
            <p:cNvPr id="20" name="Group 19">
              <a:extLst>
                <a:ext uri="{FF2B5EF4-FFF2-40B4-BE49-F238E27FC236}">
                  <a16:creationId xmlns:a16="http://schemas.microsoft.com/office/drawing/2014/main" id="{1B0ECAC8-605D-8749-B075-10FEB568DD3A}"/>
                </a:ext>
              </a:extLst>
            </p:cNvPr>
            <p:cNvGrpSpPr/>
            <p:nvPr/>
          </p:nvGrpSpPr>
          <p:grpSpPr>
            <a:xfrm>
              <a:off x="6677160" y="2222109"/>
              <a:ext cx="6400932" cy="4733806"/>
              <a:chOff x="6677160" y="2222109"/>
              <a:chExt cx="6400932" cy="4733806"/>
            </a:xfrm>
          </p:grpSpPr>
          <p:cxnSp>
            <p:nvCxnSpPr>
              <p:cNvPr id="22" name="Straight Arrow Connector 21">
                <a:extLst>
                  <a:ext uri="{FF2B5EF4-FFF2-40B4-BE49-F238E27FC236}">
                    <a16:creationId xmlns:a16="http://schemas.microsoft.com/office/drawing/2014/main" id="{10A56B93-A228-EC42-B0A2-842786B980D5}"/>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16487DE6-D754-E240-B289-0204420A1B57}"/>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945B2DA1-6D81-9549-8A4D-4D76D1B90A53}"/>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6B1D4DFA-4327-0E47-A77A-83D2956CD193}"/>
                  </a:ext>
                </a:extLst>
              </p:cNvPr>
              <p:cNvSpPr txBox="1"/>
              <p:nvPr/>
            </p:nvSpPr>
            <p:spPr>
              <a:xfrm>
                <a:off x="11139547" y="5523983"/>
                <a:ext cx="1938545"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1</a:t>
                </a:r>
              </a:p>
            </p:txBody>
          </p:sp>
          <p:sp>
            <p:nvSpPr>
              <p:cNvPr id="26" name="TextBox 25">
                <a:extLst>
                  <a:ext uri="{FF2B5EF4-FFF2-40B4-BE49-F238E27FC236}">
                    <a16:creationId xmlns:a16="http://schemas.microsoft.com/office/drawing/2014/main" id="{B1EA6BB2-678A-2E42-8B09-0C7643B0ECFF}"/>
                  </a:ext>
                </a:extLst>
              </p:cNvPr>
              <p:cNvSpPr txBox="1"/>
              <p:nvPr/>
            </p:nvSpPr>
            <p:spPr>
              <a:xfrm>
                <a:off x="6677160" y="6581437"/>
                <a:ext cx="1830390"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2</a:t>
                </a:r>
              </a:p>
            </p:txBody>
          </p:sp>
          <p:sp>
            <p:nvSpPr>
              <p:cNvPr id="27" name="TextBox 26">
                <a:extLst>
                  <a:ext uri="{FF2B5EF4-FFF2-40B4-BE49-F238E27FC236}">
                    <a16:creationId xmlns:a16="http://schemas.microsoft.com/office/drawing/2014/main" id="{B4282A69-9A61-D448-A069-CC6BD2828B46}"/>
                  </a:ext>
                </a:extLst>
              </p:cNvPr>
              <p:cNvSpPr txBox="1"/>
              <p:nvPr/>
            </p:nvSpPr>
            <p:spPr>
              <a:xfrm>
                <a:off x="8022119" y="2222109"/>
                <a:ext cx="2007576"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Complex axis </a:t>
                </a:r>
                <a:r>
                  <a:rPr lang="en-US" sz="1600" b="0" i="1" dirty="0"/>
                  <a:t>d</a:t>
                </a:r>
                <a:endPar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DC87A0-406E-824B-A832-C92ACE86DA72}"/>
                    </a:ext>
                  </a:extLst>
                </p:cNvPr>
                <p:cNvSpPr txBox="1"/>
                <p:nvPr/>
              </p:nvSpPr>
              <p:spPr>
                <a:xfrm>
                  <a:off x="9146071" y="1389674"/>
                  <a:ext cx="2953242" cy="658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ℂ</m:t>
                            </m:r>
                          </m:e>
                          <m:sup>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𝐝</m:t>
                            </m:r>
                          </m:sup>
                        </m:sSup>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ℝ</m:t>
                            </m:r>
                          </m:e>
                          <m:sup>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𝟐</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𝒅</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21" name="TextBox 20">
                  <a:extLst>
                    <a:ext uri="{FF2B5EF4-FFF2-40B4-BE49-F238E27FC236}">
                      <a16:creationId xmlns:a16="http://schemas.microsoft.com/office/drawing/2014/main" id="{F2DC87A0-406E-824B-A832-C92ACE86DA72}"/>
                    </a:ext>
                  </a:extLst>
                </p:cNvPr>
                <p:cNvSpPr txBox="1">
                  <a:spLocks noRot="1" noChangeAspect="1" noMove="1" noResize="1" noEditPoints="1" noAdjustHandles="1" noChangeArrowheads="1" noChangeShapeType="1" noTextEdit="1"/>
                </p:cNvSpPr>
                <p:nvPr/>
              </p:nvSpPr>
              <p:spPr>
                <a:xfrm>
                  <a:off x="9146071" y="1389674"/>
                  <a:ext cx="2953242" cy="658849"/>
                </a:xfrm>
                <a:prstGeom prst="rect">
                  <a:avLst/>
                </a:prstGeom>
                <a:blipFill>
                  <a:blip r:embed="rId2"/>
                  <a:stretch>
                    <a:fillRect l="-7729" b="-24000"/>
                  </a:stretch>
                </a:blipFill>
                <a:ln w="12700" cap="flat">
                  <a:noFill/>
                  <a:miter lim="400000"/>
                </a:ln>
                <a:effectLst/>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862C15DF-758E-3D4B-90C5-BCBDB19929CC}"/>
              </a:ext>
            </a:extLst>
          </p:cNvPr>
          <p:cNvGrpSpPr/>
          <p:nvPr/>
        </p:nvGrpSpPr>
        <p:grpSpPr>
          <a:xfrm rot="20705799">
            <a:off x="6453959" y="2442666"/>
            <a:ext cx="2368424" cy="4642124"/>
            <a:chOff x="7676205" y="3281784"/>
            <a:chExt cx="1996782" cy="4386679"/>
          </a:xfrm>
        </p:grpSpPr>
        <p:sp>
          <p:nvSpPr>
            <p:cNvPr id="43" name="Cube 42">
              <a:extLst>
                <a:ext uri="{FF2B5EF4-FFF2-40B4-BE49-F238E27FC236}">
                  <a16:creationId xmlns:a16="http://schemas.microsoft.com/office/drawing/2014/main" id="{C4E3BDAB-7002-E24E-A062-8D0BAF09A146}"/>
                </a:ext>
              </a:extLst>
            </p:cNvPr>
            <p:cNvSpPr/>
            <p:nvPr/>
          </p:nvSpPr>
          <p:spPr>
            <a:xfrm rot="20470320" flipH="1">
              <a:off x="8158105" y="3281784"/>
              <a:ext cx="1514882" cy="4386679"/>
            </a:xfrm>
            <a:prstGeom prst="cube">
              <a:avLst>
                <a:gd name="adj" fmla="val 93926"/>
              </a:avLst>
            </a:prstGeom>
            <a:solidFill>
              <a:srgbClr val="C00000">
                <a:alpha val="46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AD1550C-7DB7-294C-AE7D-F2E698AF27E9}"/>
                    </a:ext>
                  </a:extLst>
                </p:cNvPr>
                <p:cNvSpPr/>
                <p:nvPr/>
              </p:nvSpPr>
              <p:spPr>
                <a:xfrm rot="4204229">
                  <a:off x="7679852" y="4099810"/>
                  <a:ext cx="740735" cy="748030"/>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4000" b="0" i="1" u="none" strike="noStrike" kern="0" cap="none" spc="0" normalizeH="0" baseline="0" noProof="0" dirty="0" smtClean="0">
                                <a:ln>
                                  <a:noFill/>
                                </a:ln>
                                <a:solidFill>
                                  <a:srgbClr val="000000"/>
                                </a:solidFill>
                                <a:effectLst/>
                                <a:uLnTx/>
                                <a:uFillTx/>
                                <a:latin typeface="Cambria Math" panose="02040503050406030204" pitchFamily="18" charset="0"/>
                                <a:ea typeface="Verdana" panose="020B0604030504040204" pitchFamily="34" charset="0"/>
                                <a:cs typeface="Calibri" panose="020F0502020204030204" pitchFamily="34" charset="0"/>
                                <a:sym typeface="Helvetica Neue Medium"/>
                              </a:rPr>
                            </m:ctrlPr>
                          </m:sSubPr>
                          <m:e>
                            <m:r>
                              <a:rPr kumimoji="0" lang="en-US" sz="4000" b="0" i="1" u="none" strike="noStrike" kern="0" cap="none" spc="0" normalizeH="0" baseline="0" noProof="0" dirty="0" smtClean="0">
                                <a:ln>
                                  <a:noFill/>
                                </a:ln>
                                <a:solidFill>
                                  <a:srgbClr val="000000"/>
                                </a:solidFill>
                                <a:effectLst/>
                                <a:uLnTx/>
                                <a:uFillTx/>
                                <a:latin typeface="Cambria Math" panose="02040503050406030204" pitchFamily="18" charset="0"/>
                                <a:ea typeface="Verdana" panose="020B0604030504040204" pitchFamily="34" charset="0"/>
                                <a:cs typeface="Calibri" panose="020F0502020204030204" pitchFamily="34" charset="0"/>
                                <a:sym typeface="Helvetica Neue Medium"/>
                              </a:rPr>
                              <m:t>𝑅</m:t>
                            </m:r>
                          </m:e>
                          <m:sub>
                            <m:r>
                              <a:rPr kumimoji="0" lang="en-US" sz="4000" b="0" i="1" u="none" strike="noStrike" kern="0" cap="none" spc="0" normalizeH="0" baseline="0" noProof="0" dirty="0" smtClean="0">
                                <a:ln>
                                  <a:noFill/>
                                </a:ln>
                                <a:solidFill>
                                  <a:srgbClr val="000000"/>
                                </a:solidFill>
                                <a:effectLst/>
                                <a:uLnTx/>
                                <a:uFillTx/>
                                <a:latin typeface="Cambria Math" panose="02040503050406030204" pitchFamily="18" charset="0"/>
                                <a:ea typeface="Verdana" panose="020B0604030504040204" pitchFamily="34" charset="0"/>
                                <a:cs typeface="Calibri" panose="020F0502020204030204" pitchFamily="34" charset="0"/>
                                <a:sym typeface="Helvetica Neue Medium"/>
                              </a:rPr>
                              <m:t>𝑖</m:t>
                            </m:r>
                          </m:sub>
                        </m:sSub>
                      </m:oMath>
                    </m:oMathPara>
                  </a14:m>
                  <a:endParaRPr kumimoji="0" lang="en-US" sz="4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Helvetica Neue"/>
                  </a:endParaRPr>
                </a:p>
              </p:txBody>
            </p:sp>
          </mc:Choice>
          <mc:Fallback xmlns="">
            <p:sp>
              <p:nvSpPr>
                <p:cNvPr id="44" name="Rectangle 43">
                  <a:extLst>
                    <a:ext uri="{FF2B5EF4-FFF2-40B4-BE49-F238E27FC236}">
                      <a16:creationId xmlns:a16="http://schemas.microsoft.com/office/drawing/2014/main" id="{FAD1550C-7DB7-294C-AE7D-F2E698AF27E9}"/>
                    </a:ext>
                  </a:extLst>
                </p:cNvPr>
                <p:cNvSpPr>
                  <a:spLocks noRot="1" noChangeAspect="1" noMove="1" noResize="1" noEditPoints="1" noAdjustHandles="1" noChangeArrowheads="1" noChangeShapeType="1" noTextEdit="1"/>
                </p:cNvSpPr>
                <p:nvPr/>
              </p:nvSpPr>
              <p:spPr>
                <a:xfrm rot="4204229">
                  <a:off x="7679852" y="4099810"/>
                  <a:ext cx="740735" cy="748030"/>
                </a:xfrm>
                <a:prstGeom prst="rect">
                  <a:avLst/>
                </a:prstGeom>
                <a:blipFill>
                  <a:blip r:embed="rId3"/>
                  <a:stretch>
                    <a:fillRect/>
                  </a:stretch>
                </a:blipFill>
              </p:spPr>
              <p:txBody>
                <a:bodyPr/>
                <a:lstStyle/>
                <a:p>
                  <a:r>
                    <a:rPr lang="en-US">
                      <a:noFill/>
                    </a:rPr>
                    <a:t> </a:t>
                  </a:r>
                </a:p>
              </p:txBody>
            </p:sp>
          </mc:Fallback>
        </mc:AlternateContent>
      </p:grpSp>
      <p:cxnSp>
        <p:nvCxnSpPr>
          <p:cNvPr id="29" name="Straight Arrow Connector 28">
            <a:extLst>
              <a:ext uri="{FF2B5EF4-FFF2-40B4-BE49-F238E27FC236}">
                <a16:creationId xmlns:a16="http://schemas.microsoft.com/office/drawing/2014/main" id="{00D05B1E-B4C8-4842-BEF5-4025173503EA}"/>
              </a:ext>
            </a:extLst>
          </p:cNvPr>
          <p:cNvCxnSpPr>
            <a:cxnSpLocks/>
          </p:cNvCxnSpPr>
          <p:nvPr/>
        </p:nvCxnSpPr>
        <p:spPr>
          <a:xfrm flipV="1">
            <a:off x="7681583" y="3580625"/>
            <a:ext cx="1466428" cy="1307178"/>
          </a:xfrm>
          <a:prstGeom prst="straightConnector1">
            <a:avLst/>
          </a:prstGeom>
          <a:noFill/>
          <a:ln w="22225" cap="flat">
            <a:solidFill>
              <a:srgbClr val="000000"/>
            </a:solidFill>
            <a:prstDash val="sysDash"/>
            <a:miter lim="400000"/>
            <a:tailEnd type="none" w="lg" len="med"/>
          </a:ln>
          <a:effectLst/>
          <a:sp3d/>
        </p:spPr>
        <p:style>
          <a:lnRef idx="0">
            <a:scrgbClr r="0" g="0" b="0"/>
          </a:lnRef>
          <a:fillRef idx="0">
            <a:scrgbClr r="0" g="0" b="0"/>
          </a:fillRef>
          <a:effectRef idx="0">
            <a:scrgbClr r="0" g="0" b="0"/>
          </a:effectRef>
          <a:fontRef idx="none"/>
        </p:style>
      </p:cxnSp>
      <p:sp>
        <p:nvSpPr>
          <p:cNvPr id="30" name="Oval 29">
            <a:extLst>
              <a:ext uri="{FF2B5EF4-FFF2-40B4-BE49-F238E27FC236}">
                <a16:creationId xmlns:a16="http://schemas.microsoft.com/office/drawing/2014/main" id="{3F4861F2-4812-CE4A-BDB9-AD4A8D8287C6}"/>
              </a:ext>
            </a:extLst>
          </p:cNvPr>
          <p:cNvSpPr/>
          <p:nvPr/>
        </p:nvSpPr>
        <p:spPr>
          <a:xfrm>
            <a:off x="9102556" y="3267351"/>
            <a:ext cx="310686" cy="304800"/>
          </a:xfrm>
          <a:prstGeom prst="ellipse">
            <a:avLst/>
          </a:prstGeom>
          <a:solidFill>
            <a:srgbClr val="FF0000">
              <a:alpha val="42000"/>
            </a:srgbClr>
          </a:solid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009FC85-6ED0-EC4B-83C8-1AC308E0B79C}"/>
                  </a:ext>
                </a:extLst>
              </p:cNvPr>
              <p:cNvSpPr txBox="1"/>
              <p:nvPr/>
            </p:nvSpPr>
            <p:spPr>
              <a:xfrm>
                <a:off x="9102555" y="2621637"/>
                <a:ext cx="3858825" cy="5075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14:m>
                  <m:oMathPara xmlns:m="http://schemas.openxmlformats.org/officeDocument/2006/math">
                    <m:oMathParaPr>
                      <m:jc m:val="left"/>
                    </m:oMathParaPr>
                    <m:oMath xmlns:m="http://schemas.openxmlformats.org/officeDocument/2006/math">
                      <m: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 </m:t>
                      </m:r>
                      <m:sSub>
                        <m:sSubPr>
                          <m:ctrlP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𝑥</m:t>
                          </m:r>
                        </m:e>
                        <m:sub>
                          <m: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𝑝𝑞</m:t>
                          </m:r>
                        </m:sub>
                      </m:sSub>
                      <m:r>
                        <a:rPr kumimoji="0" lang="en-US" b="0" i="1" u="none" strike="noStrike" cap="none" spc="0" normalizeH="0" baseline="0" smtClean="0">
                          <a:ln>
                            <a:noFill/>
                          </a:ln>
                          <a:solidFill>
                            <a:srgbClr val="000000"/>
                          </a:solidFill>
                          <a:effectLst/>
                          <a:uFillTx/>
                          <a:latin typeface="Cambria Math" panose="02040503050406030204" pitchFamily="18" charset="0"/>
                          <a:sym typeface="Helvetica Neue"/>
                        </a:rPr>
                        <m:t>=</m:t>
                      </m:r>
                      <m:sSub>
                        <m:sSubPr>
                          <m:ctrlPr>
                            <a:rPr lang="en-US" b="0"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𝜄</m:t>
                      </m:r>
                      <m:sSub>
                        <m:sSubPr>
                          <m:ctrlPr>
                            <a:rPr lang="en-US" b="0" i="1">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𝑥</m:t>
                          </m:r>
                        </m:e>
                        <m:sub>
                          <m:r>
                            <a:rPr lang="en-US" b="0" i="1" smtClean="0">
                              <a:solidFill>
                                <a:srgbClr val="FF0000"/>
                              </a:solidFill>
                              <a:latin typeface="Cambria Math" panose="02040503050406030204" pitchFamily="18" charset="0"/>
                              <a:ea typeface="Cambria Math" panose="02040503050406030204" pitchFamily="18" charset="0"/>
                            </a:rPr>
                            <m:t>𝑞</m:t>
                          </m:r>
                        </m:sub>
                      </m:sSub>
                    </m:oMath>
                  </m:oMathPara>
                </a14:m>
                <a:endParaRPr kumimoji="0" lang="en-US" b="0" i="0" u="none" strike="noStrike" cap="none" spc="0" normalizeH="0" baseline="0" dirty="0">
                  <a:ln>
                    <a:noFill/>
                  </a:ln>
                  <a:solidFill>
                    <a:srgbClr val="000000"/>
                  </a:solidFill>
                  <a:effectLst/>
                  <a:uFillTx/>
                  <a:sym typeface="Helvetica Neue"/>
                </a:endParaRPr>
              </a:p>
            </p:txBody>
          </p:sp>
        </mc:Choice>
        <mc:Fallback xmlns="">
          <p:sp>
            <p:nvSpPr>
              <p:cNvPr id="31" name="TextBox 30">
                <a:extLst>
                  <a:ext uri="{FF2B5EF4-FFF2-40B4-BE49-F238E27FC236}">
                    <a16:creationId xmlns:a16="http://schemas.microsoft.com/office/drawing/2014/main" id="{F009FC85-6ED0-EC4B-83C8-1AC308E0B79C}"/>
                  </a:ext>
                </a:extLst>
              </p:cNvPr>
              <p:cNvSpPr txBox="1">
                <a:spLocks noRot="1" noChangeAspect="1" noMove="1" noResize="1" noEditPoints="1" noAdjustHandles="1" noChangeArrowheads="1" noChangeShapeType="1" noTextEdit="1"/>
              </p:cNvSpPr>
              <p:nvPr/>
            </p:nvSpPr>
            <p:spPr>
              <a:xfrm>
                <a:off x="9102555" y="2621637"/>
                <a:ext cx="3858825" cy="507511"/>
              </a:xfrm>
              <a:prstGeom prst="rect">
                <a:avLst/>
              </a:prstGeom>
              <a:blipFill>
                <a:blip r:embed="rId4"/>
                <a:stretch>
                  <a:fillRect l="-2623" b="-12195"/>
                </a:stretch>
              </a:blipFill>
              <a:ln w="12700" cap="flat">
                <a:noFill/>
                <a:miter lim="400000"/>
              </a:ln>
              <a:effectLst/>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61A520B4-FB1E-6B42-A93E-D561ECF5946A}"/>
              </a:ext>
            </a:extLst>
          </p:cNvPr>
          <p:cNvGrpSpPr/>
          <p:nvPr/>
        </p:nvGrpSpPr>
        <p:grpSpPr>
          <a:xfrm>
            <a:off x="424996" y="1201236"/>
            <a:ext cx="3467787" cy="5385276"/>
            <a:chOff x="3878694" y="1893700"/>
            <a:chExt cx="3467787" cy="5385276"/>
          </a:xfrm>
        </p:grpSpPr>
        <p:sp>
          <p:nvSpPr>
            <p:cNvPr id="33" name="Oval 32">
              <a:extLst>
                <a:ext uri="{FF2B5EF4-FFF2-40B4-BE49-F238E27FC236}">
                  <a16:creationId xmlns:a16="http://schemas.microsoft.com/office/drawing/2014/main" id="{8DA0CAF4-AEF8-774A-8D17-EE3DD4E6BF57}"/>
                </a:ext>
              </a:extLst>
            </p:cNvPr>
            <p:cNvSpPr/>
            <p:nvPr/>
          </p:nvSpPr>
          <p:spPr>
            <a:xfrm>
              <a:off x="5173283" y="1893700"/>
              <a:ext cx="806494" cy="603883"/>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4" name="Oval 33">
              <a:extLst>
                <a:ext uri="{FF2B5EF4-FFF2-40B4-BE49-F238E27FC236}">
                  <a16:creationId xmlns:a16="http://schemas.microsoft.com/office/drawing/2014/main" id="{B8FDFB43-C24E-F440-8119-463EBF6E838B}"/>
                </a:ext>
              </a:extLst>
            </p:cNvPr>
            <p:cNvSpPr/>
            <p:nvPr/>
          </p:nvSpPr>
          <p:spPr>
            <a:xfrm>
              <a:off x="5153063" y="3118876"/>
              <a:ext cx="880801" cy="627865"/>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5" name="Oval 34">
              <a:extLst>
                <a:ext uri="{FF2B5EF4-FFF2-40B4-BE49-F238E27FC236}">
                  <a16:creationId xmlns:a16="http://schemas.microsoft.com/office/drawing/2014/main" id="{6269843C-95E8-5043-A4E7-B427C8B4C3F3}"/>
                </a:ext>
              </a:extLst>
            </p:cNvPr>
            <p:cNvSpPr/>
            <p:nvPr/>
          </p:nvSpPr>
          <p:spPr>
            <a:xfrm>
              <a:off x="3878694" y="4236713"/>
              <a:ext cx="763297" cy="625398"/>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6" name="Oval 35">
              <a:extLst>
                <a:ext uri="{FF2B5EF4-FFF2-40B4-BE49-F238E27FC236}">
                  <a16:creationId xmlns:a16="http://schemas.microsoft.com/office/drawing/2014/main" id="{0009477E-E1A2-D247-A3A4-D5D04429228C}"/>
                </a:ext>
              </a:extLst>
            </p:cNvPr>
            <p:cNvSpPr/>
            <p:nvPr/>
          </p:nvSpPr>
          <p:spPr>
            <a:xfrm>
              <a:off x="5193129" y="4239838"/>
              <a:ext cx="807181" cy="625398"/>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7" name="Oval 36">
              <a:extLst>
                <a:ext uri="{FF2B5EF4-FFF2-40B4-BE49-F238E27FC236}">
                  <a16:creationId xmlns:a16="http://schemas.microsoft.com/office/drawing/2014/main" id="{3ABE3A87-AD91-354B-A2DA-6A5160BD172A}"/>
                </a:ext>
              </a:extLst>
            </p:cNvPr>
            <p:cNvSpPr/>
            <p:nvPr/>
          </p:nvSpPr>
          <p:spPr>
            <a:xfrm>
              <a:off x="6539300" y="4253647"/>
              <a:ext cx="807181" cy="603882"/>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8" name="Oval 37">
              <a:extLst>
                <a:ext uri="{FF2B5EF4-FFF2-40B4-BE49-F238E27FC236}">
                  <a16:creationId xmlns:a16="http://schemas.microsoft.com/office/drawing/2014/main" id="{189E988A-CDE3-1048-B053-227AEFFEA346}"/>
                </a:ext>
              </a:extLst>
            </p:cNvPr>
            <p:cNvSpPr/>
            <p:nvPr/>
          </p:nvSpPr>
          <p:spPr>
            <a:xfrm>
              <a:off x="4239473" y="5166767"/>
              <a:ext cx="896657" cy="729747"/>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CDC8486D-4B71-EB42-9DAC-2E0DF8410684}"/>
                    </a:ext>
                  </a:extLst>
                </p:cNvPr>
                <p:cNvSpPr/>
                <p:nvPr/>
              </p:nvSpPr>
              <p:spPr>
                <a:xfrm>
                  <a:off x="5941196" y="5274472"/>
                  <a:ext cx="782148"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ctrlPr>
                          </m:sSubPr>
                          <m:e>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𝑅</m:t>
                            </m:r>
                          </m:e>
                          <m:sub>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𝑖</m:t>
                            </m:r>
                          </m:sub>
                        </m:sSub>
                      </m:oMath>
                    </m:oMathPara>
                  </a14:m>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Choice>
          <mc:Fallback xmlns="">
            <p:sp>
              <p:nvSpPr>
                <p:cNvPr id="39" name="Oval 38">
                  <a:extLst>
                    <a:ext uri="{FF2B5EF4-FFF2-40B4-BE49-F238E27FC236}">
                      <a16:creationId xmlns:a16="http://schemas.microsoft.com/office/drawing/2014/main" id="{CDC8486D-4B71-EB42-9DAC-2E0DF8410684}"/>
                    </a:ext>
                  </a:extLst>
                </p:cNvPr>
                <p:cNvSpPr>
                  <a:spLocks noRot="1" noChangeAspect="1" noMove="1" noResize="1" noEditPoints="1" noAdjustHandles="1" noChangeArrowheads="1" noChangeShapeType="1" noTextEdit="1"/>
                </p:cNvSpPr>
                <p:nvPr/>
              </p:nvSpPr>
              <p:spPr>
                <a:xfrm>
                  <a:off x="5941196" y="5274472"/>
                  <a:ext cx="782148" cy="652050"/>
                </a:xfrm>
                <a:prstGeom prst="ellipse">
                  <a:avLst/>
                </a:prstGeom>
                <a:blipFill>
                  <a:blip r:embed="rId5"/>
                  <a:stretch>
                    <a:fillRect/>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24954CB0-808C-FD48-B432-EC3880746A5B}"/>
                </a:ext>
              </a:extLst>
            </p:cNvPr>
            <p:cNvCxnSpPr>
              <a:cxnSpLocks/>
              <a:stCxn id="33" idx="4"/>
              <a:endCxn id="34" idx="0"/>
            </p:cNvCxnSpPr>
            <p:nvPr/>
          </p:nvCxnSpPr>
          <p:spPr>
            <a:xfrm>
              <a:off x="5576530" y="2497583"/>
              <a:ext cx="16934" cy="621293"/>
            </a:xfrm>
            <a:prstGeom prst="line">
              <a:avLst/>
            </a:prstGeom>
            <a:noFill/>
            <a:ln w="22225" cap="flat" cmpd="sng" algn="ctr">
              <a:solidFill>
                <a:sysClr val="windowText" lastClr="000000"/>
              </a:solidFill>
              <a:prstDash val="solid"/>
              <a:miter lim="800000"/>
            </a:ln>
            <a:effectLst/>
          </p:spPr>
        </p:cxnSp>
        <p:cxnSp>
          <p:nvCxnSpPr>
            <p:cNvPr id="41" name="Straight Connector 40">
              <a:extLst>
                <a:ext uri="{FF2B5EF4-FFF2-40B4-BE49-F238E27FC236}">
                  <a16:creationId xmlns:a16="http://schemas.microsoft.com/office/drawing/2014/main" id="{445E5ACC-6EFA-6845-B75B-A3E93E50060C}"/>
                </a:ext>
              </a:extLst>
            </p:cNvPr>
            <p:cNvCxnSpPr>
              <a:cxnSpLocks/>
              <a:stCxn id="34" idx="4"/>
              <a:endCxn id="35" idx="7"/>
            </p:cNvCxnSpPr>
            <p:nvPr/>
          </p:nvCxnSpPr>
          <p:spPr>
            <a:xfrm flipH="1">
              <a:off x="4530209" y="3746741"/>
              <a:ext cx="1063255" cy="581559"/>
            </a:xfrm>
            <a:prstGeom prst="line">
              <a:avLst/>
            </a:prstGeom>
            <a:noFill/>
            <a:ln w="22225" cap="flat" cmpd="sng" algn="ctr">
              <a:solidFill>
                <a:sysClr val="windowText" lastClr="000000"/>
              </a:solidFill>
              <a:prstDash val="solid"/>
              <a:miter lim="800000"/>
            </a:ln>
            <a:effectLst/>
          </p:spPr>
        </p:cxnSp>
        <p:cxnSp>
          <p:nvCxnSpPr>
            <p:cNvPr id="50" name="Straight Connector 49">
              <a:extLst>
                <a:ext uri="{FF2B5EF4-FFF2-40B4-BE49-F238E27FC236}">
                  <a16:creationId xmlns:a16="http://schemas.microsoft.com/office/drawing/2014/main" id="{CE9F220B-321D-1B45-B435-6A281F94D64D}"/>
                </a:ext>
              </a:extLst>
            </p:cNvPr>
            <p:cNvCxnSpPr>
              <a:cxnSpLocks/>
              <a:stCxn id="34" idx="4"/>
              <a:endCxn id="36" idx="0"/>
            </p:cNvCxnSpPr>
            <p:nvPr/>
          </p:nvCxnSpPr>
          <p:spPr>
            <a:xfrm>
              <a:off x="5593464" y="3746741"/>
              <a:ext cx="3256" cy="493097"/>
            </a:xfrm>
            <a:prstGeom prst="line">
              <a:avLst/>
            </a:prstGeom>
            <a:noFill/>
            <a:ln w="22225" cap="flat" cmpd="sng" algn="ctr">
              <a:solidFill>
                <a:sysClr val="windowText" lastClr="000000"/>
              </a:solidFill>
              <a:prstDash val="solid"/>
              <a:miter lim="800000"/>
            </a:ln>
            <a:effectLst/>
          </p:spPr>
        </p:cxnSp>
        <p:cxnSp>
          <p:nvCxnSpPr>
            <p:cNvPr id="51" name="Straight Connector 50">
              <a:extLst>
                <a:ext uri="{FF2B5EF4-FFF2-40B4-BE49-F238E27FC236}">
                  <a16:creationId xmlns:a16="http://schemas.microsoft.com/office/drawing/2014/main" id="{E333F4CF-E93B-224D-9048-A75B916B17B4}"/>
                </a:ext>
              </a:extLst>
            </p:cNvPr>
            <p:cNvCxnSpPr>
              <a:cxnSpLocks/>
              <a:stCxn id="34" idx="4"/>
              <a:endCxn id="37" idx="1"/>
            </p:cNvCxnSpPr>
            <p:nvPr/>
          </p:nvCxnSpPr>
          <p:spPr>
            <a:xfrm>
              <a:off x="5593464" y="3746741"/>
              <a:ext cx="1064045" cy="595342"/>
            </a:xfrm>
            <a:prstGeom prst="line">
              <a:avLst/>
            </a:prstGeom>
            <a:noFill/>
            <a:ln w="22225"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752880B4-39F9-C44F-A3B1-2F4B789E71E3}"/>
                </a:ext>
              </a:extLst>
            </p:cNvPr>
            <p:cNvCxnSpPr>
              <a:cxnSpLocks/>
              <a:stCxn id="36" idx="4"/>
              <a:endCxn id="38" idx="7"/>
            </p:cNvCxnSpPr>
            <p:nvPr/>
          </p:nvCxnSpPr>
          <p:spPr>
            <a:xfrm flipH="1">
              <a:off x="5004818" y="4865236"/>
              <a:ext cx="591902" cy="408400"/>
            </a:xfrm>
            <a:prstGeom prst="line">
              <a:avLst/>
            </a:prstGeom>
            <a:noFill/>
            <a:ln w="22225"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B321F7FC-0BE4-7548-A48B-D4F13F1626FF}"/>
                </a:ext>
              </a:extLst>
            </p:cNvPr>
            <p:cNvCxnSpPr>
              <a:cxnSpLocks/>
              <a:stCxn id="36" idx="4"/>
              <a:endCxn id="39" idx="0"/>
            </p:cNvCxnSpPr>
            <p:nvPr/>
          </p:nvCxnSpPr>
          <p:spPr>
            <a:xfrm>
              <a:off x="5596720" y="4865236"/>
              <a:ext cx="735550" cy="409236"/>
            </a:xfrm>
            <a:prstGeom prst="line">
              <a:avLst/>
            </a:prstGeom>
            <a:noFill/>
            <a:ln w="22225" cap="flat" cmpd="sng" algn="ctr">
              <a:solidFill>
                <a:sysClr val="windowText" lastClr="000000"/>
              </a:solidFill>
              <a:prstDash val="solid"/>
              <a:miter lim="800000"/>
            </a:ln>
            <a:effectLst/>
          </p:spPr>
        </p:cxnSp>
        <p:sp>
          <p:nvSpPr>
            <p:cNvPr id="54" name="Oval 53">
              <a:extLst>
                <a:ext uri="{FF2B5EF4-FFF2-40B4-BE49-F238E27FC236}">
                  <a16:creationId xmlns:a16="http://schemas.microsoft.com/office/drawing/2014/main" id="{A9FC93B9-B2B0-FF47-B6B5-A9C3E381F20F}"/>
                </a:ext>
              </a:extLst>
            </p:cNvPr>
            <p:cNvSpPr/>
            <p:nvPr/>
          </p:nvSpPr>
          <p:spPr>
            <a:xfrm>
              <a:off x="4239473" y="6578924"/>
              <a:ext cx="843688" cy="625399"/>
            </a:xfrm>
            <a:prstGeom prst="ellipse">
              <a:avLst/>
            </a:prstGeom>
            <a:solidFill>
              <a:schemeClr val="accent1">
                <a:alpha val="39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B1660D2C-A451-8B4D-8FA6-F854894801C9}"/>
                    </a:ext>
                  </a:extLst>
                </p:cNvPr>
                <p:cNvSpPr/>
                <p:nvPr/>
              </p:nvSpPr>
              <p:spPr>
                <a:xfrm>
                  <a:off x="5311537" y="6653577"/>
                  <a:ext cx="2020512" cy="625399"/>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t>(</m:t>
                        </m:r>
                        <m:sSub>
                          <m:sSubPr>
                            <m:ctrlP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ctrlPr>
                          </m:sSubPr>
                          <m:e>
                            <m: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t>𝑂</m:t>
                            </m:r>
                          </m:e>
                          <m:sub>
                            <m: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t>𝑝</m:t>
                            </m:r>
                          </m:sub>
                        </m:sSub>
                        <m: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t>, </m:t>
                        </m:r>
                        <m:sSub>
                          <m:sSubPr>
                            <m:ctrlP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ctrlPr>
                          </m:sSubPr>
                          <m:e>
                            <m: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t>𝑂</m:t>
                            </m:r>
                          </m:e>
                          <m:sub>
                            <m: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t>𝑞</m:t>
                            </m:r>
                          </m:sub>
                        </m:sSub>
                        <m:r>
                          <a:rPr kumimoji="0" lang="en-US" b="0" i="1" u="none" strike="noStrike" kern="1200" cap="none" spc="0" normalizeH="0" baseline="0" noProof="0" dirty="0" smtClean="0">
                            <a:ln>
                              <a:noFill/>
                            </a:ln>
                            <a:solidFill>
                              <a:schemeClr val="tx1"/>
                            </a:solidFill>
                            <a:effectLst/>
                            <a:uLnTx/>
                            <a:uFillTx/>
                            <a:latin typeface="Cambria Math" panose="02040503050406030204" pitchFamily="18" charset="0"/>
                            <a:ea typeface="Helvetica Neue Medium"/>
                            <a:cs typeface="Helvetica Neue Medium"/>
                            <a:sym typeface="Helvetica Neue"/>
                          </a:rPr>
                          <m:t>)</m:t>
                        </m:r>
                      </m:oMath>
                    </m:oMathPara>
                  </a14:m>
                  <a:endParaRPr kumimoji="0" lang="en-US" b="0" i="0" u="none" strike="noStrike" kern="1200" cap="none" spc="0" normalizeH="0" baseline="0" noProof="0" dirty="0">
                    <a:ln>
                      <a:noFill/>
                    </a:ln>
                    <a:solidFill>
                      <a:schemeClr val="tx1"/>
                    </a:solidFill>
                    <a:effectLst/>
                    <a:uLnTx/>
                    <a:uFillTx/>
                    <a:latin typeface="Calibri" panose="020F0502020204030204"/>
                    <a:ea typeface="Helvetica Neue Medium"/>
                    <a:cs typeface="Helvetica Neue Medium"/>
                    <a:sym typeface="Helvetica Neue"/>
                  </a:endParaRPr>
                </a:p>
              </p:txBody>
            </p:sp>
          </mc:Choice>
          <mc:Fallback xmlns="">
            <p:sp>
              <p:nvSpPr>
                <p:cNvPr id="55" name="Oval 54">
                  <a:extLst>
                    <a:ext uri="{FF2B5EF4-FFF2-40B4-BE49-F238E27FC236}">
                      <a16:creationId xmlns:a16="http://schemas.microsoft.com/office/drawing/2014/main" id="{B1660D2C-A451-8B4D-8FA6-F854894801C9}"/>
                    </a:ext>
                  </a:extLst>
                </p:cNvPr>
                <p:cNvSpPr>
                  <a:spLocks noRot="1" noChangeAspect="1" noMove="1" noResize="1" noEditPoints="1" noAdjustHandles="1" noChangeArrowheads="1" noChangeShapeType="1" noTextEdit="1"/>
                </p:cNvSpPr>
                <p:nvPr/>
              </p:nvSpPr>
              <p:spPr>
                <a:xfrm>
                  <a:off x="5311537" y="6653577"/>
                  <a:ext cx="2020512" cy="625399"/>
                </a:xfrm>
                <a:prstGeom prst="ellipse">
                  <a:avLst/>
                </a:prstGeom>
                <a:blipFill>
                  <a:blip r:embed="rId6"/>
                  <a:stretch>
                    <a:fillRect/>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B6704459-CB5E-3140-908A-773291049FC6}"/>
                </a:ext>
              </a:extLst>
            </p:cNvPr>
            <p:cNvCxnSpPr>
              <a:cxnSpLocks/>
              <a:stCxn id="38" idx="4"/>
              <a:endCxn id="54" idx="0"/>
            </p:cNvCxnSpPr>
            <p:nvPr/>
          </p:nvCxnSpPr>
          <p:spPr>
            <a:xfrm flipH="1">
              <a:off x="4661317" y="5896514"/>
              <a:ext cx="26485" cy="682410"/>
            </a:xfrm>
            <a:prstGeom prst="line">
              <a:avLst/>
            </a:prstGeom>
            <a:noFill/>
            <a:ln w="22225"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8EB3BDE0-F78E-E043-A499-A572C3FFDF29}"/>
                </a:ext>
              </a:extLst>
            </p:cNvPr>
            <p:cNvCxnSpPr>
              <a:cxnSpLocks/>
              <a:stCxn id="39" idx="4"/>
              <a:endCxn id="55" idx="0"/>
            </p:cNvCxnSpPr>
            <p:nvPr/>
          </p:nvCxnSpPr>
          <p:spPr>
            <a:xfrm flipH="1">
              <a:off x="6321793" y="5926522"/>
              <a:ext cx="10477" cy="727055"/>
            </a:xfrm>
            <a:prstGeom prst="line">
              <a:avLst/>
            </a:prstGeom>
            <a:noFill/>
            <a:ln w="22225" cap="flat" cmpd="sng" algn="ctr">
              <a:solidFill>
                <a:sysClr val="windowText" lastClr="000000"/>
              </a:solidFill>
              <a:prstDash val="solid"/>
              <a:miter lim="800000"/>
            </a:ln>
            <a:effectLst/>
          </p:spPr>
        </p:cxnSp>
      </p:grpSp>
      <p:sp>
        <p:nvSpPr>
          <p:cNvPr id="96" name="Rounded Rectangle 95">
            <a:extLst>
              <a:ext uri="{FF2B5EF4-FFF2-40B4-BE49-F238E27FC236}">
                <a16:creationId xmlns:a16="http://schemas.microsoft.com/office/drawing/2014/main" id="{A265DEEB-4404-804B-B539-BE0C7F49C60B}"/>
              </a:ext>
            </a:extLst>
          </p:cNvPr>
          <p:cNvSpPr/>
          <p:nvPr/>
        </p:nvSpPr>
        <p:spPr>
          <a:xfrm>
            <a:off x="1774572" y="4396117"/>
            <a:ext cx="2207999" cy="2398386"/>
          </a:xfrm>
          <a:prstGeom prst="roundRect">
            <a:avLst/>
          </a:prstGeom>
          <a:noFill/>
          <a:ln w="22225" cap="flat">
            <a:solidFill>
              <a:sysClr val="windowText" lastClr="000000"/>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pic>
        <p:nvPicPr>
          <p:cNvPr id="98" name="Graphic 97" descr="Cursor">
            <a:extLst>
              <a:ext uri="{FF2B5EF4-FFF2-40B4-BE49-F238E27FC236}">
                <a16:creationId xmlns:a16="http://schemas.microsoft.com/office/drawing/2014/main" id="{D01035F4-3375-E44C-93A1-146580C65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945747">
            <a:off x="4215738" y="4654503"/>
            <a:ext cx="1504674" cy="1504674"/>
          </a:xfrm>
          <a:prstGeom prst="rect">
            <a:avLst/>
          </a:prstGeom>
        </p:spPr>
      </p:pic>
      <p:cxnSp>
        <p:nvCxnSpPr>
          <p:cNvPr id="100" name="Straight Arrow Connector 99">
            <a:extLst>
              <a:ext uri="{FF2B5EF4-FFF2-40B4-BE49-F238E27FC236}">
                <a16:creationId xmlns:a16="http://schemas.microsoft.com/office/drawing/2014/main" id="{810A666C-6B89-514E-91E8-92CD29425601}"/>
              </a:ext>
            </a:extLst>
          </p:cNvPr>
          <p:cNvCxnSpPr>
            <a:cxnSpLocks/>
          </p:cNvCxnSpPr>
          <p:nvPr/>
        </p:nvCxnSpPr>
        <p:spPr>
          <a:xfrm flipV="1">
            <a:off x="8630004" y="3553161"/>
            <a:ext cx="556760" cy="1215381"/>
          </a:xfrm>
          <a:prstGeom prst="straightConnector1">
            <a:avLst/>
          </a:prstGeom>
          <a:noFill/>
          <a:ln w="22225" cap="flat">
            <a:solidFill>
              <a:srgbClr val="000000"/>
            </a:solidFill>
            <a:prstDash val="sysDash"/>
            <a:miter lim="400000"/>
            <a:tailEnd type="none" w="lg" len="med"/>
          </a:ln>
          <a:effectLst/>
          <a:sp3d/>
        </p:spPr>
        <p:style>
          <a:lnRef idx="0">
            <a:scrgbClr r="0" g="0" b="0"/>
          </a:lnRef>
          <a:fillRef idx="0">
            <a:scrgbClr r="0" g="0" b="0"/>
          </a:fillRef>
          <a:effectRef idx="0">
            <a:scrgbClr r="0" g="0" b="0"/>
          </a:effectRef>
          <a:fontRef idx="none"/>
        </p:style>
      </p:cxnSp>
      <p:cxnSp>
        <p:nvCxnSpPr>
          <p:cNvPr id="104" name="Straight Arrow Connector 103">
            <a:extLst>
              <a:ext uri="{FF2B5EF4-FFF2-40B4-BE49-F238E27FC236}">
                <a16:creationId xmlns:a16="http://schemas.microsoft.com/office/drawing/2014/main" id="{F9824315-BC45-5841-B5A9-30C53838DB32}"/>
              </a:ext>
            </a:extLst>
          </p:cNvPr>
          <p:cNvCxnSpPr>
            <a:cxnSpLocks/>
          </p:cNvCxnSpPr>
          <p:nvPr/>
        </p:nvCxnSpPr>
        <p:spPr>
          <a:xfrm flipV="1">
            <a:off x="7742807" y="4739786"/>
            <a:ext cx="887197" cy="155546"/>
          </a:xfrm>
          <a:prstGeom prst="straightConnector1">
            <a:avLst/>
          </a:prstGeom>
          <a:noFill/>
          <a:ln w="22225" cap="flat">
            <a:solidFill>
              <a:srgbClr val="000000"/>
            </a:solidFill>
            <a:prstDash val="sysDash"/>
            <a:miter lim="400000"/>
            <a:tailEnd type="none" w="lg" len="med"/>
          </a:ln>
          <a:effectLst/>
          <a:sp3d/>
        </p:spPr>
        <p:style>
          <a:lnRef idx="0">
            <a:scrgbClr r="0" g="0" b="0"/>
          </a:lnRef>
          <a:fillRef idx="0">
            <a:scrgbClr r="0" g="0" b="0"/>
          </a:fillRef>
          <a:effectRef idx="0">
            <a:scrgbClr r="0" g="0" b="0"/>
          </a:effectRef>
          <a:fontRef idx="none"/>
        </p:style>
      </p:cxnSp>
      <p:sp>
        <p:nvSpPr>
          <p:cNvPr id="110" name="Right Brace 109">
            <a:extLst>
              <a:ext uri="{FF2B5EF4-FFF2-40B4-BE49-F238E27FC236}">
                <a16:creationId xmlns:a16="http://schemas.microsoft.com/office/drawing/2014/main" id="{9617CC82-B561-3146-A031-167736FDDAB9}"/>
              </a:ext>
            </a:extLst>
          </p:cNvPr>
          <p:cNvSpPr/>
          <p:nvPr/>
        </p:nvSpPr>
        <p:spPr>
          <a:xfrm rot="1288695">
            <a:off x="9246472" y="3497906"/>
            <a:ext cx="369076" cy="1426770"/>
          </a:xfrm>
          <a:prstGeom prst="rightBrace">
            <a:avLst/>
          </a:prstGeom>
          <a:noFill/>
          <a:ln w="15875"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1667563-6E85-154C-9A7D-AC99987B020B}"/>
                  </a:ext>
                </a:extLst>
              </p:cNvPr>
              <p:cNvSpPr txBox="1"/>
              <p:nvPr/>
            </p:nvSpPr>
            <p:spPr>
              <a:xfrm>
                <a:off x="9642653" y="3717043"/>
                <a:ext cx="2843268" cy="8876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14:m>
                  <m:oMath xmlns:m="http://schemas.openxmlformats.org/officeDocument/2006/math">
                    <m:sSubSup>
                      <m:sSubSupPr>
                        <m:ctrlPr>
                          <a:rPr lang="en-US" sz="2800" i="1" smtClean="0">
                            <a:solidFill>
                              <a:srgbClr val="FF0000"/>
                            </a:solidFill>
                            <a:latin typeface="Cambria Math" panose="02040503050406030204" pitchFamily="18" charset="0"/>
                          </a:rPr>
                        </m:ctrlPr>
                      </m:sSubSupPr>
                      <m:e>
                        <m:r>
                          <a:rPr lang="en-US" sz="2800" b="1" i="1" smtClean="0">
                            <a:solidFill>
                              <a:srgbClr val="FF0000"/>
                            </a:solidFill>
                            <a:latin typeface="Cambria Math" panose="02040503050406030204" pitchFamily="18" charset="0"/>
                          </a:rPr>
                          <m:t>𝒙</m:t>
                        </m:r>
                      </m:e>
                      <m:sub>
                        <m:r>
                          <a:rPr lang="en-US" sz="2800" b="1" i="1" smtClean="0">
                            <a:solidFill>
                              <a:srgbClr val="FF0000"/>
                            </a:solidFill>
                            <a:latin typeface="Cambria Math" panose="02040503050406030204" pitchFamily="18" charset="0"/>
                          </a:rPr>
                          <m:t>𝒑𝒒</m:t>
                        </m:r>
                      </m:sub>
                      <m:sup>
                        <m:r>
                          <a:rPr lang="en-US" sz="2800" i="1">
                            <a:solidFill>
                              <a:srgbClr val="FF0000"/>
                            </a:solidFill>
                            <a:latin typeface="Cambria Math" panose="02040503050406030204" pitchFamily="18" charset="0"/>
                          </a:rPr>
                          <m:t>⊥</m:t>
                        </m:r>
                      </m:sup>
                    </m:sSubSup>
                    <m:r>
                      <a:rPr lang="en-US" sz="2800" i="1">
                        <a:latin typeface="Cambria Math" panose="02040503050406030204" pitchFamily="18" charset="0"/>
                      </a:rPr>
                      <m:t> </m:t>
                    </m:r>
                  </m:oMath>
                </a14:m>
                <a:r>
                  <a:rPr kumimoji="0" lang="en-US" sz="2000" b="0" u="none" strike="noStrike" cap="none" spc="0" normalizeH="0" baseline="0" dirty="0">
                    <a:ln>
                      <a:noFill/>
                    </a:ln>
                    <a:solidFill>
                      <a:srgbClr val="000000"/>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a:rPr>
                  <a:t>= Residual of orthogonal projection</a:t>
                </a:r>
              </a:p>
            </p:txBody>
          </p:sp>
        </mc:Choice>
        <mc:Fallback xmlns="">
          <p:sp>
            <p:nvSpPr>
              <p:cNvPr id="111" name="TextBox 110">
                <a:extLst>
                  <a:ext uri="{FF2B5EF4-FFF2-40B4-BE49-F238E27FC236}">
                    <a16:creationId xmlns:a16="http://schemas.microsoft.com/office/drawing/2014/main" id="{11667563-6E85-154C-9A7D-AC99987B020B}"/>
                  </a:ext>
                </a:extLst>
              </p:cNvPr>
              <p:cNvSpPr txBox="1">
                <a:spLocks noRot="1" noChangeAspect="1" noMove="1" noResize="1" noEditPoints="1" noAdjustHandles="1" noChangeArrowheads="1" noChangeShapeType="1" noTextEdit="1"/>
              </p:cNvSpPr>
              <p:nvPr/>
            </p:nvSpPr>
            <p:spPr>
              <a:xfrm>
                <a:off x="9642653" y="3717043"/>
                <a:ext cx="2843268" cy="887615"/>
              </a:xfrm>
              <a:prstGeom prst="rect">
                <a:avLst/>
              </a:prstGeom>
              <a:blipFill>
                <a:blip r:embed="rId9"/>
                <a:stretch>
                  <a:fillRect b="-9859"/>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8AD7325C-7F5F-1146-AC16-A24DA3BF7EE4}"/>
                  </a:ext>
                </a:extLst>
              </p:cNvPr>
              <p:cNvSpPr txBox="1"/>
              <p:nvPr/>
            </p:nvSpPr>
            <p:spPr>
              <a:xfrm>
                <a:off x="1076511" y="7141905"/>
                <a:ext cx="10680936" cy="731098"/>
              </a:xfrm>
              <a:prstGeom prst="rect">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999" tIns="50800" rIns="50800" bIns="50800" numCol="1" spcCol="38100" rtlCol="0" anchor="ctr">
                <a:spAutoFit/>
              </a:bodyPr>
              <a:lstStyle/>
              <a:p>
                <a14:m>
                  <m:oMath xmlns:m="http://schemas.openxmlformats.org/officeDocument/2006/math">
                    <m:sSub>
                      <m:sSubPr>
                        <m:ctrlP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t>𝐿</m:t>
                        </m:r>
                      </m:e>
                      <m:sub>
                        <m:sSub>
                          <m:sSubPr>
                            <m:ctrlP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𝑅</m:t>
                            </m:r>
                          </m:e>
                          <m: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𝑖</m:t>
                            </m:r>
                          </m:sub>
                        </m:s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m:t>
                        </m:r>
                        <m:sSub>
                          <m:sSubPr>
                            <m:ctrlP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𝑂</m:t>
                            </m:r>
                          </m:e>
                          <m: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𝑝</m:t>
                            </m:r>
                          </m:sub>
                        </m:s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m:t>
                        </m:r>
                        <m:sSub>
                          <m:sSubPr>
                            <m:ctrlP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𝑂</m:t>
                            </m:r>
                          </m:e>
                          <m: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𝑞</m:t>
                            </m:r>
                          </m:sub>
                        </m:s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m:t>
                        </m:r>
                      </m:sub>
                    </m:sSub>
                    <m: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t>=</m:t>
                    </m:r>
                    <m:sSup>
                      <m:sSupPr>
                        <m:ctrlP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ctrlPr>
                      </m:sSupPr>
                      <m:e>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ctrlPr>
                          </m:dPr>
                          <m:e>
                            <m:sSubSup>
                              <m:sSubSupPr>
                                <m:ctrlPr>
                                  <a:rPr lang="en-US" sz="2800" b="0" i="1">
                                    <a:solidFill>
                                      <a:srgbClr val="FF0000"/>
                                    </a:solidFill>
                                    <a:latin typeface="Cambria Math" panose="02040503050406030204" pitchFamily="18" charset="0"/>
                                  </a:rPr>
                                </m:ctrlPr>
                              </m:sSubSup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𝑝𝑞</m:t>
                                </m:r>
                              </m:sub>
                              <m:sup>
                                <m:r>
                                  <a:rPr lang="en-US" sz="2800" b="0" i="1">
                                    <a:solidFill>
                                      <a:srgbClr val="FF0000"/>
                                    </a:solidFill>
                                    <a:latin typeface="Cambria Math" panose="02040503050406030204" pitchFamily="18" charset="0"/>
                                  </a:rPr>
                                  <m:t>⊥</m:t>
                                </m:r>
                              </m:sup>
                            </m:sSubSup>
                            <m:r>
                              <a:rPr lang="en-US" sz="2800" b="0" i="1" smtClean="0">
                                <a:solidFill>
                                  <a:srgbClr val="FF0000"/>
                                </a:solidFill>
                                <a:latin typeface="Cambria Math" panose="02040503050406030204" pitchFamily="18" charset="0"/>
                              </a:rPr>
                              <m:t> </m:t>
                            </m:r>
                            <m:r>
                              <a:rPr lang="en-US" sz="2800" b="0" i="1" smtClean="0">
                                <a:solidFill>
                                  <a:schemeClr val="tx1"/>
                                </a:solidFill>
                                <a:latin typeface="Cambria Math" panose="02040503050406030204" pitchFamily="18" charset="0"/>
                              </a:rPr>
                              <m:t>,</m:t>
                            </m:r>
                            <m:sSubSup>
                              <m:sSubSupPr>
                                <m:ctrlPr>
                                  <a:rPr lang="en-US" sz="2800" b="0" i="1">
                                    <a:solidFill>
                                      <a:srgbClr val="FF0000"/>
                                    </a:solidFill>
                                    <a:latin typeface="Cambria Math" panose="02040503050406030204" pitchFamily="18" charset="0"/>
                                  </a:rPr>
                                </m:ctrlPr>
                              </m:sSubSup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𝑝𝑞</m:t>
                                </m:r>
                              </m:sub>
                              <m:sup>
                                <m:r>
                                  <a:rPr lang="en-US" sz="2800" b="0" i="1">
                                    <a:solidFill>
                                      <a:srgbClr val="FF0000"/>
                                    </a:solidFill>
                                    <a:latin typeface="Cambria Math" panose="02040503050406030204" pitchFamily="18" charset="0"/>
                                  </a:rPr>
                                  <m:t>⊥</m:t>
                                </m:r>
                              </m:sup>
                            </m:sSubSup>
                          </m:e>
                        </m:d>
                      </m:e>
                      <m:sup>
                        <m: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t>2</m:t>
                        </m:r>
                      </m:sup>
                    </m:sSup>
                    <m: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ctrlPr>
                      </m:sSupPr>
                      <m:e>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ctrlPr>
                          </m:dPr>
                          <m:e>
                            <m:sSub>
                              <m:sSubPr>
                                <m:ctrlP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𝑅𝑒</m:t>
                                </m:r>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 </m:t>
                                </m:r>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𝑥</m:t>
                                </m:r>
                              </m:e>
                              <m: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𝑝𝑞</m:t>
                                </m:r>
                              </m:sub>
                            </m:s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m:t>
                            </m:r>
                            <m:sSub>
                              <m:sSubPr>
                                <m:ctrlP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𝑥</m:t>
                                </m:r>
                              </m:e>
                              <m: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𝑝</m:t>
                                </m:r>
                              </m:sub>
                            </m:sSub>
                          </m:e>
                        </m:d>
                      </m:e>
                      <m:sup>
                        <m:r>
                          <a:rPr kumimoji="0" lang="en-US" sz="2800" b="0" i="1" u="none" strike="noStrike" cap="none" spc="0" normalizeH="0" baseline="0" smtClean="0">
                            <a:ln>
                              <a:noFill/>
                            </a:ln>
                            <a:solidFill>
                              <a:srgbClr val="000000"/>
                            </a:solidFill>
                            <a:effectLst/>
                            <a:uFillTx/>
                            <a:latin typeface="Cambria Math" panose="02040503050406030204" pitchFamily="18" charset="0"/>
                            <a:sym typeface="Helvetica Neue"/>
                          </a:rPr>
                          <m:t>2</m:t>
                        </m:r>
                      </m:sup>
                    </m:sSup>
                  </m:oMath>
                </a14:m>
                <a:r>
                  <a:rPr kumimoji="0" lang="en-US" sz="2800" b="0" i="0" u="none" strike="noStrike" cap="none" spc="0" normalizeH="0" baseline="0" dirty="0">
                    <a:ln>
                      <a:noFill/>
                    </a:ln>
                    <a:solidFill>
                      <a:srgbClr val="000000"/>
                    </a:solidFill>
                    <a:effectLst/>
                    <a:uFillTx/>
                    <a:sym typeface="Helvetica Neue"/>
                  </a:rPr>
                  <a:t>+</a:t>
                </a:r>
                <a:r>
                  <a:rPr lang="en-US" sz="2800" b="0" dirty="0"/>
                  <a:t> </a:t>
                </a:r>
                <a14:m>
                  <m:oMath xmlns:m="http://schemas.openxmlformats.org/officeDocument/2006/math">
                    <m:sSup>
                      <m:sSupPr>
                        <m:ctrlPr>
                          <a:rPr lang="en-US" sz="2800" b="0" i="1">
                            <a:latin typeface="Cambria Math" panose="02040503050406030204" pitchFamily="18" charset="0"/>
                          </a:rPr>
                        </m:ctrlPr>
                      </m:sSupPr>
                      <m:e>
                        <m:d>
                          <m:dPr>
                            <m:begChr m:val="‖"/>
                            <m:endChr m:val="‖"/>
                            <m:ctrlPr>
                              <a:rPr lang="en-US" sz="2800" b="0" i="1">
                                <a:latin typeface="Cambria Math" panose="02040503050406030204" pitchFamily="18" charset="0"/>
                              </a:rPr>
                            </m:ctrlPr>
                          </m:dPr>
                          <m:e>
                            <m:sSub>
                              <m:sSubPr>
                                <m:ctrlPr>
                                  <a:rPr lang="en-US" sz="2800" b="0" i="1">
                                    <a:solidFill>
                                      <a:srgbClr val="FF0000"/>
                                    </a:solidFill>
                                    <a:latin typeface="Cambria Math" panose="02040503050406030204" pitchFamily="18" charset="0"/>
                                  </a:rPr>
                                </m:ctrlPr>
                              </m:sSubPr>
                              <m:e>
                                <m:r>
                                  <a:rPr lang="en-US" sz="2800" b="0" i="1">
                                    <a:solidFill>
                                      <a:srgbClr val="FF0000"/>
                                    </a:solidFill>
                                    <a:latin typeface="Cambria Math" panose="02040503050406030204" pitchFamily="18" charset="0"/>
                                  </a:rPr>
                                  <m:t>𝑅𝑒</m:t>
                                </m:r>
                                <m:r>
                                  <a:rPr lang="en-US" sz="2800" b="0" i="1">
                                    <a:solidFill>
                                      <a:srgbClr val="FF0000"/>
                                    </a:solidFill>
                                    <a:latin typeface="Cambria Math" panose="02040503050406030204" pitchFamily="18" charset="0"/>
                                  </a:rPr>
                                  <m:t>( </m:t>
                                </m:r>
                                <m:r>
                                  <a:rPr lang="en-US" sz="2800" b="0" i="1">
                                    <a:solidFill>
                                      <a:srgbClr val="FF0000"/>
                                    </a:solidFill>
                                    <a:latin typeface="Cambria Math" panose="02040503050406030204" pitchFamily="18" charset="0"/>
                                  </a:rPr>
                                  <m:t>𝑥</m:t>
                                </m:r>
                              </m:e>
                              <m:sub>
                                <m:r>
                                  <a:rPr lang="en-US" sz="2800" b="0" i="1">
                                    <a:solidFill>
                                      <a:srgbClr val="FF0000"/>
                                    </a:solidFill>
                                    <a:latin typeface="Cambria Math" panose="02040503050406030204" pitchFamily="18" charset="0"/>
                                  </a:rPr>
                                  <m:t>𝑝𝑞</m:t>
                                </m:r>
                              </m:sub>
                            </m:sSub>
                            <m:r>
                              <a:rPr lang="en-US" sz="2800" b="0" i="1">
                                <a:solidFill>
                                  <a:srgbClr val="FF0000"/>
                                </a:solidFill>
                                <a:latin typeface="Cambria Math" panose="02040503050406030204" pitchFamily="18" charset="0"/>
                              </a:rPr>
                              <m:t>)−</m:t>
                            </m:r>
                            <m:sSub>
                              <m:sSubPr>
                                <m:ctrlPr>
                                  <a:rPr lang="en-US" sz="2800" b="0" i="1">
                                    <a:solidFill>
                                      <a:srgbClr val="FF0000"/>
                                    </a:solidFill>
                                    <a:latin typeface="Cambria Math" panose="02040503050406030204" pitchFamily="18" charset="0"/>
                                  </a:rPr>
                                </m:ctrlPr>
                              </m:sSubPr>
                              <m:e>
                                <m:r>
                                  <a:rPr lang="en-US" sz="2800" b="0" i="1">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𝑞</m:t>
                                </m:r>
                              </m:sub>
                            </m:sSub>
                          </m:e>
                        </m:d>
                      </m:e>
                      <m:sup>
                        <m:r>
                          <a:rPr lang="en-US" sz="2800" b="0" i="1">
                            <a:latin typeface="Cambria Math" panose="02040503050406030204" pitchFamily="18" charset="0"/>
                          </a:rPr>
                          <m:t>2</m:t>
                        </m:r>
                      </m:sup>
                    </m:sSup>
                  </m:oMath>
                </a14:m>
                <a:r>
                  <a:rPr kumimoji="0" lang="en-US" sz="2800" b="0" i="0" u="none" strike="noStrike" cap="none" spc="0" normalizeH="0" baseline="0" dirty="0">
                    <a:ln>
                      <a:noFill/>
                    </a:ln>
                    <a:solidFill>
                      <a:srgbClr val="000000"/>
                    </a:solidFill>
                    <a:effectLst/>
                    <a:uFillTx/>
                    <a:sym typeface="Helvetica Neue"/>
                  </a:rPr>
                  <a:t> </a:t>
                </a:r>
              </a:p>
            </p:txBody>
          </p:sp>
        </mc:Choice>
        <mc:Fallback xmlns="">
          <p:sp>
            <p:nvSpPr>
              <p:cNvPr id="112" name="TextBox 111">
                <a:extLst>
                  <a:ext uri="{FF2B5EF4-FFF2-40B4-BE49-F238E27FC236}">
                    <a16:creationId xmlns:a16="http://schemas.microsoft.com/office/drawing/2014/main" id="{8AD7325C-7F5F-1146-AC16-A24DA3BF7EE4}"/>
                  </a:ext>
                </a:extLst>
              </p:cNvPr>
              <p:cNvSpPr txBox="1">
                <a:spLocks noRot="1" noChangeAspect="1" noMove="1" noResize="1" noEditPoints="1" noAdjustHandles="1" noChangeArrowheads="1" noChangeShapeType="1" noTextEdit="1"/>
              </p:cNvSpPr>
              <p:nvPr/>
            </p:nvSpPr>
            <p:spPr>
              <a:xfrm>
                <a:off x="1076511" y="7141905"/>
                <a:ext cx="10680936" cy="731098"/>
              </a:xfrm>
              <a:prstGeom prst="rect">
                <a:avLst/>
              </a:prstGeom>
              <a:blipFill>
                <a:blip r:embed="rId10"/>
                <a:stretch>
                  <a:fillRect b="-6667"/>
                </a:stretch>
              </a:blipFill>
              <a:ln w="12700" cap="flat">
                <a:solidFill>
                  <a:srgbClr val="000000"/>
                </a:solidFill>
                <a:prstDash val="solid"/>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522B0ED-9D19-3A4A-AE3E-1FC484480CA6}"/>
                  </a:ext>
                </a:extLst>
              </p:cNvPr>
              <p:cNvSpPr txBox="1"/>
              <p:nvPr/>
            </p:nvSpPr>
            <p:spPr>
              <a:xfrm>
                <a:off x="191303" y="8995983"/>
                <a:ext cx="12622194" cy="7116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b="0" i="1" dirty="0">
                    <a:solidFill>
                      <a:schemeClr val="bg2">
                        <a:lumMod val="50000"/>
                      </a:schemeClr>
                    </a:solidFill>
                  </a:rPr>
                  <a:t>For the membership of an entity  </a:t>
                </a:r>
                <a14:m>
                  <m:oMath xmlns:m="http://schemas.openxmlformats.org/officeDocument/2006/math">
                    <m:sSub>
                      <m:sSubPr>
                        <m:ctrlPr>
                          <a:rPr lang="en-US" sz="1800" b="0" i="1" smtClean="0">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𝑂</m:t>
                        </m:r>
                      </m:e>
                      <m:sub>
                        <m:r>
                          <a:rPr lang="en-US" sz="1800" b="0" i="1" smtClean="0">
                            <a:solidFill>
                              <a:schemeClr val="bg2">
                                <a:lumMod val="50000"/>
                              </a:schemeClr>
                            </a:solidFill>
                            <a:latin typeface="Cambria Math" panose="02040503050406030204" pitchFamily="18" charset="0"/>
                          </a:rPr>
                          <m:t>𝑖</m:t>
                        </m:r>
                      </m:sub>
                    </m:sSub>
                  </m:oMath>
                </a14:m>
                <a:r>
                  <a:rPr lang="en-US" sz="1800" b="0" i="1" dirty="0">
                    <a:solidFill>
                      <a:schemeClr val="bg2">
                        <a:lumMod val="50000"/>
                      </a:schemeClr>
                    </a:solidFill>
                  </a:rPr>
                  <a:t> to a unary predicate </a:t>
                </a:r>
                <a14:m>
                  <m:oMath xmlns:m="http://schemas.openxmlformats.org/officeDocument/2006/math">
                    <m:sSub>
                      <m:sSubPr>
                        <m:ctrlPr>
                          <a:rPr lang="en-US" sz="1800" b="0" i="1" smtClean="0">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𝐶</m:t>
                        </m:r>
                      </m:e>
                      <m:sub>
                        <m:r>
                          <a:rPr lang="en-US" sz="1800" b="0" i="1" smtClean="0">
                            <a:solidFill>
                              <a:schemeClr val="bg2">
                                <a:lumMod val="50000"/>
                              </a:schemeClr>
                            </a:solidFill>
                            <a:latin typeface="Cambria Math" panose="02040503050406030204" pitchFamily="18" charset="0"/>
                          </a:rPr>
                          <m:t>𝑗</m:t>
                        </m:r>
                      </m:sub>
                    </m:sSub>
                  </m:oMath>
                </a14:m>
                <a:r>
                  <a:rPr lang="en-US" sz="1800" b="0" i="1" dirty="0">
                    <a:solidFill>
                      <a:schemeClr val="bg2">
                        <a:lumMod val="50000"/>
                      </a:schemeClr>
                    </a:solidFill>
                  </a:rPr>
                  <a:t> , one can write a loss function  </a:t>
                </a:r>
                <a14:m>
                  <m:oMath xmlns:m="http://schemas.openxmlformats.org/officeDocument/2006/math">
                    <m:sSub>
                      <m:sSubPr>
                        <m:ctrlPr>
                          <a:rPr lang="en-US" sz="1800" b="0" i="1" smtClean="0">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𝐿</m:t>
                        </m:r>
                      </m:e>
                      <m:sub>
                        <m:sSub>
                          <m:sSubPr>
                            <m:ctrlPr>
                              <a:rPr lang="en-US" sz="1800" b="0" i="1">
                                <a:solidFill>
                                  <a:schemeClr val="bg2">
                                    <a:lumMod val="50000"/>
                                  </a:schemeClr>
                                </a:solidFill>
                                <a:latin typeface="Cambria Math" panose="02040503050406030204" pitchFamily="18" charset="0"/>
                              </a:rPr>
                            </m:ctrlPr>
                          </m:sSubPr>
                          <m:e>
                            <m:r>
                              <a:rPr lang="en-US" sz="1800" b="0" i="1">
                                <a:solidFill>
                                  <a:schemeClr val="bg2">
                                    <a:lumMod val="50000"/>
                                  </a:schemeClr>
                                </a:solidFill>
                                <a:latin typeface="Cambria Math" panose="02040503050406030204" pitchFamily="18" charset="0"/>
                              </a:rPr>
                              <m:t>(</m:t>
                            </m:r>
                            <m:r>
                              <a:rPr lang="en-US" sz="1800" b="0" i="1">
                                <a:solidFill>
                                  <a:schemeClr val="bg2">
                                    <a:lumMod val="50000"/>
                                  </a:schemeClr>
                                </a:solidFill>
                                <a:latin typeface="Cambria Math" panose="02040503050406030204" pitchFamily="18" charset="0"/>
                              </a:rPr>
                              <m:t>𝑂</m:t>
                            </m:r>
                          </m:e>
                          <m:sub>
                            <m:r>
                              <a:rPr lang="en-US" sz="1800" b="0" i="1">
                                <a:solidFill>
                                  <a:schemeClr val="bg2">
                                    <a:lumMod val="50000"/>
                                  </a:schemeClr>
                                </a:solidFill>
                                <a:latin typeface="Cambria Math" panose="02040503050406030204" pitchFamily="18" charset="0"/>
                              </a:rPr>
                              <m:t>𝑖</m:t>
                            </m:r>
                          </m:sub>
                        </m:sSub>
                        <m:r>
                          <a:rPr lang="en-US" sz="1800" b="0" i="1">
                            <a:solidFill>
                              <a:schemeClr val="bg2">
                                <a:lumMod val="50000"/>
                              </a:schemeClr>
                            </a:solidFill>
                            <a:latin typeface="Cambria Math" panose="02040503050406030204" pitchFamily="18" charset="0"/>
                          </a:rPr>
                          <m:t>∈</m:t>
                        </m:r>
                        <m:sSub>
                          <m:sSubPr>
                            <m:ctrlPr>
                              <a:rPr lang="en-US" sz="1800" b="0" i="1">
                                <a:solidFill>
                                  <a:schemeClr val="bg2">
                                    <a:lumMod val="50000"/>
                                  </a:schemeClr>
                                </a:solidFill>
                                <a:latin typeface="Cambria Math" panose="02040503050406030204" pitchFamily="18" charset="0"/>
                              </a:rPr>
                            </m:ctrlPr>
                          </m:sSubPr>
                          <m:e>
                            <m:r>
                              <a:rPr lang="en-US" sz="1800" b="0" i="1">
                                <a:solidFill>
                                  <a:schemeClr val="bg2">
                                    <a:lumMod val="50000"/>
                                  </a:schemeClr>
                                </a:solidFill>
                                <a:latin typeface="Cambria Math" panose="02040503050406030204" pitchFamily="18" charset="0"/>
                              </a:rPr>
                              <m:t>𝐶</m:t>
                            </m:r>
                          </m:e>
                          <m:sub>
                            <m:r>
                              <a:rPr lang="en-US" sz="1800" b="0" i="1">
                                <a:solidFill>
                                  <a:schemeClr val="bg2">
                                    <a:lumMod val="50000"/>
                                  </a:schemeClr>
                                </a:solidFill>
                                <a:latin typeface="Cambria Math" panose="02040503050406030204" pitchFamily="18" charset="0"/>
                              </a:rPr>
                              <m:t>𝑗</m:t>
                            </m:r>
                          </m:sub>
                        </m:sSub>
                        <m:r>
                          <a:rPr lang="en-US" sz="1800" b="0" i="1">
                            <a:solidFill>
                              <a:schemeClr val="bg2">
                                <a:lumMod val="50000"/>
                              </a:schemeClr>
                            </a:solidFill>
                            <a:latin typeface="Cambria Math" panose="02040503050406030204" pitchFamily="18" charset="0"/>
                          </a:rPr>
                          <m:t>)</m:t>
                        </m:r>
                      </m:sub>
                    </m:sSub>
                    <m:r>
                      <a:rPr lang="en-US" sz="1800" b="0" i="1" smtClean="0">
                        <a:solidFill>
                          <a:schemeClr val="bg2">
                            <a:lumMod val="50000"/>
                          </a:schemeClr>
                        </a:solidFill>
                        <a:latin typeface="Cambria Math" panose="02040503050406030204" pitchFamily="18" charset="0"/>
                      </a:rPr>
                      <m:t> </m:t>
                    </m:r>
                  </m:oMath>
                </a14:m>
                <a:r>
                  <a:rPr lang="en-US" sz="1800" b="0" i="1" dirty="0">
                    <a:solidFill>
                      <a:schemeClr val="bg2">
                        <a:lumMod val="50000"/>
                      </a:schemeClr>
                    </a:solidFill>
                  </a:rPr>
                  <a:t>in a similar manner. The last two terms will be missing there but an unitary length constraint would show up there (refer Eq. 4 in the paper). </a:t>
                </a:r>
                <a:endParaRPr kumimoji="0" lang="en-US" sz="1800" b="0" i="1" u="none" strike="noStrike" cap="none" spc="0" normalizeH="0" baseline="0" dirty="0">
                  <a:ln>
                    <a:noFill/>
                  </a:ln>
                  <a:solidFill>
                    <a:schemeClr val="bg2">
                      <a:lumMod val="50000"/>
                    </a:schemeClr>
                  </a:solidFill>
                  <a:effectLst/>
                  <a:uFillTx/>
                  <a:latin typeface="Helvetica Neue"/>
                  <a:ea typeface="Helvetica Neue"/>
                  <a:cs typeface="Helvetica Neue"/>
                  <a:sym typeface="Helvetica Neue"/>
                </a:endParaRPr>
              </a:p>
            </p:txBody>
          </p:sp>
        </mc:Choice>
        <mc:Fallback xmlns="">
          <p:sp>
            <p:nvSpPr>
              <p:cNvPr id="45" name="TextBox 44">
                <a:extLst>
                  <a:ext uri="{FF2B5EF4-FFF2-40B4-BE49-F238E27FC236}">
                    <a16:creationId xmlns:a16="http://schemas.microsoft.com/office/drawing/2014/main" id="{0522B0ED-9D19-3A4A-AE3E-1FC484480CA6}"/>
                  </a:ext>
                </a:extLst>
              </p:cNvPr>
              <p:cNvSpPr txBox="1">
                <a:spLocks noRot="1" noChangeAspect="1" noMove="1" noResize="1" noEditPoints="1" noAdjustHandles="1" noChangeArrowheads="1" noChangeShapeType="1" noTextEdit="1"/>
              </p:cNvSpPr>
              <p:nvPr/>
            </p:nvSpPr>
            <p:spPr>
              <a:xfrm>
                <a:off x="191303" y="8995983"/>
                <a:ext cx="12622194" cy="711605"/>
              </a:xfrm>
              <a:prstGeom prst="rect">
                <a:avLst/>
              </a:prstGeom>
              <a:blipFill>
                <a:blip r:embed="rId11"/>
                <a:stretch>
                  <a:fillRect l="-704" t="-3571" b="-12500"/>
                </a:stretch>
              </a:blipFill>
              <a:ln w="12700" cap="flat">
                <a:noFill/>
                <a:miter lim="400000"/>
              </a:ln>
              <a:effectLst/>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602F5230-104E-DC42-A94B-1582D862DFAC}"/>
              </a:ext>
            </a:extLst>
          </p:cNvPr>
          <p:cNvCxnSpPr/>
          <p:nvPr/>
        </p:nvCxnSpPr>
        <p:spPr>
          <a:xfrm>
            <a:off x="191303" y="9008166"/>
            <a:ext cx="1247940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58ABD2-DC9F-5848-A1B9-EE75A7BC3721}"/>
                  </a:ext>
                </a:extLst>
              </p:cNvPr>
              <p:cNvSpPr txBox="1"/>
              <p:nvPr/>
            </p:nvSpPr>
            <p:spPr>
              <a:xfrm>
                <a:off x="191303" y="8076049"/>
                <a:ext cx="12622194" cy="7517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algn="l"/>
                <a:r>
                  <a:rPr kumimoji="0" lang="en-US"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Because of real field assumption, we use the following valid formula for inner product  </a:t>
                </a:r>
                <a14:m>
                  <m:oMath xmlns:m="http://schemas.openxmlformats.org/officeDocument/2006/math">
                    <m:sSup>
                      <m:sSupPr>
                        <m:ctrlP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sSupPr>
                      <m:e>
                        <m:d>
                          <m:dPr>
                            <m:begChr m:val="⟨"/>
                            <m:endChr m:val="⟩"/>
                            <m:ctrlPr>
                              <a:rPr kumimoji="0" lang="en-US" b="0" i="1" u="none" strike="noStrike" cap="none" spc="0" normalizeH="0" baseline="0" smtClean="0">
                                <a:ln>
                                  <a:noFill/>
                                </a:ln>
                                <a:solidFill>
                                  <a:schemeClr val="tx1"/>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dPr>
                          <m:e>
                            <m:r>
                              <a:rPr kumimoji="0" lang="en-US" b="0" i="1" u="none" strike="noStrike" cap="none" spc="0" normalizeH="0" baseline="0" smtClean="0">
                                <a:ln>
                                  <a:noFill/>
                                </a:ln>
                                <a:solidFill>
                                  <a:schemeClr val="tx1"/>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𝑥</m:t>
                            </m:r>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𝑦</m:t>
                            </m:r>
                            <m:r>
                              <a:rPr kumimoji="0" lang="en-US" b="0" i="1" u="none" strike="noStrike" cap="none" spc="0" normalizeH="0" baseline="0" smtClean="0">
                                <a:ln>
                                  <a:noFill/>
                                </a:ln>
                                <a:solidFill>
                                  <a:schemeClr val="tx1"/>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 </m:t>
                            </m:r>
                          </m:e>
                        </m:d>
                      </m:e>
                      <m:sup>
                        <m: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2</m:t>
                        </m:r>
                      </m:sup>
                    </m:sSup>
                    <m: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m:t>
                    </m:r>
                    <m:sSup>
                      <m:sSupPr>
                        <m:ctrlP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sSupPr>
                      <m:e>
                        <m:d>
                          <m:dPr>
                            <m:ctrlP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dPr>
                          <m:e>
                            <m:sSup>
                              <m:sSupPr>
                                <m:ctrlP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sSupPr>
                              <m:e>
                                <m:sSup>
                                  <m:sSupPr>
                                    <m:ctrlP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sSupPr>
                                  <m:e>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𝑦</m:t>
                                    </m:r>
                                  </m:e>
                                  <m:sup>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m:t>
                                    </m:r>
                                  </m:sup>
                                </m:sSup>
                              </m:e>
                              <m:sup>
                                <m: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m:t>
                                </m:r>
                              </m:sup>
                            </m:sSup>
                            <m:r>
                              <a:rPr kumimoji="0" lang="en-US" b="0" i="1" u="none" strike="noStrike" cap="none" spc="0" normalizeH="0" baseline="0" smtClean="0">
                                <a:ln>
                                  <a:noFill/>
                                </a:ln>
                                <a:solidFill>
                                  <a:srgbClr val="00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𝑥</m:t>
                            </m:r>
                          </m:e>
                        </m:d>
                      </m:e>
                      <m:sup>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m:t>
                        </m:r>
                      </m:sup>
                    </m:sSup>
                    <m:d>
                      <m:dPr>
                        <m:ctrlPr>
                          <a:rPr lang="en-US" b="0" i="1">
                            <a:latin typeface="Cambria Math" panose="02040503050406030204" pitchFamily="18" charset="0"/>
                            <a:ea typeface="Verdana" panose="020B0604030504040204" pitchFamily="34" charset="0"/>
                            <a:cs typeface="Verdana" panose="020B0604030504040204" pitchFamily="34" charset="0"/>
                          </a:rPr>
                        </m:ctrlPr>
                      </m:dPr>
                      <m:e>
                        <m:sSup>
                          <m:sSupPr>
                            <m:ctrlPr>
                              <a:rPr lang="en-US" b="0" i="1">
                                <a:latin typeface="Cambria Math" panose="02040503050406030204" pitchFamily="18" charset="0"/>
                                <a:ea typeface="Verdana" panose="020B0604030504040204" pitchFamily="34" charset="0"/>
                                <a:cs typeface="Verdana" panose="020B0604030504040204" pitchFamily="34" charset="0"/>
                              </a:rPr>
                            </m:ctrlPr>
                          </m:sSupPr>
                          <m:e>
                            <m:sSup>
                              <m:sSupPr>
                                <m:ctrlPr>
                                  <a:rPr lang="en-US" b="0" i="1" smtClean="0">
                                    <a:solidFill>
                                      <a:srgbClr val="FF0000"/>
                                    </a:solidFill>
                                    <a:latin typeface="Cambria Math" panose="02040503050406030204" pitchFamily="18" charset="0"/>
                                    <a:ea typeface="Verdana" panose="020B0604030504040204" pitchFamily="34" charset="0"/>
                                    <a:cs typeface="Verdana" panose="020B0604030504040204" pitchFamily="34" charset="0"/>
                                  </a:rPr>
                                </m:ctrlPr>
                              </m:sSupPr>
                              <m:e>
                                <m:r>
                                  <a:rPr lang="en-US" b="0" i="1">
                                    <a:solidFill>
                                      <a:srgbClr val="FF0000"/>
                                    </a:solidFill>
                                    <a:latin typeface="Cambria Math" panose="02040503050406030204" pitchFamily="18" charset="0"/>
                                    <a:ea typeface="Verdana" panose="020B0604030504040204" pitchFamily="34" charset="0"/>
                                    <a:cs typeface="Verdana" panose="020B0604030504040204" pitchFamily="34" charset="0"/>
                                  </a:rPr>
                                  <m:t>𝑦</m:t>
                                </m:r>
                              </m:e>
                              <m:sup>
                                <m:r>
                                  <a:rPr lang="en-US" b="0" i="1">
                                    <a:solidFill>
                                      <a:srgbClr val="FF0000"/>
                                    </a:solidFill>
                                    <a:latin typeface="Cambria Math" panose="02040503050406030204" pitchFamily="18" charset="0"/>
                                    <a:ea typeface="Verdana" panose="020B0604030504040204" pitchFamily="34" charset="0"/>
                                    <a:cs typeface="Verdana" panose="020B0604030504040204" pitchFamily="34" charset="0"/>
                                  </a:rPr>
                                  <m:t>∗</m:t>
                                </m:r>
                              </m:sup>
                            </m:sSup>
                          </m:e>
                          <m:sup>
                            <m:r>
                              <a:rPr lang="en-US" b="0" i="1">
                                <a:latin typeface="Cambria Math" panose="02040503050406030204" pitchFamily="18" charset="0"/>
                                <a:ea typeface="Verdana" panose="020B0604030504040204" pitchFamily="34" charset="0"/>
                                <a:cs typeface="Verdana" panose="020B0604030504040204" pitchFamily="34" charset="0"/>
                              </a:rPr>
                              <m:t>⊤</m:t>
                            </m:r>
                          </m:sup>
                        </m:sSup>
                        <m:r>
                          <a:rPr lang="en-US" b="0" i="1">
                            <a:latin typeface="Cambria Math" panose="02040503050406030204" pitchFamily="18" charset="0"/>
                            <a:ea typeface="Verdana" panose="020B0604030504040204" pitchFamily="34" charset="0"/>
                            <a:cs typeface="Verdana" panose="020B0604030504040204" pitchFamily="34" charset="0"/>
                          </a:rPr>
                          <m:t> </m:t>
                        </m:r>
                        <m:r>
                          <a:rPr lang="en-US" b="0" i="1" smtClean="0">
                            <a:solidFill>
                              <a:srgbClr val="FF0000"/>
                            </a:solidFill>
                            <a:latin typeface="Cambria Math" panose="02040503050406030204" pitchFamily="18" charset="0"/>
                            <a:ea typeface="Verdana" panose="020B0604030504040204" pitchFamily="34" charset="0"/>
                            <a:cs typeface="Verdana" panose="020B0604030504040204" pitchFamily="34" charset="0"/>
                          </a:rPr>
                          <m:t>𝑥</m:t>
                        </m:r>
                      </m:e>
                    </m:d>
                  </m:oMath>
                </a14:m>
                <a:r>
                  <a:rPr kumimoji="0" lang="en-US"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 where  </a:t>
                </a:r>
                <a:r>
                  <a:rPr kumimoji="0" lang="en-US" b="0" u="none" strike="noStrike" cap="none" spc="0" normalizeH="0" baseline="0" dirty="0">
                    <a:ln>
                      <a:noFill/>
                    </a:ln>
                    <a:solidFill>
                      <a:srgbClr val="FF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a:t>
                </a:r>
                <a:r>
                  <a:rPr kumimoji="0" lang="en-US"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 denotes complex conjugate operation.</a:t>
                </a:r>
              </a:p>
            </p:txBody>
          </p:sp>
        </mc:Choice>
        <mc:Fallback xmlns="">
          <p:sp>
            <p:nvSpPr>
              <p:cNvPr id="2" name="TextBox 1">
                <a:extLst>
                  <a:ext uri="{FF2B5EF4-FFF2-40B4-BE49-F238E27FC236}">
                    <a16:creationId xmlns:a16="http://schemas.microsoft.com/office/drawing/2014/main" id="{1F58ABD2-DC9F-5848-A1B9-EE75A7BC3721}"/>
                  </a:ext>
                </a:extLst>
              </p:cNvPr>
              <p:cNvSpPr txBox="1">
                <a:spLocks noRot="1" noChangeAspect="1" noMove="1" noResize="1" noEditPoints="1" noAdjustHandles="1" noChangeArrowheads="1" noChangeShapeType="1" noTextEdit="1"/>
              </p:cNvSpPr>
              <p:nvPr/>
            </p:nvSpPr>
            <p:spPr>
              <a:xfrm>
                <a:off x="191303" y="8076049"/>
                <a:ext cx="12622194" cy="751724"/>
              </a:xfrm>
              <a:prstGeom prst="rect">
                <a:avLst/>
              </a:prstGeom>
              <a:blipFill>
                <a:blip r:embed="rId12"/>
                <a:stretch>
                  <a:fillRect l="-1005" t="-18644" b="-25424"/>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379468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Learning Loss for </a:t>
            </a:r>
            <a:r>
              <a:rPr lang="en-US" sz="4800" dirty="0">
                <a:solidFill>
                  <a:srgbClr val="FF0000"/>
                </a:solidFill>
              </a:rPr>
              <a:t>Implication</a:t>
            </a:r>
            <a:r>
              <a:rPr lang="en-US" sz="4800" dirty="0"/>
              <a:t> Constraint</a:t>
            </a:r>
            <a:endParaRPr sz="4800" dirty="0"/>
          </a:p>
        </p:txBody>
      </p:sp>
      <p:grpSp>
        <p:nvGrpSpPr>
          <p:cNvPr id="19" name="Group 18">
            <a:extLst>
              <a:ext uri="{FF2B5EF4-FFF2-40B4-BE49-F238E27FC236}">
                <a16:creationId xmlns:a16="http://schemas.microsoft.com/office/drawing/2014/main" id="{31C175D0-C4BD-6D49-BE05-FA65160A9CF7}"/>
              </a:ext>
            </a:extLst>
          </p:cNvPr>
          <p:cNvGrpSpPr/>
          <p:nvPr/>
        </p:nvGrpSpPr>
        <p:grpSpPr>
          <a:xfrm>
            <a:off x="5570657" y="1100661"/>
            <a:ext cx="4580956" cy="5276347"/>
            <a:chOff x="6934344" y="1278509"/>
            <a:chExt cx="5164970" cy="5664574"/>
          </a:xfrm>
        </p:grpSpPr>
        <p:grpSp>
          <p:nvGrpSpPr>
            <p:cNvPr id="20" name="Group 19">
              <a:extLst>
                <a:ext uri="{FF2B5EF4-FFF2-40B4-BE49-F238E27FC236}">
                  <a16:creationId xmlns:a16="http://schemas.microsoft.com/office/drawing/2014/main" id="{1B0ECAC8-605D-8749-B075-10FEB568DD3A}"/>
                </a:ext>
              </a:extLst>
            </p:cNvPr>
            <p:cNvGrpSpPr/>
            <p:nvPr/>
          </p:nvGrpSpPr>
          <p:grpSpPr>
            <a:xfrm>
              <a:off x="6934344" y="2222109"/>
              <a:ext cx="5164970" cy="4720974"/>
              <a:chOff x="6934344" y="2222109"/>
              <a:chExt cx="5164970" cy="4720974"/>
            </a:xfrm>
          </p:grpSpPr>
          <p:cxnSp>
            <p:nvCxnSpPr>
              <p:cNvPr id="22" name="Straight Arrow Connector 21">
                <a:extLst>
                  <a:ext uri="{FF2B5EF4-FFF2-40B4-BE49-F238E27FC236}">
                    <a16:creationId xmlns:a16="http://schemas.microsoft.com/office/drawing/2014/main" id="{10A56B93-A228-EC42-B0A2-842786B980D5}"/>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16487DE6-D754-E240-B289-0204420A1B57}"/>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945B2DA1-6D81-9549-8A4D-4D76D1B90A53}"/>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6B1D4DFA-4327-0E47-A77A-83D2956CD193}"/>
                  </a:ext>
                </a:extLst>
              </p:cNvPr>
              <p:cNvSpPr txBox="1"/>
              <p:nvPr/>
            </p:nvSpPr>
            <p:spPr>
              <a:xfrm>
                <a:off x="11399441" y="5498754"/>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26" name="TextBox 25">
                <a:extLst>
                  <a:ext uri="{FF2B5EF4-FFF2-40B4-BE49-F238E27FC236}">
                    <a16:creationId xmlns:a16="http://schemas.microsoft.com/office/drawing/2014/main" id="{B1EA6BB2-678A-2E42-8B09-0C7643B0ECFF}"/>
                  </a:ext>
                </a:extLst>
              </p:cNvPr>
              <p:cNvSpPr txBox="1"/>
              <p:nvPr/>
            </p:nvSpPr>
            <p:spPr>
              <a:xfrm>
                <a:off x="6934344" y="6594270"/>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27" name="TextBox 26">
                <a:extLst>
                  <a:ext uri="{FF2B5EF4-FFF2-40B4-BE49-F238E27FC236}">
                    <a16:creationId xmlns:a16="http://schemas.microsoft.com/office/drawing/2014/main" id="{B4282A69-9A61-D448-A069-CC6BD2828B46}"/>
                  </a:ext>
                </a:extLst>
              </p:cNvPr>
              <p:cNvSpPr txBox="1"/>
              <p:nvPr/>
            </p:nvSpPr>
            <p:spPr>
              <a:xfrm>
                <a:off x="8766186" y="2222109"/>
                <a:ext cx="909311" cy="3744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r>
                  <a:rPr lang="en-US" sz="1600" b="0" i="1" dirty="0"/>
                  <a:t>d</a:t>
                </a:r>
                <a:endPar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DC87A0-406E-824B-A832-C92ACE86DA72}"/>
                    </a:ext>
                  </a:extLst>
                </p:cNvPr>
                <p:cNvSpPr txBox="1"/>
                <p:nvPr/>
              </p:nvSpPr>
              <p:spPr>
                <a:xfrm>
                  <a:off x="10050335" y="1278509"/>
                  <a:ext cx="1561473" cy="6588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ℂ</m:t>
                            </m:r>
                          </m:e>
                          <m:sup>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𝐝</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21" name="TextBox 20">
                  <a:extLst>
                    <a:ext uri="{FF2B5EF4-FFF2-40B4-BE49-F238E27FC236}">
                      <a16:creationId xmlns:a16="http://schemas.microsoft.com/office/drawing/2014/main" id="{F2DC87A0-406E-824B-A832-C92ACE86DA72}"/>
                    </a:ext>
                  </a:extLst>
                </p:cNvPr>
                <p:cNvSpPr txBox="1">
                  <a:spLocks noRot="1" noChangeAspect="1" noMove="1" noResize="1" noEditPoints="1" noAdjustHandles="1" noChangeArrowheads="1" noChangeShapeType="1" noTextEdit="1"/>
                </p:cNvSpPr>
                <p:nvPr/>
              </p:nvSpPr>
              <p:spPr>
                <a:xfrm>
                  <a:off x="10050335" y="1278509"/>
                  <a:ext cx="1561473" cy="658849"/>
                </a:xfrm>
                <a:prstGeom prst="rect">
                  <a:avLst/>
                </a:prstGeom>
                <a:blipFill>
                  <a:blip r:embed="rId2"/>
                  <a:stretch>
                    <a:fillRect l="-15455" b="-24490"/>
                  </a:stretch>
                </a:blipFill>
                <a:ln w="12700" cap="flat">
                  <a:noFill/>
                  <a:miter lim="400000"/>
                </a:ln>
                <a:effectLst/>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862C15DF-758E-3D4B-90C5-BCBDB19929CC}"/>
              </a:ext>
            </a:extLst>
          </p:cNvPr>
          <p:cNvGrpSpPr/>
          <p:nvPr/>
        </p:nvGrpSpPr>
        <p:grpSpPr>
          <a:xfrm rot="20241581">
            <a:off x="6424024" y="2474282"/>
            <a:ext cx="2184767" cy="4642124"/>
            <a:chOff x="7831044" y="3281784"/>
            <a:chExt cx="1841943" cy="4386679"/>
          </a:xfrm>
        </p:grpSpPr>
        <p:sp>
          <p:nvSpPr>
            <p:cNvPr id="43" name="Cube 42">
              <a:extLst>
                <a:ext uri="{FF2B5EF4-FFF2-40B4-BE49-F238E27FC236}">
                  <a16:creationId xmlns:a16="http://schemas.microsoft.com/office/drawing/2014/main" id="{C4E3BDAB-7002-E24E-A062-8D0BAF09A146}"/>
                </a:ext>
              </a:extLst>
            </p:cNvPr>
            <p:cNvSpPr/>
            <p:nvPr/>
          </p:nvSpPr>
          <p:spPr>
            <a:xfrm rot="20470320" flipH="1">
              <a:off x="8158105" y="3281784"/>
              <a:ext cx="1514882" cy="4386679"/>
            </a:xfrm>
            <a:prstGeom prst="cube">
              <a:avLst>
                <a:gd name="adj" fmla="val 93926"/>
              </a:avLst>
            </a:prstGeom>
            <a:solidFill>
              <a:srgbClr val="C00000">
                <a:alpha val="46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AD1550C-7DB7-294C-AE7D-F2E698AF27E9}"/>
                    </a:ext>
                  </a:extLst>
                </p:cNvPr>
                <p:cNvSpPr/>
                <p:nvPr/>
              </p:nvSpPr>
              <p:spPr>
                <a:xfrm rot="4204229">
                  <a:off x="7780369" y="4101951"/>
                  <a:ext cx="739946" cy="63859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4000" b="0" i="1" u="none" strike="noStrike" kern="0" cap="none" spc="0" normalizeH="0" baseline="0" noProof="0" dirty="0" smtClean="0">
                                <a:ln>
                                  <a:noFill/>
                                </a:ln>
                                <a:solidFill>
                                  <a:srgbClr val="000000"/>
                                </a:solidFill>
                                <a:effectLst/>
                                <a:uLnTx/>
                                <a:uFillTx/>
                                <a:latin typeface="Cambria Math" panose="02040503050406030204" pitchFamily="18" charset="0"/>
                                <a:ea typeface="Verdana" panose="020B0604030504040204" pitchFamily="34" charset="0"/>
                                <a:cs typeface="Calibri" panose="020F0502020204030204" pitchFamily="34" charset="0"/>
                                <a:sym typeface="Helvetica Neue Medium"/>
                              </a:rPr>
                            </m:ctrlPr>
                          </m:sSubPr>
                          <m:e>
                            <m:r>
                              <a:rPr kumimoji="0" lang="en-US" sz="4000" b="0" i="1" u="none" strike="noStrike" kern="0" cap="none" spc="0" normalizeH="0" baseline="0" noProof="0" dirty="0" smtClean="0">
                                <a:ln>
                                  <a:noFill/>
                                </a:ln>
                                <a:solidFill>
                                  <a:srgbClr val="000000"/>
                                </a:solidFill>
                                <a:effectLst/>
                                <a:uLnTx/>
                                <a:uFillTx/>
                                <a:latin typeface="Cambria Math" panose="02040503050406030204" pitchFamily="18" charset="0"/>
                                <a:ea typeface="Verdana" panose="020B0604030504040204" pitchFamily="34" charset="0"/>
                                <a:cs typeface="Calibri" panose="020F0502020204030204" pitchFamily="34" charset="0"/>
                                <a:sym typeface="Helvetica Neue Medium"/>
                              </a:rPr>
                              <m:t>𝑅</m:t>
                            </m:r>
                          </m:e>
                          <m:sub>
                            <m:r>
                              <a:rPr kumimoji="0" lang="en-US" sz="4000" b="0" i="1" u="none" strike="noStrike" kern="0" cap="none" spc="0" normalizeH="0" baseline="0" noProof="0" dirty="0" smtClean="0">
                                <a:ln>
                                  <a:noFill/>
                                </a:ln>
                                <a:solidFill>
                                  <a:srgbClr val="000000"/>
                                </a:solidFill>
                                <a:effectLst/>
                                <a:uLnTx/>
                                <a:uFillTx/>
                                <a:latin typeface="Cambria Math" panose="02040503050406030204" pitchFamily="18" charset="0"/>
                                <a:ea typeface="Verdana" panose="020B0604030504040204" pitchFamily="34" charset="0"/>
                                <a:cs typeface="Calibri" panose="020F0502020204030204" pitchFamily="34" charset="0"/>
                                <a:sym typeface="Helvetica Neue Medium"/>
                              </a:rPr>
                              <m:t>𝑗</m:t>
                            </m:r>
                          </m:sub>
                        </m:sSub>
                      </m:oMath>
                    </m:oMathPara>
                  </a14:m>
                  <a:endParaRPr kumimoji="0" lang="en-US" sz="4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Helvetica Neue"/>
                  </a:endParaRPr>
                </a:p>
              </p:txBody>
            </p:sp>
          </mc:Choice>
          <mc:Fallback xmlns="">
            <p:sp>
              <p:nvSpPr>
                <p:cNvPr id="44" name="Rectangle 43">
                  <a:extLst>
                    <a:ext uri="{FF2B5EF4-FFF2-40B4-BE49-F238E27FC236}">
                      <a16:creationId xmlns:a16="http://schemas.microsoft.com/office/drawing/2014/main" id="{FAD1550C-7DB7-294C-AE7D-F2E698AF27E9}"/>
                    </a:ext>
                  </a:extLst>
                </p:cNvPr>
                <p:cNvSpPr>
                  <a:spLocks noRot="1" noChangeAspect="1" noMove="1" noResize="1" noEditPoints="1" noAdjustHandles="1" noChangeArrowheads="1" noChangeShapeType="1" noTextEdit="1"/>
                </p:cNvSpPr>
                <p:nvPr/>
              </p:nvSpPr>
              <p:spPr>
                <a:xfrm rot="4204229">
                  <a:off x="7780369" y="4101951"/>
                  <a:ext cx="739946" cy="638595"/>
                </a:xfrm>
                <a:prstGeom prst="rect">
                  <a:avLst/>
                </a:prstGeom>
                <a:blipFill>
                  <a:blip r:embed="rId3"/>
                  <a:stretch>
                    <a:fillRect b="-1149"/>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61A520B4-FB1E-6B42-A93E-D561ECF5946A}"/>
              </a:ext>
            </a:extLst>
          </p:cNvPr>
          <p:cNvGrpSpPr/>
          <p:nvPr/>
        </p:nvGrpSpPr>
        <p:grpSpPr>
          <a:xfrm>
            <a:off x="427130" y="1446533"/>
            <a:ext cx="3920702" cy="5433281"/>
            <a:chOff x="3679324" y="1893700"/>
            <a:chExt cx="3920702" cy="5433281"/>
          </a:xfrm>
        </p:grpSpPr>
        <p:sp>
          <p:nvSpPr>
            <p:cNvPr id="33" name="Oval 32">
              <a:extLst>
                <a:ext uri="{FF2B5EF4-FFF2-40B4-BE49-F238E27FC236}">
                  <a16:creationId xmlns:a16="http://schemas.microsoft.com/office/drawing/2014/main" id="{8DA0CAF4-AEF8-774A-8D17-EE3DD4E6BF57}"/>
                </a:ext>
              </a:extLst>
            </p:cNvPr>
            <p:cNvSpPr/>
            <p:nvPr/>
          </p:nvSpPr>
          <p:spPr>
            <a:xfrm>
              <a:off x="5173283" y="1893700"/>
              <a:ext cx="806494" cy="603883"/>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4" name="Oval 33">
              <a:extLst>
                <a:ext uri="{FF2B5EF4-FFF2-40B4-BE49-F238E27FC236}">
                  <a16:creationId xmlns:a16="http://schemas.microsoft.com/office/drawing/2014/main" id="{B8FDFB43-C24E-F440-8119-463EBF6E838B}"/>
                </a:ext>
              </a:extLst>
            </p:cNvPr>
            <p:cNvSpPr/>
            <p:nvPr/>
          </p:nvSpPr>
          <p:spPr>
            <a:xfrm>
              <a:off x="5153063" y="3118876"/>
              <a:ext cx="880801" cy="627865"/>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5" name="Oval 34">
              <a:extLst>
                <a:ext uri="{FF2B5EF4-FFF2-40B4-BE49-F238E27FC236}">
                  <a16:creationId xmlns:a16="http://schemas.microsoft.com/office/drawing/2014/main" id="{6269843C-95E8-5043-A4E7-B427C8B4C3F3}"/>
                </a:ext>
              </a:extLst>
            </p:cNvPr>
            <p:cNvSpPr/>
            <p:nvPr/>
          </p:nvSpPr>
          <p:spPr>
            <a:xfrm>
              <a:off x="3679324" y="4258229"/>
              <a:ext cx="763297" cy="625398"/>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0009477E-E1A2-D247-A3A4-D5D04429228C}"/>
                    </a:ext>
                  </a:extLst>
                </p:cNvPr>
                <p:cNvSpPr/>
                <p:nvPr/>
              </p:nvSpPr>
              <p:spPr>
                <a:xfrm>
                  <a:off x="5193129" y="4239838"/>
                  <a:ext cx="807181" cy="625398"/>
                </a:xfrm>
                <a:prstGeom prst="ellipse">
                  <a:avLst/>
                </a:prstGeom>
                <a:solidFill>
                  <a:srgbClr val="C00000"/>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ctrlPr>
                          </m:sSubPr>
                          <m:e>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𝑅</m:t>
                            </m:r>
                          </m:e>
                          <m:sub>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𝑗</m:t>
                            </m:r>
                          </m:sub>
                        </m:sSub>
                      </m:oMath>
                    </m:oMathPara>
                  </a14:m>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Choice>
          <mc:Fallback xmlns="">
            <p:sp>
              <p:nvSpPr>
                <p:cNvPr id="36" name="Oval 35">
                  <a:extLst>
                    <a:ext uri="{FF2B5EF4-FFF2-40B4-BE49-F238E27FC236}">
                      <a16:creationId xmlns:a16="http://schemas.microsoft.com/office/drawing/2014/main" id="{0009477E-E1A2-D247-A3A4-D5D04429228C}"/>
                    </a:ext>
                  </a:extLst>
                </p:cNvPr>
                <p:cNvSpPr>
                  <a:spLocks noRot="1" noChangeAspect="1" noMove="1" noResize="1" noEditPoints="1" noAdjustHandles="1" noChangeArrowheads="1" noChangeShapeType="1" noTextEdit="1"/>
                </p:cNvSpPr>
                <p:nvPr/>
              </p:nvSpPr>
              <p:spPr>
                <a:xfrm>
                  <a:off x="5193129" y="4239838"/>
                  <a:ext cx="807181" cy="625398"/>
                </a:xfrm>
                <a:prstGeom prst="ellipse">
                  <a:avLst/>
                </a:prstGeom>
                <a:blipFill>
                  <a:blip r:embed="rId4"/>
                  <a:stretch>
                    <a:fillRect b="-3922"/>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sp>
          <p:nvSpPr>
            <p:cNvPr id="37" name="Oval 36">
              <a:extLst>
                <a:ext uri="{FF2B5EF4-FFF2-40B4-BE49-F238E27FC236}">
                  <a16:creationId xmlns:a16="http://schemas.microsoft.com/office/drawing/2014/main" id="{3ABE3A87-AD91-354B-A2DA-6A5160BD172A}"/>
                </a:ext>
              </a:extLst>
            </p:cNvPr>
            <p:cNvSpPr/>
            <p:nvPr/>
          </p:nvSpPr>
          <p:spPr>
            <a:xfrm>
              <a:off x="6792845" y="4258229"/>
              <a:ext cx="807181" cy="603882"/>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38" name="Oval 37">
              <a:extLst>
                <a:ext uri="{FF2B5EF4-FFF2-40B4-BE49-F238E27FC236}">
                  <a16:creationId xmlns:a16="http://schemas.microsoft.com/office/drawing/2014/main" id="{189E988A-CDE3-1048-B053-227AEFFEA346}"/>
                </a:ext>
              </a:extLst>
            </p:cNvPr>
            <p:cNvSpPr/>
            <p:nvPr/>
          </p:nvSpPr>
          <p:spPr>
            <a:xfrm>
              <a:off x="3996474" y="5269720"/>
              <a:ext cx="896657" cy="729747"/>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CDC8486D-4B71-EB42-9DAC-2E0DF8410684}"/>
                    </a:ext>
                  </a:extLst>
                </p:cNvPr>
                <p:cNvSpPr/>
                <p:nvPr/>
              </p:nvSpPr>
              <p:spPr>
                <a:xfrm>
                  <a:off x="5941196" y="5274472"/>
                  <a:ext cx="782148"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ctrlPr>
                          </m:sSubPr>
                          <m:e>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𝑅</m:t>
                            </m:r>
                          </m:e>
                          <m:sub>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𝑖</m:t>
                            </m:r>
                          </m:sub>
                        </m:sSub>
                      </m:oMath>
                    </m:oMathPara>
                  </a14:m>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Choice>
          <mc:Fallback xmlns="">
            <p:sp>
              <p:nvSpPr>
                <p:cNvPr id="39" name="Oval 38">
                  <a:extLst>
                    <a:ext uri="{FF2B5EF4-FFF2-40B4-BE49-F238E27FC236}">
                      <a16:creationId xmlns:a16="http://schemas.microsoft.com/office/drawing/2014/main" id="{CDC8486D-4B71-EB42-9DAC-2E0DF8410684}"/>
                    </a:ext>
                  </a:extLst>
                </p:cNvPr>
                <p:cNvSpPr>
                  <a:spLocks noRot="1" noChangeAspect="1" noMove="1" noResize="1" noEditPoints="1" noAdjustHandles="1" noChangeArrowheads="1" noChangeShapeType="1" noTextEdit="1"/>
                </p:cNvSpPr>
                <p:nvPr/>
              </p:nvSpPr>
              <p:spPr>
                <a:xfrm>
                  <a:off x="5941196" y="5274472"/>
                  <a:ext cx="782148" cy="652050"/>
                </a:xfrm>
                <a:prstGeom prst="ellipse">
                  <a:avLst/>
                </a:prstGeom>
                <a:blipFill>
                  <a:blip r:embed="rId5"/>
                  <a:stretch>
                    <a:fillRect/>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24954CB0-808C-FD48-B432-EC3880746A5B}"/>
                </a:ext>
              </a:extLst>
            </p:cNvPr>
            <p:cNvCxnSpPr>
              <a:cxnSpLocks/>
              <a:stCxn id="33" idx="4"/>
              <a:endCxn id="34" idx="0"/>
            </p:cNvCxnSpPr>
            <p:nvPr/>
          </p:nvCxnSpPr>
          <p:spPr>
            <a:xfrm>
              <a:off x="5576530" y="2497583"/>
              <a:ext cx="16934" cy="621293"/>
            </a:xfrm>
            <a:prstGeom prst="line">
              <a:avLst/>
            </a:prstGeom>
            <a:noFill/>
            <a:ln w="22225" cap="flat" cmpd="sng" algn="ctr">
              <a:solidFill>
                <a:sysClr val="windowText" lastClr="000000"/>
              </a:solidFill>
              <a:prstDash val="solid"/>
              <a:miter lim="800000"/>
            </a:ln>
            <a:effectLst/>
          </p:spPr>
        </p:cxnSp>
        <p:cxnSp>
          <p:nvCxnSpPr>
            <p:cNvPr id="41" name="Straight Connector 40">
              <a:extLst>
                <a:ext uri="{FF2B5EF4-FFF2-40B4-BE49-F238E27FC236}">
                  <a16:creationId xmlns:a16="http://schemas.microsoft.com/office/drawing/2014/main" id="{445E5ACC-6EFA-6845-B75B-A3E93E50060C}"/>
                </a:ext>
              </a:extLst>
            </p:cNvPr>
            <p:cNvCxnSpPr>
              <a:cxnSpLocks/>
              <a:stCxn id="34" idx="4"/>
              <a:endCxn id="35" idx="7"/>
            </p:cNvCxnSpPr>
            <p:nvPr/>
          </p:nvCxnSpPr>
          <p:spPr>
            <a:xfrm flipH="1">
              <a:off x="4330839" y="3746741"/>
              <a:ext cx="1262625" cy="603075"/>
            </a:xfrm>
            <a:prstGeom prst="line">
              <a:avLst/>
            </a:prstGeom>
            <a:noFill/>
            <a:ln w="22225" cap="flat" cmpd="sng" algn="ctr">
              <a:solidFill>
                <a:sysClr val="windowText" lastClr="000000"/>
              </a:solidFill>
              <a:prstDash val="solid"/>
              <a:miter lim="800000"/>
            </a:ln>
            <a:effectLst/>
          </p:spPr>
        </p:cxnSp>
        <p:cxnSp>
          <p:nvCxnSpPr>
            <p:cNvPr id="50" name="Straight Connector 49">
              <a:extLst>
                <a:ext uri="{FF2B5EF4-FFF2-40B4-BE49-F238E27FC236}">
                  <a16:creationId xmlns:a16="http://schemas.microsoft.com/office/drawing/2014/main" id="{CE9F220B-321D-1B45-B435-6A281F94D64D}"/>
                </a:ext>
              </a:extLst>
            </p:cNvPr>
            <p:cNvCxnSpPr>
              <a:cxnSpLocks/>
              <a:stCxn id="34" idx="4"/>
              <a:endCxn id="36" idx="0"/>
            </p:cNvCxnSpPr>
            <p:nvPr/>
          </p:nvCxnSpPr>
          <p:spPr>
            <a:xfrm>
              <a:off x="5593464" y="3746741"/>
              <a:ext cx="3256" cy="493097"/>
            </a:xfrm>
            <a:prstGeom prst="line">
              <a:avLst/>
            </a:prstGeom>
            <a:noFill/>
            <a:ln w="22225" cap="flat" cmpd="sng" algn="ctr">
              <a:solidFill>
                <a:sysClr val="windowText" lastClr="000000"/>
              </a:solidFill>
              <a:prstDash val="solid"/>
              <a:miter lim="800000"/>
            </a:ln>
            <a:effectLst/>
          </p:spPr>
        </p:cxnSp>
        <p:cxnSp>
          <p:nvCxnSpPr>
            <p:cNvPr id="51" name="Straight Connector 50">
              <a:extLst>
                <a:ext uri="{FF2B5EF4-FFF2-40B4-BE49-F238E27FC236}">
                  <a16:creationId xmlns:a16="http://schemas.microsoft.com/office/drawing/2014/main" id="{E333F4CF-E93B-224D-9048-A75B916B17B4}"/>
                </a:ext>
              </a:extLst>
            </p:cNvPr>
            <p:cNvCxnSpPr>
              <a:cxnSpLocks/>
              <a:stCxn id="34" idx="4"/>
              <a:endCxn id="37" idx="1"/>
            </p:cNvCxnSpPr>
            <p:nvPr/>
          </p:nvCxnSpPr>
          <p:spPr>
            <a:xfrm>
              <a:off x="5593464" y="3746741"/>
              <a:ext cx="1317590" cy="599924"/>
            </a:xfrm>
            <a:prstGeom prst="line">
              <a:avLst/>
            </a:prstGeom>
            <a:noFill/>
            <a:ln w="22225"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752880B4-39F9-C44F-A3B1-2F4B789E71E3}"/>
                </a:ext>
              </a:extLst>
            </p:cNvPr>
            <p:cNvCxnSpPr>
              <a:cxnSpLocks/>
              <a:stCxn id="36" idx="4"/>
              <a:endCxn id="38" idx="7"/>
            </p:cNvCxnSpPr>
            <p:nvPr/>
          </p:nvCxnSpPr>
          <p:spPr>
            <a:xfrm flipH="1">
              <a:off x="4761819" y="4865236"/>
              <a:ext cx="834901" cy="511353"/>
            </a:xfrm>
            <a:prstGeom prst="line">
              <a:avLst/>
            </a:prstGeom>
            <a:noFill/>
            <a:ln w="22225"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B321F7FC-0BE4-7548-A48B-D4F13F1626FF}"/>
                </a:ext>
              </a:extLst>
            </p:cNvPr>
            <p:cNvCxnSpPr>
              <a:cxnSpLocks/>
              <a:stCxn id="36" idx="4"/>
              <a:endCxn id="39" idx="0"/>
            </p:cNvCxnSpPr>
            <p:nvPr/>
          </p:nvCxnSpPr>
          <p:spPr>
            <a:xfrm>
              <a:off x="5596720" y="4865236"/>
              <a:ext cx="735550" cy="409236"/>
            </a:xfrm>
            <a:prstGeom prst="line">
              <a:avLst/>
            </a:prstGeom>
            <a:noFill/>
            <a:ln w="22225" cap="flat" cmpd="sng" algn="ctr">
              <a:solidFill>
                <a:sysClr val="windowText" lastClr="000000"/>
              </a:solidFill>
              <a:prstDash val="solid"/>
              <a:miter lim="800000"/>
            </a:ln>
            <a:effectLst/>
          </p:spPr>
        </p:cxnSp>
        <p:sp>
          <p:nvSpPr>
            <p:cNvPr id="54" name="Oval 53">
              <a:extLst>
                <a:ext uri="{FF2B5EF4-FFF2-40B4-BE49-F238E27FC236}">
                  <a16:creationId xmlns:a16="http://schemas.microsoft.com/office/drawing/2014/main" id="{A9FC93B9-B2B0-FF47-B6B5-A9C3E381F20F}"/>
                </a:ext>
              </a:extLst>
            </p:cNvPr>
            <p:cNvSpPr/>
            <p:nvPr/>
          </p:nvSpPr>
          <p:spPr>
            <a:xfrm>
              <a:off x="4052771" y="6597234"/>
              <a:ext cx="787967" cy="729747"/>
            </a:xfrm>
            <a:prstGeom prst="ellipse">
              <a:avLst/>
            </a:prstGeom>
            <a:solidFill>
              <a:schemeClr val="accent1">
                <a:alpha val="39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55" name="Oval 54">
              <a:extLst>
                <a:ext uri="{FF2B5EF4-FFF2-40B4-BE49-F238E27FC236}">
                  <a16:creationId xmlns:a16="http://schemas.microsoft.com/office/drawing/2014/main" id="{B1660D2C-A451-8B4D-8FA6-F854894801C9}"/>
                </a:ext>
              </a:extLst>
            </p:cNvPr>
            <p:cNvSpPr/>
            <p:nvPr/>
          </p:nvSpPr>
          <p:spPr>
            <a:xfrm>
              <a:off x="5932915" y="6581459"/>
              <a:ext cx="807182" cy="729747"/>
            </a:xfrm>
            <a:prstGeom prst="ellipse">
              <a:avLst/>
            </a:prstGeom>
            <a:solidFill>
              <a:schemeClr val="accent1">
                <a:alpha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tx1"/>
                </a:solidFill>
                <a:effectLst/>
                <a:uLnTx/>
                <a:uFillTx/>
                <a:latin typeface="Calibri" panose="020F0502020204030204"/>
                <a:ea typeface="Helvetica Neue Medium"/>
                <a:cs typeface="Helvetica Neue Medium"/>
                <a:sym typeface="Helvetica Neue"/>
              </a:endParaRPr>
            </a:p>
          </p:txBody>
        </p:sp>
        <p:cxnSp>
          <p:nvCxnSpPr>
            <p:cNvPr id="56" name="Straight Connector 55">
              <a:extLst>
                <a:ext uri="{FF2B5EF4-FFF2-40B4-BE49-F238E27FC236}">
                  <a16:creationId xmlns:a16="http://schemas.microsoft.com/office/drawing/2014/main" id="{B6704459-CB5E-3140-908A-773291049FC6}"/>
                </a:ext>
              </a:extLst>
            </p:cNvPr>
            <p:cNvCxnSpPr>
              <a:cxnSpLocks/>
              <a:stCxn id="38" idx="4"/>
              <a:endCxn id="54" idx="0"/>
            </p:cNvCxnSpPr>
            <p:nvPr/>
          </p:nvCxnSpPr>
          <p:spPr>
            <a:xfrm>
              <a:off x="4444803" y="5999467"/>
              <a:ext cx="1952" cy="597767"/>
            </a:xfrm>
            <a:prstGeom prst="line">
              <a:avLst/>
            </a:prstGeom>
            <a:noFill/>
            <a:ln w="22225"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8EB3BDE0-F78E-E043-A499-A572C3FFDF29}"/>
                </a:ext>
              </a:extLst>
            </p:cNvPr>
            <p:cNvCxnSpPr>
              <a:cxnSpLocks/>
              <a:stCxn id="39" idx="4"/>
              <a:endCxn id="55" idx="0"/>
            </p:cNvCxnSpPr>
            <p:nvPr/>
          </p:nvCxnSpPr>
          <p:spPr>
            <a:xfrm>
              <a:off x="6332270" y="5926522"/>
              <a:ext cx="4236" cy="654937"/>
            </a:xfrm>
            <a:prstGeom prst="line">
              <a:avLst/>
            </a:prstGeom>
            <a:noFill/>
            <a:ln w="22225" cap="flat" cmpd="sng" algn="ctr">
              <a:solidFill>
                <a:sysClr val="windowText" lastClr="000000"/>
              </a:solidFill>
              <a:prstDash val="solid"/>
              <a:miter lim="800000"/>
            </a:ln>
            <a:effectLst/>
          </p:spPr>
        </p:cxnSp>
      </p:grpSp>
      <p:pic>
        <p:nvPicPr>
          <p:cNvPr id="98" name="Graphic 97" descr="Cursor">
            <a:extLst>
              <a:ext uri="{FF2B5EF4-FFF2-40B4-BE49-F238E27FC236}">
                <a16:creationId xmlns:a16="http://schemas.microsoft.com/office/drawing/2014/main" id="{D01035F4-3375-E44C-93A1-146580C652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945747">
            <a:off x="4337149" y="3834261"/>
            <a:ext cx="1504674" cy="1504674"/>
          </a:xfrm>
          <a:prstGeom prst="rect">
            <a:avLst/>
          </a:prstGeom>
        </p:spPr>
      </p:pic>
      <p:sp>
        <p:nvSpPr>
          <p:cNvPr id="47" name="Rounded Rectangle 46">
            <a:extLst>
              <a:ext uri="{FF2B5EF4-FFF2-40B4-BE49-F238E27FC236}">
                <a16:creationId xmlns:a16="http://schemas.microsoft.com/office/drawing/2014/main" id="{CB8FED21-A662-8A41-958D-47D9923894DA}"/>
              </a:ext>
            </a:extLst>
          </p:cNvPr>
          <p:cNvSpPr/>
          <p:nvPr/>
        </p:nvSpPr>
        <p:spPr>
          <a:xfrm rot="18216364">
            <a:off x="2135501" y="3445496"/>
            <a:ext cx="1359499" cy="2398386"/>
          </a:xfrm>
          <a:prstGeom prst="roundRect">
            <a:avLst/>
          </a:prstGeom>
          <a:noFill/>
          <a:ln w="22225" cap="flat">
            <a:solidFill>
              <a:sysClr val="windowText" lastClr="000000"/>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58" name="Straight Arrow Connector 57">
            <a:extLst>
              <a:ext uri="{FF2B5EF4-FFF2-40B4-BE49-F238E27FC236}">
                <a16:creationId xmlns:a16="http://schemas.microsoft.com/office/drawing/2014/main" id="{22BC3758-8E6E-2C43-9FD6-4AB5B092CC04}"/>
              </a:ext>
            </a:extLst>
          </p:cNvPr>
          <p:cNvCxnSpPr>
            <a:cxnSpLocks/>
          </p:cNvCxnSpPr>
          <p:nvPr/>
        </p:nvCxnSpPr>
        <p:spPr>
          <a:xfrm flipV="1">
            <a:off x="7853821" y="2187326"/>
            <a:ext cx="455192" cy="1486600"/>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18F248FC-23AA-DD4A-A783-47DACF718F7C}"/>
              </a:ext>
            </a:extLst>
          </p:cNvPr>
          <p:cNvCxnSpPr>
            <a:cxnSpLocks/>
          </p:cNvCxnSpPr>
          <p:nvPr/>
        </p:nvCxnSpPr>
        <p:spPr>
          <a:xfrm flipV="1">
            <a:off x="7030808" y="4934582"/>
            <a:ext cx="455192" cy="1486600"/>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6A2A60BD-5984-7E4C-852D-BDC752864BD9}"/>
                  </a:ext>
                </a:extLst>
              </p:cNvPr>
              <p:cNvSpPr/>
              <p:nvPr/>
            </p:nvSpPr>
            <p:spPr>
              <a:xfrm>
                <a:off x="8238201" y="2219652"/>
                <a:ext cx="685892" cy="58477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𝑅</m:t>
                          </m:r>
                        </m:e>
                        <m:sub>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𝑖</m:t>
                          </m:r>
                        </m:sub>
                      </m:sSub>
                    </m:oMath>
                  </m:oMathPara>
                </a14:m>
                <a:endParaRPr kumimoji="0" lang="en-US" sz="3200" b="1" i="0" u="none" strike="noStrike" kern="0" cap="none" spc="0" normalizeH="0" baseline="0" noProof="0" dirty="0">
                  <a:ln>
                    <a:noFill/>
                  </a:ln>
                  <a:solidFill>
                    <a:schemeClr val="tx1"/>
                  </a:solidFill>
                  <a:effectLst/>
                  <a:uLnTx/>
                  <a:uFillTx/>
                  <a:sym typeface="Helvetica Neue"/>
                </a:endParaRPr>
              </a:p>
            </p:txBody>
          </p:sp>
        </mc:Choice>
        <mc:Fallback xmlns="">
          <p:sp>
            <p:nvSpPr>
              <p:cNvPr id="65" name="Rectangle 64">
                <a:extLst>
                  <a:ext uri="{FF2B5EF4-FFF2-40B4-BE49-F238E27FC236}">
                    <a16:creationId xmlns:a16="http://schemas.microsoft.com/office/drawing/2014/main" id="{6A2A60BD-5984-7E4C-852D-BDC752864BD9}"/>
                  </a:ext>
                </a:extLst>
              </p:cNvPr>
              <p:cNvSpPr>
                <a:spLocks noRot="1" noChangeAspect="1" noMove="1" noResize="1" noEditPoints="1" noAdjustHandles="1" noChangeArrowheads="1" noChangeShapeType="1" noTextEdit="1"/>
              </p:cNvSpPr>
              <p:nvPr/>
            </p:nvSpPr>
            <p:spPr>
              <a:xfrm>
                <a:off x="8238201" y="2219652"/>
                <a:ext cx="685892" cy="584775"/>
              </a:xfrm>
              <a:prstGeom prst="rect">
                <a:avLst/>
              </a:prstGeom>
              <a:blipFill>
                <a:blip r:embed="rId8"/>
                <a:stretch>
                  <a:fillRect l="-5455" b="-8511"/>
                </a:stretch>
              </a:blipFill>
            </p:spPr>
            <p:txBody>
              <a:bodyPr/>
              <a:lstStyle/>
              <a:p>
                <a:r>
                  <a:rPr lang="en-US">
                    <a:noFill/>
                  </a:rPr>
                  <a:t> </a:t>
                </a:r>
              </a:p>
            </p:txBody>
          </p:sp>
        </mc:Fallback>
      </mc:AlternateContent>
      <p:graphicFrame>
        <p:nvGraphicFramePr>
          <p:cNvPr id="66" name="Table 65">
            <a:extLst>
              <a:ext uri="{FF2B5EF4-FFF2-40B4-BE49-F238E27FC236}">
                <a16:creationId xmlns:a16="http://schemas.microsoft.com/office/drawing/2014/main" id="{F65385D9-D57F-C942-B1A0-3A809332CD0C}"/>
              </a:ext>
            </a:extLst>
          </p:cNvPr>
          <p:cNvGraphicFramePr>
            <a:graphicFrameLocks noGrp="1"/>
          </p:cNvGraphicFramePr>
          <p:nvPr>
            <p:extLst>
              <p:ext uri="{D42A27DB-BD31-4B8C-83A1-F6EECF244321}">
                <p14:modId xmlns:p14="http://schemas.microsoft.com/office/powerpoint/2010/main" val="961327201"/>
              </p:ext>
            </p:extLst>
          </p:nvPr>
        </p:nvGraphicFramePr>
        <p:xfrm>
          <a:off x="10303757" y="2300869"/>
          <a:ext cx="2522376" cy="370840"/>
        </p:xfrm>
        <a:graphic>
          <a:graphicData uri="http://schemas.openxmlformats.org/drawingml/2006/table">
            <a:tbl>
              <a:tblPr firstRow="1" bandRow="1">
                <a:tableStyleId>{5940675A-B579-460E-94D1-54222C63F5DA}</a:tableStyleId>
              </a:tblPr>
              <a:tblGrid>
                <a:gridCol w="420396">
                  <a:extLst>
                    <a:ext uri="{9D8B030D-6E8A-4147-A177-3AD203B41FA5}">
                      <a16:colId xmlns:a16="http://schemas.microsoft.com/office/drawing/2014/main" val="3410634317"/>
                    </a:ext>
                  </a:extLst>
                </a:gridCol>
                <a:gridCol w="420396">
                  <a:extLst>
                    <a:ext uri="{9D8B030D-6E8A-4147-A177-3AD203B41FA5}">
                      <a16:colId xmlns:a16="http://schemas.microsoft.com/office/drawing/2014/main" val="414627164"/>
                    </a:ext>
                  </a:extLst>
                </a:gridCol>
                <a:gridCol w="420396">
                  <a:extLst>
                    <a:ext uri="{9D8B030D-6E8A-4147-A177-3AD203B41FA5}">
                      <a16:colId xmlns:a16="http://schemas.microsoft.com/office/drawing/2014/main" val="2278024557"/>
                    </a:ext>
                  </a:extLst>
                </a:gridCol>
                <a:gridCol w="420396">
                  <a:extLst>
                    <a:ext uri="{9D8B030D-6E8A-4147-A177-3AD203B41FA5}">
                      <a16:colId xmlns:a16="http://schemas.microsoft.com/office/drawing/2014/main" val="1910792596"/>
                    </a:ext>
                  </a:extLst>
                </a:gridCol>
                <a:gridCol w="420396">
                  <a:extLst>
                    <a:ext uri="{9D8B030D-6E8A-4147-A177-3AD203B41FA5}">
                      <a16:colId xmlns:a16="http://schemas.microsoft.com/office/drawing/2014/main" val="1681098207"/>
                    </a:ext>
                  </a:extLst>
                </a:gridCol>
                <a:gridCol w="420396">
                  <a:extLst>
                    <a:ext uri="{9D8B030D-6E8A-4147-A177-3AD203B41FA5}">
                      <a16:colId xmlns:a16="http://schemas.microsoft.com/office/drawing/2014/main" val="299594058"/>
                    </a:ext>
                  </a:extLst>
                </a:gridCol>
              </a:tblGrid>
              <a:tr h="370840">
                <a:tc>
                  <a:txBody>
                    <a:bodyPr/>
                    <a:lstStyle/>
                    <a:p>
                      <a:r>
                        <a:rPr lang="en-US" dirty="0"/>
                        <a:t>0</a:t>
                      </a:r>
                    </a:p>
                  </a:txBody>
                  <a:tcPr>
                    <a:noFill/>
                  </a:tcPr>
                </a:tc>
                <a:tc>
                  <a:txBody>
                    <a:bodyPr/>
                    <a:lstStyle/>
                    <a:p>
                      <a:r>
                        <a:rPr lang="en-US" dirty="0"/>
                        <a:t>1</a:t>
                      </a:r>
                    </a:p>
                  </a:txBody>
                  <a:tcPr>
                    <a:noFill/>
                  </a:tcPr>
                </a:tc>
                <a:tc>
                  <a:txBody>
                    <a:bodyPr/>
                    <a:lstStyle/>
                    <a:p>
                      <a:r>
                        <a:rPr lang="en-US" dirty="0"/>
                        <a:t>1</a:t>
                      </a:r>
                    </a:p>
                  </a:txBody>
                  <a:tcPr>
                    <a:noFill/>
                  </a:tcPr>
                </a:tc>
                <a:tc>
                  <a:txBody>
                    <a:bodyPr/>
                    <a:lstStyle/>
                    <a:p>
                      <a:r>
                        <a:rPr lang="en-US" dirty="0"/>
                        <a:t>0</a:t>
                      </a:r>
                    </a:p>
                  </a:txBody>
                  <a:tcPr>
                    <a:noFill/>
                  </a:tcPr>
                </a:tc>
                <a:tc>
                  <a:txBody>
                    <a:bodyPr/>
                    <a:lstStyle/>
                    <a:p>
                      <a:r>
                        <a:rPr lang="en-US" dirty="0"/>
                        <a:t>1</a:t>
                      </a:r>
                    </a:p>
                  </a:txBody>
                  <a:tcPr>
                    <a:noFill/>
                  </a:tcPr>
                </a:tc>
                <a:tc>
                  <a:txBody>
                    <a:bodyPr/>
                    <a:lstStyle/>
                    <a:p>
                      <a:r>
                        <a:rPr lang="en-US" dirty="0"/>
                        <a:t>0</a:t>
                      </a:r>
                    </a:p>
                  </a:txBody>
                  <a:tcPr>
                    <a:noFill/>
                  </a:tcPr>
                </a:tc>
                <a:extLst>
                  <a:ext uri="{0D108BD9-81ED-4DB2-BD59-A6C34878D82A}">
                    <a16:rowId xmlns:a16="http://schemas.microsoft.com/office/drawing/2014/main" val="2769720980"/>
                  </a:ext>
                </a:extLst>
              </a:tr>
            </a:tbl>
          </a:graphicData>
        </a:graphic>
      </p:graphicFrame>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F575D56F-917D-F841-9684-8CAEDC28B67B}"/>
                  </a:ext>
                </a:extLst>
              </p:cNvPr>
              <p:cNvSpPr txBox="1"/>
              <p:nvPr/>
            </p:nvSpPr>
            <p:spPr>
              <a:xfrm>
                <a:off x="9439546" y="2165701"/>
                <a:ext cx="920095"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 xmlns:m="http://schemas.openxmlformats.org/officeDocument/2006/math">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𝑧</m:t>
                        </m:r>
                      </m:e>
                      <m:sub>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𝑖</m:t>
                        </m:r>
                      </m:sub>
                    </m:sSub>
                  </m:oMath>
                </a14:m>
                <a:r>
                  <a:rPr kumimoji="0" lang="en-US" sz="3200" b="0" i="0" u="none" strike="noStrike" cap="none" spc="0" normalizeH="0" baseline="0" dirty="0">
                    <a:ln>
                      <a:noFill/>
                    </a:ln>
                    <a:solidFill>
                      <a:schemeClr val="tx1"/>
                    </a:solidFill>
                    <a:effectLst/>
                    <a:uFillTx/>
                    <a:ea typeface="Helvetica Neue"/>
                    <a:cs typeface="Helvetica Neue"/>
                    <a:sym typeface="Helvetica Neue"/>
                  </a:rPr>
                  <a:t> =</a:t>
                </a:r>
              </a:p>
            </p:txBody>
          </p:sp>
        </mc:Choice>
        <mc:Fallback xmlns="">
          <p:sp>
            <p:nvSpPr>
              <p:cNvPr id="67" name="TextBox 66">
                <a:extLst>
                  <a:ext uri="{FF2B5EF4-FFF2-40B4-BE49-F238E27FC236}">
                    <a16:creationId xmlns:a16="http://schemas.microsoft.com/office/drawing/2014/main" id="{F575D56F-917D-F841-9684-8CAEDC28B67B}"/>
                  </a:ext>
                </a:extLst>
              </p:cNvPr>
              <p:cNvSpPr txBox="1">
                <a:spLocks noRot="1" noChangeAspect="1" noMove="1" noResize="1" noEditPoints="1" noAdjustHandles="1" noChangeArrowheads="1" noChangeShapeType="1" noTextEdit="1"/>
              </p:cNvSpPr>
              <p:nvPr/>
            </p:nvSpPr>
            <p:spPr>
              <a:xfrm>
                <a:off x="9439546" y="2165701"/>
                <a:ext cx="920095" cy="595035"/>
              </a:xfrm>
              <a:prstGeom prst="rect">
                <a:avLst/>
              </a:prstGeom>
              <a:blipFill>
                <a:blip r:embed="rId9"/>
                <a:stretch>
                  <a:fillRect t="-10638" r="-12162" b="-29787"/>
                </a:stretch>
              </a:blipFill>
              <a:ln w="12700" cap="flat">
                <a:noFill/>
                <a:miter lim="400000"/>
              </a:ln>
              <a:effectLst/>
            </p:spPr>
            <p:txBody>
              <a:bodyPr/>
              <a:lstStyle/>
              <a:p>
                <a:r>
                  <a:rPr lang="en-US">
                    <a:noFill/>
                  </a:rPr>
                  <a:t> </a:t>
                </a:r>
              </a:p>
            </p:txBody>
          </p:sp>
        </mc:Fallback>
      </mc:AlternateContent>
      <p:graphicFrame>
        <p:nvGraphicFramePr>
          <p:cNvPr id="68" name="Table 67">
            <a:extLst>
              <a:ext uri="{FF2B5EF4-FFF2-40B4-BE49-F238E27FC236}">
                <a16:creationId xmlns:a16="http://schemas.microsoft.com/office/drawing/2014/main" id="{CA3A41C3-6DF8-8040-86D8-E5A59C60575F}"/>
              </a:ext>
            </a:extLst>
          </p:cNvPr>
          <p:cNvGraphicFramePr>
            <a:graphicFrameLocks noGrp="1"/>
          </p:cNvGraphicFramePr>
          <p:nvPr>
            <p:extLst>
              <p:ext uri="{D42A27DB-BD31-4B8C-83A1-F6EECF244321}">
                <p14:modId xmlns:p14="http://schemas.microsoft.com/office/powerpoint/2010/main" val="1754071784"/>
              </p:ext>
            </p:extLst>
          </p:nvPr>
        </p:nvGraphicFramePr>
        <p:xfrm>
          <a:off x="10303757" y="3554818"/>
          <a:ext cx="2522376" cy="370840"/>
        </p:xfrm>
        <a:graphic>
          <a:graphicData uri="http://schemas.openxmlformats.org/drawingml/2006/table">
            <a:tbl>
              <a:tblPr firstRow="1" bandRow="1">
                <a:tableStyleId>{5940675A-B579-460E-94D1-54222C63F5DA}</a:tableStyleId>
              </a:tblPr>
              <a:tblGrid>
                <a:gridCol w="420396">
                  <a:extLst>
                    <a:ext uri="{9D8B030D-6E8A-4147-A177-3AD203B41FA5}">
                      <a16:colId xmlns:a16="http://schemas.microsoft.com/office/drawing/2014/main" val="3410634317"/>
                    </a:ext>
                  </a:extLst>
                </a:gridCol>
                <a:gridCol w="420396">
                  <a:extLst>
                    <a:ext uri="{9D8B030D-6E8A-4147-A177-3AD203B41FA5}">
                      <a16:colId xmlns:a16="http://schemas.microsoft.com/office/drawing/2014/main" val="414627164"/>
                    </a:ext>
                  </a:extLst>
                </a:gridCol>
                <a:gridCol w="420396">
                  <a:extLst>
                    <a:ext uri="{9D8B030D-6E8A-4147-A177-3AD203B41FA5}">
                      <a16:colId xmlns:a16="http://schemas.microsoft.com/office/drawing/2014/main" val="2278024557"/>
                    </a:ext>
                  </a:extLst>
                </a:gridCol>
                <a:gridCol w="420396">
                  <a:extLst>
                    <a:ext uri="{9D8B030D-6E8A-4147-A177-3AD203B41FA5}">
                      <a16:colId xmlns:a16="http://schemas.microsoft.com/office/drawing/2014/main" val="1910792596"/>
                    </a:ext>
                  </a:extLst>
                </a:gridCol>
                <a:gridCol w="420396">
                  <a:extLst>
                    <a:ext uri="{9D8B030D-6E8A-4147-A177-3AD203B41FA5}">
                      <a16:colId xmlns:a16="http://schemas.microsoft.com/office/drawing/2014/main" val="1681098207"/>
                    </a:ext>
                  </a:extLst>
                </a:gridCol>
                <a:gridCol w="420396">
                  <a:extLst>
                    <a:ext uri="{9D8B030D-6E8A-4147-A177-3AD203B41FA5}">
                      <a16:colId xmlns:a16="http://schemas.microsoft.com/office/drawing/2014/main" val="299594058"/>
                    </a:ext>
                  </a:extLst>
                </a:gridCol>
              </a:tblGrid>
              <a:tr h="370840">
                <a:tc>
                  <a:txBody>
                    <a:bodyPr/>
                    <a:lstStyle/>
                    <a:p>
                      <a:endParaRPr lang="en-US" dirty="0"/>
                    </a:p>
                  </a:txBody>
                  <a:tcPr>
                    <a:solidFill>
                      <a:schemeClr val="bg2">
                        <a:lumMod val="75000"/>
                      </a:schemeClr>
                    </a:solidFill>
                  </a:tcPr>
                </a:tc>
                <a:tc>
                  <a:txBody>
                    <a:bodyPr/>
                    <a:lstStyle/>
                    <a:p>
                      <a:r>
                        <a:rPr lang="en-US" dirty="0"/>
                        <a:t>1</a:t>
                      </a:r>
                    </a:p>
                  </a:txBody>
                  <a:tcPr>
                    <a:noFill/>
                  </a:tcPr>
                </a:tc>
                <a:tc>
                  <a:txBody>
                    <a:bodyPr/>
                    <a:lstStyle/>
                    <a:p>
                      <a:r>
                        <a:rPr lang="en-US" dirty="0"/>
                        <a:t>1</a:t>
                      </a:r>
                    </a:p>
                  </a:txBody>
                  <a:tcPr>
                    <a:noFill/>
                  </a:tcPr>
                </a:tc>
                <a:tc>
                  <a:txBody>
                    <a:bodyPr/>
                    <a:lstStyle/>
                    <a:p>
                      <a:endParaRPr lang="en-US" dirty="0"/>
                    </a:p>
                  </a:txBody>
                  <a:tcPr>
                    <a:solidFill>
                      <a:schemeClr val="bg2">
                        <a:lumMod val="75000"/>
                      </a:schemeClr>
                    </a:solidFill>
                  </a:tcPr>
                </a:tc>
                <a:tc>
                  <a:txBody>
                    <a:bodyPr/>
                    <a:lstStyle/>
                    <a:p>
                      <a:r>
                        <a:rPr lang="en-US" dirty="0"/>
                        <a:t>1</a:t>
                      </a:r>
                    </a:p>
                  </a:txBody>
                  <a:tcPr>
                    <a:noFill/>
                  </a:tcPr>
                </a:tc>
                <a:tc>
                  <a:txBody>
                    <a:bodyPr/>
                    <a:lstStyle/>
                    <a:p>
                      <a:endParaRPr lang="en-US" dirty="0"/>
                    </a:p>
                  </a:txBody>
                  <a:tcPr>
                    <a:solidFill>
                      <a:schemeClr val="bg2">
                        <a:lumMod val="75000"/>
                      </a:schemeClr>
                    </a:solidFill>
                  </a:tcPr>
                </a:tc>
                <a:extLst>
                  <a:ext uri="{0D108BD9-81ED-4DB2-BD59-A6C34878D82A}">
                    <a16:rowId xmlns:a16="http://schemas.microsoft.com/office/drawing/2014/main" val="2769720980"/>
                  </a:ext>
                </a:extLst>
              </a:tr>
            </a:tbl>
          </a:graphicData>
        </a:graphic>
      </p:graphicFrame>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6323CC9-867A-BE43-BDC1-8C942EDF5555}"/>
                  </a:ext>
                </a:extLst>
              </p:cNvPr>
              <p:cNvSpPr txBox="1"/>
              <p:nvPr/>
            </p:nvSpPr>
            <p:spPr>
              <a:xfrm>
                <a:off x="9439546" y="3399869"/>
                <a:ext cx="920095" cy="634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 xmlns:m="http://schemas.openxmlformats.org/officeDocument/2006/math">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𝑧</m:t>
                        </m:r>
                      </m:e>
                      <m:sub>
                        <m:r>
                          <a:rPr kumimoji="0" lang="en-US" sz="32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𝑗</m:t>
                        </m:r>
                      </m:sub>
                    </m:sSub>
                  </m:oMath>
                </a14:m>
                <a:r>
                  <a:rPr kumimoji="0" lang="en-US" sz="3200" b="0" i="0" u="none" strike="noStrike" cap="none" spc="0" normalizeH="0" baseline="0" dirty="0">
                    <a:ln>
                      <a:noFill/>
                    </a:ln>
                    <a:solidFill>
                      <a:schemeClr val="tx1"/>
                    </a:solidFill>
                    <a:effectLst/>
                    <a:uFillTx/>
                    <a:ea typeface="Helvetica Neue"/>
                    <a:cs typeface="Helvetica Neue"/>
                    <a:sym typeface="Helvetica Neue"/>
                  </a:rPr>
                  <a:t> =</a:t>
                </a:r>
              </a:p>
            </p:txBody>
          </p:sp>
        </mc:Choice>
        <mc:Fallback xmlns="">
          <p:sp>
            <p:nvSpPr>
              <p:cNvPr id="69" name="TextBox 68">
                <a:extLst>
                  <a:ext uri="{FF2B5EF4-FFF2-40B4-BE49-F238E27FC236}">
                    <a16:creationId xmlns:a16="http://schemas.microsoft.com/office/drawing/2014/main" id="{A6323CC9-867A-BE43-BDC1-8C942EDF5555}"/>
                  </a:ext>
                </a:extLst>
              </p:cNvPr>
              <p:cNvSpPr txBox="1">
                <a:spLocks noRot="1" noChangeAspect="1" noMove="1" noResize="1" noEditPoints="1" noAdjustHandles="1" noChangeArrowheads="1" noChangeShapeType="1" noTextEdit="1"/>
              </p:cNvSpPr>
              <p:nvPr/>
            </p:nvSpPr>
            <p:spPr>
              <a:xfrm>
                <a:off x="9439546" y="3399869"/>
                <a:ext cx="920095" cy="634597"/>
              </a:xfrm>
              <a:prstGeom prst="rect">
                <a:avLst/>
              </a:prstGeom>
              <a:blipFill>
                <a:blip r:embed="rId10"/>
                <a:stretch>
                  <a:fillRect t="-9804" r="-12162" b="-21569"/>
                </a:stretch>
              </a:blipFill>
              <a:ln w="12700" cap="flat">
                <a:noFill/>
                <a:miter lim="400000"/>
              </a:ln>
              <a:effectLst/>
            </p:spPr>
            <p:txBody>
              <a:bodyPr/>
              <a:lstStyle/>
              <a:p>
                <a:r>
                  <a:rPr lang="en-US">
                    <a:noFill/>
                  </a:rPr>
                  <a:t> </a:t>
                </a:r>
              </a:p>
            </p:txBody>
          </p:sp>
        </mc:Fallback>
      </mc:AlternateContent>
      <p:cxnSp>
        <p:nvCxnSpPr>
          <p:cNvPr id="46" name="Straight Arrow Connector 45">
            <a:extLst>
              <a:ext uri="{FF2B5EF4-FFF2-40B4-BE49-F238E27FC236}">
                <a16:creationId xmlns:a16="http://schemas.microsoft.com/office/drawing/2014/main" id="{ABA71E7C-F6A0-2745-B977-562A04A82790}"/>
              </a:ext>
            </a:extLst>
          </p:cNvPr>
          <p:cNvCxnSpPr/>
          <p:nvPr/>
        </p:nvCxnSpPr>
        <p:spPr>
          <a:xfrm>
            <a:off x="10921997" y="2804427"/>
            <a:ext cx="0" cy="610395"/>
          </a:xfrm>
          <a:prstGeom prst="straightConnector1">
            <a:avLst/>
          </a:prstGeom>
          <a:noFill/>
          <a:ln w="1587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72" name="Straight Arrow Connector 71">
            <a:extLst>
              <a:ext uri="{FF2B5EF4-FFF2-40B4-BE49-F238E27FC236}">
                <a16:creationId xmlns:a16="http://schemas.microsoft.com/office/drawing/2014/main" id="{73CE8450-7B49-974D-8B90-19B2F69001C6}"/>
              </a:ext>
            </a:extLst>
          </p:cNvPr>
          <p:cNvCxnSpPr/>
          <p:nvPr/>
        </p:nvCxnSpPr>
        <p:spPr>
          <a:xfrm>
            <a:off x="11362263" y="2789474"/>
            <a:ext cx="0" cy="610395"/>
          </a:xfrm>
          <a:prstGeom prst="straightConnector1">
            <a:avLst/>
          </a:prstGeom>
          <a:noFill/>
          <a:ln w="1587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73" name="Straight Arrow Connector 72">
            <a:extLst>
              <a:ext uri="{FF2B5EF4-FFF2-40B4-BE49-F238E27FC236}">
                <a16:creationId xmlns:a16="http://schemas.microsoft.com/office/drawing/2014/main" id="{8984AACF-33D2-0C4B-B978-ECEFEE0A29C6}"/>
              </a:ext>
            </a:extLst>
          </p:cNvPr>
          <p:cNvCxnSpPr/>
          <p:nvPr/>
        </p:nvCxnSpPr>
        <p:spPr>
          <a:xfrm>
            <a:off x="12158130" y="2804427"/>
            <a:ext cx="0" cy="610395"/>
          </a:xfrm>
          <a:prstGeom prst="straightConnector1">
            <a:avLst/>
          </a:prstGeom>
          <a:noFill/>
          <a:ln w="15875" cap="flat">
            <a:solidFill>
              <a:srgbClr val="000000"/>
            </a:solidFill>
            <a:prstDash val="solid"/>
            <a:miter lim="400000"/>
            <a:tailEnd type="triangle"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C74C32A-9B4C-B747-8ADF-1C4A5094A9D5}"/>
                  </a:ext>
                </a:extLst>
              </p:cNvPr>
              <p:cNvSpPr txBox="1"/>
              <p:nvPr/>
            </p:nvSpPr>
            <p:spPr>
              <a:xfrm>
                <a:off x="547130" y="7351804"/>
                <a:ext cx="11910540" cy="1290546"/>
              </a:xfrm>
              <a:prstGeom prst="rect">
                <a:avLst/>
              </a:prstGeom>
              <a:no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1999" tIns="50800" rIns="50800" bIns="50800" numCol="1" spcCol="38100" rtlCol="0" anchor="ctr">
                <a:spAutoFit/>
              </a:bodyPr>
              <a:lstStyle/>
              <a:p>
                <a:pPr algn="l"/>
                <a14:m>
                  <m:oMath xmlns:m="http://schemas.openxmlformats.org/officeDocument/2006/math">
                    <m:sSub>
                      <m:sSubPr>
                        <m:ctrlP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𝑧</m:t>
                        </m:r>
                      </m:e>
                      <m:sub>
                        <m:r>
                          <a:rPr kumimoji="0" lang="en-US" sz="2800" b="0" i="1" u="none" strike="noStrike" cap="none" spc="0" normalizeH="0" baseline="0" smtClean="0">
                            <a:ln>
                              <a:noFill/>
                            </a:ln>
                            <a:solidFill>
                              <a:srgbClr val="FF0000"/>
                            </a:solidFill>
                            <a:effectLst/>
                            <a:uFillTx/>
                            <a:latin typeface="Cambria Math" panose="02040503050406030204" pitchFamily="18" charset="0"/>
                            <a:sym typeface="Helvetica Neue"/>
                          </a:rPr>
                          <m:t>𝑗</m:t>
                        </m:r>
                      </m:sub>
                    </m:sSub>
                  </m:oMath>
                </a14:m>
                <a:r>
                  <a:rPr kumimoji="0" lang="en-US" sz="2800" b="0" i="1" u="none" strike="noStrike" cap="none" spc="0" normalizeH="0" baseline="0" dirty="0">
                    <a:ln>
                      <a:noFill/>
                    </a:ln>
                    <a:solidFill>
                      <a:srgbClr val="000000"/>
                    </a:solidFill>
                    <a:effectLst/>
                    <a:uFillTx/>
                    <a:latin typeface="Cambria Math" panose="02040503050406030204" pitchFamily="18" charset="0"/>
                    <a:sym typeface="Helvetica Neue"/>
                  </a:rPr>
                  <a:t> </a:t>
                </a:r>
                <a:r>
                  <a:rPr kumimoji="0" lang="en-US" sz="2800" b="0" u="none" strike="noStrike" cap="none" spc="0" normalizeH="0" baseline="0" dirty="0">
                    <a:ln>
                      <a:noFill/>
                    </a:ln>
                    <a:solidFill>
                      <a:srgbClr val="000000"/>
                    </a:solidFill>
                    <a:effectLst/>
                    <a:uFillTx/>
                    <a:latin typeface="Cambria Math" panose="02040503050406030204" pitchFamily="18" charset="0"/>
                    <a:sym typeface="Helvetica Neue"/>
                  </a:rPr>
                  <a:t>must</a:t>
                </a:r>
                <a:r>
                  <a:rPr kumimoji="0" lang="en-US" sz="2800" b="0" u="none" strike="noStrike" cap="none" spc="0" normalizeH="0" dirty="0">
                    <a:ln>
                      <a:noFill/>
                    </a:ln>
                    <a:solidFill>
                      <a:srgbClr val="000000"/>
                    </a:solidFill>
                    <a:effectLst/>
                    <a:uFillTx/>
                    <a:latin typeface="Cambria Math" panose="02040503050406030204" pitchFamily="18" charset="0"/>
                    <a:sym typeface="Helvetica Neue"/>
                  </a:rPr>
                  <a:t> have 1 in position where </a:t>
                </a:r>
                <a14:m>
                  <m:oMath xmlns:m="http://schemas.openxmlformats.org/officeDocument/2006/math">
                    <m:sSub>
                      <m:sSubPr>
                        <m:ctrlPr>
                          <a:rPr lang="en-US" sz="2800" b="0" i="1">
                            <a:solidFill>
                              <a:srgbClr val="FF0000"/>
                            </a:solidFill>
                            <a:latin typeface="Cambria Math" panose="02040503050406030204" pitchFamily="18" charset="0"/>
                          </a:rPr>
                        </m:ctrlPr>
                      </m:sSubPr>
                      <m:e>
                        <m:r>
                          <a:rPr lang="en-US" sz="2800" b="0" i="1">
                            <a:solidFill>
                              <a:srgbClr val="FF0000"/>
                            </a:solidFill>
                            <a:latin typeface="Cambria Math" panose="02040503050406030204" pitchFamily="18" charset="0"/>
                          </a:rPr>
                          <m:t>𝑧</m:t>
                        </m:r>
                      </m:e>
                      <m:sub>
                        <m:r>
                          <a:rPr lang="en-US" sz="2800" b="0" i="1" smtClean="0">
                            <a:solidFill>
                              <a:srgbClr val="FF0000"/>
                            </a:solidFill>
                            <a:latin typeface="Cambria Math" panose="02040503050406030204" pitchFamily="18" charset="0"/>
                          </a:rPr>
                          <m:t>𝑖</m:t>
                        </m:r>
                      </m:sub>
                    </m:sSub>
                  </m:oMath>
                </a14:m>
                <a:r>
                  <a:rPr lang="en-US" sz="2800" b="0" i="1" dirty="0">
                    <a:latin typeface="Cambria Math" panose="02040503050406030204" pitchFamily="18" charset="0"/>
                  </a:rPr>
                  <a:t> </a:t>
                </a:r>
                <a:r>
                  <a:rPr kumimoji="0" lang="en-US" sz="2800" b="0" u="none" strike="noStrike" cap="none" spc="0" normalizeH="0" dirty="0">
                    <a:ln>
                      <a:noFill/>
                    </a:ln>
                    <a:solidFill>
                      <a:srgbClr val="000000"/>
                    </a:solidFill>
                    <a:effectLst/>
                    <a:uFillTx/>
                    <a:latin typeface="Cambria Math" panose="02040503050406030204" pitchFamily="18" charset="0"/>
                    <a:sym typeface="Helvetica Neue"/>
                  </a:rPr>
                  <a:t>has 1. This can be captured </a:t>
                </a:r>
                <a:r>
                  <a:rPr lang="en-US" sz="2800" b="0" dirty="0">
                    <a:latin typeface="Cambria Math" panose="02040503050406030204" pitchFamily="18" charset="0"/>
                  </a:rPr>
                  <a:t>by the loss</a:t>
                </a:r>
                <a:r>
                  <a:rPr kumimoji="0" lang="en-US" sz="2800" b="0" u="none" strike="noStrike" cap="none" spc="0" normalizeH="0" dirty="0">
                    <a:ln>
                      <a:noFill/>
                    </a:ln>
                    <a:solidFill>
                      <a:srgbClr val="000000"/>
                    </a:solidFill>
                    <a:effectLst/>
                    <a:uFillTx/>
                    <a:latin typeface="Cambria Math" panose="02040503050406030204" pitchFamily="18" charset="0"/>
                    <a:sym typeface="Helvetica Neue"/>
                  </a:rPr>
                  <a:t> </a:t>
                </a:r>
                <a:endParaRPr kumimoji="0" lang="en-US" sz="3200" b="0" i="1" u="none" strike="noStrike" cap="none" spc="0" normalizeH="0" baseline="0" dirty="0">
                  <a:ln>
                    <a:noFill/>
                  </a:ln>
                  <a:solidFill>
                    <a:srgbClr val="000000"/>
                  </a:solidFill>
                  <a:effectLst/>
                  <a:uFillTx/>
                  <a:latin typeface="Cambria Math" panose="02040503050406030204" pitchFamily="18" charset="0"/>
                  <a:sym typeface="Helvetica Neue"/>
                </a:endParaRPr>
              </a:p>
              <a:p>
                <a:pPr algn="l"/>
                <a14:m>
                  <m:oMath xmlns:m="http://schemas.openxmlformats.org/officeDocument/2006/math">
                    <m:sSub>
                      <m:sSubPr>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𝐿</m:t>
                        </m:r>
                      </m:e>
                      <m:sub>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𝑅</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𝑖</m:t>
                            </m:r>
                          </m:sub>
                        </m:s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 </m:t>
                        </m:r>
                        <m:r>
                          <a:rPr kumimoji="0" lang="en-US" sz="3200"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t>⊑</m:t>
                        </m:r>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𝑅</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𝑗</m:t>
                            </m:r>
                          </m:sub>
                        </m:sSub>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sub>
                    </m:sSub>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sSupPr>
                      <m:e>
                        <m:d>
                          <m:dPr>
                            <m:begChr m:val="‖"/>
                            <m:endChr m:val="‖"/>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dPr>
                          <m:e>
                            <m:sSubSup>
                              <m:sSubSupPr>
                                <m:ctrlPr>
                                  <a:rPr lang="en-US" sz="3200" b="0" i="1">
                                    <a:solidFill>
                                      <a:srgbClr val="FF0000"/>
                                    </a:solidFill>
                                    <a:latin typeface="Cambria Math" panose="02040503050406030204" pitchFamily="18" charset="0"/>
                                  </a:rPr>
                                </m:ctrlPr>
                              </m:sSubSupPr>
                              <m:e>
                                <m:r>
                                  <a:rPr lang="en-US" sz="3200" b="0" i="1">
                                    <a:solidFill>
                                      <a:srgbClr val="FF0000"/>
                                    </a:solidFill>
                                    <a:latin typeface="Cambria Math" panose="02040503050406030204" pitchFamily="18" charset="0"/>
                                  </a:rPr>
                                  <m:t>𝑧</m:t>
                                </m:r>
                              </m:e>
                              <m:sub>
                                <m:r>
                                  <a:rPr lang="en-US" sz="3200" b="0" i="1">
                                    <a:solidFill>
                                      <a:srgbClr val="FF0000"/>
                                    </a:solidFill>
                                    <a:latin typeface="Cambria Math" panose="02040503050406030204" pitchFamily="18" charset="0"/>
                                  </a:rPr>
                                  <m:t>𝑖</m:t>
                                </m:r>
                              </m:sub>
                              <m:sup>
                                <m:r>
                                  <a:rPr lang="en-US" sz="3200" b="0" i="1">
                                    <a:solidFill>
                                      <a:srgbClr val="FF0000"/>
                                    </a:solidFill>
                                    <a:latin typeface="Cambria Math" panose="02040503050406030204" pitchFamily="18" charset="0"/>
                                  </a:rPr>
                                  <m:t>⊤</m:t>
                                </m:r>
                              </m:sup>
                            </m:sSubSup>
                            <m:r>
                              <a:rPr lang="en-US" sz="3200" b="0" i="1">
                                <a:solidFill>
                                  <a:srgbClr val="FF0000"/>
                                </a:solidFill>
                                <a:latin typeface="Cambria Math" panose="02040503050406030204" pitchFamily="18" charset="0"/>
                              </a:rPr>
                              <m:t> </m:t>
                            </m:r>
                            <m:r>
                              <a:rPr lang="en-US" sz="3200" b="0" i="1" smtClean="0">
                                <a:solidFill>
                                  <a:srgbClr val="FF0000"/>
                                </a:solidFill>
                                <a:latin typeface="Cambria Math" panose="02040503050406030204" pitchFamily="18" charset="0"/>
                                <a:ea typeface="Cambria Math" panose="02040503050406030204" pitchFamily="18" charset="0"/>
                              </a:rPr>
                              <m:t>⊙</m:t>
                            </m:r>
                            <m:r>
                              <a:rPr lang="en-US" sz="3200" b="0" i="1" smtClean="0">
                                <a:solidFill>
                                  <a:srgbClr val="FF0000"/>
                                </a:solidFill>
                                <a:latin typeface="Cambria Math" panose="02040503050406030204" pitchFamily="18" charset="0"/>
                              </a:rPr>
                              <m:t>  </m:t>
                            </m:r>
                            <m:acc>
                              <m:accPr>
                                <m:chr m:val="̅"/>
                                <m:ctrlPr>
                                  <a:rPr lang="en-US" sz="3200" b="0" i="1">
                                    <a:solidFill>
                                      <a:srgbClr val="FF0000"/>
                                    </a:solidFill>
                                    <a:latin typeface="Cambria Math" panose="02040503050406030204" pitchFamily="18" charset="0"/>
                                  </a:rPr>
                                </m:ctrlPr>
                              </m:accPr>
                              <m:e>
                                <m:sSub>
                                  <m:sSubPr>
                                    <m:ctrlPr>
                                      <a:rPr lang="en-US" sz="3200" b="0" i="1">
                                        <a:solidFill>
                                          <a:srgbClr val="FF0000"/>
                                        </a:solidFill>
                                        <a:latin typeface="Cambria Math" panose="02040503050406030204" pitchFamily="18" charset="0"/>
                                      </a:rPr>
                                    </m:ctrlPr>
                                  </m:sSubPr>
                                  <m:e>
                                    <m:r>
                                      <a:rPr lang="en-US" sz="3200" b="0" i="1">
                                        <a:solidFill>
                                          <a:srgbClr val="FF0000"/>
                                        </a:solidFill>
                                        <a:latin typeface="Cambria Math" panose="02040503050406030204" pitchFamily="18" charset="0"/>
                                      </a:rPr>
                                      <m:t>𝑧</m:t>
                                    </m:r>
                                  </m:e>
                                  <m:sub>
                                    <m:r>
                                      <a:rPr lang="en-US" sz="3200" b="0" i="1">
                                        <a:solidFill>
                                          <a:srgbClr val="FF0000"/>
                                        </a:solidFill>
                                        <a:latin typeface="Cambria Math" panose="02040503050406030204" pitchFamily="18" charset="0"/>
                                      </a:rPr>
                                      <m:t>𝑗</m:t>
                                    </m:r>
                                  </m:sub>
                                </m:sSub>
                              </m:e>
                            </m:acc>
                          </m:e>
                        </m:d>
                      </m:e>
                      <m:sup>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2</m:t>
                        </m:r>
                      </m:sup>
                    </m:sSup>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oMath>
                </a14:m>
                <a:r>
                  <a:rPr kumimoji="0" lang="en-US" sz="2800" b="0" i="0" u="none" strike="noStrike" cap="none" spc="0" normalizeH="0" baseline="0" dirty="0">
                    <a:ln>
                      <a:noFill/>
                    </a:ln>
                    <a:solidFill>
                      <a:srgbClr val="000000"/>
                    </a:solidFill>
                    <a:effectLst/>
                    <a:uFillTx/>
                    <a:latin typeface="Cambria Math" panose="02040503050406030204" pitchFamily="18" charset="0"/>
                    <a:ea typeface="Cambria Math" panose="02040503050406030204" pitchFamily="18" charset="0"/>
                    <a:sym typeface="Helvetica Neue"/>
                  </a:rPr>
                  <a:t>where,  </a:t>
                </a:r>
                <a14:m>
                  <m:oMath xmlns:m="http://schemas.openxmlformats.org/officeDocument/2006/math">
                    <m:acc>
                      <m:accPr>
                        <m:chr m:val="̅"/>
                        <m:ctrlPr>
                          <a:rPr lang="en-US" sz="3200" b="0" i="1">
                            <a:solidFill>
                              <a:srgbClr val="FF0000"/>
                            </a:solidFill>
                            <a:latin typeface="Cambria Math" panose="02040503050406030204" pitchFamily="18" charset="0"/>
                          </a:rPr>
                        </m:ctrlPr>
                      </m:accPr>
                      <m:e>
                        <m:sSub>
                          <m:sSubPr>
                            <m:ctrlPr>
                              <a:rPr lang="en-US" sz="3200" b="0" i="1">
                                <a:solidFill>
                                  <a:srgbClr val="FF0000"/>
                                </a:solidFill>
                                <a:latin typeface="Cambria Math" panose="02040503050406030204" pitchFamily="18" charset="0"/>
                              </a:rPr>
                            </m:ctrlPr>
                          </m:sSubPr>
                          <m:e>
                            <m:r>
                              <a:rPr lang="en-US" sz="3200" b="0" i="1">
                                <a:solidFill>
                                  <a:srgbClr val="FF0000"/>
                                </a:solidFill>
                                <a:latin typeface="Cambria Math" panose="02040503050406030204" pitchFamily="18" charset="0"/>
                              </a:rPr>
                              <m:t>𝑧</m:t>
                            </m:r>
                          </m:e>
                          <m:sub>
                            <m:r>
                              <a:rPr lang="en-US" sz="3200" b="0" i="1">
                                <a:solidFill>
                                  <a:srgbClr val="FF0000"/>
                                </a:solidFill>
                                <a:latin typeface="Cambria Math" panose="02040503050406030204" pitchFamily="18" charset="0"/>
                              </a:rPr>
                              <m:t>𝑗</m:t>
                            </m:r>
                          </m:sub>
                        </m:sSub>
                      </m:e>
                    </m:acc>
                    <m:r>
                      <a:rPr lang="en-US" sz="3200" b="0" i="1" smtClean="0">
                        <a:solidFill>
                          <a:schemeClr val="tx1">
                            <a:lumMod val="95000"/>
                            <a:lumOff val="5000"/>
                          </a:schemeClr>
                        </a:solidFill>
                        <a:latin typeface="Cambria Math" panose="02040503050406030204" pitchFamily="18" charset="0"/>
                      </a:rPr>
                      <m:t>=(1−</m:t>
                    </m:r>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𝑧</m:t>
                        </m:r>
                      </m:e>
                      <m:sub>
                        <m:r>
                          <a:rPr lang="en-US" sz="3200" b="0" i="1" smtClean="0">
                            <a:solidFill>
                              <a:srgbClr val="FF0000"/>
                            </a:solidFill>
                            <a:latin typeface="Cambria Math" panose="02040503050406030204" pitchFamily="18" charset="0"/>
                          </a:rPr>
                          <m:t>𝑗</m:t>
                        </m:r>
                      </m:sub>
                    </m:sSub>
                    <m:r>
                      <a:rPr lang="en-US" sz="3200" b="0" i="1" smtClean="0">
                        <a:solidFill>
                          <a:schemeClr val="tx1">
                            <a:lumMod val="95000"/>
                            <a:lumOff val="5000"/>
                          </a:schemeClr>
                        </a:solidFill>
                        <a:latin typeface="Cambria Math" panose="02040503050406030204" pitchFamily="18" charset="0"/>
                      </a:rPr>
                      <m:t>)</m:t>
                    </m:r>
                  </m:oMath>
                </a14:m>
                <a:endParaRPr kumimoji="0" lang="en-US" sz="2800" b="0" i="0" u="none" strike="noStrike" cap="none" spc="0" normalizeH="0" baseline="0" dirty="0">
                  <a:ln>
                    <a:noFill/>
                  </a:ln>
                  <a:solidFill>
                    <a:srgbClr val="000000"/>
                  </a:solidFill>
                  <a:effectLst/>
                  <a:uFillTx/>
                  <a:latin typeface="Cambria Math" panose="02040503050406030204" pitchFamily="18" charset="0"/>
                  <a:ea typeface="Cambria Math" panose="02040503050406030204" pitchFamily="18" charset="0"/>
                  <a:sym typeface="Helvetica Neue"/>
                </a:endParaRPr>
              </a:p>
            </p:txBody>
          </p:sp>
        </mc:Choice>
        <mc:Fallback xmlns="">
          <p:sp>
            <p:nvSpPr>
              <p:cNvPr id="74" name="TextBox 73">
                <a:extLst>
                  <a:ext uri="{FF2B5EF4-FFF2-40B4-BE49-F238E27FC236}">
                    <a16:creationId xmlns:a16="http://schemas.microsoft.com/office/drawing/2014/main" id="{BC74C32A-9B4C-B747-8ADF-1C4A5094A9D5}"/>
                  </a:ext>
                </a:extLst>
              </p:cNvPr>
              <p:cNvSpPr txBox="1">
                <a:spLocks noRot="1" noChangeAspect="1" noMove="1" noResize="1" noEditPoints="1" noAdjustHandles="1" noChangeArrowheads="1" noChangeShapeType="1" noTextEdit="1"/>
              </p:cNvSpPr>
              <p:nvPr/>
            </p:nvSpPr>
            <p:spPr>
              <a:xfrm>
                <a:off x="547130" y="7351804"/>
                <a:ext cx="11910540" cy="1290546"/>
              </a:xfrm>
              <a:prstGeom prst="rect">
                <a:avLst/>
              </a:prstGeom>
              <a:blipFill>
                <a:blip r:embed="rId11"/>
                <a:stretch>
                  <a:fillRect t="-2885" b="-2885"/>
                </a:stretch>
              </a:blipFill>
              <a:ln w="12700" cap="flat">
                <a:solidFill>
                  <a:srgbClr val="000000"/>
                </a:solidFill>
                <a:prstDash val="solid"/>
                <a:miter lim="400000"/>
              </a:ln>
              <a:effectLst/>
            </p:spPr>
            <p:txBody>
              <a:bodyPr/>
              <a:lstStyle/>
              <a:p>
                <a:r>
                  <a:rPr lang="en-US">
                    <a:noFill/>
                  </a:rPr>
                  <a:t> </a:t>
                </a:r>
              </a:p>
            </p:txBody>
          </p:sp>
        </mc:Fallback>
      </mc:AlternateContent>
      <p:sp>
        <p:nvSpPr>
          <p:cNvPr id="48" name="TextBox 47">
            <a:extLst>
              <a:ext uri="{FF2B5EF4-FFF2-40B4-BE49-F238E27FC236}">
                <a16:creationId xmlns:a16="http://schemas.microsoft.com/office/drawing/2014/main" id="{CA987E63-7460-1248-B8F6-3B13661B9651}"/>
              </a:ext>
            </a:extLst>
          </p:cNvPr>
          <p:cNvSpPr txBox="1"/>
          <p:nvPr/>
        </p:nvSpPr>
        <p:spPr>
          <a:xfrm>
            <a:off x="191303" y="9161990"/>
            <a:ext cx="1262219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b="0" i="1" dirty="0">
                <a:solidFill>
                  <a:schemeClr val="bg2">
                    <a:lumMod val="50000"/>
                  </a:schemeClr>
                </a:solidFill>
              </a:rPr>
              <a:t>A similar loss function can be written down for the case of unary predicates (refer Eq. 5 in the paper). </a:t>
            </a:r>
            <a:endParaRPr kumimoji="0" lang="en-US" sz="1800" b="0" i="1" u="none" strike="noStrike" cap="none" spc="0" normalizeH="0" baseline="0" dirty="0">
              <a:ln>
                <a:noFill/>
              </a:ln>
              <a:solidFill>
                <a:schemeClr val="bg2">
                  <a:lumMod val="50000"/>
                </a:schemeClr>
              </a:solidFill>
              <a:effectLst/>
              <a:uFillTx/>
              <a:latin typeface="Helvetica Neue"/>
              <a:ea typeface="Helvetica Neue"/>
              <a:cs typeface="Helvetica Neue"/>
              <a:sym typeface="Helvetica Neue"/>
            </a:endParaRPr>
          </a:p>
        </p:txBody>
      </p:sp>
      <p:cxnSp>
        <p:nvCxnSpPr>
          <p:cNvPr id="49" name="Straight Connector 48">
            <a:extLst>
              <a:ext uri="{FF2B5EF4-FFF2-40B4-BE49-F238E27FC236}">
                <a16:creationId xmlns:a16="http://schemas.microsoft.com/office/drawing/2014/main" id="{5BE12A1F-5718-5045-B3FF-C3AE108CCC96}"/>
              </a:ext>
            </a:extLst>
          </p:cNvPr>
          <p:cNvCxnSpPr/>
          <p:nvPr/>
        </p:nvCxnSpPr>
        <p:spPr>
          <a:xfrm>
            <a:off x="191303" y="9008166"/>
            <a:ext cx="1247940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395648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solidFill>
                  <a:srgbClr val="FF0000"/>
                </a:solidFill>
              </a:rPr>
              <a:t>Regularization</a:t>
            </a:r>
            <a:r>
              <a:rPr lang="en-US" sz="4800" dirty="0"/>
              <a:t> Loss</a:t>
            </a:r>
            <a:endParaRPr sz="4800" dirty="0"/>
          </a:p>
        </p:txBody>
      </p:sp>
      <p:sp>
        <p:nvSpPr>
          <p:cNvPr id="48" name="TextBox 47">
            <a:extLst>
              <a:ext uri="{FF2B5EF4-FFF2-40B4-BE49-F238E27FC236}">
                <a16:creationId xmlns:a16="http://schemas.microsoft.com/office/drawing/2014/main" id="{84CC3EA6-2AE5-7F48-A7F4-1C404051D2AA}"/>
              </a:ext>
            </a:extLst>
          </p:cNvPr>
          <p:cNvSpPr txBox="1"/>
          <p:nvPr/>
        </p:nvSpPr>
        <p:spPr>
          <a:xfrm>
            <a:off x="327920" y="945590"/>
            <a:ext cx="12348959" cy="964367"/>
          </a:xfrm>
          <a:prstGeom prst="rect">
            <a:avLst/>
          </a:prstGeom>
          <a:noFill/>
          <a:ln w="12700" cap="flat">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44000" tIns="50800" rIns="50800" bIns="50800" numCol="1" spcCol="38100" rtlCol="0" anchor="ctr">
            <a:spAutoFit/>
          </a:bodyPr>
          <a:lstStyle/>
          <a:p>
            <a:pPr algn="l"/>
            <a:r>
              <a:rPr lang="en-US" sz="2800" b="0" dirty="0">
                <a:solidFill>
                  <a:srgbClr val="FF0000"/>
                </a:solidFill>
                <a:latin typeface="Verdana" panose="020B0604030504040204" pitchFamily="34" charset="0"/>
                <a:ea typeface="Verdana" panose="020B0604030504040204" pitchFamily="34" charset="0"/>
                <a:cs typeface="Verdana" panose="020B0604030504040204" pitchFamily="34" charset="0"/>
              </a:rPr>
              <a:t>[Observation] </a:t>
            </a:r>
            <a:r>
              <a:rPr lang="en-US" sz="2800" b="0" dirty="0">
                <a:solidFill>
                  <a:schemeClr val="tx1"/>
                </a:solidFill>
                <a:latin typeface="Verdana" panose="020B0604030504040204" pitchFamily="34" charset="0"/>
                <a:ea typeface="Verdana" panose="020B0604030504040204" pitchFamily="34" charset="0"/>
                <a:cs typeface="Verdana" panose="020B0604030504040204" pitchFamily="34" charset="0"/>
              </a:rPr>
              <a:t>A degenerate solution is to map all the predicates to a single subspace and all the entities to a single vector</a:t>
            </a:r>
            <a:endParaRPr kumimoji="0" lang="en-US" sz="2800" b="0" u="none" strike="noStrike" cap="none" spc="0" normalizeH="0" baseline="0" dirty="0">
              <a:ln>
                <a:noFill/>
              </a:ln>
              <a:solidFill>
                <a:schemeClr val="tx1"/>
              </a:solidFill>
              <a:effectLst/>
              <a:uFillTx/>
              <a:latin typeface="Verdana" panose="020B0604030504040204" pitchFamily="34" charset="0"/>
              <a:ea typeface="Verdana" panose="020B0604030504040204" pitchFamily="34" charset="0"/>
              <a:cs typeface="Verdana" panose="020B0604030504040204" pitchFamily="34" charset="0"/>
              <a:sym typeface="Helvetica Neue"/>
            </a:endParaRPr>
          </a:p>
        </p:txBody>
      </p:sp>
      <p:grpSp>
        <p:nvGrpSpPr>
          <p:cNvPr id="49" name="Group 48">
            <a:extLst>
              <a:ext uri="{FF2B5EF4-FFF2-40B4-BE49-F238E27FC236}">
                <a16:creationId xmlns:a16="http://schemas.microsoft.com/office/drawing/2014/main" id="{DD81E5A3-2E24-1E47-A9DE-B343C74D9D37}"/>
              </a:ext>
            </a:extLst>
          </p:cNvPr>
          <p:cNvGrpSpPr/>
          <p:nvPr/>
        </p:nvGrpSpPr>
        <p:grpSpPr>
          <a:xfrm>
            <a:off x="996207" y="2877910"/>
            <a:ext cx="3431666" cy="4752539"/>
            <a:chOff x="3467124" y="1893700"/>
            <a:chExt cx="4290547" cy="5433281"/>
          </a:xfrm>
        </p:grpSpPr>
        <p:sp>
          <p:nvSpPr>
            <p:cNvPr id="59" name="Oval 58">
              <a:extLst>
                <a:ext uri="{FF2B5EF4-FFF2-40B4-BE49-F238E27FC236}">
                  <a16:creationId xmlns:a16="http://schemas.microsoft.com/office/drawing/2014/main" id="{89C41440-E528-DE4B-98D9-05119E84D0FB}"/>
                </a:ext>
              </a:extLst>
            </p:cNvPr>
            <p:cNvSpPr/>
            <p:nvPr/>
          </p:nvSpPr>
          <p:spPr>
            <a:xfrm>
              <a:off x="5173283" y="1893700"/>
              <a:ext cx="806494" cy="603883"/>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60" name="Oval 59">
              <a:extLst>
                <a:ext uri="{FF2B5EF4-FFF2-40B4-BE49-F238E27FC236}">
                  <a16:creationId xmlns:a16="http://schemas.microsoft.com/office/drawing/2014/main" id="{46EA6FC8-B044-4544-8000-147FCCAE8794}"/>
                </a:ext>
              </a:extLst>
            </p:cNvPr>
            <p:cNvSpPr/>
            <p:nvPr/>
          </p:nvSpPr>
          <p:spPr>
            <a:xfrm>
              <a:off x="5153063" y="3118876"/>
              <a:ext cx="880801" cy="627865"/>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61" name="Oval 60">
              <a:extLst>
                <a:ext uri="{FF2B5EF4-FFF2-40B4-BE49-F238E27FC236}">
                  <a16:creationId xmlns:a16="http://schemas.microsoft.com/office/drawing/2014/main" id="{8FD4DED5-A8A5-CA47-939D-F1B8C7227EE7}"/>
                </a:ext>
              </a:extLst>
            </p:cNvPr>
            <p:cNvSpPr/>
            <p:nvPr/>
          </p:nvSpPr>
          <p:spPr>
            <a:xfrm>
              <a:off x="3467124" y="4258229"/>
              <a:ext cx="763297" cy="625398"/>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D8671053-2BFF-5849-BE4B-F243DF2FB959}"/>
                    </a:ext>
                  </a:extLst>
                </p:cNvPr>
                <p:cNvSpPr/>
                <p:nvPr/>
              </p:nvSpPr>
              <p:spPr>
                <a:xfrm>
                  <a:off x="5193129" y="4239838"/>
                  <a:ext cx="807181" cy="625398"/>
                </a:xfrm>
                <a:prstGeom prst="ellipse">
                  <a:avLst/>
                </a:prstGeom>
                <a:solidFill>
                  <a:srgbClr val="C00000"/>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ctrlPr>
                          </m:sSubPr>
                          <m:e>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𝑅</m:t>
                            </m:r>
                          </m:e>
                          <m:sub>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𝑗</m:t>
                            </m:r>
                          </m:sub>
                        </m:sSub>
                      </m:oMath>
                    </m:oMathPara>
                  </a14:m>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Choice>
          <mc:Fallback xmlns="">
            <p:sp>
              <p:nvSpPr>
                <p:cNvPr id="62" name="Oval 61">
                  <a:extLst>
                    <a:ext uri="{FF2B5EF4-FFF2-40B4-BE49-F238E27FC236}">
                      <a16:creationId xmlns:a16="http://schemas.microsoft.com/office/drawing/2014/main" id="{D8671053-2BFF-5849-BE4B-F243DF2FB959}"/>
                    </a:ext>
                  </a:extLst>
                </p:cNvPr>
                <p:cNvSpPr>
                  <a:spLocks noRot="1" noChangeAspect="1" noMove="1" noResize="1" noEditPoints="1" noAdjustHandles="1" noChangeArrowheads="1" noChangeShapeType="1" noTextEdit="1"/>
                </p:cNvSpPr>
                <p:nvPr/>
              </p:nvSpPr>
              <p:spPr>
                <a:xfrm>
                  <a:off x="5193129" y="4239838"/>
                  <a:ext cx="807181" cy="625398"/>
                </a:xfrm>
                <a:prstGeom prst="ellipse">
                  <a:avLst/>
                </a:prstGeom>
                <a:blipFill>
                  <a:blip r:embed="rId2"/>
                  <a:stretch>
                    <a:fillRect b="-11111"/>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sp>
          <p:nvSpPr>
            <p:cNvPr id="63" name="Oval 62">
              <a:extLst>
                <a:ext uri="{FF2B5EF4-FFF2-40B4-BE49-F238E27FC236}">
                  <a16:creationId xmlns:a16="http://schemas.microsoft.com/office/drawing/2014/main" id="{3280DB32-1496-594D-A29E-856EA3D46415}"/>
                </a:ext>
              </a:extLst>
            </p:cNvPr>
            <p:cNvSpPr/>
            <p:nvPr/>
          </p:nvSpPr>
          <p:spPr>
            <a:xfrm>
              <a:off x="7022120" y="4258229"/>
              <a:ext cx="735551" cy="603882"/>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70" name="Oval 69">
              <a:extLst>
                <a:ext uri="{FF2B5EF4-FFF2-40B4-BE49-F238E27FC236}">
                  <a16:creationId xmlns:a16="http://schemas.microsoft.com/office/drawing/2014/main" id="{E2C267C9-A0EB-9540-BA1E-F72BFDD4ED2F}"/>
                </a:ext>
              </a:extLst>
            </p:cNvPr>
            <p:cNvSpPr/>
            <p:nvPr/>
          </p:nvSpPr>
          <p:spPr>
            <a:xfrm>
              <a:off x="3996474" y="5269720"/>
              <a:ext cx="896657" cy="729747"/>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AlternateContent xmlns:mc="http://schemas.openxmlformats.org/markup-compatibility/2006" xmlns:a14="http://schemas.microsoft.com/office/drawing/2010/main">
          <mc:Choice Requires="a14">
            <p:sp>
              <p:nvSpPr>
                <p:cNvPr id="71" name="Oval 70">
                  <a:extLst>
                    <a:ext uri="{FF2B5EF4-FFF2-40B4-BE49-F238E27FC236}">
                      <a16:creationId xmlns:a16="http://schemas.microsoft.com/office/drawing/2014/main" id="{7B245BE7-852A-434E-8EBC-36869CB89604}"/>
                    </a:ext>
                  </a:extLst>
                </p:cNvPr>
                <p:cNvSpPr/>
                <p:nvPr/>
              </p:nvSpPr>
              <p:spPr>
                <a:xfrm>
                  <a:off x="5941196" y="5274472"/>
                  <a:ext cx="782148"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ctrlPr>
                          </m:sSubPr>
                          <m:e>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𝑅</m:t>
                            </m:r>
                          </m:e>
                          <m:sub>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𝑖</m:t>
                            </m:r>
                          </m:sub>
                        </m:sSub>
                      </m:oMath>
                    </m:oMathPara>
                  </a14:m>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Choice>
          <mc:Fallback xmlns="">
            <p:sp>
              <p:nvSpPr>
                <p:cNvPr id="71" name="Oval 70">
                  <a:extLst>
                    <a:ext uri="{FF2B5EF4-FFF2-40B4-BE49-F238E27FC236}">
                      <a16:creationId xmlns:a16="http://schemas.microsoft.com/office/drawing/2014/main" id="{7B245BE7-852A-434E-8EBC-36869CB89604}"/>
                    </a:ext>
                  </a:extLst>
                </p:cNvPr>
                <p:cNvSpPr>
                  <a:spLocks noRot="1" noChangeAspect="1" noMove="1" noResize="1" noEditPoints="1" noAdjustHandles="1" noChangeArrowheads="1" noChangeShapeType="1" noTextEdit="1"/>
                </p:cNvSpPr>
                <p:nvPr/>
              </p:nvSpPr>
              <p:spPr>
                <a:xfrm>
                  <a:off x="5941196" y="5274472"/>
                  <a:ext cx="782148" cy="652050"/>
                </a:xfrm>
                <a:prstGeom prst="ellipse">
                  <a:avLst/>
                </a:prstGeom>
                <a:blipFill>
                  <a:blip r:embed="rId3"/>
                  <a:stretch>
                    <a:fillRect l="-1923"/>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71F233F7-F9E6-644D-9282-CC843A332A53}"/>
                </a:ext>
              </a:extLst>
            </p:cNvPr>
            <p:cNvCxnSpPr>
              <a:cxnSpLocks/>
              <a:stCxn id="59" idx="4"/>
              <a:endCxn id="60" idx="0"/>
            </p:cNvCxnSpPr>
            <p:nvPr/>
          </p:nvCxnSpPr>
          <p:spPr>
            <a:xfrm>
              <a:off x="5576530" y="2497583"/>
              <a:ext cx="16934" cy="621293"/>
            </a:xfrm>
            <a:prstGeom prst="line">
              <a:avLst/>
            </a:prstGeom>
            <a:noFill/>
            <a:ln w="22225" cap="flat" cmpd="sng" algn="ctr">
              <a:solidFill>
                <a:sysClr val="windowText" lastClr="000000"/>
              </a:solidFill>
              <a:prstDash val="solid"/>
              <a:miter lim="800000"/>
            </a:ln>
            <a:effectLst/>
          </p:spPr>
        </p:cxnSp>
        <p:cxnSp>
          <p:nvCxnSpPr>
            <p:cNvPr id="76" name="Straight Connector 75">
              <a:extLst>
                <a:ext uri="{FF2B5EF4-FFF2-40B4-BE49-F238E27FC236}">
                  <a16:creationId xmlns:a16="http://schemas.microsoft.com/office/drawing/2014/main" id="{776550BB-A3CD-764B-9AB3-653F997CFCEA}"/>
                </a:ext>
              </a:extLst>
            </p:cNvPr>
            <p:cNvCxnSpPr>
              <a:cxnSpLocks/>
              <a:stCxn id="60" idx="4"/>
              <a:endCxn id="61" idx="7"/>
            </p:cNvCxnSpPr>
            <p:nvPr/>
          </p:nvCxnSpPr>
          <p:spPr>
            <a:xfrm flipH="1">
              <a:off x="4118639" y="3746741"/>
              <a:ext cx="1474824" cy="603075"/>
            </a:xfrm>
            <a:prstGeom prst="line">
              <a:avLst/>
            </a:prstGeom>
            <a:noFill/>
            <a:ln w="22225" cap="flat" cmpd="sng" algn="ctr">
              <a:solidFill>
                <a:sysClr val="windowText" lastClr="000000"/>
              </a:solidFill>
              <a:prstDash val="solid"/>
              <a:miter lim="800000"/>
            </a:ln>
            <a:effectLst/>
          </p:spPr>
        </p:cxnSp>
        <p:cxnSp>
          <p:nvCxnSpPr>
            <p:cNvPr id="77" name="Straight Connector 76">
              <a:extLst>
                <a:ext uri="{FF2B5EF4-FFF2-40B4-BE49-F238E27FC236}">
                  <a16:creationId xmlns:a16="http://schemas.microsoft.com/office/drawing/2014/main" id="{546034B1-2B0E-0B4F-9929-A427B77BD489}"/>
                </a:ext>
              </a:extLst>
            </p:cNvPr>
            <p:cNvCxnSpPr>
              <a:cxnSpLocks/>
              <a:stCxn id="60" idx="4"/>
              <a:endCxn id="62" idx="0"/>
            </p:cNvCxnSpPr>
            <p:nvPr/>
          </p:nvCxnSpPr>
          <p:spPr>
            <a:xfrm>
              <a:off x="5593464" y="3746741"/>
              <a:ext cx="3256" cy="493097"/>
            </a:xfrm>
            <a:prstGeom prst="line">
              <a:avLst/>
            </a:prstGeom>
            <a:noFill/>
            <a:ln w="22225" cap="flat" cmpd="sng" algn="ctr">
              <a:solidFill>
                <a:sysClr val="windowText" lastClr="000000"/>
              </a:solidFill>
              <a:prstDash val="solid"/>
              <a:miter lim="800000"/>
            </a:ln>
            <a:effectLst/>
          </p:spPr>
        </p:cxnSp>
        <p:cxnSp>
          <p:nvCxnSpPr>
            <p:cNvPr id="78" name="Straight Connector 77">
              <a:extLst>
                <a:ext uri="{FF2B5EF4-FFF2-40B4-BE49-F238E27FC236}">
                  <a16:creationId xmlns:a16="http://schemas.microsoft.com/office/drawing/2014/main" id="{6CD8308C-B491-4846-97B1-76C7F6642F6D}"/>
                </a:ext>
              </a:extLst>
            </p:cNvPr>
            <p:cNvCxnSpPr>
              <a:cxnSpLocks/>
              <a:stCxn id="60" idx="4"/>
              <a:endCxn id="63" idx="1"/>
            </p:cNvCxnSpPr>
            <p:nvPr/>
          </p:nvCxnSpPr>
          <p:spPr>
            <a:xfrm>
              <a:off x="5593463" y="3746741"/>
              <a:ext cx="1536375" cy="599925"/>
            </a:xfrm>
            <a:prstGeom prst="line">
              <a:avLst/>
            </a:prstGeom>
            <a:noFill/>
            <a:ln w="22225" cap="flat" cmpd="sng" algn="ctr">
              <a:solidFill>
                <a:sysClr val="windowText" lastClr="000000"/>
              </a:solidFill>
              <a:prstDash val="solid"/>
              <a:miter lim="800000"/>
            </a:ln>
            <a:effectLst/>
          </p:spPr>
        </p:cxnSp>
        <p:cxnSp>
          <p:nvCxnSpPr>
            <p:cNvPr id="79" name="Straight Connector 78">
              <a:extLst>
                <a:ext uri="{FF2B5EF4-FFF2-40B4-BE49-F238E27FC236}">
                  <a16:creationId xmlns:a16="http://schemas.microsoft.com/office/drawing/2014/main" id="{C3E648CD-F45E-0946-A9B8-028CFBBB93E4}"/>
                </a:ext>
              </a:extLst>
            </p:cNvPr>
            <p:cNvCxnSpPr>
              <a:cxnSpLocks/>
              <a:stCxn id="62" idx="4"/>
              <a:endCxn id="70" idx="7"/>
            </p:cNvCxnSpPr>
            <p:nvPr/>
          </p:nvCxnSpPr>
          <p:spPr>
            <a:xfrm flipH="1">
              <a:off x="4761819" y="4865236"/>
              <a:ext cx="834901" cy="511353"/>
            </a:xfrm>
            <a:prstGeom prst="line">
              <a:avLst/>
            </a:prstGeom>
            <a:noFill/>
            <a:ln w="22225" cap="flat" cmpd="sng" algn="ctr">
              <a:solidFill>
                <a:sysClr val="windowText" lastClr="000000"/>
              </a:solidFill>
              <a:prstDash val="solid"/>
              <a:miter lim="800000"/>
            </a:ln>
            <a:effectLst/>
          </p:spPr>
        </p:cxnSp>
        <p:cxnSp>
          <p:nvCxnSpPr>
            <p:cNvPr id="80" name="Straight Connector 79">
              <a:extLst>
                <a:ext uri="{FF2B5EF4-FFF2-40B4-BE49-F238E27FC236}">
                  <a16:creationId xmlns:a16="http://schemas.microsoft.com/office/drawing/2014/main" id="{C08FEA38-B232-1F4A-9578-CC520BBF4C15}"/>
                </a:ext>
              </a:extLst>
            </p:cNvPr>
            <p:cNvCxnSpPr>
              <a:cxnSpLocks/>
              <a:stCxn id="62" idx="4"/>
              <a:endCxn id="71" idx="0"/>
            </p:cNvCxnSpPr>
            <p:nvPr/>
          </p:nvCxnSpPr>
          <p:spPr>
            <a:xfrm>
              <a:off x="5596720" y="4865236"/>
              <a:ext cx="735550" cy="409236"/>
            </a:xfrm>
            <a:prstGeom prst="line">
              <a:avLst/>
            </a:prstGeom>
            <a:noFill/>
            <a:ln w="22225" cap="flat" cmpd="sng" algn="ctr">
              <a:solidFill>
                <a:sysClr val="windowText" lastClr="000000"/>
              </a:solidFill>
              <a:prstDash val="solid"/>
              <a:miter lim="800000"/>
            </a:ln>
            <a:effectLst/>
          </p:spPr>
        </p:cxnSp>
        <p:sp>
          <p:nvSpPr>
            <p:cNvPr id="81" name="Oval 80">
              <a:extLst>
                <a:ext uri="{FF2B5EF4-FFF2-40B4-BE49-F238E27FC236}">
                  <a16:creationId xmlns:a16="http://schemas.microsoft.com/office/drawing/2014/main" id="{182EB3F2-498C-7E41-990E-8F2DC69CC2C7}"/>
                </a:ext>
              </a:extLst>
            </p:cNvPr>
            <p:cNvSpPr/>
            <p:nvPr/>
          </p:nvSpPr>
          <p:spPr>
            <a:xfrm>
              <a:off x="4052771" y="6597234"/>
              <a:ext cx="787967" cy="729747"/>
            </a:xfrm>
            <a:prstGeom prst="ellipse">
              <a:avLst/>
            </a:prstGeom>
            <a:solidFill>
              <a:schemeClr val="accent1">
                <a:alpha val="39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82" name="Oval 81">
              <a:extLst>
                <a:ext uri="{FF2B5EF4-FFF2-40B4-BE49-F238E27FC236}">
                  <a16:creationId xmlns:a16="http://schemas.microsoft.com/office/drawing/2014/main" id="{BD7BE215-5F91-E744-BC2F-7360111CD199}"/>
                </a:ext>
              </a:extLst>
            </p:cNvPr>
            <p:cNvSpPr/>
            <p:nvPr/>
          </p:nvSpPr>
          <p:spPr>
            <a:xfrm>
              <a:off x="5932915" y="6581459"/>
              <a:ext cx="807182" cy="729747"/>
            </a:xfrm>
            <a:prstGeom prst="ellipse">
              <a:avLst/>
            </a:prstGeom>
            <a:solidFill>
              <a:schemeClr val="accent1">
                <a:alpha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tx1"/>
                </a:solidFill>
                <a:effectLst/>
                <a:uLnTx/>
                <a:uFillTx/>
                <a:latin typeface="Calibri" panose="020F0502020204030204"/>
                <a:ea typeface="Helvetica Neue Medium"/>
                <a:cs typeface="Helvetica Neue Medium"/>
                <a:sym typeface="Helvetica Neue"/>
              </a:endParaRPr>
            </a:p>
          </p:txBody>
        </p:sp>
        <p:cxnSp>
          <p:nvCxnSpPr>
            <p:cNvPr id="83" name="Straight Connector 82">
              <a:extLst>
                <a:ext uri="{FF2B5EF4-FFF2-40B4-BE49-F238E27FC236}">
                  <a16:creationId xmlns:a16="http://schemas.microsoft.com/office/drawing/2014/main" id="{34FD6D2B-980B-4A4D-80DB-BB139336D783}"/>
                </a:ext>
              </a:extLst>
            </p:cNvPr>
            <p:cNvCxnSpPr>
              <a:cxnSpLocks/>
              <a:stCxn id="70" idx="4"/>
              <a:endCxn id="81" idx="0"/>
            </p:cNvCxnSpPr>
            <p:nvPr/>
          </p:nvCxnSpPr>
          <p:spPr>
            <a:xfrm>
              <a:off x="4444803" y="5999467"/>
              <a:ext cx="1952" cy="597767"/>
            </a:xfrm>
            <a:prstGeom prst="line">
              <a:avLst/>
            </a:prstGeom>
            <a:noFill/>
            <a:ln w="22225" cap="flat" cmpd="sng" algn="ctr">
              <a:solidFill>
                <a:sysClr val="windowText" lastClr="000000"/>
              </a:solidFill>
              <a:prstDash val="solid"/>
              <a:miter lim="800000"/>
            </a:ln>
            <a:effectLst/>
          </p:spPr>
        </p:cxnSp>
        <p:cxnSp>
          <p:nvCxnSpPr>
            <p:cNvPr id="84" name="Straight Connector 83">
              <a:extLst>
                <a:ext uri="{FF2B5EF4-FFF2-40B4-BE49-F238E27FC236}">
                  <a16:creationId xmlns:a16="http://schemas.microsoft.com/office/drawing/2014/main" id="{D670C1BE-DF5F-FF41-BD42-FBA3AC8E181A}"/>
                </a:ext>
              </a:extLst>
            </p:cNvPr>
            <p:cNvCxnSpPr>
              <a:cxnSpLocks/>
              <a:stCxn id="71" idx="4"/>
              <a:endCxn id="82" idx="0"/>
            </p:cNvCxnSpPr>
            <p:nvPr/>
          </p:nvCxnSpPr>
          <p:spPr>
            <a:xfrm>
              <a:off x="6332270" y="5926522"/>
              <a:ext cx="4236" cy="654937"/>
            </a:xfrm>
            <a:prstGeom prst="line">
              <a:avLst/>
            </a:prstGeom>
            <a:noFill/>
            <a:ln w="22225" cap="flat" cmpd="sng" algn="ctr">
              <a:solidFill>
                <a:sysClr val="windowText" lastClr="000000"/>
              </a:solidFill>
              <a:prstDash val="solid"/>
              <a:miter lim="800000"/>
            </a:ln>
            <a:effectLst/>
          </p:spPr>
        </p:cxnSp>
      </p:grpSp>
      <p:sp>
        <p:nvSpPr>
          <p:cNvPr id="85" name="Rounded Rectangle 84">
            <a:extLst>
              <a:ext uri="{FF2B5EF4-FFF2-40B4-BE49-F238E27FC236}">
                <a16:creationId xmlns:a16="http://schemas.microsoft.com/office/drawing/2014/main" id="{4EB18C41-0A39-4340-A4C0-E2C9D0FD3011}"/>
              </a:ext>
            </a:extLst>
          </p:cNvPr>
          <p:cNvSpPr/>
          <p:nvPr/>
        </p:nvSpPr>
        <p:spPr>
          <a:xfrm rot="18216364">
            <a:off x="2399031" y="4714046"/>
            <a:ext cx="1166718" cy="1853962"/>
          </a:xfrm>
          <a:prstGeom prst="roundRect">
            <a:avLst/>
          </a:prstGeom>
          <a:noFill/>
          <a:ln w="22225" cap="flat">
            <a:solidFill>
              <a:sysClr val="windowText" lastClr="000000"/>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grpSp>
        <p:nvGrpSpPr>
          <p:cNvPr id="86" name="Group 85">
            <a:extLst>
              <a:ext uri="{FF2B5EF4-FFF2-40B4-BE49-F238E27FC236}">
                <a16:creationId xmlns:a16="http://schemas.microsoft.com/office/drawing/2014/main" id="{8FC7E034-DA49-DD4E-BF3A-4FCB95AE927B}"/>
              </a:ext>
            </a:extLst>
          </p:cNvPr>
          <p:cNvGrpSpPr/>
          <p:nvPr/>
        </p:nvGrpSpPr>
        <p:grpSpPr>
          <a:xfrm>
            <a:off x="7800500" y="2845924"/>
            <a:ext cx="2986034" cy="4784526"/>
            <a:chOff x="3679324" y="1893699"/>
            <a:chExt cx="3849071" cy="5465268"/>
          </a:xfrm>
        </p:grpSpPr>
        <p:sp>
          <p:nvSpPr>
            <p:cNvPr id="87" name="Oval 86">
              <a:extLst>
                <a:ext uri="{FF2B5EF4-FFF2-40B4-BE49-F238E27FC236}">
                  <a16:creationId xmlns:a16="http://schemas.microsoft.com/office/drawing/2014/main" id="{BFD19330-79F8-0E49-88B2-0A73A11304EF}"/>
                </a:ext>
              </a:extLst>
            </p:cNvPr>
            <p:cNvSpPr/>
            <p:nvPr/>
          </p:nvSpPr>
          <p:spPr>
            <a:xfrm>
              <a:off x="5173283" y="1893699"/>
              <a:ext cx="806494" cy="701907"/>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88" name="Oval 87">
              <a:extLst>
                <a:ext uri="{FF2B5EF4-FFF2-40B4-BE49-F238E27FC236}">
                  <a16:creationId xmlns:a16="http://schemas.microsoft.com/office/drawing/2014/main" id="{BEA72CC6-7E7E-624B-8950-8E826EB4B85B}"/>
                </a:ext>
              </a:extLst>
            </p:cNvPr>
            <p:cNvSpPr/>
            <p:nvPr/>
          </p:nvSpPr>
          <p:spPr>
            <a:xfrm>
              <a:off x="5153063" y="3010311"/>
              <a:ext cx="880801" cy="736431"/>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89" name="Oval 88">
              <a:extLst>
                <a:ext uri="{FF2B5EF4-FFF2-40B4-BE49-F238E27FC236}">
                  <a16:creationId xmlns:a16="http://schemas.microsoft.com/office/drawing/2014/main" id="{9E5D4F2C-00D9-AC41-83B1-5B77D4ED6878}"/>
                </a:ext>
              </a:extLst>
            </p:cNvPr>
            <p:cNvSpPr/>
            <p:nvPr/>
          </p:nvSpPr>
          <p:spPr>
            <a:xfrm>
              <a:off x="3679324" y="4258229"/>
              <a:ext cx="763297" cy="625398"/>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90" name="Oval 89">
              <a:extLst>
                <a:ext uri="{FF2B5EF4-FFF2-40B4-BE49-F238E27FC236}">
                  <a16:creationId xmlns:a16="http://schemas.microsoft.com/office/drawing/2014/main" id="{AEEB6016-3783-0144-8A0A-016D2253D94E}"/>
                </a:ext>
              </a:extLst>
            </p:cNvPr>
            <p:cNvSpPr/>
            <p:nvPr/>
          </p:nvSpPr>
          <p:spPr>
            <a:xfrm>
              <a:off x="5193129" y="4239838"/>
              <a:ext cx="807181" cy="625398"/>
            </a:xfrm>
            <a:prstGeom prst="ellipse">
              <a:avLst/>
            </a:prstGeom>
            <a:solidFill>
              <a:srgbClr val="C00000">
                <a:alpha val="24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91" name="Oval 90">
              <a:extLst>
                <a:ext uri="{FF2B5EF4-FFF2-40B4-BE49-F238E27FC236}">
                  <a16:creationId xmlns:a16="http://schemas.microsoft.com/office/drawing/2014/main" id="{11185186-B215-8E44-BCA9-F9BC8FE930A0}"/>
                </a:ext>
              </a:extLst>
            </p:cNvPr>
            <p:cNvSpPr/>
            <p:nvPr/>
          </p:nvSpPr>
          <p:spPr>
            <a:xfrm>
              <a:off x="6792845" y="4258230"/>
              <a:ext cx="735550" cy="603882"/>
            </a:xfrm>
            <a:prstGeom prst="ellipse">
              <a:avLst/>
            </a:prstGeom>
            <a:solidFill>
              <a:srgbClr val="C00000">
                <a:alpha val="23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AlternateContent xmlns:mc="http://schemas.openxmlformats.org/markup-compatibility/2006" xmlns:a14="http://schemas.microsoft.com/office/drawing/2010/main">
          <mc:Choice Requires="a14">
            <p:sp>
              <p:nvSpPr>
                <p:cNvPr id="92" name="Oval 91">
                  <a:extLst>
                    <a:ext uri="{FF2B5EF4-FFF2-40B4-BE49-F238E27FC236}">
                      <a16:creationId xmlns:a16="http://schemas.microsoft.com/office/drawing/2014/main" id="{16FD28BD-7770-6048-92C8-2CC4C8E3D299}"/>
                    </a:ext>
                  </a:extLst>
                </p:cNvPr>
                <p:cNvSpPr/>
                <p:nvPr/>
              </p:nvSpPr>
              <p:spPr>
                <a:xfrm>
                  <a:off x="4110983" y="5269720"/>
                  <a:ext cx="782148" cy="729747"/>
                </a:xfrm>
                <a:prstGeom prst="ellipse">
                  <a:avLst/>
                </a:prstGeom>
                <a:solidFill>
                  <a:srgbClr val="C00000"/>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ctrlPr>
                          </m:sSubPr>
                          <m:e>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𝑅</m:t>
                            </m:r>
                          </m:e>
                          <m:sub>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𝑘</m:t>
                            </m:r>
                          </m:sub>
                        </m:sSub>
                      </m:oMath>
                    </m:oMathPara>
                  </a14:m>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Choice>
          <mc:Fallback xmlns="">
            <p:sp>
              <p:nvSpPr>
                <p:cNvPr id="92" name="Oval 91">
                  <a:extLst>
                    <a:ext uri="{FF2B5EF4-FFF2-40B4-BE49-F238E27FC236}">
                      <a16:creationId xmlns:a16="http://schemas.microsoft.com/office/drawing/2014/main" id="{16FD28BD-7770-6048-92C8-2CC4C8E3D299}"/>
                    </a:ext>
                  </a:extLst>
                </p:cNvPr>
                <p:cNvSpPr>
                  <a:spLocks noRot="1" noChangeAspect="1" noMove="1" noResize="1" noEditPoints="1" noAdjustHandles="1" noChangeArrowheads="1" noChangeShapeType="1" noTextEdit="1"/>
                </p:cNvSpPr>
                <p:nvPr/>
              </p:nvSpPr>
              <p:spPr>
                <a:xfrm>
                  <a:off x="4110983" y="5269720"/>
                  <a:ext cx="782148" cy="729747"/>
                </a:xfrm>
                <a:prstGeom prst="ellipse">
                  <a:avLst/>
                </a:prstGeom>
                <a:blipFill>
                  <a:blip r:embed="rId4"/>
                  <a:stretch>
                    <a:fillRect l="-8163"/>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Oval 92">
                  <a:extLst>
                    <a:ext uri="{FF2B5EF4-FFF2-40B4-BE49-F238E27FC236}">
                      <a16:creationId xmlns:a16="http://schemas.microsoft.com/office/drawing/2014/main" id="{24344184-194B-9A4E-8EB1-75CE0013DCCA}"/>
                    </a:ext>
                  </a:extLst>
                </p:cNvPr>
                <p:cNvSpPr/>
                <p:nvPr/>
              </p:nvSpPr>
              <p:spPr>
                <a:xfrm>
                  <a:off x="5941196" y="5274472"/>
                  <a:ext cx="782148"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ctrlPr>
                          </m:sSubPr>
                          <m:e>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𝑅</m:t>
                            </m:r>
                          </m:e>
                          <m:sub>
                            <m:r>
                              <a:rPr kumimoji="0" lang="en-US" sz="2800" b="0" i="1" u="none" strike="noStrike" kern="1200" cap="none" spc="0" normalizeH="0" baseline="0" noProof="0" smtClean="0">
                                <a:ln>
                                  <a:noFill/>
                                </a:ln>
                                <a:solidFill>
                                  <a:srgbClr val="FFFFFF"/>
                                </a:solidFill>
                                <a:effectLst/>
                                <a:uLnTx/>
                                <a:uFillTx/>
                                <a:latin typeface="Cambria Math" panose="02040503050406030204" pitchFamily="18" charset="0"/>
                                <a:ea typeface="Helvetica Neue Medium"/>
                                <a:cs typeface="Helvetica Neue Medium"/>
                                <a:sym typeface="Helvetica Neue"/>
                              </a:rPr>
                              <m:t>𝑖</m:t>
                            </m:r>
                          </m:sub>
                        </m:sSub>
                      </m:oMath>
                    </m:oMathPara>
                  </a14:m>
                  <a:endParaRPr kumimoji="0" lang="en-US" sz="2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mc:Choice>
          <mc:Fallback xmlns="">
            <p:sp>
              <p:nvSpPr>
                <p:cNvPr id="93" name="Oval 92">
                  <a:extLst>
                    <a:ext uri="{FF2B5EF4-FFF2-40B4-BE49-F238E27FC236}">
                      <a16:creationId xmlns:a16="http://schemas.microsoft.com/office/drawing/2014/main" id="{24344184-194B-9A4E-8EB1-75CE0013DCCA}"/>
                    </a:ext>
                  </a:extLst>
                </p:cNvPr>
                <p:cNvSpPr>
                  <a:spLocks noRot="1" noChangeAspect="1" noMove="1" noResize="1" noEditPoints="1" noAdjustHandles="1" noChangeArrowheads="1" noChangeShapeType="1" noTextEdit="1"/>
                </p:cNvSpPr>
                <p:nvPr/>
              </p:nvSpPr>
              <p:spPr>
                <a:xfrm>
                  <a:off x="5941196" y="5274472"/>
                  <a:ext cx="782148" cy="652050"/>
                </a:xfrm>
                <a:prstGeom prst="ellipse">
                  <a:avLst/>
                </a:prstGeom>
                <a:blipFill>
                  <a:blip r:embed="rId5"/>
                  <a:stretch>
                    <a:fillRect l="-2000"/>
                  </a:stretch>
                </a:blipFill>
                <a:ln w="12700" cap="flat" cmpd="sng" algn="ctr">
                  <a:solidFill>
                    <a:sysClr val="windowText" lastClr="000000"/>
                  </a:solidFill>
                  <a:prstDash val="solid"/>
                  <a:miter lim="800000"/>
                </a:ln>
                <a:effectLst/>
              </p:spPr>
              <p:txBody>
                <a:bodyPr/>
                <a:lstStyle/>
                <a:p>
                  <a:r>
                    <a:rPr lang="en-US">
                      <a:noFill/>
                    </a:rPr>
                    <a:t> </a:t>
                  </a:r>
                </a:p>
              </p:txBody>
            </p:sp>
          </mc:Fallback>
        </mc:AlternateContent>
        <p:cxnSp>
          <p:nvCxnSpPr>
            <p:cNvPr id="94" name="Straight Connector 93">
              <a:extLst>
                <a:ext uri="{FF2B5EF4-FFF2-40B4-BE49-F238E27FC236}">
                  <a16:creationId xmlns:a16="http://schemas.microsoft.com/office/drawing/2014/main" id="{25CDCECF-2EAC-7F46-AE98-49CD0EFB3C7A}"/>
                </a:ext>
              </a:extLst>
            </p:cNvPr>
            <p:cNvCxnSpPr>
              <a:cxnSpLocks/>
              <a:stCxn id="87" idx="4"/>
              <a:endCxn id="88" idx="0"/>
            </p:cNvCxnSpPr>
            <p:nvPr/>
          </p:nvCxnSpPr>
          <p:spPr>
            <a:xfrm>
              <a:off x="5576530" y="2595606"/>
              <a:ext cx="16933" cy="414705"/>
            </a:xfrm>
            <a:prstGeom prst="line">
              <a:avLst/>
            </a:prstGeom>
            <a:noFill/>
            <a:ln w="22225" cap="flat" cmpd="sng" algn="ctr">
              <a:solidFill>
                <a:sysClr val="windowText" lastClr="000000"/>
              </a:solidFill>
              <a:prstDash val="solid"/>
              <a:miter lim="800000"/>
            </a:ln>
            <a:effectLst/>
          </p:spPr>
        </p:cxnSp>
        <p:cxnSp>
          <p:nvCxnSpPr>
            <p:cNvPr id="95" name="Straight Connector 94">
              <a:extLst>
                <a:ext uri="{FF2B5EF4-FFF2-40B4-BE49-F238E27FC236}">
                  <a16:creationId xmlns:a16="http://schemas.microsoft.com/office/drawing/2014/main" id="{8A677153-2792-B54D-9CF9-43A37DF9B46D}"/>
                </a:ext>
              </a:extLst>
            </p:cNvPr>
            <p:cNvCxnSpPr>
              <a:cxnSpLocks/>
              <a:stCxn id="88" idx="4"/>
              <a:endCxn id="89" idx="7"/>
            </p:cNvCxnSpPr>
            <p:nvPr/>
          </p:nvCxnSpPr>
          <p:spPr>
            <a:xfrm flipH="1">
              <a:off x="4330839" y="3746741"/>
              <a:ext cx="1262624" cy="603076"/>
            </a:xfrm>
            <a:prstGeom prst="line">
              <a:avLst/>
            </a:prstGeom>
            <a:noFill/>
            <a:ln w="22225" cap="flat" cmpd="sng" algn="ctr">
              <a:solidFill>
                <a:sysClr val="windowText" lastClr="000000"/>
              </a:solidFill>
              <a:prstDash val="solid"/>
              <a:miter lim="800000"/>
            </a:ln>
            <a:effectLst/>
          </p:spPr>
        </p:cxnSp>
        <p:cxnSp>
          <p:nvCxnSpPr>
            <p:cNvPr id="96" name="Straight Connector 95">
              <a:extLst>
                <a:ext uri="{FF2B5EF4-FFF2-40B4-BE49-F238E27FC236}">
                  <a16:creationId xmlns:a16="http://schemas.microsoft.com/office/drawing/2014/main" id="{A66A1CA0-F2A8-6D49-911C-084EC0544CA3}"/>
                </a:ext>
              </a:extLst>
            </p:cNvPr>
            <p:cNvCxnSpPr>
              <a:cxnSpLocks/>
              <a:stCxn id="88" idx="4"/>
              <a:endCxn id="90" idx="0"/>
            </p:cNvCxnSpPr>
            <p:nvPr/>
          </p:nvCxnSpPr>
          <p:spPr>
            <a:xfrm>
              <a:off x="5593463" y="3746741"/>
              <a:ext cx="3256" cy="493097"/>
            </a:xfrm>
            <a:prstGeom prst="line">
              <a:avLst/>
            </a:prstGeom>
            <a:noFill/>
            <a:ln w="22225" cap="flat" cmpd="sng" algn="ctr">
              <a:solidFill>
                <a:sysClr val="windowText" lastClr="000000"/>
              </a:solidFill>
              <a:prstDash val="solid"/>
              <a:miter lim="800000"/>
            </a:ln>
            <a:effectLst/>
          </p:spPr>
        </p:cxnSp>
        <p:cxnSp>
          <p:nvCxnSpPr>
            <p:cNvPr id="97" name="Straight Connector 96">
              <a:extLst>
                <a:ext uri="{FF2B5EF4-FFF2-40B4-BE49-F238E27FC236}">
                  <a16:creationId xmlns:a16="http://schemas.microsoft.com/office/drawing/2014/main" id="{EBFC38EE-4D3C-2448-AC3F-1EB2329525C8}"/>
                </a:ext>
              </a:extLst>
            </p:cNvPr>
            <p:cNvCxnSpPr>
              <a:cxnSpLocks/>
              <a:stCxn id="88" idx="4"/>
              <a:endCxn id="91" idx="1"/>
            </p:cNvCxnSpPr>
            <p:nvPr/>
          </p:nvCxnSpPr>
          <p:spPr>
            <a:xfrm>
              <a:off x="5593463" y="3746741"/>
              <a:ext cx="1307101" cy="599925"/>
            </a:xfrm>
            <a:prstGeom prst="line">
              <a:avLst/>
            </a:prstGeom>
            <a:noFill/>
            <a:ln w="22225" cap="flat" cmpd="sng" algn="ctr">
              <a:solidFill>
                <a:sysClr val="windowText" lastClr="000000"/>
              </a:solidFill>
              <a:prstDash val="solid"/>
              <a:miter lim="800000"/>
            </a:ln>
            <a:effectLst/>
          </p:spPr>
        </p:cxnSp>
        <p:cxnSp>
          <p:nvCxnSpPr>
            <p:cNvPr id="99" name="Straight Connector 98">
              <a:extLst>
                <a:ext uri="{FF2B5EF4-FFF2-40B4-BE49-F238E27FC236}">
                  <a16:creationId xmlns:a16="http://schemas.microsoft.com/office/drawing/2014/main" id="{4CD0994B-159D-3542-A4D9-155B3B513B6B}"/>
                </a:ext>
              </a:extLst>
            </p:cNvPr>
            <p:cNvCxnSpPr>
              <a:cxnSpLocks/>
              <a:stCxn id="90" idx="4"/>
              <a:endCxn id="92" idx="7"/>
            </p:cNvCxnSpPr>
            <p:nvPr/>
          </p:nvCxnSpPr>
          <p:spPr>
            <a:xfrm flipH="1">
              <a:off x="4778588" y="4865236"/>
              <a:ext cx="818132" cy="511353"/>
            </a:xfrm>
            <a:prstGeom prst="line">
              <a:avLst/>
            </a:prstGeom>
            <a:noFill/>
            <a:ln w="22225" cap="flat" cmpd="sng" algn="ctr">
              <a:solidFill>
                <a:sysClr val="windowText" lastClr="000000"/>
              </a:solidFill>
              <a:prstDash val="solid"/>
              <a:miter lim="800000"/>
            </a:ln>
            <a:effectLst/>
          </p:spPr>
        </p:cxnSp>
        <p:cxnSp>
          <p:nvCxnSpPr>
            <p:cNvPr id="100" name="Straight Connector 99">
              <a:extLst>
                <a:ext uri="{FF2B5EF4-FFF2-40B4-BE49-F238E27FC236}">
                  <a16:creationId xmlns:a16="http://schemas.microsoft.com/office/drawing/2014/main" id="{C59D427F-CAF0-5640-AB7F-C7A165EA028B}"/>
                </a:ext>
              </a:extLst>
            </p:cNvPr>
            <p:cNvCxnSpPr>
              <a:cxnSpLocks/>
              <a:stCxn id="90" idx="4"/>
              <a:endCxn id="93" idx="0"/>
            </p:cNvCxnSpPr>
            <p:nvPr/>
          </p:nvCxnSpPr>
          <p:spPr>
            <a:xfrm>
              <a:off x="5596720" y="4865236"/>
              <a:ext cx="735550" cy="409236"/>
            </a:xfrm>
            <a:prstGeom prst="line">
              <a:avLst/>
            </a:prstGeom>
            <a:noFill/>
            <a:ln w="22225" cap="flat" cmpd="sng" algn="ctr">
              <a:solidFill>
                <a:sysClr val="windowText" lastClr="000000"/>
              </a:solidFill>
              <a:prstDash val="solid"/>
              <a:miter lim="800000"/>
            </a:ln>
            <a:effectLst/>
          </p:spPr>
        </p:cxnSp>
        <p:sp>
          <p:nvSpPr>
            <p:cNvPr id="101" name="Oval 100">
              <a:extLst>
                <a:ext uri="{FF2B5EF4-FFF2-40B4-BE49-F238E27FC236}">
                  <a16:creationId xmlns:a16="http://schemas.microsoft.com/office/drawing/2014/main" id="{A9DEAD70-D673-4249-99D3-E3C9ABC2D045}"/>
                </a:ext>
              </a:extLst>
            </p:cNvPr>
            <p:cNvSpPr/>
            <p:nvPr/>
          </p:nvSpPr>
          <p:spPr>
            <a:xfrm>
              <a:off x="4110983" y="6629220"/>
              <a:ext cx="787967" cy="729747"/>
            </a:xfrm>
            <a:prstGeom prst="ellipse">
              <a:avLst/>
            </a:prstGeom>
            <a:solidFill>
              <a:schemeClr val="accent1">
                <a:alpha val="39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102" name="Oval 101">
              <a:extLst>
                <a:ext uri="{FF2B5EF4-FFF2-40B4-BE49-F238E27FC236}">
                  <a16:creationId xmlns:a16="http://schemas.microsoft.com/office/drawing/2014/main" id="{97C63460-A10E-004E-B58D-52C9F5D69288}"/>
                </a:ext>
              </a:extLst>
            </p:cNvPr>
            <p:cNvSpPr/>
            <p:nvPr/>
          </p:nvSpPr>
          <p:spPr>
            <a:xfrm>
              <a:off x="5932915" y="6581459"/>
              <a:ext cx="807182" cy="729747"/>
            </a:xfrm>
            <a:prstGeom prst="ellipse">
              <a:avLst/>
            </a:prstGeom>
            <a:solidFill>
              <a:schemeClr val="accent1">
                <a:alpha val="40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tx1"/>
                </a:solidFill>
                <a:effectLst/>
                <a:uLnTx/>
                <a:uFillTx/>
                <a:latin typeface="Calibri" panose="020F0502020204030204"/>
                <a:ea typeface="Helvetica Neue Medium"/>
                <a:cs typeface="Helvetica Neue Medium"/>
                <a:sym typeface="Helvetica Neue"/>
              </a:endParaRPr>
            </a:p>
          </p:txBody>
        </p:sp>
        <p:cxnSp>
          <p:nvCxnSpPr>
            <p:cNvPr id="103" name="Straight Connector 102">
              <a:extLst>
                <a:ext uri="{FF2B5EF4-FFF2-40B4-BE49-F238E27FC236}">
                  <a16:creationId xmlns:a16="http://schemas.microsoft.com/office/drawing/2014/main" id="{3EBC795A-481A-6E47-B4C3-CF42701B45BB}"/>
                </a:ext>
              </a:extLst>
            </p:cNvPr>
            <p:cNvCxnSpPr>
              <a:cxnSpLocks/>
              <a:stCxn id="92" idx="4"/>
              <a:endCxn id="101" idx="0"/>
            </p:cNvCxnSpPr>
            <p:nvPr/>
          </p:nvCxnSpPr>
          <p:spPr>
            <a:xfrm>
              <a:off x="4502057" y="5999467"/>
              <a:ext cx="2910" cy="629753"/>
            </a:xfrm>
            <a:prstGeom prst="line">
              <a:avLst/>
            </a:prstGeom>
            <a:noFill/>
            <a:ln w="22225" cap="flat" cmpd="sng" algn="ctr">
              <a:solidFill>
                <a:sysClr val="windowText" lastClr="000000"/>
              </a:solidFill>
              <a:prstDash val="solid"/>
              <a:miter lim="800000"/>
            </a:ln>
            <a:effectLst/>
          </p:spPr>
        </p:cxnSp>
        <p:cxnSp>
          <p:nvCxnSpPr>
            <p:cNvPr id="104" name="Straight Connector 103">
              <a:extLst>
                <a:ext uri="{FF2B5EF4-FFF2-40B4-BE49-F238E27FC236}">
                  <a16:creationId xmlns:a16="http://schemas.microsoft.com/office/drawing/2014/main" id="{10EA63B7-5C19-1C44-807B-E52F916672FE}"/>
                </a:ext>
              </a:extLst>
            </p:cNvPr>
            <p:cNvCxnSpPr>
              <a:cxnSpLocks/>
              <a:stCxn id="93" idx="4"/>
              <a:endCxn id="102" idx="0"/>
            </p:cNvCxnSpPr>
            <p:nvPr/>
          </p:nvCxnSpPr>
          <p:spPr>
            <a:xfrm>
              <a:off x="6332270" y="5926522"/>
              <a:ext cx="4236" cy="654937"/>
            </a:xfrm>
            <a:prstGeom prst="line">
              <a:avLst/>
            </a:prstGeom>
            <a:noFill/>
            <a:ln w="22225" cap="flat" cmpd="sng" algn="ctr">
              <a:solidFill>
                <a:sysClr val="windowText" lastClr="000000"/>
              </a:solidFill>
              <a:prstDash val="solid"/>
              <a:miter lim="800000"/>
            </a:ln>
            <a:effectLst/>
          </p:spPr>
        </p:cxnSp>
      </p:grpSp>
      <p:sp>
        <p:nvSpPr>
          <p:cNvPr id="105" name="Rounded Rectangle 104">
            <a:extLst>
              <a:ext uri="{FF2B5EF4-FFF2-40B4-BE49-F238E27FC236}">
                <a16:creationId xmlns:a16="http://schemas.microsoft.com/office/drawing/2014/main" id="{5B3B1DB3-C8E5-414C-905C-B554E3433BAB}"/>
              </a:ext>
            </a:extLst>
          </p:cNvPr>
          <p:cNvSpPr/>
          <p:nvPr/>
        </p:nvSpPr>
        <p:spPr>
          <a:xfrm rot="16200000">
            <a:off x="8716635" y="4842444"/>
            <a:ext cx="856913" cy="2498975"/>
          </a:xfrm>
          <a:prstGeom prst="roundRect">
            <a:avLst/>
          </a:prstGeom>
          <a:noFill/>
          <a:ln w="22225" cap="flat">
            <a:solidFill>
              <a:sysClr val="windowText" lastClr="000000"/>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cxnSp>
        <p:nvCxnSpPr>
          <p:cNvPr id="6" name="Straight Connector 5">
            <a:extLst>
              <a:ext uri="{FF2B5EF4-FFF2-40B4-BE49-F238E27FC236}">
                <a16:creationId xmlns:a16="http://schemas.microsoft.com/office/drawing/2014/main" id="{8E4C4594-95EE-864E-BF71-EE59A0A6B134}"/>
              </a:ext>
            </a:extLst>
          </p:cNvPr>
          <p:cNvCxnSpPr>
            <a:cxnSpLocks/>
          </p:cNvCxnSpPr>
          <p:nvPr/>
        </p:nvCxnSpPr>
        <p:spPr>
          <a:xfrm>
            <a:off x="6468533" y="1984367"/>
            <a:ext cx="0" cy="733105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D5B730-9434-4D4D-B403-621E301ED16E}"/>
                  </a:ext>
                </a:extLst>
              </p:cNvPr>
              <p:cNvSpPr txBox="1"/>
              <p:nvPr/>
            </p:nvSpPr>
            <p:spPr>
              <a:xfrm>
                <a:off x="6689064" y="7716073"/>
                <a:ext cx="5971027" cy="7711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20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Have the subspaces of </a:t>
                </a:r>
                <a14:m>
                  <m:oMath xmlns:m="http://schemas.openxmlformats.org/officeDocument/2006/math">
                    <m:sSub>
                      <m:sSubPr>
                        <m:ctrlP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𝑅</m:t>
                        </m:r>
                      </m:e>
                      <m:sub>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𝑘</m:t>
                        </m:r>
                      </m:sub>
                    </m:sSub>
                  </m:oMath>
                </a14:m>
                <a:r>
                  <a:rPr kumimoji="0" lang="en-US" sz="20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 and </a:t>
                </a:r>
                <a14:m>
                  <m:oMath xmlns:m="http://schemas.openxmlformats.org/officeDocument/2006/math">
                    <m:sSub>
                      <m:sSubPr>
                        <m:ctrlPr>
                          <a:rPr lang="en-US" b="0" i="1">
                            <a:solidFill>
                              <a:srgbClr val="FF0000"/>
                            </a:solidFill>
                            <a:latin typeface="Cambria Math" panose="02040503050406030204" pitchFamily="18" charset="0"/>
                            <a:ea typeface="Verdana" panose="020B0604030504040204" pitchFamily="34" charset="0"/>
                            <a:cs typeface="Verdana" panose="020B0604030504040204" pitchFamily="34" charset="0"/>
                          </a:rPr>
                        </m:ctrlPr>
                      </m:sSubPr>
                      <m:e>
                        <m:r>
                          <a:rPr lang="en-US" b="0" i="1">
                            <a:solidFill>
                              <a:srgbClr val="FF0000"/>
                            </a:solidFill>
                            <a:latin typeface="Cambria Math" panose="02040503050406030204" pitchFamily="18" charset="0"/>
                            <a:ea typeface="Verdana" panose="020B0604030504040204" pitchFamily="34" charset="0"/>
                            <a:cs typeface="Verdana" panose="020B0604030504040204" pitchFamily="34" charset="0"/>
                          </a:rPr>
                          <m:t>𝑅</m:t>
                        </m:r>
                      </m:e>
                      <m:sub>
                        <m:r>
                          <a:rPr lang="en-US" b="0" i="1" smtClean="0">
                            <a:solidFill>
                              <a:srgbClr val="FF0000"/>
                            </a:solidFill>
                            <a:latin typeface="Cambria Math" panose="02040503050406030204" pitchFamily="18" charset="0"/>
                            <a:ea typeface="Verdana" panose="020B0604030504040204" pitchFamily="34" charset="0"/>
                            <a:cs typeface="Verdana" panose="020B0604030504040204" pitchFamily="34" charset="0"/>
                          </a:rPr>
                          <m:t>𝑖</m:t>
                        </m:r>
                      </m:sub>
                    </m:sSub>
                  </m:oMath>
                </a14:m>
                <a:r>
                  <a:rPr kumimoji="0" lang="en-US" sz="20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 orthogonal to each other as much as possible    </a:t>
                </a:r>
              </a:p>
            </p:txBody>
          </p:sp>
        </mc:Choice>
        <mc:Fallback xmlns="">
          <p:sp>
            <p:nvSpPr>
              <p:cNvPr id="7" name="TextBox 6">
                <a:extLst>
                  <a:ext uri="{FF2B5EF4-FFF2-40B4-BE49-F238E27FC236}">
                    <a16:creationId xmlns:a16="http://schemas.microsoft.com/office/drawing/2014/main" id="{04D5B730-9434-4D4D-B403-621E301ED16E}"/>
                  </a:ext>
                </a:extLst>
              </p:cNvPr>
              <p:cNvSpPr txBox="1">
                <a:spLocks noRot="1" noChangeAspect="1" noMove="1" noResize="1" noEditPoints="1" noAdjustHandles="1" noChangeArrowheads="1" noChangeShapeType="1" noTextEdit="1"/>
              </p:cNvSpPr>
              <p:nvPr/>
            </p:nvSpPr>
            <p:spPr>
              <a:xfrm>
                <a:off x="6689064" y="7716073"/>
                <a:ext cx="5971027" cy="771173"/>
              </a:xfrm>
              <a:prstGeom prst="rect">
                <a:avLst/>
              </a:prstGeom>
              <a:blipFill>
                <a:blip r:embed="rId6"/>
                <a:stretch>
                  <a:fillRect l="-1699" r="-212" b="-1311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19A50E8-0AD0-2546-9BBD-DFBB4A264F7E}"/>
                  </a:ext>
                </a:extLst>
              </p:cNvPr>
              <p:cNvSpPr txBox="1"/>
              <p:nvPr/>
            </p:nvSpPr>
            <p:spPr>
              <a:xfrm>
                <a:off x="327920" y="7704201"/>
                <a:ext cx="5971027" cy="8094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en-US" sz="20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Have minimum</a:t>
                </a:r>
                <a:r>
                  <a:rPr kumimoji="0" lang="en-US" sz="2000" b="0" u="none" strike="noStrike" cap="none" spc="0" normalizeH="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 difference in the </a:t>
                </a:r>
                <a:r>
                  <a:rPr lang="en-US" sz="2000" b="0" dirty="0">
                    <a:latin typeface="Verdana" panose="020B0604030504040204" pitchFamily="34" charset="0"/>
                    <a:ea typeface="Verdana" panose="020B0604030504040204" pitchFamily="34" charset="0"/>
                    <a:cs typeface="Verdana" panose="020B0604030504040204" pitchFamily="34" charset="0"/>
                  </a:rPr>
                  <a:t>d</a:t>
                </a:r>
                <a:r>
                  <a:rPr kumimoji="0" lang="en-US" sz="2000" b="0" u="none" strike="noStrike" cap="none" spc="0" normalizeH="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imensions of the</a:t>
                </a:r>
                <a:r>
                  <a:rPr kumimoji="0" lang="en-US" sz="20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 subspaces of </a:t>
                </a:r>
                <a14:m>
                  <m:oMath xmlns:m="http://schemas.openxmlformats.org/officeDocument/2006/math">
                    <m:sSub>
                      <m:sSubPr>
                        <m:ctrlP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𝑅</m:t>
                        </m:r>
                      </m:e>
                      <m:sub>
                        <m:r>
                          <a:rPr kumimoji="0" lang="en-US" b="0" i="1" u="none" strike="noStrike" cap="none" spc="0" normalizeH="0" baseline="0" smtClean="0">
                            <a:ln>
                              <a:noFill/>
                            </a:ln>
                            <a:solidFill>
                              <a:srgbClr val="FF0000"/>
                            </a:solidFill>
                            <a:effectLst/>
                            <a:uFillTx/>
                            <a:latin typeface="Cambria Math" panose="02040503050406030204" pitchFamily="18" charset="0"/>
                            <a:ea typeface="Verdana" panose="020B0604030504040204" pitchFamily="34" charset="0"/>
                            <a:cs typeface="Verdana" panose="020B0604030504040204" pitchFamily="34" charset="0"/>
                            <a:sym typeface="Helvetica Neue"/>
                          </a:rPr>
                          <m:t>𝑖</m:t>
                        </m:r>
                      </m:sub>
                    </m:sSub>
                  </m:oMath>
                </a14:m>
                <a:r>
                  <a:rPr kumimoji="0" lang="en-US" sz="20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 and </a:t>
                </a:r>
                <a14:m>
                  <m:oMath xmlns:m="http://schemas.openxmlformats.org/officeDocument/2006/math">
                    <m:sSub>
                      <m:sSubPr>
                        <m:ctrlPr>
                          <a:rPr lang="en-US" b="0" i="1">
                            <a:solidFill>
                              <a:srgbClr val="FF0000"/>
                            </a:solidFill>
                            <a:latin typeface="Cambria Math" panose="02040503050406030204" pitchFamily="18" charset="0"/>
                            <a:ea typeface="Verdana" panose="020B0604030504040204" pitchFamily="34" charset="0"/>
                            <a:cs typeface="Verdana" panose="020B0604030504040204" pitchFamily="34" charset="0"/>
                          </a:rPr>
                        </m:ctrlPr>
                      </m:sSubPr>
                      <m:e>
                        <m:r>
                          <a:rPr lang="en-US" b="0" i="1">
                            <a:solidFill>
                              <a:srgbClr val="FF0000"/>
                            </a:solidFill>
                            <a:latin typeface="Cambria Math" panose="02040503050406030204" pitchFamily="18" charset="0"/>
                            <a:ea typeface="Verdana" panose="020B0604030504040204" pitchFamily="34" charset="0"/>
                            <a:cs typeface="Verdana" panose="020B0604030504040204" pitchFamily="34" charset="0"/>
                          </a:rPr>
                          <m:t>𝑅</m:t>
                        </m:r>
                      </m:e>
                      <m:sub>
                        <m:r>
                          <a:rPr lang="en-US" b="0" i="1" smtClean="0">
                            <a:solidFill>
                              <a:srgbClr val="FF0000"/>
                            </a:solidFill>
                            <a:latin typeface="Cambria Math" panose="02040503050406030204" pitchFamily="18" charset="0"/>
                            <a:ea typeface="Verdana" panose="020B0604030504040204" pitchFamily="34" charset="0"/>
                            <a:cs typeface="Verdana" panose="020B0604030504040204" pitchFamily="34" charset="0"/>
                          </a:rPr>
                          <m:t>𝑗</m:t>
                        </m:r>
                      </m:sub>
                    </m:sSub>
                  </m:oMath>
                </a14:m>
                <a:endParaRPr kumimoji="0" lang="en-US" sz="20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endParaRPr>
              </a:p>
            </p:txBody>
          </p:sp>
        </mc:Choice>
        <mc:Fallback xmlns="">
          <p:sp>
            <p:nvSpPr>
              <p:cNvPr id="106" name="TextBox 105">
                <a:extLst>
                  <a:ext uri="{FF2B5EF4-FFF2-40B4-BE49-F238E27FC236}">
                    <a16:creationId xmlns:a16="http://schemas.microsoft.com/office/drawing/2014/main" id="{D19A50E8-0AD0-2546-9BBD-DFBB4A264F7E}"/>
                  </a:ext>
                </a:extLst>
              </p:cNvPr>
              <p:cNvSpPr txBox="1">
                <a:spLocks noRot="1" noChangeAspect="1" noMove="1" noResize="1" noEditPoints="1" noAdjustHandles="1" noChangeArrowheads="1" noChangeShapeType="1" noTextEdit="1"/>
              </p:cNvSpPr>
              <p:nvPr/>
            </p:nvSpPr>
            <p:spPr>
              <a:xfrm>
                <a:off x="327920" y="7704201"/>
                <a:ext cx="5971027" cy="809452"/>
              </a:xfrm>
              <a:prstGeom prst="rect">
                <a:avLst/>
              </a:prstGeom>
              <a:blipFill>
                <a:blip r:embed="rId7"/>
                <a:stretch>
                  <a:fillRect l="-1699" t="-3125" b="-6250"/>
                </a:stretch>
              </a:blipFill>
              <a:ln w="12700" cap="flat">
                <a:noFill/>
                <a:miter lim="400000"/>
              </a:ln>
              <a:effectLst/>
            </p:spPr>
            <p:txBody>
              <a:bodyPr/>
              <a:lstStyle/>
              <a:p>
                <a:r>
                  <a:rPr lang="en-US">
                    <a:noFill/>
                  </a:rPr>
                  <a:t> </a:t>
                </a:r>
              </a:p>
            </p:txBody>
          </p:sp>
        </mc:Fallback>
      </mc:AlternateContent>
      <p:sp>
        <p:nvSpPr>
          <p:cNvPr id="107" name="TextBox 106">
            <a:extLst>
              <a:ext uri="{FF2B5EF4-FFF2-40B4-BE49-F238E27FC236}">
                <a16:creationId xmlns:a16="http://schemas.microsoft.com/office/drawing/2014/main" id="{85E5F5CA-7E15-CD45-8E4D-9BFF94511A87}"/>
              </a:ext>
            </a:extLst>
          </p:cNvPr>
          <p:cNvSpPr txBox="1"/>
          <p:nvPr/>
        </p:nvSpPr>
        <p:spPr>
          <a:xfrm>
            <a:off x="914404" y="2157971"/>
            <a:ext cx="4639727" cy="594074"/>
          </a:xfrm>
          <a:prstGeom prst="rect">
            <a:avLst/>
          </a:prstGeom>
          <a:solidFill>
            <a:srgbClr val="FF0000">
              <a:alpha val="8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r>
              <a:rPr kumimoji="0" lang="en-US" b="0" u="none" strike="noStrike" cap="none" spc="0" normalizeH="0" baseline="0" dirty="0">
                <a:ln>
                  <a:noFill/>
                </a:ln>
                <a:solidFill>
                  <a:schemeClr val="bg1"/>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Regularizing Parental Space</a:t>
            </a:r>
          </a:p>
        </p:txBody>
      </p:sp>
      <p:sp>
        <p:nvSpPr>
          <p:cNvPr id="109" name="TextBox 108">
            <a:extLst>
              <a:ext uri="{FF2B5EF4-FFF2-40B4-BE49-F238E27FC236}">
                <a16:creationId xmlns:a16="http://schemas.microsoft.com/office/drawing/2014/main" id="{8B93F1B2-BAA9-084C-8CBC-447D59A52E3E}"/>
              </a:ext>
            </a:extLst>
          </p:cNvPr>
          <p:cNvSpPr txBox="1"/>
          <p:nvPr/>
        </p:nvSpPr>
        <p:spPr>
          <a:xfrm>
            <a:off x="7386308" y="2157971"/>
            <a:ext cx="4639727" cy="594074"/>
          </a:xfrm>
          <a:prstGeom prst="rect">
            <a:avLst/>
          </a:prstGeom>
          <a:solidFill>
            <a:srgbClr val="FF0000">
              <a:alpha val="8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r>
              <a:rPr kumimoji="0" lang="en-US" b="0" u="none" strike="noStrike" cap="none" spc="0" normalizeH="0" baseline="0" dirty="0">
                <a:ln>
                  <a:noFill/>
                </a:ln>
                <a:solidFill>
                  <a:schemeClr val="bg1"/>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Regularizing Sibling Space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868132B-841B-8C47-BF4C-49D925BA8CD3}"/>
                  </a:ext>
                </a:extLst>
              </p:cNvPr>
              <p:cNvSpPr txBox="1"/>
              <p:nvPr/>
            </p:nvSpPr>
            <p:spPr>
              <a:xfrm>
                <a:off x="656866" y="8510714"/>
                <a:ext cx="4443671" cy="741998"/>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m:rPr>
                              <m:sty m:val="p"/>
                            </m:rPr>
                            <a:rPr kumimoji="0" lang="en-US" sz="2400" b="0" i="0"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Ω</m:t>
                          </m:r>
                        </m:e>
                        <m:sub>
                          <m:r>
                            <m:rPr>
                              <m:sty m:val="p"/>
                            </m:rPr>
                            <a:rPr kumimoji="0" lang="en-US" sz="2400" b="0" i="0"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parent</m:t>
                          </m:r>
                        </m:sub>
                      </m:sSub>
                      <m:r>
                        <a:rPr kumimoji="0" lang="en-US" sz="2400" b="0" i="0"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Sup>
                        <m:sSupPr>
                          <m:ctrlP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pPr>
                        <m:e>
                          <m:d>
                            <m:dPr>
                              <m:ctrlP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dPr>
                            <m:e>
                              <m:rad>
                                <m:radPr>
                                  <m:degHide m:val="on"/>
                                  <m:ctrlP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radPr>
                                <m:deg/>
                                <m:e>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𝑑</m:t>
                                  </m:r>
                                </m:e>
                              </m:rad>
                              <m:r>
                                <a:rPr kumimoji="0" lang="en-US" sz="2400" b="0" i="0"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sSup>
                                <m:sSupPr>
                                  <m:ctrlP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pPr>
                                <m:e>
                                  <m:d>
                                    <m:dPr>
                                      <m:ctrlP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dPr>
                                    <m:e>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𝑧</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𝑗</m:t>
                                          </m:r>
                                        </m:sub>
                                      </m:sSub>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Sub>
                                        <m:sSubPr>
                                          <m:ctrlP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ctrlPr>
                                        </m:sSubPr>
                                        <m:e>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𝑧</m:t>
                                          </m:r>
                                        </m:e>
                                        <m:sub>
                                          <m:r>
                                            <a:rPr kumimoji="0" lang="en-US" sz="2400" b="0" i="1"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𝑖</m:t>
                                          </m:r>
                                        </m:sub>
                                      </m:sSub>
                                    </m:e>
                                  </m:d>
                                </m:e>
                                <m:sup>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up>
                              </m:sSup>
                              <m:r>
                                <a:rPr kumimoji="0" lang="en-US" sz="24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1</m:t>
                              </m:r>
                              <m:r>
                                <a:rPr kumimoji="0" lang="en-US" sz="2400" b="0" i="0"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 </m:t>
                              </m:r>
                            </m:e>
                          </m:d>
                        </m:e>
                        <m:sup>
                          <m:r>
                            <a:rPr kumimoji="0" lang="en-US" sz="2400" b="0" i="0"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2</m:t>
                          </m:r>
                        </m:sup>
                      </m:sSup>
                    </m:oMath>
                  </m:oMathPara>
                </a14:m>
                <a:endParaRPr kumimoji="0" lang="en-US" sz="24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13" name="TextBox 12">
                <a:extLst>
                  <a:ext uri="{FF2B5EF4-FFF2-40B4-BE49-F238E27FC236}">
                    <a16:creationId xmlns:a16="http://schemas.microsoft.com/office/drawing/2014/main" id="{6868132B-841B-8C47-BF4C-49D925BA8CD3}"/>
                  </a:ext>
                </a:extLst>
              </p:cNvPr>
              <p:cNvSpPr txBox="1">
                <a:spLocks noRot="1" noChangeAspect="1" noMove="1" noResize="1" noEditPoints="1" noAdjustHandles="1" noChangeArrowheads="1" noChangeShapeType="1" noTextEdit="1"/>
              </p:cNvSpPr>
              <p:nvPr/>
            </p:nvSpPr>
            <p:spPr>
              <a:xfrm>
                <a:off x="656866" y="8510714"/>
                <a:ext cx="4443671" cy="741998"/>
              </a:xfrm>
              <a:prstGeom prst="rect">
                <a:avLst/>
              </a:prstGeom>
              <a:blipFill>
                <a:blip r:embed="rId8"/>
                <a:stretch>
                  <a:fillRect l="-28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39128677-6ED7-D546-97A2-692CCB09A94B}"/>
                  </a:ext>
                </a:extLst>
              </p:cNvPr>
              <p:cNvSpPr txBox="1"/>
              <p:nvPr/>
            </p:nvSpPr>
            <p:spPr>
              <a:xfrm>
                <a:off x="7326956" y="8551143"/>
                <a:ext cx="4443671" cy="698461"/>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ctrlPr>
                        </m:sSubPr>
                        <m:e>
                          <m:r>
                            <m:rPr>
                              <m:sty m:val="p"/>
                            </m:rPr>
                            <a:rPr kumimoji="0" lang="en-US" sz="2800" b="0" i="0"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Ω</m:t>
                          </m:r>
                        </m:e>
                        <m:sub>
                          <m:r>
                            <m:rPr>
                              <m:sty m:val="p"/>
                            </m:rPr>
                            <a:rPr kumimoji="0" lang="en-US" sz="2800" b="0" i="0" u="none" strike="noStrike" cap="none" spc="0" normalizeH="0" baseline="0" smtClean="0">
                              <a:ln>
                                <a:noFill/>
                              </a:ln>
                              <a:solidFill>
                                <a:srgbClr val="FF0000"/>
                              </a:solidFill>
                              <a:effectLst/>
                              <a:uFillTx/>
                              <a:latin typeface="Cambria Math" panose="02040503050406030204" pitchFamily="18" charset="0"/>
                              <a:ea typeface="Helvetica Neue"/>
                              <a:cs typeface="Helvetica Neue"/>
                              <a:sym typeface="Helvetica Neue"/>
                            </a:rPr>
                            <m:t>sibling</m:t>
                          </m:r>
                        </m:sub>
                      </m:sSub>
                      <m:r>
                        <a:rPr kumimoji="0" lang="en-US" sz="2800" b="0" i="0" u="none" strike="noStrike" cap="none" spc="0" normalizeH="0" baseline="0" smtClean="0">
                          <a:ln>
                            <a:noFill/>
                          </a:ln>
                          <a:solidFill>
                            <a:srgbClr val="000000"/>
                          </a:solidFill>
                          <a:effectLst/>
                          <a:uFillTx/>
                          <a:latin typeface="Cambria Math" panose="02040503050406030204" pitchFamily="18" charset="0"/>
                          <a:ea typeface="Helvetica Neue"/>
                          <a:cs typeface="Helvetica Neue"/>
                          <a:sym typeface="Helvetica Neue"/>
                        </a:rPr>
                        <m:t>=</m:t>
                      </m:r>
                      <m:sSup>
                        <m:sSupPr>
                          <m:ctrlPr>
                            <a:rPr lang="en-US" sz="2800" b="0" i="1">
                              <a:latin typeface="Cambria Math" panose="02040503050406030204" pitchFamily="18" charset="0"/>
                            </a:rPr>
                          </m:ctrlPr>
                        </m:sSupPr>
                        <m:e>
                          <m:d>
                            <m:dPr>
                              <m:ctrlPr>
                                <a:rPr lang="en-US" sz="2800" b="0" i="1">
                                  <a:latin typeface="Cambria Math" panose="02040503050406030204" pitchFamily="18" charset="0"/>
                                </a:rPr>
                              </m:ctrlPr>
                            </m:dPr>
                            <m:e>
                              <m:sSubSup>
                                <m:sSubSupPr>
                                  <m:ctrlPr>
                                    <a:rPr lang="en-US" sz="2800" b="0" i="1">
                                      <a:solidFill>
                                        <a:srgbClr val="FF0000"/>
                                      </a:solidFill>
                                      <a:latin typeface="Cambria Math" panose="02040503050406030204" pitchFamily="18" charset="0"/>
                                    </a:rPr>
                                  </m:ctrlPr>
                                </m:sSubSupPr>
                                <m:e>
                                  <m:r>
                                    <a:rPr lang="en-US" sz="2800" b="0" i="1">
                                      <a:solidFill>
                                        <a:srgbClr val="FF0000"/>
                                      </a:solidFill>
                                      <a:latin typeface="Cambria Math" panose="02040503050406030204" pitchFamily="18" charset="0"/>
                                    </a:rPr>
                                    <m:t>𝑧</m:t>
                                  </m:r>
                                </m:e>
                                <m:sub>
                                  <m:r>
                                    <a:rPr lang="en-US" sz="2800" b="0" i="1" smtClean="0">
                                      <a:solidFill>
                                        <a:srgbClr val="FF0000"/>
                                      </a:solidFill>
                                      <a:latin typeface="Cambria Math" panose="02040503050406030204" pitchFamily="18" charset="0"/>
                                    </a:rPr>
                                    <m:t>𝑘</m:t>
                                  </m:r>
                                </m:sub>
                                <m:sup>
                                  <m:r>
                                    <a:rPr lang="en-US" sz="2800" b="0" i="1">
                                      <a:solidFill>
                                        <a:srgbClr val="FF0000"/>
                                      </a:solidFill>
                                      <a:latin typeface="Cambria Math" panose="02040503050406030204" pitchFamily="18" charset="0"/>
                                    </a:rPr>
                                    <m:t>⊤</m:t>
                                  </m:r>
                                </m:sup>
                              </m:sSubSup>
                              <m:sSub>
                                <m:sSubPr>
                                  <m:ctrlPr>
                                    <a:rPr lang="en-US" sz="2800" b="0" i="1">
                                      <a:solidFill>
                                        <a:srgbClr val="FF0000"/>
                                      </a:solidFill>
                                      <a:latin typeface="Cambria Math" panose="02040503050406030204" pitchFamily="18" charset="0"/>
                                    </a:rPr>
                                  </m:ctrlPr>
                                </m:sSubPr>
                                <m:e>
                                  <m:r>
                                    <a:rPr lang="en-US" sz="2800" b="0" i="1">
                                      <a:solidFill>
                                        <a:srgbClr val="FF0000"/>
                                      </a:solidFill>
                                      <a:latin typeface="Cambria Math" panose="02040503050406030204" pitchFamily="18" charset="0"/>
                                    </a:rPr>
                                    <m:t>𝑧</m:t>
                                  </m:r>
                                </m:e>
                                <m:sub>
                                  <m:r>
                                    <a:rPr lang="en-US" sz="2800" b="0" i="1">
                                      <a:solidFill>
                                        <a:srgbClr val="FF0000"/>
                                      </a:solidFill>
                                      <a:latin typeface="Cambria Math" panose="02040503050406030204" pitchFamily="18" charset="0"/>
                                    </a:rPr>
                                    <m:t>𝑖</m:t>
                                  </m:r>
                                </m:sub>
                              </m:sSub>
                            </m:e>
                          </m:d>
                        </m:e>
                        <m:sup>
                          <m:r>
                            <a:rPr lang="en-US" sz="2800" b="0" i="1">
                              <a:latin typeface="Cambria Math" panose="02040503050406030204" pitchFamily="18" charset="0"/>
                            </a:rPr>
                            <m:t>2</m:t>
                          </m:r>
                        </m:sup>
                      </m:sSup>
                    </m:oMath>
                  </m:oMathPara>
                </a14:m>
                <a:endParaRPr kumimoji="0" lang="en-US" sz="2800" b="0" i="0" u="none" strike="noStrike" cap="none" spc="0" normalizeH="0" baseline="0" dirty="0">
                  <a:ln>
                    <a:noFill/>
                  </a:ln>
                  <a:solidFill>
                    <a:srgbClr val="000000"/>
                  </a:solidFill>
                  <a:effectLst/>
                  <a:uFillTx/>
                  <a:ea typeface="Helvetica Neue"/>
                  <a:cs typeface="Helvetica Neue"/>
                  <a:sym typeface="Helvetica Neue"/>
                </a:endParaRPr>
              </a:p>
            </p:txBody>
          </p:sp>
        </mc:Choice>
        <mc:Fallback xmlns="">
          <p:sp>
            <p:nvSpPr>
              <p:cNvPr id="110" name="TextBox 109">
                <a:extLst>
                  <a:ext uri="{FF2B5EF4-FFF2-40B4-BE49-F238E27FC236}">
                    <a16:creationId xmlns:a16="http://schemas.microsoft.com/office/drawing/2014/main" id="{39128677-6ED7-D546-97A2-692CCB09A94B}"/>
                  </a:ext>
                </a:extLst>
              </p:cNvPr>
              <p:cNvSpPr txBox="1">
                <a:spLocks noRot="1" noChangeAspect="1" noMove="1" noResize="1" noEditPoints="1" noAdjustHandles="1" noChangeArrowheads="1" noChangeShapeType="1" noTextEdit="1"/>
              </p:cNvSpPr>
              <p:nvPr/>
            </p:nvSpPr>
            <p:spPr>
              <a:xfrm>
                <a:off x="7326956" y="8551143"/>
                <a:ext cx="4443671" cy="698461"/>
              </a:xfrm>
              <a:prstGeom prst="rect">
                <a:avLst/>
              </a:prstGeom>
              <a:blipFill>
                <a:blip r:embed="rId9"/>
                <a:stretch>
                  <a:fillRect b="-10714"/>
                </a:stretch>
              </a:blipFill>
              <a:ln w="12700" cap="flat">
                <a:noFill/>
                <a:miter lim="400000"/>
              </a:ln>
              <a:effectLst/>
            </p:spPr>
            <p:txBody>
              <a:bodyPr/>
              <a:lstStyle/>
              <a:p>
                <a:r>
                  <a:rPr lang="en-US">
                    <a:noFill/>
                  </a:rPr>
                  <a:t> </a:t>
                </a:r>
              </a:p>
            </p:txBody>
          </p:sp>
        </mc:Fallback>
      </mc:AlternateContent>
      <p:sp>
        <p:nvSpPr>
          <p:cNvPr id="50" name="TextBox 49">
            <a:extLst>
              <a:ext uri="{FF2B5EF4-FFF2-40B4-BE49-F238E27FC236}">
                <a16:creationId xmlns:a16="http://schemas.microsoft.com/office/drawing/2014/main" id="{A67ED3E2-AAA8-764F-922F-CC23946DB62D}"/>
              </a:ext>
            </a:extLst>
          </p:cNvPr>
          <p:cNvSpPr txBox="1"/>
          <p:nvPr/>
        </p:nvSpPr>
        <p:spPr>
          <a:xfrm>
            <a:off x="191303" y="9348256"/>
            <a:ext cx="1262219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800" b="0" i="1" dirty="0">
                <a:solidFill>
                  <a:schemeClr val="bg2">
                    <a:lumMod val="50000"/>
                  </a:schemeClr>
                </a:solidFill>
              </a:rPr>
              <a:t>A similar regularization loss function can be written down for the case of unary predicates (refer Eq. 11-12 in the paper). </a:t>
            </a:r>
            <a:endParaRPr kumimoji="0" lang="en-US" sz="1800" b="0" i="1" u="none" strike="noStrike" cap="none" spc="0" normalizeH="0" baseline="0" dirty="0">
              <a:ln>
                <a:noFill/>
              </a:ln>
              <a:solidFill>
                <a:schemeClr val="bg2">
                  <a:lumMod val="50000"/>
                </a:schemeClr>
              </a:solidFill>
              <a:effectLst/>
              <a:uFillTx/>
              <a:latin typeface="Helvetica Neue"/>
              <a:ea typeface="Helvetica Neue"/>
              <a:cs typeface="Helvetica Neue"/>
              <a:sym typeface="Helvetica Neue"/>
            </a:endParaRPr>
          </a:p>
        </p:txBody>
      </p:sp>
      <p:cxnSp>
        <p:nvCxnSpPr>
          <p:cNvPr id="51" name="Straight Connector 50">
            <a:extLst>
              <a:ext uri="{FF2B5EF4-FFF2-40B4-BE49-F238E27FC236}">
                <a16:creationId xmlns:a16="http://schemas.microsoft.com/office/drawing/2014/main" id="{FD2DC08C-EC6D-5644-B46C-0626A4876C7B}"/>
              </a:ext>
            </a:extLst>
          </p:cNvPr>
          <p:cNvCxnSpPr/>
          <p:nvPr/>
        </p:nvCxnSpPr>
        <p:spPr>
          <a:xfrm>
            <a:off x="191303" y="9346829"/>
            <a:ext cx="1247940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195702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71168"/>
            <a:ext cx="12378266" cy="931356"/>
          </a:xfrm>
        </p:spPr>
        <p:txBody>
          <a:bodyPr>
            <a:noAutofit/>
          </a:bodyPr>
          <a:lstStyle/>
          <a:p>
            <a:r>
              <a:rPr lang="en-US" sz="6000" dirty="0"/>
              <a:t>What and Why?</a:t>
            </a:r>
          </a:p>
        </p:txBody>
      </p:sp>
      <p:graphicFrame>
        <p:nvGraphicFramePr>
          <p:cNvPr id="5" name="Diagram 4">
            <a:extLst>
              <a:ext uri="{FF2B5EF4-FFF2-40B4-BE49-F238E27FC236}">
                <a16:creationId xmlns:a16="http://schemas.microsoft.com/office/drawing/2014/main" id="{ADDED697-C217-C545-8243-1610C3552340}"/>
              </a:ext>
            </a:extLst>
          </p:cNvPr>
          <p:cNvGraphicFramePr/>
          <p:nvPr>
            <p:extLst>
              <p:ext uri="{D42A27DB-BD31-4B8C-83A1-F6EECF244321}">
                <p14:modId xmlns:p14="http://schemas.microsoft.com/office/powerpoint/2010/main" val="2579922783"/>
              </p:ext>
            </p:extLst>
          </p:nvPr>
        </p:nvGraphicFramePr>
        <p:xfrm>
          <a:off x="423333" y="1202267"/>
          <a:ext cx="12378266" cy="8246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05159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solidFill>
                  <a:schemeClr val="tx1"/>
                </a:solidFill>
              </a:rPr>
              <a:t>Overall Learning Problem</a:t>
            </a:r>
            <a:endParaRPr sz="4800" dirty="0">
              <a:solidFill>
                <a:schemeClr val="tx1"/>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868132B-841B-8C47-BF4C-49D925BA8CD3}"/>
                  </a:ext>
                </a:extLst>
              </p:cNvPr>
              <p:cNvSpPr txBox="1"/>
              <p:nvPr/>
            </p:nvSpPr>
            <p:spPr>
              <a:xfrm>
                <a:off x="2370666" y="1031720"/>
                <a:ext cx="8805334" cy="2003826"/>
              </a:xfrm>
              <a:prstGeom prst="rect">
                <a:avLst/>
              </a:prstGeom>
              <a:noFill/>
              <a:ln w="12700" cap="rnd">
                <a:solidFill>
                  <a:srgbClr val="0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00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func>
                        <m:funcPr>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funcPr>
                        <m:fName>
                          <m:limLow>
                            <m:limLowPr>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limLowPr>
                            <m:e>
                              <m:r>
                                <m:rPr>
                                  <m:sty m:val="p"/>
                                </m:rPr>
                                <a:rPr kumimoji="0" lang="en-US" sz="3200" b="0" i="0" u="none" strike="noStrike" cap="none" spc="0" normalizeH="0" baseline="0" smtClean="0">
                                  <a:ln>
                                    <a:noFill/>
                                  </a:ln>
                                  <a:solidFill>
                                    <a:srgbClr val="000000"/>
                                  </a:solidFill>
                                  <a:effectLst/>
                                  <a:uFillTx/>
                                  <a:latin typeface="Cambria Math" panose="02040503050406030204" pitchFamily="18" charset="0"/>
                                  <a:sym typeface="Helvetica Neue"/>
                                </a:rPr>
                                <m:t>min</m:t>
                              </m:r>
                            </m:e>
                            <m:lim>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𝑧</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𝑖</m:t>
                                  </m:r>
                                </m:sub>
                              </m:s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   </m:t>
                              </m:r>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𝑥</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𝑒</m:t>
                                  </m:r>
                                </m:sub>
                              </m:sSub>
                            </m:lim>
                          </m:limLow>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fName>
                        <m:e>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sSub>
                            <m:sSubPr>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acc>
                                <m:accPr>
                                  <m:chr m:val="̅"/>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accPr>
                                <m:e>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𝐿</m:t>
                                  </m:r>
                                </m:e>
                              </m:acc>
                            </m:e>
                            <m:sub>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𝑅</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𝑖</m:t>
                                  </m:r>
                                </m:sub>
                              </m:sSub>
                              <m:d>
                                <m:d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dPr>
                                <m:e>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𝑂</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𝑝</m:t>
                                      </m:r>
                                    </m:sub>
                                  </m:s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m:t>
                                  </m:r>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𝑂</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𝑞</m:t>
                                      </m:r>
                                    </m:sub>
                                  </m:sSub>
                                </m:e>
                              </m:d>
                            </m:sub>
                          </m:sSub>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sSub>
                            <m:sSubPr>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acc>
                                <m:accPr>
                                  <m:chr m:val="̅"/>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accPr>
                                <m:e>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𝐿</m:t>
                                  </m:r>
                                </m:e>
                              </m:acc>
                            </m:e>
                            <m:sub>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𝑅</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𝑖</m:t>
                                  </m:r>
                                </m:sub>
                              </m:sSub>
                              <m:r>
                                <a:rPr kumimoji="0" lang="en-US" sz="3200"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t>⊑</m:t>
                              </m:r>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ctrlPr>
                                </m:sSubPr>
                                <m:e>
                                  <m:r>
                                    <a:rPr kumimoji="0" lang="en-US" sz="3200"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t>𝑅</m:t>
                                  </m:r>
                                </m:e>
                                <m:sub>
                                  <m:r>
                                    <a:rPr kumimoji="0" lang="en-US" sz="3200" b="0" i="1" u="none" strike="noStrike" cap="none" spc="0" normalizeH="0" baseline="0" smtClean="0">
                                      <a:ln>
                                        <a:noFill/>
                                      </a:ln>
                                      <a:solidFill>
                                        <a:srgbClr val="FF0000"/>
                                      </a:solidFill>
                                      <a:effectLst/>
                                      <a:uFillTx/>
                                      <a:latin typeface="Cambria Math" panose="02040503050406030204" pitchFamily="18" charset="0"/>
                                      <a:ea typeface="Cambria Math" panose="02040503050406030204" pitchFamily="18" charset="0"/>
                                      <a:sym typeface="Helvetica Neue"/>
                                    </a:rPr>
                                    <m:t>𝑗</m:t>
                                  </m:r>
                                </m:sub>
                              </m:sSub>
                            </m:sub>
                          </m:sSub>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m:t>
                          </m:r>
                          <m:sSub>
                            <m:sSubPr>
                              <m:ctrlP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ctrlPr>
                            </m:sSubPr>
                            <m:e>
                              <m:r>
                                <m:rPr>
                                  <m:sty m:val="p"/>
                                </m:rPr>
                                <a:rPr kumimoji="0" lang="en-US" sz="3200" b="0" i="0" u="none" strike="noStrike" cap="none" spc="0" normalizeH="0" baseline="0" smtClean="0">
                                  <a:ln>
                                    <a:noFill/>
                                  </a:ln>
                                  <a:solidFill>
                                    <a:srgbClr val="000000"/>
                                  </a:solidFill>
                                  <a:effectLst/>
                                  <a:uFillTx/>
                                  <a:latin typeface="Cambria Math" panose="02040503050406030204" pitchFamily="18" charset="0"/>
                                  <a:sym typeface="Helvetica Neue"/>
                                </a:rPr>
                                <m:t>Ω</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𝑝𝑎𝑟𝑒𝑛𝑡</m:t>
                              </m:r>
                            </m:sub>
                          </m:sSub>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sSub>
                            <m:sSubPr>
                              <m:ctrlP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ctrlPr>
                            </m:sSubPr>
                            <m:e>
                              <m:r>
                                <m:rPr>
                                  <m:sty m:val="p"/>
                                </m:rPr>
                                <a:rPr kumimoji="0" lang="en-US" sz="3200" b="0" i="0" u="none" strike="noStrike" cap="none" spc="0" normalizeH="0" baseline="0" smtClean="0">
                                  <a:ln>
                                    <a:noFill/>
                                  </a:ln>
                                  <a:solidFill>
                                    <a:schemeClr val="tx1"/>
                                  </a:solidFill>
                                  <a:effectLst/>
                                  <a:uFillTx/>
                                  <a:latin typeface="Cambria Math" panose="02040503050406030204" pitchFamily="18" charset="0"/>
                                  <a:sym typeface="Helvetica Neue"/>
                                </a:rPr>
                                <m:t>Ω</m:t>
                              </m:r>
                            </m:e>
                            <m:sub>
                              <m:r>
                                <a:rPr kumimoji="0" lang="en-US" sz="3200" b="0" i="1" u="none" strike="noStrike" cap="none" spc="0" normalizeH="0" baseline="0" smtClean="0">
                                  <a:ln>
                                    <a:noFill/>
                                  </a:ln>
                                  <a:solidFill>
                                    <a:srgbClr val="FF0000"/>
                                  </a:solidFill>
                                  <a:effectLst/>
                                  <a:uFillTx/>
                                  <a:latin typeface="Cambria Math" panose="02040503050406030204" pitchFamily="18" charset="0"/>
                                  <a:sym typeface="Helvetica Neue"/>
                                </a:rPr>
                                <m:t>𝑠𝑖𝑏𝑙𝑖𝑛𝑔</m:t>
                              </m:r>
                            </m:sub>
                          </m:sSub>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m:t>
                          </m:r>
                        </m:e>
                      </m:func>
                    </m:oMath>
                  </m:oMathPara>
                </a14:m>
                <a:endParaRPr kumimoji="0" lang="en-US" sz="3200" b="0" i="0" u="none" strike="noStrike" cap="none" spc="0" normalizeH="0" baseline="0" dirty="0">
                  <a:ln>
                    <a:noFill/>
                  </a:ln>
                  <a:solidFill>
                    <a:srgbClr val="000000"/>
                  </a:solidFill>
                  <a:effectLst/>
                  <a:uFillTx/>
                  <a:sym typeface="Helvetica Neue"/>
                </a:endParaRPr>
              </a:p>
              <a:p>
                <a:pPr marL="0" marR="0" indent="0" algn="l" defTabSz="584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sym typeface="Helvetica Neue"/>
                </a:endParaRPr>
              </a:p>
              <a:p>
                <a:pPr marL="0" marR="0" indent="0" algn="l" defTabSz="584200" rtl="0" fontAlgn="auto" latinLnBrk="0" hangingPunct="0">
                  <a:lnSpc>
                    <a:spcPct val="100000"/>
                  </a:lnSpc>
                  <a:spcBef>
                    <a:spcPts val="0"/>
                  </a:spcBef>
                  <a:spcAft>
                    <a:spcPts val="0"/>
                  </a:spcAft>
                  <a:buClrTx/>
                  <a:buSzTx/>
                  <a:buFontTx/>
                  <a:buNone/>
                  <a:tabLst/>
                </a:pPr>
                <a14:m>
                  <m:oMath xmlns:m="http://schemas.openxmlformats.org/officeDocument/2006/math">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𝑠</m:t>
                    </m:r>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 </m:t>
                    </m:r>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𝑡</m:t>
                    </m:r>
                    <m:r>
                      <a:rPr kumimoji="0" lang="en-US" sz="3200" b="0" i="1" u="none" strike="noStrike" cap="none" spc="0" normalizeH="0" baseline="0" smtClean="0">
                        <a:ln>
                          <a:noFill/>
                        </a:ln>
                        <a:solidFill>
                          <a:srgbClr val="000000"/>
                        </a:solidFill>
                        <a:effectLst/>
                        <a:uFillTx/>
                        <a:latin typeface="Cambria Math" panose="02040503050406030204" pitchFamily="18" charset="0"/>
                        <a:sym typeface="Helvetica Neue"/>
                      </a:rPr>
                      <m:t>.</m:t>
                    </m:r>
                    <m:r>
                      <a:rPr kumimoji="0" lang="en-US" sz="3200" b="0" i="0" u="none" strike="noStrike" cap="none" spc="0" normalizeH="0" baseline="0" smtClean="0">
                        <a:ln>
                          <a:noFill/>
                        </a:ln>
                        <a:solidFill>
                          <a:srgbClr val="000000"/>
                        </a:solidFill>
                        <a:effectLst/>
                        <a:uFillTx/>
                        <a:latin typeface="Cambria Math" panose="02040503050406030204" pitchFamily="18" charset="0"/>
                        <a:sym typeface="Helvetica Neue"/>
                      </a:rPr>
                      <m:t>   </m:t>
                    </m:r>
                    <m:sSub>
                      <m:sSubPr>
                        <m:ctrlPr>
                          <a:rPr lang="en-US" sz="3200" b="0" i="1">
                            <a:solidFill>
                              <a:srgbClr val="FF0000"/>
                            </a:solidFill>
                            <a:latin typeface="Cambria Math" panose="02040503050406030204" pitchFamily="18" charset="0"/>
                          </a:rPr>
                        </m:ctrlPr>
                      </m:sSubPr>
                      <m:e>
                        <m:r>
                          <a:rPr lang="en-US" sz="3200" b="0" i="1">
                            <a:solidFill>
                              <a:srgbClr val="FF0000"/>
                            </a:solidFill>
                            <a:latin typeface="Cambria Math" panose="02040503050406030204" pitchFamily="18" charset="0"/>
                          </a:rPr>
                          <m:t>𝑧</m:t>
                        </m:r>
                      </m:e>
                      <m:sub>
                        <m:r>
                          <a:rPr lang="en-US" sz="3200" b="0" i="1">
                            <a:solidFill>
                              <a:srgbClr val="FF0000"/>
                            </a:solidFill>
                            <a:latin typeface="Cambria Math" panose="02040503050406030204" pitchFamily="18" charset="0"/>
                          </a:rPr>
                          <m:t>𝑖</m:t>
                        </m:r>
                      </m:sub>
                    </m:sSub>
                    <m:r>
                      <a:rPr lang="en-US" sz="3200" b="0" i="1">
                        <a:solidFill>
                          <a:srgbClr val="FF0000"/>
                        </a:solidFill>
                        <a:latin typeface="Cambria Math" panose="02040503050406030204" pitchFamily="18" charset="0"/>
                      </a:rPr>
                      <m:t> </m:t>
                    </m:r>
                  </m:oMath>
                </a14:m>
                <a:r>
                  <a:rPr kumimoji="0" lang="en-US" sz="3200" b="0" i="0" u="none" strike="noStrike" cap="none" spc="0" normalizeH="0" baseline="0" dirty="0">
                    <a:ln>
                      <a:noFill/>
                    </a:ln>
                    <a:solidFill>
                      <a:srgbClr val="000000"/>
                    </a:solidFill>
                    <a:effectLst/>
                    <a:uFillTx/>
                    <a:sym typeface="Helvetica Neue"/>
                  </a:rPr>
                  <a:t>are binary valued vectors</a:t>
                </a:r>
              </a:p>
            </p:txBody>
          </p:sp>
        </mc:Choice>
        <mc:Fallback xmlns="">
          <p:sp>
            <p:nvSpPr>
              <p:cNvPr id="13" name="TextBox 12">
                <a:extLst>
                  <a:ext uri="{FF2B5EF4-FFF2-40B4-BE49-F238E27FC236}">
                    <a16:creationId xmlns:a16="http://schemas.microsoft.com/office/drawing/2014/main" id="{6868132B-841B-8C47-BF4C-49D925BA8CD3}"/>
                  </a:ext>
                </a:extLst>
              </p:cNvPr>
              <p:cNvSpPr txBox="1">
                <a:spLocks noRot="1" noChangeAspect="1" noMove="1" noResize="1" noEditPoints="1" noAdjustHandles="1" noChangeArrowheads="1" noChangeShapeType="1" noTextEdit="1"/>
              </p:cNvSpPr>
              <p:nvPr/>
            </p:nvSpPr>
            <p:spPr>
              <a:xfrm>
                <a:off x="2370666" y="1031720"/>
                <a:ext cx="8805334" cy="2003826"/>
              </a:xfrm>
              <a:prstGeom prst="rect">
                <a:avLst/>
              </a:prstGeom>
              <a:blipFill>
                <a:blip r:embed="rId2"/>
                <a:stretch>
                  <a:fillRect/>
                </a:stretch>
              </a:blipFill>
              <a:ln w="12700" cap="rnd">
                <a:solidFill>
                  <a:srgbClr val="000000"/>
                </a:solidFill>
                <a:miter lim="400000"/>
              </a:ln>
              <a:effectLst/>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192ADB5A-36F0-9147-9B0D-B8353C39E378}"/>
              </a:ext>
            </a:extLst>
          </p:cNvPr>
          <p:cNvGraphicFramePr/>
          <p:nvPr>
            <p:extLst>
              <p:ext uri="{D42A27DB-BD31-4B8C-83A1-F6EECF244321}">
                <p14:modId xmlns:p14="http://schemas.microsoft.com/office/powerpoint/2010/main" val="2104524864"/>
              </p:ext>
            </p:extLst>
          </p:nvPr>
        </p:nvGraphicFramePr>
        <p:xfrm>
          <a:off x="539059" y="3018613"/>
          <a:ext cx="11926681" cy="6734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79589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1146499"/>
          </a:xfrm>
          <a:prstGeom prst="rect">
            <a:avLst/>
          </a:prstGeom>
        </p:spPr>
        <p:txBody>
          <a:bodyPr>
            <a:normAutofit/>
          </a:bodyPr>
          <a:lstStyle>
            <a:lvl1pPr defTabSz="297941">
              <a:defRPr sz="4080"/>
            </a:lvl1pPr>
          </a:lstStyle>
          <a:p>
            <a:r>
              <a:rPr lang="en-US" sz="4800" dirty="0"/>
              <a:t>Query Processing</a:t>
            </a:r>
            <a:endParaRPr sz="4800" dirty="0"/>
          </a:p>
        </p:txBody>
      </p:sp>
      <p:grpSp>
        <p:nvGrpSpPr>
          <p:cNvPr id="4" name="Group 3">
            <a:extLst>
              <a:ext uri="{FF2B5EF4-FFF2-40B4-BE49-F238E27FC236}">
                <a16:creationId xmlns:a16="http://schemas.microsoft.com/office/drawing/2014/main" id="{0352A9E4-D801-DD45-A73A-B3EB451C353A}"/>
              </a:ext>
            </a:extLst>
          </p:cNvPr>
          <p:cNvGrpSpPr/>
          <p:nvPr/>
        </p:nvGrpSpPr>
        <p:grpSpPr>
          <a:xfrm>
            <a:off x="360627" y="707359"/>
            <a:ext cx="5368619" cy="4013878"/>
            <a:chOff x="7128533" y="2280745"/>
            <a:chExt cx="5368619" cy="4013878"/>
          </a:xfrm>
        </p:grpSpPr>
        <p:grpSp>
          <p:nvGrpSpPr>
            <p:cNvPr id="20" name="Group 19">
              <a:extLst>
                <a:ext uri="{FF2B5EF4-FFF2-40B4-BE49-F238E27FC236}">
                  <a16:creationId xmlns:a16="http://schemas.microsoft.com/office/drawing/2014/main" id="{DAB2E98D-E006-DB4B-AFE0-EA05BAE32CCB}"/>
                </a:ext>
              </a:extLst>
            </p:cNvPr>
            <p:cNvGrpSpPr/>
            <p:nvPr/>
          </p:nvGrpSpPr>
          <p:grpSpPr>
            <a:xfrm>
              <a:off x="7204907" y="2280745"/>
              <a:ext cx="5292245" cy="3845086"/>
              <a:chOff x="636115" y="1387494"/>
              <a:chExt cx="5292245" cy="3845086"/>
            </a:xfrm>
          </p:grpSpPr>
          <p:sp>
            <p:nvSpPr>
              <p:cNvPr id="21" name="Cube 20">
                <a:extLst>
                  <a:ext uri="{FF2B5EF4-FFF2-40B4-BE49-F238E27FC236}">
                    <a16:creationId xmlns:a16="http://schemas.microsoft.com/office/drawing/2014/main" id="{144FA56A-9C27-C048-841A-B54D30199398}"/>
                  </a:ext>
                </a:extLst>
              </p:cNvPr>
              <p:cNvSpPr/>
              <p:nvPr/>
            </p:nvSpPr>
            <p:spPr>
              <a:xfrm>
                <a:off x="2228435" y="1728841"/>
                <a:ext cx="1895633" cy="3236212"/>
              </a:xfrm>
              <a:prstGeom prst="cube">
                <a:avLst>
                  <a:gd name="adj" fmla="val 95648"/>
                </a:avLst>
              </a:prstGeom>
              <a:solidFill>
                <a:schemeClr val="accent1">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22" name="Group 21">
                <a:extLst>
                  <a:ext uri="{FF2B5EF4-FFF2-40B4-BE49-F238E27FC236}">
                    <a16:creationId xmlns:a16="http://schemas.microsoft.com/office/drawing/2014/main" id="{37E4A60D-F832-B84C-ACE1-43C7BF767C40}"/>
                  </a:ext>
                </a:extLst>
              </p:cNvPr>
              <p:cNvGrpSpPr/>
              <p:nvPr/>
            </p:nvGrpSpPr>
            <p:grpSpPr>
              <a:xfrm>
                <a:off x="636115" y="1387494"/>
                <a:ext cx="5292245" cy="3845086"/>
                <a:chOff x="206620" y="2121041"/>
                <a:chExt cx="9260400" cy="6360873"/>
              </a:xfrm>
            </p:grpSpPr>
            <p:cxnSp>
              <p:nvCxnSpPr>
                <p:cNvPr id="23" name="Straight Arrow Connector 22">
                  <a:extLst>
                    <a:ext uri="{FF2B5EF4-FFF2-40B4-BE49-F238E27FC236}">
                      <a16:creationId xmlns:a16="http://schemas.microsoft.com/office/drawing/2014/main" id="{A40C69B9-ABA5-5D4D-82B0-30F2DBB6FF41}"/>
                    </a:ext>
                  </a:extLst>
                </p:cNvPr>
                <p:cNvCxnSpPr>
                  <a:cxnSpLocks/>
                </p:cNvCxnSpPr>
                <p:nvPr/>
              </p:nvCxnSpPr>
              <p:spPr>
                <a:xfrm>
                  <a:off x="3450772" y="6464631"/>
                  <a:ext cx="4746171" cy="12665"/>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AEC725A4-C03E-FE48-A124-241683454DD8}"/>
                    </a:ext>
                  </a:extLst>
                </p:cNvPr>
                <p:cNvCxnSpPr>
                  <a:cxnSpLocks/>
                </p:cNvCxnSpPr>
                <p:nvPr/>
              </p:nvCxnSpPr>
              <p:spPr>
                <a:xfrm flipH="1" flipV="1">
                  <a:off x="3450771" y="2776333"/>
                  <a:ext cx="1" cy="3688300"/>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706B1C32-8A79-8549-8347-0E0D6A361979}"/>
                    </a:ext>
                  </a:extLst>
                </p:cNvPr>
                <p:cNvCxnSpPr>
                  <a:cxnSpLocks/>
                </p:cNvCxnSpPr>
                <p:nvPr/>
              </p:nvCxnSpPr>
              <p:spPr>
                <a:xfrm flipH="1">
                  <a:off x="1027738" y="6464631"/>
                  <a:ext cx="2423034" cy="1343819"/>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30" name="TextBox 29">
                  <a:extLst>
                    <a:ext uri="{FF2B5EF4-FFF2-40B4-BE49-F238E27FC236}">
                      <a16:creationId xmlns:a16="http://schemas.microsoft.com/office/drawing/2014/main" id="{921CB48E-3BD7-0440-BE87-FF541A4CF27E}"/>
                    </a:ext>
                  </a:extLst>
                </p:cNvPr>
                <p:cNvSpPr txBox="1"/>
                <p:nvPr/>
              </p:nvSpPr>
              <p:spPr>
                <a:xfrm>
                  <a:off x="8242378" y="6133403"/>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31" name="TextBox 30">
                  <a:extLst>
                    <a:ext uri="{FF2B5EF4-FFF2-40B4-BE49-F238E27FC236}">
                      <a16:creationId xmlns:a16="http://schemas.microsoft.com/office/drawing/2014/main" id="{F56470B7-1C93-6344-B685-7E9C2CAC0E17}"/>
                    </a:ext>
                  </a:extLst>
                </p:cNvPr>
                <p:cNvSpPr txBox="1"/>
                <p:nvPr/>
              </p:nvSpPr>
              <p:spPr>
                <a:xfrm>
                  <a:off x="206620" y="7904877"/>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32" name="TextBox 31">
                  <a:extLst>
                    <a:ext uri="{FF2B5EF4-FFF2-40B4-BE49-F238E27FC236}">
                      <a16:creationId xmlns:a16="http://schemas.microsoft.com/office/drawing/2014/main" id="{9F0120DE-7879-1542-B564-6648AB5F8502}"/>
                    </a:ext>
                  </a:extLst>
                </p:cNvPr>
                <p:cNvSpPr txBox="1"/>
                <p:nvPr/>
              </p:nvSpPr>
              <p:spPr>
                <a:xfrm>
                  <a:off x="2793016" y="2121041"/>
                  <a:ext cx="1591117"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3</a:t>
                  </a:r>
                </a:p>
              </p:txBody>
            </p:sp>
          </p:grpSp>
        </p:grpSp>
        <p:sp>
          <p:nvSpPr>
            <p:cNvPr id="33" name="Cube 32">
              <a:extLst>
                <a:ext uri="{FF2B5EF4-FFF2-40B4-BE49-F238E27FC236}">
                  <a16:creationId xmlns:a16="http://schemas.microsoft.com/office/drawing/2014/main" id="{314330B2-8523-AA46-988E-18BB0277E243}"/>
                </a:ext>
              </a:extLst>
            </p:cNvPr>
            <p:cNvSpPr/>
            <p:nvPr/>
          </p:nvSpPr>
          <p:spPr>
            <a:xfrm rot="20470320" flipH="1">
              <a:off x="7933124" y="2845528"/>
              <a:ext cx="1396143" cy="3111097"/>
            </a:xfrm>
            <a:prstGeom prst="cube">
              <a:avLst>
                <a:gd name="adj" fmla="val 93926"/>
              </a:avLst>
            </a:pr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F29471C-FC1B-F448-8233-E2DE100C819F}"/>
                    </a:ext>
                  </a:extLst>
                </p:cNvPr>
                <p:cNvSpPr/>
                <p:nvPr/>
              </p:nvSpPr>
              <p:spPr>
                <a:xfrm>
                  <a:off x="10102557" y="2958617"/>
                  <a:ext cx="708720"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6</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34" name="Rectangle 33">
                  <a:extLst>
                    <a:ext uri="{FF2B5EF4-FFF2-40B4-BE49-F238E27FC236}">
                      <a16:creationId xmlns:a16="http://schemas.microsoft.com/office/drawing/2014/main" id="{4F29471C-FC1B-F448-8233-E2DE100C819F}"/>
                    </a:ext>
                  </a:extLst>
                </p:cNvPr>
                <p:cNvSpPr>
                  <a:spLocks noRot="1" noChangeAspect="1" noMove="1" noResize="1" noEditPoints="1" noAdjustHandles="1" noChangeArrowheads="1" noChangeShapeType="1" noTextEdit="1"/>
                </p:cNvSpPr>
                <p:nvPr/>
              </p:nvSpPr>
              <p:spPr>
                <a:xfrm>
                  <a:off x="10102557" y="2958617"/>
                  <a:ext cx="708720" cy="633571"/>
                </a:xfrm>
                <a:prstGeom prst="rect">
                  <a:avLst/>
                </a:prstGeom>
                <a:blipFill>
                  <a:blip r:embed="rId3"/>
                  <a:stretch>
                    <a:fillRect l="-1786"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7219BF7A-BBDD-5E40-A2BE-EB877A70D922}"/>
                    </a:ext>
                  </a:extLst>
                </p:cNvPr>
                <p:cNvSpPr/>
                <p:nvPr/>
              </p:nvSpPr>
              <p:spPr>
                <a:xfrm>
                  <a:off x="7128533" y="3426626"/>
                  <a:ext cx="708720"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5</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35" name="Rectangle 34">
                  <a:extLst>
                    <a:ext uri="{FF2B5EF4-FFF2-40B4-BE49-F238E27FC236}">
                      <a16:creationId xmlns:a16="http://schemas.microsoft.com/office/drawing/2014/main" id="{7219BF7A-BBDD-5E40-A2BE-EB877A70D922}"/>
                    </a:ext>
                  </a:extLst>
                </p:cNvPr>
                <p:cNvSpPr>
                  <a:spLocks noRot="1" noChangeAspect="1" noMove="1" noResize="1" noEditPoints="1" noAdjustHandles="1" noChangeArrowheads="1" noChangeShapeType="1" noTextEdit="1"/>
                </p:cNvSpPr>
                <p:nvPr/>
              </p:nvSpPr>
              <p:spPr>
                <a:xfrm>
                  <a:off x="7128533" y="3426626"/>
                  <a:ext cx="708720" cy="633571"/>
                </a:xfrm>
                <a:prstGeom prst="rect">
                  <a:avLst/>
                </a:prstGeom>
                <a:blipFill>
                  <a:blip r:embed="rId4"/>
                  <a:stretch>
                    <a:fillRect l="-1754" b="-7843"/>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E0FE26FA-E207-4049-A370-F3585E46E975}"/>
                </a:ext>
              </a:extLst>
            </p:cNvPr>
            <p:cNvCxnSpPr>
              <a:cxnSpLocks/>
            </p:cNvCxnSpPr>
            <p:nvPr/>
          </p:nvCxnSpPr>
          <p:spPr>
            <a:xfrm flipH="1" flipV="1">
              <a:off x="8367383" y="3014181"/>
              <a:ext cx="1205044" cy="3229861"/>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7E97CA4-904E-464C-B067-A9A063D6AE94}"/>
                    </a:ext>
                  </a:extLst>
                </p:cNvPr>
                <p:cNvSpPr/>
                <p:nvPr/>
              </p:nvSpPr>
              <p:spPr>
                <a:xfrm>
                  <a:off x="9545939" y="5661052"/>
                  <a:ext cx="708720"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37" name="Rectangle 36">
                  <a:extLst>
                    <a:ext uri="{FF2B5EF4-FFF2-40B4-BE49-F238E27FC236}">
                      <a16:creationId xmlns:a16="http://schemas.microsoft.com/office/drawing/2014/main" id="{E7E97CA4-904E-464C-B067-A9A063D6AE94}"/>
                    </a:ext>
                  </a:extLst>
                </p:cNvPr>
                <p:cNvSpPr>
                  <a:spLocks noRot="1" noChangeAspect="1" noMove="1" noResize="1" noEditPoints="1" noAdjustHandles="1" noChangeArrowheads="1" noChangeShapeType="1" noTextEdit="1"/>
                </p:cNvSpPr>
                <p:nvPr/>
              </p:nvSpPr>
              <p:spPr>
                <a:xfrm>
                  <a:off x="9545939" y="5661052"/>
                  <a:ext cx="708720" cy="633571"/>
                </a:xfrm>
                <a:prstGeom prst="rect">
                  <a:avLst/>
                </a:prstGeom>
                <a:blipFill>
                  <a:blip r:embed="rId5"/>
                  <a:stretch>
                    <a:fillRect l="-1754" b="-5882"/>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3C0DBB-D310-9D4D-B7D0-8A21528AB859}"/>
                </a:ext>
              </a:extLst>
            </p:cNvPr>
            <p:cNvCxnSpPr>
              <a:cxnSpLocks/>
            </p:cNvCxnSpPr>
            <p:nvPr/>
          </p:nvCxnSpPr>
          <p:spPr>
            <a:xfrm flipV="1">
              <a:off x="7562472" y="4734212"/>
              <a:ext cx="4004034" cy="237507"/>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B8901089-710F-0749-AEF0-82ED8ACCBA98}"/>
                    </a:ext>
                  </a:extLst>
                </p:cNvPr>
                <p:cNvSpPr/>
                <p:nvPr/>
              </p:nvSpPr>
              <p:spPr>
                <a:xfrm>
                  <a:off x="11128042" y="4050712"/>
                  <a:ext cx="698012"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39" name="Rectangle 38">
                  <a:extLst>
                    <a:ext uri="{FF2B5EF4-FFF2-40B4-BE49-F238E27FC236}">
                      <a16:creationId xmlns:a16="http://schemas.microsoft.com/office/drawing/2014/main" id="{B8901089-710F-0749-AEF0-82ED8ACCBA98}"/>
                    </a:ext>
                  </a:extLst>
                </p:cNvPr>
                <p:cNvSpPr>
                  <a:spLocks noRot="1" noChangeAspect="1" noMove="1" noResize="1" noEditPoints="1" noAdjustHandles="1" noChangeArrowheads="1" noChangeShapeType="1" noTextEdit="1"/>
                </p:cNvSpPr>
                <p:nvPr/>
              </p:nvSpPr>
              <p:spPr>
                <a:xfrm>
                  <a:off x="11128042" y="4050712"/>
                  <a:ext cx="698012" cy="633571"/>
                </a:xfrm>
                <a:prstGeom prst="rect">
                  <a:avLst/>
                </a:prstGeom>
                <a:blipFill>
                  <a:blip r:embed="rId6"/>
                  <a:stretch>
                    <a:fillRect l="-3636"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Connector 39">
                  <a:extLst>
                    <a:ext uri="{FF2B5EF4-FFF2-40B4-BE49-F238E27FC236}">
                      <a16:creationId xmlns:a16="http://schemas.microsoft.com/office/drawing/2014/main" id="{21A8D3E3-E871-6440-B6B0-3EA7F31368B5}"/>
                    </a:ext>
                  </a:extLst>
                </p:cNvPr>
                <p:cNvSpPr/>
                <p:nvPr/>
              </p:nvSpPr>
              <p:spPr>
                <a:xfrm>
                  <a:off x="8193207" y="4684283"/>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𝟏</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40" name="Connector 39">
                  <a:extLst>
                    <a:ext uri="{FF2B5EF4-FFF2-40B4-BE49-F238E27FC236}">
                      <a16:creationId xmlns:a16="http://schemas.microsoft.com/office/drawing/2014/main" id="{21A8D3E3-E871-6440-B6B0-3EA7F31368B5}"/>
                    </a:ext>
                  </a:extLst>
                </p:cNvPr>
                <p:cNvSpPr>
                  <a:spLocks noRot="1" noChangeAspect="1" noMove="1" noResize="1" noEditPoints="1" noAdjustHandles="1" noChangeArrowheads="1" noChangeShapeType="1" noTextEdit="1"/>
                </p:cNvSpPr>
                <p:nvPr/>
              </p:nvSpPr>
              <p:spPr>
                <a:xfrm>
                  <a:off x="8193207" y="4684283"/>
                  <a:ext cx="537836" cy="533777"/>
                </a:xfrm>
                <a:prstGeom prst="flowChartConnector">
                  <a:avLst/>
                </a:prstGeom>
                <a:blipFill>
                  <a:blip r:embed="rId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Connector 40">
                  <a:extLst>
                    <a:ext uri="{FF2B5EF4-FFF2-40B4-BE49-F238E27FC236}">
                      <a16:creationId xmlns:a16="http://schemas.microsoft.com/office/drawing/2014/main" id="{5FDCC58D-26B2-7444-81CD-C341372B6417}"/>
                    </a:ext>
                  </a:extLst>
                </p:cNvPr>
                <p:cNvSpPr/>
                <p:nvPr/>
              </p:nvSpPr>
              <p:spPr>
                <a:xfrm>
                  <a:off x="8496996" y="3878984"/>
                  <a:ext cx="537836" cy="533777"/>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ctrlPr>
                          </m:sSubPr>
                          <m:e>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𝒆</m:t>
                            </m:r>
                          </m:e>
                          <m:sub>
                            <m:r>
                              <a:rPr kumimoji="0" lang="en-US" sz="1800" b="1" i="1" u="none" strike="noStrike" kern="0" cap="none" spc="0" normalizeH="0" baseline="0" noProof="0" smtClean="0">
                                <a:ln>
                                  <a:noFill/>
                                </a:ln>
                                <a:solidFill>
                                  <a:srgbClr val="FFFFFF"/>
                                </a:solidFill>
                                <a:effectLst/>
                                <a:uLnTx/>
                                <a:uFillTx/>
                                <a:latin typeface="Cambria Math" panose="02040503050406030204" pitchFamily="18" charset="0"/>
                                <a:ea typeface="+mn-ea"/>
                                <a:cs typeface="+mn-cs"/>
                                <a:sym typeface="Helvetica Neue Medium"/>
                              </a:rPr>
                              <m:t>𝟐</m:t>
                            </m:r>
                          </m:sub>
                        </m:sSub>
                      </m:oMath>
                    </m:oMathPara>
                  </a14:m>
                  <a:endParaRPr kumimoji="0" lang="en-US" sz="1800" b="1"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mc:Choice>
          <mc:Fallback xmlns="">
            <p:sp>
              <p:nvSpPr>
                <p:cNvPr id="41" name="Connector 40">
                  <a:extLst>
                    <a:ext uri="{FF2B5EF4-FFF2-40B4-BE49-F238E27FC236}">
                      <a16:creationId xmlns:a16="http://schemas.microsoft.com/office/drawing/2014/main" id="{5FDCC58D-26B2-7444-81CD-C341372B6417}"/>
                    </a:ext>
                  </a:extLst>
                </p:cNvPr>
                <p:cNvSpPr>
                  <a:spLocks noRot="1" noChangeAspect="1" noMove="1" noResize="1" noEditPoints="1" noAdjustHandles="1" noChangeArrowheads="1" noChangeShapeType="1" noTextEdit="1"/>
                </p:cNvSpPr>
                <p:nvPr/>
              </p:nvSpPr>
              <p:spPr>
                <a:xfrm>
                  <a:off x="8496996" y="3878984"/>
                  <a:ext cx="537836" cy="533777"/>
                </a:xfrm>
                <a:prstGeom prst="flowChartConnector">
                  <a:avLst/>
                </a:prstGeom>
                <a:blipFill>
                  <a:blip r:embed="rId8"/>
                  <a:stretch>
                    <a:fillRect/>
                  </a:stretch>
                </a:blipFill>
                <a:ln w="12700" cap="flat">
                  <a:noFill/>
                  <a:miter lim="400000"/>
                </a:ln>
                <a:effectLst/>
              </p:spPr>
              <p:txBody>
                <a:bodyPr/>
                <a:lstStyle/>
                <a:p>
                  <a:r>
                    <a:rPr lang="en-US">
                      <a:noFill/>
                    </a:rPr>
                    <a:t> </a:t>
                  </a:r>
                </a:p>
              </p:txBody>
            </p:sp>
          </mc:Fallback>
        </mc:AlternateContent>
      </p:grpSp>
      <p:sp>
        <p:nvSpPr>
          <p:cNvPr id="42" name="Head with Shoulders">
            <a:extLst>
              <a:ext uri="{FF2B5EF4-FFF2-40B4-BE49-F238E27FC236}">
                <a16:creationId xmlns:a16="http://schemas.microsoft.com/office/drawing/2014/main" id="{976D6F23-0984-244F-A08A-C1E2076EF32A}"/>
              </a:ext>
            </a:extLst>
          </p:cNvPr>
          <p:cNvSpPr/>
          <p:nvPr/>
        </p:nvSpPr>
        <p:spPr>
          <a:xfrm>
            <a:off x="11858387" y="2334968"/>
            <a:ext cx="875672" cy="758660"/>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5E5E5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3" name="Line">
            <a:extLst>
              <a:ext uri="{FF2B5EF4-FFF2-40B4-BE49-F238E27FC236}">
                <a16:creationId xmlns:a16="http://schemas.microsoft.com/office/drawing/2014/main" id="{AA145299-0020-A74F-8BD6-1B28F530C5F6}"/>
              </a:ext>
            </a:extLst>
          </p:cNvPr>
          <p:cNvSpPr/>
          <p:nvPr/>
        </p:nvSpPr>
        <p:spPr>
          <a:xfrm flipH="1">
            <a:off x="9763645" y="2809579"/>
            <a:ext cx="2082622" cy="16320"/>
          </a:xfrm>
          <a:prstGeom prst="line">
            <a:avLst/>
          </a:prstGeom>
          <a:ln w="50800">
            <a:solidFill>
              <a:srgbClr val="929292"/>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4" name="Query">
            <a:extLst>
              <a:ext uri="{FF2B5EF4-FFF2-40B4-BE49-F238E27FC236}">
                <a16:creationId xmlns:a16="http://schemas.microsoft.com/office/drawing/2014/main" id="{F787A839-AB5C-1445-81BD-7B6A791444EC}"/>
              </a:ext>
            </a:extLst>
          </p:cNvPr>
          <p:cNvSpPr txBox="1"/>
          <p:nvPr/>
        </p:nvSpPr>
        <p:spPr>
          <a:xfrm>
            <a:off x="10017009" y="2303929"/>
            <a:ext cx="1691169"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sz="2000" b="0" dirty="0"/>
              <a:t>Logical </a:t>
            </a:r>
            <a:r>
              <a:rPr sz="2000" b="0" dirty="0"/>
              <a:t>Query</a:t>
            </a:r>
          </a:p>
        </p:txBody>
      </p:sp>
      <p:sp>
        <p:nvSpPr>
          <p:cNvPr id="15" name="Rectangle 14">
            <a:extLst>
              <a:ext uri="{FF2B5EF4-FFF2-40B4-BE49-F238E27FC236}">
                <a16:creationId xmlns:a16="http://schemas.microsoft.com/office/drawing/2014/main" id="{007D26A5-C16F-3A41-ADBC-3AA2482AEDA0}"/>
              </a:ext>
            </a:extLst>
          </p:cNvPr>
          <p:cNvSpPr/>
          <p:nvPr/>
        </p:nvSpPr>
        <p:spPr>
          <a:xfrm>
            <a:off x="7070035" y="1818632"/>
            <a:ext cx="2681490" cy="2165131"/>
          </a:xfrm>
          <a:prstGeom prst="rect">
            <a:avLst/>
          </a:prstGeom>
          <a:noFill/>
          <a:ln w="412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200" b="0" u="sng"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rPr>
              <a:t>Query Parser</a:t>
            </a:r>
          </a:p>
          <a:p>
            <a:pPr marL="0" marR="0" indent="0" algn="ctr" defTabSz="584200" rtl="0" fontAlgn="auto" latinLnBrk="0" hangingPunct="0">
              <a:lnSpc>
                <a:spcPct val="100000"/>
              </a:lnSpc>
              <a:spcBef>
                <a:spcPts val="0"/>
              </a:spcBef>
              <a:spcAft>
                <a:spcPts val="0"/>
              </a:spcAft>
              <a:buClrTx/>
              <a:buSzTx/>
              <a:buFontTx/>
              <a:buNone/>
              <a:tabLst/>
            </a:pPr>
            <a:endParaRPr kumimoji="0" lang="en-US" sz="22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a:p>
            <a:pPr marL="0" marR="0" indent="0" algn="ctr" defTabSz="584200" rtl="0" fontAlgn="auto" latinLnBrk="0" hangingPunct="0">
              <a:lnSpc>
                <a:spcPct val="100000"/>
              </a:lnSpc>
              <a:spcBef>
                <a:spcPts val="0"/>
              </a:spcBef>
              <a:spcAft>
                <a:spcPts val="0"/>
              </a:spcAft>
              <a:buClrTx/>
              <a:buSzTx/>
              <a:buFontTx/>
              <a:buNone/>
              <a:tabLst/>
            </a:pPr>
            <a:r>
              <a:rPr lang="en-US" sz="2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Medium"/>
              </a:rPr>
              <a:t>C</a:t>
            </a:r>
            <a:r>
              <a:rPr kumimoji="0" lang="en-US" sz="22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rPr>
              <a:t>onverts a logical query into a vector algebraic query</a:t>
            </a:r>
          </a:p>
        </p:txBody>
      </p:sp>
      <p:sp>
        <p:nvSpPr>
          <p:cNvPr id="45" name="Line">
            <a:extLst>
              <a:ext uri="{FF2B5EF4-FFF2-40B4-BE49-F238E27FC236}">
                <a16:creationId xmlns:a16="http://schemas.microsoft.com/office/drawing/2014/main" id="{D0393E33-7F92-254E-AA64-DB4918A33F9F}"/>
              </a:ext>
            </a:extLst>
          </p:cNvPr>
          <p:cNvSpPr/>
          <p:nvPr/>
        </p:nvSpPr>
        <p:spPr>
          <a:xfrm flipH="1">
            <a:off x="5729244" y="2809579"/>
            <a:ext cx="1222373" cy="0"/>
          </a:xfrm>
          <a:prstGeom prst="line">
            <a:avLst/>
          </a:prstGeom>
          <a:ln w="50800">
            <a:solidFill>
              <a:srgbClr val="929292"/>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mc:AlternateContent xmlns:mc="http://schemas.openxmlformats.org/markup-compatibility/2006" xmlns:a14="http://schemas.microsoft.com/office/drawing/2010/main">
        <mc:Choice Requires="a14">
          <p:graphicFrame>
            <p:nvGraphicFramePr>
              <p:cNvPr id="46" name="Table">
                <a:extLst>
                  <a:ext uri="{FF2B5EF4-FFF2-40B4-BE49-F238E27FC236}">
                    <a16:creationId xmlns:a16="http://schemas.microsoft.com/office/drawing/2014/main" id="{B307D478-F332-E343-9C28-A6ED7DADCF50}"/>
                  </a:ext>
                </a:extLst>
              </p:cNvPr>
              <p:cNvGraphicFramePr/>
              <p:nvPr>
                <p:extLst>
                  <p:ext uri="{D42A27DB-BD31-4B8C-83A1-F6EECF244321}">
                    <p14:modId xmlns:p14="http://schemas.microsoft.com/office/powerpoint/2010/main" val="1580096892"/>
                  </p:ext>
                </p:extLst>
              </p:nvPr>
            </p:nvGraphicFramePr>
            <p:xfrm>
              <a:off x="111865" y="4945766"/>
              <a:ext cx="12622195" cy="3848211"/>
            </p:xfrm>
            <a:graphic>
              <a:graphicData uri="http://schemas.openxmlformats.org/drawingml/2006/table">
                <a:tbl>
                  <a:tblPr bandRow="1">
                    <a:tableStyleId>{2D5ABB26-0587-4C30-8999-92F81FD0307C}</a:tableStyleId>
                  </a:tblPr>
                  <a:tblGrid>
                    <a:gridCol w="1903202">
                      <a:extLst>
                        <a:ext uri="{9D8B030D-6E8A-4147-A177-3AD203B41FA5}">
                          <a16:colId xmlns:a16="http://schemas.microsoft.com/office/drawing/2014/main" val="20000"/>
                        </a:ext>
                      </a:extLst>
                    </a:gridCol>
                    <a:gridCol w="5350933">
                      <a:extLst>
                        <a:ext uri="{9D8B030D-6E8A-4147-A177-3AD203B41FA5}">
                          <a16:colId xmlns:a16="http://schemas.microsoft.com/office/drawing/2014/main" val="20001"/>
                        </a:ext>
                      </a:extLst>
                    </a:gridCol>
                    <a:gridCol w="5368060">
                      <a:extLst>
                        <a:ext uri="{9D8B030D-6E8A-4147-A177-3AD203B41FA5}">
                          <a16:colId xmlns:a16="http://schemas.microsoft.com/office/drawing/2014/main" val="20002"/>
                        </a:ext>
                      </a:extLst>
                    </a:gridCol>
                  </a:tblGrid>
                  <a:tr h="472901">
                    <a:tc>
                      <a:txBody>
                        <a:bodyPr/>
                        <a:lstStyle/>
                        <a:p>
                          <a:pPr defTabSz="914400">
                            <a:defRPr sz="1800"/>
                          </a:pPr>
                          <a:r>
                            <a:rPr lang="en-US"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Query </a:t>
                          </a:r>
                          <a:r>
                            <a:rPr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Type</a:t>
                          </a: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defTabSz="914400">
                            <a:defRPr sz="1800"/>
                          </a:pPr>
                          <a:r>
                            <a:rPr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Example</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defTabSz="914400">
                            <a:defRPr sz="1800"/>
                          </a:pPr>
                          <a:r>
                            <a:rPr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Transformed Query</a:t>
                          </a:r>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11413">
                    <a:tc>
                      <a:txBody>
                        <a:bodyPr/>
                        <a:lstStyle/>
                        <a:p>
                          <a:pPr algn="ctr" defTabSz="914400">
                            <a:defRPr sz="1800"/>
                          </a:pPr>
                          <a:r>
                            <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Membership</a:t>
                          </a: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50000"/>
                            </a:lnSpc>
                            <a:spcBef>
                              <a:spcPts val="0"/>
                            </a:spcBef>
                            <a:spcAft>
                              <a:spcPts val="0"/>
                            </a:spcAft>
                            <a:buClrTx/>
                            <a:buSzTx/>
                            <a:buFontTx/>
                            <a:buNone/>
                            <a:tabLst/>
                            <a:defRPr sz="1800"/>
                          </a:pP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Find all the entities satisfying the formula </a:t>
                          </a:r>
                          <a14:m>
                            <m:oMath xmlns:m="http://schemas.openxmlformats.org/officeDocument/2006/math">
                              <m:r>
                                <a:rPr lang="en-US" sz="2200" b="0" i="1" smtClean="0">
                                  <a:solidFill>
                                    <a:srgbClr val="FF0000"/>
                                  </a:solidFill>
                                  <a:latin typeface="Cambria Math" panose="02040503050406030204" pitchFamily="18" charset="0"/>
                                </a:rPr>
                                <m:t>𝑁𝑂𝑇</m:t>
                              </m:r>
                              <m:d>
                                <m:dPr>
                                  <m:ctrlPr>
                                    <a:rPr lang="ar-AE" sz="2200" b="0" i="1" smtClean="0">
                                      <a:solidFill>
                                        <a:srgbClr val="FF0000"/>
                                      </a:solidFill>
                                      <a:latin typeface="Cambria Math" panose="02040503050406030204" pitchFamily="18" charset="0"/>
                                    </a:rPr>
                                  </m:ctrlPr>
                                </m:dPr>
                                <m:e>
                                  <m:sSub>
                                    <m:sSubPr>
                                      <m:ctrlPr>
                                        <a:rPr lang="ar-AE" sz="2200" b="0" i="1">
                                          <a:solidFill>
                                            <a:srgbClr val="FF0000"/>
                                          </a:solidFill>
                                          <a:latin typeface="Cambria Math" panose="02040503050406030204" pitchFamily="18" charset="0"/>
                                        </a:rPr>
                                      </m:ctrlPr>
                                    </m:sSubPr>
                                    <m:e>
                                      <m:r>
                                        <a:rPr lang="ar-AE" sz="2200" b="0" i="1">
                                          <a:solidFill>
                                            <a:srgbClr val="FF0000"/>
                                          </a:solidFill>
                                          <a:latin typeface="Cambria Math" panose="02040503050406030204" pitchFamily="18" charset="0"/>
                                        </a:rPr>
                                        <m:t>𝐶</m:t>
                                      </m:r>
                                    </m:e>
                                    <m:sub>
                                      <m:r>
                                        <a:rPr lang="ar-AE" sz="2200" b="0" i="1">
                                          <a:solidFill>
                                            <a:srgbClr val="FF0000"/>
                                          </a:solidFill>
                                          <a:latin typeface="Cambria Math" panose="02040503050406030204" pitchFamily="18" charset="0"/>
                                        </a:rPr>
                                        <m:t>6</m:t>
                                      </m:r>
                                    </m:sub>
                                  </m:sSub>
                                </m:e>
                              </m:d>
                              <m:r>
                                <a:rPr lang="en-US" sz="2200" b="0" i="1" smtClean="0">
                                  <a:solidFill>
                                    <a:srgbClr val="FF0000"/>
                                  </a:solidFill>
                                  <a:latin typeface="Cambria Math" panose="02040503050406030204" pitchFamily="18" charset="0"/>
                                </a:rPr>
                                <m:t> </m:t>
                              </m:r>
                              <m:r>
                                <a:rPr lang="ar-AE" sz="2200" b="0" i="1">
                                  <a:solidFill>
                                    <a:srgbClr val="FF0000"/>
                                  </a:solidFill>
                                  <a:latin typeface="Cambria Math" panose="02040503050406030204" pitchFamily="18" charset="0"/>
                                </a:rPr>
                                <m:t>𝐴𝑁𝐷</m:t>
                              </m:r>
                              <m:r>
                                <a:rPr lang="en-US" sz="2200" b="0" i="1" smtClean="0">
                                  <a:solidFill>
                                    <a:srgbClr val="FF0000"/>
                                  </a:solidFill>
                                  <a:latin typeface="Cambria Math" panose="02040503050406030204" pitchFamily="18" charset="0"/>
                                </a:rPr>
                                <m:t>  </m:t>
                              </m:r>
                              <m:r>
                                <a:rPr lang="ar-AE" sz="2200" b="0" i="1">
                                  <a:solidFill>
                                    <a:srgbClr val="FF0000"/>
                                  </a:solidFill>
                                  <a:latin typeface="Cambria Math" panose="02040503050406030204" pitchFamily="18" charset="0"/>
                                </a:rPr>
                                <m:t>(</m:t>
                              </m:r>
                              <m:sSub>
                                <m:sSubPr>
                                  <m:ctrlPr>
                                    <a:rPr lang="ar-AE" sz="2200" b="0" i="1">
                                      <a:solidFill>
                                        <a:srgbClr val="FF0000"/>
                                      </a:solidFill>
                                      <a:latin typeface="Cambria Math" panose="02040503050406030204" pitchFamily="18" charset="0"/>
                                    </a:rPr>
                                  </m:ctrlPr>
                                </m:sSubPr>
                                <m:e>
                                  <m:r>
                                    <a:rPr lang="ar-AE" sz="2200" b="0" i="1">
                                      <a:solidFill>
                                        <a:srgbClr val="FF0000"/>
                                      </a:solidFill>
                                      <a:latin typeface="Cambria Math" panose="02040503050406030204" pitchFamily="18" charset="0"/>
                                    </a:rPr>
                                    <m:t>𝐶</m:t>
                                  </m:r>
                                </m:e>
                                <m:sub>
                                  <m:r>
                                    <a:rPr lang="ar-AE" sz="2200" b="0" i="1">
                                      <a:solidFill>
                                        <a:srgbClr val="FF0000"/>
                                      </a:solidFill>
                                      <a:latin typeface="Cambria Math" panose="02040503050406030204" pitchFamily="18" charset="0"/>
                                    </a:rPr>
                                    <m:t>1</m:t>
                                  </m:r>
                                </m:sub>
                              </m:sSub>
                              <m:r>
                                <a:rPr lang="en-US" sz="2200" b="0" i="1" smtClean="0">
                                  <a:solidFill>
                                    <a:srgbClr val="FF0000"/>
                                  </a:solidFill>
                                  <a:latin typeface="Cambria Math" panose="02040503050406030204" pitchFamily="18" charset="0"/>
                                </a:rPr>
                                <m:t> </m:t>
                              </m:r>
                              <m:r>
                                <a:rPr lang="ar-AE" sz="2200" b="0" i="1">
                                  <a:solidFill>
                                    <a:srgbClr val="FF0000"/>
                                  </a:solidFill>
                                  <a:latin typeface="Cambria Math" panose="02040503050406030204" pitchFamily="18" charset="0"/>
                                </a:rPr>
                                <m:t>𝑂𝑅</m:t>
                              </m:r>
                              <m:r>
                                <a:rPr lang="en-US" sz="2200" b="0" i="1" smtClean="0">
                                  <a:solidFill>
                                    <a:srgbClr val="FF0000"/>
                                  </a:solidFill>
                                  <a:latin typeface="Cambria Math" panose="02040503050406030204" pitchFamily="18" charset="0"/>
                                </a:rPr>
                                <m:t> </m:t>
                              </m:r>
                              <m:sSub>
                                <m:sSubPr>
                                  <m:ctrlPr>
                                    <a:rPr lang="ar-AE" sz="2200" b="0" i="1">
                                      <a:solidFill>
                                        <a:srgbClr val="FF0000"/>
                                      </a:solidFill>
                                      <a:latin typeface="Cambria Math" panose="02040503050406030204" pitchFamily="18" charset="0"/>
                                    </a:rPr>
                                  </m:ctrlPr>
                                </m:sSubPr>
                                <m:e>
                                  <m:r>
                                    <a:rPr lang="ar-AE" sz="2200" b="0" i="1">
                                      <a:solidFill>
                                        <a:srgbClr val="FF0000"/>
                                      </a:solidFill>
                                      <a:latin typeface="Cambria Math" panose="02040503050406030204" pitchFamily="18" charset="0"/>
                                    </a:rPr>
                                    <m:t>𝐶</m:t>
                                  </m:r>
                                </m:e>
                                <m:sub>
                                  <m:r>
                                    <a:rPr lang="ar-AE" sz="2200" b="0" i="1">
                                      <a:solidFill>
                                        <a:srgbClr val="FF0000"/>
                                      </a:solidFill>
                                      <a:latin typeface="Cambria Math" panose="02040503050406030204" pitchFamily="18" charset="0"/>
                                    </a:rPr>
                                    <m:t>2</m:t>
                                  </m:r>
                                </m:sub>
                              </m:sSub>
                              <m:r>
                                <a:rPr lang="ar-AE" sz="2200" b="0" i="1">
                                  <a:solidFill>
                                    <a:srgbClr val="FF0000"/>
                                  </a:solidFill>
                                  <a:latin typeface="Cambria Math" panose="02040503050406030204" pitchFamily="18" charset="0"/>
                                </a:rPr>
                                <m:t>)</m:t>
                              </m:r>
                            </m:oMath>
                          </a14:m>
                          <a:endParaRPr lang="ar-AE" sz="2200" b="0" i="1" dirty="0">
                            <a:solidFill>
                              <a:srgbClr val="FF0000"/>
                            </a:solidFill>
                            <a:latin typeface="Helvetica Neue" panose="02000503000000020004" pitchFamily="2" charset="0"/>
                            <a:ea typeface="Helvetica Neue" panose="02000503000000020004" pitchFamily="2" charset="0"/>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eaLnBrk="1" fontAlgn="auto" latinLnBrk="0" hangingPunct="1">
                            <a:lnSpc>
                              <a:spcPct val="150000"/>
                            </a:lnSpc>
                            <a:spcBef>
                              <a:spcPts val="0"/>
                            </a:spcBef>
                            <a:spcAft>
                              <a:spcPts val="0"/>
                            </a:spcAft>
                            <a:buClrTx/>
                            <a:buSzTx/>
                            <a:buFontTx/>
                            <a:buNone/>
                            <a:tabLst/>
                            <a:defRPr sz="1800"/>
                          </a:pP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Entity that can expressed as a linear combination of </a:t>
                          </a:r>
                          <a14:m>
                            <m:oMath xmlns:m="http://schemas.openxmlformats.org/officeDocument/2006/math">
                              <m:sSub>
                                <m:sSubPr>
                                  <m:ctrlP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𝐵</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1</m:t>
                                  </m:r>
                                </m:sub>
                              </m:sSub>
                            </m:oMath>
                          </a14:m>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 or </a:t>
                          </a:r>
                          <a14:m>
                            <m:oMath xmlns:m="http://schemas.openxmlformats.org/officeDocument/2006/math">
                              <m:sSub>
                                <m:sSubPr>
                                  <m:ctrlP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𝐵</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2</m:t>
                                  </m:r>
                                </m:sub>
                              </m:sSub>
                            </m:oMath>
                          </a14:m>
                          <a:r>
                            <a:rPr kumimoji="0" lang="en-IN" sz="2200" b="0" i="1"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but not </a:t>
                          </a:r>
                          <a14:m>
                            <m:oMath xmlns:m="http://schemas.openxmlformats.org/officeDocument/2006/math">
                              <m:sSub>
                                <m:sSubPr>
                                  <m:ctrlP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𝐵</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6</m:t>
                                  </m:r>
                                </m:sub>
                              </m:sSub>
                            </m:oMath>
                          </a14:m>
                          <a:r>
                            <a:rPr kumimoji="0" lang="en-IN" sz="2200" b="0" i="1"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 </a:t>
                          </a:r>
                          <a:endPar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4095">
                    <a:tc>
                      <a:txBody>
                        <a:bodyPr/>
                        <a:lstStyle/>
                        <a:p>
                          <a:pPr algn="ctr" defTabSz="914400">
                            <a:defRPr sz="1800"/>
                          </a:pPr>
                          <a:r>
                            <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Logical </a:t>
                          </a: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Entailment</a:t>
                          </a:r>
                          <a:endPar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sz="1800"/>
                          </a:pPr>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Dose entity  </a:t>
                          </a:r>
                          <a14:m>
                            <m:oMath xmlns:m="http://schemas.openxmlformats.org/officeDocument/2006/math">
                              <m:sSub>
                                <m:sSubPr>
                                  <m:ctrlP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𝑂</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𝑖</m:t>
                                  </m:r>
                                </m:sub>
                              </m:sSub>
                            </m:oMath>
                          </a14:m>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 belong to the concept </a:t>
                          </a:r>
                          <a14:m>
                            <m:oMath xmlns:m="http://schemas.openxmlformats.org/officeDocument/2006/math">
                              <m:sSub>
                                <m:sSubPr>
                                  <m:ctrlP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𝐶</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𝑗</m:t>
                                  </m:r>
                                </m:sub>
                              </m:sSub>
                            </m:oMath>
                          </a14:m>
                          <a:endPar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sz="1800"/>
                          </a:pPr>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Check if entity </a:t>
                          </a:r>
                          <a14:m>
                            <m:oMath xmlns:m="http://schemas.openxmlformats.org/officeDocument/2006/math">
                              <m:sSub>
                                <m:sSubPr>
                                  <m:ctrlPr>
                                    <a:rPr lang="en-US" sz="2200"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lang="en-US" sz="2200"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sym typeface="Helvetica Neue"/>
                                    </a:rPr>
                                    <m:t>𝑥</m:t>
                                  </m:r>
                                </m:e>
                                <m:sub>
                                  <m:r>
                                    <a:rPr lang="en-US" sz="2200" b="0" i="1" smtClean="0">
                                      <a:solidFill>
                                        <a:srgbClr val="FF0000"/>
                                      </a:solidFill>
                                      <a:latin typeface="Cambria Math" panose="02040503050406030204" pitchFamily="18" charset="0"/>
                                      <a:ea typeface="Helvetica Neue" panose="02000503000000020004" pitchFamily="2" charset="0"/>
                                      <a:cs typeface="Helvetica Neue" panose="02000503000000020004" pitchFamily="2" charset="0"/>
                                      <a:sym typeface="Helvetica Neue"/>
                                    </a:rPr>
                                    <m:t>𝑖</m:t>
                                  </m:r>
                                </m:sub>
                              </m:sSub>
                            </m:oMath>
                          </a14:m>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 can be expressed as a linear combination of the vectors in</a:t>
                          </a:r>
                          <a:r>
                            <a:rPr lang="en-IN" sz="2200" b="0" i="1" baseline="0" dirty="0">
                              <a:latin typeface="Helvetica Neue" panose="02000503000000020004" pitchFamily="2" charset="0"/>
                              <a:ea typeface="Helvetica Neue" panose="02000503000000020004" pitchFamily="2" charset="0"/>
                              <a:cs typeface="Helvetica Neue" panose="02000503000000020004" pitchFamily="2" charset="0"/>
                              <a:sym typeface="Helvetica Neue"/>
                            </a:rPr>
                            <a:t> </a:t>
                          </a:r>
                          <a14:m>
                            <m:oMath xmlns:m="http://schemas.openxmlformats.org/officeDocument/2006/math">
                              <m:sSub>
                                <m:sSubPr>
                                  <m:ctrlP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𝐵</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𝑗</m:t>
                                  </m:r>
                                </m:sub>
                              </m:sSub>
                            </m:oMath>
                          </a14:m>
                          <a:r>
                            <a:rPr kumimoji="0" lang="en-IN" sz="2200" b="0" i="1" u="none" strike="noStrike" kern="0" cap="none" spc="0" normalizeH="0" baseline="0" noProof="0" dirty="0">
                              <a:ln>
                                <a:noFill/>
                              </a:ln>
                              <a:solidFill>
                                <a:srgbClr val="000000"/>
                              </a:solidFill>
                              <a:effectLst/>
                              <a:uLnTx/>
                              <a:uFillTx/>
                              <a:latin typeface="Helvetica Neue" panose="02000503000000020004" pitchFamily="2" charset="0"/>
                              <a:ea typeface="Helvetica Neue" panose="02000503000000020004" pitchFamily="2" charset="0"/>
                              <a:cs typeface="Helvetica Neue" panose="02000503000000020004" pitchFamily="2" charset="0"/>
                              <a:sym typeface="Helvetica Neue"/>
                            </a:rPr>
                            <a:t> </a:t>
                          </a:r>
                          <a:endPar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39802">
                    <a:tc>
                      <a:txBody>
                        <a:bodyPr/>
                        <a:lstStyle/>
                        <a:p>
                          <a:pPr algn="ctr" defTabSz="914400">
                            <a:defRPr sz="1800"/>
                          </a:pP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Property Listing</a:t>
                          </a:r>
                          <a:endPar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eaLnBrk="1" fontAlgn="auto" latinLnBrk="0" hangingPunct="1">
                            <a:lnSpc>
                              <a:spcPct val="150000"/>
                            </a:lnSpc>
                            <a:spcBef>
                              <a:spcPts val="0"/>
                            </a:spcBef>
                            <a:spcAft>
                              <a:spcPts val="0"/>
                            </a:spcAft>
                            <a:buClrTx/>
                            <a:buSzTx/>
                            <a:buFontTx/>
                            <a:buNone/>
                            <a:tabLst/>
                            <a:defRPr sz="1800"/>
                          </a:pP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List all concepts that entity </a:t>
                          </a:r>
                          <a14:m>
                            <m:oMath xmlns:m="http://schemas.openxmlformats.org/officeDocument/2006/math">
                              <m:sSub>
                                <m:sSubPr>
                                  <m:ctrlP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ctrlPr>
                                </m:sSubPr>
                                <m:e>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𝑂</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ea typeface="Helvetica Neue" panose="02000503000000020004" pitchFamily="2" charset="0"/>
                                      <a:cs typeface="Helvetica Neue" panose="02000503000000020004" pitchFamily="2" charset="0"/>
                                      <a:sym typeface="Helvetica Neue"/>
                                    </a:rPr>
                                    <m:t>𝑖</m:t>
                                  </m:r>
                                </m:sub>
                              </m:sSub>
                            </m:oMath>
                          </a14:m>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 belong to</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sz="1800"/>
                          </a:pPr>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For each concept </a:t>
                          </a:r>
                          <a14:m>
                            <m:oMath xmlns:m="http://schemas.openxmlformats.org/officeDocument/2006/math">
                              <m:sSub>
                                <m:sSubPr>
                                  <m:ctrlP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ctrlPr>
                                </m:sSubPr>
                                <m:e>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t>𝑐</m:t>
                                  </m:r>
                                </m:e>
                                <m:sub>
                                  <m:r>
                                    <a:rPr kumimoji="0" lang="en-US"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t>𝑗</m:t>
                                  </m:r>
                                </m:sub>
                              </m:sSub>
                            </m:oMath>
                          </a14:m>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 check if the entity </a:t>
                          </a:r>
                          <a14:m>
                            <m:oMath xmlns:m="http://schemas.openxmlformats.org/officeDocument/2006/math">
                              <m:sSub>
                                <m:sSubPr>
                                  <m:ctrlP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ctrlPr>
                                </m:sSubPr>
                                <m:e>
                                  <m: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t>𝑒</m:t>
                                  </m:r>
                                </m:e>
                                <m:sub>
                                  <m: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t>𝑖</m:t>
                                  </m:r>
                                </m:sub>
                              </m:sSub>
                            </m:oMath>
                          </a14:m>
                          <a:r>
                            <a:rPr kumimoji="0" lang="ar-AE" sz="2200" b="0" i="1" u="none" strike="noStrike" kern="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sym typeface="Helvetica Neue"/>
                            </a:rPr>
                            <a:t> </a:t>
                          </a:r>
                          <a:r>
                            <a:rPr lang="en-IN"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belongs to the space spanned by basis</a:t>
                          </a:r>
                          <a:r>
                            <a:rPr lang="en-IN" sz="2200" b="0" i="1" baseline="0" dirty="0">
                              <a:latin typeface="Helvetica Neue" panose="02000503000000020004" pitchFamily="2" charset="0"/>
                              <a:ea typeface="Helvetica Neue" panose="02000503000000020004" pitchFamily="2" charset="0"/>
                              <a:cs typeface="Helvetica Neue" panose="02000503000000020004" pitchFamily="2" charset="0"/>
                              <a:sym typeface="Helvetica Neue"/>
                            </a:rPr>
                            <a:t> </a:t>
                          </a:r>
                          <a14:m>
                            <m:oMath xmlns:m="http://schemas.openxmlformats.org/officeDocument/2006/math">
                              <m:sSub>
                                <m:sSubPr>
                                  <m:ctrlP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ctrlPr>
                                </m:sSubPr>
                                <m:e>
                                  <m: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t>𝐵</m:t>
                                  </m:r>
                                </m:e>
                                <m:sub>
                                  <m:r>
                                    <a:rPr kumimoji="0" lang="ar-AE" sz="2200" b="0" i="1" u="none" strike="noStrike" kern="0" cap="none" spc="0" normalizeH="0" baseline="0" noProof="0" smtClean="0">
                                      <a:ln>
                                        <a:noFill/>
                                      </a:ln>
                                      <a:solidFill>
                                        <a:srgbClr val="FF0000"/>
                                      </a:solidFill>
                                      <a:effectLst/>
                                      <a:uLnTx/>
                                      <a:uFillTx/>
                                      <a:latin typeface="Cambria Math" panose="02040503050406030204" pitchFamily="18" charset="0"/>
                                      <a:sym typeface="Helvetica Neue"/>
                                    </a:rPr>
                                    <m:t>𝑗</m:t>
                                  </m:r>
                                </m:sub>
                              </m:sSub>
                            </m:oMath>
                          </a14:m>
                          <a:r>
                            <a:rPr kumimoji="0" lang="ar-AE" sz="2200" b="0" i="1" u="none" strike="noStrike" kern="0" cap="none" spc="0" normalizeH="0" baseline="0" noProof="0" dirty="0">
                              <a:ln>
                                <a:noFill/>
                              </a:ln>
                              <a:solidFill>
                                <a:srgbClr val="FF0000"/>
                              </a:solidFill>
                              <a:effectLst/>
                              <a:uLnTx/>
                              <a:uFillTx/>
                              <a:latin typeface="Helvetica Neue" panose="02000503000000020004" pitchFamily="2" charset="0"/>
                              <a:ea typeface="Helvetica Neue" panose="02000503000000020004" pitchFamily="2" charset="0"/>
                              <a:sym typeface="Helvetica Neue"/>
                            </a:rPr>
                            <a:t> </a:t>
                          </a:r>
                          <a:endParaRPr lang="ar-AE" sz="2200" b="0" i="1" dirty="0">
                            <a:latin typeface="Helvetica Neue" panose="02000503000000020004" pitchFamily="2" charset="0"/>
                            <a:ea typeface="Helvetica Neue" panose="02000503000000020004" pitchFamily="2" charset="0"/>
                            <a:sym typeface="Helvetica Neue"/>
                          </a:endParaRPr>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9346643"/>
                      </a:ext>
                    </a:extLst>
                  </a:tr>
                </a:tbl>
              </a:graphicData>
            </a:graphic>
          </p:graphicFrame>
        </mc:Choice>
        <mc:Fallback xmlns="">
          <p:graphicFrame>
            <p:nvGraphicFramePr>
              <p:cNvPr id="46" name="Table">
                <a:extLst>
                  <a:ext uri="{FF2B5EF4-FFF2-40B4-BE49-F238E27FC236}">
                    <a16:creationId xmlns:a16="http://schemas.microsoft.com/office/drawing/2014/main" id="{B307D478-F332-E343-9C28-A6ED7DADCF50}"/>
                  </a:ext>
                </a:extLst>
              </p:cNvPr>
              <p:cNvGraphicFramePr/>
              <p:nvPr>
                <p:extLst>
                  <p:ext uri="{D42A27DB-BD31-4B8C-83A1-F6EECF244321}">
                    <p14:modId xmlns:p14="http://schemas.microsoft.com/office/powerpoint/2010/main" val="1580096892"/>
                  </p:ext>
                </p:extLst>
              </p:nvPr>
            </p:nvGraphicFramePr>
            <p:xfrm>
              <a:off x="111865" y="4945766"/>
              <a:ext cx="12622195" cy="3848211"/>
            </p:xfrm>
            <a:graphic>
              <a:graphicData uri="http://schemas.openxmlformats.org/drawingml/2006/table">
                <a:tbl>
                  <a:tblPr bandRow="1">
                    <a:tableStyleId>{2D5ABB26-0587-4C30-8999-92F81FD0307C}</a:tableStyleId>
                  </a:tblPr>
                  <a:tblGrid>
                    <a:gridCol w="1903202">
                      <a:extLst>
                        <a:ext uri="{9D8B030D-6E8A-4147-A177-3AD203B41FA5}">
                          <a16:colId xmlns:a16="http://schemas.microsoft.com/office/drawing/2014/main" val="20000"/>
                        </a:ext>
                      </a:extLst>
                    </a:gridCol>
                    <a:gridCol w="5350933">
                      <a:extLst>
                        <a:ext uri="{9D8B030D-6E8A-4147-A177-3AD203B41FA5}">
                          <a16:colId xmlns:a16="http://schemas.microsoft.com/office/drawing/2014/main" val="20001"/>
                        </a:ext>
                      </a:extLst>
                    </a:gridCol>
                    <a:gridCol w="5368060">
                      <a:extLst>
                        <a:ext uri="{9D8B030D-6E8A-4147-A177-3AD203B41FA5}">
                          <a16:colId xmlns:a16="http://schemas.microsoft.com/office/drawing/2014/main" val="20002"/>
                        </a:ext>
                      </a:extLst>
                    </a:gridCol>
                  </a:tblGrid>
                  <a:tr h="472901">
                    <a:tc>
                      <a:txBody>
                        <a:bodyPr/>
                        <a:lstStyle/>
                        <a:p>
                          <a:pPr defTabSz="914400">
                            <a:defRPr sz="1800"/>
                          </a:pPr>
                          <a:r>
                            <a:rPr lang="en-US"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Query </a:t>
                          </a:r>
                          <a:r>
                            <a:rPr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Type</a:t>
                          </a: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defTabSz="914400">
                            <a:defRPr sz="1800"/>
                          </a:pPr>
                          <a:r>
                            <a:rPr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Example</a:t>
                          </a:r>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defTabSz="914400">
                            <a:defRPr sz="1800"/>
                          </a:pPr>
                          <a:r>
                            <a:rPr sz="1800" b="1" i="0" dirty="0">
                              <a:latin typeface="Helvetica Neue" panose="02000503000000020004" pitchFamily="2" charset="0"/>
                              <a:ea typeface="Helvetica Neue" panose="02000503000000020004" pitchFamily="2" charset="0"/>
                              <a:cs typeface="Helvetica Neue" panose="02000503000000020004" pitchFamily="2" charset="0"/>
                              <a:sym typeface="Helvetica Neue"/>
                            </a:rPr>
                            <a:t>Transformed Query</a:t>
                          </a:r>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11413">
                    <a:tc>
                      <a:txBody>
                        <a:bodyPr/>
                        <a:lstStyle/>
                        <a:p>
                          <a:pPr algn="ctr" defTabSz="914400">
                            <a:defRPr sz="1800"/>
                          </a:pPr>
                          <a:r>
                            <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Membership</a:t>
                          </a: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545" t="-43182" r="-104502" b="-203409"/>
                          </a:stretch>
                        </a:blipFill>
                      </a:tcPr>
                    </a:tc>
                    <a:tc>
                      <a:txBody>
                        <a:bodyPr/>
                        <a:lstStyle/>
                        <a:p>
                          <a:endParaRPr lang="en-US"/>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5225" t="-43182" r="-4255" b="-203409"/>
                          </a:stretch>
                        </a:blipFill>
                      </a:tcPr>
                    </a:tc>
                    <a:extLst>
                      <a:ext uri="{0D108BD9-81ED-4DB2-BD59-A6C34878D82A}">
                        <a16:rowId xmlns:a16="http://schemas.microsoft.com/office/drawing/2014/main" val="10001"/>
                      </a:ext>
                    </a:extLst>
                  </a:tr>
                  <a:tr h="924095">
                    <a:tc>
                      <a:txBody>
                        <a:bodyPr/>
                        <a:lstStyle/>
                        <a:p>
                          <a:pPr algn="ctr" defTabSz="914400">
                            <a:defRPr sz="1800"/>
                          </a:pPr>
                          <a:r>
                            <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Logical </a:t>
                          </a: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Entailment</a:t>
                          </a:r>
                          <a:endPar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545" t="-172603" r="-104502" b="-145205"/>
                          </a:stretch>
                        </a:blipFill>
                      </a:tcPr>
                    </a:tc>
                    <a:tc>
                      <a:txBody>
                        <a:bodyPr/>
                        <a:lstStyle/>
                        <a:p>
                          <a:endParaRPr lang="en-US"/>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5225" t="-172603" r="-4255" b="-145205"/>
                          </a:stretch>
                        </a:blipFill>
                      </a:tcPr>
                    </a:tc>
                    <a:extLst>
                      <a:ext uri="{0D108BD9-81ED-4DB2-BD59-A6C34878D82A}">
                        <a16:rowId xmlns:a16="http://schemas.microsoft.com/office/drawing/2014/main" val="10002"/>
                      </a:ext>
                    </a:extLst>
                  </a:tr>
                  <a:tr h="1339802">
                    <a:tc>
                      <a:txBody>
                        <a:bodyPr/>
                        <a:lstStyle/>
                        <a:p>
                          <a:pPr algn="ctr" defTabSz="914400">
                            <a:defRPr sz="1800"/>
                          </a:pPr>
                          <a:r>
                            <a:rPr lang="en-US"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rPr>
                            <a:t>Property Listing</a:t>
                          </a:r>
                          <a:endParaRPr sz="2200" b="0" i="1" dirty="0">
                            <a:latin typeface="Helvetica Neue" panose="02000503000000020004" pitchFamily="2" charset="0"/>
                            <a:ea typeface="Helvetica Neue" panose="02000503000000020004" pitchFamily="2" charset="0"/>
                            <a:cs typeface="Helvetica Neue" panose="02000503000000020004" pitchFamily="2" charset="0"/>
                            <a:sym typeface="Helvetica Neue"/>
                          </a:endParaRPr>
                        </a:p>
                      </a:txBody>
                      <a:tcPr marL="50800" marR="50800" marT="50800" marB="50800"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50800" marR="50800" marT="50800" marB="50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545" t="-187736" r="-104502"/>
                          </a:stretch>
                        </a:blipFill>
                      </a:tcPr>
                    </a:tc>
                    <a:tc>
                      <a:txBody>
                        <a:bodyPr/>
                        <a:lstStyle/>
                        <a:p>
                          <a:endParaRPr lang="en-US"/>
                        </a:p>
                      </a:txBody>
                      <a:tcPr marL="50800" marR="50800" marT="50800" marB="50800"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5225" t="-187736" r="-4255"/>
                          </a:stretch>
                        </a:blipFill>
                      </a:tcPr>
                    </a:tc>
                    <a:extLst>
                      <a:ext uri="{0D108BD9-81ED-4DB2-BD59-A6C34878D82A}">
                        <a16:rowId xmlns:a16="http://schemas.microsoft.com/office/drawing/2014/main" val="1669346643"/>
                      </a:ext>
                    </a:extLst>
                  </a:tr>
                </a:tbl>
              </a:graphicData>
            </a:graphic>
          </p:graphicFrame>
        </mc:Fallback>
      </mc:AlternateContent>
      <p:sp>
        <p:nvSpPr>
          <p:cNvPr id="47" name="Equation">
            <a:extLst>
              <a:ext uri="{FF2B5EF4-FFF2-40B4-BE49-F238E27FC236}">
                <a16:creationId xmlns:a16="http://schemas.microsoft.com/office/drawing/2014/main" id="{4E139E74-0391-9E44-9CA4-9BB16CF590CE}"/>
              </a:ext>
            </a:extLst>
          </p:cNvPr>
          <p:cNvSpPr txBox="1"/>
          <p:nvPr/>
        </p:nvSpPr>
        <p:spPr>
          <a:xfrm>
            <a:off x="3909037" y="6229330"/>
            <a:ext cx="65" cy="307777"/>
          </a:xfrm>
          <a:prstGeom prst="rect">
            <a:avLst/>
          </a:prstGeom>
          <a:ln w="12700">
            <a:miter lim="400000"/>
          </a:ln>
        </p:spPr>
        <p:txBody>
          <a:bodyPr wrap="none" lIns="0" tIns="0" rIns="0" bIns="0">
            <a:spAutoFit/>
          </a:bodyPr>
          <a:lstStyle/>
          <a:p>
            <a:pPr algn="l" defTabSz="914400" latinLnBrk="1">
              <a:defRPr sz="1800" b="0"/>
            </a:pPr>
            <a:endParaRPr lang="ar-AE" sz="2000" dirty="0">
              <a:solidFill>
                <a:srgbClr val="FF0000"/>
              </a:solidFill>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CD64980-5938-0F4F-8A0A-899BBA04F539}"/>
                  </a:ext>
                </a:extLst>
              </p:cNvPr>
              <p:cNvSpPr txBox="1"/>
              <p:nvPr/>
            </p:nvSpPr>
            <p:spPr>
              <a:xfrm>
                <a:off x="191303" y="8997502"/>
                <a:ext cx="1262219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1800" b="0" i="1" dirty="0">
                    <a:solidFill>
                      <a:schemeClr val="bg2">
                        <a:lumMod val="50000"/>
                      </a:schemeClr>
                    </a:solidFill>
                  </a:rPr>
                  <a:t>In the above table, </a:t>
                </a:r>
                <a14:m>
                  <m:oMath xmlns:m="http://schemas.openxmlformats.org/officeDocument/2006/math">
                    <m:sSub>
                      <m:sSubPr>
                        <m:ctrlPr>
                          <a:rPr lang="en-US" sz="1800" b="0" i="1" smtClean="0">
                            <a:solidFill>
                              <a:schemeClr val="bg2">
                                <a:lumMod val="50000"/>
                              </a:schemeClr>
                            </a:solidFill>
                            <a:latin typeface="Cambria Math" panose="02040503050406030204" pitchFamily="18" charset="0"/>
                          </a:rPr>
                        </m:ctrlPr>
                      </m:sSubPr>
                      <m:e>
                        <m:r>
                          <a:rPr lang="en-US" sz="1800" b="0" i="1" smtClean="0">
                            <a:solidFill>
                              <a:schemeClr val="bg2">
                                <a:lumMod val="50000"/>
                              </a:schemeClr>
                            </a:solidFill>
                            <a:latin typeface="Cambria Math" panose="02040503050406030204" pitchFamily="18" charset="0"/>
                          </a:rPr>
                          <m:t>𝐵</m:t>
                        </m:r>
                      </m:e>
                      <m:sub>
                        <m:r>
                          <a:rPr lang="en-US" sz="1800" b="0" i="1" smtClean="0">
                            <a:solidFill>
                              <a:schemeClr val="bg2">
                                <a:lumMod val="50000"/>
                              </a:schemeClr>
                            </a:solidFill>
                            <a:latin typeface="Cambria Math" panose="02040503050406030204" pitchFamily="18" charset="0"/>
                          </a:rPr>
                          <m:t>𝑖</m:t>
                        </m:r>
                      </m:sub>
                    </m:sSub>
                  </m:oMath>
                </a14:m>
                <a:r>
                  <a:rPr kumimoji="0" lang="en-US" sz="1800" b="0" i="1" u="none" strike="noStrike" cap="none" spc="0" normalizeH="0" baseline="0" dirty="0">
                    <a:ln>
                      <a:noFill/>
                    </a:ln>
                    <a:solidFill>
                      <a:schemeClr val="bg2">
                        <a:lumMod val="50000"/>
                      </a:schemeClr>
                    </a:solidFill>
                    <a:effectLst/>
                    <a:uFillTx/>
                    <a:latin typeface="Helvetica Neue"/>
                    <a:ea typeface="Helvetica Neue"/>
                    <a:cs typeface="Helvetica Neue"/>
                    <a:sym typeface="Helvetica Neue"/>
                  </a:rPr>
                  <a:t> denotes the set of basis vectors for the subspace </a:t>
                </a:r>
                <a14:m>
                  <m:oMath xmlns:m="http://schemas.openxmlformats.org/officeDocument/2006/math">
                    <m:sSub>
                      <m:sSubPr>
                        <m:ctrlPr>
                          <a:rPr kumimoji="0" lang="en-US" sz="1800" b="0" i="1" u="none" strike="noStrike" cap="none" spc="0" normalizeH="0" baseline="0" smtClean="0">
                            <a:ln>
                              <a:noFill/>
                            </a:ln>
                            <a:solidFill>
                              <a:schemeClr val="bg2">
                                <a:lumMod val="50000"/>
                              </a:schemeClr>
                            </a:solidFill>
                            <a:effectLst/>
                            <a:uFillTx/>
                            <a:latin typeface="Cambria Math" panose="02040503050406030204" pitchFamily="18" charset="0"/>
                            <a:ea typeface="Helvetica Neue"/>
                            <a:cs typeface="Helvetica Neue"/>
                            <a:sym typeface="Helvetica Neue"/>
                          </a:rPr>
                        </m:ctrlPr>
                      </m:sSubPr>
                      <m:e>
                        <m:r>
                          <a:rPr kumimoji="0" lang="en-US" sz="1800" b="0" i="1" u="none" strike="noStrike" cap="none" spc="0" normalizeH="0" baseline="0" smtClean="0">
                            <a:ln>
                              <a:noFill/>
                            </a:ln>
                            <a:solidFill>
                              <a:schemeClr val="bg2">
                                <a:lumMod val="50000"/>
                              </a:schemeClr>
                            </a:solidFill>
                            <a:effectLst/>
                            <a:uFillTx/>
                            <a:latin typeface="Cambria Math" panose="02040503050406030204" pitchFamily="18" charset="0"/>
                            <a:ea typeface="Helvetica Neue"/>
                            <a:cs typeface="Helvetica Neue"/>
                            <a:sym typeface="Helvetica Neue"/>
                          </a:rPr>
                          <m:t>𝐶</m:t>
                        </m:r>
                      </m:e>
                      <m:sub>
                        <m:r>
                          <a:rPr kumimoji="0" lang="en-US" sz="1800" b="0" i="1" u="none" strike="noStrike" cap="none" spc="0" normalizeH="0" baseline="0" smtClean="0">
                            <a:ln>
                              <a:noFill/>
                            </a:ln>
                            <a:solidFill>
                              <a:schemeClr val="bg2">
                                <a:lumMod val="50000"/>
                              </a:schemeClr>
                            </a:solidFill>
                            <a:effectLst/>
                            <a:uFillTx/>
                            <a:latin typeface="Cambria Math" panose="02040503050406030204" pitchFamily="18" charset="0"/>
                            <a:ea typeface="Helvetica Neue"/>
                            <a:cs typeface="Helvetica Neue"/>
                            <a:sym typeface="Helvetica Neue"/>
                          </a:rPr>
                          <m:t>𝑖</m:t>
                        </m:r>
                      </m:sub>
                    </m:sSub>
                  </m:oMath>
                </a14:m>
                <a:endParaRPr kumimoji="0" lang="en-US" sz="1800" b="0" i="1" u="none" strike="noStrike" cap="none" spc="0" normalizeH="0" baseline="0" dirty="0">
                  <a:ln>
                    <a:noFill/>
                  </a:ln>
                  <a:solidFill>
                    <a:schemeClr val="bg2">
                      <a:lumMod val="50000"/>
                    </a:schemeClr>
                  </a:solidFill>
                  <a:effectLst/>
                  <a:uFillTx/>
                  <a:latin typeface="Helvetica Neue"/>
                  <a:ea typeface="Helvetica Neue"/>
                  <a:cs typeface="Helvetica Neue"/>
                  <a:sym typeface="Helvetica Neue"/>
                </a:endParaRPr>
              </a:p>
            </p:txBody>
          </p:sp>
        </mc:Choice>
        <mc:Fallback xmlns="">
          <p:sp>
            <p:nvSpPr>
              <p:cNvPr id="29" name="TextBox 28">
                <a:extLst>
                  <a:ext uri="{FF2B5EF4-FFF2-40B4-BE49-F238E27FC236}">
                    <a16:creationId xmlns:a16="http://schemas.microsoft.com/office/drawing/2014/main" id="{9CD64980-5938-0F4F-8A0A-899BBA04F539}"/>
                  </a:ext>
                </a:extLst>
              </p:cNvPr>
              <p:cNvSpPr txBox="1">
                <a:spLocks noRot="1" noChangeAspect="1" noMove="1" noResize="1" noEditPoints="1" noAdjustHandles="1" noChangeArrowheads="1" noChangeShapeType="1" noTextEdit="1"/>
              </p:cNvSpPr>
              <p:nvPr/>
            </p:nvSpPr>
            <p:spPr>
              <a:xfrm>
                <a:off x="191303" y="8997502"/>
                <a:ext cx="12622194" cy="379591"/>
              </a:xfrm>
              <a:prstGeom prst="rect">
                <a:avLst/>
              </a:prstGeom>
              <a:blipFill>
                <a:blip r:embed="rId10"/>
                <a:stretch>
                  <a:fillRect l="-704" t="-3333" b="-23333"/>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70290966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44" y="71168"/>
            <a:ext cx="11099800" cy="931356"/>
          </a:xfrm>
        </p:spPr>
        <p:txBody>
          <a:bodyPr>
            <a:noAutofit/>
          </a:bodyPr>
          <a:lstStyle/>
          <a:p>
            <a:r>
              <a:rPr lang="en-US" sz="6000" dirty="0"/>
              <a:t>Experiments Plan</a:t>
            </a:r>
          </a:p>
        </p:txBody>
      </p:sp>
      <p:graphicFrame>
        <p:nvGraphicFramePr>
          <p:cNvPr id="3" name="Table 2">
            <a:extLst>
              <a:ext uri="{FF2B5EF4-FFF2-40B4-BE49-F238E27FC236}">
                <a16:creationId xmlns:a16="http://schemas.microsoft.com/office/drawing/2014/main" id="{DDC84E01-45AC-8A4F-A79F-C52403B711A7}"/>
              </a:ext>
            </a:extLst>
          </p:cNvPr>
          <p:cNvGraphicFramePr>
            <a:graphicFrameLocks noGrp="1"/>
          </p:cNvGraphicFramePr>
          <p:nvPr>
            <p:extLst>
              <p:ext uri="{D42A27DB-BD31-4B8C-83A1-F6EECF244321}">
                <p14:modId xmlns:p14="http://schemas.microsoft.com/office/powerpoint/2010/main" val="2846691161"/>
              </p:ext>
            </p:extLst>
          </p:nvPr>
        </p:nvGraphicFramePr>
        <p:xfrm>
          <a:off x="304800" y="1150800"/>
          <a:ext cx="12395200" cy="7240170"/>
        </p:xfrm>
        <a:graphic>
          <a:graphicData uri="http://schemas.openxmlformats.org/drawingml/2006/table">
            <a:tbl>
              <a:tblPr firstRow="1" bandRow="1">
                <a:tableStyleId>{2708684C-4D16-4618-839F-0558EEFCDFE6}</a:tableStyleId>
              </a:tblPr>
              <a:tblGrid>
                <a:gridCol w="2507895">
                  <a:extLst>
                    <a:ext uri="{9D8B030D-6E8A-4147-A177-3AD203B41FA5}">
                      <a16:colId xmlns:a16="http://schemas.microsoft.com/office/drawing/2014/main" val="1697710199"/>
                    </a:ext>
                  </a:extLst>
                </a:gridCol>
                <a:gridCol w="4468638">
                  <a:extLst>
                    <a:ext uri="{9D8B030D-6E8A-4147-A177-3AD203B41FA5}">
                      <a16:colId xmlns:a16="http://schemas.microsoft.com/office/drawing/2014/main" val="1857136654"/>
                    </a:ext>
                  </a:extLst>
                </a:gridCol>
                <a:gridCol w="5418667">
                  <a:extLst>
                    <a:ext uri="{9D8B030D-6E8A-4147-A177-3AD203B41FA5}">
                      <a16:colId xmlns:a16="http://schemas.microsoft.com/office/drawing/2014/main" val="864148430"/>
                    </a:ext>
                  </a:extLst>
                </a:gridCol>
              </a:tblGrid>
              <a:tr h="724017">
                <a:tc>
                  <a:txBody>
                    <a:bodyPr/>
                    <a:lstStyle/>
                    <a:p>
                      <a:pPr algn="l"/>
                      <a:r>
                        <a:rPr lang="en-US" sz="2000" dirty="0"/>
                        <a:t>Task</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r>
                        <a:rPr lang="en-US" sz="2000" dirty="0"/>
                        <a:t>Link Prediction</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r>
                        <a:rPr lang="en-US" sz="2000" dirty="0"/>
                        <a:t>Finding Members of a Complex Concept</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9492685"/>
                  </a:ext>
                </a:extLst>
              </a:tr>
              <a:tr h="724017">
                <a:tc>
                  <a:txBody>
                    <a:bodyPr/>
                    <a:lstStyle/>
                    <a:p>
                      <a:pPr algn="l"/>
                      <a:r>
                        <a:rPr lang="en-US" sz="2000" dirty="0"/>
                        <a:t>Type of Reasoning</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Predictive</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Deductive</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132696809"/>
                  </a:ext>
                </a:extLst>
              </a:tr>
              <a:tr h="724017">
                <a:tc>
                  <a:txBody>
                    <a:bodyPr/>
                    <a:lstStyle/>
                    <a:p>
                      <a:pPr algn="l"/>
                      <a:r>
                        <a:rPr lang="en-US" sz="2000" dirty="0"/>
                        <a:t>Dataset</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FB15K, WN18</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LUBM1U</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90310690"/>
                  </a:ext>
                </a:extLst>
              </a:tr>
              <a:tr h="724017">
                <a:tc>
                  <a:txBody>
                    <a:bodyPr/>
                    <a:lstStyle/>
                    <a:p>
                      <a:pPr algn="l"/>
                      <a:r>
                        <a:rPr lang="en-US" sz="2000" dirty="0"/>
                        <a:t>T-Box</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Absent</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Present</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54954805"/>
                  </a:ext>
                </a:extLst>
              </a:tr>
              <a:tr h="724017">
                <a:tc>
                  <a:txBody>
                    <a:bodyPr/>
                    <a:lstStyle/>
                    <a:p>
                      <a:pPr algn="l"/>
                      <a:r>
                        <a:rPr lang="en-US" sz="2000" dirty="0"/>
                        <a:t>A-Box</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Present</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Present</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89467919"/>
                  </a:ext>
                </a:extLst>
              </a:tr>
              <a:tr h="724017">
                <a:tc>
                  <a:txBody>
                    <a:bodyPr/>
                    <a:lstStyle/>
                    <a:p>
                      <a:pPr algn="l"/>
                      <a:r>
                        <a:rPr lang="en-US" sz="2000" dirty="0"/>
                        <a:t>Predicate Types</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[WN18] Only binary Predicates</a:t>
                      </a:r>
                    </a:p>
                    <a:p>
                      <a:pPr marL="0" marR="0" lvl="0" indent="0" algn="l" defTabSz="584200" eaLnBrk="1" fontAlgn="auto" latinLnBrk="0" hangingPunct="1">
                        <a:lnSpc>
                          <a:spcPct val="100000"/>
                        </a:lnSpc>
                        <a:spcBef>
                          <a:spcPts val="0"/>
                        </a:spcBef>
                        <a:spcAft>
                          <a:spcPts val="0"/>
                        </a:spcAft>
                        <a:buClrTx/>
                        <a:buSzTx/>
                        <a:buFontTx/>
                        <a:buNone/>
                        <a:tabLst/>
                        <a:defRPr/>
                      </a:pPr>
                      <a:r>
                        <a:rPr lang="en-US" sz="2000" dirty="0"/>
                        <a:t>[FB15K] Only binary Predicates</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Both Unary and Binary</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012875145"/>
                  </a:ext>
                </a:extLst>
              </a:tr>
              <a:tr h="724017">
                <a:tc>
                  <a:txBody>
                    <a:bodyPr/>
                    <a:lstStyle/>
                    <a:p>
                      <a:pPr algn="l"/>
                      <a:r>
                        <a:rPr lang="en-US" sz="2000" dirty="0"/>
                        <a:t>Input KB Size</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[A-Box for WN18] 141442 triples</a:t>
                      </a:r>
                    </a:p>
                    <a:p>
                      <a:pPr algn="l"/>
                      <a:r>
                        <a:rPr lang="en-US" sz="2000" dirty="0"/>
                        <a:t>[A-Box for FB15K] 483142 triples</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IN" sz="2000" dirty="0">
                          <a:effectLst/>
                        </a:rPr>
                        <a:t>[A-Box] 69628 triples </a:t>
                      </a:r>
                    </a:p>
                    <a:p>
                      <a:pPr algn="l"/>
                      <a:r>
                        <a:rPr lang="en-IN" sz="2000" dirty="0">
                          <a:effectLst/>
                        </a:rPr>
                        <a:t>[T-Box] 18 triples</a:t>
                      </a:r>
                      <a:endParaRPr lang="en-IN" sz="2000" dirty="0">
                        <a:effectLst/>
                        <a:latin typeface="Helvetica" pitchFamily="2"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346663361"/>
                  </a:ext>
                </a:extLst>
              </a:tr>
              <a:tr h="724017">
                <a:tc>
                  <a:txBody>
                    <a:bodyPr/>
                    <a:lstStyle/>
                    <a:p>
                      <a:pPr algn="l"/>
                      <a:r>
                        <a:rPr lang="en-US" sz="2000" dirty="0"/>
                        <a:t>Test Set Size</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[WN18] 5000</a:t>
                      </a:r>
                    </a:p>
                    <a:p>
                      <a:pPr algn="l"/>
                      <a:r>
                        <a:rPr lang="en-US" sz="2000" dirty="0"/>
                        <a:t>[FB15K] 59071</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8 membership queries for non-leaf concepts</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491534676"/>
                  </a:ext>
                </a:extLst>
              </a:tr>
              <a:tr h="724017">
                <a:tc>
                  <a:txBody>
                    <a:bodyPr/>
                    <a:lstStyle/>
                    <a:p>
                      <a:pPr algn="l"/>
                      <a:r>
                        <a:rPr lang="en-US" sz="2000" dirty="0"/>
                        <a:t>Performance Metrics</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sz="2000" dirty="0"/>
                        <a:t>Mean Rank, MRR, Hits@1, Hits@10 </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US" sz="2000" dirty="0"/>
                        <a:t>Mean Rank, MRR, Hits@1, Hits@10 </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928884137"/>
                  </a:ext>
                </a:extLst>
              </a:tr>
              <a:tr h="724017">
                <a:tc>
                  <a:txBody>
                    <a:bodyPr/>
                    <a:lstStyle/>
                    <a:p>
                      <a:pPr algn="l"/>
                      <a:r>
                        <a:rPr lang="en-US" sz="2000" b="0" i="0" dirty="0" err="1">
                          <a:latin typeface="Verdana" panose="020B0604030504040204" pitchFamily="34" charset="0"/>
                          <a:ea typeface="Verdana" panose="020B0604030504040204" pitchFamily="34" charset="0"/>
                          <a:cs typeface="Verdana" panose="020B0604030504040204" pitchFamily="34" charset="0"/>
                        </a:rPr>
                        <a:t>Baslines</a:t>
                      </a: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lang="en-US" sz="2000" b="0" i="0" dirty="0" err="1">
                          <a:latin typeface="Helvetica Neue" panose="02000503000000020004" pitchFamily="2" charset="0"/>
                          <a:ea typeface="Helvetica Neue" panose="02000503000000020004" pitchFamily="2" charset="0"/>
                          <a:cs typeface="Helvetica Neue" panose="02000503000000020004" pitchFamily="2" charset="0"/>
                        </a:rPr>
                        <a:t>TransE</a:t>
                      </a:r>
                      <a:r>
                        <a:rPr lang="en-US" sz="2000" b="0" i="0" dirty="0">
                          <a:latin typeface="Helvetica Neue" panose="02000503000000020004" pitchFamily="2" charset="0"/>
                          <a:ea typeface="Helvetica Neue" panose="02000503000000020004" pitchFamily="2" charset="0"/>
                          <a:cs typeface="Helvetica Neue" panose="02000503000000020004" pitchFamily="2" charset="0"/>
                        </a:rPr>
                        <a:t> [1], </a:t>
                      </a:r>
                      <a:r>
                        <a:rPr lang="en-US" sz="2000" b="0" i="0" dirty="0" err="1">
                          <a:latin typeface="Helvetica Neue" panose="02000503000000020004" pitchFamily="2" charset="0"/>
                          <a:ea typeface="Helvetica Neue" panose="02000503000000020004" pitchFamily="2" charset="0"/>
                          <a:cs typeface="Helvetica Neue" panose="02000503000000020004" pitchFamily="2" charset="0"/>
                        </a:rPr>
                        <a:t>ComplEx</a:t>
                      </a:r>
                      <a:r>
                        <a:rPr lang="en-US" sz="2000" b="0" i="0" dirty="0">
                          <a:latin typeface="Helvetica Neue" panose="02000503000000020004" pitchFamily="2" charset="0"/>
                          <a:ea typeface="Helvetica Neue" panose="02000503000000020004" pitchFamily="2" charset="0"/>
                          <a:cs typeface="Helvetica Neue" panose="02000503000000020004" pitchFamily="2" charset="0"/>
                        </a:rPr>
                        <a:t>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US" sz="2000" b="0" i="0" dirty="0" err="1">
                          <a:latin typeface="Verdana" panose="020B0604030504040204" pitchFamily="34" charset="0"/>
                          <a:ea typeface="Verdana" panose="020B0604030504040204" pitchFamily="34" charset="0"/>
                          <a:cs typeface="Verdana" panose="020B0604030504040204" pitchFamily="34" charset="0"/>
                        </a:rPr>
                        <a:t>TransE</a:t>
                      </a:r>
                      <a:r>
                        <a:rPr lang="en-US" sz="2000" b="0" i="0" dirty="0">
                          <a:latin typeface="Verdana" panose="020B0604030504040204" pitchFamily="34" charset="0"/>
                          <a:ea typeface="Verdana" panose="020B0604030504040204" pitchFamily="34" charset="0"/>
                          <a:cs typeface="Verdana" panose="020B0604030504040204" pitchFamily="34" charset="0"/>
                        </a:rPr>
                        <a:t> [1], </a:t>
                      </a:r>
                      <a:r>
                        <a:rPr lang="en-US" sz="2000" b="0" i="0" dirty="0" err="1">
                          <a:latin typeface="Verdana" panose="020B0604030504040204" pitchFamily="34" charset="0"/>
                          <a:ea typeface="Verdana" panose="020B0604030504040204" pitchFamily="34" charset="0"/>
                          <a:cs typeface="Verdana" panose="020B0604030504040204" pitchFamily="34" charset="0"/>
                        </a:rPr>
                        <a:t>ComplEx</a:t>
                      </a:r>
                      <a:r>
                        <a:rPr lang="en-US" sz="2000" b="0" i="0" dirty="0">
                          <a:latin typeface="Verdana" panose="020B0604030504040204" pitchFamily="34" charset="0"/>
                          <a:ea typeface="Verdana" panose="020B0604030504040204" pitchFamily="34" charset="0"/>
                          <a:cs typeface="Verdana" panose="020B0604030504040204" pitchFamily="34" charset="0"/>
                        </a:rPr>
                        <a:t> [2]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951190"/>
                  </a:ext>
                </a:extLst>
              </a:tr>
            </a:tbl>
          </a:graphicData>
        </a:graphic>
      </p:graphicFrame>
      <p:sp>
        <p:nvSpPr>
          <p:cNvPr id="4" name="TextBox 3">
            <a:extLst>
              <a:ext uri="{FF2B5EF4-FFF2-40B4-BE49-F238E27FC236}">
                <a16:creationId xmlns:a16="http://schemas.microsoft.com/office/drawing/2014/main" id="{87BADDA5-5F02-364D-9B0A-C30C1693F0D9}"/>
              </a:ext>
            </a:extLst>
          </p:cNvPr>
          <p:cNvSpPr txBox="1"/>
          <p:nvPr/>
        </p:nvSpPr>
        <p:spPr>
          <a:xfrm>
            <a:off x="191303" y="8535984"/>
            <a:ext cx="1262219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1600" b="0" dirty="0">
                <a:solidFill>
                  <a:schemeClr val="bg2">
                    <a:lumMod val="50000"/>
                  </a:schemeClr>
                </a:solidFill>
              </a:rPr>
              <a:t>[1] Antoine </a:t>
            </a:r>
            <a:r>
              <a:rPr lang="en-US" sz="1600" b="0" dirty="0" err="1">
                <a:solidFill>
                  <a:schemeClr val="bg2">
                    <a:lumMod val="50000"/>
                  </a:schemeClr>
                </a:solidFill>
              </a:rPr>
              <a:t>Bordes</a:t>
            </a:r>
            <a:r>
              <a:rPr lang="en-US" sz="1600" b="0" dirty="0">
                <a:solidFill>
                  <a:schemeClr val="bg2">
                    <a:lumMod val="50000"/>
                  </a:schemeClr>
                </a:solidFill>
              </a:rPr>
              <a:t>, Nicolas </a:t>
            </a:r>
            <a:r>
              <a:rPr lang="en-US" sz="1600" b="0" dirty="0" err="1">
                <a:solidFill>
                  <a:schemeClr val="bg2">
                    <a:lumMod val="50000"/>
                  </a:schemeClr>
                </a:solidFill>
              </a:rPr>
              <a:t>Usunier</a:t>
            </a:r>
            <a:r>
              <a:rPr lang="en-US" sz="1600" b="0" dirty="0">
                <a:solidFill>
                  <a:schemeClr val="bg2">
                    <a:lumMod val="50000"/>
                  </a:schemeClr>
                </a:solidFill>
              </a:rPr>
              <a:t>, Alberto García-Durán, </a:t>
            </a:r>
            <a:r>
              <a:rPr lang="en-US" sz="1600" b="0" dirty="0" err="1">
                <a:solidFill>
                  <a:schemeClr val="bg2">
                    <a:lumMod val="50000"/>
                  </a:schemeClr>
                </a:solidFill>
              </a:rPr>
              <a:t>JasonWeston</a:t>
            </a:r>
            <a:r>
              <a:rPr lang="en-US" sz="1600" b="0" dirty="0">
                <a:solidFill>
                  <a:schemeClr val="bg2">
                    <a:lumMod val="50000"/>
                  </a:schemeClr>
                </a:solidFill>
              </a:rPr>
              <a:t>, and Oksana </a:t>
            </a:r>
            <a:r>
              <a:rPr lang="en-US" sz="1600" b="0" dirty="0" err="1">
                <a:solidFill>
                  <a:schemeClr val="bg2">
                    <a:lumMod val="50000"/>
                  </a:schemeClr>
                </a:solidFill>
              </a:rPr>
              <a:t>Yakhnenko</a:t>
            </a:r>
            <a:r>
              <a:rPr lang="en-US" sz="1600" b="0" dirty="0">
                <a:solidFill>
                  <a:schemeClr val="bg2">
                    <a:lumMod val="50000"/>
                  </a:schemeClr>
                </a:solidFill>
              </a:rPr>
              <a:t>. Translating embeddings for modeling multi-relational data. In NIPS, pages 2787–2795, 2013.</a:t>
            </a:r>
          </a:p>
          <a:p>
            <a:pPr algn="l"/>
            <a:r>
              <a:rPr kumimoji="0" lang="en-US" sz="1600" b="0" u="none" strike="noStrike" cap="none" spc="0" normalizeH="0" baseline="0" dirty="0">
                <a:ln>
                  <a:noFill/>
                </a:ln>
                <a:solidFill>
                  <a:schemeClr val="bg2">
                    <a:lumMod val="50000"/>
                  </a:schemeClr>
                </a:solidFill>
                <a:effectLst/>
                <a:uFillTx/>
                <a:latin typeface="Helvetica Neue"/>
                <a:ea typeface="Helvetica Neue"/>
                <a:cs typeface="Helvetica Neue"/>
                <a:sym typeface="Helvetica Neue"/>
              </a:rPr>
              <a:t>[2</a:t>
            </a:r>
            <a:r>
              <a:rPr lang="en-US" sz="1600" b="0" dirty="0">
                <a:solidFill>
                  <a:schemeClr val="bg2">
                    <a:lumMod val="50000"/>
                  </a:schemeClr>
                </a:solidFill>
              </a:rPr>
              <a:t>] </a:t>
            </a:r>
            <a:r>
              <a:rPr lang="en-US" sz="1600" b="0" dirty="0" err="1">
                <a:solidFill>
                  <a:schemeClr val="bg2">
                    <a:lumMod val="50000"/>
                  </a:schemeClr>
                </a:solidFill>
              </a:rPr>
              <a:t>Théo</a:t>
            </a:r>
            <a:r>
              <a:rPr lang="en-US" sz="1600" b="0" dirty="0">
                <a:solidFill>
                  <a:schemeClr val="bg2">
                    <a:lumMod val="50000"/>
                  </a:schemeClr>
                </a:solidFill>
              </a:rPr>
              <a:t> </a:t>
            </a:r>
            <a:r>
              <a:rPr lang="en-US" sz="1600" b="0" dirty="0" err="1">
                <a:solidFill>
                  <a:schemeClr val="bg2">
                    <a:lumMod val="50000"/>
                  </a:schemeClr>
                </a:solidFill>
              </a:rPr>
              <a:t>Trouillon</a:t>
            </a:r>
            <a:r>
              <a:rPr lang="en-US" sz="1600" b="0" dirty="0">
                <a:solidFill>
                  <a:schemeClr val="bg2">
                    <a:lumMod val="50000"/>
                  </a:schemeClr>
                </a:solidFill>
              </a:rPr>
              <a:t>, Johannes </a:t>
            </a:r>
            <a:r>
              <a:rPr lang="en-US" sz="1600" b="0" dirty="0" err="1">
                <a:solidFill>
                  <a:schemeClr val="bg2">
                    <a:lumMod val="50000"/>
                  </a:schemeClr>
                </a:solidFill>
              </a:rPr>
              <a:t>Welbl</a:t>
            </a:r>
            <a:r>
              <a:rPr lang="en-US" sz="1600" b="0" dirty="0">
                <a:solidFill>
                  <a:schemeClr val="bg2">
                    <a:lumMod val="50000"/>
                  </a:schemeClr>
                </a:solidFill>
              </a:rPr>
              <a:t>, Sebastian Riedel, Eric </a:t>
            </a:r>
            <a:r>
              <a:rPr lang="en-US" sz="1600" b="0" dirty="0" err="1">
                <a:solidFill>
                  <a:schemeClr val="bg2">
                    <a:lumMod val="50000"/>
                  </a:schemeClr>
                </a:solidFill>
              </a:rPr>
              <a:t>Gaussier</a:t>
            </a:r>
            <a:r>
              <a:rPr lang="en-US" sz="1600" b="0" dirty="0">
                <a:solidFill>
                  <a:schemeClr val="bg2">
                    <a:lumMod val="50000"/>
                  </a:schemeClr>
                </a:solidFill>
              </a:rPr>
              <a:t>, and Guillaume Bouchard. Complex embeddings for simple link prediction. In ICML, pages 2071–2080, 2016.</a:t>
            </a:r>
          </a:p>
        </p:txBody>
      </p:sp>
    </p:spTree>
    <p:extLst>
      <p:ext uri="{BB962C8B-B14F-4D97-AF65-F5344CB8AC3E}">
        <p14:creationId xmlns:p14="http://schemas.microsoft.com/office/powerpoint/2010/main" val="41878351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D9FE-562D-41C9-88A4-55CA5F2D6055}"/>
              </a:ext>
            </a:extLst>
          </p:cNvPr>
          <p:cNvSpPr>
            <a:spLocks noGrp="1"/>
          </p:cNvSpPr>
          <p:nvPr>
            <p:ph type="title"/>
          </p:nvPr>
        </p:nvSpPr>
        <p:spPr>
          <a:xfrm>
            <a:off x="952500" y="254000"/>
            <a:ext cx="11099800" cy="849086"/>
          </a:xfrm>
        </p:spPr>
        <p:txBody>
          <a:bodyPr>
            <a:noAutofit/>
          </a:bodyPr>
          <a:lstStyle/>
          <a:p>
            <a:r>
              <a:rPr lang="en-IN" sz="5400" dirty="0"/>
              <a:t>LUBM1U Dataset Details</a:t>
            </a:r>
          </a:p>
        </p:txBody>
      </p:sp>
      <p:sp>
        <p:nvSpPr>
          <p:cNvPr id="4" name="TextBox 3">
            <a:extLst>
              <a:ext uri="{FF2B5EF4-FFF2-40B4-BE49-F238E27FC236}">
                <a16:creationId xmlns:a16="http://schemas.microsoft.com/office/drawing/2014/main" id="{6CF7EF4A-20BA-4DB3-9001-B255AB7D22F6}"/>
              </a:ext>
            </a:extLst>
          </p:cNvPr>
          <p:cNvSpPr txBox="1"/>
          <p:nvPr/>
        </p:nvSpPr>
        <p:spPr>
          <a:xfrm>
            <a:off x="638629" y="1443373"/>
            <a:ext cx="1236617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b="0" dirty="0"/>
              <a:t>Data is synthetically generated </a:t>
            </a:r>
          </a:p>
          <a:p>
            <a:pPr marL="342900" indent="-342900" algn="l">
              <a:buFont typeface="Arial" panose="020B0604020202020204" pitchFamily="34" charset="0"/>
              <a:buChar char="•"/>
            </a:pPr>
            <a:r>
              <a:rPr lang="en-US" b="0" dirty="0"/>
              <a:t>Data represent knowledge about various elements of an hypothetical university-setup. For example, </a:t>
            </a:r>
            <a:r>
              <a:rPr lang="en-US" b="0" i="1" dirty="0"/>
              <a:t>Faculty, Students, Job Roles, Research Interests, Departments</a:t>
            </a:r>
            <a:r>
              <a:rPr lang="en-US" b="0" dirty="0"/>
              <a:t>, etc. </a:t>
            </a:r>
          </a:p>
          <a:p>
            <a:pPr marL="342900" indent="-342900" algn="l">
              <a:buFont typeface="Arial" panose="020B0604020202020204" pitchFamily="34" charset="0"/>
              <a:buChar char="•"/>
            </a:pPr>
            <a:r>
              <a:rPr lang="en-US" b="0" dirty="0"/>
              <a:t>The data has two components:</a:t>
            </a:r>
            <a:endParaRPr kumimoji="0" lang="en-IN"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TextBox 4">
            <a:extLst>
              <a:ext uri="{FF2B5EF4-FFF2-40B4-BE49-F238E27FC236}">
                <a16:creationId xmlns:a16="http://schemas.microsoft.com/office/drawing/2014/main" id="{BB4348F5-A31F-4BE8-940A-22E89DA76AB4}"/>
              </a:ext>
            </a:extLst>
          </p:cNvPr>
          <p:cNvSpPr txBox="1"/>
          <p:nvPr/>
        </p:nvSpPr>
        <p:spPr>
          <a:xfrm>
            <a:off x="638628" y="5669815"/>
            <a:ext cx="1187268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b="0" dirty="0"/>
              <a:t> Both A-Box and T-Box are represented in the form of triples</a:t>
            </a:r>
          </a:p>
        </p:txBody>
      </p:sp>
      <p:sp>
        <p:nvSpPr>
          <p:cNvPr id="7" name="TextBox 6">
            <a:extLst>
              <a:ext uri="{FF2B5EF4-FFF2-40B4-BE49-F238E27FC236}">
                <a16:creationId xmlns:a16="http://schemas.microsoft.com/office/drawing/2014/main" id="{F898D924-98F0-4847-B922-476DEB2E602E}"/>
              </a:ext>
            </a:extLst>
          </p:cNvPr>
          <p:cNvSpPr txBox="1"/>
          <p:nvPr/>
        </p:nvSpPr>
        <p:spPr>
          <a:xfrm>
            <a:off x="1262742" y="3187263"/>
            <a:ext cx="11742057"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mj-lt"/>
              <a:buAutoNum type="arabicPeriod"/>
            </a:pPr>
            <a:r>
              <a:rPr lang="en-US" b="0" dirty="0"/>
              <a:t>A-Box – It captures the assertions related to entities and predicates</a:t>
            </a:r>
          </a:p>
          <a:p>
            <a:pPr lvl="5" indent="0" algn="l"/>
            <a:r>
              <a:rPr lang="en-US" b="0" dirty="0"/>
              <a:t>          * Unary Predicate –  Membership of entities to unary predicates (aka concepts)</a:t>
            </a:r>
          </a:p>
          <a:p>
            <a:pPr lvl="5" indent="0" algn="l"/>
            <a:r>
              <a:rPr lang="en-US" b="0" dirty="0"/>
              <a:t>          * Binary Predicate – Relationship among different pairs of entities</a:t>
            </a:r>
          </a:p>
          <a:p>
            <a:pPr marL="457200" lvl="5" indent="-457200" algn="l">
              <a:buFont typeface="+mj-lt"/>
              <a:buAutoNum type="arabicPeriod" startAt="2"/>
            </a:pPr>
            <a:r>
              <a:rPr lang="en-US" b="0" dirty="0"/>
              <a:t>T-Box – It captures information related to the concepts/relations hierarchy</a:t>
            </a:r>
          </a:p>
          <a:p>
            <a:pPr algn="l"/>
            <a:r>
              <a:rPr lang="en-US" b="0" dirty="0"/>
              <a:t>          * Unary Predicate – hierarchy among categories</a:t>
            </a:r>
          </a:p>
          <a:p>
            <a:pPr algn="l"/>
            <a:r>
              <a:rPr lang="en-US" b="0" dirty="0"/>
              <a:t>          * Binary Predicate – hierarchy among relations</a:t>
            </a:r>
          </a:p>
        </p:txBody>
      </p:sp>
      <p:sp>
        <p:nvSpPr>
          <p:cNvPr id="8" name="TextBox 7">
            <a:extLst>
              <a:ext uri="{FF2B5EF4-FFF2-40B4-BE49-F238E27FC236}">
                <a16:creationId xmlns:a16="http://schemas.microsoft.com/office/drawing/2014/main" id="{C0D20038-27D2-4480-A66B-9A4F784D81D5}"/>
              </a:ext>
            </a:extLst>
          </p:cNvPr>
          <p:cNvSpPr txBox="1"/>
          <p:nvPr/>
        </p:nvSpPr>
        <p:spPr>
          <a:xfrm>
            <a:off x="1262742" y="6278131"/>
            <a:ext cx="1145177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mj-lt"/>
              <a:buAutoNum type="arabicPeriod"/>
            </a:pPr>
            <a:r>
              <a:rPr lang="en-US" b="0" dirty="0"/>
              <a:t>A-Box</a:t>
            </a:r>
          </a:p>
          <a:p>
            <a:pPr lvl="5" indent="0" algn="l"/>
            <a:r>
              <a:rPr lang="en-US" b="0" dirty="0"/>
              <a:t>          * Unary Predicates – (H, #type, C) – H: head entity, C: concept (aka category)</a:t>
            </a:r>
          </a:p>
          <a:p>
            <a:pPr lvl="5" indent="0" algn="l"/>
            <a:r>
              <a:rPr lang="en-US" b="0" dirty="0"/>
              <a:t>          * Binary Predicate – (H, R, T) – H: head entity, T: tail entity, R: relation</a:t>
            </a:r>
          </a:p>
          <a:p>
            <a:pPr marL="457200" indent="-457200" algn="l">
              <a:buFont typeface="+mj-lt"/>
              <a:buAutoNum type="arabicPeriod"/>
            </a:pPr>
            <a:r>
              <a:rPr lang="en-US" b="0" dirty="0"/>
              <a:t>T-Box</a:t>
            </a:r>
          </a:p>
          <a:p>
            <a:pPr algn="l"/>
            <a:r>
              <a:rPr lang="en-US" b="0" dirty="0"/>
              <a:t>          * unary – (C1, #type, C2) – C1: child category, C2: parent category</a:t>
            </a:r>
          </a:p>
          <a:p>
            <a:pPr algn="l"/>
            <a:r>
              <a:rPr lang="en-US" b="0" dirty="0"/>
              <a:t>          * binary – (R1, #type, R2) – R1: child relation, P2: parent relation</a:t>
            </a:r>
          </a:p>
        </p:txBody>
      </p:sp>
      <p:sp>
        <p:nvSpPr>
          <p:cNvPr id="9" name="TextBox 8">
            <a:extLst>
              <a:ext uri="{FF2B5EF4-FFF2-40B4-BE49-F238E27FC236}">
                <a16:creationId xmlns:a16="http://schemas.microsoft.com/office/drawing/2014/main" id="{8DEC35C4-1137-489A-BEB0-3D586984A21C}"/>
              </a:ext>
            </a:extLst>
          </p:cNvPr>
          <p:cNvSpPr txBox="1"/>
          <p:nvPr/>
        </p:nvSpPr>
        <p:spPr>
          <a:xfrm>
            <a:off x="502024" y="8788261"/>
            <a:ext cx="1250277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b="0" dirty="0"/>
              <a:t>A-box triples=69628, T-box triples=18, Entities=17174, Categories=19, Relations=13  </a:t>
            </a:r>
          </a:p>
        </p:txBody>
      </p:sp>
    </p:spTree>
    <p:extLst>
      <p:ext uri="{BB962C8B-B14F-4D97-AF65-F5344CB8AC3E}">
        <p14:creationId xmlns:p14="http://schemas.microsoft.com/office/powerpoint/2010/main" val="420398761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Background…"/>
          <p:cNvSpPr txBox="1">
            <a:spLocks noGrp="1"/>
          </p:cNvSpPr>
          <p:nvPr>
            <p:ph type="title"/>
          </p:nvPr>
        </p:nvSpPr>
        <p:spPr>
          <a:xfrm>
            <a:off x="320333" y="254000"/>
            <a:ext cx="12427479" cy="917328"/>
          </a:xfrm>
          <a:prstGeom prst="rect">
            <a:avLst/>
          </a:prstGeom>
        </p:spPr>
        <p:txBody>
          <a:bodyPr>
            <a:noAutofit/>
          </a:bodyPr>
          <a:lstStyle/>
          <a:p>
            <a:pPr defTabSz="508254">
              <a:defRPr sz="5220"/>
            </a:pPr>
            <a:r>
              <a:rPr lang="en-US" sz="5400" dirty="0"/>
              <a:t>LUBM1U – Unary Predicates Hierarchy</a:t>
            </a:r>
            <a:endParaRPr sz="5400" dirty="0"/>
          </a:p>
        </p:txBody>
      </p:sp>
      <p:sp>
        <p:nvSpPr>
          <p:cNvPr id="6" name="Rectangle 5"/>
          <p:cNvSpPr/>
          <p:nvPr/>
        </p:nvSpPr>
        <p:spPr>
          <a:xfrm>
            <a:off x="320333" y="1743338"/>
            <a:ext cx="2843738" cy="2862322"/>
          </a:xfrm>
          <a:prstGeom prst="rect">
            <a:avLst/>
          </a:prstGeom>
        </p:spPr>
        <p:txBody>
          <a:bodyPr wrap="square">
            <a:spAutoFit/>
          </a:bodyPr>
          <a:lstStyle/>
          <a:p>
            <a:pPr marL="285750" lvl="1" indent="-285750" algn="l">
              <a:buFont typeface="Arial" panose="020B0604020202020204" pitchFamily="34" charset="0"/>
              <a:buChar char="•"/>
            </a:pPr>
            <a:r>
              <a:rPr lang="en-US" sz="1800" b="0" dirty="0">
                <a:solidFill>
                  <a:schemeClr val="tx1"/>
                </a:solidFill>
              </a:rPr>
              <a:t>Person</a:t>
            </a:r>
          </a:p>
          <a:p>
            <a:pPr marL="285750" lvl="1" indent="-285750" algn="l">
              <a:buFont typeface="Arial" panose="020B0604020202020204" pitchFamily="34" charset="0"/>
              <a:buChar char="•"/>
            </a:pPr>
            <a:r>
              <a:rPr lang="en-US" sz="1800" b="0" dirty="0">
                <a:solidFill>
                  <a:schemeClr val="tx1"/>
                </a:solidFill>
              </a:rPr>
              <a:t>Faculty</a:t>
            </a:r>
          </a:p>
          <a:p>
            <a:pPr marL="285750" lvl="1" indent="-285750" algn="l">
              <a:buFont typeface="Arial" panose="020B0604020202020204" pitchFamily="34" charset="0"/>
              <a:buChar char="•"/>
            </a:pPr>
            <a:r>
              <a:rPr lang="en-US" sz="1800" b="0" dirty="0">
                <a:solidFill>
                  <a:schemeClr val="tx1"/>
                </a:solidFill>
              </a:rPr>
              <a:t>Lecturer</a:t>
            </a:r>
          </a:p>
          <a:p>
            <a:pPr marL="285750" lvl="1" indent="-285750" algn="l">
              <a:buFont typeface="Arial" panose="020B0604020202020204" pitchFamily="34" charset="0"/>
              <a:buChar char="•"/>
            </a:pPr>
            <a:r>
              <a:rPr lang="en-US" sz="1800" b="0" dirty="0">
                <a:solidFill>
                  <a:schemeClr val="tx1"/>
                </a:solidFill>
              </a:rPr>
              <a:t>Professor</a:t>
            </a:r>
          </a:p>
          <a:p>
            <a:pPr marL="285750" lvl="1" indent="-285750" algn="l">
              <a:buFont typeface="Arial" panose="020B0604020202020204" pitchFamily="34" charset="0"/>
              <a:buChar char="•"/>
            </a:pPr>
            <a:r>
              <a:rPr lang="en-US" sz="1800" b="0" dirty="0">
                <a:solidFill>
                  <a:schemeClr val="tx1"/>
                </a:solidFill>
              </a:rPr>
              <a:t>FullProfessor</a:t>
            </a:r>
          </a:p>
          <a:p>
            <a:pPr marL="285750" lvl="1" indent="-285750" algn="l">
              <a:buFont typeface="Arial" panose="020B0604020202020204" pitchFamily="34" charset="0"/>
              <a:buChar char="•"/>
            </a:pPr>
            <a:r>
              <a:rPr lang="en-US" sz="1800" b="0" dirty="0">
                <a:solidFill>
                  <a:schemeClr val="tx1"/>
                </a:solidFill>
              </a:rPr>
              <a:t>AssociateProfessor</a:t>
            </a:r>
          </a:p>
          <a:p>
            <a:pPr marL="285750" lvl="1" indent="-285750" algn="l">
              <a:buFont typeface="Arial" panose="020B0604020202020204" pitchFamily="34" charset="0"/>
              <a:buChar char="•"/>
            </a:pPr>
            <a:r>
              <a:rPr lang="en-US" sz="1800" b="0" dirty="0">
                <a:solidFill>
                  <a:schemeClr val="tx1"/>
                </a:solidFill>
              </a:rPr>
              <a:t>AssistantProfessor</a:t>
            </a:r>
          </a:p>
          <a:p>
            <a:pPr marL="285750" lvl="1" indent="-285750" algn="l">
              <a:buFont typeface="Arial" panose="020B0604020202020204" pitchFamily="34" charset="0"/>
              <a:buChar char="•"/>
            </a:pPr>
            <a:r>
              <a:rPr lang="en-US" sz="1800" b="0" dirty="0">
                <a:solidFill>
                  <a:schemeClr val="tx1"/>
                </a:solidFill>
              </a:rPr>
              <a:t>Student</a:t>
            </a:r>
          </a:p>
          <a:p>
            <a:pPr marL="285750" lvl="1" indent="-285750" algn="l">
              <a:buFont typeface="Arial" panose="020B0604020202020204" pitchFamily="34" charset="0"/>
              <a:buChar char="•"/>
            </a:pPr>
            <a:r>
              <a:rPr lang="en-US" sz="1800" b="0" dirty="0">
                <a:solidFill>
                  <a:schemeClr val="tx1"/>
                </a:solidFill>
              </a:rPr>
              <a:t>GraduateStudent</a:t>
            </a:r>
          </a:p>
          <a:p>
            <a:pPr marL="285750" lvl="1" indent="-285750" algn="l">
              <a:buFont typeface="Arial" panose="020B0604020202020204" pitchFamily="34" charset="0"/>
              <a:buChar char="•"/>
            </a:pPr>
            <a:r>
              <a:rPr lang="en-US" sz="1800" b="0" dirty="0">
                <a:solidFill>
                  <a:schemeClr val="tx1"/>
                </a:solidFill>
              </a:rPr>
              <a:t>UndergraduateStudent</a:t>
            </a:r>
          </a:p>
        </p:txBody>
      </p:sp>
      <p:sp>
        <p:nvSpPr>
          <p:cNvPr id="17" name="Oval 16"/>
          <p:cNvSpPr/>
          <p:nvPr/>
        </p:nvSpPr>
        <p:spPr>
          <a:xfrm>
            <a:off x="5821100" y="3676262"/>
            <a:ext cx="1335507" cy="490498"/>
          </a:xfrm>
          <a:prstGeom prst="ellipse">
            <a:avLst/>
          </a:prstGeom>
          <a:solidFill>
            <a:srgbClr val="C00000">
              <a:alpha val="64000"/>
            </a:srgbClr>
          </a:solidFill>
          <a:ln w="12700" cap="flat">
            <a:solidFill>
              <a:srgbClr val="00000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All</a:t>
            </a:r>
          </a:p>
        </p:txBody>
      </p:sp>
      <p:sp>
        <p:nvSpPr>
          <p:cNvPr id="19" name="Oval 18"/>
          <p:cNvSpPr/>
          <p:nvPr/>
        </p:nvSpPr>
        <p:spPr>
          <a:xfrm>
            <a:off x="3426425" y="5115919"/>
            <a:ext cx="1556086"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Person</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21" name="Oval 20"/>
          <p:cNvSpPr/>
          <p:nvPr/>
        </p:nvSpPr>
        <p:spPr>
          <a:xfrm>
            <a:off x="6430982" y="5472274"/>
            <a:ext cx="1903603"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Organization</a:t>
            </a:r>
          </a:p>
        </p:txBody>
      </p:sp>
      <p:sp>
        <p:nvSpPr>
          <p:cNvPr id="23" name="Oval 22"/>
          <p:cNvSpPr/>
          <p:nvPr/>
        </p:nvSpPr>
        <p:spPr>
          <a:xfrm>
            <a:off x="9396568" y="5665939"/>
            <a:ext cx="1204594"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Course</a:t>
            </a:r>
          </a:p>
        </p:txBody>
      </p:sp>
      <p:cxnSp>
        <p:nvCxnSpPr>
          <p:cNvPr id="25" name="Straight Arrow Connector 24"/>
          <p:cNvCxnSpPr>
            <a:stCxn id="17" idx="5"/>
            <a:endCxn id="23" idx="1"/>
          </p:cNvCxnSpPr>
          <p:nvPr/>
        </p:nvCxnSpPr>
        <p:spPr>
          <a:xfrm>
            <a:off x="6961027" y="4094928"/>
            <a:ext cx="2611950" cy="1642843"/>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a:cxnSpLocks/>
            <a:stCxn id="17" idx="4"/>
            <a:endCxn id="21" idx="0"/>
          </p:cNvCxnSpPr>
          <p:nvPr/>
        </p:nvCxnSpPr>
        <p:spPr>
          <a:xfrm>
            <a:off x="6488854" y="4166760"/>
            <a:ext cx="893930" cy="1305514"/>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p:cNvCxnSpPr>
            <a:stCxn id="17" idx="2"/>
            <a:endCxn id="19" idx="0"/>
          </p:cNvCxnSpPr>
          <p:nvPr/>
        </p:nvCxnSpPr>
        <p:spPr>
          <a:xfrm flipH="1">
            <a:off x="4204468" y="3921511"/>
            <a:ext cx="1616632" cy="1194408"/>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34" name="Oval 33"/>
          <p:cNvSpPr/>
          <p:nvPr/>
        </p:nvSpPr>
        <p:spPr>
          <a:xfrm>
            <a:off x="2309227" y="5961207"/>
            <a:ext cx="1556086"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Faculty</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35" name="Oval 34"/>
          <p:cNvSpPr/>
          <p:nvPr/>
        </p:nvSpPr>
        <p:spPr>
          <a:xfrm>
            <a:off x="4542992" y="6062233"/>
            <a:ext cx="1556086"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Student</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36" name="Oval 35"/>
          <p:cNvSpPr/>
          <p:nvPr/>
        </p:nvSpPr>
        <p:spPr>
          <a:xfrm>
            <a:off x="1244250" y="6907678"/>
            <a:ext cx="1556086"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Professor</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37" name="Oval 36"/>
          <p:cNvSpPr/>
          <p:nvPr/>
        </p:nvSpPr>
        <p:spPr>
          <a:xfrm>
            <a:off x="1864079" y="8073890"/>
            <a:ext cx="993566"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err="1">
                <a:ln>
                  <a:noFill/>
                </a:ln>
                <a:solidFill>
                  <a:schemeClr val="bg1"/>
                </a:solidFill>
                <a:effectLst/>
                <a:uFillTx/>
                <a:latin typeface="+mn-lt"/>
                <a:ea typeface="+mn-ea"/>
                <a:cs typeface="+mn-cs"/>
                <a:sym typeface="Helvetica Neue Medium"/>
              </a:rPr>
              <a:t>Assoc</a:t>
            </a:r>
            <a:r>
              <a:rPr kumimoji="0" lang="en-US" sz="1600" b="0" i="0" u="none" strike="noStrike" cap="none" spc="0" normalizeH="0" baseline="0" dirty="0">
                <a:ln>
                  <a:noFill/>
                </a:ln>
                <a:solidFill>
                  <a:schemeClr val="bg1"/>
                </a:solidFill>
                <a:effectLst/>
                <a:uFillTx/>
                <a:latin typeface="+mn-lt"/>
                <a:ea typeface="+mn-ea"/>
                <a:cs typeface="+mn-cs"/>
                <a:sym typeface="Helvetica Neue Medium"/>
              </a:rPr>
              <a:t> Prof</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38" name="Oval 37"/>
          <p:cNvSpPr/>
          <p:nvPr/>
        </p:nvSpPr>
        <p:spPr>
          <a:xfrm>
            <a:off x="3259593" y="8027860"/>
            <a:ext cx="789068"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err="1">
                <a:ln>
                  <a:noFill/>
                </a:ln>
                <a:solidFill>
                  <a:schemeClr val="bg1"/>
                </a:solidFill>
                <a:effectLst/>
                <a:uFillTx/>
                <a:latin typeface="+mn-lt"/>
                <a:ea typeface="+mn-ea"/>
                <a:cs typeface="+mn-cs"/>
                <a:sym typeface="Helvetica Neue Medium"/>
              </a:rPr>
              <a:t>Asst</a:t>
            </a:r>
            <a:r>
              <a:rPr kumimoji="0" lang="en-US" sz="1600" b="0" i="0" u="none" strike="noStrike" cap="none" spc="0" normalizeH="0" baseline="0" dirty="0">
                <a:ln>
                  <a:noFill/>
                </a:ln>
                <a:solidFill>
                  <a:schemeClr val="bg1"/>
                </a:solidFill>
                <a:effectLst/>
                <a:uFillTx/>
                <a:latin typeface="+mn-lt"/>
                <a:ea typeface="+mn-ea"/>
                <a:cs typeface="+mn-cs"/>
                <a:sym typeface="Helvetica Neue Medium"/>
              </a:rPr>
              <a:t> Prof</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39" name="Oval 38"/>
          <p:cNvSpPr/>
          <p:nvPr/>
        </p:nvSpPr>
        <p:spPr>
          <a:xfrm>
            <a:off x="3009908" y="6869253"/>
            <a:ext cx="1288439"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Lecturer</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40" name="Oval 39"/>
          <p:cNvSpPr/>
          <p:nvPr/>
        </p:nvSpPr>
        <p:spPr>
          <a:xfrm>
            <a:off x="4483506" y="7135400"/>
            <a:ext cx="934423"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600" b="0" dirty="0">
                <a:solidFill>
                  <a:schemeClr val="bg1"/>
                </a:solidFill>
                <a:latin typeface="+mn-lt"/>
                <a:ea typeface="+mn-ea"/>
                <a:cs typeface="+mn-cs"/>
                <a:sym typeface="Helvetica Neue Medium"/>
              </a:rPr>
              <a:t>Grad Stud</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41" name="Oval 40"/>
          <p:cNvSpPr/>
          <p:nvPr/>
        </p:nvSpPr>
        <p:spPr>
          <a:xfrm>
            <a:off x="5660177" y="7043229"/>
            <a:ext cx="782448"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600" b="0" dirty="0">
                <a:solidFill>
                  <a:schemeClr val="bg1"/>
                </a:solidFill>
                <a:latin typeface="+mn-lt"/>
                <a:ea typeface="+mn-ea"/>
                <a:cs typeface="+mn-cs"/>
                <a:sym typeface="Helvetica Neue Medium"/>
              </a:rPr>
              <a:t>UG Stud</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42" name="Straight Arrow Connector 41"/>
          <p:cNvCxnSpPr>
            <a:stCxn id="19" idx="3"/>
            <a:endCxn id="34" idx="0"/>
          </p:cNvCxnSpPr>
          <p:nvPr/>
        </p:nvCxnSpPr>
        <p:spPr>
          <a:xfrm flipH="1">
            <a:off x="3087270" y="5534585"/>
            <a:ext cx="567039" cy="42662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a:stCxn id="19" idx="5"/>
            <a:endCxn id="35" idx="0"/>
          </p:cNvCxnSpPr>
          <p:nvPr/>
        </p:nvCxnSpPr>
        <p:spPr>
          <a:xfrm>
            <a:off x="4754627" y="5534585"/>
            <a:ext cx="566408" cy="52764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p:cNvCxnSpPr>
            <a:cxnSpLocks/>
            <a:stCxn id="34" idx="4"/>
            <a:endCxn id="36" idx="0"/>
          </p:cNvCxnSpPr>
          <p:nvPr/>
        </p:nvCxnSpPr>
        <p:spPr>
          <a:xfrm flipH="1">
            <a:off x="2022293" y="6451705"/>
            <a:ext cx="1064977" cy="45597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p:cNvCxnSpPr>
            <a:cxnSpLocks/>
            <a:stCxn id="36" idx="4"/>
            <a:endCxn id="37" idx="0"/>
          </p:cNvCxnSpPr>
          <p:nvPr/>
        </p:nvCxnSpPr>
        <p:spPr>
          <a:xfrm>
            <a:off x="2022293" y="7398176"/>
            <a:ext cx="338569" cy="67571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p:cNvCxnSpPr>
            <a:cxnSpLocks/>
            <a:stCxn id="36" idx="5"/>
            <a:endCxn id="38" idx="0"/>
          </p:cNvCxnSpPr>
          <p:nvPr/>
        </p:nvCxnSpPr>
        <p:spPr>
          <a:xfrm>
            <a:off x="2572452" y="7326344"/>
            <a:ext cx="1081675" cy="70151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p:cNvCxnSpPr>
            <a:cxnSpLocks/>
            <a:stCxn id="34" idx="4"/>
            <a:endCxn id="39" idx="0"/>
          </p:cNvCxnSpPr>
          <p:nvPr/>
        </p:nvCxnSpPr>
        <p:spPr>
          <a:xfrm>
            <a:off x="3087270" y="6451705"/>
            <a:ext cx="566858" cy="41754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8" name="Straight Arrow Connector 47"/>
          <p:cNvCxnSpPr>
            <a:cxnSpLocks/>
            <a:stCxn id="35" idx="4"/>
            <a:endCxn id="40" idx="0"/>
          </p:cNvCxnSpPr>
          <p:nvPr/>
        </p:nvCxnSpPr>
        <p:spPr>
          <a:xfrm flipH="1">
            <a:off x="4950718" y="6552731"/>
            <a:ext cx="370317" cy="58266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p:cNvCxnSpPr>
            <a:cxnSpLocks/>
            <a:stCxn id="35" idx="4"/>
            <a:endCxn id="41" idx="0"/>
          </p:cNvCxnSpPr>
          <p:nvPr/>
        </p:nvCxnSpPr>
        <p:spPr>
          <a:xfrm>
            <a:off x="5321035" y="6552731"/>
            <a:ext cx="730366" cy="49049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Oval 49"/>
          <p:cNvSpPr/>
          <p:nvPr/>
        </p:nvSpPr>
        <p:spPr>
          <a:xfrm>
            <a:off x="6334621" y="6572951"/>
            <a:ext cx="1542129"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600" b="0" dirty="0">
                <a:solidFill>
                  <a:schemeClr val="bg1"/>
                </a:solidFill>
                <a:latin typeface="+mn-lt"/>
                <a:ea typeface="+mn-ea"/>
                <a:cs typeface="+mn-cs"/>
                <a:sym typeface="Helvetica Neue Medium"/>
              </a:rPr>
              <a:t>University</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51" name="Oval 50"/>
          <p:cNvSpPr/>
          <p:nvPr/>
        </p:nvSpPr>
        <p:spPr>
          <a:xfrm>
            <a:off x="7483445" y="7308698"/>
            <a:ext cx="1995579"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Department</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52" name="Oval 51"/>
          <p:cNvSpPr/>
          <p:nvPr/>
        </p:nvSpPr>
        <p:spPr>
          <a:xfrm>
            <a:off x="9242908" y="6552731"/>
            <a:ext cx="1379475"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ResearchGroup</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53" name="Straight Arrow Connector 52"/>
          <p:cNvCxnSpPr>
            <a:cxnSpLocks/>
            <a:stCxn id="21" idx="4"/>
            <a:endCxn id="50" idx="0"/>
          </p:cNvCxnSpPr>
          <p:nvPr/>
        </p:nvCxnSpPr>
        <p:spPr>
          <a:xfrm flipH="1">
            <a:off x="7105686" y="5962772"/>
            <a:ext cx="277098" cy="6101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p:cNvCxnSpPr>
            <a:cxnSpLocks/>
            <a:stCxn id="21" idx="4"/>
            <a:endCxn id="51" idx="0"/>
          </p:cNvCxnSpPr>
          <p:nvPr/>
        </p:nvCxnSpPr>
        <p:spPr>
          <a:xfrm>
            <a:off x="7382784" y="5962772"/>
            <a:ext cx="1098451" cy="134592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5" name="Straight Arrow Connector 54"/>
          <p:cNvCxnSpPr>
            <a:cxnSpLocks/>
            <a:stCxn id="21" idx="4"/>
            <a:endCxn id="52" idx="0"/>
          </p:cNvCxnSpPr>
          <p:nvPr/>
        </p:nvCxnSpPr>
        <p:spPr>
          <a:xfrm>
            <a:off x="7382784" y="5962772"/>
            <a:ext cx="2549862" cy="58995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6" name="Oval 55"/>
          <p:cNvSpPr/>
          <p:nvPr/>
        </p:nvSpPr>
        <p:spPr>
          <a:xfrm>
            <a:off x="10905603" y="6789925"/>
            <a:ext cx="1492674"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GraduateCourse</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61" name="Straight Arrow Connector 60"/>
          <p:cNvCxnSpPr>
            <a:stCxn id="23" idx="5"/>
            <a:endCxn id="56" idx="0"/>
          </p:cNvCxnSpPr>
          <p:nvPr/>
        </p:nvCxnSpPr>
        <p:spPr>
          <a:xfrm>
            <a:off x="10424753" y="6084605"/>
            <a:ext cx="1227187" cy="70532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6" name="Oval 85"/>
          <p:cNvSpPr/>
          <p:nvPr/>
        </p:nvSpPr>
        <p:spPr>
          <a:xfrm>
            <a:off x="512783" y="8073890"/>
            <a:ext cx="993566"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Full Prof</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87" name="Straight Arrow Connector 86"/>
          <p:cNvCxnSpPr>
            <a:cxnSpLocks/>
            <a:stCxn id="36" idx="3"/>
            <a:endCxn id="86" idx="0"/>
          </p:cNvCxnSpPr>
          <p:nvPr/>
        </p:nvCxnSpPr>
        <p:spPr>
          <a:xfrm flipH="1">
            <a:off x="1009566" y="7326344"/>
            <a:ext cx="462568" cy="74754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8" name="Oval 157"/>
          <p:cNvSpPr/>
          <p:nvPr/>
        </p:nvSpPr>
        <p:spPr>
          <a:xfrm>
            <a:off x="11139160" y="5689122"/>
            <a:ext cx="850122"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RA</a:t>
            </a:r>
          </a:p>
        </p:txBody>
      </p:sp>
      <p:sp>
        <p:nvSpPr>
          <p:cNvPr id="159" name="Oval 158"/>
          <p:cNvSpPr/>
          <p:nvPr/>
        </p:nvSpPr>
        <p:spPr>
          <a:xfrm>
            <a:off x="10714099" y="4937594"/>
            <a:ext cx="850122"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T</a:t>
            </a:r>
            <a:r>
              <a:rPr kumimoji="0" lang="en-US" sz="1600" b="0" i="0" u="none" strike="noStrike" cap="none" spc="0" normalizeH="0" baseline="0" dirty="0">
                <a:ln>
                  <a:noFill/>
                </a:ln>
                <a:solidFill>
                  <a:schemeClr val="bg1"/>
                </a:solidFill>
                <a:effectLst/>
                <a:uFillTx/>
                <a:latin typeface="+mn-lt"/>
                <a:ea typeface="+mn-ea"/>
                <a:cs typeface="+mn-cs"/>
                <a:sym typeface="Helvetica Neue Medium"/>
              </a:rPr>
              <a:t>A</a:t>
            </a:r>
          </a:p>
        </p:txBody>
      </p:sp>
      <p:sp>
        <p:nvSpPr>
          <p:cNvPr id="160" name="Oval 159"/>
          <p:cNvSpPr/>
          <p:nvPr/>
        </p:nvSpPr>
        <p:spPr>
          <a:xfrm>
            <a:off x="11632102" y="4530520"/>
            <a:ext cx="850122"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Pub</a:t>
            </a:r>
            <a:endParaRPr kumimoji="0" lang="en-US" sz="16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161" name="Straight Arrow Connector 160"/>
          <p:cNvCxnSpPr>
            <a:stCxn id="17" idx="6"/>
            <a:endCxn id="158" idx="1"/>
          </p:cNvCxnSpPr>
          <p:nvPr/>
        </p:nvCxnSpPr>
        <p:spPr>
          <a:xfrm>
            <a:off x="7156607" y="3921511"/>
            <a:ext cx="4107050" cy="1839443"/>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64" name="Straight Arrow Connector 163"/>
          <p:cNvCxnSpPr>
            <a:stCxn id="17" idx="6"/>
            <a:endCxn id="159" idx="1"/>
          </p:cNvCxnSpPr>
          <p:nvPr/>
        </p:nvCxnSpPr>
        <p:spPr>
          <a:xfrm>
            <a:off x="7156607" y="3921511"/>
            <a:ext cx="3681989" cy="1087915"/>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67" name="Straight Arrow Connector 166"/>
          <p:cNvCxnSpPr>
            <a:stCxn id="17" idx="6"/>
            <a:endCxn id="160" idx="1"/>
          </p:cNvCxnSpPr>
          <p:nvPr/>
        </p:nvCxnSpPr>
        <p:spPr>
          <a:xfrm>
            <a:off x="7156607" y="3921511"/>
            <a:ext cx="4599992" cy="680841"/>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179" name="Rectangle 178"/>
          <p:cNvSpPr/>
          <p:nvPr/>
        </p:nvSpPr>
        <p:spPr>
          <a:xfrm>
            <a:off x="3011043" y="1743338"/>
            <a:ext cx="2843738" cy="2585323"/>
          </a:xfrm>
          <a:prstGeom prst="rect">
            <a:avLst/>
          </a:prstGeom>
        </p:spPr>
        <p:txBody>
          <a:bodyPr wrap="square">
            <a:spAutoFit/>
          </a:bodyPr>
          <a:lstStyle/>
          <a:p>
            <a:pPr marL="285750" lvl="1" indent="-285750" algn="l">
              <a:buFont typeface="Arial" panose="020B0604020202020204" pitchFamily="34" charset="0"/>
              <a:buChar char="•"/>
            </a:pPr>
            <a:r>
              <a:rPr lang="en-US" sz="1800" b="0" dirty="0">
                <a:solidFill>
                  <a:schemeClr val="tx1"/>
                </a:solidFill>
              </a:rPr>
              <a:t>Organization</a:t>
            </a:r>
          </a:p>
          <a:p>
            <a:pPr marL="285750" lvl="1" indent="-285750" algn="l">
              <a:buFont typeface="Arial" panose="020B0604020202020204" pitchFamily="34" charset="0"/>
              <a:buChar char="•"/>
            </a:pPr>
            <a:r>
              <a:rPr lang="en-US" sz="1800" b="0" dirty="0">
                <a:solidFill>
                  <a:schemeClr val="tx1"/>
                </a:solidFill>
              </a:rPr>
              <a:t>University</a:t>
            </a:r>
          </a:p>
          <a:p>
            <a:pPr marL="285750" lvl="1" indent="-285750" algn="l">
              <a:buFont typeface="Arial" panose="020B0604020202020204" pitchFamily="34" charset="0"/>
              <a:buChar char="•"/>
            </a:pPr>
            <a:r>
              <a:rPr lang="en-US" sz="1800" b="0" dirty="0">
                <a:solidFill>
                  <a:schemeClr val="tx1"/>
                </a:solidFill>
              </a:rPr>
              <a:t>Department</a:t>
            </a:r>
          </a:p>
          <a:p>
            <a:pPr marL="285750" lvl="1" indent="-285750" algn="l">
              <a:buFont typeface="Arial" panose="020B0604020202020204" pitchFamily="34" charset="0"/>
              <a:buChar char="•"/>
            </a:pPr>
            <a:r>
              <a:rPr lang="en-US" sz="1800" b="0" dirty="0">
                <a:solidFill>
                  <a:schemeClr val="tx1"/>
                </a:solidFill>
              </a:rPr>
              <a:t>ResearchGroup</a:t>
            </a:r>
          </a:p>
          <a:p>
            <a:pPr marL="285750" lvl="1" indent="-285750" algn="l">
              <a:buFont typeface="Arial" panose="020B0604020202020204" pitchFamily="34" charset="0"/>
              <a:buChar char="•"/>
            </a:pPr>
            <a:r>
              <a:rPr lang="en-US" sz="1800" b="0" dirty="0">
                <a:solidFill>
                  <a:schemeClr val="tx1"/>
                </a:solidFill>
              </a:rPr>
              <a:t>Course</a:t>
            </a:r>
          </a:p>
          <a:p>
            <a:pPr marL="285750" lvl="1" indent="-285750" algn="l">
              <a:buFont typeface="Arial" panose="020B0604020202020204" pitchFamily="34" charset="0"/>
              <a:buChar char="•"/>
            </a:pPr>
            <a:r>
              <a:rPr lang="en-US" sz="1800" b="0" dirty="0">
                <a:solidFill>
                  <a:schemeClr val="tx1"/>
                </a:solidFill>
              </a:rPr>
              <a:t>GraduateCourse</a:t>
            </a:r>
          </a:p>
          <a:p>
            <a:pPr marL="285750" lvl="1" indent="-285750" algn="l">
              <a:buFont typeface="Arial" panose="020B0604020202020204" pitchFamily="34" charset="0"/>
              <a:buChar char="•"/>
            </a:pPr>
            <a:r>
              <a:rPr lang="en-US" sz="1800" b="0" dirty="0">
                <a:solidFill>
                  <a:schemeClr val="tx1"/>
                </a:solidFill>
              </a:rPr>
              <a:t>ResearchAssistant</a:t>
            </a:r>
          </a:p>
          <a:p>
            <a:pPr marL="285750" lvl="1" indent="-285750" algn="l">
              <a:buFont typeface="Arial" panose="020B0604020202020204" pitchFamily="34" charset="0"/>
              <a:buChar char="•"/>
            </a:pPr>
            <a:r>
              <a:rPr lang="en-US" sz="1800" b="0" dirty="0">
                <a:solidFill>
                  <a:schemeClr val="tx1"/>
                </a:solidFill>
              </a:rPr>
              <a:t>TeachingAssistant</a:t>
            </a:r>
          </a:p>
          <a:p>
            <a:pPr marL="285750" lvl="1" indent="-285750" algn="l">
              <a:buFont typeface="Arial" panose="020B0604020202020204" pitchFamily="34" charset="0"/>
              <a:buChar char="•"/>
            </a:pPr>
            <a:r>
              <a:rPr lang="en-US" sz="1800" b="0" dirty="0">
                <a:solidFill>
                  <a:schemeClr val="tx1"/>
                </a:solidFill>
              </a:rPr>
              <a:t>Publication</a:t>
            </a:r>
          </a:p>
        </p:txBody>
      </p:sp>
      <p:sp>
        <p:nvSpPr>
          <p:cNvPr id="180" name="Rectangle 179"/>
          <p:cNvSpPr/>
          <p:nvPr/>
        </p:nvSpPr>
        <p:spPr>
          <a:xfrm>
            <a:off x="135173" y="1316426"/>
            <a:ext cx="5916228" cy="400110"/>
          </a:xfrm>
          <a:prstGeom prst="rect">
            <a:avLst/>
          </a:prstGeom>
        </p:spPr>
        <p:txBody>
          <a:bodyPr wrap="square">
            <a:spAutoFit/>
          </a:bodyPr>
          <a:lstStyle/>
          <a:p>
            <a:pPr lvl="1" algn="l"/>
            <a:r>
              <a:rPr lang="en-US" sz="2000" u="sng" dirty="0">
                <a:solidFill>
                  <a:schemeClr val="tx1"/>
                </a:solidFill>
              </a:rPr>
              <a:t>List of Unary Predicates (19 – Concepts)</a:t>
            </a:r>
          </a:p>
        </p:txBody>
      </p:sp>
    </p:spTree>
    <p:extLst>
      <p:ext uri="{BB962C8B-B14F-4D97-AF65-F5344CB8AC3E}">
        <p14:creationId xmlns:p14="http://schemas.microsoft.com/office/powerpoint/2010/main" val="40701944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Background…"/>
          <p:cNvSpPr txBox="1">
            <a:spLocks noGrp="1"/>
          </p:cNvSpPr>
          <p:nvPr>
            <p:ph type="title"/>
          </p:nvPr>
        </p:nvSpPr>
        <p:spPr>
          <a:xfrm>
            <a:off x="522513" y="254000"/>
            <a:ext cx="11994509" cy="917328"/>
          </a:xfrm>
          <a:prstGeom prst="rect">
            <a:avLst/>
          </a:prstGeom>
        </p:spPr>
        <p:txBody>
          <a:bodyPr>
            <a:normAutofit fontScale="90000"/>
          </a:bodyPr>
          <a:lstStyle/>
          <a:p>
            <a:pPr defTabSz="508254">
              <a:defRPr sz="5220"/>
            </a:pPr>
            <a:r>
              <a:rPr lang="en-US" sz="5400" dirty="0"/>
              <a:t>LUBM1U – Binary Predicates Hierarchy</a:t>
            </a:r>
            <a:endParaRPr sz="5400" dirty="0"/>
          </a:p>
        </p:txBody>
      </p:sp>
      <p:sp>
        <p:nvSpPr>
          <p:cNvPr id="6" name="Rectangle 5"/>
          <p:cNvSpPr/>
          <p:nvPr/>
        </p:nvSpPr>
        <p:spPr>
          <a:xfrm>
            <a:off x="345835" y="2146278"/>
            <a:ext cx="3325919" cy="2031325"/>
          </a:xfrm>
          <a:prstGeom prst="rect">
            <a:avLst/>
          </a:prstGeom>
        </p:spPr>
        <p:txBody>
          <a:bodyPr wrap="square">
            <a:spAutoFit/>
          </a:bodyPr>
          <a:lstStyle/>
          <a:p>
            <a:pPr marL="285750" lvl="1" indent="-285750" algn="l">
              <a:buFont typeface="Arial" panose="020B0604020202020204" pitchFamily="34" charset="0"/>
              <a:buChar char="•"/>
            </a:pPr>
            <a:r>
              <a:rPr lang="en-US" sz="1800" b="0" dirty="0"/>
              <a:t>advisor</a:t>
            </a:r>
          </a:p>
          <a:p>
            <a:pPr marL="285750" lvl="1" indent="-285750" algn="l">
              <a:buFont typeface="Arial" panose="020B0604020202020204" pitchFamily="34" charset="0"/>
              <a:buChar char="•"/>
            </a:pPr>
            <a:r>
              <a:rPr lang="en-US" sz="1800" b="0" dirty="0"/>
              <a:t>degreeFrom</a:t>
            </a:r>
          </a:p>
          <a:p>
            <a:pPr marL="285750" lvl="1" indent="-285750" algn="l">
              <a:buFont typeface="Arial" panose="020B0604020202020204" pitchFamily="34" charset="0"/>
              <a:buChar char="•"/>
            </a:pPr>
            <a:r>
              <a:rPr lang="en-US" sz="1800" b="0" dirty="0"/>
              <a:t>doctoralDegreeFrom</a:t>
            </a:r>
          </a:p>
          <a:p>
            <a:pPr marL="285750" lvl="1" indent="-285750" algn="l">
              <a:buFont typeface="Arial" panose="020B0604020202020204" pitchFamily="34" charset="0"/>
              <a:buChar char="•"/>
            </a:pPr>
            <a:r>
              <a:rPr lang="en-US" sz="1800" b="0" dirty="0"/>
              <a:t>mastersDegreeFrom</a:t>
            </a:r>
          </a:p>
          <a:p>
            <a:pPr marL="285750" lvl="1" indent="-285750" algn="l">
              <a:buFont typeface="Arial" panose="020B0604020202020204" pitchFamily="34" charset="0"/>
              <a:buChar char="•"/>
            </a:pPr>
            <a:r>
              <a:rPr lang="en-US" sz="1800" b="0" dirty="0"/>
              <a:t>undergraduateDegreeFrom</a:t>
            </a:r>
          </a:p>
          <a:p>
            <a:pPr marL="285750" lvl="1" indent="-285750" algn="l">
              <a:buFont typeface="Arial" panose="020B0604020202020204" pitchFamily="34" charset="0"/>
              <a:buChar char="•"/>
            </a:pPr>
            <a:r>
              <a:rPr lang="en-US" sz="1800" b="0" dirty="0"/>
              <a:t>memberOf</a:t>
            </a:r>
          </a:p>
          <a:p>
            <a:pPr marL="285750" lvl="1" indent="-285750" algn="l">
              <a:buFont typeface="Arial" panose="020B0604020202020204" pitchFamily="34" charset="0"/>
              <a:buChar char="•"/>
            </a:pPr>
            <a:r>
              <a:rPr lang="en-US" sz="1800" b="0" dirty="0"/>
              <a:t>publicationAuthor</a:t>
            </a:r>
          </a:p>
        </p:txBody>
      </p:sp>
      <p:sp>
        <p:nvSpPr>
          <p:cNvPr id="17" name="Oval 16"/>
          <p:cNvSpPr/>
          <p:nvPr/>
        </p:nvSpPr>
        <p:spPr>
          <a:xfrm>
            <a:off x="6489990" y="3878238"/>
            <a:ext cx="1335507" cy="490498"/>
          </a:xfrm>
          <a:prstGeom prst="ellipse">
            <a:avLst/>
          </a:prstGeom>
          <a:solidFill>
            <a:srgbClr val="C00000">
              <a:alpha val="64000"/>
            </a:srgbClr>
          </a:solidFill>
          <a:ln w="12700" cap="flat">
            <a:solidFill>
              <a:srgbClr val="00000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All</a:t>
            </a:r>
          </a:p>
        </p:txBody>
      </p:sp>
      <p:sp>
        <p:nvSpPr>
          <p:cNvPr id="19" name="Oval 18"/>
          <p:cNvSpPr/>
          <p:nvPr/>
        </p:nvSpPr>
        <p:spPr>
          <a:xfrm>
            <a:off x="2300631" y="5353230"/>
            <a:ext cx="1926549"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degreeFrom</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21" name="Oval 20"/>
          <p:cNvSpPr/>
          <p:nvPr/>
        </p:nvSpPr>
        <p:spPr>
          <a:xfrm>
            <a:off x="5259496" y="5526647"/>
            <a:ext cx="1800458"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memberOf</a:t>
            </a:r>
          </a:p>
        </p:txBody>
      </p:sp>
      <p:sp>
        <p:nvSpPr>
          <p:cNvPr id="23" name="Oval 22"/>
          <p:cNvSpPr/>
          <p:nvPr/>
        </p:nvSpPr>
        <p:spPr>
          <a:xfrm>
            <a:off x="805113" y="4969260"/>
            <a:ext cx="1204594"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advisor</a:t>
            </a:r>
          </a:p>
        </p:txBody>
      </p:sp>
      <p:cxnSp>
        <p:nvCxnSpPr>
          <p:cNvPr id="25" name="Straight Arrow Connector 24"/>
          <p:cNvCxnSpPr>
            <a:stCxn id="17" idx="2"/>
            <a:endCxn id="23" idx="0"/>
          </p:cNvCxnSpPr>
          <p:nvPr/>
        </p:nvCxnSpPr>
        <p:spPr>
          <a:xfrm flipH="1">
            <a:off x="1407410" y="4123487"/>
            <a:ext cx="5082580" cy="845773"/>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p:cNvCxnSpPr>
            <a:stCxn id="17" idx="4"/>
            <a:endCxn id="21" idx="0"/>
          </p:cNvCxnSpPr>
          <p:nvPr/>
        </p:nvCxnSpPr>
        <p:spPr>
          <a:xfrm flipH="1">
            <a:off x="6159725" y="4368736"/>
            <a:ext cx="998019" cy="1157911"/>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p:cNvCxnSpPr>
            <a:stCxn id="17" idx="2"/>
            <a:endCxn id="19" idx="0"/>
          </p:cNvCxnSpPr>
          <p:nvPr/>
        </p:nvCxnSpPr>
        <p:spPr>
          <a:xfrm flipH="1">
            <a:off x="3263906" y="4123487"/>
            <a:ext cx="3226084" cy="1229743"/>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34" name="Oval 33"/>
          <p:cNvSpPr/>
          <p:nvPr/>
        </p:nvSpPr>
        <p:spPr>
          <a:xfrm>
            <a:off x="1198649" y="7143361"/>
            <a:ext cx="1797070"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doctoral</a:t>
            </a:r>
          </a:p>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DegreeFrom</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42" name="Straight Arrow Connector 41"/>
          <p:cNvCxnSpPr>
            <a:stCxn id="19" idx="3"/>
            <a:endCxn id="34" idx="0"/>
          </p:cNvCxnSpPr>
          <p:nvPr/>
        </p:nvCxnSpPr>
        <p:spPr>
          <a:xfrm flipH="1">
            <a:off x="2097184" y="5771896"/>
            <a:ext cx="485584" cy="137146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p:cNvCxnSpPr>
            <a:cxnSpLocks/>
            <a:stCxn id="19" idx="5"/>
            <a:endCxn id="58" idx="0"/>
          </p:cNvCxnSpPr>
          <p:nvPr/>
        </p:nvCxnSpPr>
        <p:spPr>
          <a:xfrm>
            <a:off x="3945043" y="5771896"/>
            <a:ext cx="925116" cy="141448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Oval 49"/>
          <p:cNvSpPr/>
          <p:nvPr/>
        </p:nvSpPr>
        <p:spPr>
          <a:xfrm>
            <a:off x="5934731" y="6887441"/>
            <a:ext cx="1434125"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600" b="0" dirty="0">
                <a:solidFill>
                  <a:schemeClr val="bg1"/>
                </a:solidFill>
                <a:latin typeface="+mn-lt"/>
                <a:ea typeface="+mn-ea"/>
                <a:cs typeface="+mn-cs"/>
                <a:sym typeface="Helvetica Neue Medium"/>
              </a:rPr>
              <a:t>worksFor</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53" name="Straight Arrow Connector 52"/>
          <p:cNvCxnSpPr>
            <a:stCxn id="21" idx="4"/>
            <a:endCxn id="50" idx="0"/>
          </p:cNvCxnSpPr>
          <p:nvPr/>
        </p:nvCxnSpPr>
        <p:spPr>
          <a:xfrm>
            <a:off x="6159725" y="6017145"/>
            <a:ext cx="492069" cy="87029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8" name="Oval 157"/>
          <p:cNvSpPr/>
          <p:nvPr/>
        </p:nvSpPr>
        <p:spPr>
          <a:xfrm>
            <a:off x="7563300" y="6295958"/>
            <a:ext cx="1100253"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p</a:t>
            </a:r>
            <a:r>
              <a:rPr kumimoji="0" lang="en-US" sz="1600" b="0" i="0" u="none" strike="noStrike" cap="none" spc="0" normalizeH="0" baseline="0" dirty="0">
                <a:ln>
                  <a:noFill/>
                </a:ln>
                <a:solidFill>
                  <a:schemeClr val="bg1"/>
                </a:solidFill>
                <a:effectLst/>
                <a:uFillTx/>
                <a:latin typeface="+mn-lt"/>
                <a:ea typeface="+mn-ea"/>
                <a:cs typeface="+mn-cs"/>
                <a:sym typeface="Helvetica Neue Medium"/>
              </a:rPr>
              <a:t>ub</a:t>
            </a:r>
          </a:p>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Author</a:t>
            </a:r>
          </a:p>
        </p:txBody>
      </p:sp>
      <p:sp>
        <p:nvSpPr>
          <p:cNvPr id="159" name="Oval 158"/>
          <p:cNvSpPr/>
          <p:nvPr/>
        </p:nvSpPr>
        <p:spPr>
          <a:xfrm>
            <a:off x="8768360" y="7349164"/>
            <a:ext cx="1443201"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err="1">
                <a:solidFill>
                  <a:schemeClr val="bg1"/>
                </a:solidFill>
                <a:latin typeface="+mn-lt"/>
                <a:ea typeface="+mn-ea"/>
                <a:cs typeface="+mn-cs"/>
                <a:sym typeface="Helvetica Neue Medium"/>
              </a:rPr>
              <a:t>subOrgOf</a:t>
            </a:r>
            <a:endParaRPr kumimoji="0" lang="en-US" sz="16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160" name="Oval 159"/>
          <p:cNvSpPr/>
          <p:nvPr/>
        </p:nvSpPr>
        <p:spPr>
          <a:xfrm>
            <a:off x="9880304" y="6714324"/>
            <a:ext cx="1545027"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teacherOf</a:t>
            </a:r>
            <a:endParaRPr kumimoji="0" lang="en-US" sz="16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161" name="Straight Arrow Connector 160"/>
          <p:cNvCxnSpPr>
            <a:stCxn id="17" idx="5"/>
            <a:endCxn id="158" idx="0"/>
          </p:cNvCxnSpPr>
          <p:nvPr/>
        </p:nvCxnSpPr>
        <p:spPr>
          <a:xfrm>
            <a:off x="7629917" y="4296904"/>
            <a:ext cx="483510" cy="1999054"/>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64" name="Straight Arrow Connector 163"/>
          <p:cNvCxnSpPr>
            <a:stCxn id="17" idx="5"/>
            <a:endCxn id="159" idx="0"/>
          </p:cNvCxnSpPr>
          <p:nvPr/>
        </p:nvCxnSpPr>
        <p:spPr>
          <a:xfrm>
            <a:off x="7629917" y="4296904"/>
            <a:ext cx="1860044" cy="3052260"/>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67" name="Straight Arrow Connector 166"/>
          <p:cNvCxnSpPr>
            <a:stCxn id="17" idx="6"/>
            <a:endCxn id="160" idx="0"/>
          </p:cNvCxnSpPr>
          <p:nvPr/>
        </p:nvCxnSpPr>
        <p:spPr>
          <a:xfrm>
            <a:off x="7825497" y="4123487"/>
            <a:ext cx="2827321" cy="2590837"/>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179" name="Rectangle 178"/>
          <p:cNvSpPr/>
          <p:nvPr/>
        </p:nvSpPr>
        <p:spPr>
          <a:xfrm>
            <a:off x="3810125" y="2130703"/>
            <a:ext cx="2679865" cy="1754326"/>
          </a:xfrm>
          <a:prstGeom prst="rect">
            <a:avLst/>
          </a:prstGeom>
        </p:spPr>
        <p:txBody>
          <a:bodyPr wrap="square">
            <a:spAutoFit/>
          </a:bodyPr>
          <a:lstStyle/>
          <a:p>
            <a:pPr marL="285750" lvl="1" indent="-285750" algn="l">
              <a:buFont typeface="Arial" panose="020B0604020202020204" pitchFamily="34" charset="0"/>
              <a:buChar char="•"/>
            </a:pPr>
            <a:r>
              <a:rPr lang="en-US" sz="1800" b="0" dirty="0"/>
              <a:t>SubOrganizationOf</a:t>
            </a:r>
          </a:p>
          <a:p>
            <a:pPr marL="285750" lvl="1" indent="-285750" algn="l">
              <a:buFont typeface="Arial" panose="020B0604020202020204" pitchFamily="34" charset="0"/>
              <a:buChar char="•"/>
            </a:pPr>
            <a:r>
              <a:rPr lang="en-US" sz="1800" b="0" dirty="0"/>
              <a:t>teacherOf</a:t>
            </a:r>
          </a:p>
          <a:p>
            <a:pPr marL="285750" lvl="1" indent="-285750" algn="l">
              <a:buFont typeface="Arial" panose="020B0604020202020204" pitchFamily="34" charset="0"/>
              <a:buChar char="•"/>
            </a:pPr>
            <a:r>
              <a:rPr lang="en-US" sz="1800" b="0" dirty="0"/>
              <a:t>teachingAssistantOf</a:t>
            </a:r>
          </a:p>
          <a:p>
            <a:pPr marL="285750" lvl="1" indent="-285750" algn="l">
              <a:buFont typeface="Arial" panose="020B0604020202020204" pitchFamily="34" charset="0"/>
              <a:buChar char="•"/>
            </a:pPr>
            <a:r>
              <a:rPr lang="en-US" sz="1800" b="0" dirty="0"/>
              <a:t>takesCourse</a:t>
            </a:r>
          </a:p>
          <a:p>
            <a:pPr marL="285750" lvl="1" indent="-285750" algn="l">
              <a:buFont typeface="Arial" panose="020B0604020202020204" pitchFamily="34" charset="0"/>
              <a:buChar char="•"/>
            </a:pPr>
            <a:r>
              <a:rPr lang="en-US" sz="1800" b="0" dirty="0"/>
              <a:t>headOf</a:t>
            </a:r>
          </a:p>
          <a:p>
            <a:pPr marL="285750" lvl="1" indent="-285750" algn="l">
              <a:buFont typeface="Arial" panose="020B0604020202020204" pitchFamily="34" charset="0"/>
              <a:buChar char="•"/>
            </a:pPr>
            <a:r>
              <a:rPr lang="en-US" sz="1800" b="0" dirty="0"/>
              <a:t>worksFor</a:t>
            </a:r>
          </a:p>
        </p:txBody>
      </p:sp>
      <p:sp>
        <p:nvSpPr>
          <p:cNvPr id="180" name="Rectangle 179"/>
          <p:cNvSpPr/>
          <p:nvPr/>
        </p:nvSpPr>
        <p:spPr>
          <a:xfrm>
            <a:off x="287886" y="1726955"/>
            <a:ext cx="5412217" cy="400110"/>
          </a:xfrm>
          <a:prstGeom prst="rect">
            <a:avLst/>
          </a:prstGeom>
        </p:spPr>
        <p:txBody>
          <a:bodyPr wrap="square">
            <a:spAutoFit/>
          </a:bodyPr>
          <a:lstStyle/>
          <a:p>
            <a:pPr lvl="1" algn="l"/>
            <a:r>
              <a:rPr lang="en-US" sz="2000" u="sng" dirty="0">
                <a:solidFill>
                  <a:schemeClr val="tx1"/>
                </a:solidFill>
              </a:rPr>
              <a:t>List of Binary Relations (13 – Relations)</a:t>
            </a:r>
          </a:p>
        </p:txBody>
      </p:sp>
      <p:sp>
        <p:nvSpPr>
          <p:cNvPr id="57" name="Oval 56"/>
          <p:cNvSpPr/>
          <p:nvPr/>
        </p:nvSpPr>
        <p:spPr>
          <a:xfrm>
            <a:off x="2580517" y="8353635"/>
            <a:ext cx="1926548"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masters</a:t>
            </a:r>
            <a:endParaRPr kumimoji="0" lang="en-US" sz="1600" b="0" i="0" u="none" strike="noStrike" cap="none" spc="0" normalizeH="0" baseline="0" dirty="0">
              <a:ln>
                <a:noFill/>
              </a:ln>
              <a:solidFill>
                <a:schemeClr val="bg1"/>
              </a:solidFill>
              <a:effectLst/>
              <a:uFillTx/>
              <a:latin typeface="+mn-lt"/>
              <a:ea typeface="+mn-ea"/>
              <a:cs typeface="+mn-cs"/>
              <a:sym typeface="Helvetica Neue Medium"/>
            </a:endParaRPr>
          </a:p>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DegreeFrom</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sp>
        <p:nvSpPr>
          <p:cNvPr id="58" name="Oval 57"/>
          <p:cNvSpPr/>
          <p:nvPr/>
        </p:nvSpPr>
        <p:spPr>
          <a:xfrm>
            <a:off x="3810124" y="7186376"/>
            <a:ext cx="2120069"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undergraduate</a:t>
            </a:r>
            <a:endParaRPr kumimoji="0" lang="en-US" sz="1600" b="0" i="0" u="none" strike="noStrike" cap="none" spc="0" normalizeH="0" baseline="0" dirty="0">
              <a:ln>
                <a:noFill/>
              </a:ln>
              <a:solidFill>
                <a:schemeClr val="bg1"/>
              </a:solidFill>
              <a:effectLst/>
              <a:uFillTx/>
              <a:latin typeface="+mn-lt"/>
              <a:ea typeface="+mn-ea"/>
              <a:cs typeface="+mn-cs"/>
              <a:sym typeface="Helvetica Neue Medium"/>
            </a:endParaRPr>
          </a:p>
          <a:p>
            <a:pPr marL="0" marR="0" indent="0" algn="ct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mn-lt"/>
                <a:ea typeface="+mn-ea"/>
                <a:cs typeface="+mn-cs"/>
                <a:sym typeface="Helvetica Neue Medium"/>
              </a:rPr>
              <a:t>DegreeFrom</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59" name="Straight Arrow Connector 58"/>
          <p:cNvCxnSpPr>
            <a:cxnSpLocks/>
            <a:stCxn id="19" idx="4"/>
            <a:endCxn id="57" idx="0"/>
          </p:cNvCxnSpPr>
          <p:nvPr/>
        </p:nvCxnSpPr>
        <p:spPr>
          <a:xfrm>
            <a:off x="3263906" y="5843728"/>
            <a:ext cx="279885" cy="250990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1" name="Oval 80"/>
          <p:cNvSpPr/>
          <p:nvPr/>
        </p:nvSpPr>
        <p:spPr>
          <a:xfrm>
            <a:off x="6159725" y="7912618"/>
            <a:ext cx="1434125"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600" b="0" dirty="0">
                <a:solidFill>
                  <a:schemeClr val="bg1"/>
                </a:solidFill>
                <a:latin typeface="+mn-lt"/>
                <a:ea typeface="+mn-ea"/>
                <a:cs typeface="+mn-cs"/>
                <a:sym typeface="Helvetica Neue Medium"/>
              </a:rPr>
              <a:t>headOf</a:t>
            </a:r>
            <a:endParaRPr kumimoji="0" lang="en-US" sz="20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82" name="Straight Arrow Connector 81"/>
          <p:cNvCxnSpPr>
            <a:stCxn id="50" idx="4"/>
            <a:endCxn id="81" idx="0"/>
          </p:cNvCxnSpPr>
          <p:nvPr/>
        </p:nvCxnSpPr>
        <p:spPr>
          <a:xfrm>
            <a:off x="6651794" y="7377939"/>
            <a:ext cx="224994" cy="534679"/>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9" name="Oval 108"/>
          <p:cNvSpPr/>
          <p:nvPr/>
        </p:nvSpPr>
        <p:spPr>
          <a:xfrm>
            <a:off x="10541285" y="5668409"/>
            <a:ext cx="1764331" cy="836732"/>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teaching</a:t>
            </a:r>
          </a:p>
          <a:p>
            <a:pPr marL="0" marR="0" indent="0" algn="ctr" defTabSz="584200" rtl="0" fontAlgn="auto" latinLnBrk="0" hangingPunct="0">
              <a:lnSpc>
                <a:spcPct val="100000"/>
              </a:lnSpc>
              <a:spcBef>
                <a:spcPts val="0"/>
              </a:spcBef>
              <a:spcAft>
                <a:spcPts val="0"/>
              </a:spcAft>
              <a:buClrTx/>
              <a:buSzTx/>
              <a:buFontTx/>
              <a:buNone/>
              <a:tabLst/>
            </a:pPr>
            <a:r>
              <a:rPr lang="en-US" sz="1600" b="0" dirty="0" err="1">
                <a:solidFill>
                  <a:schemeClr val="bg1"/>
                </a:solidFill>
                <a:latin typeface="+mn-lt"/>
                <a:ea typeface="+mn-ea"/>
                <a:cs typeface="+mn-cs"/>
                <a:sym typeface="Helvetica Neue Medium"/>
              </a:rPr>
              <a:t>AssistantOf</a:t>
            </a:r>
            <a:endParaRPr kumimoji="0" lang="en-US" sz="16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111" name="Straight Arrow Connector 110"/>
          <p:cNvCxnSpPr>
            <a:stCxn id="17" idx="6"/>
            <a:endCxn id="109" idx="1"/>
          </p:cNvCxnSpPr>
          <p:nvPr/>
        </p:nvCxnSpPr>
        <p:spPr>
          <a:xfrm>
            <a:off x="7825497" y="4123487"/>
            <a:ext cx="2974168" cy="1667459"/>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125" name="Oval 124"/>
          <p:cNvSpPr/>
          <p:nvPr/>
        </p:nvSpPr>
        <p:spPr>
          <a:xfrm>
            <a:off x="10652817" y="4862732"/>
            <a:ext cx="1864206" cy="490498"/>
          </a:xfrm>
          <a:prstGeom prst="ellipse">
            <a:avLst/>
          </a:prstGeom>
          <a:solidFill>
            <a:srgbClr val="C00000">
              <a:alpha val="64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600" b="0" dirty="0">
                <a:solidFill>
                  <a:schemeClr val="bg1"/>
                </a:solidFill>
                <a:latin typeface="+mn-lt"/>
                <a:ea typeface="+mn-ea"/>
                <a:cs typeface="+mn-cs"/>
                <a:sym typeface="Helvetica Neue Medium"/>
              </a:rPr>
              <a:t>takesCourse</a:t>
            </a:r>
            <a:endParaRPr kumimoji="0" lang="en-US" sz="1600" b="0" i="0" u="none" strike="noStrike" cap="none" spc="0" normalizeH="0" baseline="0" dirty="0">
              <a:ln>
                <a:noFill/>
              </a:ln>
              <a:solidFill>
                <a:schemeClr val="bg1"/>
              </a:solidFill>
              <a:effectLst/>
              <a:uFillTx/>
              <a:latin typeface="+mn-lt"/>
              <a:ea typeface="+mn-ea"/>
              <a:cs typeface="+mn-cs"/>
              <a:sym typeface="Helvetica Neue Medium"/>
            </a:endParaRPr>
          </a:p>
        </p:txBody>
      </p:sp>
      <p:cxnSp>
        <p:nvCxnSpPr>
          <p:cNvPr id="126" name="Straight Arrow Connector 125"/>
          <p:cNvCxnSpPr>
            <a:stCxn id="17" idx="6"/>
            <a:endCxn id="125" idx="1"/>
          </p:cNvCxnSpPr>
          <p:nvPr/>
        </p:nvCxnSpPr>
        <p:spPr>
          <a:xfrm>
            <a:off x="7825497" y="4123487"/>
            <a:ext cx="3100327" cy="811077"/>
          </a:xfrm>
          <a:prstGeom prst="straightConnector1">
            <a:avLst/>
          </a:prstGeom>
          <a:noFill/>
          <a:ln w="25400" cap="flat">
            <a:solidFill>
              <a:schemeClr val="tx1"/>
            </a:solidFill>
            <a:prstDash val="dash"/>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1218303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44" y="71168"/>
            <a:ext cx="11099800" cy="931356"/>
          </a:xfrm>
        </p:spPr>
        <p:txBody>
          <a:bodyPr>
            <a:noAutofit/>
          </a:bodyPr>
          <a:lstStyle/>
          <a:p>
            <a:r>
              <a:rPr lang="en-US" sz="6000" dirty="0"/>
              <a:t>Experimental Results</a:t>
            </a:r>
          </a:p>
        </p:txBody>
      </p:sp>
      <p:graphicFrame>
        <p:nvGraphicFramePr>
          <p:cNvPr id="3" name="Table 2">
            <a:extLst>
              <a:ext uri="{FF2B5EF4-FFF2-40B4-BE49-F238E27FC236}">
                <a16:creationId xmlns:a16="http://schemas.microsoft.com/office/drawing/2014/main" id="{DDC84E01-45AC-8A4F-A79F-C52403B711A7}"/>
              </a:ext>
            </a:extLst>
          </p:cNvPr>
          <p:cNvGraphicFramePr>
            <a:graphicFrameLocks noGrp="1"/>
          </p:cNvGraphicFramePr>
          <p:nvPr>
            <p:extLst>
              <p:ext uri="{D42A27DB-BD31-4B8C-83A1-F6EECF244321}">
                <p14:modId xmlns:p14="http://schemas.microsoft.com/office/powerpoint/2010/main" val="2352171034"/>
              </p:ext>
            </p:extLst>
          </p:nvPr>
        </p:nvGraphicFramePr>
        <p:xfrm>
          <a:off x="275811" y="1495777"/>
          <a:ext cx="12453178" cy="4013830"/>
        </p:xfrm>
        <a:graphic>
          <a:graphicData uri="http://schemas.openxmlformats.org/drawingml/2006/table">
            <a:tbl>
              <a:tblPr firstRow="1" bandRow="1">
                <a:tableStyleId>{2708684C-4D16-4618-839F-0558EEFCDFE6}</a:tableStyleId>
              </a:tblPr>
              <a:tblGrid>
                <a:gridCol w="1249978">
                  <a:extLst>
                    <a:ext uri="{9D8B030D-6E8A-4147-A177-3AD203B41FA5}">
                      <a16:colId xmlns:a16="http://schemas.microsoft.com/office/drawing/2014/main" val="1697710199"/>
                    </a:ext>
                  </a:extLst>
                </a:gridCol>
                <a:gridCol w="208800">
                  <a:extLst>
                    <a:ext uri="{9D8B030D-6E8A-4147-A177-3AD203B41FA5}">
                      <a16:colId xmlns:a16="http://schemas.microsoft.com/office/drawing/2014/main" val="1857136654"/>
                    </a:ext>
                  </a:extLst>
                </a:gridCol>
                <a:gridCol w="864000">
                  <a:extLst>
                    <a:ext uri="{9D8B030D-6E8A-4147-A177-3AD203B41FA5}">
                      <a16:colId xmlns:a16="http://schemas.microsoft.com/office/drawing/2014/main" val="864148430"/>
                    </a:ext>
                  </a:extLst>
                </a:gridCol>
                <a:gridCol w="864000">
                  <a:extLst>
                    <a:ext uri="{9D8B030D-6E8A-4147-A177-3AD203B41FA5}">
                      <a16:colId xmlns:a16="http://schemas.microsoft.com/office/drawing/2014/main" val="1962913521"/>
                    </a:ext>
                  </a:extLst>
                </a:gridCol>
                <a:gridCol w="864000">
                  <a:extLst>
                    <a:ext uri="{9D8B030D-6E8A-4147-A177-3AD203B41FA5}">
                      <a16:colId xmlns:a16="http://schemas.microsoft.com/office/drawing/2014/main" val="1790288344"/>
                    </a:ext>
                  </a:extLst>
                </a:gridCol>
                <a:gridCol w="208800">
                  <a:extLst>
                    <a:ext uri="{9D8B030D-6E8A-4147-A177-3AD203B41FA5}">
                      <a16:colId xmlns:a16="http://schemas.microsoft.com/office/drawing/2014/main" val="3420875967"/>
                    </a:ext>
                  </a:extLst>
                </a:gridCol>
                <a:gridCol w="864000">
                  <a:extLst>
                    <a:ext uri="{9D8B030D-6E8A-4147-A177-3AD203B41FA5}">
                      <a16:colId xmlns:a16="http://schemas.microsoft.com/office/drawing/2014/main" val="2871785925"/>
                    </a:ext>
                  </a:extLst>
                </a:gridCol>
                <a:gridCol w="864000">
                  <a:extLst>
                    <a:ext uri="{9D8B030D-6E8A-4147-A177-3AD203B41FA5}">
                      <a16:colId xmlns:a16="http://schemas.microsoft.com/office/drawing/2014/main" val="586858281"/>
                    </a:ext>
                  </a:extLst>
                </a:gridCol>
                <a:gridCol w="864000">
                  <a:extLst>
                    <a:ext uri="{9D8B030D-6E8A-4147-A177-3AD203B41FA5}">
                      <a16:colId xmlns:a16="http://schemas.microsoft.com/office/drawing/2014/main" val="1981970345"/>
                    </a:ext>
                  </a:extLst>
                </a:gridCol>
                <a:gridCol w="208800">
                  <a:extLst>
                    <a:ext uri="{9D8B030D-6E8A-4147-A177-3AD203B41FA5}">
                      <a16:colId xmlns:a16="http://schemas.microsoft.com/office/drawing/2014/main" val="2056982431"/>
                    </a:ext>
                  </a:extLst>
                </a:gridCol>
                <a:gridCol w="864000">
                  <a:extLst>
                    <a:ext uri="{9D8B030D-6E8A-4147-A177-3AD203B41FA5}">
                      <a16:colId xmlns:a16="http://schemas.microsoft.com/office/drawing/2014/main" val="1691861932"/>
                    </a:ext>
                  </a:extLst>
                </a:gridCol>
                <a:gridCol w="864000">
                  <a:extLst>
                    <a:ext uri="{9D8B030D-6E8A-4147-A177-3AD203B41FA5}">
                      <a16:colId xmlns:a16="http://schemas.microsoft.com/office/drawing/2014/main" val="3730095315"/>
                    </a:ext>
                  </a:extLst>
                </a:gridCol>
                <a:gridCol w="864000">
                  <a:extLst>
                    <a:ext uri="{9D8B030D-6E8A-4147-A177-3AD203B41FA5}">
                      <a16:colId xmlns:a16="http://schemas.microsoft.com/office/drawing/2014/main" val="1243315805"/>
                    </a:ext>
                  </a:extLst>
                </a:gridCol>
                <a:gridCol w="208800">
                  <a:extLst>
                    <a:ext uri="{9D8B030D-6E8A-4147-A177-3AD203B41FA5}">
                      <a16:colId xmlns:a16="http://schemas.microsoft.com/office/drawing/2014/main" val="2164202607"/>
                    </a:ext>
                  </a:extLst>
                </a:gridCol>
                <a:gridCol w="864000">
                  <a:extLst>
                    <a:ext uri="{9D8B030D-6E8A-4147-A177-3AD203B41FA5}">
                      <a16:colId xmlns:a16="http://schemas.microsoft.com/office/drawing/2014/main" val="3674554477"/>
                    </a:ext>
                  </a:extLst>
                </a:gridCol>
                <a:gridCol w="864000">
                  <a:extLst>
                    <a:ext uri="{9D8B030D-6E8A-4147-A177-3AD203B41FA5}">
                      <a16:colId xmlns:a16="http://schemas.microsoft.com/office/drawing/2014/main" val="3472739283"/>
                    </a:ext>
                  </a:extLst>
                </a:gridCol>
                <a:gridCol w="864000">
                  <a:extLst>
                    <a:ext uri="{9D8B030D-6E8A-4147-A177-3AD203B41FA5}">
                      <a16:colId xmlns:a16="http://schemas.microsoft.com/office/drawing/2014/main" val="1128428143"/>
                    </a:ext>
                  </a:extLst>
                </a:gridCol>
              </a:tblGrid>
              <a:tr h="802766">
                <a:tc>
                  <a:txBody>
                    <a:bodyPr/>
                    <a:lstStyle/>
                    <a:p>
                      <a:pPr algn="l"/>
                      <a:r>
                        <a:rPr lang="en-US" sz="2000" b="0" i="0" dirty="0">
                          <a:latin typeface="Verdana" panose="020B0604030504040204" pitchFamily="34" charset="0"/>
                          <a:ea typeface="Verdana" panose="020B0604030504040204" pitchFamily="34" charset="0"/>
                          <a:cs typeface="Verdana" panose="020B0604030504040204" pitchFamily="34" charset="0"/>
                        </a:rPr>
                        <a:t>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000" b="0" i="0" dirty="0">
                          <a:latin typeface="Verdana" panose="020B0604030504040204" pitchFamily="34" charset="0"/>
                          <a:ea typeface="Verdana" panose="020B0604030504040204" pitchFamily="34" charset="0"/>
                          <a:cs typeface="Verdana" panose="020B0604030504040204" pitchFamily="34" charset="0"/>
                        </a:rPr>
                        <a:t>Mean Rank</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000" b="0" i="0" dirty="0">
                          <a:latin typeface="Verdana" panose="020B0604030504040204" pitchFamily="34" charset="0"/>
                          <a:ea typeface="Verdana" panose="020B0604030504040204" pitchFamily="34" charset="0"/>
                          <a:cs typeface="Verdana" panose="020B0604030504040204" pitchFamily="34" charset="0"/>
                        </a:rPr>
                        <a:t>MRR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000" b="0" i="0" dirty="0">
                          <a:latin typeface="Verdana" panose="020B0604030504040204" pitchFamily="34" charset="0"/>
                          <a:ea typeface="Verdana" panose="020B0604030504040204" pitchFamily="34" charset="0"/>
                          <a:cs typeface="Verdana" panose="020B0604030504040204" pitchFamily="34" charset="0"/>
                        </a:rPr>
                        <a:t>Hits@1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000" b="0" i="0" dirty="0">
                          <a:latin typeface="Verdana" panose="020B0604030504040204" pitchFamily="34" charset="0"/>
                          <a:ea typeface="Verdana" panose="020B0604030504040204" pitchFamily="34" charset="0"/>
                          <a:cs typeface="Verdana" panose="020B0604030504040204" pitchFamily="34" charset="0"/>
                        </a:rPr>
                        <a:t>Hits@10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20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9492685"/>
                  </a:ext>
                </a:extLst>
              </a:tr>
              <a:tr h="802766">
                <a:tc>
                  <a:txBody>
                    <a:bodyPr/>
                    <a:lstStyle/>
                    <a:p>
                      <a:pPr algn="l"/>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E2R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E2R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E2R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E2R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32696809"/>
                  </a:ext>
                </a:extLst>
              </a:tr>
              <a:tr h="802766">
                <a:tc>
                  <a:txBody>
                    <a:bodyPr/>
                    <a:lstStyle/>
                    <a:p>
                      <a:pPr algn="l"/>
                      <a:r>
                        <a:rPr lang="en-US" sz="1800" b="0" i="0" dirty="0">
                          <a:latin typeface="Verdana" panose="020B0604030504040204" pitchFamily="34" charset="0"/>
                          <a:ea typeface="Verdana" panose="020B0604030504040204" pitchFamily="34" charset="0"/>
                          <a:cs typeface="Verdana" panose="020B0604030504040204" pitchFamily="34" charset="0"/>
                        </a:rPr>
                        <a:t>FB15K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72</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68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114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1" i="0" dirty="0">
                          <a:latin typeface="Verdana" panose="020B0604030504040204" pitchFamily="34" charset="0"/>
                          <a:ea typeface="Verdana" panose="020B0604030504040204" pitchFamily="34" charset="0"/>
                          <a:cs typeface="Verdana" panose="020B0604030504040204" pitchFamily="34" charset="0"/>
                        </a:rPr>
                        <a:t>0.96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0.49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0.61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1" i="0" dirty="0">
                          <a:latin typeface="Verdana" panose="020B0604030504040204" pitchFamily="34" charset="0"/>
                          <a:ea typeface="Verdana" panose="020B0604030504040204" pitchFamily="34" charset="0"/>
                          <a:cs typeface="Verdana" panose="020B0604030504040204" pitchFamily="34" charset="0"/>
                        </a:rPr>
                        <a:t>96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34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1" i="0" dirty="0">
                          <a:latin typeface="Verdana" panose="020B0604030504040204" pitchFamily="34" charset="0"/>
                          <a:ea typeface="Verdana" panose="020B0604030504040204" pitchFamily="34" charset="0"/>
                          <a:cs typeface="Verdana" panose="020B0604030504040204" pitchFamily="34" charset="0"/>
                        </a:rPr>
                        <a:t>96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81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90310690"/>
                  </a:ext>
                </a:extLst>
              </a:tr>
              <a:tr h="802766">
                <a:tc>
                  <a:txBody>
                    <a:bodyPr/>
                    <a:lstStyle/>
                    <a:p>
                      <a:pPr algn="l"/>
                      <a:r>
                        <a:rPr lang="en-US" sz="1800" b="0" i="0" dirty="0">
                          <a:latin typeface="Verdana" panose="020B0604030504040204" pitchFamily="34" charset="0"/>
                          <a:ea typeface="Verdana" panose="020B0604030504040204" pitchFamily="34" charset="0"/>
                          <a:cs typeface="Verdana" panose="020B0604030504040204" pitchFamily="34" charset="0"/>
                        </a:rPr>
                        <a:t>WN18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5780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409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468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0.71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0.63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0.90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71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93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95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554954805"/>
                  </a:ext>
                </a:extLst>
              </a:tr>
              <a:tr h="802766">
                <a:tc>
                  <a:txBody>
                    <a:bodyPr/>
                    <a:lstStyle/>
                    <a:p>
                      <a:pPr algn="l"/>
                      <a:r>
                        <a:rPr lang="en-US" sz="1800" b="0" i="0" dirty="0">
                          <a:latin typeface="Verdana" panose="020B0604030504040204" pitchFamily="34" charset="0"/>
                          <a:ea typeface="Verdana" panose="020B0604030504040204" pitchFamily="34" charset="0"/>
                          <a:cs typeface="Verdana" panose="020B0604030504040204" pitchFamily="34" charset="0"/>
                        </a:rPr>
                        <a:t>LUBM1U</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1" i="0" dirty="0">
                          <a:latin typeface="Verdana" panose="020B0604030504040204" pitchFamily="34" charset="0"/>
                          <a:ea typeface="Verdana" panose="020B0604030504040204" pitchFamily="34" charset="0"/>
                          <a:cs typeface="Verdana" panose="020B0604030504040204" pitchFamily="34" charset="0"/>
                        </a:rPr>
                        <a:t>220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1292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5742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1" i="0" dirty="0">
                          <a:latin typeface="Verdana" panose="020B0604030504040204" pitchFamily="34" charset="0"/>
                          <a:ea typeface="Verdana" panose="020B0604030504040204" pitchFamily="34" charset="0"/>
                          <a:cs typeface="Verdana" panose="020B0604030504040204" pitchFamily="34" charset="0"/>
                        </a:rPr>
                        <a:t>0.46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026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0.12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1" i="0" dirty="0">
                          <a:latin typeface="Verdana" panose="020B0604030504040204" pitchFamily="34" charset="0"/>
                          <a:ea typeface="Verdana" panose="020B0604030504040204" pitchFamily="34" charset="0"/>
                          <a:cs typeface="Verdana" panose="020B0604030504040204" pitchFamily="34" charset="0"/>
                        </a:rPr>
                        <a:t>45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1800" b="0" i="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45</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800" b="0" i="0" dirty="0">
                          <a:latin typeface="Verdana" panose="020B0604030504040204" pitchFamily="34" charset="0"/>
                          <a:ea typeface="Verdana" panose="020B0604030504040204" pitchFamily="34" charset="0"/>
                          <a:cs typeface="Verdana" panose="020B0604030504040204" pitchFamily="34" charset="0"/>
                        </a:rPr>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467919"/>
                  </a:ext>
                </a:extLst>
              </a:tr>
            </a:tbl>
          </a:graphicData>
        </a:graphic>
      </p:graphicFrame>
      <p:graphicFrame>
        <p:nvGraphicFramePr>
          <p:cNvPr id="4" name="Diagram 3">
            <a:extLst>
              <a:ext uri="{FF2B5EF4-FFF2-40B4-BE49-F238E27FC236}">
                <a16:creationId xmlns:a16="http://schemas.microsoft.com/office/drawing/2014/main" id="{444DB8C9-47BF-E04C-A211-42FA6B6CE327}"/>
              </a:ext>
            </a:extLst>
          </p:cNvPr>
          <p:cNvGraphicFramePr/>
          <p:nvPr>
            <p:extLst>
              <p:ext uri="{D42A27DB-BD31-4B8C-83A1-F6EECF244321}">
                <p14:modId xmlns:p14="http://schemas.microsoft.com/office/powerpoint/2010/main" val="854796478"/>
              </p:ext>
            </p:extLst>
          </p:nvPr>
        </p:nvGraphicFramePr>
        <p:xfrm>
          <a:off x="1135361" y="5785555"/>
          <a:ext cx="11593628" cy="3896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5D0B8D1-7CEB-A84F-933F-4726872463B0}"/>
              </a:ext>
            </a:extLst>
          </p:cNvPr>
          <p:cNvSpPr txBox="1"/>
          <p:nvPr/>
        </p:nvSpPr>
        <p:spPr>
          <a:xfrm rot="16200000">
            <a:off x="-176746" y="7328127"/>
            <a:ext cx="202917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rPr>
              <a:t>Insights</a:t>
            </a:r>
          </a:p>
        </p:txBody>
      </p:sp>
    </p:spTree>
    <p:extLst>
      <p:ext uri="{BB962C8B-B14F-4D97-AF65-F5344CB8AC3E}">
        <p14:creationId xmlns:p14="http://schemas.microsoft.com/office/powerpoint/2010/main" val="288467181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985" y="21629"/>
            <a:ext cx="11099800" cy="931356"/>
          </a:xfrm>
        </p:spPr>
        <p:txBody>
          <a:bodyPr>
            <a:noAutofit/>
          </a:bodyPr>
          <a:lstStyle/>
          <a:p>
            <a:r>
              <a:rPr lang="en-US" sz="6000" dirty="0"/>
              <a:t>Conclusions</a:t>
            </a:r>
          </a:p>
        </p:txBody>
      </p:sp>
      <p:graphicFrame>
        <p:nvGraphicFramePr>
          <p:cNvPr id="4" name="Diagram 3">
            <a:extLst>
              <a:ext uri="{FF2B5EF4-FFF2-40B4-BE49-F238E27FC236}">
                <a16:creationId xmlns:a16="http://schemas.microsoft.com/office/drawing/2014/main" id="{444DB8C9-47BF-E04C-A211-42FA6B6CE327}"/>
              </a:ext>
            </a:extLst>
          </p:cNvPr>
          <p:cNvGraphicFramePr/>
          <p:nvPr>
            <p:extLst>
              <p:ext uri="{D42A27DB-BD31-4B8C-83A1-F6EECF244321}">
                <p14:modId xmlns:p14="http://schemas.microsoft.com/office/powerpoint/2010/main" val="3032637575"/>
              </p:ext>
            </p:extLst>
          </p:nvPr>
        </p:nvGraphicFramePr>
        <p:xfrm>
          <a:off x="801985" y="1455006"/>
          <a:ext cx="11593628" cy="7345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98317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73B443-E24C-3F43-B49B-C63BE22DF205}"/>
              </a:ext>
            </a:extLst>
          </p:cNvPr>
          <p:cNvPicPr>
            <a:picLocks noChangeAspect="1"/>
          </p:cNvPicPr>
          <p:nvPr/>
        </p:nvPicPr>
        <p:blipFill>
          <a:blip r:embed="rId2"/>
          <a:stretch>
            <a:fillRect/>
          </a:stretch>
        </p:blipFill>
        <p:spPr>
          <a:xfrm>
            <a:off x="4521199" y="3306233"/>
            <a:ext cx="4797663" cy="3673210"/>
          </a:xfrm>
          <a:prstGeom prst="rect">
            <a:avLst/>
          </a:prstGeom>
        </p:spPr>
      </p:pic>
    </p:spTree>
    <p:extLst>
      <p:ext uri="{BB962C8B-B14F-4D97-AF65-F5344CB8AC3E}">
        <p14:creationId xmlns:p14="http://schemas.microsoft.com/office/powerpoint/2010/main" val="331032556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15280" y="80061"/>
            <a:ext cx="13004800" cy="911821"/>
          </a:xfrm>
          <a:prstGeom prst="rect">
            <a:avLst/>
          </a:prstGeom>
        </p:spPr>
        <p:txBody>
          <a:bodyPr>
            <a:normAutofit fontScale="90000"/>
          </a:bodyPr>
          <a:lstStyle>
            <a:lvl1pPr defTabSz="297941">
              <a:defRPr sz="4080"/>
            </a:lvl1pPr>
          </a:lstStyle>
          <a:p>
            <a:r>
              <a:rPr lang="en-US" sz="4800" dirty="0"/>
              <a:t>Input Knowledge: Entities, Predicates, &amp; Hierarchy</a:t>
            </a:r>
            <a:endParaRPr sz="4800" dirty="0"/>
          </a:p>
        </p:txBody>
      </p:sp>
      <p:cxnSp>
        <p:nvCxnSpPr>
          <p:cNvPr id="3" name="Straight Connector 2">
            <a:extLst>
              <a:ext uri="{FF2B5EF4-FFF2-40B4-BE49-F238E27FC236}">
                <a16:creationId xmlns:a16="http://schemas.microsoft.com/office/drawing/2014/main" id="{5D65E486-EB18-C84A-8660-FF3EAC636C32}"/>
              </a:ext>
            </a:extLst>
          </p:cNvPr>
          <p:cNvCxnSpPr/>
          <p:nvPr/>
        </p:nvCxnSpPr>
        <p:spPr>
          <a:xfrm>
            <a:off x="8018613" y="1280709"/>
            <a:ext cx="0" cy="81665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ADF411E0-E4C9-FA44-BEEC-D886F143F422}"/>
              </a:ext>
            </a:extLst>
          </p:cNvPr>
          <p:cNvSpPr txBox="1"/>
          <p:nvPr/>
        </p:nvSpPr>
        <p:spPr>
          <a:xfrm>
            <a:off x="1776753" y="1060003"/>
            <a:ext cx="529203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Unary Predicates Hierarchy</a:t>
            </a:r>
          </a:p>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(aka Concept Hierarchy)</a:t>
            </a:r>
          </a:p>
        </p:txBody>
      </p:sp>
      <p:sp>
        <p:nvSpPr>
          <p:cNvPr id="139" name="TextBox 138">
            <a:extLst>
              <a:ext uri="{FF2B5EF4-FFF2-40B4-BE49-F238E27FC236}">
                <a16:creationId xmlns:a16="http://schemas.microsoft.com/office/drawing/2014/main" id="{90F504D6-0878-2644-9AB1-F23890381A8A}"/>
              </a:ext>
            </a:extLst>
          </p:cNvPr>
          <p:cNvSpPr txBox="1"/>
          <p:nvPr/>
        </p:nvSpPr>
        <p:spPr>
          <a:xfrm>
            <a:off x="8108152" y="1240618"/>
            <a:ext cx="480467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Binary Predicates Hierarchy</a:t>
            </a:r>
          </a:p>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(aka Relation Hierarchy)</a:t>
            </a:r>
          </a:p>
        </p:txBody>
      </p:sp>
      <p:grpSp>
        <p:nvGrpSpPr>
          <p:cNvPr id="23" name="Group 22">
            <a:extLst>
              <a:ext uri="{FF2B5EF4-FFF2-40B4-BE49-F238E27FC236}">
                <a16:creationId xmlns:a16="http://schemas.microsoft.com/office/drawing/2014/main" id="{F81DD2B9-927C-404D-97C2-D722D1D3AF32}"/>
              </a:ext>
            </a:extLst>
          </p:cNvPr>
          <p:cNvGrpSpPr/>
          <p:nvPr/>
        </p:nvGrpSpPr>
        <p:grpSpPr>
          <a:xfrm>
            <a:off x="1807777" y="2781078"/>
            <a:ext cx="6121298" cy="4944519"/>
            <a:chOff x="1960550" y="2357745"/>
            <a:chExt cx="6121298" cy="4944519"/>
          </a:xfrm>
        </p:grpSpPr>
        <p:sp>
          <p:nvSpPr>
            <p:cNvPr id="99" name="Oval 98">
              <a:extLst>
                <a:ext uri="{FF2B5EF4-FFF2-40B4-BE49-F238E27FC236}">
                  <a16:creationId xmlns:a16="http://schemas.microsoft.com/office/drawing/2014/main" id="{34ED3C1A-86D0-E040-A45E-E515151874B7}"/>
                </a:ext>
              </a:extLst>
            </p:cNvPr>
            <p:cNvSpPr/>
            <p:nvPr/>
          </p:nvSpPr>
          <p:spPr>
            <a:xfrm>
              <a:off x="4987023" y="2357745"/>
              <a:ext cx="1666326" cy="458459"/>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everything</a:t>
              </a:r>
            </a:p>
          </p:txBody>
        </p:sp>
        <p:sp>
          <p:nvSpPr>
            <p:cNvPr id="105" name="Oval 104">
              <a:extLst>
                <a:ext uri="{FF2B5EF4-FFF2-40B4-BE49-F238E27FC236}">
                  <a16:creationId xmlns:a16="http://schemas.microsoft.com/office/drawing/2014/main" id="{CA0B8967-6095-494D-84BC-B34F5D7303AF}"/>
                </a:ext>
              </a:extLst>
            </p:cNvPr>
            <p:cNvSpPr/>
            <p:nvPr/>
          </p:nvSpPr>
          <p:spPr>
            <a:xfrm>
              <a:off x="5242393" y="3240461"/>
              <a:ext cx="1155414" cy="45846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doctor</a:t>
              </a:r>
            </a:p>
          </p:txBody>
        </p:sp>
        <p:sp>
          <p:nvSpPr>
            <p:cNvPr id="107" name="Oval 106">
              <a:extLst>
                <a:ext uri="{FF2B5EF4-FFF2-40B4-BE49-F238E27FC236}">
                  <a16:creationId xmlns:a16="http://schemas.microsoft.com/office/drawing/2014/main" id="{F33E4D7A-4F90-8245-A498-D3BD8993881D}"/>
                </a:ext>
              </a:extLst>
            </p:cNvPr>
            <p:cNvSpPr/>
            <p:nvPr/>
          </p:nvSpPr>
          <p:spPr>
            <a:xfrm>
              <a:off x="3379699" y="4253647"/>
              <a:ext cx="1548152" cy="4399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physician</a:t>
              </a:r>
            </a:p>
          </p:txBody>
        </p:sp>
        <p:sp>
          <p:nvSpPr>
            <p:cNvPr id="111" name="Oval 110">
              <a:extLst>
                <a:ext uri="{FF2B5EF4-FFF2-40B4-BE49-F238E27FC236}">
                  <a16:creationId xmlns:a16="http://schemas.microsoft.com/office/drawing/2014/main" id="{A3950411-264B-B045-AE8D-DF3E1695075B}"/>
                </a:ext>
              </a:extLst>
            </p:cNvPr>
            <p:cNvSpPr/>
            <p:nvPr/>
          </p:nvSpPr>
          <p:spPr>
            <a:xfrm>
              <a:off x="5127699" y="4239838"/>
              <a:ext cx="1384802"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surgeon</a:t>
              </a:r>
            </a:p>
          </p:txBody>
        </p:sp>
        <p:sp>
          <p:nvSpPr>
            <p:cNvPr id="112" name="Oval 111">
              <a:extLst>
                <a:ext uri="{FF2B5EF4-FFF2-40B4-BE49-F238E27FC236}">
                  <a16:creationId xmlns:a16="http://schemas.microsoft.com/office/drawing/2014/main" id="{8CE92C5C-AF50-F146-8D0D-F3BC77F21A29}"/>
                </a:ext>
              </a:extLst>
            </p:cNvPr>
            <p:cNvSpPr/>
            <p:nvPr/>
          </p:nvSpPr>
          <p:spPr>
            <a:xfrm>
              <a:off x="6697046" y="4253647"/>
              <a:ext cx="1384802"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dentist</a:t>
              </a:r>
            </a:p>
          </p:txBody>
        </p:sp>
        <p:sp>
          <p:nvSpPr>
            <p:cNvPr id="113" name="Oval 112">
              <a:extLst>
                <a:ext uri="{FF2B5EF4-FFF2-40B4-BE49-F238E27FC236}">
                  <a16:creationId xmlns:a16="http://schemas.microsoft.com/office/drawing/2014/main" id="{ECAFAA17-BBCD-4F49-B275-916B50CA2127}"/>
                </a:ext>
              </a:extLst>
            </p:cNvPr>
            <p:cNvSpPr/>
            <p:nvPr/>
          </p:nvSpPr>
          <p:spPr>
            <a:xfrm>
              <a:off x="1984181" y="5027601"/>
              <a:ext cx="2156673" cy="6951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pulmonologist</a:t>
              </a:r>
            </a:p>
          </p:txBody>
        </p:sp>
        <p:sp>
          <p:nvSpPr>
            <p:cNvPr id="115" name="Oval 114">
              <a:extLst>
                <a:ext uri="{FF2B5EF4-FFF2-40B4-BE49-F238E27FC236}">
                  <a16:creationId xmlns:a16="http://schemas.microsoft.com/office/drawing/2014/main" id="{FC972CA0-4606-E845-8B2D-EAF80AE029AA}"/>
                </a:ext>
              </a:extLst>
            </p:cNvPr>
            <p:cNvSpPr/>
            <p:nvPr/>
          </p:nvSpPr>
          <p:spPr>
            <a:xfrm>
              <a:off x="4458292" y="5125934"/>
              <a:ext cx="1904108"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cardiologist</a:t>
              </a:r>
            </a:p>
          </p:txBody>
        </p:sp>
        <p:cxnSp>
          <p:nvCxnSpPr>
            <p:cNvPr id="120" name="Straight Connector 119">
              <a:extLst>
                <a:ext uri="{FF2B5EF4-FFF2-40B4-BE49-F238E27FC236}">
                  <a16:creationId xmlns:a16="http://schemas.microsoft.com/office/drawing/2014/main" id="{2E19628F-473D-254B-8E65-B926C8F1F2F7}"/>
                </a:ext>
              </a:extLst>
            </p:cNvPr>
            <p:cNvCxnSpPr>
              <a:cxnSpLocks/>
              <a:stCxn id="99" idx="4"/>
              <a:endCxn id="105" idx="0"/>
            </p:cNvCxnSpPr>
            <p:nvPr/>
          </p:nvCxnSpPr>
          <p:spPr>
            <a:xfrm flipH="1">
              <a:off x="5820100" y="2816204"/>
              <a:ext cx="86" cy="424257"/>
            </a:xfrm>
            <a:prstGeom prst="line">
              <a:avLst/>
            </a:prstGeom>
            <a:noFill/>
            <a:ln w="22225" cap="flat" cmpd="sng" algn="ctr">
              <a:solidFill>
                <a:sysClr val="windowText" lastClr="000000"/>
              </a:solidFill>
              <a:prstDash val="solid"/>
              <a:miter lim="800000"/>
            </a:ln>
            <a:effectLst/>
          </p:spPr>
        </p:cxnSp>
        <p:cxnSp>
          <p:nvCxnSpPr>
            <p:cNvPr id="130" name="Straight Connector 129">
              <a:extLst>
                <a:ext uri="{FF2B5EF4-FFF2-40B4-BE49-F238E27FC236}">
                  <a16:creationId xmlns:a16="http://schemas.microsoft.com/office/drawing/2014/main" id="{B440889A-82D3-9D4C-8223-455386908912}"/>
                </a:ext>
              </a:extLst>
            </p:cNvPr>
            <p:cNvCxnSpPr>
              <a:cxnSpLocks/>
              <a:stCxn id="105" idx="4"/>
              <a:endCxn id="107" idx="0"/>
            </p:cNvCxnSpPr>
            <p:nvPr/>
          </p:nvCxnSpPr>
          <p:spPr>
            <a:xfrm flipH="1">
              <a:off x="4153775" y="3698921"/>
              <a:ext cx="1666326" cy="554726"/>
            </a:xfrm>
            <a:prstGeom prst="line">
              <a:avLst/>
            </a:prstGeom>
            <a:noFill/>
            <a:ln w="22225" cap="flat" cmpd="sng" algn="ctr">
              <a:solidFill>
                <a:sysClr val="windowText" lastClr="000000"/>
              </a:solidFill>
              <a:prstDash val="solid"/>
              <a:miter lim="800000"/>
            </a:ln>
            <a:effectLst/>
          </p:spPr>
        </p:cxnSp>
        <p:cxnSp>
          <p:nvCxnSpPr>
            <p:cNvPr id="133" name="Straight Connector 132">
              <a:extLst>
                <a:ext uri="{FF2B5EF4-FFF2-40B4-BE49-F238E27FC236}">
                  <a16:creationId xmlns:a16="http://schemas.microsoft.com/office/drawing/2014/main" id="{54D72AEA-C3B4-4249-81A3-B59F238D2508}"/>
                </a:ext>
              </a:extLst>
            </p:cNvPr>
            <p:cNvCxnSpPr>
              <a:cxnSpLocks/>
              <a:stCxn id="105" idx="4"/>
              <a:endCxn id="111" idx="0"/>
            </p:cNvCxnSpPr>
            <p:nvPr/>
          </p:nvCxnSpPr>
          <p:spPr>
            <a:xfrm>
              <a:off x="5820100" y="3698921"/>
              <a:ext cx="0" cy="540917"/>
            </a:xfrm>
            <a:prstGeom prst="line">
              <a:avLst/>
            </a:prstGeom>
            <a:noFill/>
            <a:ln w="22225" cap="flat" cmpd="sng" algn="ctr">
              <a:solidFill>
                <a:sysClr val="windowText" lastClr="000000"/>
              </a:solidFill>
              <a:prstDash val="solid"/>
              <a:miter lim="800000"/>
            </a:ln>
            <a:effectLst/>
          </p:spPr>
        </p:cxnSp>
        <p:cxnSp>
          <p:nvCxnSpPr>
            <p:cNvPr id="134" name="Straight Connector 133">
              <a:extLst>
                <a:ext uri="{FF2B5EF4-FFF2-40B4-BE49-F238E27FC236}">
                  <a16:creationId xmlns:a16="http://schemas.microsoft.com/office/drawing/2014/main" id="{0E42730D-6C02-3840-A5D5-FD33C87D6B56}"/>
                </a:ext>
              </a:extLst>
            </p:cNvPr>
            <p:cNvCxnSpPr>
              <a:cxnSpLocks/>
              <a:stCxn id="105" idx="4"/>
              <a:endCxn id="112" idx="0"/>
            </p:cNvCxnSpPr>
            <p:nvPr/>
          </p:nvCxnSpPr>
          <p:spPr>
            <a:xfrm>
              <a:off x="5820100" y="3698921"/>
              <a:ext cx="1569346" cy="554726"/>
            </a:xfrm>
            <a:prstGeom prst="line">
              <a:avLst/>
            </a:prstGeom>
            <a:noFill/>
            <a:ln w="22225" cap="flat" cmpd="sng" algn="ctr">
              <a:solidFill>
                <a:sysClr val="windowText" lastClr="000000"/>
              </a:solidFill>
              <a:prstDash val="solid"/>
              <a:miter lim="800000"/>
            </a:ln>
            <a:effectLst/>
          </p:spPr>
        </p:cxnSp>
        <p:cxnSp>
          <p:nvCxnSpPr>
            <p:cNvPr id="136" name="Straight Connector 135">
              <a:extLst>
                <a:ext uri="{FF2B5EF4-FFF2-40B4-BE49-F238E27FC236}">
                  <a16:creationId xmlns:a16="http://schemas.microsoft.com/office/drawing/2014/main" id="{631E0F74-D8AB-4949-B11D-9DD85E4A7EBD}"/>
                </a:ext>
              </a:extLst>
            </p:cNvPr>
            <p:cNvCxnSpPr>
              <a:cxnSpLocks/>
              <a:stCxn id="107" idx="4"/>
              <a:endCxn id="113" idx="0"/>
            </p:cNvCxnSpPr>
            <p:nvPr/>
          </p:nvCxnSpPr>
          <p:spPr>
            <a:xfrm flipH="1">
              <a:off x="3062518" y="4693645"/>
              <a:ext cx="1091257" cy="333956"/>
            </a:xfrm>
            <a:prstGeom prst="line">
              <a:avLst/>
            </a:prstGeom>
            <a:noFill/>
            <a:ln w="22225" cap="flat" cmpd="sng" algn="ctr">
              <a:solidFill>
                <a:sysClr val="windowText" lastClr="000000"/>
              </a:solidFill>
              <a:prstDash val="solid"/>
              <a:miter lim="800000"/>
            </a:ln>
            <a:effectLst/>
          </p:spPr>
        </p:cxnSp>
        <p:cxnSp>
          <p:nvCxnSpPr>
            <p:cNvPr id="138" name="Straight Connector 137">
              <a:extLst>
                <a:ext uri="{FF2B5EF4-FFF2-40B4-BE49-F238E27FC236}">
                  <a16:creationId xmlns:a16="http://schemas.microsoft.com/office/drawing/2014/main" id="{C9F7BE80-7F0B-FB4B-84C9-D7E810F8BFEA}"/>
                </a:ext>
              </a:extLst>
            </p:cNvPr>
            <p:cNvCxnSpPr>
              <a:cxnSpLocks/>
              <a:stCxn id="107" idx="4"/>
              <a:endCxn id="115" idx="0"/>
            </p:cNvCxnSpPr>
            <p:nvPr/>
          </p:nvCxnSpPr>
          <p:spPr>
            <a:xfrm>
              <a:off x="4153775" y="4693645"/>
              <a:ext cx="1256572" cy="432289"/>
            </a:xfrm>
            <a:prstGeom prst="line">
              <a:avLst/>
            </a:prstGeom>
            <a:noFill/>
            <a:ln w="22225" cap="flat" cmpd="sng" algn="ctr">
              <a:solidFill>
                <a:sysClr val="windowText" lastClr="000000"/>
              </a:solidFill>
              <a:prstDash val="solid"/>
              <a:miter lim="800000"/>
            </a:ln>
            <a:effectLst/>
          </p:spPr>
        </p:cxnSp>
        <p:sp>
          <p:nvSpPr>
            <p:cNvPr id="143" name="Oval 142">
              <a:extLst>
                <a:ext uri="{FF2B5EF4-FFF2-40B4-BE49-F238E27FC236}">
                  <a16:creationId xmlns:a16="http://schemas.microsoft.com/office/drawing/2014/main" id="{ACB7BCF9-F6C5-5045-90B9-CF8864467DF7}"/>
                </a:ext>
              </a:extLst>
            </p:cNvPr>
            <p:cNvSpPr/>
            <p:nvPr/>
          </p:nvSpPr>
          <p:spPr>
            <a:xfrm>
              <a:off x="1960550" y="6348039"/>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Bob</a:t>
              </a:r>
            </a:p>
          </p:txBody>
        </p:sp>
        <p:sp>
          <p:nvSpPr>
            <p:cNvPr id="144" name="Oval 143">
              <a:extLst>
                <a:ext uri="{FF2B5EF4-FFF2-40B4-BE49-F238E27FC236}">
                  <a16:creationId xmlns:a16="http://schemas.microsoft.com/office/drawing/2014/main" id="{AA07BBED-09E5-354D-8735-388F52F921FF}"/>
                </a:ext>
              </a:extLst>
            </p:cNvPr>
            <p:cNvSpPr/>
            <p:nvPr/>
          </p:nvSpPr>
          <p:spPr>
            <a:xfrm>
              <a:off x="3489166" y="6368834"/>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Alice</a:t>
              </a:r>
            </a:p>
          </p:txBody>
        </p:sp>
        <p:sp>
          <p:nvSpPr>
            <p:cNvPr id="148" name="Oval 147">
              <a:extLst>
                <a:ext uri="{FF2B5EF4-FFF2-40B4-BE49-F238E27FC236}">
                  <a16:creationId xmlns:a16="http://schemas.microsoft.com/office/drawing/2014/main" id="{811FB0E2-3AC0-4844-9E5F-4621B532E0FC}"/>
                </a:ext>
              </a:extLst>
            </p:cNvPr>
            <p:cNvSpPr/>
            <p:nvPr/>
          </p:nvSpPr>
          <p:spPr>
            <a:xfrm>
              <a:off x="4777942" y="6390444"/>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Sam</a:t>
              </a:r>
            </a:p>
          </p:txBody>
        </p:sp>
        <p:sp>
          <p:nvSpPr>
            <p:cNvPr id="162" name="Oval 161">
              <a:extLst>
                <a:ext uri="{FF2B5EF4-FFF2-40B4-BE49-F238E27FC236}">
                  <a16:creationId xmlns:a16="http://schemas.microsoft.com/office/drawing/2014/main" id="{325794B4-A8B7-4049-AD5F-88A049A723A7}"/>
                </a:ext>
              </a:extLst>
            </p:cNvPr>
            <p:cNvSpPr/>
            <p:nvPr/>
          </p:nvSpPr>
          <p:spPr>
            <a:xfrm>
              <a:off x="6908672" y="6368834"/>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Alex</a:t>
              </a:r>
            </a:p>
          </p:txBody>
        </p:sp>
        <p:cxnSp>
          <p:nvCxnSpPr>
            <p:cNvPr id="165" name="Straight Connector 164">
              <a:extLst>
                <a:ext uri="{FF2B5EF4-FFF2-40B4-BE49-F238E27FC236}">
                  <a16:creationId xmlns:a16="http://schemas.microsoft.com/office/drawing/2014/main" id="{BBA030BF-FB40-2C42-AE56-B0D3A534B5C5}"/>
                </a:ext>
              </a:extLst>
            </p:cNvPr>
            <p:cNvCxnSpPr>
              <a:cxnSpLocks/>
              <a:endCxn id="143" idx="0"/>
            </p:cNvCxnSpPr>
            <p:nvPr/>
          </p:nvCxnSpPr>
          <p:spPr>
            <a:xfrm flipH="1">
              <a:off x="2438918" y="5722799"/>
              <a:ext cx="599968" cy="625240"/>
            </a:xfrm>
            <a:prstGeom prst="line">
              <a:avLst/>
            </a:prstGeom>
            <a:noFill/>
            <a:ln w="22225" cap="flat" cmpd="sng" algn="ctr">
              <a:solidFill>
                <a:sysClr val="windowText" lastClr="000000"/>
              </a:solidFill>
              <a:prstDash val="solid"/>
              <a:miter lim="800000"/>
            </a:ln>
            <a:effectLst/>
          </p:spPr>
        </p:cxnSp>
        <p:cxnSp>
          <p:nvCxnSpPr>
            <p:cNvPr id="166" name="Straight Connector 165">
              <a:extLst>
                <a:ext uri="{FF2B5EF4-FFF2-40B4-BE49-F238E27FC236}">
                  <a16:creationId xmlns:a16="http://schemas.microsoft.com/office/drawing/2014/main" id="{48F57DC2-3147-4341-8037-8B78CBCC8293}"/>
                </a:ext>
              </a:extLst>
            </p:cNvPr>
            <p:cNvCxnSpPr>
              <a:cxnSpLocks/>
              <a:stCxn id="113" idx="4"/>
              <a:endCxn id="144" idx="0"/>
            </p:cNvCxnSpPr>
            <p:nvPr/>
          </p:nvCxnSpPr>
          <p:spPr>
            <a:xfrm>
              <a:off x="3062518" y="5722799"/>
              <a:ext cx="905016" cy="646035"/>
            </a:xfrm>
            <a:prstGeom prst="line">
              <a:avLst/>
            </a:prstGeom>
            <a:noFill/>
            <a:ln w="22225" cap="flat" cmpd="sng" algn="ctr">
              <a:solidFill>
                <a:sysClr val="windowText" lastClr="000000"/>
              </a:solidFill>
              <a:prstDash val="solid"/>
              <a:miter lim="800000"/>
            </a:ln>
            <a:effectLst/>
          </p:spPr>
        </p:cxnSp>
        <p:cxnSp>
          <p:nvCxnSpPr>
            <p:cNvPr id="167" name="Straight Connector 166">
              <a:extLst>
                <a:ext uri="{FF2B5EF4-FFF2-40B4-BE49-F238E27FC236}">
                  <a16:creationId xmlns:a16="http://schemas.microsoft.com/office/drawing/2014/main" id="{B1489249-824A-BB44-9995-9A139D88BE3A}"/>
                </a:ext>
              </a:extLst>
            </p:cNvPr>
            <p:cNvCxnSpPr>
              <a:cxnSpLocks/>
              <a:stCxn id="115" idx="4"/>
              <a:endCxn id="148" idx="0"/>
            </p:cNvCxnSpPr>
            <p:nvPr/>
          </p:nvCxnSpPr>
          <p:spPr>
            <a:xfrm flipH="1">
              <a:off x="5256310" y="5777984"/>
              <a:ext cx="154036" cy="612460"/>
            </a:xfrm>
            <a:prstGeom prst="line">
              <a:avLst/>
            </a:prstGeom>
            <a:noFill/>
            <a:ln w="22225" cap="flat" cmpd="sng" algn="ctr">
              <a:solidFill>
                <a:sysClr val="windowText" lastClr="000000"/>
              </a:solidFill>
              <a:prstDash val="solid"/>
              <a:miter lim="800000"/>
            </a:ln>
            <a:effectLst/>
          </p:spPr>
        </p:cxnSp>
        <p:cxnSp>
          <p:nvCxnSpPr>
            <p:cNvPr id="168" name="Straight Connector 167">
              <a:extLst>
                <a:ext uri="{FF2B5EF4-FFF2-40B4-BE49-F238E27FC236}">
                  <a16:creationId xmlns:a16="http://schemas.microsoft.com/office/drawing/2014/main" id="{E1E402AD-9DBB-3F41-99A4-1150CF8898B9}"/>
                </a:ext>
              </a:extLst>
            </p:cNvPr>
            <p:cNvCxnSpPr>
              <a:cxnSpLocks/>
              <a:stCxn id="112" idx="4"/>
              <a:endCxn id="162" idx="0"/>
            </p:cNvCxnSpPr>
            <p:nvPr/>
          </p:nvCxnSpPr>
          <p:spPr>
            <a:xfrm flipH="1">
              <a:off x="7387040" y="4707371"/>
              <a:ext cx="2407" cy="1661463"/>
            </a:xfrm>
            <a:prstGeom prst="line">
              <a:avLst/>
            </a:prstGeom>
            <a:noFill/>
            <a:ln w="22225" cap="flat" cmpd="sng" algn="ctr">
              <a:solidFill>
                <a:sysClr val="windowText" lastClr="000000"/>
              </a:solidFill>
              <a:prstDash val="solid"/>
              <a:miter lim="800000"/>
            </a:ln>
            <a:effectLst/>
          </p:spPr>
        </p:cxnSp>
      </p:grpSp>
      <p:sp>
        <p:nvSpPr>
          <p:cNvPr id="20" name="Left Bracket 19">
            <a:extLst>
              <a:ext uri="{FF2B5EF4-FFF2-40B4-BE49-F238E27FC236}">
                <a16:creationId xmlns:a16="http://schemas.microsoft.com/office/drawing/2014/main" id="{587E2B07-BA96-FD41-A61A-846AF63B9973}"/>
              </a:ext>
            </a:extLst>
          </p:cNvPr>
          <p:cNvSpPr/>
          <p:nvPr/>
        </p:nvSpPr>
        <p:spPr>
          <a:xfrm>
            <a:off x="1683635" y="2514759"/>
            <a:ext cx="273753" cy="3721379"/>
          </a:xfrm>
          <a:prstGeom prst="leftBracket">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sp>
        <p:nvSpPr>
          <p:cNvPr id="169" name="Left Bracket 168">
            <a:extLst>
              <a:ext uri="{FF2B5EF4-FFF2-40B4-BE49-F238E27FC236}">
                <a16:creationId xmlns:a16="http://schemas.microsoft.com/office/drawing/2014/main" id="{F21EDCF9-7446-DD40-AFA0-0DC6D8B15139}"/>
              </a:ext>
            </a:extLst>
          </p:cNvPr>
          <p:cNvSpPr/>
          <p:nvPr/>
        </p:nvSpPr>
        <p:spPr>
          <a:xfrm>
            <a:off x="1628294" y="6507547"/>
            <a:ext cx="303130" cy="1245235"/>
          </a:xfrm>
          <a:prstGeom prst="leftBracket">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sp>
        <p:nvSpPr>
          <p:cNvPr id="21" name="TextBox 20">
            <a:extLst>
              <a:ext uri="{FF2B5EF4-FFF2-40B4-BE49-F238E27FC236}">
                <a16:creationId xmlns:a16="http://schemas.microsoft.com/office/drawing/2014/main" id="{ECB1065E-CEF9-8840-9C7A-416268090D8B}"/>
              </a:ext>
            </a:extLst>
          </p:cNvPr>
          <p:cNvSpPr txBox="1"/>
          <p:nvPr/>
        </p:nvSpPr>
        <p:spPr>
          <a:xfrm>
            <a:off x="-139552" y="2993740"/>
            <a:ext cx="1979191" cy="2257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lang="en-US" sz="2000" b="0" dirty="0">
                <a:latin typeface="Verdana" panose="020B0604030504040204" pitchFamily="34" charset="0"/>
                <a:ea typeface="Verdana" panose="020B0604030504040204" pitchFamily="34" charset="0"/>
                <a:cs typeface="Verdana" panose="020B0604030504040204" pitchFamily="34" charset="0"/>
              </a:rPr>
              <a:t>Predicate</a:t>
            </a:r>
            <a:r>
              <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 Hierarchy</a:t>
            </a:r>
          </a:p>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Based on Hypernymy Relation</a:t>
            </a:r>
          </a:p>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endParaRPr>
          </a:p>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(T-Box)</a:t>
            </a:r>
          </a:p>
        </p:txBody>
      </p:sp>
      <p:sp>
        <p:nvSpPr>
          <p:cNvPr id="170" name="TextBox 169">
            <a:extLst>
              <a:ext uri="{FF2B5EF4-FFF2-40B4-BE49-F238E27FC236}">
                <a16:creationId xmlns:a16="http://schemas.microsoft.com/office/drawing/2014/main" id="{19F1FBDE-8854-284B-9EEA-176C2E6665B0}"/>
              </a:ext>
            </a:extLst>
          </p:cNvPr>
          <p:cNvSpPr txBox="1"/>
          <p:nvPr/>
        </p:nvSpPr>
        <p:spPr>
          <a:xfrm>
            <a:off x="-236680" y="6368051"/>
            <a:ext cx="197919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Entities &amp; Class Membership</a:t>
            </a:r>
          </a:p>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(A-Box)</a:t>
            </a:r>
          </a:p>
        </p:txBody>
      </p:sp>
      <p:grpSp>
        <p:nvGrpSpPr>
          <p:cNvPr id="171" name="Group 170">
            <a:extLst>
              <a:ext uri="{FF2B5EF4-FFF2-40B4-BE49-F238E27FC236}">
                <a16:creationId xmlns:a16="http://schemas.microsoft.com/office/drawing/2014/main" id="{4C4E4FA0-461B-834A-8E4F-1AD096AB04F2}"/>
              </a:ext>
            </a:extLst>
          </p:cNvPr>
          <p:cNvGrpSpPr/>
          <p:nvPr/>
        </p:nvGrpSpPr>
        <p:grpSpPr>
          <a:xfrm>
            <a:off x="8046755" y="2668754"/>
            <a:ext cx="4928845" cy="4861915"/>
            <a:chOff x="3153003" y="2253836"/>
            <a:chExt cx="4928845" cy="4861915"/>
          </a:xfrm>
        </p:grpSpPr>
        <p:sp>
          <p:nvSpPr>
            <p:cNvPr id="172" name="Oval 171">
              <a:extLst>
                <a:ext uri="{FF2B5EF4-FFF2-40B4-BE49-F238E27FC236}">
                  <a16:creationId xmlns:a16="http://schemas.microsoft.com/office/drawing/2014/main" id="{AE77B896-6621-2746-8100-599225A69893}"/>
                </a:ext>
              </a:extLst>
            </p:cNvPr>
            <p:cNvSpPr/>
            <p:nvPr/>
          </p:nvSpPr>
          <p:spPr>
            <a:xfrm>
              <a:off x="4573249" y="2253836"/>
              <a:ext cx="2019871" cy="368571"/>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any relation</a:t>
              </a:r>
            </a:p>
          </p:txBody>
        </p:sp>
        <p:sp>
          <p:nvSpPr>
            <p:cNvPr id="173" name="Oval 172">
              <a:extLst>
                <a:ext uri="{FF2B5EF4-FFF2-40B4-BE49-F238E27FC236}">
                  <a16:creationId xmlns:a16="http://schemas.microsoft.com/office/drawing/2014/main" id="{7C1CE5EC-A972-2F4B-BDE0-ED932A3AA4B1}"/>
                </a:ext>
              </a:extLst>
            </p:cNvPr>
            <p:cNvSpPr/>
            <p:nvPr/>
          </p:nvSpPr>
          <p:spPr>
            <a:xfrm>
              <a:off x="4416728" y="3240461"/>
              <a:ext cx="2395741" cy="50628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blood_relation</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174" name="Oval 173">
              <a:extLst>
                <a:ext uri="{FF2B5EF4-FFF2-40B4-BE49-F238E27FC236}">
                  <a16:creationId xmlns:a16="http://schemas.microsoft.com/office/drawing/2014/main" id="{93A70AA7-ACF7-FD4F-89C0-B94C2C4CA6E4}"/>
                </a:ext>
              </a:extLst>
            </p:cNvPr>
            <p:cNvSpPr/>
            <p:nvPr/>
          </p:nvSpPr>
          <p:spPr>
            <a:xfrm>
              <a:off x="3153003" y="4253647"/>
              <a:ext cx="1774848" cy="4399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Brother_of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175" name="Oval 174">
              <a:extLst>
                <a:ext uri="{FF2B5EF4-FFF2-40B4-BE49-F238E27FC236}">
                  <a16:creationId xmlns:a16="http://schemas.microsoft.com/office/drawing/2014/main" id="{B396DB7E-D925-7C4D-9E57-394FA9704D3B}"/>
                </a:ext>
              </a:extLst>
            </p:cNvPr>
            <p:cNvSpPr/>
            <p:nvPr/>
          </p:nvSpPr>
          <p:spPr>
            <a:xfrm>
              <a:off x="4922198" y="4239838"/>
              <a:ext cx="1590303"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Parent_of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176" name="Oval 175">
              <a:extLst>
                <a:ext uri="{FF2B5EF4-FFF2-40B4-BE49-F238E27FC236}">
                  <a16:creationId xmlns:a16="http://schemas.microsoft.com/office/drawing/2014/main" id="{2BA6442C-E5B2-9741-A526-E4A9CB96729D}"/>
                </a:ext>
              </a:extLst>
            </p:cNvPr>
            <p:cNvSpPr/>
            <p:nvPr/>
          </p:nvSpPr>
          <p:spPr>
            <a:xfrm>
              <a:off x="6539300" y="4253647"/>
              <a:ext cx="1542548"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Sister_of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177" name="Oval 176">
              <a:extLst>
                <a:ext uri="{FF2B5EF4-FFF2-40B4-BE49-F238E27FC236}">
                  <a16:creationId xmlns:a16="http://schemas.microsoft.com/office/drawing/2014/main" id="{100CC2B7-3B00-9C41-9DE2-7DB56E76E2C5}"/>
                </a:ext>
              </a:extLst>
            </p:cNvPr>
            <p:cNvSpPr/>
            <p:nvPr/>
          </p:nvSpPr>
          <p:spPr>
            <a:xfrm>
              <a:off x="4239473" y="5048237"/>
              <a:ext cx="1659541" cy="6951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Father_of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178" name="Oval 177">
              <a:extLst>
                <a:ext uri="{FF2B5EF4-FFF2-40B4-BE49-F238E27FC236}">
                  <a16:creationId xmlns:a16="http://schemas.microsoft.com/office/drawing/2014/main" id="{8B0F9E69-E09C-C04C-B1F3-A8B112880550}"/>
                </a:ext>
              </a:extLst>
            </p:cNvPr>
            <p:cNvSpPr/>
            <p:nvPr/>
          </p:nvSpPr>
          <p:spPr>
            <a:xfrm>
              <a:off x="6016931" y="5125934"/>
              <a:ext cx="1774847"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Mother_of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cxnSp>
          <p:nvCxnSpPr>
            <p:cNvPr id="179" name="Straight Connector 178">
              <a:extLst>
                <a:ext uri="{FF2B5EF4-FFF2-40B4-BE49-F238E27FC236}">
                  <a16:creationId xmlns:a16="http://schemas.microsoft.com/office/drawing/2014/main" id="{46621EA0-FA6D-F548-B163-67A24044905F}"/>
                </a:ext>
              </a:extLst>
            </p:cNvPr>
            <p:cNvCxnSpPr>
              <a:cxnSpLocks/>
              <a:stCxn id="172" idx="4"/>
              <a:endCxn id="173" idx="0"/>
            </p:cNvCxnSpPr>
            <p:nvPr/>
          </p:nvCxnSpPr>
          <p:spPr>
            <a:xfrm>
              <a:off x="5583185" y="2622407"/>
              <a:ext cx="31414" cy="618054"/>
            </a:xfrm>
            <a:prstGeom prst="line">
              <a:avLst/>
            </a:prstGeom>
            <a:noFill/>
            <a:ln w="22225" cap="flat" cmpd="sng" algn="ctr">
              <a:solidFill>
                <a:sysClr val="windowText" lastClr="000000"/>
              </a:solidFill>
              <a:prstDash val="solid"/>
              <a:miter lim="800000"/>
            </a:ln>
            <a:effectLst/>
          </p:spPr>
        </p:cxnSp>
        <p:cxnSp>
          <p:nvCxnSpPr>
            <p:cNvPr id="180" name="Straight Connector 179">
              <a:extLst>
                <a:ext uri="{FF2B5EF4-FFF2-40B4-BE49-F238E27FC236}">
                  <a16:creationId xmlns:a16="http://schemas.microsoft.com/office/drawing/2014/main" id="{7794E776-66EC-1C46-8336-46A86AE7CE99}"/>
                </a:ext>
              </a:extLst>
            </p:cNvPr>
            <p:cNvCxnSpPr>
              <a:cxnSpLocks/>
              <a:stCxn id="173" idx="4"/>
              <a:endCxn id="174" idx="0"/>
            </p:cNvCxnSpPr>
            <p:nvPr/>
          </p:nvCxnSpPr>
          <p:spPr>
            <a:xfrm flipH="1">
              <a:off x="4040427" y="3746741"/>
              <a:ext cx="1574172" cy="506906"/>
            </a:xfrm>
            <a:prstGeom prst="line">
              <a:avLst/>
            </a:prstGeom>
            <a:noFill/>
            <a:ln w="22225" cap="flat" cmpd="sng" algn="ctr">
              <a:solidFill>
                <a:sysClr val="windowText" lastClr="000000"/>
              </a:solidFill>
              <a:prstDash val="solid"/>
              <a:miter lim="800000"/>
            </a:ln>
            <a:effectLst/>
          </p:spPr>
        </p:cxnSp>
        <p:cxnSp>
          <p:nvCxnSpPr>
            <p:cNvPr id="181" name="Straight Connector 180">
              <a:extLst>
                <a:ext uri="{FF2B5EF4-FFF2-40B4-BE49-F238E27FC236}">
                  <a16:creationId xmlns:a16="http://schemas.microsoft.com/office/drawing/2014/main" id="{7538B80B-C98F-1C43-AB08-3B71AA2796D2}"/>
                </a:ext>
              </a:extLst>
            </p:cNvPr>
            <p:cNvCxnSpPr>
              <a:cxnSpLocks/>
              <a:stCxn id="173" idx="4"/>
              <a:endCxn id="175" idx="0"/>
            </p:cNvCxnSpPr>
            <p:nvPr/>
          </p:nvCxnSpPr>
          <p:spPr>
            <a:xfrm>
              <a:off x="5614599" y="3746741"/>
              <a:ext cx="102751" cy="493097"/>
            </a:xfrm>
            <a:prstGeom prst="line">
              <a:avLst/>
            </a:prstGeom>
            <a:noFill/>
            <a:ln w="22225" cap="flat" cmpd="sng" algn="ctr">
              <a:solidFill>
                <a:sysClr val="windowText" lastClr="000000"/>
              </a:solidFill>
              <a:prstDash val="solid"/>
              <a:miter lim="800000"/>
            </a:ln>
            <a:effectLst/>
          </p:spPr>
        </p:cxnSp>
        <p:cxnSp>
          <p:nvCxnSpPr>
            <p:cNvPr id="182" name="Straight Connector 181">
              <a:extLst>
                <a:ext uri="{FF2B5EF4-FFF2-40B4-BE49-F238E27FC236}">
                  <a16:creationId xmlns:a16="http://schemas.microsoft.com/office/drawing/2014/main" id="{A4EE390C-88D3-714D-9C6D-27740132FE50}"/>
                </a:ext>
              </a:extLst>
            </p:cNvPr>
            <p:cNvCxnSpPr>
              <a:cxnSpLocks/>
              <a:stCxn id="173" idx="4"/>
              <a:endCxn id="176" idx="0"/>
            </p:cNvCxnSpPr>
            <p:nvPr/>
          </p:nvCxnSpPr>
          <p:spPr>
            <a:xfrm>
              <a:off x="5614599" y="3746741"/>
              <a:ext cx="1695975" cy="506906"/>
            </a:xfrm>
            <a:prstGeom prst="line">
              <a:avLst/>
            </a:prstGeom>
            <a:noFill/>
            <a:ln w="22225" cap="flat" cmpd="sng" algn="ctr">
              <a:solidFill>
                <a:sysClr val="windowText" lastClr="000000"/>
              </a:solidFill>
              <a:prstDash val="solid"/>
              <a:miter lim="800000"/>
            </a:ln>
            <a:effectLst/>
          </p:spPr>
        </p:cxnSp>
        <p:cxnSp>
          <p:nvCxnSpPr>
            <p:cNvPr id="183" name="Straight Connector 182">
              <a:extLst>
                <a:ext uri="{FF2B5EF4-FFF2-40B4-BE49-F238E27FC236}">
                  <a16:creationId xmlns:a16="http://schemas.microsoft.com/office/drawing/2014/main" id="{BB737B72-5500-284B-9FEB-CB620CE6FF1B}"/>
                </a:ext>
              </a:extLst>
            </p:cNvPr>
            <p:cNvCxnSpPr>
              <a:cxnSpLocks/>
              <a:stCxn id="175" idx="4"/>
              <a:endCxn id="177" idx="0"/>
            </p:cNvCxnSpPr>
            <p:nvPr/>
          </p:nvCxnSpPr>
          <p:spPr>
            <a:xfrm flipH="1">
              <a:off x="5069244" y="4693562"/>
              <a:ext cx="648106" cy="354675"/>
            </a:xfrm>
            <a:prstGeom prst="line">
              <a:avLst/>
            </a:prstGeom>
            <a:noFill/>
            <a:ln w="22225" cap="flat" cmpd="sng" algn="ctr">
              <a:solidFill>
                <a:sysClr val="windowText" lastClr="000000"/>
              </a:solidFill>
              <a:prstDash val="solid"/>
              <a:miter lim="800000"/>
            </a:ln>
            <a:effectLst/>
          </p:spPr>
        </p:cxnSp>
        <p:cxnSp>
          <p:nvCxnSpPr>
            <p:cNvPr id="184" name="Straight Connector 183">
              <a:extLst>
                <a:ext uri="{FF2B5EF4-FFF2-40B4-BE49-F238E27FC236}">
                  <a16:creationId xmlns:a16="http://schemas.microsoft.com/office/drawing/2014/main" id="{B5ECB3F8-E0A7-6341-8F6B-DB4973FFB175}"/>
                </a:ext>
              </a:extLst>
            </p:cNvPr>
            <p:cNvCxnSpPr>
              <a:cxnSpLocks/>
              <a:stCxn id="175" idx="4"/>
              <a:endCxn id="178" idx="0"/>
            </p:cNvCxnSpPr>
            <p:nvPr/>
          </p:nvCxnSpPr>
          <p:spPr>
            <a:xfrm>
              <a:off x="5717350" y="4693562"/>
              <a:ext cx="1187005" cy="432372"/>
            </a:xfrm>
            <a:prstGeom prst="line">
              <a:avLst/>
            </a:prstGeom>
            <a:noFill/>
            <a:ln w="22225" cap="flat" cmpd="sng" algn="ctr">
              <a:solidFill>
                <a:sysClr val="windowText" lastClr="000000"/>
              </a:solidFill>
              <a:prstDash val="solid"/>
              <a:miter lim="800000"/>
            </a:ln>
            <a:effectLst/>
          </p:spPr>
        </p:cxnSp>
        <p:sp>
          <p:nvSpPr>
            <p:cNvPr id="185" name="Oval 184">
              <a:extLst>
                <a:ext uri="{FF2B5EF4-FFF2-40B4-BE49-F238E27FC236}">
                  <a16:creationId xmlns:a16="http://schemas.microsoft.com/office/drawing/2014/main" id="{F7159216-EBD2-EC4F-895E-1280A51BB7DA}"/>
                </a:ext>
              </a:extLst>
            </p:cNvPr>
            <p:cNvSpPr/>
            <p:nvPr/>
          </p:nvSpPr>
          <p:spPr>
            <a:xfrm>
              <a:off x="3687467" y="6490352"/>
              <a:ext cx="1798154" cy="625399"/>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(Alice, Bob)</a:t>
              </a:r>
            </a:p>
          </p:txBody>
        </p:sp>
        <p:sp>
          <p:nvSpPr>
            <p:cNvPr id="187" name="Oval 186">
              <a:extLst>
                <a:ext uri="{FF2B5EF4-FFF2-40B4-BE49-F238E27FC236}">
                  <a16:creationId xmlns:a16="http://schemas.microsoft.com/office/drawing/2014/main" id="{D95A8FD5-412F-E84A-9D12-1761270CDB5B}"/>
                </a:ext>
              </a:extLst>
            </p:cNvPr>
            <p:cNvSpPr/>
            <p:nvPr/>
          </p:nvSpPr>
          <p:spPr>
            <a:xfrm>
              <a:off x="5998567" y="6487130"/>
              <a:ext cx="2020512" cy="625399"/>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(Alice, Maria)</a:t>
              </a:r>
            </a:p>
          </p:txBody>
        </p:sp>
        <p:cxnSp>
          <p:nvCxnSpPr>
            <p:cNvPr id="189" name="Straight Connector 188">
              <a:extLst>
                <a:ext uri="{FF2B5EF4-FFF2-40B4-BE49-F238E27FC236}">
                  <a16:creationId xmlns:a16="http://schemas.microsoft.com/office/drawing/2014/main" id="{2D6EA3D0-196F-534A-89CF-13C5BA084303}"/>
                </a:ext>
              </a:extLst>
            </p:cNvPr>
            <p:cNvCxnSpPr>
              <a:cxnSpLocks/>
              <a:stCxn id="177" idx="4"/>
              <a:endCxn id="185" idx="0"/>
            </p:cNvCxnSpPr>
            <p:nvPr/>
          </p:nvCxnSpPr>
          <p:spPr>
            <a:xfrm flipH="1">
              <a:off x="4586544" y="5743435"/>
              <a:ext cx="482700" cy="746917"/>
            </a:xfrm>
            <a:prstGeom prst="line">
              <a:avLst/>
            </a:prstGeom>
            <a:noFill/>
            <a:ln w="22225" cap="flat" cmpd="sng" algn="ctr">
              <a:solidFill>
                <a:sysClr val="windowText" lastClr="000000"/>
              </a:solidFill>
              <a:prstDash val="solid"/>
              <a:miter lim="800000"/>
            </a:ln>
            <a:effectLst/>
          </p:spPr>
        </p:cxnSp>
        <p:cxnSp>
          <p:nvCxnSpPr>
            <p:cNvPr id="191" name="Straight Connector 190">
              <a:extLst>
                <a:ext uri="{FF2B5EF4-FFF2-40B4-BE49-F238E27FC236}">
                  <a16:creationId xmlns:a16="http://schemas.microsoft.com/office/drawing/2014/main" id="{ABCB15AA-39E9-514D-A72D-4C748389F4F6}"/>
                </a:ext>
              </a:extLst>
            </p:cNvPr>
            <p:cNvCxnSpPr>
              <a:cxnSpLocks/>
              <a:stCxn id="178" idx="4"/>
              <a:endCxn id="187" idx="0"/>
            </p:cNvCxnSpPr>
            <p:nvPr/>
          </p:nvCxnSpPr>
          <p:spPr>
            <a:xfrm>
              <a:off x="6904355" y="5777984"/>
              <a:ext cx="104468" cy="709146"/>
            </a:xfrm>
            <a:prstGeom prst="line">
              <a:avLst/>
            </a:prstGeom>
            <a:noFill/>
            <a:ln w="22225" cap="flat" cmpd="sng" algn="ctr">
              <a:solidFill>
                <a:sysClr val="windowText" lastClr="000000"/>
              </a:solidFill>
              <a:prstDash val="solid"/>
              <a:miter lim="800000"/>
            </a:ln>
            <a:effectLst/>
          </p:spPr>
        </p:cxnSp>
      </p:grpSp>
    </p:spTree>
    <p:extLst>
      <p:ext uri="{BB962C8B-B14F-4D97-AF65-F5344CB8AC3E}">
        <p14:creationId xmlns:p14="http://schemas.microsoft.com/office/powerpoint/2010/main" val="17713742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8F5DC6-2C2B-AC42-B565-8AB9C6F7A67F}"/>
              </a:ext>
            </a:extLst>
          </p:cNvPr>
          <p:cNvGrpSpPr/>
          <p:nvPr/>
        </p:nvGrpSpPr>
        <p:grpSpPr>
          <a:xfrm>
            <a:off x="6607450" y="1947074"/>
            <a:ext cx="6277160" cy="4708142"/>
            <a:chOff x="6556650" y="2234941"/>
            <a:chExt cx="6277160" cy="4708142"/>
          </a:xfrm>
        </p:grpSpPr>
        <p:grpSp>
          <p:nvGrpSpPr>
            <p:cNvPr id="31" name="Group 30">
              <a:extLst>
                <a:ext uri="{FF2B5EF4-FFF2-40B4-BE49-F238E27FC236}">
                  <a16:creationId xmlns:a16="http://schemas.microsoft.com/office/drawing/2014/main" id="{846B9EB3-FBC5-A44B-BA51-8E244FAEA255}"/>
                </a:ext>
              </a:extLst>
            </p:cNvPr>
            <p:cNvGrpSpPr/>
            <p:nvPr/>
          </p:nvGrpSpPr>
          <p:grpSpPr>
            <a:xfrm>
              <a:off x="6556650" y="2234941"/>
              <a:ext cx="5984873" cy="4708142"/>
              <a:chOff x="6556650" y="2234941"/>
              <a:chExt cx="5984873" cy="4708142"/>
            </a:xfrm>
          </p:grpSpPr>
          <p:cxnSp>
            <p:nvCxnSpPr>
              <p:cNvPr id="75" name="Straight Arrow Connector 74">
                <a:extLst>
                  <a:ext uri="{FF2B5EF4-FFF2-40B4-BE49-F238E27FC236}">
                    <a16:creationId xmlns:a16="http://schemas.microsoft.com/office/drawing/2014/main" id="{431AD367-BFB9-C344-BADB-82B6DC6D0C0A}"/>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6" name="Straight Arrow Connector 75">
                <a:extLst>
                  <a:ext uri="{FF2B5EF4-FFF2-40B4-BE49-F238E27FC236}">
                    <a16:creationId xmlns:a16="http://schemas.microsoft.com/office/drawing/2014/main" id="{9C913129-CC04-5043-8169-05FFAA4DE558}"/>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75496531-27D1-814E-AC27-C3A8FC35ABA9}"/>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36D684CF-584E-B941-9AE1-268C6B28E67A}"/>
                  </a:ext>
                </a:extLst>
              </p:cNvPr>
              <p:cNvSpPr txBox="1"/>
              <p:nvPr/>
            </p:nvSpPr>
            <p:spPr>
              <a:xfrm>
                <a:off x="11399441" y="5498754"/>
                <a:ext cx="1142082"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79" name="TextBox 78">
                <a:extLst>
                  <a:ext uri="{FF2B5EF4-FFF2-40B4-BE49-F238E27FC236}">
                    <a16:creationId xmlns:a16="http://schemas.microsoft.com/office/drawing/2014/main" id="{D295FAB7-442D-294D-BE5F-B7ABB10B44A1}"/>
                  </a:ext>
                </a:extLst>
              </p:cNvPr>
              <p:cNvSpPr txBox="1"/>
              <p:nvPr/>
            </p:nvSpPr>
            <p:spPr>
              <a:xfrm>
                <a:off x="6556650" y="6594270"/>
                <a:ext cx="1077567"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80" name="TextBox 79">
                <a:extLst>
                  <a:ext uri="{FF2B5EF4-FFF2-40B4-BE49-F238E27FC236}">
                    <a16:creationId xmlns:a16="http://schemas.microsoft.com/office/drawing/2014/main" id="{D1D4EFA4-2FC8-E64D-B82C-0CAA65BD03D8}"/>
                  </a:ext>
                </a:extLst>
              </p:cNvPr>
              <p:cNvSpPr txBox="1"/>
              <p:nvPr/>
            </p:nvSpPr>
            <p:spPr>
              <a:xfrm>
                <a:off x="8766186" y="2234941"/>
                <a:ext cx="1101819"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a:t>
                </a:r>
                <a:r>
                  <a:rPr lang="en-US" sz="1600" b="0" i="1" dirty="0"/>
                  <a:t>d</a:t>
                </a:r>
                <a:endPar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4EF6D58-D763-9D45-B8DD-57C59CBE0115}"/>
                    </a:ext>
                  </a:extLst>
                </p:cNvPr>
                <p:cNvSpPr txBox="1"/>
                <p:nvPr/>
              </p:nvSpPr>
              <p:spPr>
                <a:xfrm>
                  <a:off x="11272337" y="2326922"/>
                  <a:ext cx="1561473" cy="6136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ℝ</m:t>
                            </m:r>
                          </m:e>
                          <m:sup>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𝐝</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60" name="TextBox 59">
                  <a:extLst>
                    <a:ext uri="{FF2B5EF4-FFF2-40B4-BE49-F238E27FC236}">
                      <a16:creationId xmlns:a16="http://schemas.microsoft.com/office/drawing/2014/main" id="{04EF6D58-D763-9D45-B8DD-57C59CBE0115}"/>
                    </a:ext>
                  </a:extLst>
                </p:cNvPr>
                <p:cNvSpPr txBox="1">
                  <a:spLocks noRot="1" noChangeAspect="1" noMove="1" noResize="1" noEditPoints="1" noAdjustHandles="1" noChangeArrowheads="1" noChangeShapeType="1" noTextEdit="1"/>
                </p:cNvSpPr>
                <p:nvPr/>
              </p:nvSpPr>
              <p:spPr>
                <a:xfrm>
                  <a:off x="11272337" y="2326922"/>
                  <a:ext cx="1561473" cy="613694"/>
                </a:xfrm>
                <a:prstGeom prst="rect">
                  <a:avLst/>
                </a:prstGeom>
                <a:blipFill>
                  <a:blip r:embed="rId2"/>
                  <a:stretch>
                    <a:fillRect l="-10484" b="-24490"/>
                  </a:stretch>
                </a:blipFill>
                <a:ln w="12700" cap="flat">
                  <a:noFill/>
                  <a:miter lim="400000"/>
                </a:ln>
                <a:effectLst/>
              </p:spPr>
              <p:txBody>
                <a:bodyPr/>
                <a:lstStyle/>
                <a:p>
                  <a:r>
                    <a:rPr lang="en-US">
                      <a:noFill/>
                    </a:rPr>
                    <a:t> </a:t>
                  </a:r>
                </a:p>
              </p:txBody>
            </p:sp>
          </mc:Fallback>
        </mc:AlternateContent>
      </p:grpSp>
      <p:sp>
        <p:nvSpPr>
          <p:cNvPr id="123" name="A Typical Architecture of Symbolic Reasoning System"/>
          <p:cNvSpPr txBox="1">
            <a:spLocks noGrp="1"/>
          </p:cNvSpPr>
          <p:nvPr>
            <p:ph type="title"/>
          </p:nvPr>
        </p:nvSpPr>
        <p:spPr>
          <a:xfrm>
            <a:off x="-23290" y="526"/>
            <a:ext cx="13028090" cy="911821"/>
          </a:xfrm>
          <a:prstGeom prst="rect">
            <a:avLst/>
          </a:prstGeom>
        </p:spPr>
        <p:txBody>
          <a:bodyPr>
            <a:normAutofit/>
          </a:bodyPr>
          <a:lstStyle>
            <a:lvl1pPr defTabSz="297941">
              <a:defRPr sz="4080"/>
            </a:lvl1pPr>
          </a:lstStyle>
          <a:p>
            <a:r>
              <a:rPr lang="en-US" sz="4800" dirty="0"/>
              <a:t>Quantum Embedding of </a:t>
            </a:r>
            <a:r>
              <a:rPr lang="en-US" sz="4800" dirty="0">
                <a:solidFill>
                  <a:srgbClr val="FF0000"/>
                </a:solidFill>
              </a:rPr>
              <a:t>Concept Hierarchy</a:t>
            </a:r>
            <a:endParaRPr sz="4800" dirty="0">
              <a:solidFill>
                <a:schemeClr val="accent1"/>
              </a:solidFill>
            </a:endParaRPr>
          </a:p>
        </p:txBody>
      </p:sp>
      <p:cxnSp>
        <p:nvCxnSpPr>
          <p:cNvPr id="3" name="Straight Connector 2">
            <a:extLst>
              <a:ext uri="{FF2B5EF4-FFF2-40B4-BE49-F238E27FC236}">
                <a16:creationId xmlns:a16="http://schemas.microsoft.com/office/drawing/2014/main" id="{5D65E486-EB18-C84A-8660-FF3EAC636C32}"/>
              </a:ext>
            </a:extLst>
          </p:cNvPr>
          <p:cNvCxnSpPr>
            <a:cxnSpLocks/>
          </p:cNvCxnSpPr>
          <p:nvPr/>
        </p:nvCxnSpPr>
        <p:spPr>
          <a:xfrm>
            <a:off x="6485557" y="1020177"/>
            <a:ext cx="50411" cy="696265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ADF411E0-E4C9-FA44-BEEC-D886F143F422}"/>
              </a:ext>
            </a:extLst>
          </p:cNvPr>
          <p:cNvSpPr txBox="1"/>
          <p:nvPr/>
        </p:nvSpPr>
        <p:spPr>
          <a:xfrm>
            <a:off x="2604532" y="1170227"/>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INPUT</a:t>
            </a:r>
          </a:p>
        </p:txBody>
      </p:sp>
      <p:grpSp>
        <p:nvGrpSpPr>
          <p:cNvPr id="23" name="Group 22">
            <a:extLst>
              <a:ext uri="{FF2B5EF4-FFF2-40B4-BE49-F238E27FC236}">
                <a16:creationId xmlns:a16="http://schemas.microsoft.com/office/drawing/2014/main" id="{F81DD2B9-927C-404D-97C2-D722D1D3AF32}"/>
              </a:ext>
            </a:extLst>
          </p:cNvPr>
          <p:cNvGrpSpPr/>
          <p:nvPr/>
        </p:nvGrpSpPr>
        <p:grpSpPr>
          <a:xfrm>
            <a:off x="181360" y="2116673"/>
            <a:ext cx="6121298" cy="4944519"/>
            <a:chOff x="1960550" y="2357745"/>
            <a:chExt cx="6121298" cy="4944519"/>
          </a:xfrm>
        </p:grpSpPr>
        <p:sp>
          <p:nvSpPr>
            <p:cNvPr id="99" name="Oval 98">
              <a:extLst>
                <a:ext uri="{FF2B5EF4-FFF2-40B4-BE49-F238E27FC236}">
                  <a16:creationId xmlns:a16="http://schemas.microsoft.com/office/drawing/2014/main" id="{34ED3C1A-86D0-E040-A45E-E515151874B7}"/>
                </a:ext>
              </a:extLst>
            </p:cNvPr>
            <p:cNvSpPr/>
            <p:nvPr/>
          </p:nvSpPr>
          <p:spPr>
            <a:xfrm>
              <a:off x="4987023" y="2357745"/>
              <a:ext cx="1666326" cy="458459"/>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everything</a:t>
              </a:r>
            </a:p>
          </p:txBody>
        </p:sp>
        <p:sp>
          <p:nvSpPr>
            <p:cNvPr id="105" name="Oval 104">
              <a:extLst>
                <a:ext uri="{FF2B5EF4-FFF2-40B4-BE49-F238E27FC236}">
                  <a16:creationId xmlns:a16="http://schemas.microsoft.com/office/drawing/2014/main" id="{CA0B8967-6095-494D-84BC-B34F5D7303AF}"/>
                </a:ext>
              </a:extLst>
            </p:cNvPr>
            <p:cNvSpPr/>
            <p:nvPr/>
          </p:nvSpPr>
          <p:spPr>
            <a:xfrm>
              <a:off x="5242393" y="3240461"/>
              <a:ext cx="1155414" cy="45846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doctor</a:t>
              </a:r>
            </a:p>
          </p:txBody>
        </p:sp>
        <p:sp>
          <p:nvSpPr>
            <p:cNvPr id="107" name="Oval 106">
              <a:extLst>
                <a:ext uri="{FF2B5EF4-FFF2-40B4-BE49-F238E27FC236}">
                  <a16:creationId xmlns:a16="http://schemas.microsoft.com/office/drawing/2014/main" id="{F33E4D7A-4F90-8245-A498-D3BD8993881D}"/>
                </a:ext>
              </a:extLst>
            </p:cNvPr>
            <p:cNvSpPr/>
            <p:nvPr/>
          </p:nvSpPr>
          <p:spPr>
            <a:xfrm>
              <a:off x="3379699" y="4253647"/>
              <a:ext cx="1548152" cy="4399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physician</a:t>
              </a:r>
            </a:p>
          </p:txBody>
        </p:sp>
        <p:sp>
          <p:nvSpPr>
            <p:cNvPr id="111" name="Oval 110">
              <a:extLst>
                <a:ext uri="{FF2B5EF4-FFF2-40B4-BE49-F238E27FC236}">
                  <a16:creationId xmlns:a16="http://schemas.microsoft.com/office/drawing/2014/main" id="{A3950411-264B-B045-AE8D-DF3E1695075B}"/>
                </a:ext>
              </a:extLst>
            </p:cNvPr>
            <p:cNvSpPr/>
            <p:nvPr/>
          </p:nvSpPr>
          <p:spPr>
            <a:xfrm>
              <a:off x="5127699" y="4239838"/>
              <a:ext cx="1384802"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surgeon</a:t>
              </a:r>
            </a:p>
          </p:txBody>
        </p:sp>
        <p:sp>
          <p:nvSpPr>
            <p:cNvPr id="112" name="Oval 111">
              <a:extLst>
                <a:ext uri="{FF2B5EF4-FFF2-40B4-BE49-F238E27FC236}">
                  <a16:creationId xmlns:a16="http://schemas.microsoft.com/office/drawing/2014/main" id="{8CE92C5C-AF50-F146-8D0D-F3BC77F21A29}"/>
                </a:ext>
              </a:extLst>
            </p:cNvPr>
            <p:cNvSpPr/>
            <p:nvPr/>
          </p:nvSpPr>
          <p:spPr>
            <a:xfrm>
              <a:off x="6697046" y="4253647"/>
              <a:ext cx="1384802"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dentist</a:t>
              </a:r>
            </a:p>
          </p:txBody>
        </p:sp>
        <p:sp>
          <p:nvSpPr>
            <p:cNvPr id="113" name="Oval 112">
              <a:extLst>
                <a:ext uri="{FF2B5EF4-FFF2-40B4-BE49-F238E27FC236}">
                  <a16:creationId xmlns:a16="http://schemas.microsoft.com/office/drawing/2014/main" id="{ECAFAA17-BBCD-4F49-B275-916B50CA2127}"/>
                </a:ext>
              </a:extLst>
            </p:cNvPr>
            <p:cNvSpPr/>
            <p:nvPr/>
          </p:nvSpPr>
          <p:spPr>
            <a:xfrm>
              <a:off x="1984181" y="5027601"/>
              <a:ext cx="2156673" cy="6951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pulmonologist</a:t>
              </a:r>
            </a:p>
          </p:txBody>
        </p:sp>
        <p:sp>
          <p:nvSpPr>
            <p:cNvPr id="115" name="Oval 114">
              <a:extLst>
                <a:ext uri="{FF2B5EF4-FFF2-40B4-BE49-F238E27FC236}">
                  <a16:creationId xmlns:a16="http://schemas.microsoft.com/office/drawing/2014/main" id="{FC972CA0-4606-E845-8B2D-EAF80AE029AA}"/>
                </a:ext>
              </a:extLst>
            </p:cNvPr>
            <p:cNvSpPr/>
            <p:nvPr/>
          </p:nvSpPr>
          <p:spPr>
            <a:xfrm>
              <a:off x="4458292" y="5125934"/>
              <a:ext cx="1904108"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cardiologist</a:t>
              </a:r>
            </a:p>
          </p:txBody>
        </p:sp>
        <p:cxnSp>
          <p:nvCxnSpPr>
            <p:cNvPr id="120" name="Straight Connector 119">
              <a:extLst>
                <a:ext uri="{FF2B5EF4-FFF2-40B4-BE49-F238E27FC236}">
                  <a16:creationId xmlns:a16="http://schemas.microsoft.com/office/drawing/2014/main" id="{2E19628F-473D-254B-8E65-B926C8F1F2F7}"/>
                </a:ext>
              </a:extLst>
            </p:cNvPr>
            <p:cNvCxnSpPr>
              <a:cxnSpLocks/>
              <a:stCxn id="99" idx="4"/>
              <a:endCxn id="105" idx="0"/>
            </p:cNvCxnSpPr>
            <p:nvPr/>
          </p:nvCxnSpPr>
          <p:spPr>
            <a:xfrm flipH="1">
              <a:off x="5820100" y="2816204"/>
              <a:ext cx="86" cy="424257"/>
            </a:xfrm>
            <a:prstGeom prst="line">
              <a:avLst/>
            </a:prstGeom>
            <a:noFill/>
            <a:ln w="22225" cap="flat" cmpd="sng" algn="ctr">
              <a:solidFill>
                <a:sysClr val="windowText" lastClr="000000"/>
              </a:solidFill>
              <a:prstDash val="solid"/>
              <a:miter lim="800000"/>
            </a:ln>
            <a:effectLst/>
          </p:spPr>
        </p:cxnSp>
        <p:cxnSp>
          <p:nvCxnSpPr>
            <p:cNvPr id="130" name="Straight Connector 129">
              <a:extLst>
                <a:ext uri="{FF2B5EF4-FFF2-40B4-BE49-F238E27FC236}">
                  <a16:creationId xmlns:a16="http://schemas.microsoft.com/office/drawing/2014/main" id="{B440889A-82D3-9D4C-8223-455386908912}"/>
                </a:ext>
              </a:extLst>
            </p:cNvPr>
            <p:cNvCxnSpPr>
              <a:cxnSpLocks/>
              <a:stCxn id="105" idx="4"/>
              <a:endCxn id="107" idx="0"/>
            </p:cNvCxnSpPr>
            <p:nvPr/>
          </p:nvCxnSpPr>
          <p:spPr>
            <a:xfrm flipH="1">
              <a:off x="4153775" y="3698921"/>
              <a:ext cx="1666326" cy="554726"/>
            </a:xfrm>
            <a:prstGeom prst="line">
              <a:avLst/>
            </a:prstGeom>
            <a:noFill/>
            <a:ln w="22225" cap="flat" cmpd="sng" algn="ctr">
              <a:solidFill>
                <a:sysClr val="windowText" lastClr="000000"/>
              </a:solidFill>
              <a:prstDash val="solid"/>
              <a:miter lim="800000"/>
            </a:ln>
            <a:effectLst/>
          </p:spPr>
        </p:cxnSp>
        <p:cxnSp>
          <p:nvCxnSpPr>
            <p:cNvPr id="133" name="Straight Connector 132">
              <a:extLst>
                <a:ext uri="{FF2B5EF4-FFF2-40B4-BE49-F238E27FC236}">
                  <a16:creationId xmlns:a16="http://schemas.microsoft.com/office/drawing/2014/main" id="{54D72AEA-C3B4-4249-81A3-B59F238D2508}"/>
                </a:ext>
              </a:extLst>
            </p:cNvPr>
            <p:cNvCxnSpPr>
              <a:cxnSpLocks/>
              <a:stCxn id="105" idx="4"/>
              <a:endCxn id="111" idx="0"/>
            </p:cNvCxnSpPr>
            <p:nvPr/>
          </p:nvCxnSpPr>
          <p:spPr>
            <a:xfrm>
              <a:off x="5820100" y="3698921"/>
              <a:ext cx="0" cy="540917"/>
            </a:xfrm>
            <a:prstGeom prst="line">
              <a:avLst/>
            </a:prstGeom>
            <a:noFill/>
            <a:ln w="22225" cap="flat" cmpd="sng" algn="ctr">
              <a:solidFill>
                <a:sysClr val="windowText" lastClr="000000"/>
              </a:solidFill>
              <a:prstDash val="solid"/>
              <a:miter lim="800000"/>
            </a:ln>
            <a:effectLst/>
          </p:spPr>
        </p:cxnSp>
        <p:cxnSp>
          <p:nvCxnSpPr>
            <p:cNvPr id="134" name="Straight Connector 133">
              <a:extLst>
                <a:ext uri="{FF2B5EF4-FFF2-40B4-BE49-F238E27FC236}">
                  <a16:creationId xmlns:a16="http://schemas.microsoft.com/office/drawing/2014/main" id="{0E42730D-6C02-3840-A5D5-FD33C87D6B56}"/>
                </a:ext>
              </a:extLst>
            </p:cNvPr>
            <p:cNvCxnSpPr>
              <a:cxnSpLocks/>
              <a:stCxn id="105" idx="4"/>
              <a:endCxn id="112" idx="0"/>
            </p:cNvCxnSpPr>
            <p:nvPr/>
          </p:nvCxnSpPr>
          <p:spPr>
            <a:xfrm>
              <a:off x="5820100" y="3698921"/>
              <a:ext cx="1569346" cy="554726"/>
            </a:xfrm>
            <a:prstGeom prst="line">
              <a:avLst/>
            </a:prstGeom>
            <a:noFill/>
            <a:ln w="22225" cap="flat" cmpd="sng" algn="ctr">
              <a:solidFill>
                <a:sysClr val="windowText" lastClr="000000"/>
              </a:solidFill>
              <a:prstDash val="solid"/>
              <a:miter lim="800000"/>
            </a:ln>
            <a:effectLst/>
          </p:spPr>
        </p:cxnSp>
        <p:cxnSp>
          <p:nvCxnSpPr>
            <p:cNvPr id="136" name="Straight Connector 135">
              <a:extLst>
                <a:ext uri="{FF2B5EF4-FFF2-40B4-BE49-F238E27FC236}">
                  <a16:creationId xmlns:a16="http://schemas.microsoft.com/office/drawing/2014/main" id="{631E0F74-D8AB-4949-B11D-9DD85E4A7EBD}"/>
                </a:ext>
              </a:extLst>
            </p:cNvPr>
            <p:cNvCxnSpPr>
              <a:cxnSpLocks/>
              <a:stCxn id="107" idx="4"/>
              <a:endCxn id="113" idx="0"/>
            </p:cNvCxnSpPr>
            <p:nvPr/>
          </p:nvCxnSpPr>
          <p:spPr>
            <a:xfrm flipH="1">
              <a:off x="3062518" y="4693645"/>
              <a:ext cx="1091257" cy="333956"/>
            </a:xfrm>
            <a:prstGeom prst="line">
              <a:avLst/>
            </a:prstGeom>
            <a:noFill/>
            <a:ln w="22225" cap="flat" cmpd="sng" algn="ctr">
              <a:solidFill>
                <a:sysClr val="windowText" lastClr="000000"/>
              </a:solidFill>
              <a:prstDash val="solid"/>
              <a:miter lim="800000"/>
            </a:ln>
            <a:effectLst/>
          </p:spPr>
        </p:cxnSp>
        <p:cxnSp>
          <p:nvCxnSpPr>
            <p:cNvPr id="138" name="Straight Connector 137">
              <a:extLst>
                <a:ext uri="{FF2B5EF4-FFF2-40B4-BE49-F238E27FC236}">
                  <a16:creationId xmlns:a16="http://schemas.microsoft.com/office/drawing/2014/main" id="{C9F7BE80-7F0B-FB4B-84C9-D7E810F8BFEA}"/>
                </a:ext>
              </a:extLst>
            </p:cNvPr>
            <p:cNvCxnSpPr>
              <a:cxnSpLocks/>
              <a:stCxn id="107" idx="4"/>
              <a:endCxn id="115" idx="0"/>
            </p:cNvCxnSpPr>
            <p:nvPr/>
          </p:nvCxnSpPr>
          <p:spPr>
            <a:xfrm>
              <a:off x="4153775" y="4693645"/>
              <a:ext cx="1256572" cy="432289"/>
            </a:xfrm>
            <a:prstGeom prst="line">
              <a:avLst/>
            </a:prstGeom>
            <a:noFill/>
            <a:ln w="22225" cap="flat" cmpd="sng" algn="ctr">
              <a:solidFill>
                <a:sysClr val="windowText" lastClr="000000"/>
              </a:solidFill>
              <a:prstDash val="solid"/>
              <a:miter lim="800000"/>
            </a:ln>
            <a:effectLst/>
          </p:spPr>
        </p:cxnSp>
        <p:sp>
          <p:nvSpPr>
            <p:cNvPr id="143" name="Oval 142">
              <a:extLst>
                <a:ext uri="{FF2B5EF4-FFF2-40B4-BE49-F238E27FC236}">
                  <a16:creationId xmlns:a16="http://schemas.microsoft.com/office/drawing/2014/main" id="{ACB7BCF9-F6C5-5045-90B9-CF8864467DF7}"/>
                </a:ext>
              </a:extLst>
            </p:cNvPr>
            <p:cNvSpPr/>
            <p:nvPr/>
          </p:nvSpPr>
          <p:spPr>
            <a:xfrm>
              <a:off x="1960550" y="6348039"/>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Bob</a:t>
              </a:r>
            </a:p>
          </p:txBody>
        </p:sp>
        <p:sp>
          <p:nvSpPr>
            <p:cNvPr id="144" name="Oval 143">
              <a:extLst>
                <a:ext uri="{FF2B5EF4-FFF2-40B4-BE49-F238E27FC236}">
                  <a16:creationId xmlns:a16="http://schemas.microsoft.com/office/drawing/2014/main" id="{AA07BBED-09E5-354D-8735-388F52F921FF}"/>
                </a:ext>
              </a:extLst>
            </p:cNvPr>
            <p:cNvSpPr/>
            <p:nvPr/>
          </p:nvSpPr>
          <p:spPr>
            <a:xfrm>
              <a:off x="3489166" y="6368834"/>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Alice</a:t>
              </a:r>
            </a:p>
          </p:txBody>
        </p:sp>
        <p:sp>
          <p:nvSpPr>
            <p:cNvPr id="148" name="Oval 147">
              <a:extLst>
                <a:ext uri="{FF2B5EF4-FFF2-40B4-BE49-F238E27FC236}">
                  <a16:creationId xmlns:a16="http://schemas.microsoft.com/office/drawing/2014/main" id="{811FB0E2-3AC0-4844-9E5F-4621B532E0FC}"/>
                </a:ext>
              </a:extLst>
            </p:cNvPr>
            <p:cNvSpPr/>
            <p:nvPr/>
          </p:nvSpPr>
          <p:spPr>
            <a:xfrm>
              <a:off x="4777942" y="6390444"/>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Sam</a:t>
              </a:r>
            </a:p>
          </p:txBody>
        </p:sp>
        <p:sp>
          <p:nvSpPr>
            <p:cNvPr id="162" name="Oval 161">
              <a:extLst>
                <a:ext uri="{FF2B5EF4-FFF2-40B4-BE49-F238E27FC236}">
                  <a16:creationId xmlns:a16="http://schemas.microsoft.com/office/drawing/2014/main" id="{325794B4-A8B7-4049-AD5F-88A049A723A7}"/>
                </a:ext>
              </a:extLst>
            </p:cNvPr>
            <p:cNvSpPr/>
            <p:nvPr/>
          </p:nvSpPr>
          <p:spPr>
            <a:xfrm>
              <a:off x="6908672" y="6368834"/>
              <a:ext cx="95673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Alex</a:t>
              </a:r>
            </a:p>
          </p:txBody>
        </p:sp>
        <p:cxnSp>
          <p:nvCxnSpPr>
            <p:cNvPr id="165" name="Straight Connector 164">
              <a:extLst>
                <a:ext uri="{FF2B5EF4-FFF2-40B4-BE49-F238E27FC236}">
                  <a16:creationId xmlns:a16="http://schemas.microsoft.com/office/drawing/2014/main" id="{BBA030BF-FB40-2C42-AE56-B0D3A534B5C5}"/>
                </a:ext>
              </a:extLst>
            </p:cNvPr>
            <p:cNvCxnSpPr>
              <a:cxnSpLocks/>
              <a:endCxn id="143" idx="0"/>
            </p:cNvCxnSpPr>
            <p:nvPr/>
          </p:nvCxnSpPr>
          <p:spPr>
            <a:xfrm flipH="1">
              <a:off x="2438918" y="5722799"/>
              <a:ext cx="599968" cy="625240"/>
            </a:xfrm>
            <a:prstGeom prst="line">
              <a:avLst/>
            </a:prstGeom>
            <a:noFill/>
            <a:ln w="22225" cap="flat" cmpd="sng" algn="ctr">
              <a:solidFill>
                <a:sysClr val="windowText" lastClr="000000"/>
              </a:solidFill>
              <a:prstDash val="solid"/>
              <a:miter lim="800000"/>
            </a:ln>
            <a:effectLst/>
          </p:spPr>
        </p:cxnSp>
        <p:cxnSp>
          <p:nvCxnSpPr>
            <p:cNvPr id="166" name="Straight Connector 165">
              <a:extLst>
                <a:ext uri="{FF2B5EF4-FFF2-40B4-BE49-F238E27FC236}">
                  <a16:creationId xmlns:a16="http://schemas.microsoft.com/office/drawing/2014/main" id="{48F57DC2-3147-4341-8037-8B78CBCC8293}"/>
                </a:ext>
              </a:extLst>
            </p:cNvPr>
            <p:cNvCxnSpPr>
              <a:cxnSpLocks/>
              <a:stCxn id="113" idx="4"/>
              <a:endCxn id="144" idx="0"/>
            </p:cNvCxnSpPr>
            <p:nvPr/>
          </p:nvCxnSpPr>
          <p:spPr>
            <a:xfrm>
              <a:off x="3062518" y="5722799"/>
              <a:ext cx="905016" cy="646035"/>
            </a:xfrm>
            <a:prstGeom prst="line">
              <a:avLst/>
            </a:prstGeom>
            <a:noFill/>
            <a:ln w="22225" cap="flat" cmpd="sng" algn="ctr">
              <a:solidFill>
                <a:sysClr val="windowText" lastClr="000000"/>
              </a:solidFill>
              <a:prstDash val="solid"/>
              <a:miter lim="800000"/>
            </a:ln>
            <a:effectLst/>
          </p:spPr>
        </p:cxnSp>
        <p:cxnSp>
          <p:nvCxnSpPr>
            <p:cNvPr id="167" name="Straight Connector 166">
              <a:extLst>
                <a:ext uri="{FF2B5EF4-FFF2-40B4-BE49-F238E27FC236}">
                  <a16:creationId xmlns:a16="http://schemas.microsoft.com/office/drawing/2014/main" id="{B1489249-824A-BB44-9995-9A139D88BE3A}"/>
                </a:ext>
              </a:extLst>
            </p:cNvPr>
            <p:cNvCxnSpPr>
              <a:cxnSpLocks/>
              <a:stCxn id="115" idx="4"/>
              <a:endCxn id="148" idx="0"/>
            </p:cNvCxnSpPr>
            <p:nvPr/>
          </p:nvCxnSpPr>
          <p:spPr>
            <a:xfrm flipH="1">
              <a:off x="5256310" y="5777984"/>
              <a:ext cx="154036" cy="612460"/>
            </a:xfrm>
            <a:prstGeom prst="line">
              <a:avLst/>
            </a:prstGeom>
            <a:noFill/>
            <a:ln w="22225" cap="flat" cmpd="sng" algn="ctr">
              <a:solidFill>
                <a:sysClr val="windowText" lastClr="000000"/>
              </a:solidFill>
              <a:prstDash val="solid"/>
              <a:miter lim="800000"/>
            </a:ln>
            <a:effectLst/>
          </p:spPr>
        </p:cxnSp>
        <p:cxnSp>
          <p:nvCxnSpPr>
            <p:cNvPr id="168" name="Straight Connector 167">
              <a:extLst>
                <a:ext uri="{FF2B5EF4-FFF2-40B4-BE49-F238E27FC236}">
                  <a16:creationId xmlns:a16="http://schemas.microsoft.com/office/drawing/2014/main" id="{E1E402AD-9DBB-3F41-99A4-1150CF8898B9}"/>
                </a:ext>
              </a:extLst>
            </p:cNvPr>
            <p:cNvCxnSpPr>
              <a:cxnSpLocks/>
              <a:stCxn id="112" idx="4"/>
              <a:endCxn id="162" idx="0"/>
            </p:cNvCxnSpPr>
            <p:nvPr/>
          </p:nvCxnSpPr>
          <p:spPr>
            <a:xfrm flipH="1">
              <a:off x="7387040" y="4707371"/>
              <a:ext cx="2407" cy="1661463"/>
            </a:xfrm>
            <a:prstGeom prst="line">
              <a:avLst/>
            </a:prstGeom>
            <a:noFill/>
            <a:ln w="22225" cap="flat" cmpd="sng" algn="ctr">
              <a:solidFill>
                <a:sysClr val="windowText" lastClr="000000"/>
              </a:solidFill>
              <a:prstDash val="solid"/>
              <a:miter lim="800000"/>
            </a:ln>
            <a:effectLst/>
          </p:spPr>
        </p:cxnSp>
      </p:grpSp>
      <p:sp>
        <p:nvSpPr>
          <p:cNvPr id="70" name="TextBox 69">
            <a:extLst>
              <a:ext uri="{FF2B5EF4-FFF2-40B4-BE49-F238E27FC236}">
                <a16:creationId xmlns:a16="http://schemas.microsoft.com/office/drawing/2014/main" id="{949B2013-AE96-7A4D-BD95-8B8E21819534}"/>
              </a:ext>
            </a:extLst>
          </p:cNvPr>
          <p:cNvSpPr txBox="1"/>
          <p:nvPr/>
        </p:nvSpPr>
        <p:spPr>
          <a:xfrm>
            <a:off x="8949914" y="1213761"/>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OUTPUT</a:t>
            </a:r>
          </a:p>
        </p:txBody>
      </p:sp>
      <p:grpSp>
        <p:nvGrpSpPr>
          <p:cNvPr id="32" name="Group 31">
            <a:extLst>
              <a:ext uri="{FF2B5EF4-FFF2-40B4-BE49-F238E27FC236}">
                <a16:creationId xmlns:a16="http://schemas.microsoft.com/office/drawing/2014/main" id="{FE3BE890-7441-7C4B-8D70-EA1A97CD0A0D}"/>
              </a:ext>
            </a:extLst>
          </p:cNvPr>
          <p:cNvGrpSpPr/>
          <p:nvPr/>
        </p:nvGrpSpPr>
        <p:grpSpPr>
          <a:xfrm>
            <a:off x="7841820" y="2993917"/>
            <a:ext cx="1881967" cy="4386679"/>
            <a:chOff x="7791020" y="3281784"/>
            <a:chExt cx="1881967" cy="4386679"/>
          </a:xfrm>
        </p:grpSpPr>
        <p:sp>
          <p:nvSpPr>
            <p:cNvPr id="81" name="Cube 80">
              <a:extLst>
                <a:ext uri="{FF2B5EF4-FFF2-40B4-BE49-F238E27FC236}">
                  <a16:creationId xmlns:a16="http://schemas.microsoft.com/office/drawing/2014/main" id="{9A7C546C-9E76-4649-83E0-A313C4A66FFE}"/>
                </a:ext>
              </a:extLst>
            </p:cNvPr>
            <p:cNvSpPr/>
            <p:nvPr/>
          </p:nvSpPr>
          <p:spPr>
            <a:xfrm rot="20470320" flipH="1">
              <a:off x="8158105" y="3281784"/>
              <a:ext cx="1514882" cy="4386679"/>
            </a:xfrm>
            <a:prstGeom prst="cube">
              <a:avLst>
                <a:gd name="adj" fmla="val 93926"/>
              </a:avLst>
            </a:prstGeom>
            <a:solidFill>
              <a:srgbClr val="C00000">
                <a:alpha val="46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83" name="Rectangle 82">
              <a:extLst>
                <a:ext uri="{FF2B5EF4-FFF2-40B4-BE49-F238E27FC236}">
                  <a16:creationId xmlns:a16="http://schemas.microsoft.com/office/drawing/2014/main" id="{3BFA0AAA-0555-0B42-B7AA-01F416A45AFC}"/>
                </a:ext>
              </a:extLst>
            </p:cNvPr>
            <p:cNvSpPr/>
            <p:nvPr/>
          </p:nvSpPr>
          <p:spPr>
            <a:xfrm rot="4204229">
              <a:off x="7313165" y="4333083"/>
              <a:ext cx="1417376"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physician </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Helvetica Neue"/>
                <a:cs typeface="Calibri" panose="020F0502020204030204" pitchFamily="34" charset="0"/>
                <a:sym typeface="Helvetica Neue"/>
              </a:endParaRPr>
            </a:p>
          </p:txBody>
        </p:sp>
      </p:grpSp>
      <p:grpSp>
        <p:nvGrpSpPr>
          <p:cNvPr id="34" name="Group 33">
            <a:extLst>
              <a:ext uri="{FF2B5EF4-FFF2-40B4-BE49-F238E27FC236}">
                <a16:creationId xmlns:a16="http://schemas.microsoft.com/office/drawing/2014/main" id="{F85E281E-953A-1C42-B67D-BC3236D18BE9}"/>
              </a:ext>
            </a:extLst>
          </p:cNvPr>
          <p:cNvGrpSpPr/>
          <p:nvPr/>
        </p:nvGrpSpPr>
        <p:grpSpPr>
          <a:xfrm>
            <a:off x="7124464" y="4270675"/>
            <a:ext cx="5375716" cy="1206841"/>
            <a:chOff x="7073664" y="4558542"/>
            <a:chExt cx="5375716" cy="1206841"/>
          </a:xfrm>
        </p:grpSpPr>
        <p:cxnSp>
          <p:nvCxnSpPr>
            <p:cNvPr id="86" name="Straight Arrow Connector 85">
              <a:extLst>
                <a:ext uri="{FF2B5EF4-FFF2-40B4-BE49-F238E27FC236}">
                  <a16:creationId xmlns:a16="http://schemas.microsoft.com/office/drawing/2014/main" id="{6020A465-D3FC-F746-B1E1-C95FA3AE2C03}"/>
                </a:ext>
              </a:extLst>
            </p:cNvPr>
            <p:cNvCxnSpPr>
              <a:cxnSpLocks/>
            </p:cNvCxnSpPr>
            <p:nvPr/>
          </p:nvCxnSpPr>
          <p:spPr>
            <a:xfrm flipV="1">
              <a:off x="7073664" y="4816667"/>
              <a:ext cx="5375716" cy="948716"/>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sp>
          <p:nvSpPr>
            <p:cNvPr id="87" name="Rectangle 86">
              <a:extLst>
                <a:ext uri="{FF2B5EF4-FFF2-40B4-BE49-F238E27FC236}">
                  <a16:creationId xmlns:a16="http://schemas.microsoft.com/office/drawing/2014/main" id="{E48894DD-49C7-3649-8430-17BFAD00FB21}"/>
                </a:ext>
              </a:extLst>
            </p:cNvPr>
            <p:cNvSpPr/>
            <p:nvPr/>
          </p:nvSpPr>
          <p:spPr>
            <a:xfrm rot="20959498">
              <a:off x="10464407" y="4558542"/>
              <a:ext cx="1980029"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rPr>
                <a:t>pulmonologist</a:t>
              </a:r>
            </a:p>
          </p:txBody>
        </p:sp>
      </p:grpSp>
      <p:grpSp>
        <p:nvGrpSpPr>
          <p:cNvPr id="35" name="Group 34">
            <a:extLst>
              <a:ext uri="{FF2B5EF4-FFF2-40B4-BE49-F238E27FC236}">
                <a16:creationId xmlns:a16="http://schemas.microsoft.com/office/drawing/2014/main" id="{FC4654C1-5556-C840-830E-DABB7B87C692}"/>
              </a:ext>
            </a:extLst>
          </p:cNvPr>
          <p:cNvGrpSpPr/>
          <p:nvPr/>
        </p:nvGrpSpPr>
        <p:grpSpPr>
          <a:xfrm>
            <a:off x="7777160" y="2463766"/>
            <a:ext cx="3532282" cy="5043915"/>
            <a:chOff x="7726360" y="2751633"/>
            <a:chExt cx="3532282" cy="5043915"/>
          </a:xfrm>
        </p:grpSpPr>
        <p:sp>
          <p:nvSpPr>
            <p:cNvPr id="73" name="Cube 72">
              <a:extLst>
                <a:ext uri="{FF2B5EF4-FFF2-40B4-BE49-F238E27FC236}">
                  <a16:creationId xmlns:a16="http://schemas.microsoft.com/office/drawing/2014/main" id="{15EC2C34-AD3A-5D46-B880-3C732AD1FC5D}"/>
                </a:ext>
              </a:extLst>
            </p:cNvPr>
            <p:cNvSpPr/>
            <p:nvPr/>
          </p:nvSpPr>
          <p:spPr>
            <a:xfrm>
              <a:off x="7726360" y="2751633"/>
              <a:ext cx="3437502" cy="5043915"/>
            </a:xfrm>
            <a:prstGeom prst="cube">
              <a:avLst>
                <a:gd name="adj" fmla="val 95648"/>
              </a:avLst>
            </a:pr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90" name="Rectangle 89">
              <a:extLst>
                <a:ext uri="{FF2B5EF4-FFF2-40B4-BE49-F238E27FC236}">
                  <a16:creationId xmlns:a16="http://schemas.microsoft.com/office/drawing/2014/main" id="{C8F973A2-31E5-9D4B-9C75-D4CB9E85AEC5}"/>
                </a:ext>
              </a:extLst>
            </p:cNvPr>
            <p:cNvSpPr/>
            <p:nvPr/>
          </p:nvSpPr>
          <p:spPr>
            <a:xfrm rot="5400000">
              <a:off x="10464194" y="3617270"/>
              <a:ext cx="1127232"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dentist</a:t>
              </a:r>
              <a:r>
                <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 </a:t>
              </a:r>
              <a:endPar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Helvetica Neue"/>
                <a:cs typeface="Calibri" panose="020F0502020204030204" pitchFamily="34" charset="0"/>
                <a:sym typeface="Helvetica Neue"/>
              </a:endParaRPr>
            </a:p>
          </p:txBody>
        </p:sp>
      </p:grpSp>
      <p:grpSp>
        <p:nvGrpSpPr>
          <p:cNvPr id="33" name="Group 32">
            <a:extLst>
              <a:ext uri="{FF2B5EF4-FFF2-40B4-BE49-F238E27FC236}">
                <a16:creationId xmlns:a16="http://schemas.microsoft.com/office/drawing/2014/main" id="{E05DD687-3A0A-444B-9F65-039325E34F5E}"/>
              </a:ext>
            </a:extLst>
          </p:cNvPr>
          <p:cNvGrpSpPr/>
          <p:nvPr/>
        </p:nvGrpSpPr>
        <p:grpSpPr>
          <a:xfrm>
            <a:off x="8029025" y="2092660"/>
            <a:ext cx="2062766" cy="5508371"/>
            <a:chOff x="7978225" y="2380527"/>
            <a:chExt cx="2062766" cy="5508371"/>
          </a:xfrm>
        </p:grpSpPr>
        <p:cxnSp>
          <p:nvCxnSpPr>
            <p:cNvPr id="84" name="Straight Arrow Connector 83">
              <a:extLst>
                <a:ext uri="{FF2B5EF4-FFF2-40B4-BE49-F238E27FC236}">
                  <a16:creationId xmlns:a16="http://schemas.microsoft.com/office/drawing/2014/main" id="{3A342C18-21BB-5547-9306-D5A2E5C24A88}"/>
                </a:ext>
              </a:extLst>
            </p:cNvPr>
            <p:cNvCxnSpPr>
              <a:cxnSpLocks/>
            </p:cNvCxnSpPr>
            <p:nvPr/>
          </p:nvCxnSpPr>
          <p:spPr>
            <a:xfrm flipH="1" flipV="1">
              <a:off x="7978225" y="2443639"/>
              <a:ext cx="2062766" cy="5445259"/>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sp>
          <p:nvSpPr>
            <p:cNvPr id="93" name="Rectangle 92">
              <a:extLst>
                <a:ext uri="{FF2B5EF4-FFF2-40B4-BE49-F238E27FC236}">
                  <a16:creationId xmlns:a16="http://schemas.microsoft.com/office/drawing/2014/main" id="{A84DFE85-D808-3F42-836F-E8F8CAE41DE4}"/>
                </a:ext>
              </a:extLst>
            </p:cNvPr>
            <p:cNvSpPr/>
            <p:nvPr/>
          </p:nvSpPr>
          <p:spPr>
            <a:xfrm rot="4267733">
              <a:off x="7628315" y="3056835"/>
              <a:ext cx="1875835" cy="523220"/>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rPr>
                <a:t>cardiologist</a:t>
              </a:r>
            </a:p>
          </p:txBody>
        </p:sp>
      </p:grpSp>
      <p:sp>
        <p:nvSpPr>
          <p:cNvPr id="127" name="Rounded Rectangle 126">
            <a:extLst>
              <a:ext uri="{FF2B5EF4-FFF2-40B4-BE49-F238E27FC236}">
                <a16:creationId xmlns:a16="http://schemas.microsoft.com/office/drawing/2014/main" id="{7EA8E1D8-8060-F94D-962C-BCE8BE4F1E5E}"/>
              </a:ext>
            </a:extLst>
          </p:cNvPr>
          <p:cNvSpPr/>
          <p:nvPr/>
        </p:nvSpPr>
        <p:spPr>
          <a:xfrm>
            <a:off x="224871" y="8024413"/>
            <a:ext cx="12622194" cy="930751"/>
          </a:xfrm>
          <a:prstGeom prst="roundRect">
            <a:avLst/>
          </a:prstGeom>
          <a:no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lvl="0" indent="-285750" algn="l" defTabSz="584200" rtl="0" eaLnBrk="1" fontAlgn="auto" latinLnBrk="0" hangingPunct="0">
              <a:lnSpc>
                <a:spcPct val="100000"/>
              </a:lnSpc>
              <a:spcBef>
                <a:spcPts val="0"/>
              </a:spcBef>
              <a:spcAft>
                <a:spcPts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 </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concept </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is represented by the </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subspace </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of the real vector space</a:t>
            </a:r>
          </a:p>
          <a:p>
            <a:pPr marL="285750" marR="0" lvl="0" indent="-285750" algn="l" defTabSz="584200" rtl="0" eaLnBrk="1" fontAlgn="auto" latinLnBrk="0" hangingPunct="0">
              <a:lnSpc>
                <a:spcPct val="100000"/>
              </a:lnSpc>
              <a:spcBef>
                <a:spcPts val="0"/>
              </a:spcBef>
              <a:spcAft>
                <a:spcPts val="0"/>
              </a:spcAft>
              <a:buClrTx/>
              <a:buSzTx/>
              <a:buFontTx/>
              <a:buChar char="-"/>
              <a:tabLst/>
              <a:defRPr/>
            </a:pPr>
            <a:r>
              <a:rPr kumimoji="0" lang="en-US" sz="2400" b="0" i="0" u="none" strike="noStrike" kern="0" cap="none" spc="0" normalizeH="0" baseline="0" noProof="0" dirty="0">
                <a:ln>
                  <a:noFill/>
                </a:ln>
                <a:solidFill>
                  <a:schemeClr val="bg2">
                    <a:lumMod val="50000"/>
                  </a:schemeClr>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An</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Entity</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is represented by a real </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vector</a:t>
            </a:r>
          </a:p>
        </p:txBody>
      </p:sp>
      <p:grpSp>
        <p:nvGrpSpPr>
          <p:cNvPr id="7" name="Group 6">
            <a:extLst>
              <a:ext uri="{FF2B5EF4-FFF2-40B4-BE49-F238E27FC236}">
                <a16:creationId xmlns:a16="http://schemas.microsoft.com/office/drawing/2014/main" id="{65C2EB64-E106-E64C-BC73-7BD08F0FF1A0}"/>
              </a:ext>
            </a:extLst>
          </p:cNvPr>
          <p:cNvGrpSpPr/>
          <p:nvPr/>
        </p:nvGrpSpPr>
        <p:grpSpPr>
          <a:xfrm>
            <a:off x="695035" y="5115736"/>
            <a:ext cx="10753461" cy="2698313"/>
            <a:chOff x="644235" y="5403603"/>
            <a:chExt cx="10753461" cy="2698313"/>
          </a:xfrm>
        </p:grpSpPr>
        <p:grpSp>
          <p:nvGrpSpPr>
            <p:cNvPr id="27" name="Group 26">
              <a:extLst>
                <a:ext uri="{FF2B5EF4-FFF2-40B4-BE49-F238E27FC236}">
                  <a16:creationId xmlns:a16="http://schemas.microsoft.com/office/drawing/2014/main" id="{9C0FE1C5-5AFE-DF49-8917-F646C1FD1EEA}"/>
                </a:ext>
              </a:extLst>
            </p:cNvPr>
            <p:cNvGrpSpPr/>
            <p:nvPr/>
          </p:nvGrpSpPr>
          <p:grpSpPr>
            <a:xfrm>
              <a:off x="644235" y="5403603"/>
              <a:ext cx="7878812" cy="2698313"/>
              <a:chOff x="644235" y="5403603"/>
              <a:chExt cx="7878812" cy="2698313"/>
            </a:xfrm>
          </p:grpSpPr>
          <p:sp>
            <p:nvSpPr>
              <p:cNvPr id="88" name="Connector 87">
                <a:extLst>
                  <a:ext uri="{FF2B5EF4-FFF2-40B4-BE49-F238E27FC236}">
                    <a16:creationId xmlns:a16="http://schemas.microsoft.com/office/drawing/2014/main" id="{56E109CE-E5F7-7142-BD1E-EE01D82365FE}"/>
                  </a:ext>
                </a:extLst>
              </p:cNvPr>
              <p:cNvSpPr/>
              <p:nvPr/>
            </p:nvSpPr>
            <p:spPr>
              <a:xfrm>
                <a:off x="8259973" y="5403603"/>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25" name="Freeform 24">
                <a:extLst>
                  <a:ext uri="{FF2B5EF4-FFF2-40B4-BE49-F238E27FC236}">
                    <a16:creationId xmlns:a16="http://schemas.microsoft.com/office/drawing/2014/main" id="{D410C8A1-09BB-4E45-861F-95571B090B12}"/>
                  </a:ext>
                </a:extLst>
              </p:cNvPr>
              <p:cNvSpPr/>
              <p:nvPr/>
            </p:nvSpPr>
            <p:spPr>
              <a:xfrm>
                <a:off x="644235" y="5626453"/>
                <a:ext cx="7730437" cy="2475463"/>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62" name="Line Callout 2 61">
                  <a:extLst>
                    <a:ext uri="{FF2B5EF4-FFF2-40B4-BE49-F238E27FC236}">
                      <a16:creationId xmlns:a16="http://schemas.microsoft.com/office/drawing/2014/main" id="{BA95D2AB-159C-3648-9FB7-879461D5573F}"/>
                    </a:ext>
                  </a:extLst>
                </p:cNvPr>
                <p:cNvSpPr/>
                <p:nvPr/>
              </p:nvSpPr>
              <p:spPr>
                <a:xfrm>
                  <a:off x="10599358" y="7179987"/>
                  <a:ext cx="798338" cy="410369"/>
                </a:xfrm>
                <a:prstGeom prst="borderCallout2">
                  <a:avLst>
                    <a:gd name="adj1" fmla="val 18750"/>
                    <a:gd name="adj2" fmla="val -8333"/>
                    <a:gd name="adj3" fmla="val 18750"/>
                    <a:gd name="adj4" fmla="val -16667"/>
                    <a:gd name="adj5" fmla="val -378449"/>
                    <a:gd name="adj6" fmla="val -260400"/>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𝐵𝑜𝑏</m:t>
                            </m:r>
                          </m:sub>
                        </m:sSub>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2" name="Line Callout 2 61">
                  <a:extLst>
                    <a:ext uri="{FF2B5EF4-FFF2-40B4-BE49-F238E27FC236}">
                      <a16:creationId xmlns:a16="http://schemas.microsoft.com/office/drawing/2014/main" id="{BA95D2AB-159C-3648-9FB7-879461D5573F}"/>
                    </a:ext>
                  </a:extLst>
                </p:cNvPr>
                <p:cNvSpPr>
                  <a:spLocks noRot="1" noChangeAspect="1" noMove="1" noResize="1" noEditPoints="1" noAdjustHandles="1" noChangeArrowheads="1" noChangeShapeType="1" noTextEdit="1"/>
                </p:cNvSpPr>
                <p:nvPr/>
              </p:nvSpPr>
              <p:spPr>
                <a:xfrm>
                  <a:off x="10599358" y="7179987"/>
                  <a:ext cx="798338" cy="410369"/>
                </a:xfrm>
                <a:prstGeom prst="borderCallout2">
                  <a:avLst>
                    <a:gd name="adj1" fmla="val 18750"/>
                    <a:gd name="adj2" fmla="val -8333"/>
                    <a:gd name="adj3" fmla="val 18750"/>
                    <a:gd name="adj4" fmla="val -16667"/>
                    <a:gd name="adj5" fmla="val -378449"/>
                    <a:gd name="adj6" fmla="val -260400"/>
                  </a:avLst>
                </a:prstGeom>
                <a:blipFill>
                  <a:blip r:embed="rId3"/>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5" name="Group 4">
            <a:extLst>
              <a:ext uri="{FF2B5EF4-FFF2-40B4-BE49-F238E27FC236}">
                <a16:creationId xmlns:a16="http://schemas.microsoft.com/office/drawing/2014/main" id="{C580D888-0632-ED44-96F3-36873E0D44A5}"/>
              </a:ext>
            </a:extLst>
          </p:cNvPr>
          <p:cNvGrpSpPr/>
          <p:nvPr/>
        </p:nvGrpSpPr>
        <p:grpSpPr>
          <a:xfrm>
            <a:off x="3488518" y="6509668"/>
            <a:ext cx="7959978" cy="1360384"/>
            <a:chOff x="3437718" y="6797535"/>
            <a:chExt cx="7959978" cy="1360384"/>
          </a:xfrm>
        </p:grpSpPr>
        <p:sp>
          <p:nvSpPr>
            <p:cNvPr id="106" name="Connector 105">
              <a:extLst>
                <a:ext uri="{FF2B5EF4-FFF2-40B4-BE49-F238E27FC236}">
                  <a16:creationId xmlns:a16="http://schemas.microsoft.com/office/drawing/2014/main" id="{F64F2B89-0E3F-5F40-ADFC-85A918AAB16E}"/>
                </a:ext>
              </a:extLst>
            </p:cNvPr>
            <p:cNvSpPr/>
            <p:nvPr/>
          </p:nvSpPr>
          <p:spPr>
            <a:xfrm>
              <a:off x="9521791" y="6797535"/>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117" name="Freeform 116">
              <a:extLst>
                <a:ext uri="{FF2B5EF4-FFF2-40B4-BE49-F238E27FC236}">
                  <a16:creationId xmlns:a16="http://schemas.microsoft.com/office/drawing/2014/main" id="{4A9ACD9F-7E36-ED41-942E-021EA6853F43}"/>
                </a:ext>
              </a:extLst>
            </p:cNvPr>
            <p:cNvSpPr/>
            <p:nvPr/>
          </p:nvSpPr>
          <p:spPr>
            <a:xfrm>
              <a:off x="3437718" y="6923016"/>
              <a:ext cx="6177359" cy="748946"/>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mc:AlternateContent xmlns:mc="http://schemas.openxmlformats.org/markup-compatibility/2006" xmlns:a14="http://schemas.microsoft.com/office/drawing/2010/main">
          <mc:Choice Requires="a14">
            <p:sp>
              <p:nvSpPr>
                <p:cNvPr id="63" name="Line Callout 2 62">
                  <a:extLst>
                    <a:ext uri="{FF2B5EF4-FFF2-40B4-BE49-F238E27FC236}">
                      <a16:creationId xmlns:a16="http://schemas.microsoft.com/office/drawing/2014/main" id="{0352C108-0CF2-B544-A6B4-CCBA7E50EB7D}"/>
                    </a:ext>
                  </a:extLst>
                </p:cNvPr>
                <p:cNvSpPr/>
                <p:nvPr/>
              </p:nvSpPr>
              <p:spPr>
                <a:xfrm>
                  <a:off x="10599358" y="7747550"/>
                  <a:ext cx="798338" cy="410369"/>
                </a:xfrm>
                <a:prstGeom prst="borderCallout2">
                  <a:avLst>
                    <a:gd name="adj1" fmla="val 18750"/>
                    <a:gd name="adj2" fmla="val -8333"/>
                    <a:gd name="adj3" fmla="val 18750"/>
                    <a:gd name="adj4" fmla="val -16667"/>
                    <a:gd name="adj5" fmla="val -163878"/>
                    <a:gd name="adj6" fmla="val -105562"/>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𝑠𝑎𝑚</m:t>
                            </m:r>
                          </m:sub>
                        </m:sSub>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3" name="Line Callout 2 62">
                  <a:extLst>
                    <a:ext uri="{FF2B5EF4-FFF2-40B4-BE49-F238E27FC236}">
                      <a16:creationId xmlns:a16="http://schemas.microsoft.com/office/drawing/2014/main" id="{0352C108-0CF2-B544-A6B4-CCBA7E50EB7D}"/>
                    </a:ext>
                  </a:extLst>
                </p:cNvPr>
                <p:cNvSpPr>
                  <a:spLocks noRot="1" noChangeAspect="1" noMove="1" noResize="1" noEditPoints="1" noAdjustHandles="1" noChangeArrowheads="1" noChangeShapeType="1" noTextEdit="1"/>
                </p:cNvSpPr>
                <p:nvPr/>
              </p:nvSpPr>
              <p:spPr>
                <a:xfrm>
                  <a:off x="10599358" y="7747550"/>
                  <a:ext cx="798338" cy="410369"/>
                </a:xfrm>
                <a:prstGeom prst="borderCallout2">
                  <a:avLst>
                    <a:gd name="adj1" fmla="val 18750"/>
                    <a:gd name="adj2" fmla="val -8333"/>
                    <a:gd name="adj3" fmla="val 18750"/>
                    <a:gd name="adj4" fmla="val -16667"/>
                    <a:gd name="adj5" fmla="val -163878"/>
                    <a:gd name="adj6" fmla="val -105562"/>
                  </a:avLst>
                </a:prstGeom>
                <a:blipFill>
                  <a:blip r:embed="rId4"/>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84F264FB-3018-1442-8305-19CEA1105A6B}"/>
              </a:ext>
            </a:extLst>
          </p:cNvPr>
          <p:cNvGrpSpPr/>
          <p:nvPr/>
        </p:nvGrpSpPr>
        <p:grpSpPr>
          <a:xfrm>
            <a:off x="2274637" y="4937882"/>
            <a:ext cx="9173859" cy="2943411"/>
            <a:chOff x="2223837" y="5225749"/>
            <a:chExt cx="9173859" cy="2943411"/>
          </a:xfrm>
        </p:grpSpPr>
        <p:grpSp>
          <p:nvGrpSpPr>
            <p:cNvPr id="28" name="Group 27">
              <a:extLst>
                <a:ext uri="{FF2B5EF4-FFF2-40B4-BE49-F238E27FC236}">
                  <a16:creationId xmlns:a16="http://schemas.microsoft.com/office/drawing/2014/main" id="{26064D25-39CD-5E48-B1C5-F44D58C264B3}"/>
                </a:ext>
              </a:extLst>
            </p:cNvPr>
            <p:cNvGrpSpPr/>
            <p:nvPr/>
          </p:nvGrpSpPr>
          <p:grpSpPr>
            <a:xfrm>
              <a:off x="2223837" y="5225749"/>
              <a:ext cx="7351250" cy="2943411"/>
              <a:chOff x="2223837" y="5225749"/>
              <a:chExt cx="7351250" cy="2943411"/>
            </a:xfrm>
          </p:grpSpPr>
          <p:sp>
            <p:nvSpPr>
              <p:cNvPr id="97" name="Connector 96">
                <a:extLst>
                  <a:ext uri="{FF2B5EF4-FFF2-40B4-BE49-F238E27FC236}">
                    <a16:creationId xmlns:a16="http://schemas.microsoft.com/office/drawing/2014/main" id="{6672600B-6CB6-1A4F-8F1B-CE7DBA28486C}"/>
                  </a:ext>
                </a:extLst>
              </p:cNvPr>
              <p:cNvSpPr/>
              <p:nvPr/>
            </p:nvSpPr>
            <p:spPr>
              <a:xfrm>
                <a:off x="9312013" y="5225749"/>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116" name="Freeform 115">
                <a:extLst>
                  <a:ext uri="{FF2B5EF4-FFF2-40B4-BE49-F238E27FC236}">
                    <a16:creationId xmlns:a16="http://schemas.microsoft.com/office/drawing/2014/main" id="{9F9F268E-6E2A-2449-84DD-6BE6323A2E3C}"/>
                  </a:ext>
                </a:extLst>
              </p:cNvPr>
              <p:cNvSpPr/>
              <p:nvPr/>
            </p:nvSpPr>
            <p:spPr>
              <a:xfrm>
                <a:off x="2223837" y="5434556"/>
                <a:ext cx="7205811" cy="2734604"/>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64" name="Line Callout 2 63">
                  <a:extLst>
                    <a:ext uri="{FF2B5EF4-FFF2-40B4-BE49-F238E27FC236}">
                      <a16:creationId xmlns:a16="http://schemas.microsoft.com/office/drawing/2014/main" id="{08DBA78D-8FE8-2345-94BD-430B0322DDE2}"/>
                    </a:ext>
                  </a:extLst>
                </p:cNvPr>
                <p:cNvSpPr/>
                <p:nvPr/>
              </p:nvSpPr>
              <p:spPr>
                <a:xfrm>
                  <a:off x="10599358" y="6588432"/>
                  <a:ext cx="798338" cy="410369"/>
                </a:xfrm>
                <a:prstGeom prst="borderCallout2">
                  <a:avLst>
                    <a:gd name="adj1" fmla="val 18750"/>
                    <a:gd name="adj2" fmla="val -8333"/>
                    <a:gd name="adj3" fmla="val 18750"/>
                    <a:gd name="adj4" fmla="val -16667"/>
                    <a:gd name="adj5" fmla="val -267037"/>
                    <a:gd name="adj6" fmla="val -131015"/>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𝐴𝑙𝑖𝑐𝑒</m:t>
                            </m:r>
                          </m:sub>
                        </m:sSub>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4" name="Line Callout 2 63">
                  <a:extLst>
                    <a:ext uri="{FF2B5EF4-FFF2-40B4-BE49-F238E27FC236}">
                      <a16:creationId xmlns:a16="http://schemas.microsoft.com/office/drawing/2014/main" id="{08DBA78D-8FE8-2345-94BD-430B0322DDE2}"/>
                    </a:ext>
                  </a:extLst>
                </p:cNvPr>
                <p:cNvSpPr>
                  <a:spLocks noRot="1" noChangeAspect="1" noMove="1" noResize="1" noEditPoints="1" noAdjustHandles="1" noChangeArrowheads="1" noChangeShapeType="1" noTextEdit="1"/>
                </p:cNvSpPr>
                <p:nvPr/>
              </p:nvSpPr>
              <p:spPr>
                <a:xfrm>
                  <a:off x="10599358" y="6588432"/>
                  <a:ext cx="798338" cy="410369"/>
                </a:xfrm>
                <a:prstGeom prst="borderCallout2">
                  <a:avLst>
                    <a:gd name="adj1" fmla="val 18750"/>
                    <a:gd name="adj2" fmla="val -8333"/>
                    <a:gd name="adj3" fmla="val 18750"/>
                    <a:gd name="adj4" fmla="val -16667"/>
                    <a:gd name="adj5" fmla="val -267037"/>
                    <a:gd name="adj6" fmla="val -131015"/>
                  </a:avLst>
                </a:prstGeom>
                <a:blipFill>
                  <a:blip r:embed="rId5"/>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DBAE0C-31D3-B34D-8AEB-486924942E33}"/>
              </a:ext>
            </a:extLst>
          </p:cNvPr>
          <p:cNvGrpSpPr/>
          <p:nvPr/>
        </p:nvGrpSpPr>
        <p:grpSpPr>
          <a:xfrm>
            <a:off x="5994400" y="4113537"/>
            <a:ext cx="5454096" cy="2124087"/>
            <a:chOff x="5943600" y="4401404"/>
            <a:chExt cx="5454096" cy="2124087"/>
          </a:xfrm>
        </p:grpSpPr>
        <p:grpSp>
          <p:nvGrpSpPr>
            <p:cNvPr id="30" name="Group 29">
              <a:extLst>
                <a:ext uri="{FF2B5EF4-FFF2-40B4-BE49-F238E27FC236}">
                  <a16:creationId xmlns:a16="http://schemas.microsoft.com/office/drawing/2014/main" id="{874D1145-AD48-5F48-AB08-829FF9F80E9F}"/>
                </a:ext>
              </a:extLst>
            </p:cNvPr>
            <p:cNvGrpSpPr/>
            <p:nvPr/>
          </p:nvGrpSpPr>
          <p:grpSpPr>
            <a:xfrm>
              <a:off x="5943600" y="4401404"/>
              <a:ext cx="4428123" cy="2124087"/>
              <a:chOff x="5943600" y="4401404"/>
              <a:chExt cx="4428123" cy="2124087"/>
            </a:xfrm>
          </p:grpSpPr>
          <p:sp>
            <p:nvSpPr>
              <p:cNvPr id="108" name="Connector 107">
                <a:extLst>
                  <a:ext uri="{FF2B5EF4-FFF2-40B4-BE49-F238E27FC236}">
                    <a16:creationId xmlns:a16="http://schemas.microsoft.com/office/drawing/2014/main" id="{4F5B268F-F36A-A944-BBB4-F00F05B26F32}"/>
                  </a:ext>
                </a:extLst>
              </p:cNvPr>
              <p:cNvSpPr/>
              <p:nvPr/>
            </p:nvSpPr>
            <p:spPr>
              <a:xfrm>
                <a:off x="10108649" y="4401404"/>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26" name="Freeform 25">
                <a:extLst>
                  <a:ext uri="{FF2B5EF4-FFF2-40B4-BE49-F238E27FC236}">
                    <a16:creationId xmlns:a16="http://schemas.microsoft.com/office/drawing/2014/main" id="{E8A17996-AD83-6446-AEFC-461C5F5AA0A9}"/>
                  </a:ext>
                </a:extLst>
              </p:cNvPr>
              <p:cNvSpPr/>
              <p:nvPr/>
            </p:nvSpPr>
            <p:spPr>
              <a:xfrm>
                <a:off x="5943600" y="4556480"/>
                <a:ext cx="4197927" cy="1969011"/>
              </a:xfrm>
              <a:custGeom>
                <a:avLst/>
                <a:gdLst>
                  <a:gd name="connsiteX0" fmla="*/ 0 w 4197927"/>
                  <a:gd name="connsiteY0" fmla="*/ 1969011 h 1969011"/>
                  <a:gd name="connsiteX1" fmla="*/ 1600200 w 4197927"/>
                  <a:gd name="connsiteY1" fmla="*/ 285684 h 1969011"/>
                  <a:gd name="connsiteX2" fmla="*/ 4197927 w 4197927"/>
                  <a:gd name="connsiteY2" fmla="*/ 15520 h 1969011"/>
                </a:gdLst>
                <a:ahLst/>
                <a:cxnLst>
                  <a:cxn ang="0">
                    <a:pos x="connsiteX0" y="connsiteY0"/>
                  </a:cxn>
                  <a:cxn ang="0">
                    <a:pos x="connsiteX1" y="connsiteY1"/>
                  </a:cxn>
                  <a:cxn ang="0">
                    <a:pos x="connsiteX2" y="connsiteY2"/>
                  </a:cxn>
                </a:cxnLst>
                <a:rect l="l" t="t" r="r" b="b"/>
                <a:pathLst>
                  <a:path w="4197927" h="1969011">
                    <a:moveTo>
                      <a:pt x="0" y="1969011"/>
                    </a:moveTo>
                    <a:cubicBezTo>
                      <a:pt x="450273" y="1290138"/>
                      <a:pt x="900546" y="611266"/>
                      <a:pt x="1600200" y="285684"/>
                    </a:cubicBezTo>
                    <a:cubicBezTo>
                      <a:pt x="2299854" y="-39898"/>
                      <a:pt x="3248890" y="-12189"/>
                      <a:pt x="4197927" y="1552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65" name="Line Callout 2 64">
                  <a:extLst>
                    <a:ext uri="{FF2B5EF4-FFF2-40B4-BE49-F238E27FC236}">
                      <a16:creationId xmlns:a16="http://schemas.microsoft.com/office/drawing/2014/main" id="{F1896941-6E98-724E-B200-55CEE99189D7}"/>
                    </a:ext>
                  </a:extLst>
                </p:cNvPr>
                <p:cNvSpPr/>
                <p:nvPr/>
              </p:nvSpPr>
              <p:spPr>
                <a:xfrm>
                  <a:off x="10599358" y="6016274"/>
                  <a:ext cx="798338" cy="410369"/>
                </a:xfrm>
                <a:prstGeom prst="borderCallout2">
                  <a:avLst>
                    <a:gd name="adj1" fmla="val 18750"/>
                    <a:gd name="adj2" fmla="val -8333"/>
                    <a:gd name="adj3" fmla="val 18750"/>
                    <a:gd name="adj4" fmla="val -16667"/>
                    <a:gd name="adj5" fmla="val -316554"/>
                    <a:gd name="adj6" fmla="val -41930"/>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𝐴𝑙𝑒𝑥</m:t>
                            </m:r>
                          </m:sub>
                        </m:sSub>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5" name="Line Callout 2 64">
                  <a:extLst>
                    <a:ext uri="{FF2B5EF4-FFF2-40B4-BE49-F238E27FC236}">
                      <a16:creationId xmlns:a16="http://schemas.microsoft.com/office/drawing/2014/main" id="{F1896941-6E98-724E-B200-55CEE99189D7}"/>
                    </a:ext>
                  </a:extLst>
                </p:cNvPr>
                <p:cNvSpPr>
                  <a:spLocks noRot="1" noChangeAspect="1" noMove="1" noResize="1" noEditPoints="1" noAdjustHandles="1" noChangeArrowheads="1" noChangeShapeType="1" noTextEdit="1"/>
                </p:cNvSpPr>
                <p:nvPr/>
              </p:nvSpPr>
              <p:spPr>
                <a:xfrm>
                  <a:off x="10599358" y="6016274"/>
                  <a:ext cx="798338" cy="410369"/>
                </a:xfrm>
                <a:prstGeom prst="borderCallout2">
                  <a:avLst>
                    <a:gd name="adj1" fmla="val 18750"/>
                    <a:gd name="adj2" fmla="val -8333"/>
                    <a:gd name="adj3" fmla="val 18750"/>
                    <a:gd name="adj4" fmla="val -16667"/>
                    <a:gd name="adj5" fmla="val -316554"/>
                    <a:gd name="adj6" fmla="val -41930"/>
                  </a:avLst>
                </a:prstGeom>
                <a:blipFill>
                  <a:blip r:embed="rId6"/>
                  <a:stretch>
                    <a:fillRect/>
                  </a:stretch>
                </a:blipFill>
                <a:ln w="12700" cap="flat">
                  <a:solidFill>
                    <a:schemeClr val="tx1"/>
                  </a:solidFill>
                  <a:miter lim="400000"/>
                </a:ln>
                <a:effectLst/>
              </p:spPr>
              <p:txBody>
                <a:bodyPr/>
                <a:lstStyle/>
                <a:p>
                  <a:r>
                    <a:rPr lang="en-US">
                      <a:noFill/>
                    </a:rPr>
                    <a:t> </a:t>
                  </a:r>
                </a:p>
              </p:txBody>
            </p:sp>
          </mc:Fallback>
        </mc:AlternateContent>
      </p:grpSp>
      <p:sp>
        <p:nvSpPr>
          <p:cNvPr id="10" name="TextBox 9">
            <a:extLst>
              <a:ext uri="{FF2B5EF4-FFF2-40B4-BE49-F238E27FC236}">
                <a16:creationId xmlns:a16="http://schemas.microsoft.com/office/drawing/2014/main" id="{4316428F-D469-FA42-AE78-91DBB3161007}"/>
              </a:ext>
            </a:extLst>
          </p:cNvPr>
          <p:cNvSpPr txBox="1"/>
          <p:nvPr/>
        </p:nvSpPr>
        <p:spPr>
          <a:xfrm>
            <a:off x="198431" y="9039286"/>
            <a:ext cx="1262219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1800" b="0" i="1" dirty="0">
                <a:solidFill>
                  <a:schemeClr val="bg2">
                    <a:lumMod val="50000"/>
                  </a:schemeClr>
                </a:solidFill>
              </a:rPr>
              <a:t>In the above (as well as subsequent) diagram, the diagram of 3D space is just for graphical illustration sake and should not be understood  as 3D space literally. We are using it just to as a cartoon illustration of any d-dimensional vector space.</a:t>
            </a:r>
            <a:endParaRPr kumimoji="0" lang="en-US" sz="1800" b="0" i="1" u="none" strike="noStrike" cap="none" spc="0" normalizeH="0" baseline="0" dirty="0">
              <a:ln>
                <a:noFill/>
              </a:ln>
              <a:solidFill>
                <a:schemeClr val="bg2">
                  <a:lumMod val="50000"/>
                </a:schemeClr>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8578935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23290" y="136605"/>
            <a:ext cx="13028090" cy="911821"/>
          </a:xfrm>
          <a:prstGeom prst="rect">
            <a:avLst/>
          </a:prstGeom>
        </p:spPr>
        <p:txBody>
          <a:bodyPr>
            <a:normAutofit/>
          </a:bodyPr>
          <a:lstStyle>
            <a:lvl1pPr defTabSz="297941">
              <a:defRPr sz="4080"/>
            </a:lvl1pPr>
          </a:lstStyle>
          <a:p>
            <a:r>
              <a:rPr lang="en-US" sz="4800" dirty="0"/>
              <a:t>Quantum Embedding of </a:t>
            </a:r>
            <a:r>
              <a:rPr lang="en-US" sz="4800" dirty="0">
                <a:solidFill>
                  <a:srgbClr val="FF0000"/>
                </a:solidFill>
              </a:rPr>
              <a:t>Relation Hierarchy</a:t>
            </a:r>
            <a:endParaRPr sz="4800" dirty="0">
              <a:solidFill>
                <a:srgbClr val="00B0F0"/>
              </a:solidFill>
            </a:endParaRPr>
          </a:p>
        </p:txBody>
      </p:sp>
      <p:cxnSp>
        <p:nvCxnSpPr>
          <p:cNvPr id="3" name="Straight Connector 2">
            <a:extLst>
              <a:ext uri="{FF2B5EF4-FFF2-40B4-BE49-F238E27FC236}">
                <a16:creationId xmlns:a16="http://schemas.microsoft.com/office/drawing/2014/main" id="{5D65E486-EB18-C84A-8660-FF3EAC636C32}"/>
              </a:ext>
            </a:extLst>
          </p:cNvPr>
          <p:cNvCxnSpPr>
            <a:cxnSpLocks/>
          </p:cNvCxnSpPr>
          <p:nvPr/>
        </p:nvCxnSpPr>
        <p:spPr>
          <a:xfrm>
            <a:off x="6621320" y="1501628"/>
            <a:ext cx="47655" cy="638727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ADF411E0-E4C9-FA44-BEEC-D886F143F422}"/>
              </a:ext>
            </a:extLst>
          </p:cNvPr>
          <p:cNvSpPr txBox="1"/>
          <p:nvPr/>
        </p:nvSpPr>
        <p:spPr>
          <a:xfrm>
            <a:off x="2553732" y="1458094"/>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INPUT</a:t>
            </a:r>
          </a:p>
        </p:txBody>
      </p:sp>
      <p:sp>
        <p:nvSpPr>
          <p:cNvPr id="70" name="TextBox 69">
            <a:extLst>
              <a:ext uri="{FF2B5EF4-FFF2-40B4-BE49-F238E27FC236}">
                <a16:creationId xmlns:a16="http://schemas.microsoft.com/office/drawing/2014/main" id="{949B2013-AE96-7A4D-BD95-8B8E21819534}"/>
              </a:ext>
            </a:extLst>
          </p:cNvPr>
          <p:cNvSpPr txBox="1"/>
          <p:nvPr/>
        </p:nvSpPr>
        <p:spPr>
          <a:xfrm>
            <a:off x="8899114" y="1501628"/>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OUTPUT</a:t>
            </a:r>
          </a:p>
        </p:txBody>
      </p:sp>
      <p:grpSp>
        <p:nvGrpSpPr>
          <p:cNvPr id="32" name="Group 31">
            <a:extLst>
              <a:ext uri="{FF2B5EF4-FFF2-40B4-BE49-F238E27FC236}">
                <a16:creationId xmlns:a16="http://schemas.microsoft.com/office/drawing/2014/main" id="{FE3BE890-7441-7C4B-8D70-EA1A97CD0A0D}"/>
              </a:ext>
            </a:extLst>
          </p:cNvPr>
          <p:cNvGrpSpPr/>
          <p:nvPr/>
        </p:nvGrpSpPr>
        <p:grpSpPr>
          <a:xfrm>
            <a:off x="7791022" y="3281784"/>
            <a:ext cx="1881965" cy="4386679"/>
            <a:chOff x="7791022" y="3281784"/>
            <a:chExt cx="1881965" cy="4386679"/>
          </a:xfrm>
        </p:grpSpPr>
        <p:sp>
          <p:nvSpPr>
            <p:cNvPr id="81" name="Cube 80">
              <a:extLst>
                <a:ext uri="{FF2B5EF4-FFF2-40B4-BE49-F238E27FC236}">
                  <a16:creationId xmlns:a16="http://schemas.microsoft.com/office/drawing/2014/main" id="{9A7C546C-9E76-4649-83E0-A313C4A66FFE}"/>
                </a:ext>
              </a:extLst>
            </p:cNvPr>
            <p:cNvSpPr/>
            <p:nvPr/>
          </p:nvSpPr>
          <p:spPr>
            <a:xfrm rot="20470320" flipH="1">
              <a:off x="8158105" y="3281784"/>
              <a:ext cx="1514882" cy="4386679"/>
            </a:xfrm>
            <a:prstGeom prst="cube">
              <a:avLst>
                <a:gd name="adj" fmla="val 93926"/>
              </a:avLst>
            </a:prstGeom>
            <a:solidFill>
              <a:srgbClr val="C00000">
                <a:alpha val="46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83" name="Rectangle 82">
              <a:extLst>
                <a:ext uri="{FF2B5EF4-FFF2-40B4-BE49-F238E27FC236}">
                  <a16:creationId xmlns:a16="http://schemas.microsoft.com/office/drawing/2014/main" id="{3BFA0AAA-0555-0B42-B7AA-01F416A45AFC}"/>
                </a:ext>
              </a:extLst>
            </p:cNvPr>
            <p:cNvSpPr/>
            <p:nvPr/>
          </p:nvSpPr>
          <p:spPr>
            <a:xfrm rot="4204229">
              <a:off x="7273893" y="4333083"/>
              <a:ext cx="1495923"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Parent_of</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 </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Helvetica Neue"/>
                <a:cs typeface="Calibri" panose="020F0502020204030204" pitchFamily="34" charset="0"/>
                <a:sym typeface="Helvetica Neue"/>
              </a:endParaRPr>
            </a:p>
          </p:txBody>
        </p:sp>
      </p:grpSp>
      <p:grpSp>
        <p:nvGrpSpPr>
          <p:cNvPr id="34" name="Group 33">
            <a:extLst>
              <a:ext uri="{FF2B5EF4-FFF2-40B4-BE49-F238E27FC236}">
                <a16:creationId xmlns:a16="http://schemas.microsoft.com/office/drawing/2014/main" id="{F85E281E-953A-1C42-B67D-BC3236D18BE9}"/>
              </a:ext>
            </a:extLst>
          </p:cNvPr>
          <p:cNvGrpSpPr/>
          <p:nvPr/>
        </p:nvGrpSpPr>
        <p:grpSpPr>
          <a:xfrm>
            <a:off x="7073664" y="4558542"/>
            <a:ext cx="5375716" cy="1206841"/>
            <a:chOff x="7073664" y="4558542"/>
            <a:chExt cx="5375716" cy="1206841"/>
          </a:xfrm>
        </p:grpSpPr>
        <p:cxnSp>
          <p:nvCxnSpPr>
            <p:cNvPr id="86" name="Straight Arrow Connector 85">
              <a:extLst>
                <a:ext uri="{FF2B5EF4-FFF2-40B4-BE49-F238E27FC236}">
                  <a16:creationId xmlns:a16="http://schemas.microsoft.com/office/drawing/2014/main" id="{6020A465-D3FC-F746-B1E1-C95FA3AE2C03}"/>
                </a:ext>
              </a:extLst>
            </p:cNvPr>
            <p:cNvCxnSpPr>
              <a:cxnSpLocks/>
            </p:cNvCxnSpPr>
            <p:nvPr/>
          </p:nvCxnSpPr>
          <p:spPr>
            <a:xfrm flipV="1">
              <a:off x="7073664" y="4816667"/>
              <a:ext cx="5375716" cy="948716"/>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sp>
          <p:nvSpPr>
            <p:cNvPr id="87" name="Rectangle 86">
              <a:extLst>
                <a:ext uri="{FF2B5EF4-FFF2-40B4-BE49-F238E27FC236}">
                  <a16:creationId xmlns:a16="http://schemas.microsoft.com/office/drawing/2014/main" id="{E48894DD-49C7-3649-8430-17BFAD00FB21}"/>
                </a:ext>
              </a:extLst>
            </p:cNvPr>
            <p:cNvSpPr/>
            <p:nvPr/>
          </p:nvSpPr>
          <p:spPr>
            <a:xfrm rot="20959498">
              <a:off x="10749744" y="4558542"/>
              <a:ext cx="1409361"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rPr>
                <a:t>Father_of</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endParaRPr>
            </a:p>
          </p:txBody>
        </p:sp>
      </p:grpSp>
      <p:grpSp>
        <p:nvGrpSpPr>
          <p:cNvPr id="35" name="Group 34">
            <a:extLst>
              <a:ext uri="{FF2B5EF4-FFF2-40B4-BE49-F238E27FC236}">
                <a16:creationId xmlns:a16="http://schemas.microsoft.com/office/drawing/2014/main" id="{FC4654C1-5556-C840-830E-DABB7B87C692}"/>
              </a:ext>
            </a:extLst>
          </p:cNvPr>
          <p:cNvGrpSpPr/>
          <p:nvPr/>
        </p:nvGrpSpPr>
        <p:grpSpPr>
          <a:xfrm>
            <a:off x="7726360" y="2751633"/>
            <a:ext cx="3532283" cy="5043915"/>
            <a:chOff x="7726360" y="2751633"/>
            <a:chExt cx="3532283" cy="5043915"/>
          </a:xfrm>
        </p:grpSpPr>
        <p:sp>
          <p:nvSpPr>
            <p:cNvPr id="73" name="Cube 72">
              <a:extLst>
                <a:ext uri="{FF2B5EF4-FFF2-40B4-BE49-F238E27FC236}">
                  <a16:creationId xmlns:a16="http://schemas.microsoft.com/office/drawing/2014/main" id="{15EC2C34-AD3A-5D46-B880-3C732AD1FC5D}"/>
                </a:ext>
              </a:extLst>
            </p:cNvPr>
            <p:cNvSpPr/>
            <p:nvPr/>
          </p:nvSpPr>
          <p:spPr>
            <a:xfrm>
              <a:off x="7726360" y="2751633"/>
              <a:ext cx="3437502" cy="5043915"/>
            </a:xfrm>
            <a:prstGeom prst="cube">
              <a:avLst>
                <a:gd name="adj" fmla="val 95648"/>
              </a:avLst>
            </a:pr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90" name="Rectangle 89">
              <a:extLst>
                <a:ext uri="{FF2B5EF4-FFF2-40B4-BE49-F238E27FC236}">
                  <a16:creationId xmlns:a16="http://schemas.microsoft.com/office/drawing/2014/main" id="{C8F973A2-31E5-9D4B-9C75-D4CB9E85AEC5}"/>
                </a:ext>
              </a:extLst>
            </p:cNvPr>
            <p:cNvSpPr/>
            <p:nvPr/>
          </p:nvSpPr>
          <p:spPr>
            <a:xfrm rot="5400000">
              <a:off x="10214928" y="3617270"/>
              <a:ext cx="1625766"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Brother_of</a:t>
              </a:r>
              <a:r>
                <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 </a:t>
              </a:r>
              <a:endPar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Helvetica Neue"/>
                <a:cs typeface="Calibri" panose="020F0502020204030204" pitchFamily="34" charset="0"/>
                <a:sym typeface="Helvetica Neue"/>
              </a:endParaRPr>
            </a:p>
          </p:txBody>
        </p:sp>
      </p:grpSp>
      <p:grpSp>
        <p:nvGrpSpPr>
          <p:cNvPr id="33" name="Group 32">
            <a:extLst>
              <a:ext uri="{FF2B5EF4-FFF2-40B4-BE49-F238E27FC236}">
                <a16:creationId xmlns:a16="http://schemas.microsoft.com/office/drawing/2014/main" id="{E05DD687-3A0A-444B-9F65-039325E34F5E}"/>
              </a:ext>
            </a:extLst>
          </p:cNvPr>
          <p:cNvGrpSpPr/>
          <p:nvPr/>
        </p:nvGrpSpPr>
        <p:grpSpPr>
          <a:xfrm>
            <a:off x="7978225" y="2432625"/>
            <a:ext cx="2062766" cy="5456273"/>
            <a:chOff x="7978225" y="2432625"/>
            <a:chExt cx="2062766" cy="5456273"/>
          </a:xfrm>
        </p:grpSpPr>
        <p:cxnSp>
          <p:nvCxnSpPr>
            <p:cNvPr id="84" name="Straight Arrow Connector 83">
              <a:extLst>
                <a:ext uri="{FF2B5EF4-FFF2-40B4-BE49-F238E27FC236}">
                  <a16:creationId xmlns:a16="http://schemas.microsoft.com/office/drawing/2014/main" id="{3A342C18-21BB-5547-9306-D5A2E5C24A88}"/>
                </a:ext>
              </a:extLst>
            </p:cNvPr>
            <p:cNvCxnSpPr>
              <a:cxnSpLocks/>
            </p:cNvCxnSpPr>
            <p:nvPr/>
          </p:nvCxnSpPr>
          <p:spPr>
            <a:xfrm flipH="1" flipV="1">
              <a:off x="7978225" y="2443639"/>
              <a:ext cx="2062766" cy="5445259"/>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sp>
          <p:nvSpPr>
            <p:cNvPr id="93" name="Rectangle 92">
              <a:extLst>
                <a:ext uri="{FF2B5EF4-FFF2-40B4-BE49-F238E27FC236}">
                  <a16:creationId xmlns:a16="http://schemas.microsoft.com/office/drawing/2014/main" id="{A84DFE85-D808-3F42-836F-E8F8CAE41DE4}"/>
                </a:ext>
              </a:extLst>
            </p:cNvPr>
            <p:cNvSpPr/>
            <p:nvPr/>
          </p:nvSpPr>
          <p:spPr>
            <a:xfrm rot="4267733">
              <a:off x="7680415" y="3056835"/>
              <a:ext cx="1771640" cy="523220"/>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err="1">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rPr>
                <a:t>Mother_of</a:t>
              </a: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endParaRPr>
            </a:p>
          </p:txBody>
        </p:sp>
      </p:grpSp>
      <p:sp>
        <p:nvSpPr>
          <p:cNvPr id="127" name="Rounded Rectangle 126">
            <a:extLst>
              <a:ext uri="{FF2B5EF4-FFF2-40B4-BE49-F238E27FC236}">
                <a16:creationId xmlns:a16="http://schemas.microsoft.com/office/drawing/2014/main" id="{7EA8E1D8-8060-F94D-962C-BCE8BE4F1E5E}"/>
              </a:ext>
            </a:extLst>
          </p:cNvPr>
          <p:cNvSpPr/>
          <p:nvPr/>
        </p:nvSpPr>
        <p:spPr>
          <a:xfrm>
            <a:off x="191303" y="8464287"/>
            <a:ext cx="12622194" cy="930751"/>
          </a:xfrm>
          <a:prstGeom prst="roundRect">
            <a:avLst/>
          </a:prstGeom>
          <a:no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lvl="0" indent="-285750" algn="l" defTabSz="584200" rtl="0" eaLnBrk="1" fontAlgn="auto" latinLnBrk="0" hangingPunct="0">
              <a:lnSpc>
                <a:spcPct val="100000"/>
              </a:lnSpc>
              <a:spcBef>
                <a:spcPts val="0"/>
              </a:spcBef>
              <a:spcAft>
                <a:spcPts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 </a:t>
            </a:r>
            <a:r>
              <a:rPr lang="en-US" b="0" noProof="0" dirty="0">
                <a:solidFill>
                  <a:srgbClr val="FF0000"/>
                </a:solidFill>
                <a:latin typeface="Verdana" panose="020B0604030504040204" pitchFamily="34" charset="0"/>
                <a:ea typeface="Verdana" panose="020B0604030504040204" pitchFamily="34" charset="0"/>
                <a:cs typeface="Verdana" panose="020B0604030504040204" pitchFamily="34" charset="0"/>
                <a:sym typeface="Helvetica Neue Medium"/>
              </a:rPr>
              <a:t>relation</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is represented by the </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subspace </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of the complex vector space</a:t>
            </a:r>
          </a:p>
          <a:p>
            <a:pPr marL="285750" marR="0" lvl="0" indent="-285750" algn="l" defTabSz="584200" rtl="0" eaLnBrk="1" fontAlgn="auto" latinLnBrk="0" hangingPunct="0">
              <a:lnSpc>
                <a:spcPct val="100000"/>
              </a:lnSpc>
              <a:spcBef>
                <a:spcPts val="0"/>
              </a:spcBef>
              <a:spcAft>
                <a:spcPts val="0"/>
              </a:spcAft>
              <a:buClrTx/>
              <a:buSzTx/>
              <a:buFontTx/>
              <a:buChar char="-"/>
              <a:tabLst/>
              <a:defRPr/>
            </a:pPr>
            <a:r>
              <a:rPr kumimoji="0" lang="en-US" sz="24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An</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entity</a:t>
            </a:r>
            <a:r>
              <a:rPr kumimoji="0" lang="en-US" sz="2400" b="0" i="0" u="none" strike="noStrike" kern="0" cap="none" spc="0" normalizeH="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pair</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is represented by a </a:t>
            </a:r>
            <a:r>
              <a:rPr kumimoji="0" lang="en-US" sz="24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complex vector</a:t>
            </a:r>
          </a:p>
        </p:txBody>
      </p:sp>
      <p:grpSp>
        <p:nvGrpSpPr>
          <p:cNvPr id="60" name="Group 59">
            <a:extLst>
              <a:ext uri="{FF2B5EF4-FFF2-40B4-BE49-F238E27FC236}">
                <a16:creationId xmlns:a16="http://schemas.microsoft.com/office/drawing/2014/main" id="{91722B68-3936-7C42-B089-F123E21B198B}"/>
              </a:ext>
            </a:extLst>
          </p:cNvPr>
          <p:cNvGrpSpPr/>
          <p:nvPr/>
        </p:nvGrpSpPr>
        <p:grpSpPr>
          <a:xfrm>
            <a:off x="111966" y="2385709"/>
            <a:ext cx="6390434" cy="4861915"/>
            <a:chOff x="3153003" y="2253836"/>
            <a:chExt cx="4928845" cy="4861915"/>
          </a:xfrm>
        </p:grpSpPr>
        <p:sp>
          <p:nvSpPr>
            <p:cNvPr id="61" name="Oval 60">
              <a:extLst>
                <a:ext uri="{FF2B5EF4-FFF2-40B4-BE49-F238E27FC236}">
                  <a16:creationId xmlns:a16="http://schemas.microsoft.com/office/drawing/2014/main" id="{50DDA1CD-4E55-4F4C-B80D-2FCD9BAC431B}"/>
                </a:ext>
              </a:extLst>
            </p:cNvPr>
            <p:cNvSpPr/>
            <p:nvPr/>
          </p:nvSpPr>
          <p:spPr>
            <a:xfrm>
              <a:off x="4573249" y="2253836"/>
              <a:ext cx="2019871" cy="368571"/>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any relation</a:t>
              </a:r>
            </a:p>
          </p:txBody>
        </p:sp>
        <p:sp>
          <p:nvSpPr>
            <p:cNvPr id="62" name="Oval 61">
              <a:extLst>
                <a:ext uri="{FF2B5EF4-FFF2-40B4-BE49-F238E27FC236}">
                  <a16:creationId xmlns:a16="http://schemas.microsoft.com/office/drawing/2014/main" id="{E09BBD58-F929-F045-9490-D4C2CD25D51E}"/>
                </a:ext>
              </a:extLst>
            </p:cNvPr>
            <p:cNvSpPr/>
            <p:nvPr/>
          </p:nvSpPr>
          <p:spPr>
            <a:xfrm>
              <a:off x="4416728" y="3240461"/>
              <a:ext cx="2395741" cy="50628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blood_relation</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63" name="Oval 62">
              <a:extLst>
                <a:ext uri="{FF2B5EF4-FFF2-40B4-BE49-F238E27FC236}">
                  <a16:creationId xmlns:a16="http://schemas.microsoft.com/office/drawing/2014/main" id="{C5E65A7B-98DD-8F4A-930C-D3AAA436FDB0}"/>
                </a:ext>
              </a:extLst>
            </p:cNvPr>
            <p:cNvSpPr/>
            <p:nvPr/>
          </p:nvSpPr>
          <p:spPr>
            <a:xfrm>
              <a:off x="3153003" y="4253647"/>
              <a:ext cx="1774848" cy="4399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Brother_of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64" name="Oval 63">
              <a:extLst>
                <a:ext uri="{FF2B5EF4-FFF2-40B4-BE49-F238E27FC236}">
                  <a16:creationId xmlns:a16="http://schemas.microsoft.com/office/drawing/2014/main" id="{7B32375D-B8B4-8948-9410-C6BD23563DD7}"/>
                </a:ext>
              </a:extLst>
            </p:cNvPr>
            <p:cNvSpPr/>
            <p:nvPr/>
          </p:nvSpPr>
          <p:spPr>
            <a:xfrm>
              <a:off x="4922198" y="4239838"/>
              <a:ext cx="1590303"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Parent_of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65" name="Oval 64">
              <a:extLst>
                <a:ext uri="{FF2B5EF4-FFF2-40B4-BE49-F238E27FC236}">
                  <a16:creationId xmlns:a16="http://schemas.microsoft.com/office/drawing/2014/main" id="{AC013B42-2C0B-B54B-95FD-D70B744B553F}"/>
                </a:ext>
              </a:extLst>
            </p:cNvPr>
            <p:cNvSpPr/>
            <p:nvPr/>
          </p:nvSpPr>
          <p:spPr>
            <a:xfrm>
              <a:off x="6539300" y="4253647"/>
              <a:ext cx="1542548"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Sister_of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66" name="Oval 65">
              <a:extLst>
                <a:ext uri="{FF2B5EF4-FFF2-40B4-BE49-F238E27FC236}">
                  <a16:creationId xmlns:a16="http://schemas.microsoft.com/office/drawing/2014/main" id="{2B89B6E1-3523-C845-88F4-C46842B1F7F5}"/>
                </a:ext>
              </a:extLst>
            </p:cNvPr>
            <p:cNvSpPr/>
            <p:nvPr/>
          </p:nvSpPr>
          <p:spPr>
            <a:xfrm>
              <a:off x="4239473" y="5048237"/>
              <a:ext cx="1659541" cy="6951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Father_of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sp>
          <p:nvSpPr>
            <p:cNvPr id="67" name="Oval 66">
              <a:extLst>
                <a:ext uri="{FF2B5EF4-FFF2-40B4-BE49-F238E27FC236}">
                  <a16:creationId xmlns:a16="http://schemas.microsoft.com/office/drawing/2014/main" id="{1199705F-9F84-2940-8CA0-4DE3C815AF9F}"/>
                </a:ext>
              </a:extLst>
            </p:cNvPr>
            <p:cNvSpPr/>
            <p:nvPr/>
          </p:nvSpPr>
          <p:spPr>
            <a:xfrm>
              <a:off x="6016931" y="5125934"/>
              <a:ext cx="1774847"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panose="020F0502020204030204"/>
                  <a:ea typeface="Helvetica Neue Medium"/>
                  <a:cs typeface="Helvetica Neue Medium"/>
                  <a:sym typeface="Helvetica Neue"/>
                </a:rPr>
                <a:t>Mother_of</a:t>
              </a:r>
              <a:endPar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endParaRPr>
            </a:p>
          </p:txBody>
        </p:sp>
        <p:cxnSp>
          <p:nvCxnSpPr>
            <p:cNvPr id="68" name="Straight Connector 67">
              <a:extLst>
                <a:ext uri="{FF2B5EF4-FFF2-40B4-BE49-F238E27FC236}">
                  <a16:creationId xmlns:a16="http://schemas.microsoft.com/office/drawing/2014/main" id="{44089F38-734F-214B-B23E-89143B94AA1D}"/>
                </a:ext>
              </a:extLst>
            </p:cNvPr>
            <p:cNvCxnSpPr>
              <a:cxnSpLocks/>
              <a:stCxn id="61" idx="4"/>
              <a:endCxn id="62" idx="0"/>
            </p:cNvCxnSpPr>
            <p:nvPr/>
          </p:nvCxnSpPr>
          <p:spPr>
            <a:xfrm>
              <a:off x="5583185" y="2622407"/>
              <a:ext cx="31414" cy="618054"/>
            </a:xfrm>
            <a:prstGeom prst="line">
              <a:avLst/>
            </a:prstGeom>
            <a:noFill/>
            <a:ln w="22225" cap="flat" cmpd="sng" algn="ctr">
              <a:solidFill>
                <a:sysClr val="windowText" lastClr="000000"/>
              </a:solidFill>
              <a:prstDash val="solid"/>
              <a:miter lim="800000"/>
            </a:ln>
            <a:effectLst/>
          </p:spPr>
        </p:cxnSp>
        <p:cxnSp>
          <p:nvCxnSpPr>
            <p:cNvPr id="69" name="Straight Connector 68">
              <a:extLst>
                <a:ext uri="{FF2B5EF4-FFF2-40B4-BE49-F238E27FC236}">
                  <a16:creationId xmlns:a16="http://schemas.microsoft.com/office/drawing/2014/main" id="{C94D193E-AB82-7E4B-9430-04DBC21A41BA}"/>
                </a:ext>
              </a:extLst>
            </p:cNvPr>
            <p:cNvCxnSpPr>
              <a:cxnSpLocks/>
              <a:stCxn id="62" idx="4"/>
              <a:endCxn id="63" idx="0"/>
            </p:cNvCxnSpPr>
            <p:nvPr/>
          </p:nvCxnSpPr>
          <p:spPr>
            <a:xfrm flipH="1">
              <a:off x="4040427" y="3746741"/>
              <a:ext cx="1574172" cy="506906"/>
            </a:xfrm>
            <a:prstGeom prst="line">
              <a:avLst/>
            </a:prstGeom>
            <a:noFill/>
            <a:ln w="22225" cap="flat" cmpd="sng" algn="ctr">
              <a:solidFill>
                <a:sysClr val="windowText" lastClr="000000"/>
              </a:solidFill>
              <a:prstDash val="solid"/>
              <a:miter lim="800000"/>
            </a:ln>
            <a:effectLst/>
          </p:spPr>
        </p:cxnSp>
        <p:cxnSp>
          <p:nvCxnSpPr>
            <p:cNvPr id="71" name="Straight Connector 70">
              <a:extLst>
                <a:ext uri="{FF2B5EF4-FFF2-40B4-BE49-F238E27FC236}">
                  <a16:creationId xmlns:a16="http://schemas.microsoft.com/office/drawing/2014/main" id="{9472D888-891D-934E-BF4B-F6A0BD49FDCB}"/>
                </a:ext>
              </a:extLst>
            </p:cNvPr>
            <p:cNvCxnSpPr>
              <a:cxnSpLocks/>
              <a:stCxn id="62" idx="4"/>
              <a:endCxn id="64" idx="0"/>
            </p:cNvCxnSpPr>
            <p:nvPr/>
          </p:nvCxnSpPr>
          <p:spPr>
            <a:xfrm>
              <a:off x="5614599" y="3746741"/>
              <a:ext cx="102751" cy="493097"/>
            </a:xfrm>
            <a:prstGeom prst="line">
              <a:avLst/>
            </a:prstGeom>
            <a:noFill/>
            <a:ln w="22225" cap="flat" cmpd="sng" algn="ctr">
              <a:solidFill>
                <a:sysClr val="windowText" lastClr="000000"/>
              </a:solidFill>
              <a:prstDash val="solid"/>
              <a:miter lim="800000"/>
            </a:ln>
            <a:effectLst/>
          </p:spPr>
        </p:cxnSp>
        <p:cxnSp>
          <p:nvCxnSpPr>
            <p:cNvPr id="72" name="Straight Connector 71">
              <a:extLst>
                <a:ext uri="{FF2B5EF4-FFF2-40B4-BE49-F238E27FC236}">
                  <a16:creationId xmlns:a16="http://schemas.microsoft.com/office/drawing/2014/main" id="{F6DF73BD-8D5C-9B46-B5E6-56DE843EB015}"/>
                </a:ext>
              </a:extLst>
            </p:cNvPr>
            <p:cNvCxnSpPr>
              <a:cxnSpLocks/>
              <a:stCxn id="62" idx="4"/>
              <a:endCxn id="65" idx="0"/>
            </p:cNvCxnSpPr>
            <p:nvPr/>
          </p:nvCxnSpPr>
          <p:spPr>
            <a:xfrm>
              <a:off x="5614599" y="3746741"/>
              <a:ext cx="1695975" cy="506906"/>
            </a:xfrm>
            <a:prstGeom prst="line">
              <a:avLst/>
            </a:prstGeom>
            <a:noFill/>
            <a:ln w="22225" cap="flat" cmpd="sng" algn="ctr">
              <a:solidFill>
                <a:sysClr val="windowText" lastClr="000000"/>
              </a:solidFill>
              <a:prstDash val="solid"/>
              <a:miter lim="800000"/>
            </a:ln>
            <a:effectLst/>
          </p:spPr>
        </p:cxnSp>
        <p:cxnSp>
          <p:nvCxnSpPr>
            <p:cNvPr id="74" name="Straight Connector 73">
              <a:extLst>
                <a:ext uri="{FF2B5EF4-FFF2-40B4-BE49-F238E27FC236}">
                  <a16:creationId xmlns:a16="http://schemas.microsoft.com/office/drawing/2014/main" id="{2AC27FE8-677B-784D-B12B-952555417645}"/>
                </a:ext>
              </a:extLst>
            </p:cNvPr>
            <p:cNvCxnSpPr>
              <a:cxnSpLocks/>
              <a:stCxn id="64" idx="4"/>
              <a:endCxn id="66" idx="0"/>
            </p:cNvCxnSpPr>
            <p:nvPr/>
          </p:nvCxnSpPr>
          <p:spPr>
            <a:xfrm flipH="1">
              <a:off x="5069244" y="4693562"/>
              <a:ext cx="648106" cy="354675"/>
            </a:xfrm>
            <a:prstGeom prst="line">
              <a:avLst/>
            </a:prstGeom>
            <a:noFill/>
            <a:ln w="22225" cap="flat" cmpd="sng" algn="ctr">
              <a:solidFill>
                <a:sysClr val="windowText" lastClr="000000"/>
              </a:solidFill>
              <a:prstDash val="solid"/>
              <a:miter lim="800000"/>
            </a:ln>
            <a:effectLst/>
          </p:spPr>
        </p:cxnSp>
        <p:cxnSp>
          <p:nvCxnSpPr>
            <p:cNvPr id="82" name="Straight Connector 81">
              <a:extLst>
                <a:ext uri="{FF2B5EF4-FFF2-40B4-BE49-F238E27FC236}">
                  <a16:creationId xmlns:a16="http://schemas.microsoft.com/office/drawing/2014/main" id="{845FEA76-8B75-8C45-B675-354BD359120E}"/>
                </a:ext>
              </a:extLst>
            </p:cNvPr>
            <p:cNvCxnSpPr>
              <a:cxnSpLocks/>
              <a:stCxn id="64" idx="4"/>
              <a:endCxn id="67" idx="0"/>
            </p:cNvCxnSpPr>
            <p:nvPr/>
          </p:nvCxnSpPr>
          <p:spPr>
            <a:xfrm>
              <a:off x="5717350" y="4693562"/>
              <a:ext cx="1187005" cy="432372"/>
            </a:xfrm>
            <a:prstGeom prst="line">
              <a:avLst/>
            </a:prstGeom>
            <a:noFill/>
            <a:ln w="22225" cap="flat" cmpd="sng" algn="ctr">
              <a:solidFill>
                <a:sysClr val="windowText" lastClr="000000"/>
              </a:solidFill>
              <a:prstDash val="solid"/>
              <a:miter lim="800000"/>
            </a:ln>
            <a:effectLst/>
          </p:spPr>
        </p:cxnSp>
        <p:sp>
          <p:nvSpPr>
            <p:cNvPr id="85" name="Oval 84">
              <a:extLst>
                <a:ext uri="{FF2B5EF4-FFF2-40B4-BE49-F238E27FC236}">
                  <a16:creationId xmlns:a16="http://schemas.microsoft.com/office/drawing/2014/main" id="{FBD79917-E72F-504E-958E-80C48675EBFF}"/>
                </a:ext>
              </a:extLst>
            </p:cNvPr>
            <p:cNvSpPr/>
            <p:nvPr/>
          </p:nvSpPr>
          <p:spPr>
            <a:xfrm>
              <a:off x="3687467" y="6490352"/>
              <a:ext cx="1798154" cy="625399"/>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rgbClr val="FFFFFF"/>
                  </a:solidFill>
                  <a:latin typeface="Calibri" panose="020F0502020204030204"/>
                  <a:ea typeface="Helvetica Neue Medium"/>
                  <a:cs typeface="Helvetica Neue Medium"/>
                </a:rPr>
                <a:t>(</a:t>
              </a: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Bob, Alice)</a:t>
              </a:r>
            </a:p>
          </p:txBody>
        </p:sp>
        <p:sp>
          <p:nvSpPr>
            <p:cNvPr id="89" name="Oval 88">
              <a:extLst>
                <a:ext uri="{FF2B5EF4-FFF2-40B4-BE49-F238E27FC236}">
                  <a16:creationId xmlns:a16="http://schemas.microsoft.com/office/drawing/2014/main" id="{F0B0463F-2EB4-7549-A4A5-77DC6CA6ACD9}"/>
                </a:ext>
              </a:extLst>
            </p:cNvPr>
            <p:cNvSpPr/>
            <p:nvPr/>
          </p:nvSpPr>
          <p:spPr>
            <a:xfrm>
              <a:off x="5998567" y="6487130"/>
              <a:ext cx="2020512" cy="625399"/>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(Maria, Alice)</a:t>
              </a:r>
            </a:p>
          </p:txBody>
        </p:sp>
        <p:cxnSp>
          <p:nvCxnSpPr>
            <p:cNvPr id="91" name="Straight Connector 90">
              <a:extLst>
                <a:ext uri="{FF2B5EF4-FFF2-40B4-BE49-F238E27FC236}">
                  <a16:creationId xmlns:a16="http://schemas.microsoft.com/office/drawing/2014/main" id="{AF901D15-E8DC-A841-8B51-48A33EFC6D0E}"/>
                </a:ext>
              </a:extLst>
            </p:cNvPr>
            <p:cNvCxnSpPr>
              <a:cxnSpLocks/>
              <a:stCxn id="66" idx="4"/>
              <a:endCxn id="85" idx="0"/>
            </p:cNvCxnSpPr>
            <p:nvPr/>
          </p:nvCxnSpPr>
          <p:spPr>
            <a:xfrm flipH="1">
              <a:off x="4586544" y="5743435"/>
              <a:ext cx="482700" cy="746917"/>
            </a:xfrm>
            <a:prstGeom prst="line">
              <a:avLst/>
            </a:prstGeom>
            <a:noFill/>
            <a:ln w="22225" cap="flat" cmpd="sng" algn="ctr">
              <a:solidFill>
                <a:sysClr val="windowText" lastClr="000000"/>
              </a:solidFill>
              <a:prstDash val="solid"/>
              <a:miter lim="800000"/>
            </a:ln>
            <a:effectLst/>
          </p:spPr>
        </p:cxnSp>
        <p:cxnSp>
          <p:nvCxnSpPr>
            <p:cNvPr id="92" name="Straight Connector 91">
              <a:extLst>
                <a:ext uri="{FF2B5EF4-FFF2-40B4-BE49-F238E27FC236}">
                  <a16:creationId xmlns:a16="http://schemas.microsoft.com/office/drawing/2014/main" id="{EF690C34-C9FA-7F43-988B-61790AECC5E5}"/>
                </a:ext>
              </a:extLst>
            </p:cNvPr>
            <p:cNvCxnSpPr>
              <a:cxnSpLocks/>
              <a:stCxn id="67" idx="4"/>
              <a:endCxn id="89" idx="0"/>
            </p:cNvCxnSpPr>
            <p:nvPr/>
          </p:nvCxnSpPr>
          <p:spPr>
            <a:xfrm>
              <a:off x="6904355" y="5777984"/>
              <a:ext cx="104468" cy="709146"/>
            </a:xfrm>
            <a:prstGeom prst="line">
              <a:avLst/>
            </a:prstGeom>
            <a:noFill/>
            <a:ln w="22225" cap="flat" cmpd="sng" algn="ctr">
              <a:solidFill>
                <a:sysClr val="windowText" lastClr="000000"/>
              </a:solidFill>
              <a:prstDash val="solid"/>
              <a:miter lim="800000"/>
            </a:ln>
            <a:effectLst/>
          </p:spPr>
        </p:cxnSp>
      </p:grpSp>
      <p:grpSp>
        <p:nvGrpSpPr>
          <p:cNvPr id="7" name="Group 6">
            <a:extLst>
              <a:ext uri="{FF2B5EF4-FFF2-40B4-BE49-F238E27FC236}">
                <a16:creationId xmlns:a16="http://schemas.microsoft.com/office/drawing/2014/main" id="{DA2C8945-37DC-DD4C-A6FE-3F4D40D88020}"/>
              </a:ext>
            </a:extLst>
          </p:cNvPr>
          <p:cNvGrpSpPr/>
          <p:nvPr/>
        </p:nvGrpSpPr>
        <p:grpSpPr>
          <a:xfrm>
            <a:off x="4856603" y="6458803"/>
            <a:ext cx="7681610" cy="1213159"/>
            <a:chOff x="4856603" y="6458803"/>
            <a:chExt cx="7681610" cy="1213159"/>
          </a:xfrm>
        </p:grpSpPr>
        <p:grpSp>
          <p:nvGrpSpPr>
            <p:cNvPr id="29" name="Group 28">
              <a:extLst>
                <a:ext uri="{FF2B5EF4-FFF2-40B4-BE49-F238E27FC236}">
                  <a16:creationId xmlns:a16="http://schemas.microsoft.com/office/drawing/2014/main" id="{F74A5F17-3C7D-3948-8C91-4DD780E29FDF}"/>
                </a:ext>
              </a:extLst>
            </p:cNvPr>
            <p:cNvGrpSpPr/>
            <p:nvPr/>
          </p:nvGrpSpPr>
          <p:grpSpPr>
            <a:xfrm>
              <a:off x="4856603" y="6458803"/>
              <a:ext cx="4808538" cy="1213159"/>
              <a:chOff x="3437719" y="6458803"/>
              <a:chExt cx="6227422" cy="1213159"/>
            </a:xfrm>
          </p:grpSpPr>
          <p:sp>
            <p:nvSpPr>
              <p:cNvPr id="106" name="Connector 105">
                <a:extLst>
                  <a:ext uri="{FF2B5EF4-FFF2-40B4-BE49-F238E27FC236}">
                    <a16:creationId xmlns:a16="http://schemas.microsoft.com/office/drawing/2014/main" id="{F64F2B89-0E3F-5F40-ADFC-85A918AAB16E}"/>
                  </a:ext>
                </a:extLst>
              </p:cNvPr>
              <p:cNvSpPr/>
              <p:nvPr/>
            </p:nvSpPr>
            <p:spPr>
              <a:xfrm>
                <a:off x="9402067" y="6458803"/>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117" name="Freeform 116">
                <a:extLst>
                  <a:ext uri="{FF2B5EF4-FFF2-40B4-BE49-F238E27FC236}">
                    <a16:creationId xmlns:a16="http://schemas.microsoft.com/office/drawing/2014/main" id="{4A9ACD9F-7E36-ED41-942E-021EA6853F43}"/>
                  </a:ext>
                </a:extLst>
              </p:cNvPr>
              <p:cNvSpPr/>
              <p:nvPr/>
            </p:nvSpPr>
            <p:spPr>
              <a:xfrm>
                <a:off x="3437719" y="6763064"/>
                <a:ext cx="6071001" cy="908898"/>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2" name="Line Callout 2 1">
                  <a:extLst>
                    <a:ext uri="{FF2B5EF4-FFF2-40B4-BE49-F238E27FC236}">
                      <a16:creationId xmlns:a16="http://schemas.microsoft.com/office/drawing/2014/main" id="{D42A105C-F7A8-3147-B9E0-262DC5C5AB6F}"/>
                    </a:ext>
                  </a:extLst>
                </p:cNvPr>
                <p:cNvSpPr/>
                <p:nvPr/>
              </p:nvSpPr>
              <p:spPr>
                <a:xfrm>
                  <a:off x="10648730" y="6931702"/>
                  <a:ext cx="1889483" cy="410369"/>
                </a:xfrm>
                <a:prstGeom prst="borderCallout2">
                  <a:avLst>
                    <a:gd name="adj1" fmla="val 18750"/>
                    <a:gd name="adj2" fmla="val -8333"/>
                    <a:gd name="adj3" fmla="val 18750"/>
                    <a:gd name="adj4" fmla="val -16667"/>
                    <a:gd name="adj5" fmla="val -68972"/>
                    <a:gd name="adj6" fmla="val -49593"/>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𝑀𝑎𝑟𝑖𝑎</m:t>
                            </m:r>
                          </m:sub>
                        </m:s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𝜄</m:t>
                        </m:r>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𝐴𝑙𝑖𝑐𝑒</m:t>
                            </m:r>
                          </m:sub>
                        </m:sSub>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2" name="Line Callout 2 1">
                  <a:extLst>
                    <a:ext uri="{FF2B5EF4-FFF2-40B4-BE49-F238E27FC236}">
                      <a16:creationId xmlns:a16="http://schemas.microsoft.com/office/drawing/2014/main" id="{D42A105C-F7A8-3147-B9E0-262DC5C5AB6F}"/>
                    </a:ext>
                  </a:extLst>
                </p:cNvPr>
                <p:cNvSpPr>
                  <a:spLocks noRot="1" noChangeAspect="1" noMove="1" noResize="1" noEditPoints="1" noAdjustHandles="1" noChangeArrowheads="1" noChangeShapeType="1" noTextEdit="1"/>
                </p:cNvSpPr>
                <p:nvPr/>
              </p:nvSpPr>
              <p:spPr>
                <a:xfrm>
                  <a:off x="10648730" y="6931702"/>
                  <a:ext cx="1889483" cy="410369"/>
                </a:xfrm>
                <a:prstGeom prst="borderCallout2">
                  <a:avLst>
                    <a:gd name="adj1" fmla="val 18750"/>
                    <a:gd name="adj2" fmla="val -8333"/>
                    <a:gd name="adj3" fmla="val 18750"/>
                    <a:gd name="adj4" fmla="val -16667"/>
                    <a:gd name="adj5" fmla="val -68972"/>
                    <a:gd name="adj6" fmla="val -49593"/>
                  </a:avLst>
                </a:prstGeom>
                <a:blipFill>
                  <a:blip r:embed="rId2"/>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2627ABB-67FA-3D4D-A588-AC3538613482}"/>
              </a:ext>
            </a:extLst>
          </p:cNvPr>
          <p:cNvGrpSpPr/>
          <p:nvPr/>
        </p:nvGrpSpPr>
        <p:grpSpPr>
          <a:xfrm>
            <a:off x="1873771" y="5403603"/>
            <a:ext cx="10417687" cy="2698313"/>
            <a:chOff x="1873771" y="5403603"/>
            <a:chExt cx="10417687" cy="2698313"/>
          </a:xfrm>
        </p:grpSpPr>
        <p:grpSp>
          <p:nvGrpSpPr>
            <p:cNvPr id="27" name="Group 26">
              <a:extLst>
                <a:ext uri="{FF2B5EF4-FFF2-40B4-BE49-F238E27FC236}">
                  <a16:creationId xmlns:a16="http://schemas.microsoft.com/office/drawing/2014/main" id="{9C0FE1C5-5AFE-DF49-8917-F646C1FD1EEA}"/>
                </a:ext>
              </a:extLst>
            </p:cNvPr>
            <p:cNvGrpSpPr/>
            <p:nvPr/>
          </p:nvGrpSpPr>
          <p:grpSpPr>
            <a:xfrm>
              <a:off x="1873771" y="5403603"/>
              <a:ext cx="6649276" cy="2698313"/>
              <a:chOff x="1873771" y="5403603"/>
              <a:chExt cx="6649276" cy="2698313"/>
            </a:xfrm>
          </p:grpSpPr>
          <p:sp>
            <p:nvSpPr>
              <p:cNvPr id="88" name="Connector 87">
                <a:extLst>
                  <a:ext uri="{FF2B5EF4-FFF2-40B4-BE49-F238E27FC236}">
                    <a16:creationId xmlns:a16="http://schemas.microsoft.com/office/drawing/2014/main" id="{56E109CE-E5F7-7142-BD1E-EE01D82365FE}"/>
                  </a:ext>
                </a:extLst>
              </p:cNvPr>
              <p:cNvSpPr/>
              <p:nvPr/>
            </p:nvSpPr>
            <p:spPr>
              <a:xfrm>
                <a:off x="8259973" y="5403603"/>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25" name="Freeform 24">
                <a:extLst>
                  <a:ext uri="{FF2B5EF4-FFF2-40B4-BE49-F238E27FC236}">
                    <a16:creationId xmlns:a16="http://schemas.microsoft.com/office/drawing/2014/main" id="{D410C8A1-09BB-4E45-861F-95571B090B12}"/>
                  </a:ext>
                </a:extLst>
              </p:cNvPr>
              <p:cNvSpPr/>
              <p:nvPr/>
            </p:nvSpPr>
            <p:spPr>
              <a:xfrm>
                <a:off x="1873771" y="5626453"/>
                <a:ext cx="6500901" cy="2475463"/>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94" name="Line Callout 2 93">
                  <a:extLst>
                    <a:ext uri="{FF2B5EF4-FFF2-40B4-BE49-F238E27FC236}">
                      <a16:creationId xmlns:a16="http://schemas.microsoft.com/office/drawing/2014/main" id="{EB7F2E1B-73B7-384B-8450-64703A28171C}"/>
                    </a:ext>
                  </a:extLst>
                </p:cNvPr>
                <p:cNvSpPr/>
                <p:nvPr/>
              </p:nvSpPr>
              <p:spPr>
                <a:xfrm>
                  <a:off x="10617389" y="6234269"/>
                  <a:ext cx="1674069" cy="410369"/>
                </a:xfrm>
                <a:prstGeom prst="borderCallout2">
                  <a:avLst>
                    <a:gd name="adj1" fmla="val 18750"/>
                    <a:gd name="adj2" fmla="val -8333"/>
                    <a:gd name="adj3" fmla="val 18750"/>
                    <a:gd name="adj4" fmla="val -16667"/>
                    <a:gd name="adj5" fmla="val -147373"/>
                    <a:gd name="adj6" fmla="val -122530"/>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𝐵𝑜𝑏</m:t>
                            </m:r>
                          </m:sub>
                        </m:s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𝜄</m:t>
                        </m:r>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𝐴𝑙𝑖𝑐𝑒</m:t>
                            </m:r>
                          </m:sub>
                        </m:sSub>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94" name="Line Callout 2 93">
                  <a:extLst>
                    <a:ext uri="{FF2B5EF4-FFF2-40B4-BE49-F238E27FC236}">
                      <a16:creationId xmlns:a16="http://schemas.microsoft.com/office/drawing/2014/main" id="{EB7F2E1B-73B7-384B-8450-64703A28171C}"/>
                    </a:ext>
                  </a:extLst>
                </p:cNvPr>
                <p:cNvSpPr>
                  <a:spLocks noRot="1" noChangeAspect="1" noMove="1" noResize="1" noEditPoints="1" noAdjustHandles="1" noChangeArrowheads="1" noChangeShapeType="1" noTextEdit="1"/>
                </p:cNvSpPr>
                <p:nvPr/>
              </p:nvSpPr>
              <p:spPr>
                <a:xfrm>
                  <a:off x="10617389" y="6234269"/>
                  <a:ext cx="1674069" cy="410369"/>
                </a:xfrm>
                <a:prstGeom prst="borderCallout2">
                  <a:avLst>
                    <a:gd name="adj1" fmla="val 18750"/>
                    <a:gd name="adj2" fmla="val -8333"/>
                    <a:gd name="adj3" fmla="val 18750"/>
                    <a:gd name="adj4" fmla="val -16667"/>
                    <a:gd name="adj5" fmla="val -147373"/>
                    <a:gd name="adj6" fmla="val -122530"/>
                  </a:avLst>
                </a:prstGeom>
                <a:blipFill>
                  <a:blip r:embed="rId3"/>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6B67FEC7-6FDB-3A47-A53C-D2E9BD00B32A}"/>
              </a:ext>
            </a:extLst>
          </p:cNvPr>
          <p:cNvGrpSpPr/>
          <p:nvPr/>
        </p:nvGrpSpPr>
        <p:grpSpPr>
          <a:xfrm>
            <a:off x="6934344" y="2210506"/>
            <a:ext cx="5980750" cy="4732577"/>
            <a:chOff x="6934344" y="2210506"/>
            <a:chExt cx="5980750" cy="4732577"/>
          </a:xfrm>
        </p:grpSpPr>
        <p:grpSp>
          <p:nvGrpSpPr>
            <p:cNvPr id="31" name="Group 30">
              <a:extLst>
                <a:ext uri="{FF2B5EF4-FFF2-40B4-BE49-F238E27FC236}">
                  <a16:creationId xmlns:a16="http://schemas.microsoft.com/office/drawing/2014/main" id="{846B9EB3-FBC5-A44B-BA51-8E244FAEA255}"/>
                </a:ext>
              </a:extLst>
            </p:cNvPr>
            <p:cNvGrpSpPr/>
            <p:nvPr/>
          </p:nvGrpSpPr>
          <p:grpSpPr>
            <a:xfrm>
              <a:off x="6934344" y="2218963"/>
              <a:ext cx="5164970" cy="4724120"/>
              <a:chOff x="6934344" y="2218963"/>
              <a:chExt cx="5164970" cy="4724120"/>
            </a:xfrm>
          </p:grpSpPr>
          <p:cxnSp>
            <p:nvCxnSpPr>
              <p:cNvPr id="75" name="Straight Arrow Connector 74">
                <a:extLst>
                  <a:ext uri="{FF2B5EF4-FFF2-40B4-BE49-F238E27FC236}">
                    <a16:creationId xmlns:a16="http://schemas.microsoft.com/office/drawing/2014/main" id="{431AD367-BFB9-C344-BADB-82B6DC6D0C0A}"/>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6" name="Straight Arrow Connector 75">
                <a:extLst>
                  <a:ext uri="{FF2B5EF4-FFF2-40B4-BE49-F238E27FC236}">
                    <a16:creationId xmlns:a16="http://schemas.microsoft.com/office/drawing/2014/main" id="{9C913129-CC04-5043-8169-05FFAA4DE558}"/>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75496531-27D1-814E-AC27-C3A8FC35ABA9}"/>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36D684CF-584E-B941-9AE1-268C6B28E67A}"/>
                  </a:ext>
                </a:extLst>
              </p:cNvPr>
              <p:cNvSpPr txBox="1"/>
              <p:nvPr/>
            </p:nvSpPr>
            <p:spPr>
              <a:xfrm>
                <a:off x="11399441" y="5498754"/>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79" name="TextBox 78">
                <a:extLst>
                  <a:ext uri="{FF2B5EF4-FFF2-40B4-BE49-F238E27FC236}">
                    <a16:creationId xmlns:a16="http://schemas.microsoft.com/office/drawing/2014/main" id="{D295FAB7-442D-294D-BE5F-B7ABB10B44A1}"/>
                  </a:ext>
                </a:extLst>
              </p:cNvPr>
              <p:cNvSpPr txBox="1"/>
              <p:nvPr/>
            </p:nvSpPr>
            <p:spPr>
              <a:xfrm>
                <a:off x="6934344" y="6594270"/>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80" name="TextBox 79">
                <a:extLst>
                  <a:ext uri="{FF2B5EF4-FFF2-40B4-BE49-F238E27FC236}">
                    <a16:creationId xmlns:a16="http://schemas.microsoft.com/office/drawing/2014/main" id="{D1D4EFA4-2FC8-E64D-B82C-0CAA65BD03D8}"/>
                  </a:ext>
                </a:extLst>
              </p:cNvPr>
              <p:cNvSpPr txBox="1"/>
              <p:nvPr/>
            </p:nvSpPr>
            <p:spPr>
              <a:xfrm>
                <a:off x="8795299" y="2218963"/>
                <a:ext cx="90931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d</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7197E1C-BCB5-7746-96F0-900E761C00D7}"/>
                    </a:ext>
                  </a:extLst>
                </p:cNvPr>
                <p:cNvSpPr txBox="1"/>
                <p:nvPr/>
              </p:nvSpPr>
              <p:spPr>
                <a:xfrm>
                  <a:off x="11353621" y="2210506"/>
                  <a:ext cx="1561473" cy="6136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ℂ</m:t>
                            </m:r>
                          </m:e>
                          <m:sup>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𝐝</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5" name="TextBox 4">
                  <a:extLst>
                    <a:ext uri="{FF2B5EF4-FFF2-40B4-BE49-F238E27FC236}">
                      <a16:creationId xmlns:a16="http://schemas.microsoft.com/office/drawing/2014/main" id="{57197E1C-BCB5-7746-96F0-900E761C00D7}"/>
                    </a:ext>
                  </a:extLst>
                </p:cNvPr>
                <p:cNvSpPr txBox="1">
                  <a:spLocks noRot="1" noChangeAspect="1" noMove="1" noResize="1" noEditPoints="1" noAdjustHandles="1" noChangeArrowheads="1" noChangeShapeType="1" noTextEdit="1"/>
                </p:cNvSpPr>
                <p:nvPr/>
              </p:nvSpPr>
              <p:spPr>
                <a:xfrm>
                  <a:off x="11353621" y="2210506"/>
                  <a:ext cx="1561473" cy="613694"/>
                </a:xfrm>
                <a:prstGeom prst="rect">
                  <a:avLst/>
                </a:prstGeom>
                <a:blipFill>
                  <a:blip r:embed="rId4"/>
                  <a:stretch>
                    <a:fillRect l="-8065" b="-24490"/>
                  </a:stretch>
                </a:blipFill>
                <a:ln w="12700" cap="flat">
                  <a:noFill/>
                  <a:miter lim="400000"/>
                </a:ln>
                <a:effectLst/>
              </p:spPr>
              <p:txBody>
                <a:bodyPr/>
                <a:lstStyle/>
                <a:p>
                  <a:r>
                    <a:rPr lang="en-US">
                      <a:noFill/>
                    </a:rPr>
                    <a:t> </a:t>
                  </a:r>
                </a:p>
              </p:txBody>
            </p:sp>
          </mc:Fallback>
        </mc:AlternateContent>
      </p:grpSp>
    </p:spTree>
    <p:extLst>
      <p:ext uri="{BB962C8B-B14F-4D97-AF65-F5344CB8AC3E}">
        <p14:creationId xmlns:p14="http://schemas.microsoft.com/office/powerpoint/2010/main" val="27331448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8F5DC6-2C2B-AC42-B565-8AB9C6F7A67F}"/>
              </a:ext>
            </a:extLst>
          </p:cNvPr>
          <p:cNvGrpSpPr/>
          <p:nvPr/>
        </p:nvGrpSpPr>
        <p:grpSpPr>
          <a:xfrm>
            <a:off x="6934344" y="2556667"/>
            <a:ext cx="5899466" cy="4708142"/>
            <a:chOff x="6934344" y="2234941"/>
            <a:chExt cx="5899466" cy="4708142"/>
          </a:xfrm>
        </p:grpSpPr>
        <p:grpSp>
          <p:nvGrpSpPr>
            <p:cNvPr id="31" name="Group 30">
              <a:extLst>
                <a:ext uri="{FF2B5EF4-FFF2-40B4-BE49-F238E27FC236}">
                  <a16:creationId xmlns:a16="http://schemas.microsoft.com/office/drawing/2014/main" id="{846B9EB3-FBC5-A44B-BA51-8E244FAEA255}"/>
                </a:ext>
              </a:extLst>
            </p:cNvPr>
            <p:cNvGrpSpPr/>
            <p:nvPr/>
          </p:nvGrpSpPr>
          <p:grpSpPr>
            <a:xfrm>
              <a:off x="6934344" y="2234941"/>
              <a:ext cx="5164970" cy="4708142"/>
              <a:chOff x="6934344" y="2234941"/>
              <a:chExt cx="5164970" cy="4708142"/>
            </a:xfrm>
          </p:grpSpPr>
          <p:cxnSp>
            <p:nvCxnSpPr>
              <p:cNvPr id="75" name="Straight Arrow Connector 74">
                <a:extLst>
                  <a:ext uri="{FF2B5EF4-FFF2-40B4-BE49-F238E27FC236}">
                    <a16:creationId xmlns:a16="http://schemas.microsoft.com/office/drawing/2014/main" id="{431AD367-BFB9-C344-BADB-82B6DC6D0C0A}"/>
                  </a:ext>
                </a:extLst>
              </p:cNvPr>
              <p:cNvCxnSpPr>
                <a:cxnSpLocks/>
              </p:cNvCxnSpPr>
              <p:nvPr/>
            </p:nvCxnSpPr>
            <p:spPr>
              <a:xfrm>
                <a:off x="9081239" y="5395947"/>
                <a:ext cx="2712399" cy="7656"/>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6" name="Straight Arrow Connector 75">
                <a:extLst>
                  <a:ext uri="{FF2B5EF4-FFF2-40B4-BE49-F238E27FC236}">
                    <a16:creationId xmlns:a16="http://schemas.microsoft.com/office/drawing/2014/main" id="{9C913129-CC04-5043-8169-05FFAA4DE558}"/>
                  </a:ext>
                </a:extLst>
              </p:cNvPr>
              <p:cNvCxnSpPr>
                <a:cxnSpLocks/>
              </p:cNvCxnSpPr>
              <p:nvPr/>
            </p:nvCxnSpPr>
            <p:spPr>
              <a:xfrm flipV="1">
                <a:off x="9081240" y="2586345"/>
                <a:ext cx="42101" cy="2809604"/>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77" name="Straight Arrow Connector 76">
                <a:extLst>
                  <a:ext uri="{FF2B5EF4-FFF2-40B4-BE49-F238E27FC236}">
                    <a16:creationId xmlns:a16="http://schemas.microsoft.com/office/drawing/2014/main" id="{75496531-27D1-814E-AC27-C3A8FC35ABA9}"/>
                  </a:ext>
                </a:extLst>
              </p:cNvPr>
              <p:cNvCxnSpPr>
                <a:cxnSpLocks/>
              </p:cNvCxnSpPr>
              <p:nvPr/>
            </p:nvCxnSpPr>
            <p:spPr>
              <a:xfrm flipH="1">
                <a:off x="7073664" y="5395947"/>
                <a:ext cx="2007576" cy="1109217"/>
              </a:xfrm>
              <a:prstGeom prst="straightConnector1">
                <a:avLst/>
              </a:prstGeom>
              <a:noFill/>
              <a:ln w="53975" cap="flat">
                <a:solidFill>
                  <a:schemeClr val="tx1">
                    <a:lumMod val="50000"/>
                    <a:lumOff val="50000"/>
                  </a:schemeClr>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36D684CF-584E-B941-9AE1-268C6B28E67A}"/>
                  </a:ext>
                </a:extLst>
              </p:cNvPr>
              <p:cNvSpPr txBox="1"/>
              <p:nvPr/>
            </p:nvSpPr>
            <p:spPr>
              <a:xfrm>
                <a:off x="11399441" y="5498754"/>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79" name="TextBox 78">
                <a:extLst>
                  <a:ext uri="{FF2B5EF4-FFF2-40B4-BE49-F238E27FC236}">
                    <a16:creationId xmlns:a16="http://schemas.microsoft.com/office/drawing/2014/main" id="{D295FAB7-442D-294D-BE5F-B7ABB10B44A1}"/>
                  </a:ext>
                </a:extLst>
              </p:cNvPr>
              <p:cNvSpPr txBox="1"/>
              <p:nvPr/>
            </p:nvSpPr>
            <p:spPr>
              <a:xfrm>
                <a:off x="6934344" y="6594270"/>
                <a:ext cx="699873"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80" name="TextBox 79">
                <a:extLst>
                  <a:ext uri="{FF2B5EF4-FFF2-40B4-BE49-F238E27FC236}">
                    <a16:creationId xmlns:a16="http://schemas.microsoft.com/office/drawing/2014/main" id="{D1D4EFA4-2FC8-E64D-B82C-0CAA65BD03D8}"/>
                  </a:ext>
                </a:extLst>
              </p:cNvPr>
              <p:cNvSpPr txBox="1"/>
              <p:nvPr/>
            </p:nvSpPr>
            <p:spPr>
              <a:xfrm>
                <a:off x="8766186" y="2234941"/>
                <a:ext cx="90931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d</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4EF6D58-D763-9D45-B8DD-57C59CBE0115}"/>
                    </a:ext>
                  </a:extLst>
                </p:cNvPr>
                <p:cNvSpPr txBox="1"/>
                <p:nvPr/>
              </p:nvSpPr>
              <p:spPr>
                <a:xfrm>
                  <a:off x="11272337" y="2326922"/>
                  <a:ext cx="1561473" cy="6136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3200" b="1" i="1" u="none" strike="noStrike" cap="none" spc="0" normalizeH="0" baseline="0" smtClean="0">
                            <a:ln>
                              <a:noFill/>
                            </a:ln>
                            <a:solidFill>
                              <a:srgbClr val="000000"/>
                            </a:solidFill>
                            <a:effectLst/>
                            <a:uFillTx/>
                            <a:latin typeface="Cambria Math" panose="02040503050406030204" pitchFamily="18" charset="0"/>
                            <a:sym typeface="Helvetica Neue"/>
                          </a:rPr>
                          <m:t> </m:t>
                        </m:r>
                        <m:sSup>
                          <m:sSupPr>
                            <m:ctrlP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ctrlPr>
                          </m:sSupPr>
                          <m:e>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𝚺</m:t>
                            </m:r>
                            <m:r>
                              <a:rPr kumimoji="0" lang="en-US" sz="3200" b="1" i="0"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m:t>
                            </m:r>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ℂ</m:t>
                            </m:r>
                          </m:e>
                          <m:sup>
                            <m:r>
                              <a:rPr kumimoji="0" lang="en-US" sz="3200" b="1"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Helvetica Neue"/>
                              </a:rPr>
                              <m:t>𝒅</m:t>
                            </m:r>
                          </m:sup>
                        </m:sSup>
                      </m:oMath>
                    </m:oMathPara>
                  </a14:m>
                  <a:endParaRPr kumimoji="0" lang="en-US" sz="3200" b="1" i="0" u="none" strike="noStrike" cap="none" spc="0" normalizeH="0" baseline="0" dirty="0">
                    <a:ln>
                      <a:noFill/>
                    </a:ln>
                    <a:solidFill>
                      <a:srgbClr val="000000"/>
                    </a:solidFill>
                    <a:effectLst/>
                    <a:uFillTx/>
                    <a:sym typeface="Helvetica Neue"/>
                  </a:endParaRPr>
                </a:p>
              </p:txBody>
            </p:sp>
          </mc:Choice>
          <mc:Fallback xmlns="">
            <p:sp>
              <p:nvSpPr>
                <p:cNvPr id="60" name="TextBox 59">
                  <a:extLst>
                    <a:ext uri="{FF2B5EF4-FFF2-40B4-BE49-F238E27FC236}">
                      <a16:creationId xmlns:a16="http://schemas.microsoft.com/office/drawing/2014/main" id="{04EF6D58-D763-9D45-B8DD-57C59CBE0115}"/>
                    </a:ext>
                  </a:extLst>
                </p:cNvPr>
                <p:cNvSpPr txBox="1">
                  <a:spLocks noRot="1" noChangeAspect="1" noMove="1" noResize="1" noEditPoints="1" noAdjustHandles="1" noChangeArrowheads="1" noChangeShapeType="1" noTextEdit="1"/>
                </p:cNvSpPr>
                <p:nvPr/>
              </p:nvSpPr>
              <p:spPr>
                <a:xfrm>
                  <a:off x="11272337" y="2326922"/>
                  <a:ext cx="1561473" cy="613694"/>
                </a:xfrm>
                <a:prstGeom prst="rect">
                  <a:avLst/>
                </a:prstGeom>
                <a:blipFill>
                  <a:blip r:embed="rId3"/>
                  <a:stretch>
                    <a:fillRect l="-9756" b="-24490"/>
                  </a:stretch>
                </a:blipFill>
                <a:ln w="12700" cap="flat">
                  <a:noFill/>
                  <a:miter lim="400000"/>
                </a:ln>
                <a:effectLst/>
              </p:spPr>
              <p:txBody>
                <a:bodyPr/>
                <a:lstStyle/>
                <a:p>
                  <a:r>
                    <a:rPr lang="en-US">
                      <a:noFill/>
                    </a:rPr>
                    <a:t> </a:t>
                  </a:r>
                </a:p>
              </p:txBody>
            </p:sp>
          </mc:Fallback>
        </mc:AlternateContent>
      </p:grpSp>
      <p:sp>
        <p:nvSpPr>
          <p:cNvPr id="123" name="A Typical Architecture of Symbolic Reasoning System"/>
          <p:cNvSpPr txBox="1">
            <a:spLocks noGrp="1"/>
          </p:cNvSpPr>
          <p:nvPr>
            <p:ph type="title"/>
          </p:nvPr>
        </p:nvSpPr>
        <p:spPr>
          <a:xfrm>
            <a:off x="-23290" y="50800"/>
            <a:ext cx="13028090" cy="1420154"/>
          </a:xfrm>
          <a:prstGeom prst="rect">
            <a:avLst/>
          </a:prstGeom>
        </p:spPr>
        <p:txBody>
          <a:bodyPr>
            <a:normAutofit fontScale="90000"/>
          </a:bodyPr>
          <a:lstStyle>
            <a:lvl1pPr defTabSz="297941">
              <a:defRPr sz="4080"/>
            </a:lvl1pPr>
          </a:lstStyle>
          <a:p>
            <a:r>
              <a:rPr lang="en-US" sz="6000" dirty="0"/>
              <a:t>Canonicalization</a:t>
            </a:r>
            <a:r>
              <a:rPr lang="en-US" sz="4900" dirty="0"/>
              <a:t> </a:t>
            </a:r>
            <a:br>
              <a:rPr lang="en-US" sz="4000" dirty="0"/>
            </a:br>
            <a:r>
              <a:rPr lang="en-US" sz="4000" dirty="0"/>
              <a:t>Generalize </a:t>
            </a:r>
            <a:r>
              <a:rPr lang="en-US" sz="4000" dirty="0">
                <a:solidFill>
                  <a:srgbClr val="FF0000"/>
                </a:solidFill>
              </a:rPr>
              <a:t>Concepts</a:t>
            </a:r>
            <a:r>
              <a:rPr lang="en-US" sz="4000" dirty="0"/>
              <a:t> </a:t>
            </a:r>
            <a:r>
              <a:rPr lang="en-US" sz="4000" dirty="0">
                <a:sym typeface="Wingdings" pitchFamily="2" charset="2"/>
              </a:rPr>
              <a:t> </a:t>
            </a:r>
            <a:r>
              <a:rPr lang="en-US" sz="4000" dirty="0">
                <a:solidFill>
                  <a:srgbClr val="FF0000"/>
                </a:solidFill>
              </a:rPr>
              <a:t>Relations</a:t>
            </a:r>
            <a:r>
              <a:rPr lang="en-US" sz="4000" dirty="0">
                <a:solidFill>
                  <a:schemeClr val="tx1"/>
                </a:solidFill>
              </a:rPr>
              <a:t>, </a:t>
            </a:r>
            <a:r>
              <a:rPr lang="en-US" sz="4000" dirty="0">
                <a:solidFill>
                  <a:schemeClr val="accent1"/>
                </a:solidFill>
              </a:rPr>
              <a:t>Entities </a:t>
            </a:r>
            <a:r>
              <a:rPr lang="en-US" sz="4000" dirty="0">
                <a:solidFill>
                  <a:schemeClr val="tx1"/>
                </a:solidFill>
                <a:sym typeface="Wingdings" pitchFamily="2" charset="2"/>
              </a:rPr>
              <a:t></a:t>
            </a:r>
            <a:r>
              <a:rPr lang="en-US" sz="4000" dirty="0">
                <a:solidFill>
                  <a:schemeClr val="tx1"/>
                </a:solidFill>
              </a:rPr>
              <a:t> </a:t>
            </a:r>
            <a:r>
              <a:rPr lang="en-US" sz="4000" dirty="0">
                <a:solidFill>
                  <a:schemeClr val="accent1"/>
                </a:solidFill>
              </a:rPr>
              <a:t>Entity Pairs</a:t>
            </a:r>
            <a:endParaRPr sz="4000" dirty="0">
              <a:solidFill>
                <a:schemeClr val="accent1"/>
              </a:solidFill>
            </a:endParaRPr>
          </a:p>
        </p:txBody>
      </p:sp>
      <p:cxnSp>
        <p:nvCxnSpPr>
          <p:cNvPr id="3" name="Straight Connector 2">
            <a:extLst>
              <a:ext uri="{FF2B5EF4-FFF2-40B4-BE49-F238E27FC236}">
                <a16:creationId xmlns:a16="http://schemas.microsoft.com/office/drawing/2014/main" id="{5D65E486-EB18-C84A-8660-FF3EAC636C32}"/>
              </a:ext>
            </a:extLst>
          </p:cNvPr>
          <p:cNvCxnSpPr>
            <a:cxnSpLocks/>
          </p:cNvCxnSpPr>
          <p:nvPr/>
        </p:nvCxnSpPr>
        <p:spPr>
          <a:xfrm>
            <a:off x="6621320" y="1823354"/>
            <a:ext cx="47655" cy="6387270"/>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 name="TextBox 3">
            <a:extLst>
              <a:ext uri="{FF2B5EF4-FFF2-40B4-BE49-F238E27FC236}">
                <a16:creationId xmlns:a16="http://schemas.microsoft.com/office/drawing/2014/main" id="{ADF411E0-E4C9-FA44-BEEC-D886F143F422}"/>
              </a:ext>
            </a:extLst>
          </p:cNvPr>
          <p:cNvSpPr txBox="1"/>
          <p:nvPr/>
        </p:nvSpPr>
        <p:spPr>
          <a:xfrm>
            <a:off x="2553732" y="1779820"/>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INPUT</a:t>
            </a:r>
          </a:p>
        </p:txBody>
      </p:sp>
      <p:grpSp>
        <p:nvGrpSpPr>
          <p:cNvPr id="23" name="Group 22">
            <a:extLst>
              <a:ext uri="{FF2B5EF4-FFF2-40B4-BE49-F238E27FC236}">
                <a16:creationId xmlns:a16="http://schemas.microsoft.com/office/drawing/2014/main" id="{F81DD2B9-927C-404D-97C2-D722D1D3AF32}"/>
              </a:ext>
            </a:extLst>
          </p:cNvPr>
          <p:cNvGrpSpPr/>
          <p:nvPr/>
        </p:nvGrpSpPr>
        <p:grpSpPr>
          <a:xfrm>
            <a:off x="130560" y="2726266"/>
            <a:ext cx="6121298" cy="4944519"/>
            <a:chOff x="1960550" y="2357745"/>
            <a:chExt cx="6121298" cy="4944519"/>
          </a:xfrm>
        </p:grpSpPr>
        <p:sp>
          <p:nvSpPr>
            <p:cNvPr id="99" name="Oval 98">
              <a:extLst>
                <a:ext uri="{FF2B5EF4-FFF2-40B4-BE49-F238E27FC236}">
                  <a16:creationId xmlns:a16="http://schemas.microsoft.com/office/drawing/2014/main" id="{34ED3C1A-86D0-E040-A45E-E515151874B7}"/>
                </a:ext>
              </a:extLst>
            </p:cNvPr>
            <p:cNvSpPr/>
            <p:nvPr/>
          </p:nvSpPr>
          <p:spPr>
            <a:xfrm>
              <a:off x="4987023" y="2357745"/>
              <a:ext cx="1666326" cy="458459"/>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everything</a:t>
              </a:r>
            </a:p>
          </p:txBody>
        </p:sp>
        <p:sp>
          <p:nvSpPr>
            <p:cNvPr id="105" name="Oval 104">
              <a:extLst>
                <a:ext uri="{FF2B5EF4-FFF2-40B4-BE49-F238E27FC236}">
                  <a16:creationId xmlns:a16="http://schemas.microsoft.com/office/drawing/2014/main" id="{CA0B8967-6095-494D-84BC-B34F5D7303AF}"/>
                </a:ext>
              </a:extLst>
            </p:cNvPr>
            <p:cNvSpPr/>
            <p:nvPr/>
          </p:nvSpPr>
          <p:spPr>
            <a:xfrm>
              <a:off x="5242393" y="3240461"/>
              <a:ext cx="1155414" cy="45846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doctor</a:t>
              </a:r>
            </a:p>
          </p:txBody>
        </p:sp>
        <p:sp>
          <p:nvSpPr>
            <p:cNvPr id="107" name="Oval 106">
              <a:extLst>
                <a:ext uri="{FF2B5EF4-FFF2-40B4-BE49-F238E27FC236}">
                  <a16:creationId xmlns:a16="http://schemas.microsoft.com/office/drawing/2014/main" id="{F33E4D7A-4F90-8245-A498-D3BD8993881D}"/>
                </a:ext>
              </a:extLst>
            </p:cNvPr>
            <p:cNvSpPr/>
            <p:nvPr/>
          </p:nvSpPr>
          <p:spPr>
            <a:xfrm>
              <a:off x="3379699" y="4253647"/>
              <a:ext cx="1548152" cy="4399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physician</a:t>
              </a:r>
            </a:p>
          </p:txBody>
        </p:sp>
        <p:sp>
          <p:nvSpPr>
            <p:cNvPr id="111" name="Oval 110">
              <a:extLst>
                <a:ext uri="{FF2B5EF4-FFF2-40B4-BE49-F238E27FC236}">
                  <a16:creationId xmlns:a16="http://schemas.microsoft.com/office/drawing/2014/main" id="{A3950411-264B-B045-AE8D-DF3E1695075B}"/>
                </a:ext>
              </a:extLst>
            </p:cNvPr>
            <p:cNvSpPr/>
            <p:nvPr/>
          </p:nvSpPr>
          <p:spPr>
            <a:xfrm>
              <a:off x="5127699" y="4239838"/>
              <a:ext cx="1384802"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surgeon</a:t>
              </a:r>
            </a:p>
          </p:txBody>
        </p:sp>
        <p:sp>
          <p:nvSpPr>
            <p:cNvPr id="112" name="Oval 111">
              <a:extLst>
                <a:ext uri="{FF2B5EF4-FFF2-40B4-BE49-F238E27FC236}">
                  <a16:creationId xmlns:a16="http://schemas.microsoft.com/office/drawing/2014/main" id="{8CE92C5C-AF50-F146-8D0D-F3BC77F21A29}"/>
                </a:ext>
              </a:extLst>
            </p:cNvPr>
            <p:cNvSpPr/>
            <p:nvPr/>
          </p:nvSpPr>
          <p:spPr>
            <a:xfrm>
              <a:off x="6697046" y="4253647"/>
              <a:ext cx="1384802" cy="453724"/>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dentist</a:t>
              </a:r>
            </a:p>
          </p:txBody>
        </p:sp>
        <p:sp>
          <p:nvSpPr>
            <p:cNvPr id="113" name="Oval 112">
              <a:extLst>
                <a:ext uri="{FF2B5EF4-FFF2-40B4-BE49-F238E27FC236}">
                  <a16:creationId xmlns:a16="http://schemas.microsoft.com/office/drawing/2014/main" id="{ECAFAA17-BBCD-4F49-B275-916B50CA2127}"/>
                </a:ext>
              </a:extLst>
            </p:cNvPr>
            <p:cNvSpPr/>
            <p:nvPr/>
          </p:nvSpPr>
          <p:spPr>
            <a:xfrm>
              <a:off x="1984181" y="5027601"/>
              <a:ext cx="2156673" cy="695198"/>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pulmonologist</a:t>
              </a:r>
            </a:p>
          </p:txBody>
        </p:sp>
        <p:sp>
          <p:nvSpPr>
            <p:cNvPr id="115" name="Oval 114">
              <a:extLst>
                <a:ext uri="{FF2B5EF4-FFF2-40B4-BE49-F238E27FC236}">
                  <a16:creationId xmlns:a16="http://schemas.microsoft.com/office/drawing/2014/main" id="{FC972CA0-4606-E845-8B2D-EAF80AE029AA}"/>
                </a:ext>
              </a:extLst>
            </p:cNvPr>
            <p:cNvSpPr/>
            <p:nvPr/>
          </p:nvSpPr>
          <p:spPr>
            <a:xfrm>
              <a:off x="4458292" y="5125934"/>
              <a:ext cx="1904108" cy="652050"/>
            </a:xfrm>
            <a:prstGeom prst="ellipse">
              <a:avLst/>
            </a:prstGeom>
            <a:solidFill>
              <a:srgbClr val="C00000">
                <a:alpha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cardiologist</a:t>
              </a:r>
            </a:p>
          </p:txBody>
        </p:sp>
        <p:cxnSp>
          <p:nvCxnSpPr>
            <p:cNvPr id="120" name="Straight Connector 119">
              <a:extLst>
                <a:ext uri="{FF2B5EF4-FFF2-40B4-BE49-F238E27FC236}">
                  <a16:creationId xmlns:a16="http://schemas.microsoft.com/office/drawing/2014/main" id="{2E19628F-473D-254B-8E65-B926C8F1F2F7}"/>
                </a:ext>
              </a:extLst>
            </p:cNvPr>
            <p:cNvCxnSpPr>
              <a:cxnSpLocks/>
              <a:stCxn id="99" idx="4"/>
              <a:endCxn id="105" idx="0"/>
            </p:cNvCxnSpPr>
            <p:nvPr/>
          </p:nvCxnSpPr>
          <p:spPr>
            <a:xfrm flipH="1">
              <a:off x="5820100" y="2816204"/>
              <a:ext cx="86" cy="424257"/>
            </a:xfrm>
            <a:prstGeom prst="line">
              <a:avLst/>
            </a:prstGeom>
            <a:noFill/>
            <a:ln w="22225" cap="flat" cmpd="sng" algn="ctr">
              <a:solidFill>
                <a:sysClr val="windowText" lastClr="000000"/>
              </a:solidFill>
              <a:prstDash val="solid"/>
              <a:miter lim="800000"/>
            </a:ln>
            <a:effectLst/>
          </p:spPr>
        </p:cxnSp>
        <p:cxnSp>
          <p:nvCxnSpPr>
            <p:cNvPr id="130" name="Straight Connector 129">
              <a:extLst>
                <a:ext uri="{FF2B5EF4-FFF2-40B4-BE49-F238E27FC236}">
                  <a16:creationId xmlns:a16="http://schemas.microsoft.com/office/drawing/2014/main" id="{B440889A-82D3-9D4C-8223-455386908912}"/>
                </a:ext>
              </a:extLst>
            </p:cNvPr>
            <p:cNvCxnSpPr>
              <a:cxnSpLocks/>
              <a:stCxn id="105" idx="4"/>
              <a:endCxn id="107" idx="0"/>
            </p:cNvCxnSpPr>
            <p:nvPr/>
          </p:nvCxnSpPr>
          <p:spPr>
            <a:xfrm flipH="1">
              <a:off x="4153775" y="3698921"/>
              <a:ext cx="1666326" cy="554726"/>
            </a:xfrm>
            <a:prstGeom prst="line">
              <a:avLst/>
            </a:prstGeom>
            <a:noFill/>
            <a:ln w="22225" cap="flat" cmpd="sng" algn="ctr">
              <a:solidFill>
                <a:sysClr val="windowText" lastClr="000000"/>
              </a:solidFill>
              <a:prstDash val="solid"/>
              <a:miter lim="800000"/>
            </a:ln>
            <a:effectLst/>
          </p:spPr>
        </p:cxnSp>
        <p:cxnSp>
          <p:nvCxnSpPr>
            <p:cNvPr id="133" name="Straight Connector 132">
              <a:extLst>
                <a:ext uri="{FF2B5EF4-FFF2-40B4-BE49-F238E27FC236}">
                  <a16:creationId xmlns:a16="http://schemas.microsoft.com/office/drawing/2014/main" id="{54D72AEA-C3B4-4249-81A3-B59F238D2508}"/>
                </a:ext>
              </a:extLst>
            </p:cNvPr>
            <p:cNvCxnSpPr>
              <a:cxnSpLocks/>
              <a:stCxn id="105" idx="4"/>
              <a:endCxn id="111" idx="0"/>
            </p:cNvCxnSpPr>
            <p:nvPr/>
          </p:nvCxnSpPr>
          <p:spPr>
            <a:xfrm>
              <a:off x="5820100" y="3698921"/>
              <a:ext cx="0" cy="540917"/>
            </a:xfrm>
            <a:prstGeom prst="line">
              <a:avLst/>
            </a:prstGeom>
            <a:noFill/>
            <a:ln w="22225" cap="flat" cmpd="sng" algn="ctr">
              <a:solidFill>
                <a:sysClr val="windowText" lastClr="000000"/>
              </a:solidFill>
              <a:prstDash val="solid"/>
              <a:miter lim="800000"/>
            </a:ln>
            <a:effectLst/>
          </p:spPr>
        </p:cxnSp>
        <p:cxnSp>
          <p:nvCxnSpPr>
            <p:cNvPr id="134" name="Straight Connector 133">
              <a:extLst>
                <a:ext uri="{FF2B5EF4-FFF2-40B4-BE49-F238E27FC236}">
                  <a16:creationId xmlns:a16="http://schemas.microsoft.com/office/drawing/2014/main" id="{0E42730D-6C02-3840-A5D5-FD33C87D6B56}"/>
                </a:ext>
              </a:extLst>
            </p:cNvPr>
            <p:cNvCxnSpPr>
              <a:cxnSpLocks/>
              <a:stCxn id="105" idx="4"/>
              <a:endCxn id="112" idx="0"/>
            </p:cNvCxnSpPr>
            <p:nvPr/>
          </p:nvCxnSpPr>
          <p:spPr>
            <a:xfrm>
              <a:off x="5820100" y="3698921"/>
              <a:ext cx="1569346" cy="554726"/>
            </a:xfrm>
            <a:prstGeom prst="line">
              <a:avLst/>
            </a:prstGeom>
            <a:noFill/>
            <a:ln w="22225" cap="flat" cmpd="sng" algn="ctr">
              <a:solidFill>
                <a:sysClr val="windowText" lastClr="000000"/>
              </a:solidFill>
              <a:prstDash val="solid"/>
              <a:miter lim="800000"/>
            </a:ln>
            <a:effectLst/>
          </p:spPr>
        </p:cxnSp>
        <p:cxnSp>
          <p:nvCxnSpPr>
            <p:cNvPr id="136" name="Straight Connector 135">
              <a:extLst>
                <a:ext uri="{FF2B5EF4-FFF2-40B4-BE49-F238E27FC236}">
                  <a16:creationId xmlns:a16="http://schemas.microsoft.com/office/drawing/2014/main" id="{631E0F74-D8AB-4949-B11D-9DD85E4A7EBD}"/>
                </a:ext>
              </a:extLst>
            </p:cNvPr>
            <p:cNvCxnSpPr>
              <a:cxnSpLocks/>
              <a:stCxn id="107" idx="4"/>
              <a:endCxn id="113" idx="0"/>
            </p:cNvCxnSpPr>
            <p:nvPr/>
          </p:nvCxnSpPr>
          <p:spPr>
            <a:xfrm flipH="1">
              <a:off x="3062518" y="4693645"/>
              <a:ext cx="1091257" cy="333956"/>
            </a:xfrm>
            <a:prstGeom prst="line">
              <a:avLst/>
            </a:prstGeom>
            <a:noFill/>
            <a:ln w="22225" cap="flat" cmpd="sng" algn="ctr">
              <a:solidFill>
                <a:sysClr val="windowText" lastClr="000000"/>
              </a:solidFill>
              <a:prstDash val="solid"/>
              <a:miter lim="800000"/>
            </a:ln>
            <a:effectLst/>
          </p:spPr>
        </p:cxnSp>
        <p:cxnSp>
          <p:nvCxnSpPr>
            <p:cNvPr id="138" name="Straight Connector 137">
              <a:extLst>
                <a:ext uri="{FF2B5EF4-FFF2-40B4-BE49-F238E27FC236}">
                  <a16:creationId xmlns:a16="http://schemas.microsoft.com/office/drawing/2014/main" id="{C9F7BE80-7F0B-FB4B-84C9-D7E810F8BFEA}"/>
                </a:ext>
              </a:extLst>
            </p:cNvPr>
            <p:cNvCxnSpPr>
              <a:cxnSpLocks/>
              <a:stCxn id="107" idx="4"/>
              <a:endCxn id="115" idx="0"/>
            </p:cNvCxnSpPr>
            <p:nvPr/>
          </p:nvCxnSpPr>
          <p:spPr>
            <a:xfrm>
              <a:off x="4153775" y="4693645"/>
              <a:ext cx="1256572" cy="432289"/>
            </a:xfrm>
            <a:prstGeom prst="line">
              <a:avLst/>
            </a:prstGeom>
            <a:noFill/>
            <a:ln w="22225" cap="flat" cmpd="sng" algn="ctr">
              <a:solidFill>
                <a:sysClr val="windowText" lastClr="000000"/>
              </a:solidFill>
              <a:prstDash val="solid"/>
              <a:miter lim="800000"/>
            </a:ln>
            <a:effectLst/>
          </p:spPr>
        </p:cxnSp>
        <p:sp>
          <p:nvSpPr>
            <p:cNvPr id="143" name="Oval 142">
              <a:extLst>
                <a:ext uri="{FF2B5EF4-FFF2-40B4-BE49-F238E27FC236}">
                  <a16:creationId xmlns:a16="http://schemas.microsoft.com/office/drawing/2014/main" id="{ACB7BCF9-F6C5-5045-90B9-CF8864467DF7}"/>
                </a:ext>
              </a:extLst>
            </p:cNvPr>
            <p:cNvSpPr/>
            <p:nvPr/>
          </p:nvSpPr>
          <p:spPr>
            <a:xfrm>
              <a:off x="1960550" y="6348039"/>
              <a:ext cx="1229296"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(Bob,0)</a:t>
              </a:r>
            </a:p>
          </p:txBody>
        </p:sp>
        <p:sp>
          <p:nvSpPr>
            <p:cNvPr id="144" name="Oval 143">
              <a:extLst>
                <a:ext uri="{FF2B5EF4-FFF2-40B4-BE49-F238E27FC236}">
                  <a16:creationId xmlns:a16="http://schemas.microsoft.com/office/drawing/2014/main" id="{AA07BBED-09E5-354D-8735-388F52F921FF}"/>
                </a:ext>
              </a:extLst>
            </p:cNvPr>
            <p:cNvSpPr/>
            <p:nvPr/>
          </p:nvSpPr>
          <p:spPr>
            <a:xfrm>
              <a:off x="3216605" y="6368834"/>
              <a:ext cx="1439759"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(Alice, 0)</a:t>
              </a:r>
            </a:p>
          </p:txBody>
        </p:sp>
        <p:sp>
          <p:nvSpPr>
            <p:cNvPr id="148" name="Oval 147">
              <a:extLst>
                <a:ext uri="{FF2B5EF4-FFF2-40B4-BE49-F238E27FC236}">
                  <a16:creationId xmlns:a16="http://schemas.microsoft.com/office/drawing/2014/main" id="{811FB0E2-3AC0-4844-9E5F-4621B532E0FC}"/>
                </a:ext>
              </a:extLst>
            </p:cNvPr>
            <p:cNvSpPr/>
            <p:nvPr/>
          </p:nvSpPr>
          <p:spPr>
            <a:xfrm>
              <a:off x="4777941" y="6390444"/>
              <a:ext cx="1372883"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(Sam, 0)</a:t>
              </a:r>
            </a:p>
          </p:txBody>
        </p:sp>
        <p:sp>
          <p:nvSpPr>
            <p:cNvPr id="162" name="Oval 161">
              <a:extLst>
                <a:ext uri="{FF2B5EF4-FFF2-40B4-BE49-F238E27FC236}">
                  <a16:creationId xmlns:a16="http://schemas.microsoft.com/office/drawing/2014/main" id="{325794B4-A8B7-4049-AD5F-88A049A723A7}"/>
                </a:ext>
              </a:extLst>
            </p:cNvPr>
            <p:cNvSpPr/>
            <p:nvPr/>
          </p:nvSpPr>
          <p:spPr>
            <a:xfrm>
              <a:off x="6479324" y="6368834"/>
              <a:ext cx="1386084" cy="911820"/>
            </a:xfrm>
            <a:prstGeom prst="ellipse">
              <a:avLst/>
            </a:prstGeom>
            <a:solidFill>
              <a:schemeClr val="accent1">
                <a:alpha val="75000"/>
              </a:schemeClr>
            </a:solidFill>
            <a:ln w="12700" cap="flat" cmpd="sng" algn="ctr">
              <a:solidFill>
                <a:sysClr val="windowText" lastClr="00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Helvetica Neue Medium"/>
                  <a:cs typeface="Helvetica Neue Medium"/>
                  <a:sym typeface="Helvetica Neue"/>
                </a:rPr>
                <a:t>(Alex, 0)</a:t>
              </a:r>
            </a:p>
          </p:txBody>
        </p:sp>
        <p:cxnSp>
          <p:nvCxnSpPr>
            <p:cNvPr id="165" name="Straight Connector 164">
              <a:extLst>
                <a:ext uri="{FF2B5EF4-FFF2-40B4-BE49-F238E27FC236}">
                  <a16:creationId xmlns:a16="http://schemas.microsoft.com/office/drawing/2014/main" id="{BBA030BF-FB40-2C42-AE56-B0D3A534B5C5}"/>
                </a:ext>
              </a:extLst>
            </p:cNvPr>
            <p:cNvCxnSpPr>
              <a:cxnSpLocks/>
              <a:endCxn id="143" idx="0"/>
            </p:cNvCxnSpPr>
            <p:nvPr/>
          </p:nvCxnSpPr>
          <p:spPr>
            <a:xfrm flipH="1">
              <a:off x="2575198" y="5722799"/>
              <a:ext cx="463688" cy="625240"/>
            </a:xfrm>
            <a:prstGeom prst="line">
              <a:avLst/>
            </a:prstGeom>
            <a:noFill/>
            <a:ln w="22225" cap="flat" cmpd="sng" algn="ctr">
              <a:solidFill>
                <a:sysClr val="windowText" lastClr="000000"/>
              </a:solidFill>
              <a:prstDash val="solid"/>
              <a:miter lim="800000"/>
            </a:ln>
            <a:effectLst/>
          </p:spPr>
        </p:cxnSp>
        <p:cxnSp>
          <p:nvCxnSpPr>
            <p:cNvPr id="166" name="Straight Connector 165">
              <a:extLst>
                <a:ext uri="{FF2B5EF4-FFF2-40B4-BE49-F238E27FC236}">
                  <a16:creationId xmlns:a16="http://schemas.microsoft.com/office/drawing/2014/main" id="{48F57DC2-3147-4341-8037-8B78CBCC8293}"/>
                </a:ext>
              </a:extLst>
            </p:cNvPr>
            <p:cNvCxnSpPr>
              <a:cxnSpLocks/>
              <a:stCxn id="113" idx="4"/>
              <a:endCxn id="144" idx="0"/>
            </p:cNvCxnSpPr>
            <p:nvPr/>
          </p:nvCxnSpPr>
          <p:spPr>
            <a:xfrm>
              <a:off x="3062518" y="5722799"/>
              <a:ext cx="873967" cy="646035"/>
            </a:xfrm>
            <a:prstGeom prst="line">
              <a:avLst/>
            </a:prstGeom>
            <a:noFill/>
            <a:ln w="22225" cap="flat" cmpd="sng" algn="ctr">
              <a:solidFill>
                <a:sysClr val="windowText" lastClr="000000"/>
              </a:solidFill>
              <a:prstDash val="solid"/>
              <a:miter lim="800000"/>
            </a:ln>
            <a:effectLst/>
          </p:spPr>
        </p:cxnSp>
        <p:cxnSp>
          <p:nvCxnSpPr>
            <p:cNvPr id="167" name="Straight Connector 166">
              <a:extLst>
                <a:ext uri="{FF2B5EF4-FFF2-40B4-BE49-F238E27FC236}">
                  <a16:creationId xmlns:a16="http://schemas.microsoft.com/office/drawing/2014/main" id="{B1489249-824A-BB44-9995-9A139D88BE3A}"/>
                </a:ext>
              </a:extLst>
            </p:cNvPr>
            <p:cNvCxnSpPr>
              <a:cxnSpLocks/>
              <a:stCxn id="115" idx="4"/>
              <a:endCxn id="148" idx="0"/>
            </p:cNvCxnSpPr>
            <p:nvPr/>
          </p:nvCxnSpPr>
          <p:spPr>
            <a:xfrm>
              <a:off x="5410346" y="5777984"/>
              <a:ext cx="54037" cy="612460"/>
            </a:xfrm>
            <a:prstGeom prst="line">
              <a:avLst/>
            </a:prstGeom>
            <a:noFill/>
            <a:ln w="22225" cap="flat" cmpd="sng" algn="ctr">
              <a:solidFill>
                <a:sysClr val="windowText" lastClr="000000"/>
              </a:solidFill>
              <a:prstDash val="solid"/>
              <a:miter lim="800000"/>
            </a:ln>
            <a:effectLst/>
          </p:spPr>
        </p:cxnSp>
        <p:cxnSp>
          <p:nvCxnSpPr>
            <p:cNvPr id="168" name="Straight Connector 167">
              <a:extLst>
                <a:ext uri="{FF2B5EF4-FFF2-40B4-BE49-F238E27FC236}">
                  <a16:creationId xmlns:a16="http://schemas.microsoft.com/office/drawing/2014/main" id="{E1E402AD-9DBB-3F41-99A4-1150CF8898B9}"/>
                </a:ext>
              </a:extLst>
            </p:cNvPr>
            <p:cNvCxnSpPr>
              <a:cxnSpLocks/>
              <a:stCxn id="112" idx="4"/>
              <a:endCxn id="162" idx="0"/>
            </p:cNvCxnSpPr>
            <p:nvPr/>
          </p:nvCxnSpPr>
          <p:spPr>
            <a:xfrm flipH="1">
              <a:off x="7172366" y="4707371"/>
              <a:ext cx="217081" cy="1661463"/>
            </a:xfrm>
            <a:prstGeom prst="line">
              <a:avLst/>
            </a:prstGeom>
            <a:noFill/>
            <a:ln w="22225" cap="flat" cmpd="sng" algn="ctr">
              <a:solidFill>
                <a:sysClr val="windowText" lastClr="000000"/>
              </a:solidFill>
              <a:prstDash val="solid"/>
              <a:miter lim="800000"/>
            </a:ln>
            <a:effectLst/>
          </p:spPr>
        </p:cxnSp>
      </p:grpSp>
      <p:sp>
        <p:nvSpPr>
          <p:cNvPr id="70" name="TextBox 69">
            <a:extLst>
              <a:ext uri="{FF2B5EF4-FFF2-40B4-BE49-F238E27FC236}">
                <a16:creationId xmlns:a16="http://schemas.microsoft.com/office/drawing/2014/main" id="{949B2013-AE96-7A4D-BD95-8B8E21819534}"/>
              </a:ext>
            </a:extLst>
          </p:cNvPr>
          <p:cNvSpPr txBox="1"/>
          <p:nvPr/>
        </p:nvSpPr>
        <p:spPr>
          <a:xfrm>
            <a:off x="8899114" y="1823354"/>
            <a:ext cx="2221051" cy="533479"/>
          </a:xfrm>
          <a:prstGeom prst="rect">
            <a:avLst/>
          </a:prstGeom>
          <a:solidFill>
            <a:schemeClr val="tx1">
              <a:lumMod val="50000"/>
              <a:lumOff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a:rPr>
              <a:t>OUTPUT</a:t>
            </a:r>
          </a:p>
        </p:txBody>
      </p:sp>
      <p:grpSp>
        <p:nvGrpSpPr>
          <p:cNvPr id="32" name="Group 31">
            <a:extLst>
              <a:ext uri="{FF2B5EF4-FFF2-40B4-BE49-F238E27FC236}">
                <a16:creationId xmlns:a16="http://schemas.microsoft.com/office/drawing/2014/main" id="{FE3BE890-7441-7C4B-8D70-EA1A97CD0A0D}"/>
              </a:ext>
            </a:extLst>
          </p:cNvPr>
          <p:cNvGrpSpPr/>
          <p:nvPr/>
        </p:nvGrpSpPr>
        <p:grpSpPr>
          <a:xfrm>
            <a:off x="7791020" y="3603510"/>
            <a:ext cx="1881967" cy="4386679"/>
            <a:chOff x="7791020" y="3281784"/>
            <a:chExt cx="1881967" cy="4386679"/>
          </a:xfrm>
        </p:grpSpPr>
        <p:sp>
          <p:nvSpPr>
            <p:cNvPr id="81" name="Cube 80">
              <a:extLst>
                <a:ext uri="{FF2B5EF4-FFF2-40B4-BE49-F238E27FC236}">
                  <a16:creationId xmlns:a16="http://schemas.microsoft.com/office/drawing/2014/main" id="{9A7C546C-9E76-4649-83E0-A313C4A66FFE}"/>
                </a:ext>
              </a:extLst>
            </p:cNvPr>
            <p:cNvSpPr/>
            <p:nvPr/>
          </p:nvSpPr>
          <p:spPr>
            <a:xfrm rot="20470320" flipH="1">
              <a:off x="8158105" y="3281784"/>
              <a:ext cx="1514882" cy="4386679"/>
            </a:xfrm>
            <a:prstGeom prst="cube">
              <a:avLst>
                <a:gd name="adj" fmla="val 93926"/>
              </a:avLst>
            </a:prstGeom>
            <a:solidFill>
              <a:srgbClr val="C00000">
                <a:alpha val="46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83" name="Rectangle 82">
              <a:extLst>
                <a:ext uri="{FF2B5EF4-FFF2-40B4-BE49-F238E27FC236}">
                  <a16:creationId xmlns:a16="http://schemas.microsoft.com/office/drawing/2014/main" id="{3BFA0AAA-0555-0B42-B7AA-01F416A45AFC}"/>
                </a:ext>
              </a:extLst>
            </p:cNvPr>
            <p:cNvSpPr/>
            <p:nvPr/>
          </p:nvSpPr>
          <p:spPr>
            <a:xfrm rot="4204229">
              <a:off x="7313165" y="4333083"/>
              <a:ext cx="1417376"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physician </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Helvetica Neue"/>
                <a:cs typeface="Calibri" panose="020F0502020204030204" pitchFamily="34" charset="0"/>
                <a:sym typeface="Helvetica Neue"/>
              </a:endParaRPr>
            </a:p>
          </p:txBody>
        </p:sp>
      </p:grpSp>
      <p:grpSp>
        <p:nvGrpSpPr>
          <p:cNvPr id="34" name="Group 33">
            <a:extLst>
              <a:ext uri="{FF2B5EF4-FFF2-40B4-BE49-F238E27FC236}">
                <a16:creationId xmlns:a16="http://schemas.microsoft.com/office/drawing/2014/main" id="{F85E281E-953A-1C42-B67D-BC3236D18BE9}"/>
              </a:ext>
            </a:extLst>
          </p:cNvPr>
          <p:cNvGrpSpPr/>
          <p:nvPr/>
        </p:nvGrpSpPr>
        <p:grpSpPr>
          <a:xfrm>
            <a:off x="7073664" y="4880268"/>
            <a:ext cx="5375716" cy="1206841"/>
            <a:chOff x="7073664" y="4558542"/>
            <a:chExt cx="5375716" cy="1206841"/>
          </a:xfrm>
        </p:grpSpPr>
        <p:cxnSp>
          <p:nvCxnSpPr>
            <p:cNvPr id="86" name="Straight Arrow Connector 85">
              <a:extLst>
                <a:ext uri="{FF2B5EF4-FFF2-40B4-BE49-F238E27FC236}">
                  <a16:creationId xmlns:a16="http://schemas.microsoft.com/office/drawing/2014/main" id="{6020A465-D3FC-F746-B1E1-C95FA3AE2C03}"/>
                </a:ext>
              </a:extLst>
            </p:cNvPr>
            <p:cNvCxnSpPr>
              <a:cxnSpLocks/>
            </p:cNvCxnSpPr>
            <p:nvPr/>
          </p:nvCxnSpPr>
          <p:spPr>
            <a:xfrm flipV="1">
              <a:off x="7073664" y="4816667"/>
              <a:ext cx="5375716" cy="948716"/>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sp>
          <p:nvSpPr>
            <p:cNvPr id="87" name="Rectangle 86">
              <a:extLst>
                <a:ext uri="{FF2B5EF4-FFF2-40B4-BE49-F238E27FC236}">
                  <a16:creationId xmlns:a16="http://schemas.microsoft.com/office/drawing/2014/main" id="{E48894DD-49C7-3649-8430-17BFAD00FB21}"/>
                </a:ext>
              </a:extLst>
            </p:cNvPr>
            <p:cNvSpPr/>
            <p:nvPr/>
          </p:nvSpPr>
          <p:spPr>
            <a:xfrm rot="20959498">
              <a:off x="10464407" y="4558542"/>
              <a:ext cx="1980029"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rPr>
                <a:t>pulmonologist</a:t>
              </a:r>
            </a:p>
          </p:txBody>
        </p:sp>
      </p:grpSp>
      <p:grpSp>
        <p:nvGrpSpPr>
          <p:cNvPr id="35" name="Group 34">
            <a:extLst>
              <a:ext uri="{FF2B5EF4-FFF2-40B4-BE49-F238E27FC236}">
                <a16:creationId xmlns:a16="http://schemas.microsoft.com/office/drawing/2014/main" id="{FC4654C1-5556-C840-830E-DABB7B87C692}"/>
              </a:ext>
            </a:extLst>
          </p:cNvPr>
          <p:cNvGrpSpPr/>
          <p:nvPr/>
        </p:nvGrpSpPr>
        <p:grpSpPr>
          <a:xfrm>
            <a:off x="7726360" y="3073359"/>
            <a:ext cx="3532282" cy="5043915"/>
            <a:chOff x="7726360" y="2751633"/>
            <a:chExt cx="3532282" cy="5043915"/>
          </a:xfrm>
        </p:grpSpPr>
        <p:sp>
          <p:nvSpPr>
            <p:cNvPr id="73" name="Cube 72">
              <a:extLst>
                <a:ext uri="{FF2B5EF4-FFF2-40B4-BE49-F238E27FC236}">
                  <a16:creationId xmlns:a16="http://schemas.microsoft.com/office/drawing/2014/main" id="{15EC2C34-AD3A-5D46-B880-3C732AD1FC5D}"/>
                </a:ext>
              </a:extLst>
            </p:cNvPr>
            <p:cNvSpPr/>
            <p:nvPr/>
          </p:nvSpPr>
          <p:spPr>
            <a:xfrm>
              <a:off x="7726360" y="2751633"/>
              <a:ext cx="3437502" cy="5043915"/>
            </a:xfrm>
            <a:prstGeom prst="cube">
              <a:avLst>
                <a:gd name="adj" fmla="val 95648"/>
              </a:avLst>
            </a:pr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90" name="Rectangle 89">
              <a:extLst>
                <a:ext uri="{FF2B5EF4-FFF2-40B4-BE49-F238E27FC236}">
                  <a16:creationId xmlns:a16="http://schemas.microsoft.com/office/drawing/2014/main" id="{C8F973A2-31E5-9D4B-9C75-D4CB9E85AEC5}"/>
                </a:ext>
              </a:extLst>
            </p:cNvPr>
            <p:cNvSpPr/>
            <p:nvPr/>
          </p:nvSpPr>
          <p:spPr>
            <a:xfrm rot="5400000">
              <a:off x="10464194" y="3617270"/>
              <a:ext cx="1127232" cy="46166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dentist</a:t>
              </a:r>
              <a:r>
                <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Medium"/>
                </a:rPr>
                <a:t> </a:t>
              </a:r>
              <a:endPar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Helvetica Neue"/>
                <a:cs typeface="Calibri" panose="020F0502020204030204" pitchFamily="34" charset="0"/>
                <a:sym typeface="Helvetica Neue"/>
              </a:endParaRPr>
            </a:p>
          </p:txBody>
        </p:sp>
      </p:grpSp>
      <p:grpSp>
        <p:nvGrpSpPr>
          <p:cNvPr id="33" name="Group 32">
            <a:extLst>
              <a:ext uri="{FF2B5EF4-FFF2-40B4-BE49-F238E27FC236}">
                <a16:creationId xmlns:a16="http://schemas.microsoft.com/office/drawing/2014/main" id="{E05DD687-3A0A-444B-9F65-039325E34F5E}"/>
              </a:ext>
            </a:extLst>
          </p:cNvPr>
          <p:cNvGrpSpPr/>
          <p:nvPr/>
        </p:nvGrpSpPr>
        <p:grpSpPr>
          <a:xfrm>
            <a:off x="7978225" y="2702253"/>
            <a:ext cx="2062766" cy="5508371"/>
            <a:chOff x="7978225" y="2380527"/>
            <a:chExt cx="2062766" cy="5508371"/>
          </a:xfrm>
        </p:grpSpPr>
        <p:cxnSp>
          <p:nvCxnSpPr>
            <p:cNvPr id="84" name="Straight Arrow Connector 83">
              <a:extLst>
                <a:ext uri="{FF2B5EF4-FFF2-40B4-BE49-F238E27FC236}">
                  <a16:creationId xmlns:a16="http://schemas.microsoft.com/office/drawing/2014/main" id="{3A342C18-21BB-5547-9306-D5A2E5C24A88}"/>
                </a:ext>
              </a:extLst>
            </p:cNvPr>
            <p:cNvCxnSpPr>
              <a:cxnSpLocks/>
            </p:cNvCxnSpPr>
            <p:nvPr/>
          </p:nvCxnSpPr>
          <p:spPr>
            <a:xfrm flipH="1" flipV="1">
              <a:off x="7978225" y="2443639"/>
              <a:ext cx="2062766" cy="5445259"/>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sp>
          <p:nvSpPr>
            <p:cNvPr id="93" name="Rectangle 92">
              <a:extLst>
                <a:ext uri="{FF2B5EF4-FFF2-40B4-BE49-F238E27FC236}">
                  <a16:creationId xmlns:a16="http://schemas.microsoft.com/office/drawing/2014/main" id="{A84DFE85-D808-3F42-836F-E8F8CAE41DE4}"/>
                </a:ext>
              </a:extLst>
            </p:cNvPr>
            <p:cNvSpPr/>
            <p:nvPr/>
          </p:nvSpPr>
          <p:spPr>
            <a:xfrm rot="4267733">
              <a:off x="7628315" y="3056835"/>
              <a:ext cx="1875835" cy="523220"/>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sym typeface="Helvetica Neue"/>
                </a:rPr>
                <a:t>cardiologist</a:t>
              </a:r>
            </a:p>
          </p:txBody>
        </p:sp>
      </p:grpSp>
      <p:grpSp>
        <p:nvGrpSpPr>
          <p:cNvPr id="7" name="Group 6">
            <a:extLst>
              <a:ext uri="{FF2B5EF4-FFF2-40B4-BE49-F238E27FC236}">
                <a16:creationId xmlns:a16="http://schemas.microsoft.com/office/drawing/2014/main" id="{65C2EB64-E106-E64C-BC73-7BD08F0FF1A0}"/>
              </a:ext>
            </a:extLst>
          </p:cNvPr>
          <p:cNvGrpSpPr/>
          <p:nvPr/>
        </p:nvGrpSpPr>
        <p:grpSpPr>
          <a:xfrm>
            <a:off x="644235" y="5725329"/>
            <a:ext cx="11288943" cy="2698313"/>
            <a:chOff x="644235" y="5403603"/>
            <a:chExt cx="11288943" cy="2698313"/>
          </a:xfrm>
        </p:grpSpPr>
        <p:grpSp>
          <p:nvGrpSpPr>
            <p:cNvPr id="27" name="Group 26">
              <a:extLst>
                <a:ext uri="{FF2B5EF4-FFF2-40B4-BE49-F238E27FC236}">
                  <a16:creationId xmlns:a16="http://schemas.microsoft.com/office/drawing/2014/main" id="{9C0FE1C5-5AFE-DF49-8917-F646C1FD1EEA}"/>
                </a:ext>
              </a:extLst>
            </p:cNvPr>
            <p:cNvGrpSpPr/>
            <p:nvPr/>
          </p:nvGrpSpPr>
          <p:grpSpPr>
            <a:xfrm>
              <a:off x="644235" y="5403603"/>
              <a:ext cx="7878812" cy="2698313"/>
              <a:chOff x="644235" y="5403603"/>
              <a:chExt cx="7878812" cy="2698313"/>
            </a:xfrm>
          </p:grpSpPr>
          <p:sp>
            <p:nvSpPr>
              <p:cNvPr id="88" name="Connector 87">
                <a:extLst>
                  <a:ext uri="{FF2B5EF4-FFF2-40B4-BE49-F238E27FC236}">
                    <a16:creationId xmlns:a16="http://schemas.microsoft.com/office/drawing/2014/main" id="{56E109CE-E5F7-7142-BD1E-EE01D82365FE}"/>
                  </a:ext>
                </a:extLst>
              </p:cNvPr>
              <p:cNvSpPr/>
              <p:nvPr/>
            </p:nvSpPr>
            <p:spPr>
              <a:xfrm>
                <a:off x="8259973" y="5403603"/>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25" name="Freeform 24">
                <a:extLst>
                  <a:ext uri="{FF2B5EF4-FFF2-40B4-BE49-F238E27FC236}">
                    <a16:creationId xmlns:a16="http://schemas.microsoft.com/office/drawing/2014/main" id="{D410C8A1-09BB-4E45-861F-95571B090B12}"/>
                  </a:ext>
                </a:extLst>
              </p:cNvPr>
              <p:cNvSpPr/>
              <p:nvPr/>
            </p:nvSpPr>
            <p:spPr>
              <a:xfrm>
                <a:off x="644235" y="5626453"/>
                <a:ext cx="7730437" cy="2475463"/>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62" name="Line Callout 2 61">
                  <a:extLst>
                    <a:ext uri="{FF2B5EF4-FFF2-40B4-BE49-F238E27FC236}">
                      <a16:creationId xmlns:a16="http://schemas.microsoft.com/office/drawing/2014/main" id="{BA95D2AB-159C-3648-9FB7-879461D5573F}"/>
                    </a:ext>
                  </a:extLst>
                </p:cNvPr>
                <p:cNvSpPr/>
                <p:nvPr/>
              </p:nvSpPr>
              <p:spPr>
                <a:xfrm>
                  <a:off x="10738898" y="7197056"/>
                  <a:ext cx="1194280" cy="410369"/>
                </a:xfrm>
                <a:prstGeom prst="borderCallout2">
                  <a:avLst>
                    <a:gd name="adj1" fmla="val 18750"/>
                    <a:gd name="adj2" fmla="val -8333"/>
                    <a:gd name="adj3" fmla="val 18750"/>
                    <a:gd name="adj4" fmla="val -16667"/>
                    <a:gd name="adj5" fmla="val -378449"/>
                    <a:gd name="adj6" fmla="val -183835"/>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𝐵𝑜𝑏</m:t>
                            </m:r>
                          </m:sub>
                        </m:s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𝜄</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0</m:t>
                        </m:r>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2" name="Line Callout 2 61">
                  <a:extLst>
                    <a:ext uri="{FF2B5EF4-FFF2-40B4-BE49-F238E27FC236}">
                      <a16:creationId xmlns:a16="http://schemas.microsoft.com/office/drawing/2014/main" id="{BA95D2AB-159C-3648-9FB7-879461D5573F}"/>
                    </a:ext>
                  </a:extLst>
                </p:cNvPr>
                <p:cNvSpPr>
                  <a:spLocks noRot="1" noChangeAspect="1" noMove="1" noResize="1" noEditPoints="1" noAdjustHandles="1" noChangeArrowheads="1" noChangeShapeType="1" noTextEdit="1"/>
                </p:cNvSpPr>
                <p:nvPr/>
              </p:nvSpPr>
              <p:spPr>
                <a:xfrm>
                  <a:off x="10738898" y="7197056"/>
                  <a:ext cx="1194280" cy="410369"/>
                </a:xfrm>
                <a:prstGeom prst="borderCallout2">
                  <a:avLst>
                    <a:gd name="adj1" fmla="val 18750"/>
                    <a:gd name="adj2" fmla="val -8333"/>
                    <a:gd name="adj3" fmla="val 18750"/>
                    <a:gd name="adj4" fmla="val -16667"/>
                    <a:gd name="adj5" fmla="val -378449"/>
                    <a:gd name="adj6" fmla="val -183835"/>
                  </a:avLst>
                </a:prstGeom>
                <a:blipFill>
                  <a:blip r:embed="rId4"/>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5" name="Group 4">
            <a:extLst>
              <a:ext uri="{FF2B5EF4-FFF2-40B4-BE49-F238E27FC236}">
                <a16:creationId xmlns:a16="http://schemas.microsoft.com/office/drawing/2014/main" id="{C580D888-0632-ED44-96F3-36873E0D44A5}"/>
              </a:ext>
            </a:extLst>
          </p:cNvPr>
          <p:cNvGrpSpPr/>
          <p:nvPr/>
        </p:nvGrpSpPr>
        <p:grpSpPr>
          <a:xfrm>
            <a:off x="3580356" y="7119261"/>
            <a:ext cx="8332622" cy="1463384"/>
            <a:chOff x="3580356" y="6797535"/>
            <a:chExt cx="8332622" cy="1463384"/>
          </a:xfrm>
        </p:grpSpPr>
        <p:sp>
          <p:nvSpPr>
            <p:cNvPr id="106" name="Connector 105">
              <a:extLst>
                <a:ext uri="{FF2B5EF4-FFF2-40B4-BE49-F238E27FC236}">
                  <a16:creationId xmlns:a16="http://schemas.microsoft.com/office/drawing/2014/main" id="{F64F2B89-0E3F-5F40-ADFC-85A918AAB16E}"/>
                </a:ext>
              </a:extLst>
            </p:cNvPr>
            <p:cNvSpPr/>
            <p:nvPr/>
          </p:nvSpPr>
          <p:spPr>
            <a:xfrm>
              <a:off x="9521791" y="6797535"/>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117" name="Freeform 116">
              <a:extLst>
                <a:ext uri="{FF2B5EF4-FFF2-40B4-BE49-F238E27FC236}">
                  <a16:creationId xmlns:a16="http://schemas.microsoft.com/office/drawing/2014/main" id="{4A9ACD9F-7E36-ED41-942E-021EA6853F43}"/>
                </a:ext>
              </a:extLst>
            </p:cNvPr>
            <p:cNvSpPr/>
            <p:nvPr/>
          </p:nvSpPr>
          <p:spPr>
            <a:xfrm>
              <a:off x="3580356" y="6923016"/>
              <a:ext cx="6034721" cy="748946"/>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mc:AlternateContent xmlns:mc="http://schemas.openxmlformats.org/markup-compatibility/2006" xmlns:a14="http://schemas.microsoft.com/office/drawing/2010/main">
          <mc:Choice Requires="a14">
            <p:sp>
              <p:nvSpPr>
                <p:cNvPr id="63" name="Line Callout 2 62">
                  <a:extLst>
                    <a:ext uri="{FF2B5EF4-FFF2-40B4-BE49-F238E27FC236}">
                      <a16:creationId xmlns:a16="http://schemas.microsoft.com/office/drawing/2014/main" id="{0352C108-0CF2-B544-A6B4-CCBA7E50EB7D}"/>
                    </a:ext>
                  </a:extLst>
                </p:cNvPr>
                <p:cNvSpPr/>
                <p:nvPr/>
              </p:nvSpPr>
              <p:spPr>
                <a:xfrm>
                  <a:off x="10718698" y="7850550"/>
                  <a:ext cx="1194280" cy="410369"/>
                </a:xfrm>
                <a:prstGeom prst="borderCallout2">
                  <a:avLst>
                    <a:gd name="adj1" fmla="val 18750"/>
                    <a:gd name="adj2" fmla="val -8333"/>
                    <a:gd name="adj3" fmla="val 18750"/>
                    <a:gd name="adj4" fmla="val -16667"/>
                    <a:gd name="adj5" fmla="val -196889"/>
                    <a:gd name="adj6" fmla="val -77205"/>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𝑠𝑎𝑚</m:t>
                            </m:r>
                          </m:sub>
                        </m:s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𝜄</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0</m:t>
                        </m:r>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3" name="Line Callout 2 62">
                  <a:extLst>
                    <a:ext uri="{FF2B5EF4-FFF2-40B4-BE49-F238E27FC236}">
                      <a16:creationId xmlns:a16="http://schemas.microsoft.com/office/drawing/2014/main" id="{0352C108-0CF2-B544-A6B4-CCBA7E50EB7D}"/>
                    </a:ext>
                  </a:extLst>
                </p:cNvPr>
                <p:cNvSpPr>
                  <a:spLocks noRot="1" noChangeAspect="1" noMove="1" noResize="1" noEditPoints="1" noAdjustHandles="1" noChangeArrowheads="1" noChangeShapeType="1" noTextEdit="1"/>
                </p:cNvSpPr>
                <p:nvPr/>
              </p:nvSpPr>
              <p:spPr>
                <a:xfrm>
                  <a:off x="10718698" y="7850550"/>
                  <a:ext cx="1194280" cy="410369"/>
                </a:xfrm>
                <a:prstGeom prst="borderCallout2">
                  <a:avLst>
                    <a:gd name="adj1" fmla="val 18750"/>
                    <a:gd name="adj2" fmla="val -8333"/>
                    <a:gd name="adj3" fmla="val 18750"/>
                    <a:gd name="adj4" fmla="val -16667"/>
                    <a:gd name="adj5" fmla="val -196889"/>
                    <a:gd name="adj6" fmla="val -77205"/>
                  </a:avLst>
                </a:prstGeom>
                <a:blipFill>
                  <a:blip r:embed="rId5"/>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84F264FB-3018-1442-8305-19CEA1105A6B}"/>
              </a:ext>
            </a:extLst>
          </p:cNvPr>
          <p:cNvGrpSpPr/>
          <p:nvPr/>
        </p:nvGrpSpPr>
        <p:grpSpPr>
          <a:xfrm>
            <a:off x="2223837" y="5547475"/>
            <a:ext cx="9709341" cy="2943411"/>
            <a:chOff x="2223837" y="5225749"/>
            <a:chExt cx="9709341" cy="2943411"/>
          </a:xfrm>
        </p:grpSpPr>
        <p:grpSp>
          <p:nvGrpSpPr>
            <p:cNvPr id="28" name="Group 27">
              <a:extLst>
                <a:ext uri="{FF2B5EF4-FFF2-40B4-BE49-F238E27FC236}">
                  <a16:creationId xmlns:a16="http://schemas.microsoft.com/office/drawing/2014/main" id="{26064D25-39CD-5E48-B1C5-F44D58C264B3}"/>
                </a:ext>
              </a:extLst>
            </p:cNvPr>
            <p:cNvGrpSpPr/>
            <p:nvPr/>
          </p:nvGrpSpPr>
          <p:grpSpPr>
            <a:xfrm>
              <a:off x="2223837" y="5225749"/>
              <a:ext cx="7351250" cy="2943411"/>
              <a:chOff x="2223837" y="5225749"/>
              <a:chExt cx="7351250" cy="2943411"/>
            </a:xfrm>
          </p:grpSpPr>
          <p:sp>
            <p:nvSpPr>
              <p:cNvPr id="97" name="Connector 96">
                <a:extLst>
                  <a:ext uri="{FF2B5EF4-FFF2-40B4-BE49-F238E27FC236}">
                    <a16:creationId xmlns:a16="http://schemas.microsoft.com/office/drawing/2014/main" id="{6672600B-6CB6-1A4F-8F1B-CE7DBA28486C}"/>
                  </a:ext>
                </a:extLst>
              </p:cNvPr>
              <p:cNvSpPr/>
              <p:nvPr/>
            </p:nvSpPr>
            <p:spPr>
              <a:xfrm>
                <a:off x="9312013" y="5225749"/>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116" name="Freeform 115">
                <a:extLst>
                  <a:ext uri="{FF2B5EF4-FFF2-40B4-BE49-F238E27FC236}">
                    <a16:creationId xmlns:a16="http://schemas.microsoft.com/office/drawing/2014/main" id="{9F9F268E-6E2A-2449-84DD-6BE6323A2E3C}"/>
                  </a:ext>
                </a:extLst>
              </p:cNvPr>
              <p:cNvSpPr/>
              <p:nvPr/>
            </p:nvSpPr>
            <p:spPr>
              <a:xfrm>
                <a:off x="2223837" y="5434556"/>
                <a:ext cx="7205811" cy="2734604"/>
              </a:xfrm>
              <a:custGeom>
                <a:avLst/>
                <a:gdLst>
                  <a:gd name="connsiteX0" fmla="*/ 0 w 7772400"/>
                  <a:gd name="connsiteY0" fmla="*/ 1662545 h 2449261"/>
                  <a:gd name="connsiteX1" fmla="*/ 5216237 w 7772400"/>
                  <a:gd name="connsiteY1" fmla="*/ 2369127 h 2449261"/>
                  <a:gd name="connsiteX2" fmla="*/ 7772400 w 7772400"/>
                  <a:gd name="connsiteY2" fmla="*/ 0 h 2449261"/>
                </a:gdLst>
                <a:ahLst/>
                <a:cxnLst>
                  <a:cxn ang="0">
                    <a:pos x="connsiteX0" y="connsiteY0"/>
                  </a:cxn>
                  <a:cxn ang="0">
                    <a:pos x="connsiteX1" y="connsiteY1"/>
                  </a:cxn>
                  <a:cxn ang="0">
                    <a:pos x="connsiteX2" y="connsiteY2"/>
                  </a:cxn>
                </a:cxnLst>
                <a:rect l="l" t="t" r="r" b="b"/>
                <a:pathLst>
                  <a:path w="7772400" h="2449261">
                    <a:moveTo>
                      <a:pt x="0" y="1662545"/>
                    </a:moveTo>
                    <a:cubicBezTo>
                      <a:pt x="1960418" y="2154381"/>
                      <a:pt x="3920837" y="2646218"/>
                      <a:pt x="5216237" y="2369127"/>
                    </a:cubicBezTo>
                    <a:cubicBezTo>
                      <a:pt x="6511637" y="2092036"/>
                      <a:pt x="7142018" y="1046018"/>
                      <a:pt x="7772400" y="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64" name="Line Callout 2 63">
                  <a:extLst>
                    <a:ext uri="{FF2B5EF4-FFF2-40B4-BE49-F238E27FC236}">
                      <a16:creationId xmlns:a16="http://schemas.microsoft.com/office/drawing/2014/main" id="{08DBA78D-8FE8-2345-94BD-430B0322DDE2}"/>
                    </a:ext>
                  </a:extLst>
                </p:cNvPr>
                <p:cNvSpPr/>
                <p:nvPr/>
              </p:nvSpPr>
              <p:spPr>
                <a:xfrm>
                  <a:off x="10738898" y="6604370"/>
                  <a:ext cx="1194280" cy="410369"/>
                </a:xfrm>
                <a:prstGeom prst="borderCallout2">
                  <a:avLst>
                    <a:gd name="adj1" fmla="val 18750"/>
                    <a:gd name="adj2" fmla="val -8333"/>
                    <a:gd name="adj3" fmla="val 18750"/>
                    <a:gd name="adj4" fmla="val -16667"/>
                    <a:gd name="adj5" fmla="val -271163"/>
                    <a:gd name="adj6" fmla="val -99787"/>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𝐴𝑙𝑖𝑐𝑒</m:t>
                            </m:r>
                          </m:sub>
                        </m:s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𝜄</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0</m:t>
                        </m:r>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4" name="Line Callout 2 63">
                  <a:extLst>
                    <a:ext uri="{FF2B5EF4-FFF2-40B4-BE49-F238E27FC236}">
                      <a16:creationId xmlns:a16="http://schemas.microsoft.com/office/drawing/2014/main" id="{08DBA78D-8FE8-2345-94BD-430B0322DDE2}"/>
                    </a:ext>
                  </a:extLst>
                </p:cNvPr>
                <p:cNvSpPr>
                  <a:spLocks noRot="1" noChangeAspect="1" noMove="1" noResize="1" noEditPoints="1" noAdjustHandles="1" noChangeArrowheads="1" noChangeShapeType="1" noTextEdit="1"/>
                </p:cNvSpPr>
                <p:nvPr/>
              </p:nvSpPr>
              <p:spPr>
                <a:xfrm>
                  <a:off x="10738898" y="6604370"/>
                  <a:ext cx="1194280" cy="410369"/>
                </a:xfrm>
                <a:prstGeom prst="borderCallout2">
                  <a:avLst>
                    <a:gd name="adj1" fmla="val 18750"/>
                    <a:gd name="adj2" fmla="val -8333"/>
                    <a:gd name="adj3" fmla="val 18750"/>
                    <a:gd name="adj4" fmla="val -16667"/>
                    <a:gd name="adj5" fmla="val -271163"/>
                    <a:gd name="adj6" fmla="val -99787"/>
                  </a:avLst>
                </a:prstGeom>
                <a:blipFill>
                  <a:blip r:embed="rId6"/>
                  <a:stretch>
                    <a:fillRect/>
                  </a:stretch>
                </a:blipFill>
                <a:ln w="12700" cap="flat">
                  <a:solidFill>
                    <a:schemeClr val="tx1"/>
                  </a:solidFill>
                  <a:miter lim="400000"/>
                </a:ln>
                <a:effectLst/>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DBAE0C-31D3-B34D-8AEB-486924942E33}"/>
              </a:ext>
            </a:extLst>
          </p:cNvPr>
          <p:cNvGrpSpPr/>
          <p:nvPr/>
        </p:nvGrpSpPr>
        <p:grpSpPr>
          <a:xfrm>
            <a:off x="5943600" y="4723130"/>
            <a:ext cx="5978109" cy="2124087"/>
            <a:chOff x="5943600" y="4401404"/>
            <a:chExt cx="5978109" cy="2124087"/>
          </a:xfrm>
        </p:grpSpPr>
        <p:grpSp>
          <p:nvGrpSpPr>
            <p:cNvPr id="30" name="Group 29">
              <a:extLst>
                <a:ext uri="{FF2B5EF4-FFF2-40B4-BE49-F238E27FC236}">
                  <a16:creationId xmlns:a16="http://schemas.microsoft.com/office/drawing/2014/main" id="{874D1145-AD48-5F48-AB08-829FF9F80E9F}"/>
                </a:ext>
              </a:extLst>
            </p:cNvPr>
            <p:cNvGrpSpPr/>
            <p:nvPr/>
          </p:nvGrpSpPr>
          <p:grpSpPr>
            <a:xfrm>
              <a:off x="5943600" y="4401404"/>
              <a:ext cx="4428123" cy="2124087"/>
              <a:chOff x="5943600" y="4401404"/>
              <a:chExt cx="4428123" cy="2124087"/>
            </a:xfrm>
          </p:grpSpPr>
          <p:sp>
            <p:nvSpPr>
              <p:cNvPr id="108" name="Connector 107">
                <a:extLst>
                  <a:ext uri="{FF2B5EF4-FFF2-40B4-BE49-F238E27FC236}">
                    <a16:creationId xmlns:a16="http://schemas.microsoft.com/office/drawing/2014/main" id="{4F5B268F-F36A-A944-BBB4-F00F05B26F32}"/>
                  </a:ext>
                </a:extLst>
              </p:cNvPr>
              <p:cNvSpPr/>
              <p:nvPr/>
            </p:nvSpPr>
            <p:spPr>
              <a:xfrm>
                <a:off x="10108649" y="4401404"/>
                <a:ext cx="263074" cy="245342"/>
              </a:xfrm>
              <a:prstGeom prst="flowChartConnector">
                <a:avLst/>
              </a:prstGeom>
              <a:solidFill>
                <a:schemeClr val="accent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Helvetica Neue Medium"/>
                  <a:cs typeface="Calibri" panose="020F0502020204030204" pitchFamily="34" charset="0"/>
                  <a:sym typeface="Helvetica Neue Medium"/>
                </a:endParaRPr>
              </a:p>
            </p:txBody>
          </p:sp>
          <p:sp>
            <p:nvSpPr>
              <p:cNvPr id="26" name="Freeform 25">
                <a:extLst>
                  <a:ext uri="{FF2B5EF4-FFF2-40B4-BE49-F238E27FC236}">
                    <a16:creationId xmlns:a16="http://schemas.microsoft.com/office/drawing/2014/main" id="{E8A17996-AD83-6446-AEFC-461C5F5AA0A9}"/>
                  </a:ext>
                </a:extLst>
              </p:cNvPr>
              <p:cNvSpPr/>
              <p:nvPr/>
            </p:nvSpPr>
            <p:spPr>
              <a:xfrm>
                <a:off x="5943600" y="4556480"/>
                <a:ext cx="4197927" cy="1969011"/>
              </a:xfrm>
              <a:custGeom>
                <a:avLst/>
                <a:gdLst>
                  <a:gd name="connsiteX0" fmla="*/ 0 w 4197927"/>
                  <a:gd name="connsiteY0" fmla="*/ 1969011 h 1969011"/>
                  <a:gd name="connsiteX1" fmla="*/ 1600200 w 4197927"/>
                  <a:gd name="connsiteY1" fmla="*/ 285684 h 1969011"/>
                  <a:gd name="connsiteX2" fmla="*/ 4197927 w 4197927"/>
                  <a:gd name="connsiteY2" fmla="*/ 15520 h 1969011"/>
                </a:gdLst>
                <a:ahLst/>
                <a:cxnLst>
                  <a:cxn ang="0">
                    <a:pos x="connsiteX0" y="connsiteY0"/>
                  </a:cxn>
                  <a:cxn ang="0">
                    <a:pos x="connsiteX1" y="connsiteY1"/>
                  </a:cxn>
                  <a:cxn ang="0">
                    <a:pos x="connsiteX2" y="connsiteY2"/>
                  </a:cxn>
                </a:cxnLst>
                <a:rect l="l" t="t" r="r" b="b"/>
                <a:pathLst>
                  <a:path w="4197927" h="1969011">
                    <a:moveTo>
                      <a:pt x="0" y="1969011"/>
                    </a:moveTo>
                    <a:cubicBezTo>
                      <a:pt x="450273" y="1290138"/>
                      <a:pt x="900546" y="611266"/>
                      <a:pt x="1600200" y="285684"/>
                    </a:cubicBezTo>
                    <a:cubicBezTo>
                      <a:pt x="2299854" y="-39898"/>
                      <a:pt x="3248890" y="-12189"/>
                      <a:pt x="4197927" y="15520"/>
                    </a:cubicBezTo>
                  </a:path>
                </a:pathLst>
              </a:custGeom>
              <a:noFill/>
              <a:ln w="28575" cap="flat">
                <a:solidFill>
                  <a:schemeClr val="tx1">
                    <a:lumMod val="50000"/>
                    <a:lumOff val="50000"/>
                  </a:schemeClr>
                </a:solidFill>
                <a:prstDash val="sysDash"/>
                <a:miter lim="400000"/>
                <a:tailEnd type="triangle" w="lg" len="lg"/>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lvl="0" indent="0" algn="l" defTabSz="914400" rtl="0" eaLnBrk="1" fontAlgn="auto" latinLnBrk="1"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Neue"/>
                  <a:ea typeface="Helvetica Neue"/>
                  <a:cs typeface="Helvetica Neue"/>
                  <a:sym typeface="Helvetica Neue"/>
                </a:endParaRPr>
              </a:p>
            </p:txBody>
          </p:sp>
        </p:grpSp>
        <mc:AlternateContent xmlns:mc="http://schemas.openxmlformats.org/markup-compatibility/2006" xmlns:a14="http://schemas.microsoft.com/office/drawing/2010/main">
          <mc:Choice Requires="a14">
            <p:sp>
              <p:nvSpPr>
                <p:cNvPr id="65" name="Line Callout 2 64">
                  <a:extLst>
                    <a:ext uri="{FF2B5EF4-FFF2-40B4-BE49-F238E27FC236}">
                      <a16:creationId xmlns:a16="http://schemas.microsoft.com/office/drawing/2014/main" id="{F1896941-6E98-724E-B200-55CEE99189D7}"/>
                    </a:ext>
                  </a:extLst>
                </p:cNvPr>
                <p:cNvSpPr/>
                <p:nvPr/>
              </p:nvSpPr>
              <p:spPr>
                <a:xfrm>
                  <a:off x="10727429" y="6029758"/>
                  <a:ext cx="1194280" cy="410369"/>
                </a:xfrm>
                <a:prstGeom prst="borderCallout2">
                  <a:avLst>
                    <a:gd name="adj1" fmla="val 18750"/>
                    <a:gd name="adj2" fmla="val -8333"/>
                    <a:gd name="adj3" fmla="val 18750"/>
                    <a:gd name="adj4" fmla="val -16667"/>
                    <a:gd name="adj5" fmla="val -316554"/>
                    <a:gd name="adj6" fmla="val -41930"/>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left"/>
                      </m:oMathParaPr>
                      <m:oMath xmlns:m="http://schemas.openxmlformats.org/officeDocument/2006/math">
                        <m:sSub>
                          <m:sSubPr>
                            <m:ctrlP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ctrlPr>
                          </m:sSubPr>
                          <m:e>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𝑉</m:t>
                            </m:r>
                          </m:e>
                          <m: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𝐴𝑙𝑒𝑥</m:t>
                            </m:r>
                          </m:sub>
                        </m:sSub>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𝜄</m:t>
                        </m:r>
                        <m:r>
                          <a:rPr kumimoji="0" lang="en-US" sz="2000" b="0" i="1" u="none" strike="noStrike" cap="none" spc="0" normalizeH="0" baseline="0" smtClean="0">
                            <a:ln>
                              <a:noFill/>
                            </a:ln>
                            <a:solidFill>
                              <a:schemeClr val="tx1"/>
                            </a:solidFill>
                            <a:effectLst/>
                            <a:uFillTx/>
                            <a:latin typeface="Cambria Math" panose="02040503050406030204" pitchFamily="18" charset="0"/>
                            <a:ea typeface="Helvetica Neue" panose="02000503000000020004" pitchFamily="2" charset="0"/>
                            <a:cs typeface="Helvetica Neue" panose="02000503000000020004" pitchFamily="2" charset="0"/>
                            <a:sym typeface="Helvetica Neue Medium"/>
                          </a:rPr>
                          <m:t>0</m:t>
                        </m:r>
                      </m:oMath>
                    </m:oMathPara>
                  </a14:m>
                  <a:endParaRPr kumimoji="0" lang="en-US" sz="2000" b="0" u="none" strike="noStrike" cap="none" spc="0" normalizeH="0" baseline="0" dirty="0">
                    <a:ln>
                      <a:noFill/>
                    </a:ln>
                    <a:solidFill>
                      <a:schemeClr val="tx1"/>
                    </a:solidFill>
                    <a:effectLst/>
                    <a:uFillTx/>
                    <a:latin typeface="Helvetica Neue" panose="02000503000000020004" pitchFamily="2" charset="0"/>
                    <a:ea typeface="Helvetica Neue" panose="02000503000000020004" pitchFamily="2" charset="0"/>
                    <a:cs typeface="Helvetica Neue" panose="02000503000000020004" pitchFamily="2" charset="0"/>
                    <a:sym typeface="Helvetica Neue Medium"/>
                  </a:endParaRPr>
                </a:p>
              </p:txBody>
            </p:sp>
          </mc:Choice>
          <mc:Fallback xmlns="">
            <p:sp>
              <p:nvSpPr>
                <p:cNvPr id="65" name="Line Callout 2 64">
                  <a:extLst>
                    <a:ext uri="{FF2B5EF4-FFF2-40B4-BE49-F238E27FC236}">
                      <a16:creationId xmlns:a16="http://schemas.microsoft.com/office/drawing/2014/main" id="{F1896941-6E98-724E-B200-55CEE99189D7}"/>
                    </a:ext>
                  </a:extLst>
                </p:cNvPr>
                <p:cNvSpPr>
                  <a:spLocks noRot="1" noChangeAspect="1" noMove="1" noResize="1" noEditPoints="1" noAdjustHandles="1" noChangeArrowheads="1" noChangeShapeType="1" noTextEdit="1"/>
                </p:cNvSpPr>
                <p:nvPr/>
              </p:nvSpPr>
              <p:spPr>
                <a:xfrm>
                  <a:off x="10727429" y="6029758"/>
                  <a:ext cx="1194280" cy="410369"/>
                </a:xfrm>
                <a:prstGeom prst="borderCallout2">
                  <a:avLst>
                    <a:gd name="adj1" fmla="val 18750"/>
                    <a:gd name="adj2" fmla="val -8333"/>
                    <a:gd name="adj3" fmla="val 18750"/>
                    <a:gd name="adj4" fmla="val -16667"/>
                    <a:gd name="adj5" fmla="val -316554"/>
                    <a:gd name="adj6" fmla="val -41930"/>
                  </a:avLst>
                </a:prstGeom>
                <a:blipFill>
                  <a:blip r:embed="rId7"/>
                  <a:stretch>
                    <a:fillRect/>
                  </a:stretch>
                </a:blipFill>
                <a:ln w="12700" cap="flat">
                  <a:solidFill>
                    <a:schemeClr val="tx1"/>
                  </a:solidFill>
                  <a:miter lim="400000"/>
                </a:ln>
                <a:effec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2" name="Rounded Rectangle 81">
                <a:extLst>
                  <a:ext uri="{FF2B5EF4-FFF2-40B4-BE49-F238E27FC236}">
                    <a16:creationId xmlns:a16="http://schemas.microsoft.com/office/drawing/2014/main" id="{55E55E69-C1B4-0840-82E0-A9B2C514A72B}"/>
                  </a:ext>
                </a:extLst>
              </p:cNvPr>
              <p:cNvSpPr/>
              <p:nvPr/>
            </p:nvSpPr>
            <p:spPr>
              <a:xfrm>
                <a:off x="191303" y="8789813"/>
                <a:ext cx="12622194" cy="853213"/>
              </a:xfrm>
              <a:prstGeom prst="roundRect">
                <a:avLst/>
              </a:prstGeom>
              <a:noFill/>
              <a:ln w="12700" cap="flat">
                <a:solidFill>
                  <a:schemeClr val="tx1">
                    <a:lumMod val="50000"/>
                    <a:lumOff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lvl="0" indent="-285750" algn="l" defTabSz="584200" rtl="0" eaLnBrk="1" fontAlgn="auto" latinLnBrk="0" hangingPunct="0">
                  <a:lnSpc>
                    <a:spcPct val="100000"/>
                  </a:lnSpc>
                  <a:spcBef>
                    <a:spcPts val="0"/>
                  </a:spcBef>
                  <a:spcAft>
                    <a:spcPts val="0"/>
                  </a:spcAft>
                  <a:buClrTx/>
                  <a:buSzTx/>
                  <a:buFontTx/>
                  <a:buChar char="-"/>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In general, quantum embedding space </a:t>
                </a:r>
                <a14:m>
                  <m:oMath xmlns:m="http://schemas.openxmlformats.org/officeDocument/2006/math">
                    <m:r>
                      <m:rPr>
                        <m:sty m:val="p"/>
                      </m:rPr>
                      <a:rPr kumimoji="0" lang="en-US"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Medium"/>
                      </a:rPr>
                      <m:t>Σ</m:t>
                    </m:r>
                  </m:oMath>
                </a14:m>
                <a:r>
                  <a:rPr kumimoji="0" lang="en-US" sz="20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could be any </a:t>
                </a:r>
                <a:r>
                  <a:rPr kumimoji="0" lang="en-US" sz="2000" b="0"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finite/infinite</a:t>
                </a:r>
                <a:r>
                  <a:rPr kumimoji="0" lang="en-US" sz="2000" b="0" i="0" u="none" strike="noStrike" kern="0" cap="none" spc="0" normalizeH="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dimensional Hilbert space</a:t>
                </a:r>
              </a:p>
              <a:p>
                <a:pPr marL="285750" marR="0" lvl="0" indent="-285750" algn="l" defTabSz="584200" rtl="0" eaLnBrk="1" fontAlgn="auto" latinLnBrk="0" hangingPunct="0">
                  <a:lnSpc>
                    <a:spcPct val="100000"/>
                  </a:lnSpc>
                  <a:spcBef>
                    <a:spcPts val="0"/>
                  </a:spcBef>
                  <a:spcAft>
                    <a:spcPts val="0"/>
                  </a:spcAft>
                  <a:buClrTx/>
                  <a:buSzTx/>
                  <a:buFontTx/>
                  <a:buChar char="-"/>
                  <a:tabLst/>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sym typeface="Helvetica Neue Medium"/>
                  </a:rPr>
                  <a:t>An entity can be viewed as a pair of entities by pairing it with a dummy entity called 0</a:t>
                </a:r>
                <a:endParaRPr kumimoji="0" lang="en-US" sz="20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p:txBody>
          </p:sp>
        </mc:Choice>
        <mc:Fallback xmlns="">
          <p:sp>
            <p:nvSpPr>
              <p:cNvPr id="82" name="Rounded Rectangle 81">
                <a:extLst>
                  <a:ext uri="{FF2B5EF4-FFF2-40B4-BE49-F238E27FC236}">
                    <a16:creationId xmlns:a16="http://schemas.microsoft.com/office/drawing/2014/main" id="{55E55E69-C1B4-0840-82E0-A9B2C514A72B}"/>
                  </a:ext>
                </a:extLst>
              </p:cNvPr>
              <p:cNvSpPr>
                <a:spLocks noRot="1" noChangeAspect="1" noMove="1" noResize="1" noEditPoints="1" noAdjustHandles="1" noChangeArrowheads="1" noChangeShapeType="1" noTextEdit="1"/>
              </p:cNvSpPr>
              <p:nvPr/>
            </p:nvSpPr>
            <p:spPr>
              <a:xfrm>
                <a:off x="191303" y="8789813"/>
                <a:ext cx="12622194" cy="853213"/>
              </a:xfrm>
              <a:prstGeom prst="roundRect">
                <a:avLst/>
              </a:prstGeom>
              <a:blipFill>
                <a:blip r:embed="rId8"/>
                <a:stretch>
                  <a:fillRect l="-402" b="-4348"/>
                </a:stretch>
              </a:blipFill>
              <a:ln w="12700" cap="flat">
                <a:solidFill>
                  <a:schemeClr val="tx1">
                    <a:lumMod val="50000"/>
                    <a:lumOff val="50000"/>
                  </a:schemeClr>
                </a:solid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4266419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Axioms of Quantum Logic</a:t>
            </a:r>
            <a:endParaRPr sz="4800" dirty="0"/>
          </a:p>
        </p:txBody>
      </p:sp>
      <mc:AlternateContent xmlns:mc="http://schemas.openxmlformats.org/markup-compatibility/2006" xmlns:a14="http://schemas.microsoft.com/office/drawing/2010/main">
        <mc:Choice Requires="a14">
          <p:sp>
            <p:nvSpPr>
              <p:cNvPr id="100" name="Rounded Rectangle 99">
                <a:extLst>
                  <a:ext uri="{FF2B5EF4-FFF2-40B4-BE49-F238E27FC236}">
                    <a16:creationId xmlns:a16="http://schemas.microsoft.com/office/drawing/2014/main" id="{6CC4388E-B8EC-FD40-823A-EB9364A42551}"/>
                  </a:ext>
                </a:extLst>
              </p:cNvPr>
              <p:cNvSpPr/>
              <p:nvPr/>
            </p:nvSpPr>
            <p:spPr>
              <a:xfrm>
                <a:off x="185621" y="1491269"/>
                <a:ext cx="12648635" cy="2619228"/>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400" b="0" i="0" u="sng"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Axiom 1 [Logical Implication] </a:t>
                </a:r>
              </a:p>
              <a:p>
                <a:pPr marL="0" marR="0" lvl="0" indent="0" algn="l" defTabSz="584200" rtl="0"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0" marR="0" lvl="0" indent="0" algn="l" defTabSz="584200" rtl="0" eaLnBrk="1" fontAlgn="auto" latinLnBrk="0" hangingPunct="0">
                  <a:lnSpc>
                    <a:spcPct val="100000"/>
                  </a:lnSpc>
                  <a:spcBef>
                    <a:spcPts val="0"/>
                  </a:spcBef>
                  <a:spcAft>
                    <a:spcPts val="0"/>
                  </a:spcAft>
                  <a:buClrTx/>
                  <a:buSzTx/>
                  <a:buFontTx/>
                  <a:buNone/>
                  <a:tabLst/>
                  <a:defRPr/>
                </a:pPr>
                <a:r>
                  <a:rPr lang="en-US" b="0" dirty="0">
                    <a:latin typeface="Verdana" panose="020B0604030504040204" pitchFamily="34" charset="0"/>
                    <a:ea typeface="Verdana" panose="020B0604030504040204" pitchFamily="34" charset="0"/>
                    <a:cs typeface="Verdana" panose="020B0604030504040204" pitchFamily="34" charset="0"/>
                    <a:sym typeface="Helvetica Neue Medium"/>
                  </a:rPr>
                  <a:t>A c</a:t>
                </a:r>
                <a:r>
                  <a:rPr kumimoji="0" lang="en-US" sz="24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oncept</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r>
                  <a:rPr lang="en-US" b="0" noProof="0" dirty="0">
                    <a:latin typeface="Verdana" panose="020B0604030504040204" pitchFamily="34" charset="0"/>
                    <a:ea typeface="Verdana" panose="020B0604030504040204" pitchFamily="34" charset="0"/>
                    <a:cs typeface="Verdana" panose="020B0604030504040204" pitchFamily="34" charset="0"/>
                    <a:sym typeface="Helvetica Neue Medium"/>
                  </a:rPr>
                  <a:t>implies</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concept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iff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itself is a subspace of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r>
                  <a:rPr lang="en-US" b="0" dirty="0">
                    <a:latin typeface="Verdana" panose="020B0604030504040204" pitchFamily="34" charset="0"/>
                    <a:ea typeface="Verdana" panose="020B0604030504040204" pitchFamily="34" charset="0"/>
                    <a:cs typeface="Verdana" panose="020B0604030504040204" pitchFamily="34" charset="0"/>
                    <a:sym typeface="Helvetica Neue Medium"/>
                  </a:rPr>
                  <a:t>F</a:t>
                </a:r>
                <a:r>
                  <a:rPr kumimoji="0" lang="en-US" sz="24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ormally</a:t>
                </a: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p>
              <a:p>
                <a:pPr marL="0" marR="0" lvl="0" indent="0" algn="l" defTabSz="584200" rtl="0" eaLnBrk="1" fontAlgn="auto" latinLnBrk="0" hangingPunct="0">
                  <a:lnSpc>
                    <a:spcPct val="100000"/>
                  </a:lnSpc>
                  <a:spcBef>
                    <a:spcPts val="0"/>
                  </a:spcBef>
                  <a:spcAft>
                    <a:spcPts val="0"/>
                  </a:spcAft>
                  <a:buClrTx/>
                  <a:buSzTx/>
                  <a:buFontTx/>
                  <a:buNone/>
                  <a:tabLst/>
                  <a:defRPr/>
                </a:pPr>
                <a:endParaRPr kumimoji="0" lang="en-US" sz="3200" b="0" i="1" u="none" strike="noStrike" kern="0" cap="none" spc="0" normalizeH="0" baseline="0" noProof="0" dirty="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endParaRPr>
              </a:p>
              <a:p>
                <a:pPr marL="0" marR="0" lvl="0" indent="0" algn="l"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 </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𝑠𝑢𝑏𝑠𝑝𝑎𝑐𝑒</m:t>
                      </m:r>
                      <m:d>
                        <m:d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dPr>
                        <m:e>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1</m:t>
                              </m:r>
                            </m:sub>
                          </m:sSub>
                        </m:e>
                      </m:d>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𝑠𝑢𝑏𝑠𝑝𝑎𝑐𝑒</m:t>
                      </m:r>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2</m:t>
                          </m:r>
                        </m:sub>
                      </m:s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oMath>
                  </m:oMathPara>
                </a14:m>
                <a:endParaRPr kumimoji="0" lang="en-US" sz="2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p:txBody>
          </p:sp>
        </mc:Choice>
        <mc:Fallback xmlns="">
          <p:sp>
            <p:nvSpPr>
              <p:cNvPr id="100" name="Rounded Rectangle 99">
                <a:extLst>
                  <a:ext uri="{FF2B5EF4-FFF2-40B4-BE49-F238E27FC236}">
                    <a16:creationId xmlns:a16="http://schemas.microsoft.com/office/drawing/2014/main" id="{6CC4388E-B8EC-FD40-823A-EB9364A42551}"/>
                  </a:ext>
                </a:extLst>
              </p:cNvPr>
              <p:cNvSpPr>
                <a:spLocks noRot="1" noChangeAspect="1" noMove="1" noResize="1" noEditPoints="1" noAdjustHandles="1" noChangeArrowheads="1" noChangeShapeType="1" noTextEdit="1"/>
              </p:cNvSpPr>
              <p:nvPr/>
            </p:nvSpPr>
            <p:spPr>
              <a:xfrm>
                <a:off x="185621" y="1491269"/>
                <a:ext cx="12648635" cy="2619228"/>
              </a:xfrm>
              <a:prstGeom prst="roundRect">
                <a:avLst/>
              </a:prstGeom>
              <a:blipFill>
                <a:blip r:embed="rId2"/>
                <a:stretch>
                  <a:fillRect l="-100"/>
                </a:stretch>
              </a:blipFill>
              <a:ln w="12700" cap="flat">
                <a:solidFill>
                  <a:schemeClr val="tx1"/>
                </a:solidFill>
                <a:miter lim="400000"/>
              </a:ln>
              <a:effectLst/>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399A84-561F-1741-9731-9789F2824881}"/>
              </a:ext>
            </a:extLst>
          </p:cNvPr>
          <p:cNvSpPr/>
          <p:nvPr/>
        </p:nvSpPr>
        <p:spPr>
          <a:xfrm>
            <a:off x="4691073" y="4931921"/>
            <a:ext cx="3794519" cy="2752162"/>
          </a:xfrm>
          <a:prstGeom prst="rect">
            <a:avLst/>
          </a:prstGeom>
          <a:noFill/>
          <a:ln w="25400" cap="flat">
            <a:no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1" name="Cube 20">
            <a:extLst>
              <a:ext uri="{FF2B5EF4-FFF2-40B4-BE49-F238E27FC236}">
                <a16:creationId xmlns:a16="http://schemas.microsoft.com/office/drawing/2014/main" id="{BE98C70E-FD64-B245-932C-07951B336A4F}"/>
              </a:ext>
            </a:extLst>
          </p:cNvPr>
          <p:cNvSpPr/>
          <p:nvPr/>
        </p:nvSpPr>
        <p:spPr>
          <a:xfrm rot="15855497" flipH="1">
            <a:off x="6465567" y="5935484"/>
            <a:ext cx="3290362" cy="1579649"/>
          </a:xfrm>
          <a:prstGeom prst="cube">
            <a:avLst>
              <a:gd name="adj" fmla="val 95648"/>
            </a:avLst>
          </a:prstGeom>
          <a:solidFill>
            <a:schemeClr val="accent1">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10" name="Group 9">
            <a:extLst>
              <a:ext uri="{FF2B5EF4-FFF2-40B4-BE49-F238E27FC236}">
                <a16:creationId xmlns:a16="http://schemas.microsoft.com/office/drawing/2014/main" id="{623D198D-3E0E-934D-ADCF-01A05B78C317}"/>
              </a:ext>
            </a:extLst>
          </p:cNvPr>
          <p:cNvGrpSpPr/>
          <p:nvPr/>
        </p:nvGrpSpPr>
        <p:grpSpPr>
          <a:xfrm>
            <a:off x="6502400" y="4659632"/>
            <a:ext cx="4639798" cy="3445086"/>
            <a:chOff x="3548744" y="4860274"/>
            <a:chExt cx="4148775" cy="3126249"/>
          </a:xfrm>
        </p:grpSpPr>
        <p:grpSp>
          <p:nvGrpSpPr>
            <p:cNvPr id="12" name="Group 11">
              <a:extLst>
                <a:ext uri="{FF2B5EF4-FFF2-40B4-BE49-F238E27FC236}">
                  <a16:creationId xmlns:a16="http://schemas.microsoft.com/office/drawing/2014/main" id="{5EFE0575-6799-684F-B64B-AD83D6AB6CD9}"/>
                </a:ext>
              </a:extLst>
            </p:cNvPr>
            <p:cNvGrpSpPr/>
            <p:nvPr/>
          </p:nvGrpSpPr>
          <p:grpSpPr>
            <a:xfrm>
              <a:off x="3548744" y="4860274"/>
              <a:ext cx="4148775" cy="2983136"/>
              <a:chOff x="823489" y="2072549"/>
              <a:chExt cx="8874354" cy="6336772"/>
            </a:xfrm>
          </p:grpSpPr>
          <p:cxnSp>
            <p:nvCxnSpPr>
              <p:cNvPr id="14" name="Straight Arrow Connector 13">
                <a:extLst>
                  <a:ext uri="{FF2B5EF4-FFF2-40B4-BE49-F238E27FC236}">
                    <a16:creationId xmlns:a16="http://schemas.microsoft.com/office/drawing/2014/main" id="{4BA66CDA-2423-E043-8F19-9E13E729751C}"/>
                  </a:ext>
                </a:extLst>
              </p:cNvPr>
              <p:cNvCxnSpPr>
                <a:cxnSpLocks/>
              </p:cNvCxnSpPr>
              <p:nvPr/>
            </p:nvCxnSpPr>
            <p:spPr>
              <a:xfrm>
                <a:off x="3450772" y="6464631"/>
                <a:ext cx="4746171" cy="12665"/>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3DE63F90-8652-4145-AD34-1BE9F541CFBC}"/>
                  </a:ext>
                </a:extLst>
              </p:cNvPr>
              <p:cNvCxnSpPr>
                <a:cxnSpLocks/>
              </p:cNvCxnSpPr>
              <p:nvPr/>
            </p:nvCxnSpPr>
            <p:spPr>
              <a:xfrm flipH="1" flipV="1">
                <a:off x="3450771" y="2776333"/>
                <a:ext cx="1" cy="3688300"/>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5B62A1B-E894-914F-B24C-EC268389A7A1}"/>
                  </a:ext>
                </a:extLst>
              </p:cNvPr>
              <p:cNvCxnSpPr>
                <a:cxnSpLocks/>
              </p:cNvCxnSpPr>
              <p:nvPr/>
            </p:nvCxnSpPr>
            <p:spPr>
              <a:xfrm flipH="1">
                <a:off x="1027738" y="6464631"/>
                <a:ext cx="2423034" cy="1343819"/>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12B306A3-7723-E146-8DAD-90FBC24CE363}"/>
                  </a:ext>
                </a:extLst>
              </p:cNvPr>
              <p:cNvCxnSpPr>
                <a:cxnSpLocks/>
              </p:cNvCxnSpPr>
              <p:nvPr/>
            </p:nvCxnSpPr>
            <p:spPr>
              <a:xfrm flipV="1">
                <a:off x="3496207" y="2409556"/>
                <a:ext cx="2222737" cy="3994106"/>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F35DAC1F-9D34-FF4D-BACA-0A07A01EA9FA}"/>
                  </a:ext>
                </a:extLst>
              </p:cNvPr>
              <p:cNvSpPr txBox="1"/>
              <p:nvPr/>
            </p:nvSpPr>
            <p:spPr>
              <a:xfrm>
                <a:off x="8242379" y="6031967"/>
                <a:ext cx="1455464" cy="729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19" name="TextBox 18">
                <a:extLst>
                  <a:ext uri="{FF2B5EF4-FFF2-40B4-BE49-F238E27FC236}">
                    <a16:creationId xmlns:a16="http://schemas.microsoft.com/office/drawing/2014/main" id="{F676EB50-EDDF-014B-AB36-E43B437A9D0D}"/>
                  </a:ext>
                </a:extLst>
              </p:cNvPr>
              <p:cNvSpPr txBox="1"/>
              <p:nvPr/>
            </p:nvSpPr>
            <p:spPr>
              <a:xfrm>
                <a:off x="823489" y="7680065"/>
                <a:ext cx="1617903" cy="729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20" name="TextBox 19">
                <a:extLst>
                  <a:ext uri="{FF2B5EF4-FFF2-40B4-BE49-F238E27FC236}">
                    <a16:creationId xmlns:a16="http://schemas.microsoft.com/office/drawing/2014/main" id="{ACC18986-49D8-E949-9245-9E100811F6BF}"/>
                  </a:ext>
                </a:extLst>
              </p:cNvPr>
              <p:cNvSpPr txBox="1"/>
              <p:nvPr/>
            </p:nvSpPr>
            <p:spPr>
              <a:xfrm>
                <a:off x="2441392" y="2072549"/>
                <a:ext cx="2140255" cy="6130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d</a:t>
                </a:r>
              </a:p>
            </p:txBody>
          </p:sp>
        </p:grpSp>
        <p:cxnSp>
          <p:nvCxnSpPr>
            <p:cNvPr id="13" name="Straight Arrow Connector 12">
              <a:extLst>
                <a:ext uri="{FF2B5EF4-FFF2-40B4-BE49-F238E27FC236}">
                  <a16:creationId xmlns:a16="http://schemas.microsoft.com/office/drawing/2014/main" id="{8E5C0EE4-FCF6-AF4A-8101-B81FD87A9D06}"/>
                </a:ext>
              </a:extLst>
            </p:cNvPr>
            <p:cNvCxnSpPr>
              <a:cxnSpLocks/>
            </p:cNvCxnSpPr>
            <p:nvPr/>
          </p:nvCxnSpPr>
          <p:spPr>
            <a:xfrm flipV="1">
              <a:off x="4136388" y="6927917"/>
              <a:ext cx="637735" cy="1058606"/>
            </a:xfrm>
            <a:prstGeom prst="straightConnector1">
              <a:avLst/>
            </a:prstGeom>
            <a:noFill/>
            <a:ln w="38100" cap="flat">
              <a:solidFill>
                <a:srgbClr val="FF0000"/>
              </a:solidFill>
              <a:prstDash val="sysDot"/>
              <a:miter lim="400000"/>
              <a:tailEnd type="none" w="lg" len="lg"/>
            </a:ln>
            <a:effectLst/>
            <a:sp3d/>
          </p:spPr>
          <p:style>
            <a:lnRef idx="0">
              <a:scrgbClr r="0" g="0" b="0"/>
            </a:lnRef>
            <a:fillRef idx="0">
              <a:scrgbClr r="0" g="0" b="0"/>
            </a:fillRef>
            <a:effectRef idx="0">
              <a:scrgbClr r="0" g="0" b="0"/>
            </a:effectRef>
            <a:fontRef idx="none"/>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B046685-7F09-F84B-A6C3-8908A5390812}"/>
                  </a:ext>
                </a:extLst>
              </p:cNvPr>
              <p:cNvSpPr/>
              <p:nvPr/>
            </p:nvSpPr>
            <p:spPr>
              <a:xfrm>
                <a:off x="8317083" y="6244711"/>
                <a:ext cx="680738" cy="549177"/>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4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24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2" name="Rectangle 1">
                <a:extLst>
                  <a:ext uri="{FF2B5EF4-FFF2-40B4-BE49-F238E27FC236}">
                    <a16:creationId xmlns:a16="http://schemas.microsoft.com/office/drawing/2014/main" id="{5B046685-7F09-F84B-A6C3-8908A5390812}"/>
                  </a:ext>
                </a:extLst>
              </p:cNvPr>
              <p:cNvSpPr>
                <a:spLocks noRot="1" noChangeAspect="1" noMove="1" noResize="1" noEditPoints="1" noAdjustHandles="1" noChangeArrowheads="1" noChangeShapeType="1" noTextEdit="1"/>
              </p:cNvSpPr>
              <p:nvPr/>
            </p:nvSpPr>
            <p:spPr>
              <a:xfrm>
                <a:off x="8317083" y="6244711"/>
                <a:ext cx="680738" cy="5491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95AB6A3-5555-C748-AE15-976DAAC8813D}"/>
                  </a:ext>
                </a:extLst>
              </p:cNvPr>
              <p:cNvSpPr/>
              <p:nvPr/>
            </p:nvSpPr>
            <p:spPr>
              <a:xfrm>
                <a:off x="8793173" y="4370711"/>
                <a:ext cx="672234" cy="549177"/>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24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24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3" name="Rectangle 2">
                <a:extLst>
                  <a:ext uri="{FF2B5EF4-FFF2-40B4-BE49-F238E27FC236}">
                    <a16:creationId xmlns:a16="http://schemas.microsoft.com/office/drawing/2014/main" id="{195AB6A3-5555-C748-AE15-976DAAC8813D}"/>
                  </a:ext>
                </a:extLst>
              </p:cNvPr>
              <p:cNvSpPr>
                <a:spLocks noRot="1" noChangeAspect="1" noMove="1" noResize="1" noEditPoints="1" noAdjustHandles="1" noChangeArrowheads="1" noChangeShapeType="1" noTextEdit="1"/>
              </p:cNvSpPr>
              <p:nvPr/>
            </p:nvSpPr>
            <p:spPr>
              <a:xfrm>
                <a:off x="8793173" y="4370711"/>
                <a:ext cx="672234" cy="5491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0070D3C-C4CF-A54B-93ED-6AD0123DA4E4}"/>
                  </a:ext>
                </a:extLst>
              </p:cNvPr>
              <p:cNvSpPr/>
              <p:nvPr/>
            </p:nvSpPr>
            <p:spPr>
              <a:xfrm>
                <a:off x="8914256" y="5356749"/>
                <a:ext cx="2025666" cy="695623"/>
              </a:xfrm>
              <a:prstGeom prst="rect">
                <a:avLst/>
              </a:prstGeom>
              <a:noFill/>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m:oMathPara>
                </a14:m>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22" name="Rectangle 21">
                <a:extLst>
                  <a:ext uri="{FF2B5EF4-FFF2-40B4-BE49-F238E27FC236}">
                    <a16:creationId xmlns:a16="http://schemas.microsoft.com/office/drawing/2014/main" id="{80070D3C-C4CF-A54B-93ED-6AD0123DA4E4}"/>
                  </a:ext>
                </a:extLst>
              </p:cNvPr>
              <p:cNvSpPr>
                <a:spLocks noRot="1" noChangeAspect="1" noMove="1" noResize="1" noEditPoints="1" noAdjustHandles="1" noChangeArrowheads="1" noChangeShapeType="1" noTextEdit="1"/>
              </p:cNvSpPr>
              <p:nvPr/>
            </p:nvSpPr>
            <p:spPr>
              <a:xfrm>
                <a:off x="8914256" y="5356749"/>
                <a:ext cx="2025666" cy="695623"/>
              </a:xfrm>
              <a:prstGeom prst="rect">
                <a:avLst/>
              </a:prstGeom>
              <a:blipFill>
                <a:blip r:embed="rId5"/>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E8664DAA-1628-CC4D-B81A-F7018FCD8A37}"/>
              </a:ext>
            </a:extLst>
          </p:cNvPr>
          <p:cNvCxnSpPr>
            <a:cxnSpLocks/>
          </p:cNvCxnSpPr>
          <p:nvPr/>
        </p:nvCxnSpPr>
        <p:spPr>
          <a:xfrm>
            <a:off x="185621" y="7420225"/>
            <a:ext cx="4899787" cy="0"/>
          </a:xfrm>
          <a:prstGeom prst="line">
            <a:avLst/>
          </a:prstGeom>
          <a:noFill/>
          <a:ln w="22225"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8348CD27-CD65-AB45-B866-559FA699D37D}"/>
              </a:ext>
            </a:extLst>
          </p:cNvPr>
          <p:cNvSpPr txBox="1"/>
          <p:nvPr/>
        </p:nvSpPr>
        <p:spPr>
          <a:xfrm>
            <a:off x="321854" y="7502868"/>
            <a:ext cx="4860512"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584200" rtl="0" eaLnBrk="1" fontAlgn="auto" latinLnBrk="0" hangingPunct="0">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G. </a:t>
            </a:r>
            <a:r>
              <a:rPr kumimoji="0" lang="en-IN" sz="1800" b="0" i="0" u="none" strike="noStrike" kern="0" cap="none" spc="0" normalizeH="0" baseline="0" noProof="0" dirty="0" err="1">
                <a:ln>
                  <a:noFill/>
                </a:ln>
                <a:solidFill>
                  <a:srgbClr val="000000"/>
                </a:solidFill>
                <a:effectLst/>
                <a:uLnTx/>
                <a:uFillTx/>
                <a:latin typeface="Helvetica Neue"/>
                <a:ea typeface="Helvetica Neue"/>
                <a:cs typeface="Helvetica Neue"/>
                <a:sym typeface="Helvetica Neue"/>
              </a:rPr>
              <a:t>Birkhoff</a:t>
            </a:r>
            <a:r>
              <a:rPr kumimoji="0" lang="en-IN" sz="1800" b="0" i="0"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 and J. von Neumann, *The Logic of Quantum Mechanics</a:t>
            </a:r>
            <a:r>
              <a:rPr kumimoji="0" lang="en-IN" sz="18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 Annals of Mathematics, Vol. 37, pp. 823–843, 1936.</a:t>
            </a:r>
            <a:endParaRPr kumimoji="0" lang="en-IN" sz="1800" b="0"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p:pic>
        <p:nvPicPr>
          <p:cNvPr id="34" name="Picture 33">
            <a:extLst>
              <a:ext uri="{FF2B5EF4-FFF2-40B4-BE49-F238E27FC236}">
                <a16:creationId xmlns:a16="http://schemas.microsoft.com/office/drawing/2014/main" id="{23C593B3-2F4B-0946-8370-C2462A03E609}"/>
              </a:ext>
            </a:extLst>
          </p:cNvPr>
          <p:cNvPicPr>
            <a:picLocks noChangeAspect="1"/>
          </p:cNvPicPr>
          <p:nvPr/>
        </p:nvPicPr>
        <p:blipFill>
          <a:blip r:embed="rId6"/>
          <a:stretch>
            <a:fillRect/>
          </a:stretch>
        </p:blipFill>
        <p:spPr>
          <a:xfrm>
            <a:off x="2878311" y="4808847"/>
            <a:ext cx="1919197" cy="2506706"/>
          </a:xfrm>
          <a:prstGeom prst="rect">
            <a:avLst/>
          </a:prstGeom>
        </p:spPr>
      </p:pic>
      <p:pic>
        <p:nvPicPr>
          <p:cNvPr id="4" name="Picture 3">
            <a:extLst>
              <a:ext uri="{FF2B5EF4-FFF2-40B4-BE49-F238E27FC236}">
                <a16:creationId xmlns:a16="http://schemas.microsoft.com/office/drawing/2014/main" id="{4FD7CC27-986C-F247-B04B-5AC28EF92102}"/>
              </a:ext>
            </a:extLst>
          </p:cNvPr>
          <p:cNvPicPr>
            <a:picLocks noChangeAspect="1"/>
          </p:cNvPicPr>
          <p:nvPr/>
        </p:nvPicPr>
        <p:blipFill>
          <a:blip r:embed="rId7"/>
          <a:stretch>
            <a:fillRect/>
          </a:stretch>
        </p:blipFill>
        <p:spPr>
          <a:xfrm>
            <a:off x="511513" y="4806061"/>
            <a:ext cx="1938134" cy="2486293"/>
          </a:xfrm>
          <a:prstGeom prst="rect">
            <a:avLst/>
          </a:prstGeom>
        </p:spPr>
      </p:pic>
      <p:cxnSp>
        <p:nvCxnSpPr>
          <p:cNvPr id="23" name="Straight Connector 22">
            <a:extLst>
              <a:ext uri="{FF2B5EF4-FFF2-40B4-BE49-F238E27FC236}">
                <a16:creationId xmlns:a16="http://schemas.microsoft.com/office/drawing/2014/main" id="{E0AFE040-9874-7C46-86F4-019EA40790E1}"/>
              </a:ext>
            </a:extLst>
          </p:cNvPr>
          <p:cNvCxnSpPr/>
          <p:nvPr/>
        </p:nvCxnSpPr>
        <p:spPr>
          <a:xfrm>
            <a:off x="185621" y="8763977"/>
            <a:ext cx="1247940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 name="TextBox 4">
            <a:extLst>
              <a:ext uri="{FF2B5EF4-FFF2-40B4-BE49-F238E27FC236}">
                <a16:creationId xmlns:a16="http://schemas.microsoft.com/office/drawing/2014/main" id="{5B4C61FA-01B5-0E48-B015-A169F0AAA841}"/>
              </a:ext>
            </a:extLst>
          </p:cNvPr>
          <p:cNvSpPr txBox="1"/>
          <p:nvPr/>
        </p:nvSpPr>
        <p:spPr>
          <a:xfrm>
            <a:off x="185621" y="8835301"/>
            <a:ext cx="12480512" cy="7888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oAutofit/>
          </a:bodyPr>
          <a:lstStyle/>
          <a:p>
            <a:pPr marL="0" marR="0" indent="0" algn="l" defTabSz="584200" rtl="0" fontAlgn="auto" latinLnBrk="0" hangingPunct="0">
              <a:lnSpc>
                <a:spcPct val="100000"/>
              </a:lnSpc>
              <a:spcBef>
                <a:spcPts val="0"/>
              </a:spcBef>
              <a:spcAft>
                <a:spcPts val="0"/>
              </a:spcAft>
              <a:buClrTx/>
              <a:buSzTx/>
              <a:buFontTx/>
              <a:buNone/>
              <a:tabLst/>
            </a:pPr>
            <a:r>
              <a:rPr lang="en-US" sz="1600" b="0" dirty="0">
                <a:latin typeface="Verdana" panose="020B0604030504040204" pitchFamily="34" charset="0"/>
                <a:ea typeface="Verdana" panose="020B0604030504040204" pitchFamily="34" charset="0"/>
                <a:cs typeface="Verdana" panose="020B0604030504040204" pitchFamily="34" charset="0"/>
              </a:rPr>
              <a:t>[Image Sources]</a:t>
            </a:r>
          </a:p>
          <a:p>
            <a:pPr algn="l"/>
            <a:r>
              <a:rPr lang="en-US" sz="1600" b="0" dirty="0">
                <a:latin typeface="Verdana" panose="020B0604030504040204" pitchFamily="34" charset="0"/>
                <a:ea typeface="Verdana" panose="020B0604030504040204" pitchFamily="34" charset="0"/>
                <a:cs typeface="Verdana" panose="020B0604030504040204" pitchFamily="34" charset="0"/>
              </a:rPr>
              <a:t>https://</a:t>
            </a:r>
            <a:r>
              <a:rPr lang="en-US" sz="1600" b="0" dirty="0" err="1">
                <a:latin typeface="Verdana" panose="020B0604030504040204" pitchFamily="34" charset="0"/>
                <a:ea typeface="Verdana" panose="020B0604030504040204" pitchFamily="34" charset="0"/>
                <a:cs typeface="Verdana" panose="020B0604030504040204" pitchFamily="34" charset="0"/>
              </a:rPr>
              <a:t>commons.wikimedia.org</a:t>
            </a:r>
            <a:r>
              <a:rPr lang="en-US" sz="1600" b="0" dirty="0">
                <a:latin typeface="Verdana" panose="020B0604030504040204" pitchFamily="34" charset="0"/>
                <a:ea typeface="Verdana" panose="020B0604030504040204" pitchFamily="34" charset="0"/>
                <a:cs typeface="Verdana" panose="020B0604030504040204" pitchFamily="34" charset="0"/>
              </a:rPr>
              <a:t>/wiki/</a:t>
            </a:r>
            <a:r>
              <a:rPr lang="en-US" sz="1600" b="0" dirty="0" err="1">
                <a:latin typeface="Verdana" panose="020B0604030504040204" pitchFamily="34" charset="0"/>
                <a:ea typeface="Verdana" panose="020B0604030504040204" pitchFamily="34" charset="0"/>
                <a:cs typeface="Verdana" panose="020B0604030504040204" pitchFamily="34" charset="0"/>
              </a:rPr>
              <a:t>File:George_David_Birkhoff.gif</a:t>
            </a:r>
            <a:endParaRPr lang="en-US" sz="1600" b="0" dirty="0">
              <a:latin typeface="Verdana" panose="020B0604030504040204" pitchFamily="34" charset="0"/>
              <a:ea typeface="Verdana" panose="020B0604030504040204" pitchFamily="34" charset="0"/>
              <a:cs typeface="Verdana" panose="020B0604030504040204" pitchFamily="34" charset="0"/>
            </a:endParaRPr>
          </a:p>
          <a:p>
            <a:pPr algn="l"/>
            <a:r>
              <a:rPr lang="en-US" sz="1600" b="0" dirty="0">
                <a:latin typeface="Verdana" panose="020B0604030504040204" pitchFamily="34" charset="0"/>
                <a:ea typeface="Verdana" panose="020B0604030504040204" pitchFamily="34" charset="0"/>
                <a:cs typeface="Verdana" panose="020B0604030504040204" pitchFamily="34" charset="0"/>
              </a:rPr>
              <a:t>http://</a:t>
            </a:r>
            <a:r>
              <a:rPr lang="en-US" sz="1600" b="0" dirty="0" err="1">
                <a:latin typeface="Verdana" panose="020B0604030504040204" pitchFamily="34" charset="0"/>
                <a:ea typeface="Verdana" panose="020B0604030504040204" pitchFamily="34" charset="0"/>
                <a:cs typeface="Verdana" panose="020B0604030504040204" pitchFamily="34" charset="0"/>
              </a:rPr>
              <a:t>www.lanl.gov</a:t>
            </a:r>
            <a:r>
              <a:rPr lang="en-US" sz="1600" b="0" dirty="0">
                <a:latin typeface="Verdana" panose="020B0604030504040204" pitchFamily="34" charset="0"/>
                <a:ea typeface="Verdana" panose="020B0604030504040204" pitchFamily="34" charset="0"/>
                <a:cs typeface="Verdana" panose="020B0604030504040204" pitchFamily="34" charset="0"/>
              </a:rPr>
              <a:t>/history/</a:t>
            </a:r>
            <a:r>
              <a:rPr lang="en-US" sz="1600" b="0" dirty="0" err="1">
                <a:latin typeface="Verdana" panose="020B0604030504040204" pitchFamily="34" charset="0"/>
                <a:ea typeface="Verdana" panose="020B0604030504040204" pitchFamily="34" charset="0"/>
                <a:cs typeface="Verdana" panose="020B0604030504040204" pitchFamily="34" charset="0"/>
              </a:rPr>
              <a:t>atomicbomb</a:t>
            </a:r>
            <a:r>
              <a:rPr lang="en-US" sz="1600" b="0" dirty="0">
                <a:latin typeface="Verdana" panose="020B0604030504040204" pitchFamily="34" charset="0"/>
                <a:ea typeface="Verdana" panose="020B0604030504040204" pitchFamily="34" charset="0"/>
                <a:cs typeface="Verdana" panose="020B0604030504040204" pitchFamily="34" charset="0"/>
              </a:rPr>
              <a:t>/images/</a:t>
            </a:r>
            <a:r>
              <a:rPr lang="en-US" sz="1600" b="0" dirty="0" err="1">
                <a:latin typeface="Verdana" panose="020B0604030504040204" pitchFamily="34" charset="0"/>
                <a:ea typeface="Verdana" panose="020B0604030504040204" pitchFamily="34" charset="0"/>
                <a:cs typeface="Verdana" panose="020B0604030504040204" pitchFamily="34" charset="0"/>
              </a:rPr>
              <a:t>NeumannL.GIF</a:t>
            </a:r>
            <a:endParaRPr kumimoji="0" lang="en-US" sz="1600" b="0" u="none" strike="noStrike" cap="none" spc="0" normalizeH="0" baseline="0" dirty="0">
              <a:ln>
                <a:noFill/>
              </a:ln>
              <a:solidFill>
                <a:srgbClr val="000000"/>
              </a:solidFill>
              <a:effectLst/>
              <a:uFillTx/>
              <a:latin typeface="Verdana" panose="020B0604030504040204" pitchFamily="34" charset="0"/>
              <a:ea typeface="Verdana" panose="020B0604030504040204" pitchFamily="34" charset="0"/>
              <a:cs typeface="Verdana" panose="020B0604030504040204" pitchFamily="34" charset="0"/>
              <a:sym typeface="Helvetica Neue"/>
            </a:endParaRPr>
          </a:p>
        </p:txBody>
      </p:sp>
    </p:spTree>
    <p:extLst>
      <p:ext uri="{BB962C8B-B14F-4D97-AF65-F5344CB8AC3E}">
        <p14:creationId xmlns:p14="http://schemas.microsoft.com/office/powerpoint/2010/main" val="11768094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Axioms of Quantum Logic</a:t>
            </a:r>
            <a:endParaRPr sz="4800" dirty="0"/>
          </a:p>
        </p:txBody>
      </p:sp>
      <mc:AlternateContent xmlns:mc="http://schemas.openxmlformats.org/markup-compatibility/2006" xmlns:a14="http://schemas.microsoft.com/office/drawing/2010/main">
        <mc:Choice Requires="a14">
          <p:sp>
            <p:nvSpPr>
              <p:cNvPr id="100" name="Rounded Rectangle 99">
                <a:extLst>
                  <a:ext uri="{FF2B5EF4-FFF2-40B4-BE49-F238E27FC236}">
                    <a16:creationId xmlns:a16="http://schemas.microsoft.com/office/drawing/2014/main" id="{6CC4388E-B8EC-FD40-823A-EB9364A42551}"/>
                  </a:ext>
                </a:extLst>
              </p:cNvPr>
              <p:cNvSpPr/>
              <p:nvPr/>
            </p:nvSpPr>
            <p:spPr>
              <a:xfrm>
                <a:off x="444500" y="1240930"/>
                <a:ext cx="12115800" cy="2857591"/>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400" b="0" i="0" u="sng"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Axiom 2 [Logical OR] </a:t>
                </a:r>
              </a:p>
              <a:p>
                <a:pPr marL="0" marR="0" lvl="0" indent="0" algn="l" defTabSz="584200" rtl="0"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The logical OR of the concept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and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is given by the vector sum of the corresponding subspaces. More formally, </a:t>
                </a:r>
              </a:p>
              <a:p>
                <a:pPr marL="0" marR="0" lvl="0" indent="0" algn="l"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0" marR="0" lvl="0" indent="0" algn="l"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𝑠𝑢𝑏𝑠𝑝𝑎𝑐𝑒</m:t>
                      </m:r>
                      <m:d>
                        <m:d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dPr>
                        <m:e>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1</m:t>
                              </m:r>
                            </m:sub>
                          </m:sSub>
                        </m:e>
                      </m:d>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𝑠𝑢𝑏𝑠𝑝𝑎𝑐𝑒</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2</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oMath>
                  </m:oMathPara>
                </a14:m>
                <a:endParaRPr kumimoji="0" lang="en-US" sz="2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p:txBody>
          </p:sp>
        </mc:Choice>
        <mc:Fallback xmlns="">
          <p:sp>
            <p:nvSpPr>
              <p:cNvPr id="100" name="Rounded Rectangle 99">
                <a:extLst>
                  <a:ext uri="{FF2B5EF4-FFF2-40B4-BE49-F238E27FC236}">
                    <a16:creationId xmlns:a16="http://schemas.microsoft.com/office/drawing/2014/main" id="{6CC4388E-B8EC-FD40-823A-EB9364A42551}"/>
                  </a:ext>
                </a:extLst>
              </p:cNvPr>
              <p:cNvSpPr>
                <a:spLocks noRot="1" noChangeAspect="1" noMove="1" noResize="1" noEditPoints="1" noAdjustHandles="1" noChangeArrowheads="1" noChangeShapeType="1" noTextEdit="1"/>
              </p:cNvSpPr>
              <p:nvPr/>
            </p:nvSpPr>
            <p:spPr>
              <a:xfrm>
                <a:off x="444500" y="1240930"/>
                <a:ext cx="12115800" cy="2857591"/>
              </a:xfrm>
              <a:prstGeom prst="roundRect">
                <a:avLst/>
              </a:prstGeom>
              <a:blipFill>
                <a:blip r:embed="rId2"/>
                <a:stretch>
                  <a:fillRect/>
                </a:stretch>
              </a:blipFill>
              <a:ln w="12700" cap="flat">
                <a:solidFill>
                  <a:schemeClr val="tx1"/>
                </a:solidFill>
                <a:miter lim="400000"/>
              </a:ln>
              <a:effectLst/>
            </p:spPr>
            <p:txBody>
              <a:bodyPr/>
              <a:lstStyle/>
              <a:p>
                <a:r>
                  <a:rPr lang="en-US">
                    <a:noFill/>
                  </a:rPr>
                  <a:t> </a:t>
                </a:r>
              </a:p>
            </p:txBody>
          </p:sp>
        </mc:Fallback>
      </mc:AlternateContent>
      <p:sp>
        <p:nvSpPr>
          <p:cNvPr id="11" name="Cube 10">
            <a:extLst>
              <a:ext uri="{FF2B5EF4-FFF2-40B4-BE49-F238E27FC236}">
                <a16:creationId xmlns:a16="http://schemas.microsoft.com/office/drawing/2014/main" id="{55A75098-649A-7247-ABE8-9B8978AFDDAC}"/>
              </a:ext>
            </a:extLst>
          </p:cNvPr>
          <p:cNvSpPr/>
          <p:nvPr/>
        </p:nvSpPr>
        <p:spPr>
          <a:xfrm rot="188688">
            <a:off x="4610696" y="4466992"/>
            <a:ext cx="2848312" cy="4691247"/>
          </a:xfrm>
          <a:prstGeom prst="cube">
            <a:avLst>
              <a:gd name="adj" fmla="val 95648"/>
            </a:avLst>
          </a:prstGeom>
          <a:solidFill>
            <a:schemeClr val="accent1">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15" name="Group 14">
            <a:extLst>
              <a:ext uri="{FF2B5EF4-FFF2-40B4-BE49-F238E27FC236}">
                <a16:creationId xmlns:a16="http://schemas.microsoft.com/office/drawing/2014/main" id="{E0482206-C541-AC47-909D-943011129AE3}"/>
              </a:ext>
            </a:extLst>
          </p:cNvPr>
          <p:cNvGrpSpPr/>
          <p:nvPr/>
        </p:nvGrpSpPr>
        <p:grpSpPr>
          <a:xfrm>
            <a:off x="2993171" y="5387749"/>
            <a:ext cx="5292245" cy="3845086"/>
            <a:chOff x="206620" y="2121041"/>
            <a:chExt cx="9260400" cy="6360873"/>
          </a:xfrm>
        </p:grpSpPr>
        <p:cxnSp>
          <p:nvCxnSpPr>
            <p:cNvPr id="18" name="Straight Arrow Connector 17">
              <a:extLst>
                <a:ext uri="{FF2B5EF4-FFF2-40B4-BE49-F238E27FC236}">
                  <a16:creationId xmlns:a16="http://schemas.microsoft.com/office/drawing/2014/main" id="{1CD424C5-C11D-0D4A-B0E9-55E55BA2C794}"/>
                </a:ext>
              </a:extLst>
            </p:cNvPr>
            <p:cNvCxnSpPr>
              <a:cxnSpLocks/>
            </p:cNvCxnSpPr>
            <p:nvPr/>
          </p:nvCxnSpPr>
          <p:spPr>
            <a:xfrm>
              <a:off x="3450772" y="6464631"/>
              <a:ext cx="4746171" cy="12665"/>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A5EE0FF7-91FA-524F-8B22-31E1F7751B82}"/>
                </a:ext>
              </a:extLst>
            </p:cNvPr>
            <p:cNvCxnSpPr>
              <a:cxnSpLocks/>
            </p:cNvCxnSpPr>
            <p:nvPr/>
          </p:nvCxnSpPr>
          <p:spPr>
            <a:xfrm flipH="1" flipV="1">
              <a:off x="3450771" y="2776333"/>
              <a:ext cx="1" cy="3688300"/>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37C33DF8-D6FA-C24B-B4DC-214B2A31CE8A}"/>
                </a:ext>
              </a:extLst>
            </p:cNvPr>
            <p:cNvCxnSpPr>
              <a:cxnSpLocks/>
            </p:cNvCxnSpPr>
            <p:nvPr/>
          </p:nvCxnSpPr>
          <p:spPr>
            <a:xfrm flipH="1">
              <a:off x="1027738" y="6464631"/>
              <a:ext cx="2423034" cy="1343819"/>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134D3827-D2CB-F943-B8CD-FBDB44469B1F}"/>
                </a:ext>
              </a:extLst>
            </p:cNvPr>
            <p:cNvCxnSpPr>
              <a:cxnSpLocks/>
            </p:cNvCxnSpPr>
            <p:nvPr/>
          </p:nvCxnSpPr>
          <p:spPr>
            <a:xfrm flipV="1">
              <a:off x="3450773" y="4051149"/>
              <a:ext cx="2204313" cy="2426149"/>
            </a:xfrm>
            <a:prstGeom prst="straightConnector1">
              <a:avLst/>
            </a:prstGeom>
            <a:noFill/>
            <a:ln w="25400" cap="flat">
              <a:solidFill>
                <a:srgbClr val="FF0000"/>
              </a:solidFill>
              <a:prstDash val="solid"/>
              <a:miter lim="400000"/>
              <a:tailEnd type="triangle" w="lg" len="lg"/>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38175606-EE8D-554A-8A31-BB60C532719C}"/>
                </a:ext>
              </a:extLst>
            </p:cNvPr>
            <p:cNvCxnSpPr>
              <a:cxnSpLocks/>
            </p:cNvCxnSpPr>
            <p:nvPr/>
          </p:nvCxnSpPr>
          <p:spPr>
            <a:xfrm flipV="1">
              <a:off x="3450771" y="4417092"/>
              <a:ext cx="3186284" cy="2047539"/>
            </a:xfrm>
            <a:prstGeom prst="straightConnector1">
              <a:avLst/>
            </a:prstGeom>
            <a:noFill/>
            <a:ln w="25400" cap="flat">
              <a:solidFill>
                <a:srgbClr val="FF0000"/>
              </a:solidFill>
              <a:prstDash val="solid"/>
              <a:miter lim="400000"/>
              <a:tailEnd type="triangle" w="lg" len="lg"/>
            </a:ln>
            <a:effectLst/>
            <a:sp3d/>
          </p:spPr>
          <p:style>
            <a:lnRef idx="0">
              <a:scrgbClr r="0" g="0" b="0"/>
            </a:lnRef>
            <a:fillRef idx="0">
              <a:scrgbClr r="0" g="0" b="0"/>
            </a:fillRef>
            <a:effectRef idx="0">
              <a:scrgbClr r="0" g="0" b="0"/>
            </a:effectRef>
            <a:fontRef idx="none"/>
          </p:style>
        </p:cxnSp>
        <p:sp>
          <p:nvSpPr>
            <p:cNvPr id="30" name="TextBox 29">
              <a:extLst>
                <a:ext uri="{FF2B5EF4-FFF2-40B4-BE49-F238E27FC236}">
                  <a16:creationId xmlns:a16="http://schemas.microsoft.com/office/drawing/2014/main" id="{4ABE959D-DE23-CF48-BAE4-90710D0030BE}"/>
                </a:ext>
              </a:extLst>
            </p:cNvPr>
            <p:cNvSpPr txBox="1"/>
            <p:nvPr/>
          </p:nvSpPr>
          <p:spPr>
            <a:xfrm>
              <a:off x="8242378" y="6133403"/>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31" name="TextBox 30">
              <a:extLst>
                <a:ext uri="{FF2B5EF4-FFF2-40B4-BE49-F238E27FC236}">
                  <a16:creationId xmlns:a16="http://schemas.microsoft.com/office/drawing/2014/main" id="{A8AE4936-A7EE-B445-A2C2-40E3EB1A5C5F}"/>
                </a:ext>
              </a:extLst>
            </p:cNvPr>
            <p:cNvSpPr txBox="1"/>
            <p:nvPr/>
          </p:nvSpPr>
          <p:spPr>
            <a:xfrm>
              <a:off x="206620" y="7904877"/>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32" name="TextBox 31">
              <a:extLst>
                <a:ext uri="{FF2B5EF4-FFF2-40B4-BE49-F238E27FC236}">
                  <a16:creationId xmlns:a16="http://schemas.microsoft.com/office/drawing/2014/main" id="{752BF0B1-8B9C-3B43-A1FD-76BBF97B5226}"/>
                </a:ext>
              </a:extLst>
            </p:cNvPr>
            <p:cNvSpPr txBox="1"/>
            <p:nvPr/>
          </p:nvSpPr>
          <p:spPr>
            <a:xfrm>
              <a:off x="2793016" y="2121041"/>
              <a:ext cx="1591117"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3</a:t>
              </a:r>
            </a:p>
          </p:txBody>
        </p:sp>
      </p:gr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6D191686-ECB4-364B-AD37-710A8BB1FEEA}"/>
                  </a:ext>
                </a:extLst>
              </p:cNvPr>
              <p:cNvSpPr/>
              <p:nvPr/>
            </p:nvSpPr>
            <p:spPr>
              <a:xfrm>
                <a:off x="5876752" y="5997377"/>
                <a:ext cx="688779" cy="58477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3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3200" b="1" i="0" u="none" strike="noStrike" kern="0" cap="none" spc="0" normalizeH="0" baseline="0" noProof="0" dirty="0">
                  <a:ln>
                    <a:noFill/>
                  </a:ln>
                  <a:solidFill>
                    <a:srgbClr val="000000"/>
                  </a:solidFill>
                  <a:effectLst/>
                  <a:uLnTx/>
                  <a:uFillTx/>
                  <a:sym typeface="Helvetica Neue"/>
                </a:endParaRPr>
              </a:p>
            </p:txBody>
          </p:sp>
        </mc:Choice>
        <mc:Fallback xmlns="">
          <p:sp>
            <p:nvSpPr>
              <p:cNvPr id="34" name="Rectangle 33">
                <a:extLst>
                  <a:ext uri="{FF2B5EF4-FFF2-40B4-BE49-F238E27FC236}">
                    <a16:creationId xmlns:a16="http://schemas.microsoft.com/office/drawing/2014/main" id="{6D191686-ECB4-364B-AD37-710A8BB1FEEA}"/>
                  </a:ext>
                </a:extLst>
              </p:cNvPr>
              <p:cNvSpPr>
                <a:spLocks noRot="1" noChangeAspect="1" noMove="1" noResize="1" noEditPoints="1" noAdjustHandles="1" noChangeArrowheads="1" noChangeShapeType="1" noTextEdit="1"/>
              </p:cNvSpPr>
              <p:nvPr/>
            </p:nvSpPr>
            <p:spPr>
              <a:xfrm>
                <a:off x="5876752" y="5997377"/>
                <a:ext cx="688779" cy="584775"/>
              </a:xfrm>
              <a:prstGeom prst="rect">
                <a:avLst/>
              </a:prstGeom>
              <a:blipFill>
                <a:blip r:embed="rId3"/>
                <a:stretch>
                  <a:fillRect b="-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692E6BF-4AD7-174C-A9CD-29A894D59467}"/>
                  </a:ext>
                </a:extLst>
              </p:cNvPr>
              <p:cNvSpPr/>
              <p:nvPr/>
            </p:nvSpPr>
            <p:spPr>
              <a:xfrm>
                <a:off x="6520515" y="6209788"/>
                <a:ext cx="698269" cy="58477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3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3200" b="1" i="0" u="none" strike="noStrike" kern="0" cap="none" spc="0" normalizeH="0" baseline="0" noProof="0" dirty="0">
                  <a:ln>
                    <a:noFill/>
                  </a:ln>
                  <a:solidFill>
                    <a:srgbClr val="000000"/>
                  </a:solidFill>
                  <a:effectLst/>
                  <a:uLnTx/>
                  <a:uFillTx/>
                  <a:sym typeface="Helvetica Neue"/>
                </a:endParaRPr>
              </a:p>
            </p:txBody>
          </p:sp>
        </mc:Choice>
        <mc:Fallback xmlns="">
          <p:sp>
            <p:nvSpPr>
              <p:cNvPr id="35" name="Rectangle 34">
                <a:extLst>
                  <a:ext uri="{FF2B5EF4-FFF2-40B4-BE49-F238E27FC236}">
                    <a16:creationId xmlns:a16="http://schemas.microsoft.com/office/drawing/2014/main" id="{4692E6BF-4AD7-174C-A9CD-29A894D59467}"/>
                  </a:ext>
                </a:extLst>
              </p:cNvPr>
              <p:cNvSpPr>
                <a:spLocks noRot="1" noChangeAspect="1" noMove="1" noResize="1" noEditPoints="1" noAdjustHandles="1" noChangeArrowheads="1" noChangeShapeType="1" noTextEdit="1"/>
              </p:cNvSpPr>
              <p:nvPr/>
            </p:nvSpPr>
            <p:spPr>
              <a:xfrm>
                <a:off x="6520515" y="6209788"/>
                <a:ext cx="698269" cy="584775"/>
              </a:xfrm>
              <a:prstGeom prst="rect">
                <a:avLst/>
              </a:prstGeom>
              <a:blipFill>
                <a:blip r:embed="rId4"/>
                <a:stretch>
                  <a:fillRect b="-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F12317AF-851F-1F4E-A362-EFA802F5AA85}"/>
                  </a:ext>
                </a:extLst>
              </p:cNvPr>
              <p:cNvSpPr/>
              <p:nvPr/>
            </p:nvSpPr>
            <p:spPr>
              <a:xfrm rot="1731039">
                <a:off x="6371317" y="5603940"/>
                <a:ext cx="1482522" cy="584775"/>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3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3200" b="1" i="0" u="none" strike="noStrike" kern="0" cap="none" spc="0" normalizeH="0" baseline="0" noProof="0" dirty="0">
                  <a:ln>
                    <a:noFill/>
                  </a:ln>
                  <a:solidFill>
                    <a:srgbClr val="000000"/>
                  </a:solidFill>
                  <a:effectLst/>
                  <a:uLnTx/>
                  <a:uFillTx/>
                  <a:sym typeface="Helvetica Neue"/>
                </a:endParaRPr>
              </a:p>
            </p:txBody>
          </p:sp>
        </mc:Choice>
        <mc:Fallback xmlns="">
          <p:sp>
            <p:nvSpPr>
              <p:cNvPr id="36" name="Rectangle 35">
                <a:extLst>
                  <a:ext uri="{FF2B5EF4-FFF2-40B4-BE49-F238E27FC236}">
                    <a16:creationId xmlns:a16="http://schemas.microsoft.com/office/drawing/2014/main" id="{F12317AF-851F-1F4E-A362-EFA802F5AA85}"/>
                  </a:ext>
                </a:extLst>
              </p:cNvPr>
              <p:cNvSpPr>
                <a:spLocks noRot="1" noChangeAspect="1" noMove="1" noResize="1" noEditPoints="1" noAdjustHandles="1" noChangeArrowheads="1" noChangeShapeType="1" noTextEdit="1"/>
              </p:cNvSpPr>
              <p:nvPr/>
            </p:nvSpPr>
            <p:spPr>
              <a:xfrm rot="1731039">
                <a:off x="6371317" y="5603940"/>
                <a:ext cx="1482522"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4329858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A Typical Architecture of Symbolic Reasoning System"/>
          <p:cNvSpPr txBox="1">
            <a:spLocks noGrp="1"/>
          </p:cNvSpPr>
          <p:nvPr>
            <p:ph type="title"/>
          </p:nvPr>
        </p:nvSpPr>
        <p:spPr>
          <a:xfrm>
            <a:off x="0" y="-11382"/>
            <a:ext cx="13004800" cy="958437"/>
          </a:xfrm>
          <a:prstGeom prst="rect">
            <a:avLst/>
          </a:prstGeom>
        </p:spPr>
        <p:txBody>
          <a:bodyPr>
            <a:normAutofit/>
          </a:bodyPr>
          <a:lstStyle>
            <a:lvl1pPr defTabSz="297941">
              <a:defRPr sz="4080"/>
            </a:lvl1pPr>
          </a:lstStyle>
          <a:p>
            <a:r>
              <a:rPr lang="en-US" sz="4800" dirty="0"/>
              <a:t>Axioms of Quantum Logic</a:t>
            </a:r>
            <a:endParaRPr sz="4800" dirty="0"/>
          </a:p>
        </p:txBody>
      </p:sp>
      <mc:AlternateContent xmlns:mc="http://schemas.openxmlformats.org/markup-compatibility/2006" xmlns:a14="http://schemas.microsoft.com/office/drawing/2010/main">
        <mc:Choice Requires="a14">
          <p:sp>
            <p:nvSpPr>
              <p:cNvPr id="100" name="Rounded Rectangle 99">
                <a:extLst>
                  <a:ext uri="{FF2B5EF4-FFF2-40B4-BE49-F238E27FC236}">
                    <a16:creationId xmlns:a16="http://schemas.microsoft.com/office/drawing/2014/main" id="{6CC4388E-B8EC-FD40-823A-EB9364A42551}"/>
                  </a:ext>
                </a:extLst>
              </p:cNvPr>
              <p:cNvSpPr/>
              <p:nvPr/>
            </p:nvSpPr>
            <p:spPr>
              <a:xfrm>
                <a:off x="444500" y="1240930"/>
                <a:ext cx="12115800" cy="2857591"/>
              </a:xfrm>
              <a:prstGeom prst="round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400" b="0" i="0" u="sng"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Axiom 3 [Logical AND] </a:t>
                </a:r>
              </a:p>
              <a:p>
                <a:pPr marL="0" marR="0" lvl="0" indent="0" algn="l" defTabSz="584200" rtl="0" eaLnBrk="1" fontAlgn="auto" latinLnBrk="0" hangingPunct="0">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0" marR="0" lvl="0" indent="0" algn="l" defTabSz="584200"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The logical AND of the concept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and </a:t>
                </a: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is given by the intersection of the corresponding subspaces. More formally, </a:t>
                </a:r>
              </a:p>
              <a:p>
                <a:pPr marL="0" marR="0" lvl="0" indent="0" algn="l"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a:p>
                <a:pPr marL="0" marR="0" lvl="0" indent="0" algn="l" defTabSz="5842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  </m:t>
                      </m:r>
                      <m:r>
                        <a:rPr kumimoji="0" lang="en-US" sz="3200" b="0" i="1" u="none" strike="noStrike" kern="0" cap="none" spc="0" normalizeH="0" baseline="0" noProof="0" smtClean="0">
                          <a:ln>
                            <a:noFill/>
                          </a:ln>
                          <a:solidFill>
                            <a:schemeClr val="tx1"/>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𝑠𝑢𝑏𝑠𝑝𝑎𝑐𝑒</m:t>
                      </m:r>
                      <m:d>
                        <m:d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dPr>
                        <m:e>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1</m:t>
                              </m:r>
                            </m:sub>
                          </m:sSub>
                        </m:e>
                      </m:d>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m:t>
                      </m:r>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𝑠𝑢𝑏𝑠𝑝𝑎𝑐𝑒</m:t>
                      </m:r>
                      <m:d>
                        <m:d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dPr>
                        <m:e>
                          <m:sSub>
                            <m:sSubPr>
                              <m:ctrlP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ctrlPr>
                            </m:sSubPr>
                            <m:e>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𝐶</m:t>
                              </m:r>
                            </m:e>
                            <m:sub>
                              <m:r>
                                <a:rPr kumimoji="0" lang="en-US" sz="32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Verdana" panose="020B0604030504040204" pitchFamily="34" charset="0"/>
                                  <a:sym typeface="Helvetica Neue"/>
                                </a:rPr>
                                <m:t>2</m:t>
                              </m:r>
                            </m:sub>
                          </m:sSub>
                        </m:e>
                      </m:d>
                    </m:oMath>
                  </m:oMathPara>
                </a14:m>
                <a:endParaRPr kumimoji="0" lang="en-US" sz="22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endParaRPr>
              </a:p>
            </p:txBody>
          </p:sp>
        </mc:Choice>
        <mc:Fallback xmlns="">
          <p:sp>
            <p:nvSpPr>
              <p:cNvPr id="100" name="Rounded Rectangle 99">
                <a:extLst>
                  <a:ext uri="{FF2B5EF4-FFF2-40B4-BE49-F238E27FC236}">
                    <a16:creationId xmlns:a16="http://schemas.microsoft.com/office/drawing/2014/main" id="{6CC4388E-B8EC-FD40-823A-EB9364A42551}"/>
                  </a:ext>
                </a:extLst>
              </p:cNvPr>
              <p:cNvSpPr>
                <a:spLocks noRot="1" noChangeAspect="1" noMove="1" noResize="1" noEditPoints="1" noAdjustHandles="1" noChangeArrowheads="1" noChangeShapeType="1" noTextEdit="1"/>
              </p:cNvSpPr>
              <p:nvPr/>
            </p:nvSpPr>
            <p:spPr>
              <a:xfrm>
                <a:off x="444500" y="1240930"/>
                <a:ext cx="12115800" cy="2857591"/>
              </a:xfrm>
              <a:prstGeom prst="roundRect">
                <a:avLst/>
              </a:prstGeom>
              <a:blipFill>
                <a:blip r:embed="rId2"/>
                <a:stretch>
                  <a:fillRect r="-418"/>
                </a:stretch>
              </a:blipFill>
              <a:ln w="12700" cap="flat">
                <a:solidFill>
                  <a:schemeClr val="tx1"/>
                </a:solidFill>
                <a:miter lim="400000"/>
              </a:ln>
              <a:effectLst/>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63E7F9E-A87B-BF4B-A57C-8144D7DECCD1}"/>
              </a:ext>
            </a:extLst>
          </p:cNvPr>
          <p:cNvGrpSpPr/>
          <p:nvPr/>
        </p:nvGrpSpPr>
        <p:grpSpPr>
          <a:xfrm>
            <a:off x="3633744" y="4876800"/>
            <a:ext cx="5292245" cy="3863741"/>
            <a:chOff x="636115" y="1368839"/>
            <a:chExt cx="5292245" cy="3863741"/>
          </a:xfrm>
        </p:grpSpPr>
        <p:sp>
          <p:nvSpPr>
            <p:cNvPr id="11" name="Cube 10">
              <a:extLst>
                <a:ext uri="{FF2B5EF4-FFF2-40B4-BE49-F238E27FC236}">
                  <a16:creationId xmlns:a16="http://schemas.microsoft.com/office/drawing/2014/main" id="{BC2AFD93-69A8-E243-BDED-AF088985A53C}"/>
                </a:ext>
              </a:extLst>
            </p:cNvPr>
            <p:cNvSpPr/>
            <p:nvPr/>
          </p:nvSpPr>
          <p:spPr>
            <a:xfrm>
              <a:off x="2228435" y="1368839"/>
              <a:ext cx="2344309" cy="3596214"/>
            </a:xfrm>
            <a:prstGeom prst="cube">
              <a:avLst>
                <a:gd name="adj" fmla="val 95648"/>
              </a:avLst>
            </a:prstGeom>
            <a:solidFill>
              <a:schemeClr val="accent1">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15" name="Group 14">
              <a:extLst>
                <a:ext uri="{FF2B5EF4-FFF2-40B4-BE49-F238E27FC236}">
                  <a16:creationId xmlns:a16="http://schemas.microsoft.com/office/drawing/2014/main" id="{5C496F37-EF56-4B4C-A49B-EE4358F1AB40}"/>
                </a:ext>
              </a:extLst>
            </p:cNvPr>
            <p:cNvGrpSpPr/>
            <p:nvPr/>
          </p:nvGrpSpPr>
          <p:grpSpPr>
            <a:xfrm>
              <a:off x="636115" y="1387494"/>
              <a:ext cx="5292245" cy="3845086"/>
              <a:chOff x="206620" y="2121041"/>
              <a:chExt cx="9260400" cy="6360873"/>
            </a:xfrm>
          </p:grpSpPr>
          <p:cxnSp>
            <p:nvCxnSpPr>
              <p:cNvPr id="18" name="Straight Arrow Connector 17">
                <a:extLst>
                  <a:ext uri="{FF2B5EF4-FFF2-40B4-BE49-F238E27FC236}">
                    <a16:creationId xmlns:a16="http://schemas.microsoft.com/office/drawing/2014/main" id="{7233A789-9DBD-A840-B5BE-00D41E6C0970}"/>
                  </a:ext>
                </a:extLst>
              </p:cNvPr>
              <p:cNvCxnSpPr>
                <a:cxnSpLocks/>
              </p:cNvCxnSpPr>
              <p:nvPr/>
            </p:nvCxnSpPr>
            <p:spPr>
              <a:xfrm>
                <a:off x="3450772" y="6464631"/>
                <a:ext cx="4746171" cy="12665"/>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D70C1D85-75FB-2A46-98AE-42E18959104A}"/>
                  </a:ext>
                </a:extLst>
              </p:cNvPr>
              <p:cNvCxnSpPr>
                <a:cxnSpLocks/>
              </p:cNvCxnSpPr>
              <p:nvPr/>
            </p:nvCxnSpPr>
            <p:spPr>
              <a:xfrm flipH="1" flipV="1">
                <a:off x="3450771" y="2776333"/>
                <a:ext cx="1" cy="3688300"/>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40DAFF37-ECE3-2C46-B5F4-54CA605317E7}"/>
                  </a:ext>
                </a:extLst>
              </p:cNvPr>
              <p:cNvCxnSpPr>
                <a:cxnSpLocks/>
              </p:cNvCxnSpPr>
              <p:nvPr/>
            </p:nvCxnSpPr>
            <p:spPr>
              <a:xfrm flipH="1">
                <a:off x="1027738" y="6464631"/>
                <a:ext cx="2423034" cy="1343819"/>
              </a:xfrm>
              <a:prstGeom prst="straightConnector1">
                <a:avLst/>
              </a:prstGeom>
              <a:noFill/>
              <a:ln w="28575" cap="flat">
                <a:solidFill>
                  <a:schemeClr val="tx1"/>
                </a:solidFill>
                <a:prstDash val="solid"/>
                <a:miter lim="400000"/>
                <a:tailEnd type="triangle" w="lg" len="med"/>
              </a:ln>
              <a:effectLst/>
              <a:sp3d/>
            </p:spPr>
            <p:style>
              <a:lnRef idx="0">
                <a:scrgbClr r="0" g="0" b="0"/>
              </a:lnRef>
              <a:fillRef idx="0">
                <a:scrgbClr r="0" g="0" b="0"/>
              </a:fillRef>
              <a:effectRef idx="0">
                <a:scrgbClr r="0" g="0" b="0"/>
              </a:effectRef>
              <a:fontRef idx="none"/>
            </p:style>
          </p:cxnSp>
          <p:sp>
            <p:nvSpPr>
              <p:cNvPr id="30" name="TextBox 29">
                <a:extLst>
                  <a:ext uri="{FF2B5EF4-FFF2-40B4-BE49-F238E27FC236}">
                    <a16:creationId xmlns:a16="http://schemas.microsoft.com/office/drawing/2014/main" id="{81640FB5-F6C5-6744-8BA1-2968F078B047}"/>
                  </a:ext>
                </a:extLst>
              </p:cNvPr>
              <p:cNvSpPr txBox="1"/>
              <p:nvPr/>
            </p:nvSpPr>
            <p:spPr>
              <a:xfrm>
                <a:off x="8242378" y="6133403"/>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1</a:t>
                </a:r>
              </a:p>
            </p:txBody>
          </p:sp>
          <p:sp>
            <p:nvSpPr>
              <p:cNvPr id="31" name="TextBox 30">
                <a:extLst>
                  <a:ext uri="{FF2B5EF4-FFF2-40B4-BE49-F238E27FC236}">
                    <a16:creationId xmlns:a16="http://schemas.microsoft.com/office/drawing/2014/main" id="{DB41404C-7C97-7148-A3F8-7C7419FF86CE}"/>
                  </a:ext>
                </a:extLst>
              </p:cNvPr>
              <p:cNvSpPr txBox="1"/>
              <p:nvPr/>
            </p:nvSpPr>
            <p:spPr>
              <a:xfrm>
                <a:off x="206620" y="7904877"/>
                <a:ext cx="1224642"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2</a:t>
                </a:r>
              </a:p>
            </p:txBody>
          </p:sp>
          <p:sp>
            <p:nvSpPr>
              <p:cNvPr id="32" name="TextBox 31">
                <a:extLst>
                  <a:ext uri="{FF2B5EF4-FFF2-40B4-BE49-F238E27FC236}">
                    <a16:creationId xmlns:a16="http://schemas.microsoft.com/office/drawing/2014/main" id="{06AB828A-22BD-8E4A-8846-116D02693A57}"/>
                  </a:ext>
                </a:extLst>
              </p:cNvPr>
              <p:cNvSpPr txBox="1"/>
              <p:nvPr/>
            </p:nvSpPr>
            <p:spPr>
              <a:xfrm>
                <a:off x="2793016" y="2121041"/>
                <a:ext cx="1591117" cy="5770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Helvetica Neue"/>
                    <a:ea typeface="Helvetica Neue"/>
                    <a:cs typeface="Helvetica Neue"/>
                    <a:sym typeface="Helvetica Neue"/>
                  </a:rPr>
                  <a:t>axis d</a:t>
                </a:r>
              </a:p>
            </p:txBody>
          </p:sp>
        </p:grpSp>
      </p:grpSp>
      <p:sp>
        <p:nvSpPr>
          <p:cNvPr id="33" name="Cube 32">
            <a:extLst>
              <a:ext uri="{FF2B5EF4-FFF2-40B4-BE49-F238E27FC236}">
                <a16:creationId xmlns:a16="http://schemas.microsoft.com/office/drawing/2014/main" id="{2FF1B0F9-B72E-EF40-A41B-805983E69B12}"/>
              </a:ext>
            </a:extLst>
          </p:cNvPr>
          <p:cNvSpPr/>
          <p:nvPr/>
        </p:nvSpPr>
        <p:spPr>
          <a:xfrm rot="20470320" flipH="1">
            <a:off x="3817689" y="5550478"/>
            <a:ext cx="1955378" cy="3111097"/>
          </a:xfrm>
          <a:prstGeom prst="cube">
            <a:avLst>
              <a:gd name="adj" fmla="val 93926"/>
            </a:avLst>
          </a:pr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BF3F20D-7CF7-EA46-83DF-BF2EFA252317}"/>
                  </a:ext>
                </a:extLst>
              </p:cNvPr>
              <p:cNvSpPr/>
              <p:nvPr/>
            </p:nvSpPr>
            <p:spPr>
              <a:xfrm>
                <a:off x="7100447" y="5087305"/>
                <a:ext cx="698012"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2" name="Rectangle 1">
                <a:extLst>
                  <a:ext uri="{FF2B5EF4-FFF2-40B4-BE49-F238E27FC236}">
                    <a16:creationId xmlns:a16="http://schemas.microsoft.com/office/drawing/2014/main" id="{4BF3F20D-7CF7-EA46-83DF-BF2EFA252317}"/>
                  </a:ext>
                </a:extLst>
              </p:cNvPr>
              <p:cNvSpPr>
                <a:spLocks noRot="1" noChangeAspect="1" noMove="1" noResize="1" noEditPoints="1" noAdjustHandles="1" noChangeArrowheads="1" noChangeShapeType="1" noTextEdit="1"/>
              </p:cNvSpPr>
              <p:nvPr/>
            </p:nvSpPr>
            <p:spPr>
              <a:xfrm>
                <a:off x="7100447" y="5087305"/>
                <a:ext cx="698012" cy="633571"/>
              </a:xfrm>
              <a:prstGeom prst="rect">
                <a:avLst/>
              </a:prstGeom>
              <a:blipFill>
                <a:blip r:embed="rId3"/>
                <a:stretch>
                  <a:fillRect l="-1786"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0D2DF9B-5DA8-6345-8DDE-FA3648A925CA}"/>
                  </a:ext>
                </a:extLst>
              </p:cNvPr>
              <p:cNvSpPr/>
              <p:nvPr/>
            </p:nvSpPr>
            <p:spPr>
              <a:xfrm>
                <a:off x="3557370" y="6041336"/>
                <a:ext cx="708720"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34" name="Rectangle 33">
                <a:extLst>
                  <a:ext uri="{FF2B5EF4-FFF2-40B4-BE49-F238E27FC236}">
                    <a16:creationId xmlns:a16="http://schemas.microsoft.com/office/drawing/2014/main" id="{20D2DF9B-5DA8-6345-8DDE-FA3648A925CA}"/>
                  </a:ext>
                </a:extLst>
              </p:cNvPr>
              <p:cNvSpPr>
                <a:spLocks noRot="1" noChangeAspect="1" noMove="1" noResize="1" noEditPoints="1" noAdjustHandles="1" noChangeArrowheads="1" noChangeShapeType="1" noTextEdit="1"/>
              </p:cNvSpPr>
              <p:nvPr/>
            </p:nvSpPr>
            <p:spPr>
              <a:xfrm>
                <a:off x="3557370" y="6041336"/>
                <a:ext cx="708720" cy="633571"/>
              </a:xfrm>
              <a:prstGeom prst="rect">
                <a:avLst/>
              </a:prstGeom>
              <a:blipFill>
                <a:blip r:embed="rId4"/>
                <a:stretch>
                  <a:fillRect l="-1754" b="-5882"/>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0CC2AFD4-2B77-274D-AD59-4C513734B6DB}"/>
              </a:ext>
            </a:extLst>
          </p:cNvPr>
          <p:cNvCxnSpPr>
            <a:cxnSpLocks/>
          </p:cNvCxnSpPr>
          <p:nvPr/>
        </p:nvCxnSpPr>
        <p:spPr>
          <a:xfrm flipH="1" flipV="1">
            <a:off x="4796220" y="5628891"/>
            <a:ext cx="1205044" cy="3229861"/>
          </a:xfrm>
          <a:prstGeom prst="straightConnector1">
            <a:avLst/>
          </a:prstGeom>
          <a:noFill/>
          <a:ln w="38100" cap="flat">
            <a:solidFill>
              <a:srgbClr val="FF0000"/>
            </a:solidFill>
            <a:prstDash val="solid"/>
            <a:miter lim="400000"/>
            <a:tailEnd type="none"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D844D345-4C78-EF48-9DD1-770188407E1A}"/>
                  </a:ext>
                </a:extLst>
              </p:cNvPr>
              <p:cNvSpPr/>
              <p:nvPr/>
            </p:nvSpPr>
            <p:spPr>
              <a:xfrm>
                <a:off x="5620958" y="8915513"/>
                <a:ext cx="1590756" cy="633571"/>
              </a:xfrm>
              <a:prstGeom prst="rect">
                <a:avLst/>
              </a:prstGeom>
            </p:spPr>
            <p:txBody>
              <a:bodyPr wrap="none">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14:m>
                  <m:oMath xmlns:m="http://schemas.openxmlformats.org/officeDocument/2006/math">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sSub>
                          <m:sSubPr>
                            <m:ctrlP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ctrlPr>
                          </m:sSubPr>
                          <m:e>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1</m:t>
                            </m:r>
                          </m:sub>
                        </m:sSub>
                        <m:r>
                          <a:rPr kumimoji="0" lang="en-US" sz="3600" b="0" i="1"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m:t>
                        </m:r>
                        <m:r>
                          <a:rPr kumimoji="0" lang="en-US" sz="3600" b="0" i="1" u="none" strike="noStrike" kern="0" cap="none" spc="0" normalizeH="0" baseline="0" noProof="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𝑐</m:t>
                        </m:r>
                      </m:e>
                      <m:sub>
                        <m:r>
                          <a:rPr kumimoji="0" lang="en-US" sz="3600" b="0" i="0" u="none" strike="noStrike" kern="0" cap="none" spc="0" normalizeH="0" baseline="0" noProof="0" smtClean="0">
                            <a:ln>
                              <a:noFill/>
                            </a:ln>
                            <a:solidFill>
                              <a:srgbClr val="FF0000"/>
                            </a:solidFill>
                            <a:effectLst/>
                            <a:uLnTx/>
                            <a:uFillTx/>
                            <a:latin typeface="Cambria Math" panose="02040503050406030204" pitchFamily="18" charset="0"/>
                            <a:ea typeface="Verdana" panose="020B0604030504040204" pitchFamily="34" charset="0"/>
                            <a:cs typeface="Verdana" panose="020B0604030504040204" pitchFamily="34" charset="0"/>
                            <a:sym typeface="Helvetica Neue"/>
                          </a:rPr>
                          <m:t>2</m:t>
                        </m:r>
                      </m:sub>
                    </m:sSub>
                  </m:oMath>
                </a14:m>
                <a:r>
                  <a:rPr kumimoji="0" lang="en-US" sz="2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Helvetica Neue Medium"/>
                  </a:rPr>
                  <a:t> </a:t>
                </a:r>
                <a:endParaRPr kumimoji="0" lang="en-US" sz="2400" b="1" i="0" u="none" strike="noStrike" kern="0" cap="none" spc="0" normalizeH="0" baseline="0" noProof="0" dirty="0">
                  <a:ln>
                    <a:noFill/>
                  </a:ln>
                  <a:solidFill>
                    <a:srgbClr val="000000"/>
                  </a:solidFill>
                  <a:effectLst/>
                  <a:uLnTx/>
                  <a:uFillTx/>
                  <a:latin typeface="Helvetica Neue"/>
                  <a:ea typeface="Helvetica Neue"/>
                  <a:cs typeface="Helvetica Neue"/>
                  <a:sym typeface="Helvetica Neue"/>
                </a:endParaRPr>
              </a:p>
            </p:txBody>
          </p:sp>
        </mc:Choice>
        <mc:Fallback xmlns="">
          <p:sp>
            <p:nvSpPr>
              <p:cNvPr id="43" name="Rectangle 42">
                <a:extLst>
                  <a:ext uri="{FF2B5EF4-FFF2-40B4-BE49-F238E27FC236}">
                    <a16:creationId xmlns:a16="http://schemas.microsoft.com/office/drawing/2014/main" id="{D844D345-4C78-EF48-9DD1-770188407E1A}"/>
                  </a:ext>
                </a:extLst>
              </p:cNvPr>
              <p:cNvSpPr>
                <a:spLocks noRot="1" noChangeAspect="1" noMove="1" noResize="1" noEditPoints="1" noAdjustHandles="1" noChangeArrowheads="1" noChangeShapeType="1" noTextEdit="1"/>
              </p:cNvSpPr>
              <p:nvPr/>
            </p:nvSpPr>
            <p:spPr>
              <a:xfrm>
                <a:off x="5620958" y="8915513"/>
                <a:ext cx="1590756" cy="633571"/>
              </a:xfrm>
              <a:prstGeom prst="rect">
                <a:avLst/>
              </a:prstGeom>
              <a:blipFill>
                <a:blip r:embed="rId5"/>
                <a:stretch>
                  <a:fillRect l="-794" b="-5882"/>
                </a:stretch>
              </a:blipFill>
            </p:spPr>
            <p:txBody>
              <a:bodyPr/>
              <a:lstStyle/>
              <a:p>
                <a:r>
                  <a:rPr lang="en-US">
                    <a:noFill/>
                  </a:rPr>
                  <a:t> </a:t>
                </a:r>
              </a:p>
            </p:txBody>
          </p:sp>
        </mc:Fallback>
      </mc:AlternateContent>
    </p:spTree>
    <p:extLst>
      <p:ext uri="{BB962C8B-B14F-4D97-AF65-F5344CB8AC3E}">
        <p14:creationId xmlns:p14="http://schemas.microsoft.com/office/powerpoint/2010/main" val="4050505523"/>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5089</TotalTime>
  <Words>2674</Words>
  <Application>Microsoft Macintosh PowerPoint</Application>
  <PresentationFormat>Custom</PresentationFormat>
  <Paragraphs>605</Paragraphs>
  <Slides>28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Cambria Math</vt:lpstr>
      <vt:lpstr>Helvetica</vt:lpstr>
      <vt:lpstr>Helvetica Light</vt:lpstr>
      <vt:lpstr>Helvetica Neue</vt:lpstr>
      <vt:lpstr>Helvetica Neue Light</vt:lpstr>
      <vt:lpstr>Helvetica Neue Medium</vt:lpstr>
      <vt:lpstr>Helvetica Neue Thin</vt:lpstr>
      <vt:lpstr>Verdana</vt:lpstr>
      <vt:lpstr>White</vt:lpstr>
      <vt:lpstr>Quantum Embedding  of Knowledge for Reasoning </vt:lpstr>
      <vt:lpstr>What and Why?</vt:lpstr>
      <vt:lpstr>Input Knowledge: Entities, Predicates, &amp; Hierarchy</vt:lpstr>
      <vt:lpstr>Quantum Embedding of Concept Hierarchy</vt:lpstr>
      <vt:lpstr>Quantum Embedding of Relation Hierarchy</vt:lpstr>
      <vt:lpstr>Canonicalization  Generalize Concepts  Relations, Entities  Entity Pairs</vt:lpstr>
      <vt:lpstr>Axioms of Quantum Logic</vt:lpstr>
      <vt:lpstr>Axioms of Quantum Logic</vt:lpstr>
      <vt:lpstr>Axioms of Quantum Logic</vt:lpstr>
      <vt:lpstr>Axioms of Quantum Logic</vt:lpstr>
      <vt:lpstr>Formulating Quantum Embedding as a CSP</vt:lpstr>
      <vt:lpstr>But Wait, There is a Twist</vt:lpstr>
      <vt:lpstr>The good news is that there is a fix for it</vt:lpstr>
      <vt:lpstr>Learning Axis-Parallel Quantum Embedding</vt:lpstr>
      <vt:lpstr>Isomorphism between C^d and R^2d </vt:lpstr>
      <vt:lpstr>Learning Axis-Parallel Quantum Embedding</vt:lpstr>
      <vt:lpstr>Learning Loss for Membership Constraint</vt:lpstr>
      <vt:lpstr>Learning Loss for Implication Constraint</vt:lpstr>
      <vt:lpstr>Regularization Loss</vt:lpstr>
      <vt:lpstr>Overall Learning Problem</vt:lpstr>
      <vt:lpstr>Query Processing</vt:lpstr>
      <vt:lpstr>Experiments Plan</vt:lpstr>
      <vt:lpstr>LUBM1U Dataset Details</vt:lpstr>
      <vt:lpstr>LUBM1U – Unary Predicates Hierarchy</vt:lpstr>
      <vt:lpstr>LUBM1U – Binary Predicates Hierarchy</vt:lpstr>
      <vt:lpstr>Experimental Results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Perspective towards Research Landscape on Neural Reasoning</dc:title>
  <cp:lastModifiedBy>Dinesh Garg</cp:lastModifiedBy>
  <cp:revision>714</cp:revision>
  <dcterms:modified xsi:type="dcterms:W3CDTF">2019-10-26T08:43:46Z</dcterms:modified>
</cp:coreProperties>
</file>