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6"/>
  </p:notesMasterIdLst>
  <p:sldIdLst>
    <p:sldId id="256" r:id="rId2"/>
    <p:sldId id="257" r:id="rId3"/>
    <p:sldId id="279" r:id="rId4"/>
    <p:sldId id="266" r:id="rId5"/>
    <p:sldId id="267" r:id="rId6"/>
    <p:sldId id="268" r:id="rId7"/>
    <p:sldId id="269" r:id="rId8"/>
    <p:sldId id="270" r:id="rId9"/>
    <p:sldId id="400" r:id="rId10"/>
    <p:sldId id="401" r:id="rId11"/>
    <p:sldId id="403" r:id="rId12"/>
    <p:sldId id="404" r:id="rId13"/>
    <p:sldId id="405" r:id="rId14"/>
    <p:sldId id="280" r:id="rId15"/>
    <p:sldId id="258" r:id="rId16"/>
    <p:sldId id="259" r:id="rId17"/>
    <p:sldId id="260" r:id="rId18"/>
    <p:sldId id="262" r:id="rId19"/>
    <p:sldId id="273" r:id="rId20"/>
    <p:sldId id="274" r:id="rId21"/>
    <p:sldId id="263" r:id="rId22"/>
    <p:sldId id="275" r:id="rId23"/>
    <p:sldId id="276" r:id="rId24"/>
    <p:sldId id="264" r:id="rId25"/>
    <p:sldId id="265" r:id="rId26"/>
    <p:sldId id="281" r:id="rId27"/>
    <p:sldId id="271" r:id="rId28"/>
    <p:sldId id="286" r:id="rId29"/>
    <p:sldId id="287" r:id="rId30"/>
    <p:sldId id="288" r:id="rId31"/>
    <p:sldId id="289" r:id="rId32"/>
    <p:sldId id="290" r:id="rId33"/>
    <p:sldId id="291" r:id="rId34"/>
    <p:sldId id="292" r:id="rId35"/>
    <p:sldId id="293" r:id="rId36"/>
    <p:sldId id="294" r:id="rId37"/>
    <p:sldId id="296" r:id="rId38"/>
    <p:sldId id="295"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20" r:id="rId62"/>
    <p:sldId id="319" r:id="rId63"/>
    <p:sldId id="321" r:id="rId64"/>
    <p:sldId id="322" r:id="rId65"/>
    <p:sldId id="325" r:id="rId66"/>
    <p:sldId id="326" r:id="rId67"/>
    <p:sldId id="327" r:id="rId68"/>
    <p:sldId id="324" r:id="rId69"/>
    <p:sldId id="323" r:id="rId70"/>
    <p:sldId id="328" r:id="rId71"/>
    <p:sldId id="329" r:id="rId72"/>
    <p:sldId id="330" r:id="rId73"/>
    <p:sldId id="331" r:id="rId74"/>
    <p:sldId id="332" r:id="rId75"/>
    <p:sldId id="333" r:id="rId76"/>
    <p:sldId id="334" r:id="rId77"/>
    <p:sldId id="335" r:id="rId78"/>
    <p:sldId id="336" r:id="rId79"/>
    <p:sldId id="338" r:id="rId80"/>
    <p:sldId id="337" r:id="rId81"/>
    <p:sldId id="406" r:id="rId82"/>
    <p:sldId id="407" r:id="rId83"/>
    <p:sldId id="409" r:id="rId84"/>
    <p:sldId id="408" r:id="rId85"/>
    <p:sldId id="282" r:id="rId86"/>
    <p:sldId id="285" r:id="rId87"/>
    <p:sldId id="339" r:id="rId88"/>
    <p:sldId id="341" r:id="rId89"/>
    <p:sldId id="342" r:id="rId90"/>
    <p:sldId id="343" r:id="rId91"/>
    <p:sldId id="344" r:id="rId92"/>
    <p:sldId id="346" r:id="rId93"/>
    <p:sldId id="349" r:id="rId94"/>
    <p:sldId id="345" r:id="rId95"/>
    <p:sldId id="348" r:id="rId96"/>
    <p:sldId id="351" r:id="rId97"/>
    <p:sldId id="352" r:id="rId98"/>
    <p:sldId id="353" r:id="rId99"/>
    <p:sldId id="354" r:id="rId100"/>
    <p:sldId id="356" r:id="rId101"/>
    <p:sldId id="355" r:id="rId102"/>
    <p:sldId id="367" r:id="rId103"/>
    <p:sldId id="357" r:id="rId104"/>
    <p:sldId id="360" r:id="rId105"/>
    <p:sldId id="358" r:id="rId106"/>
    <p:sldId id="364" r:id="rId107"/>
    <p:sldId id="365" r:id="rId108"/>
    <p:sldId id="366" r:id="rId109"/>
    <p:sldId id="359" r:id="rId110"/>
    <p:sldId id="361" r:id="rId111"/>
    <p:sldId id="362" r:id="rId112"/>
    <p:sldId id="363" r:id="rId113"/>
    <p:sldId id="368" r:id="rId114"/>
    <p:sldId id="374" r:id="rId115"/>
    <p:sldId id="375" r:id="rId116"/>
    <p:sldId id="376" r:id="rId117"/>
    <p:sldId id="377" r:id="rId118"/>
    <p:sldId id="378" r:id="rId119"/>
    <p:sldId id="379" r:id="rId120"/>
    <p:sldId id="380" r:id="rId121"/>
    <p:sldId id="381" r:id="rId122"/>
    <p:sldId id="382" r:id="rId123"/>
    <p:sldId id="383" r:id="rId124"/>
    <p:sldId id="369" r:id="rId125"/>
    <p:sldId id="384" r:id="rId126"/>
    <p:sldId id="385" r:id="rId127"/>
    <p:sldId id="386" r:id="rId128"/>
    <p:sldId id="387" r:id="rId129"/>
    <p:sldId id="390" r:id="rId130"/>
    <p:sldId id="392" r:id="rId131"/>
    <p:sldId id="391" r:id="rId132"/>
    <p:sldId id="388" r:id="rId133"/>
    <p:sldId id="393" r:id="rId134"/>
    <p:sldId id="370" r:id="rId135"/>
    <p:sldId id="371" r:id="rId136"/>
    <p:sldId id="372" r:id="rId137"/>
    <p:sldId id="373" r:id="rId138"/>
    <p:sldId id="395" r:id="rId139"/>
    <p:sldId id="396" r:id="rId140"/>
    <p:sldId id="397" r:id="rId141"/>
    <p:sldId id="398" r:id="rId142"/>
    <p:sldId id="399" r:id="rId143"/>
    <p:sldId id="283" r:id="rId144"/>
    <p:sldId id="284" r:id="rId1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6"/>
    <a:srgbClr val="276C38"/>
    <a:srgbClr val="AC64FE"/>
    <a:srgbClr val="9358D5"/>
    <a:srgbClr val="A99FDD"/>
    <a:srgbClr val="C5C8F7"/>
    <a:srgbClr val="E2E0FF"/>
    <a:srgbClr val="DEEBF7"/>
    <a:srgbClr val="E2F0D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16"/>
    <p:restoredTop sz="94833"/>
  </p:normalViewPr>
  <p:slideViewPr>
    <p:cSldViewPr snapToGrid="0" snapToObjects="1">
      <p:cViewPr varScale="1">
        <p:scale>
          <a:sx n="142" d="100"/>
          <a:sy n="142" d="100"/>
        </p:scale>
        <p:origin x="2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4A728-4D69-5D4F-A1A3-DF31DD590B1B}" type="datetimeFigureOut">
              <a:rPr lang="en-AU" smtClean="0"/>
              <a:t>15/4/20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38984-9B06-1C4F-BF59-D76706B6F459}" type="slidenum">
              <a:rPr lang="en-AU" smtClean="0"/>
              <a:t>‹#›</a:t>
            </a:fld>
            <a:endParaRPr lang="en-AU"/>
          </a:p>
        </p:txBody>
      </p:sp>
    </p:spTree>
    <p:extLst>
      <p:ext uri="{BB962C8B-B14F-4D97-AF65-F5344CB8AC3E}">
        <p14:creationId xmlns:p14="http://schemas.microsoft.com/office/powerpoint/2010/main" val="665324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2</a:t>
            </a:fld>
            <a:endParaRPr lang="en-AU"/>
          </a:p>
        </p:txBody>
      </p:sp>
    </p:spTree>
    <p:extLst>
      <p:ext uri="{BB962C8B-B14F-4D97-AF65-F5344CB8AC3E}">
        <p14:creationId xmlns:p14="http://schemas.microsoft.com/office/powerpoint/2010/main" val="71892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32</a:t>
            </a:fld>
            <a:endParaRPr lang="en-AU"/>
          </a:p>
        </p:txBody>
      </p:sp>
    </p:spTree>
    <p:extLst>
      <p:ext uri="{BB962C8B-B14F-4D97-AF65-F5344CB8AC3E}">
        <p14:creationId xmlns:p14="http://schemas.microsoft.com/office/powerpoint/2010/main" val="24008606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125</a:t>
            </a:fld>
            <a:endParaRPr lang="en-AU"/>
          </a:p>
        </p:txBody>
      </p:sp>
    </p:spTree>
    <p:extLst>
      <p:ext uri="{BB962C8B-B14F-4D97-AF65-F5344CB8AC3E}">
        <p14:creationId xmlns:p14="http://schemas.microsoft.com/office/powerpoint/2010/main" val="33464175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126</a:t>
            </a:fld>
            <a:endParaRPr lang="en-AU"/>
          </a:p>
        </p:txBody>
      </p:sp>
    </p:spTree>
    <p:extLst>
      <p:ext uri="{BB962C8B-B14F-4D97-AF65-F5344CB8AC3E}">
        <p14:creationId xmlns:p14="http://schemas.microsoft.com/office/powerpoint/2010/main" val="16326017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127</a:t>
            </a:fld>
            <a:endParaRPr lang="en-AU"/>
          </a:p>
        </p:txBody>
      </p:sp>
    </p:spTree>
    <p:extLst>
      <p:ext uri="{BB962C8B-B14F-4D97-AF65-F5344CB8AC3E}">
        <p14:creationId xmlns:p14="http://schemas.microsoft.com/office/powerpoint/2010/main" val="119247967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128</a:t>
            </a:fld>
            <a:endParaRPr lang="en-AU"/>
          </a:p>
        </p:txBody>
      </p:sp>
    </p:spTree>
    <p:extLst>
      <p:ext uri="{BB962C8B-B14F-4D97-AF65-F5344CB8AC3E}">
        <p14:creationId xmlns:p14="http://schemas.microsoft.com/office/powerpoint/2010/main" val="30344387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129</a:t>
            </a:fld>
            <a:endParaRPr lang="en-AU"/>
          </a:p>
        </p:txBody>
      </p:sp>
    </p:spTree>
    <p:extLst>
      <p:ext uri="{BB962C8B-B14F-4D97-AF65-F5344CB8AC3E}">
        <p14:creationId xmlns:p14="http://schemas.microsoft.com/office/powerpoint/2010/main" val="424485816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130</a:t>
            </a:fld>
            <a:endParaRPr lang="en-AU"/>
          </a:p>
        </p:txBody>
      </p:sp>
    </p:spTree>
    <p:extLst>
      <p:ext uri="{BB962C8B-B14F-4D97-AF65-F5344CB8AC3E}">
        <p14:creationId xmlns:p14="http://schemas.microsoft.com/office/powerpoint/2010/main" val="368144516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131</a:t>
            </a:fld>
            <a:endParaRPr lang="en-AU"/>
          </a:p>
        </p:txBody>
      </p:sp>
    </p:spTree>
    <p:extLst>
      <p:ext uri="{BB962C8B-B14F-4D97-AF65-F5344CB8AC3E}">
        <p14:creationId xmlns:p14="http://schemas.microsoft.com/office/powerpoint/2010/main" val="33100408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132</a:t>
            </a:fld>
            <a:endParaRPr lang="en-AU"/>
          </a:p>
        </p:txBody>
      </p:sp>
    </p:spTree>
    <p:extLst>
      <p:ext uri="{BB962C8B-B14F-4D97-AF65-F5344CB8AC3E}">
        <p14:creationId xmlns:p14="http://schemas.microsoft.com/office/powerpoint/2010/main" val="150904174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133</a:t>
            </a:fld>
            <a:endParaRPr lang="en-AU"/>
          </a:p>
        </p:txBody>
      </p:sp>
    </p:spTree>
    <p:extLst>
      <p:ext uri="{BB962C8B-B14F-4D97-AF65-F5344CB8AC3E}">
        <p14:creationId xmlns:p14="http://schemas.microsoft.com/office/powerpoint/2010/main" val="357843092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134</a:t>
            </a:fld>
            <a:endParaRPr lang="en-AU"/>
          </a:p>
        </p:txBody>
      </p:sp>
    </p:spTree>
    <p:extLst>
      <p:ext uri="{BB962C8B-B14F-4D97-AF65-F5344CB8AC3E}">
        <p14:creationId xmlns:p14="http://schemas.microsoft.com/office/powerpoint/2010/main" val="1447398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33</a:t>
            </a:fld>
            <a:endParaRPr lang="en-AU"/>
          </a:p>
        </p:txBody>
      </p:sp>
    </p:spTree>
    <p:extLst>
      <p:ext uri="{BB962C8B-B14F-4D97-AF65-F5344CB8AC3E}">
        <p14:creationId xmlns:p14="http://schemas.microsoft.com/office/powerpoint/2010/main" val="63956331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135</a:t>
            </a:fld>
            <a:endParaRPr lang="en-AU"/>
          </a:p>
        </p:txBody>
      </p:sp>
    </p:spTree>
    <p:extLst>
      <p:ext uri="{BB962C8B-B14F-4D97-AF65-F5344CB8AC3E}">
        <p14:creationId xmlns:p14="http://schemas.microsoft.com/office/powerpoint/2010/main" val="208157764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136</a:t>
            </a:fld>
            <a:endParaRPr lang="en-AU"/>
          </a:p>
        </p:txBody>
      </p:sp>
    </p:spTree>
    <p:extLst>
      <p:ext uri="{BB962C8B-B14F-4D97-AF65-F5344CB8AC3E}">
        <p14:creationId xmlns:p14="http://schemas.microsoft.com/office/powerpoint/2010/main" val="3822582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137</a:t>
            </a:fld>
            <a:endParaRPr lang="en-AU"/>
          </a:p>
        </p:txBody>
      </p:sp>
    </p:spTree>
    <p:extLst>
      <p:ext uri="{BB962C8B-B14F-4D97-AF65-F5344CB8AC3E}">
        <p14:creationId xmlns:p14="http://schemas.microsoft.com/office/powerpoint/2010/main" val="427518317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138</a:t>
            </a:fld>
            <a:endParaRPr lang="en-AU"/>
          </a:p>
        </p:txBody>
      </p:sp>
    </p:spTree>
    <p:extLst>
      <p:ext uri="{BB962C8B-B14F-4D97-AF65-F5344CB8AC3E}">
        <p14:creationId xmlns:p14="http://schemas.microsoft.com/office/powerpoint/2010/main" val="98834767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139</a:t>
            </a:fld>
            <a:endParaRPr lang="en-AU"/>
          </a:p>
        </p:txBody>
      </p:sp>
    </p:spTree>
    <p:extLst>
      <p:ext uri="{BB962C8B-B14F-4D97-AF65-F5344CB8AC3E}">
        <p14:creationId xmlns:p14="http://schemas.microsoft.com/office/powerpoint/2010/main" val="166901750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140</a:t>
            </a:fld>
            <a:endParaRPr lang="en-AU"/>
          </a:p>
        </p:txBody>
      </p:sp>
    </p:spTree>
    <p:extLst>
      <p:ext uri="{BB962C8B-B14F-4D97-AF65-F5344CB8AC3E}">
        <p14:creationId xmlns:p14="http://schemas.microsoft.com/office/powerpoint/2010/main" val="342639680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141</a:t>
            </a:fld>
            <a:endParaRPr lang="en-AU"/>
          </a:p>
        </p:txBody>
      </p:sp>
    </p:spTree>
    <p:extLst>
      <p:ext uri="{BB962C8B-B14F-4D97-AF65-F5344CB8AC3E}">
        <p14:creationId xmlns:p14="http://schemas.microsoft.com/office/powerpoint/2010/main" val="6245845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142</a:t>
            </a:fld>
            <a:endParaRPr lang="en-AU"/>
          </a:p>
        </p:txBody>
      </p:sp>
    </p:spTree>
    <p:extLst>
      <p:ext uri="{BB962C8B-B14F-4D97-AF65-F5344CB8AC3E}">
        <p14:creationId xmlns:p14="http://schemas.microsoft.com/office/powerpoint/2010/main" val="2651506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34</a:t>
            </a:fld>
            <a:endParaRPr lang="en-AU"/>
          </a:p>
        </p:txBody>
      </p:sp>
    </p:spTree>
    <p:extLst>
      <p:ext uri="{BB962C8B-B14F-4D97-AF65-F5344CB8AC3E}">
        <p14:creationId xmlns:p14="http://schemas.microsoft.com/office/powerpoint/2010/main" val="24756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35</a:t>
            </a:fld>
            <a:endParaRPr lang="en-AU"/>
          </a:p>
        </p:txBody>
      </p:sp>
    </p:spTree>
    <p:extLst>
      <p:ext uri="{BB962C8B-B14F-4D97-AF65-F5344CB8AC3E}">
        <p14:creationId xmlns:p14="http://schemas.microsoft.com/office/powerpoint/2010/main" val="795299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36</a:t>
            </a:fld>
            <a:endParaRPr lang="en-AU"/>
          </a:p>
        </p:txBody>
      </p:sp>
    </p:spTree>
    <p:extLst>
      <p:ext uri="{BB962C8B-B14F-4D97-AF65-F5344CB8AC3E}">
        <p14:creationId xmlns:p14="http://schemas.microsoft.com/office/powerpoint/2010/main" val="457978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37</a:t>
            </a:fld>
            <a:endParaRPr lang="en-AU"/>
          </a:p>
        </p:txBody>
      </p:sp>
    </p:spTree>
    <p:extLst>
      <p:ext uri="{BB962C8B-B14F-4D97-AF65-F5344CB8AC3E}">
        <p14:creationId xmlns:p14="http://schemas.microsoft.com/office/powerpoint/2010/main" val="3033130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38</a:t>
            </a:fld>
            <a:endParaRPr lang="en-AU"/>
          </a:p>
        </p:txBody>
      </p:sp>
    </p:spTree>
    <p:extLst>
      <p:ext uri="{BB962C8B-B14F-4D97-AF65-F5344CB8AC3E}">
        <p14:creationId xmlns:p14="http://schemas.microsoft.com/office/powerpoint/2010/main" val="3755083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39</a:t>
            </a:fld>
            <a:endParaRPr lang="en-AU"/>
          </a:p>
        </p:txBody>
      </p:sp>
    </p:spTree>
    <p:extLst>
      <p:ext uri="{BB962C8B-B14F-4D97-AF65-F5344CB8AC3E}">
        <p14:creationId xmlns:p14="http://schemas.microsoft.com/office/powerpoint/2010/main" val="2463282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40</a:t>
            </a:fld>
            <a:endParaRPr lang="en-AU"/>
          </a:p>
        </p:txBody>
      </p:sp>
    </p:spTree>
    <p:extLst>
      <p:ext uri="{BB962C8B-B14F-4D97-AF65-F5344CB8AC3E}">
        <p14:creationId xmlns:p14="http://schemas.microsoft.com/office/powerpoint/2010/main" val="2657070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41</a:t>
            </a:fld>
            <a:endParaRPr lang="en-AU"/>
          </a:p>
        </p:txBody>
      </p:sp>
    </p:spTree>
    <p:extLst>
      <p:ext uri="{BB962C8B-B14F-4D97-AF65-F5344CB8AC3E}">
        <p14:creationId xmlns:p14="http://schemas.microsoft.com/office/powerpoint/2010/main" val="3212785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15</a:t>
            </a:fld>
            <a:endParaRPr lang="en-AU"/>
          </a:p>
        </p:txBody>
      </p:sp>
    </p:spTree>
    <p:extLst>
      <p:ext uri="{BB962C8B-B14F-4D97-AF65-F5344CB8AC3E}">
        <p14:creationId xmlns:p14="http://schemas.microsoft.com/office/powerpoint/2010/main" val="337480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42</a:t>
            </a:fld>
            <a:endParaRPr lang="en-AU"/>
          </a:p>
        </p:txBody>
      </p:sp>
    </p:spTree>
    <p:extLst>
      <p:ext uri="{BB962C8B-B14F-4D97-AF65-F5344CB8AC3E}">
        <p14:creationId xmlns:p14="http://schemas.microsoft.com/office/powerpoint/2010/main" val="4029136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43</a:t>
            </a:fld>
            <a:endParaRPr lang="en-AU"/>
          </a:p>
        </p:txBody>
      </p:sp>
    </p:spTree>
    <p:extLst>
      <p:ext uri="{BB962C8B-B14F-4D97-AF65-F5344CB8AC3E}">
        <p14:creationId xmlns:p14="http://schemas.microsoft.com/office/powerpoint/2010/main" val="1065485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44</a:t>
            </a:fld>
            <a:endParaRPr lang="en-AU"/>
          </a:p>
        </p:txBody>
      </p:sp>
    </p:spTree>
    <p:extLst>
      <p:ext uri="{BB962C8B-B14F-4D97-AF65-F5344CB8AC3E}">
        <p14:creationId xmlns:p14="http://schemas.microsoft.com/office/powerpoint/2010/main" val="3507998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45</a:t>
            </a:fld>
            <a:endParaRPr lang="en-AU"/>
          </a:p>
        </p:txBody>
      </p:sp>
    </p:spTree>
    <p:extLst>
      <p:ext uri="{BB962C8B-B14F-4D97-AF65-F5344CB8AC3E}">
        <p14:creationId xmlns:p14="http://schemas.microsoft.com/office/powerpoint/2010/main" val="956368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46</a:t>
            </a:fld>
            <a:endParaRPr lang="en-AU"/>
          </a:p>
        </p:txBody>
      </p:sp>
    </p:spTree>
    <p:extLst>
      <p:ext uri="{BB962C8B-B14F-4D97-AF65-F5344CB8AC3E}">
        <p14:creationId xmlns:p14="http://schemas.microsoft.com/office/powerpoint/2010/main" val="334935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47</a:t>
            </a:fld>
            <a:endParaRPr lang="en-AU"/>
          </a:p>
        </p:txBody>
      </p:sp>
    </p:spTree>
    <p:extLst>
      <p:ext uri="{BB962C8B-B14F-4D97-AF65-F5344CB8AC3E}">
        <p14:creationId xmlns:p14="http://schemas.microsoft.com/office/powerpoint/2010/main" val="2971610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48</a:t>
            </a:fld>
            <a:endParaRPr lang="en-AU"/>
          </a:p>
        </p:txBody>
      </p:sp>
    </p:spTree>
    <p:extLst>
      <p:ext uri="{BB962C8B-B14F-4D97-AF65-F5344CB8AC3E}">
        <p14:creationId xmlns:p14="http://schemas.microsoft.com/office/powerpoint/2010/main" val="1072101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49</a:t>
            </a:fld>
            <a:endParaRPr lang="en-AU"/>
          </a:p>
        </p:txBody>
      </p:sp>
    </p:spTree>
    <p:extLst>
      <p:ext uri="{BB962C8B-B14F-4D97-AF65-F5344CB8AC3E}">
        <p14:creationId xmlns:p14="http://schemas.microsoft.com/office/powerpoint/2010/main" val="3505320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50</a:t>
            </a:fld>
            <a:endParaRPr lang="en-AU"/>
          </a:p>
        </p:txBody>
      </p:sp>
    </p:spTree>
    <p:extLst>
      <p:ext uri="{BB962C8B-B14F-4D97-AF65-F5344CB8AC3E}">
        <p14:creationId xmlns:p14="http://schemas.microsoft.com/office/powerpoint/2010/main" val="1304152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51</a:t>
            </a:fld>
            <a:endParaRPr lang="en-AU"/>
          </a:p>
        </p:txBody>
      </p:sp>
    </p:spTree>
    <p:extLst>
      <p:ext uri="{BB962C8B-B14F-4D97-AF65-F5344CB8AC3E}">
        <p14:creationId xmlns:p14="http://schemas.microsoft.com/office/powerpoint/2010/main" val="246125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22</a:t>
            </a:fld>
            <a:endParaRPr lang="en-AU"/>
          </a:p>
        </p:txBody>
      </p:sp>
    </p:spTree>
    <p:extLst>
      <p:ext uri="{BB962C8B-B14F-4D97-AF65-F5344CB8AC3E}">
        <p14:creationId xmlns:p14="http://schemas.microsoft.com/office/powerpoint/2010/main" val="2357109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52</a:t>
            </a:fld>
            <a:endParaRPr lang="en-AU"/>
          </a:p>
        </p:txBody>
      </p:sp>
    </p:spTree>
    <p:extLst>
      <p:ext uri="{BB962C8B-B14F-4D97-AF65-F5344CB8AC3E}">
        <p14:creationId xmlns:p14="http://schemas.microsoft.com/office/powerpoint/2010/main" val="2921951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53</a:t>
            </a:fld>
            <a:endParaRPr lang="en-AU"/>
          </a:p>
        </p:txBody>
      </p:sp>
    </p:spTree>
    <p:extLst>
      <p:ext uri="{BB962C8B-B14F-4D97-AF65-F5344CB8AC3E}">
        <p14:creationId xmlns:p14="http://schemas.microsoft.com/office/powerpoint/2010/main" val="3176887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54</a:t>
            </a:fld>
            <a:endParaRPr lang="en-AU"/>
          </a:p>
        </p:txBody>
      </p:sp>
    </p:spTree>
    <p:extLst>
      <p:ext uri="{BB962C8B-B14F-4D97-AF65-F5344CB8AC3E}">
        <p14:creationId xmlns:p14="http://schemas.microsoft.com/office/powerpoint/2010/main" val="2224421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55</a:t>
            </a:fld>
            <a:endParaRPr lang="en-AU"/>
          </a:p>
        </p:txBody>
      </p:sp>
    </p:spTree>
    <p:extLst>
      <p:ext uri="{BB962C8B-B14F-4D97-AF65-F5344CB8AC3E}">
        <p14:creationId xmlns:p14="http://schemas.microsoft.com/office/powerpoint/2010/main" val="2663664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56</a:t>
            </a:fld>
            <a:endParaRPr lang="en-AU"/>
          </a:p>
        </p:txBody>
      </p:sp>
    </p:spTree>
    <p:extLst>
      <p:ext uri="{BB962C8B-B14F-4D97-AF65-F5344CB8AC3E}">
        <p14:creationId xmlns:p14="http://schemas.microsoft.com/office/powerpoint/2010/main" val="1638047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57</a:t>
            </a:fld>
            <a:endParaRPr lang="en-AU"/>
          </a:p>
        </p:txBody>
      </p:sp>
    </p:spTree>
    <p:extLst>
      <p:ext uri="{BB962C8B-B14F-4D97-AF65-F5344CB8AC3E}">
        <p14:creationId xmlns:p14="http://schemas.microsoft.com/office/powerpoint/2010/main" val="4075083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58</a:t>
            </a:fld>
            <a:endParaRPr lang="en-AU"/>
          </a:p>
        </p:txBody>
      </p:sp>
    </p:spTree>
    <p:extLst>
      <p:ext uri="{BB962C8B-B14F-4D97-AF65-F5344CB8AC3E}">
        <p14:creationId xmlns:p14="http://schemas.microsoft.com/office/powerpoint/2010/main" val="270825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59</a:t>
            </a:fld>
            <a:endParaRPr lang="en-AU"/>
          </a:p>
        </p:txBody>
      </p:sp>
    </p:spTree>
    <p:extLst>
      <p:ext uri="{BB962C8B-B14F-4D97-AF65-F5344CB8AC3E}">
        <p14:creationId xmlns:p14="http://schemas.microsoft.com/office/powerpoint/2010/main" val="709311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60</a:t>
            </a:fld>
            <a:endParaRPr lang="en-AU"/>
          </a:p>
        </p:txBody>
      </p:sp>
    </p:spTree>
    <p:extLst>
      <p:ext uri="{BB962C8B-B14F-4D97-AF65-F5344CB8AC3E}">
        <p14:creationId xmlns:p14="http://schemas.microsoft.com/office/powerpoint/2010/main" val="13402363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61</a:t>
            </a:fld>
            <a:endParaRPr lang="en-AU"/>
          </a:p>
        </p:txBody>
      </p:sp>
    </p:spTree>
    <p:extLst>
      <p:ext uri="{BB962C8B-B14F-4D97-AF65-F5344CB8AC3E}">
        <p14:creationId xmlns:p14="http://schemas.microsoft.com/office/powerpoint/2010/main" val="2636232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23</a:t>
            </a:fld>
            <a:endParaRPr lang="en-AU"/>
          </a:p>
        </p:txBody>
      </p:sp>
    </p:spTree>
    <p:extLst>
      <p:ext uri="{BB962C8B-B14F-4D97-AF65-F5344CB8AC3E}">
        <p14:creationId xmlns:p14="http://schemas.microsoft.com/office/powerpoint/2010/main" val="2451555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62</a:t>
            </a:fld>
            <a:endParaRPr lang="en-AU"/>
          </a:p>
        </p:txBody>
      </p:sp>
    </p:spTree>
    <p:extLst>
      <p:ext uri="{BB962C8B-B14F-4D97-AF65-F5344CB8AC3E}">
        <p14:creationId xmlns:p14="http://schemas.microsoft.com/office/powerpoint/2010/main" val="3755570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63</a:t>
            </a:fld>
            <a:endParaRPr lang="en-AU"/>
          </a:p>
        </p:txBody>
      </p:sp>
    </p:spTree>
    <p:extLst>
      <p:ext uri="{BB962C8B-B14F-4D97-AF65-F5344CB8AC3E}">
        <p14:creationId xmlns:p14="http://schemas.microsoft.com/office/powerpoint/2010/main" val="2910657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64</a:t>
            </a:fld>
            <a:endParaRPr lang="en-AU"/>
          </a:p>
        </p:txBody>
      </p:sp>
    </p:spTree>
    <p:extLst>
      <p:ext uri="{BB962C8B-B14F-4D97-AF65-F5344CB8AC3E}">
        <p14:creationId xmlns:p14="http://schemas.microsoft.com/office/powerpoint/2010/main" val="6863119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65</a:t>
            </a:fld>
            <a:endParaRPr lang="en-AU"/>
          </a:p>
        </p:txBody>
      </p:sp>
    </p:spTree>
    <p:extLst>
      <p:ext uri="{BB962C8B-B14F-4D97-AF65-F5344CB8AC3E}">
        <p14:creationId xmlns:p14="http://schemas.microsoft.com/office/powerpoint/2010/main" val="42633059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66</a:t>
            </a:fld>
            <a:endParaRPr lang="en-AU"/>
          </a:p>
        </p:txBody>
      </p:sp>
    </p:spTree>
    <p:extLst>
      <p:ext uri="{BB962C8B-B14F-4D97-AF65-F5344CB8AC3E}">
        <p14:creationId xmlns:p14="http://schemas.microsoft.com/office/powerpoint/2010/main" val="1931970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67</a:t>
            </a:fld>
            <a:endParaRPr lang="en-AU"/>
          </a:p>
        </p:txBody>
      </p:sp>
    </p:spTree>
    <p:extLst>
      <p:ext uri="{BB962C8B-B14F-4D97-AF65-F5344CB8AC3E}">
        <p14:creationId xmlns:p14="http://schemas.microsoft.com/office/powerpoint/2010/main" val="4071894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68</a:t>
            </a:fld>
            <a:endParaRPr lang="en-AU"/>
          </a:p>
        </p:txBody>
      </p:sp>
    </p:spTree>
    <p:extLst>
      <p:ext uri="{BB962C8B-B14F-4D97-AF65-F5344CB8AC3E}">
        <p14:creationId xmlns:p14="http://schemas.microsoft.com/office/powerpoint/2010/main" val="40105089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69</a:t>
            </a:fld>
            <a:endParaRPr lang="en-AU"/>
          </a:p>
        </p:txBody>
      </p:sp>
    </p:spTree>
    <p:extLst>
      <p:ext uri="{BB962C8B-B14F-4D97-AF65-F5344CB8AC3E}">
        <p14:creationId xmlns:p14="http://schemas.microsoft.com/office/powerpoint/2010/main" val="22336225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70</a:t>
            </a:fld>
            <a:endParaRPr lang="en-AU"/>
          </a:p>
        </p:txBody>
      </p:sp>
    </p:spTree>
    <p:extLst>
      <p:ext uri="{BB962C8B-B14F-4D97-AF65-F5344CB8AC3E}">
        <p14:creationId xmlns:p14="http://schemas.microsoft.com/office/powerpoint/2010/main" val="42002969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71</a:t>
            </a:fld>
            <a:endParaRPr lang="en-AU"/>
          </a:p>
        </p:txBody>
      </p:sp>
    </p:spTree>
    <p:extLst>
      <p:ext uri="{BB962C8B-B14F-4D97-AF65-F5344CB8AC3E}">
        <p14:creationId xmlns:p14="http://schemas.microsoft.com/office/powerpoint/2010/main" val="207646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26</a:t>
            </a:fld>
            <a:endParaRPr lang="en-AU"/>
          </a:p>
        </p:txBody>
      </p:sp>
    </p:spTree>
    <p:extLst>
      <p:ext uri="{BB962C8B-B14F-4D97-AF65-F5344CB8AC3E}">
        <p14:creationId xmlns:p14="http://schemas.microsoft.com/office/powerpoint/2010/main" val="3125236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72</a:t>
            </a:fld>
            <a:endParaRPr lang="en-AU"/>
          </a:p>
        </p:txBody>
      </p:sp>
    </p:spTree>
    <p:extLst>
      <p:ext uri="{BB962C8B-B14F-4D97-AF65-F5344CB8AC3E}">
        <p14:creationId xmlns:p14="http://schemas.microsoft.com/office/powerpoint/2010/main" val="671180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73</a:t>
            </a:fld>
            <a:endParaRPr lang="en-AU"/>
          </a:p>
        </p:txBody>
      </p:sp>
    </p:spTree>
    <p:extLst>
      <p:ext uri="{BB962C8B-B14F-4D97-AF65-F5344CB8AC3E}">
        <p14:creationId xmlns:p14="http://schemas.microsoft.com/office/powerpoint/2010/main" val="510273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74</a:t>
            </a:fld>
            <a:endParaRPr lang="en-AU"/>
          </a:p>
        </p:txBody>
      </p:sp>
    </p:spTree>
    <p:extLst>
      <p:ext uri="{BB962C8B-B14F-4D97-AF65-F5344CB8AC3E}">
        <p14:creationId xmlns:p14="http://schemas.microsoft.com/office/powerpoint/2010/main" val="4009183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75</a:t>
            </a:fld>
            <a:endParaRPr lang="en-AU"/>
          </a:p>
        </p:txBody>
      </p:sp>
    </p:spTree>
    <p:extLst>
      <p:ext uri="{BB962C8B-B14F-4D97-AF65-F5344CB8AC3E}">
        <p14:creationId xmlns:p14="http://schemas.microsoft.com/office/powerpoint/2010/main" val="4540926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76</a:t>
            </a:fld>
            <a:endParaRPr lang="en-AU"/>
          </a:p>
        </p:txBody>
      </p:sp>
    </p:spTree>
    <p:extLst>
      <p:ext uri="{BB962C8B-B14F-4D97-AF65-F5344CB8AC3E}">
        <p14:creationId xmlns:p14="http://schemas.microsoft.com/office/powerpoint/2010/main" val="171307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77</a:t>
            </a:fld>
            <a:endParaRPr lang="en-AU"/>
          </a:p>
        </p:txBody>
      </p:sp>
    </p:spTree>
    <p:extLst>
      <p:ext uri="{BB962C8B-B14F-4D97-AF65-F5344CB8AC3E}">
        <p14:creationId xmlns:p14="http://schemas.microsoft.com/office/powerpoint/2010/main" val="12231564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78</a:t>
            </a:fld>
            <a:endParaRPr lang="en-AU"/>
          </a:p>
        </p:txBody>
      </p:sp>
    </p:spTree>
    <p:extLst>
      <p:ext uri="{BB962C8B-B14F-4D97-AF65-F5344CB8AC3E}">
        <p14:creationId xmlns:p14="http://schemas.microsoft.com/office/powerpoint/2010/main" val="2365894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79</a:t>
            </a:fld>
            <a:endParaRPr lang="en-AU"/>
          </a:p>
        </p:txBody>
      </p:sp>
    </p:spTree>
    <p:extLst>
      <p:ext uri="{BB962C8B-B14F-4D97-AF65-F5344CB8AC3E}">
        <p14:creationId xmlns:p14="http://schemas.microsoft.com/office/powerpoint/2010/main" val="24176609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80</a:t>
            </a:fld>
            <a:endParaRPr lang="en-AU"/>
          </a:p>
        </p:txBody>
      </p:sp>
    </p:spTree>
    <p:extLst>
      <p:ext uri="{BB962C8B-B14F-4D97-AF65-F5344CB8AC3E}">
        <p14:creationId xmlns:p14="http://schemas.microsoft.com/office/powerpoint/2010/main" val="27831118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81</a:t>
            </a:fld>
            <a:endParaRPr lang="en-AU"/>
          </a:p>
        </p:txBody>
      </p:sp>
    </p:spTree>
    <p:extLst>
      <p:ext uri="{BB962C8B-B14F-4D97-AF65-F5344CB8AC3E}">
        <p14:creationId xmlns:p14="http://schemas.microsoft.com/office/powerpoint/2010/main" val="179386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28</a:t>
            </a:fld>
            <a:endParaRPr lang="en-AU"/>
          </a:p>
        </p:txBody>
      </p:sp>
    </p:spTree>
    <p:extLst>
      <p:ext uri="{BB962C8B-B14F-4D97-AF65-F5344CB8AC3E}">
        <p14:creationId xmlns:p14="http://schemas.microsoft.com/office/powerpoint/2010/main" val="2633065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82</a:t>
            </a:fld>
            <a:endParaRPr lang="en-AU"/>
          </a:p>
        </p:txBody>
      </p:sp>
    </p:spTree>
    <p:extLst>
      <p:ext uri="{BB962C8B-B14F-4D97-AF65-F5344CB8AC3E}">
        <p14:creationId xmlns:p14="http://schemas.microsoft.com/office/powerpoint/2010/main" val="12370025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83</a:t>
            </a:fld>
            <a:endParaRPr lang="en-AU"/>
          </a:p>
        </p:txBody>
      </p:sp>
    </p:spTree>
    <p:extLst>
      <p:ext uri="{BB962C8B-B14F-4D97-AF65-F5344CB8AC3E}">
        <p14:creationId xmlns:p14="http://schemas.microsoft.com/office/powerpoint/2010/main" val="12384840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84</a:t>
            </a:fld>
            <a:endParaRPr lang="en-AU"/>
          </a:p>
        </p:txBody>
      </p:sp>
    </p:spTree>
    <p:extLst>
      <p:ext uri="{BB962C8B-B14F-4D97-AF65-F5344CB8AC3E}">
        <p14:creationId xmlns:p14="http://schemas.microsoft.com/office/powerpoint/2010/main" val="23468939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88</a:t>
            </a:fld>
            <a:endParaRPr lang="en-AU"/>
          </a:p>
        </p:txBody>
      </p:sp>
    </p:spTree>
    <p:extLst>
      <p:ext uri="{BB962C8B-B14F-4D97-AF65-F5344CB8AC3E}">
        <p14:creationId xmlns:p14="http://schemas.microsoft.com/office/powerpoint/2010/main" val="26442149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89</a:t>
            </a:fld>
            <a:endParaRPr lang="en-AU"/>
          </a:p>
        </p:txBody>
      </p:sp>
    </p:spTree>
    <p:extLst>
      <p:ext uri="{BB962C8B-B14F-4D97-AF65-F5344CB8AC3E}">
        <p14:creationId xmlns:p14="http://schemas.microsoft.com/office/powerpoint/2010/main" val="5579477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90</a:t>
            </a:fld>
            <a:endParaRPr lang="en-AU"/>
          </a:p>
        </p:txBody>
      </p:sp>
    </p:spTree>
    <p:extLst>
      <p:ext uri="{BB962C8B-B14F-4D97-AF65-F5344CB8AC3E}">
        <p14:creationId xmlns:p14="http://schemas.microsoft.com/office/powerpoint/2010/main" val="34274053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91</a:t>
            </a:fld>
            <a:endParaRPr lang="en-AU"/>
          </a:p>
        </p:txBody>
      </p:sp>
    </p:spTree>
    <p:extLst>
      <p:ext uri="{BB962C8B-B14F-4D97-AF65-F5344CB8AC3E}">
        <p14:creationId xmlns:p14="http://schemas.microsoft.com/office/powerpoint/2010/main" val="41840533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92</a:t>
            </a:fld>
            <a:endParaRPr lang="en-AU"/>
          </a:p>
        </p:txBody>
      </p:sp>
    </p:spTree>
    <p:extLst>
      <p:ext uri="{BB962C8B-B14F-4D97-AF65-F5344CB8AC3E}">
        <p14:creationId xmlns:p14="http://schemas.microsoft.com/office/powerpoint/2010/main" val="22446472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93</a:t>
            </a:fld>
            <a:endParaRPr lang="en-AU"/>
          </a:p>
        </p:txBody>
      </p:sp>
    </p:spTree>
    <p:extLst>
      <p:ext uri="{BB962C8B-B14F-4D97-AF65-F5344CB8AC3E}">
        <p14:creationId xmlns:p14="http://schemas.microsoft.com/office/powerpoint/2010/main" val="3967175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94</a:t>
            </a:fld>
            <a:endParaRPr lang="en-AU"/>
          </a:p>
        </p:txBody>
      </p:sp>
    </p:spTree>
    <p:extLst>
      <p:ext uri="{BB962C8B-B14F-4D97-AF65-F5344CB8AC3E}">
        <p14:creationId xmlns:p14="http://schemas.microsoft.com/office/powerpoint/2010/main" val="192625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29</a:t>
            </a:fld>
            <a:endParaRPr lang="en-AU"/>
          </a:p>
        </p:txBody>
      </p:sp>
    </p:spTree>
    <p:extLst>
      <p:ext uri="{BB962C8B-B14F-4D97-AF65-F5344CB8AC3E}">
        <p14:creationId xmlns:p14="http://schemas.microsoft.com/office/powerpoint/2010/main" val="30838522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95</a:t>
            </a:fld>
            <a:endParaRPr lang="en-AU"/>
          </a:p>
        </p:txBody>
      </p:sp>
    </p:spTree>
    <p:extLst>
      <p:ext uri="{BB962C8B-B14F-4D97-AF65-F5344CB8AC3E}">
        <p14:creationId xmlns:p14="http://schemas.microsoft.com/office/powerpoint/2010/main" val="33692933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96</a:t>
            </a:fld>
            <a:endParaRPr lang="en-AU"/>
          </a:p>
        </p:txBody>
      </p:sp>
    </p:spTree>
    <p:extLst>
      <p:ext uri="{BB962C8B-B14F-4D97-AF65-F5344CB8AC3E}">
        <p14:creationId xmlns:p14="http://schemas.microsoft.com/office/powerpoint/2010/main" val="40981949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97</a:t>
            </a:fld>
            <a:endParaRPr lang="en-AU"/>
          </a:p>
        </p:txBody>
      </p:sp>
    </p:spTree>
    <p:extLst>
      <p:ext uri="{BB962C8B-B14F-4D97-AF65-F5344CB8AC3E}">
        <p14:creationId xmlns:p14="http://schemas.microsoft.com/office/powerpoint/2010/main" val="28989722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98</a:t>
            </a:fld>
            <a:endParaRPr lang="en-AU"/>
          </a:p>
        </p:txBody>
      </p:sp>
    </p:spTree>
    <p:extLst>
      <p:ext uri="{BB962C8B-B14F-4D97-AF65-F5344CB8AC3E}">
        <p14:creationId xmlns:p14="http://schemas.microsoft.com/office/powerpoint/2010/main" val="38293666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99</a:t>
            </a:fld>
            <a:endParaRPr lang="en-AU"/>
          </a:p>
        </p:txBody>
      </p:sp>
    </p:spTree>
    <p:extLst>
      <p:ext uri="{BB962C8B-B14F-4D97-AF65-F5344CB8AC3E}">
        <p14:creationId xmlns:p14="http://schemas.microsoft.com/office/powerpoint/2010/main" val="26725855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100</a:t>
            </a:fld>
            <a:endParaRPr lang="en-AU"/>
          </a:p>
        </p:txBody>
      </p:sp>
    </p:spTree>
    <p:extLst>
      <p:ext uri="{BB962C8B-B14F-4D97-AF65-F5344CB8AC3E}">
        <p14:creationId xmlns:p14="http://schemas.microsoft.com/office/powerpoint/2010/main" val="13878246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101</a:t>
            </a:fld>
            <a:endParaRPr lang="en-AU"/>
          </a:p>
        </p:txBody>
      </p:sp>
    </p:spTree>
    <p:extLst>
      <p:ext uri="{BB962C8B-B14F-4D97-AF65-F5344CB8AC3E}">
        <p14:creationId xmlns:p14="http://schemas.microsoft.com/office/powerpoint/2010/main" val="5567491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102</a:t>
            </a:fld>
            <a:endParaRPr lang="en-AU"/>
          </a:p>
        </p:txBody>
      </p:sp>
    </p:spTree>
    <p:extLst>
      <p:ext uri="{BB962C8B-B14F-4D97-AF65-F5344CB8AC3E}">
        <p14:creationId xmlns:p14="http://schemas.microsoft.com/office/powerpoint/2010/main" val="2714263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103</a:t>
            </a:fld>
            <a:endParaRPr lang="en-AU"/>
          </a:p>
        </p:txBody>
      </p:sp>
    </p:spTree>
    <p:extLst>
      <p:ext uri="{BB962C8B-B14F-4D97-AF65-F5344CB8AC3E}">
        <p14:creationId xmlns:p14="http://schemas.microsoft.com/office/powerpoint/2010/main" val="26601423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104</a:t>
            </a:fld>
            <a:endParaRPr lang="en-AU"/>
          </a:p>
        </p:txBody>
      </p:sp>
    </p:spTree>
    <p:extLst>
      <p:ext uri="{BB962C8B-B14F-4D97-AF65-F5344CB8AC3E}">
        <p14:creationId xmlns:p14="http://schemas.microsoft.com/office/powerpoint/2010/main" val="3597123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30</a:t>
            </a:fld>
            <a:endParaRPr lang="en-AU"/>
          </a:p>
        </p:txBody>
      </p:sp>
    </p:spTree>
    <p:extLst>
      <p:ext uri="{BB962C8B-B14F-4D97-AF65-F5344CB8AC3E}">
        <p14:creationId xmlns:p14="http://schemas.microsoft.com/office/powerpoint/2010/main" val="32809758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105</a:t>
            </a:fld>
            <a:endParaRPr lang="en-AU"/>
          </a:p>
        </p:txBody>
      </p:sp>
    </p:spTree>
    <p:extLst>
      <p:ext uri="{BB962C8B-B14F-4D97-AF65-F5344CB8AC3E}">
        <p14:creationId xmlns:p14="http://schemas.microsoft.com/office/powerpoint/2010/main" val="2428846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106</a:t>
            </a:fld>
            <a:endParaRPr lang="en-AU"/>
          </a:p>
        </p:txBody>
      </p:sp>
    </p:spTree>
    <p:extLst>
      <p:ext uri="{BB962C8B-B14F-4D97-AF65-F5344CB8AC3E}">
        <p14:creationId xmlns:p14="http://schemas.microsoft.com/office/powerpoint/2010/main" val="3781930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107</a:t>
            </a:fld>
            <a:endParaRPr lang="en-AU"/>
          </a:p>
        </p:txBody>
      </p:sp>
    </p:spTree>
    <p:extLst>
      <p:ext uri="{BB962C8B-B14F-4D97-AF65-F5344CB8AC3E}">
        <p14:creationId xmlns:p14="http://schemas.microsoft.com/office/powerpoint/2010/main" val="41638709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108</a:t>
            </a:fld>
            <a:endParaRPr lang="en-AU"/>
          </a:p>
        </p:txBody>
      </p:sp>
    </p:spTree>
    <p:extLst>
      <p:ext uri="{BB962C8B-B14F-4D97-AF65-F5344CB8AC3E}">
        <p14:creationId xmlns:p14="http://schemas.microsoft.com/office/powerpoint/2010/main" val="41569285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109</a:t>
            </a:fld>
            <a:endParaRPr lang="en-AU"/>
          </a:p>
        </p:txBody>
      </p:sp>
    </p:spTree>
    <p:extLst>
      <p:ext uri="{BB962C8B-B14F-4D97-AF65-F5344CB8AC3E}">
        <p14:creationId xmlns:p14="http://schemas.microsoft.com/office/powerpoint/2010/main" val="31405668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110</a:t>
            </a:fld>
            <a:endParaRPr lang="en-AU"/>
          </a:p>
        </p:txBody>
      </p:sp>
    </p:spTree>
    <p:extLst>
      <p:ext uri="{BB962C8B-B14F-4D97-AF65-F5344CB8AC3E}">
        <p14:creationId xmlns:p14="http://schemas.microsoft.com/office/powerpoint/2010/main" val="42721195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111</a:t>
            </a:fld>
            <a:endParaRPr lang="en-AU"/>
          </a:p>
        </p:txBody>
      </p:sp>
    </p:spTree>
    <p:extLst>
      <p:ext uri="{BB962C8B-B14F-4D97-AF65-F5344CB8AC3E}">
        <p14:creationId xmlns:p14="http://schemas.microsoft.com/office/powerpoint/2010/main" val="35471844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112</a:t>
            </a:fld>
            <a:endParaRPr lang="en-AU"/>
          </a:p>
        </p:txBody>
      </p:sp>
    </p:spTree>
    <p:extLst>
      <p:ext uri="{BB962C8B-B14F-4D97-AF65-F5344CB8AC3E}">
        <p14:creationId xmlns:p14="http://schemas.microsoft.com/office/powerpoint/2010/main" val="6404984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113</a:t>
            </a:fld>
            <a:endParaRPr lang="en-AU"/>
          </a:p>
        </p:txBody>
      </p:sp>
    </p:spTree>
    <p:extLst>
      <p:ext uri="{BB962C8B-B14F-4D97-AF65-F5344CB8AC3E}">
        <p14:creationId xmlns:p14="http://schemas.microsoft.com/office/powerpoint/2010/main" val="18940694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114</a:t>
            </a:fld>
            <a:endParaRPr lang="en-AU"/>
          </a:p>
        </p:txBody>
      </p:sp>
    </p:spTree>
    <p:extLst>
      <p:ext uri="{BB962C8B-B14F-4D97-AF65-F5344CB8AC3E}">
        <p14:creationId xmlns:p14="http://schemas.microsoft.com/office/powerpoint/2010/main" val="1117873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31</a:t>
            </a:fld>
            <a:endParaRPr lang="en-AU"/>
          </a:p>
        </p:txBody>
      </p:sp>
    </p:spTree>
    <p:extLst>
      <p:ext uri="{BB962C8B-B14F-4D97-AF65-F5344CB8AC3E}">
        <p14:creationId xmlns:p14="http://schemas.microsoft.com/office/powerpoint/2010/main" val="42269587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115</a:t>
            </a:fld>
            <a:endParaRPr lang="en-AU"/>
          </a:p>
        </p:txBody>
      </p:sp>
    </p:spTree>
    <p:extLst>
      <p:ext uri="{BB962C8B-B14F-4D97-AF65-F5344CB8AC3E}">
        <p14:creationId xmlns:p14="http://schemas.microsoft.com/office/powerpoint/2010/main" val="10933642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116</a:t>
            </a:fld>
            <a:endParaRPr lang="en-AU"/>
          </a:p>
        </p:txBody>
      </p:sp>
    </p:spTree>
    <p:extLst>
      <p:ext uri="{BB962C8B-B14F-4D97-AF65-F5344CB8AC3E}">
        <p14:creationId xmlns:p14="http://schemas.microsoft.com/office/powerpoint/2010/main" val="21946333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117</a:t>
            </a:fld>
            <a:endParaRPr lang="en-AU"/>
          </a:p>
        </p:txBody>
      </p:sp>
    </p:spTree>
    <p:extLst>
      <p:ext uri="{BB962C8B-B14F-4D97-AF65-F5344CB8AC3E}">
        <p14:creationId xmlns:p14="http://schemas.microsoft.com/office/powerpoint/2010/main" val="6062788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118</a:t>
            </a:fld>
            <a:endParaRPr lang="en-AU"/>
          </a:p>
        </p:txBody>
      </p:sp>
    </p:spTree>
    <p:extLst>
      <p:ext uri="{BB962C8B-B14F-4D97-AF65-F5344CB8AC3E}">
        <p14:creationId xmlns:p14="http://schemas.microsoft.com/office/powerpoint/2010/main" val="25682133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119</a:t>
            </a:fld>
            <a:endParaRPr lang="en-AU"/>
          </a:p>
        </p:txBody>
      </p:sp>
    </p:spTree>
    <p:extLst>
      <p:ext uri="{BB962C8B-B14F-4D97-AF65-F5344CB8AC3E}">
        <p14:creationId xmlns:p14="http://schemas.microsoft.com/office/powerpoint/2010/main" val="384178895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120</a:t>
            </a:fld>
            <a:endParaRPr lang="en-AU"/>
          </a:p>
        </p:txBody>
      </p:sp>
    </p:spTree>
    <p:extLst>
      <p:ext uri="{BB962C8B-B14F-4D97-AF65-F5344CB8AC3E}">
        <p14:creationId xmlns:p14="http://schemas.microsoft.com/office/powerpoint/2010/main" val="28920570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121</a:t>
            </a:fld>
            <a:endParaRPr lang="en-AU"/>
          </a:p>
        </p:txBody>
      </p:sp>
    </p:spTree>
    <p:extLst>
      <p:ext uri="{BB962C8B-B14F-4D97-AF65-F5344CB8AC3E}">
        <p14:creationId xmlns:p14="http://schemas.microsoft.com/office/powerpoint/2010/main" val="19280714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122</a:t>
            </a:fld>
            <a:endParaRPr lang="en-AU"/>
          </a:p>
        </p:txBody>
      </p:sp>
    </p:spTree>
    <p:extLst>
      <p:ext uri="{BB962C8B-B14F-4D97-AF65-F5344CB8AC3E}">
        <p14:creationId xmlns:p14="http://schemas.microsoft.com/office/powerpoint/2010/main" val="20409032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123</a:t>
            </a:fld>
            <a:endParaRPr lang="en-AU"/>
          </a:p>
        </p:txBody>
      </p:sp>
    </p:spTree>
    <p:extLst>
      <p:ext uri="{BB962C8B-B14F-4D97-AF65-F5344CB8AC3E}">
        <p14:creationId xmlns:p14="http://schemas.microsoft.com/office/powerpoint/2010/main" val="345043134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038984-9B06-1C4F-BF59-D76706B6F459}" type="slidenum">
              <a:rPr lang="en-AU" smtClean="0"/>
              <a:t>124</a:t>
            </a:fld>
            <a:endParaRPr lang="en-AU"/>
          </a:p>
        </p:txBody>
      </p:sp>
    </p:spTree>
    <p:extLst>
      <p:ext uri="{BB962C8B-B14F-4D97-AF65-F5344CB8AC3E}">
        <p14:creationId xmlns:p14="http://schemas.microsoft.com/office/powerpoint/2010/main" val="114765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8D26-74E3-9E4A-9ECC-2F340F0E2F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20FBB2E2-D3EC-5B43-BE9A-11E01AF27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2F581BA5-122F-0944-B5A3-7F64E8AFC96C}"/>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5" name="Footer Placeholder 4">
            <a:extLst>
              <a:ext uri="{FF2B5EF4-FFF2-40B4-BE49-F238E27FC236}">
                <a16:creationId xmlns:a16="http://schemas.microsoft.com/office/drawing/2014/main" id="{4737ABB9-B9EE-EA4F-BC54-7EB8FF9A01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F1216E7-18EC-AF48-911E-9B987ABB71F3}"/>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61289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5382-702E-E248-BD6A-841B7594867D}"/>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0409B7F1-BF4D-024D-8267-4CA0DEE51C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9EBE4A43-BCED-5442-AC9A-099D316764B3}"/>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5" name="Footer Placeholder 4">
            <a:extLst>
              <a:ext uri="{FF2B5EF4-FFF2-40B4-BE49-F238E27FC236}">
                <a16:creationId xmlns:a16="http://schemas.microsoft.com/office/drawing/2014/main" id="{1577508B-57A8-D54A-BFE5-86DD7286DF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2ED2DA4-9738-4245-BC42-4FEC7B13BE57}"/>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38387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6DC8A-5938-0F43-A7A6-257E78CC47D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8E3C6764-20A9-EB4C-B558-F4413912E99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A32DFEC-E02F-5040-84D0-6153D17A11A8}"/>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5" name="Footer Placeholder 4">
            <a:extLst>
              <a:ext uri="{FF2B5EF4-FFF2-40B4-BE49-F238E27FC236}">
                <a16:creationId xmlns:a16="http://schemas.microsoft.com/office/drawing/2014/main" id="{9264335F-070F-E749-8C92-B6C75DF7F8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A7A91E-848F-5747-A2D2-5B9F4018EB9C}"/>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344801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1D9F-CC63-6F4D-AA9E-5E40F572CE42}"/>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EB38A23E-6B68-3846-A360-BA6D3021C1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0A6BA8A7-943C-5444-B86E-234EB5976543}"/>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5" name="Footer Placeholder 4">
            <a:extLst>
              <a:ext uri="{FF2B5EF4-FFF2-40B4-BE49-F238E27FC236}">
                <a16:creationId xmlns:a16="http://schemas.microsoft.com/office/drawing/2014/main" id="{314504AD-A670-4945-885A-0A48E2B4CE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9CA492-2A1E-3E4B-835A-583ACA252714}"/>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251147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FFA4-FD62-214D-B1A1-287F89EBDE8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F834C85A-5B6D-3F4E-AD91-E179DA4909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05E4C9-5855-B841-8F04-C205B3EAD447}"/>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5" name="Footer Placeholder 4">
            <a:extLst>
              <a:ext uri="{FF2B5EF4-FFF2-40B4-BE49-F238E27FC236}">
                <a16:creationId xmlns:a16="http://schemas.microsoft.com/office/drawing/2014/main" id="{1B9B2DF1-3FC8-484E-927D-32E4B2BA2D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58D5504-D439-A44A-9B3F-B79827C9C4F9}"/>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129257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4AA4-43F1-B445-AFC1-6DA1CBB7D0E9}"/>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6141F202-2E3C-CF44-9F4C-3BF7649DD2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3FC15A00-DBD4-6048-9FE9-FDACFED6A8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20AEA976-3F6D-1940-AAFC-AFDD205F3D49}"/>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6" name="Footer Placeholder 5">
            <a:extLst>
              <a:ext uri="{FF2B5EF4-FFF2-40B4-BE49-F238E27FC236}">
                <a16:creationId xmlns:a16="http://schemas.microsoft.com/office/drawing/2014/main" id="{1B007722-8FFC-2148-8B45-F6157277D50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F74CD0B-8797-1B40-956C-36345AA57E87}"/>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279068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597A-7099-5044-9E92-D62626882046}"/>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AFF12574-3C13-D14B-BFED-C8E53EB96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5F4380-F7D2-4242-8F5C-A1074042AA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2738DF97-7838-0E4E-82D2-1A42120E7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F8EC048-3AE3-B441-946B-3E766FAD80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3CC0D2C5-4C2A-A04D-BDD8-120A5E6645FC}"/>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8" name="Footer Placeholder 7">
            <a:extLst>
              <a:ext uri="{FF2B5EF4-FFF2-40B4-BE49-F238E27FC236}">
                <a16:creationId xmlns:a16="http://schemas.microsoft.com/office/drawing/2014/main" id="{5D8DF55D-75A6-F748-8D5A-07DE269BAF5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5D450B7-F08C-274E-98E4-CE388482D9CD}"/>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231007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DFF8-C110-1E45-89A8-0ABF9235D0EB}"/>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1C20709F-CC86-C94F-8A09-56E0D0393ABC}"/>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4" name="Footer Placeholder 3">
            <a:extLst>
              <a:ext uri="{FF2B5EF4-FFF2-40B4-BE49-F238E27FC236}">
                <a16:creationId xmlns:a16="http://schemas.microsoft.com/office/drawing/2014/main" id="{10662848-41A5-2A43-97E8-9B2A96FF70D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7D12E64-A057-5B4A-9050-B604AA936BB5}"/>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357380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64442-614B-0746-AB78-865951A5C1C2}"/>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3" name="Footer Placeholder 2">
            <a:extLst>
              <a:ext uri="{FF2B5EF4-FFF2-40B4-BE49-F238E27FC236}">
                <a16:creationId xmlns:a16="http://schemas.microsoft.com/office/drawing/2014/main" id="{3439824A-F882-634D-9A67-E99700F5D70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AE03C0B-63A2-AC41-BF10-59AA68A20F6D}"/>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246562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A61F-4156-6044-A351-5CF6E318C3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80D5F972-61A8-CC4B-8FBC-A10D799E3A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7F6F400-E99C-6B4E-88C5-9712549F2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035A3B-3728-2843-A3C5-6FFFFFA87814}"/>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6" name="Footer Placeholder 5">
            <a:extLst>
              <a:ext uri="{FF2B5EF4-FFF2-40B4-BE49-F238E27FC236}">
                <a16:creationId xmlns:a16="http://schemas.microsoft.com/office/drawing/2014/main" id="{6B92E87D-8F51-9742-8274-AADE7A4A11E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6BBC5B5-96DA-DB4A-9D47-17D2DAC387F8}"/>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391078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5021-3A1A-334F-B396-F481A7F9F9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ACB923E7-3086-8940-A7D5-48B5B0377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979DCEA-53A8-7F47-831F-10EF94D8D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EF19D4-493E-3541-9249-2AC346330E97}"/>
              </a:ext>
            </a:extLst>
          </p:cNvPr>
          <p:cNvSpPr>
            <a:spLocks noGrp="1"/>
          </p:cNvSpPr>
          <p:nvPr>
            <p:ph type="dt" sz="half" idx="10"/>
          </p:nvPr>
        </p:nvSpPr>
        <p:spPr/>
        <p:txBody>
          <a:bodyPr/>
          <a:lstStyle/>
          <a:p>
            <a:fld id="{23D2C1F4-6B99-1C4C-9541-E5682D28BF74}" type="datetimeFigureOut">
              <a:rPr lang="en-AU" smtClean="0"/>
              <a:t>15/4/20</a:t>
            </a:fld>
            <a:endParaRPr lang="en-AU"/>
          </a:p>
        </p:txBody>
      </p:sp>
      <p:sp>
        <p:nvSpPr>
          <p:cNvPr id="6" name="Footer Placeholder 5">
            <a:extLst>
              <a:ext uri="{FF2B5EF4-FFF2-40B4-BE49-F238E27FC236}">
                <a16:creationId xmlns:a16="http://schemas.microsoft.com/office/drawing/2014/main" id="{FF2C95FF-198A-E247-A03B-65D0799A759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0889FA-1B8E-304A-800E-E1D7C7D66788}"/>
              </a:ext>
            </a:extLst>
          </p:cNvPr>
          <p:cNvSpPr>
            <a:spLocks noGrp="1"/>
          </p:cNvSpPr>
          <p:nvPr>
            <p:ph type="sldNum" sz="quarter" idx="12"/>
          </p:nvPr>
        </p:nvSpPr>
        <p:spPr/>
        <p:txBody>
          <a:bodyPr/>
          <a:lstStyle/>
          <a:p>
            <a:fld id="{767D1846-81D6-7B4F-88F8-A29BF1A291DB}" type="slidenum">
              <a:rPr lang="en-AU" smtClean="0"/>
              <a:t>‹#›</a:t>
            </a:fld>
            <a:endParaRPr lang="en-AU"/>
          </a:p>
        </p:txBody>
      </p:sp>
    </p:spTree>
    <p:extLst>
      <p:ext uri="{BB962C8B-B14F-4D97-AF65-F5344CB8AC3E}">
        <p14:creationId xmlns:p14="http://schemas.microsoft.com/office/powerpoint/2010/main" val="311593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DF43B-2F0F-DE44-9D4E-0F54A1BB86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7BD2380-A2C8-1741-B44C-F9921F675A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681C5043-B71D-5643-A060-C86073149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2C1F4-6B99-1C4C-9541-E5682D28BF74}" type="datetimeFigureOut">
              <a:rPr lang="en-AU" smtClean="0"/>
              <a:t>15/4/20</a:t>
            </a:fld>
            <a:endParaRPr lang="en-AU"/>
          </a:p>
        </p:txBody>
      </p:sp>
      <p:sp>
        <p:nvSpPr>
          <p:cNvPr id="5" name="Footer Placeholder 4">
            <a:extLst>
              <a:ext uri="{FF2B5EF4-FFF2-40B4-BE49-F238E27FC236}">
                <a16:creationId xmlns:a16="http://schemas.microsoft.com/office/drawing/2014/main" id="{8675CEDE-9CA5-C344-937A-3A6791FA6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3689812-A39D-3146-B63C-FEA5E4E59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D1846-81D6-7B4F-88F8-A29BF1A291DB}" type="slidenum">
              <a:rPr lang="en-AU" smtClean="0"/>
              <a:t>‹#›</a:t>
            </a:fld>
            <a:endParaRPr lang="en-AU"/>
          </a:p>
        </p:txBody>
      </p:sp>
    </p:spTree>
    <p:extLst>
      <p:ext uri="{BB962C8B-B14F-4D97-AF65-F5344CB8AC3E}">
        <p14:creationId xmlns:p14="http://schemas.microsoft.com/office/powerpoint/2010/main" val="1293012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ibm.com/hyperledger/fabric-chaincode-g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hyperledger-fabric.readthedocs.io/en/latest/cc_service.htm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ibm.com/hyperledger/fabric-protos-go"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568DDF-735F-7B4A-A3DF-7271084EC837}"/>
              </a:ext>
            </a:extLst>
          </p:cNvPr>
          <p:cNvSpPr/>
          <p:nvPr/>
        </p:nvSpPr>
        <p:spPr>
          <a:xfrm flipV="1">
            <a:off x="-10510" y="2905657"/>
            <a:ext cx="12202510" cy="110858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a:latin typeface="Impact" panose="020B0806030902050204" pitchFamily="34" charset="0"/>
              <a:cs typeface="Aharoni" panose="02010803020104030203" pitchFamily="2" charset="-79"/>
            </a:endParaRPr>
          </a:p>
        </p:txBody>
      </p:sp>
      <p:sp>
        <p:nvSpPr>
          <p:cNvPr id="5" name="Rectangle 4">
            <a:extLst>
              <a:ext uri="{FF2B5EF4-FFF2-40B4-BE49-F238E27FC236}">
                <a16:creationId xmlns:a16="http://schemas.microsoft.com/office/drawing/2014/main" id="{C932C7B1-1B16-4548-A494-AD1383FDE670}"/>
              </a:ext>
            </a:extLst>
          </p:cNvPr>
          <p:cNvSpPr/>
          <p:nvPr/>
        </p:nvSpPr>
        <p:spPr>
          <a:xfrm flipV="1">
            <a:off x="-10510" y="1536497"/>
            <a:ext cx="12202510" cy="141877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8143D42C-CDE6-8448-B370-D35E7F980A0D}"/>
              </a:ext>
            </a:extLst>
          </p:cNvPr>
          <p:cNvSpPr>
            <a:spLocks noGrp="1"/>
          </p:cNvSpPr>
          <p:nvPr>
            <p:ph type="ctrTitle"/>
          </p:nvPr>
        </p:nvSpPr>
        <p:spPr>
          <a:xfrm>
            <a:off x="1524000" y="1122363"/>
            <a:ext cx="9144000" cy="1655762"/>
          </a:xfrm>
        </p:spPr>
        <p:txBody>
          <a:bodyPr/>
          <a:lstStyle/>
          <a:p>
            <a:r>
              <a:rPr lang="en-AU" dirty="0">
                <a:solidFill>
                  <a:schemeClr val="bg1"/>
                </a:solidFill>
                <a:latin typeface="Arial Narrow" panose="020B0604020202020204" pitchFamily="34" charset="0"/>
                <a:cs typeface="Arial Narrow" panose="020B0604020202020204" pitchFamily="34" charset="0"/>
              </a:rPr>
              <a:t>Hyperledger Fabric</a:t>
            </a:r>
          </a:p>
        </p:txBody>
      </p:sp>
      <p:sp>
        <p:nvSpPr>
          <p:cNvPr id="3" name="Subtitle 2">
            <a:extLst>
              <a:ext uri="{FF2B5EF4-FFF2-40B4-BE49-F238E27FC236}">
                <a16:creationId xmlns:a16="http://schemas.microsoft.com/office/drawing/2014/main" id="{043AE395-9BC6-6547-AA88-F95FF94A32D5}"/>
              </a:ext>
            </a:extLst>
          </p:cNvPr>
          <p:cNvSpPr>
            <a:spLocks noGrp="1"/>
          </p:cNvSpPr>
          <p:nvPr>
            <p:ph type="subTitle" idx="1"/>
          </p:nvPr>
        </p:nvSpPr>
        <p:spPr>
          <a:xfrm>
            <a:off x="1524000" y="3066779"/>
            <a:ext cx="9144000" cy="947464"/>
          </a:xfrm>
        </p:spPr>
        <p:txBody>
          <a:bodyPr>
            <a:normAutofit/>
          </a:bodyPr>
          <a:lstStyle/>
          <a:p>
            <a:r>
              <a:rPr lang="en-AU" sz="2000" dirty="0">
                <a:solidFill>
                  <a:schemeClr val="bg1"/>
                </a:solidFill>
                <a:latin typeface="Arial Narrow" panose="020B0604020202020204" pitchFamily="34" charset="0"/>
                <a:cs typeface="Arial Narrow" panose="020B0604020202020204" pitchFamily="34" charset="0"/>
              </a:rPr>
              <a:t>Documenting the Internals</a:t>
            </a:r>
          </a:p>
          <a:p>
            <a:r>
              <a:rPr lang="en-AU" sz="2000" dirty="0">
                <a:solidFill>
                  <a:schemeClr val="bg1"/>
                </a:solidFill>
                <a:latin typeface="Arial Narrow" panose="020B0604020202020204" pitchFamily="34" charset="0"/>
                <a:cs typeface="Arial Narrow" panose="020B0604020202020204" pitchFamily="34" charset="0"/>
              </a:rPr>
              <a:t>Chaincode Management Architecture &amp; Support for New Languages</a:t>
            </a:r>
          </a:p>
        </p:txBody>
      </p:sp>
      <p:sp>
        <p:nvSpPr>
          <p:cNvPr id="4" name="Subtitle 2">
            <a:extLst>
              <a:ext uri="{FF2B5EF4-FFF2-40B4-BE49-F238E27FC236}">
                <a16:creationId xmlns:a16="http://schemas.microsoft.com/office/drawing/2014/main" id="{21B89248-A904-6742-8EBE-D2C52E1DEF89}"/>
              </a:ext>
            </a:extLst>
          </p:cNvPr>
          <p:cNvSpPr txBox="1">
            <a:spLocks/>
          </p:cNvSpPr>
          <p:nvPr/>
        </p:nvSpPr>
        <p:spPr>
          <a:xfrm>
            <a:off x="1642947" y="4501572"/>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dirty="0"/>
              <a:t>Christian Vecchiola – IBM Research Australia</a:t>
            </a:r>
          </a:p>
        </p:txBody>
      </p:sp>
    </p:spTree>
    <p:extLst>
      <p:ext uri="{BB962C8B-B14F-4D97-AF65-F5344CB8AC3E}">
        <p14:creationId xmlns:p14="http://schemas.microsoft.com/office/powerpoint/2010/main" val="30488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Secure Communications</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p:txBody>
          <a:bodyPr>
            <a:normAutofit/>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As of version 1.4 Hyperledger Fabric has put in place measures to address all of these issues:</a:t>
            </a:r>
          </a:p>
          <a:p>
            <a:pPr marL="868363" lvl="1" indent="-411163">
              <a:buFont typeface="System Font Regular"/>
              <a:buChar char="—"/>
            </a:pPr>
            <a:r>
              <a:rPr lang="en-AU" b="1" dirty="0">
                <a:latin typeface="Arial Narrow" panose="020B0604020202020204" pitchFamily="34" charset="0"/>
                <a:cs typeface="Arial Narrow" panose="020B0604020202020204" pitchFamily="34" charset="0"/>
              </a:rPr>
              <a:t>Distinct Chaincode Support Service (</a:t>
            </a:r>
            <a:r>
              <a:rPr lang="en-AU" b="1" dirty="0" err="1">
                <a:latin typeface="Arial Narrow" panose="020B0604020202020204" pitchFamily="34" charset="0"/>
                <a:cs typeface="Arial Narrow" panose="020B0604020202020204" pitchFamily="34" charset="0"/>
              </a:rPr>
              <a:t>host:port</a:t>
            </a:r>
            <a:r>
              <a:rPr lang="en-AU" b="1" dirty="0">
                <a:latin typeface="Arial Narrow" panose="020B0604020202020204" pitchFamily="34" charset="0"/>
                <a:cs typeface="Arial Narrow" panose="020B0604020202020204" pitchFamily="34" charset="0"/>
              </a:rPr>
              <a:t>) endpoint.</a:t>
            </a:r>
          </a:p>
          <a:p>
            <a:pPr marL="868363" lvl="1" indent="-411163">
              <a:buFont typeface="System Font Regular"/>
              <a:buChar char="—"/>
            </a:pPr>
            <a:r>
              <a:rPr lang="en-AU" b="1" dirty="0">
                <a:latin typeface="Arial Narrow" panose="020B0604020202020204" pitchFamily="34" charset="0"/>
                <a:cs typeface="Arial Narrow" panose="020B0604020202020204" pitchFamily="34" charset="0"/>
              </a:rPr>
              <a:t>TLS for the peer.</a:t>
            </a:r>
          </a:p>
          <a:p>
            <a:pPr marL="868363" lvl="1" indent="-411163">
              <a:buFont typeface="System Font Regular"/>
              <a:buChar char="—"/>
            </a:pPr>
            <a:r>
              <a:rPr lang="en-AU" b="1" dirty="0">
                <a:latin typeface="Arial Narrow" panose="020B0604020202020204" pitchFamily="34" charset="0"/>
                <a:cs typeface="Arial Narrow" panose="020B0604020202020204" pitchFamily="34" charset="0"/>
              </a:rPr>
              <a:t>Dynamically configurable client certificates for the chaincode process.</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The first two measure work in concert with the network architecture to protect and address mostly the first two attacks.</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The third approach combined with the first two is used to prevent chaincode impersonation attacks.</a:t>
            </a:r>
          </a:p>
          <a:p>
            <a:pPr marL="457200" lvl="1" indent="0">
              <a:buNone/>
            </a:pPr>
            <a:endParaRPr lang="en-AU" dirty="0">
              <a:latin typeface="Arial Narrow" panose="020B0604020202020204" pitchFamily="34" charset="0"/>
              <a:cs typeface="Arial Narrow" panose="020B0604020202020204" pitchFamily="34" charset="0"/>
            </a:endParaRPr>
          </a:p>
          <a:p>
            <a:pPr marL="0" indent="0">
              <a:buNone/>
            </a:pPr>
            <a:endParaRPr lang="en-AU" dirty="0">
              <a:latin typeface="Arial Narrow" panose="020B0604020202020204" pitchFamily="34" charset="0"/>
              <a:cs typeface="Arial Narrow" panose="020B0604020202020204" pitchFamily="34" charset="0"/>
            </a:endParaRPr>
          </a:p>
          <a:p>
            <a:pPr marL="411163" indent="-411163">
              <a:buFont typeface="System Font Regular"/>
              <a:buChar char="—"/>
            </a:pPr>
            <a:endParaRPr lang="en-AU"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BBD303A4-993D-3C4F-B064-C41E6D960A1F}"/>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B7827B0D-253E-0F42-8373-4D878EDACBD7}"/>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286A6778-4356-864E-AA97-13A95E5BFDF8}"/>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F1CD2466-D0C2-1C48-9E0C-3F36D7DD8658}"/>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11949827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Life-cycle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30" name="Rectangle 129">
            <a:extLst>
              <a:ext uri="{FF2B5EF4-FFF2-40B4-BE49-F238E27FC236}">
                <a16:creationId xmlns:a16="http://schemas.microsoft.com/office/drawing/2014/main" id="{9B22BD12-A6B0-B048-8FB3-E20D3BDBDEEF}"/>
              </a:ext>
            </a:extLst>
          </p:cNvPr>
          <p:cNvSpPr/>
          <p:nvPr/>
        </p:nvSpPr>
        <p:spPr>
          <a:xfrm>
            <a:off x="838190" y="1711855"/>
            <a:ext cx="2502095" cy="369332"/>
          </a:xfrm>
          <a:prstGeom prst="rect">
            <a:avLst/>
          </a:prstGeom>
        </p:spPr>
        <p:txBody>
          <a:bodyPr wrap="none">
            <a:spAutoFit/>
          </a:bodyPr>
          <a:lstStyle/>
          <a:p>
            <a:pPr lvl="0"/>
            <a:r>
              <a:rPr lang="en-AU" b="1" dirty="0">
                <a:solidFill>
                  <a:prstClr val="black"/>
                </a:solidFill>
              </a:rPr>
              <a:t>Supporting Components</a:t>
            </a:r>
          </a:p>
        </p:txBody>
      </p:sp>
      <p:sp>
        <p:nvSpPr>
          <p:cNvPr id="83" name="TextBox 82">
            <a:extLst>
              <a:ext uri="{FF2B5EF4-FFF2-40B4-BE49-F238E27FC236}">
                <a16:creationId xmlns:a16="http://schemas.microsoft.com/office/drawing/2014/main" id="{558D46B5-B766-274C-911B-F1956B32304B}"/>
              </a:ext>
            </a:extLst>
          </p:cNvPr>
          <p:cNvSpPr txBox="1"/>
          <p:nvPr/>
        </p:nvSpPr>
        <p:spPr>
          <a:xfrm>
            <a:off x="859219" y="2154430"/>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Other components are involved in the life-cycle management:</a:t>
            </a:r>
          </a:p>
        </p:txBody>
      </p:sp>
      <p:sp>
        <p:nvSpPr>
          <p:cNvPr id="15" name="TextBox 14">
            <a:extLst>
              <a:ext uri="{FF2B5EF4-FFF2-40B4-BE49-F238E27FC236}">
                <a16:creationId xmlns:a16="http://schemas.microsoft.com/office/drawing/2014/main" id="{02D30D64-1649-614E-9B41-22007FA2B655}"/>
              </a:ext>
            </a:extLst>
          </p:cNvPr>
          <p:cNvSpPr txBox="1"/>
          <p:nvPr/>
        </p:nvSpPr>
        <p:spPr>
          <a:xfrm>
            <a:off x="769395" y="2650405"/>
            <a:ext cx="10494580" cy="2554545"/>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core/chaincode/lifecycle</a:t>
            </a:r>
            <a:r>
              <a:rPr lang="en-AU" sz="2000" dirty="0">
                <a:latin typeface="Arial Narrow" panose="020B0604020202020204" pitchFamily="34" charset="0"/>
                <a:cs typeface="Arial Narrow" panose="020B0604020202020204" pitchFamily="34" charset="0"/>
              </a:rPr>
              <a:t>: support for installation functions</a:t>
            </a:r>
          </a:p>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core/common/</a:t>
            </a:r>
            <a:r>
              <a:rPr lang="en-AU" sz="2000" b="1" dirty="0" err="1">
                <a:latin typeface="Arial Narrow" panose="020B0604020202020204" pitchFamily="34" charset="0"/>
                <a:cs typeface="Arial Narrow" panose="020B0604020202020204" pitchFamily="34" charset="0"/>
              </a:rPr>
              <a:t>ccprovider</a:t>
            </a:r>
            <a:r>
              <a:rPr lang="en-AU" sz="2000" dirty="0">
                <a:latin typeface="Arial Narrow" panose="020B0604020202020204" pitchFamily="34" charset="0"/>
                <a:cs typeface="Arial Narrow" panose="020B0604020202020204" pitchFamily="34" charset="0"/>
              </a:rPr>
              <a:t>: various components used for </a:t>
            </a:r>
            <a:r>
              <a:rPr lang="en-AU" sz="2000" dirty="0" err="1">
                <a:latin typeface="Arial Narrow" panose="020B0604020202020204" pitchFamily="34" charset="0"/>
                <a:cs typeface="Arial Narrow" panose="020B0604020202020204" pitchFamily="34" charset="0"/>
              </a:rPr>
              <a:t>packacing</a:t>
            </a:r>
            <a:r>
              <a:rPr lang="en-AU" sz="2000" dirty="0">
                <a:latin typeface="Arial Narrow" panose="020B0604020202020204" pitchFamily="34" charset="0"/>
                <a:cs typeface="Arial Narrow" panose="020B0604020202020204" pitchFamily="34" charset="0"/>
              </a:rPr>
              <a:t> and managing chaincode packages</a:t>
            </a:r>
          </a:p>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core/common/</a:t>
            </a:r>
            <a:r>
              <a:rPr lang="en-AU" sz="2000" b="1" dirty="0" err="1">
                <a:latin typeface="Arial Narrow" panose="020B0604020202020204" pitchFamily="34" charset="0"/>
                <a:cs typeface="Arial Narrow" panose="020B0604020202020204" pitchFamily="34" charset="0"/>
              </a:rPr>
              <a:t>sysccprovider</a:t>
            </a:r>
            <a:r>
              <a:rPr lang="en-AU" sz="2000" dirty="0">
                <a:latin typeface="Arial Narrow" panose="020B0604020202020204" pitchFamily="34" charset="0"/>
                <a:cs typeface="Arial Narrow" panose="020B0604020202020204" pitchFamily="34" charset="0"/>
              </a:rPr>
              <a:t>: chaincode provider components for system </a:t>
            </a:r>
            <a:r>
              <a:rPr lang="en-AU" sz="2000" dirty="0" err="1">
                <a:latin typeface="Arial Narrow" panose="020B0604020202020204" pitchFamily="34" charset="0"/>
                <a:cs typeface="Arial Narrow" panose="020B0604020202020204" pitchFamily="34" charset="0"/>
              </a:rPr>
              <a:t>chaincodes</a:t>
            </a:r>
            <a:endParaRPr lang="en-AU" sz="2000"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core/ledger/</a:t>
            </a:r>
            <a:r>
              <a:rPr lang="en-AU" sz="2000" b="1" dirty="0" err="1">
                <a:latin typeface="Arial Narrow" panose="020B0604020202020204" pitchFamily="34" charset="0"/>
                <a:cs typeface="Arial Narrow" panose="020B0604020202020204" pitchFamily="34" charset="0"/>
              </a:rPr>
              <a:t>ledgermgmnt</a:t>
            </a:r>
            <a:r>
              <a:rPr lang="en-AU" sz="2000" dirty="0">
                <a:latin typeface="Arial Narrow" panose="020B0604020202020204" pitchFamily="34" charset="0"/>
                <a:cs typeface="Arial Narrow" panose="020B0604020202020204" pitchFamily="34" charset="0"/>
              </a:rPr>
              <a:t>: implementation / definition of the capabilities required by the ledger to </a:t>
            </a:r>
            <a:r>
              <a:rPr lang="en-AU" sz="2000" dirty="0" err="1">
                <a:latin typeface="Arial Narrow" panose="020B0604020202020204" pitchFamily="34" charset="0"/>
                <a:cs typeface="Arial Narrow" panose="020B0604020202020204" pitchFamily="34" charset="0"/>
              </a:rPr>
              <a:t>intect</a:t>
            </a:r>
            <a:r>
              <a:rPr lang="en-AU" sz="2000" dirty="0">
                <a:latin typeface="Arial Narrow" panose="020B0604020202020204" pitchFamily="34" charset="0"/>
                <a:cs typeface="Arial Narrow" panose="020B0604020202020204" pitchFamily="34" charset="0"/>
              </a:rPr>
              <a:t> with chaincode deployments</a:t>
            </a:r>
          </a:p>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core/ledger/</a:t>
            </a:r>
            <a:r>
              <a:rPr lang="en-AU" sz="2000" b="1" dirty="0" err="1">
                <a:latin typeface="Arial Narrow" panose="020B0604020202020204" pitchFamily="34" charset="0"/>
                <a:cs typeface="Arial Narrow" panose="020B0604020202020204" pitchFamily="34" charset="0"/>
              </a:rPr>
              <a:t>cceventmgmnt</a:t>
            </a:r>
            <a:r>
              <a:rPr lang="en-AU" sz="2000" dirty="0">
                <a:latin typeface="Arial Narrow" panose="020B0604020202020204" pitchFamily="34" charset="0"/>
                <a:cs typeface="Arial Narrow" panose="020B0604020202020204" pitchFamily="34" charset="0"/>
              </a:rPr>
              <a:t>: implementation / definition of the capabilities required by the ledger to </a:t>
            </a:r>
            <a:r>
              <a:rPr lang="en-AU" sz="2000" dirty="0" err="1">
                <a:latin typeface="Arial Narrow" panose="020B0604020202020204" pitchFamily="34" charset="0"/>
                <a:cs typeface="Arial Narrow" panose="020B0604020202020204" pitchFamily="34" charset="0"/>
              </a:rPr>
              <a:t>intect</a:t>
            </a:r>
            <a:r>
              <a:rPr lang="en-AU" sz="2000" dirty="0">
                <a:latin typeface="Arial Narrow" panose="020B0604020202020204" pitchFamily="34" charset="0"/>
                <a:cs typeface="Arial Narrow" panose="020B0604020202020204" pitchFamily="34" charset="0"/>
              </a:rPr>
              <a:t> with chaincode deployments</a:t>
            </a:r>
          </a:p>
        </p:txBody>
      </p:sp>
    </p:spTree>
    <p:extLst>
      <p:ext uri="{BB962C8B-B14F-4D97-AF65-F5344CB8AC3E}">
        <p14:creationId xmlns:p14="http://schemas.microsoft.com/office/powerpoint/2010/main" val="11831909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83" name="TextBox 82">
            <a:extLst>
              <a:ext uri="{FF2B5EF4-FFF2-40B4-BE49-F238E27FC236}">
                <a16:creationId xmlns:a16="http://schemas.microsoft.com/office/drawing/2014/main" id="{558D46B5-B766-274C-911B-F1956B32304B}"/>
              </a:ext>
            </a:extLst>
          </p:cNvPr>
          <p:cNvSpPr txBox="1"/>
          <p:nvPr/>
        </p:nvSpPr>
        <p:spPr>
          <a:xfrm>
            <a:off x="859219" y="2051194"/>
            <a:ext cx="10836251"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are special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that are needed by the system to operate. Apart from performing functions that are of support to the lifecycle of the peer, they do be have very similarly to user defined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a:t>
            </a:r>
          </a:p>
        </p:txBody>
      </p:sp>
      <p:sp>
        <p:nvSpPr>
          <p:cNvPr id="19" name="TextBox 18">
            <a:extLst>
              <a:ext uri="{FF2B5EF4-FFF2-40B4-BE49-F238E27FC236}">
                <a16:creationId xmlns:a16="http://schemas.microsoft.com/office/drawing/2014/main" id="{2E8DCDEC-EA51-3844-9D1A-159C070D792B}"/>
              </a:ext>
            </a:extLst>
          </p:cNvPr>
          <p:cNvSpPr txBox="1"/>
          <p:nvPr/>
        </p:nvSpPr>
        <p:spPr>
          <a:xfrm>
            <a:off x="859219" y="2975152"/>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There exist three types of 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a:t>
            </a:r>
          </a:p>
        </p:txBody>
      </p:sp>
      <p:sp>
        <p:nvSpPr>
          <p:cNvPr id="20" name="TextBox 19">
            <a:extLst>
              <a:ext uri="{FF2B5EF4-FFF2-40B4-BE49-F238E27FC236}">
                <a16:creationId xmlns:a16="http://schemas.microsoft.com/office/drawing/2014/main" id="{A8200F5E-E92E-714A-B377-9CBE9FC45F16}"/>
              </a:ext>
            </a:extLst>
          </p:cNvPr>
          <p:cNvSpPr txBox="1"/>
          <p:nvPr/>
        </p:nvSpPr>
        <p:spPr>
          <a:xfrm>
            <a:off x="859220" y="3429000"/>
            <a:ext cx="10836250"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Lyfecycle</a:t>
            </a:r>
            <a:r>
              <a:rPr lang="en-AU" sz="2000" b="1" dirty="0">
                <a:latin typeface="Arial Narrow" panose="020B0604020202020204" pitchFamily="34" charset="0"/>
                <a:cs typeface="Arial Narrow" panose="020B0604020202020204" pitchFamily="34" charset="0"/>
              </a:rPr>
              <a:t> System Chaincode (LSCC)</a:t>
            </a:r>
            <a:r>
              <a:rPr lang="en-AU" sz="2000" dirty="0">
                <a:latin typeface="Arial Narrow" panose="020B0604020202020204" pitchFamily="34" charset="0"/>
                <a:cs typeface="Arial Narrow" panose="020B0604020202020204" pitchFamily="34" charset="0"/>
              </a:rPr>
              <a:t>: manages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deployed onto the peer</a:t>
            </a:r>
          </a:p>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Configuration System Chaincode (CSCC)</a:t>
            </a:r>
            <a:r>
              <a:rPr lang="en-AU" sz="2000" dirty="0">
                <a:latin typeface="Arial Narrow" panose="020B0604020202020204" pitchFamily="34" charset="0"/>
                <a:cs typeface="Arial Narrow" panose="020B0604020202020204" pitchFamily="34" charset="0"/>
              </a:rPr>
              <a:t>: manages network configuration transactions</a:t>
            </a:r>
          </a:p>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Query System Chaincode (QSCC):</a:t>
            </a:r>
            <a:r>
              <a:rPr lang="en-AU" sz="2000" dirty="0">
                <a:latin typeface="Arial Narrow" panose="020B0604020202020204" pitchFamily="34" charset="0"/>
                <a:cs typeface="Arial Narrow" panose="020B0604020202020204" pitchFamily="34" charset="0"/>
              </a:rPr>
              <a:t> manages non-chaincode specific queries to the ledger (</a:t>
            </a:r>
            <a:r>
              <a:rPr lang="en-AU" sz="2000" dirty="0" err="1">
                <a:latin typeface="Arial Narrow" panose="020B0604020202020204" pitchFamily="34" charset="0"/>
                <a:cs typeface="Arial Narrow" panose="020B0604020202020204" pitchFamily="34" charset="0"/>
              </a:rPr>
              <a:t>tx</a:t>
            </a:r>
            <a:r>
              <a:rPr lang="en-AU" sz="2000" dirty="0">
                <a:latin typeface="Arial Narrow" panose="020B0604020202020204" pitchFamily="34" charset="0"/>
                <a:cs typeface="Arial Narrow" panose="020B0604020202020204" pitchFamily="34" charset="0"/>
              </a:rPr>
              <a:t>, info, blocks, ..)</a:t>
            </a:r>
          </a:p>
        </p:txBody>
      </p:sp>
      <p:sp>
        <p:nvSpPr>
          <p:cNvPr id="21" name="TextBox 20">
            <a:extLst>
              <a:ext uri="{FF2B5EF4-FFF2-40B4-BE49-F238E27FC236}">
                <a16:creationId xmlns:a16="http://schemas.microsoft.com/office/drawing/2014/main" id="{6C7AE1B8-D637-BC45-9EC1-E101329A400D}"/>
              </a:ext>
            </a:extLst>
          </p:cNvPr>
          <p:cNvSpPr txBox="1"/>
          <p:nvPr/>
        </p:nvSpPr>
        <p:spPr>
          <a:xfrm>
            <a:off x="859219" y="4867861"/>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implementation logic for the system-chaincode related components is primarily located in:</a:t>
            </a:r>
          </a:p>
        </p:txBody>
      </p:sp>
      <p:sp>
        <p:nvSpPr>
          <p:cNvPr id="22" name="TextBox 21">
            <a:extLst>
              <a:ext uri="{FF2B5EF4-FFF2-40B4-BE49-F238E27FC236}">
                <a16:creationId xmlns:a16="http://schemas.microsoft.com/office/drawing/2014/main" id="{C5231BA8-3385-0F49-9BC2-93222F38053F}"/>
              </a:ext>
            </a:extLst>
          </p:cNvPr>
          <p:cNvSpPr txBox="1"/>
          <p:nvPr/>
        </p:nvSpPr>
        <p:spPr>
          <a:xfrm>
            <a:off x="859220" y="5310918"/>
            <a:ext cx="10836250"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core/chaincode/lifecycle (</a:t>
            </a:r>
            <a:r>
              <a:rPr lang="en-AU" sz="2000" b="1" dirty="0" err="1">
                <a:latin typeface="Arial Narrow" panose="020B0604020202020204" pitchFamily="34" charset="0"/>
                <a:cs typeface="Arial Narrow" panose="020B0604020202020204" pitchFamily="34" charset="0"/>
              </a:rPr>
              <a:t>scc.go</a:t>
            </a:r>
            <a:r>
              <a:rPr lang="en-AU" sz="2000" b="1" dirty="0">
                <a:latin typeface="Arial Narrow" panose="020B0604020202020204" pitchFamily="34" charset="0"/>
                <a:cs typeface="Arial Narrow" panose="020B0604020202020204" pitchFamily="34" charset="0"/>
              </a:rPr>
              <a:t>)</a:t>
            </a:r>
            <a:r>
              <a:rPr lang="en-AU" sz="2000" dirty="0">
                <a:latin typeface="Arial Narrow" panose="020B0604020202020204" pitchFamily="34" charset="0"/>
                <a:cs typeface="Arial Narrow" panose="020B0604020202020204" pitchFamily="34" charset="0"/>
              </a:rPr>
              <a:t>: system chaincode interface implementation</a:t>
            </a:r>
          </a:p>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core/common/</a:t>
            </a:r>
            <a:r>
              <a:rPr lang="en-AU" sz="2000" b="1" dirty="0" err="1">
                <a:latin typeface="Arial Narrow" panose="020B0604020202020204" pitchFamily="34" charset="0"/>
                <a:cs typeface="Arial Narrow" panose="020B0604020202020204" pitchFamily="34" charset="0"/>
              </a:rPr>
              <a:t>sccprovider</a:t>
            </a:r>
            <a:r>
              <a:rPr lang="en-AU" sz="2000" dirty="0">
                <a:latin typeface="Arial Narrow" panose="020B0604020202020204" pitchFamily="34" charset="0"/>
                <a:cs typeface="Arial Narrow" panose="020B0604020202020204" pitchFamily="34" charset="0"/>
              </a:rPr>
              <a:t>: implementation of the system chaincode provider</a:t>
            </a:r>
          </a:p>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core/</a:t>
            </a:r>
            <a:r>
              <a:rPr lang="en-AU" sz="2000" b="1" dirty="0" err="1">
                <a:latin typeface="Arial Narrow" panose="020B0604020202020204" pitchFamily="34" charset="0"/>
                <a:cs typeface="Arial Narrow" panose="020B0604020202020204" pitchFamily="34" charset="0"/>
              </a:rPr>
              <a:t>scc</a:t>
            </a:r>
            <a:r>
              <a:rPr lang="en-AU" sz="2000" dirty="0">
                <a:latin typeface="Arial Narrow" panose="020B0604020202020204" pitchFamily="34" charset="0"/>
                <a:cs typeface="Arial Narrow" panose="020B0604020202020204" pitchFamily="34" charset="0"/>
              </a:rPr>
              <a:t>: implementations of the system </a:t>
            </a:r>
            <a:r>
              <a:rPr lang="en-AU" sz="2000" dirty="0" err="1">
                <a:latin typeface="Arial Narrow" panose="020B0604020202020204" pitchFamily="34" charset="0"/>
                <a:cs typeface="Arial Narrow" panose="020B0604020202020204" pitchFamily="34" charset="0"/>
              </a:rPr>
              <a:t>chaincodes</a:t>
            </a:r>
            <a:endParaRPr lang="en-AU" sz="2000"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35842361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pic>
        <p:nvPicPr>
          <p:cNvPr id="14" name="Picture 13" descr="A close up of a logo&#10;&#10;Description automatically generated">
            <a:extLst>
              <a:ext uri="{FF2B5EF4-FFF2-40B4-BE49-F238E27FC236}">
                <a16:creationId xmlns:a16="http://schemas.microsoft.com/office/drawing/2014/main" id="{2D81817C-BC0F-A84D-9D94-034F61086B02}"/>
              </a:ext>
            </a:extLst>
          </p:cNvPr>
          <p:cNvPicPr>
            <a:picLocks noChangeAspect="1"/>
          </p:cNvPicPr>
          <p:nvPr/>
        </p:nvPicPr>
        <p:blipFill>
          <a:blip r:embed="rId3"/>
          <a:stretch>
            <a:fillRect/>
          </a:stretch>
        </p:blipFill>
        <p:spPr>
          <a:xfrm>
            <a:off x="668725" y="1963678"/>
            <a:ext cx="302161" cy="302161"/>
          </a:xfrm>
          <a:prstGeom prst="rect">
            <a:avLst/>
          </a:prstGeom>
        </p:spPr>
      </p:pic>
      <p:sp>
        <p:nvSpPr>
          <p:cNvPr id="15" name="TextBox 14">
            <a:extLst>
              <a:ext uri="{FF2B5EF4-FFF2-40B4-BE49-F238E27FC236}">
                <a16:creationId xmlns:a16="http://schemas.microsoft.com/office/drawing/2014/main" id="{B57BC4D6-002C-9F42-A71C-277F92ACED75}"/>
              </a:ext>
            </a:extLst>
          </p:cNvPr>
          <p:cNvSpPr txBox="1"/>
          <p:nvPr/>
        </p:nvSpPr>
        <p:spPr>
          <a:xfrm>
            <a:off x="970886" y="1891973"/>
            <a:ext cx="2704587"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hyperleger</a:t>
            </a:r>
            <a:r>
              <a:rPr lang="en-AU" dirty="0">
                <a:latin typeface="Arial Narrow" panose="020B0604020202020204" pitchFamily="34" charset="0"/>
                <a:cs typeface="Arial Narrow" panose="020B0604020202020204" pitchFamily="34" charset="0"/>
              </a:rPr>
              <a:t>/fabric [release-1.4]</a:t>
            </a:r>
          </a:p>
        </p:txBody>
      </p:sp>
      <p:cxnSp>
        <p:nvCxnSpPr>
          <p:cNvPr id="16" name="Straight Connector 15">
            <a:extLst>
              <a:ext uri="{FF2B5EF4-FFF2-40B4-BE49-F238E27FC236}">
                <a16:creationId xmlns:a16="http://schemas.microsoft.com/office/drawing/2014/main" id="{F87C8B55-2591-9A49-B376-FD929507B8F4}"/>
              </a:ext>
            </a:extLst>
          </p:cNvPr>
          <p:cNvCxnSpPr>
            <a:cxnSpLocks/>
          </p:cNvCxnSpPr>
          <p:nvPr/>
        </p:nvCxnSpPr>
        <p:spPr>
          <a:xfrm>
            <a:off x="1207330" y="2265867"/>
            <a:ext cx="0" cy="3893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75C15DD-0BC3-3043-9F99-E38A8DDF845F}"/>
              </a:ext>
            </a:extLst>
          </p:cNvPr>
          <p:cNvGrpSpPr/>
          <p:nvPr/>
        </p:nvGrpSpPr>
        <p:grpSpPr>
          <a:xfrm>
            <a:off x="1207330" y="2315399"/>
            <a:ext cx="1425143" cy="322315"/>
            <a:chOff x="1207330" y="2457895"/>
            <a:chExt cx="1425143" cy="322315"/>
          </a:xfrm>
        </p:grpSpPr>
        <p:pic>
          <p:nvPicPr>
            <p:cNvPr id="18" name="Picture 17" descr="A close up of a camera&#10;&#10;Description automatically generated">
              <a:extLst>
                <a:ext uri="{FF2B5EF4-FFF2-40B4-BE49-F238E27FC236}">
                  <a16:creationId xmlns:a16="http://schemas.microsoft.com/office/drawing/2014/main" id="{941CB2CD-0FD7-3B45-9DD9-590CAF75DA50}"/>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23" name="Straight Connector 22">
              <a:extLst>
                <a:ext uri="{FF2B5EF4-FFF2-40B4-BE49-F238E27FC236}">
                  <a16:creationId xmlns:a16="http://schemas.microsoft.com/office/drawing/2014/main" id="{101FECB2-9E22-C147-A3F7-D95B110517E8}"/>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88F639B-91E3-1D4C-A62C-819F55F487CF}"/>
                </a:ext>
              </a:extLst>
            </p:cNvPr>
            <p:cNvSpPr txBox="1"/>
            <p:nvPr/>
          </p:nvSpPr>
          <p:spPr>
            <a:xfrm>
              <a:off x="2063086" y="2457895"/>
              <a:ext cx="569387"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bccsp</a:t>
              </a:r>
              <a:endParaRPr lang="en-AU" dirty="0">
                <a:latin typeface="Arial Narrow" panose="020B0604020202020204" pitchFamily="34" charset="0"/>
                <a:cs typeface="Arial Narrow" panose="020B0604020202020204" pitchFamily="34" charset="0"/>
              </a:endParaRPr>
            </a:p>
          </p:txBody>
        </p:sp>
      </p:grpSp>
      <p:grpSp>
        <p:nvGrpSpPr>
          <p:cNvPr id="69" name="Group 68">
            <a:extLst>
              <a:ext uri="{FF2B5EF4-FFF2-40B4-BE49-F238E27FC236}">
                <a16:creationId xmlns:a16="http://schemas.microsoft.com/office/drawing/2014/main" id="{5215A2C0-781B-8142-9BE9-36FD157387FA}"/>
              </a:ext>
            </a:extLst>
          </p:cNvPr>
          <p:cNvGrpSpPr/>
          <p:nvPr/>
        </p:nvGrpSpPr>
        <p:grpSpPr>
          <a:xfrm>
            <a:off x="1207330" y="2623176"/>
            <a:ext cx="1606282" cy="322315"/>
            <a:chOff x="1207330" y="2457895"/>
            <a:chExt cx="1606282" cy="322315"/>
          </a:xfrm>
        </p:grpSpPr>
        <p:pic>
          <p:nvPicPr>
            <p:cNvPr id="70" name="Picture 69" descr="A close up of a camera&#10;&#10;Description automatically generated">
              <a:extLst>
                <a:ext uri="{FF2B5EF4-FFF2-40B4-BE49-F238E27FC236}">
                  <a16:creationId xmlns:a16="http://schemas.microsoft.com/office/drawing/2014/main" id="{31D51E7D-544A-E54F-A0D7-166F1B5BDD4F}"/>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71" name="Straight Connector 70">
              <a:extLst>
                <a:ext uri="{FF2B5EF4-FFF2-40B4-BE49-F238E27FC236}">
                  <a16:creationId xmlns:a16="http://schemas.microsoft.com/office/drawing/2014/main" id="{39E445F4-A1FB-F34D-968D-AA7342C95269}"/>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072C8B8-D201-EE40-B7E5-7E3666F4B708}"/>
                </a:ext>
              </a:extLst>
            </p:cNvPr>
            <p:cNvSpPr txBox="1"/>
            <p:nvPr/>
          </p:nvSpPr>
          <p:spPr>
            <a:xfrm>
              <a:off x="2063086" y="2457895"/>
              <a:ext cx="750526"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common</a:t>
              </a:r>
              <a:endParaRPr lang="en-AU" dirty="0">
                <a:latin typeface="Arial Narrow" panose="020B0604020202020204" pitchFamily="34" charset="0"/>
                <a:cs typeface="Arial Narrow" panose="020B0604020202020204" pitchFamily="34" charset="0"/>
              </a:endParaRPr>
            </a:p>
          </p:txBody>
        </p:sp>
      </p:grpSp>
      <p:grpSp>
        <p:nvGrpSpPr>
          <p:cNvPr id="73" name="Group 72">
            <a:extLst>
              <a:ext uri="{FF2B5EF4-FFF2-40B4-BE49-F238E27FC236}">
                <a16:creationId xmlns:a16="http://schemas.microsoft.com/office/drawing/2014/main" id="{DACAA6E7-C456-954D-9277-3D223751E00E}"/>
              </a:ext>
            </a:extLst>
          </p:cNvPr>
          <p:cNvGrpSpPr/>
          <p:nvPr/>
        </p:nvGrpSpPr>
        <p:grpSpPr>
          <a:xfrm>
            <a:off x="1212454" y="2933717"/>
            <a:ext cx="1327360" cy="322315"/>
            <a:chOff x="1207330" y="2457895"/>
            <a:chExt cx="1327360" cy="322315"/>
          </a:xfrm>
        </p:grpSpPr>
        <p:pic>
          <p:nvPicPr>
            <p:cNvPr id="74" name="Picture 73" descr="A close up of a camera&#10;&#10;Description automatically generated">
              <a:extLst>
                <a:ext uri="{FF2B5EF4-FFF2-40B4-BE49-F238E27FC236}">
                  <a16:creationId xmlns:a16="http://schemas.microsoft.com/office/drawing/2014/main" id="{31489659-BC64-A945-BB28-C46D80FCD93D}"/>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75" name="Straight Connector 74">
              <a:extLst>
                <a:ext uri="{FF2B5EF4-FFF2-40B4-BE49-F238E27FC236}">
                  <a16:creationId xmlns:a16="http://schemas.microsoft.com/office/drawing/2014/main" id="{F4F5DD0E-7AE4-9649-89EB-2A6BAD29A536}"/>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721D1E1-EBA0-314E-B9A9-050FC5B44868}"/>
                </a:ext>
              </a:extLst>
            </p:cNvPr>
            <p:cNvSpPr txBox="1"/>
            <p:nvPr/>
          </p:nvSpPr>
          <p:spPr>
            <a:xfrm>
              <a:off x="2063086" y="2457895"/>
              <a:ext cx="471604"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core</a:t>
              </a:r>
              <a:endParaRPr lang="en-AU" dirty="0">
                <a:latin typeface="Arial Narrow" panose="020B0604020202020204" pitchFamily="34" charset="0"/>
                <a:cs typeface="Arial Narrow" panose="020B0604020202020204" pitchFamily="34" charset="0"/>
              </a:endParaRPr>
            </a:p>
          </p:txBody>
        </p:sp>
      </p:grpSp>
      <p:cxnSp>
        <p:nvCxnSpPr>
          <p:cNvPr id="81" name="Straight Connector 80">
            <a:extLst>
              <a:ext uri="{FF2B5EF4-FFF2-40B4-BE49-F238E27FC236}">
                <a16:creationId xmlns:a16="http://schemas.microsoft.com/office/drawing/2014/main" id="{910C41DE-9A1C-1445-ACF7-58B6B4C1F505}"/>
              </a:ext>
            </a:extLst>
          </p:cNvPr>
          <p:cNvCxnSpPr>
            <a:cxnSpLocks/>
          </p:cNvCxnSpPr>
          <p:nvPr/>
        </p:nvCxnSpPr>
        <p:spPr>
          <a:xfrm>
            <a:off x="1908528" y="3332667"/>
            <a:ext cx="0" cy="1733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DE7C2275-7B24-FC44-940F-19C4B51A64C0}"/>
              </a:ext>
            </a:extLst>
          </p:cNvPr>
          <p:cNvGrpSpPr/>
          <p:nvPr/>
        </p:nvGrpSpPr>
        <p:grpSpPr>
          <a:xfrm>
            <a:off x="1912120" y="4891455"/>
            <a:ext cx="4160823" cy="884194"/>
            <a:chOff x="381903" y="3286590"/>
            <a:chExt cx="4160823" cy="884194"/>
          </a:xfrm>
        </p:grpSpPr>
        <p:grpSp>
          <p:nvGrpSpPr>
            <p:cNvPr id="77" name="Group 76">
              <a:extLst>
                <a:ext uri="{FF2B5EF4-FFF2-40B4-BE49-F238E27FC236}">
                  <a16:creationId xmlns:a16="http://schemas.microsoft.com/office/drawing/2014/main" id="{337C8240-8852-6741-B73B-9DF809A2EFEB}"/>
                </a:ext>
              </a:extLst>
            </p:cNvPr>
            <p:cNvGrpSpPr/>
            <p:nvPr/>
          </p:nvGrpSpPr>
          <p:grpSpPr>
            <a:xfrm>
              <a:off x="381903" y="3286590"/>
              <a:ext cx="3132907" cy="322315"/>
              <a:chOff x="-319295" y="2457895"/>
              <a:chExt cx="3132907" cy="322315"/>
            </a:xfrm>
          </p:grpSpPr>
          <p:pic>
            <p:nvPicPr>
              <p:cNvPr id="78" name="Picture 77" descr="A close up of a camera&#10;&#10;Description automatically generated">
                <a:extLst>
                  <a:ext uri="{FF2B5EF4-FFF2-40B4-BE49-F238E27FC236}">
                    <a16:creationId xmlns:a16="http://schemas.microsoft.com/office/drawing/2014/main" id="{C2216CB7-F3DF-154F-B3AD-D6B5358402CC}"/>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79" name="Straight Connector 78">
                <a:extLst>
                  <a:ext uri="{FF2B5EF4-FFF2-40B4-BE49-F238E27FC236}">
                    <a16:creationId xmlns:a16="http://schemas.microsoft.com/office/drawing/2014/main" id="{6FBAA22B-0ACD-994B-B4C2-559BDFF06D80}"/>
                  </a:ext>
                </a:extLst>
              </p:cNvPr>
              <p:cNvCxnSpPr>
                <a:cxnSpLocks/>
              </p:cNvCxnSpPr>
              <p:nvPr/>
            </p:nvCxnSpPr>
            <p:spPr>
              <a:xfrm flipH="1">
                <a:off x="-319295" y="2631148"/>
                <a:ext cx="2027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F761489-C272-594D-8B03-82FFEA4DED4A}"/>
                  </a:ext>
                </a:extLst>
              </p:cNvPr>
              <p:cNvSpPr txBox="1"/>
              <p:nvPr/>
            </p:nvSpPr>
            <p:spPr>
              <a:xfrm>
                <a:off x="2063086" y="2457895"/>
                <a:ext cx="750526"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common</a:t>
                </a:r>
                <a:endParaRPr lang="en-AU" dirty="0">
                  <a:latin typeface="Arial Narrow" panose="020B0604020202020204" pitchFamily="34" charset="0"/>
                  <a:cs typeface="Arial Narrow" panose="020B0604020202020204" pitchFamily="34" charset="0"/>
                </a:endParaRPr>
              </a:p>
            </p:txBody>
          </p:sp>
        </p:grpSp>
        <p:grpSp>
          <p:nvGrpSpPr>
            <p:cNvPr id="82" name="Group 81">
              <a:extLst>
                <a:ext uri="{FF2B5EF4-FFF2-40B4-BE49-F238E27FC236}">
                  <a16:creationId xmlns:a16="http://schemas.microsoft.com/office/drawing/2014/main" id="{3B1BF88E-F69C-EA4E-9C7E-0FB9EC9F4A94}"/>
                </a:ext>
              </a:extLst>
            </p:cNvPr>
            <p:cNvGrpSpPr/>
            <p:nvPr/>
          </p:nvGrpSpPr>
          <p:grpSpPr>
            <a:xfrm>
              <a:off x="2601416" y="3626919"/>
              <a:ext cx="1941310" cy="322315"/>
              <a:chOff x="1207330" y="2457895"/>
              <a:chExt cx="1941310" cy="322315"/>
            </a:xfrm>
          </p:grpSpPr>
          <p:pic>
            <p:nvPicPr>
              <p:cNvPr id="84" name="Picture 83" descr="A close up of a camera&#10;&#10;Description automatically generated">
                <a:extLst>
                  <a:ext uri="{FF2B5EF4-FFF2-40B4-BE49-F238E27FC236}">
                    <a16:creationId xmlns:a16="http://schemas.microsoft.com/office/drawing/2014/main" id="{6C8027BA-3B2A-8A48-AB6F-C47FAC917B52}"/>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85" name="Straight Connector 84">
                <a:extLst>
                  <a:ext uri="{FF2B5EF4-FFF2-40B4-BE49-F238E27FC236}">
                    <a16:creationId xmlns:a16="http://schemas.microsoft.com/office/drawing/2014/main" id="{BFD728D0-9C6A-424D-AFAC-0A625398AEBC}"/>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8AD5383-47B5-2B43-B8D1-B4CD6B49EB0E}"/>
                  </a:ext>
                </a:extLst>
              </p:cNvPr>
              <p:cNvSpPr txBox="1"/>
              <p:nvPr/>
            </p:nvSpPr>
            <p:spPr>
              <a:xfrm>
                <a:off x="2063086" y="2457895"/>
                <a:ext cx="1085554"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sysccprovider</a:t>
                </a:r>
                <a:endParaRPr lang="en-AU" dirty="0">
                  <a:latin typeface="Arial Narrow" panose="020B0604020202020204" pitchFamily="34" charset="0"/>
                  <a:cs typeface="Arial Narrow" panose="020B0604020202020204" pitchFamily="34" charset="0"/>
                </a:endParaRPr>
              </a:p>
            </p:txBody>
          </p:sp>
        </p:grpSp>
        <p:cxnSp>
          <p:nvCxnSpPr>
            <p:cNvPr id="87" name="Straight Connector 86">
              <a:extLst>
                <a:ext uri="{FF2B5EF4-FFF2-40B4-BE49-F238E27FC236}">
                  <a16:creationId xmlns:a16="http://schemas.microsoft.com/office/drawing/2014/main" id="{A0719031-9461-0D4E-B479-52C40151C71B}"/>
                </a:ext>
              </a:extLst>
            </p:cNvPr>
            <p:cNvCxnSpPr>
              <a:cxnSpLocks/>
            </p:cNvCxnSpPr>
            <p:nvPr/>
          </p:nvCxnSpPr>
          <p:spPr>
            <a:xfrm>
              <a:off x="2601416" y="3672996"/>
              <a:ext cx="0" cy="26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EB2D326-A639-2241-9CDD-C2E927B2D5AB}"/>
                </a:ext>
              </a:extLst>
            </p:cNvPr>
            <p:cNvCxnSpPr>
              <a:cxnSpLocks/>
            </p:cNvCxnSpPr>
            <p:nvPr/>
          </p:nvCxnSpPr>
          <p:spPr>
            <a:xfrm>
              <a:off x="2602701" y="3983727"/>
              <a:ext cx="0" cy="1870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BFB34406-3E26-924C-B8B0-8074277BCEBF}"/>
              </a:ext>
            </a:extLst>
          </p:cNvPr>
          <p:cNvGrpSpPr/>
          <p:nvPr/>
        </p:nvGrpSpPr>
        <p:grpSpPr>
          <a:xfrm>
            <a:off x="1921453" y="4113449"/>
            <a:ext cx="3589577" cy="669586"/>
            <a:chOff x="363244" y="3286590"/>
            <a:chExt cx="3589577" cy="669586"/>
          </a:xfrm>
        </p:grpSpPr>
        <p:grpSp>
          <p:nvGrpSpPr>
            <p:cNvPr id="98" name="Group 97">
              <a:extLst>
                <a:ext uri="{FF2B5EF4-FFF2-40B4-BE49-F238E27FC236}">
                  <a16:creationId xmlns:a16="http://schemas.microsoft.com/office/drawing/2014/main" id="{0FAED45D-6176-6E46-8CA0-B2B8D55BF390}"/>
                </a:ext>
              </a:extLst>
            </p:cNvPr>
            <p:cNvGrpSpPr/>
            <p:nvPr/>
          </p:nvGrpSpPr>
          <p:grpSpPr>
            <a:xfrm>
              <a:off x="363244" y="3286590"/>
              <a:ext cx="3255761" cy="322315"/>
              <a:chOff x="-337954" y="2457895"/>
              <a:chExt cx="3255761" cy="322315"/>
            </a:xfrm>
          </p:grpSpPr>
          <p:pic>
            <p:nvPicPr>
              <p:cNvPr id="105" name="Picture 104" descr="A close up of a camera&#10;&#10;Description automatically generated">
                <a:extLst>
                  <a:ext uri="{FF2B5EF4-FFF2-40B4-BE49-F238E27FC236}">
                    <a16:creationId xmlns:a16="http://schemas.microsoft.com/office/drawing/2014/main" id="{59884DC0-5049-EE42-B83B-7FB6AC7472A8}"/>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06" name="Straight Connector 105">
                <a:extLst>
                  <a:ext uri="{FF2B5EF4-FFF2-40B4-BE49-F238E27FC236}">
                    <a16:creationId xmlns:a16="http://schemas.microsoft.com/office/drawing/2014/main" id="{BF1A04DF-8199-1645-A25F-C3F9BB07F2AF}"/>
                  </a:ext>
                </a:extLst>
              </p:cNvPr>
              <p:cNvCxnSpPr>
                <a:cxnSpLocks/>
              </p:cNvCxnSpPr>
              <p:nvPr/>
            </p:nvCxnSpPr>
            <p:spPr>
              <a:xfrm flipH="1">
                <a:off x="-337954" y="2631148"/>
                <a:ext cx="2045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4BE9B933-1B4B-4746-AA05-075227FFECA2}"/>
                  </a:ext>
                </a:extLst>
              </p:cNvPr>
              <p:cNvSpPr txBox="1"/>
              <p:nvPr/>
            </p:nvSpPr>
            <p:spPr>
              <a:xfrm>
                <a:off x="2063086" y="2457895"/>
                <a:ext cx="854721"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chaincode</a:t>
                </a:r>
                <a:endParaRPr lang="en-AU" dirty="0">
                  <a:latin typeface="Arial Narrow" panose="020B0604020202020204" pitchFamily="34" charset="0"/>
                  <a:cs typeface="Arial Narrow" panose="020B0604020202020204" pitchFamily="34" charset="0"/>
                </a:endParaRPr>
              </a:p>
            </p:txBody>
          </p:sp>
        </p:grpSp>
        <p:grpSp>
          <p:nvGrpSpPr>
            <p:cNvPr id="99" name="Group 98">
              <a:extLst>
                <a:ext uri="{FF2B5EF4-FFF2-40B4-BE49-F238E27FC236}">
                  <a16:creationId xmlns:a16="http://schemas.microsoft.com/office/drawing/2014/main" id="{5C6871F6-0CCF-804D-9DD8-D0C6C02DD12D}"/>
                </a:ext>
              </a:extLst>
            </p:cNvPr>
            <p:cNvGrpSpPr/>
            <p:nvPr/>
          </p:nvGrpSpPr>
          <p:grpSpPr>
            <a:xfrm>
              <a:off x="2601416" y="3552271"/>
              <a:ext cx="1351405" cy="322315"/>
              <a:chOff x="1207330" y="2383247"/>
              <a:chExt cx="1351405" cy="322315"/>
            </a:xfrm>
          </p:grpSpPr>
          <p:pic>
            <p:nvPicPr>
              <p:cNvPr id="102" name="Picture 101" descr="A close up of a camera&#10;&#10;Description automatically generated">
                <a:extLst>
                  <a:ext uri="{FF2B5EF4-FFF2-40B4-BE49-F238E27FC236}">
                    <a16:creationId xmlns:a16="http://schemas.microsoft.com/office/drawing/2014/main" id="{86073B4A-1D29-0349-9AA3-EFB21DB19E32}"/>
                  </a:ext>
                </a:extLst>
              </p:cNvPr>
              <p:cNvPicPr>
                <a:picLocks noChangeAspect="1"/>
              </p:cNvPicPr>
              <p:nvPr/>
            </p:nvPicPr>
            <p:blipFill>
              <a:blip r:embed="rId4"/>
              <a:stretch>
                <a:fillRect/>
              </a:stretch>
            </p:blipFill>
            <p:spPr>
              <a:xfrm>
                <a:off x="1764137" y="2416780"/>
                <a:ext cx="288782" cy="288782"/>
              </a:xfrm>
              <a:prstGeom prst="rect">
                <a:avLst/>
              </a:prstGeom>
            </p:spPr>
          </p:pic>
          <p:cxnSp>
            <p:nvCxnSpPr>
              <p:cNvPr id="103" name="Straight Connector 102">
                <a:extLst>
                  <a:ext uri="{FF2B5EF4-FFF2-40B4-BE49-F238E27FC236}">
                    <a16:creationId xmlns:a16="http://schemas.microsoft.com/office/drawing/2014/main" id="{7406E5EA-A729-BB4E-9CC5-FDBED0767975}"/>
                  </a:ext>
                </a:extLst>
              </p:cNvPr>
              <p:cNvCxnSpPr>
                <a:cxnSpLocks/>
              </p:cNvCxnSpPr>
              <p:nvPr/>
            </p:nvCxnSpPr>
            <p:spPr>
              <a:xfrm flipH="1">
                <a:off x="1207330" y="2556500"/>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E7B610D7-950C-1349-AD7A-62EE73C3F001}"/>
                  </a:ext>
                </a:extLst>
              </p:cNvPr>
              <p:cNvSpPr txBox="1"/>
              <p:nvPr/>
            </p:nvSpPr>
            <p:spPr>
              <a:xfrm>
                <a:off x="2063086" y="2383247"/>
                <a:ext cx="495649"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shim</a:t>
                </a:r>
                <a:endParaRPr lang="en-AU" dirty="0">
                  <a:latin typeface="Arial Narrow" panose="020B0604020202020204" pitchFamily="34" charset="0"/>
                  <a:cs typeface="Arial Narrow" panose="020B0604020202020204" pitchFamily="34" charset="0"/>
                </a:endParaRPr>
              </a:p>
            </p:txBody>
          </p:sp>
        </p:grpSp>
        <p:cxnSp>
          <p:nvCxnSpPr>
            <p:cNvPr id="100" name="Straight Connector 99">
              <a:extLst>
                <a:ext uri="{FF2B5EF4-FFF2-40B4-BE49-F238E27FC236}">
                  <a16:creationId xmlns:a16="http://schemas.microsoft.com/office/drawing/2014/main" id="{12271BFF-7E78-5A40-885B-86855A081795}"/>
                </a:ext>
              </a:extLst>
            </p:cNvPr>
            <p:cNvCxnSpPr>
              <a:cxnSpLocks/>
            </p:cNvCxnSpPr>
            <p:nvPr/>
          </p:nvCxnSpPr>
          <p:spPr>
            <a:xfrm>
              <a:off x="2601416" y="3607679"/>
              <a:ext cx="0" cy="127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E3678A1-8BEC-7648-BF1B-BEDDECECBF21}"/>
                </a:ext>
              </a:extLst>
            </p:cNvPr>
            <p:cNvCxnSpPr>
              <a:cxnSpLocks/>
            </p:cNvCxnSpPr>
            <p:nvPr/>
          </p:nvCxnSpPr>
          <p:spPr>
            <a:xfrm>
              <a:off x="2602701" y="3769119"/>
              <a:ext cx="0" cy="1870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799E8F5A-6DED-D24C-9B94-E8C067CA48E6}"/>
              </a:ext>
            </a:extLst>
          </p:cNvPr>
          <p:cNvGrpSpPr/>
          <p:nvPr/>
        </p:nvGrpSpPr>
        <p:grpSpPr>
          <a:xfrm>
            <a:off x="1919901" y="3289565"/>
            <a:ext cx="1598267" cy="322315"/>
            <a:chOff x="1207330" y="2457895"/>
            <a:chExt cx="1598267" cy="322315"/>
          </a:xfrm>
        </p:grpSpPr>
        <p:pic>
          <p:nvPicPr>
            <p:cNvPr id="111" name="Picture 110" descr="A close up of a camera&#10;&#10;Description automatically generated">
              <a:extLst>
                <a:ext uri="{FF2B5EF4-FFF2-40B4-BE49-F238E27FC236}">
                  <a16:creationId xmlns:a16="http://schemas.microsoft.com/office/drawing/2014/main" id="{182CE6BC-9974-C241-9EF8-0C1E6604450A}"/>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112" name="Straight Connector 111">
              <a:extLst>
                <a:ext uri="{FF2B5EF4-FFF2-40B4-BE49-F238E27FC236}">
                  <a16:creationId xmlns:a16="http://schemas.microsoft.com/office/drawing/2014/main" id="{76FD6FD0-ACBF-6A41-B464-F65779E088C8}"/>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C18728A-F3D2-F444-BCFA-9A18AB3BD7CF}"/>
                </a:ext>
              </a:extLst>
            </p:cNvPr>
            <p:cNvSpPr txBox="1"/>
            <p:nvPr/>
          </p:nvSpPr>
          <p:spPr>
            <a:xfrm>
              <a:off x="2063086" y="2457895"/>
              <a:ext cx="742511"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aclmgmt</a:t>
              </a:r>
              <a:endParaRPr lang="en-AU" dirty="0">
                <a:latin typeface="Arial Narrow" panose="020B0604020202020204" pitchFamily="34" charset="0"/>
                <a:cs typeface="Arial Narrow" panose="020B0604020202020204" pitchFamily="34" charset="0"/>
              </a:endParaRPr>
            </a:p>
          </p:txBody>
        </p:sp>
      </p:grpSp>
      <p:grpSp>
        <p:nvGrpSpPr>
          <p:cNvPr id="114" name="Group 113">
            <a:extLst>
              <a:ext uri="{FF2B5EF4-FFF2-40B4-BE49-F238E27FC236}">
                <a16:creationId xmlns:a16="http://schemas.microsoft.com/office/drawing/2014/main" id="{DDEA6712-BD1B-6F42-985A-BBCDCF7C83AE}"/>
              </a:ext>
            </a:extLst>
          </p:cNvPr>
          <p:cNvGrpSpPr/>
          <p:nvPr/>
        </p:nvGrpSpPr>
        <p:grpSpPr>
          <a:xfrm>
            <a:off x="1923834" y="3590775"/>
            <a:ext cx="1441173" cy="322315"/>
            <a:chOff x="1207330" y="2457895"/>
            <a:chExt cx="1441173" cy="322315"/>
          </a:xfrm>
        </p:grpSpPr>
        <p:pic>
          <p:nvPicPr>
            <p:cNvPr id="115" name="Picture 114" descr="A close up of a camera&#10;&#10;Description automatically generated">
              <a:extLst>
                <a:ext uri="{FF2B5EF4-FFF2-40B4-BE49-F238E27FC236}">
                  <a16:creationId xmlns:a16="http://schemas.microsoft.com/office/drawing/2014/main" id="{D20D2E44-451D-3447-8969-A7165FAAD059}"/>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116" name="Straight Connector 115">
              <a:extLst>
                <a:ext uri="{FF2B5EF4-FFF2-40B4-BE49-F238E27FC236}">
                  <a16:creationId xmlns:a16="http://schemas.microsoft.com/office/drawing/2014/main" id="{1423E5FB-4964-1442-B185-97B7013A8CF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9BE8638E-F461-8A4E-B4E2-0660D2915063}"/>
                </a:ext>
              </a:extLst>
            </p:cNvPr>
            <p:cNvSpPr txBox="1"/>
            <p:nvPr/>
          </p:nvSpPr>
          <p:spPr>
            <a:xfrm>
              <a:off x="2063086" y="2457895"/>
              <a:ext cx="585417"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admin</a:t>
              </a:r>
              <a:endParaRPr lang="en-AU" dirty="0">
                <a:latin typeface="Arial Narrow" panose="020B0604020202020204" pitchFamily="34" charset="0"/>
                <a:cs typeface="Arial Narrow" panose="020B0604020202020204" pitchFamily="34" charset="0"/>
              </a:endParaRPr>
            </a:p>
          </p:txBody>
        </p:sp>
      </p:grpSp>
      <p:grpSp>
        <p:nvGrpSpPr>
          <p:cNvPr id="118" name="Group 117">
            <a:extLst>
              <a:ext uri="{FF2B5EF4-FFF2-40B4-BE49-F238E27FC236}">
                <a16:creationId xmlns:a16="http://schemas.microsoft.com/office/drawing/2014/main" id="{4E5A0E8A-A3B9-8A48-AA0E-4C035D5AF978}"/>
              </a:ext>
            </a:extLst>
          </p:cNvPr>
          <p:cNvGrpSpPr/>
          <p:nvPr/>
        </p:nvGrpSpPr>
        <p:grpSpPr>
          <a:xfrm>
            <a:off x="1915818" y="3898421"/>
            <a:ext cx="1710477" cy="322315"/>
            <a:chOff x="1207330" y="2457895"/>
            <a:chExt cx="1710477" cy="322315"/>
          </a:xfrm>
        </p:grpSpPr>
        <p:pic>
          <p:nvPicPr>
            <p:cNvPr id="119" name="Picture 118" descr="A close up of a camera&#10;&#10;Description automatically generated">
              <a:extLst>
                <a:ext uri="{FF2B5EF4-FFF2-40B4-BE49-F238E27FC236}">
                  <a16:creationId xmlns:a16="http://schemas.microsoft.com/office/drawing/2014/main" id="{94353CF2-7379-2144-8043-5722F8DD3E03}"/>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120" name="Straight Connector 119">
              <a:extLst>
                <a:ext uri="{FF2B5EF4-FFF2-40B4-BE49-F238E27FC236}">
                  <a16:creationId xmlns:a16="http://schemas.microsoft.com/office/drawing/2014/main" id="{192CF84E-7AB4-1545-B10F-6FB02CB9C3BC}"/>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66CDBB7-C66B-6649-8890-9DE88CFBEB53}"/>
                </a:ext>
              </a:extLst>
            </p:cNvPr>
            <p:cNvSpPr txBox="1"/>
            <p:nvPr/>
          </p:nvSpPr>
          <p:spPr>
            <a:xfrm>
              <a:off x="2063086" y="2457895"/>
              <a:ext cx="854721"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cclifecycle</a:t>
              </a:r>
              <a:endParaRPr lang="en-AU" dirty="0">
                <a:latin typeface="Arial Narrow" panose="020B0604020202020204" pitchFamily="34" charset="0"/>
                <a:cs typeface="Arial Narrow" panose="020B0604020202020204" pitchFamily="34" charset="0"/>
              </a:endParaRPr>
            </a:p>
          </p:txBody>
        </p:sp>
      </p:grpSp>
      <p:grpSp>
        <p:nvGrpSpPr>
          <p:cNvPr id="122" name="Group 121">
            <a:extLst>
              <a:ext uri="{FF2B5EF4-FFF2-40B4-BE49-F238E27FC236}">
                <a16:creationId xmlns:a16="http://schemas.microsoft.com/office/drawing/2014/main" id="{03596934-860A-D947-894B-080633262C40}"/>
              </a:ext>
            </a:extLst>
          </p:cNvPr>
          <p:cNvGrpSpPr/>
          <p:nvPr/>
        </p:nvGrpSpPr>
        <p:grpSpPr>
          <a:xfrm>
            <a:off x="1919901" y="4310972"/>
            <a:ext cx="1442776" cy="322315"/>
            <a:chOff x="1207330" y="2457895"/>
            <a:chExt cx="1442776" cy="322315"/>
          </a:xfrm>
        </p:grpSpPr>
        <p:pic>
          <p:nvPicPr>
            <p:cNvPr id="123" name="Picture 122" descr="A close up of a camera&#10;&#10;Description automatically generated">
              <a:extLst>
                <a:ext uri="{FF2B5EF4-FFF2-40B4-BE49-F238E27FC236}">
                  <a16:creationId xmlns:a16="http://schemas.microsoft.com/office/drawing/2014/main" id="{5196EF43-73A7-FC4F-ACAF-1D03F4A8BA81}"/>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124" name="Straight Connector 123">
              <a:extLst>
                <a:ext uri="{FF2B5EF4-FFF2-40B4-BE49-F238E27FC236}">
                  <a16:creationId xmlns:a16="http://schemas.microsoft.com/office/drawing/2014/main" id="{8FFE2202-C604-FA42-8C04-9EF1FBB8F2C8}"/>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FA20B638-A0F4-CD4E-AD0D-8F5879E54E86}"/>
                </a:ext>
              </a:extLst>
            </p:cNvPr>
            <p:cNvSpPr txBox="1"/>
            <p:nvPr/>
          </p:nvSpPr>
          <p:spPr>
            <a:xfrm>
              <a:off x="2063086" y="2457895"/>
              <a:ext cx="587020"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comm</a:t>
              </a:r>
              <a:endParaRPr lang="en-AU" dirty="0">
                <a:latin typeface="Arial Narrow" panose="020B0604020202020204" pitchFamily="34" charset="0"/>
                <a:cs typeface="Arial Narrow" panose="020B0604020202020204" pitchFamily="34" charset="0"/>
              </a:endParaRPr>
            </a:p>
          </p:txBody>
        </p:sp>
      </p:grpSp>
      <p:grpSp>
        <p:nvGrpSpPr>
          <p:cNvPr id="126" name="Group 125">
            <a:extLst>
              <a:ext uri="{FF2B5EF4-FFF2-40B4-BE49-F238E27FC236}">
                <a16:creationId xmlns:a16="http://schemas.microsoft.com/office/drawing/2014/main" id="{61AE3003-6933-8C4C-9027-93AC2E48EC39}"/>
              </a:ext>
            </a:extLst>
          </p:cNvPr>
          <p:cNvGrpSpPr/>
          <p:nvPr/>
        </p:nvGrpSpPr>
        <p:grpSpPr>
          <a:xfrm>
            <a:off x="1923834" y="4612182"/>
            <a:ext cx="1689639" cy="322315"/>
            <a:chOff x="1207330" y="2457895"/>
            <a:chExt cx="1689639" cy="322315"/>
          </a:xfrm>
        </p:grpSpPr>
        <p:pic>
          <p:nvPicPr>
            <p:cNvPr id="127" name="Picture 126" descr="A close up of a camera&#10;&#10;Description automatically generated">
              <a:extLst>
                <a:ext uri="{FF2B5EF4-FFF2-40B4-BE49-F238E27FC236}">
                  <a16:creationId xmlns:a16="http://schemas.microsoft.com/office/drawing/2014/main" id="{39E583D7-340A-5247-817E-E1AA5AFC3B75}"/>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128" name="Straight Connector 127">
              <a:extLst>
                <a:ext uri="{FF2B5EF4-FFF2-40B4-BE49-F238E27FC236}">
                  <a16:creationId xmlns:a16="http://schemas.microsoft.com/office/drawing/2014/main" id="{0069BA9A-3A1E-1144-B841-BEE5EFEE6CF1}"/>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810BBF2-196D-284B-A702-DE9AE5FA5740}"/>
                </a:ext>
              </a:extLst>
            </p:cNvPr>
            <p:cNvSpPr txBox="1"/>
            <p:nvPr/>
          </p:nvSpPr>
          <p:spPr>
            <a:xfrm>
              <a:off x="2063086" y="2457895"/>
              <a:ext cx="833883"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committer</a:t>
              </a:r>
              <a:endParaRPr lang="en-AU" dirty="0">
                <a:latin typeface="Arial Narrow" panose="020B0604020202020204" pitchFamily="34" charset="0"/>
                <a:cs typeface="Arial Narrow" panose="020B0604020202020204" pitchFamily="34" charset="0"/>
              </a:endParaRPr>
            </a:p>
          </p:txBody>
        </p:sp>
      </p:grpSp>
      <p:cxnSp>
        <p:nvCxnSpPr>
          <p:cNvPr id="132" name="Straight Connector 131">
            <a:extLst>
              <a:ext uri="{FF2B5EF4-FFF2-40B4-BE49-F238E27FC236}">
                <a16:creationId xmlns:a16="http://schemas.microsoft.com/office/drawing/2014/main" id="{2B998EDB-F130-F14D-A757-42D401DE184A}"/>
              </a:ext>
            </a:extLst>
          </p:cNvPr>
          <p:cNvCxnSpPr>
            <a:cxnSpLocks/>
          </p:cNvCxnSpPr>
          <p:nvPr/>
        </p:nvCxnSpPr>
        <p:spPr>
          <a:xfrm>
            <a:off x="1914503" y="5115802"/>
            <a:ext cx="0" cy="3823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5AAFB2F-411E-C040-AAC7-06D1330D8303}"/>
              </a:ext>
            </a:extLst>
          </p:cNvPr>
          <p:cNvCxnSpPr>
            <a:cxnSpLocks/>
          </p:cNvCxnSpPr>
          <p:nvPr/>
        </p:nvCxnSpPr>
        <p:spPr>
          <a:xfrm>
            <a:off x="1914503" y="5538085"/>
            <a:ext cx="0" cy="621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E948E2E1-C438-CE4B-B581-6D47D3785A55}"/>
              </a:ext>
            </a:extLst>
          </p:cNvPr>
          <p:cNvGrpSpPr/>
          <p:nvPr/>
        </p:nvGrpSpPr>
        <p:grpSpPr>
          <a:xfrm>
            <a:off x="1925876" y="5494983"/>
            <a:ext cx="1947722" cy="322315"/>
            <a:chOff x="1207330" y="2457895"/>
            <a:chExt cx="1947722" cy="322315"/>
          </a:xfrm>
        </p:grpSpPr>
        <p:pic>
          <p:nvPicPr>
            <p:cNvPr id="136" name="Picture 135" descr="A close up of a camera&#10;&#10;Description automatically generated">
              <a:extLst>
                <a:ext uri="{FF2B5EF4-FFF2-40B4-BE49-F238E27FC236}">
                  <a16:creationId xmlns:a16="http://schemas.microsoft.com/office/drawing/2014/main" id="{F37010D4-8BB3-5441-87D9-2C074328CA71}"/>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137" name="Straight Connector 136">
              <a:extLst>
                <a:ext uri="{FF2B5EF4-FFF2-40B4-BE49-F238E27FC236}">
                  <a16:creationId xmlns:a16="http://schemas.microsoft.com/office/drawing/2014/main" id="{89093C23-71F3-6246-8C18-F2DC12825C00}"/>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B03D581D-3F36-5848-88C1-EBBE90CB31C5}"/>
                </a:ext>
              </a:extLst>
            </p:cNvPr>
            <p:cNvSpPr txBox="1"/>
            <p:nvPr/>
          </p:nvSpPr>
          <p:spPr>
            <a:xfrm>
              <a:off x="2063086" y="2457895"/>
              <a:ext cx="1091966"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policyprovider</a:t>
              </a:r>
              <a:endParaRPr lang="en-AU" dirty="0">
                <a:latin typeface="Arial Narrow" panose="020B0604020202020204" pitchFamily="34" charset="0"/>
                <a:cs typeface="Arial Narrow" panose="020B0604020202020204" pitchFamily="34" charset="0"/>
              </a:endParaRPr>
            </a:p>
          </p:txBody>
        </p:sp>
      </p:grpSp>
      <p:grpSp>
        <p:nvGrpSpPr>
          <p:cNvPr id="140" name="Group 139">
            <a:extLst>
              <a:ext uri="{FF2B5EF4-FFF2-40B4-BE49-F238E27FC236}">
                <a16:creationId xmlns:a16="http://schemas.microsoft.com/office/drawing/2014/main" id="{74F3C759-F373-5B4B-9F09-6B37D3274F92}"/>
              </a:ext>
            </a:extLst>
          </p:cNvPr>
          <p:cNvGrpSpPr/>
          <p:nvPr/>
        </p:nvGrpSpPr>
        <p:grpSpPr>
          <a:xfrm>
            <a:off x="1914503" y="5852046"/>
            <a:ext cx="1261636" cy="322315"/>
            <a:chOff x="1207330" y="2457895"/>
            <a:chExt cx="1261636" cy="322315"/>
          </a:xfrm>
        </p:grpSpPr>
        <p:pic>
          <p:nvPicPr>
            <p:cNvPr id="141" name="Picture 140" descr="A close up of a camera&#10;&#10;Description automatically generated">
              <a:extLst>
                <a:ext uri="{FF2B5EF4-FFF2-40B4-BE49-F238E27FC236}">
                  <a16:creationId xmlns:a16="http://schemas.microsoft.com/office/drawing/2014/main" id="{60F3C6D9-EE72-0A47-839A-79302D8C8ADB}"/>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42" name="Straight Connector 141">
              <a:extLst>
                <a:ext uri="{FF2B5EF4-FFF2-40B4-BE49-F238E27FC236}">
                  <a16:creationId xmlns:a16="http://schemas.microsoft.com/office/drawing/2014/main" id="{1F878BED-439F-5145-8832-EE90829E506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5F22956D-261D-0D46-B8AC-1EC16774BD2D}"/>
                </a:ext>
              </a:extLst>
            </p:cNvPr>
            <p:cNvSpPr txBox="1"/>
            <p:nvPr/>
          </p:nvSpPr>
          <p:spPr>
            <a:xfrm>
              <a:off x="2063086" y="2457895"/>
              <a:ext cx="40588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scc</a:t>
              </a:r>
              <a:endParaRPr lang="en-AU" dirty="0">
                <a:latin typeface="Arial Narrow" panose="020B0604020202020204" pitchFamily="34" charset="0"/>
                <a:cs typeface="Arial Narrow" panose="020B0604020202020204" pitchFamily="34" charset="0"/>
              </a:endParaRPr>
            </a:p>
          </p:txBody>
        </p:sp>
      </p:grpSp>
      <p:cxnSp>
        <p:nvCxnSpPr>
          <p:cNvPr id="145" name="Straight Connector 144">
            <a:extLst>
              <a:ext uri="{FF2B5EF4-FFF2-40B4-BE49-F238E27FC236}">
                <a16:creationId xmlns:a16="http://schemas.microsoft.com/office/drawing/2014/main" id="{B3FD802C-7D8B-734B-9828-508573F16819}"/>
              </a:ext>
            </a:extLst>
          </p:cNvPr>
          <p:cNvCxnSpPr>
            <a:cxnSpLocks/>
          </p:cNvCxnSpPr>
          <p:nvPr/>
        </p:nvCxnSpPr>
        <p:spPr>
          <a:xfrm>
            <a:off x="1207330" y="6211685"/>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6428FFE-8404-AD44-933B-9E35B16ABD0E}"/>
              </a:ext>
            </a:extLst>
          </p:cNvPr>
          <p:cNvCxnSpPr>
            <a:cxnSpLocks/>
          </p:cNvCxnSpPr>
          <p:nvPr/>
        </p:nvCxnSpPr>
        <p:spPr>
          <a:xfrm>
            <a:off x="1908528" y="6198680"/>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2" name="Group 201">
            <a:extLst>
              <a:ext uri="{FF2B5EF4-FFF2-40B4-BE49-F238E27FC236}">
                <a16:creationId xmlns:a16="http://schemas.microsoft.com/office/drawing/2014/main" id="{8F470774-9668-974C-BB37-0D64485C060B}"/>
              </a:ext>
            </a:extLst>
          </p:cNvPr>
          <p:cNvGrpSpPr/>
          <p:nvPr/>
        </p:nvGrpSpPr>
        <p:grpSpPr>
          <a:xfrm>
            <a:off x="5645017" y="4111950"/>
            <a:ext cx="3384834" cy="584775"/>
            <a:chOff x="5645017" y="4111950"/>
            <a:chExt cx="3384834" cy="584775"/>
          </a:xfrm>
        </p:grpSpPr>
        <p:sp>
          <p:nvSpPr>
            <p:cNvPr id="150" name="Right Brace 149">
              <a:extLst>
                <a:ext uri="{FF2B5EF4-FFF2-40B4-BE49-F238E27FC236}">
                  <a16:creationId xmlns:a16="http://schemas.microsoft.com/office/drawing/2014/main" id="{6E5FDB90-6E8D-D648-817C-596D0A527A28}"/>
                </a:ext>
              </a:extLst>
            </p:cNvPr>
            <p:cNvSpPr/>
            <p:nvPr/>
          </p:nvSpPr>
          <p:spPr>
            <a:xfrm>
              <a:off x="5645017" y="4122780"/>
              <a:ext cx="94026" cy="573458"/>
            </a:xfrm>
            <a:prstGeom prst="righ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accent4">
                    <a:lumMod val="50000"/>
                  </a:schemeClr>
                </a:solidFill>
              </a:endParaRPr>
            </a:p>
          </p:txBody>
        </p:sp>
        <p:sp>
          <p:nvSpPr>
            <p:cNvPr id="151" name="TextBox 150">
              <a:extLst>
                <a:ext uri="{FF2B5EF4-FFF2-40B4-BE49-F238E27FC236}">
                  <a16:creationId xmlns:a16="http://schemas.microsoft.com/office/drawing/2014/main" id="{09AD8AFF-85A1-E14E-BD02-55C70A745F2E}"/>
                </a:ext>
              </a:extLst>
            </p:cNvPr>
            <p:cNvSpPr txBox="1"/>
            <p:nvPr/>
          </p:nvSpPr>
          <p:spPr>
            <a:xfrm>
              <a:off x="5813086" y="4111950"/>
              <a:ext cx="3216765" cy="584775"/>
            </a:xfrm>
            <a:prstGeom prst="rect">
              <a:avLst/>
            </a:prstGeom>
            <a:noFill/>
          </p:spPr>
          <p:txBody>
            <a:bodyPr wrap="square" rtlCol="0">
              <a:spAutoFit/>
            </a:bodyPr>
            <a:lstStyle/>
            <a:p>
              <a:r>
                <a:rPr lang="en-AU" sz="1600" dirty="0">
                  <a:latin typeface="Abadi MT Condensed Light" panose="020B0306030101010103" pitchFamily="34" charset="77"/>
                </a:rPr>
                <a:t>Shim implementation for SCC (in-process) and </a:t>
              </a:r>
              <a:r>
                <a:rPr lang="en-AU" sz="1600" b="1" dirty="0">
                  <a:latin typeface="Abadi MT Condensed Light" panose="020B0306030101010103" pitchFamily="34" charset="77"/>
                </a:rPr>
                <a:t>Chaincode</a:t>
              </a:r>
              <a:r>
                <a:rPr lang="en-AU" sz="1600" dirty="0">
                  <a:latin typeface="Abadi MT Condensed Light" panose="020B0306030101010103" pitchFamily="34" charset="77"/>
                </a:rPr>
                <a:t> and </a:t>
              </a:r>
              <a:r>
                <a:rPr lang="en-AU" sz="1600" b="1" dirty="0" err="1">
                  <a:latin typeface="Abadi MT Condensed Light" panose="020B0306030101010103" pitchFamily="34" charset="77"/>
                </a:rPr>
                <a:t>ChaincodeStubInterface</a:t>
              </a:r>
              <a:endParaRPr lang="en-AU" sz="1600" b="1" dirty="0">
                <a:latin typeface="Abadi MT Condensed Light" panose="020B0306030101010103" pitchFamily="34" charset="77"/>
              </a:endParaRPr>
            </a:p>
          </p:txBody>
        </p:sp>
      </p:grpSp>
      <p:grpSp>
        <p:nvGrpSpPr>
          <p:cNvPr id="203" name="Group 202">
            <a:extLst>
              <a:ext uri="{FF2B5EF4-FFF2-40B4-BE49-F238E27FC236}">
                <a16:creationId xmlns:a16="http://schemas.microsoft.com/office/drawing/2014/main" id="{BAE43AAB-B9BD-BB4A-B813-4E4B77AFF089}"/>
              </a:ext>
            </a:extLst>
          </p:cNvPr>
          <p:cNvGrpSpPr/>
          <p:nvPr/>
        </p:nvGrpSpPr>
        <p:grpSpPr>
          <a:xfrm>
            <a:off x="6025052" y="5215650"/>
            <a:ext cx="2729842" cy="338554"/>
            <a:chOff x="6025052" y="5215650"/>
            <a:chExt cx="2729842" cy="338554"/>
          </a:xfrm>
        </p:grpSpPr>
        <p:sp>
          <p:nvSpPr>
            <p:cNvPr id="152" name="Right Brace 151">
              <a:extLst>
                <a:ext uri="{FF2B5EF4-FFF2-40B4-BE49-F238E27FC236}">
                  <a16:creationId xmlns:a16="http://schemas.microsoft.com/office/drawing/2014/main" id="{84A43EF7-71A0-6B4F-9D99-EEF50DD0916D}"/>
                </a:ext>
              </a:extLst>
            </p:cNvPr>
            <p:cNvSpPr/>
            <p:nvPr/>
          </p:nvSpPr>
          <p:spPr>
            <a:xfrm>
              <a:off x="6025052" y="5241115"/>
              <a:ext cx="45719" cy="307777"/>
            </a:xfrm>
            <a:prstGeom prst="righ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accent4">
                    <a:lumMod val="50000"/>
                  </a:schemeClr>
                </a:solidFill>
              </a:endParaRPr>
            </a:p>
          </p:txBody>
        </p:sp>
        <p:sp>
          <p:nvSpPr>
            <p:cNvPr id="153" name="TextBox 152">
              <a:extLst>
                <a:ext uri="{FF2B5EF4-FFF2-40B4-BE49-F238E27FC236}">
                  <a16:creationId xmlns:a16="http://schemas.microsoft.com/office/drawing/2014/main" id="{9CF0C6F7-33CF-9A48-952C-0BB19338F4D2}"/>
                </a:ext>
              </a:extLst>
            </p:cNvPr>
            <p:cNvSpPr txBox="1"/>
            <p:nvPr/>
          </p:nvSpPr>
          <p:spPr>
            <a:xfrm>
              <a:off x="6113751" y="5215650"/>
              <a:ext cx="2641143" cy="338554"/>
            </a:xfrm>
            <a:prstGeom prst="rect">
              <a:avLst/>
            </a:prstGeom>
            <a:noFill/>
          </p:spPr>
          <p:txBody>
            <a:bodyPr wrap="square" rtlCol="0">
              <a:spAutoFit/>
            </a:bodyPr>
            <a:lstStyle/>
            <a:p>
              <a:r>
                <a:rPr lang="en-AU" sz="1600" b="1" dirty="0" err="1">
                  <a:latin typeface="Abadi MT Condensed Light" panose="020B0306030101010103" pitchFamily="34" charset="77"/>
                </a:rPr>
                <a:t>SystemChaincodeProvider</a:t>
              </a:r>
              <a:r>
                <a:rPr lang="en-AU" sz="1600" dirty="0">
                  <a:latin typeface="Abadi MT Condensed Light" panose="020B0306030101010103" pitchFamily="34" charset="77"/>
                </a:rPr>
                <a:t> interface</a:t>
              </a:r>
            </a:p>
          </p:txBody>
        </p:sp>
      </p:grpSp>
      <p:grpSp>
        <p:nvGrpSpPr>
          <p:cNvPr id="201" name="Group 200">
            <a:extLst>
              <a:ext uri="{FF2B5EF4-FFF2-40B4-BE49-F238E27FC236}">
                <a16:creationId xmlns:a16="http://schemas.microsoft.com/office/drawing/2014/main" id="{9816A198-4FC2-8D42-B472-0153F8FC00D5}"/>
              </a:ext>
            </a:extLst>
          </p:cNvPr>
          <p:cNvGrpSpPr/>
          <p:nvPr/>
        </p:nvGrpSpPr>
        <p:grpSpPr>
          <a:xfrm>
            <a:off x="3176139" y="2967250"/>
            <a:ext cx="8776371" cy="3732130"/>
            <a:chOff x="3176139" y="2967250"/>
            <a:chExt cx="8776371" cy="3732130"/>
          </a:xfrm>
        </p:grpSpPr>
        <p:grpSp>
          <p:nvGrpSpPr>
            <p:cNvPr id="191" name="Group 190">
              <a:extLst>
                <a:ext uri="{FF2B5EF4-FFF2-40B4-BE49-F238E27FC236}">
                  <a16:creationId xmlns:a16="http://schemas.microsoft.com/office/drawing/2014/main" id="{DE4CE435-2CE8-EF4B-9647-1C53BB604064}"/>
                </a:ext>
              </a:extLst>
            </p:cNvPr>
            <p:cNvGrpSpPr/>
            <p:nvPr/>
          </p:nvGrpSpPr>
          <p:grpSpPr>
            <a:xfrm>
              <a:off x="9227526" y="3250557"/>
              <a:ext cx="2605309" cy="3338900"/>
              <a:chOff x="9554101" y="1953600"/>
              <a:chExt cx="2605309" cy="3338900"/>
            </a:xfrm>
          </p:grpSpPr>
          <p:grpSp>
            <p:nvGrpSpPr>
              <p:cNvPr id="154" name="Group 153">
                <a:extLst>
                  <a:ext uri="{FF2B5EF4-FFF2-40B4-BE49-F238E27FC236}">
                    <a16:creationId xmlns:a16="http://schemas.microsoft.com/office/drawing/2014/main" id="{7B1CBCBB-875D-C245-9EF0-4A67162BF011}"/>
                  </a:ext>
                </a:extLst>
              </p:cNvPr>
              <p:cNvGrpSpPr/>
              <p:nvPr/>
            </p:nvGrpSpPr>
            <p:grpSpPr>
              <a:xfrm>
                <a:off x="9554101" y="1953600"/>
                <a:ext cx="704829" cy="322315"/>
                <a:chOff x="1764137" y="2457895"/>
                <a:chExt cx="704829" cy="322315"/>
              </a:xfrm>
            </p:grpSpPr>
            <p:pic>
              <p:nvPicPr>
                <p:cNvPr id="155" name="Picture 154" descr="A close up of a camera&#10;&#10;Description automatically generated">
                  <a:extLst>
                    <a:ext uri="{FF2B5EF4-FFF2-40B4-BE49-F238E27FC236}">
                      <a16:creationId xmlns:a16="http://schemas.microsoft.com/office/drawing/2014/main" id="{E7A50A44-FBC0-AC49-BCFC-9213A0601C6F}"/>
                    </a:ext>
                  </a:extLst>
                </p:cNvPr>
                <p:cNvPicPr>
                  <a:picLocks noChangeAspect="1"/>
                </p:cNvPicPr>
                <p:nvPr/>
              </p:nvPicPr>
              <p:blipFill>
                <a:blip r:embed="rId4"/>
                <a:stretch>
                  <a:fillRect/>
                </a:stretch>
              </p:blipFill>
              <p:spPr>
                <a:xfrm>
                  <a:off x="1764137" y="2491428"/>
                  <a:ext cx="288782" cy="288782"/>
                </a:xfrm>
                <a:prstGeom prst="rect">
                  <a:avLst/>
                </a:prstGeom>
              </p:spPr>
            </p:pic>
            <p:sp>
              <p:nvSpPr>
                <p:cNvPr id="157" name="TextBox 156">
                  <a:extLst>
                    <a:ext uri="{FF2B5EF4-FFF2-40B4-BE49-F238E27FC236}">
                      <a16:creationId xmlns:a16="http://schemas.microsoft.com/office/drawing/2014/main" id="{0F299AFA-EB31-894A-8DAB-BACEE507CC7B}"/>
                    </a:ext>
                  </a:extLst>
                </p:cNvPr>
                <p:cNvSpPr txBox="1"/>
                <p:nvPr/>
              </p:nvSpPr>
              <p:spPr>
                <a:xfrm>
                  <a:off x="2063086" y="2457895"/>
                  <a:ext cx="40588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scc</a:t>
                  </a:r>
                  <a:endParaRPr lang="en-AU" dirty="0">
                    <a:latin typeface="Arial Narrow" panose="020B0604020202020204" pitchFamily="34" charset="0"/>
                    <a:cs typeface="Arial Narrow" panose="020B0604020202020204" pitchFamily="34" charset="0"/>
                  </a:endParaRPr>
                </a:p>
              </p:txBody>
            </p:sp>
          </p:grpSp>
          <p:cxnSp>
            <p:nvCxnSpPr>
              <p:cNvPr id="158" name="Straight Connector 157">
                <a:extLst>
                  <a:ext uri="{FF2B5EF4-FFF2-40B4-BE49-F238E27FC236}">
                    <a16:creationId xmlns:a16="http://schemas.microsoft.com/office/drawing/2014/main" id="{439732A2-6D9B-9B48-88B3-C59775E28FD0}"/>
                  </a:ext>
                </a:extLst>
              </p:cNvPr>
              <p:cNvCxnSpPr>
                <a:cxnSpLocks/>
              </p:cNvCxnSpPr>
              <p:nvPr/>
            </p:nvCxnSpPr>
            <p:spPr>
              <a:xfrm>
                <a:off x="9698492" y="2337816"/>
                <a:ext cx="0" cy="2819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2BE89966-E701-6D48-8119-AFA3856F7F61}"/>
                  </a:ext>
                </a:extLst>
              </p:cNvPr>
              <p:cNvGrpSpPr/>
              <p:nvPr/>
            </p:nvGrpSpPr>
            <p:grpSpPr>
              <a:xfrm>
                <a:off x="9698492" y="2286390"/>
                <a:ext cx="1335374" cy="322315"/>
                <a:chOff x="1207330" y="2457895"/>
                <a:chExt cx="1335374" cy="322315"/>
              </a:xfrm>
            </p:grpSpPr>
            <p:pic>
              <p:nvPicPr>
                <p:cNvPr id="160" name="Picture 159" descr="A close up of a camera&#10;&#10;Description automatically generated">
                  <a:extLst>
                    <a:ext uri="{FF2B5EF4-FFF2-40B4-BE49-F238E27FC236}">
                      <a16:creationId xmlns:a16="http://schemas.microsoft.com/office/drawing/2014/main" id="{D08CFC1F-039F-2E41-B8BC-C0A8D432B5D2}"/>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61" name="Straight Connector 160">
                  <a:extLst>
                    <a:ext uri="{FF2B5EF4-FFF2-40B4-BE49-F238E27FC236}">
                      <a16:creationId xmlns:a16="http://schemas.microsoft.com/office/drawing/2014/main" id="{0FBA41F8-2C53-8C43-A6BF-2CA005061B31}"/>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AE1C6D0-3A72-B543-88F6-7E8F7D95F19B}"/>
                    </a:ext>
                  </a:extLst>
                </p:cNvPr>
                <p:cNvSpPr txBox="1"/>
                <p:nvPr/>
              </p:nvSpPr>
              <p:spPr>
                <a:xfrm>
                  <a:off x="2063086" y="2457895"/>
                  <a:ext cx="479618"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cscc</a:t>
                  </a:r>
                  <a:endParaRPr lang="en-AU" dirty="0">
                    <a:latin typeface="Arial Narrow" panose="020B0604020202020204" pitchFamily="34" charset="0"/>
                    <a:cs typeface="Arial Narrow" panose="020B0604020202020204" pitchFamily="34" charset="0"/>
                  </a:endParaRPr>
                </a:p>
              </p:txBody>
            </p:sp>
          </p:grpSp>
          <p:grpSp>
            <p:nvGrpSpPr>
              <p:cNvPr id="163" name="Group 162">
                <a:extLst>
                  <a:ext uri="{FF2B5EF4-FFF2-40B4-BE49-F238E27FC236}">
                    <a16:creationId xmlns:a16="http://schemas.microsoft.com/office/drawing/2014/main" id="{F443BE25-E190-1746-A270-930B5803C15B}"/>
                  </a:ext>
                </a:extLst>
              </p:cNvPr>
              <p:cNvGrpSpPr/>
              <p:nvPr/>
            </p:nvGrpSpPr>
            <p:grpSpPr>
              <a:xfrm>
                <a:off x="9697338" y="2588299"/>
                <a:ext cx="1293696" cy="322315"/>
                <a:chOff x="1207330" y="2457895"/>
                <a:chExt cx="1293696" cy="322315"/>
              </a:xfrm>
            </p:grpSpPr>
            <p:pic>
              <p:nvPicPr>
                <p:cNvPr id="164" name="Picture 163" descr="A close up of a camera&#10;&#10;Description automatically generated">
                  <a:extLst>
                    <a:ext uri="{FF2B5EF4-FFF2-40B4-BE49-F238E27FC236}">
                      <a16:creationId xmlns:a16="http://schemas.microsoft.com/office/drawing/2014/main" id="{A0C3E91D-5FCF-0C4D-A36C-21C8FFC4694F}"/>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65" name="Straight Connector 164">
                  <a:extLst>
                    <a:ext uri="{FF2B5EF4-FFF2-40B4-BE49-F238E27FC236}">
                      <a16:creationId xmlns:a16="http://schemas.microsoft.com/office/drawing/2014/main" id="{9C7B3A42-E64E-364A-BB78-4016B85B5F76}"/>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E181A0D2-3A98-1241-B751-B678F5DC287B}"/>
                    </a:ext>
                  </a:extLst>
                </p:cNvPr>
                <p:cNvSpPr txBox="1"/>
                <p:nvPr/>
              </p:nvSpPr>
              <p:spPr>
                <a:xfrm>
                  <a:off x="2063086" y="2457895"/>
                  <a:ext cx="43794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lscc</a:t>
                  </a:r>
                  <a:endParaRPr lang="en-AU" dirty="0">
                    <a:latin typeface="Arial Narrow" panose="020B0604020202020204" pitchFamily="34" charset="0"/>
                    <a:cs typeface="Arial Narrow" panose="020B0604020202020204" pitchFamily="34" charset="0"/>
                  </a:endParaRPr>
                </a:p>
              </p:txBody>
            </p:sp>
          </p:grpSp>
          <p:grpSp>
            <p:nvGrpSpPr>
              <p:cNvPr id="167" name="Group 166">
                <a:extLst>
                  <a:ext uri="{FF2B5EF4-FFF2-40B4-BE49-F238E27FC236}">
                    <a16:creationId xmlns:a16="http://schemas.microsoft.com/office/drawing/2014/main" id="{E71DA2D1-8776-6742-91E1-C4E74E9EB30F}"/>
                  </a:ext>
                </a:extLst>
              </p:cNvPr>
              <p:cNvGrpSpPr/>
              <p:nvPr/>
            </p:nvGrpSpPr>
            <p:grpSpPr>
              <a:xfrm>
                <a:off x="9697207" y="2905150"/>
                <a:ext cx="1343390" cy="322315"/>
                <a:chOff x="1207330" y="2457895"/>
                <a:chExt cx="1343390" cy="322315"/>
              </a:xfrm>
            </p:grpSpPr>
            <p:pic>
              <p:nvPicPr>
                <p:cNvPr id="168" name="Picture 167" descr="A close up of a camera&#10;&#10;Description automatically generated">
                  <a:extLst>
                    <a:ext uri="{FF2B5EF4-FFF2-40B4-BE49-F238E27FC236}">
                      <a16:creationId xmlns:a16="http://schemas.microsoft.com/office/drawing/2014/main" id="{2D85478D-02B7-0243-B6B8-21B9B57DD419}"/>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69" name="Straight Connector 168">
                  <a:extLst>
                    <a:ext uri="{FF2B5EF4-FFF2-40B4-BE49-F238E27FC236}">
                      <a16:creationId xmlns:a16="http://schemas.microsoft.com/office/drawing/2014/main" id="{CE44E2D1-E56B-D048-AFE7-C11C5E4DE221}"/>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DEDE0939-81A4-7741-BF09-D8DD74F5CA45}"/>
                    </a:ext>
                  </a:extLst>
                </p:cNvPr>
                <p:cNvSpPr txBox="1"/>
                <p:nvPr/>
              </p:nvSpPr>
              <p:spPr>
                <a:xfrm>
                  <a:off x="2063086" y="2457895"/>
                  <a:ext cx="487634"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qscc</a:t>
                  </a:r>
                  <a:endParaRPr lang="en-AU" dirty="0">
                    <a:latin typeface="Arial Narrow" panose="020B0604020202020204" pitchFamily="34" charset="0"/>
                    <a:cs typeface="Arial Narrow" panose="020B0604020202020204" pitchFamily="34" charset="0"/>
                  </a:endParaRPr>
                </a:p>
              </p:txBody>
            </p:sp>
          </p:grpSp>
          <p:cxnSp>
            <p:nvCxnSpPr>
              <p:cNvPr id="174" name="Straight Connector 173">
                <a:extLst>
                  <a:ext uri="{FF2B5EF4-FFF2-40B4-BE49-F238E27FC236}">
                    <a16:creationId xmlns:a16="http://schemas.microsoft.com/office/drawing/2014/main" id="{2E54E3B4-8085-844D-8365-FE4D09066AB8}"/>
                  </a:ext>
                </a:extLst>
              </p:cNvPr>
              <p:cNvCxnSpPr>
                <a:cxnSpLocks/>
              </p:cNvCxnSpPr>
              <p:nvPr/>
            </p:nvCxnSpPr>
            <p:spPr>
              <a:xfrm flipH="1">
                <a:off x="9697207" y="3386313"/>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DE27F681-C797-AA45-8A22-19B587C9937A}"/>
                  </a:ext>
                </a:extLst>
              </p:cNvPr>
              <p:cNvSpPr txBox="1"/>
              <p:nvPr/>
            </p:nvSpPr>
            <p:spPr>
              <a:xfrm>
                <a:off x="10209602" y="3221567"/>
                <a:ext cx="116891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importsyscc.go</a:t>
                </a:r>
                <a:endParaRPr lang="en-AU" dirty="0">
                  <a:latin typeface="Arial Narrow" panose="020B0604020202020204" pitchFamily="34" charset="0"/>
                  <a:cs typeface="Arial Narrow" panose="020B0604020202020204" pitchFamily="34" charset="0"/>
                </a:endParaRPr>
              </a:p>
            </p:txBody>
          </p:sp>
          <p:cxnSp>
            <p:nvCxnSpPr>
              <p:cNvPr id="177" name="Straight Connector 176">
                <a:extLst>
                  <a:ext uri="{FF2B5EF4-FFF2-40B4-BE49-F238E27FC236}">
                    <a16:creationId xmlns:a16="http://schemas.microsoft.com/office/drawing/2014/main" id="{9FF6281A-2E46-C64B-A7A5-01870070C0E1}"/>
                  </a:ext>
                </a:extLst>
              </p:cNvPr>
              <p:cNvCxnSpPr>
                <a:cxnSpLocks/>
              </p:cNvCxnSpPr>
              <p:nvPr/>
            </p:nvCxnSpPr>
            <p:spPr>
              <a:xfrm flipH="1">
                <a:off x="9698574" y="3663847"/>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AA272E1F-3182-984E-9F88-6A5BC553E1C7}"/>
                  </a:ext>
                </a:extLst>
              </p:cNvPr>
              <p:cNvSpPr txBox="1"/>
              <p:nvPr/>
            </p:nvSpPr>
            <p:spPr>
              <a:xfrm>
                <a:off x="10210969" y="3499101"/>
                <a:ext cx="1035861"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loadsyscc.go</a:t>
                </a:r>
                <a:endParaRPr lang="en-AU" dirty="0">
                  <a:latin typeface="Arial Narrow" panose="020B0604020202020204" pitchFamily="34" charset="0"/>
                  <a:cs typeface="Arial Narrow" panose="020B0604020202020204" pitchFamily="34" charset="0"/>
                </a:endParaRPr>
              </a:p>
            </p:txBody>
          </p:sp>
          <p:cxnSp>
            <p:nvCxnSpPr>
              <p:cNvPr id="179" name="Straight Connector 178">
                <a:extLst>
                  <a:ext uri="{FF2B5EF4-FFF2-40B4-BE49-F238E27FC236}">
                    <a16:creationId xmlns:a16="http://schemas.microsoft.com/office/drawing/2014/main" id="{DCD73C0E-72A2-3147-BF1D-0DF0C7F49654}"/>
                  </a:ext>
                </a:extLst>
              </p:cNvPr>
              <p:cNvCxnSpPr>
                <a:cxnSpLocks/>
              </p:cNvCxnSpPr>
              <p:nvPr/>
            </p:nvCxnSpPr>
            <p:spPr>
              <a:xfrm flipH="1">
                <a:off x="9695840" y="394872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EA8C88EE-7379-4841-953A-4108DF8F53F8}"/>
                  </a:ext>
                </a:extLst>
              </p:cNvPr>
              <p:cNvSpPr txBox="1"/>
              <p:nvPr/>
            </p:nvSpPr>
            <p:spPr>
              <a:xfrm>
                <a:off x="10208235" y="3783982"/>
                <a:ext cx="1951175"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register_pluginsenabled.go</a:t>
                </a:r>
                <a:endParaRPr lang="en-AU" dirty="0">
                  <a:latin typeface="Arial Narrow" panose="020B0604020202020204" pitchFamily="34" charset="0"/>
                  <a:cs typeface="Arial Narrow" panose="020B0604020202020204" pitchFamily="34" charset="0"/>
                </a:endParaRPr>
              </a:p>
            </p:txBody>
          </p:sp>
          <p:cxnSp>
            <p:nvCxnSpPr>
              <p:cNvPr id="181" name="Straight Connector 180">
                <a:extLst>
                  <a:ext uri="{FF2B5EF4-FFF2-40B4-BE49-F238E27FC236}">
                    <a16:creationId xmlns:a16="http://schemas.microsoft.com/office/drawing/2014/main" id="{A7105091-CD0E-2B49-A2F5-C35D3F55C3DE}"/>
                  </a:ext>
                </a:extLst>
              </p:cNvPr>
              <p:cNvCxnSpPr>
                <a:cxnSpLocks/>
              </p:cNvCxnSpPr>
              <p:nvPr/>
            </p:nvCxnSpPr>
            <p:spPr>
              <a:xfrm flipH="1">
                <a:off x="9697207" y="4244924"/>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AFC6881C-1C89-BE4D-8AA9-DF8B4F57A038}"/>
                  </a:ext>
                </a:extLst>
              </p:cNvPr>
              <p:cNvSpPr txBox="1"/>
              <p:nvPr/>
            </p:nvSpPr>
            <p:spPr>
              <a:xfrm>
                <a:off x="10209602" y="4080178"/>
                <a:ext cx="873894"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register.go</a:t>
                </a:r>
                <a:endParaRPr lang="en-AU" dirty="0">
                  <a:latin typeface="Arial Narrow" panose="020B0604020202020204" pitchFamily="34" charset="0"/>
                  <a:cs typeface="Arial Narrow" panose="020B0604020202020204" pitchFamily="34" charset="0"/>
                </a:endParaRPr>
              </a:p>
            </p:txBody>
          </p:sp>
          <p:cxnSp>
            <p:nvCxnSpPr>
              <p:cNvPr id="184" name="Straight Connector 183">
                <a:extLst>
                  <a:ext uri="{FF2B5EF4-FFF2-40B4-BE49-F238E27FC236}">
                    <a16:creationId xmlns:a16="http://schemas.microsoft.com/office/drawing/2014/main" id="{073047B2-58CF-F247-B631-ACF7B7896D89}"/>
                  </a:ext>
                </a:extLst>
              </p:cNvPr>
              <p:cNvCxnSpPr>
                <a:cxnSpLocks/>
              </p:cNvCxnSpPr>
              <p:nvPr/>
            </p:nvCxnSpPr>
            <p:spPr>
              <a:xfrm flipH="1">
                <a:off x="9694042" y="4549734"/>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B83597AA-2598-E640-8FBA-72C31BFAFCF7}"/>
                  </a:ext>
                </a:extLst>
              </p:cNvPr>
              <p:cNvSpPr txBox="1"/>
              <p:nvPr/>
            </p:nvSpPr>
            <p:spPr>
              <a:xfrm>
                <a:off x="10206437" y="4384988"/>
                <a:ext cx="1412566"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sccproviderimpl.go</a:t>
                </a:r>
                <a:endParaRPr lang="en-AU" dirty="0">
                  <a:latin typeface="Arial Narrow" panose="020B0604020202020204" pitchFamily="34" charset="0"/>
                  <a:cs typeface="Arial Narrow" panose="020B0604020202020204" pitchFamily="34" charset="0"/>
                </a:endParaRPr>
              </a:p>
            </p:txBody>
          </p:sp>
          <p:cxnSp>
            <p:nvCxnSpPr>
              <p:cNvPr id="186" name="Straight Connector 185">
                <a:extLst>
                  <a:ext uri="{FF2B5EF4-FFF2-40B4-BE49-F238E27FC236}">
                    <a16:creationId xmlns:a16="http://schemas.microsoft.com/office/drawing/2014/main" id="{27031BED-1C7A-BB45-9EAD-8F90E411BA0C}"/>
                  </a:ext>
                </a:extLst>
              </p:cNvPr>
              <p:cNvCxnSpPr>
                <a:cxnSpLocks/>
              </p:cNvCxnSpPr>
              <p:nvPr/>
            </p:nvCxnSpPr>
            <p:spPr>
              <a:xfrm flipH="1">
                <a:off x="9696627" y="4844659"/>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08D1255F-A339-0647-A7F1-0F7C3C917E9E}"/>
                  </a:ext>
                </a:extLst>
              </p:cNvPr>
              <p:cNvSpPr txBox="1"/>
              <p:nvPr/>
            </p:nvSpPr>
            <p:spPr>
              <a:xfrm>
                <a:off x="10209022" y="4679913"/>
                <a:ext cx="954107"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sysccapi.go</a:t>
                </a:r>
                <a:endParaRPr lang="en-AU" dirty="0">
                  <a:latin typeface="Arial Narrow" panose="020B0604020202020204" pitchFamily="34" charset="0"/>
                  <a:cs typeface="Arial Narrow" panose="020B0604020202020204" pitchFamily="34" charset="0"/>
                </a:endParaRPr>
              </a:p>
            </p:txBody>
          </p:sp>
          <p:cxnSp>
            <p:nvCxnSpPr>
              <p:cNvPr id="189" name="Straight Connector 188">
                <a:extLst>
                  <a:ext uri="{FF2B5EF4-FFF2-40B4-BE49-F238E27FC236}">
                    <a16:creationId xmlns:a16="http://schemas.microsoft.com/office/drawing/2014/main" id="{A01DA91C-D809-7C4E-8EF9-F89295EE24B5}"/>
                  </a:ext>
                </a:extLst>
              </p:cNvPr>
              <p:cNvCxnSpPr>
                <a:cxnSpLocks/>
              </p:cNvCxnSpPr>
              <p:nvPr/>
            </p:nvCxnSpPr>
            <p:spPr>
              <a:xfrm flipH="1">
                <a:off x="9703373" y="5162966"/>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E6D1B363-7A62-FD45-9FA0-CB9F1E678AB4}"/>
                  </a:ext>
                </a:extLst>
              </p:cNvPr>
              <p:cNvSpPr txBox="1"/>
              <p:nvPr/>
            </p:nvSpPr>
            <p:spPr>
              <a:xfrm>
                <a:off x="10269492" y="4984723"/>
                <a:ext cx="768159" cy="307777"/>
              </a:xfrm>
              <a:prstGeom prst="rect">
                <a:avLst/>
              </a:prstGeom>
              <a:noFill/>
            </p:spPr>
            <p:txBody>
              <a:bodyPr wrap="none" rtlCol="0">
                <a:spAutoFit/>
              </a:bodyPr>
              <a:lstStyle/>
              <a:p>
                <a:r>
                  <a:rPr lang="en-AU" sz="1400" i="1" dirty="0">
                    <a:solidFill>
                      <a:schemeClr val="tx1">
                        <a:lumMod val="65000"/>
                        <a:lumOff val="35000"/>
                      </a:schemeClr>
                    </a:solidFill>
                    <a:latin typeface="Arial Narrow" panose="020B0604020202020204" pitchFamily="34" charset="0"/>
                    <a:cs typeface="Arial Narrow" panose="020B0604020202020204" pitchFamily="34" charset="0"/>
                  </a:rPr>
                  <a:t>*_</a:t>
                </a:r>
                <a:r>
                  <a:rPr lang="en-AU" sz="1400" i="1" dirty="0" err="1">
                    <a:solidFill>
                      <a:schemeClr val="tx1">
                        <a:lumMod val="65000"/>
                        <a:lumOff val="35000"/>
                      </a:schemeClr>
                    </a:solidFill>
                    <a:latin typeface="Arial Narrow" panose="020B0604020202020204" pitchFamily="34" charset="0"/>
                    <a:cs typeface="Arial Narrow" panose="020B0604020202020204" pitchFamily="34" charset="0"/>
                  </a:rPr>
                  <a:t>test.go</a:t>
                </a:r>
                <a:endParaRPr lang="en-AU" i="1" dirty="0">
                  <a:solidFill>
                    <a:schemeClr val="tx1">
                      <a:lumMod val="65000"/>
                      <a:lumOff val="35000"/>
                    </a:schemeClr>
                  </a:solidFill>
                  <a:latin typeface="Arial Narrow" panose="020B0604020202020204" pitchFamily="34" charset="0"/>
                  <a:cs typeface="Arial Narrow" panose="020B0604020202020204" pitchFamily="34" charset="0"/>
                </a:endParaRPr>
              </a:p>
            </p:txBody>
          </p:sp>
        </p:grpSp>
        <p:grpSp>
          <p:nvGrpSpPr>
            <p:cNvPr id="200" name="Group 199">
              <a:extLst>
                <a:ext uri="{FF2B5EF4-FFF2-40B4-BE49-F238E27FC236}">
                  <a16:creationId xmlns:a16="http://schemas.microsoft.com/office/drawing/2014/main" id="{A8125B1A-CE3A-2A4E-BEFF-92C9943BC2ED}"/>
                </a:ext>
              </a:extLst>
            </p:cNvPr>
            <p:cNvGrpSpPr/>
            <p:nvPr/>
          </p:nvGrpSpPr>
          <p:grpSpPr>
            <a:xfrm>
              <a:off x="3176139" y="2967250"/>
              <a:ext cx="8776371" cy="3732130"/>
              <a:chOff x="3176139" y="2967250"/>
              <a:chExt cx="8776371" cy="3732130"/>
            </a:xfrm>
          </p:grpSpPr>
          <p:sp>
            <p:nvSpPr>
              <p:cNvPr id="199" name="Rounded Rectangle 198">
                <a:extLst>
                  <a:ext uri="{FF2B5EF4-FFF2-40B4-BE49-F238E27FC236}">
                    <a16:creationId xmlns:a16="http://schemas.microsoft.com/office/drawing/2014/main" id="{1CB3526A-C6C7-FC4E-A7FA-1FCD9B199570}"/>
                  </a:ext>
                </a:extLst>
              </p:cNvPr>
              <p:cNvSpPr/>
              <p:nvPr/>
            </p:nvSpPr>
            <p:spPr>
              <a:xfrm>
                <a:off x="8936541" y="2967250"/>
                <a:ext cx="3015969" cy="3732130"/>
              </a:xfrm>
              <a:prstGeom prst="roundRect">
                <a:avLst>
                  <a:gd name="adj" fmla="val 4292"/>
                </a:avLst>
              </a:prstGeom>
              <a:solidFill>
                <a:schemeClr val="accent4">
                  <a:lumMod val="20000"/>
                  <a:lumOff val="80000"/>
                  <a:alpha val="32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94" name="Straight Connector 193">
                <a:extLst>
                  <a:ext uri="{FF2B5EF4-FFF2-40B4-BE49-F238E27FC236}">
                    <a16:creationId xmlns:a16="http://schemas.microsoft.com/office/drawing/2014/main" id="{2027DA16-171F-6B44-9706-995F86D31D39}"/>
                  </a:ext>
                </a:extLst>
              </p:cNvPr>
              <p:cNvCxnSpPr>
                <a:cxnSpLocks/>
              </p:cNvCxnSpPr>
              <p:nvPr/>
            </p:nvCxnSpPr>
            <p:spPr>
              <a:xfrm flipH="1">
                <a:off x="3176139" y="6021255"/>
                <a:ext cx="2045946" cy="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404C828C-4346-954F-9972-ED0240937E5A}"/>
                  </a:ext>
                </a:extLst>
              </p:cNvPr>
              <p:cNvSpPr txBox="1"/>
              <p:nvPr/>
            </p:nvSpPr>
            <p:spPr>
              <a:xfrm>
                <a:off x="5233819" y="5840971"/>
                <a:ext cx="2641143" cy="338554"/>
              </a:xfrm>
              <a:prstGeom prst="rect">
                <a:avLst/>
              </a:prstGeom>
              <a:noFill/>
            </p:spPr>
            <p:txBody>
              <a:bodyPr wrap="square" rtlCol="0">
                <a:spAutoFit/>
              </a:bodyPr>
              <a:lstStyle/>
              <a:p>
                <a:r>
                  <a:rPr lang="en-AU" sz="1600" dirty="0">
                    <a:latin typeface="Abadi MT Condensed Light" panose="020B0306030101010103" pitchFamily="34" charset="77"/>
                  </a:rPr>
                  <a:t>System </a:t>
                </a:r>
                <a:r>
                  <a:rPr lang="en-AU" sz="1600" dirty="0" err="1">
                    <a:latin typeface="Abadi MT Condensed Light" panose="020B0306030101010103" pitchFamily="34" charset="77"/>
                  </a:rPr>
                  <a:t>chaincodes</a:t>
                </a:r>
                <a:r>
                  <a:rPr lang="en-AU" sz="1600" dirty="0">
                    <a:latin typeface="Abadi MT Condensed Light" panose="020B0306030101010103" pitchFamily="34" charset="77"/>
                  </a:rPr>
                  <a:t> implementation</a:t>
                </a:r>
              </a:p>
            </p:txBody>
          </p:sp>
          <p:cxnSp>
            <p:nvCxnSpPr>
              <p:cNvPr id="196" name="Straight Connector 195">
                <a:extLst>
                  <a:ext uri="{FF2B5EF4-FFF2-40B4-BE49-F238E27FC236}">
                    <a16:creationId xmlns:a16="http://schemas.microsoft.com/office/drawing/2014/main" id="{0CE234CA-5D48-1842-BD6A-1DF4EBC2E932}"/>
                  </a:ext>
                </a:extLst>
              </p:cNvPr>
              <p:cNvCxnSpPr>
                <a:cxnSpLocks/>
              </p:cNvCxnSpPr>
              <p:nvPr/>
            </p:nvCxnSpPr>
            <p:spPr>
              <a:xfrm flipH="1">
                <a:off x="7819057" y="6020639"/>
                <a:ext cx="1110339" cy="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137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par>
                                <p:cTn id="8" presetID="10" presetClass="entr" presetSubtype="0" fill="hold" nodeType="withEffect">
                                  <p:stCondLst>
                                    <p:cond delay="0"/>
                                  </p:stCondLst>
                                  <p:childTnLst>
                                    <p:set>
                                      <p:cBhvr>
                                        <p:cTn id="9" dur="1" fill="hold">
                                          <p:stCondLst>
                                            <p:cond delay="0"/>
                                          </p:stCondLst>
                                        </p:cTn>
                                        <p:tgtEl>
                                          <p:spTgt spid="202"/>
                                        </p:tgtEl>
                                        <p:attrNameLst>
                                          <p:attrName>style.visibility</p:attrName>
                                        </p:attrNameLst>
                                      </p:cBhvr>
                                      <p:to>
                                        <p:strVal val="visible"/>
                                      </p:to>
                                    </p:set>
                                    <p:animEffect transition="in" filter="fade">
                                      <p:cBhvr>
                                        <p:cTn id="10" dur="500"/>
                                        <p:tgtEl>
                                          <p:spTgt spid="202"/>
                                        </p:tgtEl>
                                      </p:cBhvr>
                                    </p:animEffect>
                                  </p:childTnLst>
                                </p:cTn>
                              </p:par>
                              <p:par>
                                <p:cTn id="11" presetID="10" presetClass="entr" presetSubtype="0" fill="hold" nodeType="withEffect">
                                  <p:stCondLst>
                                    <p:cond delay="0"/>
                                  </p:stCondLst>
                                  <p:childTnLst>
                                    <p:set>
                                      <p:cBhvr>
                                        <p:cTn id="12" dur="1" fill="hold">
                                          <p:stCondLst>
                                            <p:cond delay="0"/>
                                          </p:stCondLst>
                                        </p:cTn>
                                        <p:tgtEl>
                                          <p:spTgt spid="203"/>
                                        </p:tgtEl>
                                        <p:attrNameLst>
                                          <p:attrName>style.visibility</p:attrName>
                                        </p:attrNameLst>
                                      </p:cBhvr>
                                      <p:to>
                                        <p:strVal val="visible"/>
                                      </p:to>
                                    </p:set>
                                    <p:animEffect transition="in" filter="fade">
                                      <p:cBhvr>
                                        <p:cTn id="13"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2" name="Rectangle 11">
            <a:extLst>
              <a:ext uri="{FF2B5EF4-FFF2-40B4-BE49-F238E27FC236}">
                <a16:creationId xmlns:a16="http://schemas.microsoft.com/office/drawing/2014/main" id="{3E7174B3-B33C-874A-BFEF-617B98EC8169}"/>
              </a:ext>
            </a:extLst>
          </p:cNvPr>
          <p:cNvSpPr/>
          <p:nvPr/>
        </p:nvSpPr>
        <p:spPr>
          <a:xfrm>
            <a:off x="838190" y="1711855"/>
            <a:ext cx="3249031" cy="369332"/>
          </a:xfrm>
          <a:prstGeom prst="rect">
            <a:avLst/>
          </a:prstGeom>
        </p:spPr>
        <p:txBody>
          <a:bodyPr wrap="none">
            <a:spAutoFit/>
          </a:bodyPr>
          <a:lstStyle/>
          <a:p>
            <a:pPr lvl="0"/>
            <a:r>
              <a:rPr lang="en-AU" b="1" dirty="0">
                <a:solidFill>
                  <a:prstClr val="black"/>
                </a:solidFill>
              </a:rPr>
              <a:t>System </a:t>
            </a:r>
            <a:r>
              <a:rPr lang="en-AU" b="1" dirty="0" err="1">
                <a:solidFill>
                  <a:prstClr val="black"/>
                </a:solidFill>
              </a:rPr>
              <a:t>Chaincodes</a:t>
            </a:r>
            <a:r>
              <a:rPr lang="en-AU" b="1" dirty="0">
                <a:solidFill>
                  <a:prstClr val="black"/>
                </a:solidFill>
              </a:rPr>
              <a:t> Initialisation</a:t>
            </a:r>
          </a:p>
        </p:txBody>
      </p:sp>
      <p:sp>
        <p:nvSpPr>
          <p:cNvPr id="13" name="TextBox 12">
            <a:extLst>
              <a:ext uri="{FF2B5EF4-FFF2-40B4-BE49-F238E27FC236}">
                <a16:creationId xmlns:a16="http://schemas.microsoft.com/office/drawing/2014/main" id="{D53506F1-2A1E-E14A-8F4A-F08FB134F4BF}"/>
              </a:ext>
            </a:extLst>
          </p:cNvPr>
          <p:cNvSpPr txBox="1"/>
          <p:nvPr/>
        </p:nvSpPr>
        <p:spPr>
          <a:xfrm>
            <a:off x="859219" y="2241199"/>
            <a:ext cx="10836251"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are initialised during the creation of the SCC provider. This is the component that  keeps a record of all the 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(including those loaded as plugins).</a:t>
            </a:r>
          </a:p>
        </p:txBody>
      </p:sp>
      <p:sp>
        <p:nvSpPr>
          <p:cNvPr id="15" name="TextBox 14">
            <a:extLst>
              <a:ext uri="{FF2B5EF4-FFF2-40B4-BE49-F238E27FC236}">
                <a16:creationId xmlns:a16="http://schemas.microsoft.com/office/drawing/2014/main" id="{5E014AFF-9F54-2A48-BC03-BD4F931C1DC0}"/>
              </a:ext>
            </a:extLst>
          </p:cNvPr>
          <p:cNvSpPr txBox="1"/>
          <p:nvPr/>
        </p:nvSpPr>
        <p:spPr>
          <a:xfrm>
            <a:off x="864392" y="3077917"/>
            <a:ext cx="10915929" cy="707886"/>
          </a:xfrm>
          <a:prstGeom prst="rect">
            <a:avLst/>
          </a:prstGeom>
          <a:noFill/>
        </p:spPr>
        <p:txBody>
          <a:bodyPr wrap="square" rtlCol="0">
            <a:spAutoFit/>
          </a:bodyPr>
          <a:lstStyle/>
          <a:p>
            <a:pPr>
              <a:spcBef>
                <a:spcPts val="300"/>
              </a:spcBef>
              <a:spcAft>
                <a:spcPts val="300"/>
              </a:spcAft>
            </a:pPr>
            <a:r>
              <a:rPr lang="en-AU" sz="2000" dirty="0">
                <a:latin typeface="Arial Narrow" panose="020B0604020202020204" pitchFamily="34" charset="0"/>
                <a:cs typeface="Arial Narrow" panose="020B0604020202020204" pitchFamily="34" charset="0"/>
              </a:rPr>
              <a:t>SCC Provider and corresponding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are initialised during the start-up process of the Chaincode Support GRPC service.  The following operations are performed:</a:t>
            </a:r>
          </a:p>
        </p:txBody>
      </p:sp>
      <p:sp>
        <p:nvSpPr>
          <p:cNvPr id="16" name="TextBox 15">
            <a:extLst>
              <a:ext uri="{FF2B5EF4-FFF2-40B4-BE49-F238E27FC236}">
                <a16:creationId xmlns:a16="http://schemas.microsoft.com/office/drawing/2014/main" id="{580851F4-24B8-364A-AEB3-A7AD50ED3FA4}"/>
              </a:ext>
            </a:extLst>
          </p:cNvPr>
          <p:cNvSpPr txBox="1"/>
          <p:nvPr/>
        </p:nvSpPr>
        <p:spPr>
          <a:xfrm>
            <a:off x="904231" y="3846860"/>
            <a:ext cx="10836250" cy="2708434"/>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creation of the SCC registry (</a:t>
            </a:r>
            <a:r>
              <a:rPr lang="en-AU" sz="2000" b="1" dirty="0" err="1">
                <a:latin typeface="Arial Narrow" panose="020B0604020202020204" pitchFamily="34" charset="0"/>
                <a:cs typeface="Arial Narrow" panose="020B0604020202020204" pitchFamily="34" charset="0"/>
              </a:rPr>
              <a:t>inproccontroller.NewRegistry</a:t>
            </a:r>
            <a:r>
              <a:rPr lang="en-AU" sz="2000" b="1" dirty="0">
                <a:latin typeface="Arial Narrow" panose="020B0604020202020204" pitchFamily="34" charset="0"/>
                <a:cs typeface="Arial Narrow" panose="020B0604020202020204" pitchFamily="34" charset="0"/>
              </a:rPr>
              <a:t>()</a:t>
            </a:r>
            <a:r>
              <a:rPr lang="en-AU" sz="2000" dirty="0">
                <a:latin typeface="Arial Narrow" panose="020B0604020202020204" pitchFamily="34" charset="0"/>
                <a:cs typeface="Arial Narrow" panose="020B0604020202020204" pitchFamily="34" charset="0"/>
              </a:rPr>
              <a:t>)</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creation of the </a:t>
            </a:r>
            <a:r>
              <a:rPr lang="en-AU" sz="2000" b="1" dirty="0" err="1">
                <a:latin typeface="Arial Narrow" panose="020B0604020202020204" pitchFamily="34" charset="0"/>
                <a:cs typeface="Arial Narrow" panose="020B0604020202020204" pitchFamily="34" charset="0"/>
              </a:rPr>
              <a:t>scc.Provider</a:t>
            </a:r>
            <a:r>
              <a:rPr lang="en-AU" sz="2000" dirty="0">
                <a:latin typeface="Arial Narrow" panose="020B0604020202020204" pitchFamily="34" charset="0"/>
                <a:cs typeface="Arial Narrow" panose="020B0604020202020204" pitchFamily="34" charset="0"/>
              </a:rPr>
              <a:t> instance</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creation of the </a:t>
            </a:r>
            <a:r>
              <a:rPr lang="en-AU" sz="2000" b="1" dirty="0">
                <a:latin typeface="Arial Narrow" panose="020B0604020202020204" pitchFamily="34" charset="0"/>
                <a:cs typeface="Arial Narrow" panose="020B0604020202020204" pitchFamily="34" charset="0"/>
              </a:rPr>
              <a:t>LSCC</a:t>
            </a:r>
            <a:r>
              <a:rPr lang="en-AU" sz="2000" dirty="0">
                <a:latin typeface="Arial Narrow" panose="020B0604020202020204" pitchFamily="34" charset="0"/>
                <a:cs typeface="Arial Narrow" panose="020B0604020202020204" pitchFamily="34" charset="0"/>
              </a:rPr>
              <a:t> instance</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creation of the </a:t>
            </a:r>
            <a:r>
              <a:rPr lang="en-AU" sz="2000" b="1" dirty="0">
                <a:latin typeface="Arial Narrow" panose="020B0604020202020204" pitchFamily="34" charset="0"/>
                <a:cs typeface="Arial Narrow" panose="020B0604020202020204" pitchFamily="34" charset="0"/>
              </a:rPr>
              <a:t>CSCC</a:t>
            </a:r>
            <a:r>
              <a:rPr lang="en-AU" sz="2000" dirty="0">
                <a:latin typeface="Arial Narrow" panose="020B0604020202020204" pitchFamily="34" charset="0"/>
                <a:cs typeface="Arial Narrow" panose="020B0604020202020204" pitchFamily="34" charset="0"/>
              </a:rPr>
              <a:t> instance</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creation of the </a:t>
            </a:r>
            <a:r>
              <a:rPr lang="en-AU" sz="2000" b="1" dirty="0">
                <a:latin typeface="Arial Narrow" panose="020B0604020202020204" pitchFamily="34" charset="0"/>
                <a:cs typeface="Arial Narrow" panose="020B0604020202020204" pitchFamily="34" charset="0"/>
              </a:rPr>
              <a:t>QSCC</a:t>
            </a:r>
            <a:r>
              <a:rPr lang="en-AU" sz="2000" dirty="0">
                <a:latin typeface="Arial Narrow" panose="020B0604020202020204" pitchFamily="34" charset="0"/>
                <a:cs typeface="Arial Narrow" panose="020B0604020202020204" pitchFamily="34" charset="0"/>
              </a:rPr>
              <a:t> instance</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creation of the SCC plugin instances</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registration of all the 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with the provider, which updates the </a:t>
            </a:r>
            <a:r>
              <a:rPr lang="en-AU" sz="2000" dirty="0" err="1">
                <a:latin typeface="Arial Narrow" panose="020B0604020202020204" pitchFamily="34" charset="0"/>
                <a:cs typeface="Arial Narrow" panose="020B0604020202020204" pitchFamily="34" charset="0"/>
              </a:rPr>
              <a:t>inproc</a:t>
            </a:r>
            <a:r>
              <a:rPr lang="en-AU" sz="2000" dirty="0">
                <a:latin typeface="Arial Narrow" panose="020B0604020202020204" pitchFamily="34" charset="0"/>
                <a:cs typeface="Arial Narrow" panose="020B0604020202020204" pitchFamily="34" charset="0"/>
              </a:rPr>
              <a:t> controller registry</a:t>
            </a:r>
          </a:p>
        </p:txBody>
      </p:sp>
    </p:spTree>
    <p:extLst>
      <p:ext uri="{BB962C8B-B14F-4D97-AF65-F5344CB8AC3E}">
        <p14:creationId xmlns:p14="http://schemas.microsoft.com/office/powerpoint/2010/main" val="4129374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3491A94-44D0-F544-9167-77D76902A2C4}"/>
              </a:ext>
            </a:extLst>
          </p:cNvPr>
          <p:cNvGrpSpPr/>
          <p:nvPr/>
        </p:nvGrpSpPr>
        <p:grpSpPr>
          <a:xfrm>
            <a:off x="1042839" y="5193845"/>
            <a:ext cx="10578891" cy="1208086"/>
            <a:chOff x="1042839" y="5090609"/>
            <a:chExt cx="10578891" cy="1208086"/>
          </a:xfrm>
        </p:grpSpPr>
        <p:sp>
          <p:nvSpPr>
            <p:cNvPr id="17" name="Rounded Rectangle 16">
              <a:extLst>
                <a:ext uri="{FF2B5EF4-FFF2-40B4-BE49-F238E27FC236}">
                  <a16:creationId xmlns:a16="http://schemas.microsoft.com/office/drawing/2014/main" id="{1FE089DE-1D21-C745-A16A-711DCEC202AF}"/>
                </a:ext>
              </a:extLst>
            </p:cNvPr>
            <p:cNvSpPr/>
            <p:nvPr/>
          </p:nvSpPr>
          <p:spPr>
            <a:xfrm>
              <a:off x="1042839" y="5090609"/>
              <a:ext cx="8219148" cy="287808"/>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a:extLst>
                <a:ext uri="{FF2B5EF4-FFF2-40B4-BE49-F238E27FC236}">
                  <a16:creationId xmlns:a16="http://schemas.microsoft.com/office/drawing/2014/main" id="{E6183D7E-AE0B-594D-B11F-C05C9230BBA2}"/>
                </a:ext>
              </a:extLst>
            </p:cNvPr>
            <p:cNvCxnSpPr>
              <a:cxnSpLocks/>
            </p:cNvCxnSpPr>
            <p:nvPr/>
          </p:nvCxnSpPr>
          <p:spPr>
            <a:xfrm>
              <a:off x="9261984" y="5224386"/>
              <a:ext cx="988142" cy="0"/>
            </a:xfrm>
            <a:prstGeom prst="line">
              <a:avLst/>
            </a:prstGeom>
            <a:ln>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735C630-0DAA-4A4B-9B1D-846C9DB40FDD}"/>
                </a:ext>
              </a:extLst>
            </p:cNvPr>
            <p:cNvSpPr txBox="1"/>
            <p:nvPr/>
          </p:nvSpPr>
          <p:spPr>
            <a:xfrm>
              <a:off x="6238570" y="5652364"/>
              <a:ext cx="5383160" cy="646331"/>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for SCC this value is set to </a:t>
              </a:r>
              <a:r>
                <a:rPr lang="en-AU" b="1" dirty="0">
                  <a:latin typeface="Arial Narrow" panose="020B0604020202020204" pitchFamily="34" charset="0"/>
                  <a:cs typeface="Arial Narrow" panose="020B0604020202020204" pitchFamily="34" charset="0"/>
                </a:rPr>
                <a:t>SYSTEM</a:t>
              </a:r>
              <a:r>
                <a:rPr lang="en-AU" dirty="0">
                  <a:latin typeface="Arial Narrow" panose="020B0604020202020204" pitchFamily="34" charset="0"/>
                  <a:cs typeface="Arial Narrow" panose="020B0604020202020204" pitchFamily="34" charset="0"/>
                </a:rPr>
                <a:t> (rather than </a:t>
              </a:r>
              <a:r>
                <a:rPr lang="en-AU" b="1" dirty="0">
                  <a:latin typeface="Arial Narrow" panose="020B0604020202020204" pitchFamily="34" charset="0"/>
                  <a:cs typeface="Arial Narrow" panose="020B0604020202020204" pitchFamily="34" charset="0"/>
                </a:rPr>
                <a:t>DOCKER</a:t>
              </a:r>
              <a:r>
                <a:rPr lang="en-AU" dirty="0">
                  <a:latin typeface="Arial Narrow" panose="020B0604020202020204" pitchFamily="34" charset="0"/>
                  <a:cs typeface="Arial Narrow" panose="020B0604020202020204" pitchFamily="34" charset="0"/>
                </a:rPr>
                <a:t>) and this leads to manage the </a:t>
              </a:r>
              <a:r>
                <a:rPr lang="en-AU" dirty="0" err="1">
                  <a:latin typeface="Arial Narrow" panose="020B0604020202020204" pitchFamily="34" charset="0"/>
                  <a:cs typeface="Arial Narrow" panose="020B0604020202020204" pitchFamily="34" charset="0"/>
                </a:rPr>
                <a:t>scc</a:t>
              </a:r>
              <a:r>
                <a:rPr lang="en-AU" dirty="0">
                  <a:latin typeface="Arial Narrow" panose="020B0604020202020204" pitchFamily="34" charset="0"/>
                  <a:cs typeface="Arial Narrow" panose="020B0604020202020204" pitchFamily="34" charset="0"/>
                </a:rPr>
                <a:t> via an in-process controller.</a:t>
              </a:r>
            </a:p>
          </p:txBody>
        </p:sp>
        <p:cxnSp>
          <p:nvCxnSpPr>
            <p:cNvPr id="20" name="Straight Connector 19">
              <a:extLst>
                <a:ext uri="{FF2B5EF4-FFF2-40B4-BE49-F238E27FC236}">
                  <a16:creationId xmlns:a16="http://schemas.microsoft.com/office/drawing/2014/main" id="{F6AF9437-975C-0D4A-B034-A888C7B2BC7A}"/>
                </a:ext>
              </a:extLst>
            </p:cNvPr>
            <p:cNvCxnSpPr>
              <a:cxnSpLocks/>
            </p:cNvCxnSpPr>
            <p:nvPr/>
          </p:nvCxnSpPr>
          <p:spPr>
            <a:xfrm flipH="1">
              <a:off x="10247665" y="5224386"/>
              <a:ext cx="2461" cy="360294"/>
            </a:xfrm>
            <a:prstGeom prst="line">
              <a:avLst/>
            </a:prstGeom>
            <a:ln>
              <a:solidFill>
                <a:schemeClr val="accent4">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2" name="Rectangle 11">
            <a:extLst>
              <a:ext uri="{FF2B5EF4-FFF2-40B4-BE49-F238E27FC236}">
                <a16:creationId xmlns:a16="http://schemas.microsoft.com/office/drawing/2014/main" id="{3E7174B3-B33C-874A-BFEF-617B98EC8169}"/>
              </a:ext>
            </a:extLst>
          </p:cNvPr>
          <p:cNvSpPr/>
          <p:nvPr/>
        </p:nvSpPr>
        <p:spPr>
          <a:xfrm>
            <a:off x="838190" y="1711855"/>
            <a:ext cx="3236463" cy="369332"/>
          </a:xfrm>
          <a:prstGeom prst="rect">
            <a:avLst/>
          </a:prstGeom>
        </p:spPr>
        <p:txBody>
          <a:bodyPr wrap="none">
            <a:spAutoFit/>
          </a:bodyPr>
          <a:lstStyle/>
          <a:p>
            <a:pPr lvl="0"/>
            <a:r>
              <a:rPr lang="en-AU" b="1" dirty="0">
                <a:solidFill>
                  <a:prstClr val="black"/>
                </a:solidFill>
              </a:rPr>
              <a:t>System </a:t>
            </a:r>
            <a:r>
              <a:rPr lang="en-AU" b="1" dirty="0" err="1">
                <a:solidFill>
                  <a:prstClr val="black"/>
                </a:solidFill>
              </a:rPr>
              <a:t>Chaincodes</a:t>
            </a:r>
            <a:r>
              <a:rPr lang="en-AU" b="1" dirty="0">
                <a:solidFill>
                  <a:prstClr val="black"/>
                </a:solidFill>
              </a:rPr>
              <a:t> Deployment</a:t>
            </a:r>
          </a:p>
        </p:txBody>
      </p:sp>
      <p:sp>
        <p:nvSpPr>
          <p:cNvPr id="13" name="TextBox 12">
            <a:extLst>
              <a:ext uri="{FF2B5EF4-FFF2-40B4-BE49-F238E27FC236}">
                <a16:creationId xmlns:a16="http://schemas.microsoft.com/office/drawing/2014/main" id="{D53506F1-2A1E-E14A-8F4A-F08FB134F4BF}"/>
              </a:ext>
            </a:extLst>
          </p:cNvPr>
          <p:cNvSpPr txBox="1"/>
          <p:nvPr/>
        </p:nvSpPr>
        <p:spPr>
          <a:xfrm>
            <a:off x="859219" y="2241199"/>
            <a:ext cx="11072226"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Once the SCC are registered with the provider and the Chaincode Support Server is running, the SCC are deployed.</a:t>
            </a:r>
          </a:p>
        </p:txBody>
      </p:sp>
      <p:sp>
        <p:nvSpPr>
          <p:cNvPr id="15" name="TextBox 14">
            <a:extLst>
              <a:ext uri="{FF2B5EF4-FFF2-40B4-BE49-F238E27FC236}">
                <a16:creationId xmlns:a16="http://schemas.microsoft.com/office/drawing/2014/main" id="{5E014AFF-9F54-2A48-BC03-BD4F931C1DC0}"/>
              </a:ext>
            </a:extLst>
          </p:cNvPr>
          <p:cNvSpPr txBox="1"/>
          <p:nvPr/>
        </p:nvSpPr>
        <p:spPr>
          <a:xfrm>
            <a:off x="864392" y="2768206"/>
            <a:ext cx="10915929" cy="707886"/>
          </a:xfrm>
          <a:prstGeom prst="rect">
            <a:avLst/>
          </a:prstGeom>
          <a:noFill/>
        </p:spPr>
        <p:txBody>
          <a:bodyPr wrap="square" rtlCol="0">
            <a:spAutoFit/>
          </a:bodyPr>
          <a:lstStyle/>
          <a:p>
            <a:pPr>
              <a:spcBef>
                <a:spcPts val="300"/>
              </a:spcBef>
              <a:spcAft>
                <a:spcPts val="300"/>
              </a:spcAft>
            </a:pPr>
            <a:r>
              <a:rPr lang="en-AU" sz="2000" dirty="0">
                <a:latin typeface="Arial Narrow" panose="020B0604020202020204" pitchFamily="34" charset="0"/>
                <a:cs typeface="Arial Narrow" panose="020B0604020202020204" pitchFamily="34" charset="0"/>
              </a:rPr>
              <a:t>The peer then proceeds to initialise the channel that has joined and for each of these the an instance of the SCCs is deployed.</a:t>
            </a:r>
          </a:p>
        </p:txBody>
      </p:sp>
      <p:sp>
        <p:nvSpPr>
          <p:cNvPr id="14" name="TextBox 13">
            <a:extLst>
              <a:ext uri="{FF2B5EF4-FFF2-40B4-BE49-F238E27FC236}">
                <a16:creationId xmlns:a16="http://schemas.microsoft.com/office/drawing/2014/main" id="{2099A5D7-8625-D743-A4C3-411A88244188}"/>
              </a:ext>
            </a:extLst>
          </p:cNvPr>
          <p:cNvSpPr txBox="1"/>
          <p:nvPr/>
        </p:nvSpPr>
        <p:spPr>
          <a:xfrm>
            <a:off x="819806" y="3602989"/>
            <a:ext cx="10801923" cy="707886"/>
          </a:xfrm>
          <a:prstGeom prst="rect">
            <a:avLst/>
          </a:prstGeom>
          <a:noFill/>
        </p:spPr>
        <p:txBody>
          <a:bodyPr wrap="square" rtlCol="0">
            <a:spAutoFit/>
          </a:bodyPr>
          <a:lstStyle/>
          <a:p>
            <a:pPr>
              <a:spcBef>
                <a:spcPts val="300"/>
              </a:spcBef>
              <a:spcAft>
                <a:spcPts val="300"/>
              </a:spcAft>
            </a:pPr>
            <a:r>
              <a:rPr lang="en-AU" sz="2000" dirty="0">
                <a:latin typeface="Arial Narrow" panose="020B0604020202020204" pitchFamily="34" charset="0"/>
                <a:cs typeface="Arial Narrow" panose="020B0604020202020204" pitchFamily="34" charset="0"/>
              </a:rPr>
              <a:t>The deployment of a system chaincode occurs in the same manner as any user chaincode, via a deployment specification:</a:t>
            </a:r>
          </a:p>
        </p:txBody>
      </p:sp>
      <p:sp>
        <p:nvSpPr>
          <p:cNvPr id="3" name="Rectangle 2">
            <a:extLst>
              <a:ext uri="{FF2B5EF4-FFF2-40B4-BE49-F238E27FC236}">
                <a16:creationId xmlns:a16="http://schemas.microsoft.com/office/drawing/2014/main" id="{D6A77DEA-657A-1D43-9083-9063E3093F6B}"/>
              </a:ext>
            </a:extLst>
          </p:cNvPr>
          <p:cNvSpPr/>
          <p:nvPr/>
        </p:nvSpPr>
        <p:spPr>
          <a:xfrm>
            <a:off x="806244" y="4448711"/>
            <a:ext cx="9281653" cy="2062103"/>
          </a:xfrm>
          <a:prstGeom prst="rect">
            <a:avLst/>
          </a:prstGeom>
        </p:spPr>
        <p:txBody>
          <a:bodyPr wrap="square">
            <a:spAutoFit/>
          </a:bodyPr>
          <a:lstStyle/>
          <a:p>
            <a:r>
              <a:rPr lang="en-AU" sz="1600" b="1" dirty="0">
                <a:solidFill>
                  <a:srgbClr val="0000FF"/>
                </a:solidFill>
                <a:latin typeface="Courier New" panose="02070309020205020404" pitchFamily="49" charset="0"/>
                <a:cs typeface="Courier New" panose="02070309020205020404" pitchFamily="49" charset="0"/>
              </a:rPr>
              <a:t>type</a:t>
            </a:r>
            <a:r>
              <a:rPr lang="en-AU" sz="1600" b="1" dirty="0">
                <a:solidFill>
                  <a:srgbClr val="000000"/>
                </a:solidFill>
                <a:latin typeface="Courier New" panose="02070309020205020404" pitchFamily="49" charset="0"/>
                <a:cs typeface="Courier New" panose="02070309020205020404" pitchFamily="49" charset="0"/>
              </a:rPr>
              <a:t> </a:t>
            </a:r>
            <a:r>
              <a:rPr lang="en-AU" sz="1600" b="1" dirty="0" err="1">
                <a:solidFill>
                  <a:srgbClr val="7030A0"/>
                </a:solidFill>
                <a:latin typeface="Courier New" panose="02070309020205020404" pitchFamily="49" charset="0"/>
                <a:cs typeface="Courier New" panose="02070309020205020404" pitchFamily="49" charset="0"/>
              </a:rPr>
              <a:t>ChaincodeDeploymentSpec</a:t>
            </a:r>
            <a:r>
              <a:rPr lang="en-AU" sz="1600" b="1" dirty="0">
                <a:solidFill>
                  <a:srgbClr val="000000"/>
                </a:solidFill>
                <a:latin typeface="Courier New" panose="02070309020205020404" pitchFamily="49" charset="0"/>
                <a:cs typeface="Courier New" panose="02070309020205020404" pitchFamily="49" charset="0"/>
              </a:rPr>
              <a:t> </a:t>
            </a:r>
            <a:r>
              <a:rPr lang="en-AU" sz="1600" b="1" dirty="0">
                <a:solidFill>
                  <a:srgbClr val="0000FF"/>
                </a:solidFill>
                <a:latin typeface="Courier New" panose="02070309020205020404" pitchFamily="49" charset="0"/>
                <a:cs typeface="Courier New" panose="02070309020205020404" pitchFamily="49" charset="0"/>
              </a:rPr>
              <a:t>struct</a:t>
            </a:r>
            <a:r>
              <a:rPr lang="en-AU" sz="1600" b="1" dirty="0">
                <a:solidFill>
                  <a:srgbClr val="000000"/>
                </a:solidFill>
                <a:latin typeface="Courier New" panose="02070309020205020404" pitchFamily="49" charset="0"/>
                <a:cs typeface="Courier New" panose="02070309020205020404" pitchFamily="49" charset="0"/>
              </a:rPr>
              <a:t> {</a:t>
            </a:r>
          </a:p>
          <a:p>
            <a:r>
              <a:rPr lang="en-AU" sz="1600" b="1" dirty="0">
                <a:solidFill>
                  <a:srgbClr val="000000"/>
                </a:solidFill>
                <a:latin typeface="Courier New" panose="02070309020205020404" pitchFamily="49" charset="0"/>
                <a:cs typeface="Courier New" panose="02070309020205020404" pitchFamily="49" charset="0"/>
              </a:rPr>
              <a:t>  </a:t>
            </a:r>
            <a:r>
              <a:rPr lang="en-AU" sz="1600" b="1" dirty="0" err="1">
                <a:solidFill>
                  <a:srgbClr val="000000"/>
                </a:solidFill>
                <a:latin typeface="Courier New" panose="02070309020205020404" pitchFamily="49" charset="0"/>
                <a:cs typeface="Courier New" panose="02070309020205020404" pitchFamily="49" charset="0"/>
              </a:rPr>
              <a:t>ChaincodeSpec</a:t>
            </a:r>
            <a:r>
              <a:rPr lang="en-AU" sz="1600" b="1" dirty="0">
                <a:solidFill>
                  <a:srgbClr val="000000"/>
                </a:solidFill>
                <a:latin typeface="Courier New" panose="02070309020205020404" pitchFamily="49" charset="0"/>
                <a:cs typeface="Courier New" panose="02070309020205020404" pitchFamily="49" charset="0"/>
              </a:rPr>
              <a:t>        </a:t>
            </a:r>
            <a:r>
              <a:rPr lang="en-AU" sz="1600" b="1" dirty="0">
                <a:solidFill>
                  <a:srgbClr val="7030A0"/>
                </a:solidFill>
                <a:latin typeface="Courier New" panose="02070309020205020404" pitchFamily="49" charset="0"/>
                <a:cs typeface="Courier New" panose="02070309020205020404" pitchFamily="49" charset="0"/>
              </a:rPr>
              <a:t>*</a:t>
            </a:r>
            <a:r>
              <a:rPr lang="en-AU" sz="1600" b="1" dirty="0" err="1">
                <a:solidFill>
                  <a:srgbClr val="7030A0"/>
                </a:solidFill>
                <a:latin typeface="Courier New" panose="02070309020205020404" pitchFamily="49" charset="0"/>
                <a:cs typeface="Courier New" panose="02070309020205020404" pitchFamily="49" charset="0"/>
              </a:rPr>
              <a:t>ChaincodeSpec</a:t>
            </a:r>
            <a:r>
              <a:rPr lang="en-AU" sz="1600" b="1" dirty="0">
                <a:solidFill>
                  <a:srgbClr val="000000"/>
                </a:solidFill>
                <a:latin typeface="Courier New" panose="02070309020205020404" pitchFamily="49" charset="0"/>
                <a:cs typeface="Courier New" panose="02070309020205020404" pitchFamily="49" charset="0"/>
              </a:rPr>
              <a:t> </a:t>
            </a:r>
            <a:endParaRPr lang="en-AU" sz="1600" b="1" dirty="0">
              <a:solidFill>
                <a:srgbClr val="A31515"/>
              </a:solidFill>
              <a:latin typeface="Courier New" panose="02070309020205020404" pitchFamily="49" charset="0"/>
              <a:cs typeface="Courier New" panose="02070309020205020404" pitchFamily="49" charset="0"/>
            </a:endParaRPr>
          </a:p>
          <a:p>
            <a:r>
              <a:rPr lang="en-AU" sz="1600" b="1" dirty="0">
                <a:solidFill>
                  <a:srgbClr val="000000"/>
                </a:solidFill>
                <a:latin typeface="Courier New" panose="02070309020205020404" pitchFamily="49" charset="0"/>
                <a:cs typeface="Courier New" panose="02070309020205020404" pitchFamily="49" charset="0"/>
              </a:rPr>
              <a:t>  </a:t>
            </a:r>
            <a:r>
              <a:rPr lang="en-AU" sz="1600" b="1" dirty="0" err="1">
                <a:solidFill>
                  <a:srgbClr val="000000"/>
                </a:solidFill>
                <a:latin typeface="Courier New" panose="02070309020205020404" pitchFamily="49" charset="0"/>
                <a:cs typeface="Courier New" panose="02070309020205020404" pitchFamily="49" charset="0"/>
              </a:rPr>
              <a:t>CodePackage</a:t>
            </a:r>
            <a:r>
              <a:rPr lang="en-AU" sz="1600" b="1" dirty="0">
                <a:solidFill>
                  <a:srgbClr val="000000"/>
                </a:solidFill>
                <a:latin typeface="Courier New" panose="02070309020205020404" pitchFamily="49" charset="0"/>
                <a:cs typeface="Courier New" panose="02070309020205020404" pitchFamily="49" charset="0"/>
              </a:rPr>
              <a:t>          []</a:t>
            </a:r>
            <a:r>
              <a:rPr lang="en-AU" sz="1600" b="1" dirty="0">
                <a:solidFill>
                  <a:srgbClr val="0000FF"/>
                </a:solidFill>
                <a:latin typeface="Courier New" panose="02070309020205020404" pitchFamily="49" charset="0"/>
                <a:cs typeface="Courier New" panose="02070309020205020404" pitchFamily="49" charset="0"/>
              </a:rPr>
              <a:t>byte</a:t>
            </a:r>
            <a:r>
              <a:rPr lang="en-AU" sz="1600" b="1" dirty="0">
                <a:solidFill>
                  <a:srgbClr val="000000"/>
                </a:solidFill>
                <a:latin typeface="Courier New" panose="02070309020205020404" pitchFamily="49" charset="0"/>
                <a:cs typeface="Courier New" panose="02070309020205020404" pitchFamily="49" charset="0"/>
              </a:rPr>
              <a:t>     </a:t>
            </a:r>
          </a:p>
          <a:p>
            <a:r>
              <a:rPr lang="en-AU" sz="1600" b="1" dirty="0">
                <a:solidFill>
                  <a:srgbClr val="000000"/>
                </a:solidFill>
                <a:latin typeface="Courier New" panose="02070309020205020404" pitchFamily="49" charset="0"/>
                <a:cs typeface="Courier New" panose="02070309020205020404" pitchFamily="49" charset="0"/>
              </a:rPr>
              <a:t>  </a:t>
            </a:r>
            <a:r>
              <a:rPr lang="en-AU" sz="1600" b="1" dirty="0" err="1">
                <a:solidFill>
                  <a:srgbClr val="000000"/>
                </a:solidFill>
                <a:latin typeface="Courier New" panose="02070309020205020404" pitchFamily="49" charset="0"/>
                <a:cs typeface="Courier New" panose="02070309020205020404" pitchFamily="49" charset="0"/>
              </a:rPr>
              <a:t>ExecEnv</a:t>
            </a:r>
            <a:r>
              <a:rPr lang="en-AU" sz="1600" b="1" dirty="0">
                <a:solidFill>
                  <a:srgbClr val="000000"/>
                </a:solidFill>
                <a:latin typeface="Courier New" panose="02070309020205020404" pitchFamily="49" charset="0"/>
                <a:cs typeface="Courier New" panose="02070309020205020404" pitchFamily="49" charset="0"/>
              </a:rPr>
              <a:t>              </a:t>
            </a:r>
            <a:r>
              <a:rPr lang="en-AU" sz="1600" b="1" dirty="0" err="1">
                <a:solidFill>
                  <a:srgbClr val="7030A0"/>
                </a:solidFill>
                <a:latin typeface="Courier New" panose="02070309020205020404" pitchFamily="49" charset="0"/>
                <a:cs typeface="Courier New" panose="02070309020205020404" pitchFamily="49" charset="0"/>
              </a:rPr>
              <a:t>ChaincodeDeploymentSpec_ExecutionEnvironment</a:t>
            </a:r>
            <a:r>
              <a:rPr lang="en-AU" sz="1600" b="1" dirty="0">
                <a:solidFill>
                  <a:srgbClr val="000000"/>
                </a:solidFill>
                <a:latin typeface="Courier New" panose="02070309020205020404" pitchFamily="49" charset="0"/>
                <a:cs typeface="Courier New" panose="02070309020205020404" pitchFamily="49" charset="0"/>
              </a:rPr>
              <a:t>     </a:t>
            </a:r>
          </a:p>
          <a:p>
            <a:r>
              <a:rPr lang="en-AU" sz="1600" b="1" dirty="0">
                <a:solidFill>
                  <a:srgbClr val="000000"/>
                </a:solidFill>
                <a:latin typeface="Courier New" panose="02070309020205020404" pitchFamily="49" charset="0"/>
                <a:cs typeface="Courier New" panose="02070309020205020404" pitchFamily="49" charset="0"/>
              </a:rPr>
              <a:t>  </a:t>
            </a:r>
            <a:r>
              <a:rPr lang="en-AU" sz="1600" b="1" dirty="0" err="1">
                <a:solidFill>
                  <a:srgbClr val="000000"/>
                </a:solidFill>
                <a:latin typeface="Courier New" panose="02070309020205020404" pitchFamily="49" charset="0"/>
                <a:cs typeface="Courier New" panose="02070309020205020404" pitchFamily="49" charset="0"/>
              </a:rPr>
              <a:t>XXX_NoUnkeyedLiteral</a:t>
            </a:r>
            <a:r>
              <a:rPr lang="en-AU" sz="1600" b="1" dirty="0">
                <a:solidFill>
                  <a:srgbClr val="000000"/>
                </a:solidFill>
                <a:latin typeface="Courier New" panose="02070309020205020404" pitchFamily="49" charset="0"/>
                <a:cs typeface="Courier New" panose="02070309020205020404" pitchFamily="49" charset="0"/>
              </a:rPr>
              <a:t> </a:t>
            </a:r>
            <a:r>
              <a:rPr lang="en-AU" sz="1600" b="1" dirty="0">
                <a:solidFill>
                  <a:srgbClr val="0000FF"/>
                </a:solidFill>
                <a:latin typeface="Courier New" panose="02070309020205020404" pitchFamily="49" charset="0"/>
                <a:cs typeface="Courier New" panose="02070309020205020404" pitchFamily="49" charset="0"/>
              </a:rPr>
              <a:t>struct</a:t>
            </a:r>
            <a:r>
              <a:rPr lang="en-AU" sz="1600" b="1" dirty="0">
                <a:solidFill>
                  <a:srgbClr val="000000"/>
                </a:solidFill>
                <a:latin typeface="Courier New" panose="02070309020205020404" pitchFamily="49" charset="0"/>
                <a:cs typeface="Courier New" panose="02070309020205020404" pitchFamily="49" charset="0"/>
              </a:rPr>
              <a:t>{}     </a:t>
            </a:r>
          </a:p>
          <a:p>
            <a:r>
              <a:rPr lang="en-AU" sz="1600" b="1" dirty="0">
                <a:solidFill>
                  <a:srgbClr val="000000"/>
                </a:solidFill>
                <a:latin typeface="Courier New" panose="02070309020205020404" pitchFamily="49" charset="0"/>
                <a:cs typeface="Courier New" panose="02070309020205020404" pitchFamily="49" charset="0"/>
              </a:rPr>
              <a:t>  </a:t>
            </a:r>
            <a:r>
              <a:rPr lang="en-AU" sz="1600" b="1" dirty="0" err="1">
                <a:solidFill>
                  <a:srgbClr val="000000"/>
                </a:solidFill>
                <a:latin typeface="Courier New" panose="02070309020205020404" pitchFamily="49" charset="0"/>
                <a:cs typeface="Courier New" panose="02070309020205020404" pitchFamily="49" charset="0"/>
              </a:rPr>
              <a:t>XXX_unrecognized</a:t>
            </a:r>
            <a:r>
              <a:rPr lang="en-AU" sz="1600" b="1" dirty="0">
                <a:solidFill>
                  <a:srgbClr val="000000"/>
                </a:solidFill>
                <a:latin typeface="Courier New" panose="02070309020205020404" pitchFamily="49" charset="0"/>
                <a:cs typeface="Courier New" panose="02070309020205020404" pitchFamily="49" charset="0"/>
              </a:rPr>
              <a:t>     []</a:t>
            </a:r>
            <a:r>
              <a:rPr lang="en-AU" sz="1600" b="1" dirty="0">
                <a:solidFill>
                  <a:srgbClr val="0000FF"/>
                </a:solidFill>
                <a:latin typeface="Courier New" panose="02070309020205020404" pitchFamily="49" charset="0"/>
                <a:cs typeface="Courier New" panose="02070309020205020404" pitchFamily="49" charset="0"/>
              </a:rPr>
              <a:t>byte</a:t>
            </a:r>
            <a:r>
              <a:rPr lang="en-AU" sz="1600" b="1" dirty="0">
                <a:solidFill>
                  <a:srgbClr val="000000"/>
                </a:solidFill>
                <a:latin typeface="Courier New" panose="02070309020205020404" pitchFamily="49" charset="0"/>
                <a:cs typeface="Courier New" panose="02070309020205020404" pitchFamily="49" charset="0"/>
              </a:rPr>
              <a:t>     </a:t>
            </a:r>
          </a:p>
          <a:p>
            <a:r>
              <a:rPr lang="en-AU" sz="1600" b="1" dirty="0">
                <a:solidFill>
                  <a:srgbClr val="000000"/>
                </a:solidFill>
                <a:latin typeface="Courier New" panose="02070309020205020404" pitchFamily="49" charset="0"/>
                <a:cs typeface="Courier New" panose="02070309020205020404" pitchFamily="49" charset="0"/>
              </a:rPr>
              <a:t>  </a:t>
            </a:r>
            <a:r>
              <a:rPr lang="en-AU" sz="1600" b="1" dirty="0" err="1">
                <a:solidFill>
                  <a:srgbClr val="000000"/>
                </a:solidFill>
                <a:latin typeface="Courier New" panose="02070309020205020404" pitchFamily="49" charset="0"/>
                <a:cs typeface="Courier New" panose="02070309020205020404" pitchFamily="49" charset="0"/>
              </a:rPr>
              <a:t>XXX_sizecache</a:t>
            </a:r>
            <a:r>
              <a:rPr lang="en-AU" sz="1600" b="1" dirty="0">
                <a:solidFill>
                  <a:srgbClr val="000000"/>
                </a:solidFill>
                <a:latin typeface="Courier New" panose="02070309020205020404" pitchFamily="49" charset="0"/>
                <a:cs typeface="Courier New" panose="02070309020205020404" pitchFamily="49" charset="0"/>
              </a:rPr>
              <a:t>        </a:t>
            </a:r>
            <a:r>
              <a:rPr lang="en-AU" sz="1600" b="1" dirty="0">
                <a:solidFill>
                  <a:srgbClr val="0000FF"/>
                </a:solidFill>
                <a:latin typeface="Courier New" panose="02070309020205020404" pitchFamily="49" charset="0"/>
                <a:cs typeface="Courier New" panose="02070309020205020404" pitchFamily="49" charset="0"/>
              </a:rPr>
              <a:t>int32</a:t>
            </a:r>
          </a:p>
          <a:p>
            <a:r>
              <a:rPr lang="en-AU" sz="1600" b="1"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067478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4" name="TextBox 13">
            <a:extLst>
              <a:ext uri="{FF2B5EF4-FFF2-40B4-BE49-F238E27FC236}">
                <a16:creationId xmlns:a16="http://schemas.microsoft.com/office/drawing/2014/main" id="{857E8A09-B7CA-CA4E-8F31-50B2845FAA09}"/>
              </a:ext>
            </a:extLst>
          </p:cNvPr>
          <p:cNvSpPr txBox="1"/>
          <p:nvPr/>
        </p:nvSpPr>
        <p:spPr>
          <a:xfrm>
            <a:off x="859219" y="2303121"/>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LSCC is responsible for the management of the life-cycle of chaincode. More specifically does the following:</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3425297" cy="369332"/>
          </a:xfrm>
          <a:prstGeom prst="rect">
            <a:avLst/>
          </a:prstGeom>
        </p:spPr>
        <p:txBody>
          <a:bodyPr wrap="none">
            <a:spAutoFit/>
          </a:bodyPr>
          <a:lstStyle/>
          <a:p>
            <a:pPr lvl="0"/>
            <a:r>
              <a:rPr lang="en-AU" b="1" dirty="0">
                <a:solidFill>
                  <a:prstClr val="black"/>
                </a:solidFill>
              </a:rPr>
              <a:t>Lifecycle System Chaincode (LSCC)</a:t>
            </a:r>
          </a:p>
        </p:txBody>
      </p:sp>
      <p:sp>
        <p:nvSpPr>
          <p:cNvPr id="12" name="TextBox 11">
            <a:extLst>
              <a:ext uri="{FF2B5EF4-FFF2-40B4-BE49-F238E27FC236}">
                <a16:creationId xmlns:a16="http://schemas.microsoft.com/office/drawing/2014/main" id="{251D53F3-D737-8540-A927-F62326D704AE}"/>
              </a:ext>
            </a:extLst>
          </p:cNvPr>
          <p:cNvSpPr txBox="1"/>
          <p:nvPr/>
        </p:nvSpPr>
        <p:spPr>
          <a:xfrm>
            <a:off x="904231" y="2792497"/>
            <a:ext cx="10836250" cy="1938992"/>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it integrates with the local file storage to maintain installed chaincode packages</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it maintains a ledger with the deployed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(per channel)</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it updates chaincode metadata during upgrades</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it performs validations checks on the correctness of chaincode and associate instantiation policy</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it provides querying capabilities to support end user </a:t>
            </a:r>
            <a:r>
              <a:rPr lang="en-AU" sz="2000" b="1" dirty="0">
                <a:latin typeface="Arial Narrow" panose="020B0604020202020204" pitchFamily="34" charset="0"/>
                <a:cs typeface="Arial Narrow" panose="020B0604020202020204" pitchFamily="34" charset="0"/>
              </a:rPr>
              <a:t>peer chaincode &lt;....&gt; </a:t>
            </a:r>
            <a:r>
              <a:rPr lang="en-AU" sz="2000" dirty="0">
                <a:latin typeface="Arial Narrow" panose="020B0604020202020204" pitchFamily="34" charset="0"/>
                <a:cs typeface="Arial Narrow" panose="020B0604020202020204" pitchFamily="34" charset="0"/>
              </a:rPr>
              <a:t>commands</a:t>
            </a:r>
          </a:p>
        </p:txBody>
      </p:sp>
      <p:sp>
        <p:nvSpPr>
          <p:cNvPr id="13" name="TextBox 12">
            <a:extLst>
              <a:ext uri="{FF2B5EF4-FFF2-40B4-BE49-F238E27FC236}">
                <a16:creationId xmlns:a16="http://schemas.microsoft.com/office/drawing/2014/main" id="{890CD0FC-3138-8341-AF10-75D99A750677}"/>
              </a:ext>
            </a:extLst>
          </p:cNvPr>
          <p:cNvSpPr txBox="1"/>
          <p:nvPr/>
        </p:nvSpPr>
        <p:spPr>
          <a:xfrm>
            <a:off x="904231" y="5063353"/>
            <a:ext cx="11029622"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As the LSCC is deployed into its own channel and each user channel, different operations occur in different channels:</a:t>
            </a:r>
          </a:p>
        </p:txBody>
      </p:sp>
      <p:sp>
        <p:nvSpPr>
          <p:cNvPr id="15" name="TextBox 14">
            <a:extLst>
              <a:ext uri="{FF2B5EF4-FFF2-40B4-BE49-F238E27FC236}">
                <a16:creationId xmlns:a16="http://schemas.microsoft.com/office/drawing/2014/main" id="{5CA759E9-50FD-8B4B-85A4-0EC48C34DA49}"/>
              </a:ext>
            </a:extLst>
          </p:cNvPr>
          <p:cNvSpPr txBox="1"/>
          <p:nvPr/>
        </p:nvSpPr>
        <p:spPr>
          <a:xfrm>
            <a:off x="904231" y="5495386"/>
            <a:ext cx="10836250" cy="784830"/>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install related operations, occur within the LSSC specific channel</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deployments and upgrades related operations, occur within the user channels</a:t>
            </a:r>
          </a:p>
        </p:txBody>
      </p:sp>
    </p:spTree>
    <p:extLst>
      <p:ext uri="{BB962C8B-B14F-4D97-AF65-F5344CB8AC3E}">
        <p14:creationId xmlns:p14="http://schemas.microsoft.com/office/powerpoint/2010/main" val="35011497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4" name="TextBox 13">
            <a:extLst>
              <a:ext uri="{FF2B5EF4-FFF2-40B4-BE49-F238E27FC236}">
                <a16:creationId xmlns:a16="http://schemas.microsoft.com/office/drawing/2014/main" id="{857E8A09-B7CA-CA4E-8F31-50B2845FAA09}"/>
              </a:ext>
            </a:extLst>
          </p:cNvPr>
          <p:cNvSpPr txBox="1"/>
          <p:nvPr/>
        </p:nvSpPr>
        <p:spPr>
          <a:xfrm>
            <a:off x="859219" y="2219142"/>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All 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(both plugins and native ones) are represented by two interfaces:</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1916743" cy="369332"/>
          </a:xfrm>
          <a:prstGeom prst="rect">
            <a:avLst/>
          </a:prstGeom>
        </p:spPr>
        <p:txBody>
          <a:bodyPr wrap="none">
            <a:spAutoFit/>
          </a:bodyPr>
          <a:lstStyle/>
          <a:p>
            <a:pPr lvl="0"/>
            <a:r>
              <a:rPr lang="en-AU" b="1" dirty="0">
                <a:solidFill>
                  <a:prstClr val="black"/>
                </a:solidFill>
              </a:rPr>
              <a:t>Basic Abstractions</a:t>
            </a:r>
          </a:p>
        </p:txBody>
      </p:sp>
      <p:sp>
        <p:nvSpPr>
          <p:cNvPr id="16" name="TextBox 15">
            <a:extLst>
              <a:ext uri="{FF2B5EF4-FFF2-40B4-BE49-F238E27FC236}">
                <a16:creationId xmlns:a16="http://schemas.microsoft.com/office/drawing/2014/main" id="{5B415F7B-47C6-414E-BBBF-ADC13FAB1163}"/>
              </a:ext>
            </a:extLst>
          </p:cNvPr>
          <p:cNvSpPr txBox="1"/>
          <p:nvPr/>
        </p:nvSpPr>
        <p:spPr>
          <a:xfrm>
            <a:off x="853237" y="2713269"/>
            <a:ext cx="8953236" cy="2569934"/>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SelfDescribingSysCC</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6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Name()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6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Path()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6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InitArgs</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6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Chaincode() </a:t>
            </a:r>
            <a:r>
              <a:rPr lang="en-AU" sz="1400" b="1" dirty="0" err="1">
                <a:solidFill>
                  <a:srgbClr val="7030A0"/>
                </a:solidFill>
                <a:latin typeface="Courier New" panose="02070309020205020404" pitchFamily="49" charset="0"/>
                <a:cs typeface="Courier New" panose="02070309020205020404" pitchFamily="49" charset="0"/>
              </a:rPr>
              <a:t>shim.Chaincode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6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InvokableExternal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6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InvokableCC2CC </a:t>
            </a:r>
            <a:r>
              <a:rPr lang="en-AU" sz="1400" b="1" dirty="0">
                <a:solidFill>
                  <a:srgbClr val="0070C0"/>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6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Enabled() </a:t>
            </a:r>
            <a:r>
              <a:rPr lang="en-AU" sz="1400" b="1" dirty="0">
                <a:solidFill>
                  <a:srgbClr val="0070C0"/>
                </a:solidFill>
                <a:latin typeface="Courier New" panose="02070309020205020404" pitchFamily="49" charset="0"/>
                <a:cs typeface="Courier New" panose="02070309020205020404" pitchFamily="49" charset="0"/>
              </a:rPr>
              <a:t>bool</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44AB96E3-9639-B947-94E9-0A4F259D46A4}"/>
              </a:ext>
            </a:extLst>
          </p:cNvPr>
          <p:cNvSpPr txBox="1"/>
          <p:nvPr/>
        </p:nvSpPr>
        <p:spPr>
          <a:xfrm>
            <a:off x="838468" y="5377082"/>
            <a:ext cx="8953236" cy="1107996"/>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Chaincode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6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Init(stub </a:t>
            </a:r>
            <a:r>
              <a:rPr lang="en-AU" sz="1400" b="1" dirty="0" err="1">
                <a:solidFill>
                  <a:srgbClr val="7030A0"/>
                </a:solidFill>
                <a:latin typeface="Courier New" panose="02070309020205020404" pitchFamily="49" charset="0"/>
                <a:cs typeface="Courier New" panose="02070309020205020404" pitchFamily="49" charset="0"/>
              </a:rPr>
              <a:t>ChaincodeStubInterface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endParaRPr lang="en-AU" sz="1400" b="1" dirty="0">
              <a:solidFill>
                <a:srgbClr val="7030A0"/>
              </a:solidFill>
              <a:latin typeface="Courier New" panose="02070309020205020404" pitchFamily="49" charset="0"/>
              <a:cs typeface="Courier New" panose="02070309020205020404" pitchFamily="49" charset="0"/>
            </a:endParaRPr>
          </a:p>
          <a:p>
            <a:pPr>
              <a:spcBef>
                <a:spcPts val="6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Invoke(stub </a:t>
            </a:r>
            <a:r>
              <a:rPr lang="en-AU" sz="1400" b="1" dirty="0" err="1">
                <a:solidFill>
                  <a:srgbClr val="7030A0"/>
                </a:solidFill>
                <a:latin typeface="Courier New" panose="02070309020205020404" pitchFamily="49" charset="0"/>
                <a:cs typeface="Courier New" panose="02070309020205020404" pitchFamily="49" charset="0"/>
              </a:rPr>
              <a:t>ChaincodeStubInterface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p:txBody>
      </p:sp>
      <p:grpSp>
        <p:nvGrpSpPr>
          <p:cNvPr id="32" name="Group 31">
            <a:extLst>
              <a:ext uri="{FF2B5EF4-FFF2-40B4-BE49-F238E27FC236}">
                <a16:creationId xmlns:a16="http://schemas.microsoft.com/office/drawing/2014/main" id="{A1FC5D75-5F1C-3640-8A78-466DA07807FB}"/>
              </a:ext>
            </a:extLst>
          </p:cNvPr>
          <p:cNvGrpSpPr/>
          <p:nvPr/>
        </p:nvGrpSpPr>
        <p:grpSpPr>
          <a:xfrm>
            <a:off x="5654351" y="2713269"/>
            <a:ext cx="2817846" cy="2371911"/>
            <a:chOff x="5654351" y="2797248"/>
            <a:chExt cx="2817846" cy="2371911"/>
          </a:xfrm>
        </p:grpSpPr>
        <p:cxnSp>
          <p:nvCxnSpPr>
            <p:cNvPr id="10" name="Straight Connector 9">
              <a:extLst>
                <a:ext uri="{FF2B5EF4-FFF2-40B4-BE49-F238E27FC236}">
                  <a16:creationId xmlns:a16="http://schemas.microsoft.com/office/drawing/2014/main" id="{06371C3D-6491-1346-BA6E-772AF9046086}"/>
                </a:ext>
              </a:extLst>
            </p:cNvPr>
            <p:cNvCxnSpPr/>
            <p:nvPr/>
          </p:nvCxnSpPr>
          <p:spPr>
            <a:xfrm>
              <a:off x="5654351" y="2797248"/>
              <a:ext cx="0" cy="2371911"/>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358E3A-5DFB-5641-86C0-C693BB503B53}"/>
                </a:ext>
              </a:extLst>
            </p:cNvPr>
            <p:cNvCxnSpPr/>
            <p:nvPr/>
          </p:nvCxnSpPr>
          <p:spPr>
            <a:xfrm>
              <a:off x="5663682" y="3937518"/>
              <a:ext cx="2808515" cy="0"/>
            </a:xfrm>
            <a:prstGeom prst="line">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73A69595-8E3B-3348-90B0-0139ECE07227}"/>
              </a:ext>
            </a:extLst>
          </p:cNvPr>
          <p:cNvGrpSpPr/>
          <p:nvPr/>
        </p:nvGrpSpPr>
        <p:grpSpPr>
          <a:xfrm>
            <a:off x="6879772" y="5283203"/>
            <a:ext cx="1595536" cy="1221199"/>
            <a:chOff x="6879772" y="5367182"/>
            <a:chExt cx="1595536" cy="1221199"/>
          </a:xfrm>
        </p:grpSpPr>
        <p:cxnSp>
          <p:nvCxnSpPr>
            <p:cNvPr id="21" name="Straight Connector 20">
              <a:extLst>
                <a:ext uri="{FF2B5EF4-FFF2-40B4-BE49-F238E27FC236}">
                  <a16:creationId xmlns:a16="http://schemas.microsoft.com/office/drawing/2014/main" id="{705A5FD5-AB18-9E47-BF39-FFCE1C82B1E7}"/>
                </a:ext>
              </a:extLst>
            </p:cNvPr>
            <p:cNvCxnSpPr>
              <a:cxnSpLocks/>
            </p:cNvCxnSpPr>
            <p:nvPr/>
          </p:nvCxnSpPr>
          <p:spPr>
            <a:xfrm>
              <a:off x="6879772" y="5367182"/>
              <a:ext cx="0" cy="1221199"/>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257212-B7EA-5F4B-817D-B822C36650E7}"/>
                </a:ext>
              </a:extLst>
            </p:cNvPr>
            <p:cNvCxnSpPr>
              <a:cxnSpLocks/>
            </p:cNvCxnSpPr>
            <p:nvPr/>
          </p:nvCxnSpPr>
          <p:spPr>
            <a:xfrm>
              <a:off x="6879772" y="5991224"/>
              <a:ext cx="1595536" cy="0"/>
            </a:xfrm>
            <a:prstGeom prst="line">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grpSp>
      <p:sp>
        <p:nvSpPr>
          <p:cNvPr id="28" name="Freeform 27">
            <a:extLst>
              <a:ext uri="{FF2B5EF4-FFF2-40B4-BE49-F238E27FC236}">
                <a16:creationId xmlns:a16="http://schemas.microsoft.com/office/drawing/2014/main" id="{62CEEB23-884A-3846-9576-4865D29CE923}"/>
              </a:ext>
            </a:extLst>
          </p:cNvPr>
          <p:cNvSpPr/>
          <p:nvPr/>
        </p:nvSpPr>
        <p:spPr>
          <a:xfrm>
            <a:off x="2360645" y="3955651"/>
            <a:ext cx="2842396" cy="1437439"/>
          </a:xfrm>
          <a:custGeom>
            <a:avLst/>
            <a:gdLst>
              <a:gd name="connsiteX0" fmla="*/ 1987420 w 2842396"/>
              <a:gd name="connsiteY0" fmla="*/ 75170 h 1437439"/>
              <a:gd name="connsiteX1" fmla="*/ 2304661 w 2842396"/>
              <a:gd name="connsiteY1" fmla="*/ 9856 h 1437439"/>
              <a:gd name="connsiteX2" fmla="*/ 2705877 w 2842396"/>
              <a:gd name="connsiteY2" fmla="*/ 261782 h 1437439"/>
              <a:gd name="connsiteX3" fmla="*/ 2724539 w 2842396"/>
              <a:gd name="connsiteY3" fmla="*/ 1101537 h 1437439"/>
              <a:gd name="connsiteX4" fmla="*/ 1268963 w 2842396"/>
              <a:gd name="connsiteY4" fmla="*/ 998901 h 1437439"/>
              <a:gd name="connsiteX5" fmla="*/ 0 w 2842396"/>
              <a:gd name="connsiteY5" fmla="*/ 1437439 h 143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2396" h="1437439">
                <a:moveTo>
                  <a:pt x="1987420" y="75170"/>
                </a:moveTo>
                <a:cubicBezTo>
                  <a:pt x="2086169" y="26962"/>
                  <a:pt x="2184918" y="-21246"/>
                  <a:pt x="2304661" y="9856"/>
                </a:cubicBezTo>
                <a:cubicBezTo>
                  <a:pt x="2424404" y="40958"/>
                  <a:pt x="2635897" y="79835"/>
                  <a:pt x="2705877" y="261782"/>
                </a:cubicBezTo>
                <a:cubicBezTo>
                  <a:pt x="2775857" y="443729"/>
                  <a:pt x="2964025" y="978684"/>
                  <a:pt x="2724539" y="1101537"/>
                </a:cubicBezTo>
                <a:cubicBezTo>
                  <a:pt x="2485053" y="1224390"/>
                  <a:pt x="1723053" y="942917"/>
                  <a:pt x="1268963" y="998901"/>
                </a:cubicBezTo>
                <a:cubicBezTo>
                  <a:pt x="814873" y="1054885"/>
                  <a:pt x="407436" y="1246162"/>
                  <a:pt x="0" y="1437439"/>
                </a:cubicBezTo>
              </a:path>
            </a:pathLst>
          </a:custGeom>
          <a:noFill/>
          <a:ln>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3" name="Group 32">
            <a:extLst>
              <a:ext uri="{FF2B5EF4-FFF2-40B4-BE49-F238E27FC236}">
                <a16:creationId xmlns:a16="http://schemas.microsoft.com/office/drawing/2014/main" id="{D0814D12-A3D8-B64C-B771-9CFF160A27C6}"/>
              </a:ext>
            </a:extLst>
          </p:cNvPr>
          <p:cNvGrpSpPr/>
          <p:nvPr/>
        </p:nvGrpSpPr>
        <p:grpSpPr>
          <a:xfrm>
            <a:off x="8629550" y="2715417"/>
            <a:ext cx="3390407" cy="1461578"/>
            <a:chOff x="8629550" y="2799396"/>
            <a:chExt cx="3390407" cy="1461578"/>
          </a:xfrm>
        </p:grpSpPr>
        <p:sp>
          <p:nvSpPr>
            <p:cNvPr id="20" name="TextBox 19">
              <a:extLst>
                <a:ext uri="{FF2B5EF4-FFF2-40B4-BE49-F238E27FC236}">
                  <a16:creationId xmlns:a16="http://schemas.microsoft.com/office/drawing/2014/main" id="{3BACEF79-0FDA-9046-8395-13689D7FCB43}"/>
                </a:ext>
              </a:extLst>
            </p:cNvPr>
            <p:cNvSpPr txBox="1"/>
            <p:nvPr/>
          </p:nvSpPr>
          <p:spPr>
            <a:xfrm>
              <a:off x="8629550" y="2799396"/>
              <a:ext cx="1940468" cy="584775"/>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sz="1600" dirty="0"/>
                <a:t>go package: core/</a:t>
              </a:r>
              <a:r>
                <a:rPr lang="en-AU" sz="1600" dirty="0" err="1"/>
                <a:t>scc</a:t>
              </a:r>
              <a:endParaRPr lang="en-AU" sz="1600" dirty="0"/>
            </a:p>
            <a:p>
              <a:r>
                <a:rPr lang="en-AU" sz="1600" dirty="0"/>
                <a:t>file: </a:t>
              </a:r>
              <a:r>
                <a:rPr lang="en-AU" sz="1600" dirty="0" err="1"/>
                <a:t>sysccapi.go</a:t>
              </a:r>
              <a:endParaRPr lang="en-AU" sz="1600" dirty="0"/>
            </a:p>
          </p:txBody>
        </p:sp>
        <p:sp>
          <p:nvSpPr>
            <p:cNvPr id="29" name="Rectangle 28">
              <a:extLst>
                <a:ext uri="{FF2B5EF4-FFF2-40B4-BE49-F238E27FC236}">
                  <a16:creationId xmlns:a16="http://schemas.microsoft.com/office/drawing/2014/main" id="{AF401C8B-A77B-4948-881E-09A1CA1BBF75}"/>
                </a:ext>
              </a:extLst>
            </p:cNvPr>
            <p:cNvSpPr/>
            <p:nvPr/>
          </p:nvSpPr>
          <p:spPr>
            <a:xfrm>
              <a:off x="8644276" y="3522310"/>
              <a:ext cx="3375681" cy="738664"/>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Provides metadata information about the system chaincode, its initialisation information, and invocation constraints.</a:t>
              </a:r>
            </a:p>
          </p:txBody>
        </p:sp>
      </p:grpSp>
      <p:grpSp>
        <p:nvGrpSpPr>
          <p:cNvPr id="34" name="Group 33">
            <a:extLst>
              <a:ext uri="{FF2B5EF4-FFF2-40B4-BE49-F238E27FC236}">
                <a16:creationId xmlns:a16="http://schemas.microsoft.com/office/drawing/2014/main" id="{BC0FE01B-CBE8-3144-8553-06DA49D000F5}"/>
              </a:ext>
            </a:extLst>
          </p:cNvPr>
          <p:cNvGrpSpPr/>
          <p:nvPr/>
        </p:nvGrpSpPr>
        <p:grpSpPr>
          <a:xfrm>
            <a:off x="8629550" y="5010281"/>
            <a:ext cx="3390407" cy="1183171"/>
            <a:chOff x="8629550" y="5094260"/>
            <a:chExt cx="3390407" cy="1183171"/>
          </a:xfrm>
        </p:grpSpPr>
        <p:sp>
          <p:nvSpPr>
            <p:cNvPr id="24" name="TextBox 23">
              <a:extLst>
                <a:ext uri="{FF2B5EF4-FFF2-40B4-BE49-F238E27FC236}">
                  <a16:creationId xmlns:a16="http://schemas.microsoft.com/office/drawing/2014/main" id="{78DF2AC5-433A-974D-8126-064A5BF446AA}"/>
                </a:ext>
              </a:extLst>
            </p:cNvPr>
            <p:cNvSpPr txBox="1"/>
            <p:nvPr/>
          </p:nvSpPr>
          <p:spPr>
            <a:xfrm>
              <a:off x="8629550" y="5094260"/>
              <a:ext cx="3045321" cy="584775"/>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sz="1600" dirty="0"/>
                <a:t>go package: core/chaincode/shim</a:t>
              </a:r>
            </a:p>
            <a:p>
              <a:r>
                <a:rPr lang="en-AU" sz="1600" dirty="0"/>
                <a:t>file: </a:t>
              </a:r>
              <a:r>
                <a:rPr lang="en-AU" sz="1600" dirty="0" err="1"/>
                <a:t>interfaces.go</a:t>
              </a:r>
              <a:endParaRPr lang="en-AU" sz="1600" dirty="0"/>
            </a:p>
          </p:txBody>
        </p:sp>
        <p:sp>
          <p:nvSpPr>
            <p:cNvPr id="30" name="Rectangle 29">
              <a:extLst>
                <a:ext uri="{FF2B5EF4-FFF2-40B4-BE49-F238E27FC236}">
                  <a16:creationId xmlns:a16="http://schemas.microsoft.com/office/drawing/2014/main" id="{6566E2EE-F5CB-544C-AE4B-44FE776474CE}"/>
                </a:ext>
              </a:extLst>
            </p:cNvPr>
            <p:cNvSpPr/>
            <p:nvPr/>
          </p:nvSpPr>
          <p:spPr>
            <a:xfrm>
              <a:off x="8644276" y="5754211"/>
              <a:ext cx="3375681"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Standard chaincode interface used by the shim to invoke transactions.</a:t>
              </a:r>
            </a:p>
          </p:txBody>
        </p:sp>
      </p:grpSp>
    </p:spTree>
    <p:extLst>
      <p:ext uri="{BB962C8B-B14F-4D97-AF65-F5344CB8AC3E}">
        <p14:creationId xmlns:p14="http://schemas.microsoft.com/office/powerpoint/2010/main" val="38688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10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4" name="TextBox 13">
            <a:extLst>
              <a:ext uri="{FF2B5EF4-FFF2-40B4-BE49-F238E27FC236}">
                <a16:creationId xmlns:a16="http://schemas.microsoft.com/office/drawing/2014/main" id="{857E8A09-B7CA-CA4E-8F31-50B2845FAA09}"/>
              </a:ext>
            </a:extLst>
          </p:cNvPr>
          <p:cNvSpPr txBox="1"/>
          <p:nvPr/>
        </p:nvSpPr>
        <p:spPr>
          <a:xfrm>
            <a:off x="859219" y="2153825"/>
            <a:ext cx="10836251" cy="1015663"/>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are primarily managed by its associated provider (</a:t>
            </a:r>
            <a:r>
              <a:rPr lang="en-AU" sz="2000" b="1" dirty="0" err="1">
                <a:latin typeface="Arial Narrow" panose="020B0604020202020204" pitchFamily="34" charset="0"/>
                <a:cs typeface="Arial Narrow" panose="020B0604020202020204" pitchFamily="34" charset="0"/>
              </a:rPr>
              <a:t>scc.Provider</a:t>
            </a:r>
            <a:r>
              <a:rPr lang="en-AU" sz="2000" dirty="0">
                <a:latin typeface="Arial Narrow" panose="020B0604020202020204" pitchFamily="34" charset="0"/>
                <a:cs typeface="Arial Narrow" panose="020B0604020202020204" pitchFamily="34" charset="0"/>
              </a:rPr>
              <a:t>). This component registers all the 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and provides an abstraction layer to other packages to interact with the system chaincode package functionalities, without importing it.</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1916743" cy="369332"/>
          </a:xfrm>
          <a:prstGeom prst="rect">
            <a:avLst/>
          </a:prstGeom>
        </p:spPr>
        <p:txBody>
          <a:bodyPr wrap="none">
            <a:spAutoFit/>
          </a:bodyPr>
          <a:lstStyle/>
          <a:p>
            <a:pPr lvl="0"/>
            <a:r>
              <a:rPr lang="en-AU" b="1" dirty="0">
                <a:solidFill>
                  <a:prstClr val="black"/>
                </a:solidFill>
              </a:rPr>
              <a:t>Basic Abstractions</a:t>
            </a:r>
          </a:p>
        </p:txBody>
      </p:sp>
      <p:sp>
        <p:nvSpPr>
          <p:cNvPr id="16" name="TextBox 15">
            <a:extLst>
              <a:ext uri="{FF2B5EF4-FFF2-40B4-BE49-F238E27FC236}">
                <a16:creationId xmlns:a16="http://schemas.microsoft.com/office/drawing/2014/main" id="{5B415F7B-47C6-414E-BBBF-ADC13FAB1163}"/>
              </a:ext>
            </a:extLst>
          </p:cNvPr>
          <p:cNvSpPr txBox="1"/>
          <p:nvPr/>
        </p:nvSpPr>
        <p:spPr>
          <a:xfrm>
            <a:off x="853236" y="3431723"/>
            <a:ext cx="10836251" cy="3093154"/>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type</a:t>
            </a:r>
            <a:r>
              <a:rPr lang="en-AU" sz="1200" b="1" dirty="0">
                <a:solidFill>
                  <a:srgbClr val="7030A0"/>
                </a:solidFill>
                <a:latin typeface="Courier New" panose="02070309020205020404" pitchFamily="49" charset="0"/>
                <a:cs typeface="Courier New" panose="02070309020205020404" pitchFamily="49" charset="0"/>
              </a:rPr>
              <a:t> Provider </a:t>
            </a:r>
            <a:r>
              <a:rPr lang="en-AU" sz="1200" b="1" dirty="0">
                <a:solidFill>
                  <a:srgbClr val="0070C0"/>
                </a:solidFill>
                <a:latin typeface="Courier New" panose="02070309020205020404" pitchFamily="49" charset="0"/>
                <a:cs typeface="Courier New" panose="02070309020205020404" pitchFamily="49" charset="0"/>
              </a:rPr>
              <a:t>struct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200" b="1" dirty="0">
                <a:solidFill>
                  <a:schemeClr val="tx1">
                    <a:lumMod val="95000"/>
                    <a:lumOff val="5000"/>
                  </a:schemeClr>
                </a:solidFill>
                <a:latin typeface="Courier New" panose="02070309020205020404" pitchFamily="49" charset="0"/>
                <a:cs typeface="Courier New" panose="02070309020205020404" pitchFamily="49" charset="0"/>
              </a:rPr>
              <a:t>  Peer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peer.Operations</a:t>
            </a: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PeerSupport</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peer.Support</a:t>
            </a: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Registar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Registrar</a:t>
            </a:r>
          </a:p>
          <a:p>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SysCCs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SelfDescringSysCC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NewProvider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oOps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peer.Operations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pSup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peer.Support</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r </a:t>
            </a:r>
            <a:r>
              <a:rPr lang="en-AU" sz="1200" b="1" dirty="0">
                <a:solidFill>
                  <a:srgbClr val="7030A0"/>
                </a:solidFill>
                <a:latin typeface="Courier New" panose="02070309020205020404" pitchFamily="49" charset="0"/>
                <a:cs typeface="Courier New" panose="02070309020205020404" pitchFamily="49" charset="0"/>
              </a:rPr>
              <a:t>Registrar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*Provider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p>
          <a:p>
            <a:pPr>
              <a:spcBef>
                <a:spcPts val="200"/>
              </a:spcBef>
            </a:pP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 </a:t>
            </a:r>
            <a:r>
              <a:rPr lang="en-AU" sz="1200" b="1" dirty="0">
                <a:solidFill>
                  <a:srgbClr val="7030A0"/>
                </a:solidFill>
                <a:latin typeface="Courier New" panose="02070309020205020404" pitchFamily="49" charset="0"/>
                <a:cs typeface="Courier New" panose="02070309020205020404" pitchFamily="49" charset="0"/>
              </a:rPr>
              <a:t>*Provider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RegisterSysCC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SelfDescribingSysCC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 }</a:t>
            </a:r>
          </a:p>
          <a:p>
            <a:pPr>
              <a:spcBef>
                <a:spcPts val="200"/>
              </a:spcBef>
            </a:pPr>
            <a:endParaRPr lang="en-AU" sz="1200" b="1" dirty="0">
              <a:solidFill>
                <a:srgbClr val="0070C0"/>
              </a:solidFill>
              <a:latin typeface="Courier New" panose="02070309020205020404" pitchFamily="49" charset="0"/>
              <a:cs typeface="Courier New" panose="02070309020205020404" pitchFamily="49" charset="0"/>
            </a:endParaRPr>
          </a:p>
          <a:p>
            <a:pPr>
              <a:spcBef>
                <a:spcPts val="200"/>
              </a:spcBef>
            </a:pPr>
            <a:r>
              <a:rPr lang="en-AU" sz="1200" b="1" dirty="0">
                <a:solidFill>
                  <a:srgbClr val="276C38"/>
                </a:solidFill>
                <a:latin typeface="Courier New" panose="02070309020205020404" pitchFamily="49" charset="0"/>
                <a:cs typeface="Courier New" panose="02070309020205020404" pitchFamily="49" charset="0"/>
              </a:rPr>
              <a:t>// these two methods are implemented in the </a:t>
            </a:r>
            <a:r>
              <a:rPr lang="en-AU" sz="1200" b="1" dirty="0" err="1">
                <a:solidFill>
                  <a:srgbClr val="276C38"/>
                </a:solidFill>
                <a:latin typeface="Courier New" panose="02070309020205020404" pitchFamily="49" charset="0"/>
                <a:cs typeface="Courier New" panose="02070309020205020404" pitchFamily="49" charset="0"/>
              </a:rPr>
              <a:t>importsyscc.go</a:t>
            </a:r>
            <a:r>
              <a:rPr lang="en-AU" sz="1200" b="1" dirty="0">
                <a:solidFill>
                  <a:srgbClr val="276C38"/>
                </a:solidFill>
                <a:latin typeface="Courier New" panose="02070309020205020404" pitchFamily="49" charset="0"/>
                <a:cs typeface="Courier New" panose="02070309020205020404" pitchFamily="49" charset="0"/>
              </a:rPr>
              <a:t> file (same package).</a:t>
            </a: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 </a:t>
            </a:r>
            <a:r>
              <a:rPr lang="en-AU" sz="1200" b="1" dirty="0">
                <a:solidFill>
                  <a:srgbClr val="7030A0"/>
                </a:solidFill>
                <a:latin typeface="Courier New" panose="02070309020205020404" pitchFamily="49" charset="0"/>
                <a:cs typeface="Courier New" panose="02070309020205020404" pitchFamily="49" charset="0"/>
              </a:rPr>
              <a:t>*Provider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DeploySysCC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chainID</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ccp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ccprovider.ChaincodeProvider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 }</a:t>
            </a: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 </a:t>
            </a:r>
            <a:r>
              <a:rPr lang="en-AU" sz="1200" b="1" dirty="0">
                <a:solidFill>
                  <a:srgbClr val="7030A0"/>
                </a:solidFill>
                <a:latin typeface="Courier New" panose="02070309020205020404" pitchFamily="49" charset="0"/>
                <a:cs typeface="Courier New" panose="02070309020205020404" pitchFamily="49" charset="0"/>
              </a:rPr>
              <a:t>*Provider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DeDeploySysCC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chainID</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ccp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ccprovider.ChaincodeProvider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 }</a:t>
            </a:r>
          </a:p>
          <a:p>
            <a:pPr>
              <a:spcBef>
                <a:spcPts val="200"/>
              </a:spcBef>
            </a:pP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7" name="TextBox 26">
            <a:extLst>
              <a:ext uri="{FF2B5EF4-FFF2-40B4-BE49-F238E27FC236}">
                <a16:creationId xmlns:a16="http://schemas.microsoft.com/office/drawing/2014/main" id="{0B3927B8-4E7D-2448-9742-C25B6A25385A}"/>
              </a:ext>
            </a:extLst>
          </p:cNvPr>
          <p:cNvSpPr txBox="1"/>
          <p:nvPr/>
        </p:nvSpPr>
        <p:spPr>
          <a:xfrm>
            <a:off x="8663512" y="3309459"/>
            <a:ext cx="2414700"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a:t>
            </a:r>
            <a:r>
              <a:rPr lang="en-AU" dirty="0" err="1"/>
              <a:t>scc</a:t>
            </a:r>
            <a:endParaRPr lang="en-AU" dirty="0"/>
          </a:p>
          <a:p>
            <a:r>
              <a:rPr lang="en-AU" dirty="0"/>
              <a:t>file: </a:t>
            </a:r>
            <a:r>
              <a:rPr lang="en-AU" dirty="0" err="1"/>
              <a:t>sccproviderimpl.go</a:t>
            </a:r>
            <a:endParaRPr lang="en-AU" dirty="0"/>
          </a:p>
        </p:txBody>
      </p:sp>
    </p:spTree>
    <p:extLst>
      <p:ext uri="{BB962C8B-B14F-4D97-AF65-F5344CB8AC3E}">
        <p14:creationId xmlns:p14="http://schemas.microsoft.com/office/powerpoint/2010/main" val="10926955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1916743" cy="369332"/>
          </a:xfrm>
          <a:prstGeom prst="rect">
            <a:avLst/>
          </a:prstGeom>
        </p:spPr>
        <p:txBody>
          <a:bodyPr wrap="none">
            <a:spAutoFit/>
          </a:bodyPr>
          <a:lstStyle/>
          <a:p>
            <a:pPr lvl="0"/>
            <a:r>
              <a:rPr lang="en-AU" b="1" dirty="0">
                <a:solidFill>
                  <a:prstClr val="black"/>
                </a:solidFill>
              </a:rPr>
              <a:t>Basic Abstractions</a:t>
            </a:r>
          </a:p>
        </p:txBody>
      </p:sp>
      <p:sp>
        <p:nvSpPr>
          <p:cNvPr id="16" name="TextBox 15">
            <a:extLst>
              <a:ext uri="{FF2B5EF4-FFF2-40B4-BE49-F238E27FC236}">
                <a16:creationId xmlns:a16="http://schemas.microsoft.com/office/drawing/2014/main" id="{5B415F7B-47C6-414E-BBBF-ADC13FAB1163}"/>
              </a:ext>
            </a:extLst>
          </p:cNvPr>
          <p:cNvSpPr txBox="1"/>
          <p:nvPr/>
        </p:nvSpPr>
        <p:spPr>
          <a:xfrm>
            <a:off x="853236" y="2507991"/>
            <a:ext cx="11338764" cy="2144177"/>
          </a:xfrm>
          <a:prstGeom prst="rect">
            <a:avLst/>
          </a:prstGeom>
          <a:noFill/>
        </p:spPr>
        <p:txBody>
          <a:bodyPr wrap="square" rtlCol="0">
            <a:spAutoFit/>
          </a:bodyPr>
          <a:lstStyle/>
          <a:p>
            <a:pPr>
              <a:spcBef>
                <a:spcPts val="200"/>
              </a:spcBef>
            </a:pPr>
            <a:r>
              <a:rPr lang="en-AU" sz="1200" b="1" dirty="0">
                <a:solidFill>
                  <a:srgbClr val="276C38"/>
                </a:solidFill>
                <a:latin typeface="Courier New" panose="02070309020205020404" pitchFamily="49" charset="0"/>
                <a:cs typeface="Courier New" panose="02070309020205020404" pitchFamily="49" charset="0"/>
              </a:rPr>
              <a:t>// these methods implements the </a:t>
            </a:r>
            <a:r>
              <a:rPr lang="en-AU" sz="1200" b="1" dirty="0" err="1">
                <a:solidFill>
                  <a:srgbClr val="276C38"/>
                </a:solidFill>
                <a:latin typeface="Courier New" panose="02070309020205020404" pitchFamily="49" charset="0"/>
                <a:cs typeface="Courier New" panose="02070309020205020404" pitchFamily="49" charset="0"/>
              </a:rPr>
              <a:t>SysCCProvider</a:t>
            </a:r>
            <a:r>
              <a:rPr lang="en-AU" sz="1200" b="1" dirty="0">
                <a:solidFill>
                  <a:srgbClr val="276C38"/>
                </a:solidFill>
                <a:latin typeface="Courier New" panose="02070309020205020404" pitchFamily="49" charset="0"/>
                <a:cs typeface="Courier New" panose="02070309020205020404" pitchFamily="49" charset="0"/>
              </a:rPr>
              <a:t> interface </a:t>
            </a:r>
          </a:p>
          <a:p>
            <a:pPr>
              <a:spcBef>
                <a:spcPts val="200"/>
              </a:spcBef>
            </a:pPr>
            <a:r>
              <a:rPr lang="en-AU" sz="1200" b="1" dirty="0">
                <a:solidFill>
                  <a:srgbClr val="276C38"/>
                </a:solidFill>
                <a:latin typeface="Courier New" panose="02070309020205020404" pitchFamily="49" charset="0"/>
                <a:cs typeface="Courier New" panose="02070309020205020404" pitchFamily="49" charset="0"/>
              </a:rPr>
              <a:t>// (package: core/common/</a:t>
            </a:r>
            <a:r>
              <a:rPr lang="en-AU" sz="1200" b="1" dirty="0" err="1">
                <a:solidFill>
                  <a:srgbClr val="276C38"/>
                </a:solidFill>
                <a:latin typeface="Courier New" panose="02070309020205020404" pitchFamily="49" charset="0"/>
                <a:cs typeface="Courier New" panose="02070309020205020404" pitchFamily="49" charset="0"/>
              </a:rPr>
              <a:t>scc</a:t>
            </a:r>
            <a:r>
              <a:rPr lang="en-AU" sz="1200" b="1" dirty="0">
                <a:solidFill>
                  <a:srgbClr val="276C38"/>
                </a:solidFill>
                <a:latin typeface="Courier New" panose="02070309020205020404" pitchFamily="49" charset="0"/>
                <a:cs typeface="Courier New" panose="02070309020205020404" pitchFamily="49" charset="0"/>
              </a:rPr>
              <a:t>/</a:t>
            </a:r>
            <a:r>
              <a:rPr lang="en-AU" sz="1200" b="1" dirty="0" err="1">
                <a:solidFill>
                  <a:srgbClr val="276C38"/>
                </a:solidFill>
                <a:latin typeface="Courier New" panose="02070309020205020404" pitchFamily="49" charset="0"/>
                <a:cs typeface="Courier New" panose="02070309020205020404" pitchFamily="49" charset="0"/>
              </a:rPr>
              <a:t>sysccprovider</a:t>
            </a:r>
            <a:r>
              <a:rPr lang="en-AU" sz="1200" b="1" dirty="0">
                <a:solidFill>
                  <a:srgbClr val="276C38"/>
                </a:solidFill>
                <a:latin typeface="Courier New" panose="02070309020205020404" pitchFamily="49" charset="0"/>
                <a:cs typeface="Courier New" panose="02070309020205020404" pitchFamily="49" charset="0"/>
              </a:rPr>
              <a:t>, file </a:t>
            </a:r>
            <a:r>
              <a:rPr lang="en-AU" sz="1200" b="1" dirty="0" err="1">
                <a:solidFill>
                  <a:srgbClr val="276C38"/>
                </a:solidFill>
                <a:latin typeface="Courier New" panose="02070309020205020404" pitchFamily="49" charset="0"/>
                <a:cs typeface="Courier New" panose="02070309020205020404" pitchFamily="49" charset="0"/>
              </a:rPr>
              <a:t>sysccprovider.go</a:t>
            </a:r>
            <a:r>
              <a:rPr lang="en-AU" sz="1200" b="1" dirty="0">
                <a:solidFill>
                  <a:srgbClr val="276C38"/>
                </a:solidFill>
                <a:latin typeface="Courier New" panose="02070309020205020404" pitchFamily="49" charset="0"/>
                <a:cs typeface="Courier New" panose="02070309020205020404" pitchFamily="49" charset="0"/>
              </a:rPr>
              <a:t>)</a:t>
            </a:r>
          </a:p>
          <a:p>
            <a:pPr>
              <a:spcBef>
                <a:spcPts val="200"/>
              </a:spcBef>
            </a:pPr>
            <a:endParaRPr lang="en-AU" sz="1200" b="1" dirty="0">
              <a:solidFill>
                <a:srgbClr val="0070C0"/>
              </a:solidFill>
              <a:latin typeface="Courier New" panose="02070309020205020404" pitchFamily="49" charset="0"/>
              <a:cs typeface="Courier New" panose="02070309020205020404" pitchFamily="49" charset="0"/>
            </a:endParaRP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 </a:t>
            </a:r>
            <a:r>
              <a:rPr lang="en-AU" sz="1200" b="1" dirty="0">
                <a:solidFill>
                  <a:srgbClr val="7030A0"/>
                </a:solidFill>
                <a:latin typeface="Courier New" panose="02070309020205020404" pitchFamily="49" charset="0"/>
                <a:cs typeface="Courier New" panose="02070309020205020404" pitchFamily="49" charset="0"/>
              </a:rPr>
              <a:t>*Provider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IsSysCC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(name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bool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 }</a:t>
            </a: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 </a:t>
            </a:r>
            <a:r>
              <a:rPr lang="en-AU" sz="1200" b="1" dirty="0">
                <a:solidFill>
                  <a:srgbClr val="7030A0"/>
                </a:solidFill>
                <a:latin typeface="Courier New" panose="02070309020205020404" pitchFamily="49" charset="0"/>
                <a:cs typeface="Courier New" panose="02070309020205020404" pitchFamily="49" charset="0"/>
              </a:rPr>
              <a:t>*Provider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IsSysCCAndNotInvokableCC2CC(name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bool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 }</a:t>
            </a: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 </a:t>
            </a:r>
            <a:r>
              <a:rPr lang="en-AU" sz="1200" b="1" dirty="0">
                <a:solidFill>
                  <a:srgbClr val="7030A0"/>
                </a:solidFill>
                <a:latin typeface="Courier New" panose="02070309020205020404" pitchFamily="49" charset="0"/>
                <a:cs typeface="Courier New" panose="02070309020205020404" pitchFamily="49" charset="0"/>
              </a:rPr>
              <a:t>*Provider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IsSysCCAndNotInvokableExternal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(name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bool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 }</a:t>
            </a: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 </a:t>
            </a:r>
            <a:r>
              <a:rPr lang="en-AU" sz="1200" b="1" dirty="0">
                <a:solidFill>
                  <a:srgbClr val="7030A0"/>
                </a:solidFill>
                <a:latin typeface="Courier New" panose="02070309020205020404" pitchFamily="49" charset="0"/>
                <a:cs typeface="Courier New" panose="02070309020205020404" pitchFamily="49" charset="0"/>
              </a:rPr>
              <a:t>*Provider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GetQueryExecutorForLedger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cid</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ledger.QueryExecutor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 }</a:t>
            </a: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 </a:t>
            </a:r>
            <a:r>
              <a:rPr lang="en-AU" sz="1200" b="1" dirty="0">
                <a:solidFill>
                  <a:srgbClr val="7030A0"/>
                </a:solidFill>
                <a:latin typeface="Courier New" panose="02070309020205020404" pitchFamily="49" charset="0"/>
                <a:cs typeface="Courier New" panose="02070309020205020404" pitchFamily="49" charset="0"/>
              </a:rPr>
              <a:t>*Provider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GetApplicationConfig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cid</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channelconfig.Application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 }</a:t>
            </a: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 </a:t>
            </a:r>
            <a:r>
              <a:rPr lang="en-AU" sz="1200" b="1" dirty="0">
                <a:solidFill>
                  <a:srgbClr val="7030A0"/>
                </a:solidFill>
                <a:latin typeface="Courier New" panose="02070309020205020404" pitchFamily="49" charset="0"/>
                <a:cs typeface="Courier New" panose="02070309020205020404" pitchFamily="49" charset="0"/>
              </a:rPr>
              <a:t>*Provider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PolicyManager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cid</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policies.Manager</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 }</a:t>
            </a:r>
          </a:p>
          <a:p>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96733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425297" cy="369332"/>
          </a:xfrm>
          <a:prstGeom prst="rect">
            <a:avLst/>
          </a:prstGeom>
        </p:spPr>
        <p:txBody>
          <a:bodyPr wrap="none">
            <a:spAutoFit/>
          </a:bodyPr>
          <a:lstStyle/>
          <a:p>
            <a:pPr lvl="0"/>
            <a:r>
              <a:rPr lang="en-AU" b="1" dirty="0">
                <a:solidFill>
                  <a:prstClr val="black"/>
                </a:solidFill>
              </a:rPr>
              <a:t>Lifecycle System Chaincode (LSCC)</a:t>
            </a:r>
          </a:p>
        </p:txBody>
      </p:sp>
      <p:sp>
        <p:nvSpPr>
          <p:cNvPr id="9" name="Rectangle 8">
            <a:extLst>
              <a:ext uri="{FF2B5EF4-FFF2-40B4-BE49-F238E27FC236}">
                <a16:creationId xmlns:a16="http://schemas.microsoft.com/office/drawing/2014/main" id="{983EFFC3-38A5-2747-BA26-BCEE3EB6977C}"/>
              </a:ext>
            </a:extLst>
          </p:cNvPr>
          <p:cNvSpPr/>
          <p:nvPr/>
        </p:nvSpPr>
        <p:spPr>
          <a:xfrm>
            <a:off x="615825" y="2575248"/>
            <a:ext cx="4061277" cy="3915288"/>
          </a:xfrm>
          <a:prstGeom prst="rect">
            <a:avLst/>
          </a:prstGeom>
          <a:gradFill>
            <a:gsLst>
              <a:gs pos="100000">
                <a:schemeClr val="bg1">
                  <a:lumMod val="95000"/>
                </a:schemeClr>
              </a:gs>
              <a:gs pos="0">
                <a:schemeClr val="bg1"/>
              </a:gs>
            </a:gsLst>
            <a:lin ang="5400000" scaled="1"/>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a:extLst>
              <a:ext uri="{FF2B5EF4-FFF2-40B4-BE49-F238E27FC236}">
                <a16:creationId xmlns:a16="http://schemas.microsoft.com/office/drawing/2014/main" id="{691FA649-E681-794E-8F2A-91CC8C6F1571}"/>
              </a:ext>
            </a:extLst>
          </p:cNvPr>
          <p:cNvCxnSpPr>
            <a:cxnSpLocks/>
          </p:cNvCxnSpPr>
          <p:nvPr/>
        </p:nvCxnSpPr>
        <p:spPr>
          <a:xfrm>
            <a:off x="615826" y="2948477"/>
            <a:ext cx="40588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15C964-3D4C-FA45-BFEB-3EA392754F1A}"/>
              </a:ext>
            </a:extLst>
          </p:cNvPr>
          <p:cNvSpPr txBox="1"/>
          <p:nvPr/>
        </p:nvSpPr>
        <p:spPr>
          <a:xfrm>
            <a:off x="2037293" y="2612569"/>
            <a:ext cx="1245854"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LifeCycleSysCC</a:t>
            </a:r>
            <a:endParaRPr lang="en-AU" sz="1400" dirty="0">
              <a:solidFill>
                <a:srgbClr val="7030A0"/>
              </a:solidFill>
              <a:latin typeface="Arial Narrow" panose="020B0604020202020204" pitchFamily="34" charset="0"/>
              <a:cs typeface="Arial Narrow" panose="020B0604020202020204" pitchFamily="34" charset="0"/>
            </a:endParaRPr>
          </a:p>
        </p:txBody>
      </p:sp>
      <p:grpSp>
        <p:nvGrpSpPr>
          <p:cNvPr id="22" name="Group 21">
            <a:extLst>
              <a:ext uri="{FF2B5EF4-FFF2-40B4-BE49-F238E27FC236}">
                <a16:creationId xmlns:a16="http://schemas.microsoft.com/office/drawing/2014/main" id="{C8FEA819-3380-7C44-8F5B-3DE701F84CDA}"/>
              </a:ext>
            </a:extLst>
          </p:cNvPr>
          <p:cNvGrpSpPr/>
          <p:nvPr/>
        </p:nvGrpSpPr>
        <p:grpSpPr>
          <a:xfrm>
            <a:off x="4683970" y="2593911"/>
            <a:ext cx="1775234" cy="307777"/>
            <a:chOff x="3601616" y="2593911"/>
            <a:chExt cx="1775234" cy="307777"/>
          </a:xfrm>
        </p:grpSpPr>
        <p:cxnSp>
          <p:nvCxnSpPr>
            <p:cNvPr id="18" name="Straight Connector 17">
              <a:extLst>
                <a:ext uri="{FF2B5EF4-FFF2-40B4-BE49-F238E27FC236}">
                  <a16:creationId xmlns:a16="http://schemas.microsoft.com/office/drawing/2014/main" id="{3A77A21E-F772-634D-B3E4-A95A94755FE6}"/>
                </a:ext>
              </a:extLst>
            </p:cNvPr>
            <p:cNvCxnSpPr>
              <a:cxnSpLocks/>
            </p:cNvCxnSpPr>
            <p:nvPr/>
          </p:nvCxnSpPr>
          <p:spPr>
            <a:xfrm>
              <a:off x="3601616" y="2766457"/>
              <a:ext cx="36389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B216A80-726A-0D41-AD53-AA9B36DECFD9}"/>
                </a:ext>
              </a:extLst>
            </p:cNvPr>
            <p:cNvSpPr/>
            <p:nvPr/>
          </p:nvSpPr>
          <p:spPr>
            <a:xfrm>
              <a:off x="3957408" y="2666115"/>
              <a:ext cx="180000" cy="180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22AA7FCC-78DD-CA42-A99C-F6E2D25D5981}"/>
                </a:ext>
              </a:extLst>
            </p:cNvPr>
            <p:cNvSpPr txBox="1"/>
            <p:nvPr/>
          </p:nvSpPr>
          <p:spPr>
            <a:xfrm>
              <a:off x="4137408" y="2593911"/>
              <a:ext cx="1239442"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shim.Chaincode</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23" name="Group 22">
            <a:extLst>
              <a:ext uri="{FF2B5EF4-FFF2-40B4-BE49-F238E27FC236}">
                <a16:creationId xmlns:a16="http://schemas.microsoft.com/office/drawing/2014/main" id="{311E3051-AB0D-FC46-8DCC-7D322B63707F}"/>
              </a:ext>
            </a:extLst>
          </p:cNvPr>
          <p:cNvGrpSpPr/>
          <p:nvPr/>
        </p:nvGrpSpPr>
        <p:grpSpPr>
          <a:xfrm>
            <a:off x="4683970" y="2916539"/>
            <a:ext cx="2387581" cy="307777"/>
            <a:chOff x="3601616" y="2593911"/>
            <a:chExt cx="2387581" cy="307777"/>
          </a:xfrm>
        </p:grpSpPr>
        <p:cxnSp>
          <p:nvCxnSpPr>
            <p:cNvPr id="24" name="Straight Connector 23">
              <a:extLst>
                <a:ext uri="{FF2B5EF4-FFF2-40B4-BE49-F238E27FC236}">
                  <a16:creationId xmlns:a16="http://schemas.microsoft.com/office/drawing/2014/main" id="{942D34E1-DF62-D148-B40D-2DF7E9682B0E}"/>
                </a:ext>
              </a:extLst>
            </p:cNvPr>
            <p:cNvCxnSpPr>
              <a:cxnSpLocks/>
            </p:cNvCxnSpPr>
            <p:nvPr/>
          </p:nvCxnSpPr>
          <p:spPr>
            <a:xfrm>
              <a:off x="3601616" y="2766457"/>
              <a:ext cx="36389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2CEB66E7-3EEE-CF42-A83E-11609C12E70F}"/>
                </a:ext>
              </a:extLst>
            </p:cNvPr>
            <p:cNvSpPr/>
            <p:nvPr/>
          </p:nvSpPr>
          <p:spPr>
            <a:xfrm>
              <a:off x="3957408" y="2666115"/>
              <a:ext cx="180000" cy="180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491CA37B-B779-494D-BFB6-DC1CC6EA53E6}"/>
                </a:ext>
              </a:extLst>
            </p:cNvPr>
            <p:cNvSpPr txBox="1"/>
            <p:nvPr/>
          </p:nvSpPr>
          <p:spPr>
            <a:xfrm>
              <a:off x="4137408" y="2593911"/>
              <a:ext cx="1851789"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scc.SelfDescribingSysCC</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93" name="Group 92">
            <a:extLst>
              <a:ext uri="{FF2B5EF4-FFF2-40B4-BE49-F238E27FC236}">
                <a16:creationId xmlns:a16="http://schemas.microsoft.com/office/drawing/2014/main" id="{600AFEAA-86ED-954A-B611-1BCA7036A9A7}"/>
              </a:ext>
            </a:extLst>
          </p:cNvPr>
          <p:cNvGrpSpPr/>
          <p:nvPr/>
        </p:nvGrpSpPr>
        <p:grpSpPr>
          <a:xfrm>
            <a:off x="6559420" y="2217698"/>
            <a:ext cx="5379607" cy="954107"/>
            <a:chOff x="6559420" y="2217698"/>
            <a:chExt cx="5379607" cy="954107"/>
          </a:xfrm>
        </p:grpSpPr>
        <p:cxnSp>
          <p:nvCxnSpPr>
            <p:cNvPr id="28" name="Straight Arrow Connector 27">
              <a:extLst>
                <a:ext uri="{FF2B5EF4-FFF2-40B4-BE49-F238E27FC236}">
                  <a16:creationId xmlns:a16="http://schemas.microsoft.com/office/drawing/2014/main" id="{8E068FDA-C3A9-FE48-B4EF-1A33AE2D4A97}"/>
                </a:ext>
              </a:extLst>
            </p:cNvPr>
            <p:cNvCxnSpPr>
              <a:cxnSpLocks/>
            </p:cNvCxnSpPr>
            <p:nvPr/>
          </p:nvCxnSpPr>
          <p:spPr>
            <a:xfrm>
              <a:off x="6559420" y="2766457"/>
              <a:ext cx="3648270"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A5F36DF-6518-7443-A5A9-A6E4BA54EB9D}"/>
                </a:ext>
              </a:extLst>
            </p:cNvPr>
            <p:cNvSpPr/>
            <p:nvPr/>
          </p:nvSpPr>
          <p:spPr>
            <a:xfrm>
              <a:off x="10289453" y="2217698"/>
              <a:ext cx="1649574" cy="954107"/>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Required to interact with the LSSC through the normal transaction invocation flow.</a:t>
              </a:r>
            </a:p>
          </p:txBody>
        </p:sp>
      </p:grpSp>
      <p:grpSp>
        <p:nvGrpSpPr>
          <p:cNvPr id="92" name="Group 91">
            <a:extLst>
              <a:ext uri="{FF2B5EF4-FFF2-40B4-BE49-F238E27FC236}">
                <a16:creationId xmlns:a16="http://schemas.microsoft.com/office/drawing/2014/main" id="{635C8EEE-46F8-8945-8DCD-C14DF24C04CA}"/>
              </a:ext>
            </a:extLst>
          </p:cNvPr>
          <p:cNvGrpSpPr/>
          <p:nvPr/>
        </p:nvGrpSpPr>
        <p:grpSpPr>
          <a:xfrm>
            <a:off x="7156580" y="2892308"/>
            <a:ext cx="2962521" cy="523220"/>
            <a:chOff x="7156580" y="2892308"/>
            <a:chExt cx="2962521" cy="523220"/>
          </a:xfrm>
        </p:grpSpPr>
        <p:cxnSp>
          <p:nvCxnSpPr>
            <p:cNvPr id="30" name="Straight Arrow Connector 29">
              <a:extLst>
                <a:ext uri="{FF2B5EF4-FFF2-40B4-BE49-F238E27FC236}">
                  <a16:creationId xmlns:a16="http://schemas.microsoft.com/office/drawing/2014/main" id="{49916F77-3E29-CC43-8CA7-81241181BDAC}"/>
                </a:ext>
              </a:extLst>
            </p:cNvPr>
            <p:cNvCxnSpPr>
              <a:cxnSpLocks/>
            </p:cNvCxnSpPr>
            <p:nvPr/>
          </p:nvCxnSpPr>
          <p:spPr>
            <a:xfrm>
              <a:off x="7156580" y="3070731"/>
              <a:ext cx="485191"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C838064-3D39-BB40-A72F-70CC0FDFB9FE}"/>
                </a:ext>
              </a:extLst>
            </p:cNvPr>
            <p:cNvSpPr/>
            <p:nvPr/>
          </p:nvSpPr>
          <p:spPr>
            <a:xfrm>
              <a:off x="7707084" y="2892308"/>
              <a:ext cx="2412017"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Required by the </a:t>
              </a:r>
              <a:r>
                <a:rPr lang="en-AU" sz="1400" dirty="0" err="1">
                  <a:latin typeface="Arial Narrow" panose="020B0604020202020204" pitchFamily="34" charset="0"/>
                  <a:cs typeface="Arial Narrow" panose="020B0604020202020204" pitchFamily="34" charset="0"/>
                </a:rPr>
                <a:t>SCCProvider</a:t>
              </a:r>
              <a:r>
                <a:rPr lang="en-AU" sz="1400" dirty="0">
                  <a:latin typeface="Arial Narrow" panose="020B0604020202020204" pitchFamily="34" charset="0"/>
                  <a:cs typeface="Arial Narrow" panose="020B0604020202020204" pitchFamily="34" charset="0"/>
                </a:rPr>
                <a:t> to manage the system chaincode.</a:t>
              </a:r>
            </a:p>
          </p:txBody>
        </p:sp>
      </p:grpSp>
      <p:grpSp>
        <p:nvGrpSpPr>
          <p:cNvPr id="34" name="Group 33">
            <a:extLst>
              <a:ext uri="{FF2B5EF4-FFF2-40B4-BE49-F238E27FC236}">
                <a16:creationId xmlns:a16="http://schemas.microsoft.com/office/drawing/2014/main" id="{90A586BE-4E41-4D43-A578-94907E448B49}"/>
              </a:ext>
            </a:extLst>
          </p:cNvPr>
          <p:cNvGrpSpPr/>
          <p:nvPr/>
        </p:nvGrpSpPr>
        <p:grpSpPr>
          <a:xfrm>
            <a:off x="728563" y="4278177"/>
            <a:ext cx="2696266" cy="307777"/>
            <a:chOff x="3601616" y="2612573"/>
            <a:chExt cx="2696266" cy="307777"/>
          </a:xfrm>
        </p:grpSpPr>
        <p:cxnSp>
          <p:nvCxnSpPr>
            <p:cNvPr id="35" name="Straight Connector 34">
              <a:extLst>
                <a:ext uri="{FF2B5EF4-FFF2-40B4-BE49-F238E27FC236}">
                  <a16:creationId xmlns:a16="http://schemas.microsoft.com/office/drawing/2014/main" id="{C1FBA66C-580C-8246-870A-86BF5CD3F439}"/>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8410D9F-AEE2-3240-B26E-692AD05137F8}"/>
                </a:ext>
              </a:extLst>
            </p:cNvPr>
            <p:cNvSpPr txBox="1"/>
            <p:nvPr/>
          </p:nvSpPr>
          <p:spPr>
            <a:xfrm>
              <a:off x="3726857" y="2612573"/>
              <a:ext cx="2571025" cy="307777"/>
            </a:xfrm>
            <a:prstGeom prst="rect">
              <a:avLst/>
            </a:prstGeom>
            <a:noFill/>
          </p:spPr>
          <p:txBody>
            <a:bodyPr wrap="none" rtlCol="0">
              <a:spAutoFit/>
            </a:bodyPr>
            <a:lstStyle/>
            <a:p>
              <a:r>
                <a:rPr lang="en-AU" sz="1400" dirty="0">
                  <a:solidFill>
                    <a:schemeClr val="tx1">
                      <a:lumMod val="75000"/>
                      <a:lumOff val="25000"/>
                    </a:schemeClr>
                  </a:solidFill>
                  <a:latin typeface="Arial Narrow" panose="020B0604020202020204" pitchFamily="34" charset="0"/>
                  <a:cs typeface="Arial Narrow" panose="020B0604020202020204" pitchFamily="34" charset="0"/>
                </a:rPr>
                <a:t>ACL Provider: </a:t>
              </a:r>
              <a:r>
                <a:rPr lang="en-AU" sz="1400" dirty="0" err="1">
                  <a:solidFill>
                    <a:srgbClr val="7030A0"/>
                  </a:solidFill>
                  <a:latin typeface="Arial Narrow" panose="020B0604020202020204" pitchFamily="34" charset="0"/>
                  <a:cs typeface="Arial Narrow" panose="020B0604020202020204" pitchFamily="34" charset="0"/>
                </a:rPr>
                <a:t>aclmgmt.ACLProvider</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40" name="Group 39">
            <a:extLst>
              <a:ext uri="{FF2B5EF4-FFF2-40B4-BE49-F238E27FC236}">
                <a16:creationId xmlns:a16="http://schemas.microsoft.com/office/drawing/2014/main" id="{B5791D5F-D29E-174A-95F9-B36318D00D08}"/>
              </a:ext>
            </a:extLst>
          </p:cNvPr>
          <p:cNvGrpSpPr/>
          <p:nvPr/>
        </p:nvGrpSpPr>
        <p:grpSpPr>
          <a:xfrm>
            <a:off x="728563" y="4585954"/>
            <a:ext cx="3937151" cy="307777"/>
            <a:chOff x="3601616" y="2612573"/>
            <a:chExt cx="3937151" cy="307777"/>
          </a:xfrm>
        </p:grpSpPr>
        <p:cxnSp>
          <p:nvCxnSpPr>
            <p:cNvPr id="41" name="Straight Connector 40">
              <a:extLst>
                <a:ext uri="{FF2B5EF4-FFF2-40B4-BE49-F238E27FC236}">
                  <a16:creationId xmlns:a16="http://schemas.microsoft.com/office/drawing/2014/main" id="{33DE6062-BA2D-AD49-BEA1-3144D43DE9A1}"/>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8A1B11C-CC1E-CA40-ABA3-77005FC9DE24}"/>
                </a:ext>
              </a:extLst>
            </p:cNvPr>
            <p:cNvSpPr txBox="1"/>
            <p:nvPr/>
          </p:nvSpPr>
          <p:spPr>
            <a:xfrm>
              <a:off x="3736188" y="2612573"/>
              <a:ext cx="3802579" cy="307777"/>
            </a:xfrm>
            <a:prstGeom prst="rect">
              <a:avLst/>
            </a:prstGeom>
            <a:noFill/>
          </p:spPr>
          <p:txBody>
            <a:bodyPr wrap="none" rtlCol="0">
              <a:spAutoFit/>
            </a:bodyPr>
            <a:lstStyle/>
            <a:p>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SCCProvider</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rgbClr val="7030A0"/>
                  </a:solidFill>
                  <a:latin typeface="Arial Narrow" panose="020B0604020202020204" pitchFamily="34" charset="0"/>
                  <a:cs typeface="Arial Narrow" panose="020B0604020202020204" pitchFamily="34" charset="0"/>
                </a:rPr>
                <a:t>sysccprovider.SystemChaincodeProvider</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43" name="Group 42">
            <a:extLst>
              <a:ext uri="{FF2B5EF4-FFF2-40B4-BE49-F238E27FC236}">
                <a16:creationId xmlns:a16="http://schemas.microsoft.com/office/drawing/2014/main" id="{0D1755C5-9B82-A747-BF68-706A082F0CED}"/>
              </a:ext>
            </a:extLst>
          </p:cNvPr>
          <p:cNvGrpSpPr/>
          <p:nvPr/>
        </p:nvGrpSpPr>
        <p:grpSpPr>
          <a:xfrm>
            <a:off x="737894" y="4894214"/>
            <a:ext cx="2687322" cy="307777"/>
            <a:chOff x="3601616" y="2612573"/>
            <a:chExt cx="2687322" cy="307777"/>
          </a:xfrm>
        </p:grpSpPr>
        <p:cxnSp>
          <p:nvCxnSpPr>
            <p:cNvPr id="44" name="Straight Connector 43">
              <a:extLst>
                <a:ext uri="{FF2B5EF4-FFF2-40B4-BE49-F238E27FC236}">
                  <a16:creationId xmlns:a16="http://schemas.microsoft.com/office/drawing/2014/main" id="{77585C4F-B127-4D4E-AFE9-22624BA8AF78}"/>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1A341B0-1FF5-6144-974E-DF04BEC501E4}"/>
                </a:ext>
              </a:extLst>
            </p:cNvPr>
            <p:cNvSpPr txBox="1"/>
            <p:nvPr/>
          </p:nvSpPr>
          <p:spPr>
            <a:xfrm>
              <a:off x="3736188" y="2612573"/>
              <a:ext cx="2552750" cy="307777"/>
            </a:xfrm>
            <a:prstGeom prst="rect">
              <a:avLst/>
            </a:prstGeom>
            <a:noFill/>
          </p:spPr>
          <p:txBody>
            <a:bodyPr wrap="none" rtlCol="0">
              <a:spAutoFit/>
            </a:bodyPr>
            <a:lstStyle/>
            <a:p>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PolicyChecker</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rgbClr val="7030A0"/>
                  </a:solidFill>
                  <a:latin typeface="Arial Narrow" panose="020B0604020202020204" pitchFamily="34" charset="0"/>
                  <a:cs typeface="Arial Narrow" panose="020B0604020202020204" pitchFamily="34" charset="0"/>
                </a:rPr>
                <a:t>policy.PolicyChecker</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46" name="Group 45">
            <a:extLst>
              <a:ext uri="{FF2B5EF4-FFF2-40B4-BE49-F238E27FC236}">
                <a16:creationId xmlns:a16="http://schemas.microsoft.com/office/drawing/2014/main" id="{1C02CA1E-32E4-0D48-9841-D4F22C794813}"/>
              </a:ext>
            </a:extLst>
          </p:cNvPr>
          <p:cNvGrpSpPr/>
          <p:nvPr/>
        </p:nvGrpSpPr>
        <p:grpSpPr>
          <a:xfrm>
            <a:off x="737894" y="5201990"/>
            <a:ext cx="2162691" cy="307777"/>
            <a:chOff x="3601616" y="2612573"/>
            <a:chExt cx="2162691" cy="307777"/>
          </a:xfrm>
        </p:grpSpPr>
        <p:cxnSp>
          <p:nvCxnSpPr>
            <p:cNvPr id="47" name="Straight Connector 46">
              <a:extLst>
                <a:ext uri="{FF2B5EF4-FFF2-40B4-BE49-F238E27FC236}">
                  <a16:creationId xmlns:a16="http://schemas.microsoft.com/office/drawing/2014/main" id="{601EB809-2004-E049-8C2C-4B81AEFF2A09}"/>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45AED26-52B1-414C-BACD-25E724026931}"/>
                </a:ext>
              </a:extLst>
            </p:cNvPr>
            <p:cNvSpPr txBox="1"/>
            <p:nvPr/>
          </p:nvSpPr>
          <p:spPr>
            <a:xfrm>
              <a:off x="3736188" y="2612573"/>
              <a:ext cx="2028119" cy="307777"/>
            </a:xfrm>
            <a:prstGeom prst="rect">
              <a:avLst/>
            </a:prstGeom>
            <a:noFill/>
          </p:spPr>
          <p:txBody>
            <a:bodyPr wrap="none" rtlCol="0">
              <a:spAutoFit/>
            </a:bodyPr>
            <a:lstStyle/>
            <a:p>
              <a:r>
                <a:rPr lang="en-AU" sz="1400" dirty="0">
                  <a:solidFill>
                    <a:schemeClr val="tx1">
                      <a:lumMod val="75000"/>
                      <a:lumOff val="25000"/>
                    </a:schemeClr>
                  </a:solidFill>
                  <a:latin typeface="Arial Narrow" panose="020B0604020202020204" pitchFamily="34" charset="0"/>
                  <a:cs typeface="Arial Narrow" panose="020B0604020202020204" pitchFamily="34" charset="0"/>
                </a:rPr>
                <a:t>Support: </a:t>
              </a:r>
              <a:r>
                <a:rPr lang="en-AU" sz="1400" dirty="0" err="1">
                  <a:solidFill>
                    <a:srgbClr val="7030A0"/>
                  </a:solidFill>
                  <a:latin typeface="Arial Narrow" panose="020B0604020202020204" pitchFamily="34" charset="0"/>
                  <a:cs typeface="Arial Narrow" panose="020B0604020202020204" pitchFamily="34" charset="0"/>
                </a:rPr>
                <a:t>FileSystemSupport</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49" name="Group 48">
            <a:extLst>
              <a:ext uri="{FF2B5EF4-FFF2-40B4-BE49-F238E27FC236}">
                <a16:creationId xmlns:a16="http://schemas.microsoft.com/office/drawing/2014/main" id="{80973B9F-62E9-7448-8064-27886DD714A9}"/>
              </a:ext>
            </a:extLst>
          </p:cNvPr>
          <p:cNvGrpSpPr/>
          <p:nvPr/>
        </p:nvGrpSpPr>
        <p:grpSpPr>
          <a:xfrm>
            <a:off x="737894" y="5509766"/>
            <a:ext cx="2739772" cy="307777"/>
            <a:chOff x="3601616" y="2612573"/>
            <a:chExt cx="2739772" cy="307777"/>
          </a:xfrm>
        </p:grpSpPr>
        <p:cxnSp>
          <p:nvCxnSpPr>
            <p:cNvPr id="50" name="Straight Connector 49">
              <a:extLst>
                <a:ext uri="{FF2B5EF4-FFF2-40B4-BE49-F238E27FC236}">
                  <a16:creationId xmlns:a16="http://schemas.microsoft.com/office/drawing/2014/main" id="{3444BE12-952A-8B4A-859C-7E80F8F48166}"/>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E6D9874-AB36-D244-884C-FD8D3CAA516E}"/>
                </a:ext>
              </a:extLst>
            </p:cNvPr>
            <p:cNvSpPr txBox="1"/>
            <p:nvPr/>
          </p:nvSpPr>
          <p:spPr>
            <a:xfrm>
              <a:off x="3736188" y="2612573"/>
              <a:ext cx="2605200" cy="307777"/>
            </a:xfrm>
            <a:prstGeom prst="rect">
              <a:avLst/>
            </a:prstGeom>
            <a:noFill/>
          </p:spPr>
          <p:txBody>
            <a:bodyPr wrap="none" rtlCol="0">
              <a:spAutoFit/>
            </a:bodyPr>
            <a:lstStyle/>
            <a:p>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PlatformRegistry</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a:solidFill>
                    <a:srgbClr val="7030A0"/>
                  </a:solidFill>
                  <a:latin typeface="Arial Narrow" panose="020B0604020202020204" pitchFamily="34" charset="0"/>
                  <a:cs typeface="Arial Narrow" panose="020B0604020202020204" pitchFamily="34" charset="0"/>
                </a:rPr>
                <a:t>*</a:t>
              </a:r>
              <a:r>
                <a:rPr lang="en-AU" sz="1400" dirty="0" err="1">
                  <a:solidFill>
                    <a:srgbClr val="7030A0"/>
                  </a:solidFill>
                  <a:latin typeface="Arial Narrow" panose="020B0604020202020204" pitchFamily="34" charset="0"/>
                  <a:cs typeface="Arial Narrow" panose="020B0604020202020204" pitchFamily="34" charset="0"/>
                </a:rPr>
                <a:t>platforms.Registry</a:t>
              </a:r>
              <a:endParaRPr lang="en-AU" sz="1400" dirty="0">
                <a:solidFill>
                  <a:srgbClr val="7030A0"/>
                </a:solidFill>
                <a:latin typeface="Arial Narrow" panose="020B0604020202020204" pitchFamily="34" charset="0"/>
                <a:cs typeface="Arial Narrow" panose="020B0604020202020204" pitchFamily="34" charset="0"/>
              </a:endParaRPr>
            </a:p>
          </p:txBody>
        </p:sp>
      </p:grpSp>
      <p:cxnSp>
        <p:nvCxnSpPr>
          <p:cNvPr id="62" name="Straight Connector 61">
            <a:extLst>
              <a:ext uri="{FF2B5EF4-FFF2-40B4-BE49-F238E27FC236}">
                <a16:creationId xmlns:a16="http://schemas.microsoft.com/office/drawing/2014/main" id="{FEFFBC61-8960-0E47-8A0E-7FB0128F3374}"/>
              </a:ext>
            </a:extLst>
          </p:cNvPr>
          <p:cNvCxnSpPr>
            <a:cxnSpLocks/>
          </p:cNvCxnSpPr>
          <p:nvPr/>
        </p:nvCxnSpPr>
        <p:spPr>
          <a:xfrm>
            <a:off x="615823" y="6012041"/>
            <a:ext cx="40588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9507784-92C5-7840-8861-417396EF9159}"/>
              </a:ext>
            </a:extLst>
          </p:cNvPr>
          <p:cNvSpPr txBox="1"/>
          <p:nvPr/>
        </p:nvSpPr>
        <p:spPr>
          <a:xfrm>
            <a:off x="2457171" y="6059651"/>
            <a:ext cx="434734" cy="307777"/>
          </a:xfrm>
          <a:prstGeom prst="rect">
            <a:avLst/>
          </a:prstGeom>
          <a:noFill/>
        </p:spPr>
        <p:txBody>
          <a:bodyPr wrap="none" rtlCol="0">
            <a:spAutoFit/>
          </a:bodyPr>
          <a:lstStyle/>
          <a:p>
            <a:r>
              <a:rPr lang="en-AU" sz="1400" dirty="0">
                <a:solidFill>
                  <a:schemeClr val="tx1">
                    <a:lumMod val="75000"/>
                    <a:lumOff val="25000"/>
                  </a:schemeClr>
                </a:solidFill>
                <a:latin typeface="Arial Narrow" panose="020B0604020202020204" pitchFamily="34" charset="0"/>
                <a:cs typeface="Arial Narrow" panose="020B0604020202020204" pitchFamily="34" charset="0"/>
              </a:rPr>
              <a:t>......</a:t>
            </a:r>
          </a:p>
        </p:txBody>
      </p:sp>
      <p:grpSp>
        <p:nvGrpSpPr>
          <p:cNvPr id="91" name="Group 90">
            <a:extLst>
              <a:ext uri="{FF2B5EF4-FFF2-40B4-BE49-F238E27FC236}">
                <a16:creationId xmlns:a16="http://schemas.microsoft.com/office/drawing/2014/main" id="{C20DBBFA-24E9-0B44-9384-38C605639C96}"/>
              </a:ext>
            </a:extLst>
          </p:cNvPr>
          <p:cNvGrpSpPr/>
          <p:nvPr/>
        </p:nvGrpSpPr>
        <p:grpSpPr>
          <a:xfrm>
            <a:off x="3423281" y="4164829"/>
            <a:ext cx="5613469" cy="523220"/>
            <a:chOff x="3423281" y="3399714"/>
            <a:chExt cx="5613469" cy="523220"/>
          </a:xfrm>
        </p:grpSpPr>
        <p:cxnSp>
          <p:nvCxnSpPr>
            <p:cNvPr id="67" name="Straight Arrow Connector 66">
              <a:extLst>
                <a:ext uri="{FF2B5EF4-FFF2-40B4-BE49-F238E27FC236}">
                  <a16:creationId xmlns:a16="http://schemas.microsoft.com/office/drawing/2014/main" id="{4F111D02-26A5-1645-9F24-8D18EABA1350}"/>
                </a:ext>
              </a:extLst>
            </p:cNvPr>
            <p:cNvCxnSpPr>
              <a:cxnSpLocks/>
            </p:cNvCxnSpPr>
            <p:nvPr/>
          </p:nvCxnSpPr>
          <p:spPr>
            <a:xfrm>
              <a:off x="3423281" y="3666946"/>
              <a:ext cx="3136139"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7B4CFB4B-D7DC-7341-9565-2B096945C29E}"/>
                </a:ext>
              </a:extLst>
            </p:cNvPr>
            <p:cNvSpPr/>
            <p:nvPr/>
          </p:nvSpPr>
          <p:spPr>
            <a:xfrm>
              <a:off x="6624733" y="3399714"/>
              <a:ext cx="2412017"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Access control functions on the LSCC operations invocation.</a:t>
              </a:r>
            </a:p>
          </p:txBody>
        </p:sp>
      </p:grpSp>
      <p:grpSp>
        <p:nvGrpSpPr>
          <p:cNvPr id="90" name="Group 89">
            <a:extLst>
              <a:ext uri="{FF2B5EF4-FFF2-40B4-BE49-F238E27FC236}">
                <a16:creationId xmlns:a16="http://schemas.microsoft.com/office/drawing/2014/main" id="{E9ABFED3-1521-3A49-83FD-77F5A8F23690}"/>
              </a:ext>
            </a:extLst>
          </p:cNvPr>
          <p:cNvGrpSpPr/>
          <p:nvPr/>
        </p:nvGrpSpPr>
        <p:grpSpPr>
          <a:xfrm>
            <a:off x="4648701" y="4394249"/>
            <a:ext cx="7439161" cy="738664"/>
            <a:chOff x="4648701" y="3629134"/>
            <a:chExt cx="7439161" cy="738664"/>
          </a:xfrm>
        </p:grpSpPr>
        <p:cxnSp>
          <p:nvCxnSpPr>
            <p:cNvPr id="75" name="Straight Arrow Connector 74">
              <a:extLst>
                <a:ext uri="{FF2B5EF4-FFF2-40B4-BE49-F238E27FC236}">
                  <a16:creationId xmlns:a16="http://schemas.microsoft.com/office/drawing/2014/main" id="{39DBF5D6-2C18-3548-AEEF-40A5FD346A0A}"/>
                </a:ext>
              </a:extLst>
            </p:cNvPr>
            <p:cNvCxnSpPr>
              <a:cxnSpLocks/>
            </p:cNvCxnSpPr>
            <p:nvPr/>
          </p:nvCxnSpPr>
          <p:spPr>
            <a:xfrm>
              <a:off x="4648701" y="3996510"/>
              <a:ext cx="4672581"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024D354-2C63-3F49-88E4-A6E2BC9934B3}"/>
                </a:ext>
              </a:extLst>
            </p:cNvPr>
            <p:cNvSpPr/>
            <p:nvPr/>
          </p:nvSpPr>
          <p:spPr>
            <a:xfrm>
              <a:off x="9386596" y="3629134"/>
              <a:ext cx="2701266" cy="738664"/>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Access to the channel configuration and validation of the type of chaincode (Sys vs User).</a:t>
              </a:r>
            </a:p>
          </p:txBody>
        </p:sp>
      </p:grpSp>
      <p:grpSp>
        <p:nvGrpSpPr>
          <p:cNvPr id="89" name="Group 88">
            <a:extLst>
              <a:ext uri="{FF2B5EF4-FFF2-40B4-BE49-F238E27FC236}">
                <a16:creationId xmlns:a16="http://schemas.microsoft.com/office/drawing/2014/main" id="{37B02C05-1D6B-0C4F-8958-464C6501758B}"/>
              </a:ext>
            </a:extLst>
          </p:cNvPr>
          <p:cNvGrpSpPr/>
          <p:nvPr/>
        </p:nvGrpSpPr>
        <p:grpSpPr>
          <a:xfrm>
            <a:off x="3423281" y="4786488"/>
            <a:ext cx="5758041" cy="523220"/>
            <a:chOff x="3423281" y="4021373"/>
            <a:chExt cx="5758041" cy="523220"/>
          </a:xfrm>
        </p:grpSpPr>
        <p:cxnSp>
          <p:nvCxnSpPr>
            <p:cNvPr id="79" name="Straight Arrow Connector 78">
              <a:extLst>
                <a:ext uri="{FF2B5EF4-FFF2-40B4-BE49-F238E27FC236}">
                  <a16:creationId xmlns:a16="http://schemas.microsoft.com/office/drawing/2014/main" id="{0F46198A-4F39-6748-BB4C-DC2857D7290D}"/>
                </a:ext>
              </a:extLst>
            </p:cNvPr>
            <p:cNvCxnSpPr>
              <a:cxnSpLocks/>
            </p:cNvCxnSpPr>
            <p:nvPr/>
          </p:nvCxnSpPr>
          <p:spPr>
            <a:xfrm>
              <a:off x="3423281" y="4282983"/>
              <a:ext cx="3136139"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8CF988AB-0BF4-4345-99D2-8652BD66CF3C}"/>
                </a:ext>
              </a:extLst>
            </p:cNvPr>
            <p:cNvSpPr/>
            <p:nvPr/>
          </p:nvSpPr>
          <p:spPr>
            <a:xfrm>
              <a:off x="6624732" y="4021373"/>
              <a:ext cx="2556590"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Policy verification for install related operations (LSSC channel)</a:t>
              </a:r>
            </a:p>
          </p:txBody>
        </p:sp>
      </p:grpSp>
      <p:grpSp>
        <p:nvGrpSpPr>
          <p:cNvPr id="88" name="Group 87">
            <a:extLst>
              <a:ext uri="{FF2B5EF4-FFF2-40B4-BE49-F238E27FC236}">
                <a16:creationId xmlns:a16="http://schemas.microsoft.com/office/drawing/2014/main" id="{9C557F08-2C5C-004A-A969-0C92E43FCF31}"/>
              </a:ext>
            </a:extLst>
          </p:cNvPr>
          <p:cNvGrpSpPr/>
          <p:nvPr/>
        </p:nvGrpSpPr>
        <p:grpSpPr>
          <a:xfrm>
            <a:off x="2959861" y="5201990"/>
            <a:ext cx="9121963" cy="523220"/>
            <a:chOff x="2959861" y="4436875"/>
            <a:chExt cx="9121963" cy="523220"/>
          </a:xfrm>
        </p:grpSpPr>
        <p:cxnSp>
          <p:nvCxnSpPr>
            <p:cNvPr id="81" name="Straight Arrow Connector 80">
              <a:extLst>
                <a:ext uri="{FF2B5EF4-FFF2-40B4-BE49-F238E27FC236}">
                  <a16:creationId xmlns:a16="http://schemas.microsoft.com/office/drawing/2014/main" id="{9E532C0E-D7CF-7E40-A08F-9F8B562EE135}"/>
                </a:ext>
              </a:extLst>
            </p:cNvPr>
            <p:cNvCxnSpPr>
              <a:cxnSpLocks/>
            </p:cNvCxnSpPr>
            <p:nvPr/>
          </p:nvCxnSpPr>
          <p:spPr>
            <a:xfrm>
              <a:off x="2959861" y="4594101"/>
              <a:ext cx="6361421"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E777571D-AD6C-4441-9043-05DECD559BEF}"/>
                </a:ext>
              </a:extLst>
            </p:cNvPr>
            <p:cNvSpPr/>
            <p:nvPr/>
          </p:nvSpPr>
          <p:spPr>
            <a:xfrm>
              <a:off x="9380558" y="4436875"/>
              <a:ext cx="2701266"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I/O with the file system for the storage and retrieval of chaincode package.</a:t>
              </a:r>
            </a:p>
          </p:txBody>
        </p:sp>
      </p:grpSp>
      <p:grpSp>
        <p:nvGrpSpPr>
          <p:cNvPr id="87" name="Group 86">
            <a:extLst>
              <a:ext uri="{FF2B5EF4-FFF2-40B4-BE49-F238E27FC236}">
                <a16:creationId xmlns:a16="http://schemas.microsoft.com/office/drawing/2014/main" id="{DE0F3855-EC05-B943-9300-1513226337C8}"/>
              </a:ext>
            </a:extLst>
          </p:cNvPr>
          <p:cNvGrpSpPr/>
          <p:nvPr/>
        </p:nvGrpSpPr>
        <p:grpSpPr>
          <a:xfrm>
            <a:off x="3471692" y="5536431"/>
            <a:ext cx="5709630" cy="954107"/>
            <a:chOff x="3471692" y="4771316"/>
            <a:chExt cx="5709630" cy="954107"/>
          </a:xfrm>
        </p:grpSpPr>
        <p:cxnSp>
          <p:nvCxnSpPr>
            <p:cNvPr id="85" name="Straight Arrow Connector 84">
              <a:extLst>
                <a:ext uri="{FF2B5EF4-FFF2-40B4-BE49-F238E27FC236}">
                  <a16:creationId xmlns:a16="http://schemas.microsoft.com/office/drawing/2014/main" id="{4453F764-4C17-F541-AB5F-A829D2960D60}"/>
                </a:ext>
              </a:extLst>
            </p:cNvPr>
            <p:cNvCxnSpPr>
              <a:cxnSpLocks/>
            </p:cNvCxnSpPr>
            <p:nvPr/>
          </p:nvCxnSpPr>
          <p:spPr>
            <a:xfrm>
              <a:off x="3471692" y="4954107"/>
              <a:ext cx="3136139"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1F2AC556-24DE-0442-B0CE-FFFC91F195EF}"/>
                </a:ext>
              </a:extLst>
            </p:cNvPr>
            <p:cNvSpPr/>
            <p:nvPr/>
          </p:nvSpPr>
          <p:spPr>
            <a:xfrm>
              <a:off x="6624732" y="4771316"/>
              <a:ext cx="2556590" cy="954107"/>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Used during install operations to extract any chaincode </a:t>
              </a:r>
              <a:r>
                <a:rPr lang="en-AU" sz="1400" dirty="0" err="1">
                  <a:latin typeface="Arial Narrow" panose="020B0604020202020204" pitchFamily="34" charset="0"/>
                  <a:cs typeface="Arial Narrow" panose="020B0604020202020204" pitchFamily="34" charset="0"/>
                </a:rPr>
                <a:t>artifact</a:t>
              </a:r>
              <a:r>
                <a:rPr lang="en-AU" sz="1400" dirty="0">
                  <a:latin typeface="Arial Narrow" panose="020B0604020202020204" pitchFamily="34" charset="0"/>
                  <a:cs typeface="Arial Narrow" panose="020B0604020202020204" pitchFamily="34" charset="0"/>
                </a:rPr>
                <a:t> that needs to be installed into the state </a:t>
              </a:r>
              <a:r>
                <a:rPr lang="en-AU" sz="1400" dirty="0" err="1">
                  <a:latin typeface="Arial Narrow" panose="020B0604020202020204" pitchFamily="34" charset="0"/>
                  <a:cs typeface="Arial Narrow" panose="020B0604020202020204" pitchFamily="34" charset="0"/>
                </a:rPr>
                <a:t>databse</a:t>
              </a:r>
              <a:r>
                <a:rPr lang="en-AU" sz="1400" dirty="0">
                  <a:latin typeface="Arial Narrow" panose="020B0604020202020204" pitchFamily="34" charset="0"/>
                  <a:cs typeface="Arial Narrow" panose="020B0604020202020204" pitchFamily="34" charset="0"/>
                </a:rPr>
                <a:t> (e.g. couch indexes).</a:t>
              </a:r>
            </a:p>
          </p:txBody>
        </p:sp>
      </p:grpSp>
      <p:grpSp>
        <p:nvGrpSpPr>
          <p:cNvPr id="94" name="Group 93">
            <a:extLst>
              <a:ext uri="{FF2B5EF4-FFF2-40B4-BE49-F238E27FC236}">
                <a16:creationId xmlns:a16="http://schemas.microsoft.com/office/drawing/2014/main" id="{7271073D-B6E8-1048-BED4-B18B60BAC85E}"/>
              </a:ext>
            </a:extLst>
          </p:cNvPr>
          <p:cNvGrpSpPr/>
          <p:nvPr/>
        </p:nvGrpSpPr>
        <p:grpSpPr>
          <a:xfrm>
            <a:off x="4688489" y="3273824"/>
            <a:ext cx="2004464" cy="307777"/>
            <a:chOff x="3601616" y="2593911"/>
            <a:chExt cx="2004464" cy="307777"/>
          </a:xfrm>
        </p:grpSpPr>
        <p:cxnSp>
          <p:nvCxnSpPr>
            <p:cNvPr id="95" name="Straight Connector 94">
              <a:extLst>
                <a:ext uri="{FF2B5EF4-FFF2-40B4-BE49-F238E27FC236}">
                  <a16:creationId xmlns:a16="http://schemas.microsoft.com/office/drawing/2014/main" id="{C20B0DC8-7132-3845-9120-62777A66DD4E}"/>
                </a:ext>
              </a:extLst>
            </p:cNvPr>
            <p:cNvCxnSpPr>
              <a:cxnSpLocks/>
            </p:cNvCxnSpPr>
            <p:nvPr/>
          </p:nvCxnSpPr>
          <p:spPr>
            <a:xfrm>
              <a:off x="3601616" y="2766457"/>
              <a:ext cx="36389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1B53F537-BD1C-044C-9AEB-8BEE3E462872}"/>
                </a:ext>
              </a:extLst>
            </p:cNvPr>
            <p:cNvSpPr/>
            <p:nvPr/>
          </p:nvSpPr>
          <p:spPr>
            <a:xfrm>
              <a:off x="3957408" y="2666115"/>
              <a:ext cx="180000" cy="180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TextBox 96">
              <a:extLst>
                <a:ext uri="{FF2B5EF4-FFF2-40B4-BE49-F238E27FC236}">
                  <a16:creationId xmlns:a16="http://schemas.microsoft.com/office/drawing/2014/main" id="{E10DBB04-7892-604A-8A68-899930EC4AEC}"/>
                </a:ext>
              </a:extLst>
            </p:cNvPr>
            <p:cNvSpPr txBox="1"/>
            <p:nvPr/>
          </p:nvSpPr>
          <p:spPr>
            <a:xfrm>
              <a:off x="4137408" y="2593911"/>
              <a:ext cx="1468672"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chaincode.Lifecycle</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98" name="Group 97">
            <a:extLst>
              <a:ext uri="{FF2B5EF4-FFF2-40B4-BE49-F238E27FC236}">
                <a16:creationId xmlns:a16="http://schemas.microsoft.com/office/drawing/2014/main" id="{C7A81822-4258-1E47-8093-4BF726BA2AC5}"/>
              </a:ext>
            </a:extLst>
          </p:cNvPr>
          <p:cNvGrpSpPr/>
          <p:nvPr/>
        </p:nvGrpSpPr>
        <p:grpSpPr>
          <a:xfrm>
            <a:off x="6663962" y="3271805"/>
            <a:ext cx="5332458" cy="954107"/>
            <a:chOff x="6559420" y="2564439"/>
            <a:chExt cx="5332458" cy="954107"/>
          </a:xfrm>
        </p:grpSpPr>
        <p:cxnSp>
          <p:nvCxnSpPr>
            <p:cNvPr id="99" name="Straight Arrow Connector 98">
              <a:extLst>
                <a:ext uri="{FF2B5EF4-FFF2-40B4-BE49-F238E27FC236}">
                  <a16:creationId xmlns:a16="http://schemas.microsoft.com/office/drawing/2014/main" id="{5F7DB572-6FDA-CB46-A8B7-BB1FCC3A1732}"/>
                </a:ext>
              </a:extLst>
            </p:cNvPr>
            <p:cNvCxnSpPr>
              <a:cxnSpLocks/>
            </p:cNvCxnSpPr>
            <p:nvPr/>
          </p:nvCxnSpPr>
          <p:spPr>
            <a:xfrm>
              <a:off x="6559420" y="2766457"/>
              <a:ext cx="3648270"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6EE587F2-E1D3-EE4C-95C8-C6CDFFEC87CD}"/>
                </a:ext>
              </a:extLst>
            </p:cNvPr>
            <p:cNvSpPr/>
            <p:nvPr/>
          </p:nvSpPr>
          <p:spPr>
            <a:xfrm>
              <a:off x="10242304" y="2564439"/>
              <a:ext cx="1649574" cy="954107"/>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Required to retrieve chaincode definitions  and the packages to run them.</a:t>
              </a:r>
            </a:p>
          </p:txBody>
        </p:sp>
      </p:grpSp>
    </p:spTree>
    <p:extLst>
      <p:ext uri="{BB962C8B-B14F-4D97-AF65-F5344CB8AC3E}">
        <p14:creationId xmlns:p14="http://schemas.microsoft.com/office/powerpoint/2010/main" val="241226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par>
                                <p:cTn id="8" presetID="10"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1000"/>
                                        <p:tgtEl>
                                          <p:spTgt spid="92"/>
                                        </p:tgtEl>
                                      </p:cBhvr>
                                    </p:animEffec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1000"/>
                                        <p:tgtEl>
                                          <p:spTgt spid="90"/>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1000"/>
                                        <p:tgtEl>
                                          <p:spTgt spid="89"/>
                                        </p:tgtEl>
                                      </p:cBhvr>
                                    </p:animEffect>
                                  </p:childTnLst>
                                </p:cTn>
                              </p:par>
                              <p:par>
                                <p:cTn id="20" presetID="10" presetClass="entr" presetSubtype="0"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1000"/>
                                        <p:tgtEl>
                                          <p:spTgt spid="88"/>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1000"/>
                                        <p:tgtEl>
                                          <p:spTgt spid="87"/>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Secure Communications</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a:xfrm>
            <a:off x="838200" y="2126707"/>
            <a:ext cx="10515600" cy="4351338"/>
          </a:xfrm>
        </p:spPr>
        <p:txBody>
          <a:bodyPr>
            <a:normAutofit fontScale="92500" lnSpcReduction="10000"/>
          </a:bodyPr>
          <a:lstStyle/>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This measure is effective if combined with the proper network architecture in a production deployment environments.</a:t>
            </a:r>
          </a:p>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It requires the GRPC chaincode support service to be exposed only within a private and secure network, which is the one where also chaincode container are deployed.</a:t>
            </a:r>
          </a:p>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This measure is as effective as the security of the private network it relies upon.</a:t>
            </a:r>
          </a:p>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It can be configured with the two peer parameters:</a:t>
            </a:r>
          </a:p>
          <a:p>
            <a:pPr marL="868363" lvl="1" indent="-411163">
              <a:spcBef>
                <a:spcPts val="600"/>
              </a:spcBef>
              <a:spcAft>
                <a:spcPts val="600"/>
              </a:spcAft>
              <a:buFont typeface="System Font Regular"/>
              <a:buChar char="—"/>
            </a:pPr>
            <a:r>
              <a:rPr lang="en-AU" sz="2200" b="1" dirty="0" err="1">
                <a:solidFill>
                  <a:srgbClr val="0070C0"/>
                </a:solidFill>
                <a:latin typeface="Courier New" panose="02070309020205020404" pitchFamily="49" charset="0"/>
                <a:cs typeface="Courier New" panose="02070309020205020404" pitchFamily="49" charset="0"/>
              </a:rPr>
              <a:t>chaincodeListenAddress</a:t>
            </a:r>
            <a:r>
              <a:rPr lang="en-AU" dirty="0">
                <a:latin typeface="Arial Narrow" panose="020B0604020202020204" pitchFamily="34" charset="0"/>
                <a:cs typeface="Arial Narrow" panose="020B0604020202020204" pitchFamily="34" charset="0"/>
              </a:rPr>
              <a:t>: address used by the peer to expose the chaincode support server.</a:t>
            </a:r>
          </a:p>
          <a:p>
            <a:pPr marL="868363" lvl="1" indent="-411163">
              <a:spcBef>
                <a:spcPts val="600"/>
              </a:spcBef>
              <a:spcAft>
                <a:spcPts val="600"/>
              </a:spcAft>
              <a:buFont typeface="System Font Regular"/>
              <a:buChar char="—"/>
            </a:pPr>
            <a:r>
              <a:rPr lang="en-AU" sz="2200" b="1" dirty="0" err="1">
                <a:solidFill>
                  <a:srgbClr val="0070C0"/>
                </a:solidFill>
                <a:latin typeface="Courier New" panose="02070309020205020404" pitchFamily="49" charset="0"/>
                <a:cs typeface="Courier New" panose="02070309020205020404" pitchFamily="49" charset="0"/>
              </a:rPr>
              <a:t>chaincodeAddress</a:t>
            </a:r>
            <a:r>
              <a:rPr lang="en-AU" dirty="0">
                <a:latin typeface="Arial Narrow" panose="020B0604020202020204" pitchFamily="34" charset="0"/>
                <a:cs typeface="Arial Narrow" panose="020B0604020202020204" pitchFamily="34" charset="0"/>
              </a:rPr>
              <a:t>: address used to by the spawned chaincode processes to connect to the peer.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BBD303A4-993D-3C4F-B064-C41E6D960A1F}"/>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B7827B0D-253E-0F42-8373-4D878EDACBD7}"/>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286A6778-4356-864E-AA97-13A95E5BFDF8}"/>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F1CD2466-D0C2-1C48-9E0C-3F36D7DD8658}"/>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
        <p:nvSpPr>
          <p:cNvPr id="9" name="Rectangle 8">
            <a:extLst>
              <a:ext uri="{FF2B5EF4-FFF2-40B4-BE49-F238E27FC236}">
                <a16:creationId xmlns:a16="http://schemas.microsoft.com/office/drawing/2014/main" id="{2EBB835A-D3A0-9F42-9BF6-5950E0B453FF}"/>
              </a:ext>
            </a:extLst>
          </p:cNvPr>
          <p:cNvSpPr/>
          <p:nvPr/>
        </p:nvSpPr>
        <p:spPr>
          <a:xfrm>
            <a:off x="819806" y="1321245"/>
            <a:ext cx="7465505" cy="461665"/>
          </a:xfrm>
          <a:prstGeom prst="rect">
            <a:avLst/>
          </a:prstGeom>
        </p:spPr>
        <p:txBody>
          <a:bodyPr wrap="none">
            <a:spAutoFit/>
          </a:bodyPr>
          <a:lstStyle/>
          <a:p>
            <a:pPr>
              <a:spcAft>
                <a:spcPts val="600"/>
              </a:spcAft>
            </a:pPr>
            <a:r>
              <a:rPr lang="en-AU" sz="2400" b="1" dirty="0">
                <a:solidFill>
                  <a:srgbClr val="0070C0"/>
                </a:solidFill>
                <a:latin typeface="Arial Narrow" panose="020B0604020202020204" pitchFamily="34" charset="0"/>
                <a:cs typeface="Arial Narrow" panose="020B0604020202020204" pitchFamily="34" charset="0"/>
              </a:rPr>
              <a:t>Distinct Chaincode Support Service Endpoint (</a:t>
            </a:r>
            <a:r>
              <a:rPr lang="en-AU" sz="2400" b="1" dirty="0" err="1">
                <a:solidFill>
                  <a:srgbClr val="0070C0"/>
                </a:solidFill>
                <a:latin typeface="Arial Narrow" panose="020B0604020202020204" pitchFamily="34" charset="0"/>
                <a:cs typeface="Arial Narrow" panose="020B0604020202020204" pitchFamily="34" charset="0"/>
              </a:rPr>
              <a:t>host:address</a:t>
            </a:r>
            <a:r>
              <a:rPr lang="en-AU" sz="2400" b="1" dirty="0">
                <a:solidFill>
                  <a:srgbClr val="0070C0"/>
                </a:solidFill>
                <a:latin typeface="Arial Narrow" panose="020B0604020202020204" pitchFamily="34" charset="0"/>
                <a:cs typeface="Arial Narrow" panose="020B0604020202020204" pitchFamily="34" charset="0"/>
              </a:rPr>
              <a:t>)</a:t>
            </a:r>
          </a:p>
        </p:txBody>
      </p:sp>
    </p:spTree>
    <p:extLst>
      <p:ext uri="{BB962C8B-B14F-4D97-AF65-F5344CB8AC3E}">
        <p14:creationId xmlns:p14="http://schemas.microsoft.com/office/powerpoint/2010/main" val="1816603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425297" cy="369332"/>
          </a:xfrm>
          <a:prstGeom prst="rect">
            <a:avLst/>
          </a:prstGeom>
        </p:spPr>
        <p:txBody>
          <a:bodyPr wrap="none">
            <a:spAutoFit/>
          </a:bodyPr>
          <a:lstStyle/>
          <a:p>
            <a:pPr lvl="0"/>
            <a:r>
              <a:rPr lang="en-AU" b="1" dirty="0">
                <a:solidFill>
                  <a:prstClr val="black"/>
                </a:solidFill>
              </a:rPr>
              <a:t>Lifecycle System Chaincode (LSCC)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6" y="2293398"/>
            <a:ext cx="10643884" cy="4293483"/>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LifeCycleSysCC</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600"/>
              </a:spcBef>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ACLProvider</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aclmgmt.ACLProvider</a:t>
            </a:r>
            <a:endParaRPr lang="en-AU" sz="1400" b="1" dirty="0">
              <a:solidFill>
                <a:srgbClr val="7030A0"/>
              </a:solidFill>
              <a:latin typeface="Courier New" panose="02070309020205020404" pitchFamily="49" charset="0"/>
              <a:cs typeface="Courier New" panose="02070309020205020404" pitchFamily="49" charset="0"/>
            </a:endParaRPr>
          </a:p>
          <a:p>
            <a:pPr>
              <a:spcBef>
                <a:spcPts val="600"/>
              </a:spcBef>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SCCProvider</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sccprovider.SystemChaincodeProvider</a:t>
            </a:r>
            <a:endParaRPr lang="en-AU" sz="1400" b="1" dirty="0">
              <a:solidFill>
                <a:srgbClr val="7030A0"/>
              </a:solidFill>
              <a:latin typeface="Courier New" panose="02070309020205020404" pitchFamily="49" charset="0"/>
              <a:cs typeface="Courier New" panose="02070309020205020404" pitchFamily="49" charset="0"/>
            </a:endParaRPr>
          </a:p>
          <a:p>
            <a:pPr>
              <a:spcBef>
                <a:spcPts val="600"/>
              </a:spcBef>
            </a:pP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PolicyChecker</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policy.PolicyChecker</a:t>
            </a:r>
            <a:endParaRPr lang="en-AU" sz="1400" b="1" dirty="0">
              <a:solidFill>
                <a:srgbClr val="7030A0"/>
              </a:solidFill>
              <a:latin typeface="Courier New" panose="02070309020205020404" pitchFamily="49" charset="0"/>
              <a:cs typeface="Courier New" panose="02070309020205020404" pitchFamily="49" charset="0"/>
            </a:endParaRPr>
          </a:p>
          <a:p>
            <a:pPr>
              <a:spcBef>
                <a:spcPts val="600"/>
              </a:spcBef>
            </a:pPr>
            <a:r>
              <a:rPr lang="en-AU" sz="1400" b="1" dirty="0">
                <a:solidFill>
                  <a:srgbClr val="7030A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Support           </a:t>
            </a:r>
            <a:r>
              <a:rPr lang="en-AU" sz="1400" b="1" dirty="0" err="1">
                <a:solidFill>
                  <a:srgbClr val="7030A0"/>
                </a:solidFill>
                <a:latin typeface="Courier New" panose="02070309020205020404" pitchFamily="49" charset="0"/>
                <a:cs typeface="Courier New" panose="02070309020205020404" pitchFamily="49" charset="0"/>
              </a:rPr>
              <a:t>FilesystemSupport</a:t>
            </a:r>
            <a:endParaRPr lang="en-AU" sz="1400" b="1" dirty="0">
              <a:solidFill>
                <a:srgbClr val="7030A0"/>
              </a:solidFill>
              <a:latin typeface="Courier New" panose="02070309020205020404" pitchFamily="49" charset="0"/>
              <a:cs typeface="Courier New" panose="02070309020205020404" pitchFamily="49" charset="0"/>
            </a:endParaRPr>
          </a:p>
          <a:p>
            <a:pPr>
              <a:spcBef>
                <a:spcPts val="600"/>
              </a:spcBef>
            </a:pP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PlatformRegistry</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platforms.Registry</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6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initialisation</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New(</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sccp</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ACLProvider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platformRegistry</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LifeCycleSysCC</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p>
          <a:p>
            <a:pPr>
              <a:spcBef>
                <a:spcPts val="6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a:t>
            </a:r>
            <a:r>
              <a:rPr lang="en-AU" sz="1400" b="1" dirty="0" err="1">
                <a:solidFill>
                  <a:schemeClr val="accent6">
                    <a:lumMod val="50000"/>
                  </a:schemeClr>
                </a:solidFill>
                <a:latin typeface="Courier New" panose="02070309020205020404" pitchFamily="49" charset="0"/>
                <a:cs typeface="Courier New" panose="02070309020205020404" pitchFamily="49" charset="0"/>
              </a:rPr>
              <a:t>SelfDescribingSycCC</a:t>
            </a:r>
            <a:r>
              <a:rPr lang="en-AU" sz="1400" b="1" dirty="0">
                <a:solidFill>
                  <a:schemeClr val="accent6">
                    <a:lumMod val="50000"/>
                  </a:schemeClr>
                </a:solidFill>
                <a:latin typeface="Courier New" panose="02070309020205020404" pitchFamily="49" charset="0"/>
                <a:cs typeface="Courier New" panose="02070309020205020404" pitchFamily="49" charset="0"/>
              </a:rPr>
              <a:t> interface methods</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Name()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lssc</a:t>
            </a:r>
            <a:r>
              <a:rPr lang="en-AU" sz="1400" b="1" dirty="0">
                <a:solidFill>
                  <a:srgbClr val="C00000"/>
                </a:solidFill>
                <a:latin typeface="Courier New" panose="02070309020205020404" pitchFamily="49" charset="0"/>
                <a:cs typeface="Courier New" panose="02070309020205020404" pitchFamily="49" charset="0"/>
              </a:rPr>
              <a:t>"</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Path()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github.com</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hyperledger</a:t>
            </a:r>
            <a:r>
              <a:rPr lang="en-AU" sz="1400" b="1" dirty="0">
                <a:solidFill>
                  <a:srgbClr val="C00000"/>
                </a:solidFill>
                <a:latin typeface="Courier New" panose="02070309020205020404" pitchFamily="49" charset="0"/>
                <a:cs typeface="Courier New" panose="02070309020205020404" pitchFamily="49" charset="0"/>
              </a:rPr>
              <a:t>/fabric/core/</a:t>
            </a:r>
            <a:r>
              <a:rPr lang="en-AU" sz="1400" b="1" dirty="0" err="1">
                <a:solidFill>
                  <a:srgbClr val="C00000"/>
                </a:solidFill>
                <a:latin typeface="Courier New" panose="02070309020205020404" pitchFamily="49" charset="0"/>
                <a:cs typeface="Courier New" panose="02070309020205020404" pitchFamily="49" charset="0"/>
              </a:rPr>
              <a:t>scc</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lssc</a:t>
            </a:r>
            <a:r>
              <a:rPr lang="en-AU" sz="1400" b="1" dirty="0">
                <a:solidFill>
                  <a:srgbClr val="C00000"/>
                </a:solidFill>
                <a:latin typeface="Courier New" panose="02070309020205020404" pitchFamily="49" charset="0"/>
                <a:cs typeface="Courier New" panose="02070309020205020404" pitchFamily="49" charset="0"/>
              </a:rPr>
              <a:t>"</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InitArgs</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 nil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Chaincode() </a:t>
            </a:r>
            <a:r>
              <a:rPr lang="en-AU" sz="1400" b="1" dirty="0" err="1">
                <a:solidFill>
                  <a:srgbClr val="7030A0"/>
                </a:solidFill>
                <a:latin typeface="Courier New" panose="02070309020205020404" pitchFamily="49" charset="0"/>
                <a:cs typeface="Courier New" panose="02070309020205020404" pitchFamily="49" charset="0"/>
              </a:rPr>
              <a:t>shim.Chaincode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InvokableExternal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true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InvokableCC2CC </a:t>
            </a:r>
            <a:r>
              <a:rPr lang="en-AU" sz="1400" b="1" dirty="0">
                <a:solidFill>
                  <a:srgbClr val="0070C0"/>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true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Enabled() </a:t>
            </a:r>
            <a:r>
              <a:rPr lang="en-AU" sz="1400" b="1" dirty="0">
                <a:solidFill>
                  <a:srgbClr val="0070C0"/>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true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p:txBody>
      </p:sp>
      <p:sp>
        <p:nvSpPr>
          <p:cNvPr id="60" name="TextBox 59">
            <a:extLst>
              <a:ext uri="{FF2B5EF4-FFF2-40B4-BE49-F238E27FC236}">
                <a16:creationId xmlns:a16="http://schemas.microsoft.com/office/drawing/2014/main" id="{A9F91B63-76AD-DF49-99BA-0A7F5465ACF6}"/>
              </a:ext>
            </a:extLst>
          </p:cNvPr>
          <p:cNvSpPr txBox="1"/>
          <p:nvPr/>
        </p:nvSpPr>
        <p:spPr>
          <a:xfrm>
            <a:off x="8806832" y="2198199"/>
            <a:ext cx="269028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a:t>
            </a:r>
            <a:r>
              <a:rPr lang="en-AU" dirty="0" err="1"/>
              <a:t>scc</a:t>
            </a:r>
            <a:r>
              <a:rPr lang="en-AU" dirty="0"/>
              <a:t>/</a:t>
            </a:r>
            <a:r>
              <a:rPr lang="en-AU" dirty="0" err="1"/>
              <a:t>lscc</a:t>
            </a:r>
            <a:endParaRPr lang="en-AU" dirty="0"/>
          </a:p>
          <a:p>
            <a:r>
              <a:rPr lang="en-AU" dirty="0"/>
              <a:t>file: </a:t>
            </a:r>
            <a:r>
              <a:rPr lang="en-AU" dirty="0" err="1"/>
              <a:t>lscc.go</a:t>
            </a:r>
            <a:endParaRPr lang="en-AU" dirty="0"/>
          </a:p>
        </p:txBody>
      </p:sp>
    </p:spTree>
    <p:extLst>
      <p:ext uri="{BB962C8B-B14F-4D97-AF65-F5344CB8AC3E}">
        <p14:creationId xmlns:p14="http://schemas.microsoft.com/office/powerpoint/2010/main" val="6874335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BC23D73-5F7F-BB42-9BD6-346E43FADEC7}"/>
              </a:ext>
            </a:extLst>
          </p:cNvPr>
          <p:cNvSpPr/>
          <p:nvPr/>
        </p:nvSpPr>
        <p:spPr>
          <a:xfrm>
            <a:off x="853236" y="4004341"/>
            <a:ext cx="9354453" cy="261257"/>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425297" cy="369332"/>
          </a:xfrm>
          <a:prstGeom prst="rect">
            <a:avLst/>
          </a:prstGeom>
        </p:spPr>
        <p:txBody>
          <a:bodyPr wrap="none">
            <a:spAutoFit/>
          </a:bodyPr>
          <a:lstStyle/>
          <a:p>
            <a:pPr lvl="0"/>
            <a:r>
              <a:rPr lang="en-AU" b="1" dirty="0">
                <a:solidFill>
                  <a:prstClr val="black"/>
                </a:solidFill>
              </a:rPr>
              <a:t>Lifecycle System Chaincode (LSCC)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7" y="2340053"/>
            <a:ext cx="11108608" cy="1969770"/>
          </a:xfrm>
          <a:prstGeom prst="rect">
            <a:avLst/>
          </a:prstGeom>
          <a:noFill/>
        </p:spPr>
        <p:txBody>
          <a:bodyPr wrap="square" rtlCol="0">
            <a:spAutoFit/>
          </a:bodyPr>
          <a:lstStyle/>
          <a:p>
            <a:r>
              <a:rPr lang="en-AU" sz="1400" b="1" dirty="0">
                <a:solidFill>
                  <a:schemeClr val="accent6">
                    <a:lumMod val="50000"/>
                  </a:schemeClr>
                </a:solidFill>
                <a:latin typeface="Courier New" panose="02070309020205020404" pitchFamily="49" charset="0"/>
                <a:cs typeface="Courier New" panose="02070309020205020404" pitchFamily="49" charset="0"/>
              </a:rPr>
              <a:t>// </a:t>
            </a:r>
            <a:r>
              <a:rPr lang="en-AU" sz="1400" b="1" dirty="0" err="1">
                <a:solidFill>
                  <a:schemeClr val="accent6">
                    <a:lumMod val="50000"/>
                  </a:schemeClr>
                </a:solidFill>
                <a:latin typeface="Courier New" panose="02070309020205020404" pitchFamily="49" charset="0"/>
                <a:cs typeface="Courier New" panose="02070309020205020404" pitchFamily="49" charset="0"/>
              </a:rPr>
              <a:t>LifeCycle</a:t>
            </a:r>
            <a:r>
              <a:rPr lang="en-AU" sz="1400" b="1" dirty="0">
                <a:solidFill>
                  <a:schemeClr val="accent6">
                    <a:lumMod val="50000"/>
                  </a:schemeClr>
                </a:solidFill>
                <a:latin typeface="Courier New" panose="02070309020205020404" pitchFamily="49" charset="0"/>
                <a:cs typeface="Courier New" panose="02070309020205020404" pitchFamily="49" charset="0"/>
              </a:rPr>
              <a:t> interface methods</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ChaincodeContainerInfo</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ccname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qe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ledger.QueryExecutor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ccprovider.ChaincodeContainerInfo</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ChaincodeDefinition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ccname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qe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ledger.QueryExecutor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ccprovider.ChaincodeDefinition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p>
          <a:p>
            <a:pPr>
              <a:spcBef>
                <a:spcPts val="6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Chaincode interface methods</a:t>
            </a:r>
          </a:p>
          <a:p>
            <a:pPr>
              <a:spcBef>
                <a:spcPts val="600"/>
              </a:spcBef>
            </a:pPr>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Init(stub </a:t>
            </a:r>
            <a:r>
              <a:rPr lang="en-AU" sz="1400" b="1" dirty="0" err="1">
                <a:solidFill>
                  <a:srgbClr val="7030A0"/>
                </a:solidFill>
                <a:latin typeface="Courier New" panose="02070309020205020404" pitchFamily="49" charset="0"/>
                <a:cs typeface="Courier New" panose="02070309020205020404" pitchFamily="49" charset="0"/>
              </a:rPr>
              <a:t>shim.ChaincodeStubInterface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endParaRPr lang="en-AU" sz="1400" b="1" dirty="0">
              <a:solidFill>
                <a:schemeClr val="accent6">
                  <a:lumMod val="50000"/>
                </a:schemeClr>
              </a:solidFill>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LifeCycleSCC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Invoke(stub </a:t>
            </a:r>
            <a:r>
              <a:rPr lang="en-AU" sz="1400" b="1" dirty="0" err="1">
                <a:solidFill>
                  <a:srgbClr val="7030A0"/>
                </a:solidFill>
                <a:latin typeface="Courier New" panose="02070309020205020404" pitchFamily="49" charset="0"/>
                <a:cs typeface="Courier New" panose="02070309020205020404" pitchFamily="49" charset="0"/>
              </a:rPr>
              <a:t>shim.ChaincodeStubInterface</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p>
        </p:txBody>
      </p:sp>
      <p:cxnSp>
        <p:nvCxnSpPr>
          <p:cNvPr id="12" name="Straight Arrow Connector 11">
            <a:extLst>
              <a:ext uri="{FF2B5EF4-FFF2-40B4-BE49-F238E27FC236}">
                <a16:creationId xmlns:a16="http://schemas.microsoft.com/office/drawing/2014/main" id="{31E529E1-C7A0-8145-815B-945300608731}"/>
              </a:ext>
            </a:extLst>
          </p:cNvPr>
          <p:cNvCxnSpPr/>
          <p:nvPr/>
        </p:nvCxnSpPr>
        <p:spPr>
          <a:xfrm>
            <a:off x="8584163" y="4265598"/>
            <a:ext cx="0" cy="744941"/>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5F6760E-3614-6349-B85E-26C3291F7038}"/>
              </a:ext>
            </a:extLst>
          </p:cNvPr>
          <p:cNvSpPr/>
          <p:nvPr/>
        </p:nvSpPr>
        <p:spPr>
          <a:xfrm>
            <a:off x="6142655" y="5010186"/>
            <a:ext cx="4889244" cy="523220"/>
          </a:xfrm>
          <a:prstGeom prst="rect">
            <a:avLst/>
          </a:prstGeom>
        </p:spPr>
        <p:txBody>
          <a:bodyPr wrap="square">
            <a:spAutoFit/>
          </a:bodyPr>
          <a:lstStyle/>
          <a:p>
            <a:pPr algn="ctr">
              <a:spcBef>
                <a:spcPts val="600"/>
              </a:spcBef>
              <a:spcAft>
                <a:spcPts val="600"/>
              </a:spcAft>
            </a:pPr>
            <a:r>
              <a:rPr lang="en-AU" sz="1400" dirty="0">
                <a:latin typeface="Arial Narrow" panose="020B0604020202020204" pitchFamily="34" charset="0"/>
                <a:cs typeface="Arial Narrow" panose="020B0604020202020204" pitchFamily="34" charset="0"/>
              </a:rPr>
              <a:t>Entry point for most of the LSSC operation, which is implemented as a method dispatcher based on transaction invocation arguments.</a:t>
            </a:r>
          </a:p>
        </p:txBody>
      </p:sp>
    </p:spTree>
    <p:extLst>
      <p:ext uri="{BB962C8B-B14F-4D97-AF65-F5344CB8AC3E}">
        <p14:creationId xmlns:p14="http://schemas.microsoft.com/office/powerpoint/2010/main" val="949948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425297" cy="369332"/>
          </a:xfrm>
          <a:prstGeom prst="rect">
            <a:avLst/>
          </a:prstGeom>
        </p:spPr>
        <p:txBody>
          <a:bodyPr wrap="none">
            <a:spAutoFit/>
          </a:bodyPr>
          <a:lstStyle/>
          <a:p>
            <a:pPr lvl="0"/>
            <a:r>
              <a:rPr lang="en-AU" b="1" dirty="0">
                <a:solidFill>
                  <a:prstClr val="black"/>
                </a:solidFill>
              </a:rPr>
              <a:t>Lifecycle System Chaincode (LSCC)</a:t>
            </a:r>
          </a:p>
        </p:txBody>
      </p:sp>
      <p:graphicFrame>
        <p:nvGraphicFramePr>
          <p:cNvPr id="15" name="Table 14">
            <a:extLst>
              <a:ext uri="{FF2B5EF4-FFF2-40B4-BE49-F238E27FC236}">
                <a16:creationId xmlns:a16="http://schemas.microsoft.com/office/drawing/2014/main" id="{BAB66ED8-7BEC-9D4D-8BE7-76A70815CE1C}"/>
              </a:ext>
            </a:extLst>
          </p:cNvPr>
          <p:cNvGraphicFramePr>
            <a:graphicFrameLocks noGrp="1"/>
          </p:cNvGraphicFramePr>
          <p:nvPr>
            <p:extLst>
              <p:ext uri="{D42A27DB-BD31-4B8C-83A1-F6EECF244321}">
                <p14:modId xmlns:p14="http://schemas.microsoft.com/office/powerpoint/2010/main" val="2356048212"/>
              </p:ext>
            </p:extLst>
          </p:nvPr>
        </p:nvGraphicFramePr>
        <p:xfrm>
          <a:off x="838199" y="2242347"/>
          <a:ext cx="10946362" cy="4008237"/>
        </p:xfrm>
        <a:graphic>
          <a:graphicData uri="http://schemas.openxmlformats.org/drawingml/2006/table">
            <a:tbl>
              <a:tblPr firstRow="1" bandRow="1">
                <a:tableStyleId>{5C22544A-7EE6-4342-B048-85BDC9FD1C3A}</a:tableStyleId>
              </a:tblPr>
              <a:tblGrid>
                <a:gridCol w="3808446">
                  <a:extLst>
                    <a:ext uri="{9D8B030D-6E8A-4147-A177-3AD203B41FA5}">
                      <a16:colId xmlns:a16="http://schemas.microsoft.com/office/drawing/2014/main" val="1311826411"/>
                    </a:ext>
                  </a:extLst>
                </a:gridCol>
                <a:gridCol w="3638939">
                  <a:extLst>
                    <a:ext uri="{9D8B030D-6E8A-4147-A177-3AD203B41FA5}">
                      <a16:colId xmlns:a16="http://schemas.microsoft.com/office/drawing/2014/main" val="4287542416"/>
                    </a:ext>
                  </a:extLst>
                </a:gridCol>
                <a:gridCol w="727787">
                  <a:extLst>
                    <a:ext uri="{9D8B030D-6E8A-4147-A177-3AD203B41FA5}">
                      <a16:colId xmlns:a16="http://schemas.microsoft.com/office/drawing/2014/main" val="419259088"/>
                    </a:ext>
                  </a:extLst>
                </a:gridCol>
                <a:gridCol w="2771190">
                  <a:extLst>
                    <a:ext uri="{9D8B030D-6E8A-4147-A177-3AD203B41FA5}">
                      <a16:colId xmlns:a16="http://schemas.microsoft.com/office/drawing/2014/main" val="1858264529"/>
                    </a:ext>
                  </a:extLst>
                </a:gridCol>
              </a:tblGrid>
              <a:tr h="240737">
                <a:tc>
                  <a:txBody>
                    <a:bodyPr/>
                    <a:lstStyle/>
                    <a:p>
                      <a:r>
                        <a:rPr lang="en-AU" sz="1100" dirty="0"/>
                        <a:t>LSCC Operation</a:t>
                      </a:r>
                    </a:p>
                  </a:txBody>
                  <a:tcPr/>
                </a:tc>
                <a:tc>
                  <a:txBody>
                    <a:bodyPr/>
                    <a:lstStyle/>
                    <a:p>
                      <a:r>
                        <a:rPr lang="en-AU" sz="1100" dirty="0"/>
                        <a:t>Description</a:t>
                      </a:r>
                    </a:p>
                  </a:txBody>
                  <a:tcPr/>
                </a:tc>
                <a:tc>
                  <a:txBody>
                    <a:bodyPr/>
                    <a:lstStyle/>
                    <a:p>
                      <a:pPr algn="ctr"/>
                      <a:r>
                        <a:rPr lang="en-AU" sz="1100" dirty="0"/>
                        <a:t>Channel</a:t>
                      </a:r>
                    </a:p>
                  </a:txBody>
                  <a:tcPr/>
                </a:tc>
                <a:tc>
                  <a:txBody>
                    <a:bodyPr/>
                    <a:lstStyle/>
                    <a:p>
                      <a:r>
                        <a:rPr lang="en-AU" sz="1100" dirty="0"/>
                        <a:t>CLI Command</a:t>
                      </a:r>
                    </a:p>
                  </a:txBody>
                  <a:tcPr/>
                </a:tc>
                <a:extLst>
                  <a:ext uri="{0D108BD9-81ED-4DB2-BD59-A6C34878D82A}">
                    <a16:rowId xmlns:a16="http://schemas.microsoft.com/office/drawing/2014/main" val="801237859"/>
                  </a:ext>
                </a:extLst>
              </a:tr>
              <a:tr h="335397">
                <a:tc>
                  <a:txBody>
                    <a:bodyPr/>
                    <a:lstStyle/>
                    <a:p>
                      <a:r>
                        <a:rPr lang="en-AU" sz="1100" dirty="0"/>
                        <a:t>INSTALL (“install”)</a:t>
                      </a:r>
                    </a:p>
                  </a:txBody>
                  <a:tcPr/>
                </a:tc>
                <a:tc>
                  <a:txBody>
                    <a:bodyPr/>
                    <a:lstStyle/>
                    <a:p>
                      <a:r>
                        <a:rPr lang="en-AU" sz="1100" dirty="0"/>
                        <a:t>Installs a chaincode package onto the peer.</a:t>
                      </a:r>
                    </a:p>
                  </a:txBody>
                  <a:tcPr/>
                </a:tc>
                <a:tc>
                  <a:txBody>
                    <a:bodyPr/>
                    <a:lstStyle/>
                    <a:p>
                      <a:pPr algn="ctr"/>
                      <a:r>
                        <a:rPr lang="en-AU" sz="1100" dirty="0"/>
                        <a:t>LSCC</a:t>
                      </a:r>
                    </a:p>
                  </a:txBody>
                  <a:tcPr/>
                </a:tc>
                <a:tc>
                  <a:txBody>
                    <a:bodyPr/>
                    <a:lstStyle/>
                    <a:p>
                      <a:r>
                        <a:rPr lang="en-AU" sz="1100" dirty="0"/>
                        <a:t>peer chaincode install .....</a:t>
                      </a:r>
                    </a:p>
                  </a:txBody>
                  <a:tcPr/>
                </a:tc>
                <a:extLst>
                  <a:ext uri="{0D108BD9-81ED-4DB2-BD59-A6C34878D82A}">
                    <a16:rowId xmlns:a16="http://schemas.microsoft.com/office/drawing/2014/main" val="481232080"/>
                  </a:ext>
                </a:extLst>
              </a:tr>
              <a:tr h="240737">
                <a:tc>
                  <a:txBody>
                    <a:bodyPr/>
                    <a:lstStyle/>
                    <a:p>
                      <a:r>
                        <a:rPr lang="en-AU" sz="1100" dirty="0"/>
                        <a:t>DEPLOY (“deploy”)</a:t>
                      </a:r>
                    </a:p>
                  </a:txBody>
                  <a:tcPr/>
                </a:tc>
                <a:tc>
                  <a:txBody>
                    <a:bodyPr/>
                    <a:lstStyle/>
                    <a:p>
                      <a:r>
                        <a:rPr lang="en-AU" sz="1100" dirty="0"/>
                        <a:t>Deploys a chaincode onto a channel in the peer.</a:t>
                      </a:r>
                    </a:p>
                  </a:txBody>
                  <a:tcPr/>
                </a:tc>
                <a:tc>
                  <a:txBody>
                    <a:bodyPr/>
                    <a:lstStyle/>
                    <a:p>
                      <a:pPr algn="ctr"/>
                      <a:r>
                        <a:rPr lang="en-AU" sz="1100" dirty="0"/>
                        <a:t>&lt;user&gt;</a:t>
                      </a:r>
                    </a:p>
                  </a:txBody>
                  <a:tcPr/>
                </a:tc>
                <a:tc>
                  <a:txBody>
                    <a:bodyPr/>
                    <a:lstStyle/>
                    <a:p>
                      <a:r>
                        <a:rPr lang="en-AU" sz="1100" dirty="0"/>
                        <a:t>peer chaincode instantiate ....</a:t>
                      </a:r>
                    </a:p>
                  </a:txBody>
                  <a:tcPr/>
                </a:tc>
                <a:extLst>
                  <a:ext uri="{0D108BD9-81ED-4DB2-BD59-A6C34878D82A}">
                    <a16:rowId xmlns:a16="http://schemas.microsoft.com/office/drawing/2014/main" val="1204591117"/>
                  </a:ext>
                </a:extLst>
              </a:tr>
              <a:tr h="240737">
                <a:tc>
                  <a:txBody>
                    <a:bodyPr/>
                    <a:lstStyle/>
                    <a:p>
                      <a:r>
                        <a:rPr lang="en-AU" sz="1100" dirty="0"/>
                        <a:t>UPGRADE (“upgrade”)</a:t>
                      </a:r>
                    </a:p>
                  </a:txBody>
                  <a:tcPr/>
                </a:tc>
                <a:tc>
                  <a:txBody>
                    <a:bodyPr/>
                    <a:lstStyle/>
                    <a:p>
                      <a:r>
                        <a:rPr lang="en-AU" sz="1100" dirty="0"/>
                        <a:t>Upgrades the version of a deployed </a:t>
                      </a:r>
                      <a:r>
                        <a:rPr lang="en-AU" sz="1100" dirty="0" err="1"/>
                        <a:t>chaincod</a:t>
                      </a:r>
                      <a:r>
                        <a:rPr lang="en-AU" sz="1100" dirty="0"/>
                        <a:t> onto a channel in the peer.</a:t>
                      </a:r>
                    </a:p>
                  </a:txBody>
                  <a:tcPr/>
                </a:tc>
                <a:tc>
                  <a:txBody>
                    <a:bodyPr/>
                    <a:lstStyle/>
                    <a:p>
                      <a:pPr algn="ctr"/>
                      <a:r>
                        <a:rPr lang="en-AU" sz="1100" dirty="0"/>
                        <a:t>&lt;user&gt;</a:t>
                      </a:r>
                    </a:p>
                  </a:txBody>
                  <a:tcPr/>
                </a:tc>
                <a:tc>
                  <a:txBody>
                    <a:bodyPr/>
                    <a:lstStyle/>
                    <a:p>
                      <a:r>
                        <a:rPr lang="en-AU" sz="1100" dirty="0"/>
                        <a:t>peer chaincode upgrade ....</a:t>
                      </a:r>
                    </a:p>
                  </a:txBody>
                  <a:tcPr/>
                </a:tc>
                <a:extLst>
                  <a:ext uri="{0D108BD9-81ED-4DB2-BD59-A6C34878D82A}">
                    <a16:rowId xmlns:a16="http://schemas.microsoft.com/office/drawing/2014/main" val="3383291091"/>
                  </a:ext>
                </a:extLst>
              </a:tr>
              <a:tr h="240737">
                <a:tc>
                  <a:txBody>
                    <a:bodyPr/>
                    <a:lstStyle/>
                    <a:p>
                      <a:r>
                        <a:rPr lang="en-AU" sz="1100" dirty="0"/>
                        <a:t>CCEXISTS (“</a:t>
                      </a:r>
                      <a:r>
                        <a:rPr lang="en-AU" sz="1100" dirty="0" err="1"/>
                        <a:t>getid</a:t>
                      </a:r>
                      <a:r>
                        <a:rPr lang="en-AU" sz="11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CHAINCODEEXISTS (“</a:t>
                      </a:r>
                      <a:r>
                        <a:rPr lang="en-AU" sz="1100" dirty="0" err="1"/>
                        <a:t>ChaincodeExists</a:t>
                      </a:r>
                      <a:r>
                        <a:rPr lang="en-AU" sz="1100" dirty="0"/>
                        <a:t>”)</a:t>
                      </a:r>
                    </a:p>
                  </a:txBody>
                  <a:tcPr/>
                </a:tc>
                <a:tc>
                  <a:txBody>
                    <a:bodyPr/>
                    <a:lstStyle/>
                    <a:p>
                      <a:r>
                        <a:rPr lang="en-AU" sz="1100" dirty="0"/>
                        <a:t>Checks whether a chaincode package is deployed onto a channel.</a:t>
                      </a:r>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3396966874"/>
                  </a:ext>
                </a:extLst>
              </a:tr>
              <a:tr h="240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GETCCDATA (“</a:t>
                      </a:r>
                      <a:r>
                        <a:rPr lang="en-AU" sz="1100" dirty="0" err="1"/>
                        <a:t>getccdata</a:t>
                      </a:r>
                      <a:r>
                        <a:rPr lang="en-AU" sz="11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GETCHAINCODEDATA (”</a:t>
                      </a:r>
                      <a:r>
                        <a:rPr lang="en-AU" sz="1100" dirty="0" err="1"/>
                        <a:t>GetChaincodeData</a:t>
                      </a:r>
                      <a:r>
                        <a:rPr lang="en-AU" sz="11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Retrieves the information about a chaincode package.</a:t>
                      </a:r>
                    </a:p>
                    <a:p>
                      <a:endParaRPr lang="en-AU" sz="1100" dirty="0"/>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114014864"/>
                  </a:ext>
                </a:extLst>
              </a:tr>
              <a:tr h="240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GETDEPSPEC (“</a:t>
                      </a:r>
                      <a:r>
                        <a:rPr lang="en-AU" sz="1100" dirty="0" err="1"/>
                        <a:t>getdepspec</a:t>
                      </a:r>
                      <a:r>
                        <a:rPr lang="en-AU" sz="1100" dirty="0"/>
                        <a:t>”)</a:t>
                      </a:r>
                    </a:p>
                    <a:p>
                      <a:r>
                        <a:rPr lang="en-AU" sz="1100" dirty="0"/>
                        <a:t>GETDEPLOYMENTSPEC(“</a:t>
                      </a:r>
                      <a:r>
                        <a:rPr lang="en-AU" sz="1100" dirty="0" err="1"/>
                        <a:t>GetDeploymentSpec</a:t>
                      </a:r>
                      <a:r>
                        <a:rPr lang="en-AU" sz="11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Retrieves the deployment specification of a chaincode package.</a:t>
                      </a:r>
                    </a:p>
                    <a:p>
                      <a:endParaRPr lang="en-AU" sz="1100" dirty="0"/>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1536490596"/>
                  </a:ext>
                </a:extLst>
              </a:tr>
              <a:tr h="292049">
                <a:tc>
                  <a:txBody>
                    <a:bodyPr/>
                    <a:lstStyle/>
                    <a:p>
                      <a:r>
                        <a:rPr lang="en-AU" sz="1100" dirty="0"/>
                        <a:t>GETCHAINCODES (“</a:t>
                      </a:r>
                      <a:r>
                        <a:rPr lang="en-AU" sz="1100" dirty="0" err="1"/>
                        <a:t>getchaincodes</a:t>
                      </a:r>
                      <a:r>
                        <a:rPr lang="en-AU" sz="1100" dirty="0"/>
                        <a:t>”)</a:t>
                      </a:r>
                    </a:p>
                    <a:p>
                      <a:r>
                        <a:rPr lang="en-AU" sz="1100" dirty="0"/>
                        <a:t>GETCHAINCODESALIAS (“</a:t>
                      </a:r>
                      <a:r>
                        <a:rPr lang="en-AU" sz="1100" dirty="0" err="1"/>
                        <a:t>GetChaincodes</a:t>
                      </a:r>
                      <a:r>
                        <a:rPr lang="en-AU" sz="1100" dirty="0"/>
                        <a:t>”)</a:t>
                      </a:r>
                    </a:p>
                  </a:txBody>
                  <a:tcPr/>
                </a:tc>
                <a:tc>
                  <a:txBody>
                    <a:bodyPr/>
                    <a:lstStyle/>
                    <a:p>
                      <a:r>
                        <a:rPr lang="en-AU" sz="1100" dirty="0"/>
                        <a:t>Retrieves the list of the chaincode packages deployed onto a channel in the peer.</a:t>
                      </a:r>
                    </a:p>
                  </a:txBody>
                  <a:tcPr/>
                </a:tc>
                <a:tc>
                  <a:txBody>
                    <a:bodyPr/>
                    <a:lstStyle/>
                    <a:p>
                      <a:pPr algn="ctr"/>
                      <a:r>
                        <a:rPr lang="en-AU" sz="1100" dirty="0"/>
                        <a:t>&lt;user&gt;</a:t>
                      </a:r>
                    </a:p>
                  </a:txBody>
                  <a:tcPr/>
                </a:tc>
                <a:tc>
                  <a:txBody>
                    <a:bodyPr/>
                    <a:lstStyle/>
                    <a:p>
                      <a:r>
                        <a:rPr lang="en-AU" sz="1100" dirty="0"/>
                        <a:t>peer chaincode list instantiated ....</a:t>
                      </a:r>
                    </a:p>
                  </a:txBody>
                  <a:tcPr/>
                </a:tc>
                <a:extLst>
                  <a:ext uri="{0D108BD9-81ED-4DB2-BD59-A6C34878D82A}">
                    <a16:rowId xmlns:a16="http://schemas.microsoft.com/office/drawing/2014/main" val="269376087"/>
                  </a:ext>
                </a:extLst>
              </a:tr>
              <a:tr h="240737">
                <a:tc>
                  <a:txBody>
                    <a:bodyPr/>
                    <a:lstStyle/>
                    <a:p>
                      <a:r>
                        <a:rPr lang="en-AU" sz="1100" dirty="0"/>
                        <a:t>GETINSTALLEDCHAINCODES (“</a:t>
                      </a:r>
                      <a:r>
                        <a:rPr lang="en-AU" sz="1100" dirty="0" err="1"/>
                        <a:t>getinstalledchaincodes</a:t>
                      </a:r>
                      <a:r>
                        <a:rPr lang="en-AU" sz="1100" dirty="0"/>
                        <a:t>”)</a:t>
                      </a:r>
                    </a:p>
                    <a:p>
                      <a:r>
                        <a:rPr lang="en-AU" sz="1100" dirty="0"/>
                        <a:t>GETINSTALLEDCHAINCODESALIAS (“</a:t>
                      </a:r>
                      <a:r>
                        <a:rPr lang="en-AU" sz="1100" dirty="0" err="1"/>
                        <a:t>GetInstalledChaincodes</a:t>
                      </a:r>
                      <a:r>
                        <a:rPr lang="en-AU" sz="1100" dirty="0"/>
                        <a:t>”)</a:t>
                      </a:r>
                    </a:p>
                  </a:txBody>
                  <a:tcPr/>
                </a:tc>
                <a:tc>
                  <a:txBody>
                    <a:bodyPr/>
                    <a:lstStyle/>
                    <a:p>
                      <a:r>
                        <a:rPr lang="en-AU" sz="1100" dirty="0"/>
                        <a:t>Retrieves the list of installed </a:t>
                      </a:r>
                      <a:r>
                        <a:rPr lang="en-AU" sz="1100" dirty="0" err="1"/>
                        <a:t>chaincodes</a:t>
                      </a:r>
                      <a:r>
                        <a:rPr lang="en-AU" sz="1100" dirty="0"/>
                        <a:t> onto the peer.</a:t>
                      </a:r>
                    </a:p>
                  </a:txBody>
                  <a:tcPr/>
                </a:tc>
                <a:tc>
                  <a:txBody>
                    <a:bodyPr/>
                    <a:lstStyle/>
                    <a:p>
                      <a:pPr algn="ctr"/>
                      <a:r>
                        <a:rPr lang="en-AU" sz="1100" dirty="0"/>
                        <a:t>LSSC</a:t>
                      </a:r>
                    </a:p>
                  </a:txBody>
                  <a:tcPr/>
                </a:tc>
                <a:tc>
                  <a:txBody>
                    <a:bodyPr/>
                    <a:lstStyle/>
                    <a:p>
                      <a:r>
                        <a:rPr lang="en-AU" sz="1100" dirty="0"/>
                        <a:t>peer chaincode list installed ....</a:t>
                      </a:r>
                    </a:p>
                  </a:txBody>
                  <a:tcPr/>
                </a:tc>
                <a:extLst>
                  <a:ext uri="{0D108BD9-81ED-4DB2-BD59-A6C34878D82A}">
                    <a16:rowId xmlns:a16="http://schemas.microsoft.com/office/drawing/2014/main" val="4004805911"/>
                  </a:ext>
                </a:extLst>
              </a:tr>
              <a:tr h="240737">
                <a:tc>
                  <a:txBody>
                    <a:bodyPr/>
                    <a:lstStyle/>
                    <a:p>
                      <a:r>
                        <a:rPr lang="en-AU" sz="1100" dirty="0"/>
                        <a:t>GETCOLLECTIONSCONFIG (“</a:t>
                      </a:r>
                      <a:r>
                        <a:rPr lang="en-AU" sz="1100" dirty="0" err="1"/>
                        <a:t>GetCollectionsConfig</a:t>
                      </a:r>
                      <a:r>
                        <a:rPr lang="en-AU" sz="1100" dirty="0"/>
                        <a:t>”)</a:t>
                      </a:r>
                    </a:p>
                    <a:p>
                      <a:r>
                        <a:rPr lang="en-AU" sz="1100" dirty="0"/>
                        <a:t>GETCOLLECTIONSCONFIGALIAS(“</a:t>
                      </a:r>
                      <a:r>
                        <a:rPr lang="en-AU" sz="1100" dirty="0" err="1"/>
                        <a:t>getcollectionsconfig</a:t>
                      </a:r>
                      <a:r>
                        <a:rPr lang="en-AU" sz="1100" dirty="0"/>
                        <a:t>”)</a:t>
                      </a:r>
                    </a:p>
                  </a:txBody>
                  <a:tcPr/>
                </a:tc>
                <a:tc>
                  <a:txBody>
                    <a:bodyPr/>
                    <a:lstStyle/>
                    <a:p>
                      <a:r>
                        <a:rPr lang="en-AU" sz="1100" dirty="0"/>
                        <a:t>Retrieves the collection configuration for the specified chaincode package.</a:t>
                      </a:r>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3383774758"/>
                  </a:ext>
                </a:extLst>
              </a:tr>
            </a:tbl>
          </a:graphicData>
        </a:graphic>
      </p:graphicFrame>
    </p:spTree>
    <p:extLst>
      <p:ext uri="{BB962C8B-B14F-4D97-AF65-F5344CB8AC3E}">
        <p14:creationId xmlns:p14="http://schemas.microsoft.com/office/powerpoint/2010/main" val="17176908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4" name="TextBox 13">
            <a:extLst>
              <a:ext uri="{FF2B5EF4-FFF2-40B4-BE49-F238E27FC236}">
                <a16:creationId xmlns:a16="http://schemas.microsoft.com/office/drawing/2014/main" id="{857E8A09-B7CA-CA4E-8F31-50B2845FAA09}"/>
              </a:ext>
            </a:extLst>
          </p:cNvPr>
          <p:cNvSpPr txBox="1"/>
          <p:nvPr/>
        </p:nvSpPr>
        <p:spPr>
          <a:xfrm>
            <a:off x="859219" y="2303121"/>
            <a:ext cx="10836251"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QSCC provides chaincode-agnostic </a:t>
            </a:r>
            <a:r>
              <a:rPr lang="en-AU" sz="2000" dirty="0" err="1">
                <a:latin typeface="Arial Narrow" panose="020B0604020202020204" pitchFamily="34" charset="0"/>
                <a:cs typeface="Arial Narrow" panose="020B0604020202020204" pitchFamily="34" charset="0"/>
              </a:rPr>
              <a:t>quering</a:t>
            </a:r>
            <a:r>
              <a:rPr lang="en-AU" sz="2000" dirty="0">
                <a:latin typeface="Arial Narrow" panose="020B0604020202020204" pitchFamily="34" charset="0"/>
                <a:cs typeface="Arial Narrow" panose="020B0604020202020204" pitchFamily="34" charset="0"/>
              </a:rPr>
              <a:t> capabilities within a channel. In particular it does provide the following operations, part of which are exposed by </a:t>
            </a:r>
            <a:r>
              <a:rPr lang="en-AU" sz="2000" b="1" dirty="0">
                <a:latin typeface="Arial Narrow" panose="020B0604020202020204" pitchFamily="34" charset="0"/>
                <a:cs typeface="Arial Narrow" panose="020B0604020202020204" pitchFamily="34" charset="0"/>
              </a:rPr>
              <a:t>peer channel &lt;...&gt;</a:t>
            </a:r>
            <a:r>
              <a:rPr lang="en-AU" sz="2000" dirty="0">
                <a:latin typeface="Arial Narrow" panose="020B0604020202020204" pitchFamily="34" charset="0"/>
                <a:cs typeface="Arial Narrow" panose="020B0604020202020204" pitchFamily="34" charset="0"/>
              </a:rPr>
              <a:t> command:</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sp>
        <p:nvSpPr>
          <p:cNvPr id="12" name="TextBox 11">
            <a:extLst>
              <a:ext uri="{FF2B5EF4-FFF2-40B4-BE49-F238E27FC236}">
                <a16:creationId xmlns:a16="http://schemas.microsoft.com/office/drawing/2014/main" id="{251D53F3-D737-8540-A927-F62326D704AE}"/>
              </a:ext>
            </a:extLst>
          </p:cNvPr>
          <p:cNvSpPr txBox="1"/>
          <p:nvPr/>
        </p:nvSpPr>
        <p:spPr>
          <a:xfrm>
            <a:off x="904231" y="3120044"/>
            <a:ext cx="10836250" cy="1938992"/>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basic information about the channel (block height, </a:t>
            </a:r>
            <a:r>
              <a:rPr lang="en-AU" sz="2000" dirty="0" err="1">
                <a:latin typeface="Arial Narrow" panose="020B0604020202020204" pitchFamily="34" charset="0"/>
                <a:cs typeface="Arial Narrow" panose="020B0604020202020204" pitchFamily="34" charset="0"/>
              </a:rPr>
              <a:t>curent</a:t>
            </a:r>
            <a:r>
              <a:rPr lang="en-AU" sz="2000" dirty="0">
                <a:latin typeface="Arial Narrow" panose="020B0604020202020204" pitchFamily="34" charset="0"/>
                <a:cs typeface="Arial Narrow" panose="020B0604020202020204" pitchFamily="34" charset="0"/>
              </a:rPr>
              <a:t> block hash, previous block hash)</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a block by number</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a block by hash</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a block by transaction identifier</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a transaction by identifier</a:t>
            </a:r>
          </a:p>
        </p:txBody>
      </p:sp>
      <p:sp>
        <p:nvSpPr>
          <p:cNvPr id="13" name="TextBox 12">
            <a:extLst>
              <a:ext uri="{FF2B5EF4-FFF2-40B4-BE49-F238E27FC236}">
                <a16:creationId xmlns:a16="http://schemas.microsoft.com/office/drawing/2014/main" id="{890CD0FC-3138-8341-AF10-75D99A750677}"/>
              </a:ext>
            </a:extLst>
          </p:cNvPr>
          <p:cNvSpPr txBox="1"/>
          <p:nvPr/>
        </p:nvSpPr>
        <p:spPr>
          <a:xfrm>
            <a:off x="904231" y="5281718"/>
            <a:ext cx="11029622"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QSCC does not operate on state (keys and values). This information is not part of the block ledger per se (except for read and write sets) and it is left to the state database which is accessed via the user chaincode implementations.</a:t>
            </a:r>
          </a:p>
        </p:txBody>
      </p:sp>
    </p:spTree>
    <p:extLst>
      <p:ext uri="{BB962C8B-B14F-4D97-AF65-F5344CB8AC3E}">
        <p14:creationId xmlns:p14="http://schemas.microsoft.com/office/powerpoint/2010/main" val="9070799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ounded Rectangle 218">
            <a:extLst>
              <a:ext uri="{FF2B5EF4-FFF2-40B4-BE49-F238E27FC236}">
                <a16:creationId xmlns:a16="http://schemas.microsoft.com/office/drawing/2014/main" id="{FEC1588B-6F9D-2448-A256-CE530D5966C6}"/>
              </a:ext>
            </a:extLst>
          </p:cNvPr>
          <p:cNvSpPr/>
          <p:nvPr/>
        </p:nvSpPr>
        <p:spPr>
          <a:xfrm>
            <a:off x="7308377" y="1928221"/>
            <a:ext cx="3957933" cy="2143901"/>
          </a:xfrm>
          <a:prstGeom prst="roundRect">
            <a:avLst>
              <a:gd name="adj" fmla="val 4292"/>
            </a:avLst>
          </a:prstGeom>
          <a:solidFill>
            <a:schemeClr val="accent4">
              <a:lumMod val="20000"/>
              <a:lumOff val="80000"/>
              <a:alpha val="32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0" name="Rounded Rectangle 219">
            <a:extLst>
              <a:ext uri="{FF2B5EF4-FFF2-40B4-BE49-F238E27FC236}">
                <a16:creationId xmlns:a16="http://schemas.microsoft.com/office/drawing/2014/main" id="{47974F63-F4F0-4443-A202-4A678D039A1A}"/>
              </a:ext>
            </a:extLst>
          </p:cNvPr>
          <p:cNvSpPr/>
          <p:nvPr/>
        </p:nvSpPr>
        <p:spPr>
          <a:xfrm>
            <a:off x="7303767" y="4154371"/>
            <a:ext cx="3957933" cy="1268530"/>
          </a:xfrm>
          <a:prstGeom prst="roundRect">
            <a:avLst>
              <a:gd name="adj" fmla="val 7981"/>
            </a:avLst>
          </a:prstGeom>
          <a:solidFill>
            <a:schemeClr val="accent5">
              <a:lumMod val="20000"/>
              <a:lumOff val="80000"/>
              <a:alpha val="32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1" name="Rounded Rectangle 220">
            <a:extLst>
              <a:ext uri="{FF2B5EF4-FFF2-40B4-BE49-F238E27FC236}">
                <a16:creationId xmlns:a16="http://schemas.microsoft.com/office/drawing/2014/main" id="{5AE0726C-05D9-A746-8BA7-CEB0696033F4}"/>
              </a:ext>
            </a:extLst>
          </p:cNvPr>
          <p:cNvSpPr/>
          <p:nvPr/>
        </p:nvSpPr>
        <p:spPr>
          <a:xfrm>
            <a:off x="7303767" y="5492461"/>
            <a:ext cx="3957933" cy="1068363"/>
          </a:xfrm>
          <a:prstGeom prst="roundRect">
            <a:avLst>
              <a:gd name="adj" fmla="val 7981"/>
            </a:avLst>
          </a:prstGeom>
          <a:solidFill>
            <a:schemeClr val="accent4">
              <a:lumMod val="20000"/>
              <a:lumOff val="80000"/>
              <a:alpha val="32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pic>
        <p:nvPicPr>
          <p:cNvPr id="15" name="Picture 14" descr="A close up of a logo&#10;&#10;Description automatically generated">
            <a:extLst>
              <a:ext uri="{FF2B5EF4-FFF2-40B4-BE49-F238E27FC236}">
                <a16:creationId xmlns:a16="http://schemas.microsoft.com/office/drawing/2014/main" id="{1F8D837C-A52B-D647-9D29-4689D4B13856}"/>
              </a:ext>
            </a:extLst>
          </p:cNvPr>
          <p:cNvPicPr>
            <a:picLocks noChangeAspect="1"/>
          </p:cNvPicPr>
          <p:nvPr/>
        </p:nvPicPr>
        <p:blipFill>
          <a:blip r:embed="rId3"/>
          <a:stretch>
            <a:fillRect/>
          </a:stretch>
        </p:blipFill>
        <p:spPr>
          <a:xfrm>
            <a:off x="6980054" y="1422698"/>
            <a:ext cx="302161" cy="302161"/>
          </a:xfrm>
          <a:prstGeom prst="rect">
            <a:avLst/>
          </a:prstGeom>
        </p:spPr>
      </p:pic>
      <p:sp>
        <p:nvSpPr>
          <p:cNvPr id="16" name="TextBox 15">
            <a:extLst>
              <a:ext uri="{FF2B5EF4-FFF2-40B4-BE49-F238E27FC236}">
                <a16:creationId xmlns:a16="http://schemas.microsoft.com/office/drawing/2014/main" id="{2AB5F4CA-780E-DB46-ABF2-03FB032D8E3B}"/>
              </a:ext>
            </a:extLst>
          </p:cNvPr>
          <p:cNvSpPr txBox="1"/>
          <p:nvPr/>
        </p:nvSpPr>
        <p:spPr>
          <a:xfrm>
            <a:off x="7282215" y="1350993"/>
            <a:ext cx="2704587"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hyperleger</a:t>
            </a:r>
            <a:r>
              <a:rPr lang="en-AU" dirty="0">
                <a:latin typeface="Arial Narrow" panose="020B0604020202020204" pitchFamily="34" charset="0"/>
                <a:cs typeface="Arial Narrow" panose="020B0604020202020204" pitchFamily="34" charset="0"/>
              </a:rPr>
              <a:t>/fabric [release-1.4]</a:t>
            </a:r>
          </a:p>
        </p:txBody>
      </p:sp>
      <p:cxnSp>
        <p:nvCxnSpPr>
          <p:cNvPr id="17" name="Straight Connector 16">
            <a:extLst>
              <a:ext uri="{FF2B5EF4-FFF2-40B4-BE49-F238E27FC236}">
                <a16:creationId xmlns:a16="http://schemas.microsoft.com/office/drawing/2014/main" id="{51D7CFD4-10C3-9148-B0DD-0DCC2E078B1E}"/>
              </a:ext>
            </a:extLst>
          </p:cNvPr>
          <p:cNvCxnSpPr>
            <a:cxnSpLocks/>
          </p:cNvCxnSpPr>
          <p:nvPr/>
        </p:nvCxnSpPr>
        <p:spPr>
          <a:xfrm>
            <a:off x="7518659" y="2093380"/>
            <a:ext cx="0" cy="3735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1E669D3-2C93-4140-898E-850F481C8EF4}"/>
              </a:ext>
            </a:extLst>
          </p:cNvPr>
          <p:cNvGrpSpPr/>
          <p:nvPr/>
        </p:nvGrpSpPr>
        <p:grpSpPr>
          <a:xfrm>
            <a:off x="7523783" y="1996948"/>
            <a:ext cx="1606282" cy="322315"/>
            <a:chOff x="1207330" y="2457895"/>
            <a:chExt cx="1606282" cy="322315"/>
          </a:xfrm>
        </p:grpSpPr>
        <p:pic>
          <p:nvPicPr>
            <p:cNvPr id="27" name="Picture 26" descr="A close up of a camera&#10;&#10;Description automatically generated">
              <a:extLst>
                <a:ext uri="{FF2B5EF4-FFF2-40B4-BE49-F238E27FC236}">
                  <a16:creationId xmlns:a16="http://schemas.microsoft.com/office/drawing/2014/main" id="{239727DA-DDA9-D94F-ACA9-7C3685F6B7E3}"/>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28" name="Straight Connector 27">
              <a:extLst>
                <a:ext uri="{FF2B5EF4-FFF2-40B4-BE49-F238E27FC236}">
                  <a16:creationId xmlns:a16="http://schemas.microsoft.com/office/drawing/2014/main" id="{94E7270A-69BD-D24F-9724-53951FF75BF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0CD84E9-CBB7-9742-B093-D1337074DF6E}"/>
                </a:ext>
              </a:extLst>
            </p:cNvPr>
            <p:cNvSpPr txBox="1"/>
            <p:nvPr/>
          </p:nvSpPr>
          <p:spPr>
            <a:xfrm>
              <a:off x="2063086" y="2457895"/>
              <a:ext cx="750526"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common</a:t>
              </a:r>
              <a:endParaRPr lang="en-AU" dirty="0">
                <a:latin typeface="Arial Narrow" panose="020B0604020202020204" pitchFamily="34" charset="0"/>
                <a:cs typeface="Arial Narrow" panose="020B0604020202020204" pitchFamily="34" charset="0"/>
              </a:endParaRPr>
            </a:p>
          </p:txBody>
        </p:sp>
      </p:grpSp>
      <p:cxnSp>
        <p:nvCxnSpPr>
          <p:cNvPr id="30" name="Straight Connector 29">
            <a:extLst>
              <a:ext uri="{FF2B5EF4-FFF2-40B4-BE49-F238E27FC236}">
                <a16:creationId xmlns:a16="http://schemas.microsoft.com/office/drawing/2014/main" id="{4349A4FC-16CA-7949-B906-A406CFDB9A64}"/>
              </a:ext>
            </a:extLst>
          </p:cNvPr>
          <p:cNvCxnSpPr>
            <a:cxnSpLocks/>
          </p:cNvCxnSpPr>
          <p:nvPr/>
        </p:nvCxnSpPr>
        <p:spPr>
          <a:xfrm>
            <a:off x="8219857" y="2314012"/>
            <a:ext cx="0" cy="306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65DA9EB-7755-0F47-9CD2-6A7619444019}"/>
              </a:ext>
            </a:extLst>
          </p:cNvPr>
          <p:cNvGrpSpPr/>
          <p:nvPr/>
        </p:nvGrpSpPr>
        <p:grpSpPr>
          <a:xfrm>
            <a:off x="8911953" y="2602404"/>
            <a:ext cx="1947141" cy="530217"/>
            <a:chOff x="2601416" y="3640567"/>
            <a:chExt cx="1947141" cy="530217"/>
          </a:xfrm>
        </p:grpSpPr>
        <p:grpSp>
          <p:nvGrpSpPr>
            <p:cNvPr id="33" name="Group 32">
              <a:extLst>
                <a:ext uri="{FF2B5EF4-FFF2-40B4-BE49-F238E27FC236}">
                  <a16:creationId xmlns:a16="http://schemas.microsoft.com/office/drawing/2014/main" id="{7166B71D-CD4D-2540-B256-0D5626AC9C96}"/>
                </a:ext>
              </a:extLst>
            </p:cNvPr>
            <p:cNvGrpSpPr/>
            <p:nvPr/>
          </p:nvGrpSpPr>
          <p:grpSpPr>
            <a:xfrm>
              <a:off x="2601416" y="3640567"/>
              <a:ext cx="1947141" cy="307777"/>
              <a:chOff x="1207330" y="2471543"/>
              <a:chExt cx="1947141" cy="307777"/>
            </a:xfrm>
          </p:grpSpPr>
          <p:cxnSp>
            <p:nvCxnSpPr>
              <p:cNvPr id="37" name="Straight Connector 36">
                <a:extLst>
                  <a:ext uri="{FF2B5EF4-FFF2-40B4-BE49-F238E27FC236}">
                    <a16:creationId xmlns:a16="http://schemas.microsoft.com/office/drawing/2014/main" id="{2C493D58-42CE-FD45-A3EF-BE6454D4600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498A86B-F73F-984B-BAC3-615E8700CF8F}"/>
                  </a:ext>
                </a:extLst>
              </p:cNvPr>
              <p:cNvSpPr txBox="1"/>
              <p:nvPr/>
            </p:nvSpPr>
            <p:spPr>
              <a:xfrm>
                <a:off x="1708241" y="2471543"/>
                <a:ext cx="144623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ledger_interface.go</a:t>
                </a:r>
                <a:endParaRPr lang="en-AU" dirty="0">
                  <a:latin typeface="Arial Narrow" panose="020B0604020202020204" pitchFamily="34" charset="0"/>
                  <a:cs typeface="Arial Narrow" panose="020B0604020202020204" pitchFamily="34" charset="0"/>
                </a:endParaRPr>
              </a:p>
            </p:txBody>
          </p:sp>
        </p:grpSp>
        <p:cxnSp>
          <p:nvCxnSpPr>
            <p:cNvPr id="34" name="Straight Connector 33">
              <a:extLst>
                <a:ext uri="{FF2B5EF4-FFF2-40B4-BE49-F238E27FC236}">
                  <a16:creationId xmlns:a16="http://schemas.microsoft.com/office/drawing/2014/main" id="{F70342A0-D27B-4348-92C8-7DFB9741305B}"/>
                </a:ext>
              </a:extLst>
            </p:cNvPr>
            <p:cNvCxnSpPr>
              <a:cxnSpLocks/>
            </p:cNvCxnSpPr>
            <p:nvPr/>
          </p:nvCxnSpPr>
          <p:spPr>
            <a:xfrm>
              <a:off x="2601416" y="3672996"/>
              <a:ext cx="0" cy="26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C812521-FA60-2947-BCFE-786DB0904212}"/>
                </a:ext>
              </a:extLst>
            </p:cNvPr>
            <p:cNvCxnSpPr>
              <a:cxnSpLocks/>
            </p:cNvCxnSpPr>
            <p:nvPr/>
          </p:nvCxnSpPr>
          <p:spPr>
            <a:xfrm>
              <a:off x="2602701" y="3983727"/>
              <a:ext cx="0" cy="1870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A9C40A29-6F7B-8F4D-9DC3-F41DE25B8C22}"/>
              </a:ext>
            </a:extLst>
          </p:cNvPr>
          <p:cNvGrpSpPr/>
          <p:nvPr/>
        </p:nvGrpSpPr>
        <p:grpSpPr>
          <a:xfrm>
            <a:off x="8217582" y="2298203"/>
            <a:ext cx="1449188" cy="322315"/>
            <a:chOff x="1207330" y="2457895"/>
            <a:chExt cx="1449188" cy="322315"/>
          </a:xfrm>
        </p:grpSpPr>
        <p:pic>
          <p:nvPicPr>
            <p:cNvPr id="54" name="Picture 53" descr="A close up of a camera&#10;&#10;Description automatically generated">
              <a:extLst>
                <a:ext uri="{FF2B5EF4-FFF2-40B4-BE49-F238E27FC236}">
                  <a16:creationId xmlns:a16="http://schemas.microsoft.com/office/drawing/2014/main" id="{FCB17A1C-1F04-414F-A560-1B278492D0C2}"/>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55" name="Straight Connector 54">
              <a:extLst>
                <a:ext uri="{FF2B5EF4-FFF2-40B4-BE49-F238E27FC236}">
                  <a16:creationId xmlns:a16="http://schemas.microsoft.com/office/drawing/2014/main" id="{F1830CAD-C66C-824D-97C8-AA3A786F6EE3}"/>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A1FF8A4-68F5-324A-8700-4649BF90137E}"/>
                </a:ext>
              </a:extLst>
            </p:cNvPr>
            <p:cNvSpPr txBox="1"/>
            <p:nvPr/>
          </p:nvSpPr>
          <p:spPr>
            <a:xfrm>
              <a:off x="2063086" y="2457895"/>
              <a:ext cx="593432"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ledger</a:t>
              </a:r>
              <a:endParaRPr lang="en-AU" dirty="0">
                <a:latin typeface="Arial Narrow" panose="020B0604020202020204" pitchFamily="34" charset="0"/>
                <a:cs typeface="Arial Narrow" panose="020B0604020202020204" pitchFamily="34" charset="0"/>
              </a:endParaRPr>
            </a:p>
          </p:txBody>
        </p:sp>
      </p:grpSp>
      <p:cxnSp>
        <p:nvCxnSpPr>
          <p:cNvPr id="73" name="Straight Connector 72">
            <a:extLst>
              <a:ext uri="{FF2B5EF4-FFF2-40B4-BE49-F238E27FC236}">
                <a16:creationId xmlns:a16="http://schemas.microsoft.com/office/drawing/2014/main" id="{B1B4514A-8B56-CA41-85CB-23E025240674}"/>
              </a:ext>
            </a:extLst>
          </p:cNvPr>
          <p:cNvCxnSpPr>
            <a:cxnSpLocks/>
          </p:cNvCxnSpPr>
          <p:nvPr/>
        </p:nvCxnSpPr>
        <p:spPr>
          <a:xfrm>
            <a:off x="7518659" y="1720325"/>
            <a:ext cx="0" cy="3823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1A341D2-D940-6C4F-B943-C80B3BD4754C}"/>
              </a:ext>
            </a:extLst>
          </p:cNvPr>
          <p:cNvCxnSpPr>
            <a:cxnSpLocks/>
          </p:cNvCxnSpPr>
          <p:nvPr/>
        </p:nvCxnSpPr>
        <p:spPr>
          <a:xfrm>
            <a:off x="7518659" y="5776431"/>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4563898-D120-1B46-828D-3A80453124A5}"/>
              </a:ext>
            </a:extLst>
          </p:cNvPr>
          <p:cNvCxnSpPr>
            <a:cxnSpLocks/>
          </p:cNvCxnSpPr>
          <p:nvPr/>
        </p:nvCxnSpPr>
        <p:spPr>
          <a:xfrm>
            <a:off x="8222130" y="2657459"/>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1F28BBD9-D69E-0044-A48E-D445E8B28D62}"/>
              </a:ext>
            </a:extLst>
          </p:cNvPr>
          <p:cNvGrpSpPr/>
          <p:nvPr/>
        </p:nvGrpSpPr>
        <p:grpSpPr>
          <a:xfrm>
            <a:off x="7523783" y="3092103"/>
            <a:ext cx="1327360" cy="322315"/>
            <a:chOff x="1207330" y="2457895"/>
            <a:chExt cx="1327360" cy="322315"/>
          </a:xfrm>
        </p:grpSpPr>
        <p:pic>
          <p:nvPicPr>
            <p:cNvPr id="130" name="Picture 129" descr="A close up of a camera&#10;&#10;Description automatically generated">
              <a:extLst>
                <a:ext uri="{FF2B5EF4-FFF2-40B4-BE49-F238E27FC236}">
                  <a16:creationId xmlns:a16="http://schemas.microsoft.com/office/drawing/2014/main" id="{E28068CC-CB94-C445-9C13-1E0AB5A314BE}"/>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31" name="Straight Connector 130">
              <a:extLst>
                <a:ext uri="{FF2B5EF4-FFF2-40B4-BE49-F238E27FC236}">
                  <a16:creationId xmlns:a16="http://schemas.microsoft.com/office/drawing/2014/main" id="{F928D311-C3F8-B947-942D-FE30F956146A}"/>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687B017-D130-704E-83B5-53CF960A154E}"/>
                </a:ext>
              </a:extLst>
            </p:cNvPr>
            <p:cNvSpPr txBox="1"/>
            <p:nvPr/>
          </p:nvSpPr>
          <p:spPr>
            <a:xfrm>
              <a:off x="2063086" y="2457895"/>
              <a:ext cx="471604"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core</a:t>
              </a:r>
              <a:endParaRPr lang="en-AU" dirty="0">
                <a:latin typeface="Arial Narrow" panose="020B0604020202020204" pitchFamily="34" charset="0"/>
                <a:cs typeface="Arial Narrow" panose="020B0604020202020204" pitchFamily="34" charset="0"/>
              </a:endParaRPr>
            </a:p>
          </p:txBody>
        </p:sp>
      </p:grpSp>
      <p:cxnSp>
        <p:nvCxnSpPr>
          <p:cNvPr id="133" name="Straight Connector 132">
            <a:extLst>
              <a:ext uri="{FF2B5EF4-FFF2-40B4-BE49-F238E27FC236}">
                <a16:creationId xmlns:a16="http://schemas.microsoft.com/office/drawing/2014/main" id="{4AC7D05A-3B34-244B-9B24-1C1EE39EFD1E}"/>
              </a:ext>
            </a:extLst>
          </p:cNvPr>
          <p:cNvCxnSpPr>
            <a:cxnSpLocks/>
          </p:cNvCxnSpPr>
          <p:nvPr/>
        </p:nvCxnSpPr>
        <p:spPr>
          <a:xfrm>
            <a:off x="8210111" y="3404074"/>
            <a:ext cx="0" cy="1216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F238BB59-C677-3B43-980E-F181B09B0CB3}"/>
              </a:ext>
            </a:extLst>
          </p:cNvPr>
          <p:cNvGrpSpPr/>
          <p:nvPr/>
        </p:nvGrpSpPr>
        <p:grpSpPr>
          <a:xfrm>
            <a:off x="8902603" y="4580063"/>
            <a:ext cx="500661" cy="497788"/>
            <a:chOff x="2601416" y="3672996"/>
            <a:chExt cx="500661" cy="497788"/>
          </a:xfrm>
        </p:grpSpPr>
        <p:cxnSp>
          <p:nvCxnSpPr>
            <p:cNvPr id="138" name="Straight Connector 137">
              <a:extLst>
                <a:ext uri="{FF2B5EF4-FFF2-40B4-BE49-F238E27FC236}">
                  <a16:creationId xmlns:a16="http://schemas.microsoft.com/office/drawing/2014/main" id="{F11CB468-F2C8-C24B-8437-3059D426DAAD}"/>
                </a:ext>
              </a:extLst>
            </p:cNvPr>
            <p:cNvCxnSpPr>
              <a:cxnSpLocks/>
            </p:cNvCxnSpPr>
            <p:nvPr/>
          </p:nvCxnSpPr>
          <p:spPr>
            <a:xfrm flipH="1">
              <a:off x="2601416" y="3800172"/>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CBD67B-81D9-994F-85DE-60741984CDB3}"/>
                </a:ext>
              </a:extLst>
            </p:cNvPr>
            <p:cNvCxnSpPr>
              <a:cxnSpLocks/>
            </p:cNvCxnSpPr>
            <p:nvPr/>
          </p:nvCxnSpPr>
          <p:spPr>
            <a:xfrm>
              <a:off x="2601416" y="3672996"/>
              <a:ext cx="0" cy="26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243DDD3-F9F5-724C-B957-D1F17DAC6A40}"/>
                </a:ext>
              </a:extLst>
            </p:cNvPr>
            <p:cNvCxnSpPr>
              <a:cxnSpLocks/>
            </p:cNvCxnSpPr>
            <p:nvPr/>
          </p:nvCxnSpPr>
          <p:spPr>
            <a:xfrm>
              <a:off x="2602701" y="3983727"/>
              <a:ext cx="0" cy="1870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CC83098E-5BF6-7545-8A5D-A48C4DFDD6FD}"/>
              </a:ext>
            </a:extLst>
          </p:cNvPr>
          <p:cNvGrpSpPr/>
          <p:nvPr/>
        </p:nvGrpSpPr>
        <p:grpSpPr>
          <a:xfrm>
            <a:off x="8214858" y="4275375"/>
            <a:ext cx="1261636" cy="322315"/>
            <a:chOff x="1207330" y="2457895"/>
            <a:chExt cx="1261636" cy="322315"/>
          </a:xfrm>
        </p:grpSpPr>
        <p:pic>
          <p:nvPicPr>
            <p:cNvPr id="141" name="Picture 140" descr="A close up of a camera&#10;&#10;Description automatically generated">
              <a:extLst>
                <a:ext uri="{FF2B5EF4-FFF2-40B4-BE49-F238E27FC236}">
                  <a16:creationId xmlns:a16="http://schemas.microsoft.com/office/drawing/2014/main" id="{066B6843-3425-6143-9BD1-3C1DD3770E2A}"/>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42" name="Straight Connector 141">
              <a:extLst>
                <a:ext uri="{FF2B5EF4-FFF2-40B4-BE49-F238E27FC236}">
                  <a16:creationId xmlns:a16="http://schemas.microsoft.com/office/drawing/2014/main" id="{1251FAEC-F321-6448-BCFD-2DC1ACEDB999}"/>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711C8AE3-EC3D-4A42-8BB5-CCBF96B685E7}"/>
                </a:ext>
              </a:extLst>
            </p:cNvPr>
            <p:cNvSpPr txBox="1"/>
            <p:nvPr/>
          </p:nvSpPr>
          <p:spPr>
            <a:xfrm>
              <a:off x="2063086" y="2457895"/>
              <a:ext cx="40588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scc</a:t>
              </a:r>
              <a:endParaRPr lang="en-AU" dirty="0">
                <a:latin typeface="Arial Narrow" panose="020B0604020202020204" pitchFamily="34" charset="0"/>
                <a:cs typeface="Arial Narrow" panose="020B0604020202020204" pitchFamily="34" charset="0"/>
              </a:endParaRPr>
            </a:p>
          </p:txBody>
        </p:sp>
      </p:grpSp>
      <p:cxnSp>
        <p:nvCxnSpPr>
          <p:cNvPr id="145" name="Straight Connector 144">
            <a:extLst>
              <a:ext uri="{FF2B5EF4-FFF2-40B4-BE49-F238E27FC236}">
                <a16:creationId xmlns:a16="http://schemas.microsoft.com/office/drawing/2014/main" id="{D02A37F0-1AF4-0242-BBAE-BCFAAC3DCD58}"/>
              </a:ext>
            </a:extLst>
          </p:cNvPr>
          <p:cNvCxnSpPr>
            <a:cxnSpLocks/>
          </p:cNvCxnSpPr>
          <p:nvPr/>
        </p:nvCxnSpPr>
        <p:spPr>
          <a:xfrm>
            <a:off x="8212384" y="4646693"/>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46" name="Picture 145" descr="A close up of a camera&#10;&#10;Description automatically generated">
            <a:extLst>
              <a:ext uri="{FF2B5EF4-FFF2-40B4-BE49-F238E27FC236}">
                <a16:creationId xmlns:a16="http://schemas.microsoft.com/office/drawing/2014/main" id="{4F456867-EE44-FE41-90BE-66608D059982}"/>
              </a:ext>
            </a:extLst>
          </p:cNvPr>
          <p:cNvPicPr>
            <a:picLocks noChangeAspect="1"/>
          </p:cNvPicPr>
          <p:nvPr/>
        </p:nvPicPr>
        <p:blipFill>
          <a:blip r:embed="rId4"/>
          <a:stretch>
            <a:fillRect/>
          </a:stretch>
        </p:blipFill>
        <p:spPr>
          <a:xfrm>
            <a:off x="9472504" y="4581667"/>
            <a:ext cx="288782" cy="288782"/>
          </a:xfrm>
          <a:prstGeom prst="rect">
            <a:avLst/>
          </a:prstGeom>
        </p:spPr>
      </p:pic>
      <p:sp>
        <p:nvSpPr>
          <p:cNvPr id="147" name="TextBox 146">
            <a:extLst>
              <a:ext uri="{FF2B5EF4-FFF2-40B4-BE49-F238E27FC236}">
                <a16:creationId xmlns:a16="http://schemas.microsoft.com/office/drawing/2014/main" id="{BA2407CE-E647-C84C-91EF-9AD90EEA107B}"/>
              </a:ext>
            </a:extLst>
          </p:cNvPr>
          <p:cNvSpPr txBox="1"/>
          <p:nvPr/>
        </p:nvSpPr>
        <p:spPr>
          <a:xfrm>
            <a:off x="9771453" y="4548134"/>
            <a:ext cx="487634"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qscc</a:t>
            </a:r>
            <a:endParaRPr lang="en-AU" dirty="0">
              <a:latin typeface="Arial Narrow" panose="020B0604020202020204" pitchFamily="34" charset="0"/>
              <a:cs typeface="Arial Narrow" panose="020B0604020202020204" pitchFamily="34" charset="0"/>
            </a:endParaRPr>
          </a:p>
        </p:txBody>
      </p:sp>
      <p:grpSp>
        <p:nvGrpSpPr>
          <p:cNvPr id="148" name="Group 147">
            <a:extLst>
              <a:ext uri="{FF2B5EF4-FFF2-40B4-BE49-F238E27FC236}">
                <a16:creationId xmlns:a16="http://schemas.microsoft.com/office/drawing/2014/main" id="{E0EC56E7-4043-CA4F-897F-3C534CA51308}"/>
              </a:ext>
            </a:extLst>
          </p:cNvPr>
          <p:cNvGrpSpPr/>
          <p:nvPr/>
        </p:nvGrpSpPr>
        <p:grpSpPr>
          <a:xfrm>
            <a:off x="9616895" y="4818831"/>
            <a:ext cx="1235032" cy="400847"/>
            <a:chOff x="2601416" y="3640567"/>
            <a:chExt cx="1235032" cy="400847"/>
          </a:xfrm>
        </p:grpSpPr>
        <p:grpSp>
          <p:nvGrpSpPr>
            <p:cNvPr id="149" name="Group 148">
              <a:extLst>
                <a:ext uri="{FF2B5EF4-FFF2-40B4-BE49-F238E27FC236}">
                  <a16:creationId xmlns:a16="http://schemas.microsoft.com/office/drawing/2014/main" id="{D5BBB769-EFA0-454F-858D-13B6D8903DE3}"/>
                </a:ext>
              </a:extLst>
            </p:cNvPr>
            <p:cNvGrpSpPr/>
            <p:nvPr/>
          </p:nvGrpSpPr>
          <p:grpSpPr>
            <a:xfrm>
              <a:off x="2601416" y="3640567"/>
              <a:ext cx="1235032" cy="307777"/>
              <a:chOff x="1207330" y="2471543"/>
              <a:chExt cx="1235032" cy="307777"/>
            </a:xfrm>
          </p:grpSpPr>
          <p:cxnSp>
            <p:nvCxnSpPr>
              <p:cNvPr id="152" name="Straight Connector 151">
                <a:extLst>
                  <a:ext uri="{FF2B5EF4-FFF2-40B4-BE49-F238E27FC236}">
                    <a16:creationId xmlns:a16="http://schemas.microsoft.com/office/drawing/2014/main" id="{C686B31C-1F24-2640-B198-90B7364C83E4}"/>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13FD91C2-DDD7-F147-B439-F403E8875AA0}"/>
                  </a:ext>
                </a:extLst>
              </p:cNvPr>
              <p:cNvSpPr txBox="1"/>
              <p:nvPr/>
            </p:nvSpPr>
            <p:spPr>
              <a:xfrm>
                <a:off x="1694593" y="2471543"/>
                <a:ext cx="747769"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query.go</a:t>
                </a:r>
                <a:endParaRPr lang="en-AU" dirty="0">
                  <a:latin typeface="Arial Narrow" panose="020B0604020202020204" pitchFamily="34" charset="0"/>
                  <a:cs typeface="Arial Narrow" panose="020B0604020202020204" pitchFamily="34" charset="0"/>
                </a:endParaRPr>
              </a:p>
            </p:txBody>
          </p:sp>
        </p:grpSp>
        <p:cxnSp>
          <p:nvCxnSpPr>
            <p:cNvPr id="150" name="Straight Connector 149">
              <a:extLst>
                <a:ext uri="{FF2B5EF4-FFF2-40B4-BE49-F238E27FC236}">
                  <a16:creationId xmlns:a16="http://schemas.microsoft.com/office/drawing/2014/main" id="{98288714-8007-ED48-981A-1DEB2F7656D7}"/>
                </a:ext>
              </a:extLst>
            </p:cNvPr>
            <p:cNvCxnSpPr>
              <a:cxnSpLocks/>
            </p:cNvCxnSpPr>
            <p:nvPr/>
          </p:nvCxnSpPr>
          <p:spPr>
            <a:xfrm>
              <a:off x="2601416" y="3672996"/>
              <a:ext cx="0" cy="368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94D11078-CDC7-3846-9016-040C69D84FEF}"/>
              </a:ext>
            </a:extLst>
          </p:cNvPr>
          <p:cNvGrpSpPr/>
          <p:nvPr/>
        </p:nvGrpSpPr>
        <p:grpSpPr>
          <a:xfrm>
            <a:off x="9612970" y="5059164"/>
            <a:ext cx="1566405" cy="307777"/>
            <a:chOff x="1207330" y="2471543"/>
            <a:chExt cx="1566405" cy="307777"/>
          </a:xfrm>
        </p:grpSpPr>
        <p:cxnSp>
          <p:nvCxnSpPr>
            <p:cNvPr id="161" name="Straight Connector 160">
              <a:extLst>
                <a:ext uri="{FF2B5EF4-FFF2-40B4-BE49-F238E27FC236}">
                  <a16:creationId xmlns:a16="http://schemas.microsoft.com/office/drawing/2014/main" id="{8AA4D15C-A99C-DC4C-B468-8B8A7F167962}"/>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AFE75832-01BE-124F-902A-FB199FBDE974}"/>
                </a:ext>
              </a:extLst>
            </p:cNvPr>
            <p:cNvSpPr txBox="1"/>
            <p:nvPr/>
          </p:nvSpPr>
          <p:spPr>
            <a:xfrm>
              <a:off x="1694593" y="2471543"/>
              <a:ext cx="1079142"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query_test.go</a:t>
              </a:r>
              <a:endParaRPr lang="en-AU" dirty="0">
                <a:latin typeface="Arial Narrow" panose="020B0604020202020204" pitchFamily="34" charset="0"/>
                <a:cs typeface="Arial Narrow" panose="020B0604020202020204" pitchFamily="34" charset="0"/>
              </a:endParaRPr>
            </a:p>
          </p:txBody>
        </p:sp>
      </p:grpSp>
      <p:grpSp>
        <p:nvGrpSpPr>
          <p:cNvPr id="164" name="Group 163">
            <a:extLst>
              <a:ext uri="{FF2B5EF4-FFF2-40B4-BE49-F238E27FC236}">
                <a16:creationId xmlns:a16="http://schemas.microsoft.com/office/drawing/2014/main" id="{6888F3E3-4D28-4747-BF3A-BFA4D869DC75}"/>
              </a:ext>
            </a:extLst>
          </p:cNvPr>
          <p:cNvGrpSpPr/>
          <p:nvPr/>
        </p:nvGrpSpPr>
        <p:grpSpPr>
          <a:xfrm>
            <a:off x="7514491" y="5581424"/>
            <a:ext cx="1450791" cy="322315"/>
            <a:chOff x="1207330" y="2457895"/>
            <a:chExt cx="1450791" cy="322315"/>
          </a:xfrm>
        </p:grpSpPr>
        <p:pic>
          <p:nvPicPr>
            <p:cNvPr id="165" name="Picture 164" descr="A close up of a camera&#10;&#10;Description automatically generated">
              <a:extLst>
                <a:ext uri="{FF2B5EF4-FFF2-40B4-BE49-F238E27FC236}">
                  <a16:creationId xmlns:a16="http://schemas.microsoft.com/office/drawing/2014/main" id="{4AE74175-F33C-8B48-BFB2-104249BDD02A}"/>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66" name="Straight Connector 165">
              <a:extLst>
                <a:ext uri="{FF2B5EF4-FFF2-40B4-BE49-F238E27FC236}">
                  <a16:creationId xmlns:a16="http://schemas.microsoft.com/office/drawing/2014/main" id="{44D2B4C1-C877-5546-9D23-527EFF4FAF84}"/>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B8CDCE0D-DEC5-FF4A-9AAD-465F15DC0168}"/>
                </a:ext>
              </a:extLst>
            </p:cNvPr>
            <p:cNvSpPr txBox="1"/>
            <p:nvPr/>
          </p:nvSpPr>
          <p:spPr>
            <a:xfrm>
              <a:off x="2063086" y="2457895"/>
              <a:ext cx="595035"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protos</a:t>
              </a:r>
              <a:endParaRPr lang="en-AU" dirty="0">
                <a:latin typeface="Arial Narrow" panose="020B0604020202020204" pitchFamily="34" charset="0"/>
                <a:cs typeface="Arial Narrow" panose="020B0604020202020204" pitchFamily="34" charset="0"/>
              </a:endParaRPr>
            </a:p>
          </p:txBody>
        </p:sp>
      </p:grpSp>
      <p:cxnSp>
        <p:nvCxnSpPr>
          <p:cNvPr id="180" name="Straight Connector 179">
            <a:extLst>
              <a:ext uri="{FF2B5EF4-FFF2-40B4-BE49-F238E27FC236}">
                <a16:creationId xmlns:a16="http://schemas.microsoft.com/office/drawing/2014/main" id="{5FAA7B6D-DFC9-D54A-B53A-8F00300FE176}"/>
              </a:ext>
            </a:extLst>
          </p:cNvPr>
          <p:cNvCxnSpPr>
            <a:cxnSpLocks/>
          </p:cNvCxnSpPr>
          <p:nvPr/>
        </p:nvCxnSpPr>
        <p:spPr>
          <a:xfrm>
            <a:off x="8183234" y="5882943"/>
            <a:ext cx="0" cy="418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2B2F110B-6419-1642-A975-53CAEBCE26D4}"/>
              </a:ext>
            </a:extLst>
          </p:cNvPr>
          <p:cNvGrpSpPr/>
          <p:nvPr/>
        </p:nvGrpSpPr>
        <p:grpSpPr>
          <a:xfrm>
            <a:off x="8187940" y="5802766"/>
            <a:ext cx="2072110" cy="307777"/>
            <a:chOff x="1207330" y="2471543"/>
            <a:chExt cx="2072110" cy="307777"/>
          </a:xfrm>
        </p:grpSpPr>
        <p:cxnSp>
          <p:nvCxnSpPr>
            <p:cNvPr id="185" name="Straight Connector 184">
              <a:extLst>
                <a:ext uri="{FF2B5EF4-FFF2-40B4-BE49-F238E27FC236}">
                  <a16:creationId xmlns:a16="http://schemas.microsoft.com/office/drawing/2014/main" id="{118AB5C9-58CF-2F46-A8FE-3C14D92CAB70}"/>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037E139A-2376-B144-B2C6-92C034D6B761}"/>
                </a:ext>
              </a:extLst>
            </p:cNvPr>
            <p:cNvSpPr txBox="1"/>
            <p:nvPr/>
          </p:nvSpPr>
          <p:spPr>
            <a:xfrm>
              <a:off x="1708241" y="2471543"/>
              <a:ext cx="1571199"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common/</a:t>
              </a:r>
              <a:r>
                <a:rPr lang="en-AU" sz="1400" dirty="0" err="1">
                  <a:latin typeface="Arial Narrow" panose="020B0604020202020204" pitchFamily="34" charset="0"/>
                  <a:cs typeface="Arial Narrow" panose="020B0604020202020204" pitchFamily="34" charset="0"/>
                </a:rPr>
                <a:t>ledger.proto</a:t>
              </a:r>
              <a:endParaRPr lang="en-AU" dirty="0">
                <a:latin typeface="Arial Narrow" panose="020B0604020202020204" pitchFamily="34" charset="0"/>
                <a:cs typeface="Arial Narrow" panose="020B0604020202020204" pitchFamily="34" charset="0"/>
              </a:endParaRPr>
            </a:p>
          </p:txBody>
        </p:sp>
      </p:grpSp>
      <p:cxnSp>
        <p:nvCxnSpPr>
          <p:cNvPr id="191" name="Straight Connector 190">
            <a:extLst>
              <a:ext uri="{FF2B5EF4-FFF2-40B4-BE49-F238E27FC236}">
                <a16:creationId xmlns:a16="http://schemas.microsoft.com/office/drawing/2014/main" id="{1EB2F6AD-9CB9-7F46-80D5-38BE8F8C26AC}"/>
              </a:ext>
            </a:extLst>
          </p:cNvPr>
          <p:cNvCxnSpPr>
            <a:cxnSpLocks/>
          </p:cNvCxnSpPr>
          <p:nvPr/>
        </p:nvCxnSpPr>
        <p:spPr>
          <a:xfrm>
            <a:off x="8185507" y="6294628"/>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E0210BFC-5BC0-0C48-9F7F-6745D91024E1}"/>
              </a:ext>
            </a:extLst>
          </p:cNvPr>
          <p:cNvGrpSpPr/>
          <p:nvPr/>
        </p:nvGrpSpPr>
        <p:grpSpPr>
          <a:xfrm>
            <a:off x="8183862" y="6214854"/>
            <a:ext cx="2121868" cy="307777"/>
            <a:chOff x="1207330" y="2471543"/>
            <a:chExt cx="2121868" cy="307777"/>
          </a:xfrm>
        </p:grpSpPr>
        <p:cxnSp>
          <p:nvCxnSpPr>
            <p:cNvPr id="194" name="Straight Connector 193">
              <a:extLst>
                <a:ext uri="{FF2B5EF4-FFF2-40B4-BE49-F238E27FC236}">
                  <a16:creationId xmlns:a16="http://schemas.microsoft.com/office/drawing/2014/main" id="{0C15BBC7-AD69-D44A-B2ED-D2FC42CD6F45}"/>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037345BE-8D34-E84E-ACF5-E1F097748B3C}"/>
                </a:ext>
              </a:extLst>
            </p:cNvPr>
            <p:cNvSpPr txBox="1"/>
            <p:nvPr/>
          </p:nvSpPr>
          <p:spPr>
            <a:xfrm>
              <a:off x="1708241" y="2471543"/>
              <a:ext cx="1620957"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peer/</a:t>
              </a:r>
              <a:r>
                <a:rPr lang="en-AU" sz="1400" dirty="0" err="1">
                  <a:latin typeface="Arial Narrow" panose="020B0604020202020204" pitchFamily="34" charset="0"/>
                  <a:cs typeface="Arial Narrow" panose="020B0604020202020204" pitchFamily="34" charset="0"/>
                </a:rPr>
                <a:t>transaction.proto</a:t>
              </a:r>
              <a:endParaRPr lang="en-AU" dirty="0">
                <a:latin typeface="Arial Narrow" panose="020B0604020202020204" pitchFamily="34" charset="0"/>
                <a:cs typeface="Arial Narrow" panose="020B0604020202020204" pitchFamily="34" charset="0"/>
              </a:endParaRPr>
            </a:p>
          </p:txBody>
        </p:sp>
      </p:grpSp>
      <p:grpSp>
        <p:nvGrpSpPr>
          <p:cNvPr id="206" name="Group 205">
            <a:extLst>
              <a:ext uri="{FF2B5EF4-FFF2-40B4-BE49-F238E27FC236}">
                <a16:creationId xmlns:a16="http://schemas.microsoft.com/office/drawing/2014/main" id="{6EC44B46-4995-1243-9D8F-D29676B2A9DC}"/>
              </a:ext>
            </a:extLst>
          </p:cNvPr>
          <p:cNvGrpSpPr/>
          <p:nvPr/>
        </p:nvGrpSpPr>
        <p:grpSpPr>
          <a:xfrm>
            <a:off x="8911953" y="3641644"/>
            <a:ext cx="1947141" cy="530217"/>
            <a:chOff x="2601416" y="3640567"/>
            <a:chExt cx="1947141" cy="530217"/>
          </a:xfrm>
        </p:grpSpPr>
        <p:grpSp>
          <p:nvGrpSpPr>
            <p:cNvPr id="207" name="Group 206">
              <a:extLst>
                <a:ext uri="{FF2B5EF4-FFF2-40B4-BE49-F238E27FC236}">
                  <a16:creationId xmlns:a16="http://schemas.microsoft.com/office/drawing/2014/main" id="{8D245FD7-BA31-1A48-9F67-73751A26D993}"/>
                </a:ext>
              </a:extLst>
            </p:cNvPr>
            <p:cNvGrpSpPr/>
            <p:nvPr/>
          </p:nvGrpSpPr>
          <p:grpSpPr>
            <a:xfrm>
              <a:off x="2601416" y="3640567"/>
              <a:ext cx="1947141" cy="307777"/>
              <a:chOff x="1207330" y="2471543"/>
              <a:chExt cx="1947141" cy="307777"/>
            </a:xfrm>
          </p:grpSpPr>
          <p:cxnSp>
            <p:nvCxnSpPr>
              <p:cNvPr id="210" name="Straight Connector 209">
                <a:extLst>
                  <a:ext uri="{FF2B5EF4-FFF2-40B4-BE49-F238E27FC236}">
                    <a16:creationId xmlns:a16="http://schemas.microsoft.com/office/drawing/2014/main" id="{DA9B39A4-A7D7-EA48-B04F-958A75B4F93F}"/>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CB372863-CA0B-094C-9A2B-760BC58B4BA2}"/>
                  </a:ext>
                </a:extLst>
              </p:cNvPr>
              <p:cNvSpPr txBox="1"/>
              <p:nvPr/>
            </p:nvSpPr>
            <p:spPr>
              <a:xfrm>
                <a:off x="1708241" y="2471543"/>
                <a:ext cx="144623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ledger_interface.go</a:t>
                </a:r>
                <a:endParaRPr lang="en-AU" dirty="0">
                  <a:latin typeface="Arial Narrow" panose="020B0604020202020204" pitchFamily="34" charset="0"/>
                  <a:cs typeface="Arial Narrow" panose="020B0604020202020204" pitchFamily="34" charset="0"/>
                </a:endParaRPr>
              </a:p>
            </p:txBody>
          </p:sp>
        </p:grpSp>
        <p:cxnSp>
          <p:nvCxnSpPr>
            <p:cNvPr id="208" name="Straight Connector 207">
              <a:extLst>
                <a:ext uri="{FF2B5EF4-FFF2-40B4-BE49-F238E27FC236}">
                  <a16:creationId xmlns:a16="http://schemas.microsoft.com/office/drawing/2014/main" id="{A0C7EA57-819A-524F-8B93-B5C64AF692EB}"/>
                </a:ext>
              </a:extLst>
            </p:cNvPr>
            <p:cNvCxnSpPr>
              <a:cxnSpLocks/>
            </p:cNvCxnSpPr>
            <p:nvPr/>
          </p:nvCxnSpPr>
          <p:spPr>
            <a:xfrm>
              <a:off x="2601416" y="3672996"/>
              <a:ext cx="0" cy="26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E77B8029-1575-034F-AF82-A8C4530D0BE2}"/>
                </a:ext>
              </a:extLst>
            </p:cNvPr>
            <p:cNvCxnSpPr>
              <a:cxnSpLocks/>
            </p:cNvCxnSpPr>
            <p:nvPr/>
          </p:nvCxnSpPr>
          <p:spPr>
            <a:xfrm>
              <a:off x="2602701" y="3983727"/>
              <a:ext cx="0" cy="1870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8ACEFC4E-C001-EC4B-9856-F1F70A4A81C8}"/>
              </a:ext>
            </a:extLst>
          </p:cNvPr>
          <p:cNvGrpSpPr/>
          <p:nvPr/>
        </p:nvGrpSpPr>
        <p:grpSpPr>
          <a:xfrm>
            <a:off x="8217582" y="3378387"/>
            <a:ext cx="1449188" cy="322315"/>
            <a:chOff x="1207330" y="2457895"/>
            <a:chExt cx="1449188" cy="322315"/>
          </a:xfrm>
        </p:grpSpPr>
        <p:pic>
          <p:nvPicPr>
            <p:cNvPr id="213" name="Picture 212" descr="A close up of a camera&#10;&#10;Description automatically generated">
              <a:extLst>
                <a:ext uri="{FF2B5EF4-FFF2-40B4-BE49-F238E27FC236}">
                  <a16:creationId xmlns:a16="http://schemas.microsoft.com/office/drawing/2014/main" id="{3F2B3610-3EFA-CD41-BB4E-AED6320F149A}"/>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214" name="Straight Connector 213">
              <a:extLst>
                <a:ext uri="{FF2B5EF4-FFF2-40B4-BE49-F238E27FC236}">
                  <a16:creationId xmlns:a16="http://schemas.microsoft.com/office/drawing/2014/main" id="{40DC466A-385C-5B4A-8EFA-09C180153F99}"/>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658C168A-326D-314B-BBDC-020641C89404}"/>
                </a:ext>
              </a:extLst>
            </p:cNvPr>
            <p:cNvSpPr txBox="1"/>
            <p:nvPr/>
          </p:nvSpPr>
          <p:spPr>
            <a:xfrm>
              <a:off x="2063086" y="2457895"/>
              <a:ext cx="593432"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ledger</a:t>
              </a:r>
              <a:endParaRPr lang="en-AU" dirty="0">
                <a:latin typeface="Arial Narrow" panose="020B0604020202020204" pitchFamily="34" charset="0"/>
                <a:cs typeface="Arial Narrow" panose="020B0604020202020204" pitchFamily="34" charset="0"/>
              </a:endParaRPr>
            </a:p>
          </p:txBody>
        </p:sp>
      </p:grpSp>
      <p:cxnSp>
        <p:nvCxnSpPr>
          <p:cNvPr id="223" name="Straight Arrow Connector 222">
            <a:extLst>
              <a:ext uri="{FF2B5EF4-FFF2-40B4-BE49-F238E27FC236}">
                <a16:creationId xmlns:a16="http://schemas.microsoft.com/office/drawing/2014/main" id="{DA4F0A97-FF79-F248-90CB-CF28E07B3483}"/>
              </a:ext>
            </a:extLst>
          </p:cNvPr>
          <p:cNvCxnSpPr/>
          <p:nvPr/>
        </p:nvCxnSpPr>
        <p:spPr>
          <a:xfrm flipH="1">
            <a:off x="5181600" y="3429000"/>
            <a:ext cx="2122167"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49D27D7F-51C4-FD4A-969D-F8266D02F43C}"/>
              </a:ext>
            </a:extLst>
          </p:cNvPr>
          <p:cNvCxnSpPr/>
          <p:nvPr/>
        </p:nvCxnSpPr>
        <p:spPr>
          <a:xfrm flipH="1">
            <a:off x="5181600" y="4776497"/>
            <a:ext cx="2122167" cy="0"/>
          </a:xfrm>
          <a:prstGeom prst="straightConnector1">
            <a:avLst/>
          </a:prstGeom>
          <a:ln>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4C74CBDF-3B39-3442-A0DD-11C19AA4C9FC}"/>
              </a:ext>
            </a:extLst>
          </p:cNvPr>
          <p:cNvCxnSpPr/>
          <p:nvPr/>
        </p:nvCxnSpPr>
        <p:spPr>
          <a:xfrm flipH="1">
            <a:off x="5181600" y="6037054"/>
            <a:ext cx="2122167"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26" name="Rectangle 225">
            <a:extLst>
              <a:ext uri="{FF2B5EF4-FFF2-40B4-BE49-F238E27FC236}">
                <a16:creationId xmlns:a16="http://schemas.microsoft.com/office/drawing/2014/main" id="{B6B0ABA4-DD83-1E4E-AF07-14A0FA404010}"/>
              </a:ext>
            </a:extLst>
          </p:cNvPr>
          <p:cNvSpPr/>
          <p:nvPr/>
        </p:nvSpPr>
        <p:spPr>
          <a:xfrm>
            <a:off x="1558279" y="4465470"/>
            <a:ext cx="3511844" cy="646331"/>
          </a:xfrm>
          <a:prstGeom prst="rect">
            <a:avLst/>
          </a:prstGeom>
        </p:spPr>
        <p:txBody>
          <a:bodyPr wrap="square">
            <a:spAutoFit/>
          </a:bodyPr>
          <a:lstStyle/>
          <a:p>
            <a:pPr algn="r">
              <a:spcBef>
                <a:spcPts val="600"/>
              </a:spcBef>
              <a:spcAft>
                <a:spcPts val="600"/>
              </a:spcAft>
            </a:pPr>
            <a:r>
              <a:rPr lang="en-AU" dirty="0">
                <a:latin typeface="Arial Narrow" panose="020B0604020202020204" pitchFamily="34" charset="0"/>
                <a:cs typeface="Arial Narrow" panose="020B0604020202020204" pitchFamily="34" charset="0"/>
              </a:rPr>
              <a:t>Core implementation of the ledger querier which is the QSCC.</a:t>
            </a:r>
          </a:p>
        </p:txBody>
      </p:sp>
      <p:sp>
        <p:nvSpPr>
          <p:cNvPr id="227" name="Rectangle 226">
            <a:extLst>
              <a:ext uri="{FF2B5EF4-FFF2-40B4-BE49-F238E27FC236}">
                <a16:creationId xmlns:a16="http://schemas.microsoft.com/office/drawing/2014/main" id="{E39D208E-16B0-D646-8B87-26D88C245A70}"/>
              </a:ext>
            </a:extLst>
          </p:cNvPr>
          <p:cNvSpPr/>
          <p:nvPr/>
        </p:nvSpPr>
        <p:spPr>
          <a:xfrm>
            <a:off x="1553604" y="3117648"/>
            <a:ext cx="3511844" cy="646331"/>
          </a:xfrm>
          <a:prstGeom prst="rect">
            <a:avLst/>
          </a:prstGeom>
        </p:spPr>
        <p:txBody>
          <a:bodyPr wrap="square">
            <a:spAutoFit/>
          </a:bodyPr>
          <a:lstStyle/>
          <a:p>
            <a:pPr algn="r">
              <a:spcBef>
                <a:spcPts val="600"/>
              </a:spcBef>
              <a:spcAft>
                <a:spcPts val="600"/>
              </a:spcAft>
            </a:pPr>
            <a:r>
              <a:rPr lang="en-AU" dirty="0">
                <a:latin typeface="Arial Narrow" panose="020B0604020202020204" pitchFamily="34" charset="0"/>
                <a:cs typeface="Arial Narrow" panose="020B0604020202020204" pitchFamily="34" charset="0"/>
              </a:rPr>
              <a:t>Relevant interfaces for the interaction with the ledger.</a:t>
            </a:r>
          </a:p>
        </p:txBody>
      </p:sp>
      <p:sp>
        <p:nvSpPr>
          <p:cNvPr id="228" name="Rectangle 227">
            <a:extLst>
              <a:ext uri="{FF2B5EF4-FFF2-40B4-BE49-F238E27FC236}">
                <a16:creationId xmlns:a16="http://schemas.microsoft.com/office/drawing/2014/main" id="{D525836E-4251-A54A-91C0-1B99E2134FF9}"/>
              </a:ext>
            </a:extLst>
          </p:cNvPr>
          <p:cNvSpPr/>
          <p:nvPr/>
        </p:nvSpPr>
        <p:spPr>
          <a:xfrm>
            <a:off x="1593554" y="5698500"/>
            <a:ext cx="3511844" cy="646331"/>
          </a:xfrm>
          <a:prstGeom prst="rect">
            <a:avLst/>
          </a:prstGeom>
        </p:spPr>
        <p:txBody>
          <a:bodyPr wrap="square">
            <a:spAutoFit/>
          </a:bodyPr>
          <a:lstStyle/>
          <a:p>
            <a:pPr algn="r">
              <a:spcBef>
                <a:spcPts val="600"/>
              </a:spcBef>
              <a:spcAft>
                <a:spcPts val="600"/>
              </a:spcAft>
            </a:pPr>
            <a:r>
              <a:rPr lang="en-AU" dirty="0">
                <a:latin typeface="Arial Narrow" panose="020B0604020202020204" pitchFamily="34" charset="0"/>
                <a:cs typeface="Arial Narrow" panose="020B0604020202020204" pitchFamily="34" charset="0"/>
              </a:rPr>
              <a:t>Associated </a:t>
            </a:r>
            <a:r>
              <a:rPr lang="en-AU" dirty="0" err="1">
                <a:latin typeface="Arial Narrow" panose="020B0604020202020204" pitchFamily="34" charset="0"/>
                <a:cs typeface="Arial Narrow" panose="020B0604020202020204" pitchFamily="34" charset="0"/>
              </a:rPr>
              <a:t>protobuf</a:t>
            </a:r>
            <a:r>
              <a:rPr lang="en-AU" dirty="0">
                <a:latin typeface="Arial Narrow" panose="020B0604020202020204" pitchFamily="34" charset="0"/>
                <a:cs typeface="Arial Narrow" panose="020B0604020202020204" pitchFamily="34" charset="0"/>
              </a:rPr>
              <a:t> definitions of data structures of interest.</a:t>
            </a:r>
          </a:p>
        </p:txBody>
      </p:sp>
      <p:grpSp>
        <p:nvGrpSpPr>
          <p:cNvPr id="229" name="Group 228">
            <a:extLst>
              <a:ext uri="{FF2B5EF4-FFF2-40B4-BE49-F238E27FC236}">
                <a16:creationId xmlns:a16="http://schemas.microsoft.com/office/drawing/2014/main" id="{98AD7DFE-1F54-EF4D-A3F7-1004AC4A8A7F}"/>
              </a:ext>
            </a:extLst>
          </p:cNvPr>
          <p:cNvGrpSpPr/>
          <p:nvPr/>
        </p:nvGrpSpPr>
        <p:grpSpPr>
          <a:xfrm>
            <a:off x="8187940" y="6005966"/>
            <a:ext cx="2237284" cy="307777"/>
            <a:chOff x="1207330" y="2471543"/>
            <a:chExt cx="2237284" cy="307777"/>
          </a:xfrm>
        </p:grpSpPr>
        <p:cxnSp>
          <p:nvCxnSpPr>
            <p:cNvPr id="230" name="Straight Connector 229">
              <a:extLst>
                <a:ext uri="{FF2B5EF4-FFF2-40B4-BE49-F238E27FC236}">
                  <a16:creationId xmlns:a16="http://schemas.microsoft.com/office/drawing/2014/main" id="{B5C0992F-BEA5-9A46-92C8-C12B8C85630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34370C33-9F20-014F-BAAF-8B3A316CE613}"/>
                </a:ext>
              </a:extLst>
            </p:cNvPr>
            <p:cNvSpPr txBox="1"/>
            <p:nvPr/>
          </p:nvSpPr>
          <p:spPr>
            <a:xfrm>
              <a:off x="1708241" y="2471543"/>
              <a:ext cx="1736373"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common/</a:t>
              </a:r>
              <a:r>
                <a:rPr lang="en-AU" sz="1400" dirty="0" err="1">
                  <a:latin typeface="Arial Narrow" panose="020B0604020202020204" pitchFamily="34" charset="0"/>
                  <a:cs typeface="Arial Narrow" panose="020B0604020202020204" pitchFamily="34" charset="0"/>
                </a:rPr>
                <a:t>common.proto</a:t>
              </a:r>
              <a:endParaRPr lang="en-AU" dirty="0">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15900043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sp>
        <p:nvSpPr>
          <p:cNvPr id="15" name="TextBox 14">
            <a:extLst>
              <a:ext uri="{FF2B5EF4-FFF2-40B4-BE49-F238E27FC236}">
                <a16:creationId xmlns:a16="http://schemas.microsoft.com/office/drawing/2014/main" id="{4462CA74-DDC9-4147-8DDD-65873E5D1C00}"/>
              </a:ext>
            </a:extLst>
          </p:cNvPr>
          <p:cNvSpPr txBox="1"/>
          <p:nvPr/>
        </p:nvSpPr>
        <p:spPr>
          <a:xfrm>
            <a:off x="859219" y="2303121"/>
            <a:ext cx="10836251" cy="1015663"/>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internal architecture of the QSSC is quite simple, all implemented operations entail an interaction with the ledger. Hence, the chaincode only on an interface to the peer ledger and the access control component to ensure that the requested operations are authorised for the calling identity.</a:t>
            </a:r>
          </a:p>
        </p:txBody>
      </p:sp>
      <p:sp>
        <p:nvSpPr>
          <p:cNvPr id="16" name="Rectangle 15">
            <a:extLst>
              <a:ext uri="{FF2B5EF4-FFF2-40B4-BE49-F238E27FC236}">
                <a16:creationId xmlns:a16="http://schemas.microsoft.com/office/drawing/2014/main" id="{97391D32-6B54-0440-90DE-9F87B30A5A64}"/>
              </a:ext>
            </a:extLst>
          </p:cNvPr>
          <p:cNvSpPr/>
          <p:nvPr/>
        </p:nvSpPr>
        <p:spPr>
          <a:xfrm>
            <a:off x="943206" y="3534803"/>
            <a:ext cx="4061277" cy="2958060"/>
          </a:xfrm>
          <a:prstGeom prst="rect">
            <a:avLst/>
          </a:prstGeom>
          <a:gradFill>
            <a:gsLst>
              <a:gs pos="100000">
                <a:schemeClr val="bg1">
                  <a:lumMod val="95000"/>
                </a:schemeClr>
              </a:gs>
              <a:gs pos="0">
                <a:schemeClr val="bg1"/>
              </a:gs>
            </a:gsLst>
            <a:lin ang="5400000" scaled="1"/>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a:extLst>
              <a:ext uri="{FF2B5EF4-FFF2-40B4-BE49-F238E27FC236}">
                <a16:creationId xmlns:a16="http://schemas.microsoft.com/office/drawing/2014/main" id="{EB30E30A-A680-1442-A4F8-B26EC47660BE}"/>
              </a:ext>
            </a:extLst>
          </p:cNvPr>
          <p:cNvCxnSpPr>
            <a:cxnSpLocks/>
          </p:cNvCxnSpPr>
          <p:nvPr/>
        </p:nvCxnSpPr>
        <p:spPr>
          <a:xfrm>
            <a:off x="943207" y="3908032"/>
            <a:ext cx="40588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45D91C9-C6C9-5A48-ABCC-EDB8CFAB63C8}"/>
              </a:ext>
            </a:extLst>
          </p:cNvPr>
          <p:cNvSpPr txBox="1"/>
          <p:nvPr/>
        </p:nvSpPr>
        <p:spPr>
          <a:xfrm>
            <a:off x="2364674" y="3572124"/>
            <a:ext cx="1133644"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LedgerQuerier</a:t>
            </a:r>
            <a:endParaRPr lang="en-AU" sz="1400" dirty="0">
              <a:solidFill>
                <a:srgbClr val="7030A0"/>
              </a:solidFill>
              <a:latin typeface="Arial Narrow" panose="020B0604020202020204" pitchFamily="34" charset="0"/>
              <a:cs typeface="Arial Narrow" panose="020B0604020202020204" pitchFamily="34" charset="0"/>
            </a:endParaRPr>
          </a:p>
        </p:txBody>
      </p:sp>
      <p:cxnSp>
        <p:nvCxnSpPr>
          <p:cNvPr id="19" name="Straight Connector 18">
            <a:extLst>
              <a:ext uri="{FF2B5EF4-FFF2-40B4-BE49-F238E27FC236}">
                <a16:creationId xmlns:a16="http://schemas.microsoft.com/office/drawing/2014/main" id="{E82EBD54-419A-7F46-9B6D-3922680F8FD1}"/>
              </a:ext>
            </a:extLst>
          </p:cNvPr>
          <p:cNvCxnSpPr>
            <a:cxnSpLocks/>
          </p:cNvCxnSpPr>
          <p:nvPr/>
        </p:nvCxnSpPr>
        <p:spPr>
          <a:xfrm>
            <a:off x="943204" y="5978173"/>
            <a:ext cx="40588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3E24535-0B20-264B-8003-A382D4E076B8}"/>
              </a:ext>
            </a:extLst>
          </p:cNvPr>
          <p:cNvSpPr txBox="1"/>
          <p:nvPr/>
        </p:nvSpPr>
        <p:spPr>
          <a:xfrm>
            <a:off x="2784552" y="6025783"/>
            <a:ext cx="434734" cy="307777"/>
          </a:xfrm>
          <a:prstGeom prst="rect">
            <a:avLst/>
          </a:prstGeom>
          <a:noFill/>
        </p:spPr>
        <p:txBody>
          <a:bodyPr wrap="none" rtlCol="0">
            <a:spAutoFit/>
          </a:bodyPr>
          <a:lstStyle/>
          <a:p>
            <a:r>
              <a:rPr lang="en-AU" sz="1400" dirty="0">
                <a:solidFill>
                  <a:schemeClr val="tx1">
                    <a:lumMod val="75000"/>
                    <a:lumOff val="25000"/>
                  </a:schemeClr>
                </a:solidFill>
                <a:latin typeface="Arial Narrow" panose="020B0604020202020204" pitchFamily="34" charset="0"/>
                <a:cs typeface="Arial Narrow" panose="020B0604020202020204" pitchFamily="34" charset="0"/>
              </a:rPr>
              <a:t>......</a:t>
            </a:r>
          </a:p>
        </p:txBody>
      </p:sp>
      <p:grpSp>
        <p:nvGrpSpPr>
          <p:cNvPr id="21" name="Group 20">
            <a:extLst>
              <a:ext uri="{FF2B5EF4-FFF2-40B4-BE49-F238E27FC236}">
                <a16:creationId xmlns:a16="http://schemas.microsoft.com/office/drawing/2014/main" id="{A0E22114-CB34-EB49-BE41-683629078857}"/>
              </a:ext>
            </a:extLst>
          </p:cNvPr>
          <p:cNvGrpSpPr/>
          <p:nvPr/>
        </p:nvGrpSpPr>
        <p:grpSpPr>
          <a:xfrm>
            <a:off x="5000062" y="3564754"/>
            <a:ext cx="1775234" cy="307777"/>
            <a:chOff x="3601616" y="2593911"/>
            <a:chExt cx="1775234" cy="307777"/>
          </a:xfrm>
        </p:grpSpPr>
        <p:cxnSp>
          <p:nvCxnSpPr>
            <p:cNvPr id="22" name="Straight Connector 21">
              <a:extLst>
                <a:ext uri="{FF2B5EF4-FFF2-40B4-BE49-F238E27FC236}">
                  <a16:creationId xmlns:a16="http://schemas.microsoft.com/office/drawing/2014/main" id="{C0E7528F-0022-154A-921F-2E16E994BFC4}"/>
                </a:ext>
              </a:extLst>
            </p:cNvPr>
            <p:cNvCxnSpPr>
              <a:cxnSpLocks/>
            </p:cNvCxnSpPr>
            <p:nvPr/>
          </p:nvCxnSpPr>
          <p:spPr>
            <a:xfrm>
              <a:off x="3601616" y="2766457"/>
              <a:ext cx="36389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AD31629-073D-AA41-81E4-FC5525EEDEF6}"/>
                </a:ext>
              </a:extLst>
            </p:cNvPr>
            <p:cNvSpPr/>
            <p:nvPr/>
          </p:nvSpPr>
          <p:spPr>
            <a:xfrm>
              <a:off x="3957408" y="2666115"/>
              <a:ext cx="180000" cy="180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5215F1BF-E7B3-7448-A451-483C4B8DEA0D}"/>
                </a:ext>
              </a:extLst>
            </p:cNvPr>
            <p:cNvSpPr txBox="1"/>
            <p:nvPr/>
          </p:nvSpPr>
          <p:spPr>
            <a:xfrm>
              <a:off x="4137408" y="2593911"/>
              <a:ext cx="1239442"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shim.Chaincode</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25" name="Group 24">
            <a:extLst>
              <a:ext uri="{FF2B5EF4-FFF2-40B4-BE49-F238E27FC236}">
                <a16:creationId xmlns:a16="http://schemas.microsoft.com/office/drawing/2014/main" id="{29649DF2-1017-4547-9FA2-2A043C86940B}"/>
              </a:ext>
            </a:extLst>
          </p:cNvPr>
          <p:cNvGrpSpPr/>
          <p:nvPr/>
        </p:nvGrpSpPr>
        <p:grpSpPr>
          <a:xfrm>
            <a:off x="5000062" y="3887382"/>
            <a:ext cx="2387581" cy="307777"/>
            <a:chOff x="3601616" y="2593911"/>
            <a:chExt cx="2387581" cy="307777"/>
          </a:xfrm>
        </p:grpSpPr>
        <p:cxnSp>
          <p:nvCxnSpPr>
            <p:cNvPr id="26" name="Straight Connector 25">
              <a:extLst>
                <a:ext uri="{FF2B5EF4-FFF2-40B4-BE49-F238E27FC236}">
                  <a16:creationId xmlns:a16="http://schemas.microsoft.com/office/drawing/2014/main" id="{5AD26D0D-EFBC-AD4B-B19C-63359F63C185}"/>
                </a:ext>
              </a:extLst>
            </p:cNvPr>
            <p:cNvCxnSpPr>
              <a:cxnSpLocks/>
            </p:cNvCxnSpPr>
            <p:nvPr/>
          </p:nvCxnSpPr>
          <p:spPr>
            <a:xfrm>
              <a:off x="3601616" y="2766457"/>
              <a:ext cx="36389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CF437A3-572D-D842-98DB-80CE40E57AC9}"/>
                </a:ext>
              </a:extLst>
            </p:cNvPr>
            <p:cNvSpPr/>
            <p:nvPr/>
          </p:nvSpPr>
          <p:spPr>
            <a:xfrm>
              <a:off x="3957408" y="2666115"/>
              <a:ext cx="180000" cy="180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a:extLst>
                <a:ext uri="{FF2B5EF4-FFF2-40B4-BE49-F238E27FC236}">
                  <a16:creationId xmlns:a16="http://schemas.microsoft.com/office/drawing/2014/main" id="{C1C72DDF-9560-E242-A451-F5360CD7F9AE}"/>
                </a:ext>
              </a:extLst>
            </p:cNvPr>
            <p:cNvSpPr txBox="1"/>
            <p:nvPr/>
          </p:nvSpPr>
          <p:spPr>
            <a:xfrm>
              <a:off x="4137408" y="2593911"/>
              <a:ext cx="1851789"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scc.SelfDescribingSysCC</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29" name="Group 28">
            <a:extLst>
              <a:ext uri="{FF2B5EF4-FFF2-40B4-BE49-F238E27FC236}">
                <a16:creationId xmlns:a16="http://schemas.microsoft.com/office/drawing/2014/main" id="{047CDC1C-C01C-274B-8036-AE4FFA7ABC22}"/>
              </a:ext>
            </a:extLst>
          </p:cNvPr>
          <p:cNvGrpSpPr/>
          <p:nvPr/>
        </p:nvGrpSpPr>
        <p:grpSpPr>
          <a:xfrm>
            <a:off x="6775296" y="3275628"/>
            <a:ext cx="5100174" cy="954107"/>
            <a:chOff x="7113959" y="2304785"/>
            <a:chExt cx="4737982" cy="954107"/>
          </a:xfrm>
        </p:grpSpPr>
        <p:cxnSp>
          <p:nvCxnSpPr>
            <p:cNvPr id="30" name="Straight Arrow Connector 29">
              <a:extLst>
                <a:ext uri="{FF2B5EF4-FFF2-40B4-BE49-F238E27FC236}">
                  <a16:creationId xmlns:a16="http://schemas.microsoft.com/office/drawing/2014/main" id="{A6A6D9BF-8300-7547-9C64-8665CFC899DF}"/>
                </a:ext>
              </a:extLst>
            </p:cNvPr>
            <p:cNvCxnSpPr>
              <a:cxnSpLocks/>
              <a:stCxn id="24" idx="3"/>
            </p:cNvCxnSpPr>
            <p:nvPr/>
          </p:nvCxnSpPr>
          <p:spPr>
            <a:xfrm flipV="1">
              <a:off x="7113959" y="2747799"/>
              <a:ext cx="2906216" cy="1"/>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FE14DE6-B51B-3A4F-9E45-C2AE54312735}"/>
                </a:ext>
              </a:extLst>
            </p:cNvPr>
            <p:cNvSpPr/>
            <p:nvPr/>
          </p:nvSpPr>
          <p:spPr>
            <a:xfrm>
              <a:off x="10202367" y="2304785"/>
              <a:ext cx="1649574" cy="954107"/>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Required to interact with the LSSC through the normal transaction invocation flow.</a:t>
              </a:r>
            </a:p>
          </p:txBody>
        </p:sp>
      </p:grpSp>
      <p:grpSp>
        <p:nvGrpSpPr>
          <p:cNvPr id="36" name="Group 35">
            <a:extLst>
              <a:ext uri="{FF2B5EF4-FFF2-40B4-BE49-F238E27FC236}">
                <a16:creationId xmlns:a16="http://schemas.microsoft.com/office/drawing/2014/main" id="{DC0EE27D-EAEC-6B45-9297-9588E951D080}"/>
              </a:ext>
            </a:extLst>
          </p:cNvPr>
          <p:cNvGrpSpPr/>
          <p:nvPr/>
        </p:nvGrpSpPr>
        <p:grpSpPr>
          <a:xfrm>
            <a:off x="7358745" y="3840241"/>
            <a:ext cx="2612572" cy="523220"/>
            <a:chOff x="7356255" y="2892308"/>
            <a:chExt cx="2762846" cy="523220"/>
          </a:xfrm>
        </p:grpSpPr>
        <p:cxnSp>
          <p:nvCxnSpPr>
            <p:cNvPr id="37" name="Straight Arrow Connector 36">
              <a:extLst>
                <a:ext uri="{FF2B5EF4-FFF2-40B4-BE49-F238E27FC236}">
                  <a16:creationId xmlns:a16="http://schemas.microsoft.com/office/drawing/2014/main" id="{5119D398-E91A-B847-9122-DD43E0144EEC}"/>
                </a:ext>
              </a:extLst>
            </p:cNvPr>
            <p:cNvCxnSpPr>
              <a:cxnSpLocks/>
            </p:cNvCxnSpPr>
            <p:nvPr/>
          </p:nvCxnSpPr>
          <p:spPr>
            <a:xfrm>
              <a:off x="7356255" y="3070731"/>
              <a:ext cx="285517"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7F87E6E-2BA6-774B-A7EC-3A7F79254834}"/>
                </a:ext>
              </a:extLst>
            </p:cNvPr>
            <p:cNvSpPr/>
            <p:nvPr/>
          </p:nvSpPr>
          <p:spPr>
            <a:xfrm>
              <a:off x="7707084" y="2892308"/>
              <a:ext cx="2412017"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Required by the </a:t>
              </a:r>
              <a:r>
                <a:rPr lang="en-AU" sz="1400" dirty="0" err="1">
                  <a:latin typeface="Arial Narrow" panose="020B0604020202020204" pitchFamily="34" charset="0"/>
                  <a:cs typeface="Arial Narrow" panose="020B0604020202020204" pitchFamily="34" charset="0"/>
                </a:rPr>
                <a:t>SCCProvider</a:t>
              </a:r>
              <a:r>
                <a:rPr lang="en-AU" sz="1400" dirty="0">
                  <a:latin typeface="Arial Narrow" panose="020B0604020202020204" pitchFamily="34" charset="0"/>
                  <a:cs typeface="Arial Narrow" panose="020B0604020202020204" pitchFamily="34" charset="0"/>
                </a:rPr>
                <a:t> to manage the system chaincode.</a:t>
              </a:r>
            </a:p>
          </p:txBody>
        </p:sp>
      </p:grpSp>
      <p:grpSp>
        <p:nvGrpSpPr>
          <p:cNvPr id="40" name="Group 39">
            <a:extLst>
              <a:ext uri="{FF2B5EF4-FFF2-40B4-BE49-F238E27FC236}">
                <a16:creationId xmlns:a16="http://schemas.microsoft.com/office/drawing/2014/main" id="{269F1EB5-4295-E746-9206-1E632B43782B}"/>
              </a:ext>
            </a:extLst>
          </p:cNvPr>
          <p:cNvGrpSpPr/>
          <p:nvPr/>
        </p:nvGrpSpPr>
        <p:grpSpPr>
          <a:xfrm>
            <a:off x="1163991" y="4550320"/>
            <a:ext cx="2562127" cy="307777"/>
            <a:chOff x="3601616" y="2612573"/>
            <a:chExt cx="2562127" cy="307777"/>
          </a:xfrm>
        </p:grpSpPr>
        <p:cxnSp>
          <p:nvCxnSpPr>
            <p:cNvPr id="41" name="Straight Connector 40">
              <a:extLst>
                <a:ext uri="{FF2B5EF4-FFF2-40B4-BE49-F238E27FC236}">
                  <a16:creationId xmlns:a16="http://schemas.microsoft.com/office/drawing/2014/main" id="{80A984EF-6A65-B748-8E83-06065673F0D8}"/>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F4C63E-C80F-FB42-A2A2-4EA7E7715CD3}"/>
                </a:ext>
              </a:extLst>
            </p:cNvPr>
            <p:cNvSpPr txBox="1"/>
            <p:nvPr/>
          </p:nvSpPr>
          <p:spPr>
            <a:xfrm>
              <a:off x="3726857" y="2612573"/>
              <a:ext cx="2436886" cy="307777"/>
            </a:xfrm>
            <a:prstGeom prst="rect">
              <a:avLst/>
            </a:prstGeom>
            <a:noFill/>
          </p:spPr>
          <p:txBody>
            <a:bodyPr wrap="none" rtlCol="0">
              <a:spAutoFit/>
            </a:bodyPr>
            <a:lstStyle/>
            <a:p>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aclProvider</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rgbClr val="7030A0"/>
                  </a:solidFill>
                  <a:latin typeface="Arial Narrow" panose="020B0604020202020204" pitchFamily="34" charset="0"/>
                  <a:cs typeface="Arial Narrow" panose="020B0604020202020204" pitchFamily="34" charset="0"/>
                </a:rPr>
                <a:t>aclmgmt.ACLProvider</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43" name="Group 42">
            <a:extLst>
              <a:ext uri="{FF2B5EF4-FFF2-40B4-BE49-F238E27FC236}">
                <a16:creationId xmlns:a16="http://schemas.microsoft.com/office/drawing/2014/main" id="{66F179AC-ABFB-6745-AC36-7E0B7EAC8842}"/>
              </a:ext>
            </a:extLst>
          </p:cNvPr>
          <p:cNvGrpSpPr/>
          <p:nvPr/>
        </p:nvGrpSpPr>
        <p:grpSpPr>
          <a:xfrm>
            <a:off x="3858709" y="4436972"/>
            <a:ext cx="5613469" cy="523220"/>
            <a:chOff x="3423281" y="3399714"/>
            <a:chExt cx="5613469" cy="523220"/>
          </a:xfrm>
        </p:grpSpPr>
        <p:cxnSp>
          <p:nvCxnSpPr>
            <p:cNvPr id="44" name="Straight Arrow Connector 43">
              <a:extLst>
                <a:ext uri="{FF2B5EF4-FFF2-40B4-BE49-F238E27FC236}">
                  <a16:creationId xmlns:a16="http://schemas.microsoft.com/office/drawing/2014/main" id="{7F687955-E977-6F4C-B6A5-59F11A057DFB}"/>
                </a:ext>
              </a:extLst>
            </p:cNvPr>
            <p:cNvCxnSpPr>
              <a:cxnSpLocks/>
            </p:cNvCxnSpPr>
            <p:nvPr/>
          </p:nvCxnSpPr>
          <p:spPr>
            <a:xfrm>
              <a:off x="3423281" y="3666946"/>
              <a:ext cx="3136139"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7C648DC-445B-644C-A6E0-B8E57DE94841}"/>
                </a:ext>
              </a:extLst>
            </p:cNvPr>
            <p:cNvSpPr/>
            <p:nvPr/>
          </p:nvSpPr>
          <p:spPr>
            <a:xfrm>
              <a:off x="6624733" y="3399714"/>
              <a:ext cx="2412017"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Access control functions on the LSCC operations invocation.</a:t>
              </a:r>
            </a:p>
          </p:txBody>
        </p:sp>
      </p:grpSp>
      <p:sp>
        <p:nvSpPr>
          <p:cNvPr id="49" name="TextBox 48">
            <a:extLst>
              <a:ext uri="{FF2B5EF4-FFF2-40B4-BE49-F238E27FC236}">
                <a16:creationId xmlns:a16="http://schemas.microsoft.com/office/drawing/2014/main" id="{8CBB2E7C-0796-1C44-90F2-E6810F5CF15A}"/>
              </a:ext>
            </a:extLst>
          </p:cNvPr>
          <p:cNvSpPr txBox="1"/>
          <p:nvPr/>
        </p:nvSpPr>
        <p:spPr>
          <a:xfrm>
            <a:off x="1135283" y="5085354"/>
            <a:ext cx="2473691" cy="307777"/>
          </a:xfrm>
          <a:prstGeom prst="rect">
            <a:avLst/>
          </a:prstGeom>
          <a:noFill/>
        </p:spPr>
        <p:txBody>
          <a:bodyPr wrap="none" rtlCol="0">
            <a:spAutoFit/>
          </a:bodyPr>
          <a:lstStyle/>
          <a:p>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targetLedger</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rgbClr val="7030A0"/>
                </a:solidFill>
                <a:latin typeface="Arial Narrow" panose="020B0604020202020204" pitchFamily="34" charset="0"/>
                <a:cs typeface="Arial Narrow" panose="020B0604020202020204" pitchFamily="34" charset="0"/>
              </a:rPr>
              <a:t>ledger.PeerLedger</a:t>
            </a:r>
            <a:endParaRPr lang="en-AU" sz="1400" dirty="0">
              <a:solidFill>
                <a:srgbClr val="7030A0"/>
              </a:solidFill>
              <a:latin typeface="Arial Narrow" panose="020B0604020202020204" pitchFamily="34" charset="0"/>
              <a:cs typeface="Arial Narrow" panose="020B0604020202020204" pitchFamily="34" charset="0"/>
            </a:endParaRPr>
          </a:p>
        </p:txBody>
      </p:sp>
      <p:grpSp>
        <p:nvGrpSpPr>
          <p:cNvPr id="50" name="Group 49">
            <a:extLst>
              <a:ext uri="{FF2B5EF4-FFF2-40B4-BE49-F238E27FC236}">
                <a16:creationId xmlns:a16="http://schemas.microsoft.com/office/drawing/2014/main" id="{9245193B-772F-C148-AEC2-241DBA88D455}"/>
              </a:ext>
            </a:extLst>
          </p:cNvPr>
          <p:cNvGrpSpPr/>
          <p:nvPr/>
        </p:nvGrpSpPr>
        <p:grpSpPr>
          <a:xfrm>
            <a:off x="3857161" y="4982892"/>
            <a:ext cx="5613469" cy="738664"/>
            <a:chOff x="3423281" y="3399714"/>
            <a:chExt cx="5613469" cy="738664"/>
          </a:xfrm>
        </p:grpSpPr>
        <p:cxnSp>
          <p:nvCxnSpPr>
            <p:cNvPr id="51" name="Straight Arrow Connector 50">
              <a:extLst>
                <a:ext uri="{FF2B5EF4-FFF2-40B4-BE49-F238E27FC236}">
                  <a16:creationId xmlns:a16="http://schemas.microsoft.com/office/drawing/2014/main" id="{43647D8F-4153-6446-8AFF-A3FD1B113C37}"/>
                </a:ext>
              </a:extLst>
            </p:cNvPr>
            <p:cNvCxnSpPr>
              <a:cxnSpLocks/>
            </p:cNvCxnSpPr>
            <p:nvPr/>
          </p:nvCxnSpPr>
          <p:spPr>
            <a:xfrm>
              <a:off x="3423281" y="3666946"/>
              <a:ext cx="3136139"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89D904F-C74F-F64A-9373-5D047D293DE1}"/>
                </a:ext>
              </a:extLst>
            </p:cNvPr>
            <p:cNvSpPr/>
            <p:nvPr/>
          </p:nvSpPr>
          <p:spPr>
            <a:xfrm>
              <a:off x="6624733" y="3399714"/>
              <a:ext cx="2412017" cy="738664"/>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Not really an attribute. This is obtained dynamically based on the channel identifier.</a:t>
              </a:r>
            </a:p>
          </p:txBody>
        </p:sp>
      </p:grpSp>
    </p:spTree>
    <p:extLst>
      <p:ext uri="{BB962C8B-B14F-4D97-AF65-F5344CB8AC3E}">
        <p14:creationId xmlns:p14="http://schemas.microsoft.com/office/powerpoint/2010/main" val="32687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10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6" y="2293398"/>
            <a:ext cx="10643884" cy="4026743"/>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600"/>
              </a:spcBef>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aclProvider</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aclmgmt.ACLProvider</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6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initialisation</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New(</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aclProvider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aclmgmt.ACLProvider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p>
          <a:p>
            <a:pPr>
              <a:spcBef>
                <a:spcPts val="12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a:t>
            </a:r>
            <a:r>
              <a:rPr lang="en-AU" sz="1400" b="1" dirty="0" err="1">
                <a:solidFill>
                  <a:schemeClr val="accent6">
                    <a:lumMod val="50000"/>
                  </a:schemeClr>
                </a:solidFill>
                <a:latin typeface="Courier New" panose="02070309020205020404" pitchFamily="49" charset="0"/>
                <a:cs typeface="Courier New" panose="02070309020205020404" pitchFamily="49" charset="0"/>
              </a:rPr>
              <a:t>SelfDescribingSycCC</a:t>
            </a:r>
            <a:r>
              <a:rPr lang="en-AU" sz="1400" b="1" dirty="0">
                <a:solidFill>
                  <a:schemeClr val="accent6">
                    <a:lumMod val="50000"/>
                  </a:schemeClr>
                </a:solidFill>
                <a:latin typeface="Courier New" panose="02070309020205020404" pitchFamily="49" charset="0"/>
                <a:cs typeface="Courier New" panose="02070309020205020404" pitchFamily="49" charset="0"/>
              </a:rPr>
              <a:t> interface methods</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Name()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qssc</a:t>
            </a:r>
            <a:r>
              <a:rPr lang="en-AU" sz="1400" b="1" dirty="0">
                <a:solidFill>
                  <a:srgbClr val="C00000"/>
                </a:solidFill>
                <a:latin typeface="Courier New" panose="02070309020205020404" pitchFamily="49" charset="0"/>
                <a:cs typeface="Courier New" panose="02070309020205020404" pitchFamily="49" charset="0"/>
              </a:rPr>
              <a:t>"</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Path()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github.com</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hyperledger</a:t>
            </a:r>
            <a:r>
              <a:rPr lang="en-AU" sz="1400" b="1" dirty="0">
                <a:solidFill>
                  <a:srgbClr val="C00000"/>
                </a:solidFill>
                <a:latin typeface="Courier New" panose="02070309020205020404" pitchFamily="49" charset="0"/>
                <a:cs typeface="Courier New" panose="02070309020205020404" pitchFamily="49" charset="0"/>
              </a:rPr>
              <a:t>/fabric/core/</a:t>
            </a:r>
            <a:r>
              <a:rPr lang="en-AU" sz="1400" b="1" dirty="0" err="1">
                <a:solidFill>
                  <a:srgbClr val="C00000"/>
                </a:solidFill>
                <a:latin typeface="Courier New" panose="02070309020205020404" pitchFamily="49" charset="0"/>
                <a:cs typeface="Courier New" panose="02070309020205020404" pitchFamily="49" charset="0"/>
              </a:rPr>
              <a:t>scc</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qssc</a:t>
            </a:r>
            <a:r>
              <a:rPr lang="en-AU" sz="1400" b="1" dirty="0">
                <a:solidFill>
                  <a:srgbClr val="C00000"/>
                </a:solidFill>
                <a:latin typeface="Courier New" panose="02070309020205020404" pitchFamily="49" charset="0"/>
                <a:cs typeface="Courier New" panose="02070309020205020404" pitchFamily="49" charset="0"/>
              </a:rPr>
              <a:t>"</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InitArgs</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 nil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Chaincode() </a:t>
            </a:r>
            <a:r>
              <a:rPr lang="en-AU" sz="1400" b="1" dirty="0" err="1">
                <a:solidFill>
                  <a:srgbClr val="7030A0"/>
                </a:solidFill>
                <a:latin typeface="Courier New" panose="02070309020205020404" pitchFamily="49" charset="0"/>
                <a:cs typeface="Courier New" panose="02070309020205020404" pitchFamily="49" charset="0"/>
              </a:rPr>
              <a:t>shim.Chaincode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InvokableExternal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true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InvokableCC2CC </a:t>
            </a:r>
            <a:r>
              <a:rPr lang="en-AU" sz="1400" b="1" dirty="0">
                <a:solidFill>
                  <a:srgbClr val="0070C0"/>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true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Enabled() </a:t>
            </a:r>
            <a:r>
              <a:rPr lang="en-AU" sz="1400" b="1" dirty="0">
                <a:solidFill>
                  <a:srgbClr val="0070C0"/>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chemeClr val="accent5">
                    <a:lumMod val="75000"/>
                  </a:schemeClr>
                </a:solidFill>
                <a:latin typeface="Courier New" panose="02070309020205020404" pitchFamily="49" charset="0"/>
                <a:cs typeface="Courier New" panose="02070309020205020404" pitchFamily="49" charset="0"/>
              </a:rPr>
              <a:t>return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true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12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Chaincode interface methods</a:t>
            </a:r>
          </a:p>
          <a:p>
            <a:pPr>
              <a:spcBef>
                <a:spcPts val="200"/>
              </a:spcBef>
            </a:pPr>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Init(stub </a:t>
            </a:r>
            <a:r>
              <a:rPr lang="en-AU" sz="1400" b="1" dirty="0" err="1">
                <a:solidFill>
                  <a:srgbClr val="7030A0"/>
                </a:solidFill>
                <a:latin typeface="Courier New" panose="02070309020205020404" pitchFamily="49" charset="0"/>
                <a:cs typeface="Courier New" panose="02070309020205020404" pitchFamily="49" charset="0"/>
              </a:rPr>
              <a:t>shim.ChaincodeStubInterface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endParaRPr lang="en-AU" sz="1400" b="1" dirty="0">
              <a:solidFill>
                <a:schemeClr val="accent6">
                  <a:lumMod val="50000"/>
                </a:schemeClr>
              </a:solidFill>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LedgerQuerier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Invoke(stub </a:t>
            </a:r>
            <a:r>
              <a:rPr lang="en-AU" sz="1400" b="1" dirty="0" err="1">
                <a:solidFill>
                  <a:srgbClr val="7030A0"/>
                </a:solidFill>
                <a:latin typeface="Courier New" panose="02070309020205020404" pitchFamily="49" charset="0"/>
                <a:cs typeface="Courier New" panose="02070309020205020404" pitchFamily="49" charset="0"/>
              </a:rPr>
              <a:t>shim.ChaincodeStubInterface</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p>
        </p:txBody>
      </p:sp>
      <p:sp>
        <p:nvSpPr>
          <p:cNvPr id="60" name="TextBox 59">
            <a:extLst>
              <a:ext uri="{FF2B5EF4-FFF2-40B4-BE49-F238E27FC236}">
                <a16:creationId xmlns:a16="http://schemas.microsoft.com/office/drawing/2014/main" id="{A9F91B63-76AD-DF49-99BA-0A7F5465ACF6}"/>
              </a:ext>
            </a:extLst>
          </p:cNvPr>
          <p:cNvSpPr txBox="1"/>
          <p:nvPr/>
        </p:nvSpPr>
        <p:spPr>
          <a:xfrm>
            <a:off x="8806832" y="2198199"/>
            <a:ext cx="265822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a:t>
            </a:r>
            <a:r>
              <a:rPr lang="en-AU" dirty="0" err="1"/>
              <a:t>scc</a:t>
            </a:r>
            <a:r>
              <a:rPr lang="en-AU" dirty="0"/>
              <a:t>/</a:t>
            </a:r>
            <a:r>
              <a:rPr lang="en-AU" dirty="0" err="1"/>
              <a:t>qscc</a:t>
            </a:r>
            <a:endParaRPr lang="en-AU" dirty="0"/>
          </a:p>
          <a:p>
            <a:r>
              <a:rPr lang="en-AU" dirty="0"/>
              <a:t>file: </a:t>
            </a:r>
            <a:r>
              <a:rPr lang="en-AU" dirty="0" err="1"/>
              <a:t>query.go</a:t>
            </a:r>
            <a:endParaRPr lang="en-AU" dirty="0"/>
          </a:p>
        </p:txBody>
      </p:sp>
    </p:spTree>
    <p:extLst>
      <p:ext uri="{BB962C8B-B14F-4D97-AF65-F5344CB8AC3E}">
        <p14:creationId xmlns:p14="http://schemas.microsoft.com/office/powerpoint/2010/main" val="10486409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F6206E92-A5CF-6B4A-86E3-D657A7C3F573}"/>
              </a:ext>
            </a:extLst>
          </p:cNvPr>
          <p:cNvSpPr/>
          <p:nvPr/>
        </p:nvSpPr>
        <p:spPr>
          <a:xfrm>
            <a:off x="1153338" y="2569055"/>
            <a:ext cx="6368691" cy="478945"/>
          </a:xfrm>
          <a:prstGeom prst="roundRect">
            <a:avLst>
              <a:gd name="adj" fmla="val 7981"/>
            </a:avLst>
          </a:prstGeom>
          <a:solidFill>
            <a:schemeClr val="accent4">
              <a:lumMod val="20000"/>
              <a:lumOff val="80000"/>
              <a:alpha val="32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6" y="2293398"/>
            <a:ext cx="10643884" cy="4390946"/>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Ledger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GetBlockchainInfo</a:t>
            </a:r>
            <a:r>
              <a:rPr lang="en-AU" sz="1400" b="1" dirty="0">
                <a:latin typeface="Courier New" panose="02070309020205020404" pitchFamily="49" charset="0"/>
                <a:cs typeface="Courier New" panose="02070309020205020404" pitchFamily="49" charset="0"/>
              </a:rPr>
              <a:t>()(</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common.BlockchainInfo</a:t>
            </a:r>
            <a:r>
              <a:rPr lang="en-AU" sz="1400" b="1" dirty="0">
                <a:latin typeface="Courier New" panose="02070309020205020404" pitchFamily="49" charset="0"/>
                <a:cs typeface="Courier New" panose="02070309020205020404" pitchFamily="49" charset="0"/>
              </a:rPr>
              <a:t>,</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accent1"/>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a:t>
            </a:r>
          </a:p>
          <a:p>
            <a:pPr>
              <a:spcBef>
                <a:spcPts val="200"/>
              </a:spcBef>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GetBlockByNumber</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blockNumber</a:t>
            </a:r>
            <a:r>
              <a:rPr lang="en-AU" sz="1400" b="1" dirty="0">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uint64</a:t>
            </a:r>
            <a:r>
              <a:rPr lang="en-AU" sz="1400" b="1" dirty="0">
                <a:latin typeface="Courier New" panose="02070309020205020404" pitchFamily="49" charset="0"/>
                <a:cs typeface="Courier New" panose="02070309020205020404" pitchFamily="49" charset="0"/>
              </a:rPr>
              <a:t>)(</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common.Block</a:t>
            </a:r>
            <a:r>
              <a:rPr lang="en-AU" sz="1400" b="1" dirty="0">
                <a:latin typeface="Courier New" panose="02070309020205020404" pitchFamily="49" charset="0"/>
                <a:cs typeface="Courier New" panose="02070309020205020404" pitchFamily="49" charset="0"/>
              </a:rPr>
              <a:t>,</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accent1"/>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a:t>
            </a:r>
          </a:p>
          <a:p>
            <a:pPr>
              <a:spcBef>
                <a:spcPts val="200"/>
              </a:spcBef>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GetBlocksIterator</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startBlockNumber</a:t>
            </a:r>
            <a:r>
              <a:rPr lang="en-AU" sz="1400" b="1" dirty="0">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uint64</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ResultsIterator</a:t>
            </a:r>
            <a:r>
              <a:rPr lang="en-AU" sz="1400" b="1" dirty="0">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a:t>
            </a:r>
          </a:p>
          <a:p>
            <a:pPr>
              <a:spcBef>
                <a:spcPts val="200"/>
              </a:spcBef>
            </a:pPr>
            <a:r>
              <a:rPr lang="en-AU" sz="1400" b="1" dirty="0">
                <a:latin typeface="Courier New" panose="02070309020205020404" pitchFamily="49" charset="0"/>
                <a:cs typeface="Courier New" panose="02070309020205020404" pitchFamily="49" charset="0"/>
              </a:rPr>
              <a:t>   Close()</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endParaRPr lang="en-AU" sz="14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400" b="1" dirty="0">
                <a:solidFill>
                  <a:schemeClr val="accent5">
                    <a:lumMod val="75000"/>
                  </a:schemeClr>
                </a:solidFill>
                <a:latin typeface="Courier New" panose="02070309020205020404" pitchFamily="49" charset="0"/>
                <a:cs typeface="Courier New" panose="02070309020205020404" pitchFamily="49" charset="0"/>
              </a:rPr>
              <a:t>type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ResultsIterator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2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Next()(</a:t>
            </a:r>
            <a:r>
              <a:rPr lang="en-AU" sz="1400" b="1" dirty="0" err="1">
                <a:solidFill>
                  <a:srgbClr val="7030A0"/>
                </a:solidFill>
                <a:latin typeface="Courier New" panose="02070309020205020404" pitchFamily="49" charset="0"/>
                <a:cs typeface="Courier New" panose="02070309020205020404" pitchFamily="49" charset="0"/>
              </a:rPr>
              <a:t>QueryResult</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error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Close()</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endParaRPr lang="en-AU" sz="14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400" b="1" dirty="0">
                <a:solidFill>
                  <a:schemeClr val="accent5">
                    <a:lumMod val="75000"/>
                  </a:schemeClr>
                </a:solidFill>
                <a:latin typeface="Courier New" panose="02070309020205020404" pitchFamily="49" charset="0"/>
                <a:cs typeface="Courier New" panose="02070309020205020404" pitchFamily="49" charset="0"/>
              </a:rPr>
              <a:t>type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QueryResultsIterator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2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ResultsIterator</a:t>
            </a:r>
            <a:endParaRPr lang="en-AU" sz="1400" b="1" dirty="0">
              <a:solidFill>
                <a:srgbClr val="7030A0"/>
              </a:solidFill>
              <a:latin typeface="Courier New" panose="02070309020205020404" pitchFamily="49" charset="0"/>
              <a:cs typeface="Courier New" panose="02070309020205020404" pitchFamily="49" charset="0"/>
            </a:endParaRPr>
          </a:p>
          <a:p>
            <a:pPr>
              <a:spcBef>
                <a:spcPts val="2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GetBookmarkAndClose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string</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endParaRPr lang="en-AU" sz="14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400" b="1" dirty="0">
                <a:solidFill>
                  <a:schemeClr val="accent5">
                    <a:lumMod val="75000"/>
                  </a:schemeClr>
                </a:solidFill>
                <a:latin typeface="Courier New" panose="02070309020205020404" pitchFamily="49" charset="0"/>
                <a:cs typeface="Courier New" panose="02070309020205020404" pitchFamily="49" charset="0"/>
              </a:rPr>
              <a:t>type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QueryResult</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endParaRPr lang="en-AU" sz="1400" b="1"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A9F91B63-76AD-DF49-99BA-0A7F5465ACF6}"/>
              </a:ext>
            </a:extLst>
          </p:cNvPr>
          <p:cNvSpPr txBox="1"/>
          <p:nvPr/>
        </p:nvSpPr>
        <p:spPr>
          <a:xfrm>
            <a:off x="8806832" y="2198199"/>
            <a:ext cx="2900153"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common/ledger</a:t>
            </a:r>
          </a:p>
          <a:p>
            <a:r>
              <a:rPr lang="en-AU" dirty="0"/>
              <a:t>file: </a:t>
            </a:r>
            <a:r>
              <a:rPr lang="en-AU" dirty="0" err="1"/>
              <a:t>ledger_interface.go</a:t>
            </a:r>
            <a:endParaRPr lang="en-AU" dirty="0"/>
          </a:p>
        </p:txBody>
      </p:sp>
    </p:spTree>
    <p:extLst>
      <p:ext uri="{BB962C8B-B14F-4D97-AF65-F5344CB8AC3E}">
        <p14:creationId xmlns:p14="http://schemas.microsoft.com/office/powerpoint/2010/main" val="20174364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F6206E92-A5CF-6B4A-86E3-D657A7C3F573}"/>
              </a:ext>
            </a:extLst>
          </p:cNvPr>
          <p:cNvSpPr/>
          <p:nvPr/>
        </p:nvSpPr>
        <p:spPr>
          <a:xfrm>
            <a:off x="1155300" y="2521364"/>
            <a:ext cx="6368691" cy="907636"/>
          </a:xfrm>
          <a:prstGeom prst="roundRect">
            <a:avLst>
              <a:gd name="adj" fmla="val 7981"/>
            </a:avLst>
          </a:prstGeom>
          <a:solidFill>
            <a:schemeClr val="accent4">
              <a:lumMod val="20000"/>
              <a:lumOff val="80000"/>
              <a:alpha val="32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6" y="2293398"/>
            <a:ext cx="10643884" cy="4457631"/>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type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PeerLedger</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interface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commonledger.Ledger</a:t>
            </a:r>
            <a:endParaRPr lang="en-AU" sz="1200" b="1" dirty="0">
              <a:solidFill>
                <a:srgbClr val="7030A0"/>
              </a:solidFill>
              <a:latin typeface="Courier New" panose="02070309020205020404" pitchFamily="49" charset="0"/>
              <a:cs typeface="Courier New" panose="02070309020205020404" pitchFamily="49" charset="0"/>
            </a:endParaRP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GetTransactionByID</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txID</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string</a:t>
            </a:r>
            <a:r>
              <a:rPr lang="en-AU" sz="1200" b="1" dirty="0">
                <a:latin typeface="Courier New" panose="02070309020205020404" pitchFamily="49" charset="0"/>
                <a:cs typeface="Courier New" panose="02070309020205020404" pitchFamily="49" charset="0"/>
              </a:rPr>
              <a:t>)(</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peer.ProcessedTransaction</a:t>
            </a:r>
            <a:r>
              <a:rPr lang="en-AU" sz="1200" b="1" dirty="0">
                <a:latin typeface="Courier New" panose="02070309020205020404" pitchFamily="49" charset="0"/>
                <a:cs typeface="Courier New" panose="02070309020205020404" pitchFamily="49" charset="0"/>
              </a:rPr>
              <a:t>,</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accent1"/>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GetBlockByHash</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blockHash</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byte</a:t>
            </a:r>
            <a:r>
              <a:rPr lang="en-AU" sz="1200" b="1" dirty="0">
                <a:latin typeface="Courier New" panose="02070309020205020404" pitchFamily="49" charset="0"/>
                <a:cs typeface="Courier New" panose="02070309020205020404" pitchFamily="49" charset="0"/>
              </a:rPr>
              <a:t>)(</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common.Block</a:t>
            </a:r>
            <a:r>
              <a:rPr lang="en-AU" sz="1200" b="1" dirty="0">
                <a:latin typeface="Courier New" panose="02070309020205020404" pitchFamily="49" charset="0"/>
                <a:cs typeface="Courier New" panose="02070309020205020404" pitchFamily="49" charset="0"/>
              </a:rPr>
              <a:t>,</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accent1"/>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GetBlockByTxID</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txID</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string</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common.Block</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GetTxValidationCodeByTxID</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txID</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string</a:t>
            </a: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peer.TxValidationCode</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NewTxSimulator</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txid</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string</a:t>
            </a: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TxSimulator</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NewQueryExecutor</a:t>
            </a: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QueryExecutor</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NewHistoryQueryExecutor</a:t>
            </a: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HistoryQueryExecutor</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GetPvtDataAndBlockByNum</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blockNum</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uint64</a:t>
            </a:r>
            <a:r>
              <a:rPr lang="en-AU" sz="1200" b="1" dirty="0">
                <a:latin typeface="Courier New" panose="02070309020205020404" pitchFamily="49" charset="0"/>
                <a:cs typeface="Courier New" panose="02070309020205020404" pitchFamily="49" charset="0"/>
              </a:rPr>
              <a:t>, filter </a:t>
            </a:r>
            <a:r>
              <a:rPr lang="en-AU" sz="1200" b="1" dirty="0" err="1">
                <a:solidFill>
                  <a:srgbClr val="7030A0"/>
                </a:solidFill>
                <a:latin typeface="Courier New" panose="02070309020205020404" pitchFamily="49" charset="0"/>
                <a:cs typeface="Courier New" panose="02070309020205020404" pitchFamily="49" charset="0"/>
              </a:rPr>
              <a:t>PvtNsCollFilter</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BlockAndPvtData</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GetPvtDataByNum</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blockNum</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uint64</a:t>
            </a:r>
            <a:r>
              <a:rPr lang="en-AU" sz="1200" b="1" dirty="0">
                <a:latin typeface="Courier New" panose="02070309020205020404" pitchFamily="49" charset="0"/>
                <a:cs typeface="Courier New" panose="02070309020205020404" pitchFamily="49" charset="0"/>
              </a:rPr>
              <a:t>, filter </a:t>
            </a:r>
            <a:r>
              <a:rPr lang="en-AU" sz="1200" b="1" dirty="0" err="1">
                <a:solidFill>
                  <a:srgbClr val="7030A0"/>
                </a:solidFill>
                <a:latin typeface="Courier New" panose="02070309020205020404" pitchFamily="49" charset="0"/>
                <a:cs typeface="Courier New" panose="02070309020205020404" pitchFamily="49" charset="0"/>
              </a:rPr>
              <a:t>PvtNsCollFilter</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TxPvtData</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CommitWithPvtData</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blockAndPvtdata</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BlockAndPvtData</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commitOpts</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CommitOptions</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PurgePrivateData</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maxBlockNumToRetain</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uint64</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PrivateDataMinBlockNum</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uint64</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Prune(policy </a:t>
            </a:r>
            <a:r>
              <a:rPr lang="en-AU" sz="1200" b="1" dirty="0" err="1">
                <a:solidFill>
                  <a:srgbClr val="7030A0"/>
                </a:solidFill>
                <a:latin typeface="Courier New" panose="02070309020205020404" pitchFamily="49" charset="0"/>
                <a:cs typeface="Courier New" panose="02070309020205020404" pitchFamily="49" charset="0"/>
              </a:rPr>
              <a:t>commonledger.PrunePolicy</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GetConfigHistoryRetriever</a:t>
            </a: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ConfigHistoryRetriever</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CommitPvtDataOfOldBlocks</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blockPvtData</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BlockPvtData</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PvtdataHashMismatch</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GetMissingPvtDataTracker</a:t>
            </a: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MissingPvtDataTracker</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DoesPvtDataInfoExist</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blockNum</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uint64</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bool</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a:t>
            </a:r>
          </a:p>
          <a:p>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60" name="TextBox 59">
            <a:extLst>
              <a:ext uri="{FF2B5EF4-FFF2-40B4-BE49-F238E27FC236}">
                <a16:creationId xmlns:a16="http://schemas.microsoft.com/office/drawing/2014/main" id="{A9F91B63-76AD-DF49-99BA-0A7F5465ACF6}"/>
              </a:ext>
            </a:extLst>
          </p:cNvPr>
          <p:cNvSpPr txBox="1"/>
          <p:nvPr/>
        </p:nvSpPr>
        <p:spPr>
          <a:xfrm>
            <a:off x="8806832" y="2198199"/>
            <a:ext cx="2458365"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core/ledger</a:t>
            </a:r>
          </a:p>
          <a:p>
            <a:r>
              <a:rPr lang="en-AU" dirty="0"/>
              <a:t>file: </a:t>
            </a:r>
            <a:r>
              <a:rPr lang="en-AU" dirty="0" err="1"/>
              <a:t>ledger_interface.go</a:t>
            </a:r>
            <a:endParaRPr lang="en-AU" dirty="0"/>
          </a:p>
        </p:txBody>
      </p:sp>
    </p:spTree>
    <p:extLst>
      <p:ext uri="{BB962C8B-B14F-4D97-AF65-F5344CB8AC3E}">
        <p14:creationId xmlns:p14="http://schemas.microsoft.com/office/powerpoint/2010/main" val="7813854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6" y="2293398"/>
            <a:ext cx="10643884" cy="1118255"/>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BlockchainInfo</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uint64</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height</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 1;</a:t>
            </a:r>
            <a:r>
              <a:rPr lang="en-AU" sz="1200" b="1" dirty="0">
                <a:solidFill>
                  <a:srgbClr val="7030A0"/>
                </a:solidFill>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bytes</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currentBlockHash</a:t>
            </a:r>
            <a:r>
              <a:rPr lang="en-AU" sz="1200" b="1" dirty="0">
                <a:latin typeface="Courier New" panose="02070309020205020404" pitchFamily="49" charset="0"/>
                <a:cs typeface="Courier New" panose="02070309020205020404" pitchFamily="49" charset="0"/>
              </a:rPr>
              <a:t>  = 2;</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bytes</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previousBlockHash</a:t>
            </a:r>
            <a:r>
              <a:rPr lang="en-AU" sz="1200" b="1" dirty="0">
                <a:latin typeface="Courier New" panose="02070309020205020404" pitchFamily="49" charset="0"/>
                <a:cs typeface="Courier New" panose="02070309020205020404" pitchFamily="49" charset="0"/>
              </a:rPr>
              <a:t> = 3;</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60" name="TextBox 59">
            <a:extLst>
              <a:ext uri="{FF2B5EF4-FFF2-40B4-BE49-F238E27FC236}">
                <a16:creationId xmlns:a16="http://schemas.microsoft.com/office/drawing/2014/main" id="{A9F91B63-76AD-DF49-99BA-0A7F5465ACF6}"/>
              </a:ext>
            </a:extLst>
          </p:cNvPr>
          <p:cNvSpPr txBox="1"/>
          <p:nvPr/>
        </p:nvSpPr>
        <p:spPr>
          <a:xfrm>
            <a:off x="8806832" y="2198199"/>
            <a:ext cx="291438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protos/common</a:t>
            </a:r>
          </a:p>
          <a:p>
            <a:r>
              <a:rPr lang="en-AU" dirty="0"/>
              <a:t>file: </a:t>
            </a:r>
            <a:r>
              <a:rPr lang="en-AU" dirty="0" err="1"/>
              <a:t>ledger.proto</a:t>
            </a:r>
            <a:endParaRPr lang="en-AU" dirty="0"/>
          </a:p>
        </p:txBody>
      </p:sp>
      <p:sp>
        <p:nvSpPr>
          <p:cNvPr id="13" name="TextBox 12">
            <a:extLst>
              <a:ext uri="{FF2B5EF4-FFF2-40B4-BE49-F238E27FC236}">
                <a16:creationId xmlns:a16="http://schemas.microsoft.com/office/drawing/2014/main" id="{B2555EE4-0147-3C46-A000-52F0FF27CA80}"/>
              </a:ext>
            </a:extLst>
          </p:cNvPr>
          <p:cNvSpPr txBox="1"/>
          <p:nvPr/>
        </p:nvSpPr>
        <p:spPr>
          <a:xfrm>
            <a:off x="853236" y="3684219"/>
            <a:ext cx="10643884" cy="2380139"/>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Block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BlockHeader</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header</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 1;</a:t>
            </a:r>
            <a:r>
              <a:rPr lang="en-AU" sz="1200" b="1" dirty="0">
                <a:solidFill>
                  <a:srgbClr val="7030A0"/>
                </a:solidFill>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BlockData</a:t>
            </a:r>
            <a:r>
              <a:rPr lang="en-AU" sz="1200" b="1" dirty="0">
                <a:latin typeface="Courier New" panose="02070309020205020404" pitchFamily="49" charset="0"/>
                <a:cs typeface="Courier New" panose="02070309020205020404" pitchFamily="49" charset="0"/>
              </a:rPr>
              <a:t>       data      = 2;      </a:t>
            </a:r>
            <a:r>
              <a:rPr lang="en-AU" sz="1200" b="1" dirty="0">
                <a:solidFill>
                  <a:schemeClr val="accent5">
                    <a:lumMod val="75000"/>
                  </a:schemeClr>
                </a:solidFill>
                <a:latin typeface="Courier New" panose="02070309020205020404" pitchFamily="49" charset="0"/>
                <a:cs typeface="Courier New" panose="02070309020205020404" pitchFamily="49" charset="0"/>
                <a:sym typeface="Wingdings" pitchFamily="2" charset="2"/>
              </a:rPr>
              <a:t>message</a:t>
            </a:r>
            <a:r>
              <a:rPr lang="en-AU" sz="1200" b="1" dirty="0">
                <a:latin typeface="Courier New" panose="02070309020205020404" pitchFamily="49" charset="0"/>
                <a:cs typeface="Courier New" panose="02070309020205020404" pitchFamily="49" charset="0"/>
                <a:sym typeface="Wingdings" pitchFamily="2" charset="2"/>
              </a:rPr>
              <a:t> </a:t>
            </a:r>
            <a:r>
              <a:rPr lang="en-AU" sz="1200" b="1" dirty="0" err="1">
                <a:solidFill>
                  <a:srgbClr val="7030A0"/>
                </a:solidFill>
                <a:latin typeface="Courier New" panose="02070309020205020404" pitchFamily="49" charset="0"/>
                <a:cs typeface="Courier New" panose="02070309020205020404" pitchFamily="49" charset="0"/>
                <a:sym typeface="Wingdings" pitchFamily="2" charset="2"/>
              </a:rPr>
              <a:t>BlockData</a:t>
            </a:r>
            <a:r>
              <a:rPr lang="en-AU" sz="1200" b="1" dirty="0">
                <a:latin typeface="Courier New" panose="02070309020205020404" pitchFamily="49" charset="0"/>
                <a:cs typeface="Courier New" panose="02070309020205020404" pitchFamily="49" charset="0"/>
                <a:sym typeface="Wingdings" pitchFamily="2" charset="2"/>
              </a:rPr>
              <a:t> { </a:t>
            </a:r>
            <a:r>
              <a:rPr lang="en-AU" sz="1200" b="1" dirty="0">
                <a:solidFill>
                  <a:schemeClr val="accent5">
                    <a:lumMod val="75000"/>
                  </a:schemeClr>
                </a:solidFill>
                <a:latin typeface="Courier New" panose="02070309020205020404" pitchFamily="49" charset="0"/>
                <a:cs typeface="Courier New" panose="02070309020205020404" pitchFamily="49" charset="0"/>
                <a:sym typeface="Wingdings" pitchFamily="2" charset="2"/>
              </a:rPr>
              <a:t>repeated bytes </a:t>
            </a:r>
            <a:r>
              <a:rPr lang="en-AU" sz="1200" b="1" dirty="0">
                <a:latin typeface="Courier New" panose="02070309020205020404" pitchFamily="49" charset="0"/>
                <a:cs typeface="Courier New" panose="02070309020205020404" pitchFamily="49" charset="0"/>
                <a:sym typeface="Wingdings" pitchFamily="2" charset="2"/>
              </a:rPr>
              <a:t>data = 1; }</a:t>
            </a:r>
            <a:endParaRPr lang="en-AU" sz="1200" b="1" dirty="0">
              <a:latin typeface="Courier New" panose="02070309020205020404" pitchFamily="49" charset="0"/>
              <a:cs typeface="Courier New" panose="02070309020205020404" pitchFamily="49" charset="0"/>
            </a:endParaRP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BlockMetadata</a:t>
            </a:r>
            <a:r>
              <a:rPr lang="en-AU" sz="1200" b="1" dirty="0">
                <a:latin typeface="Courier New" panose="02070309020205020404" pitchFamily="49" charset="0"/>
                <a:cs typeface="Courier New" panose="02070309020205020404" pitchFamily="49" charset="0"/>
              </a:rPr>
              <a:t>   metadata  = 3;  </a:t>
            </a:r>
            <a:r>
              <a:rPr lang="en-AU" sz="1200" b="1" dirty="0">
                <a:latin typeface="Courier New" panose="02070309020205020404" pitchFamily="49" charset="0"/>
                <a:cs typeface="Courier New" panose="02070309020205020404" pitchFamily="49" charset="0"/>
                <a:sym typeface="Wingdings" pitchFamily="2" charset="2"/>
              </a:rPr>
              <a:t>    </a:t>
            </a:r>
            <a:r>
              <a:rPr lang="en-AU" sz="1200" b="1" dirty="0">
                <a:solidFill>
                  <a:schemeClr val="accent5">
                    <a:lumMod val="75000"/>
                  </a:schemeClr>
                </a:solidFill>
                <a:latin typeface="Courier New" panose="02070309020205020404" pitchFamily="49" charset="0"/>
                <a:cs typeface="Courier New" panose="02070309020205020404" pitchFamily="49" charset="0"/>
                <a:sym typeface="Wingdings" pitchFamily="2" charset="2"/>
              </a:rPr>
              <a:t>message</a:t>
            </a:r>
            <a:r>
              <a:rPr lang="en-AU" sz="1200" b="1" dirty="0">
                <a:latin typeface="Courier New" panose="02070309020205020404" pitchFamily="49" charset="0"/>
                <a:cs typeface="Courier New" panose="02070309020205020404" pitchFamily="49" charset="0"/>
                <a:sym typeface="Wingdings" pitchFamily="2" charset="2"/>
              </a:rPr>
              <a:t> </a:t>
            </a:r>
            <a:r>
              <a:rPr lang="en-AU" sz="1200" b="1" dirty="0" err="1">
                <a:solidFill>
                  <a:srgbClr val="7030A0"/>
                </a:solidFill>
                <a:latin typeface="Courier New" panose="02070309020205020404" pitchFamily="49" charset="0"/>
                <a:cs typeface="Courier New" panose="02070309020205020404" pitchFamily="49" charset="0"/>
                <a:sym typeface="Wingdings" pitchFamily="2" charset="2"/>
              </a:rPr>
              <a:t>BlockMetadata</a:t>
            </a:r>
            <a:r>
              <a:rPr lang="en-AU" sz="1200" b="1" dirty="0">
                <a:latin typeface="Courier New" panose="02070309020205020404" pitchFamily="49" charset="0"/>
                <a:cs typeface="Courier New" panose="02070309020205020404" pitchFamily="49" charset="0"/>
                <a:sym typeface="Wingdings" pitchFamily="2" charset="2"/>
              </a:rPr>
              <a:t> { </a:t>
            </a:r>
            <a:r>
              <a:rPr lang="en-AU" sz="1200" b="1" dirty="0">
                <a:solidFill>
                  <a:schemeClr val="accent5">
                    <a:lumMod val="75000"/>
                  </a:schemeClr>
                </a:solidFill>
                <a:latin typeface="Courier New" panose="02070309020205020404" pitchFamily="49" charset="0"/>
                <a:cs typeface="Courier New" panose="02070309020205020404" pitchFamily="49" charset="0"/>
                <a:sym typeface="Wingdings" pitchFamily="2" charset="2"/>
              </a:rPr>
              <a:t>repeated bytes </a:t>
            </a:r>
            <a:r>
              <a:rPr lang="en-AU" sz="1200" b="1" dirty="0">
                <a:latin typeface="Courier New" panose="02070309020205020404" pitchFamily="49" charset="0"/>
                <a:cs typeface="Courier New" panose="02070309020205020404" pitchFamily="49" charset="0"/>
                <a:sym typeface="Wingdings" pitchFamily="2" charset="2"/>
              </a:rPr>
              <a:t>metadata = 1; }</a:t>
            </a:r>
            <a:endParaRPr lang="en-AU" sz="1200" b="1" dirty="0">
              <a:latin typeface="Courier New" panose="02070309020205020404" pitchFamily="49" charset="0"/>
              <a:cs typeface="Courier New" panose="02070309020205020404" pitchFamily="49" charset="0"/>
            </a:endParaRP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a:p>
            <a:pPr>
              <a:spcBef>
                <a:spcPts val="200"/>
              </a:spcBef>
            </a:pPr>
            <a:r>
              <a:rPr lang="en-AU" sz="1200" b="1" dirty="0">
                <a:solidFill>
                  <a:schemeClr val="accent5">
                    <a:lumMod val="75000"/>
                  </a:schemeClr>
                </a:solidFill>
                <a:latin typeface="Courier New" panose="02070309020205020404" pitchFamily="49" charset="0"/>
                <a:cs typeface="Courier New" panose="02070309020205020404" pitchFamily="49" charset="0"/>
              </a:rPr>
              <a:t>message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BlockHeader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uint64</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number            = 1;</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bytes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previous_hash</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bytes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data_hash</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3;</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592F2D09-FA83-514B-A847-A36631F09966}"/>
              </a:ext>
            </a:extLst>
          </p:cNvPr>
          <p:cNvSpPr txBox="1"/>
          <p:nvPr/>
        </p:nvSpPr>
        <p:spPr>
          <a:xfrm>
            <a:off x="8806832" y="3589020"/>
            <a:ext cx="291438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protos/common</a:t>
            </a:r>
          </a:p>
          <a:p>
            <a:r>
              <a:rPr lang="en-AU" dirty="0"/>
              <a:t>file: </a:t>
            </a:r>
            <a:r>
              <a:rPr lang="en-AU" dirty="0" err="1"/>
              <a:t>common.proto</a:t>
            </a:r>
            <a:endParaRPr lang="en-AU" dirty="0"/>
          </a:p>
        </p:txBody>
      </p:sp>
      <p:cxnSp>
        <p:nvCxnSpPr>
          <p:cNvPr id="9" name="Straight Arrow Connector 8">
            <a:extLst>
              <a:ext uri="{FF2B5EF4-FFF2-40B4-BE49-F238E27FC236}">
                <a16:creationId xmlns:a16="http://schemas.microsoft.com/office/drawing/2014/main" id="{1C551C57-F5EF-7648-A2EC-AA36E61FB395}"/>
              </a:ext>
            </a:extLst>
          </p:cNvPr>
          <p:cNvCxnSpPr/>
          <p:nvPr/>
        </p:nvCxnSpPr>
        <p:spPr>
          <a:xfrm>
            <a:off x="4044459" y="4212491"/>
            <a:ext cx="378069"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47DD63-EA06-EB4C-AF92-87A15B033DE9}"/>
              </a:ext>
            </a:extLst>
          </p:cNvPr>
          <p:cNvCxnSpPr/>
          <p:nvPr/>
        </p:nvCxnSpPr>
        <p:spPr>
          <a:xfrm>
            <a:off x="4044459" y="4426437"/>
            <a:ext cx="378069"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58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Secure Communications</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a:xfrm>
            <a:off x="838200" y="2126707"/>
            <a:ext cx="10515600" cy="4351338"/>
          </a:xfrm>
        </p:spPr>
        <p:txBody>
          <a:bodyPr>
            <a:normAutofit/>
          </a:bodyPr>
          <a:lstStyle/>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This measure ensures that the chaincode process knows and can verify the identity of the process it is connecting two via the GRPC client.</a:t>
            </a:r>
          </a:p>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Again, this measure is as good as the network architecture of the peer deployment: in order for it to work it requires that the TLS certificate of the peer cannot be manipulated in the chaincode process.</a:t>
            </a:r>
          </a:p>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In a production operation mode, the </a:t>
            </a:r>
            <a:r>
              <a:rPr lang="en-AU" dirty="0" err="1">
                <a:latin typeface="Arial Narrow" panose="020B0604020202020204" pitchFamily="34" charset="0"/>
                <a:cs typeface="Arial Narrow" panose="020B0604020202020204" pitchFamily="34" charset="0"/>
              </a:rPr>
              <a:t>likelyhood</a:t>
            </a:r>
            <a:r>
              <a:rPr lang="en-AU" dirty="0">
                <a:latin typeface="Arial Narrow" panose="020B0604020202020204" pitchFamily="34" charset="0"/>
                <a:cs typeface="Arial Narrow" panose="020B0604020202020204" pitchFamily="34" charset="0"/>
              </a:rPr>
              <a:t> of manipulating the chaincode process configuration is significantly reduced:</a:t>
            </a:r>
          </a:p>
          <a:p>
            <a:pPr marL="868363" lvl="1"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the chaincode process lifecycle is managed by the peer</a:t>
            </a:r>
          </a:p>
          <a:p>
            <a:pPr marL="868363" lvl="1"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compromising its configuration would require compromising the peer itself.</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BBD303A4-993D-3C4F-B064-C41E6D960A1F}"/>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B7827B0D-253E-0F42-8373-4D878EDACBD7}"/>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286A6778-4356-864E-AA97-13A95E5BFDF8}"/>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F1CD2466-D0C2-1C48-9E0C-3F36D7DD8658}"/>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
        <p:nvSpPr>
          <p:cNvPr id="9" name="Rectangle 8">
            <a:extLst>
              <a:ext uri="{FF2B5EF4-FFF2-40B4-BE49-F238E27FC236}">
                <a16:creationId xmlns:a16="http://schemas.microsoft.com/office/drawing/2014/main" id="{2EBB835A-D3A0-9F42-9BF6-5950E0B453FF}"/>
              </a:ext>
            </a:extLst>
          </p:cNvPr>
          <p:cNvSpPr/>
          <p:nvPr/>
        </p:nvSpPr>
        <p:spPr>
          <a:xfrm>
            <a:off x="819806" y="1321245"/>
            <a:ext cx="2133918" cy="461665"/>
          </a:xfrm>
          <a:prstGeom prst="rect">
            <a:avLst/>
          </a:prstGeom>
        </p:spPr>
        <p:txBody>
          <a:bodyPr wrap="none">
            <a:spAutoFit/>
          </a:bodyPr>
          <a:lstStyle/>
          <a:p>
            <a:pPr>
              <a:spcAft>
                <a:spcPts val="600"/>
              </a:spcAft>
            </a:pPr>
            <a:r>
              <a:rPr lang="en-AU" sz="2400" b="1" dirty="0">
                <a:solidFill>
                  <a:srgbClr val="0070C0"/>
                </a:solidFill>
                <a:latin typeface="Arial Narrow" panose="020B0604020202020204" pitchFamily="34" charset="0"/>
                <a:cs typeface="Arial Narrow" panose="020B0604020202020204" pitchFamily="34" charset="0"/>
              </a:rPr>
              <a:t>TLS for the Peer</a:t>
            </a:r>
          </a:p>
        </p:txBody>
      </p:sp>
    </p:spTree>
    <p:extLst>
      <p:ext uri="{BB962C8B-B14F-4D97-AF65-F5344CB8AC3E}">
        <p14:creationId xmlns:p14="http://schemas.microsoft.com/office/powerpoint/2010/main" val="297589447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6" y="2293398"/>
            <a:ext cx="10643884" cy="907941"/>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ProcessedTransaction</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0070C0"/>
                </a:solidFill>
                <a:latin typeface="Courier New" panose="02070309020205020404" pitchFamily="49" charset="0"/>
                <a:cs typeface="Courier New" panose="02070309020205020404" pitchFamily="49" charset="0"/>
              </a:rPr>
              <a:t>common.Envelope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transactionEnvelope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 1;</a:t>
            </a:r>
            <a:r>
              <a:rPr lang="en-AU" sz="1200" b="1" dirty="0">
                <a:solidFill>
                  <a:srgbClr val="7030A0"/>
                </a:solidFill>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int32</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validationCode</a:t>
            </a:r>
            <a:r>
              <a:rPr lang="en-AU" sz="1200" b="1" dirty="0">
                <a:latin typeface="Courier New" panose="02070309020205020404" pitchFamily="49" charset="0"/>
                <a:cs typeface="Courier New" panose="02070309020205020404" pitchFamily="49" charset="0"/>
              </a:rPr>
              <a:t>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60" name="TextBox 59">
            <a:extLst>
              <a:ext uri="{FF2B5EF4-FFF2-40B4-BE49-F238E27FC236}">
                <a16:creationId xmlns:a16="http://schemas.microsoft.com/office/drawing/2014/main" id="{A9F91B63-76AD-DF49-99BA-0A7F5465ACF6}"/>
              </a:ext>
            </a:extLst>
          </p:cNvPr>
          <p:cNvSpPr txBox="1"/>
          <p:nvPr/>
        </p:nvSpPr>
        <p:spPr>
          <a:xfrm>
            <a:off x="8806832" y="2198199"/>
            <a:ext cx="2515625"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protos/peer</a:t>
            </a:r>
          </a:p>
          <a:p>
            <a:r>
              <a:rPr lang="en-AU" dirty="0"/>
              <a:t>file: </a:t>
            </a:r>
            <a:r>
              <a:rPr lang="en-AU" dirty="0" err="1"/>
              <a:t>transaction.proto</a:t>
            </a:r>
            <a:endParaRPr lang="en-AU" dirty="0"/>
          </a:p>
        </p:txBody>
      </p:sp>
      <p:sp>
        <p:nvSpPr>
          <p:cNvPr id="16" name="TextBox 15">
            <a:extLst>
              <a:ext uri="{FF2B5EF4-FFF2-40B4-BE49-F238E27FC236}">
                <a16:creationId xmlns:a16="http://schemas.microsoft.com/office/drawing/2014/main" id="{24765C05-A9F3-8E40-A8EB-8288AE167012}"/>
              </a:ext>
            </a:extLst>
          </p:cNvPr>
          <p:cNvSpPr txBox="1"/>
          <p:nvPr/>
        </p:nvSpPr>
        <p:spPr>
          <a:xfrm>
            <a:off x="853236" y="3429000"/>
            <a:ext cx="10643884" cy="907941"/>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Envelope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bytes </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payload</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 1;</a:t>
            </a:r>
            <a:r>
              <a:rPr lang="en-AU" sz="1200" b="1" dirty="0">
                <a:solidFill>
                  <a:srgbClr val="7030A0"/>
                </a:solidFill>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bytes</a:t>
            </a:r>
            <a:r>
              <a:rPr lang="en-AU" sz="1200" b="1" dirty="0">
                <a:latin typeface="Courier New" panose="02070309020205020404" pitchFamily="49" charset="0"/>
                <a:cs typeface="Courier New" panose="02070309020205020404" pitchFamily="49" charset="0"/>
              </a:rPr>
              <a:t>   signature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1C903110-E207-574F-B251-AA86B142574D}"/>
              </a:ext>
            </a:extLst>
          </p:cNvPr>
          <p:cNvSpPr txBox="1"/>
          <p:nvPr/>
        </p:nvSpPr>
        <p:spPr>
          <a:xfrm>
            <a:off x="8806832" y="3333801"/>
            <a:ext cx="2515625"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protos/peer</a:t>
            </a:r>
          </a:p>
          <a:p>
            <a:r>
              <a:rPr lang="en-AU" dirty="0"/>
              <a:t>file: </a:t>
            </a:r>
            <a:r>
              <a:rPr lang="en-AU" dirty="0" err="1"/>
              <a:t>common.proto</a:t>
            </a:r>
            <a:endParaRPr lang="en-AU" dirty="0"/>
          </a:p>
        </p:txBody>
      </p:sp>
    </p:spTree>
    <p:extLst>
      <p:ext uri="{BB962C8B-B14F-4D97-AF65-F5344CB8AC3E}">
        <p14:creationId xmlns:p14="http://schemas.microsoft.com/office/powerpoint/2010/main" val="17591501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6" y="2293398"/>
            <a:ext cx="10643884" cy="907941"/>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ProcessedTransaction</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0070C0"/>
                </a:solidFill>
                <a:latin typeface="Courier New" panose="02070309020205020404" pitchFamily="49" charset="0"/>
                <a:cs typeface="Courier New" panose="02070309020205020404" pitchFamily="49" charset="0"/>
              </a:rPr>
              <a:t>common.Envelope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transactionEnvelope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 1;</a:t>
            </a:r>
            <a:r>
              <a:rPr lang="en-AU" sz="1200" b="1" dirty="0">
                <a:solidFill>
                  <a:srgbClr val="7030A0"/>
                </a:solidFill>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int32</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validationCode</a:t>
            </a:r>
            <a:r>
              <a:rPr lang="en-AU" sz="1200" b="1" dirty="0">
                <a:latin typeface="Courier New" panose="02070309020205020404" pitchFamily="49" charset="0"/>
                <a:cs typeface="Courier New" panose="02070309020205020404" pitchFamily="49" charset="0"/>
              </a:rPr>
              <a:t>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60" name="TextBox 59">
            <a:extLst>
              <a:ext uri="{FF2B5EF4-FFF2-40B4-BE49-F238E27FC236}">
                <a16:creationId xmlns:a16="http://schemas.microsoft.com/office/drawing/2014/main" id="{A9F91B63-76AD-DF49-99BA-0A7F5465ACF6}"/>
              </a:ext>
            </a:extLst>
          </p:cNvPr>
          <p:cNvSpPr txBox="1"/>
          <p:nvPr/>
        </p:nvSpPr>
        <p:spPr>
          <a:xfrm>
            <a:off x="8806832" y="2198199"/>
            <a:ext cx="2515625"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protos/peer</a:t>
            </a:r>
          </a:p>
          <a:p>
            <a:r>
              <a:rPr lang="en-AU" dirty="0"/>
              <a:t>file: </a:t>
            </a:r>
            <a:r>
              <a:rPr lang="en-AU" dirty="0" err="1"/>
              <a:t>transaction.proto</a:t>
            </a:r>
            <a:endParaRPr lang="en-AU" dirty="0"/>
          </a:p>
        </p:txBody>
      </p:sp>
      <p:sp>
        <p:nvSpPr>
          <p:cNvPr id="16" name="TextBox 15">
            <a:extLst>
              <a:ext uri="{FF2B5EF4-FFF2-40B4-BE49-F238E27FC236}">
                <a16:creationId xmlns:a16="http://schemas.microsoft.com/office/drawing/2014/main" id="{24765C05-A9F3-8E40-A8EB-8288AE167012}"/>
              </a:ext>
            </a:extLst>
          </p:cNvPr>
          <p:cNvSpPr txBox="1"/>
          <p:nvPr/>
        </p:nvSpPr>
        <p:spPr>
          <a:xfrm>
            <a:off x="853236" y="3429000"/>
            <a:ext cx="10643884" cy="907941"/>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Envelope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bytes </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payload</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 1;</a:t>
            </a:r>
            <a:r>
              <a:rPr lang="en-AU" sz="1200" b="1" dirty="0">
                <a:solidFill>
                  <a:srgbClr val="7030A0"/>
                </a:solidFill>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bytes</a:t>
            </a:r>
            <a:r>
              <a:rPr lang="en-AU" sz="1200" b="1" dirty="0">
                <a:latin typeface="Courier New" panose="02070309020205020404" pitchFamily="49" charset="0"/>
                <a:cs typeface="Courier New" panose="02070309020205020404" pitchFamily="49" charset="0"/>
              </a:rPr>
              <a:t>   signature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1C903110-E207-574F-B251-AA86B142574D}"/>
              </a:ext>
            </a:extLst>
          </p:cNvPr>
          <p:cNvSpPr txBox="1"/>
          <p:nvPr/>
        </p:nvSpPr>
        <p:spPr>
          <a:xfrm>
            <a:off x="8806832" y="3333801"/>
            <a:ext cx="2515625"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protos/peer</a:t>
            </a:r>
          </a:p>
          <a:p>
            <a:r>
              <a:rPr lang="en-AU" dirty="0"/>
              <a:t>file: </a:t>
            </a:r>
            <a:r>
              <a:rPr lang="en-AU" dirty="0" err="1"/>
              <a:t>common.proto</a:t>
            </a:r>
            <a:endParaRPr lang="en-AU" dirty="0"/>
          </a:p>
        </p:txBody>
      </p:sp>
    </p:spTree>
    <p:extLst>
      <p:ext uri="{BB962C8B-B14F-4D97-AF65-F5344CB8AC3E}">
        <p14:creationId xmlns:p14="http://schemas.microsoft.com/office/powerpoint/2010/main" val="33857604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266600" cy="369332"/>
          </a:xfrm>
          <a:prstGeom prst="rect">
            <a:avLst/>
          </a:prstGeom>
        </p:spPr>
        <p:txBody>
          <a:bodyPr wrap="none">
            <a:spAutoFit/>
          </a:bodyPr>
          <a:lstStyle/>
          <a:p>
            <a:pPr lvl="0"/>
            <a:r>
              <a:rPr lang="en-AU" b="1" dirty="0">
                <a:solidFill>
                  <a:prstClr val="black"/>
                </a:solidFill>
              </a:rPr>
              <a:t>Query System Chaincode (QSCC)</a:t>
            </a:r>
          </a:p>
        </p:txBody>
      </p:sp>
      <p:sp>
        <p:nvSpPr>
          <p:cNvPr id="14" name="TextBox 13">
            <a:extLst>
              <a:ext uri="{FF2B5EF4-FFF2-40B4-BE49-F238E27FC236}">
                <a16:creationId xmlns:a16="http://schemas.microsoft.com/office/drawing/2014/main" id="{7B8A0015-83B3-344D-90DB-ACA90EDACB00}"/>
              </a:ext>
            </a:extLst>
          </p:cNvPr>
          <p:cNvSpPr txBox="1"/>
          <p:nvPr/>
        </p:nvSpPr>
        <p:spPr>
          <a:xfrm>
            <a:off x="859219" y="2307573"/>
            <a:ext cx="10836251" cy="861774"/>
          </a:xfrm>
          <a:prstGeom prst="rect">
            <a:avLst/>
          </a:prstGeom>
          <a:noFill/>
        </p:spPr>
        <p:txBody>
          <a:bodyPr wrap="square" rtlCol="0">
            <a:spAutoFit/>
          </a:bodyPr>
          <a:lstStyle/>
          <a:p>
            <a:pPr>
              <a:spcBef>
                <a:spcPts val="600"/>
              </a:spcBef>
              <a:spcAft>
                <a:spcPts val="600"/>
              </a:spcAft>
            </a:pPr>
            <a:r>
              <a:rPr lang="en-AU" sz="2000" b="1" dirty="0">
                <a:latin typeface="Arial Narrow" panose="020B0604020202020204" pitchFamily="34" charset="0"/>
                <a:cs typeface="Arial Narrow" panose="020B0604020202020204" pitchFamily="34" charset="0"/>
              </a:rPr>
              <a:t>A Few Notes on Execution</a:t>
            </a:r>
          </a:p>
          <a:p>
            <a:pPr>
              <a:spcBef>
                <a:spcPts val="600"/>
              </a:spcBef>
              <a:spcAft>
                <a:spcPts val="600"/>
              </a:spcAft>
            </a:pPr>
            <a:r>
              <a:rPr lang="en-AU" sz="2000" dirty="0">
                <a:latin typeface="Arial Narrow" panose="020B0604020202020204" pitchFamily="34" charset="0"/>
                <a:cs typeface="Arial Narrow" panose="020B0604020202020204" pitchFamily="34" charset="0"/>
              </a:rPr>
              <a:t>The </a:t>
            </a:r>
            <a:r>
              <a:rPr lang="en-AU" sz="2000" b="1" dirty="0">
                <a:latin typeface="Arial Narrow" panose="020B0604020202020204" pitchFamily="34" charset="0"/>
                <a:cs typeface="Arial Narrow" panose="020B0604020202020204" pitchFamily="34" charset="0"/>
              </a:rPr>
              <a:t>Invoke(...) </a:t>
            </a:r>
            <a:r>
              <a:rPr lang="en-AU" sz="2000" dirty="0">
                <a:latin typeface="Arial Narrow" panose="020B0604020202020204" pitchFamily="34" charset="0"/>
                <a:cs typeface="Arial Narrow" panose="020B0604020202020204" pitchFamily="34" charset="0"/>
              </a:rPr>
              <a:t>method is the one that contains the most relevant logic:</a:t>
            </a:r>
          </a:p>
        </p:txBody>
      </p:sp>
      <p:sp>
        <p:nvSpPr>
          <p:cNvPr id="15" name="TextBox 14">
            <a:extLst>
              <a:ext uri="{FF2B5EF4-FFF2-40B4-BE49-F238E27FC236}">
                <a16:creationId xmlns:a16="http://schemas.microsoft.com/office/drawing/2014/main" id="{927DEF28-DC1C-F946-BBB4-8902A353AA92}"/>
              </a:ext>
            </a:extLst>
          </p:cNvPr>
          <p:cNvSpPr txBox="1"/>
          <p:nvPr/>
        </p:nvSpPr>
        <p:spPr>
          <a:xfrm>
            <a:off x="904231" y="3184780"/>
            <a:ext cx="10836250" cy="2708434"/>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basic argument number check</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the operation to invoke (</a:t>
            </a:r>
            <a:r>
              <a:rPr lang="en-AU" sz="2000" dirty="0" err="1">
                <a:latin typeface="Arial Narrow" panose="020B0604020202020204" pitchFamily="34" charset="0"/>
                <a:cs typeface="Arial Narrow" panose="020B0604020202020204" pitchFamily="34" charset="0"/>
              </a:rPr>
              <a:t>args</a:t>
            </a:r>
            <a:r>
              <a:rPr lang="en-AU" sz="2000" dirty="0">
                <a:latin typeface="Arial Narrow" panose="020B0604020202020204" pitchFamily="34" charset="0"/>
                <a:cs typeface="Arial Narrow" panose="020B0604020202020204" pitchFamily="34" charset="0"/>
              </a:rPr>
              <a:t>[0])</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the channel identifier (</a:t>
            </a:r>
            <a:r>
              <a:rPr lang="en-AU" sz="2000" dirty="0" err="1">
                <a:latin typeface="Arial Narrow" panose="020B0604020202020204" pitchFamily="34" charset="0"/>
                <a:cs typeface="Arial Narrow" panose="020B0604020202020204" pitchFamily="34" charset="0"/>
              </a:rPr>
              <a:t>args</a:t>
            </a:r>
            <a:r>
              <a:rPr lang="en-AU" sz="2000" dirty="0">
                <a:latin typeface="Arial Narrow" panose="020B0604020202020204" pitchFamily="34" charset="0"/>
                <a:cs typeface="Arial Narrow" panose="020B0604020202020204" pitchFamily="34" charset="0"/>
              </a:rPr>
              <a:t>[1])</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the ledger associated to the specified channel</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validation through the access control provider the authorisation of the signer of the proposal</a:t>
            </a:r>
          </a:p>
          <a:p>
            <a:pPr marL="342900" indent="-342900">
              <a:spcBef>
                <a:spcPts val="300"/>
              </a:spcBef>
              <a:spcAft>
                <a:spcPts val="300"/>
              </a:spcAft>
              <a:buFont typeface="System Font Regular"/>
              <a:buChar char="—"/>
            </a:pPr>
            <a:r>
              <a:rPr lang="en-AU" sz="2000" dirty="0" err="1">
                <a:latin typeface="Arial Narrow" panose="020B0604020202020204" pitchFamily="34" charset="0"/>
                <a:cs typeface="Arial Narrow" panose="020B0604020202020204" pitchFamily="34" charset="0"/>
              </a:rPr>
              <a:t>invocattion</a:t>
            </a:r>
            <a:r>
              <a:rPr lang="en-AU" sz="2000" dirty="0">
                <a:latin typeface="Arial Narrow" panose="020B0604020202020204" pitchFamily="34" charset="0"/>
                <a:cs typeface="Arial Narrow" panose="020B0604020202020204" pitchFamily="34" charset="0"/>
              </a:rPr>
              <a:t> of the appropriate method mapped by the specified operation</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creation of the response (by any of </a:t>
            </a:r>
            <a:r>
              <a:rPr lang="en-AU" sz="2000" dirty="0" err="1">
                <a:latin typeface="Arial Narrow" panose="020B0604020202020204" pitchFamily="34" charset="0"/>
                <a:cs typeface="Arial Narrow" panose="020B0604020202020204" pitchFamily="34" charset="0"/>
              </a:rPr>
              <a:t>th</a:t>
            </a:r>
            <a:r>
              <a:rPr lang="en-AU" sz="2000" dirty="0">
                <a:latin typeface="Arial Narrow" panose="020B0604020202020204" pitchFamily="34" charset="0"/>
                <a:cs typeface="Arial Narrow" panose="020B0604020202020204" pitchFamily="34" charset="0"/>
              </a:rPr>
              <a:t> specific methods)</a:t>
            </a:r>
          </a:p>
        </p:txBody>
      </p:sp>
      <p:cxnSp>
        <p:nvCxnSpPr>
          <p:cNvPr id="17" name="Straight Arrow Connector 16">
            <a:extLst>
              <a:ext uri="{FF2B5EF4-FFF2-40B4-BE49-F238E27FC236}">
                <a16:creationId xmlns:a16="http://schemas.microsoft.com/office/drawing/2014/main" id="{F93C4A8E-C197-D345-8746-E22A3D40EBDC}"/>
              </a:ext>
            </a:extLst>
          </p:cNvPr>
          <p:cNvCxnSpPr>
            <a:cxnSpLocks/>
          </p:cNvCxnSpPr>
          <p:nvPr/>
        </p:nvCxnSpPr>
        <p:spPr>
          <a:xfrm flipH="1">
            <a:off x="5198346" y="4165180"/>
            <a:ext cx="3836797"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954DB8C-24CE-5E4B-B67C-623316D6177E}"/>
              </a:ext>
            </a:extLst>
          </p:cNvPr>
          <p:cNvSpPr/>
          <p:nvPr/>
        </p:nvSpPr>
        <p:spPr>
          <a:xfrm>
            <a:off x="9035143" y="3903570"/>
            <a:ext cx="3028375"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Obsolete now as this information can (and should) be accessed via the stub interface.</a:t>
            </a:r>
          </a:p>
        </p:txBody>
      </p:sp>
    </p:spTree>
    <p:extLst>
      <p:ext uri="{BB962C8B-B14F-4D97-AF65-F5344CB8AC3E}">
        <p14:creationId xmlns:p14="http://schemas.microsoft.com/office/powerpoint/2010/main" val="40152546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205686" cy="369332"/>
          </a:xfrm>
          <a:prstGeom prst="rect">
            <a:avLst/>
          </a:prstGeom>
        </p:spPr>
        <p:txBody>
          <a:bodyPr wrap="none">
            <a:spAutoFit/>
          </a:bodyPr>
          <a:lstStyle/>
          <a:p>
            <a:pPr lvl="0"/>
            <a:r>
              <a:rPr lang="en-AU" b="1" dirty="0">
                <a:solidFill>
                  <a:prstClr val="black"/>
                </a:solidFill>
              </a:rPr>
              <a:t>Query System Chaincode (LSCC)</a:t>
            </a:r>
          </a:p>
        </p:txBody>
      </p:sp>
      <p:graphicFrame>
        <p:nvGraphicFramePr>
          <p:cNvPr id="15" name="Table 14">
            <a:extLst>
              <a:ext uri="{FF2B5EF4-FFF2-40B4-BE49-F238E27FC236}">
                <a16:creationId xmlns:a16="http://schemas.microsoft.com/office/drawing/2014/main" id="{BAB66ED8-7BEC-9D4D-8BE7-76A70815CE1C}"/>
              </a:ext>
            </a:extLst>
          </p:cNvPr>
          <p:cNvGraphicFramePr>
            <a:graphicFrameLocks noGrp="1"/>
          </p:cNvGraphicFramePr>
          <p:nvPr>
            <p:extLst>
              <p:ext uri="{D42A27DB-BD31-4B8C-83A1-F6EECF244321}">
                <p14:modId xmlns:p14="http://schemas.microsoft.com/office/powerpoint/2010/main" val="1716875357"/>
              </p:ext>
            </p:extLst>
          </p:nvPr>
        </p:nvGraphicFramePr>
        <p:xfrm>
          <a:off x="838199" y="2242347"/>
          <a:ext cx="10946362" cy="1569830"/>
        </p:xfrm>
        <a:graphic>
          <a:graphicData uri="http://schemas.openxmlformats.org/drawingml/2006/table">
            <a:tbl>
              <a:tblPr firstRow="1" bandRow="1">
                <a:tableStyleId>{5C22544A-7EE6-4342-B048-85BDC9FD1C3A}</a:tableStyleId>
              </a:tblPr>
              <a:tblGrid>
                <a:gridCol w="1937658">
                  <a:extLst>
                    <a:ext uri="{9D8B030D-6E8A-4147-A177-3AD203B41FA5}">
                      <a16:colId xmlns:a16="http://schemas.microsoft.com/office/drawing/2014/main" val="1311826411"/>
                    </a:ext>
                  </a:extLst>
                </a:gridCol>
                <a:gridCol w="5900057">
                  <a:extLst>
                    <a:ext uri="{9D8B030D-6E8A-4147-A177-3AD203B41FA5}">
                      <a16:colId xmlns:a16="http://schemas.microsoft.com/office/drawing/2014/main" val="4287542416"/>
                    </a:ext>
                  </a:extLst>
                </a:gridCol>
                <a:gridCol w="805543">
                  <a:extLst>
                    <a:ext uri="{9D8B030D-6E8A-4147-A177-3AD203B41FA5}">
                      <a16:colId xmlns:a16="http://schemas.microsoft.com/office/drawing/2014/main" val="419259088"/>
                    </a:ext>
                  </a:extLst>
                </a:gridCol>
                <a:gridCol w="2303104">
                  <a:extLst>
                    <a:ext uri="{9D8B030D-6E8A-4147-A177-3AD203B41FA5}">
                      <a16:colId xmlns:a16="http://schemas.microsoft.com/office/drawing/2014/main" val="1858264529"/>
                    </a:ext>
                  </a:extLst>
                </a:gridCol>
              </a:tblGrid>
              <a:tr h="240737">
                <a:tc>
                  <a:txBody>
                    <a:bodyPr/>
                    <a:lstStyle/>
                    <a:p>
                      <a:r>
                        <a:rPr lang="en-AU" sz="1100" dirty="0"/>
                        <a:t>QSSC Operation</a:t>
                      </a:r>
                    </a:p>
                  </a:txBody>
                  <a:tcPr/>
                </a:tc>
                <a:tc>
                  <a:txBody>
                    <a:bodyPr/>
                    <a:lstStyle/>
                    <a:p>
                      <a:r>
                        <a:rPr lang="en-AU" sz="1100" dirty="0"/>
                        <a:t>Description</a:t>
                      </a:r>
                    </a:p>
                  </a:txBody>
                  <a:tcPr/>
                </a:tc>
                <a:tc>
                  <a:txBody>
                    <a:bodyPr/>
                    <a:lstStyle/>
                    <a:p>
                      <a:pPr algn="ctr"/>
                      <a:r>
                        <a:rPr lang="en-AU" sz="1100" dirty="0"/>
                        <a:t>Channel</a:t>
                      </a:r>
                    </a:p>
                  </a:txBody>
                  <a:tcPr/>
                </a:tc>
                <a:tc>
                  <a:txBody>
                    <a:bodyPr/>
                    <a:lstStyle/>
                    <a:p>
                      <a:r>
                        <a:rPr lang="en-AU" sz="1100" dirty="0"/>
                        <a:t>CLI Command</a:t>
                      </a:r>
                    </a:p>
                  </a:txBody>
                  <a:tcPr/>
                </a:tc>
                <a:extLst>
                  <a:ext uri="{0D108BD9-81ED-4DB2-BD59-A6C34878D82A}">
                    <a16:rowId xmlns:a16="http://schemas.microsoft.com/office/drawing/2014/main" val="801237859"/>
                  </a:ext>
                </a:extLst>
              </a:tr>
              <a:tr h="274430">
                <a:tc>
                  <a:txBody>
                    <a:bodyPr/>
                    <a:lstStyle/>
                    <a:p>
                      <a:r>
                        <a:rPr lang="en-AU" sz="1100" dirty="0" err="1"/>
                        <a:t>GetChainInfo</a:t>
                      </a:r>
                      <a:endParaRPr lang="en-AU" sz="1100" dirty="0"/>
                    </a:p>
                  </a:txBody>
                  <a:tcPr/>
                </a:tc>
                <a:tc>
                  <a:txBody>
                    <a:bodyPr/>
                    <a:lstStyle/>
                    <a:p>
                      <a:r>
                        <a:rPr lang="en-AU" sz="1100" dirty="0"/>
                        <a:t>Retrieves the information associated to the block ledger of the specified channel.</a:t>
                      </a:r>
                    </a:p>
                  </a:txBody>
                  <a:tcPr/>
                </a:tc>
                <a:tc>
                  <a:txBody>
                    <a:bodyPr/>
                    <a:lstStyle/>
                    <a:p>
                      <a:pPr algn="ctr"/>
                      <a:r>
                        <a:rPr lang="en-AU" sz="1100" dirty="0"/>
                        <a:t>&lt;user&gt;</a:t>
                      </a:r>
                    </a:p>
                  </a:txBody>
                  <a:tcPr/>
                </a:tc>
                <a:tc>
                  <a:txBody>
                    <a:bodyPr/>
                    <a:lstStyle/>
                    <a:p>
                      <a:r>
                        <a:rPr lang="en-AU" sz="1100" dirty="0"/>
                        <a:t>peer channel </a:t>
                      </a:r>
                      <a:r>
                        <a:rPr lang="en-AU" sz="1100" dirty="0" err="1"/>
                        <a:t>getinfo</a:t>
                      </a:r>
                      <a:r>
                        <a:rPr lang="en-AU" sz="1100" dirty="0"/>
                        <a:t> ....</a:t>
                      </a:r>
                    </a:p>
                  </a:txBody>
                  <a:tcPr/>
                </a:tc>
                <a:extLst>
                  <a:ext uri="{0D108BD9-81ED-4DB2-BD59-A6C34878D82A}">
                    <a16:rowId xmlns:a16="http://schemas.microsoft.com/office/drawing/2014/main" val="481232080"/>
                  </a:ext>
                </a:extLst>
              </a:tr>
              <a:tr h="240737">
                <a:tc>
                  <a:txBody>
                    <a:bodyPr/>
                    <a:lstStyle/>
                    <a:p>
                      <a:r>
                        <a:rPr lang="en-AU" sz="1100" dirty="0" err="1"/>
                        <a:t>GetBlockByNumber</a:t>
                      </a:r>
                      <a:endParaRPr lang="en-AU" sz="1100" dirty="0"/>
                    </a:p>
                  </a:txBody>
                  <a:tcPr/>
                </a:tc>
                <a:tc>
                  <a:txBody>
                    <a:bodyPr/>
                    <a:lstStyle/>
                    <a:p>
                      <a:r>
                        <a:rPr lang="en-AU" sz="1100" dirty="0"/>
                        <a:t>Retrieves the information associated to the block identified by its sequential number.</a:t>
                      </a:r>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1204591117"/>
                  </a:ext>
                </a:extLst>
              </a:tr>
              <a:tr h="240737">
                <a:tc>
                  <a:txBody>
                    <a:bodyPr/>
                    <a:lstStyle/>
                    <a:p>
                      <a:r>
                        <a:rPr lang="en-AU" sz="1100" dirty="0" err="1"/>
                        <a:t>GetBlockByHash</a:t>
                      </a:r>
                      <a:endParaRPr lang="en-AU" sz="1100" dirty="0"/>
                    </a:p>
                  </a:txBody>
                  <a:tcPr/>
                </a:tc>
                <a:tc>
                  <a:txBody>
                    <a:bodyPr/>
                    <a:lstStyle/>
                    <a:p>
                      <a:r>
                        <a:rPr lang="en-AU" sz="1100" dirty="0"/>
                        <a:t>Retrieves the information associated to the block identified by its hash.</a:t>
                      </a:r>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3383291091"/>
                  </a:ext>
                </a:extLst>
              </a:tr>
              <a:tr h="240737">
                <a:tc>
                  <a:txBody>
                    <a:bodyPr/>
                    <a:lstStyle/>
                    <a:p>
                      <a:r>
                        <a:rPr lang="en-AU" sz="1100" dirty="0" err="1"/>
                        <a:t>GetTransactionByID</a:t>
                      </a:r>
                      <a:endParaRPr lang="en-AU" sz="1100" dirty="0"/>
                    </a:p>
                  </a:txBody>
                  <a:tcPr/>
                </a:tc>
                <a:tc>
                  <a:txBody>
                    <a:bodyPr/>
                    <a:lstStyle/>
                    <a:p>
                      <a:r>
                        <a:rPr lang="en-AU" sz="1100" dirty="0"/>
                        <a:t>Retrieves the information associated to the transaction identified by its id.</a:t>
                      </a:r>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3396966874"/>
                  </a:ext>
                </a:extLst>
              </a:tr>
              <a:tr h="240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err="1"/>
                        <a:t>GetBlockByTxID</a:t>
                      </a:r>
                      <a:endParaRPr lang="en-AU"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Retrieves the information associated to the block identifier by the transaction identifier it contains.</a:t>
                      </a:r>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114014864"/>
                  </a:ext>
                </a:extLst>
              </a:tr>
            </a:tbl>
          </a:graphicData>
        </a:graphic>
      </p:graphicFrame>
      <p:sp>
        <p:nvSpPr>
          <p:cNvPr id="12" name="TextBox 11">
            <a:extLst>
              <a:ext uri="{FF2B5EF4-FFF2-40B4-BE49-F238E27FC236}">
                <a16:creationId xmlns:a16="http://schemas.microsoft.com/office/drawing/2014/main" id="{339E3BD8-9801-9C44-A302-E3984638EC20}"/>
              </a:ext>
            </a:extLst>
          </p:cNvPr>
          <p:cNvSpPr txBox="1"/>
          <p:nvPr/>
        </p:nvSpPr>
        <p:spPr>
          <a:xfrm>
            <a:off x="735725" y="4306092"/>
            <a:ext cx="10836251" cy="1015663"/>
          </a:xfrm>
          <a:prstGeom prst="rect">
            <a:avLst/>
          </a:prstGeom>
          <a:noFill/>
        </p:spPr>
        <p:txBody>
          <a:bodyPr wrap="square" rtlCol="0">
            <a:spAutoFit/>
          </a:bodyPr>
          <a:lstStyle/>
          <a:p>
            <a:pPr marL="715963" indent="-715963">
              <a:spcBef>
                <a:spcPts val="600"/>
              </a:spcBef>
              <a:spcAft>
                <a:spcPts val="600"/>
              </a:spcAft>
            </a:pPr>
            <a:r>
              <a:rPr lang="en-AU" sz="2000" b="1" dirty="0">
                <a:latin typeface="Arial Narrow" panose="020B0604020202020204" pitchFamily="34" charset="0"/>
                <a:cs typeface="Arial Narrow" panose="020B0604020202020204" pitchFamily="34" charset="0"/>
              </a:rPr>
              <a:t>NOTE</a:t>
            </a:r>
            <a:r>
              <a:rPr lang="en-AU" sz="2000" dirty="0">
                <a:latin typeface="Arial Narrow" panose="020B0604020202020204" pitchFamily="34" charset="0"/>
                <a:cs typeface="Arial Narrow" panose="020B0604020202020204" pitchFamily="34" charset="0"/>
              </a:rPr>
              <a:t>: </a:t>
            </a:r>
            <a:r>
              <a:rPr lang="en-AU" sz="2000" b="1" dirty="0">
                <a:latin typeface="Arial Narrow" panose="020B0604020202020204" pitchFamily="34" charset="0"/>
                <a:cs typeface="Arial Narrow" panose="020B0604020202020204" pitchFamily="34" charset="0"/>
              </a:rPr>
              <a:t>peer channel fetch &lt;</a:t>
            </a:r>
            <a:r>
              <a:rPr lang="en-AU" sz="2000" b="1" dirty="0" err="1">
                <a:latin typeface="Arial Narrow" panose="020B0604020202020204" pitchFamily="34" charset="0"/>
                <a:cs typeface="Arial Narrow" panose="020B0604020202020204" pitchFamily="34" charset="0"/>
              </a:rPr>
              <a:t>newest|oldest|config</a:t>
            </a:r>
            <a:r>
              <a:rPr lang="en-AU" sz="2000" b="1" dirty="0">
                <a:latin typeface="Arial Narrow" panose="020B0604020202020204" pitchFamily="34" charset="0"/>
                <a:cs typeface="Arial Narrow" panose="020B0604020202020204" pitchFamily="34" charset="0"/>
              </a:rPr>
              <a:t>|(number)&gt; --</a:t>
            </a:r>
            <a:r>
              <a:rPr lang="en-AU" sz="2000" b="1" dirty="0" err="1">
                <a:latin typeface="Arial Narrow" panose="020B0604020202020204" pitchFamily="34" charset="0"/>
                <a:cs typeface="Arial Narrow" panose="020B0604020202020204" pitchFamily="34" charset="0"/>
              </a:rPr>
              <a:t>channelID</a:t>
            </a:r>
            <a:r>
              <a:rPr lang="en-AU" sz="2000" b="1" dirty="0">
                <a:latin typeface="Arial Narrow" panose="020B0604020202020204" pitchFamily="34" charset="0"/>
                <a:cs typeface="Arial Narrow" panose="020B0604020202020204" pitchFamily="34" charset="0"/>
              </a:rPr>
              <a:t> ..... </a:t>
            </a:r>
            <a:r>
              <a:rPr lang="en-AU" sz="2000" dirty="0">
                <a:latin typeface="Arial Narrow" panose="020B0604020202020204" pitchFamily="34" charset="0"/>
                <a:cs typeface="Arial Narrow" panose="020B0604020202020204" pitchFamily="34" charset="0"/>
              </a:rPr>
              <a:t>uses the deliver service of the orderer and if not configured the one of the peer and does not result in an invocation of the QSSC (at least for what I can tell by traversing the code... </a:t>
            </a:r>
            <a:r>
              <a:rPr lang="en-AU" sz="2000" dirty="0">
                <a:latin typeface="Arial Narrow" panose="020B0604020202020204" pitchFamily="34" charset="0"/>
                <a:cs typeface="Arial Narrow" panose="020B0604020202020204" pitchFamily="34" charset="0"/>
                <a:sym typeface="Wingdings" pitchFamily="2" charset="2"/>
              </a:rPr>
              <a:t>).</a:t>
            </a:r>
            <a:endParaRPr lang="en-AU" sz="2000"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269854511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3941656" cy="369332"/>
          </a:xfrm>
          <a:prstGeom prst="rect">
            <a:avLst/>
          </a:prstGeom>
        </p:spPr>
        <p:txBody>
          <a:bodyPr wrap="none">
            <a:spAutoFit/>
          </a:bodyPr>
          <a:lstStyle/>
          <a:p>
            <a:pPr lvl="0"/>
            <a:r>
              <a:rPr lang="en-AU" b="1" dirty="0">
                <a:solidFill>
                  <a:prstClr val="black"/>
                </a:solidFill>
              </a:rPr>
              <a:t>Configuration System Chaincode (CSCC)</a:t>
            </a:r>
          </a:p>
        </p:txBody>
      </p:sp>
      <p:sp>
        <p:nvSpPr>
          <p:cNvPr id="16" name="TextBox 15">
            <a:extLst>
              <a:ext uri="{FF2B5EF4-FFF2-40B4-BE49-F238E27FC236}">
                <a16:creationId xmlns:a16="http://schemas.microsoft.com/office/drawing/2014/main" id="{B4273D8F-C48D-EA44-B821-584CEA99EB39}"/>
              </a:ext>
            </a:extLst>
          </p:cNvPr>
          <p:cNvSpPr txBox="1"/>
          <p:nvPr/>
        </p:nvSpPr>
        <p:spPr>
          <a:xfrm>
            <a:off x="859219" y="2303121"/>
            <a:ext cx="10836251" cy="1015663"/>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CSCC provides capabilities to support network configuration for the peer. These are primarily related to the management of channels that the peer is connected to. Some of these capabilities are exposed to the end user as part of the </a:t>
            </a:r>
            <a:r>
              <a:rPr lang="en-AU" sz="2000" b="1" dirty="0">
                <a:latin typeface="Arial Narrow" panose="020B0604020202020204" pitchFamily="34" charset="0"/>
                <a:cs typeface="Arial Narrow" panose="020B0604020202020204" pitchFamily="34" charset="0"/>
              </a:rPr>
              <a:t>peer channel ... </a:t>
            </a:r>
            <a:r>
              <a:rPr lang="en-AU" sz="2000" dirty="0">
                <a:latin typeface="Arial Narrow" panose="020B0604020202020204" pitchFamily="34" charset="0"/>
                <a:cs typeface="Arial Narrow" panose="020B0604020202020204" pitchFamily="34" charset="0"/>
              </a:rPr>
              <a:t>command.</a:t>
            </a:r>
          </a:p>
        </p:txBody>
      </p:sp>
      <p:sp>
        <p:nvSpPr>
          <p:cNvPr id="17" name="TextBox 16">
            <a:extLst>
              <a:ext uri="{FF2B5EF4-FFF2-40B4-BE49-F238E27FC236}">
                <a16:creationId xmlns:a16="http://schemas.microsoft.com/office/drawing/2014/main" id="{70CD68F4-2A15-904C-9363-8E13FE507C96}"/>
              </a:ext>
            </a:extLst>
          </p:cNvPr>
          <p:cNvSpPr txBox="1"/>
          <p:nvPr/>
        </p:nvSpPr>
        <p:spPr>
          <a:xfrm>
            <a:off x="904231" y="3969130"/>
            <a:ext cx="10836250" cy="1938992"/>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make a peer join a channel</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retrieve the configuration block of a channel</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retrieve the list of channels</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the configuration tree for a channel</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simulating the update of a configuration tree for a channel</a:t>
            </a:r>
          </a:p>
        </p:txBody>
      </p:sp>
      <p:sp>
        <p:nvSpPr>
          <p:cNvPr id="19" name="TextBox 18">
            <a:extLst>
              <a:ext uri="{FF2B5EF4-FFF2-40B4-BE49-F238E27FC236}">
                <a16:creationId xmlns:a16="http://schemas.microsoft.com/office/drawing/2014/main" id="{2B64F760-FF5A-6249-A9C4-118BEB0BFC7A}"/>
              </a:ext>
            </a:extLst>
          </p:cNvPr>
          <p:cNvSpPr txBox="1"/>
          <p:nvPr/>
        </p:nvSpPr>
        <p:spPr>
          <a:xfrm>
            <a:off x="859219" y="3504842"/>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These capabilities are:</a:t>
            </a:r>
          </a:p>
        </p:txBody>
      </p:sp>
    </p:spTree>
    <p:extLst>
      <p:ext uri="{BB962C8B-B14F-4D97-AF65-F5344CB8AC3E}">
        <p14:creationId xmlns:p14="http://schemas.microsoft.com/office/powerpoint/2010/main" val="16233970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ounded Rectangle 218">
            <a:extLst>
              <a:ext uri="{FF2B5EF4-FFF2-40B4-BE49-F238E27FC236}">
                <a16:creationId xmlns:a16="http://schemas.microsoft.com/office/drawing/2014/main" id="{FEC1588B-6F9D-2448-A256-CE530D5966C6}"/>
              </a:ext>
            </a:extLst>
          </p:cNvPr>
          <p:cNvSpPr/>
          <p:nvPr/>
        </p:nvSpPr>
        <p:spPr>
          <a:xfrm>
            <a:off x="7308377" y="2372228"/>
            <a:ext cx="4448190" cy="1332065"/>
          </a:xfrm>
          <a:prstGeom prst="roundRect">
            <a:avLst>
              <a:gd name="adj" fmla="val 4292"/>
            </a:avLst>
          </a:prstGeom>
          <a:solidFill>
            <a:schemeClr val="accent4">
              <a:lumMod val="20000"/>
              <a:lumOff val="80000"/>
              <a:alpha val="32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0" name="Rounded Rectangle 219">
            <a:extLst>
              <a:ext uri="{FF2B5EF4-FFF2-40B4-BE49-F238E27FC236}">
                <a16:creationId xmlns:a16="http://schemas.microsoft.com/office/drawing/2014/main" id="{47974F63-F4F0-4443-A202-4A678D039A1A}"/>
              </a:ext>
            </a:extLst>
          </p:cNvPr>
          <p:cNvSpPr/>
          <p:nvPr/>
        </p:nvSpPr>
        <p:spPr>
          <a:xfrm>
            <a:off x="7303767" y="3811311"/>
            <a:ext cx="4448190" cy="1611590"/>
          </a:xfrm>
          <a:prstGeom prst="roundRect">
            <a:avLst>
              <a:gd name="adj" fmla="val 7981"/>
            </a:avLst>
          </a:prstGeom>
          <a:solidFill>
            <a:schemeClr val="accent5">
              <a:lumMod val="20000"/>
              <a:lumOff val="80000"/>
              <a:alpha val="32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1" name="Rounded Rectangle 220">
            <a:extLst>
              <a:ext uri="{FF2B5EF4-FFF2-40B4-BE49-F238E27FC236}">
                <a16:creationId xmlns:a16="http://schemas.microsoft.com/office/drawing/2014/main" id="{5AE0726C-05D9-A746-8BA7-CEB0696033F4}"/>
              </a:ext>
            </a:extLst>
          </p:cNvPr>
          <p:cNvSpPr/>
          <p:nvPr/>
        </p:nvSpPr>
        <p:spPr>
          <a:xfrm>
            <a:off x="7303767" y="5492461"/>
            <a:ext cx="4448190" cy="1068363"/>
          </a:xfrm>
          <a:prstGeom prst="roundRect">
            <a:avLst>
              <a:gd name="adj" fmla="val 7981"/>
            </a:avLst>
          </a:prstGeom>
          <a:solidFill>
            <a:schemeClr val="accent4">
              <a:lumMod val="20000"/>
              <a:lumOff val="80000"/>
              <a:alpha val="32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3941656" cy="369332"/>
          </a:xfrm>
          <a:prstGeom prst="rect">
            <a:avLst/>
          </a:prstGeom>
        </p:spPr>
        <p:txBody>
          <a:bodyPr wrap="none">
            <a:spAutoFit/>
          </a:bodyPr>
          <a:lstStyle/>
          <a:p>
            <a:pPr lvl="0"/>
            <a:r>
              <a:rPr lang="en-AU" b="1" dirty="0">
                <a:solidFill>
                  <a:prstClr val="black"/>
                </a:solidFill>
              </a:rPr>
              <a:t>Configuration System Chaincode (CSCC)</a:t>
            </a:r>
          </a:p>
        </p:txBody>
      </p:sp>
      <p:pic>
        <p:nvPicPr>
          <p:cNvPr id="15" name="Picture 14" descr="A close up of a logo&#10;&#10;Description automatically generated">
            <a:extLst>
              <a:ext uri="{FF2B5EF4-FFF2-40B4-BE49-F238E27FC236}">
                <a16:creationId xmlns:a16="http://schemas.microsoft.com/office/drawing/2014/main" id="{1F8D837C-A52B-D647-9D29-4689D4B13856}"/>
              </a:ext>
            </a:extLst>
          </p:cNvPr>
          <p:cNvPicPr>
            <a:picLocks noChangeAspect="1"/>
          </p:cNvPicPr>
          <p:nvPr/>
        </p:nvPicPr>
        <p:blipFill>
          <a:blip r:embed="rId3"/>
          <a:stretch>
            <a:fillRect/>
          </a:stretch>
        </p:blipFill>
        <p:spPr>
          <a:xfrm>
            <a:off x="6980054" y="1738385"/>
            <a:ext cx="302161" cy="302161"/>
          </a:xfrm>
          <a:prstGeom prst="rect">
            <a:avLst/>
          </a:prstGeom>
        </p:spPr>
      </p:pic>
      <p:sp>
        <p:nvSpPr>
          <p:cNvPr id="16" name="TextBox 15">
            <a:extLst>
              <a:ext uri="{FF2B5EF4-FFF2-40B4-BE49-F238E27FC236}">
                <a16:creationId xmlns:a16="http://schemas.microsoft.com/office/drawing/2014/main" id="{2AB5F4CA-780E-DB46-ABF2-03FB032D8E3B}"/>
              </a:ext>
            </a:extLst>
          </p:cNvPr>
          <p:cNvSpPr txBox="1"/>
          <p:nvPr/>
        </p:nvSpPr>
        <p:spPr>
          <a:xfrm>
            <a:off x="7282215" y="1666680"/>
            <a:ext cx="2704587"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hyperleger</a:t>
            </a:r>
            <a:r>
              <a:rPr lang="en-AU" dirty="0">
                <a:latin typeface="Arial Narrow" panose="020B0604020202020204" pitchFamily="34" charset="0"/>
                <a:cs typeface="Arial Narrow" panose="020B0604020202020204" pitchFamily="34" charset="0"/>
              </a:rPr>
              <a:t>/fabric [release-1.4]</a:t>
            </a:r>
          </a:p>
        </p:txBody>
      </p:sp>
      <p:cxnSp>
        <p:nvCxnSpPr>
          <p:cNvPr id="17" name="Straight Connector 16">
            <a:extLst>
              <a:ext uri="{FF2B5EF4-FFF2-40B4-BE49-F238E27FC236}">
                <a16:creationId xmlns:a16="http://schemas.microsoft.com/office/drawing/2014/main" id="{51D7CFD4-10C3-9148-B0DD-0DCC2E078B1E}"/>
              </a:ext>
            </a:extLst>
          </p:cNvPr>
          <p:cNvCxnSpPr>
            <a:cxnSpLocks/>
          </p:cNvCxnSpPr>
          <p:nvPr/>
        </p:nvCxnSpPr>
        <p:spPr>
          <a:xfrm>
            <a:off x="7518659" y="2498568"/>
            <a:ext cx="0" cy="3330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1E669D3-2C93-4140-898E-850F481C8EF4}"/>
              </a:ext>
            </a:extLst>
          </p:cNvPr>
          <p:cNvGrpSpPr/>
          <p:nvPr/>
        </p:nvGrpSpPr>
        <p:grpSpPr>
          <a:xfrm>
            <a:off x="7523783" y="2465035"/>
            <a:ext cx="1606282" cy="322315"/>
            <a:chOff x="1207330" y="2457895"/>
            <a:chExt cx="1606282" cy="322315"/>
          </a:xfrm>
        </p:grpSpPr>
        <p:pic>
          <p:nvPicPr>
            <p:cNvPr id="27" name="Picture 26" descr="A close up of a camera&#10;&#10;Description automatically generated">
              <a:extLst>
                <a:ext uri="{FF2B5EF4-FFF2-40B4-BE49-F238E27FC236}">
                  <a16:creationId xmlns:a16="http://schemas.microsoft.com/office/drawing/2014/main" id="{239727DA-DDA9-D94F-ACA9-7C3685F6B7E3}"/>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28" name="Straight Connector 27">
              <a:extLst>
                <a:ext uri="{FF2B5EF4-FFF2-40B4-BE49-F238E27FC236}">
                  <a16:creationId xmlns:a16="http://schemas.microsoft.com/office/drawing/2014/main" id="{94E7270A-69BD-D24F-9724-53951FF75BF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0CD84E9-CBB7-9742-B093-D1337074DF6E}"/>
                </a:ext>
              </a:extLst>
            </p:cNvPr>
            <p:cNvSpPr txBox="1"/>
            <p:nvPr/>
          </p:nvSpPr>
          <p:spPr>
            <a:xfrm>
              <a:off x="2063086" y="2457895"/>
              <a:ext cx="750526"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common</a:t>
              </a:r>
              <a:endParaRPr lang="en-AU" dirty="0">
                <a:latin typeface="Arial Narrow" panose="020B0604020202020204" pitchFamily="34" charset="0"/>
                <a:cs typeface="Arial Narrow" panose="020B0604020202020204" pitchFamily="34" charset="0"/>
              </a:endParaRPr>
            </a:p>
          </p:txBody>
        </p:sp>
      </p:grpSp>
      <p:cxnSp>
        <p:nvCxnSpPr>
          <p:cNvPr id="30" name="Straight Connector 29">
            <a:extLst>
              <a:ext uri="{FF2B5EF4-FFF2-40B4-BE49-F238E27FC236}">
                <a16:creationId xmlns:a16="http://schemas.microsoft.com/office/drawing/2014/main" id="{4349A4FC-16CA-7949-B906-A406CFDB9A64}"/>
              </a:ext>
            </a:extLst>
          </p:cNvPr>
          <p:cNvCxnSpPr>
            <a:cxnSpLocks/>
          </p:cNvCxnSpPr>
          <p:nvPr/>
        </p:nvCxnSpPr>
        <p:spPr>
          <a:xfrm>
            <a:off x="8219857" y="2782099"/>
            <a:ext cx="0" cy="306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65DA9EB-7755-0F47-9CD2-6A7619444019}"/>
              </a:ext>
            </a:extLst>
          </p:cNvPr>
          <p:cNvGrpSpPr/>
          <p:nvPr/>
        </p:nvGrpSpPr>
        <p:grpSpPr>
          <a:xfrm>
            <a:off x="8911953" y="3070491"/>
            <a:ext cx="1086328" cy="530217"/>
            <a:chOff x="2601416" y="3640567"/>
            <a:chExt cx="1086328" cy="530217"/>
          </a:xfrm>
        </p:grpSpPr>
        <p:grpSp>
          <p:nvGrpSpPr>
            <p:cNvPr id="33" name="Group 32">
              <a:extLst>
                <a:ext uri="{FF2B5EF4-FFF2-40B4-BE49-F238E27FC236}">
                  <a16:creationId xmlns:a16="http://schemas.microsoft.com/office/drawing/2014/main" id="{7166B71D-CD4D-2540-B256-0D5626AC9C96}"/>
                </a:ext>
              </a:extLst>
            </p:cNvPr>
            <p:cNvGrpSpPr/>
            <p:nvPr/>
          </p:nvGrpSpPr>
          <p:grpSpPr>
            <a:xfrm>
              <a:off x="2601416" y="3640567"/>
              <a:ext cx="1086328" cy="307777"/>
              <a:chOff x="1207330" y="2471543"/>
              <a:chExt cx="1086328" cy="307777"/>
            </a:xfrm>
          </p:grpSpPr>
          <p:cxnSp>
            <p:nvCxnSpPr>
              <p:cNvPr id="37" name="Straight Connector 36">
                <a:extLst>
                  <a:ext uri="{FF2B5EF4-FFF2-40B4-BE49-F238E27FC236}">
                    <a16:creationId xmlns:a16="http://schemas.microsoft.com/office/drawing/2014/main" id="{2C493D58-42CE-FD45-A3EF-BE6454D4600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498A86B-F73F-984B-BAC3-615E8700CF8F}"/>
                  </a:ext>
                </a:extLst>
              </p:cNvPr>
              <p:cNvSpPr txBox="1"/>
              <p:nvPr/>
            </p:nvSpPr>
            <p:spPr>
              <a:xfrm>
                <a:off x="1708241" y="2471543"/>
                <a:ext cx="585417"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api.go</a:t>
                </a:r>
                <a:endParaRPr lang="en-AU" dirty="0">
                  <a:latin typeface="Arial Narrow" panose="020B0604020202020204" pitchFamily="34" charset="0"/>
                  <a:cs typeface="Arial Narrow" panose="020B0604020202020204" pitchFamily="34" charset="0"/>
                </a:endParaRPr>
              </a:p>
            </p:txBody>
          </p:sp>
        </p:grpSp>
        <p:cxnSp>
          <p:nvCxnSpPr>
            <p:cNvPr id="34" name="Straight Connector 33">
              <a:extLst>
                <a:ext uri="{FF2B5EF4-FFF2-40B4-BE49-F238E27FC236}">
                  <a16:creationId xmlns:a16="http://schemas.microsoft.com/office/drawing/2014/main" id="{F70342A0-D27B-4348-92C8-7DFB9741305B}"/>
                </a:ext>
              </a:extLst>
            </p:cNvPr>
            <p:cNvCxnSpPr>
              <a:cxnSpLocks/>
            </p:cNvCxnSpPr>
            <p:nvPr/>
          </p:nvCxnSpPr>
          <p:spPr>
            <a:xfrm>
              <a:off x="2601416" y="3672996"/>
              <a:ext cx="0" cy="26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C812521-FA60-2947-BCFE-786DB0904212}"/>
                </a:ext>
              </a:extLst>
            </p:cNvPr>
            <p:cNvCxnSpPr>
              <a:cxnSpLocks/>
            </p:cNvCxnSpPr>
            <p:nvPr/>
          </p:nvCxnSpPr>
          <p:spPr>
            <a:xfrm>
              <a:off x="2602701" y="3983727"/>
              <a:ext cx="0" cy="1870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A9C40A29-6F7B-8F4D-9DC3-F41DE25B8C22}"/>
              </a:ext>
            </a:extLst>
          </p:cNvPr>
          <p:cNvGrpSpPr/>
          <p:nvPr/>
        </p:nvGrpSpPr>
        <p:grpSpPr>
          <a:xfrm>
            <a:off x="8217582" y="2766290"/>
            <a:ext cx="1433158" cy="322315"/>
            <a:chOff x="1207330" y="2457895"/>
            <a:chExt cx="1433158" cy="322315"/>
          </a:xfrm>
        </p:grpSpPr>
        <p:pic>
          <p:nvPicPr>
            <p:cNvPr id="54" name="Picture 53" descr="A close up of a camera&#10;&#10;Description automatically generated">
              <a:extLst>
                <a:ext uri="{FF2B5EF4-FFF2-40B4-BE49-F238E27FC236}">
                  <a16:creationId xmlns:a16="http://schemas.microsoft.com/office/drawing/2014/main" id="{FCB17A1C-1F04-414F-A560-1B278492D0C2}"/>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55" name="Straight Connector 54">
              <a:extLst>
                <a:ext uri="{FF2B5EF4-FFF2-40B4-BE49-F238E27FC236}">
                  <a16:creationId xmlns:a16="http://schemas.microsoft.com/office/drawing/2014/main" id="{F1830CAD-C66C-824D-97C8-AA3A786F6EE3}"/>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A1FF8A4-68F5-324A-8700-4649BF90137E}"/>
                </a:ext>
              </a:extLst>
            </p:cNvPr>
            <p:cNvSpPr txBox="1"/>
            <p:nvPr/>
          </p:nvSpPr>
          <p:spPr>
            <a:xfrm>
              <a:off x="2063086" y="2457895"/>
              <a:ext cx="577402"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config</a:t>
              </a:r>
              <a:endParaRPr lang="en-AU" dirty="0">
                <a:latin typeface="Arial Narrow" panose="020B0604020202020204" pitchFamily="34" charset="0"/>
                <a:cs typeface="Arial Narrow" panose="020B0604020202020204" pitchFamily="34" charset="0"/>
              </a:endParaRPr>
            </a:p>
          </p:txBody>
        </p:sp>
      </p:grpSp>
      <p:cxnSp>
        <p:nvCxnSpPr>
          <p:cNvPr id="73" name="Straight Connector 72">
            <a:extLst>
              <a:ext uri="{FF2B5EF4-FFF2-40B4-BE49-F238E27FC236}">
                <a16:creationId xmlns:a16="http://schemas.microsoft.com/office/drawing/2014/main" id="{B1B4514A-8B56-CA41-85CB-23E025240674}"/>
              </a:ext>
            </a:extLst>
          </p:cNvPr>
          <p:cNvCxnSpPr>
            <a:cxnSpLocks/>
          </p:cNvCxnSpPr>
          <p:nvPr/>
        </p:nvCxnSpPr>
        <p:spPr>
          <a:xfrm>
            <a:off x="7518659" y="2036012"/>
            <a:ext cx="0" cy="3823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1A341D2-D940-6C4F-B943-C80B3BD4754C}"/>
              </a:ext>
            </a:extLst>
          </p:cNvPr>
          <p:cNvCxnSpPr>
            <a:cxnSpLocks/>
          </p:cNvCxnSpPr>
          <p:nvPr/>
        </p:nvCxnSpPr>
        <p:spPr>
          <a:xfrm>
            <a:off x="7518659" y="5776431"/>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4563898-D120-1B46-828D-3A80453124A5}"/>
              </a:ext>
            </a:extLst>
          </p:cNvPr>
          <p:cNvCxnSpPr>
            <a:cxnSpLocks/>
          </p:cNvCxnSpPr>
          <p:nvPr/>
        </p:nvCxnSpPr>
        <p:spPr>
          <a:xfrm>
            <a:off x="8222130" y="3125546"/>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1F28BBD9-D69E-0044-A48E-D445E8B28D62}"/>
              </a:ext>
            </a:extLst>
          </p:cNvPr>
          <p:cNvGrpSpPr/>
          <p:nvPr/>
        </p:nvGrpSpPr>
        <p:grpSpPr>
          <a:xfrm>
            <a:off x="7523783" y="3897645"/>
            <a:ext cx="1327360" cy="322315"/>
            <a:chOff x="1207330" y="2457895"/>
            <a:chExt cx="1327360" cy="322315"/>
          </a:xfrm>
        </p:grpSpPr>
        <p:pic>
          <p:nvPicPr>
            <p:cNvPr id="130" name="Picture 129" descr="A close up of a camera&#10;&#10;Description automatically generated">
              <a:extLst>
                <a:ext uri="{FF2B5EF4-FFF2-40B4-BE49-F238E27FC236}">
                  <a16:creationId xmlns:a16="http://schemas.microsoft.com/office/drawing/2014/main" id="{E28068CC-CB94-C445-9C13-1E0AB5A314BE}"/>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31" name="Straight Connector 130">
              <a:extLst>
                <a:ext uri="{FF2B5EF4-FFF2-40B4-BE49-F238E27FC236}">
                  <a16:creationId xmlns:a16="http://schemas.microsoft.com/office/drawing/2014/main" id="{F928D311-C3F8-B947-942D-FE30F956146A}"/>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687B017-D130-704E-83B5-53CF960A154E}"/>
                </a:ext>
              </a:extLst>
            </p:cNvPr>
            <p:cNvSpPr txBox="1"/>
            <p:nvPr/>
          </p:nvSpPr>
          <p:spPr>
            <a:xfrm>
              <a:off x="2063086" y="2457895"/>
              <a:ext cx="471604"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core</a:t>
              </a:r>
              <a:endParaRPr lang="en-AU" dirty="0">
                <a:latin typeface="Arial Narrow" panose="020B0604020202020204" pitchFamily="34" charset="0"/>
                <a:cs typeface="Arial Narrow" panose="020B0604020202020204" pitchFamily="34" charset="0"/>
              </a:endParaRPr>
            </a:p>
          </p:txBody>
        </p:sp>
      </p:grpSp>
      <p:cxnSp>
        <p:nvCxnSpPr>
          <p:cNvPr id="133" name="Straight Connector 132">
            <a:extLst>
              <a:ext uri="{FF2B5EF4-FFF2-40B4-BE49-F238E27FC236}">
                <a16:creationId xmlns:a16="http://schemas.microsoft.com/office/drawing/2014/main" id="{4AC7D05A-3B34-244B-9B24-1C1EE39EFD1E}"/>
              </a:ext>
            </a:extLst>
          </p:cNvPr>
          <p:cNvCxnSpPr>
            <a:cxnSpLocks/>
          </p:cNvCxnSpPr>
          <p:nvPr/>
        </p:nvCxnSpPr>
        <p:spPr>
          <a:xfrm>
            <a:off x="8210111" y="4188287"/>
            <a:ext cx="0" cy="345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F238BB59-C677-3B43-980E-F181B09B0CB3}"/>
              </a:ext>
            </a:extLst>
          </p:cNvPr>
          <p:cNvGrpSpPr/>
          <p:nvPr/>
        </p:nvGrpSpPr>
        <p:grpSpPr>
          <a:xfrm>
            <a:off x="8902603" y="4492975"/>
            <a:ext cx="500661" cy="497788"/>
            <a:chOff x="2601416" y="3672996"/>
            <a:chExt cx="500661" cy="497788"/>
          </a:xfrm>
        </p:grpSpPr>
        <p:cxnSp>
          <p:nvCxnSpPr>
            <p:cNvPr id="138" name="Straight Connector 137">
              <a:extLst>
                <a:ext uri="{FF2B5EF4-FFF2-40B4-BE49-F238E27FC236}">
                  <a16:creationId xmlns:a16="http://schemas.microsoft.com/office/drawing/2014/main" id="{F11CB468-F2C8-C24B-8437-3059D426DAAD}"/>
                </a:ext>
              </a:extLst>
            </p:cNvPr>
            <p:cNvCxnSpPr>
              <a:cxnSpLocks/>
            </p:cNvCxnSpPr>
            <p:nvPr/>
          </p:nvCxnSpPr>
          <p:spPr>
            <a:xfrm flipH="1">
              <a:off x="2601416" y="3800172"/>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CBD67B-81D9-994F-85DE-60741984CDB3}"/>
                </a:ext>
              </a:extLst>
            </p:cNvPr>
            <p:cNvCxnSpPr>
              <a:cxnSpLocks/>
            </p:cNvCxnSpPr>
            <p:nvPr/>
          </p:nvCxnSpPr>
          <p:spPr>
            <a:xfrm>
              <a:off x="2601416" y="3672996"/>
              <a:ext cx="0" cy="26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243DDD3-F9F5-724C-B957-D1F17DAC6A40}"/>
                </a:ext>
              </a:extLst>
            </p:cNvPr>
            <p:cNvCxnSpPr>
              <a:cxnSpLocks/>
            </p:cNvCxnSpPr>
            <p:nvPr/>
          </p:nvCxnSpPr>
          <p:spPr>
            <a:xfrm>
              <a:off x="2602701" y="3983727"/>
              <a:ext cx="0" cy="1870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CC83098E-5BF6-7545-8A5D-A48C4DFDD6FD}"/>
              </a:ext>
            </a:extLst>
          </p:cNvPr>
          <p:cNvGrpSpPr/>
          <p:nvPr/>
        </p:nvGrpSpPr>
        <p:grpSpPr>
          <a:xfrm>
            <a:off x="8214858" y="4188287"/>
            <a:ext cx="1261636" cy="322315"/>
            <a:chOff x="1207330" y="2457895"/>
            <a:chExt cx="1261636" cy="322315"/>
          </a:xfrm>
        </p:grpSpPr>
        <p:pic>
          <p:nvPicPr>
            <p:cNvPr id="141" name="Picture 140" descr="A close up of a camera&#10;&#10;Description automatically generated">
              <a:extLst>
                <a:ext uri="{FF2B5EF4-FFF2-40B4-BE49-F238E27FC236}">
                  <a16:creationId xmlns:a16="http://schemas.microsoft.com/office/drawing/2014/main" id="{066B6843-3425-6143-9BD1-3C1DD3770E2A}"/>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42" name="Straight Connector 141">
              <a:extLst>
                <a:ext uri="{FF2B5EF4-FFF2-40B4-BE49-F238E27FC236}">
                  <a16:creationId xmlns:a16="http://schemas.microsoft.com/office/drawing/2014/main" id="{1251FAEC-F321-6448-BCFD-2DC1ACEDB999}"/>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711C8AE3-EC3D-4A42-8BB5-CCBF96B685E7}"/>
                </a:ext>
              </a:extLst>
            </p:cNvPr>
            <p:cNvSpPr txBox="1"/>
            <p:nvPr/>
          </p:nvSpPr>
          <p:spPr>
            <a:xfrm>
              <a:off x="2063086" y="2457895"/>
              <a:ext cx="40588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scc</a:t>
              </a:r>
              <a:endParaRPr lang="en-AU" dirty="0">
                <a:latin typeface="Arial Narrow" panose="020B0604020202020204" pitchFamily="34" charset="0"/>
                <a:cs typeface="Arial Narrow" panose="020B0604020202020204" pitchFamily="34" charset="0"/>
              </a:endParaRPr>
            </a:p>
          </p:txBody>
        </p:sp>
      </p:grpSp>
      <p:cxnSp>
        <p:nvCxnSpPr>
          <p:cNvPr id="145" name="Straight Connector 144">
            <a:extLst>
              <a:ext uri="{FF2B5EF4-FFF2-40B4-BE49-F238E27FC236}">
                <a16:creationId xmlns:a16="http://schemas.microsoft.com/office/drawing/2014/main" id="{D02A37F0-1AF4-0242-BBAE-BCFAAC3DCD58}"/>
              </a:ext>
            </a:extLst>
          </p:cNvPr>
          <p:cNvCxnSpPr>
            <a:cxnSpLocks/>
          </p:cNvCxnSpPr>
          <p:nvPr/>
        </p:nvCxnSpPr>
        <p:spPr>
          <a:xfrm>
            <a:off x="8212384" y="4559605"/>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46" name="Picture 145" descr="A close up of a camera&#10;&#10;Description automatically generated">
            <a:extLst>
              <a:ext uri="{FF2B5EF4-FFF2-40B4-BE49-F238E27FC236}">
                <a16:creationId xmlns:a16="http://schemas.microsoft.com/office/drawing/2014/main" id="{4F456867-EE44-FE41-90BE-66608D059982}"/>
              </a:ext>
            </a:extLst>
          </p:cNvPr>
          <p:cNvPicPr>
            <a:picLocks noChangeAspect="1"/>
          </p:cNvPicPr>
          <p:nvPr/>
        </p:nvPicPr>
        <p:blipFill>
          <a:blip r:embed="rId4"/>
          <a:stretch>
            <a:fillRect/>
          </a:stretch>
        </p:blipFill>
        <p:spPr>
          <a:xfrm>
            <a:off x="9472504" y="4494579"/>
            <a:ext cx="288782" cy="288782"/>
          </a:xfrm>
          <a:prstGeom prst="rect">
            <a:avLst/>
          </a:prstGeom>
        </p:spPr>
      </p:pic>
      <p:sp>
        <p:nvSpPr>
          <p:cNvPr id="147" name="TextBox 146">
            <a:extLst>
              <a:ext uri="{FF2B5EF4-FFF2-40B4-BE49-F238E27FC236}">
                <a16:creationId xmlns:a16="http://schemas.microsoft.com/office/drawing/2014/main" id="{BA2407CE-E647-C84C-91EF-9AD90EEA107B}"/>
              </a:ext>
            </a:extLst>
          </p:cNvPr>
          <p:cNvSpPr txBox="1"/>
          <p:nvPr/>
        </p:nvSpPr>
        <p:spPr>
          <a:xfrm>
            <a:off x="9771453" y="4461046"/>
            <a:ext cx="479618"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cscc</a:t>
            </a:r>
            <a:endParaRPr lang="en-AU" dirty="0">
              <a:latin typeface="Arial Narrow" panose="020B0604020202020204" pitchFamily="34" charset="0"/>
              <a:cs typeface="Arial Narrow" panose="020B0604020202020204" pitchFamily="34" charset="0"/>
            </a:endParaRPr>
          </a:p>
        </p:txBody>
      </p:sp>
      <p:grpSp>
        <p:nvGrpSpPr>
          <p:cNvPr id="148" name="Group 147">
            <a:extLst>
              <a:ext uri="{FF2B5EF4-FFF2-40B4-BE49-F238E27FC236}">
                <a16:creationId xmlns:a16="http://schemas.microsoft.com/office/drawing/2014/main" id="{E0EC56E7-4043-CA4F-897F-3C534CA51308}"/>
              </a:ext>
            </a:extLst>
          </p:cNvPr>
          <p:cNvGrpSpPr/>
          <p:nvPr/>
        </p:nvGrpSpPr>
        <p:grpSpPr>
          <a:xfrm>
            <a:off x="9616895" y="4731743"/>
            <a:ext cx="1483048" cy="400847"/>
            <a:chOff x="2601416" y="3640567"/>
            <a:chExt cx="1483048" cy="400847"/>
          </a:xfrm>
        </p:grpSpPr>
        <p:grpSp>
          <p:nvGrpSpPr>
            <p:cNvPr id="149" name="Group 148">
              <a:extLst>
                <a:ext uri="{FF2B5EF4-FFF2-40B4-BE49-F238E27FC236}">
                  <a16:creationId xmlns:a16="http://schemas.microsoft.com/office/drawing/2014/main" id="{D5BBB769-EFA0-454F-858D-13B6D8903DE3}"/>
                </a:ext>
              </a:extLst>
            </p:cNvPr>
            <p:cNvGrpSpPr/>
            <p:nvPr/>
          </p:nvGrpSpPr>
          <p:grpSpPr>
            <a:xfrm>
              <a:off x="2601416" y="3640567"/>
              <a:ext cx="1483048" cy="307777"/>
              <a:chOff x="1207330" y="2471543"/>
              <a:chExt cx="1483048" cy="307777"/>
            </a:xfrm>
          </p:grpSpPr>
          <p:cxnSp>
            <p:nvCxnSpPr>
              <p:cNvPr id="152" name="Straight Connector 151">
                <a:extLst>
                  <a:ext uri="{FF2B5EF4-FFF2-40B4-BE49-F238E27FC236}">
                    <a16:creationId xmlns:a16="http://schemas.microsoft.com/office/drawing/2014/main" id="{C686B31C-1F24-2640-B198-90B7364C83E4}"/>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13FD91C2-DDD7-F147-B439-F403E8875AA0}"/>
                  </a:ext>
                </a:extLst>
              </p:cNvPr>
              <p:cNvSpPr txBox="1"/>
              <p:nvPr/>
            </p:nvSpPr>
            <p:spPr>
              <a:xfrm>
                <a:off x="1694593" y="2471543"/>
                <a:ext cx="995785"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configure.go</a:t>
                </a:r>
                <a:endParaRPr lang="en-AU" dirty="0">
                  <a:latin typeface="Arial Narrow" panose="020B0604020202020204" pitchFamily="34" charset="0"/>
                  <a:cs typeface="Arial Narrow" panose="020B0604020202020204" pitchFamily="34" charset="0"/>
                </a:endParaRPr>
              </a:p>
            </p:txBody>
          </p:sp>
        </p:grpSp>
        <p:cxnSp>
          <p:nvCxnSpPr>
            <p:cNvPr id="150" name="Straight Connector 149">
              <a:extLst>
                <a:ext uri="{FF2B5EF4-FFF2-40B4-BE49-F238E27FC236}">
                  <a16:creationId xmlns:a16="http://schemas.microsoft.com/office/drawing/2014/main" id="{98288714-8007-ED48-981A-1DEB2F7656D7}"/>
                </a:ext>
              </a:extLst>
            </p:cNvPr>
            <p:cNvCxnSpPr>
              <a:cxnSpLocks/>
            </p:cNvCxnSpPr>
            <p:nvPr/>
          </p:nvCxnSpPr>
          <p:spPr>
            <a:xfrm>
              <a:off x="2601416" y="3672996"/>
              <a:ext cx="0" cy="368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94D11078-CDC7-3846-9016-040C69D84FEF}"/>
              </a:ext>
            </a:extLst>
          </p:cNvPr>
          <p:cNvGrpSpPr/>
          <p:nvPr/>
        </p:nvGrpSpPr>
        <p:grpSpPr>
          <a:xfrm>
            <a:off x="9612970" y="4972076"/>
            <a:ext cx="1803649" cy="307777"/>
            <a:chOff x="1207330" y="2471543"/>
            <a:chExt cx="1803649" cy="307777"/>
          </a:xfrm>
        </p:grpSpPr>
        <p:cxnSp>
          <p:nvCxnSpPr>
            <p:cNvPr id="161" name="Straight Connector 160">
              <a:extLst>
                <a:ext uri="{FF2B5EF4-FFF2-40B4-BE49-F238E27FC236}">
                  <a16:creationId xmlns:a16="http://schemas.microsoft.com/office/drawing/2014/main" id="{8AA4D15C-A99C-DC4C-B468-8B8A7F167962}"/>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AFE75832-01BE-124F-902A-FB199FBDE974}"/>
                </a:ext>
              </a:extLst>
            </p:cNvPr>
            <p:cNvSpPr txBox="1"/>
            <p:nvPr/>
          </p:nvSpPr>
          <p:spPr>
            <a:xfrm>
              <a:off x="1694593" y="2471543"/>
              <a:ext cx="1316386"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configure_test.go</a:t>
              </a:r>
              <a:endParaRPr lang="en-AU" dirty="0">
                <a:latin typeface="Arial Narrow" panose="020B0604020202020204" pitchFamily="34" charset="0"/>
                <a:cs typeface="Arial Narrow" panose="020B0604020202020204" pitchFamily="34" charset="0"/>
              </a:endParaRPr>
            </a:p>
          </p:txBody>
        </p:sp>
      </p:grpSp>
      <p:grpSp>
        <p:nvGrpSpPr>
          <p:cNvPr id="164" name="Group 163">
            <a:extLst>
              <a:ext uri="{FF2B5EF4-FFF2-40B4-BE49-F238E27FC236}">
                <a16:creationId xmlns:a16="http://schemas.microsoft.com/office/drawing/2014/main" id="{6888F3E3-4D28-4747-BF3A-BFA4D869DC75}"/>
              </a:ext>
            </a:extLst>
          </p:cNvPr>
          <p:cNvGrpSpPr/>
          <p:nvPr/>
        </p:nvGrpSpPr>
        <p:grpSpPr>
          <a:xfrm>
            <a:off x="7514491" y="5581424"/>
            <a:ext cx="1450791" cy="322315"/>
            <a:chOff x="1207330" y="2457895"/>
            <a:chExt cx="1450791" cy="322315"/>
          </a:xfrm>
        </p:grpSpPr>
        <p:pic>
          <p:nvPicPr>
            <p:cNvPr id="165" name="Picture 164" descr="A close up of a camera&#10;&#10;Description automatically generated">
              <a:extLst>
                <a:ext uri="{FF2B5EF4-FFF2-40B4-BE49-F238E27FC236}">
                  <a16:creationId xmlns:a16="http://schemas.microsoft.com/office/drawing/2014/main" id="{4AE74175-F33C-8B48-BFB2-104249BDD02A}"/>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166" name="Straight Connector 165">
              <a:extLst>
                <a:ext uri="{FF2B5EF4-FFF2-40B4-BE49-F238E27FC236}">
                  <a16:creationId xmlns:a16="http://schemas.microsoft.com/office/drawing/2014/main" id="{44D2B4C1-C877-5546-9D23-527EFF4FAF84}"/>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B8CDCE0D-DEC5-FF4A-9AAD-465F15DC0168}"/>
                </a:ext>
              </a:extLst>
            </p:cNvPr>
            <p:cNvSpPr txBox="1"/>
            <p:nvPr/>
          </p:nvSpPr>
          <p:spPr>
            <a:xfrm>
              <a:off x="2063086" y="2457895"/>
              <a:ext cx="595035"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protos</a:t>
              </a:r>
              <a:endParaRPr lang="en-AU" dirty="0">
                <a:latin typeface="Arial Narrow" panose="020B0604020202020204" pitchFamily="34" charset="0"/>
                <a:cs typeface="Arial Narrow" panose="020B0604020202020204" pitchFamily="34" charset="0"/>
              </a:endParaRPr>
            </a:p>
          </p:txBody>
        </p:sp>
      </p:grpSp>
      <p:cxnSp>
        <p:nvCxnSpPr>
          <p:cNvPr id="180" name="Straight Connector 179">
            <a:extLst>
              <a:ext uri="{FF2B5EF4-FFF2-40B4-BE49-F238E27FC236}">
                <a16:creationId xmlns:a16="http://schemas.microsoft.com/office/drawing/2014/main" id="{5FAA7B6D-DFC9-D54A-B53A-8F00300FE176}"/>
              </a:ext>
            </a:extLst>
          </p:cNvPr>
          <p:cNvCxnSpPr>
            <a:cxnSpLocks/>
          </p:cNvCxnSpPr>
          <p:nvPr/>
        </p:nvCxnSpPr>
        <p:spPr>
          <a:xfrm>
            <a:off x="8183234" y="5882943"/>
            <a:ext cx="0" cy="418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2B2F110B-6419-1642-A975-53CAEBCE26D4}"/>
              </a:ext>
            </a:extLst>
          </p:cNvPr>
          <p:cNvGrpSpPr/>
          <p:nvPr/>
        </p:nvGrpSpPr>
        <p:grpSpPr>
          <a:xfrm>
            <a:off x="8187940" y="5802766"/>
            <a:ext cx="2006451" cy="307777"/>
            <a:chOff x="1207330" y="2471543"/>
            <a:chExt cx="2006451" cy="307777"/>
          </a:xfrm>
        </p:grpSpPr>
        <p:cxnSp>
          <p:nvCxnSpPr>
            <p:cNvPr id="185" name="Straight Connector 184">
              <a:extLst>
                <a:ext uri="{FF2B5EF4-FFF2-40B4-BE49-F238E27FC236}">
                  <a16:creationId xmlns:a16="http://schemas.microsoft.com/office/drawing/2014/main" id="{118AB5C9-58CF-2F46-A8FE-3C14D92CAB70}"/>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037E139A-2376-B144-B2C6-92C034D6B761}"/>
                </a:ext>
              </a:extLst>
            </p:cNvPr>
            <p:cNvSpPr txBox="1"/>
            <p:nvPr/>
          </p:nvSpPr>
          <p:spPr>
            <a:xfrm>
              <a:off x="1708241" y="2471543"/>
              <a:ext cx="1505540"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config/</a:t>
              </a:r>
              <a:r>
                <a:rPr lang="en-AU" sz="1400" dirty="0" err="1">
                  <a:latin typeface="Arial Narrow" panose="020B0604020202020204" pitchFamily="34" charset="0"/>
                  <a:cs typeface="Arial Narrow" panose="020B0604020202020204" pitchFamily="34" charset="0"/>
                </a:rPr>
                <a:t>configtx.proto</a:t>
              </a:r>
              <a:endParaRPr lang="en-AU" dirty="0">
                <a:latin typeface="Arial Narrow" panose="020B0604020202020204" pitchFamily="34" charset="0"/>
                <a:cs typeface="Arial Narrow" panose="020B0604020202020204" pitchFamily="34" charset="0"/>
              </a:endParaRPr>
            </a:p>
          </p:txBody>
        </p:sp>
      </p:grpSp>
      <p:cxnSp>
        <p:nvCxnSpPr>
          <p:cNvPr id="191" name="Straight Connector 190">
            <a:extLst>
              <a:ext uri="{FF2B5EF4-FFF2-40B4-BE49-F238E27FC236}">
                <a16:creationId xmlns:a16="http://schemas.microsoft.com/office/drawing/2014/main" id="{1EB2F6AD-9CB9-7F46-80D5-38BE8F8C26AC}"/>
              </a:ext>
            </a:extLst>
          </p:cNvPr>
          <p:cNvCxnSpPr>
            <a:cxnSpLocks/>
          </p:cNvCxnSpPr>
          <p:nvPr/>
        </p:nvCxnSpPr>
        <p:spPr>
          <a:xfrm>
            <a:off x="8185507" y="6294628"/>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E0210BFC-5BC0-0C48-9F7F-6745D91024E1}"/>
              </a:ext>
            </a:extLst>
          </p:cNvPr>
          <p:cNvGrpSpPr/>
          <p:nvPr/>
        </p:nvGrpSpPr>
        <p:grpSpPr>
          <a:xfrm>
            <a:off x="8183862" y="6214854"/>
            <a:ext cx="2048129" cy="307777"/>
            <a:chOff x="1207330" y="2471543"/>
            <a:chExt cx="2048129" cy="307777"/>
          </a:xfrm>
        </p:grpSpPr>
        <p:cxnSp>
          <p:nvCxnSpPr>
            <p:cNvPr id="194" name="Straight Connector 193">
              <a:extLst>
                <a:ext uri="{FF2B5EF4-FFF2-40B4-BE49-F238E27FC236}">
                  <a16:creationId xmlns:a16="http://schemas.microsoft.com/office/drawing/2014/main" id="{0C15BBC7-AD69-D44A-B2ED-D2FC42CD6F45}"/>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037345BE-8D34-E84E-ACF5-E1F097748B3C}"/>
                </a:ext>
              </a:extLst>
            </p:cNvPr>
            <p:cNvSpPr txBox="1"/>
            <p:nvPr/>
          </p:nvSpPr>
          <p:spPr>
            <a:xfrm>
              <a:off x="1708241" y="2471543"/>
              <a:ext cx="1547218"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peer/</a:t>
              </a:r>
              <a:r>
                <a:rPr lang="en-AU" sz="1400" dirty="0" err="1">
                  <a:latin typeface="Arial Narrow" panose="020B0604020202020204" pitchFamily="34" charset="0"/>
                  <a:cs typeface="Arial Narrow" panose="020B0604020202020204" pitchFamily="34" charset="0"/>
                </a:rPr>
                <a:t>resources.proto</a:t>
              </a:r>
              <a:endParaRPr lang="en-AU" dirty="0">
                <a:latin typeface="Arial Narrow" panose="020B0604020202020204" pitchFamily="34" charset="0"/>
                <a:cs typeface="Arial Narrow" panose="020B0604020202020204" pitchFamily="34" charset="0"/>
              </a:endParaRPr>
            </a:p>
          </p:txBody>
        </p:sp>
      </p:grpSp>
      <p:cxnSp>
        <p:nvCxnSpPr>
          <p:cNvPr id="223" name="Straight Arrow Connector 222">
            <a:extLst>
              <a:ext uri="{FF2B5EF4-FFF2-40B4-BE49-F238E27FC236}">
                <a16:creationId xmlns:a16="http://schemas.microsoft.com/office/drawing/2014/main" id="{DA4F0A97-FF79-F248-90CB-CF28E07B3483}"/>
              </a:ext>
            </a:extLst>
          </p:cNvPr>
          <p:cNvCxnSpPr/>
          <p:nvPr/>
        </p:nvCxnSpPr>
        <p:spPr>
          <a:xfrm flipH="1">
            <a:off x="5181600" y="3429000"/>
            <a:ext cx="2122167"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49D27D7F-51C4-FD4A-969D-F8266D02F43C}"/>
              </a:ext>
            </a:extLst>
          </p:cNvPr>
          <p:cNvCxnSpPr/>
          <p:nvPr/>
        </p:nvCxnSpPr>
        <p:spPr>
          <a:xfrm flipH="1">
            <a:off x="5181600" y="4776497"/>
            <a:ext cx="2122167" cy="0"/>
          </a:xfrm>
          <a:prstGeom prst="straightConnector1">
            <a:avLst/>
          </a:prstGeom>
          <a:ln>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4C74CBDF-3B39-3442-A0DD-11C19AA4C9FC}"/>
              </a:ext>
            </a:extLst>
          </p:cNvPr>
          <p:cNvCxnSpPr/>
          <p:nvPr/>
        </p:nvCxnSpPr>
        <p:spPr>
          <a:xfrm flipH="1">
            <a:off x="5181600" y="6037054"/>
            <a:ext cx="2122167"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26" name="Rectangle 225">
            <a:extLst>
              <a:ext uri="{FF2B5EF4-FFF2-40B4-BE49-F238E27FC236}">
                <a16:creationId xmlns:a16="http://schemas.microsoft.com/office/drawing/2014/main" id="{B6B0ABA4-DD83-1E4E-AF07-14A0FA404010}"/>
              </a:ext>
            </a:extLst>
          </p:cNvPr>
          <p:cNvSpPr/>
          <p:nvPr/>
        </p:nvSpPr>
        <p:spPr>
          <a:xfrm>
            <a:off x="1558279" y="4465470"/>
            <a:ext cx="3511844" cy="646331"/>
          </a:xfrm>
          <a:prstGeom prst="rect">
            <a:avLst/>
          </a:prstGeom>
        </p:spPr>
        <p:txBody>
          <a:bodyPr wrap="square">
            <a:spAutoFit/>
          </a:bodyPr>
          <a:lstStyle/>
          <a:p>
            <a:pPr algn="r">
              <a:spcBef>
                <a:spcPts val="600"/>
              </a:spcBef>
              <a:spcAft>
                <a:spcPts val="600"/>
              </a:spcAft>
            </a:pPr>
            <a:r>
              <a:rPr lang="en-AU" dirty="0">
                <a:latin typeface="Arial Narrow" panose="020B0604020202020204" pitchFamily="34" charset="0"/>
                <a:cs typeface="Arial Narrow" panose="020B0604020202020204" pitchFamily="34" charset="0"/>
              </a:rPr>
              <a:t>Core implementation of the ledger querier which is the CSCC.</a:t>
            </a:r>
          </a:p>
        </p:txBody>
      </p:sp>
      <p:sp>
        <p:nvSpPr>
          <p:cNvPr id="227" name="Rectangle 226">
            <a:extLst>
              <a:ext uri="{FF2B5EF4-FFF2-40B4-BE49-F238E27FC236}">
                <a16:creationId xmlns:a16="http://schemas.microsoft.com/office/drawing/2014/main" id="{E39D208E-16B0-D646-8B87-26D88C245A70}"/>
              </a:ext>
            </a:extLst>
          </p:cNvPr>
          <p:cNvSpPr/>
          <p:nvPr/>
        </p:nvSpPr>
        <p:spPr>
          <a:xfrm>
            <a:off x="1553604" y="3117648"/>
            <a:ext cx="3511844" cy="646331"/>
          </a:xfrm>
          <a:prstGeom prst="rect">
            <a:avLst/>
          </a:prstGeom>
        </p:spPr>
        <p:txBody>
          <a:bodyPr wrap="square">
            <a:spAutoFit/>
          </a:bodyPr>
          <a:lstStyle/>
          <a:p>
            <a:pPr algn="r">
              <a:spcBef>
                <a:spcPts val="600"/>
              </a:spcBef>
              <a:spcAft>
                <a:spcPts val="600"/>
              </a:spcAft>
            </a:pPr>
            <a:r>
              <a:rPr lang="en-AU" dirty="0">
                <a:latin typeface="Arial Narrow" panose="020B0604020202020204" pitchFamily="34" charset="0"/>
                <a:cs typeface="Arial Narrow" panose="020B0604020202020204" pitchFamily="34" charset="0"/>
              </a:rPr>
              <a:t>Relevant interfaces for the access to the channel configuration </a:t>
            </a:r>
            <a:r>
              <a:rPr lang="en-AU" dirty="0" err="1">
                <a:latin typeface="Arial Narrow" panose="020B0604020202020204" pitchFamily="34" charset="0"/>
                <a:cs typeface="Arial Narrow" panose="020B0604020202020204" pitchFamily="34" charset="0"/>
              </a:rPr>
              <a:t>mangement</a:t>
            </a:r>
            <a:r>
              <a:rPr lang="en-AU" dirty="0">
                <a:latin typeface="Arial Narrow" panose="020B0604020202020204" pitchFamily="34" charset="0"/>
                <a:cs typeface="Arial Narrow" panose="020B0604020202020204" pitchFamily="34" charset="0"/>
              </a:rPr>
              <a:t>.</a:t>
            </a:r>
          </a:p>
        </p:txBody>
      </p:sp>
      <p:sp>
        <p:nvSpPr>
          <p:cNvPr id="228" name="Rectangle 227">
            <a:extLst>
              <a:ext uri="{FF2B5EF4-FFF2-40B4-BE49-F238E27FC236}">
                <a16:creationId xmlns:a16="http://schemas.microsoft.com/office/drawing/2014/main" id="{D525836E-4251-A54A-91C0-1B99E2134FF9}"/>
              </a:ext>
            </a:extLst>
          </p:cNvPr>
          <p:cNvSpPr/>
          <p:nvPr/>
        </p:nvSpPr>
        <p:spPr>
          <a:xfrm>
            <a:off x="1593554" y="5698500"/>
            <a:ext cx="3511844" cy="646331"/>
          </a:xfrm>
          <a:prstGeom prst="rect">
            <a:avLst/>
          </a:prstGeom>
        </p:spPr>
        <p:txBody>
          <a:bodyPr wrap="square">
            <a:spAutoFit/>
          </a:bodyPr>
          <a:lstStyle/>
          <a:p>
            <a:pPr algn="r">
              <a:spcBef>
                <a:spcPts val="600"/>
              </a:spcBef>
              <a:spcAft>
                <a:spcPts val="600"/>
              </a:spcAft>
            </a:pPr>
            <a:r>
              <a:rPr lang="en-AU" dirty="0">
                <a:latin typeface="Arial Narrow" panose="020B0604020202020204" pitchFamily="34" charset="0"/>
                <a:cs typeface="Arial Narrow" panose="020B0604020202020204" pitchFamily="34" charset="0"/>
              </a:rPr>
              <a:t>Associated </a:t>
            </a:r>
            <a:r>
              <a:rPr lang="en-AU" dirty="0" err="1">
                <a:latin typeface="Arial Narrow" panose="020B0604020202020204" pitchFamily="34" charset="0"/>
                <a:cs typeface="Arial Narrow" panose="020B0604020202020204" pitchFamily="34" charset="0"/>
              </a:rPr>
              <a:t>protobuf</a:t>
            </a:r>
            <a:r>
              <a:rPr lang="en-AU" dirty="0">
                <a:latin typeface="Arial Narrow" panose="020B0604020202020204" pitchFamily="34" charset="0"/>
                <a:cs typeface="Arial Narrow" panose="020B0604020202020204" pitchFamily="34" charset="0"/>
              </a:rPr>
              <a:t> definitions of data structures of interest.</a:t>
            </a:r>
          </a:p>
        </p:txBody>
      </p:sp>
      <p:grpSp>
        <p:nvGrpSpPr>
          <p:cNvPr id="229" name="Group 228">
            <a:extLst>
              <a:ext uri="{FF2B5EF4-FFF2-40B4-BE49-F238E27FC236}">
                <a16:creationId xmlns:a16="http://schemas.microsoft.com/office/drawing/2014/main" id="{98AD7DFE-1F54-EF4D-A3F7-1004AC4A8A7F}"/>
              </a:ext>
            </a:extLst>
          </p:cNvPr>
          <p:cNvGrpSpPr/>
          <p:nvPr/>
        </p:nvGrpSpPr>
        <p:grpSpPr>
          <a:xfrm>
            <a:off x="8187940" y="6005966"/>
            <a:ext cx="2237284" cy="307777"/>
            <a:chOff x="1207330" y="2471543"/>
            <a:chExt cx="2237284" cy="307777"/>
          </a:xfrm>
        </p:grpSpPr>
        <p:cxnSp>
          <p:nvCxnSpPr>
            <p:cNvPr id="230" name="Straight Connector 229">
              <a:extLst>
                <a:ext uri="{FF2B5EF4-FFF2-40B4-BE49-F238E27FC236}">
                  <a16:creationId xmlns:a16="http://schemas.microsoft.com/office/drawing/2014/main" id="{B5C0992F-BEA5-9A46-92C8-C12B8C85630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34370C33-9F20-014F-BAAF-8B3A316CE613}"/>
                </a:ext>
              </a:extLst>
            </p:cNvPr>
            <p:cNvSpPr txBox="1"/>
            <p:nvPr/>
          </p:nvSpPr>
          <p:spPr>
            <a:xfrm>
              <a:off x="1708241" y="2471543"/>
              <a:ext cx="1736373"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common/</a:t>
              </a:r>
              <a:r>
                <a:rPr lang="en-AU" sz="1400" dirty="0" err="1">
                  <a:latin typeface="Arial Narrow" panose="020B0604020202020204" pitchFamily="34" charset="0"/>
                  <a:cs typeface="Arial Narrow" panose="020B0604020202020204" pitchFamily="34" charset="0"/>
                </a:rPr>
                <a:t>common.proto</a:t>
              </a:r>
              <a:endParaRPr lang="en-AU" dirty="0">
                <a:latin typeface="Arial Narrow" panose="020B0604020202020204" pitchFamily="34" charset="0"/>
                <a:cs typeface="Arial Narrow" panose="020B0604020202020204" pitchFamily="34" charset="0"/>
              </a:endParaRPr>
            </a:p>
          </p:txBody>
        </p:sp>
      </p:grpSp>
    </p:spTree>
    <p:extLst>
      <p:ext uri="{BB962C8B-B14F-4D97-AF65-F5344CB8AC3E}">
        <p14:creationId xmlns:p14="http://schemas.microsoft.com/office/powerpoint/2010/main" val="22757136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3941656" cy="369332"/>
          </a:xfrm>
          <a:prstGeom prst="rect">
            <a:avLst/>
          </a:prstGeom>
        </p:spPr>
        <p:txBody>
          <a:bodyPr wrap="none">
            <a:spAutoFit/>
          </a:bodyPr>
          <a:lstStyle/>
          <a:p>
            <a:pPr lvl="0"/>
            <a:r>
              <a:rPr lang="en-AU" b="1" dirty="0">
                <a:solidFill>
                  <a:prstClr val="black"/>
                </a:solidFill>
              </a:rPr>
              <a:t>Configuration System Chaincode (CSCC)</a:t>
            </a:r>
          </a:p>
        </p:txBody>
      </p:sp>
      <p:sp>
        <p:nvSpPr>
          <p:cNvPr id="16" name="Rectangle 15">
            <a:extLst>
              <a:ext uri="{FF2B5EF4-FFF2-40B4-BE49-F238E27FC236}">
                <a16:creationId xmlns:a16="http://schemas.microsoft.com/office/drawing/2014/main" id="{97391D32-6B54-0440-90DE-9F87B30A5A64}"/>
              </a:ext>
            </a:extLst>
          </p:cNvPr>
          <p:cNvSpPr/>
          <p:nvPr/>
        </p:nvSpPr>
        <p:spPr>
          <a:xfrm>
            <a:off x="943206" y="2620402"/>
            <a:ext cx="4061277" cy="3105479"/>
          </a:xfrm>
          <a:prstGeom prst="rect">
            <a:avLst/>
          </a:prstGeom>
          <a:gradFill>
            <a:gsLst>
              <a:gs pos="100000">
                <a:schemeClr val="bg1">
                  <a:lumMod val="95000"/>
                </a:schemeClr>
              </a:gs>
              <a:gs pos="0">
                <a:schemeClr val="bg1"/>
              </a:gs>
            </a:gsLst>
            <a:lin ang="5400000" scaled="1"/>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a:extLst>
              <a:ext uri="{FF2B5EF4-FFF2-40B4-BE49-F238E27FC236}">
                <a16:creationId xmlns:a16="http://schemas.microsoft.com/office/drawing/2014/main" id="{EB30E30A-A680-1442-A4F8-B26EC47660BE}"/>
              </a:ext>
            </a:extLst>
          </p:cNvPr>
          <p:cNvCxnSpPr>
            <a:cxnSpLocks/>
          </p:cNvCxnSpPr>
          <p:nvPr/>
        </p:nvCxnSpPr>
        <p:spPr>
          <a:xfrm>
            <a:off x="943207" y="2993632"/>
            <a:ext cx="40588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45D91C9-C6C9-5A48-ABCC-EDB8CFAB63C8}"/>
              </a:ext>
            </a:extLst>
          </p:cNvPr>
          <p:cNvSpPr txBox="1"/>
          <p:nvPr/>
        </p:nvSpPr>
        <p:spPr>
          <a:xfrm>
            <a:off x="2451760" y="2657724"/>
            <a:ext cx="1051891"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PeerConfiger</a:t>
            </a:r>
            <a:endParaRPr lang="en-AU" sz="1400" dirty="0">
              <a:solidFill>
                <a:srgbClr val="7030A0"/>
              </a:solidFill>
              <a:latin typeface="Arial Narrow" panose="020B0604020202020204" pitchFamily="34" charset="0"/>
              <a:cs typeface="Arial Narrow" panose="020B0604020202020204" pitchFamily="34" charset="0"/>
            </a:endParaRPr>
          </a:p>
        </p:txBody>
      </p:sp>
      <p:cxnSp>
        <p:nvCxnSpPr>
          <p:cNvPr id="19" name="Straight Connector 18">
            <a:extLst>
              <a:ext uri="{FF2B5EF4-FFF2-40B4-BE49-F238E27FC236}">
                <a16:creationId xmlns:a16="http://schemas.microsoft.com/office/drawing/2014/main" id="{E82EBD54-419A-7F46-9B6D-3922680F8FD1}"/>
              </a:ext>
            </a:extLst>
          </p:cNvPr>
          <p:cNvCxnSpPr>
            <a:cxnSpLocks/>
          </p:cNvCxnSpPr>
          <p:nvPr/>
        </p:nvCxnSpPr>
        <p:spPr>
          <a:xfrm>
            <a:off x="943204" y="5237947"/>
            <a:ext cx="40588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3E24535-0B20-264B-8003-A382D4E076B8}"/>
              </a:ext>
            </a:extLst>
          </p:cNvPr>
          <p:cNvSpPr txBox="1"/>
          <p:nvPr/>
        </p:nvSpPr>
        <p:spPr>
          <a:xfrm>
            <a:off x="2784552" y="5285557"/>
            <a:ext cx="434734" cy="307777"/>
          </a:xfrm>
          <a:prstGeom prst="rect">
            <a:avLst/>
          </a:prstGeom>
          <a:noFill/>
        </p:spPr>
        <p:txBody>
          <a:bodyPr wrap="none" rtlCol="0">
            <a:spAutoFit/>
          </a:bodyPr>
          <a:lstStyle/>
          <a:p>
            <a:r>
              <a:rPr lang="en-AU" sz="1400" dirty="0">
                <a:solidFill>
                  <a:schemeClr val="tx1">
                    <a:lumMod val="75000"/>
                    <a:lumOff val="25000"/>
                  </a:schemeClr>
                </a:solidFill>
                <a:latin typeface="Arial Narrow" panose="020B0604020202020204" pitchFamily="34" charset="0"/>
                <a:cs typeface="Arial Narrow" panose="020B0604020202020204" pitchFamily="34" charset="0"/>
              </a:rPr>
              <a:t>......</a:t>
            </a:r>
          </a:p>
        </p:txBody>
      </p:sp>
      <p:grpSp>
        <p:nvGrpSpPr>
          <p:cNvPr id="21" name="Group 20">
            <a:extLst>
              <a:ext uri="{FF2B5EF4-FFF2-40B4-BE49-F238E27FC236}">
                <a16:creationId xmlns:a16="http://schemas.microsoft.com/office/drawing/2014/main" id="{A0E22114-CB34-EB49-BE41-683629078857}"/>
              </a:ext>
            </a:extLst>
          </p:cNvPr>
          <p:cNvGrpSpPr/>
          <p:nvPr/>
        </p:nvGrpSpPr>
        <p:grpSpPr>
          <a:xfrm>
            <a:off x="5000062" y="2650354"/>
            <a:ext cx="1775234" cy="307777"/>
            <a:chOff x="3601616" y="2593911"/>
            <a:chExt cx="1775234" cy="307777"/>
          </a:xfrm>
        </p:grpSpPr>
        <p:cxnSp>
          <p:nvCxnSpPr>
            <p:cNvPr id="22" name="Straight Connector 21">
              <a:extLst>
                <a:ext uri="{FF2B5EF4-FFF2-40B4-BE49-F238E27FC236}">
                  <a16:creationId xmlns:a16="http://schemas.microsoft.com/office/drawing/2014/main" id="{C0E7528F-0022-154A-921F-2E16E994BFC4}"/>
                </a:ext>
              </a:extLst>
            </p:cNvPr>
            <p:cNvCxnSpPr>
              <a:cxnSpLocks/>
            </p:cNvCxnSpPr>
            <p:nvPr/>
          </p:nvCxnSpPr>
          <p:spPr>
            <a:xfrm>
              <a:off x="3601616" y="2766457"/>
              <a:ext cx="36389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AD31629-073D-AA41-81E4-FC5525EEDEF6}"/>
                </a:ext>
              </a:extLst>
            </p:cNvPr>
            <p:cNvSpPr/>
            <p:nvPr/>
          </p:nvSpPr>
          <p:spPr>
            <a:xfrm>
              <a:off x="3957408" y="2666115"/>
              <a:ext cx="180000" cy="180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5215F1BF-E7B3-7448-A451-483C4B8DEA0D}"/>
                </a:ext>
              </a:extLst>
            </p:cNvPr>
            <p:cNvSpPr txBox="1"/>
            <p:nvPr/>
          </p:nvSpPr>
          <p:spPr>
            <a:xfrm>
              <a:off x="4137408" y="2593911"/>
              <a:ext cx="1239442"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shim.Chaincode</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25" name="Group 24">
            <a:extLst>
              <a:ext uri="{FF2B5EF4-FFF2-40B4-BE49-F238E27FC236}">
                <a16:creationId xmlns:a16="http://schemas.microsoft.com/office/drawing/2014/main" id="{29649DF2-1017-4547-9FA2-2A043C86940B}"/>
              </a:ext>
            </a:extLst>
          </p:cNvPr>
          <p:cNvGrpSpPr/>
          <p:nvPr/>
        </p:nvGrpSpPr>
        <p:grpSpPr>
          <a:xfrm>
            <a:off x="5000062" y="2972982"/>
            <a:ext cx="2387581" cy="307777"/>
            <a:chOff x="3601616" y="2593911"/>
            <a:chExt cx="2387581" cy="307777"/>
          </a:xfrm>
        </p:grpSpPr>
        <p:cxnSp>
          <p:nvCxnSpPr>
            <p:cNvPr id="26" name="Straight Connector 25">
              <a:extLst>
                <a:ext uri="{FF2B5EF4-FFF2-40B4-BE49-F238E27FC236}">
                  <a16:creationId xmlns:a16="http://schemas.microsoft.com/office/drawing/2014/main" id="{5AD26D0D-EFBC-AD4B-B19C-63359F63C185}"/>
                </a:ext>
              </a:extLst>
            </p:cNvPr>
            <p:cNvCxnSpPr>
              <a:cxnSpLocks/>
            </p:cNvCxnSpPr>
            <p:nvPr/>
          </p:nvCxnSpPr>
          <p:spPr>
            <a:xfrm>
              <a:off x="3601616" y="2766457"/>
              <a:ext cx="36389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CF437A3-572D-D842-98DB-80CE40E57AC9}"/>
                </a:ext>
              </a:extLst>
            </p:cNvPr>
            <p:cNvSpPr/>
            <p:nvPr/>
          </p:nvSpPr>
          <p:spPr>
            <a:xfrm>
              <a:off x="3957408" y="2666115"/>
              <a:ext cx="180000" cy="180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a:extLst>
                <a:ext uri="{FF2B5EF4-FFF2-40B4-BE49-F238E27FC236}">
                  <a16:creationId xmlns:a16="http://schemas.microsoft.com/office/drawing/2014/main" id="{C1C72DDF-9560-E242-A451-F5360CD7F9AE}"/>
                </a:ext>
              </a:extLst>
            </p:cNvPr>
            <p:cNvSpPr txBox="1"/>
            <p:nvPr/>
          </p:nvSpPr>
          <p:spPr>
            <a:xfrm>
              <a:off x="4137408" y="2593911"/>
              <a:ext cx="1851789" cy="307777"/>
            </a:xfrm>
            <a:prstGeom prst="rect">
              <a:avLst/>
            </a:prstGeom>
            <a:noFill/>
          </p:spPr>
          <p:txBody>
            <a:bodyPr wrap="none" rtlCol="0">
              <a:spAutoFit/>
            </a:bodyPr>
            <a:lstStyle/>
            <a:p>
              <a:r>
                <a:rPr lang="en-AU" sz="1400" dirty="0" err="1">
                  <a:solidFill>
                    <a:srgbClr val="7030A0"/>
                  </a:solidFill>
                  <a:latin typeface="Arial Narrow" panose="020B0604020202020204" pitchFamily="34" charset="0"/>
                  <a:cs typeface="Arial Narrow" panose="020B0604020202020204" pitchFamily="34" charset="0"/>
                </a:rPr>
                <a:t>scc.SelfDescribingSysCC</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29" name="Group 28">
            <a:extLst>
              <a:ext uri="{FF2B5EF4-FFF2-40B4-BE49-F238E27FC236}">
                <a16:creationId xmlns:a16="http://schemas.microsoft.com/office/drawing/2014/main" id="{047CDC1C-C01C-274B-8036-AE4FFA7ABC22}"/>
              </a:ext>
            </a:extLst>
          </p:cNvPr>
          <p:cNvGrpSpPr/>
          <p:nvPr/>
        </p:nvGrpSpPr>
        <p:grpSpPr>
          <a:xfrm>
            <a:off x="6775296" y="2397184"/>
            <a:ext cx="5100174" cy="954107"/>
            <a:chOff x="7113959" y="1412154"/>
            <a:chExt cx="4737982" cy="954107"/>
          </a:xfrm>
        </p:grpSpPr>
        <p:cxnSp>
          <p:nvCxnSpPr>
            <p:cNvPr id="30" name="Straight Arrow Connector 29">
              <a:extLst>
                <a:ext uri="{FF2B5EF4-FFF2-40B4-BE49-F238E27FC236}">
                  <a16:creationId xmlns:a16="http://schemas.microsoft.com/office/drawing/2014/main" id="{A6A6D9BF-8300-7547-9C64-8665CFC899DF}"/>
                </a:ext>
              </a:extLst>
            </p:cNvPr>
            <p:cNvCxnSpPr>
              <a:cxnSpLocks/>
              <a:stCxn id="24" idx="3"/>
            </p:cNvCxnSpPr>
            <p:nvPr/>
          </p:nvCxnSpPr>
          <p:spPr>
            <a:xfrm flipV="1">
              <a:off x="7113959" y="1833399"/>
              <a:ext cx="2906216" cy="1"/>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FE14DE6-B51B-3A4F-9E45-C2AE54312735}"/>
                </a:ext>
              </a:extLst>
            </p:cNvPr>
            <p:cNvSpPr/>
            <p:nvPr/>
          </p:nvSpPr>
          <p:spPr>
            <a:xfrm>
              <a:off x="10202367" y="1412154"/>
              <a:ext cx="1649574" cy="954107"/>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Required to interact with the LSSC through the normal transaction invocation flow.</a:t>
              </a:r>
            </a:p>
          </p:txBody>
        </p:sp>
      </p:grpSp>
      <p:grpSp>
        <p:nvGrpSpPr>
          <p:cNvPr id="36" name="Group 35">
            <a:extLst>
              <a:ext uri="{FF2B5EF4-FFF2-40B4-BE49-F238E27FC236}">
                <a16:creationId xmlns:a16="http://schemas.microsoft.com/office/drawing/2014/main" id="{DC0EE27D-EAEC-6B45-9297-9588E951D080}"/>
              </a:ext>
            </a:extLst>
          </p:cNvPr>
          <p:cNvGrpSpPr/>
          <p:nvPr/>
        </p:nvGrpSpPr>
        <p:grpSpPr>
          <a:xfrm>
            <a:off x="7358745" y="2925841"/>
            <a:ext cx="2612572" cy="523220"/>
            <a:chOff x="7356255" y="2892308"/>
            <a:chExt cx="2762846" cy="523220"/>
          </a:xfrm>
        </p:grpSpPr>
        <p:cxnSp>
          <p:nvCxnSpPr>
            <p:cNvPr id="37" name="Straight Arrow Connector 36">
              <a:extLst>
                <a:ext uri="{FF2B5EF4-FFF2-40B4-BE49-F238E27FC236}">
                  <a16:creationId xmlns:a16="http://schemas.microsoft.com/office/drawing/2014/main" id="{5119D398-E91A-B847-9122-DD43E0144EEC}"/>
                </a:ext>
              </a:extLst>
            </p:cNvPr>
            <p:cNvCxnSpPr>
              <a:cxnSpLocks/>
            </p:cNvCxnSpPr>
            <p:nvPr/>
          </p:nvCxnSpPr>
          <p:spPr>
            <a:xfrm>
              <a:off x="7356255" y="3070731"/>
              <a:ext cx="285517"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7F87E6E-2BA6-774B-A7EC-3A7F79254834}"/>
                </a:ext>
              </a:extLst>
            </p:cNvPr>
            <p:cNvSpPr/>
            <p:nvPr/>
          </p:nvSpPr>
          <p:spPr>
            <a:xfrm>
              <a:off x="7707084" y="2892308"/>
              <a:ext cx="2412017"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Required by the </a:t>
              </a:r>
              <a:r>
                <a:rPr lang="en-AU" sz="1400" dirty="0" err="1">
                  <a:latin typeface="Arial Narrow" panose="020B0604020202020204" pitchFamily="34" charset="0"/>
                  <a:cs typeface="Arial Narrow" panose="020B0604020202020204" pitchFamily="34" charset="0"/>
                </a:rPr>
                <a:t>SCCProvider</a:t>
              </a:r>
              <a:r>
                <a:rPr lang="en-AU" sz="1400" dirty="0">
                  <a:latin typeface="Arial Narrow" panose="020B0604020202020204" pitchFamily="34" charset="0"/>
                  <a:cs typeface="Arial Narrow" panose="020B0604020202020204" pitchFamily="34" charset="0"/>
                </a:rPr>
                <a:t> to manage the system chaincode.</a:t>
              </a:r>
            </a:p>
          </p:txBody>
        </p:sp>
      </p:grpSp>
      <p:grpSp>
        <p:nvGrpSpPr>
          <p:cNvPr id="40" name="Group 39">
            <a:extLst>
              <a:ext uri="{FF2B5EF4-FFF2-40B4-BE49-F238E27FC236}">
                <a16:creationId xmlns:a16="http://schemas.microsoft.com/office/drawing/2014/main" id="{269F1EB5-4295-E746-9206-1E632B43782B}"/>
              </a:ext>
            </a:extLst>
          </p:cNvPr>
          <p:cNvGrpSpPr/>
          <p:nvPr/>
        </p:nvGrpSpPr>
        <p:grpSpPr>
          <a:xfrm>
            <a:off x="1163991" y="3635920"/>
            <a:ext cx="2562127" cy="307777"/>
            <a:chOff x="3601616" y="2612573"/>
            <a:chExt cx="2562127" cy="307777"/>
          </a:xfrm>
        </p:grpSpPr>
        <p:cxnSp>
          <p:nvCxnSpPr>
            <p:cNvPr id="41" name="Straight Connector 40">
              <a:extLst>
                <a:ext uri="{FF2B5EF4-FFF2-40B4-BE49-F238E27FC236}">
                  <a16:creationId xmlns:a16="http://schemas.microsoft.com/office/drawing/2014/main" id="{80A984EF-6A65-B748-8E83-06065673F0D8}"/>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F4C63E-C80F-FB42-A2A2-4EA7E7715CD3}"/>
                </a:ext>
              </a:extLst>
            </p:cNvPr>
            <p:cNvSpPr txBox="1"/>
            <p:nvPr/>
          </p:nvSpPr>
          <p:spPr>
            <a:xfrm>
              <a:off x="3726857" y="2612573"/>
              <a:ext cx="2436886" cy="307777"/>
            </a:xfrm>
            <a:prstGeom prst="rect">
              <a:avLst/>
            </a:prstGeom>
            <a:noFill/>
          </p:spPr>
          <p:txBody>
            <a:bodyPr wrap="none" rtlCol="0">
              <a:spAutoFit/>
            </a:bodyPr>
            <a:lstStyle/>
            <a:p>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aclProvider</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rgbClr val="7030A0"/>
                  </a:solidFill>
                  <a:latin typeface="Arial Narrow" panose="020B0604020202020204" pitchFamily="34" charset="0"/>
                  <a:cs typeface="Arial Narrow" panose="020B0604020202020204" pitchFamily="34" charset="0"/>
                </a:rPr>
                <a:t>aclmgmt.ACLProvider</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43" name="Group 42">
            <a:extLst>
              <a:ext uri="{FF2B5EF4-FFF2-40B4-BE49-F238E27FC236}">
                <a16:creationId xmlns:a16="http://schemas.microsoft.com/office/drawing/2014/main" id="{66F179AC-ABFB-6745-AC36-7E0B7EAC8842}"/>
              </a:ext>
            </a:extLst>
          </p:cNvPr>
          <p:cNvGrpSpPr/>
          <p:nvPr/>
        </p:nvGrpSpPr>
        <p:grpSpPr>
          <a:xfrm>
            <a:off x="3858709" y="3522572"/>
            <a:ext cx="5613469" cy="523220"/>
            <a:chOff x="3423281" y="3399714"/>
            <a:chExt cx="5613469" cy="523220"/>
          </a:xfrm>
        </p:grpSpPr>
        <p:cxnSp>
          <p:nvCxnSpPr>
            <p:cNvPr id="44" name="Straight Arrow Connector 43">
              <a:extLst>
                <a:ext uri="{FF2B5EF4-FFF2-40B4-BE49-F238E27FC236}">
                  <a16:creationId xmlns:a16="http://schemas.microsoft.com/office/drawing/2014/main" id="{7F687955-E977-6F4C-B6A5-59F11A057DFB}"/>
                </a:ext>
              </a:extLst>
            </p:cNvPr>
            <p:cNvCxnSpPr>
              <a:cxnSpLocks/>
            </p:cNvCxnSpPr>
            <p:nvPr/>
          </p:nvCxnSpPr>
          <p:spPr>
            <a:xfrm>
              <a:off x="3423281" y="3666946"/>
              <a:ext cx="3136139"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7C648DC-445B-644C-A6E0-B8E57DE94841}"/>
                </a:ext>
              </a:extLst>
            </p:cNvPr>
            <p:cNvSpPr/>
            <p:nvPr/>
          </p:nvSpPr>
          <p:spPr>
            <a:xfrm>
              <a:off x="6624733" y="3399714"/>
              <a:ext cx="2412017"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Access control functions on the CSCC operations invocation.</a:t>
              </a:r>
            </a:p>
          </p:txBody>
        </p:sp>
      </p:grpSp>
      <p:grpSp>
        <p:nvGrpSpPr>
          <p:cNvPr id="46" name="Group 45">
            <a:extLst>
              <a:ext uri="{FF2B5EF4-FFF2-40B4-BE49-F238E27FC236}">
                <a16:creationId xmlns:a16="http://schemas.microsoft.com/office/drawing/2014/main" id="{2B8B1904-FB74-C542-B1BB-66ABF0515BE0}"/>
              </a:ext>
            </a:extLst>
          </p:cNvPr>
          <p:cNvGrpSpPr/>
          <p:nvPr/>
        </p:nvGrpSpPr>
        <p:grpSpPr>
          <a:xfrm>
            <a:off x="1163991" y="3931688"/>
            <a:ext cx="2703639" cy="307777"/>
            <a:chOff x="3601616" y="2612573"/>
            <a:chExt cx="2703639" cy="307777"/>
          </a:xfrm>
        </p:grpSpPr>
        <p:cxnSp>
          <p:nvCxnSpPr>
            <p:cNvPr id="47" name="Straight Connector 46">
              <a:extLst>
                <a:ext uri="{FF2B5EF4-FFF2-40B4-BE49-F238E27FC236}">
                  <a16:creationId xmlns:a16="http://schemas.microsoft.com/office/drawing/2014/main" id="{1392ADF7-2281-9945-A88B-81E7AFF77DCF}"/>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9A11EFA-A4CA-334F-8EDB-89A184E0FBE9}"/>
                </a:ext>
              </a:extLst>
            </p:cNvPr>
            <p:cNvSpPr txBox="1"/>
            <p:nvPr/>
          </p:nvSpPr>
          <p:spPr>
            <a:xfrm>
              <a:off x="3726857" y="2612573"/>
              <a:ext cx="2578398" cy="307777"/>
            </a:xfrm>
            <a:prstGeom prst="rect">
              <a:avLst/>
            </a:prstGeom>
            <a:noFill/>
          </p:spPr>
          <p:txBody>
            <a:bodyPr wrap="none" rtlCol="0">
              <a:spAutoFit/>
            </a:bodyPr>
            <a:lstStyle/>
            <a:p>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policyChecker</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rgbClr val="7030A0"/>
                  </a:solidFill>
                  <a:latin typeface="Arial Narrow" panose="020B0604020202020204" pitchFamily="34" charset="0"/>
                  <a:cs typeface="Arial Narrow" panose="020B0604020202020204" pitchFamily="34" charset="0"/>
                </a:rPr>
                <a:t>policy.PolicyChecker</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53" name="Group 52">
            <a:extLst>
              <a:ext uri="{FF2B5EF4-FFF2-40B4-BE49-F238E27FC236}">
                <a16:creationId xmlns:a16="http://schemas.microsoft.com/office/drawing/2014/main" id="{1439C118-7385-DE43-B50E-EF3ACCC3741D}"/>
              </a:ext>
            </a:extLst>
          </p:cNvPr>
          <p:cNvGrpSpPr/>
          <p:nvPr/>
        </p:nvGrpSpPr>
        <p:grpSpPr>
          <a:xfrm>
            <a:off x="1155070" y="4270992"/>
            <a:ext cx="2057180" cy="307777"/>
            <a:chOff x="3601616" y="2612573"/>
            <a:chExt cx="2057180" cy="307777"/>
          </a:xfrm>
        </p:grpSpPr>
        <p:cxnSp>
          <p:nvCxnSpPr>
            <p:cNvPr id="54" name="Straight Connector 53">
              <a:extLst>
                <a:ext uri="{FF2B5EF4-FFF2-40B4-BE49-F238E27FC236}">
                  <a16:creationId xmlns:a16="http://schemas.microsoft.com/office/drawing/2014/main" id="{31BA3D0E-BAD9-0D4D-B3AE-BA0AAE645F2F}"/>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33B5EB2-9B35-454A-87B7-C2B096D116ED}"/>
                </a:ext>
              </a:extLst>
            </p:cNvPr>
            <p:cNvSpPr txBox="1"/>
            <p:nvPr/>
          </p:nvSpPr>
          <p:spPr>
            <a:xfrm>
              <a:off x="3726857" y="2612573"/>
              <a:ext cx="1931939" cy="307777"/>
            </a:xfrm>
            <a:prstGeom prst="rect">
              <a:avLst/>
            </a:prstGeom>
            <a:noFill/>
          </p:spPr>
          <p:txBody>
            <a:bodyPr wrap="none" rtlCol="0">
              <a:spAutoFit/>
            </a:bodyPr>
            <a:lstStyle/>
            <a:p>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configMgr</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rgbClr val="7030A0"/>
                  </a:solidFill>
                  <a:latin typeface="Arial Narrow" panose="020B0604020202020204" pitchFamily="34" charset="0"/>
                  <a:cs typeface="Arial Narrow" panose="020B0604020202020204" pitchFamily="34" charset="0"/>
                </a:rPr>
                <a:t>config.Manager</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56" name="Group 55">
            <a:extLst>
              <a:ext uri="{FF2B5EF4-FFF2-40B4-BE49-F238E27FC236}">
                <a16:creationId xmlns:a16="http://schemas.microsoft.com/office/drawing/2014/main" id="{AD040494-7F7B-0249-B228-CEBE46D39401}"/>
              </a:ext>
            </a:extLst>
          </p:cNvPr>
          <p:cNvGrpSpPr/>
          <p:nvPr/>
        </p:nvGrpSpPr>
        <p:grpSpPr>
          <a:xfrm>
            <a:off x="1163991" y="4566755"/>
            <a:ext cx="2586107" cy="307777"/>
            <a:chOff x="3601616" y="2612573"/>
            <a:chExt cx="2586107" cy="307777"/>
          </a:xfrm>
        </p:grpSpPr>
        <p:cxnSp>
          <p:nvCxnSpPr>
            <p:cNvPr id="57" name="Straight Connector 56">
              <a:extLst>
                <a:ext uri="{FF2B5EF4-FFF2-40B4-BE49-F238E27FC236}">
                  <a16:creationId xmlns:a16="http://schemas.microsoft.com/office/drawing/2014/main" id="{071B4A56-C1FB-2946-ADA5-AA9DC2022285}"/>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A778640-F896-954D-8419-810BACDEA167}"/>
                </a:ext>
              </a:extLst>
            </p:cNvPr>
            <p:cNvSpPr txBox="1"/>
            <p:nvPr/>
          </p:nvSpPr>
          <p:spPr>
            <a:xfrm>
              <a:off x="3726857" y="2612573"/>
              <a:ext cx="2460866" cy="307777"/>
            </a:xfrm>
            <a:prstGeom prst="rect">
              <a:avLst/>
            </a:prstGeom>
            <a:noFill/>
          </p:spPr>
          <p:txBody>
            <a:bodyPr wrap="none" rtlCol="0">
              <a:spAutoFit/>
            </a:bodyPr>
            <a:lstStyle/>
            <a:p>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ccp</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rgbClr val="7030A0"/>
                  </a:solidFill>
                  <a:latin typeface="Arial Narrow" panose="020B0604020202020204" pitchFamily="34" charset="0"/>
                  <a:cs typeface="Arial Narrow" panose="020B0604020202020204" pitchFamily="34" charset="0"/>
                </a:rPr>
                <a:t>ccprovider.ChaincodeProvider</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59" name="Group 58">
            <a:extLst>
              <a:ext uri="{FF2B5EF4-FFF2-40B4-BE49-F238E27FC236}">
                <a16:creationId xmlns:a16="http://schemas.microsoft.com/office/drawing/2014/main" id="{74B1C459-7475-7945-95B5-623B158C542F}"/>
              </a:ext>
            </a:extLst>
          </p:cNvPr>
          <p:cNvGrpSpPr/>
          <p:nvPr/>
        </p:nvGrpSpPr>
        <p:grpSpPr>
          <a:xfrm>
            <a:off x="1155070" y="4862515"/>
            <a:ext cx="3225705" cy="307777"/>
            <a:chOff x="3601616" y="2612573"/>
            <a:chExt cx="3225705" cy="307777"/>
          </a:xfrm>
        </p:grpSpPr>
        <p:cxnSp>
          <p:nvCxnSpPr>
            <p:cNvPr id="60" name="Straight Connector 59">
              <a:extLst>
                <a:ext uri="{FF2B5EF4-FFF2-40B4-BE49-F238E27FC236}">
                  <a16:creationId xmlns:a16="http://schemas.microsoft.com/office/drawing/2014/main" id="{4ECFDEF3-C343-404C-9DB6-4CE749930DD9}"/>
                </a:ext>
              </a:extLst>
            </p:cNvPr>
            <p:cNvCxnSpPr>
              <a:cxnSpLocks/>
            </p:cNvCxnSpPr>
            <p:nvPr/>
          </p:nvCxnSpPr>
          <p:spPr>
            <a:xfrm>
              <a:off x="3601616" y="2766457"/>
              <a:ext cx="12608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A42E371-28E3-D94D-884E-3D122F7BBDC6}"/>
                </a:ext>
              </a:extLst>
            </p:cNvPr>
            <p:cNvSpPr txBox="1"/>
            <p:nvPr/>
          </p:nvSpPr>
          <p:spPr>
            <a:xfrm>
              <a:off x="3726857" y="2612573"/>
              <a:ext cx="3100464" cy="307777"/>
            </a:xfrm>
            <a:prstGeom prst="rect">
              <a:avLst/>
            </a:prstGeom>
            <a:noFill/>
          </p:spPr>
          <p:txBody>
            <a:bodyPr wrap="none" rtlCol="0">
              <a:spAutoFit/>
            </a:bodyPr>
            <a:lstStyle/>
            <a:p>
              <a:r>
                <a:rPr lang="en-AU" sz="1400" dirty="0" err="1">
                  <a:solidFill>
                    <a:schemeClr val="tx1">
                      <a:lumMod val="75000"/>
                      <a:lumOff val="25000"/>
                    </a:schemeClr>
                  </a:solidFill>
                  <a:latin typeface="Arial Narrow" panose="020B0604020202020204" pitchFamily="34" charset="0"/>
                  <a:cs typeface="Arial Narrow" panose="020B0604020202020204" pitchFamily="34" charset="0"/>
                </a:rPr>
                <a:t>sccp</a:t>
              </a:r>
              <a:r>
                <a:rPr lang="en-AU" sz="1400" dirty="0">
                  <a:solidFill>
                    <a:schemeClr val="tx1">
                      <a:lumMod val="75000"/>
                      <a:lumOff val="25000"/>
                    </a:schemeClr>
                  </a:solidFill>
                  <a:latin typeface="Arial Narrow" panose="020B0604020202020204" pitchFamily="34" charset="0"/>
                  <a:cs typeface="Arial Narrow" panose="020B0604020202020204" pitchFamily="34" charset="0"/>
                </a:rPr>
                <a:t>: </a:t>
              </a:r>
              <a:r>
                <a:rPr lang="en-AU" sz="1400" dirty="0" err="1">
                  <a:solidFill>
                    <a:srgbClr val="7030A0"/>
                  </a:solidFill>
                  <a:latin typeface="Arial Narrow" panose="020B0604020202020204" pitchFamily="34" charset="0"/>
                  <a:cs typeface="Arial Narrow" panose="020B0604020202020204" pitchFamily="34" charset="0"/>
                </a:rPr>
                <a:t>sccprovider.SystemChaincodeProvider</a:t>
              </a:r>
              <a:endParaRPr lang="en-AU" sz="1400" dirty="0">
                <a:solidFill>
                  <a:srgbClr val="7030A0"/>
                </a:solidFill>
                <a:latin typeface="Arial Narrow" panose="020B0604020202020204" pitchFamily="34" charset="0"/>
                <a:cs typeface="Arial Narrow" panose="020B0604020202020204" pitchFamily="34" charset="0"/>
              </a:endParaRPr>
            </a:p>
          </p:txBody>
        </p:sp>
      </p:grpSp>
      <p:grpSp>
        <p:nvGrpSpPr>
          <p:cNvPr id="62" name="Group 61">
            <a:extLst>
              <a:ext uri="{FF2B5EF4-FFF2-40B4-BE49-F238E27FC236}">
                <a16:creationId xmlns:a16="http://schemas.microsoft.com/office/drawing/2014/main" id="{94D4B602-B74C-D045-89FC-4A95A1E34B31}"/>
              </a:ext>
            </a:extLst>
          </p:cNvPr>
          <p:cNvGrpSpPr/>
          <p:nvPr/>
        </p:nvGrpSpPr>
        <p:grpSpPr>
          <a:xfrm>
            <a:off x="3858709" y="3846091"/>
            <a:ext cx="8125372" cy="523220"/>
            <a:chOff x="911378" y="3399714"/>
            <a:chExt cx="8125372" cy="523220"/>
          </a:xfrm>
        </p:grpSpPr>
        <p:cxnSp>
          <p:nvCxnSpPr>
            <p:cNvPr id="63" name="Straight Arrow Connector 62">
              <a:extLst>
                <a:ext uri="{FF2B5EF4-FFF2-40B4-BE49-F238E27FC236}">
                  <a16:creationId xmlns:a16="http://schemas.microsoft.com/office/drawing/2014/main" id="{5A3A6E44-2B06-0A45-9905-EED3951EF056}"/>
                </a:ext>
              </a:extLst>
            </p:cNvPr>
            <p:cNvCxnSpPr>
              <a:cxnSpLocks/>
            </p:cNvCxnSpPr>
            <p:nvPr/>
          </p:nvCxnSpPr>
          <p:spPr>
            <a:xfrm>
              <a:off x="911378" y="3666946"/>
              <a:ext cx="5648042"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96DA02A4-F29A-2C4C-8436-8EF13384B0A3}"/>
                </a:ext>
              </a:extLst>
            </p:cNvPr>
            <p:cNvSpPr/>
            <p:nvPr/>
          </p:nvSpPr>
          <p:spPr>
            <a:xfrm>
              <a:off x="6624733" y="3399714"/>
              <a:ext cx="2412017"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Required to support channel-less access control function (join, list).</a:t>
              </a:r>
            </a:p>
          </p:txBody>
        </p:sp>
      </p:grpSp>
      <p:grpSp>
        <p:nvGrpSpPr>
          <p:cNvPr id="65" name="Group 64">
            <a:extLst>
              <a:ext uri="{FF2B5EF4-FFF2-40B4-BE49-F238E27FC236}">
                <a16:creationId xmlns:a16="http://schemas.microsoft.com/office/drawing/2014/main" id="{7FF41115-9A4F-0F47-A421-E6A9F632CFA3}"/>
              </a:ext>
            </a:extLst>
          </p:cNvPr>
          <p:cNvGrpSpPr/>
          <p:nvPr/>
        </p:nvGrpSpPr>
        <p:grpSpPr>
          <a:xfrm>
            <a:off x="3858709" y="4176019"/>
            <a:ext cx="5230862" cy="523220"/>
            <a:chOff x="3423281" y="3399714"/>
            <a:chExt cx="5230862" cy="523220"/>
          </a:xfrm>
        </p:grpSpPr>
        <p:cxnSp>
          <p:nvCxnSpPr>
            <p:cNvPr id="66" name="Straight Arrow Connector 65">
              <a:extLst>
                <a:ext uri="{FF2B5EF4-FFF2-40B4-BE49-F238E27FC236}">
                  <a16:creationId xmlns:a16="http://schemas.microsoft.com/office/drawing/2014/main" id="{9AEF748C-81FD-7944-B52A-1FD5F1C48806}"/>
                </a:ext>
              </a:extLst>
            </p:cNvPr>
            <p:cNvCxnSpPr>
              <a:cxnSpLocks/>
            </p:cNvCxnSpPr>
            <p:nvPr/>
          </p:nvCxnSpPr>
          <p:spPr>
            <a:xfrm>
              <a:off x="3423281" y="3666946"/>
              <a:ext cx="3136139"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59251DC-6D33-CD44-9A43-05DDD76A2A99}"/>
                </a:ext>
              </a:extLst>
            </p:cNvPr>
            <p:cNvSpPr/>
            <p:nvPr/>
          </p:nvSpPr>
          <p:spPr>
            <a:xfrm>
              <a:off x="6624733" y="3399714"/>
              <a:ext cx="2029410"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Required to access the channel configuration. </a:t>
              </a:r>
            </a:p>
          </p:txBody>
        </p:sp>
      </p:grpSp>
      <p:grpSp>
        <p:nvGrpSpPr>
          <p:cNvPr id="68" name="Group 67">
            <a:extLst>
              <a:ext uri="{FF2B5EF4-FFF2-40B4-BE49-F238E27FC236}">
                <a16:creationId xmlns:a16="http://schemas.microsoft.com/office/drawing/2014/main" id="{564190F0-A870-9346-BD5F-85F9817958C4}"/>
              </a:ext>
            </a:extLst>
          </p:cNvPr>
          <p:cNvGrpSpPr/>
          <p:nvPr/>
        </p:nvGrpSpPr>
        <p:grpSpPr>
          <a:xfrm>
            <a:off x="4380775" y="4597605"/>
            <a:ext cx="7603306" cy="954107"/>
            <a:chOff x="1904460" y="3345286"/>
            <a:chExt cx="7603306" cy="954107"/>
          </a:xfrm>
        </p:grpSpPr>
        <p:cxnSp>
          <p:nvCxnSpPr>
            <p:cNvPr id="69" name="Straight Arrow Connector 68">
              <a:extLst>
                <a:ext uri="{FF2B5EF4-FFF2-40B4-BE49-F238E27FC236}">
                  <a16:creationId xmlns:a16="http://schemas.microsoft.com/office/drawing/2014/main" id="{F328F356-20FB-8247-BD2E-A5385C6C7726}"/>
                </a:ext>
              </a:extLst>
            </p:cNvPr>
            <p:cNvCxnSpPr>
              <a:cxnSpLocks/>
            </p:cNvCxnSpPr>
            <p:nvPr/>
          </p:nvCxnSpPr>
          <p:spPr>
            <a:xfrm>
              <a:off x="1904460" y="3666946"/>
              <a:ext cx="4654960"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A21DE56E-86E2-4246-8D08-A94566A77C7C}"/>
                </a:ext>
              </a:extLst>
            </p:cNvPr>
            <p:cNvSpPr/>
            <p:nvPr/>
          </p:nvSpPr>
          <p:spPr>
            <a:xfrm>
              <a:off x="6624733" y="3345286"/>
              <a:ext cx="2883033" cy="954107"/>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The </a:t>
              </a:r>
              <a:r>
                <a:rPr lang="en-AU" sz="1400" b="1" dirty="0" err="1">
                  <a:latin typeface="Arial Narrow" panose="020B0604020202020204" pitchFamily="34" charset="0"/>
                  <a:cs typeface="Arial Narrow" panose="020B0604020202020204" pitchFamily="34" charset="0"/>
                </a:rPr>
                <a:t>sccp</a:t>
              </a:r>
              <a:r>
                <a:rPr lang="en-AU" sz="1400" dirty="0">
                  <a:latin typeface="Arial Narrow" panose="020B0604020202020204" pitchFamily="34" charset="0"/>
                  <a:cs typeface="Arial Narrow" panose="020B0604020202020204" pitchFamily="34" charset="0"/>
                </a:rPr>
                <a:t> is used to configure the transaction validator for a new channel being joined, but the </a:t>
              </a:r>
              <a:r>
                <a:rPr lang="en-AU" sz="1400" b="1" dirty="0" err="1">
                  <a:latin typeface="Arial Narrow" panose="020B0604020202020204" pitchFamily="34" charset="0"/>
                  <a:cs typeface="Arial Narrow" panose="020B0604020202020204" pitchFamily="34" charset="0"/>
                </a:rPr>
                <a:t>ccp</a:t>
              </a:r>
              <a:r>
                <a:rPr lang="en-AU" sz="1400" dirty="0">
                  <a:latin typeface="Arial Narrow" panose="020B0604020202020204" pitchFamily="34" charset="0"/>
                  <a:cs typeface="Arial Narrow" panose="020B0604020202020204" pitchFamily="34" charset="0"/>
                </a:rPr>
                <a:t> does not seem to be used.</a:t>
              </a:r>
            </a:p>
          </p:txBody>
        </p:sp>
      </p:grpSp>
      <p:cxnSp>
        <p:nvCxnSpPr>
          <p:cNvPr id="71" name="Straight Connector 70">
            <a:extLst>
              <a:ext uri="{FF2B5EF4-FFF2-40B4-BE49-F238E27FC236}">
                <a16:creationId xmlns:a16="http://schemas.microsoft.com/office/drawing/2014/main" id="{3C7C3A25-CAC3-4C4C-8FA9-00462CE75708}"/>
              </a:ext>
            </a:extLst>
          </p:cNvPr>
          <p:cNvCxnSpPr>
            <a:cxnSpLocks/>
          </p:cNvCxnSpPr>
          <p:nvPr/>
        </p:nvCxnSpPr>
        <p:spPr>
          <a:xfrm>
            <a:off x="4379300" y="4655323"/>
            <a:ext cx="0" cy="449653"/>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31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10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1000"/>
                                        <p:tgtEl>
                                          <p:spTgt spid="62"/>
                                        </p:tgtEl>
                                      </p:cBhvr>
                                    </p:animEffect>
                                  </p:childTnLst>
                                </p:cTn>
                              </p:par>
                              <p:par>
                                <p:cTn id="17" presetID="10" presetClass="entr" presetSubtype="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1000"/>
                                        <p:tgtEl>
                                          <p:spTgt spid="65"/>
                                        </p:tgtEl>
                                      </p:cBhvr>
                                    </p:animEffect>
                                  </p:childTnLst>
                                </p:cTn>
                              </p:par>
                              <p:par>
                                <p:cTn id="20" presetID="10"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564758" cy="369332"/>
          </a:xfrm>
          <a:prstGeom prst="rect">
            <a:avLst/>
          </a:prstGeom>
        </p:spPr>
        <p:txBody>
          <a:bodyPr wrap="none">
            <a:spAutoFit/>
          </a:bodyPr>
          <a:lstStyle/>
          <a:p>
            <a:pPr lvl="0"/>
            <a:r>
              <a:rPr lang="en-AU" b="1" dirty="0">
                <a:solidFill>
                  <a:prstClr val="black"/>
                </a:solidFill>
              </a:rPr>
              <a:t>Configure System Chaincode (CSCC)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5" y="2195424"/>
            <a:ext cx="11229907" cy="4596130"/>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type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PeerConfiger</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struct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aclProvider</a:t>
            </a: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aclmgmt.ACLProvider</a:t>
            </a:r>
            <a:endParaRPr lang="en-AU" sz="1200" b="1" dirty="0">
              <a:solidFill>
                <a:srgbClr val="7030A0"/>
              </a:solidFill>
              <a:latin typeface="Courier New" panose="02070309020205020404" pitchFamily="49" charset="0"/>
              <a:cs typeface="Courier New" panose="02070309020205020404" pitchFamily="49" charset="0"/>
            </a:endParaRPr>
          </a:p>
          <a:p>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configMgr</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config.Manager</a:t>
            </a:r>
            <a:endParaRPr lang="en-AU" sz="1200" b="1" dirty="0">
              <a:solidFill>
                <a:srgbClr val="7030A0"/>
              </a:solidFill>
              <a:latin typeface="Courier New" panose="02070309020205020404" pitchFamily="49" charset="0"/>
              <a:cs typeface="Courier New" panose="02070309020205020404" pitchFamily="49" charset="0"/>
            </a:endParaRPr>
          </a:p>
          <a:p>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policyChecker</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policy.PolicyChecker</a:t>
            </a:r>
            <a:endParaRPr lang="en-AU" sz="1200" b="1" dirty="0">
              <a:solidFill>
                <a:srgbClr val="7030A0"/>
              </a:solidFill>
              <a:latin typeface="Courier New" panose="02070309020205020404" pitchFamily="49" charset="0"/>
              <a:cs typeface="Courier New" panose="02070309020205020404" pitchFamily="49" charset="0"/>
            </a:endParaRPr>
          </a:p>
          <a:p>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ccp</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ccprovider.ChaincodeProvider</a:t>
            </a:r>
            <a:endParaRPr lang="en-AU" sz="1200" b="1" dirty="0">
              <a:solidFill>
                <a:srgbClr val="7030A0"/>
              </a:solidFill>
              <a:latin typeface="Courier New" panose="02070309020205020404" pitchFamily="49" charset="0"/>
              <a:cs typeface="Courier New" panose="02070309020205020404" pitchFamily="49" charset="0"/>
            </a:endParaRPr>
          </a:p>
          <a:p>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sccp</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sccprovider.SystemChaincodeProvider</a:t>
            </a:r>
            <a:endParaRPr lang="en-AU" sz="1200" b="1" dirty="0">
              <a:solidFill>
                <a:srgbClr val="7030A0"/>
              </a:solidFill>
              <a:latin typeface="Courier New" panose="02070309020205020404" pitchFamily="49" charset="0"/>
              <a:cs typeface="Courier New" panose="02070309020205020404" pitchFamily="49" charset="0"/>
            </a:endParaRPr>
          </a:p>
          <a:p>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600"/>
              </a:spcBef>
            </a:pPr>
            <a:r>
              <a:rPr lang="en-AU" sz="1200" b="1" dirty="0">
                <a:solidFill>
                  <a:schemeClr val="accent6">
                    <a:lumMod val="50000"/>
                  </a:schemeClr>
                </a:solidFill>
                <a:latin typeface="Courier New" panose="02070309020205020404" pitchFamily="49" charset="0"/>
                <a:cs typeface="Courier New" panose="02070309020205020404" pitchFamily="49" charset="0"/>
              </a:rPr>
              <a:t>// initialisation</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New(</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ccp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ccprodivider.ChaincodeProvide</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sccprovider.SystemChaicodeProvider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aclProvider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aclmgmt.ACLProvider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PeerConfiger</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p>
          <a:p>
            <a:pPr>
              <a:spcBef>
                <a:spcPts val="600"/>
              </a:spcBef>
            </a:pPr>
            <a:r>
              <a:rPr lang="en-AU" sz="1200" b="1" dirty="0">
                <a:solidFill>
                  <a:schemeClr val="accent6">
                    <a:lumMod val="50000"/>
                  </a:schemeClr>
                </a:solidFill>
                <a:latin typeface="Courier New" panose="02070309020205020404" pitchFamily="49" charset="0"/>
                <a:cs typeface="Courier New" panose="02070309020205020404" pitchFamily="49" charset="0"/>
              </a:rPr>
              <a:t>// </a:t>
            </a:r>
            <a:r>
              <a:rPr lang="en-AU" sz="1200" b="1" dirty="0" err="1">
                <a:solidFill>
                  <a:schemeClr val="accent6">
                    <a:lumMod val="50000"/>
                  </a:schemeClr>
                </a:solidFill>
                <a:latin typeface="Courier New" panose="02070309020205020404" pitchFamily="49" charset="0"/>
                <a:cs typeface="Courier New" panose="02070309020205020404" pitchFamily="49" charset="0"/>
              </a:rPr>
              <a:t>SelfDescribingSycCC</a:t>
            </a:r>
            <a:r>
              <a:rPr lang="en-AU" sz="1200" b="1" dirty="0">
                <a:solidFill>
                  <a:schemeClr val="accent6">
                    <a:lumMod val="50000"/>
                  </a:schemeClr>
                </a:solidFill>
                <a:latin typeface="Courier New" panose="02070309020205020404" pitchFamily="49" charset="0"/>
                <a:cs typeface="Courier New" panose="02070309020205020404" pitchFamily="49" charset="0"/>
              </a:rPr>
              <a:t> interface methods</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Name()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C00000"/>
                </a:solidFill>
                <a:latin typeface="Courier New" panose="02070309020205020404" pitchFamily="49" charset="0"/>
                <a:cs typeface="Courier New" panose="02070309020205020404" pitchFamily="49" charset="0"/>
              </a:rPr>
              <a:t>"</a:t>
            </a:r>
            <a:r>
              <a:rPr lang="en-AU" sz="1200" b="1" dirty="0" err="1">
                <a:solidFill>
                  <a:srgbClr val="C00000"/>
                </a:solidFill>
                <a:latin typeface="Courier New" panose="02070309020205020404" pitchFamily="49" charset="0"/>
                <a:cs typeface="Courier New" panose="02070309020205020404" pitchFamily="49" charset="0"/>
              </a:rPr>
              <a:t>cssc</a:t>
            </a:r>
            <a:r>
              <a:rPr lang="en-AU" sz="1200" b="1" dirty="0">
                <a:solidFill>
                  <a:srgbClr val="C00000"/>
                </a:solidFill>
                <a:latin typeface="Courier New" panose="02070309020205020404" pitchFamily="49" charset="0"/>
                <a:cs typeface="Courier New" panose="02070309020205020404" pitchFamily="49" charset="0"/>
              </a:rPr>
              <a:t>"</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Path()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C00000"/>
                </a:solidFill>
                <a:latin typeface="Courier New" panose="02070309020205020404" pitchFamily="49" charset="0"/>
                <a:cs typeface="Courier New" panose="02070309020205020404" pitchFamily="49" charset="0"/>
              </a:rPr>
              <a:t>"</a:t>
            </a:r>
            <a:r>
              <a:rPr lang="en-AU" sz="1200" b="1" dirty="0" err="1">
                <a:solidFill>
                  <a:srgbClr val="C00000"/>
                </a:solidFill>
                <a:latin typeface="Courier New" panose="02070309020205020404" pitchFamily="49" charset="0"/>
                <a:cs typeface="Courier New" panose="02070309020205020404" pitchFamily="49" charset="0"/>
              </a:rPr>
              <a:t>github.com</a:t>
            </a:r>
            <a:r>
              <a:rPr lang="en-AU" sz="1200" b="1" dirty="0">
                <a:solidFill>
                  <a:srgbClr val="C00000"/>
                </a:solidFill>
                <a:latin typeface="Courier New" panose="02070309020205020404" pitchFamily="49" charset="0"/>
                <a:cs typeface="Courier New" panose="02070309020205020404" pitchFamily="49" charset="0"/>
              </a:rPr>
              <a:t>/</a:t>
            </a:r>
            <a:r>
              <a:rPr lang="en-AU" sz="1200" b="1" dirty="0" err="1">
                <a:solidFill>
                  <a:srgbClr val="C00000"/>
                </a:solidFill>
                <a:latin typeface="Courier New" panose="02070309020205020404" pitchFamily="49" charset="0"/>
                <a:cs typeface="Courier New" panose="02070309020205020404" pitchFamily="49" charset="0"/>
              </a:rPr>
              <a:t>hyperledger</a:t>
            </a:r>
            <a:r>
              <a:rPr lang="en-AU" sz="1200" b="1" dirty="0">
                <a:solidFill>
                  <a:srgbClr val="C00000"/>
                </a:solidFill>
                <a:latin typeface="Courier New" panose="02070309020205020404" pitchFamily="49" charset="0"/>
                <a:cs typeface="Courier New" panose="02070309020205020404" pitchFamily="49" charset="0"/>
              </a:rPr>
              <a:t>/fabric/core/</a:t>
            </a:r>
            <a:r>
              <a:rPr lang="en-AU" sz="1200" b="1" dirty="0" err="1">
                <a:solidFill>
                  <a:srgbClr val="C00000"/>
                </a:solidFill>
                <a:latin typeface="Courier New" panose="02070309020205020404" pitchFamily="49" charset="0"/>
                <a:cs typeface="Courier New" panose="02070309020205020404" pitchFamily="49" charset="0"/>
              </a:rPr>
              <a:t>scc</a:t>
            </a:r>
            <a:r>
              <a:rPr lang="en-AU" sz="1200" b="1" dirty="0">
                <a:solidFill>
                  <a:srgbClr val="C00000"/>
                </a:solidFill>
                <a:latin typeface="Courier New" panose="02070309020205020404" pitchFamily="49" charset="0"/>
                <a:cs typeface="Courier New" panose="02070309020205020404" pitchFamily="49" charset="0"/>
              </a:rPr>
              <a:t>/</a:t>
            </a:r>
            <a:r>
              <a:rPr lang="en-AU" sz="1200" b="1" dirty="0" err="1">
                <a:solidFill>
                  <a:srgbClr val="C00000"/>
                </a:solidFill>
                <a:latin typeface="Courier New" panose="02070309020205020404" pitchFamily="49" charset="0"/>
                <a:cs typeface="Courier New" panose="02070309020205020404" pitchFamily="49" charset="0"/>
              </a:rPr>
              <a:t>cscc</a:t>
            </a:r>
            <a:r>
              <a:rPr lang="en-AU" sz="1200" b="1" dirty="0">
                <a:solidFill>
                  <a:srgbClr val="C00000"/>
                </a:solidFill>
                <a:latin typeface="Courier New" panose="02070309020205020404" pitchFamily="49" charset="0"/>
                <a:cs typeface="Courier New" panose="02070309020205020404" pitchFamily="49" charset="0"/>
              </a:rPr>
              <a:t>"</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InitArgs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 nil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Chaincode() </a:t>
            </a:r>
            <a:r>
              <a:rPr lang="en-AU" sz="1200" b="1" dirty="0" err="1">
                <a:solidFill>
                  <a:srgbClr val="7030A0"/>
                </a:solidFill>
                <a:latin typeface="Courier New" panose="02070309020205020404" pitchFamily="49" charset="0"/>
                <a:cs typeface="Courier New" panose="02070309020205020404" pitchFamily="49" charset="0"/>
              </a:rPr>
              <a:t>shim.Chaincode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InvokableExternal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bool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true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InvokableCC2CC </a:t>
            </a:r>
            <a:r>
              <a:rPr lang="en-AU" sz="1200" b="1" dirty="0">
                <a:solidFill>
                  <a:srgbClr val="0070C0"/>
                </a:solidFill>
                <a:latin typeface="Courier New" panose="02070309020205020404" pitchFamily="49" charset="0"/>
                <a:cs typeface="Courier New" panose="02070309020205020404" pitchFamily="49" charset="0"/>
              </a:rPr>
              <a:t>bool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true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Enabled() </a:t>
            </a:r>
            <a:r>
              <a:rPr lang="en-AU" sz="1200" b="1" dirty="0">
                <a:solidFill>
                  <a:srgbClr val="0070C0"/>
                </a:solidFill>
                <a:latin typeface="Courier New" panose="02070309020205020404" pitchFamily="49" charset="0"/>
                <a:cs typeface="Courier New" panose="02070309020205020404" pitchFamily="49" charset="0"/>
              </a:rPr>
              <a:t>bool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true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600"/>
              </a:spcBef>
            </a:pPr>
            <a:r>
              <a:rPr lang="en-AU" sz="1200" b="1" dirty="0">
                <a:solidFill>
                  <a:schemeClr val="accent6">
                    <a:lumMod val="50000"/>
                  </a:schemeClr>
                </a:solidFill>
                <a:latin typeface="Courier New" panose="02070309020205020404" pitchFamily="49" charset="0"/>
                <a:cs typeface="Courier New" panose="02070309020205020404" pitchFamily="49" charset="0"/>
              </a:rPr>
              <a:t>// Chaincode interface methods</a:t>
            </a:r>
          </a:p>
          <a:p>
            <a:pPr>
              <a:spcBef>
                <a:spcPts val="200"/>
              </a:spcBef>
            </a:pPr>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Init(stub </a:t>
            </a:r>
            <a:r>
              <a:rPr lang="en-AU" sz="1200" b="1" dirty="0" err="1">
                <a:solidFill>
                  <a:srgbClr val="7030A0"/>
                </a:solidFill>
                <a:latin typeface="Courier New" panose="02070309020205020404" pitchFamily="49" charset="0"/>
                <a:cs typeface="Courier New" panose="02070309020205020404" pitchFamily="49" charset="0"/>
              </a:rPr>
              <a:t>shim.ChaincodeStubInterface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pb.Response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endParaRPr lang="en-AU" sz="1200" b="1" dirty="0">
              <a:solidFill>
                <a:schemeClr val="accent6">
                  <a:lumMod val="50000"/>
                </a:schemeClr>
              </a:solidFill>
              <a:latin typeface="Courier New" panose="02070309020205020404" pitchFamily="49" charset="0"/>
              <a:cs typeface="Courier New" panose="02070309020205020404" pitchFamily="49" charset="0"/>
            </a:endParaRP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Invoke(stub </a:t>
            </a:r>
            <a:r>
              <a:rPr lang="en-AU" sz="1200" b="1" dirty="0" err="1">
                <a:solidFill>
                  <a:srgbClr val="7030A0"/>
                </a:solidFill>
                <a:latin typeface="Courier New" panose="02070309020205020404" pitchFamily="49" charset="0"/>
                <a:cs typeface="Courier New" panose="02070309020205020404" pitchFamily="49" charset="0"/>
              </a:rPr>
              <a:t>shim.ChaincodeStubInterface</a:t>
            </a: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pb.Response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e.InvokeNoShim</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args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LedgerQuerier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InvokeNoShim</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args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byte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pb.SignedProposal</a:t>
            </a: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pb.Response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p>
        </p:txBody>
      </p:sp>
      <p:sp>
        <p:nvSpPr>
          <p:cNvPr id="60" name="TextBox 59">
            <a:extLst>
              <a:ext uri="{FF2B5EF4-FFF2-40B4-BE49-F238E27FC236}">
                <a16:creationId xmlns:a16="http://schemas.microsoft.com/office/drawing/2014/main" id="{A9F91B63-76AD-DF49-99BA-0A7F5465ACF6}"/>
              </a:ext>
            </a:extLst>
          </p:cNvPr>
          <p:cNvSpPr txBox="1"/>
          <p:nvPr/>
        </p:nvSpPr>
        <p:spPr>
          <a:xfrm>
            <a:off x="8806832" y="2165541"/>
            <a:ext cx="265822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a:t>
            </a:r>
            <a:r>
              <a:rPr lang="en-AU" dirty="0" err="1"/>
              <a:t>scc</a:t>
            </a:r>
            <a:r>
              <a:rPr lang="en-AU" dirty="0"/>
              <a:t>/</a:t>
            </a:r>
            <a:r>
              <a:rPr lang="en-AU" dirty="0" err="1"/>
              <a:t>qscc</a:t>
            </a:r>
            <a:endParaRPr lang="en-AU" dirty="0"/>
          </a:p>
          <a:p>
            <a:r>
              <a:rPr lang="en-AU" dirty="0"/>
              <a:t>file: </a:t>
            </a:r>
            <a:r>
              <a:rPr lang="en-AU" dirty="0" err="1"/>
              <a:t>configure.go</a:t>
            </a:r>
            <a:endParaRPr lang="en-AU" dirty="0"/>
          </a:p>
        </p:txBody>
      </p:sp>
    </p:spTree>
    <p:extLst>
      <p:ext uri="{BB962C8B-B14F-4D97-AF65-F5344CB8AC3E}">
        <p14:creationId xmlns:p14="http://schemas.microsoft.com/office/powerpoint/2010/main" val="26458195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941656" cy="369332"/>
          </a:xfrm>
          <a:prstGeom prst="rect">
            <a:avLst/>
          </a:prstGeom>
        </p:spPr>
        <p:txBody>
          <a:bodyPr wrap="none">
            <a:spAutoFit/>
          </a:bodyPr>
          <a:lstStyle/>
          <a:p>
            <a:pPr lvl="0"/>
            <a:r>
              <a:rPr lang="en-AU" b="1" dirty="0">
                <a:solidFill>
                  <a:prstClr val="black"/>
                </a:solidFill>
              </a:rPr>
              <a:t>Configuration System Chaincode (CSCC)</a:t>
            </a:r>
          </a:p>
        </p:txBody>
      </p:sp>
      <p:sp>
        <p:nvSpPr>
          <p:cNvPr id="59" name="TextBox 58">
            <a:extLst>
              <a:ext uri="{FF2B5EF4-FFF2-40B4-BE49-F238E27FC236}">
                <a16:creationId xmlns:a16="http://schemas.microsoft.com/office/drawing/2014/main" id="{174E247F-5797-224B-946D-CB325B125C41}"/>
              </a:ext>
            </a:extLst>
          </p:cNvPr>
          <p:cNvSpPr txBox="1"/>
          <p:nvPr/>
        </p:nvSpPr>
        <p:spPr>
          <a:xfrm>
            <a:off x="853236" y="2293398"/>
            <a:ext cx="10643884" cy="1892826"/>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Manager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GetChannelConfig</a:t>
            </a:r>
            <a:r>
              <a:rPr lang="en-AU" sz="1400" b="1" dirty="0">
                <a:latin typeface="Courier New" panose="02070309020205020404" pitchFamily="49" charset="0"/>
                <a:cs typeface="Courier New" panose="02070309020205020404" pitchFamily="49" charset="0"/>
              </a:rPr>
              <a:t>(channel </a:t>
            </a:r>
            <a:r>
              <a:rPr lang="en-AU" sz="1400" b="1" dirty="0">
                <a:solidFill>
                  <a:schemeClr val="accent5">
                    <a:lumMod val="75000"/>
                  </a:schemeClr>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Config</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endParaRPr lang="en-AU" sz="14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400" b="1" dirty="0">
                <a:solidFill>
                  <a:schemeClr val="accent5">
                    <a:lumMod val="75000"/>
                  </a:schemeClr>
                </a:solidFill>
                <a:latin typeface="Courier New" panose="02070309020205020404" pitchFamily="49" charset="0"/>
                <a:cs typeface="Courier New" panose="02070309020205020404" pitchFamily="49" charset="0"/>
              </a:rPr>
              <a:t>type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Config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2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ConfigProto</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cb.Config</a:t>
            </a:r>
            <a:endParaRPr lang="en-AU" sz="1400" b="1" dirty="0">
              <a:solidFill>
                <a:schemeClr val="tx1">
                  <a:lumMod val="95000"/>
                  <a:lumOff val="5000"/>
                </a:schemeClr>
              </a:solidFill>
              <a:latin typeface="Courier New" panose="02070309020205020404" pitchFamily="49" charset="0"/>
              <a:cs typeface="Courier New" panose="02070309020205020404" pitchFamily="49" charset="0"/>
            </a:endParaRPr>
          </a:p>
          <a:p>
            <a:pPr>
              <a:spcBef>
                <a:spcPts val="200"/>
              </a:spcBef>
            </a:pP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ProposeConfigUpdate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configtx</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cb.Envelope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cb.ConfigEnvelope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60" name="TextBox 59">
            <a:extLst>
              <a:ext uri="{FF2B5EF4-FFF2-40B4-BE49-F238E27FC236}">
                <a16:creationId xmlns:a16="http://schemas.microsoft.com/office/drawing/2014/main" id="{A9F91B63-76AD-DF49-99BA-0A7F5465ACF6}"/>
              </a:ext>
            </a:extLst>
          </p:cNvPr>
          <p:cNvSpPr txBox="1"/>
          <p:nvPr/>
        </p:nvSpPr>
        <p:spPr>
          <a:xfrm>
            <a:off x="8806832" y="2198199"/>
            <a:ext cx="2875403"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common/config</a:t>
            </a:r>
          </a:p>
          <a:p>
            <a:r>
              <a:rPr lang="en-AU" dirty="0"/>
              <a:t>file: </a:t>
            </a:r>
            <a:r>
              <a:rPr lang="en-AU" dirty="0" err="1"/>
              <a:t>api.go</a:t>
            </a:r>
            <a:endParaRPr lang="en-AU" dirty="0"/>
          </a:p>
        </p:txBody>
      </p:sp>
    </p:spTree>
    <p:extLst>
      <p:ext uri="{BB962C8B-B14F-4D97-AF65-F5344CB8AC3E}">
        <p14:creationId xmlns:p14="http://schemas.microsoft.com/office/powerpoint/2010/main" val="2647738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941656" cy="369332"/>
          </a:xfrm>
          <a:prstGeom prst="rect">
            <a:avLst/>
          </a:prstGeom>
        </p:spPr>
        <p:txBody>
          <a:bodyPr wrap="none">
            <a:spAutoFit/>
          </a:bodyPr>
          <a:lstStyle/>
          <a:p>
            <a:pPr lvl="0"/>
            <a:r>
              <a:rPr lang="en-AU" b="1" dirty="0">
                <a:solidFill>
                  <a:prstClr val="black"/>
                </a:solidFill>
              </a:rPr>
              <a:t>Configuration System Chaincode (CSCC)</a:t>
            </a:r>
          </a:p>
        </p:txBody>
      </p:sp>
      <p:sp>
        <p:nvSpPr>
          <p:cNvPr id="13" name="TextBox 12">
            <a:extLst>
              <a:ext uri="{FF2B5EF4-FFF2-40B4-BE49-F238E27FC236}">
                <a16:creationId xmlns:a16="http://schemas.microsoft.com/office/drawing/2014/main" id="{DAFE711D-26C7-C148-8911-6EF73FC2723A}"/>
              </a:ext>
            </a:extLst>
          </p:cNvPr>
          <p:cNvSpPr txBox="1"/>
          <p:nvPr/>
        </p:nvSpPr>
        <p:spPr>
          <a:xfrm>
            <a:off x="853236" y="2394856"/>
            <a:ext cx="10643884" cy="907941"/>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Envelope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bytes </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payload</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 1;</a:t>
            </a:r>
            <a:r>
              <a:rPr lang="en-AU" sz="1200" b="1" dirty="0">
                <a:solidFill>
                  <a:srgbClr val="7030A0"/>
                </a:solidFill>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bytes</a:t>
            </a:r>
            <a:r>
              <a:rPr lang="en-AU" sz="1200" b="1" dirty="0">
                <a:latin typeface="Courier New" panose="02070309020205020404" pitchFamily="49" charset="0"/>
                <a:cs typeface="Courier New" panose="02070309020205020404" pitchFamily="49" charset="0"/>
              </a:rPr>
              <a:t>   signature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2D502697-1FB7-8D4C-AFFC-9AB769148273}"/>
              </a:ext>
            </a:extLst>
          </p:cNvPr>
          <p:cNvSpPr txBox="1"/>
          <p:nvPr/>
        </p:nvSpPr>
        <p:spPr>
          <a:xfrm>
            <a:off x="8806832" y="2299657"/>
            <a:ext cx="2515625"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protos/peer</a:t>
            </a:r>
          </a:p>
          <a:p>
            <a:r>
              <a:rPr lang="en-AU" dirty="0"/>
              <a:t>file: </a:t>
            </a:r>
            <a:r>
              <a:rPr lang="en-AU" dirty="0" err="1"/>
              <a:t>common.proto</a:t>
            </a:r>
            <a:endParaRPr lang="en-AU" dirty="0"/>
          </a:p>
        </p:txBody>
      </p:sp>
      <p:sp>
        <p:nvSpPr>
          <p:cNvPr id="15" name="TextBox 14">
            <a:extLst>
              <a:ext uri="{FF2B5EF4-FFF2-40B4-BE49-F238E27FC236}">
                <a16:creationId xmlns:a16="http://schemas.microsoft.com/office/drawing/2014/main" id="{3B2F11E6-975A-6D46-B4BF-A01678477E8B}"/>
              </a:ext>
            </a:extLst>
          </p:cNvPr>
          <p:cNvSpPr txBox="1"/>
          <p:nvPr/>
        </p:nvSpPr>
        <p:spPr>
          <a:xfrm>
            <a:off x="838200" y="3567775"/>
            <a:ext cx="10643884" cy="3221395"/>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Config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reserved </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accent6">
                    <a:lumMod val="75000"/>
                  </a:schemeClr>
                </a:solidFill>
                <a:latin typeface="Courier New" panose="02070309020205020404" pitchFamily="49" charset="0"/>
                <a:cs typeface="Courier New" panose="02070309020205020404" pitchFamily="49" charset="0"/>
              </a:rPr>
              <a:t>3</a:t>
            </a:r>
            <a:r>
              <a:rPr lang="en-AU" sz="1200" b="1" dirty="0">
                <a:latin typeface="Courier New" panose="02070309020205020404" pitchFamily="49" charset="0"/>
                <a:cs typeface="Courier New" panose="02070309020205020404" pitchFamily="49" charset="0"/>
              </a:rPr>
              <a:t>;</a:t>
            </a:r>
            <a:r>
              <a:rPr lang="en-AU" sz="1200" b="1" dirty="0">
                <a:solidFill>
                  <a:srgbClr val="7030A0"/>
                </a:solidFill>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reserved</a:t>
            </a:r>
            <a:r>
              <a:rPr lang="en-AU" sz="1200" b="1" dirty="0">
                <a:latin typeface="Courier New" panose="02070309020205020404" pitchFamily="49" charset="0"/>
                <a:cs typeface="Courier New" panose="02070309020205020404" pitchFamily="49" charset="0"/>
              </a:rPr>
              <a:t>     </a:t>
            </a:r>
            <a:r>
              <a:rPr lang="en-AU" sz="1200" b="1" dirty="0">
                <a:solidFill>
                  <a:srgbClr val="C00000"/>
                </a:solidFill>
                <a:latin typeface="Courier New" panose="02070309020205020404" pitchFamily="49" charset="0"/>
                <a:cs typeface="Courier New" panose="02070309020205020404" pitchFamily="49" charset="0"/>
              </a:rPr>
              <a:t>"type"</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uint64</a:t>
            </a:r>
            <a:r>
              <a:rPr lang="en-AU" sz="1200" b="1" dirty="0">
                <a:latin typeface="Courier New" panose="02070309020205020404" pitchFamily="49" charset="0"/>
                <a:cs typeface="Courier New" panose="02070309020205020404" pitchFamily="49" charset="0"/>
              </a:rPr>
              <a:t>       sequence          = 1;</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ConfigGroup</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channel_group</a:t>
            </a:r>
            <a:r>
              <a:rPr lang="en-AU" sz="1200" b="1" dirty="0">
                <a:latin typeface="Courier New" panose="02070309020205020404" pitchFamily="49" charset="0"/>
                <a:cs typeface="Courier New" panose="02070309020205020404" pitchFamily="49" charset="0"/>
              </a:rPr>
              <a:t>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a:p>
            <a:pPr>
              <a:spcBef>
                <a:spcPts val="200"/>
              </a:spcBef>
            </a:pPr>
            <a:r>
              <a:rPr lang="en-AU" sz="1200" b="1" dirty="0">
                <a:solidFill>
                  <a:schemeClr val="accent5">
                    <a:lumMod val="75000"/>
                  </a:schemeClr>
                </a:solidFill>
                <a:latin typeface="Courier New" panose="02070309020205020404" pitchFamily="49" charset="0"/>
                <a:cs typeface="Courier New" panose="02070309020205020404" pitchFamily="49" charset="0"/>
              </a:rPr>
              <a:t>message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ConfigGroup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uint64</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version     = 1;</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map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&lt;</a:t>
            </a:r>
            <a:r>
              <a:rPr lang="en-AU" sz="1200" b="1" dirty="0" err="1">
                <a:solidFill>
                  <a:schemeClr val="accent5">
                    <a:lumMod val="75000"/>
                  </a:schemeClr>
                </a:solidFill>
                <a:latin typeface="Courier New" panose="02070309020205020404" pitchFamily="49" charset="0"/>
                <a:cs typeface="Courier New" panose="02070309020205020404" pitchFamily="49" charset="0"/>
              </a:rPr>
              <a:t>string</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ConfigGroup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&gt;     group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map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&lt;</a:t>
            </a:r>
            <a:r>
              <a:rPr lang="en-AU" sz="1200" b="1" dirty="0" err="1">
                <a:solidFill>
                  <a:schemeClr val="accent5">
                    <a:lumMod val="75000"/>
                  </a:schemeClr>
                </a:solidFill>
                <a:latin typeface="Courier New" panose="02070309020205020404" pitchFamily="49" charset="0"/>
                <a:cs typeface="Courier New" panose="02070309020205020404" pitchFamily="49" charset="0"/>
              </a:rPr>
              <a:t>string</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ConfigValue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&gt;     values      = 3;</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map</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&lt;</a:t>
            </a:r>
            <a:r>
              <a:rPr lang="en-AU" sz="1200" b="1" dirty="0" err="1">
                <a:solidFill>
                  <a:schemeClr val="accent5">
                    <a:lumMod val="75000"/>
                  </a:schemeClr>
                </a:solidFill>
                <a:latin typeface="Courier New" panose="02070309020205020404" pitchFamily="49" charset="0"/>
                <a:cs typeface="Courier New" panose="02070309020205020404" pitchFamily="49" charset="0"/>
              </a:rPr>
              <a:t>string</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ConfigPolicy</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&gt;    policies    = 4;</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mod_policy</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5;</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03789BB-8489-484A-8ED6-DE7C6FF0FC1D}"/>
              </a:ext>
            </a:extLst>
          </p:cNvPr>
          <p:cNvSpPr txBox="1"/>
          <p:nvPr/>
        </p:nvSpPr>
        <p:spPr>
          <a:xfrm>
            <a:off x="8806832" y="3554957"/>
            <a:ext cx="291438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protos/common</a:t>
            </a:r>
          </a:p>
          <a:p>
            <a:r>
              <a:rPr lang="en-AU" dirty="0"/>
              <a:t>file: </a:t>
            </a:r>
            <a:r>
              <a:rPr lang="en-AU" dirty="0" err="1"/>
              <a:t>configtx.proto</a:t>
            </a:r>
            <a:endParaRPr lang="en-AU" dirty="0"/>
          </a:p>
        </p:txBody>
      </p:sp>
    </p:spTree>
    <p:extLst>
      <p:ext uri="{BB962C8B-B14F-4D97-AF65-F5344CB8AC3E}">
        <p14:creationId xmlns:p14="http://schemas.microsoft.com/office/powerpoint/2010/main" val="269368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Secure Communications</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a:xfrm>
            <a:off x="838200" y="2126707"/>
            <a:ext cx="10515600" cy="4351338"/>
          </a:xfrm>
        </p:spPr>
        <p:txBody>
          <a:bodyPr>
            <a:normAutofit lnSpcReduction="10000"/>
          </a:bodyPr>
          <a:lstStyle/>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This measures ensure that while operating in production mode, the peer does not accepts connections that do not provide a client certificate associated to a chaincode container previously launched.</a:t>
            </a:r>
          </a:p>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This measure works in </a:t>
            </a:r>
            <a:r>
              <a:rPr lang="en-AU" dirty="0" err="1">
                <a:latin typeface="Arial Narrow" panose="020B0604020202020204" pitchFamily="34" charset="0"/>
                <a:cs typeface="Arial Narrow" panose="020B0604020202020204" pitchFamily="34" charset="0"/>
              </a:rPr>
              <a:t>conjuction</a:t>
            </a:r>
            <a:r>
              <a:rPr lang="en-AU" dirty="0">
                <a:latin typeface="Arial Narrow" panose="020B0604020202020204" pitchFamily="34" charset="0"/>
                <a:cs typeface="Arial Narrow" panose="020B0604020202020204" pitchFamily="34" charset="0"/>
              </a:rPr>
              <a:t> with the previous two as it requires a TLS setup and it is further secured by having a separate port for communication.</a:t>
            </a:r>
          </a:p>
          <a:p>
            <a:pPr marL="411163"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With this setup it would become very hard for an attacker to impersonate a chaincode process: </a:t>
            </a:r>
          </a:p>
          <a:p>
            <a:pPr marL="868363" lvl="1"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it would require to compromise the peer and access a dynamically created certificate.</a:t>
            </a:r>
          </a:p>
          <a:p>
            <a:pPr marL="868363" lvl="1" indent="-411163">
              <a:spcBef>
                <a:spcPts val="600"/>
              </a:spcBef>
              <a:spcAft>
                <a:spcPts val="600"/>
              </a:spcAft>
              <a:buFont typeface="System Font Regular"/>
              <a:buChar char="—"/>
            </a:pPr>
            <a:r>
              <a:rPr lang="en-AU" dirty="0">
                <a:latin typeface="Arial Narrow" panose="020B0604020202020204" pitchFamily="34" charset="0"/>
                <a:cs typeface="Arial Narrow" panose="020B0604020202020204" pitchFamily="34" charset="0"/>
              </a:rPr>
              <a:t>it eliminates the scenario where a remote external process can trick the uncompromised peer</a:t>
            </a:r>
          </a:p>
          <a:p>
            <a:pPr marL="411163" indent="-411163">
              <a:spcBef>
                <a:spcPts val="600"/>
              </a:spcBef>
              <a:spcAft>
                <a:spcPts val="600"/>
              </a:spcAft>
              <a:buFont typeface="System Font Regular"/>
              <a:buChar char="—"/>
            </a:pPr>
            <a:endParaRPr lang="en-AU"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BBD303A4-993D-3C4F-B064-C41E6D960A1F}"/>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B7827B0D-253E-0F42-8373-4D878EDACBD7}"/>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286A6778-4356-864E-AA97-13A95E5BFDF8}"/>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F1CD2466-D0C2-1C48-9E0C-3F36D7DD8658}"/>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
        <p:nvSpPr>
          <p:cNvPr id="9" name="Rectangle 8">
            <a:extLst>
              <a:ext uri="{FF2B5EF4-FFF2-40B4-BE49-F238E27FC236}">
                <a16:creationId xmlns:a16="http://schemas.microsoft.com/office/drawing/2014/main" id="{2EBB835A-D3A0-9F42-9BF6-5950E0B453FF}"/>
              </a:ext>
            </a:extLst>
          </p:cNvPr>
          <p:cNvSpPr/>
          <p:nvPr/>
        </p:nvSpPr>
        <p:spPr>
          <a:xfrm>
            <a:off x="819806" y="1321245"/>
            <a:ext cx="6731330" cy="461665"/>
          </a:xfrm>
          <a:prstGeom prst="rect">
            <a:avLst/>
          </a:prstGeom>
        </p:spPr>
        <p:txBody>
          <a:bodyPr wrap="none">
            <a:spAutoFit/>
          </a:bodyPr>
          <a:lstStyle/>
          <a:p>
            <a:pPr>
              <a:spcAft>
                <a:spcPts val="600"/>
              </a:spcAft>
            </a:pPr>
            <a:r>
              <a:rPr lang="en-AU" sz="2400" b="1" dirty="0">
                <a:solidFill>
                  <a:srgbClr val="0070C0"/>
                </a:solidFill>
                <a:latin typeface="Arial Narrow" panose="020B0604020202020204" pitchFamily="34" charset="0"/>
                <a:cs typeface="Arial Narrow" panose="020B0604020202020204" pitchFamily="34" charset="0"/>
              </a:rPr>
              <a:t>Dynamic Client Certificates for the Chaincode Process</a:t>
            </a:r>
          </a:p>
        </p:txBody>
      </p:sp>
    </p:spTree>
    <p:extLst>
      <p:ext uri="{BB962C8B-B14F-4D97-AF65-F5344CB8AC3E}">
        <p14:creationId xmlns:p14="http://schemas.microsoft.com/office/powerpoint/2010/main" val="30108664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941656" cy="369332"/>
          </a:xfrm>
          <a:prstGeom prst="rect">
            <a:avLst/>
          </a:prstGeom>
        </p:spPr>
        <p:txBody>
          <a:bodyPr wrap="none">
            <a:spAutoFit/>
          </a:bodyPr>
          <a:lstStyle/>
          <a:p>
            <a:pPr lvl="0"/>
            <a:r>
              <a:rPr lang="en-AU" b="1" dirty="0">
                <a:solidFill>
                  <a:prstClr val="black"/>
                </a:solidFill>
              </a:rPr>
              <a:t>Configuration System Chaincode (CSCC)</a:t>
            </a:r>
          </a:p>
        </p:txBody>
      </p:sp>
      <p:sp>
        <p:nvSpPr>
          <p:cNvPr id="15" name="TextBox 14">
            <a:extLst>
              <a:ext uri="{FF2B5EF4-FFF2-40B4-BE49-F238E27FC236}">
                <a16:creationId xmlns:a16="http://schemas.microsoft.com/office/drawing/2014/main" id="{3B2F11E6-975A-6D46-B4BF-A01678477E8B}"/>
              </a:ext>
            </a:extLst>
          </p:cNvPr>
          <p:cNvSpPr txBox="1"/>
          <p:nvPr/>
        </p:nvSpPr>
        <p:spPr>
          <a:xfrm>
            <a:off x="838200" y="2196172"/>
            <a:ext cx="10643884" cy="2800767"/>
          </a:xfrm>
          <a:prstGeom prst="rect">
            <a:avLst/>
          </a:prstGeom>
          <a:noFill/>
        </p:spPr>
        <p:txBody>
          <a:bodyPr wrap="square" rtlCol="0">
            <a:spAutoFit/>
          </a:bodyPr>
          <a:lstStyle/>
          <a:p>
            <a:pPr>
              <a:spcBef>
                <a:spcPts val="200"/>
              </a:spcBef>
            </a:pPr>
            <a:r>
              <a:rPr lang="en-AU" sz="1200" b="1" dirty="0">
                <a:solidFill>
                  <a:schemeClr val="accent5">
                    <a:lumMod val="75000"/>
                  </a:schemeClr>
                </a:solidFill>
                <a:latin typeface="Courier New" panose="02070309020205020404" pitchFamily="49" charset="0"/>
                <a:cs typeface="Courier New" panose="02070309020205020404" pitchFamily="49" charset="0"/>
              </a:rPr>
              <a:t>message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ConfigValue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uint64</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version     = 1;</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bytes            </a:t>
            </a:r>
            <a:r>
              <a:rPr lang="en-AU" sz="1200" b="1" dirty="0">
                <a:latin typeface="Courier New" panose="02070309020205020404" pitchFamily="49" charset="0"/>
                <a:cs typeface="Courier New" panose="02070309020205020404" pitchFamily="49" charset="0"/>
              </a:rPr>
              <a:t>values</a:t>
            </a:r>
            <a:r>
              <a:rPr lang="en-AU" sz="1200" b="1" dirty="0">
                <a:solidFill>
                  <a:schemeClr val="accent5">
                    <a:lumMod val="75000"/>
                  </a:schemeClr>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string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mod_policy</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3;</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a:p>
            <a:pPr>
              <a:spcBef>
                <a:spcPts val="200"/>
              </a:spcBef>
            </a:pPr>
            <a:r>
              <a:rPr lang="en-AU" sz="1200" b="1" dirty="0">
                <a:solidFill>
                  <a:schemeClr val="accent5">
                    <a:lumMod val="75000"/>
                  </a:schemeClr>
                </a:solidFill>
                <a:latin typeface="Courier New" panose="02070309020205020404" pitchFamily="49" charset="0"/>
                <a:cs typeface="Courier New" panose="02070309020205020404" pitchFamily="49" charset="0"/>
              </a:rPr>
              <a:t>message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ConfigPolicy</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uint64</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version     = 1;</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Policy</a:t>
            </a:r>
            <a:r>
              <a:rPr lang="en-AU" sz="1200" b="1" dirty="0">
                <a:solidFill>
                  <a:schemeClr val="accent5">
                    <a:lumMod val="75000"/>
                  </a:schemeClr>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policy</a:t>
            </a:r>
            <a:r>
              <a:rPr lang="en-AU" sz="1200" b="1" dirty="0">
                <a:solidFill>
                  <a:schemeClr val="accent5">
                    <a:lumMod val="75000"/>
                  </a:schemeClr>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string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mod_policy</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3;</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a:p>
            <a:pPr>
              <a:spcBef>
                <a:spcPts val="200"/>
              </a:spcBef>
            </a:pPr>
            <a:endParaRPr lang="en-AU" sz="1200" b="1"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03789BB-8489-484A-8ED6-DE7C6FF0FC1D}"/>
              </a:ext>
            </a:extLst>
          </p:cNvPr>
          <p:cNvSpPr txBox="1"/>
          <p:nvPr/>
        </p:nvSpPr>
        <p:spPr>
          <a:xfrm>
            <a:off x="8806832" y="2172470"/>
            <a:ext cx="291438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protos/common</a:t>
            </a:r>
          </a:p>
          <a:p>
            <a:r>
              <a:rPr lang="en-AU" dirty="0"/>
              <a:t>file: </a:t>
            </a:r>
            <a:r>
              <a:rPr lang="en-AU" dirty="0" err="1"/>
              <a:t>configtx.proto</a:t>
            </a:r>
            <a:endParaRPr lang="en-AU" dirty="0"/>
          </a:p>
        </p:txBody>
      </p:sp>
      <p:sp>
        <p:nvSpPr>
          <p:cNvPr id="14" name="TextBox 13">
            <a:extLst>
              <a:ext uri="{FF2B5EF4-FFF2-40B4-BE49-F238E27FC236}">
                <a16:creationId xmlns:a16="http://schemas.microsoft.com/office/drawing/2014/main" id="{21215D22-3DA1-0345-9B47-CA3020947B78}"/>
              </a:ext>
            </a:extLst>
          </p:cNvPr>
          <p:cNvSpPr txBox="1"/>
          <p:nvPr/>
        </p:nvSpPr>
        <p:spPr>
          <a:xfrm>
            <a:off x="853236" y="4865910"/>
            <a:ext cx="10643884" cy="907941"/>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ConfigTree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0070C0"/>
                </a:solidFill>
                <a:latin typeface="Courier New" panose="02070309020205020404" pitchFamily="49" charset="0"/>
                <a:cs typeface="Courier New" panose="02070309020205020404" pitchFamily="49" charset="0"/>
              </a:rPr>
              <a:t>common.Config</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channel_config</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 1;</a:t>
            </a:r>
            <a:r>
              <a:rPr lang="en-AU" sz="1200" b="1" dirty="0">
                <a:solidFill>
                  <a:srgbClr val="7030A0"/>
                </a:solidFill>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0070C0"/>
                </a:solidFill>
                <a:latin typeface="Courier New" panose="02070309020205020404" pitchFamily="49" charset="0"/>
                <a:cs typeface="Courier New" panose="02070309020205020404" pitchFamily="49" charset="0"/>
              </a:rPr>
              <a:t>common.Config</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resources_config</a:t>
            </a:r>
            <a:r>
              <a:rPr lang="en-AU" sz="1200" b="1" dirty="0">
                <a:latin typeface="Courier New" panose="02070309020205020404" pitchFamily="49" charset="0"/>
                <a:cs typeface="Courier New" panose="02070309020205020404" pitchFamily="49" charset="0"/>
              </a:rPr>
              <a:t>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9" name="TextBox 18">
            <a:extLst>
              <a:ext uri="{FF2B5EF4-FFF2-40B4-BE49-F238E27FC236}">
                <a16:creationId xmlns:a16="http://schemas.microsoft.com/office/drawing/2014/main" id="{FC82AF4A-ABA3-424D-85C5-57076DB89337}"/>
              </a:ext>
            </a:extLst>
          </p:cNvPr>
          <p:cNvSpPr txBox="1"/>
          <p:nvPr/>
        </p:nvSpPr>
        <p:spPr>
          <a:xfrm>
            <a:off x="8806832" y="4770711"/>
            <a:ext cx="2515625"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protos/peer</a:t>
            </a:r>
          </a:p>
          <a:p>
            <a:r>
              <a:rPr lang="en-AU" dirty="0"/>
              <a:t>file: </a:t>
            </a:r>
            <a:r>
              <a:rPr lang="en-AU" dirty="0" err="1"/>
              <a:t>resources.proto</a:t>
            </a:r>
            <a:endParaRPr lang="en-AU" dirty="0"/>
          </a:p>
        </p:txBody>
      </p:sp>
    </p:spTree>
    <p:extLst>
      <p:ext uri="{BB962C8B-B14F-4D97-AF65-F5344CB8AC3E}">
        <p14:creationId xmlns:p14="http://schemas.microsoft.com/office/powerpoint/2010/main" val="8040262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941656" cy="369332"/>
          </a:xfrm>
          <a:prstGeom prst="rect">
            <a:avLst/>
          </a:prstGeom>
        </p:spPr>
        <p:txBody>
          <a:bodyPr wrap="none">
            <a:spAutoFit/>
          </a:bodyPr>
          <a:lstStyle/>
          <a:p>
            <a:pPr lvl="0"/>
            <a:r>
              <a:rPr lang="en-AU" b="1" dirty="0">
                <a:solidFill>
                  <a:prstClr val="black"/>
                </a:solidFill>
              </a:rPr>
              <a:t>Configuration System Chaincode (CSCC)</a:t>
            </a:r>
          </a:p>
        </p:txBody>
      </p:sp>
      <p:sp>
        <p:nvSpPr>
          <p:cNvPr id="17" name="TextBox 16">
            <a:extLst>
              <a:ext uri="{FF2B5EF4-FFF2-40B4-BE49-F238E27FC236}">
                <a16:creationId xmlns:a16="http://schemas.microsoft.com/office/drawing/2014/main" id="{5DD9764E-2974-5547-B73A-5DD15B30235F}"/>
              </a:ext>
            </a:extLst>
          </p:cNvPr>
          <p:cNvSpPr txBox="1"/>
          <p:nvPr/>
        </p:nvSpPr>
        <p:spPr>
          <a:xfrm>
            <a:off x="838200" y="2522746"/>
            <a:ext cx="10643884" cy="2169825"/>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message</a:t>
            </a:r>
            <a:r>
              <a:rPr lang="en-AU" sz="1200" b="1" dirty="0">
                <a:solidFill>
                  <a:srgbClr val="7030A0"/>
                </a:solidFill>
                <a:latin typeface="Courier New" panose="02070309020205020404" pitchFamily="49" charset="0"/>
                <a:cs typeface="Courier New" panose="02070309020205020404" pitchFamily="49" charset="0"/>
              </a:rPr>
              <a:t> Policy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err="1">
                <a:solidFill>
                  <a:srgbClr val="0070C0"/>
                </a:solidFill>
                <a:latin typeface="Courier New" panose="02070309020205020404" pitchFamily="49" charset="0"/>
                <a:cs typeface="Courier New" panose="02070309020205020404" pitchFamily="49" charset="0"/>
              </a:rPr>
              <a:t>enum</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PolicyType</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UNKNOWN          = 0;</a:t>
            </a:r>
          </a:p>
          <a:p>
            <a:pPr>
              <a:spcBef>
                <a:spcPts val="200"/>
              </a:spcBef>
            </a:pPr>
            <a:r>
              <a:rPr lang="en-AU" sz="1200" b="1" dirty="0">
                <a:latin typeface="Courier New" panose="02070309020205020404" pitchFamily="49" charset="0"/>
                <a:cs typeface="Courier New" panose="02070309020205020404" pitchFamily="49" charset="0"/>
              </a:rPr>
              <a:t>      SIGNATURE        = 1;</a:t>
            </a:r>
          </a:p>
          <a:p>
            <a:pPr>
              <a:spcBef>
                <a:spcPts val="200"/>
              </a:spcBef>
            </a:pPr>
            <a:r>
              <a:rPr lang="en-AU" sz="1200" b="1" dirty="0">
                <a:latin typeface="Courier New" panose="02070309020205020404" pitchFamily="49" charset="0"/>
                <a:cs typeface="Courier New" panose="02070309020205020404" pitchFamily="49" charset="0"/>
              </a:rPr>
              <a:t>      MSP              = 2;</a:t>
            </a:r>
          </a:p>
          <a:p>
            <a:pPr>
              <a:spcBef>
                <a:spcPts val="200"/>
              </a:spcBef>
            </a:pPr>
            <a:r>
              <a:rPr lang="en-AU" sz="1200" b="1" dirty="0">
                <a:latin typeface="Courier New" panose="02070309020205020404" pitchFamily="49" charset="0"/>
                <a:cs typeface="Courier New" panose="02070309020205020404" pitchFamily="49" charset="0"/>
              </a:rPr>
              <a:t>      IMPLICIT_META    = 3;</a:t>
            </a:r>
          </a:p>
          <a:p>
            <a:pPr>
              <a:spcBef>
                <a:spcPts val="200"/>
              </a:spcBef>
            </a:pPr>
            <a:r>
              <a:rPr lang="en-AU" sz="1200" b="1" dirty="0">
                <a:latin typeface="Courier New" panose="02070309020205020404" pitchFamily="49" charset="0"/>
                <a:cs typeface="Courier New" panose="02070309020205020404" pitchFamily="49" charset="0"/>
              </a:rPr>
              <a:t>   }</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uint64</a:t>
            </a:r>
            <a:r>
              <a:rPr lang="en-AU" sz="1200" b="1" dirty="0">
                <a:latin typeface="Courier New" panose="02070309020205020404" pitchFamily="49" charset="0"/>
                <a:cs typeface="Courier New" panose="02070309020205020404" pitchFamily="49" charset="0"/>
              </a:rPr>
              <a:t>           type        = 1;</a:t>
            </a:r>
          </a:p>
          <a:p>
            <a:pPr>
              <a:spcBef>
                <a:spcPts val="200"/>
              </a:spcBef>
            </a:pP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bytes</a:t>
            </a:r>
            <a:r>
              <a:rPr lang="en-AU" sz="1200" b="1" dirty="0">
                <a:latin typeface="Courier New" panose="02070309020205020404" pitchFamily="49" charset="0"/>
                <a:cs typeface="Courier New" panose="02070309020205020404" pitchFamily="49" charset="0"/>
              </a:rPr>
              <a:t>            value       = 2;</a:t>
            </a:r>
          </a:p>
          <a:p>
            <a:pPr>
              <a:spcBef>
                <a:spcPts val="200"/>
              </a:spcBef>
            </a:pP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33819730-1574-AA49-8864-FA5858EE0193}"/>
              </a:ext>
            </a:extLst>
          </p:cNvPr>
          <p:cNvSpPr txBox="1"/>
          <p:nvPr/>
        </p:nvSpPr>
        <p:spPr>
          <a:xfrm>
            <a:off x="8806832" y="2390187"/>
            <a:ext cx="291438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protos/common</a:t>
            </a:r>
          </a:p>
          <a:p>
            <a:r>
              <a:rPr lang="en-AU" dirty="0"/>
              <a:t>file: </a:t>
            </a:r>
            <a:r>
              <a:rPr lang="en-AU" dirty="0" err="1"/>
              <a:t>policies.proto</a:t>
            </a:r>
            <a:endParaRPr lang="en-AU" dirty="0"/>
          </a:p>
        </p:txBody>
      </p:sp>
    </p:spTree>
    <p:extLst>
      <p:ext uri="{BB962C8B-B14F-4D97-AF65-F5344CB8AC3E}">
        <p14:creationId xmlns:p14="http://schemas.microsoft.com/office/powerpoint/2010/main" val="93570498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540713" cy="369332"/>
          </a:xfrm>
          <a:prstGeom prst="rect">
            <a:avLst/>
          </a:prstGeom>
        </p:spPr>
        <p:txBody>
          <a:bodyPr wrap="none">
            <a:spAutoFit/>
          </a:bodyPr>
          <a:lstStyle/>
          <a:p>
            <a:pPr lvl="0"/>
            <a:r>
              <a:rPr lang="en-AU" b="1" dirty="0">
                <a:solidFill>
                  <a:prstClr val="black"/>
                </a:solidFill>
              </a:rPr>
              <a:t>Configure System Chaincode (LSCC)</a:t>
            </a:r>
          </a:p>
        </p:txBody>
      </p:sp>
      <p:graphicFrame>
        <p:nvGraphicFramePr>
          <p:cNvPr id="15" name="Table 14">
            <a:extLst>
              <a:ext uri="{FF2B5EF4-FFF2-40B4-BE49-F238E27FC236}">
                <a16:creationId xmlns:a16="http://schemas.microsoft.com/office/drawing/2014/main" id="{BAB66ED8-7BEC-9D4D-8BE7-76A70815CE1C}"/>
              </a:ext>
            </a:extLst>
          </p:cNvPr>
          <p:cNvGraphicFramePr>
            <a:graphicFrameLocks noGrp="1"/>
          </p:cNvGraphicFramePr>
          <p:nvPr>
            <p:extLst>
              <p:ext uri="{D42A27DB-BD31-4B8C-83A1-F6EECF244321}">
                <p14:modId xmlns:p14="http://schemas.microsoft.com/office/powerpoint/2010/main" val="2417455764"/>
              </p:ext>
            </p:extLst>
          </p:nvPr>
        </p:nvGraphicFramePr>
        <p:xfrm>
          <a:off x="838199" y="2242347"/>
          <a:ext cx="10946362" cy="1737470"/>
        </p:xfrm>
        <a:graphic>
          <a:graphicData uri="http://schemas.openxmlformats.org/drawingml/2006/table">
            <a:tbl>
              <a:tblPr firstRow="1" bandRow="1">
                <a:tableStyleId>{5C22544A-7EE6-4342-B048-85BDC9FD1C3A}</a:tableStyleId>
              </a:tblPr>
              <a:tblGrid>
                <a:gridCol w="1937658">
                  <a:extLst>
                    <a:ext uri="{9D8B030D-6E8A-4147-A177-3AD203B41FA5}">
                      <a16:colId xmlns:a16="http://schemas.microsoft.com/office/drawing/2014/main" val="1311826411"/>
                    </a:ext>
                  </a:extLst>
                </a:gridCol>
                <a:gridCol w="4397829">
                  <a:extLst>
                    <a:ext uri="{9D8B030D-6E8A-4147-A177-3AD203B41FA5}">
                      <a16:colId xmlns:a16="http://schemas.microsoft.com/office/drawing/2014/main" val="4287542416"/>
                    </a:ext>
                  </a:extLst>
                </a:gridCol>
                <a:gridCol w="783771">
                  <a:extLst>
                    <a:ext uri="{9D8B030D-6E8A-4147-A177-3AD203B41FA5}">
                      <a16:colId xmlns:a16="http://schemas.microsoft.com/office/drawing/2014/main" val="419259088"/>
                    </a:ext>
                  </a:extLst>
                </a:gridCol>
                <a:gridCol w="3827104">
                  <a:extLst>
                    <a:ext uri="{9D8B030D-6E8A-4147-A177-3AD203B41FA5}">
                      <a16:colId xmlns:a16="http://schemas.microsoft.com/office/drawing/2014/main" val="1858264529"/>
                    </a:ext>
                  </a:extLst>
                </a:gridCol>
              </a:tblGrid>
              <a:tr h="240737">
                <a:tc>
                  <a:txBody>
                    <a:bodyPr/>
                    <a:lstStyle/>
                    <a:p>
                      <a:r>
                        <a:rPr lang="en-AU" sz="1100" dirty="0"/>
                        <a:t>QSSC Operation</a:t>
                      </a:r>
                    </a:p>
                  </a:txBody>
                  <a:tcPr/>
                </a:tc>
                <a:tc>
                  <a:txBody>
                    <a:bodyPr/>
                    <a:lstStyle/>
                    <a:p>
                      <a:r>
                        <a:rPr lang="en-AU" sz="1100" dirty="0"/>
                        <a:t>Description</a:t>
                      </a:r>
                    </a:p>
                  </a:txBody>
                  <a:tcPr/>
                </a:tc>
                <a:tc>
                  <a:txBody>
                    <a:bodyPr/>
                    <a:lstStyle/>
                    <a:p>
                      <a:pPr algn="ctr"/>
                      <a:r>
                        <a:rPr lang="en-AU" sz="1100" dirty="0"/>
                        <a:t>Channel</a:t>
                      </a:r>
                    </a:p>
                  </a:txBody>
                  <a:tcPr/>
                </a:tc>
                <a:tc>
                  <a:txBody>
                    <a:bodyPr/>
                    <a:lstStyle/>
                    <a:p>
                      <a:r>
                        <a:rPr lang="en-AU" sz="1100" dirty="0"/>
                        <a:t>CLI Command</a:t>
                      </a:r>
                    </a:p>
                  </a:txBody>
                  <a:tcPr/>
                </a:tc>
                <a:extLst>
                  <a:ext uri="{0D108BD9-81ED-4DB2-BD59-A6C34878D82A}">
                    <a16:rowId xmlns:a16="http://schemas.microsoft.com/office/drawing/2014/main" val="801237859"/>
                  </a:ext>
                </a:extLst>
              </a:tr>
              <a:tr h="274430">
                <a:tc>
                  <a:txBody>
                    <a:bodyPr/>
                    <a:lstStyle/>
                    <a:p>
                      <a:r>
                        <a:rPr lang="en-AU" sz="1100" dirty="0" err="1"/>
                        <a:t>JoinChain</a:t>
                      </a:r>
                      <a:endParaRPr lang="en-AU" sz="1100" dirty="0"/>
                    </a:p>
                  </a:txBody>
                  <a:tcPr/>
                </a:tc>
                <a:tc>
                  <a:txBody>
                    <a:bodyPr/>
                    <a:lstStyle/>
                    <a:p>
                      <a:r>
                        <a:rPr lang="en-AU" sz="1100" dirty="0"/>
                        <a:t>Make the peer join the specified channel.</a:t>
                      </a:r>
                    </a:p>
                  </a:txBody>
                  <a:tcPr/>
                </a:tc>
                <a:tc>
                  <a:txBody>
                    <a:bodyPr/>
                    <a:lstStyle/>
                    <a:p>
                      <a:pPr algn="ctr"/>
                      <a:r>
                        <a:rPr lang="en-AU" sz="1100" dirty="0"/>
                        <a:t>CSCC</a:t>
                      </a:r>
                    </a:p>
                  </a:txBody>
                  <a:tcPr/>
                </a:tc>
                <a:tc>
                  <a:txBody>
                    <a:bodyPr/>
                    <a:lstStyle/>
                    <a:p>
                      <a:r>
                        <a:rPr lang="en-AU" sz="1100" dirty="0"/>
                        <a:t>peer channel join ....</a:t>
                      </a:r>
                    </a:p>
                  </a:txBody>
                  <a:tcPr/>
                </a:tc>
                <a:extLst>
                  <a:ext uri="{0D108BD9-81ED-4DB2-BD59-A6C34878D82A}">
                    <a16:rowId xmlns:a16="http://schemas.microsoft.com/office/drawing/2014/main" val="481232080"/>
                  </a:ext>
                </a:extLst>
              </a:tr>
              <a:tr h="240737">
                <a:tc>
                  <a:txBody>
                    <a:bodyPr/>
                    <a:lstStyle/>
                    <a:p>
                      <a:r>
                        <a:rPr lang="en-AU" sz="1100" dirty="0" err="1"/>
                        <a:t>GetConfigBlock</a:t>
                      </a:r>
                      <a:endParaRPr lang="en-AU" sz="1100" dirty="0"/>
                    </a:p>
                  </a:txBody>
                  <a:tcPr/>
                </a:tc>
                <a:tc>
                  <a:txBody>
                    <a:bodyPr/>
                    <a:lstStyle/>
                    <a:p>
                      <a:r>
                        <a:rPr lang="en-AU" sz="1100" dirty="0"/>
                        <a:t>Retrieves the configuration block from the ledger of the specified channel.</a:t>
                      </a:r>
                    </a:p>
                  </a:txBody>
                  <a:tcPr/>
                </a:tc>
                <a:tc>
                  <a:txBody>
                    <a:bodyPr/>
                    <a:lstStyle/>
                    <a:p>
                      <a:pPr algn="ctr"/>
                      <a:r>
                        <a:rPr lang="en-AU" sz="1100" dirty="0"/>
                        <a:t>&lt;user&gt;</a:t>
                      </a:r>
                    </a:p>
                  </a:txBody>
                  <a:tcPr/>
                </a:tc>
                <a:tc>
                  <a:txBody>
                    <a:bodyPr/>
                    <a:lstStyle/>
                    <a:p>
                      <a:r>
                        <a:rPr lang="en-AU" sz="1100" dirty="0"/>
                        <a:t>(used internally from the peer to the orderer  to get channel configuration block)</a:t>
                      </a:r>
                    </a:p>
                  </a:txBody>
                  <a:tcPr/>
                </a:tc>
                <a:extLst>
                  <a:ext uri="{0D108BD9-81ED-4DB2-BD59-A6C34878D82A}">
                    <a16:rowId xmlns:a16="http://schemas.microsoft.com/office/drawing/2014/main" val="1204591117"/>
                  </a:ext>
                </a:extLst>
              </a:tr>
              <a:tr h="240737">
                <a:tc>
                  <a:txBody>
                    <a:bodyPr/>
                    <a:lstStyle/>
                    <a:p>
                      <a:r>
                        <a:rPr lang="en-AU" sz="1100" dirty="0" err="1"/>
                        <a:t>GetChannels</a:t>
                      </a:r>
                      <a:endParaRPr lang="en-AU" sz="1100" dirty="0"/>
                    </a:p>
                  </a:txBody>
                  <a:tcPr/>
                </a:tc>
                <a:tc>
                  <a:txBody>
                    <a:bodyPr/>
                    <a:lstStyle/>
                    <a:p>
                      <a:r>
                        <a:rPr lang="en-AU" sz="1100" dirty="0"/>
                        <a:t>Retrieves the list of channel the peer has joined.</a:t>
                      </a:r>
                    </a:p>
                  </a:txBody>
                  <a:tcPr/>
                </a:tc>
                <a:tc>
                  <a:txBody>
                    <a:bodyPr/>
                    <a:lstStyle/>
                    <a:p>
                      <a:pPr algn="ctr"/>
                      <a:r>
                        <a:rPr lang="en-AU" sz="1100" dirty="0"/>
                        <a:t>CSCC</a:t>
                      </a:r>
                    </a:p>
                  </a:txBody>
                  <a:tcPr/>
                </a:tc>
                <a:tc>
                  <a:txBody>
                    <a:bodyPr/>
                    <a:lstStyle/>
                    <a:p>
                      <a:r>
                        <a:rPr lang="en-AU" sz="1100" dirty="0"/>
                        <a:t>peer channel list ....</a:t>
                      </a:r>
                    </a:p>
                  </a:txBody>
                  <a:tcPr/>
                </a:tc>
                <a:extLst>
                  <a:ext uri="{0D108BD9-81ED-4DB2-BD59-A6C34878D82A}">
                    <a16:rowId xmlns:a16="http://schemas.microsoft.com/office/drawing/2014/main" val="3383291091"/>
                  </a:ext>
                </a:extLst>
              </a:tr>
              <a:tr h="240737">
                <a:tc>
                  <a:txBody>
                    <a:bodyPr/>
                    <a:lstStyle/>
                    <a:p>
                      <a:r>
                        <a:rPr lang="en-AU" sz="1100" dirty="0" err="1"/>
                        <a:t>GetConfigTree</a:t>
                      </a:r>
                      <a:endParaRPr lang="en-AU" sz="1100" dirty="0"/>
                    </a:p>
                  </a:txBody>
                  <a:tcPr/>
                </a:tc>
                <a:tc>
                  <a:txBody>
                    <a:bodyPr/>
                    <a:lstStyle/>
                    <a:p>
                      <a:r>
                        <a:rPr lang="en-AU" sz="1100" dirty="0"/>
                        <a:t>Retrieves the channel configuration of the specified channel.</a:t>
                      </a:r>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3396966874"/>
                  </a:ext>
                </a:extLst>
              </a:tr>
              <a:tr h="240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err="1"/>
                        <a:t>SimulateConfigTreeUpdate</a:t>
                      </a:r>
                      <a:endParaRPr lang="en-AU"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Simulates an update to the channel configuration of the specified channel.</a:t>
                      </a:r>
                    </a:p>
                  </a:txBody>
                  <a:tcPr/>
                </a:tc>
                <a:tc>
                  <a:txBody>
                    <a:bodyPr/>
                    <a:lstStyle/>
                    <a:p>
                      <a:pPr algn="ctr"/>
                      <a:r>
                        <a:rPr lang="en-AU" sz="1100" dirty="0"/>
                        <a:t>&lt;user&gt;</a:t>
                      </a:r>
                    </a:p>
                  </a:txBody>
                  <a:tcPr/>
                </a:tc>
                <a:tc>
                  <a:txBody>
                    <a:bodyPr/>
                    <a:lstStyle/>
                    <a:p>
                      <a:r>
                        <a:rPr lang="en-AU" sz="1100" dirty="0"/>
                        <a:t>?</a:t>
                      </a:r>
                    </a:p>
                  </a:txBody>
                  <a:tcPr/>
                </a:tc>
                <a:extLst>
                  <a:ext uri="{0D108BD9-81ED-4DB2-BD59-A6C34878D82A}">
                    <a16:rowId xmlns:a16="http://schemas.microsoft.com/office/drawing/2014/main" val="114014864"/>
                  </a:ext>
                </a:extLst>
              </a:tr>
            </a:tbl>
          </a:graphicData>
        </a:graphic>
      </p:graphicFrame>
    </p:spTree>
    <p:extLst>
      <p:ext uri="{BB962C8B-B14F-4D97-AF65-F5344CB8AC3E}">
        <p14:creationId xmlns:p14="http://schemas.microsoft.com/office/powerpoint/2010/main" val="38231700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3564758" cy="369332"/>
          </a:xfrm>
          <a:prstGeom prst="rect">
            <a:avLst/>
          </a:prstGeom>
        </p:spPr>
        <p:txBody>
          <a:bodyPr wrap="none">
            <a:spAutoFit/>
          </a:bodyPr>
          <a:lstStyle/>
          <a:p>
            <a:pPr lvl="0"/>
            <a:r>
              <a:rPr lang="en-AU" b="1" dirty="0">
                <a:solidFill>
                  <a:prstClr val="black"/>
                </a:solidFill>
              </a:rPr>
              <a:t>Configure System </a:t>
            </a:r>
            <a:r>
              <a:rPr lang="en-AU" b="1">
                <a:solidFill>
                  <a:prstClr val="black"/>
                </a:solidFill>
              </a:rPr>
              <a:t>Chaincode (CSCC</a:t>
            </a:r>
            <a:r>
              <a:rPr lang="en-AU" b="1" dirty="0">
                <a:solidFill>
                  <a:prstClr val="black"/>
                </a:solidFill>
              </a:rPr>
              <a:t>)</a:t>
            </a:r>
          </a:p>
        </p:txBody>
      </p:sp>
      <p:sp>
        <p:nvSpPr>
          <p:cNvPr id="14" name="TextBox 13">
            <a:extLst>
              <a:ext uri="{FF2B5EF4-FFF2-40B4-BE49-F238E27FC236}">
                <a16:creationId xmlns:a16="http://schemas.microsoft.com/office/drawing/2014/main" id="{7B8A0015-83B3-344D-90DB-ACA90EDACB00}"/>
              </a:ext>
            </a:extLst>
          </p:cNvPr>
          <p:cNvSpPr txBox="1"/>
          <p:nvPr/>
        </p:nvSpPr>
        <p:spPr>
          <a:xfrm>
            <a:off x="859219" y="2307573"/>
            <a:ext cx="10836251" cy="1169551"/>
          </a:xfrm>
          <a:prstGeom prst="rect">
            <a:avLst/>
          </a:prstGeom>
          <a:noFill/>
        </p:spPr>
        <p:txBody>
          <a:bodyPr wrap="square" rtlCol="0">
            <a:spAutoFit/>
          </a:bodyPr>
          <a:lstStyle/>
          <a:p>
            <a:pPr>
              <a:spcBef>
                <a:spcPts val="600"/>
              </a:spcBef>
              <a:spcAft>
                <a:spcPts val="600"/>
              </a:spcAft>
            </a:pPr>
            <a:r>
              <a:rPr lang="en-AU" sz="2000" b="1" dirty="0">
                <a:latin typeface="Arial Narrow" panose="020B0604020202020204" pitchFamily="34" charset="0"/>
                <a:cs typeface="Arial Narrow" panose="020B0604020202020204" pitchFamily="34" charset="0"/>
              </a:rPr>
              <a:t>A Few Notes on Execution</a:t>
            </a:r>
          </a:p>
          <a:p>
            <a:pPr>
              <a:spcBef>
                <a:spcPts val="600"/>
              </a:spcBef>
              <a:spcAft>
                <a:spcPts val="600"/>
              </a:spcAft>
            </a:pPr>
            <a:r>
              <a:rPr lang="en-AU" sz="2000" dirty="0">
                <a:latin typeface="Arial Narrow" panose="020B0604020202020204" pitchFamily="34" charset="0"/>
                <a:cs typeface="Arial Narrow" panose="020B0604020202020204" pitchFamily="34" charset="0"/>
              </a:rPr>
              <a:t>The execution of the transactions is divided between </a:t>
            </a:r>
            <a:r>
              <a:rPr lang="en-AU" sz="2000" b="1" dirty="0">
                <a:latin typeface="Arial Narrow" panose="020B0604020202020204" pitchFamily="34" charset="0"/>
                <a:cs typeface="Arial Narrow" panose="020B0604020202020204" pitchFamily="34" charset="0"/>
              </a:rPr>
              <a:t>Invoke(...) </a:t>
            </a:r>
            <a:r>
              <a:rPr lang="en-AU" sz="2000" dirty="0">
                <a:latin typeface="Arial Narrow" panose="020B0604020202020204" pitchFamily="34" charset="0"/>
                <a:cs typeface="Arial Narrow" panose="020B0604020202020204" pitchFamily="34" charset="0"/>
              </a:rPr>
              <a:t>and  </a:t>
            </a:r>
            <a:r>
              <a:rPr lang="en-AU" sz="2000" b="1" dirty="0" err="1">
                <a:latin typeface="Arial Narrow" panose="020B0604020202020204" pitchFamily="34" charset="0"/>
                <a:cs typeface="Arial Narrow" panose="020B0604020202020204" pitchFamily="34" charset="0"/>
              </a:rPr>
              <a:t>InvokeNoShim</a:t>
            </a:r>
            <a:r>
              <a:rPr lang="en-AU" sz="2000" b="1" dirty="0">
                <a:latin typeface="Arial Narrow" panose="020B0604020202020204" pitchFamily="34" charset="0"/>
                <a:cs typeface="Arial Narrow" panose="020B0604020202020204" pitchFamily="34" charset="0"/>
              </a:rPr>
              <a:t>(...) </a:t>
            </a:r>
            <a:r>
              <a:rPr lang="en-AU" sz="2000" dirty="0">
                <a:latin typeface="Arial Narrow" panose="020B0604020202020204" pitchFamily="34" charset="0"/>
                <a:cs typeface="Arial Narrow" panose="020B0604020202020204" pitchFamily="34" charset="0"/>
              </a:rPr>
              <a:t>with the former calling the latter one after a few parameter checks. The core logic is therefore contained in the latter which does:</a:t>
            </a:r>
          </a:p>
        </p:txBody>
      </p:sp>
      <p:sp>
        <p:nvSpPr>
          <p:cNvPr id="15" name="TextBox 14">
            <a:extLst>
              <a:ext uri="{FF2B5EF4-FFF2-40B4-BE49-F238E27FC236}">
                <a16:creationId xmlns:a16="http://schemas.microsoft.com/office/drawing/2014/main" id="{927DEF28-DC1C-F946-BBB4-8902A353AA92}"/>
              </a:ext>
            </a:extLst>
          </p:cNvPr>
          <p:cNvSpPr txBox="1"/>
          <p:nvPr/>
        </p:nvSpPr>
        <p:spPr>
          <a:xfrm>
            <a:off x="904231" y="3570731"/>
            <a:ext cx="10836250"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retrieval of the operation to invoke (</a:t>
            </a:r>
            <a:r>
              <a:rPr lang="en-AU" sz="2000" dirty="0" err="1">
                <a:latin typeface="Arial Narrow" panose="020B0604020202020204" pitchFamily="34" charset="0"/>
                <a:cs typeface="Arial Narrow" panose="020B0604020202020204" pitchFamily="34" charset="0"/>
              </a:rPr>
              <a:t>args</a:t>
            </a:r>
            <a:r>
              <a:rPr lang="en-AU" sz="2000" dirty="0">
                <a:latin typeface="Arial Narrow" panose="020B0604020202020204" pitchFamily="34" charset="0"/>
                <a:cs typeface="Arial Narrow" panose="020B0604020202020204" pitchFamily="34" charset="0"/>
              </a:rPr>
              <a:t>[0])</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invocation of the appropriate method mapped by the specified operation</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creation of the response (by any of </a:t>
            </a:r>
            <a:r>
              <a:rPr lang="en-AU" sz="2000" dirty="0" err="1">
                <a:latin typeface="Arial Narrow" panose="020B0604020202020204" pitchFamily="34" charset="0"/>
                <a:cs typeface="Arial Narrow" panose="020B0604020202020204" pitchFamily="34" charset="0"/>
              </a:rPr>
              <a:t>th</a:t>
            </a:r>
            <a:r>
              <a:rPr lang="en-AU" sz="2000" dirty="0">
                <a:latin typeface="Arial Narrow" panose="020B0604020202020204" pitchFamily="34" charset="0"/>
                <a:cs typeface="Arial Narrow" panose="020B0604020202020204" pitchFamily="34" charset="0"/>
              </a:rPr>
              <a:t> specific methods)</a:t>
            </a:r>
          </a:p>
        </p:txBody>
      </p:sp>
      <p:sp>
        <p:nvSpPr>
          <p:cNvPr id="12" name="TextBox 11">
            <a:extLst>
              <a:ext uri="{FF2B5EF4-FFF2-40B4-BE49-F238E27FC236}">
                <a16:creationId xmlns:a16="http://schemas.microsoft.com/office/drawing/2014/main" id="{33E67F4F-66C9-E34A-A500-2656F4F56B58}"/>
              </a:ext>
            </a:extLst>
          </p:cNvPr>
          <p:cNvSpPr txBox="1"/>
          <p:nvPr/>
        </p:nvSpPr>
        <p:spPr>
          <a:xfrm>
            <a:off x="819806" y="4842693"/>
            <a:ext cx="10836251"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In relation to access control two distinct </a:t>
            </a:r>
            <a:r>
              <a:rPr lang="en-AU" sz="2000" dirty="0" err="1">
                <a:latin typeface="Arial Narrow" panose="020B0604020202020204" pitchFamily="34" charset="0"/>
                <a:cs typeface="Arial Narrow" panose="020B0604020202020204" pitchFamily="34" charset="0"/>
              </a:rPr>
              <a:t>approches</a:t>
            </a:r>
            <a:r>
              <a:rPr lang="en-AU" sz="2000" dirty="0">
                <a:latin typeface="Arial Narrow" panose="020B0604020202020204" pitchFamily="34" charset="0"/>
                <a:cs typeface="Arial Narrow" panose="020B0604020202020204" pitchFamily="34" charset="0"/>
              </a:rPr>
              <a:t> are taken, based on whether the operation invoked is channel scoped or not:</a:t>
            </a:r>
          </a:p>
        </p:txBody>
      </p:sp>
      <p:sp>
        <p:nvSpPr>
          <p:cNvPr id="13" name="TextBox 12">
            <a:extLst>
              <a:ext uri="{FF2B5EF4-FFF2-40B4-BE49-F238E27FC236}">
                <a16:creationId xmlns:a16="http://schemas.microsoft.com/office/drawing/2014/main" id="{9374CBBA-0047-3046-85EA-53A05B071A9F}"/>
              </a:ext>
            </a:extLst>
          </p:cNvPr>
          <p:cNvSpPr txBox="1"/>
          <p:nvPr/>
        </p:nvSpPr>
        <p:spPr>
          <a:xfrm>
            <a:off x="859219" y="5550579"/>
            <a:ext cx="11122984" cy="784830"/>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ChainJoin</a:t>
            </a:r>
            <a:r>
              <a:rPr lang="en-AU" sz="2000" dirty="0">
                <a:latin typeface="Arial Narrow" panose="020B0604020202020204" pitchFamily="34" charset="0"/>
                <a:cs typeface="Arial Narrow" panose="020B0604020202020204" pitchFamily="34" charset="0"/>
              </a:rPr>
              <a:t>, and </a:t>
            </a:r>
            <a:r>
              <a:rPr lang="en-AU" sz="2000" b="1" dirty="0" err="1">
                <a:latin typeface="Arial Narrow" panose="020B0604020202020204" pitchFamily="34" charset="0"/>
                <a:cs typeface="Arial Narrow" panose="020B0604020202020204" pitchFamily="34" charset="0"/>
              </a:rPr>
              <a:t>GetChannels</a:t>
            </a:r>
            <a:r>
              <a:rPr lang="en-AU" sz="2000" dirty="0">
                <a:latin typeface="Arial Narrow" panose="020B0604020202020204" pitchFamily="34" charset="0"/>
                <a:cs typeface="Arial Narrow" panose="020B0604020202020204" pitchFamily="34" charset="0"/>
              </a:rPr>
              <a:t>: are invoked by the admin without a channel context and use the </a:t>
            </a:r>
            <a:r>
              <a:rPr lang="en-AU" sz="2000" b="1" dirty="0" err="1">
                <a:latin typeface="Arial Narrow" panose="020B0604020202020204" pitchFamily="34" charset="0"/>
                <a:cs typeface="Arial Narrow" panose="020B0604020202020204" pitchFamily="34" charset="0"/>
              </a:rPr>
              <a:t>PolicyChecker</a:t>
            </a:r>
            <a:r>
              <a:rPr lang="en-AU" sz="2000" dirty="0">
                <a:latin typeface="Arial Narrow" panose="020B0604020202020204" pitchFamily="34" charset="0"/>
                <a:cs typeface="Arial Narrow" panose="020B0604020202020204" pitchFamily="34" charset="0"/>
              </a:rPr>
              <a:t>.</a:t>
            </a: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GetConfigBlock</a:t>
            </a:r>
            <a:r>
              <a:rPr lang="en-AU" sz="2000" dirty="0">
                <a:latin typeface="Arial Narrow" panose="020B0604020202020204" pitchFamily="34" charset="0"/>
                <a:cs typeface="Arial Narrow" panose="020B0604020202020204" pitchFamily="34" charset="0"/>
              </a:rPr>
              <a:t>, </a:t>
            </a:r>
            <a:r>
              <a:rPr lang="en-AU" sz="2000" b="1" dirty="0" err="1">
                <a:latin typeface="Arial Narrow" panose="020B0604020202020204" pitchFamily="34" charset="0"/>
                <a:cs typeface="Arial Narrow" panose="020B0604020202020204" pitchFamily="34" charset="0"/>
              </a:rPr>
              <a:t>GetConfigTree</a:t>
            </a:r>
            <a:r>
              <a:rPr lang="en-AU" sz="2000" dirty="0">
                <a:latin typeface="Arial Narrow" panose="020B0604020202020204" pitchFamily="34" charset="0"/>
                <a:cs typeface="Arial Narrow" panose="020B0604020202020204" pitchFamily="34" charset="0"/>
              </a:rPr>
              <a:t>, and </a:t>
            </a:r>
            <a:r>
              <a:rPr lang="en-AU" sz="2000" b="1" dirty="0" err="1">
                <a:latin typeface="Arial Narrow" panose="020B0604020202020204" pitchFamily="34" charset="0"/>
                <a:cs typeface="Arial Narrow" panose="020B0604020202020204" pitchFamily="34" charset="0"/>
              </a:rPr>
              <a:t>SimulateConfigTreeUpdate</a:t>
            </a:r>
            <a:r>
              <a:rPr lang="en-AU" sz="2000" dirty="0">
                <a:latin typeface="Arial Narrow" panose="020B0604020202020204" pitchFamily="34" charset="0"/>
                <a:cs typeface="Arial Narrow" panose="020B0604020202020204" pitchFamily="34" charset="0"/>
              </a:rPr>
              <a:t>: use </a:t>
            </a:r>
            <a:r>
              <a:rPr lang="en-AU" sz="2000" b="1" dirty="0" err="1">
                <a:latin typeface="Arial Narrow" panose="020B0604020202020204" pitchFamily="34" charset="0"/>
                <a:cs typeface="Arial Narrow" panose="020B0604020202020204" pitchFamily="34" charset="0"/>
              </a:rPr>
              <a:t>ACLProvider</a:t>
            </a:r>
            <a:r>
              <a:rPr lang="en-AU" sz="2000" dirty="0">
                <a:latin typeface="Arial Narrow" panose="020B0604020202020204" pitchFamily="34" charset="0"/>
                <a:cs typeface="Arial Narrow" panose="020B0604020202020204" pitchFamily="34" charset="0"/>
              </a:rPr>
              <a:t> since are channel scoped.</a:t>
            </a:r>
          </a:p>
        </p:txBody>
      </p:sp>
    </p:spTree>
    <p:extLst>
      <p:ext uri="{BB962C8B-B14F-4D97-AF65-F5344CB8AC3E}">
        <p14:creationId xmlns:p14="http://schemas.microsoft.com/office/powerpoint/2010/main" val="123624212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4" name="TextBox 13">
            <a:extLst>
              <a:ext uri="{FF2B5EF4-FFF2-40B4-BE49-F238E27FC236}">
                <a16:creationId xmlns:a16="http://schemas.microsoft.com/office/drawing/2014/main" id="{857E8A09-B7CA-CA4E-8F31-50B2845FAA09}"/>
              </a:ext>
            </a:extLst>
          </p:cNvPr>
          <p:cNvSpPr txBox="1"/>
          <p:nvPr/>
        </p:nvSpPr>
        <p:spPr>
          <a:xfrm>
            <a:off x="859219" y="2228473"/>
            <a:ext cx="10836251" cy="2246769"/>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Hyperledger Fabric release 1.4 (and previous releases) provide the capability of extending 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via SCC plugins.  These plugins use the go plugin mechanism to load compiled go code into the peer binary and expose them as implementation of the </a:t>
            </a:r>
            <a:r>
              <a:rPr lang="en-AU" sz="2000" b="1" dirty="0">
                <a:latin typeface="Arial Narrow" panose="020B0604020202020204" pitchFamily="34" charset="0"/>
                <a:cs typeface="Arial Narrow" panose="020B0604020202020204" pitchFamily="34" charset="0"/>
              </a:rPr>
              <a:t>Chaincode</a:t>
            </a:r>
            <a:r>
              <a:rPr lang="en-AU" sz="2000" dirty="0">
                <a:latin typeface="Arial Narrow" panose="020B0604020202020204" pitchFamily="34" charset="0"/>
                <a:cs typeface="Arial Narrow" panose="020B0604020202020204" pitchFamily="34" charset="0"/>
              </a:rPr>
              <a:t> interface.</a:t>
            </a:r>
          </a:p>
          <a:p>
            <a:pPr>
              <a:spcBef>
                <a:spcPts val="600"/>
              </a:spcBef>
              <a:spcAft>
                <a:spcPts val="600"/>
              </a:spcAft>
            </a:pPr>
            <a:r>
              <a:rPr lang="en-AU" sz="2000" dirty="0">
                <a:latin typeface="Arial Narrow" panose="020B0604020202020204" pitchFamily="34" charset="0"/>
                <a:cs typeface="Arial Narrow" panose="020B0604020202020204" pitchFamily="34" charset="0"/>
              </a:rPr>
              <a:t>By default the peer does not load any. The </a:t>
            </a:r>
            <a:r>
              <a:rPr lang="en-AU" sz="2000" b="1" dirty="0" err="1">
                <a:latin typeface="Arial Narrow" panose="020B0604020202020204" pitchFamily="34" charset="0"/>
                <a:cs typeface="Arial Narrow" panose="020B0604020202020204" pitchFamily="34" charset="0"/>
              </a:rPr>
              <a:t>core.yaml</a:t>
            </a:r>
            <a:r>
              <a:rPr lang="en-AU" sz="2000" dirty="0">
                <a:latin typeface="Arial Narrow" panose="020B0604020202020204" pitchFamily="34" charset="0"/>
                <a:cs typeface="Arial Narrow" panose="020B0604020202020204" pitchFamily="34" charset="0"/>
              </a:rPr>
              <a:t> configuration of the peer can be altered to load any used provided SCC plugin by altering the </a:t>
            </a:r>
            <a:r>
              <a:rPr lang="en-AU" sz="1600" b="1" dirty="0" err="1">
                <a:solidFill>
                  <a:srgbClr val="C00000"/>
                </a:solidFill>
                <a:latin typeface="Courier New" panose="02070309020205020404" pitchFamily="49" charset="0"/>
                <a:cs typeface="Courier New" panose="02070309020205020404" pitchFamily="49" charset="0"/>
              </a:rPr>
              <a:t>chaincode.systemPlugins</a:t>
            </a:r>
            <a:r>
              <a:rPr lang="en-AU" sz="1600" b="1" dirty="0">
                <a:latin typeface="Courier New" panose="02070309020205020404" pitchFamily="49" charset="0"/>
                <a:cs typeface="Courier New" panose="02070309020205020404" pitchFamily="49" charset="0"/>
              </a:rPr>
              <a:t> </a:t>
            </a:r>
            <a:r>
              <a:rPr lang="en-AU" sz="2000" dirty="0">
                <a:latin typeface="Arial Narrow" panose="020B0604020202020204" pitchFamily="34" charset="0"/>
                <a:cs typeface="Arial Narrow" panose="020B0604020202020204" pitchFamily="34" charset="0"/>
              </a:rPr>
              <a:t>entry of the configuration:</a:t>
            </a:r>
          </a:p>
          <a:p>
            <a:pPr>
              <a:spcBef>
                <a:spcPts val="600"/>
              </a:spcBef>
              <a:spcAft>
                <a:spcPts val="600"/>
              </a:spcAft>
            </a:pPr>
            <a:endParaRPr lang="en-AU" sz="2000" dirty="0">
              <a:latin typeface="Arial Narrow" panose="020B0604020202020204" pitchFamily="34" charset="0"/>
              <a:cs typeface="Arial Narrow" panose="020B0604020202020204" pitchFamily="34" charset="0"/>
            </a:endParaRP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2651623" cy="369332"/>
          </a:xfrm>
          <a:prstGeom prst="rect">
            <a:avLst/>
          </a:prstGeom>
        </p:spPr>
        <p:txBody>
          <a:bodyPr wrap="none">
            <a:spAutoFit/>
          </a:bodyPr>
          <a:lstStyle/>
          <a:p>
            <a:pPr lvl="0"/>
            <a:r>
              <a:rPr lang="en-AU" b="1" dirty="0">
                <a:solidFill>
                  <a:prstClr val="black"/>
                </a:solidFill>
              </a:rPr>
              <a:t>System Chaincode Plugins</a:t>
            </a:r>
          </a:p>
        </p:txBody>
      </p:sp>
      <p:grpSp>
        <p:nvGrpSpPr>
          <p:cNvPr id="17" name="Group 16">
            <a:extLst>
              <a:ext uri="{FF2B5EF4-FFF2-40B4-BE49-F238E27FC236}">
                <a16:creationId xmlns:a16="http://schemas.microsoft.com/office/drawing/2014/main" id="{199786EA-28DB-784D-9720-82C6CE0D9FE7}"/>
              </a:ext>
            </a:extLst>
          </p:cNvPr>
          <p:cNvGrpSpPr/>
          <p:nvPr/>
        </p:nvGrpSpPr>
        <p:grpSpPr>
          <a:xfrm>
            <a:off x="924536" y="4227313"/>
            <a:ext cx="6577279" cy="2318684"/>
            <a:chOff x="905874" y="4404596"/>
            <a:chExt cx="6577279" cy="2318684"/>
          </a:xfrm>
        </p:grpSpPr>
        <p:sp>
          <p:nvSpPr>
            <p:cNvPr id="9" name="Rectangle 8">
              <a:extLst>
                <a:ext uri="{FF2B5EF4-FFF2-40B4-BE49-F238E27FC236}">
                  <a16:creationId xmlns:a16="http://schemas.microsoft.com/office/drawing/2014/main" id="{EBB17F5A-B9B8-CB42-A710-37916CE96E42}"/>
                </a:ext>
              </a:extLst>
            </p:cNvPr>
            <p:cNvSpPr/>
            <p:nvPr/>
          </p:nvSpPr>
          <p:spPr>
            <a:xfrm>
              <a:off x="905874" y="4404596"/>
              <a:ext cx="6577279" cy="2318684"/>
            </a:xfrm>
            <a:prstGeom prst="rect">
              <a:avLst/>
            </a:prstGeom>
            <a:solidFill>
              <a:schemeClr val="accent4">
                <a:lumMod val="20000"/>
                <a:lumOff val="80000"/>
                <a:alpha val="26000"/>
              </a:schemeClr>
            </a:solidFill>
            <a:ln>
              <a:solidFill>
                <a:schemeClr val="tx1">
                  <a:lumMod val="65000"/>
                  <a:lumOff val="35000"/>
                </a:schemeClr>
              </a:solidFill>
            </a:ln>
          </p:spPr>
          <p:txBody>
            <a:bodyPr wrap="square" lIns="180000" tIns="108000" rIns="144000" bIns="108000">
              <a:spAutoFit/>
            </a:bodyPr>
            <a:lstStyle/>
            <a:p>
              <a:r>
                <a:rPr lang="en-AU" sz="1050" b="1" dirty="0">
                  <a:solidFill>
                    <a:srgbClr val="800000"/>
                  </a:solidFill>
                  <a:latin typeface="Courier New" panose="02070309020205020404" pitchFamily="49" charset="0"/>
                  <a:cs typeface="Courier New" panose="02070309020205020404" pitchFamily="49" charset="0"/>
                </a:rPr>
                <a:t>chaincode:</a:t>
              </a:r>
            </a:p>
            <a:p>
              <a:r>
                <a:rPr lang="en-AU" sz="1050" dirty="0">
                  <a:solidFill>
                    <a:srgbClr val="008000"/>
                  </a:solidFill>
                  <a:latin typeface="Courier New" panose="02070309020205020404" pitchFamily="49" charset="0"/>
                  <a:cs typeface="Courier New" panose="02070309020205020404" pitchFamily="49" charset="0"/>
                </a:rPr>
                <a:t>   ....</a:t>
              </a:r>
            </a:p>
            <a:p>
              <a:r>
                <a:rPr lang="en-AU" sz="1050" dirty="0">
                  <a:solidFill>
                    <a:srgbClr val="008000"/>
                  </a:solidFill>
                  <a:latin typeface="Courier New" panose="02070309020205020404" pitchFamily="49" charset="0"/>
                  <a:cs typeface="Courier New" panose="02070309020205020404" pitchFamily="49" charset="0"/>
                </a:rPr>
                <a:t>   # System chaincode plugins:</a:t>
              </a:r>
              <a:endParaRPr lang="en-AU" sz="1050" dirty="0">
                <a:solidFill>
                  <a:srgbClr val="000000"/>
                </a:solidFill>
                <a:latin typeface="Courier New" panose="02070309020205020404" pitchFamily="49" charset="0"/>
                <a:cs typeface="Courier New" panose="02070309020205020404" pitchFamily="49" charset="0"/>
              </a:endParaRPr>
            </a:p>
            <a:p>
              <a:r>
                <a:rPr lang="en-AU" sz="1050" dirty="0">
                  <a:solidFill>
                    <a:srgbClr val="008000"/>
                  </a:solidFill>
                  <a:latin typeface="Courier New" panose="02070309020205020404" pitchFamily="49" charset="0"/>
                  <a:cs typeface="Courier New" panose="02070309020205020404" pitchFamily="49" charset="0"/>
                </a:rPr>
                <a:t>   # System </a:t>
              </a:r>
              <a:r>
                <a:rPr lang="en-AU" sz="1050" dirty="0" err="1">
                  <a:solidFill>
                    <a:srgbClr val="008000"/>
                  </a:solidFill>
                  <a:latin typeface="Courier New" panose="02070309020205020404" pitchFamily="49" charset="0"/>
                  <a:cs typeface="Courier New" panose="02070309020205020404" pitchFamily="49" charset="0"/>
                </a:rPr>
                <a:t>chaincodes</a:t>
              </a:r>
              <a:r>
                <a:rPr lang="en-AU" sz="1050" dirty="0">
                  <a:solidFill>
                    <a:srgbClr val="008000"/>
                  </a:solidFill>
                  <a:latin typeface="Courier New" panose="02070309020205020404" pitchFamily="49" charset="0"/>
                  <a:cs typeface="Courier New" panose="02070309020205020404" pitchFamily="49" charset="0"/>
                </a:rPr>
                <a:t> can be loaded as shared objects compiled as Go plugins.</a:t>
              </a:r>
              <a:endParaRPr lang="en-AU" sz="1050" dirty="0">
                <a:solidFill>
                  <a:srgbClr val="000000"/>
                </a:solidFill>
                <a:latin typeface="Courier New" panose="02070309020205020404" pitchFamily="49" charset="0"/>
                <a:cs typeface="Courier New" panose="02070309020205020404" pitchFamily="49" charset="0"/>
              </a:endParaRPr>
            </a:p>
            <a:p>
              <a:r>
                <a:rPr lang="en-AU" sz="1050" dirty="0">
                  <a:solidFill>
                    <a:srgbClr val="008000"/>
                  </a:solidFill>
                  <a:latin typeface="Courier New" panose="02070309020205020404" pitchFamily="49" charset="0"/>
                  <a:cs typeface="Courier New" panose="02070309020205020404" pitchFamily="49" charset="0"/>
                </a:rPr>
                <a:t>   # See examples/plugins/</a:t>
              </a:r>
              <a:r>
                <a:rPr lang="en-AU" sz="1050" dirty="0" err="1">
                  <a:solidFill>
                    <a:srgbClr val="008000"/>
                  </a:solidFill>
                  <a:latin typeface="Courier New" panose="02070309020205020404" pitchFamily="49" charset="0"/>
                  <a:cs typeface="Courier New" panose="02070309020205020404" pitchFamily="49" charset="0"/>
                </a:rPr>
                <a:t>scc</a:t>
              </a:r>
              <a:r>
                <a:rPr lang="en-AU" sz="1050" dirty="0">
                  <a:solidFill>
                    <a:srgbClr val="008000"/>
                  </a:solidFill>
                  <a:latin typeface="Courier New" panose="02070309020205020404" pitchFamily="49" charset="0"/>
                  <a:cs typeface="Courier New" panose="02070309020205020404" pitchFamily="49" charset="0"/>
                </a:rPr>
                <a:t> for an example.</a:t>
              </a:r>
              <a:endParaRPr lang="en-AU" sz="1050" dirty="0">
                <a:solidFill>
                  <a:srgbClr val="000000"/>
                </a:solidFill>
                <a:latin typeface="Courier New" panose="02070309020205020404" pitchFamily="49" charset="0"/>
                <a:cs typeface="Courier New" panose="02070309020205020404" pitchFamily="49" charset="0"/>
              </a:endParaRPr>
            </a:p>
            <a:p>
              <a:r>
                <a:rPr lang="en-AU" sz="1050" dirty="0">
                  <a:solidFill>
                    <a:srgbClr val="008000"/>
                  </a:solidFill>
                  <a:latin typeface="Courier New" panose="02070309020205020404" pitchFamily="49" charset="0"/>
                  <a:cs typeface="Courier New" panose="02070309020205020404" pitchFamily="49" charset="0"/>
                </a:rPr>
                <a:t>   # Plugins must be white listed in the </a:t>
              </a:r>
              <a:r>
                <a:rPr lang="en-AU" sz="1050" dirty="0" err="1">
                  <a:solidFill>
                    <a:srgbClr val="008000"/>
                  </a:solidFill>
                  <a:latin typeface="Courier New" panose="02070309020205020404" pitchFamily="49" charset="0"/>
                  <a:cs typeface="Courier New" panose="02070309020205020404" pitchFamily="49" charset="0"/>
                </a:rPr>
                <a:t>chaincode.system</a:t>
              </a:r>
              <a:r>
                <a:rPr lang="en-AU" sz="1050" dirty="0">
                  <a:solidFill>
                    <a:srgbClr val="008000"/>
                  </a:solidFill>
                  <a:latin typeface="Courier New" panose="02070309020205020404" pitchFamily="49" charset="0"/>
                  <a:cs typeface="Courier New" panose="02070309020205020404" pitchFamily="49" charset="0"/>
                </a:rPr>
                <a:t> section above.</a:t>
              </a:r>
              <a:endParaRPr lang="en-AU" sz="1050" dirty="0">
                <a:solidFill>
                  <a:srgbClr val="000000"/>
                </a:solidFill>
                <a:latin typeface="Courier New" panose="02070309020205020404" pitchFamily="49" charset="0"/>
                <a:cs typeface="Courier New" panose="02070309020205020404" pitchFamily="49" charset="0"/>
              </a:endParaRPr>
            </a:p>
            <a:p>
              <a:r>
                <a:rPr lang="en-AU" sz="1050" b="1" dirty="0">
                  <a:solidFill>
                    <a:srgbClr val="800000"/>
                  </a:solidFill>
                  <a:latin typeface="Courier New" panose="02070309020205020404" pitchFamily="49" charset="0"/>
                  <a:cs typeface="Courier New" panose="02070309020205020404" pitchFamily="49" charset="0"/>
                </a:rPr>
                <a:t>   </a:t>
              </a:r>
              <a:r>
                <a:rPr lang="en-AU" sz="1050" b="1" dirty="0" err="1">
                  <a:solidFill>
                    <a:srgbClr val="800000"/>
                  </a:solidFill>
                  <a:latin typeface="Courier New" panose="02070309020205020404" pitchFamily="49" charset="0"/>
                  <a:cs typeface="Courier New" panose="02070309020205020404" pitchFamily="49" charset="0"/>
                </a:rPr>
                <a:t>systemPlugins</a:t>
              </a:r>
              <a:r>
                <a:rPr lang="en-AU" sz="1050" b="1" dirty="0">
                  <a:solidFill>
                    <a:srgbClr val="000000"/>
                  </a:solidFill>
                  <a:latin typeface="Courier New" panose="02070309020205020404" pitchFamily="49" charset="0"/>
                  <a:cs typeface="Courier New" panose="02070309020205020404" pitchFamily="49" charset="0"/>
                </a:rPr>
                <a:t>:</a:t>
              </a:r>
            </a:p>
            <a:p>
              <a:r>
                <a:rPr lang="en-AU" sz="1050" dirty="0">
                  <a:solidFill>
                    <a:srgbClr val="008000"/>
                  </a:solidFill>
                  <a:latin typeface="Courier New" panose="02070309020205020404" pitchFamily="49" charset="0"/>
                  <a:cs typeface="Courier New" panose="02070309020205020404" pitchFamily="49" charset="0"/>
                </a:rPr>
                <a:t>   # example configuration:</a:t>
              </a:r>
              <a:endParaRPr lang="en-AU" sz="1050" dirty="0">
                <a:solidFill>
                  <a:srgbClr val="000000"/>
                </a:solidFill>
                <a:latin typeface="Courier New" panose="02070309020205020404" pitchFamily="49" charset="0"/>
                <a:cs typeface="Courier New" panose="02070309020205020404" pitchFamily="49" charset="0"/>
              </a:endParaRPr>
            </a:p>
            <a:p>
              <a:r>
                <a:rPr lang="en-AU" sz="1050" dirty="0">
                  <a:solidFill>
                    <a:srgbClr val="008000"/>
                  </a:solidFill>
                  <a:latin typeface="Courier New" panose="02070309020205020404" pitchFamily="49" charset="0"/>
                  <a:cs typeface="Courier New" panose="02070309020205020404" pitchFamily="49" charset="0"/>
                </a:rPr>
                <a:t>   # - enabled: true</a:t>
              </a:r>
              <a:endParaRPr lang="en-AU" sz="1050" dirty="0">
                <a:solidFill>
                  <a:srgbClr val="000000"/>
                </a:solidFill>
                <a:latin typeface="Courier New" panose="02070309020205020404" pitchFamily="49" charset="0"/>
                <a:cs typeface="Courier New" panose="02070309020205020404" pitchFamily="49" charset="0"/>
              </a:endParaRPr>
            </a:p>
            <a:p>
              <a:r>
                <a:rPr lang="en-AU" sz="1050" dirty="0">
                  <a:solidFill>
                    <a:srgbClr val="008000"/>
                  </a:solidFill>
                  <a:latin typeface="Courier New" panose="02070309020205020404" pitchFamily="49" charset="0"/>
                  <a:cs typeface="Courier New" panose="02070309020205020404" pitchFamily="49" charset="0"/>
                </a:rPr>
                <a:t>   #   name: </a:t>
              </a:r>
              <a:r>
                <a:rPr lang="en-AU" sz="1050" dirty="0" err="1">
                  <a:solidFill>
                    <a:srgbClr val="008000"/>
                  </a:solidFill>
                  <a:latin typeface="Courier New" panose="02070309020205020404" pitchFamily="49" charset="0"/>
                  <a:cs typeface="Courier New" panose="02070309020205020404" pitchFamily="49" charset="0"/>
                </a:rPr>
                <a:t>myscc</a:t>
              </a:r>
              <a:endParaRPr lang="en-AU" sz="1050" dirty="0">
                <a:solidFill>
                  <a:srgbClr val="000000"/>
                </a:solidFill>
                <a:latin typeface="Courier New" panose="02070309020205020404" pitchFamily="49" charset="0"/>
                <a:cs typeface="Courier New" panose="02070309020205020404" pitchFamily="49" charset="0"/>
              </a:endParaRPr>
            </a:p>
            <a:p>
              <a:r>
                <a:rPr lang="en-AU" sz="1050" dirty="0">
                  <a:solidFill>
                    <a:srgbClr val="008000"/>
                  </a:solidFill>
                  <a:latin typeface="Courier New" panose="02070309020205020404" pitchFamily="49" charset="0"/>
                  <a:cs typeface="Courier New" panose="02070309020205020404" pitchFamily="49" charset="0"/>
                </a:rPr>
                <a:t>   #   path: /opt/lib/</a:t>
              </a:r>
              <a:r>
                <a:rPr lang="en-AU" sz="1050" dirty="0" err="1">
                  <a:solidFill>
                    <a:srgbClr val="008000"/>
                  </a:solidFill>
                  <a:latin typeface="Courier New" panose="02070309020205020404" pitchFamily="49" charset="0"/>
                  <a:cs typeface="Courier New" panose="02070309020205020404" pitchFamily="49" charset="0"/>
                </a:rPr>
                <a:t>myscc.so</a:t>
              </a:r>
              <a:endParaRPr lang="en-AU" sz="1050" dirty="0">
                <a:solidFill>
                  <a:srgbClr val="000000"/>
                </a:solidFill>
                <a:latin typeface="Courier New" panose="02070309020205020404" pitchFamily="49" charset="0"/>
                <a:cs typeface="Courier New" panose="02070309020205020404" pitchFamily="49" charset="0"/>
              </a:endParaRPr>
            </a:p>
            <a:p>
              <a:r>
                <a:rPr lang="en-AU" sz="1050" dirty="0">
                  <a:solidFill>
                    <a:srgbClr val="008000"/>
                  </a:solidFill>
                  <a:latin typeface="Courier New" panose="02070309020205020404" pitchFamily="49" charset="0"/>
                  <a:cs typeface="Courier New" panose="02070309020205020404" pitchFamily="49" charset="0"/>
                </a:rPr>
                <a:t>   #   </a:t>
              </a:r>
              <a:r>
                <a:rPr lang="en-AU" sz="1050" dirty="0" err="1">
                  <a:solidFill>
                    <a:srgbClr val="008000"/>
                  </a:solidFill>
                  <a:latin typeface="Courier New" panose="02070309020205020404" pitchFamily="49" charset="0"/>
                  <a:cs typeface="Courier New" panose="02070309020205020404" pitchFamily="49" charset="0"/>
                </a:rPr>
                <a:t>invokableExternal</a:t>
              </a:r>
              <a:r>
                <a:rPr lang="en-AU" sz="1050" dirty="0">
                  <a:solidFill>
                    <a:srgbClr val="008000"/>
                  </a:solidFill>
                  <a:latin typeface="Courier New" panose="02070309020205020404" pitchFamily="49" charset="0"/>
                  <a:cs typeface="Courier New" panose="02070309020205020404" pitchFamily="49" charset="0"/>
                </a:rPr>
                <a:t>: true</a:t>
              </a:r>
              <a:endParaRPr lang="en-AU" sz="1050" dirty="0">
                <a:solidFill>
                  <a:srgbClr val="000000"/>
                </a:solidFill>
                <a:latin typeface="Courier New" panose="02070309020205020404" pitchFamily="49" charset="0"/>
                <a:cs typeface="Courier New" panose="02070309020205020404" pitchFamily="49" charset="0"/>
              </a:endParaRPr>
            </a:p>
            <a:p>
              <a:r>
                <a:rPr lang="en-AU" sz="1050" dirty="0">
                  <a:solidFill>
                    <a:srgbClr val="008000"/>
                  </a:solidFill>
                  <a:latin typeface="Courier New" panose="02070309020205020404" pitchFamily="49" charset="0"/>
                  <a:cs typeface="Courier New" panose="02070309020205020404" pitchFamily="49" charset="0"/>
                </a:rPr>
                <a:t>   #   invokableCC2CC: true</a:t>
              </a:r>
              <a:endParaRPr lang="en-AU" sz="1050" b="0" dirty="0">
                <a:solidFill>
                  <a:srgbClr val="000000"/>
                </a:solidFill>
                <a:effectLst/>
                <a:latin typeface="Courier New" panose="02070309020205020404" pitchFamily="49" charset="0"/>
                <a:cs typeface="Courier New" panose="02070309020205020404" pitchFamily="49" charset="0"/>
              </a:endParaRPr>
            </a:p>
          </p:txBody>
        </p:sp>
        <p:sp>
          <p:nvSpPr>
            <p:cNvPr id="10" name="Snip and Round Single Corner of Rectangle 9">
              <a:extLst>
                <a:ext uri="{FF2B5EF4-FFF2-40B4-BE49-F238E27FC236}">
                  <a16:creationId xmlns:a16="http://schemas.microsoft.com/office/drawing/2014/main" id="{931E96CC-3F4A-D04E-AA9A-09F95E692E63}"/>
                </a:ext>
              </a:extLst>
            </p:cNvPr>
            <p:cNvSpPr/>
            <p:nvPr/>
          </p:nvSpPr>
          <p:spPr>
            <a:xfrm rot="10800000">
              <a:off x="5467741" y="4404596"/>
              <a:ext cx="2015412" cy="348819"/>
            </a:xfrm>
            <a:prstGeom prst="snipRoundRect">
              <a:avLst>
                <a:gd name="adj1" fmla="val 0"/>
                <a:gd name="adj2" fmla="val 16667"/>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a:extLst>
                <a:ext uri="{FF2B5EF4-FFF2-40B4-BE49-F238E27FC236}">
                  <a16:creationId xmlns:a16="http://schemas.microsoft.com/office/drawing/2014/main" id="{C5D241D7-4C38-EB4B-9C73-467FC38DF559}"/>
                </a:ext>
              </a:extLst>
            </p:cNvPr>
            <p:cNvSpPr txBox="1"/>
            <p:nvPr/>
          </p:nvSpPr>
          <p:spPr>
            <a:xfrm>
              <a:off x="5522350" y="4440506"/>
              <a:ext cx="1947969" cy="253916"/>
            </a:xfrm>
            <a:prstGeom prst="rect">
              <a:avLst/>
            </a:prstGeom>
            <a:noFill/>
          </p:spPr>
          <p:txBody>
            <a:bodyPr wrap="none" rtlCol="0">
              <a:spAutoFit/>
            </a:bodyPr>
            <a:lstStyle/>
            <a:p>
              <a:pPr algn="ctr"/>
              <a:r>
                <a:rPr lang="en-AU" sz="1000" dirty="0" err="1">
                  <a:latin typeface="Monaco" pitchFamily="2" charset="77"/>
                </a:rPr>
                <a:t>sampleconfig</a:t>
              </a:r>
              <a:r>
                <a:rPr lang="en-AU" sz="1000" dirty="0">
                  <a:latin typeface="Monaco" pitchFamily="2" charset="77"/>
                </a:rPr>
                <a:t>/</a:t>
              </a:r>
              <a:r>
                <a:rPr lang="en-AU" sz="1000" dirty="0" err="1">
                  <a:latin typeface="Monaco" pitchFamily="2" charset="77"/>
                </a:rPr>
                <a:t>core.yaml</a:t>
              </a:r>
              <a:endParaRPr lang="en-AU" sz="1000" dirty="0">
                <a:latin typeface="Monaco" pitchFamily="2" charset="77"/>
              </a:endParaRPr>
            </a:p>
          </p:txBody>
        </p:sp>
      </p:grpSp>
      <p:sp>
        <p:nvSpPr>
          <p:cNvPr id="18" name="Right Brace 17">
            <a:extLst>
              <a:ext uri="{FF2B5EF4-FFF2-40B4-BE49-F238E27FC236}">
                <a16:creationId xmlns:a16="http://schemas.microsoft.com/office/drawing/2014/main" id="{E396CBF0-6FC6-4141-8E85-E200CB4FF77B}"/>
              </a:ext>
            </a:extLst>
          </p:cNvPr>
          <p:cNvSpPr/>
          <p:nvPr/>
        </p:nvSpPr>
        <p:spPr>
          <a:xfrm>
            <a:off x="3666931" y="5682343"/>
            <a:ext cx="195942" cy="727788"/>
          </a:xfrm>
          <a:prstGeom prst="righ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0" name="Straight Arrow Connector 19">
            <a:extLst>
              <a:ext uri="{FF2B5EF4-FFF2-40B4-BE49-F238E27FC236}">
                <a16:creationId xmlns:a16="http://schemas.microsoft.com/office/drawing/2014/main" id="{380DDA98-A879-A046-87A8-2D64925FC9D3}"/>
              </a:ext>
            </a:extLst>
          </p:cNvPr>
          <p:cNvCxnSpPr>
            <a:cxnSpLocks/>
          </p:cNvCxnSpPr>
          <p:nvPr/>
        </p:nvCxnSpPr>
        <p:spPr>
          <a:xfrm>
            <a:off x="3862873" y="6046237"/>
            <a:ext cx="4142792" cy="0"/>
          </a:xfrm>
          <a:prstGeom prst="straightConnector1">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4EAB4A6-9751-024A-8B57-1B5FEB1A6D7C}"/>
              </a:ext>
            </a:extLst>
          </p:cNvPr>
          <p:cNvSpPr/>
          <p:nvPr/>
        </p:nvSpPr>
        <p:spPr>
          <a:xfrm>
            <a:off x="8005665" y="5784627"/>
            <a:ext cx="3375681" cy="523220"/>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Configuration parameters to define a </a:t>
            </a:r>
            <a:r>
              <a:rPr lang="en-AU" sz="1400" b="1" dirty="0" err="1">
                <a:latin typeface="Arial Narrow" panose="020B0604020202020204" pitchFamily="34" charset="0"/>
                <a:cs typeface="Arial Narrow" panose="020B0604020202020204" pitchFamily="34" charset="0"/>
              </a:rPr>
              <a:t>SelfDescribingSysCC</a:t>
            </a:r>
            <a:r>
              <a:rPr lang="en-AU" sz="1400" dirty="0">
                <a:latin typeface="Arial Narrow" panose="020B0604020202020204" pitchFamily="34" charset="0"/>
                <a:cs typeface="Arial Narrow" panose="020B0604020202020204" pitchFamily="34" charset="0"/>
              </a:rPr>
              <a:t> instance for the plugin.</a:t>
            </a:r>
          </a:p>
        </p:txBody>
      </p:sp>
      <p:grpSp>
        <p:nvGrpSpPr>
          <p:cNvPr id="29" name="Group 28">
            <a:extLst>
              <a:ext uri="{FF2B5EF4-FFF2-40B4-BE49-F238E27FC236}">
                <a16:creationId xmlns:a16="http://schemas.microsoft.com/office/drawing/2014/main" id="{BF04DCE7-563D-3D48-B331-4E4A2E0C8115}"/>
              </a:ext>
            </a:extLst>
          </p:cNvPr>
          <p:cNvGrpSpPr/>
          <p:nvPr/>
        </p:nvGrpSpPr>
        <p:grpSpPr>
          <a:xfrm>
            <a:off x="5728996" y="662474"/>
            <a:ext cx="5624804" cy="937642"/>
            <a:chOff x="5728996" y="662474"/>
            <a:chExt cx="5624804" cy="937642"/>
          </a:xfrm>
        </p:grpSpPr>
        <p:sp>
          <p:nvSpPr>
            <p:cNvPr id="23" name="Rounded Rectangle 22">
              <a:extLst>
                <a:ext uri="{FF2B5EF4-FFF2-40B4-BE49-F238E27FC236}">
                  <a16:creationId xmlns:a16="http://schemas.microsoft.com/office/drawing/2014/main" id="{492F66B4-2128-5D4D-A35F-86FD33DFA0B2}"/>
                </a:ext>
              </a:extLst>
            </p:cNvPr>
            <p:cNvSpPr/>
            <p:nvPr/>
          </p:nvSpPr>
          <p:spPr>
            <a:xfrm>
              <a:off x="5728996" y="662474"/>
              <a:ext cx="5624804" cy="937642"/>
            </a:xfrm>
            <a:prstGeom prst="roundRect">
              <a:avLst>
                <a:gd name="adj" fmla="val 507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descr="A close up of a logo&#10;&#10;Description automatically generated">
              <a:extLst>
                <a:ext uri="{FF2B5EF4-FFF2-40B4-BE49-F238E27FC236}">
                  <a16:creationId xmlns:a16="http://schemas.microsoft.com/office/drawing/2014/main" id="{8B5E41D0-39D8-EB43-A2EB-78132D964831}"/>
                </a:ext>
              </a:extLst>
            </p:cNvPr>
            <p:cNvPicPr>
              <a:picLocks noChangeAspect="1"/>
            </p:cNvPicPr>
            <p:nvPr/>
          </p:nvPicPr>
          <p:blipFill>
            <a:blip r:embed="rId3"/>
            <a:stretch>
              <a:fillRect/>
            </a:stretch>
          </p:blipFill>
          <p:spPr>
            <a:xfrm>
              <a:off x="5859346" y="783541"/>
              <a:ext cx="595413" cy="574574"/>
            </a:xfrm>
            <a:prstGeom prst="rect">
              <a:avLst/>
            </a:prstGeom>
          </p:spPr>
        </p:pic>
        <p:sp>
          <p:nvSpPr>
            <p:cNvPr id="28" name="Rectangle 27">
              <a:extLst>
                <a:ext uri="{FF2B5EF4-FFF2-40B4-BE49-F238E27FC236}">
                  <a16:creationId xmlns:a16="http://schemas.microsoft.com/office/drawing/2014/main" id="{3740DCCB-CA73-6848-9EAD-049DD08A4380}"/>
                </a:ext>
              </a:extLst>
            </p:cNvPr>
            <p:cNvSpPr/>
            <p:nvPr/>
          </p:nvSpPr>
          <p:spPr>
            <a:xfrm>
              <a:off x="6585108" y="748379"/>
              <a:ext cx="4658279" cy="738664"/>
            </a:xfrm>
            <a:prstGeom prst="rect">
              <a:avLst/>
            </a:prstGeom>
          </p:spPr>
          <p:txBody>
            <a:bodyPr wrap="square">
              <a:spAutoFit/>
            </a:bodyPr>
            <a:lstStyle/>
            <a:p>
              <a:pPr>
                <a:spcBef>
                  <a:spcPts val="600"/>
                </a:spcBef>
                <a:spcAft>
                  <a:spcPts val="600"/>
                </a:spcAft>
              </a:pPr>
              <a:r>
                <a:rPr lang="en-AU" sz="1400" dirty="0">
                  <a:latin typeface="Arial Narrow" panose="020B0604020202020204" pitchFamily="34" charset="0"/>
                  <a:cs typeface="Arial Narrow" panose="020B0604020202020204" pitchFamily="34" charset="0"/>
                </a:rPr>
                <a:t>Starting from </a:t>
              </a:r>
              <a:r>
                <a:rPr lang="en-AU" sz="1400" b="1" dirty="0">
                  <a:latin typeface="Arial Narrow" panose="020B0604020202020204" pitchFamily="34" charset="0"/>
                  <a:cs typeface="Arial Narrow" panose="020B0604020202020204" pitchFamily="34" charset="0"/>
                </a:rPr>
                <a:t>release 2.0</a:t>
              </a:r>
              <a:r>
                <a:rPr lang="en-AU" sz="1400" dirty="0">
                  <a:latin typeface="Arial Narrow" panose="020B0604020202020204" pitchFamily="34" charset="0"/>
                  <a:cs typeface="Arial Narrow" panose="020B0604020202020204" pitchFamily="34" charset="0"/>
                </a:rPr>
                <a:t> the plugin mechanism </a:t>
              </a:r>
              <a:r>
                <a:rPr lang="en-AU" sz="1400" b="1" dirty="0">
                  <a:latin typeface="Arial Narrow" panose="020B0604020202020204" pitchFamily="34" charset="0"/>
                  <a:cs typeface="Arial Narrow" panose="020B0604020202020204" pitchFamily="34" charset="0"/>
                </a:rPr>
                <a:t>will be REMOVED</a:t>
              </a:r>
              <a:r>
                <a:rPr lang="en-AU" sz="1400" dirty="0">
                  <a:latin typeface="Arial Narrow" panose="020B0604020202020204" pitchFamily="34" charset="0"/>
                  <a:cs typeface="Arial Narrow" panose="020B0604020202020204" pitchFamily="34" charset="0"/>
                </a:rPr>
                <a:t>, and any additional system chaincode will need to be directly added by modifying the peer source code.</a:t>
              </a:r>
            </a:p>
          </p:txBody>
        </p:sp>
      </p:grpSp>
    </p:spTree>
    <p:extLst>
      <p:ext uri="{BB962C8B-B14F-4D97-AF65-F5344CB8AC3E}">
        <p14:creationId xmlns:p14="http://schemas.microsoft.com/office/powerpoint/2010/main" val="316387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2651623" cy="369332"/>
          </a:xfrm>
          <a:prstGeom prst="rect">
            <a:avLst/>
          </a:prstGeom>
        </p:spPr>
        <p:txBody>
          <a:bodyPr wrap="none">
            <a:spAutoFit/>
          </a:bodyPr>
          <a:lstStyle/>
          <a:p>
            <a:pPr lvl="0"/>
            <a:r>
              <a:rPr lang="en-AU" b="1" dirty="0">
                <a:solidFill>
                  <a:prstClr val="black"/>
                </a:solidFill>
              </a:rPr>
              <a:t>System Chaincode Plugins</a:t>
            </a:r>
          </a:p>
        </p:txBody>
      </p:sp>
      <p:sp>
        <p:nvSpPr>
          <p:cNvPr id="19" name="TextBox 18">
            <a:extLst>
              <a:ext uri="{FF2B5EF4-FFF2-40B4-BE49-F238E27FC236}">
                <a16:creationId xmlns:a16="http://schemas.microsoft.com/office/drawing/2014/main" id="{D7FF32A6-B8EB-F343-8484-B8EDF7E611E9}"/>
              </a:ext>
            </a:extLst>
          </p:cNvPr>
          <p:cNvSpPr txBox="1"/>
          <p:nvPr/>
        </p:nvSpPr>
        <p:spPr>
          <a:xfrm>
            <a:off x="859219" y="2228473"/>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logic that controls loading and representing SCC plugins can be found in the main </a:t>
            </a:r>
            <a:r>
              <a:rPr lang="en-AU" sz="2000" b="1" dirty="0" err="1">
                <a:latin typeface="Arial Narrow" panose="020B0604020202020204" pitchFamily="34" charset="0"/>
                <a:cs typeface="Arial Narrow" panose="020B0604020202020204" pitchFamily="34" charset="0"/>
              </a:rPr>
              <a:t>scc</a:t>
            </a:r>
            <a:r>
              <a:rPr lang="en-AU" sz="2000" dirty="0">
                <a:latin typeface="Arial Narrow" panose="020B0604020202020204" pitchFamily="34" charset="0"/>
                <a:cs typeface="Arial Narrow" panose="020B0604020202020204" pitchFamily="34" charset="0"/>
              </a:rPr>
              <a:t> package folder:.</a:t>
            </a:r>
          </a:p>
        </p:txBody>
      </p:sp>
      <p:grpSp>
        <p:nvGrpSpPr>
          <p:cNvPr id="23" name="Group 22">
            <a:extLst>
              <a:ext uri="{FF2B5EF4-FFF2-40B4-BE49-F238E27FC236}">
                <a16:creationId xmlns:a16="http://schemas.microsoft.com/office/drawing/2014/main" id="{B7C52D17-2A44-4C42-8BE1-18CCA375F7E7}"/>
              </a:ext>
            </a:extLst>
          </p:cNvPr>
          <p:cNvGrpSpPr/>
          <p:nvPr/>
        </p:nvGrpSpPr>
        <p:grpSpPr>
          <a:xfrm>
            <a:off x="1033855" y="2935179"/>
            <a:ext cx="2764007" cy="3338900"/>
            <a:chOff x="9554101" y="1953600"/>
            <a:chExt cx="2764007" cy="3338900"/>
          </a:xfrm>
        </p:grpSpPr>
        <p:grpSp>
          <p:nvGrpSpPr>
            <p:cNvPr id="29" name="Group 28">
              <a:extLst>
                <a:ext uri="{FF2B5EF4-FFF2-40B4-BE49-F238E27FC236}">
                  <a16:creationId xmlns:a16="http://schemas.microsoft.com/office/drawing/2014/main" id="{C516F406-B32E-8045-AE32-7D8F180D474E}"/>
                </a:ext>
              </a:extLst>
            </p:cNvPr>
            <p:cNvGrpSpPr/>
            <p:nvPr/>
          </p:nvGrpSpPr>
          <p:grpSpPr>
            <a:xfrm>
              <a:off x="9554101" y="1953600"/>
              <a:ext cx="704829" cy="322315"/>
              <a:chOff x="1764137" y="2457895"/>
              <a:chExt cx="704829" cy="322315"/>
            </a:xfrm>
          </p:grpSpPr>
          <p:pic>
            <p:nvPicPr>
              <p:cNvPr id="57" name="Picture 56" descr="A close up of a camera&#10;&#10;Description automatically generated">
                <a:extLst>
                  <a:ext uri="{FF2B5EF4-FFF2-40B4-BE49-F238E27FC236}">
                    <a16:creationId xmlns:a16="http://schemas.microsoft.com/office/drawing/2014/main" id="{8D71B2F4-E977-3A4B-BC3F-C841AFFCDF1F}"/>
                  </a:ext>
                </a:extLst>
              </p:cNvPr>
              <p:cNvPicPr>
                <a:picLocks noChangeAspect="1"/>
              </p:cNvPicPr>
              <p:nvPr/>
            </p:nvPicPr>
            <p:blipFill>
              <a:blip r:embed="rId3"/>
              <a:stretch>
                <a:fillRect/>
              </a:stretch>
            </p:blipFill>
            <p:spPr>
              <a:xfrm>
                <a:off x="1764137" y="2491428"/>
                <a:ext cx="288782" cy="288782"/>
              </a:xfrm>
              <a:prstGeom prst="rect">
                <a:avLst/>
              </a:prstGeom>
            </p:spPr>
          </p:pic>
          <p:sp>
            <p:nvSpPr>
              <p:cNvPr id="58" name="TextBox 57">
                <a:extLst>
                  <a:ext uri="{FF2B5EF4-FFF2-40B4-BE49-F238E27FC236}">
                    <a16:creationId xmlns:a16="http://schemas.microsoft.com/office/drawing/2014/main" id="{F22AE1F4-26E0-B240-880A-F1DF1E6D976B}"/>
                  </a:ext>
                </a:extLst>
              </p:cNvPr>
              <p:cNvSpPr txBox="1"/>
              <p:nvPr/>
            </p:nvSpPr>
            <p:spPr>
              <a:xfrm>
                <a:off x="2063086" y="2457895"/>
                <a:ext cx="40588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scc</a:t>
                </a:r>
                <a:endParaRPr lang="en-AU" dirty="0">
                  <a:latin typeface="Arial Narrow" panose="020B0604020202020204" pitchFamily="34" charset="0"/>
                  <a:cs typeface="Arial Narrow" panose="020B0604020202020204" pitchFamily="34" charset="0"/>
                </a:endParaRPr>
              </a:p>
            </p:txBody>
          </p:sp>
        </p:grpSp>
        <p:cxnSp>
          <p:nvCxnSpPr>
            <p:cNvPr id="30" name="Straight Connector 29">
              <a:extLst>
                <a:ext uri="{FF2B5EF4-FFF2-40B4-BE49-F238E27FC236}">
                  <a16:creationId xmlns:a16="http://schemas.microsoft.com/office/drawing/2014/main" id="{A096A393-3F10-8045-9471-5115D1A17C74}"/>
                </a:ext>
              </a:extLst>
            </p:cNvPr>
            <p:cNvCxnSpPr>
              <a:cxnSpLocks/>
            </p:cNvCxnSpPr>
            <p:nvPr/>
          </p:nvCxnSpPr>
          <p:spPr>
            <a:xfrm>
              <a:off x="9698492" y="2337816"/>
              <a:ext cx="0" cy="2819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967E363-A3E3-6F40-9A99-21F98A61A5E1}"/>
                </a:ext>
              </a:extLst>
            </p:cNvPr>
            <p:cNvGrpSpPr/>
            <p:nvPr/>
          </p:nvGrpSpPr>
          <p:grpSpPr>
            <a:xfrm>
              <a:off x="9698492" y="2286390"/>
              <a:ext cx="1335374" cy="322315"/>
              <a:chOff x="1207330" y="2457895"/>
              <a:chExt cx="1335374" cy="322315"/>
            </a:xfrm>
          </p:grpSpPr>
          <p:pic>
            <p:nvPicPr>
              <p:cNvPr id="54" name="Picture 53" descr="A close up of a camera&#10;&#10;Description automatically generated">
                <a:extLst>
                  <a:ext uri="{FF2B5EF4-FFF2-40B4-BE49-F238E27FC236}">
                    <a16:creationId xmlns:a16="http://schemas.microsoft.com/office/drawing/2014/main" id="{FDA8B3A0-9718-4C42-AF22-33EE6E785B63}"/>
                  </a:ext>
                </a:extLst>
              </p:cNvPr>
              <p:cNvPicPr>
                <a:picLocks noChangeAspect="1"/>
              </p:cNvPicPr>
              <p:nvPr/>
            </p:nvPicPr>
            <p:blipFill>
              <a:blip r:embed="rId3"/>
              <a:stretch>
                <a:fillRect/>
              </a:stretch>
            </p:blipFill>
            <p:spPr>
              <a:xfrm>
                <a:off x="1764137" y="2491428"/>
                <a:ext cx="288782" cy="288782"/>
              </a:xfrm>
              <a:prstGeom prst="rect">
                <a:avLst/>
              </a:prstGeom>
            </p:spPr>
          </p:pic>
          <p:cxnSp>
            <p:nvCxnSpPr>
              <p:cNvPr id="55" name="Straight Connector 54">
                <a:extLst>
                  <a:ext uri="{FF2B5EF4-FFF2-40B4-BE49-F238E27FC236}">
                    <a16:creationId xmlns:a16="http://schemas.microsoft.com/office/drawing/2014/main" id="{DC48391F-B54B-AE4D-AEAC-D923E6599BED}"/>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880847F-D8DF-C54F-880C-E98D72A58FA2}"/>
                  </a:ext>
                </a:extLst>
              </p:cNvPr>
              <p:cNvSpPr txBox="1"/>
              <p:nvPr/>
            </p:nvSpPr>
            <p:spPr>
              <a:xfrm>
                <a:off x="2063086" y="2457895"/>
                <a:ext cx="479618"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cscc</a:t>
                </a:r>
                <a:endParaRPr lang="en-AU" dirty="0">
                  <a:latin typeface="Arial Narrow" panose="020B0604020202020204" pitchFamily="34" charset="0"/>
                  <a:cs typeface="Arial Narrow" panose="020B0604020202020204" pitchFamily="34" charset="0"/>
                </a:endParaRPr>
              </a:p>
            </p:txBody>
          </p:sp>
        </p:grpSp>
        <p:grpSp>
          <p:nvGrpSpPr>
            <p:cNvPr id="32" name="Group 31">
              <a:extLst>
                <a:ext uri="{FF2B5EF4-FFF2-40B4-BE49-F238E27FC236}">
                  <a16:creationId xmlns:a16="http://schemas.microsoft.com/office/drawing/2014/main" id="{3B9EAEFA-AA52-5B4D-A8D1-15F44F8EA543}"/>
                </a:ext>
              </a:extLst>
            </p:cNvPr>
            <p:cNvGrpSpPr/>
            <p:nvPr/>
          </p:nvGrpSpPr>
          <p:grpSpPr>
            <a:xfrm>
              <a:off x="9697338" y="2588299"/>
              <a:ext cx="1293696" cy="322315"/>
              <a:chOff x="1207330" y="2457895"/>
              <a:chExt cx="1293696" cy="322315"/>
            </a:xfrm>
          </p:grpSpPr>
          <p:pic>
            <p:nvPicPr>
              <p:cNvPr id="51" name="Picture 50" descr="A close up of a camera&#10;&#10;Description automatically generated">
                <a:extLst>
                  <a:ext uri="{FF2B5EF4-FFF2-40B4-BE49-F238E27FC236}">
                    <a16:creationId xmlns:a16="http://schemas.microsoft.com/office/drawing/2014/main" id="{05CEA681-4068-D24D-9C68-0734DBBFFB4E}"/>
                  </a:ext>
                </a:extLst>
              </p:cNvPr>
              <p:cNvPicPr>
                <a:picLocks noChangeAspect="1"/>
              </p:cNvPicPr>
              <p:nvPr/>
            </p:nvPicPr>
            <p:blipFill>
              <a:blip r:embed="rId3"/>
              <a:stretch>
                <a:fillRect/>
              </a:stretch>
            </p:blipFill>
            <p:spPr>
              <a:xfrm>
                <a:off x="1764137" y="2491428"/>
                <a:ext cx="288782" cy="288782"/>
              </a:xfrm>
              <a:prstGeom prst="rect">
                <a:avLst/>
              </a:prstGeom>
            </p:spPr>
          </p:pic>
          <p:cxnSp>
            <p:nvCxnSpPr>
              <p:cNvPr id="52" name="Straight Connector 51">
                <a:extLst>
                  <a:ext uri="{FF2B5EF4-FFF2-40B4-BE49-F238E27FC236}">
                    <a16:creationId xmlns:a16="http://schemas.microsoft.com/office/drawing/2014/main" id="{E20BDBF5-CC5E-084C-89B8-53D862888964}"/>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10D0E5F-2E65-3849-B1D0-820266ABBA67}"/>
                  </a:ext>
                </a:extLst>
              </p:cNvPr>
              <p:cNvSpPr txBox="1"/>
              <p:nvPr/>
            </p:nvSpPr>
            <p:spPr>
              <a:xfrm>
                <a:off x="2063086" y="2457895"/>
                <a:ext cx="43794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lscc</a:t>
                </a:r>
                <a:endParaRPr lang="en-AU" dirty="0">
                  <a:latin typeface="Arial Narrow" panose="020B0604020202020204" pitchFamily="34" charset="0"/>
                  <a:cs typeface="Arial Narrow" panose="020B0604020202020204" pitchFamily="34" charset="0"/>
                </a:endParaRPr>
              </a:p>
            </p:txBody>
          </p:sp>
        </p:grpSp>
        <p:grpSp>
          <p:nvGrpSpPr>
            <p:cNvPr id="33" name="Group 32">
              <a:extLst>
                <a:ext uri="{FF2B5EF4-FFF2-40B4-BE49-F238E27FC236}">
                  <a16:creationId xmlns:a16="http://schemas.microsoft.com/office/drawing/2014/main" id="{25A48C36-64CD-8641-9E29-D9A48D7BEE2C}"/>
                </a:ext>
              </a:extLst>
            </p:cNvPr>
            <p:cNvGrpSpPr/>
            <p:nvPr/>
          </p:nvGrpSpPr>
          <p:grpSpPr>
            <a:xfrm>
              <a:off x="9697207" y="2905150"/>
              <a:ext cx="1343390" cy="322315"/>
              <a:chOff x="1207330" y="2457895"/>
              <a:chExt cx="1343390" cy="322315"/>
            </a:xfrm>
          </p:grpSpPr>
          <p:pic>
            <p:nvPicPr>
              <p:cNvPr id="48" name="Picture 47" descr="A close up of a camera&#10;&#10;Description automatically generated">
                <a:extLst>
                  <a:ext uri="{FF2B5EF4-FFF2-40B4-BE49-F238E27FC236}">
                    <a16:creationId xmlns:a16="http://schemas.microsoft.com/office/drawing/2014/main" id="{F7BC1824-17D3-2140-B5DC-4DEFC1D7AF25}"/>
                  </a:ext>
                </a:extLst>
              </p:cNvPr>
              <p:cNvPicPr>
                <a:picLocks noChangeAspect="1"/>
              </p:cNvPicPr>
              <p:nvPr/>
            </p:nvPicPr>
            <p:blipFill>
              <a:blip r:embed="rId3"/>
              <a:stretch>
                <a:fillRect/>
              </a:stretch>
            </p:blipFill>
            <p:spPr>
              <a:xfrm>
                <a:off x="1764137" y="2491428"/>
                <a:ext cx="288782" cy="288782"/>
              </a:xfrm>
              <a:prstGeom prst="rect">
                <a:avLst/>
              </a:prstGeom>
            </p:spPr>
          </p:pic>
          <p:cxnSp>
            <p:nvCxnSpPr>
              <p:cNvPr id="49" name="Straight Connector 48">
                <a:extLst>
                  <a:ext uri="{FF2B5EF4-FFF2-40B4-BE49-F238E27FC236}">
                    <a16:creationId xmlns:a16="http://schemas.microsoft.com/office/drawing/2014/main" id="{B7A1DCFF-90BF-7B44-B22D-B1814BC037C6}"/>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3FFBCBF-69DC-9C44-AF3C-856FB9A4CE03}"/>
                  </a:ext>
                </a:extLst>
              </p:cNvPr>
              <p:cNvSpPr txBox="1"/>
              <p:nvPr/>
            </p:nvSpPr>
            <p:spPr>
              <a:xfrm>
                <a:off x="2063086" y="2457895"/>
                <a:ext cx="487634"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qscc</a:t>
                </a:r>
                <a:endParaRPr lang="en-AU" dirty="0">
                  <a:latin typeface="Arial Narrow" panose="020B0604020202020204" pitchFamily="34" charset="0"/>
                  <a:cs typeface="Arial Narrow" panose="020B0604020202020204" pitchFamily="34" charset="0"/>
                </a:endParaRPr>
              </a:p>
            </p:txBody>
          </p:sp>
        </p:grpSp>
        <p:cxnSp>
          <p:nvCxnSpPr>
            <p:cNvPr id="34" name="Straight Connector 33">
              <a:extLst>
                <a:ext uri="{FF2B5EF4-FFF2-40B4-BE49-F238E27FC236}">
                  <a16:creationId xmlns:a16="http://schemas.microsoft.com/office/drawing/2014/main" id="{97DCC71A-54DA-5243-BF9D-018B99A8C1F9}"/>
                </a:ext>
              </a:extLst>
            </p:cNvPr>
            <p:cNvCxnSpPr>
              <a:cxnSpLocks/>
            </p:cNvCxnSpPr>
            <p:nvPr/>
          </p:nvCxnSpPr>
          <p:spPr>
            <a:xfrm flipH="1">
              <a:off x="9697207" y="3386313"/>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FD7A91B-6EF1-B043-9DAE-534F44A47EB7}"/>
                </a:ext>
              </a:extLst>
            </p:cNvPr>
            <p:cNvSpPr txBox="1"/>
            <p:nvPr/>
          </p:nvSpPr>
          <p:spPr>
            <a:xfrm>
              <a:off x="10209602" y="3221567"/>
              <a:ext cx="116891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importsyscc.go</a:t>
              </a:r>
              <a:endParaRPr lang="en-AU" dirty="0">
                <a:latin typeface="Arial Narrow" panose="020B0604020202020204" pitchFamily="34" charset="0"/>
                <a:cs typeface="Arial Narrow" panose="020B0604020202020204" pitchFamily="34" charset="0"/>
              </a:endParaRPr>
            </a:p>
          </p:txBody>
        </p:sp>
        <p:cxnSp>
          <p:nvCxnSpPr>
            <p:cNvPr id="36" name="Straight Connector 35">
              <a:extLst>
                <a:ext uri="{FF2B5EF4-FFF2-40B4-BE49-F238E27FC236}">
                  <a16:creationId xmlns:a16="http://schemas.microsoft.com/office/drawing/2014/main" id="{72C2C24D-8444-994D-A095-53358ED92F22}"/>
                </a:ext>
              </a:extLst>
            </p:cNvPr>
            <p:cNvCxnSpPr>
              <a:cxnSpLocks/>
            </p:cNvCxnSpPr>
            <p:nvPr/>
          </p:nvCxnSpPr>
          <p:spPr>
            <a:xfrm flipH="1">
              <a:off x="9698574" y="3663847"/>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1EF4763-FE3D-8847-B07F-3E4DDBD9EC48}"/>
                </a:ext>
              </a:extLst>
            </p:cNvPr>
            <p:cNvSpPr txBox="1"/>
            <p:nvPr/>
          </p:nvSpPr>
          <p:spPr>
            <a:xfrm>
              <a:off x="10210969" y="3499101"/>
              <a:ext cx="1117614"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loadsyscc.go</a:t>
              </a:r>
              <a:endParaRPr lang="en-AU" b="1" dirty="0">
                <a:latin typeface="Arial Narrow" panose="020B0604020202020204" pitchFamily="34" charset="0"/>
                <a:cs typeface="Arial Narrow" panose="020B0604020202020204" pitchFamily="34" charset="0"/>
              </a:endParaRPr>
            </a:p>
          </p:txBody>
        </p:sp>
        <p:cxnSp>
          <p:nvCxnSpPr>
            <p:cNvPr id="38" name="Straight Connector 37">
              <a:extLst>
                <a:ext uri="{FF2B5EF4-FFF2-40B4-BE49-F238E27FC236}">
                  <a16:creationId xmlns:a16="http://schemas.microsoft.com/office/drawing/2014/main" id="{E6752032-D8A2-0D4A-B12B-CD3706993B3A}"/>
                </a:ext>
              </a:extLst>
            </p:cNvPr>
            <p:cNvCxnSpPr>
              <a:cxnSpLocks/>
            </p:cNvCxnSpPr>
            <p:nvPr/>
          </p:nvCxnSpPr>
          <p:spPr>
            <a:xfrm flipH="1">
              <a:off x="9695840" y="394872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3D1F4B7-279E-7F41-86D9-9BD9592C69D5}"/>
                </a:ext>
              </a:extLst>
            </p:cNvPr>
            <p:cNvSpPr txBox="1"/>
            <p:nvPr/>
          </p:nvSpPr>
          <p:spPr>
            <a:xfrm>
              <a:off x="10208235" y="3783982"/>
              <a:ext cx="2109873"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register_pluginsenabled.go</a:t>
              </a:r>
              <a:endParaRPr lang="en-AU" b="1" dirty="0">
                <a:latin typeface="Arial Narrow" panose="020B0604020202020204" pitchFamily="34" charset="0"/>
                <a:cs typeface="Arial Narrow" panose="020B0604020202020204" pitchFamily="34" charset="0"/>
              </a:endParaRPr>
            </a:p>
          </p:txBody>
        </p:sp>
        <p:cxnSp>
          <p:nvCxnSpPr>
            <p:cNvPr id="40" name="Straight Connector 39">
              <a:extLst>
                <a:ext uri="{FF2B5EF4-FFF2-40B4-BE49-F238E27FC236}">
                  <a16:creationId xmlns:a16="http://schemas.microsoft.com/office/drawing/2014/main" id="{6BD876AA-F0A1-0446-8ABC-931F59E35F56}"/>
                </a:ext>
              </a:extLst>
            </p:cNvPr>
            <p:cNvCxnSpPr>
              <a:cxnSpLocks/>
            </p:cNvCxnSpPr>
            <p:nvPr/>
          </p:nvCxnSpPr>
          <p:spPr>
            <a:xfrm flipH="1">
              <a:off x="9697207" y="4244924"/>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97A02D5-9EA3-C54F-934A-37956F26B5E0}"/>
                </a:ext>
              </a:extLst>
            </p:cNvPr>
            <p:cNvSpPr txBox="1"/>
            <p:nvPr/>
          </p:nvSpPr>
          <p:spPr>
            <a:xfrm>
              <a:off x="10209602" y="4080178"/>
              <a:ext cx="873894"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register.go</a:t>
              </a:r>
              <a:endParaRPr lang="en-AU" dirty="0">
                <a:latin typeface="Arial Narrow" panose="020B0604020202020204" pitchFamily="34" charset="0"/>
                <a:cs typeface="Arial Narrow" panose="020B0604020202020204" pitchFamily="34" charset="0"/>
              </a:endParaRPr>
            </a:p>
          </p:txBody>
        </p:sp>
        <p:cxnSp>
          <p:nvCxnSpPr>
            <p:cNvPr id="42" name="Straight Connector 41">
              <a:extLst>
                <a:ext uri="{FF2B5EF4-FFF2-40B4-BE49-F238E27FC236}">
                  <a16:creationId xmlns:a16="http://schemas.microsoft.com/office/drawing/2014/main" id="{08347D68-FD2A-9143-B9EC-0C072E19CB93}"/>
                </a:ext>
              </a:extLst>
            </p:cNvPr>
            <p:cNvCxnSpPr>
              <a:cxnSpLocks/>
            </p:cNvCxnSpPr>
            <p:nvPr/>
          </p:nvCxnSpPr>
          <p:spPr>
            <a:xfrm flipH="1">
              <a:off x="9694042" y="4549734"/>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60310E2-132C-6244-98AB-2A9A2C4C2532}"/>
                </a:ext>
              </a:extLst>
            </p:cNvPr>
            <p:cNvSpPr txBox="1"/>
            <p:nvPr/>
          </p:nvSpPr>
          <p:spPr>
            <a:xfrm>
              <a:off x="10206437" y="4384988"/>
              <a:ext cx="1412566"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sccproviderimpl.go</a:t>
              </a:r>
              <a:endParaRPr lang="en-AU" dirty="0">
                <a:latin typeface="Arial Narrow" panose="020B0604020202020204" pitchFamily="34" charset="0"/>
                <a:cs typeface="Arial Narrow" panose="020B0604020202020204" pitchFamily="34" charset="0"/>
              </a:endParaRPr>
            </a:p>
          </p:txBody>
        </p:sp>
        <p:cxnSp>
          <p:nvCxnSpPr>
            <p:cNvPr id="44" name="Straight Connector 43">
              <a:extLst>
                <a:ext uri="{FF2B5EF4-FFF2-40B4-BE49-F238E27FC236}">
                  <a16:creationId xmlns:a16="http://schemas.microsoft.com/office/drawing/2014/main" id="{6D687733-1343-7C4C-9445-C01A3F3FA8E8}"/>
                </a:ext>
              </a:extLst>
            </p:cNvPr>
            <p:cNvCxnSpPr>
              <a:cxnSpLocks/>
            </p:cNvCxnSpPr>
            <p:nvPr/>
          </p:nvCxnSpPr>
          <p:spPr>
            <a:xfrm flipH="1">
              <a:off x="9696627" y="4844659"/>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FB6DECB-23B5-984E-B0A9-9AABE5FE0160}"/>
                </a:ext>
              </a:extLst>
            </p:cNvPr>
            <p:cNvSpPr txBox="1"/>
            <p:nvPr/>
          </p:nvSpPr>
          <p:spPr>
            <a:xfrm>
              <a:off x="10209022" y="4679913"/>
              <a:ext cx="1027845"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sysccapi.go</a:t>
              </a:r>
              <a:endParaRPr lang="en-AU" b="1" dirty="0">
                <a:latin typeface="Arial Narrow" panose="020B0604020202020204" pitchFamily="34" charset="0"/>
                <a:cs typeface="Arial Narrow" panose="020B0604020202020204" pitchFamily="34" charset="0"/>
              </a:endParaRPr>
            </a:p>
          </p:txBody>
        </p:sp>
        <p:cxnSp>
          <p:nvCxnSpPr>
            <p:cNvPr id="46" name="Straight Connector 45">
              <a:extLst>
                <a:ext uri="{FF2B5EF4-FFF2-40B4-BE49-F238E27FC236}">
                  <a16:creationId xmlns:a16="http://schemas.microsoft.com/office/drawing/2014/main" id="{48EF8C1A-3228-4144-97F7-383C13990183}"/>
                </a:ext>
              </a:extLst>
            </p:cNvPr>
            <p:cNvCxnSpPr>
              <a:cxnSpLocks/>
            </p:cNvCxnSpPr>
            <p:nvPr/>
          </p:nvCxnSpPr>
          <p:spPr>
            <a:xfrm flipH="1">
              <a:off x="9703373" y="5162966"/>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BE6DD54-A643-BE4C-A6BB-2178E52E8C14}"/>
                </a:ext>
              </a:extLst>
            </p:cNvPr>
            <p:cNvSpPr txBox="1"/>
            <p:nvPr/>
          </p:nvSpPr>
          <p:spPr>
            <a:xfrm>
              <a:off x="10269492" y="4984723"/>
              <a:ext cx="768159" cy="307777"/>
            </a:xfrm>
            <a:prstGeom prst="rect">
              <a:avLst/>
            </a:prstGeom>
            <a:noFill/>
          </p:spPr>
          <p:txBody>
            <a:bodyPr wrap="none" rtlCol="0">
              <a:spAutoFit/>
            </a:bodyPr>
            <a:lstStyle/>
            <a:p>
              <a:r>
                <a:rPr lang="en-AU" sz="1400" i="1" dirty="0">
                  <a:solidFill>
                    <a:schemeClr val="tx1">
                      <a:lumMod val="65000"/>
                      <a:lumOff val="35000"/>
                    </a:schemeClr>
                  </a:solidFill>
                  <a:latin typeface="Arial Narrow" panose="020B0604020202020204" pitchFamily="34" charset="0"/>
                  <a:cs typeface="Arial Narrow" panose="020B0604020202020204" pitchFamily="34" charset="0"/>
                </a:rPr>
                <a:t>*_</a:t>
              </a:r>
              <a:r>
                <a:rPr lang="en-AU" sz="1400" i="1" dirty="0" err="1">
                  <a:solidFill>
                    <a:schemeClr val="tx1">
                      <a:lumMod val="65000"/>
                      <a:lumOff val="35000"/>
                    </a:schemeClr>
                  </a:solidFill>
                  <a:latin typeface="Arial Narrow" panose="020B0604020202020204" pitchFamily="34" charset="0"/>
                  <a:cs typeface="Arial Narrow" panose="020B0604020202020204" pitchFamily="34" charset="0"/>
                </a:rPr>
                <a:t>test.go</a:t>
              </a:r>
              <a:endParaRPr lang="en-AU" i="1" dirty="0">
                <a:solidFill>
                  <a:schemeClr val="tx1">
                    <a:lumMod val="65000"/>
                    <a:lumOff val="35000"/>
                  </a:schemeClr>
                </a:solidFill>
                <a:latin typeface="Arial Narrow" panose="020B0604020202020204" pitchFamily="34" charset="0"/>
                <a:cs typeface="Arial Narrow" panose="020B0604020202020204" pitchFamily="34" charset="0"/>
              </a:endParaRPr>
            </a:p>
          </p:txBody>
        </p:sp>
      </p:grpSp>
      <p:grpSp>
        <p:nvGrpSpPr>
          <p:cNvPr id="24" name="Group 23">
            <a:extLst>
              <a:ext uri="{FF2B5EF4-FFF2-40B4-BE49-F238E27FC236}">
                <a16:creationId xmlns:a16="http://schemas.microsoft.com/office/drawing/2014/main" id="{AF821B5A-2817-3946-A223-BDBD890C137A}"/>
              </a:ext>
            </a:extLst>
          </p:cNvPr>
          <p:cNvGrpSpPr/>
          <p:nvPr/>
        </p:nvGrpSpPr>
        <p:grpSpPr>
          <a:xfrm>
            <a:off x="2716622" y="5674344"/>
            <a:ext cx="8978848" cy="584775"/>
            <a:chOff x="2606049" y="5840971"/>
            <a:chExt cx="8978848" cy="584775"/>
          </a:xfrm>
        </p:grpSpPr>
        <p:sp>
          <p:nvSpPr>
            <p:cNvPr id="27" name="TextBox 26">
              <a:extLst>
                <a:ext uri="{FF2B5EF4-FFF2-40B4-BE49-F238E27FC236}">
                  <a16:creationId xmlns:a16="http://schemas.microsoft.com/office/drawing/2014/main" id="{80445935-8526-E14E-B793-77A935698FDE}"/>
                </a:ext>
              </a:extLst>
            </p:cNvPr>
            <p:cNvSpPr txBox="1"/>
            <p:nvPr/>
          </p:nvSpPr>
          <p:spPr>
            <a:xfrm>
              <a:off x="5233819" y="5840971"/>
              <a:ext cx="6351078" cy="584775"/>
            </a:xfrm>
            <a:prstGeom prst="rect">
              <a:avLst/>
            </a:prstGeom>
            <a:noFill/>
          </p:spPr>
          <p:txBody>
            <a:bodyPr wrap="square" rtlCol="0">
              <a:spAutoFit/>
            </a:bodyPr>
            <a:lstStyle/>
            <a:p>
              <a:r>
                <a:rPr lang="en-AU" sz="1600" dirty="0">
                  <a:latin typeface="Abadi MT Condensed Light" panose="020B0306030101010103" pitchFamily="34" charset="77"/>
                </a:rPr>
                <a:t>Definition of the </a:t>
              </a:r>
              <a:r>
                <a:rPr lang="en-AU" sz="1600" b="1" dirty="0" err="1">
                  <a:latin typeface="Abadi MT Condensed Light" panose="020B0306030101010103" pitchFamily="34" charset="77"/>
                </a:rPr>
                <a:t>SCCWrapper</a:t>
              </a:r>
              <a:r>
                <a:rPr lang="en-AU" sz="1600" dirty="0">
                  <a:latin typeface="Abadi MT Condensed Light" panose="020B0306030101010103" pitchFamily="34" charset="77"/>
                </a:rPr>
                <a:t> and the </a:t>
              </a:r>
              <a:r>
                <a:rPr lang="en-AU" sz="1600" b="1" dirty="0" err="1">
                  <a:latin typeface="Abadi MT Condensed Light" panose="020B0306030101010103" pitchFamily="34" charset="77"/>
                </a:rPr>
                <a:t>SystemChancode</a:t>
              </a:r>
              <a:r>
                <a:rPr lang="en-AU" sz="1600" dirty="0">
                  <a:latin typeface="Abadi MT Condensed Light" panose="020B0306030101010103" pitchFamily="34" charset="77"/>
                </a:rPr>
                <a:t> structs that expose the plugin implementing the </a:t>
              </a:r>
              <a:r>
                <a:rPr lang="en-AU" sz="1600" b="1" dirty="0">
                  <a:latin typeface="Abadi MT Condensed Light" panose="020B0306030101010103" pitchFamily="34" charset="77"/>
                </a:rPr>
                <a:t>Chaincode</a:t>
              </a:r>
              <a:r>
                <a:rPr lang="en-AU" sz="1600" dirty="0">
                  <a:latin typeface="Abadi MT Condensed Light" panose="020B0306030101010103" pitchFamily="34" charset="77"/>
                </a:rPr>
                <a:t> interface.</a:t>
              </a:r>
            </a:p>
          </p:txBody>
        </p:sp>
        <p:cxnSp>
          <p:nvCxnSpPr>
            <p:cNvPr id="28" name="Straight Connector 27">
              <a:extLst>
                <a:ext uri="{FF2B5EF4-FFF2-40B4-BE49-F238E27FC236}">
                  <a16:creationId xmlns:a16="http://schemas.microsoft.com/office/drawing/2014/main" id="{2336190A-0647-D34B-81ED-7CDDBB9A35AF}"/>
                </a:ext>
              </a:extLst>
            </p:cNvPr>
            <p:cNvCxnSpPr>
              <a:cxnSpLocks/>
            </p:cNvCxnSpPr>
            <p:nvPr/>
          </p:nvCxnSpPr>
          <p:spPr>
            <a:xfrm>
              <a:off x="2606049" y="6013966"/>
              <a:ext cx="2396554" cy="0"/>
            </a:xfrm>
            <a:prstGeom prst="line">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3201A327-59B0-D149-9047-456CA8124A0F}"/>
              </a:ext>
            </a:extLst>
          </p:cNvPr>
          <p:cNvGrpSpPr/>
          <p:nvPr/>
        </p:nvGrpSpPr>
        <p:grpSpPr>
          <a:xfrm>
            <a:off x="2834363" y="4202582"/>
            <a:ext cx="8894871" cy="584775"/>
            <a:chOff x="2606049" y="5570380"/>
            <a:chExt cx="8894871" cy="584775"/>
          </a:xfrm>
        </p:grpSpPr>
        <p:sp>
          <p:nvSpPr>
            <p:cNvPr id="60" name="TextBox 59">
              <a:extLst>
                <a:ext uri="{FF2B5EF4-FFF2-40B4-BE49-F238E27FC236}">
                  <a16:creationId xmlns:a16="http://schemas.microsoft.com/office/drawing/2014/main" id="{1EF62772-A5E5-5445-8934-38A12E219BD1}"/>
                </a:ext>
              </a:extLst>
            </p:cNvPr>
            <p:cNvSpPr txBox="1"/>
            <p:nvPr/>
          </p:nvSpPr>
          <p:spPr>
            <a:xfrm>
              <a:off x="5149842" y="5570380"/>
              <a:ext cx="6351078" cy="584775"/>
            </a:xfrm>
            <a:prstGeom prst="rect">
              <a:avLst/>
            </a:prstGeom>
            <a:noFill/>
          </p:spPr>
          <p:txBody>
            <a:bodyPr wrap="square" rtlCol="0">
              <a:spAutoFit/>
            </a:bodyPr>
            <a:lstStyle/>
            <a:p>
              <a:r>
                <a:rPr lang="en-AU" sz="1600" dirty="0">
                  <a:latin typeface="Abadi MT Condensed Light" panose="020B0306030101010103" pitchFamily="34" charset="77"/>
                </a:rPr>
                <a:t>Implementation of the logic that retrieves the configured chaincode plugins, loads and instantiates them and expose them through a </a:t>
              </a:r>
              <a:r>
                <a:rPr lang="en-AU" sz="1600" b="1" dirty="0" err="1">
                  <a:latin typeface="Abadi MT Condensed Light" panose="020B0306030101010103" pitchFamily="34" charset="77"/>
                </a:rPr>
                <a:t>SystemChaincode</a:t>
              </a:r>
              <a:r>
                <a:rPr lang="en-AU" sz="1600" dirty="0">
                  <a:latin typeface="Abadi MT Condensed Light" panose="020B0306030101010103" pitchFamily="34" charset="77"/>
                </a:rPr>
                <a:t> struct. </a:t>
              </a:r>
            </a:p>
          </p:txBody>
        </p:sp>
        <p:cxnSp>
          <p:nvCxnSpPr>
            <p:cNvPr id="61" name="Straight Connector 60">
              <a:extLst>
                <a:ext uri="{FF2B5EF4-FFF2-40B4-BE49-F238E27FC236}">
                  <a16:creationId xmlns:a16="http://schemas.microsoft.com/office/drawing/2014/main" id="{DCF1EB44-660C-E547-97DC-84DF7DEC14A0}"/>
                </a:ext>
              </a:extLst>
            </p:cNvPr>
            <p:cNvCxnSpPr>
              <a:cxnSpLocks/>
            </p:cNvCxnSpPr>
            <p:nvPr/>
          </p:nvCxnSpPr>
          <p:spPr>
            <a:xfrm>
              <a:off x="2606049" y="6013966"/>
              <a:ext cx="2278813" cy="0"/>
            </a:xfrm>
            <a:prstGeom prst="line">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B3029CF6-DE5E-4140-B27A-71B9350B645E}"/>
              </a:ext>
            </a:extLst>
          </p:cNvPr>
          <p:cNvGrpSpPr/>
          <p:nvPr/>
        </p:nvGrpSpPr>
        <p:grpSpPr>
          <a:xfrm>
            <a:off x="3770371" y="4801253"/>
            <a:ext cx="7958863" cy="584775"/>
            <a:chOff x="2606049" y="5876664"/>
            <a:chExt cx="7958863" cy="584775"/>
          </a:xfrm>
        </p:grpSpPr>
        <p:sp>
          <p:nvSpPr>
            <p:cNvPr id="63" name="TextBox 62">
              <a:extLst>
                <a:ext uri="{FF2B5EF4-FFF2-40B4-BE49-F238E27FC236}">
                  <a16:creationId xmlns:a16="http://schemas.microsoft.com/office/drawing/2014/main" id="{732183ED-005F-EF41-AC4C-336272F124A1}"/>
                </a:ext>
              </a:extLst>
            </p:cNvPr>
            <p:cNvSpPr txBox="1"/>
            <p:nvPr/>
          </p:nvSpPr>
          <p:spPr>
            <a:xfrm>
              <a:off x="4213834" y="5876664"/>
              <a:ext cx="6351078" cy="584775"/>
            </a:xfrm>
            <a:prstGeom prst="rect">
              <a:avLst/>
            </a:prstGeom>
            <a:noFill/>
          </p:spPr>
          <p:txBody>
            <a:bodyPr wrap="square" rtlCol="0">
              <a:spAutoFit/>
            </a:bodyPr>
            <a:lstStyle/>
            <a:p>
              <a:r>
                <a:rPr lang="en-AU" sz="1600" dirty="0">
                  <a:latin typeface="Abadi MT Condensed Light" panose="020B0306030101010103" pitchFamily="34" charset="77"/>
                </a:rPr>
                <a:t>Plugin-aware version of the </a:t>
              </a:r>
              <a:r>
                <a:rPr lang="en-AU" sz="1600" b="1" dirty="0" err="1">
                  <a:latin typeface="Abadi MT Condensed Light" panose="020B0306030101010103" pitchFamily="34" charset="77"/>
                </a:rPr>
                <a:t>CreatePluginSysCCs</a:t>
              </a:r>
              <a:r>
                <a:rPr lang="en-AU" sz="1600" b="1" dirty="0">
                  <a:latin typeface="Abadi MT Condensed Light" panose="020B0306030101010103" pitchFamily="34" charset="77"/>
                </a:rPr>
                <a:t>(...)</a:t>
              </a:r>
              <a:r>
                <a:rPr lang="en-AU" sz="1600" dirty="0">
                  <a:latin typeface="Abadi MT Condensed Light" panose="020B0306030101010103" pitchFamily="34" charset="77"/>
                </a:rPr>
                <a:t> function that wraps the loaded plugin into an instance of the </a:t>
              </a:r>
              <a:r>
                <a:rPr lang="en-AU" sz="1600" b="1" dirty="0" err="1">
                  <a:latin typeface="Abadi MT Condensed Light" panose="020B0306030101010103" pitchFamily="34" charset="77"/>
                </a:rPr>
                <a:t>SCCWrapper</a:t>
              </a:r>
              <a:r>
                <a:rPr lang="en-AU" sz="1600" dirty="0">
                  <a:latin typeface="Abadi MT Condensed Light" panose="020B0306030101010103" pitchFamily="34" charset="77"/>
                </a:rPr>
                <a:t> struct.</a:t>
              </a:r>
            </a:p>
          </p:txBody>
        </p:sp>
        <p:cxnSp>
          <p:nvCxnSpPr>
            <p:cNvPr id="64" name="Straight Connector 63">
              <a:extLst>
                <a:ext uri="{FF2B5EF4-FFF2-40B4-BE49-F238E27FC236}">
                  <a16:creationId xmlns:a16="http://schemas.microsoft.com/office/drawing/2014/main" id="{CD6F8C76-5F66-0D4D-858F-FA6AF42FCB53}"/>
                </a:ext>
              </a:extLst>
            </p:cNvPr>
            <p:cNvCxnSpPr>
              <a:cxnSpLocks/>
            </p:cNvCxnSpPr>
            <p:nvPr/>
          </p:nvCxnSpPr>
          <p:spPr>
            <a:xfrm>
              <a:off x="2606049" y="6013966"/>
              <a:ext cx="1342805" cy="0"/>
            </a:xfrm>
            <a:prstGeom prst="line">
              <a:avLst/>
            </a:prstGeom>
            <a:ln>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52751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2651623" cy="369332"/>
          </a:xfrm>
          <a:prstGeom prst="rect">
            <a:avLst/>
          </a:prstGeom>
        </p:spPr>
        <p:txBody>
          <a:bodyPr wrap="none">
            <a:spAutoFit/>
          </a:bodyPr>
          <a:lstStyle/>
          <a:p>
            <a:pPr lvl="0"/>
            <a:r>
              <a:rPr lang="en-AU" b="1" dirty="0">
                <a:solidFill>
                  <a:prstClr val="black"/>
                </a:solidFill>
              </a:rPr>
              <a:t>System Chaincode Plugins</a:t>
            </a:r>
          </a:p>
        </p:txBody>
      </p:sp>
      <p:sp>
        <p:nvSpPr>
          <p:cNvPr id="65" name="TextBox 64">
            <a:extLst>
              <a:ext uri="{FF2B5EF4-FFF2-40B4-BE49-F238E27FC236}">
                <a16:creationId xmlns:a16="http://schemas.microsoft.com/office/drawing/2014/main" id="{ECA98822-0E07-B54F-8E28-36105BD7CA09}"/>
              </a:ext>
            </a:extLst>
          </p:cNvPr>
          <p:cNvSpPr txBox="1"/>
          <p:nvPr/>
        </p:nvSpPr>
        <p:spPr>
          <a:xfrm>
            <a:off x="853236" y="2293398"/>
            <a:ext cx="10314587" cy="4272965"/>
          </a:xfrm>
          <a:prstGeom prst="rect">
            <a:avLst/>
          </a:prstGeom>
          <a:noFill/>
        </p:spPr>
        <p:txBody>
          <a:bodyPr wrap="square" rtlCol="0">
            <a:spAutoFit/>
          </a:bodyPr>
          <a:lstStyle/>
          <a:p>
            <a:r>
              <a:rPr lang="en-AU" sz="1200" b="1" dirty="0">
                <a:solidFill>
                  <a:srgbClr val="0070C0"/>
                </a:solidFill>
                <a:latin typeface="Courier New" panose="02070309020205020404" pitchFamily="49" charset="0"/>
                <a:cs typeface="Courier New" panose="02070309020205020404" pitchFamily="49" charset="0"/>
              </a:rPr>
              <a:t>type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SystemChaincode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struct </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200"/>
              </a:spcBef>
            </a:pPr>
            <a:r>
              <a:rPr lang="en-AU" sz="1200" b="1" dirty="0">
                <a:latin typeface="Courier New" panose="02070309020205020404" pitchFamily="49" charset="0"/>
                <a:cs typeface="Courier New" panose="02070309020205020404" pitchFamily="49" charset="0"/>
              </a:rPr>
              <a:t>   Name                </a:t>
            </a:r>
            <a:r>
              <a:rPr lang="en-AU" sz="1200" b="1" dirty="0">
                <a:solidFill>
                  <a:schemeClr val="accent5">
                    <a:lumMod val="75000"/>
                  </a:schemeClr>
                </a:solidFill>
                <a:latin typeface="Courier New" panose="02070309020205020404" pitchFamily="49" charset="0"/>
                <a:cs typeface="Courier New" panose="02070309020205020404" pitchFamily="49" charset="0"/>
              </a:rPr>
              <a:t>string</a:t>
            </a:r>
          </a:p>
          <a:p>
            <a:pPr>
              <a:spcBef>
                <a:spcPts val="200"/>
              </a:spcBef>
            </a:pPr>
            <a:r>
              <a:rPr lang="en-AU" sz="1200" b="1" dirty="0">
                <a:latin typeface="Courier New" panose="02070309020205020404" pitchFamily="49" charset="0"/>
                <a:cs typeface="Courier New" panose="02070309020205020404" pitchFamily="49" charset="0"/>
              </a:rPr>
              <a:t>   Path                </a:t>
            </a:r>
            <a:r>
              <a:rPr lang="en-AU" sz="1200" b="1" dirty="0">
                <a:solidFill>
                  <a:schemeClr val="accent5">
                    <a:lumMod val="75000"/>
                  </a:schemeClr>
                </a:solidFill>
                <a:latin typeface="Courier New" panose="02070309020205020404" pitchFamily="49" charset="0"/>
                <a:cs typeface="Courier New" panose="02070309020205020404" pitchFamily="49" charset="0"/>
              </a:rPr>
              <a:t>string</a:t>
            </a:r>
          </a:p>
          <a:p>
            <a:pPr>
              <a:spcBef>
                <a:spcPts val="200"/>
              </a:spcBef>
            </a:pP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InitArgs</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a:t>
            </a:r>
            <a:r>
              <a:rPr lang="en-AU" sz="1200" b="1" dirty="0">
                <a:solidFill>
                  <a:schemeClr val="accent5">
                    <a:lumMod val="75000"/>
                  </a:schemeClr>
                </a:solidFill>
                <a:latin typeface="Courier New" panose="02070309020205020404" pitchFamily="49" charset="0"/>
                <a:cs typeface="Courier New" panose="02070309020205020404" pitchFamily="49" charset="0"/>
              </a:rPr>
              <a:t>byte</a:t>
            </a:r>
          </a:p>
          <a:p>
            <a:pPr>
              <a:spcBef>
                <a:spcPts val="200"/>
              </a:spcBef>
            </a:pP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Chaincode           </a:t>
            </a:r>
            <a:r>
              <a:rPr lang="en-AU" sz="1200" b="1" dirty="0" err="1">
                <a:solidFill>
                  <a:srgbClr val="7030A0"/>
                </a:solidFill>
                <a:latin typeface="Courier New" panose="02070309020205020404" pitchFamily="49" charset="0"/>
                <a:cs typeface="Courier New" panose="02070309020205020404" pitchFamily="49" charset="0"/>
              </a:rPr>
              <a:t>shim.Chaincode</a:t>
            </a:r>
            <a:endParaRPr lang="en-AU" sz="1200" b="1" dirty="0">
              <a:solidFill>
                <a:srgbClr val="7030A0"/>
              </a:solidFill>
              <a:latin typeface="Courier New" panose="02070309020205020404" pitchFamily="49" charset="0"/>
              <a:cs typeface="Courier New" panose="02070309020205020404" pitchFamily="49" charset="0"/>
            </a:endParaRPr>
          </a:p>
          <a:p>
            <a:pPr>
              <a:spcBef>
                <a:spcPts val="200"/>
              </a:spcBef>
            </a:pP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InvokableExternal</a:t>
            </a:r>
            <a:r>
              <a:rPr lang="en-AU" sz="1200" b="1" dirty="0">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bool</a:t>
            </a:r>
          </a:p>
          <a:p>
            <a:pPr>
              <a:spcBef>
                <a:spcPts val="200"/>
              </a:spcBef>
            </a:pP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InvokableCC2CC</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bool</a:t>
            </a:r>
          </a:p>
          <a:p>
            <a:pPr>
              <a:spcBef>
                <a:spcPts val="200"/>
              </a:spcBef>
            </a:pPr>
            <a:r>
              <a:rPr lang="en-AU" sz="1200" b="1" dirty="0">
                <a:solidFill>
                  <a:srgbClr val="7030A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Enabled</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chemeClr val="accent5">
                    <a:lumMod val="75000"/>
                  </a:schemeClr>
                </a:solidFill>
                <a:latin typeface="Courier New" panose="02070309020205020404" pitchFamily="49" charset="0"/>
                <a:cs typeface="Courier New" panose="02070309020205020404" pitchFamily="49" charset="0"/>
              </a:rPr>
              <a:t>bool</a:t>
            </a:r>
            <a:r>
              <a:rPr lang="en-AU" sz="1200" b="1" dirty="0">
                <a:solidFill>
                  <a:srgbClr val="7030A0"/>
                </a:solidFill>
                <a:latin typeface="Courier New" panose="02070309020205020404" pitchFamily="49" charset="0"/>
                <a:cs typeface="Courier New" panose="02070309020205020404" pitchFamily="49" charset="0"/>
              </a:rPr>
              <a:t> </a:t>
            </a:r>
          </a:p>
          <a:p>
            <a:r>
              <a:rPr lang="en-AU" sz="12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600"/>
              </a:spcBef>
            </a:pPr>
            <a:r>
              <a:rPr lang="en-AU" sz="1200" b="1" dirty="0">
                <a:solidFill>
                  <a:srgbClr val="0070C0"/>
                </a:solidFill>
                <a:latin typeface="Courier New" panose="02070309020205020404" pitchFamily="49" charset="0"/>
                <a:cs typeface="Courier New" panose="02070309020205020404" pitchFamily="49" charset="0"/>
              </a:rPr>
              <a:t>type</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err="1">
                <a:solidFill>
                  <a:srgbClr val="7030A0"/>
                </a:solidFill>
                <a:latin typeface="Courier New" panose="02070309020205020404" pitchFamily="49" charset="0"/>
                <a:cs typeface="Courier New" panose="02070309020205020404" pitchFamily="49" charset="0"/>
              </a:rPr>
              <a:t>SCCWrapper</a:t>
            </a:r>
            <a:r>
              <a:rPr lang="en-AU" sz="1200" b="1" dirty="0">
                <a:solidFill>
                  <a:srgbClr val="7030A0"/>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struct </a:t>
            </a:r>
            <a:r>
              <a:rPr lang="en-AU" sz="1200" b="1" dirty="0">
                <a:latin typeface="Courier New" panose="02070309020205020404" pitchFamily="49" charset="0"/>
                <a:cs typeface="Courier New" panose="02070309020205020404" pitchFamily="49" charset="0"/>
              </a:rPr>
              <a:t>{</a:t>
            </a:r>
          </a:p>
          <a:p>
            <a:pPr>
              <a:spcBef>
                <a:spcPts val="600"/>
              </a:spcBef>
            </a:pPr>
            <a:r>
              <a:rPr lang="en-AU" sz="1200" b="1" dirty="0">
                <a:latin typeface="Courier New" panose="02070309020205020404" pitchFamily="49" charset="0"/>
                <a:cs typeface="Courier New" panose="02070309020205020404" pitchFamily="49" charset="0"/>
              </a:rPr>
              <a:t>   SCC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SystemChaincode</a:t>
            </a:r>
            <a:endParaRPr lang="en-AU" sz="1200" b="1" dirty="0">
              <a:solidFill>
                <a:srgbClr val="7030A0"/>
              </a:solidFill>
              <a:latin typeface="Courier New" panose="02070309020205020404" pitchFamily="49" charset="0"/>
              <a:cs typeface="Courier New" panose="02070309020205020404" pitchFamily="49" charset="0"/>
            </a:endParaRPr>
          </a:p>
          <a:p>
            <a:pPr>
              <a:spcBef>
                <a:spcPts val="600"/>
              </a:spcBef>
            </a:pPr>
            <a:r>
              <a:rPr lang="en-AU" sz="1200" b="1" dirty="0">
                <a:latin typeface="Courier New" panose="02070309020205020404" pitchFamily="49" charset="0"/>
                <a:cs typeface="Courier New" panose="02070309020205020404" pitchFamily="49" charset="0"/>
              </a:rPr>
              <a:t>}</a:t>
            </a:r>
          </a:p>
          <a:p>
            <a:pPr>
              <a:spcBef>
                <a:spcPts val="600"/>
              </a:spcBef>
            </a:pPr>
            <a:r>
              <a:rPr lang="en-AU" sz="1200" b="1" dirty="0">
                <a:solidFill>
                  <a:schemeClr val="accent6">
                    <a:lumMod val="50000"/>
                  </a:schemeClr>
                </a:solidFill>
                <a:latin typeface="Courier New" panose="02070309020205020404" pitchFamily="49" charset="0"/>
                <a:cs typeface="Courier New" panose="02070309020205020404" pitchFamily="49" charset="0"/>
              </a:rPr>
              <a:t>// </a:t>
            </a:r>
            <a:r>
              <a:rPr lang="en-AU" sz="1200" b="1" dirty="0" err="1">
                <a:solidFill>
                  <a:schemeClr val="accent6">
                    <a:lumMod val="50000"/>
                  </a:schemeClr>
                </a:solidFill>
                <a:latin typeface="Courier New" panose="02070309020205020404" pitchFamily="49" charset="0"/>
                <a:cs typeface="Courier New" panose="02070309020205020404" pitchFamily="49" charset="0"/>
              </a:rPr>
              <a:t>SelfDescribingSycCC</a:t>
            </a:r>
            <a:r>
              <a:rPr lang="en-AU" sz="1200" b="1" dirty="0">
                <a:solidFill>
                  <a:schemeClr val="accent6">
                    <a:lumMod val="50000"/>
                  </a:schemeClr>
                </a:solidFill>
                <a:latin typeface="Courier New" panose="02070309020205020404" pitchFamily="49" charset="0"/>
                <a:cs typeface="Courier New" panose="02070309020205020404" pitchFamily="49" charset="0"/>
              </a:rPr>
              <a:t> interface methods</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SCCWrapper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Name()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sccw.SCC.Name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SCCWrapper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Path()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sccw.SCC.Path</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SCCWrapper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InitArgs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sccw.SCC.InitArgs</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SCCWrapper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Chaincode() </a:t>
            </a:r>
            <a:r>
              <a:rPr lang="en-AU" sz="1200" b="1" dirty="0" err="1">
                <a:solidFill>
                  <a:srgbClr val="7030A0"/>
                </a:solidFill>
                <a:latin typeface="Courier New" panose="02070309020205020404" pitchFamily="49" charset="0"/>
                <a:cs typeface="Courier New" panose="02070309020205020404" pitchFamily="49" charset="0"/>
              </a:rPr>
              <a:t>shim.Chaincode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sccw.SCC.Chaincode</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SCCWrapper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InvokableExternal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bool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sccw.SCC.InvokableExternal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SCCWrapper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InvokableCC2CC </a:t>
            </a:r>
            <a:r>
              <a:rPr lang="en-AU" sz="1200" b="1" dirty="0">
                <a:solidFill>
                  <a:srgbClr val="0070C0"/>
                </a:solidFill>
                <a:latin typeface="Courier New" panose="02070309020205020404" pitchFamily="49" charset="0"/>
                <a:cs typeface="Courier New" panose="02070309020205020404" pitchFamily="49" charset="0"/>
              </a:rPr>
              <a:t>bool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sccw.SCC.InvokableCC2CC }</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SCCWrapper</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Enabled() </a:t>
            </a:r>
            <a:r>
              <a:rPr lang="en-AU" sz="1200" b="1" dirty="0">
                <a:solidFill>
                  <a:srgbClr val="0070C0"/>
                </a:solidFill>
                <a:latin typeface="Courier New" panose="02070309020205020404" pitchFamily="49" charset="0"/>
                <a:cs typeface="Courier New" panose="02070309020205020404" pitchFamily="49" charset="0"/>
              </a:rPr>
              <a:t>bool</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200" b="1" dirty="0">
                <a:solidFill>
                  <a:schemeClr val="accent5">
                    <a:lumMod val="75000"/>
                  </a:schemeClr>
                </a:solidFill>
                <a:latin typeface="Courier New" panose="02070309020205020404" pitchFamily="49" charset="0"/>
                <a:cs typeface="Courier New" panose="02070309020205020404" pitchFamily="49" charset="0"/>
              </a:rPr>
              <a:t>return</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200" b="1" dirty="0" err="1">
                <a:solidFill>
                  <a:schemeClr val="tx1">
                    <a:lumMod val="95000"/>
                    <a:lumOff val="5000"/>
                  </a:schemeClr>
                </a:solidFill>
                <a:latin typeface="Courier New" panose="02070309020205020404" pitchFamily="49" charset="0"/>
                <a:cs typeface="Courier New" panose="02070309020205020404" pitchFamily="49" charset="0"/>
              </a:rPr>
              <a:t>sccw.SCC.Enabled</a:t>
            </a:r>
            <a:r>
              <a:rPr lang="en-AU" sz="1200" b="1" dirty="0">
                <a:solidFill>
                  <a:schemeClr val="tx1">
                    <a:lumMod val="95000"/>
                    <a:lumOff val="5000"/>
                  </a:schemeClr>
                </a:solidFill>
                <a:latin typeface="Courier New" panose="02070309020205020404" pitchFamily="49" charset="0"/>
                <a:cs typeface="Courier New" panose="02070309020205020404" pitchFamily="49" charset="0"/>
              </a:rPr>
              <a:t> }</a:t>
            </a:r>
          </a:p>
        </p:txBody>
      </p:sp>
      <p:sp>
        <p:nvSpPr>
          <p:cNvPr id="66" name="TextBox 65">
            <a:extLst>
              <a:ext uri="{FF2B5EF4-FFF2-40B4-BE49-F238E27FC236}">
                <a16:creationId xmlns:a16="http://schemas.microsoft.com/office/drawing/2014/main" id="{FA59A56B-3D9D-6D4F-9EE9-019963FA8791}"/>
              </a:ext>
            </a:extLst>
          </p:cNvPr>
          <p:cNvSpPr txBox="1"/>
          <p:nvPr/>
        </p:nvSpPr>
        <p:spPr>
          <a:xfrm>
            <a:off x="9348008" y="2198199"/>
            <a:ext cx="2151679"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a:t>
            </a:r>
            <a:r>
              <a:rPr lang="en-AU" dirty="0" err="1"/>
              <a:t>scc</a:t>
            </a:r>
            <a:endParaRPr lang="en-AU" dirty="0"/>
          </a:p>
          <a:p>
            <a:r>
              <a:rPr lang="en-AU" dirty="0"/>
              <a:t>file: </a:t>
            </a:r>
            <a:r>
              <a:rPr lang="en-AU" dirty="0" err="1"/>
              <a:t>sysccapi.go</a:t>
            </a:r>
            <a:endParaRPr lang="en-AU" dirty="0"/>
          </a:p>
        </p:txBody>
      </p:sp>
    </p:spTree>
    <p:extLst>
      <p:ext uri="{BB962C8B-B14F-4D97-AF65-F5344CB8AC3E}">
        <p14:creationId xmlns:p14="http://schemas.microsoft.com/office/powerpoint/2010/main" val="33751632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2651623" cy="369332"/>
          </a:xfrm>
          <a:prstGeom prst="rect">
            <a:avLst/>
          </a:prstGeom>
        </p:spPr>
        <p:txBody>
          <a:bodyPr wrap="none">
            <a:spAutoFit/>
          </a:bodyPr>
          <a:lstStyle/>
          <a:p>
            <a:pPr lvl="0"/>
            <a:r>
              <a:rPr lang="en-AU" b="1" dirty="0">
                <a:solidFill>
                  <a:prstClr val="black"/>
                </a:solidFill>
              </a:rPr>
              <a:t>System Chaincode Plugins</a:t>
            </a:r>
          </a:p>
        </p:txBody>
      </p:sp>
      <p:sp>
        <p:nvSpPr>
          <p:cNvPr id="12" name="TextBox 11">
            <a:extLst>
              <a:ext uri="{FF2B5EF4-FFF2-40B4-BE49-F238E27FC236}">
                <a16:creationId xmlns:a16="http://schemas.microsoft.com/office/drawing/2014/main" id="{4F339CDC-8A23-B840-B315-75C29C8E18F5}"/>
              </a:ext>
            </a:extLst>
          </p:cNvPr>
          <p:cNvSpPr txBox="1"/>
          <p:nvPr/>
        </p:nvSpPr>
        <p:spPr>
          <a:xfrm>
            <a:off x="859219" y="2247135"/>
            <a:ext cx="10836251" cy="1169551"/>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implementation of a SCC plugin is no different from the implementation of a normal chaincode.</a:t>
            </a:r>
          </a:p>
          <a:p>
            <a:pPr>
              <a:spcBef>
                <a:spcPts val="600"/>
              </a:spcBef>
              <a:spcAft>
                <a:spcPts val="600"/>
              </a:spcAft>
            </a:pPr>
            <a:r>
              <a:rPr lang="en-AU" sz="2000" dirty="0">
                <a:latin typeface="Arial Narrow" panose="020B0604020202020204" pitchFamily="34" charset="0"/>
                <a:cs typeface="Arial Narrow" panose="020B0604020202020204" pitchFamily="34" charset="0"/>
              </a:rPr>
              <a:t>We need to implement the </a:t>
            </a:r>
            <a:r>
              <a:rPr lang="en-AU" sz="2000" dirty="0" err="1">
                <a:latin typeface="Arial Narrow" panose="020B0604020202020204" pitchFamily="34" charset="0"/>
                <a:cs typeface="Arial Narrow" panose="020B0604020202020204" pitchFamily="34" charset="0"/>
              </a:rPr>
              <a:t>shim.Chaincode</a:t>
            </a:r>
            <a:r>
              <a:rPr lang="en-AU" sz="2000" dirty="0">
                <a:latin typeface="Arial Narrow" panose="020B0604020202020204" pitchFamily="34" charset="0"/>
                <a:cs typeface="Arial Narrow" panose="020B0604020202020204" pitchFamily="34" charset="0"/>
              </a:rPr>
              <a:t> interface and provide an initialiser function that creates an instance of the chaincode. The rest of the parameters will be passed through the configuration as shown before.</a:t>
            </a:r>
          </a:p>
        </p:txBody>
      </p:sp>
      <p:grpSp>
        <p:nvGrpSpPr>
          <p:cNvPr id="15" name="Group 14">
            <a:extLst>
              <a:ext uri="{FF2B5EF4-FFF2-40B4-BE49-F238E27FC236}">
                <a16:creationId xmlns:a16="http://schemas.microsoft.com/office/drawing/2014/main" id="{E0F799B1-9EB1-8449-BE77-4EE66925393A}"/>
              </a:ext>
            </a:extLst>
          </p:cNvPr>
          <p:cNvGrpSpPr/>
          <p:nvPr/>
        </p:nvGrpSpPr>
        <p:grpSpPr>
          <a:xfrm>
            <a:off x="924536" y="3572658"/>
            <a:ext cx="10243288" cy="2965018"/>
            <a:chOff x="905874" y="4404593"/>
            <a:chExt cx="6577279" cy="2965018"/>
          </a:xfrm>
        </p:grpSpPr>
        <p:sp>
          <p:nvSpPr>
            <p:cNvPr id="16" name="Rectangle 15">
              <a:extLst>
                <a:ext uri="{FF2B5EF4-FFF2-40B4-BE49-F238E27FC236}">
                  <a16:creationId xmlns:a16="http://schemas.microsoft.com/office/drawing/2014/main" id="{70348A68-5BCA-D34E-9520-C43DF80178B9}"/>
                </a:ext>
              </a:extLst>
            </p:cNvPr>
            <p:cNvSpPr/>
            <p:nvPr/>
          </p:nvSpPr>
          <p:spPr>
            <a:xfrm>
              <a:off x="905874" y="4404596"/>
              <a:ext cx="6577279" cy="2965015"/>
            </a:xfrm>
            <a:prstGeom prst="rect">
              <a:avLst/>
            </a:prstGeom>
            <a:solidFill>
              <a:schemeClr val="accent4">
                <a:lumMod val="20000"/>
                <a:lumOff val="80000"/>
                <a:alpha val="26000"/>
              </a:schemeClr>
            </a:solidFill>
            <a:ln>
              <a:solidFill>
                <a:schemeClr val="tx1">
                  <a:lumMod val="65000"/>
                  <a:lumOff val="35000"/>
                </a:schemeClr>
              </a:solidFill>
            </a:ln>
          </p:spPr>
          <p:txBody>
            <a:bodyPr wrap="square" lIns="180000" tIns="108000" rIns="144000" bIns="108000">
              <a:spAutoFit/>
            </a:bodyPr>
            <a:lstStyle/>
            <a:p>
              <a:r>
                <a:rPr lang="en-AU" sz="1050" b="1" dirty="0">
                  <a:solidFill>
                    <a:schemeClr val="accent5">
                      <a:lumMod val="75000"/>
                    </a:schemeClr>
                  </a:solidFill>
                  <a:latin typeface="Courier New" panose="02070309020205020404" pitchFamily="49" charset="0"/>
                  <a:cs typeface="Courier New" panose="02070309020205020404" pitchFamily="49" charset="0"/>
                </a:rPr>
                <a:t>package</a:t>
              </a:r>
              <a:r>
                <a:rPr lang="en-AU" sz="1050" b="1" dirty="0">
                  <a:latin typeface="Courier New" panose="02070309020205020404" pitchFamily="49" charset="0"/>
                  <a:cs typeface="Courier New" panose="02070309020205020404" pitchFamily="49" charset="0"/>
                </a:rPr>
                <a:t> main</a:t>
              </a:r>
            </a:p>
            <a:p>
              <a:endParaRPr lang="en-AU" sz="1050" b="1" dirty="0">
                <a:latin typeface="Courier New" panose="02070309020205020404" pitchFamily="49" charset="0"/>
                <a:cs typeface="Courier New" panose="02070309020205020404" pitchFamily="49" charset="0"/>
              </a:endParaRPr>
            </a:p>
            <a:p>
              <a:r>
                <a:rPr lang="en-AU" sz="1050" b="1" dirty="0">
                  <a:solidFill>
                    <a:schemeClr val="accent5">
                      <a:lumMod val="75000"/>
                    </a:schemeClr>
                  </a:solidFill>
                  <a:latin typeface="Courier New" panose="02070309020205020404" pitchFamily="49" charset="0"/>
                  <a:cs typeface="Courier New" panose="02070309020205020404" pitchFamily="49" charset="0"/>
                </a:rPr>
                <a:t>import</a:t>
              </a:r>
              <a:r>
                <a:rPr lang="en-AU" sz="1050" b="1" dirty="0">
                  <a:latin typeface="Courier New" panose="02070309020205020404" pitchFamily="49" charset="0"/>
                  <a:cs typeface="Courier New" panose="02070309020205020404" pitchFamily="49" charset="0"/>
                </a:rPr>
                <a:t> (</a:t>
              </a:r>
            </a:p>
            <a:p>
              <a:r>
                <a:rPr lang="en-AU" sz="1050" b="1" dirty="0">
                  <a:solidFill>
                    <a:srgbClr val="800000"/>
                  </a:solidFill>
                  <a:latin typeface="Courier New" panose="02070309020205020404" pitchFamily="49" charset="0"/>
                  <a:cs typeface="Courier New" panose="02070309020205020404" pitchFamily="49" charset="0"/>
                </a:rPr>
                <a:t>  "</a:t>
              </a:r>
              <a:r>
                <a:rPr lang="en-AU" sz="1050" b="1" dirty="0" err="1">
                  <a:solidFill>
                    <a:srgbClr val="800000"/>
                  </a:solidFill>
                  <a:latin typeface="Courier New" panose="02070309020205020404" pitchFamily="49" charset="0"/>
                  <a:cs typeface="Courier New" panose="02070309020205020404" pitchFamily="49" charset="0"/>
                </a:rPr>
                <a:t>github.com</a:t>
              </a:r>
              <a:r>
                <a:rPr lang="en-AU" sz="1050" b="1" dirty="0">
                  <a:solidFill>
                    <a:srgbClr val="800000"/>
                  </a:solidFill>
                  <a:latin typeface="Courier New" panose="02070309020205020404" pitchFamily="49" charset="0"/>
                  <a:cs typeface="Courier New" panose="02070309020205020404" pitchFamily="49" charset="0"/>
                </a:rPr>
                <a:t>/</a:t>
              </a:r>
              <a:r>
                <a:rPr lang="en-AU" sz="1050" b="1" dirty="0" err="1">
                  <a:solidFill>
                    <a:srgbClr val="800000"/>
                  </a:solidFill>
                  <a:latin typeface="Courier New" panose="02070309020205020404" pitchFamily="49" charset="0"/>
                  <a:cs typeface="Courier New" panose="02070309020205020404" pitchFamily="49" charset="0"/>
                </a:rPr>
                <a:t>hyperledger</a:t>
              </a:r>
              <a:r>
                <a:rPr lang="en-AU" sz="1050" b="1" dirty="0">
                  <a:solidFill>
                    <a:srgbClr val="800000"/>
                  </a:solidFill>
                  <a:latin typeface="Courier New" panose="02070309020205020404" pitchFamily="49" charset="0"/>
                  <a:cs typeface="Courier New" panose="02070309020205020404" pitchFamily="49" charset="0"/>
                </a:rPr>
                <a:t>/fabric/core/chaincode/shim”</a:t>
              </a:r>
            </a:p>
            <a:p>
              <a:r>
                <a:rPr lang="en-AU" sz="1050" b="1" dirty="0">
                  <a:solidFill>
                    <a:srgbClr val="800000"/>
                  </a:solidFill>
                  <a:latin typeface="Courier New" panose="02070309020205020404" pitchFamily="49" charset="0"/>
                  <a:cs typeface="Courier New" panose="02070309020205020404" pitchFamily="49" charset="0"/>
                </a:rPr>
                <a:t>  </a:t>
              </a:r>
              <a:r>
                <a:rPr lang="en-AU" sz="1050" b="1" dirty="0">
                  <a:solidFill>
                    <a:srgbClr val="7030A0"/>
                  </a:solidFill>
                  <a:latin typeface="Courier New" panose="02070309020205020404" pitchFamily="49" charset="0"/>
                  <a:cs typeface="Courier New" panose="02070309020205020404" pitchFamily="49" charset="0"/>
                </a:rPr>
                <a:t>pb</a:t>
              </a:r>
              <a:r>
                <a:rPr lang="en-AU" sz="1050" b="1" dirty="0">
                  <a:solidFill>
                    <a:srgbClr val="800000"/>
                  </a:solidFill>
                  <a:latin typeface="Courier New" panose="02070309020205020404" pitchFamily="49" charset="0"/>
                  <a:cs typeface="Courier New" panose="02070309020205020404" pitchFamily="49" charset="0"/>
                </a:rPr>
                <a:t> "</a:t>
              </a:r>
              <a:r>
                <a:rPr lang="en-AU" sz="1050" b="1" dirty="0" err="1">
                  <a:solidFill>
                    <a:srgbClr val="800000"/>
                  </a:solidFill>
                  <a:latin typeface="Courier New" panose="02070309020205020404" pitchFamily="49" charset="0"/>
                  <a:cs typeface="Courier New" panose="02070309020205020404" pitchFamily="49" charset="0"/>
                </a:rPr>
                <a:t>github.com</a:t>
              </a:r>
              <a:r>
                <a:rPr lang="en-AU" sz="1050" b="1" dirty="0">
                  <a:solidFill>
                    <a:srgbClr val="800000"/>
                  </a:solidFill>
                  <a:latin typeface="Courier New" panose="02070309020205020404" pitchFamily="49" charset="0"/>
                  <a:cs typeface="Courier New" panose="02070309020205020404" pitchFamily="49" charset="0"/>
                </a:rPr>
                <a:t>/</a:t>
              </a:r>
              <a:r>
                <a:rPr lang="en-AU" sz="1050" b="1" dirty="0" err="1">
                  <a:solidFill>
                    <a:srgbClr val="800000"/>
                  </a:solidFill>
                  <a:latin typeface="Courier New" panose="02070309020205020404" pitchFamily="49" charset="0"/>
                  <a:cs typeface="Courier New" panose="02070309020205020404" pitchFamily="49" charset="0"/>
                </a:rPr>
                <a:t>hyperledger</a:t>
              </a:r>
              <a:r>
                <a:rPr lang="en-AU" sz="1050" b="1" dirty="0">
                  <a:solidFill>
                    <a:srgbClr val="800000"/>
                  </a:solidFill>
                  <a:latin typeface="Courier New" panose="02070309020205020404" pitchFamily="49" charset="0"/>
                  <a:cs typeface="Courier New" panose="02070309020205020404" pitchFamily="49" charset="0"/>
                </a:rPr>
                <a:t>/fabric/protos/peer"</a:t>
              </a:r>
            </a:p>
            <a:p>
              <a:r>
                <a:rPr lang="en-AU" sz="1050" b="1" dirty="0">
                  <a:latin typeface="Courier New" panose="02070309020205020404" pitchFamily="49" charset="0"/>
                  <a:cs typeface="Courier New" panose="02070309020205020404" pitchFamily="49" charset="0"/>
                </a:rPr>
                <a:t>)</a:t>
              </a:r>
            </a:p>
            <a:p>
              <a:endParaRPr lang="en-AU" sz="1050" b="1" dirty="0">
                <a:latin typeface="Courier New" panose="02070309020205020404" pitchFamily="49" charset="0"/>
                <a:cs typeface="Courier New" panose="02070309020205020404" pitchFamily="49" charset="0"/>
              </a:endParaRPr>
            </a:p>
            <a:p>
              <a:r>
                <a:rPr lang="en-AU" sz="1050" b="1" dirty="0" err="1">
                  <a:solidFill>
                    <a:schemeClr val="accent5">
                      <a:lumMod val="75000"/>
                    </a:schemeClr>
                  </a:solidFill>
                  <a:latin typeface="Courier New" panose="02070309020205020404" pitchFamily="49" charset="0"/>
                  <a:cs typeface="Courier New" panose="02070309020205020404" pitchFamily="49" charset="0"/>
                </a:rPr>
                <a:t>func</a:t>
              </a:r>
              <a:r>
                <a:rPr lang="en-AU" sz="1050" b="1" dirty="0">
                  <a:latin typeface="Courier New" panose="02070309020205020404" pitchFamily="49" charset="0"/>
                  <a:cs typeface="Courier New" panose="02070309020205020404" pitchFamily="49" charset="0"/>
                </a:rPr>
                <a:t> New() </a:t>
              </a:r>
              <a:r>
                <a:rPr lang="en-AU" sz="1050" b="1" dirty="0" err="1">
                  <a:solidFill>
                    <a:srgbClr val="7030A0"/>
                  </a:solidFill>
                  <a:latin typeface="Courier New" panose="02070309020205020404" pitchFamily="49" charset="0"/>
                  <a:cs typeface="Courier New" panose="02070309020205020404" pitchFamily="49" charset="0"/>
                </a:rPr>
                <a:t>shim.Chaincode</a:t>
              </a:r>
              <a:r>
                <a:rPr lang="en-AU" sz="1050" b="1" dirty="0">
                  <a:latin typeface="Courier New" panose="02070309020205020404" pitchFamily="49" charset="0"/>
                  <a:cs typeface="Courier New" panose="02070309020205020404" pitchFamily="49" charset="0"/>
                </a:rPr>
                <a:t> {</a:t>
              </a:r>
            </a:p>
            <a:p>
              <a:r>
                <a:rPr lang="en-AU" sz="1050" b="1" dirty="0">
                  <a:latin typeface="Courier New" panose="02070309020205020404" pitchFamily="49" charset="0"/>
                  <a:cs typeface="Courier New" panose="02070309020205020404" pitchFamily="49" charset="0"/>
                </a:rPr>
                <a:t>  </a:t>
              </a:r>
              <a:r>
                <a:rPr lang="en-AU" sz="1050" b="1" dirty="0" err="1">
                  <a:solidFill>
                    <a:schemeClr val="accent5">
                      <a:lumMod val="75000"/>
                    </a:schemeClr>
                  </a:solidFill>
                  <a:latin typeface="Courier New" panose="02070309020205020404" pitchFamily="49" charset="0"/>
                  <a:cs typeface="Courier New" panose="02070309020205020404" pitchFamily="49" charset="0"/>
                </a:rPr>
                <a:t>retun</a:t>
              </a:r>
              <a:r>
                <a:rPr lang="en-AU" sz="1050" b="1" dirty="0">
                  <a:latin typeface="Courier New" panose="02070309020205020404" pitchFamily="49" charset="0"/>
                  <a:cs typeface="Courier New" panose="02070309020205020404" pitchFamily="49" charset="0"/>
                </a:rPr>
                <a:t> &amp;</a:t>
              </a:r>
              <a:r>
                <a:rPr lang="en-AU" sz="1050" b="1" dirty="0" err="1">
                  <a:latin typeface="Courier New" panose="02070309020205020404" pitchFamily="49" charset="0"/>
                  <a:cs typeface="Courier New" panose="02070309020205020404" pitchFamily="49" charset="0"/>
                </a:rPr>
                <a:t>scc</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a:t>
              </a:r>
            </a:p>
            <a:p>
              <a:endParaRPr lang="en-AU" sz="1050" b="1" dirty="0">
                <a:latin typeface="Courier New" panose="02070309020205020404" pitchFamily="49" charset="0"/>
                <a:cs typeface="Courier New" panose="02070309020205020404" pitchFamily="49" charset="0"/>
              </a:endParaRPr>
            </a:p>
            <a:p>
              <a:r>
                <a:rPr lang="en-AU" sz="1050" b="1" dirty="0">
                  <a:solidFill>
                    <a:schemeClr val="accent5">
                      <a:lumMod val="75000"/>
                    </a:schemeClr>
                  </a:solidFill>
                  <a:latin typeface="Courier New" panose="02070309020205020404" pitchFamily="49" charset="0"/>
                  <a:cs typeface="Courier New" panose="02070309020205020404" pitchFamily="49" charset="0"/>
                </a:rPr>
                <a:t>type</a:t>
              </a:r>
              <a:r>
                <a:rPr lang="en-AU" sz="1050" b="1" dirty="0">
                  <a:latin typeface="Courier New" panose="02070309020205020404" pitchFamily="49" charset="0"/>
                  <a:cs typeface="Courier New" panose="02070309020205020404" pitchFamily="49" charset="0"/>
                </a:rPr>
                <a:t> </a:t>
              </a:r>
              <a:r>
                <a:rPr lang="en-AU" sz="1050" b="1" dirty="0" err="1">
                  <a:solidFill>
                    <a:srgbClr val="7030A0"/>
                  </a:solidFill>
                  <a:latin typeface="Courier New" panose="02070309020205020404" pitchFamily="49" charset="0"/>
                  <a:cs typeface="Courier New" panose="02070309020205020404" pitchFamily="49" charset="0"/>
                </a:rPr>
                <a:t>scc</a:t>
              </a:r>
              <a:r>
                <a:rPr lang="en-AU" sz="1050" b="1" dirty="0">
                  <a:latin typeface="Courier New" panose="02070309020205020404" pitchFamily="49" charset="0"/>
                  <a:cs typeface="Courier New" panose="02070309020205020404" pitchFamily="49" charset="0"/>
                </a:rPr>
                <a:t> </a:t>
              </a:r>
              <a:r>
                <a:rPr lang="en-AU" sz="1050" b="1" dirty="0">
                  <a:solidFill>
                    <a:schemeClr val="accent5">
                      <a:lumMod val="75000"/>
                    </a:schemeClr>
                  </a:solidFill>
                  <a:latin typeface="Courier New" panose="02070309020205020404" pitchFamily="49" charset="0"/>
                  <a:cs typeface="Courier New" panose="02070309020205020404" pitchFamily="49" charset="0"/>
                </a:rPr>
                <a:t>struct</a:t>
              </a:r>
              <a:r>
                <a:rPr lang="en-AU" sz="1050" b="1" dirty="0">
                  <a:latin typeface="Courier New" panose="02070309020205020404" pitchFamily="49" charset="0"/>
                  <a:cs typeface="Courier New" panose="02070309020205020404" pitchFamily="49" charset="0"/>
                </a:rPr>
                <a:t> {}</a:t>
              </a:r>
            </a:p>
            <a:p>
              <a:endParaRPr lang="en-AU" sz="1050" b="1" dirty="0">
                <a:latin typeface="Courier New" panose="02070309020205020404" pitchFamily="49" charset="0"/>
                <a:cs typeface="Courier New" panose="02070309020205020404" pitchFamily="49" charset="0"/>
              </a:endParaRPr>
            </a:p>
            <a:p>
              <a:r>
                <a:rPr lang="en-AU" sz="1050" b="1" dirty="0" err="1">
                  <a:solidFill>
                    <a:schemeClr val="accent5">
                      <a:lumMod val="75000"/>
                    </a:schemeClr>
                  </a:solidFill>
                  <a:latin typeface="Courier New" panose="02070309020205020404" pitchFamily="49" charset="0"/>
                  <a:cs typeface="Courier New" panose="02070309020205020404" pitchFamily="49" charset="0"/>
                </a:rPr>
                <a:t>func</a:t>
              </a:r>
              <a:r>
                <a:rPr lang="en-AU" sz="1050" b="1" dirty="0">
                  <a:latin typeface="Courier New" panose="02070309020205020404" pitchFamily="49" charset="0"/>
                  <a:cs typeface="Courier New" panose="02070309020205020404" pitchFamily="49" charset="0"/>
                </a:rPr>
                <a:t> (s </a:t>
              </a:r>
              <a:r>
                <a:rPr lang="en-AU" sz="1050" b="1" dirty="0">
                  <a:solidFill>
                    <a:srgbClr val="7030A0"/>
                  </a:solidFill>
                  <a:latin typeface="Courier New" panose="02070309020205020404" pitchFamily="49" charset="0"/>
                  <a:cs typeface="Courier New" panose="02070309020205020404" pitchFamily="49" charset="0"/>
                </a:rPr>
                <a:t>*</a:t>
              </a:r>
              <a:r>
                <a:rPr lang="en-AU" sz="1050" b="1" dirty="0" err="1">
                  <a:solidFill>
                    <a:srgbClr val="7030A0"/>
                  </a:solidFill>
                  <a:latin typeface="Courier New" panose="02070309020205020404" pitchFamily="49" charset="0"/>
                  <a:cs typeface="Courier New" panose="02070309020205020404" pitchFamily="49" charset="0"/>
                </a:rPr>
                <a:t>scc</a:t>
              </a:r>
              <a:r>
                <a:rPr lang="en-AU" sz="1050" b="1" dirty="0">
                  <a:latin typeface="Courier New" panose="02070309020205020404" pitchFamily="49" charset="0"/>
                  <a:cs typeface="Courier New" panose="02070309020205020404" pitchFamily="49" charset="0"/>
                </a:rPr>
                <a:t>) Init(stub </a:t>
              </a:r>
              <a:r>
                <a:rPr lang="en-AU" sz="1050" b="1" dirty="0" err="1">
                  <a:solidFill>
                    <a:srgbClr val="7030A0"/>
                  </a:solidFill>
                  <a:latin typeface="Courier New" panose="02070309020205020404" pitchFamily="49" charset="0"/>
                  <a:cs typeface="Courier New" panose="02070309020205020404" pitchFamily="49" charset="0"/>
                </a:rPr>
                <a:t>shim.ChaincodeStubInterface</a:t>
              </a:r>
              <a:r>
                <a:rPr lang="en-AU" sz="1050" b="1" dirty="0">
                  <a:latin typeface="Courier New" panose="02070309020205020404" pitchFamily="49" charset="0"/>
                  <a:cs typeface="Courier New" panose="02070309020205020404" pitchFamily="49" charset="0"/>
                </a:rPr>
                <a:t>) </a:t>
              </a:r>
              <a:r>
                <a:rPr lang="en-AU" sz="1050" b="1" dirty="0" err="1">
                  <a:solidFill>
                    <a:srgbClr val="7030A0"/>
                  </a:solidFill>
                  <a:latin typeface="Courier New" panose="02070309020205020404" pitchFamily="49" charset="0"/>
                  <a:cs typeface="Courier New" panose="02070309020205020404" pitchFamily="49" charset="0"/>
                </a:rPr>
                <a:t>pb.Response</a:t>
              </a:r>
              <a:r>
                <a:rPr lang="en-AU" sz="1050" b="1" dirty="0">
                  <a:latin typeface="Courier New" panose="02070309020205020404" pitchFamily="49" charset="0"/>
                  <a:cs typeface="Courier New" panose="02070309020205020404" pitchFamily="49" charset="0"/>
                </a:rPr>
                <a:t> { </a:t>
              </a:r>
              <a:r>
                <a:rPr lang="en-AU" sz="1050" b="1" dirty="0">
                  <a:solidFill>
                    <a:schemeClr val="accent5">
                      <a:lumMod val="75000"/>
                    </a:schemeClr>
                  </a:solidFill>
                  <a:latin typeface="Courier New" panose="02070309020205020404" pitchFamily="49" charset="0"/>
                  <a:cs typeface="Courier New" panose="02070309020205020404" pitchFamily="49" charset="0"/>
                </a:rPr>
                <a:t>return</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shim.Success</a:t>
              </a:r>
              <a:r>
                <a:rPr lang="en-AU" sz="1050" b="1" dirty="0">
                  <a:latin typeface="Courier New" panose="02070309020205020404" pitchFamily="49" charset="0"/>
                  <a:cs typeface="Courier New" panose="02070309020205020404" pitchFamily="49" charset="0"/>
                </a:rPr>
                <a:t>(</a:t>
              </a:r>
              <a:r>
                <a:rPr lang="en-AU" sz="1050" b="1" dirty="0">
                  <a:solidFill>
                    <a:schemeClr val="accent5">
                      <a:lumMod val="75000"/>
                    </a:schemeClr>
                  </a:solidFill>
                  <a:latin typeface="Courier New" panose="02070309020205020404" pitchFamily="49" charset="0"/>
                  <a:cs typeface="Courier New" panose="02070309020205020404" pitchFamily="49" charset="0"/>
                </a:rPr>
                <a:t>nil</a:t>
              </a:r>
              <a:r>
                <a:rPr lang="en-AU" sz="1050" b="1" dirty="0">
                  <a:latin typeface="Courier New" panose="02070309020205020404" pitchFamily="49" charset="0"/>
                  <a:cs typeface="Courier New" panose="02070309020205020404" pitchFamily="49" charset="0"/>
                </a:rPr>
                <a:t>) }</a:t>
              </a:r>
            </a:p>
            <a:p>
              <a:r>
                <a:rPr lang="en-AU" sz="1050" b="1" dirty="0" err="1">
                  <a:solidFill>
                    <a:schemeClr val="accent5">
                      <a:lumMod val="75000"/>
                    </a:schemeClr>
                  </a:solidFill>
                  <a:latin typeface="Courier New" panose="02070309020205020404" pitchFamily="49" charset="0"/>
                  <a:cs typeface="Courier New" panose="02070309020205020404" pitchFamily="49" charset="0"/>
                </a:rPr>
                <a:t>func</a:t>
              </a:r>
              <a:r>
                <a:rPr lang="en-AU" sz="1050" b="1" dirty="0">
                  <a:latin typeface="Courier New" panose="02070309020205020404" pitchFamily="49" charset="0"/>
                  <a:cs typeface="Courier New" panose="02070309020205020404" pitchFamily="49" charset="0"/>
                </a:rPr>
                <a:t> (s </a:t>
              </a:r>
              <a:r>
                <a:rPr lang="en-AU" sz="1050" b="1" dirty="0">
                  <a:solidFill>
                    <a:srgbClr val="7030A0"/>
                  </a:solidFill>
                  <a:latin typeface="Courier New" panose="02070309020205020404" pitchFamily="49" charset="0"/>
                  <a:cs typeface="Courier New" panose="02070309020205020404" pitchFamily="49" charset="0"/>
                </a:rPr>
                <a:t>*</a:t>
              </a:r>
              <a:r>
                <a:rPr lang="en-AU" sz="1050" b="1" dirty="0" err="1">
                  <a:solidFill>
                    <a:srgbClr val="7030A0"/>
                  </a:solidFill>
                  <a:latin typeface="Courier New" panose="02070309020205020404" pitchFamily="49" charset="0"/>
                  <a:cs typeface="Courier New" panose="02070309020205020404" pitchFamily="49" charset="0"/>
                </a:rPr>
                <a:t>scc</a:t>
              </a:r>
              <a:r>
                <a:rPr lang="en-AU" sz="1050" b="1" dirty="0">
                  <a:latin typeface="Courier New" panose="02070309020205020404" pitchFamily="49" charset="0"/>
                  <a:cs typeface="Courier New" panose="02070309020205020404" pitchFamily="49" charset="0"/>
                </a:rPr>
                <a:t>) Init(stub </a:t>
              </a:r>
              <a:r>
                <a:rPr lang="en-AU" sz="1050" b="1" dirty="0" err="1">
                  <a:solidFill>
                    <a:srgbClr val="7030A0"/>
                  </a:solidFill>
                  <a:latin typeface="Courier New" panose="02070309020205020404" pitchFamily="49" charset="0"/>
                  <a:cs typeface="Courier New" panose="02070309020205020404" pitchFamily="49" charset="0"/>
                </a:rPr>
                <a:t>shim.ChaincodeStubInterface</a:t>
              </a:r>
              <a:r>
                <a:rPr lang="en-AU" sz="1050" b="1" dirty="0">
                  <a:latin typeface="Courier New" panose="02070309020205020404" pitchFamily="49" charset="0"/>
                  <a:cs typeface="Courier New" panose="02070309020205020404" pitchFamily="49" charset="0"/>
                </a:rPr>
                <a:t>) </a:t>
              </a:r>
              <a:r>
                <a:rPr lang="en-AU" sz="1050" b="1" dirty="0" err="1">
                  <a:solidFill>
                    <a:srgbClr val="7030A0"/>
                  </a:solidFill>
                  <a:latin typeface="Courier New" panose="02070309020205020404" pitchFamily="49" charset="0"/>
                  <a:cs typeface="Courier New" panose="02070309020205020404" pitchFamily="49" charset="0"/>
                </a:rPr>
                <a:t>pb.Response</a:t>
              </a:r>
              <a:r>
                <a:rPr lang="en-AU" sz="1050" b="1" dirty="0">
                  <a:latin typeface="Courier New" panose="02070309020205020404" pitchFamily="49" charset="0"/>
                  <a:cs typeface="Courier New" panose="02070309020205020404" pitchFamily="49" charset="0"/>
                </a:rPr>
                <a:t> { </a:t>
              </a:r>
              <a:r>
                <a:rPr lang="en-AU" sz="1050" b="1" dirty="0">
                  <a:solidFill>
                    <a:schemeClr val="accent5">
                      <a:lumMod val="75000"/>
                    </a:schemeClr>
                  </a:solidFill>
                  <a:latin typeface="Courier New" panose="02070309020205020404" pitchFamily="49" charset="0"/>
                  <a:cs typeface="Courier New" panose="02070309020205020404" pitchFamily="49" charset="0"/>
                </a:rPr>
                <a:t>return</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shim.Success</a:t>
              </a:r>
              <a:r>
                <a:rPr lang="en-AU" sz="1050" b="1" dirty="0">
                  <a:latin typeface="Courier New" panose="02070309020205020404" pitchFamily="49" charset="0"/>
                  <a:cs typeface="Courier New" panose="02070309020205020404" pitchFamily="49" charset="0"/>
                </a:rPr>
                <a:t>(</a:t>
              </a:r>
              <a:r>
                <a:rPr lang="en-AU" sz="1050" b="1" dirty="0">
                  <a:solidFill>
                    <a:schemeClr val="accent5">
                      <a:lumMod val="75000"/>
                    </a:schemeClr>
                  </a:solidFill>
                  <a:latin typeface="Courier New" panose="02070309020205020404" pitchFamily="49" charset="0"/>
                  <a:cs typeface="Courier New" panose="02070309020205020404" pitchFamily="49" charset="0"/>
                </a:rPr>
                <a:t>nil</a:t>
              </a:r>
              <a:r>
                <a:rPr lang="en-AU" sz="1050" b="1" dirty="0">
                  <a:latin typeface="Courier New" panose="02070309020205020404" pitchFamily="49" charset="0"/>
                  <a:cs typeface="Courier New" panose="02070309020205020404" pitchFamily="49" charset="0"/>
                </a:rPr>
                <a:t>) }</a:t>
              </a:r>
            </a:p>
            <a:p>
              <a:endParaRPr lang="en-AU" sz="1050" b="1" dirty="0">
                <a:latin typeface="Courier New" panose="02070309020205020404" pitchFamily="49" charset="0"/>
                <a:cs typeface="Courier New" panose="02070309020205020404" pitchFamily="49" charset="0"/>
              </a:endParaRPr>
            </a:p>
            <a:p>
              <a:r>
                <a:rPr lang="en-AU" sz="1050" b="1" dirty="0" err="1">
                  <a:solidFill>
                    <a:schemeClr val="accent5">
                      <a:lumMod val="75000"/>
                    </a:schemeClr>
                  </a:solidFill>
                  <a:latin typeface="Courier New" panose="02070309020205020404" pitchFamily="49" charset="0"/>
                  <a:cs typeface="Courier New" panose="02070309020205020404" pitchFamily="49" charset="0"/>
                </a:rPr>
                <a:t>func</a:t>
              </a:r>
              <a:r>
                <a:rPr lang="en-AU" sz="1050" b="1" dirty="0">
                  <a:latin typeface="Courier New" panose="02070309020205020404" pitchFamily="49" charset="0"/>
                  <a:cs typeface="Courier New" panose="02070309020205020404" pitchFamily="49" charset="0"/>
                </a:rPr>
                <a:t> main() {}</a:t>
              </a:r>
            </a:p>
          </p:txBody>
        </p:sp>
        <p:sp>
          <p:nvSpPr>
            <p:cNvPr id="17" name="Snip and Round Single Corner of Rectangle 16">
              <a:extLst>
                <a:ext uri="{FF2B5EF4-FFF2-40B4-BE49-F238E27FC236}">
                  <a16:creationId xmlns:a16="http://schemas.microsoft.com/office/drawing/2014/main" id="{0E9118CD-5982-0148-A268-D4CE00B78921}"/>
                </a:ext>
              </a:extLst>
            </p:cNvPr>
            <p:cNvSpPr/>
            <p:nvPr/>
          </p:nvSpPr>
          <p:spPr>
            <a:xfrm rot="10800000">
              <a:off x="5764255" y="4404593"/>
              <a:ext cx="1718897" cy="348819"/>
            </a:xfrm>
            <a:prstGeom prst="snipRoundRect">
              <a:avLst>
                <a:gd name="adj1" fmla="val 0"/>
                <a:gd name="adj2" fmla="val 16667"/>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TextBox 17">
              <a:extLst>
                <a:ext uri="{FF2B5EF4-FFF2-40B4-BE49-F238E27FC236}">
                  <a16:creationId xmlns:a16="http://schemas.microsoft.com/office/drawing/2014/main" id="{2154B66D-3895-CF4F-B61B-2E82F2C3FC9D}"/>
                </a:ext>
              </a:extLst>
            </p:cNvPr>
            <p:cNvSpPr txBox="1"/>
            <p:nvPr/>
          </p:nvSpPr>
          <p:spPr>
            <a:xfrm>
              <a:off x="5867593" y="4449837"/>
              <a:ext cx="1551359" cy="246221"/>
            </a:xfrm>
            <a:prstGeom prst="rect">
              <a:avLst/>
            </a:prstGeom>
            <a:noFill/>
          </p:spPr>
          <p:txBody>
            <a:bodyPr wrap="none" rtlCol="0">
              <a:spAutoFit/>
            </a:bodyPr>
            <a:lstStyle/>
            <a:p>
              <a:pPr algn="ctr"/>
              <a:r>
                <a:rPr lang="en-AU" sz="1000" dirty="0">
                  <a:latin typeface="Monaco" pitchFamily="2" charset="77"/>
                </a:rPr>
                <a:t>examples/plugin/</a:t>
              </a:r>
              <a:r>
                <a:rPr lang="en-AU" sz="1000" dirty="0" err="1">
                  <a:latin typeface="Monaco" pitchFamily="2" charset="77"/>
                </a:rPr>
                <a:t>scc</a:t>
              </a:r>
              <a:r>
                <a:rPr lang="en-AU" sz="1000" dirty="0">
                  <a:latin typeface="Monaco" pitchFamily="2" charset="77"/>
                </a:rPr>
                <a:t>/</a:t>
              </a:r>
              <a:r>
                <a:rPr lang="en-AU" sz="1000" dirty="0" err="1">
                  <a:latin typeface="Monaco" pitchFamily="2" charset="77"/>
                </a:rPr>
                <a:t>plugin.go</a:t>
              </a:r>
              <a:endParaRPr lang="en-AU" sz="1000" dirty="0">
                <a:latin typeface="Monaco" pitchFamily="2" charset="77"/>
              </a:endParaRPr>
            </a:p>
          </p:txBody>
        </p:sp>
      </p:grpSp>
      <p:grpSp>
        <p:nvGrpSpPr>
          <p:cNvPr id="9" name="Group 8">
            <a:extLst>
              <a:ext uri="{FF2B5EF4-FFF2-40B4-BE49-F238E27FC236}">
                <a16:creationId xmlns:a16="http://schemas.microsoft.com/office/drawing/2014/main" id="{C48A6B33-76A5-1243-8328-E3495F285CE0}"/>
              </a:ext>
            </a:extLst>
          </p:cNvPr>
          <p:cNvGrpSpPr/>
          <p:nvPr/>
        </p:nvGrpSpPr>
        <p:grpSpPr>
          <a:xfrm>
            <a:off x="988551" y="4597584"/>
            <a:ext cx="9556737" cy="830997"/>
            <a:chOff x="988551" y="4597584"/>
            <a:chExt cx="9556737" cy="830997"/>
          </a:xfrm>
        </p:grpSpPr>
        <p:sp>
          <p:nvSpPr>
            <p:cNvPr id="19" name="Rounded Rectangle 18">
              <a:extLst>
                <a:ext uri="{FF2B5EF4-FFF2-40B4-BE49-F238E27FC236}">
                  <a16:creationId xmlns:a16="http://schemas.microsoft.com/office/drawing/2014/main" id="{1F553C85-8763-E246-8591-77C9ED74347C}"/>
                </a:ext>
              </a:extLst>
            </p:cNvPr>
            <p:cNvSpPr/>
            <p:nvPr/>
          </p:nvSpPr>
          <p:spPr>
            <a:xfrm>
              <a:off x="988551" y="4738255"/>
              <a:ext cx="2465647" cy="581890"/>
            </a:xfrm>
            <a:prstGeom prst="roundRect">
              <a:avLst>
                <a:gd name="adj" fmla="val 14496"/>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0" name="Straight Arrow Connector 19">
              <a:extLst>
                <a:ext uri="{FF2B5EF4-FFF2-40B4-BE49-F238E27FC236}">
                  <a16:creationId xmlns:a16="http://schemas.microsoft.com/office/drawing/2014/main" id="{BAB1B1BF-7EF7-B742-9019-9A423549CA6A}"/>
                </a:ext>
              </a:extLst>
            </p:cNvPr>
            <p:cNvCxnSpPr>
              <a:cxnSpLocks/>
            </p:cNvCxnSpPr>
            <p:nvPr/>
          </p:nvCxnSpPr>
          <p:spPr>
            <a:xfrm>
              <a:off x="3454198" y="5013083"/>
              <a:ext cx="4142792" cy="0"/>
            </a:xfrm>
            <a:prstGeom prst="straightConnector1">
              <a:avLst/>
            </a:prstGeom>
            <a:ln w="12700">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6138345-9D42-9E4D-AD08-188E750A805D}"/>
                </a:ext>
              </a:extLst>
            </p:cNvPr>
            <p:cNvSpPr txBox="1"/>
            <p:nvPr/>
          </p:nvSpPr>
          <p:spPr>
            <a:xfrm>
              <a:off x="7705720" y="4597584"/>
              <a:ext cx="2839568" cy="830997"/>
            </a:xfrm>
            <a:prstGeom prst="rect">
              <a:avLst/>
            </a:prstGeom>
            <a:noFill/>
          </p:spPr>
          <p:txBody>
            <a:bodyPr wrap="square" rtlCol="0">
              <a:spAutoFit/>
            </a:bodyPr>
            <a:lstStyle/>
            <a:p>
              <a:r>
                <a:rPr lang="en-AU" sz="1600" dirty="0">
                  <a:latin typeface="Abadi MT Condensed Light" panose="020B0306030101010103" pitchFamily="34" charset="77"/>
                </a:rPr>
                <a:t>Implementation of the factory method that returns an instance of </a:t>
              </a:r>
              <a:r>
                <a:rPr lang="en-AU" sz="1600" b="1" dirty="0" err="1">
                  <a:latin typeface="Abadi MT Condensed Light" panose="020B0306030101010103" pitchFamily="34" charset="77"/>
                </a:rPr>
                <a:t>scc</a:t>
              </a:r>
              <a:r>
                <a:rPr lang="en-AU" sz="1600" b="1" dirty="0">
                  <a:latin typeface="Abadi MT Condensed Light" panose="020B0306030101010103" pitchFamily="34" charset="77"/>
                </a:rPr>
                <a:t> (</a:t>
              </a:r>
              <a:r>
                <a:rPr lang="en-AU" sz="1600" b="1" dirty="0" err="1">
                  <a:latin typeface="Abadi MT Condensed Light" panose="020B0306030101010103" pitchFamily="34" charset="77"/>
                </a:rPr>
                <a:t>i.e</a:t>
              </a:r>
              <a:r>
                <a:rPr lang="en-AU" sz="1600" dirty="0">
                  <a:latin typeface="Abadi MT Condensed Light" panose="020B0306030101010103" pitchFamily="34" charset="77"/>
                </a:rPr>
                <a:t> </a:t>
              </a:r>
              <a:r>
                <a:rPr lang="en-AU" sz="1600" b="1" dirty="0">
                  <a:latin typeface="Abadi MT Condensed Light" panose="020B0306030101010103" pitchFamily="34" charset="77"/>
                </a:rPr>
                <a:t>Chaincode)</a:t>
              </a:r>
              <a:r>
                <a:rPr lang="en-AU" sz="1600" dirty="0">
                  <a:latin typeface="Abadi MT Condensed Light" panose="020B0306030101010103" pitchFamily="34" charset="77"/>
                </a:rPr>
                <a:t> used by the plugin loader. </a:t>
              </a:r>
            </a:p>
          </p:txBody>
        </p:sp>
      </p:grpSp>
    </p:spTree>
    <p:extLst>
      <p:ext uri="{BB962C8B-B14F-4D97-AF65-F5344CB8AC3E}">
        <p14:creationId xmlns:p14="http://schemas.microsoft.com/office/powerpoint/2010/main" val="341583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2651623" cy="369332"/>
          </a:xfrm>
          <a:prstGeom prst="rect">
            <a:avLst/>
          </a:prstGeom>
        </p:spPr>
        <p:txBody>
          <a:bodyPr wrap="none">
            <a:spAutoFit/>
          </a:bodyPr>
          <a:lstStyle/>
          <a:p>
            <a:pPr lvl="0"/>
            <a:r>
              <a:rPr lang="en-AU" b="1" dirty="0">
                <a:solidFill>
                  <a:prstClr val="black"/>
                </a:solidFill>
              </a:rPr>
              <a:t>System Chaincode Plugins</a:t>
            </a:r>
          </a:p>
        </p:txBody>
      </p:sp>
      <p:grpSp>
        <p:nvGrpSpPr>
          <p:cNvPr id="15" name="Group 14">
            <a:extLst>
              <a:ext uri="{FF2B5EF4-FFF2-40B4-BE49-F238E27FC236}">
                <a16:creationId xmlns:a16="http://schemas.microsoft.com/office/drawing/2014/main" id="{E0F799B1-9EB1-8449-BE77-4EE66925393A}"/>
              </a:ext>
            </a:extLst>
          </p:cNvPr>
          <p:cNvGrpSpPr/>
          <p:nvPr/>
        </p:nvGrpSpPr>
        <p:grpSpPr>
          <a:xfrm>
            <a:off x="924536" y="2265672"/>
            <a:ext cx="10243288" cy="4419265"/>
            <a:chOff x="905874" y="4404592"/>
            <a:chExt cx="6577279" cy="3067227"/>
          </a:xfrm>
        </p:grpSpPr>
        <p:sp>
          <p:nvSpPr>
            <p:cNvPr id="16" name="Rectangle 15">
              <a:extLst>
                <a:ext uri="{FF2B5EF4-FFF2-40B4-BE49-F238E27FC236}">
                  <a16:creationId xmlns:a16="http://schemas.microsoft.com/office/drawing/2014/main" id="{70348A68-5BCA-D34E-9520-C43DF80178B9}"/>
                </a:ext>
              </a:extLst>
            </p:cNvPr>
            <p:cNvSpPr/>
            <p:nvPr/>
          </p:nvSpPr>
          <p:spPr>
            <a:xfrm>
              <a:off x="905874" y="4404596"/>
              <a:ext cx="6577279" cy="3067223"/>
            </a:xfrm>
            <a:prstGeom prst="rect">
              <a:avLst/>
            </a:prstGeom>
            <a:solidFill>
              <a:schemeClr val="accent4">
                <a:lumMod val="20000"/>
                <a:lumOff val="80000"/>
                <a:alpha val="26000"/>
              </a:schemeClr>
            </a:solidFill>
            <a:ln>
              <a:solidFill>
                <a:schemeClr val="tx1">
                  <a:lumMod val="65000"/>
                  <a:lumOff val="35000"/>
                </a:schemeClr>
              </a:solidFill>
            </a:ln>
          </p:spPr>
          <p:txBody>
            <a:bodyPr wrap="square" lIns="180000" tIns="108000" rIns="144000" bIns="108000">
              <a:spAutoFit/>
            </a:bodyPr>
            <a:lstStyle/>
            <a:p>
              <a:r>
                <a:rPr lang="en-AU" sz="1050" b="1" dirty="0">
                  <a:solidFill>
                    <a:schemeClr val="accent5">
                      <a:lumMod val="75000"/>
                    </a:schemeClr>
                  </a:solidFill>
                  <a:latin typeface="Courier New" panose="02070309020205020404" pitchFamily="49" charset="0"/>
                  <a:cs typeface="Courier New" panose="02070309020205020404" pitchFamily="49" charset="0"/>
                </a:rPr>
                <a:t>package</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scc</a:t>
              </a:r>
              <a:endParaRPr lang="en-AU" sz="1050" b="1" dirty="0">
                <a:latin typeface="Courier New" panose="02070309020205020404" pitchFamily="49" charset="0"/>
                <a:cs typeface="Courier New" panose="02070309020205020404" pitchFamily="49" charset="0"/>
              </a:endParaRPr>
            </a:p>
            <a:p>
              <a:endParaRPr lang="en-AU" sz="1050" b="1" dirty="0">
                <a:latin typeface="Courier New" panose="02070309020205020404" pitchFamily="49" charset="0"/>
                <a:cs typeface="Courier New" panose="02070309020205020404" pitchFamily="49" charset="0"/>
              </a:endParaRPr>
            </a:p>
            <a:p>
              <a:r>
                <a:rPr lang="en-AU" sz="1050" b="1" dirty="0">
                  <a:solidFill>
                    <a:schemeClr val="accent5">
                      <a:lumMod val="75000"/>
                    </a:schemeClr>
                  </a:solidFill>
                  <a:latin typeface="Courier New" panose="02070309020205020404" pitchFamily="49" charset="0"/>
                  <a:cs typeface="Courier New" panose="02070309020205020404" pitchFamily="49" charset="0"/>
                </a:rPr>
                <a:t>import</a:t>
              </a:r>
              <a:r>
                <a:rPr lang="en-AU" sz="1050" b="1" dirty="0">
                  <a:latin typeface="Courier New" panose="02070309020205020404" pitchFamily="49" charset="0"/>
                  <a:cs typeface="Courier New" panose="02070309020205020404" pitchFamily="49" charset="0"/>
                </a:rPr>
                <a:t> (</a:t>
              </a:r>
            </a:p>
            <a:p>
              <a:r>
                <a:rPr lang="en-AU" sz="1050" b="1" dirty="0">
                  <a:solidFill>
                    <a:srgbClr val="800000"/>
                  </a:solidFill>
                  <a:latin typeface="Courier New" panose="02070309020205020404" pitchFamily="49" charset="0"/>
                  <a:cs typeface="Courier New" panose="02070309020205020404" pitchFamily="49" charset="0"/>
                </a:rPr>
                <a:t>  ...</a:t>
              </a:r>
            </a:p>
            <a:p>
              <a:r>
                <a:rPr lang="en-AU" sz="1050" b="1" dirty="0">
                  <a:solidFill>
                    <a:srgbClr val="800000"/>
                  </a:solidFill>
                  <a:latin typeface="Courier New" panose="02070309020205020404" pitchFamily="49" charset="0"/>
                  <a:cs typeface="Courier New" panose="02070309020205020404" pitchFamily="49" charset="0"/>
                </a:rPr>
                <a:t>  "plugin"</a:t>
              </a:r>
            </a:p>
            <a:p>
              <a:r>
                <a:rPr lang="en-AU" sz="1050" b="1" dirty="0">
                  <a:solidFill>
                    <a:srgbClr val="800000"/>
                  </a:solidFill>
                  <a:latin typeface="Courier New" panose="02070309020205020404" pitchFamily="49" charset="0"/>
                  <a:cs typeface="Courier New" panose="02070309020205020404" pitchFamily="49" charset="0"/>
                </a:rPr>
                <a:t>  ...</a:t>
              </a:r>
            </a:p>
            <a:p>
              <a:r>
                <a:rPr lang="en-AU" sz="1050" b="1" dirty="0">
                  <a:latin typeface="Courier New" panose="02070309020205020404" pitchFamily="49" charset="0"/>
                  <a:cs typeface="Courier New" panose="02070309020205020404" pitchFamily="49" charset="0"/>
                </a:rPr>
                <a:t>)</a:t>
              </a:r>
            </a:p>
            <a:p>
              <a:endParaRPr lang="en-AU" sz="1050" b="1" dirty="0">
                <a:latin typeface="Courier New" panose="02070309020205020404" pitchFamily="49" charset="0"/>
                <a:cs typeface="Courier New" panose="02070309020205020404" pitchFamily="49" charset="0"/>
              </a:endParaRPr>
            </a:p>
            <a:p>
              <a:r>
                <a:rPr lang="en-AU" sz="1050" b="1" dirty="0">
                  <a:solidFill>
                    <a:schemeClr val="accent5">
                      <a:lumMod val="75000"/>
                    </a:schemeClr>
                  </a:solidFill>
                  <a:latin typeface="Courier New" panose="02070309020205020404" pitchFamily="49" charset="0"/>
                  <a:cs typeface="Courier New" panose="02070309020205020404" pitchFamily="49" charset="0"/>
                </a:rPr>
                <a:t>const</a:t>
              </a:r>
              <a:r>
                <a:rPr lang="en-AU" sz="1050" b="1" dirty="0">
                  <a:latin typeface="Courier New" panose="02070309020205020404" pitchFamily="49" charset="0"/>
                  <a:cs typeface="Courier New" panose="02070309020205020404" pitchFamily="49" charset="0"/>
                </a:rPr>
                <a:t> ( </a:t>
              </a:r>
              <a:r>
                <a:rPr lang="en-AU" sz="1050" b="1" dirty="0" err="1">
                  <a:latin typeface="Courier New" panose="02070309020205020404" pitchFamily="49" charset="0"/>
                  <a:cs typeface="Courier New" panose="02070309020205020404" pitchFamily="49" charset="0"/>
                </a:rPr>
                <a:t>sccFactoryMethod</a:t>
              </a:r>
              <a:r>
                <a:rPr lang="en-AU" sz="1050" b="1" dirty="0">
                  <a:latin typeface="Courier New" panose="02070309020205020404" pitchFamily="49" charset="0"/>
                  <a:cs typeface="Courier New" panose="02070309020205020404" pitchFamily="49" charset="0"/>
                </a:rPr>
                <a:t> = </a:t>
              </a:r>
              <a:r>
                <a:rPr lang="en-AU" sz="1050" b="1" dirty="0">
                  <a:solidFill>
                    <a:srgbClr val="800000"/>
                  </a:solidFill>
                  <a:latin typeface="Courier New" panose="02070309020205020404" pitchFamily="49" charset="0"/>
                  <a:cs typeface="Courier New" panose="02070309020205020404" pitchFamily="49" charset="0"/>
                </a:rPr>
                <a:t>"plugin"</a:t>
              </a:r>
              <a:r>
                <a:rPr lang="en-AU" sz="1050" b="1" dirty="0">
                  <a:latin typeface="Courier New" panose="02070309020205020404" pitchFamily="49" charset="0"/>
                  <a:cs typeface="Courier New" panose="02070309020205020404" pitchFamily="49" charset="0"/>
                </a:rPr>
                <a:t> )</a:t>
              </a:r>
            </a:p>
            <a:p>
              <a:r>
                <a:rPr lang="en-AU" sz="1050" b="1" dirty="0">
                  <a:latin typeface="Courier New" panose="02070309020205020404" pitchFamily="49" charset="0"/>
                  <a:cs typeface="Courier New" panose="02070309020205020404" pitchFamily="49" charset="0"/>
                </a:rPr>
                <a:t>... </a:t>
              </a:r>
            </a:p>
            <a:p>
              <a:endParaRPr lang="en-AU" sz="1050" b="1" dirty="0">
                <a:latin typeface="Courier New" panose="02070309020205020404" pitchFamily="49" charset="0"/>
                <a:cs typeface="Courier New" panose="02070309020205020404" pitchFamily="49" charset="0"/>
              </a:endParaRPr>
            </a:p>
            <a:p>
              <a:r>
                <a:rPr lang="en-AU" sz="1050" b="1" dirty="0" err="1">
                  <a:solidFill>
                    <a:schemeClr val="accent5">
                      <a:lumMod val="75000"/>
                    </a:schemeClr>
                  </a:solidFill>
                  <a:latin typeface="Courier New" panose="02070309020205020404" pitchFamily="49" charset="0"/>
                  <a:cs typeface="Courier New" panose="02070309020205020404" pitchFamily="49" charset="0"/>
                </a:rPr>
                <a:t>func</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loadPlugin</a:t>
              </a:r>
              <a:r>
                <a:rPr lang="en-AU" sz="1050" b="1" dirty="0">
                  <a:latin typeface="Courier New" panose="02070309020205020404" pitchFamily="49" charset="0"/>
                  <a:cs typeface="Courier New" panose="02070309020205020404" pitchFamily="49" charset="0"/>
                </a:rPr>
                <a:t>(path </a:t>
              </a:r>
              <a:r>
                <a:rPr lang="en-AU" sz="1050" b="1" dirty="0">
                  <a:solidFill>
                    <a:schemeClr val="accent5">
                      <a:lumMod val="75000"/>
                    </a:schemeClr>
                  </a:solidFill>
                  <a:latin typeface="Courier New" panose="02070309020205020404" pitchFamily="49" charset="0"/>
                  <a:cs typeface="Courier New" panose="02070309020205020404" pitchFamily="49" charset="0"/>
                </a:rPr>
                <a:t>string</a:t>
              </a:r>
              <a:r>
                <a:rPr lang="en-AU" sz="1050" b="1" dirty="0">
                  <a:latin typeface="Courier New" panose="02070309020205020404" pitchFamily="49" charset="0"/>
                  <a:cs typeface="Courier New" panose="02070309020205020404" pitchFamily="49" charset="0"/>
                </a:rPr>
                <a:t>) *</a:t>
              </a:r>
              <a:r>
                <a:rPr lang="en-AU" sz="1050" b="1" dirty="0" err="1">
                  <a:solidFill>
                    <a:srgbClr val="7030A0"/>
                  </a:solidFill>
                  <a:latin typeface="Courier New" panose="02070309020205020404" pitchFamily="49" charset="0"/>
                  <a:cs typeface="Courier New" panose="02070309020205020404" pitchFamily="49" charset="0"/>
                </a:rPr>
                <a:t>shim.Chaincode</a:t>
              </a:r>
              <a:r>
                <a:rPr lang="en-AU" sz="1050" b="1" dirty="0">
                  <a:latin typeface="Courier New" panose="02070309020205020404" pitchFamily="49" charset="0"/>
                  <a:cs typeface="Courier New" panose="02070309020205020404" pitchFamily="49" charset="0"/>
                </a:rPr>
                <a:t> {</a:t>
              </a:r>
            </a:p>
            <a:p>
              <a:endParaRPr lang="en-AU" sz="1050" b="1" dirty="0">
                <a:solidFill>
                  <a:schemeClr val="accent5">
                    <a:lumMod val="75000"/>
                  </a:schemeClr>
                </a:solidFill>
                <a:latin typeface="Courier New" panose="02070309020205020404" pitchFamily="49" charset="0"/>
                <a:cs typeface="Courier New" panose="02070309020205020404" pitchFamily="49" charset="0"/>
              </a:endParaRPr>
            </a:p>
            <a:p>
              <a:r>
                <a:rPr lang="en-AU" sz="1050" b="1" dirty="0">
                  <a:latin typeface="Courier New" panose="02070309020205020404" pitchFamily="49" charset="0"/>
                  <a:cs typeface="Courier New" panose="02070309020205020404" pitchFamily="49" charset="0"/>
                </a:rPr>
                <a:t>    </a:t>
              </a:r>
              <a:r>
                <a:rPr lang="en-AU" sz="1050" b="1" dirty="0">
                  <a:solidFill>
                    <a:schemeClr val="accent5">
                      <a:lumMod val="75000"/>
                    </a:schemeClr>
                  </a:solidFill>
                  <a:latin typeface="Courier New" panose="02070309020205020404" pitchFamily="49" charset="0"/>
                  <a:cs typeface="Courier New" panose="02070309020205020404" pitchFamily="49" charset="0"/>
                </a:rPr>
                <a:t>if</a:t>
              </a:r>
              <a:r>
                <a:rPr lang="en-AU" sz="1050" b="1" dirty="0">
                  <a:latin typeface="Courier New" panose="02070309020205020404" pitchFamily="49" charset="0"/>
                  <a:cs typeface="Courier New" panose="02070309020205020404" pitchFamily="49" charset="0"/>
                </a:rPr>
                <a:t> _, err := </a:t>
              </a:r>
              <a:r>
                <a:rPr lang="en-AU" sz="1050" b="1" dirty="0" err="1">
                  <a:latin typeface="Courier New" panose="02070309020205020404" pitchFamily="49" charset="0"/>
                  <a:cs typeface="Courier New" panose="02070309020205020404" pitchFamily="49" charset="0"/>
                </a:rPr>
                <a:t>os.Stat</a:t>
              </a:r>
              <a:r>
                <a:rPr lang="en-AU" sz="1050" b="1" dirty="0">
                  <a:latin typeface="Courier New" panose="02070309020205020404" pitchFamily="49" charset="0"/>
                  <a:cs typeface="Courier New" panose="02070309020205020404" pitchFamily="49" charset="0"/>
                </a:rPr>
                <a:t>(path); err != </a:t>
              </a:r>
              <a:r>
                <a:rPr lang="en-AU" sz="1050" b="1" dirty="0">
                  <a:solidFill>
                    <a:schemeClr val="accent5">
                      <a:lumMod val="75000"/>
                    </a:schemeClr>
                  </a:solidFill>
                  <a:latin typeface="Courier New" panose="02070309020205020404" pitchFamily="49" charset="0"/>
                  <a:cs typeface="Courier New" panose="02070309020205020404" pitchFamily="49" charset="0"/>
                </a:rPr>
                <a:t>nil</a:t>
              </a:r>
              <a:r>
                <a:rPr lang="en-AU" sz="1050" b="1" dirty="0">
                  <a:latin typeface="Courier New" panose="02070309020205020404" pitchFamily="49" charset="0"/>
                  <a:cs typeface="Courier New" panose="02070309020205020404" pitchFamily="49" charset="0"/>
                </a:rPr>
                <a:t> {</a:t>
              </a:r>
            </a:p>
            <a:p>
              <a:r>
                <a:rPr lang="en-AU" sz="1050" b="1" dirty="0">
                  <a:latin typeface="Courier New" panose="02070309020205020404" pitchFamily="49" charset="0"/>
                  <a:cs typeface="Courier New" panose="02070309020205020404" pitchFamily="49" charset="0"/>
                </a:rPr>
                <a:t>        panic(</a:t>
              </a:r>
              <a:r>
                <a:rPr lang="en-AU" sz="1050" b="1" dirty="0" err="1">
                  <a:latin typeface="Courier New" panose="02070309020205020404" pitchFamily="49" charset="0"/>
                  <a:cs typeface="Courier New" panose="02070309020205020404" pitchFamily="49" charset="0"/>
                </a:rPr>
                <a:t>fmt.Errorf</a:t>
              </a:r>
              <a:r>
                <a:rPr lang="en-AU" sz="1050" b="1" dirty="0">
                  <a:latin typeface="Courier New" panose="02070309020205020404" pitchFamily="49" charset="0"/>
                  <a:cs typeface="Courier New" panose="02070309020205020404" pitchFamily="49" charset="0"/>
                </a:rPr>
                <a:t>(</a:t>
              </a:r>
              <a:r>
                <a:rPr lang="en-AU" sz="1050" b="1" dirty="0">
                  <a:solidFill>
                    <a:srgbClr val="C00000"/>
                  </a:solidFill>
                  <a:latin typeface="Courier New" panose="02070309020205020404" pitchFamily="49" charset="0"/>
                  <a:cs typeface="Courier New" panose="02070309020205020404" pitchFamily="49" charset="0"/>
                </a:rPr>
                <a:t>"Could not find plugin at path %s: %s"</a:t>
              </a:r>
              <a:r>
                <a:rPr lang="en-AU" sz="1050" b="1" dirty="0">
                  <a:latin typeface="Courier New" panose="02070309020205020404" pitchFamily="49" charset="0"/>
                  <a:cs typeface="Courier New" panose="02070309020205020404" pitchFamily="49" charset="0"/>
                </a:rPr>
                <a:t>, path, err))</a:t>
              </a:r>
            </a:p>
            <a:p>
              <a:r>
                <a:rPr lang="en-AU" sz="1050" b="1" dirty="0">
                  <a:latin typeface="Courier New" panose="02070309020205020404" pitchFamily="49" charset="0"/>
                  <a:cs typeface="Courier New" panose="02070309020205020404" pitchFamily="49" charset="0"/>
                </a:rPr>
                <a:t>    }</a:t>
              </a:r>
            </a:p>
            <a:p>
              <a:br>
                <a:rPr lang="en-AU" sz="1050" b="1" dirty="0">
                  <a:latin typeface="Courier New" panose="02070309020205020404" pitchFamily="49" charset="0"/>
                  <a:cs typeface="Courier New" panose="02070309020205020404" pitchFamily="49" charset="0"/>
                </a:rPr>
              </a:br>
              <a:r>
                <a:rPr lang="en-AU" sz="1050" b="1" dirty="0">
                  <a:latin typeface="Courier New" panose="02070309020205020404" pitchFamily="49" charset="0"/>
                  <a:cs typeface="Courier New" panose="02070309020205020404" pitchFamily="49" charset="0"/>
                </a:rPr>
                <a:t>    p, err := </a:t>
              </a:r>
              <a:r>
                <a:rPr lang="en-AU" sz="1050" b="1" dirty="0" err="1">
                  <a:latin typeface="Courier New" panose="02070309020205020404" pitchFamily="49" charset="0"/>
                  <a:cs typeface="Courier New" panose="02070309020205020404" pitchFamily="49" charset="0"/>
                </a:rPr>
                <a:t>plugin.Open</a:t>
              </a:r>
              <a:r>
                <a:rPr lang="en-AU" sz="1050" b="1" dirty="0">
                  <a:latin typeface="Courier New" panose="02070309020205020404" pitchFamily="49" charset="0"/>
                  <a:cs typeface="Courier New" panose="02070309020205020404" pitchFamily="49" charset="0"/>
                </a:rPr>
                <a:t>(path)</a:t>
              </a:r>
            </a:p>
            <a:p>
              <a:r>
                <a:rPr lang="en-AU" sz="1050" b="1" dirty="0">
                  <a:latin typeface="Courier New" panose="02070309020205020404" pitchFamily="49" charset="0"/>
                  <a:cs typeface="Courier New" panose="02070309020205020404" pitchFamily="49" charset="0"/>
                </a:rPr>
                <a:t>    </a:t>
              </a:r>
              <a:r>
                <a:rPr lang="en-AU" sz="1050" b="1" dirty="0">
                  <a:solidFill>
                    <a:schemeClr val="accent5">
                      <a:lumMod val="75000"/>
                    </a:schemeClr>
                  </a:solidFill>
                  <a:latin typeface="Courier New" panose="02070309020205020404" pitchFamily="49" charset="0"/>
                  <a:cs typeface="Courier New" panose="02070309020205020404" pitchFamily="49" charset="0"/>
                </a:rPr>
                <a:t>if</a:t>
              </a:r>
              <a:r>
                <a:rPr lang="en-AU" sz="1050" b="1" dirty="0">
                  <a:latin typeface="Courier New" panose="02070309020205020404" pitchFamily="49" charset="0"/>
                  <a:cs typeface="Courier New" panose="02070309020205020404" pitchFamily="49" charset="0"/>
                </a:rPr>
                <a:t> err != </a:t>
              </a:r>
              <a:r>
                <a:rPr lang="en-AU" sz="1050" b="1" dirty="0">
                  <a:solidFill>
                    <a:schemeClr val="accent5">
                      <a:lumMod val="75000"/>
                    </a:schemeClr>
                  </a:solidFill>
                  <a:latin typeface="Courier New" panose="02070309020205020404" pitchFamily="49" charset="0"/>
                  <a:cs typeface="Courier New" panose="02070309020205020404" pitchFamily="49" charset="0"/>
                </a:rPr>
                <a:t>nil</a:t>
              </a:r>
              <a:r>
                <a:rPr lang="en-AU" sz="1050" b="1" dirty="0">
                  <a:latin typeface="Courier New" panose="02070309020205020404" pitchFamily="49" charset="0"/>
                  <a:cs typeface="Courier New" panose="02070309020205020404" pitchFamily="49" charset="0"/>
                </a:rPr>
                <a:t> {</a:t>
              </a:r>
            </a:p>
            <a:p>
              <a:r>
                <a:rPr lang="en-AU" sz="1050" b="1" dirty="0">
                  <a:latin typeface="Courier New" panose="02070309020205020404" pitchFamily="49" charset="0"/>
                  <a:cs typeface="Courier New" panose="02070309020205020404" pitchFamily="49" charset="0"/>
                </a:rPr>
                <a:t>        panic(</a:t>
              </a:r>
              <a:r>
                <a:rPr lang="en-AU" sz="1050" b="1" dirty="0" err="1">
                  <a:latin typeface="Courier New" panose="02070309020205020404" pitchFamily="49" charset="0"/>
                  <a:cs typeface="Courier New" panose="02070309020205020404" pitchFamily="49" charset="0"/>
                </a:rPr>
                <a:t>fmt.Errorf</a:t>
              </a:r>
              <a:r>
                <a:rPr lang="en-AU" sz="1050" b="1" dirty="0">
                  <a:latin typeface="Courier New" panose="02070309020205020404" pitchFamily="49" charset="0"/>
                  <a:cs typeface="Courier New" panose="02070309020205020404" pitchFamily="49" charset="0"/>
                </a:rPr>
                <a:t>(</a:t>
              </a:r>
              <a:r>
                <a:rPr lang="en-AU" sz="1050" b="1" dirty="0">
                  <a:solidFill>
                    <a:srgbClr val="C00000"/>
                  </a:solidFill>
                  <a:latin typeface="Courier New" panose="02070309020205020404" pitchFamily="49" charset="0"/>
                  <a:cs typeface="Courier New" panose="02070309020205020404" pitchFamily="49" charset="0"/>
                </a:rPr>
                <a:t>"Error opening plugin at path %s: %s"</a:t>
              </a:r>
              <a:r>
                <a:rPr lang="en-AU" sz="1050" b="1" dirty="0">
                  <a:latin typeface="Courier New" panose="02070309020205020404" pitchFamily="49" charset="0"/>
                  <a:cs typeface="Courier New" panose="02070309020205020404" pitchFamily="49" charset="0"/>
                </a:rPr>
                <a:t>, path, err))</a:t>
              </a:r>
            </a:p>
            <a:p>
              <a:r>
                <a:rPr lang="en-AU" sz="1050" b="1" dirty="0">
                  <a:latin typeface="Courier New" panose="02070309020205020404" pitchFamily="49" charset="0"/>
                  <a:cs typeface="Courier New" panose="02070309020205020404" pitchFamily="49" charset="0"/>
                </a:rPr>
                <a:t>    }</a:t>
              </a:r>
            </a:p>
            <a:p>
              <a:br>
                <a:rPr lang="en-AU" sz="1050" b="1" dirty="0">
                  <a:latin typeface="Courier New" panose="02070309020205020404" pitchFamily="49" charset="0"/>
                  <a:cs typeface="Courier New" panose="02070309020205020404" pitchFamily="49" charset="0"/>
                </a:rPr>
              </a:b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sccFactorySymbol</a:t>
              </a:r>
              <a:r>
                <a:rPr lang="en-AU" sz="1050" b="1" dirty="0">
                  <a:latin typeface="Courier New" panose="02070309020205020404" pitchFamily="49" charset="0"/>
                  <a:cs typeface="Courier New" panose="02070309020205020404" pitchFamily="49" charset="0"/>
                </a:rPr>
                <a:t>, err := </a:t>
              </a:r>
              <a:r>
                <a:rPr lang="en-AU" sz="1050" b="1" dirty="0" err="1">
                  <a:latin typeface="Courier New" panose="02070309020205020404" pitchFamily="49" charset="0"/>
                  <a:cs typeface="Courier New" panose="02070309020205020404" pitchFamily="49" charset="0"/>
                </a:rPr>
                <a:t>p.Lookup</a:t>
              </a:r>
              <a:r>
                <a:rPr lang="en-AU" sz="1050" b="1" dirty="0">
                  <a:latin typeface="Courier New" panose="02070309020205020404" pitchFamily="49" charset="0"/>
                  <a:cs typeface="Courier New" panose="02070309020205020404" pitchFamily="49" charset="0"/>
                </a:rPr>
                <a:t>(</a:t>
              </a:r>
              <a:r>
                <a:rPr lang="en-AU" sz="1050" b="1" dirty="0" err="1">
                  <a:latin typeface="Courier New" panose="02070309020205020404" pitchFamily="49" charset="0"/>
                  <a:cs typeface="Courier New" panose="02070309020205020404" pitchFamily="49" charset="0"/>
                </a:rPr>
                <a:t>sccFactoryMethod</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a:t>
              </a:r>
              <a:r>
                <a:rPr lang="en-AU" sz="1050" b="1" dirty="0">
                  <a:solidFill>
                    <a:schemeClr val="accent5">
                      <a:lumMod val="75000"/>
                    </a:schemeClr>
                  </a:solidFill>
                  <a:latin typeface="Courier New" panose="02070309020205020404" pitchFamily="49" charset="0"/>
                  <a:cs typeface="Courier New" panose="02070309020205020404" pitchFamily="49" charset="0"/>
                </a:rPr>
                <a:t>if</a:t>
              </a:r>
              <a:r>
                <a:rPr lang="en-AU" sz="1050" b="1" dirty="0">
                  <a:latin typeface="Courier New" panose="02070309020205020404" pitchFamily="49" charset="0"/>
                  <a:cs typeface="Courier New" panose="02070309020205020404" pitchFamily="49" charset="0"/>
                </a:rPr>
                <a:t> err != </a:t>
              </a:r>
              <a:r>
                <a:rPr lang="en-AU" sz="1050" b="1" dirty="0">
                  <a:solidFill>
                    <a:schemeClr val="accent5">
                      <a:lumMod val="75000"/>
                    </a:schemeClr>
                  </a:solidFill>
                  <a:latin typeface="Courier New" panose="02070309020205020404" pitchFamily="49" charset="0"/>
                  <a:cs typeface="Courier New" panose="02070309020205020404" pitchFamily="49" charset="0"/>
                </a:rPr>
                <a:t>nil</a:t>
              </a:r>
              <a:r>
                <a:rPr lang="en-AU" sz="1050" b="1" dirty="0">
                  <a:latin typeface="Courier New" panose="02070309020205020404" pitchFamily="49" charset="0"/>
                  <a:cs typeface="Courier New" panose="02070309020205020404" pitchFamily="49" charset="0"/>
                </a:rPr>
                <a:t> {</a:t>
              </a:r>
            </a:p>
            <a:p>
              <a:r>
                <a:rPr lang="en-AU" sz="1050" b="1" dirty="0">
                  <a:latin typeface="Courier New" panose="02070309020205020404" pitchFamily="49" charset="0"/>
                  <a:cs typeface="Courier New" panose="02070309020205020404" pitchFamily="49" charset="0"/>
                </a:rPr>
                <a:t>        panic(</a:t>
              </a:r>
              <a:r>
                <a:rPr lang="en-AU" sz="1050" b="1" dirty="0" err="1">
                  <a:latin typeface="Courier New" panose="02070309020205020404" pitchFamily="49" charset="0"/>
                  <a:cs typeface="Courier New" panose="02070309020205020404" pitchFamily="49" charset="0"/>
                </a:rPr>
                <a:t>fmt.Errorf</a:t>
              </a:r>
              <a:r>
                <a:rPr lang="en-AU" sz="1050" b="1" dirty="0">
                  <a:latin typeface="Courier New" panose="02070309020205020404" pitchFamily="49" charset="0"/>
                  <a:cs typeface="Courier New" panose="02070309020205020404" pitchFamily="49" charset="0"/>
                </a:rPr>
                <a:t>(</a:t>
              </a:r>
              <a:r>
                <a:rPr lang="en-AU" sz="1050" b="1" dirty="0">
                  <a:solidFill>
                    <a:srgbClr val="C00000"/>
                  </a:solidFill>
                  <a:latin typeface="Courier New" panose="02070309020205020404" pitchFamily="49" charset="0"/>
                  <a:cs typeface="Courier New" panose="02070309020205020404" pitchFamily="49" charset="0"/>
                </a:rPr>
                <a:t>"Could not find symbol %s. Plugin must export this method"</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sccFactoryMethod</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a:t>
              </a:r>
            </a:p>
          </p:txBody>
        </p:sp>
        <p:sp>
          <p:nvSpPr>
            <p:cNvPr id="17" name="Snip and Round Single Corner of Rectangle 16">
              <a:extLst>
                <a:ext uri="{FF2B5EF4-FFF2-40B4-BE49-F238E27FC236}">
                  <a16:creationId xmlns:a16="http://schemas.microsoft.com/office/drawing/2014/main" id="{0E9118CD-5982-0148-A268-D4CE00B78921}"/>
                </a:ext>
              </a:extLst>
            </p:cNvPr>
            <p:cNvSpPr/>
            <p:nvPr/>
          </p:nvSpPr>
          <p:spPr>
            <a:xfrm rot="10800000">
              <a:off x="5764255" y="4404592"/>
              <a:ext cx="1718897" cy="246221"/>
            </a:xfrm>
            <a:prstGeom prst="snipRoundRect">
              <a:avLst>
                <a:gd name="adj1" fmla="val 0"/>
                <a:gd name="adj2" fmla="val 16667"/>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TextBox 17">
              <a:extLst>
                <a:ext uri="{FF2B5EF4-FFF2-40B4-BE49-F238E27FC236}">
                  <a16:creationId xmlns:a16="http://schemas.microsoft.com/office/drawing/2014/main" id="{2154B66D-3895-CF4F-B61B-2E82F2C3FC9D}"/>
                </a:ext>
              </a:extLst>
            </p:cNvPr>
            <p:cNvSpPr txBox="1"/>
            <p:nvPr/>
          </p:nvSpPr>
          <p:spPr>
            <a:xfrm>
              <a:off x="6040518" y="4449837"/>
              <a:ext cx="1205515" cy="170892"/>
            </a:xfrm>
            <a:prstGeom prst="rect">
              <a:avLst/>
            </a:prstGeom>
            <a:noFill/>
          </p:spPr>
          <p:txBody>
            <a:bodyPr wrap="none" rtlCol="0">
              <a:spAutoFit/>
            </a:bodyPr>
            <a:lstStyle/>
            <a:p>
              <a:pPr algn="ctr"/>
              <a:r>
                <a:rPr lang="en-AU" sz="1000" dirty="0">
                  <a:latin typeface="Monaco" pitchFamily="2" charset="77"/>
                </a:rPr>
                <a:t>core/</a:t>
              </a:r>
              <a:r>
                <a:rPr lang="en-AU" sz="1000" dirty="0" err="1">
                  <a:latin typeface="Monaco" pitchFamily="2" charset="77"/>
                </a:rPr>
                <a:t>scc</a:t>
              </a:r>
              <a:r>
                <a:rPr lang="en-AU" sz="1000" dirty="0">
                  <a:latin typeface="Monaco" pitchFamily="2" charset="77"/>
                </a:rPr>
                <a:t>/</a:t>
              </a:r>
              <a:r>
                <a:rPr lang="en-AU" sz="1000" dirty="0" err="1">
                  <a:latin typeface="Monaco" pitchFamily="2" charset="77"/>
                </a:rPr>
                <a:t>loadsysscc.go</a:t>
              </a:r>
              <a:endParaRPr lang="en-AU" sz="1000" dirty="0">
                <a:latin typeface="Monaco" pitchFamily="2" charset="77"/>
              </a:endParaRPr>
            </a:p>
          </p:txBody>
        </p:sp>
      </p:grpSp>
    </p:spTree>
    <p:extLst>
      <p:ext uri="{BB962C8B-B14F-4D97-AF65-F5344CB8AC3E}">
        <p14:creationId xmlns:p14="http://schemas.microsoft.com/office/powerpoint/2010/main" val="41984444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System </a:t>
            </a:r>
            <a:r>
              <a:rPr lang="en-AU" sz="4000" dirty="0" err="1">
                <a:latin typeface="Arial Narrow" panose="020B0604020202020204" pitchFamily="34" charset="0"/>
                <a:cs typeface="Arial Narrow" panose="020B0604020202020204" pitchFamily="34" charset="0"/>
              </a:rPr>
              <a:t>Chaincodes</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3" name="Rectangle 2">
            <a:extLst>
              <a:ext uri="{FF2B5EF4-FFF2-40B4-BE49-F238E27FC236}">
                <a16:creationId xmlns:a16="http://schemas.microsoft.com/office/drawing/2014/main" id="{6EE17C94-CFA1-4144-B893-AD0F9EDA5A69}"/>
              </a:ext>
            </a:extLst>
          </p:cNvPr>
          <p:cNvSpPr/>
          <p:nvPr/>
        </p:nvSpPr>
        <p:spPr>
          <a:xfrm>
            <a:off x="838200" y="1760546"/>
            <a:ext cx="2651623" cy="369332"/>
          </a:xfrm>
          <a:prstGeom prst="rect">
            <a:avLst/>
          </a:prstGeom>
        </p:spPr>
        <p:txBody>
          <a:bodyPr wrap="none">
            <a:spAutoFit/>
          </a:bodyPr>
          <a:lstStyle/>
          <a:p>
            <a:pPr lvl="0"/>
            <a:r>
              <a:rPr lang="en-AU" b="1" dirty="0">
                <a:solidFill>
                  <a:prstClr val="black"/>
                </a:solidFill>
              </a:rPr>
              <a:t>System Chaincode Plugins</a:t>
            </a:r>
          </a:p>
        </p:txBody>
      </p:sp>
      <p:grpSp>
        <p:nvGrpSpPr>
          <p:cNvPr id="15" name="Group 14">
            <a:extLst>
              <a:ext uri="{FF2B5EF4-FFF2-40B4-BE49-F238E27FC236}">
                <a16:creationId xmlns:a16="http://schemas.microsoft.com/office/drawing/2014/main" id="{E0F799B1-9EB1-8449-BE77-4EE66925393A}"/>
              </a:ext>
            </a:extLst>
          </p:cNvPr>
          <p:cNvGrpSpPr/>
          <p:nvPr/>
        </p:nvGrpSpPr>
        <p:grpSpPr>
          <a:xfrm>
            <a:off x="924536" y="2265669"/>
            <a:ext cx="10243288" cy="4419265"/>
            <a:chOff x="905874" y="4404592"/>
            <a:chExt cx="6577279" cy="3067229"/>
          </a:xfrm>
        </p:grpSpPr>
        <p:sp>
          <p:nvSpPr>
            <p:cNvPr id="16" name="Rectangle 15">
              <a:extLst>
                <a:ext uri="{FF2B5EF4-FFF2-40B4-BE49-F238E27FC236}">
                  <a16:creationId xmlns:a16="http://schemas.microsoft.com/office/drawing/2014/main" id="{70348A68-5BCA-D34E-9520-C43DF80178B9}"/>
                </a:ext>
              </a:extLst>
            </p:cNvPr>
            <p:cNvSpPr/>
            <p:nvPr/>
          </p:nvSpPr>
          <p:spPr>
            <a:xfrm>
              <a:off x="905874" y="4404596"/>
              <a:ext cx="6577279" cy="3067225"/>
            </a:xfrm>
            <a:prstGeom prst="rect">
              <a:avLst/>
            </a:prstGeom>
            <a:solidFill>
              <a:schemeClr val="accent4">
                <a:lumMod val="20000"/>
                <a:lumOff val="80000"/>
                <a:alpha val="26000"/>
              </a:schemeClr>
            </a:solidFill>
            <a:ln>
              <a:solidFill>
                <a:schemeClr val="tx1">
                  <a:lumMod val="65000"/>
                  <a:lumOff val="35000"/>
                </a:schemeClr>
              </a:solidFill>
            </a:ln>
          </p:spPr>
          <p:txBody>
            <a:bodyPr wrap="square" lIns="180000" tIns="108000" rIns="144000" bIns="108000">
              <a:spAutoFit/>
            </a:bodyPr>
            <a:lstStyle/>
            <a:p>
              <a:br>
                <a:rPr lang="en-AU" sz="1050" b="1" dirty="0">
                  <a:latin typeface="Courier New" panose="02070309020205020404" pitchFamily="49" charset="0"/>
                  <a:cs typeface="Courier New" panose="02070309020205020404" pitchFamily="49" charset="0"/>
                </a:rPr>
              </a:b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sccFactory</a:t>
              </a:r>
              <a:r>
                <a:rPr lang="en-AU" sz="1050" b="1" dirty="0">
                  <a:latin typeface="Courier New" panose="02070309020205020404" pitchFamily="49" charset="0"/>
                  <a:cs typeface="Courier New" panose="02070309020205020404" pitchFamily="49" charset="0"/>
                </a:rPr>
                <a:t>, ok := </a:t>
              </a:r>
              <a:r>
                <a:rPr lang="en-AU" sz="1050" b="1" dirty="0" err="1">
                  <a:highlight>
                    <a:srgbClr val="FFFF00"/>
                  </a:highlight>
                  <a:latin typeface="Courier New" panose="02070309020205020404" pitchFamily="49" charset="0"/>
                  <a:cs typeface="Courier New" panose="02070309020205020404" pitchFamily="49" charset="0"/>
                </a:rPr>
                <a:t>sccFactorySymbol</a:t>
              </a:r>
              <a:r>
                <a:rPr lang="en-AU" sz="1050" b="1" dirty="0">
                  <a:highlight>
                    <a:srgbClr val="FFFF00"/>
                  </a:highlight>
                  <a:latin typeface="Courier New" panose="02070309020205020404" pitchFamily="49" charset="0"/>
                  <a:cs typeface="Courier New" panose="02070309020205020404" pitchFamily="49" charset="0"/>
                </a:rPr>
                <a:t>.(</a:t>
              </a:r>
              <a:r>
                <a:rPr lang="en-AU" sz="1050" b="1" dirty="0" err="1">
                  <a:solidFill>
                    <a:schemeClr val="accent5">
                      <a:lumMod val="75000"/>
                    </a:schemeClr>
                  </a:solidFill>
                  <a:highlight>
                    <a:srgbClr val="FFFF00"/>
                  </a:highlight>
                  <a:latin typeface="Courier New" panose="02070309020205020404" pitchFamily="49" charset="0"/>
                  <a:cs typeface="Courier New" panose="02070309020205020404" pitchFamily="49" charset="0"/>
                </a:rPr>
                <a:t>func</a:t>
              </a:r>
              <a:r>
                <a:rPr lang="en-AU" sz="1050" b="1" dirty="0">
                  <a:highlight>
                    <a:srgbClr val="FFFF00"/>
                  </a:highlight>
                  <a:latin typeface="Courier New" panose="02070309020205020404" pitchFamily="49" charset="0"/>
                  <a:cs typeface="Courier New" panose="02070309020205020404" pitchFamily="49" charset="0"/>
                </a:rPr>
                <a:t>() </a:t>
              </a:r>
              <a:r>
                <a:rPr lang="en-AU" sz="1050" b="1" dirty="0" err="1">
                  <a:solidFill>
                    <a:srgbClr val="7030A0"/>
                  </a:solidFill>
                  <a:highlight>
                    <a:srgbClr val="FFFF00"/>
                  </a:highlight>
                  <a:latin typeface="Courier New" panose="02070309020205020404" pitchFamily="49" charset="0"/>
                  <a:cs typeface="Courier New" panose="02070309020205020404" pitchFamily="49" charset="0"/>
                </a:rPr>
                <a:t>shim.Chaincode</a:t>
              </a:r>
              <a:r>
                <a:rPr lang="en-AU" sz="1050" b="1" dirty="0">
                  <a:highlight>
                    <a:srgbClr val="FFFF00"/>
                  </a:highlight>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a:t>
              </a:r>
              <a:r>
                <a:rPr lang="en-AU" sz="1050" b="1" dirty="0">
                  <a:solidFill>
                    <a:schemeClr val="accent5">
                      <a:lumMod val="75000"/>
                    </a:schemeClr>
                  </a:solidFill>
                  <a:latin typeface="Courier New" panose="02070309020205020404" pitchFamily="49" charset="0"/>
                  <a:cs typeface="Courier New" panose="02070309020205020404" pitchFamily="49" charset="0"/>
                </a:rPr>
                <a:t>if</a:t>
              </a:r>
              <a:r>
                <a:rPr lang="en-AU" sz="1050" b="1" dirty="0">
                  <a:latin typeface="Courier New" panose="02070309020205020404" pitchFamily="49" charset="0"/>
                  <a:cs typeface="Courier New" panose="02070309020205020404" pitchFamily="49" charset="0"/>
                </a:rPr>
                <a:t> !ok {</a:t>
              </a:r>
            </a:p>
            <a:p>
              <a:r>
                <a:rPr lang="en-AU" sz="1050" b="1" dirty="0">
                  <a:latin typeface="Courier New" panose="02070309020205020404" pitchFamily="49" charset="0"/>
                  <a:cs typeface="Courier New" panose="02070309020205020404" pitchFamily="49" charset="0"/>
                </a:rPr>
                <a:t>        panic(</a:t>
              </a:r>
              <a:r>
                <a:rPr lang="en-AU" sz="1050" b="1" dirty="0" err="1">
                  <a:latin typeface="Courier New" panose="02070309020205020404" pitchFamily="49" charset="0"/>
                  <a:cs typeface="Courier New" panose="02070309020205020404" pitchFamily="49" charset="0"/>
                </a:rPr>
                <a:t>fmt.Errorf</a:t>
              </a:r>
              <a:r>
                <a:rPr lang="en-AU" sz="1050" b="1" dirty="0">
                  <a:latin typeface="Courier New" panose="02070309020205020404" pitchFamily="49" charset="0"/>
                  <a:cs typeface="Courier New" panose="02070309020205020404" pitchFamily="49" charset="0"/>
                </a:rPr>
                <a:t>(</a:t>
              </a:r>
              <a:r>
                <a:rPr lang="en-AU" sz="1050" b="1" dirty="0">
                  <a:solidFill>
                    <a:srgbClr val="C00000"/>
                  </a:solidFill>
                  <a:latin typeface="Courier New" panose="02070309020205020404" pitchFamily="49" charset="0"/>
                  <a:cs typeface="Courier New" panose="02070309020205020404" pitchFamily="49" charset="0"/>
                </a:rPr>
                <a:t>"Function %s does not match expected definition </a:t>
              </a:r>
              <a:r>
                <a:rPr lang="en-AU" sz="1050" b="1" dirty="0" err="1">
                  <a:solidFill>
                    <a:srgbClr val="C00000"/>
                  </a:solidFill>
                  <a:latin typeface="Courier New" panose="02070309020205020404" pitchFamily="49" charset="0"/>
                  <a:cs typeface="Courier New" panose="02070309020205020404" pitchFamily="49" charset="0"/>
                </a:rPr>
                <a:t>func</a:t>
              </a:r>
              <a:r>
                <a:rPr lang="en-AU" sz="1050" b="1" dirty="0">
                  <a:solidFill>
                    <a:srgbClr val="C00000"/>
                  </a:solidFill>
                  <a:latin typeface="Courier New" panose="02070309020205020404" pitchFamily="49" charset="0"/>
                  <a:cs typeface="Courier New" panose="02070309020205020404" pitchFamily="49" charset="0"/>
                </a:rPr>
                <a:t>() </a:t>
              </a:r>
              <a:r>
                <a:rPr lang="en-AU" sz="1050" b="1" dirty="0" err="1">
                  <a:solidFill>
                    <a:srgbClr val="C00000"/>
                  </a:solidFill>
                  <a:latin typeface="Courier New" panose="02070309020205020404" pitchFamily="49" charset="0"/>
                  <a:cs typeface="Courier New" panose="02070309020205020404" pitchFamily="49" charset="0"/>
                </a:rPr>
                <a:t>shim.Chaincode</a:t>
              </a:r>
              <a:r>
                <a:rPr lang="en-AU" sz="1050" b="1" dirty="0">
                  <a:solidFill>
                    <a:srgbClr val="C00000"/>
                  </a:solidFill>
                  <a:latin typeface="Courier New" panose="02070309020205020404" pitchFamily="49" charset="0"/>
                  <a:cs typeface="Courier New" panose="02070309020205020404" pitchFamily="49" charset="0"/>
                </a:rPr>
                <a:t>"</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sccFactoryMethod</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a:t>
              </a:r>
            </a:p>
            <a:p>
              <a:br>
                <a:rPr lang="en-AU" sz="1050" b="1" dirty="0">
                  <a:latin typeface="Courier New" panose="02070309020205020404" pitchFamily="49" charset="0"/>
                  <a:cs typeface="Courier New" panose="02070309020205020404" pitchFamily="49" charset="0"/>
                </a:rPr>
              </a:br>
              <a:r>
                <a:rPr lang="en-AU" sz="1050" b="1" dirty="0">
                  <a:latin typeface="Courier New" panose="02070309020205020404" pitchFamily="49" charset="0"/>
                  <a:cs typeface="Courier New" panose="02070309020205020404" pitchFamily="49" charset="0"/>
                </a:rPr>
                <a:t>    </a:t>
              </a:r>
              <a:r>
                <a:rPr lang="en-AU" sz="1050" b="1" dirty="0" err="1">
                  <a:highlight>
                    <a:srgbClr val="FFFF00"/>
                  </a:highlight>
                  <a:latin typeface="Courier New" panose="02070309020205020404" pitchFamily="49" charset="0"/>
                  <a:cs typeface="Courier New" panose="02070309020205020404" pitchFamily="49" charset="0"/>
                </a:rPr>
                <a:t>scc</a:t>
              </a:r>
              <a:r>
                <a:rPr lang="en-AU" sz="1050" b="1" dirty="0">
                  <a:highlight>
                    <a:srgbClr val="FFFF00"/>
                  </a:highlight>
                  <a:latin typeface="Courier New" panose="02070309020205020404" pitchFamily="49" charset="0"/>
                  <a:cs typeface="Courier New" panose="02070309020205020404" pitchFamily="49" charset="0"/>
                </a:rPr>
                <a:t> := </a:t>
              </a:r>
              <a:r>
                <a:rPr lang="en-AU" sz="1050" b="1" dirty="0" err="1">
                  <a:highlight>
                    <a:srgbClr val="FFFF00"/>
                  </a:highlight>
                  <a:latin typeface="Courier New" panose="02070309020205020404" pitchFamily="49" charset="0"/>
                  <a:cs typeface="Courier New" panose="02070309020205020404" pitchFamily="49" charset="0"/>
                </a:rPr>
                <a:t>sccFactory</a:t>
              </a:r>
              <a:r>
                <a:rPr lang="en-AU" sz="1050" b="1" dirty="0">
                  <a:highlight>
                    <a:srgbClr val="FFFF00"/>
                  </a:highlight>
                  <a:latin typeface="Courier New" panose="02070309020205020404" pitchFamily="49" charset="0"/>
                  <a:cs typeface="Courier New" panose="02070309020205020404" pitchFamily="49" charset="0"/>
                </a:rPr>
                <a:t>()</a:t>
              </a:r>
              <a:br>
                <a:rPr lang="en-AU" sz="1050" b="1" dirty="0">
                  <a:latin typeface="Courier New" panose="02070309020205020404" pitchFamily="49" charset="0"/>
                  <a:cs typeface="Courier New" panose="02070309020205020404" pitchFamily="49" charset="0"/>
                </a:rPr>
              </a:br>
              <a:r>
                <a:rPr lang="en-AU" sz="1050" b="1" dirty="0">
                  <a:latin typeface="Courier New" panose="02070309020205020404" pitchFamily="49" charset="0"/>
                  <a:cs typeface="Courier New" panose="02070309020205020404" pitchFamily="49" charset="0"/>
                </a:rPr>
                <a:t>    </a:t>
              </a:r>
              <a:r>
                <a:rPr lang="en-AU" sz="1050" b="1" dirty="0">
                  <a:solidFill>
                    <a:schemeClr val="accent5">
                      <a:lumMod val="75000"/>
                    </a:schemeClr>
                  </a:solidFill>
                  <a:latin typeface="Courier New" panose="02070309020205020404" pitchFamily="49" charset="0"/>
                  <a:cs typeface="Courier New" panose="02070309020205020404" pitchFamily="49" charset="0"/>
                </a:rPr>
                <a:t>return</a:t>
              </a:r>
              <a:r>
                <a:rPr lang="en-AU" sz="1050" b="1" dirty="0">
                  <a:latin typeface="Courier New" panose="02070309020205020404" pitchFamily="49" charset="0"/>
                  <a:cs typeface="Courier New" panose="02070309020205020404" pitchFamily="49" charset="0"/>
                </a:rPr>
                <a:t> &amp;</a:t>
              </a:r>
              <a:r>
                <a:rPr lang="en-AU" sz="1050" b="1" dirty="0" err="1">
                  <a:latin typeface="Courier New" panose="02070309020205020404" pitchFamily="49" charset="0"/>
                  <a:cs typeface="Courier New" panose="02070309020205020404" pitchFamily="49" charset="0"/>
                </a:rPr>
                <a:t>scc</a:t>
              </a:r>
              <a:endParaRPr lang="en-AU" sz="1050" b="1" dirty="0">
                <a:solidFill>
                  <a:schemeClr val="accent5">
                    <a:lumMod val="75000"/>
                  </a:schemeClr>
                </a:solidFill>
                <a:latin typeface="Courier New" panose="02070309020205020404" pitchFamily="49" charset="0"/>
                <a:cs typeface="Courier New" panose="02070309020205020404" pitchFamily="49" charset="0"/>
              </a:endParaRPr>
            </a:p>
            <a:p>
              <a:r>
                <a:rPr lang="en-AU" sz="1050" b="1" dirty="0">
                  <a:latin typeface="Courier New" panose="02070309020205020404" pitchFamily="49" charset="0"/>
                  <a:cs typeface="Courier New" panose="02070309020205020404" pitchFamily="49" charset="0"/>
                </a:rPr>
                <a:t>}</a:t>
              </a:r>
            </a:p>
            <a:p>
              <a:endParaRPr lang="en-AU" sz="1050" b="1" dirty="0">
                <a:latin typeface="Courier New" panose="02070309020205020404" pitchFamily="49" charset="0"/>
                <a:cs typeface="Courier New" panose="02070309020205020404" pitchFamily="49" charset="0"/>
              </a:endParaRPr>
            </a:p>
            <a:p>
              <a:r>
                <a:rPr lang="en-AU" sz="1050" b="1" dirty="0" err="1">
                  <a:solidFill>
                    <a:schemeClr val="accent5">
                      <a:lumMod val="75000"/>
                    </a:schemeClr>
                  </a:solidFill>
                  <a:latin typeface="Courier New" panose="02070309020205020404" pitchFamily="49" charset="0"/>
                  <a:cs typeface="Courier New" panose="02070309020205020404" pitchFamily="49" charset="0"/>
                </a:rPr>
                <a:t>func</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loadSysCCsWithConfig</a:t>
              </a:r>
              <a:r>
                <a:rPr lang="en-AU" sz="1050" b="1" dirty="0">
                  <a:latin typeface="Courier New" panose="02070309020205020404" pitchFamily="49" charset="0"/>
                  <a:cs typeface="Courier New" panose="02070309020205020404" pitchFamily="49" charset="0"/>
                </a:rPr>
                <a:t>(configs []</a:t>
              </a:r>
              <a:r>
                <a:rPr lang="en-AU" sz="1050" b="1" dirty="0">
                  <a:solidFill>
                    <a:srgbClr val="7030A0"/>
                  </a:solidFill>
                  <a:latin typeface="Courier New" panose="02070309020205020404" pitchFamily="49" charset="0"/>
                  <a:cs typeface="Courier New" panose="02070309020205020404" pitchFamily="49" charset="0"/>
                </a:rPr>
                <a:t>*</a:t>
              </a:r>
              <a:r>
                <a:rPr lang="en-AU" sz="1050" b="1" dirty="0" err="1">
                  <a:solidFill>
                    <a:srgbClr val="7030A0"/>
                  </a:solidFill>
                  <a:latin typeface="Courier New" panose="02070309020205020404" pitchFamily="49" charset="0"/>
                  <a:cs typeface="Courier New" panose="02070309020205020404" pitchFamily="49" charset="0"/>
                </a:rPr>
                <a:t>PluginConfig</a:t>
              </a:r>
              <a:r>
                <a:rPr lang="en-AU" sz="1050" b="1" dirty="0">
                  <a:latin typeface="Courier New" panose="02070309020205020404" pitchFamily="49" charset="0"/>
                  <a:cs typeface="Courier New" panose="02070309020205020404" pitchFamily="49" charset="0"/>
                </a:rPr>
                <a:t>) {</a:t>
              </a:r>
            </a:p>
            <a:p>
              <a:r>
                <a:rPr lang="en-AU" sz="1050" b="1" dirty="0">
                  <a:latin typeface="Courier New" panose="02070309020205020404" pitchFamily="49" charset="0"/>
                  <a:cs typeface="Courier New" panose="02070309020205020404" pitchFamily="49" charset="0"/>
                </a:rPr>
                <a:t>    </a:t>
              </a:r>
              <a:r>
                <a:rPr lang="en-AU" sz="1050" b="1" dirty="0">
                  <a:solidFill>
                    <a:schemeClr val="accent5">
                      <a:lumMod val="75000"/>
                    </a:schemeClr>
                  </a:solidFill>
                  <a:latin typeface="Courier New" panose="02070309020205020404" pitchFamily="49" charset="0"/>
                  <a:cs typeface="Courier New" panose="02070309020205020404" pitchFamily="49" charset="0"/>
                </a:rPr>
                <a:t>for</a:t>
              </a:r>
              <a:r>
                <a:rPr lang="en-AU" sz="1050" b="1" dirty="0">
                  <a:latin typeface="Courier New" panose="02070309020205020404" pitchFamily="49" charset="0"/>
                  <a:cs typeface="Courier New" panose="02070309020205020404" pitchFamily="49" charset="0"/>
                </a:rPr>
                <a:t> _, conf := </a:t>
              </a:r>
              <a:r>
                <a:rPr lang="en-AU" sz="1050" b="1" dirty="0">
                  <a:solidFill>
                    <a:schemeClr val="accent5">
                      <a:lumMod val="75000"/>
                    </a:schemeClr>
                  </a:solidFill>
                  <a:latin typeface="Courier New" panose="02070309020205020404" pitchFamily="49" charset="0"/>
                  <a:cs typeface="Courier New" panose="02070309020205020404" pitchFamily="49" charset="0"/>
                </a:rPr>
                <a:t>range</a:t>
              </a:r>
              <a:r>
                <a:rPr lang="en-AU" sz="1050" b="1" dirty="0">
                  <a:latin typeface="Courier New" panose="02070309020205020404" pitchFamily="49" charset="0"/>
                  <a:cs typeface="Courier New" panose="02070309020205020404" pitchFamily="49" charset="0"/>
                </a:rPr>
                <a:t> configs {</a:t>
              </a:r>
            </a:p>
            <a:p>
              <a:r>
                <a:rPr lang="en-AU" sz="1050" b="1" dirty="0">
                  <a:latin typeface="Courier New" panose="02070309020205020404" pitchFamily="49" charset="0"/>
                  <a:cs typeface="Courier New" panose="02070309020205020404" pitchFamily="49" charset="0"/>
                </a:rPr>
                <a:t>        plugin := </a:t>
              </a:r>
              <a:r>
                <a:rPr lang="en-AU" sz="1050" b="1" dirty="0" err="1">
                  <a:highlight>
                    <a:srgbClr val="FFFF00"/>
                  </a:highlight>
                  <a:latin typeface="Courier New" panose="02070309020205020404" pitchFamily="49" charset="0"/>
                  <a:cs typeface="Courier New" panose="02070309020205020404" pitchFamily="49" charset="0"/>
                </a:rPr>
                <a:t>loadPlugin</a:t>
              </a:r>
              <a:r>
                <a:rPr lang="en-AU" sz="1050" b="1" dirty="0">
                  <a:highlight>
                    <a:srgbClr val="FFFF00"/>
                  </a:highlight>
                  <a:latin typeface="Courier New" panose="02070309020205020404" pitchFamily="49" charset="0"/>
                  <a:cs typeface="Courier New" panose="02070309020205020404" pitchFamily="49" charset="0"/>
                </a:rPr>
                <a:t>(</a:t>
              </a:r>
              <a:r>
                <a:rPr lang="en-AU" sz="1050" b="1" dirty="0" err="1">
                  <a:highlight>
                    <a:srgbClr val="FFFF00"/>
                  </a:highlight>
                  <a:latin typeface="Courier New" panose="02070309020205020404" pitchFamily="49" charset="0"/>
                  <a:cs typeface="Courier New" panose="02070309020205020404" pitchFamily="49" charset="0"/>
                </a:rPr>
                <a:t>conf.Path</a:t>
              </a:r>
              <a:r>
                <a:rPr lang="en-AU" sz="1050" b="1" dirty="0">
                  <a:highlight>
                    <a:srgbClr val="FFFF00"/>
                  </a:highlight>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chaincode := </a:t>
              </a:r>
              <a:r>
                <a:rPr lang="en-AU" sz="1050" b="1" dirty="0">
                  <a:solidFill>
                    <a:srgbClr val="7030A0"/>
                  </a:solidFill>
                  <a:latin typeface="Courier New" panose="02070309020205020404" pitchFamily="49" charset="0"/>
                  <a:cs typeface="Courier New" panose="02070309020205020404" pitchFamily="49" charset="0"/>
                </a:rPr>
                <a:t>&amp;</a:t>
              </a:r>
              <a:r>
                <a:rPr lang="en-AU" sz="1050" b="1" dirty="0" err="1">
                  <a:solidFill>
                    <a:srgbClr val="7030A0"/>
                  </a:solidFill>
                  <a:latin typeface="Courier New" panose="02070309020205020404" pitchFamily="49" charset="0"/>
                  <a:cs typeface="Courier New" panose="02070309020205020404" pitchFamily="49" charset="0"/>
                </a:rPr>
                <a:t>SystemChaincode</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Enabled: </a:t>
              </a:r>
              <a:r>
                <a:rPr lang="en-AU" sz="1050" b="1" dirty="0" err="1">
                  <a:latin typeface="Courier New" panose="02070309020205020404" pitchFamily="49" charset="0"/>
                  <a:cs typeface="Courier New" panose="02070309020205020404" pitchFamily="49" charset="0"/>
                </a:rPr>
                <a:t>conf.Enabled</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Name: </a:t>
              </a:r>
              <a:r>
                <a:rPr lang="en-AU" sz="1050" b="1" dirty="0" err="1">
                  <a:latin typeface="Courier New" panose="02070309020205020404" pitchFamily="49" charset="0"/>
                  <a:cs typeface="Courier New" panose="02070309020205020404" pitchFamily="49" charset="0"/>
                </a:rPr>
                <a:t>conf.Name</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Path: </a:t>
              </a:r>
              <a:r>
                <a:rPr lang="en-AU" sz="1050" b="1" dirty="0" err="1">
                  <a:latin typeface="Courier New" panose="02070309020205020404" pitchFamily="49" charset="0"/>
                  <a:cs typeface="Courier New" panose="02070309020205020404" pitchFamily="49" charset="0"/>
                </a:rPr>
                <a:t>conf.Path</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Chaincode: *plugin,</a:t>
              </a:r>
            </a:p>
            <a:p>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InvokableExternal</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conf.InvokableExternal</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InvokableCC2CC: conf.InvokableCC2CC,</a:t>
              </a:r>
            </a:p>
            <a:p>
              <a:r>
                <a:rPr lang="en-AU" sz="1050" b="1" dirty="0">
                  <a:latin typeface="Courier New" panose="02070309020205020404" pitchFamily="49" charset="0"/>
                  <a:cs typeface="Courier New" panose="02070309020205020404" pitchFamily="49" charset="0"/>
                </a:rPr>
                <a:t>        }</a:t>
              </a:r>
            </a:p>
            <a:p>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sccPlugins</a:t>
              </a:r>
              <a:r>
                <a:rPr lang="en-AU" sz="1050" b="1" dirty="0">
                  <a:latin typeface="Courier New" panose="02070309020205020404" pitchFamily="49" charset="0"/>
                  <a:cs typeface="Courier New" panose="02070309020205020404" pitchFamily="49" charset="0"/>
                </a:rPr>
                <a:t> = append(</a:t>
              </a:r>
              <a:r>
                <a:rPr lang="en-AU" sz="1050" b="1" dirty="0" err="1">
                  <a:latin typeface="Courier New" panose="02070309020205020404" pitchFamily="49" charset="0"/>
                  <a:cs typeface="Courier New" panose="02070309020205020404" pitchFamily="49" charset="0"/>
                </a:rPr>
                <a:t>sccPlugins</a:t>
              </a:r>
              <a:r>
                <a:rPr lang="en-AU" sz="1050" b="1" dirty="0">
                  <a:latin typeface="Courier New" panose="02070309020205020404" pitchFamily="49" charset="0"/>
                  <a:cs typeface="Courier New" panose="02070309020205020404" pitchFamily="49" charset="0"/>
                </a:rPr>
                <a:t>, chaincode)</a:t>
              </a:r>
            </a:p>
            <a:p>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sysccLogger.Infof</a:t>
              </a:r>
              <a:r>
                <a:rPr lang="en-AU" sz="1050" b="1" dirty="0">
                  <a:latin typeface="Courier New" panose="02070309020205020404" pitchFamily="49" charset="0"/>
                  <a:cs typeface="Courier New" panose="02070309020205020404" pitchFamily="49" charset="0"/>
                </a:rPr>
                <a:t>(</a:t>
              </a:r>
              <a:r>
                <a:rPr lang="en-AU" sz="1050" b="1" dirty="0">
                  <a:solidFill>
                    <a:srgbClr val="C00000"/>
                  </a:solidFill>
                  <a:latin typeface="Courier New" panose="02070309020205020404" pitchFamily="49" charset="0"/>
                  <a:cs typeface="Courier New" panose="02070309020205020404" pitchFamily="49" charset="0"/>
                </a:rPr>
                <a:t>"Successfully loaded SCC %s from path %s"</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chaincode.Name</a:t>
              </a:r>
              <a:r>
                <a:rPr lang="en-AU" sz="1050" b="1" dirty="0">
                  <a:latin typeface="Courier New" panose="02070309020205020404" pitchFamily="49" charset="0"/>
                  <a:cs typeface="Courier New" panose="02070309020205020404" pitchFamily="49" charset="0"/>
                </a:rPr>
                <a:t>, </a:t>
              </a:r>
              <a:r>
                <a:rPr lang="en-AU" sz="1050" b="1" dirty="0" err="1">
                  <a:latin typeface="Courier New" panose="02070309020205020404" pitchFamily="49" charset="0"/>
                  <a:cs typeface="Courier New" panose="02070309020205020404" pitchFamily="49" charset="0"/>
                </a:rPr>
                <a:t>chaincode.Path</a:t>
              </a:r>
              <a:r>
                <a:rPr lang="en-AU" sz="1050" b="1" dirty="0">
                  <a:latin typeface="Courier New" panose="02070309020205020404" pitchFamily="49" charset="0"/>
                  <a:cs typeface="Courier New" panose="02070309020205020404" pitchFamily="49" charset="0"/>
                </a:rPr>
                <a:t>)</a:t>
              </a:r>
            </a:p>
            <a:p>
              <a:r>
                <a:rPr lang="en-AU" sz="1050" b="1" dirty="0">
                  <a:latin typeface="Courier New" panose="02070309020205020404" pitchFamily="49" charset="0"/>
                  <a:cs typeface="Courier New" panose="02070309020205020404" pitchFamily="49" charset="0"/>
                </a:rPr>
                <a:t>    }</a:t>
              </a:r>
            </a:p>
            <a:p>
              <a:r>
                <a:rPr lang="en-AU" sz="1050" b="1" dirty="0">
                  <a:latin typeface="Courier New" panose="02070309020205020404" pitchFamily="49" charset="0"/>
                  <a:cs typeface="Courier New" panose="02070309020205020404" pitchFamily="49" charset="0"/>
                </a:rPr>
                <a:t>}</a:t>
              </a:r>
            </a:p>
          </p:txBody>
        </p:sp>
        <p:sp>
          <p:nvSpPr>
            <p:cNvPr id="17" name="Snip and Round Single Corner of Rectangle 16">
              <a:extLst>
                <a:ext uri="{FF2B5EF4-FFF2-40B4-BE49-F238E27FC236}">
                  <a16:creationId xmlns:a16="http://schemas.microsoft.com/office/drawing/2014/main" id="{0E9118CD-5982-0148-A268-D4CE00B78921}"/>
                </a:ext>
              </a:extLst>
            </p:cNvPr>
            <p:cNvSpPr/>
            <p:nvPr/>
          </p:nvSpPr>
          <p:spPr>
            <a:xfrm rot="10800000">
              <a:off x="5764255" y="4404592"/>
              <a:ext cx="1718897" cy="246221"/>
            </a:xfrm>
            <a:prstGeom prst="snipRoundRect">
              <a:avLst>
                <a:gd name="adj1" fmla="val 0"/>
                <a:gd name="adj2" fmla="val 16667"/>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TextBox 17">
              <a:extLst>
                <a:ext uri="{FF2B5EF4-FFF2-40B4-BE49-F238E27FC236}">
                  <a16:creationId xmlns:a16="http://schemas.microsoft.com/office/drawing/2014/main" id="{2154B66D-3895-CF4F-B61B-2E82F2C3FC9D}"/>
                </a:ext>
              </a:extLst>
            </p:cNvPr>
            <p:cNvSpPr txBox="1"/>
            <p:nvPr/>
          </p:nvSpPr>
          <p:spPr>
            <a:xfrm>
              <a:off x="6040518" y="4449837"/>
              <a:ext cx="1205515" cy="170892"/>
            </a:xfrm>
            <a:prstGeom prst="rect">
              <a:avLst/>
            </a:prstGeom>
            <a:noFill/>
          </p:spPr>
          <p:txBody>
            <a:bodyPr wrap="none" rtlCol="0">
              <a:spAutoFit/>
            </a:bodyPr>
            <a:lstStyle/>
            <a:p>
              <a:pPr algn="ctr"/>
              <a:r>
                <a:rPr lang="en-AU" sz="1000" dirty="0">
                  <a:latin typeface="Monaco" pitchFamily="2" charset="77"/>
                </a:rPr>
                <a:t>core/</a:t>
              </a:r>
              <a:r>
                <a:rPr lang="en-AU" sz="1000" dirty="0" err="1">
                  <a:latin typeface="Monaco" pitchFamily="2" charset="77"/>
                </a:rPr>
                <a:t>scc</a:t>
              </a:r>
              <a:r>
                <a:rPr lang="en-AU" sz="1000" dirty="0">
                  <a:latin typeface="Monaco" pitchFamily="2" charset="77"/>
                </a:rPr>
                <a:t>/</a:t>
              </a:r>
              <a:r>
                <a:rPr lang="en-AU" sz="1000" dirty="0" err="1">
                  <a:latin typeface="Monaco" pitchFamily="2" charset="77"/>
                </a:rPr>
                <a:t>loadsysscc.go</a:t>
              </a:r>
              <a:endParaRPr lang="en-AU" sz="1000" dirty="0">
                <a:latin typeface="Monaco" pitchFamily="2" charset="77"/>
              </a:endParaRPr>
            </a:p>
          </p:txBody>
        </p:sp>
      </p:grpSp>
      <p:grpSp>
        <p:nvGrpSpPr>
          <p:cNvPr id="20" name="Group 19">
            <a:extLst>
              <a:ext uri="{FF2B5EF4-FFF2-40B4-BE49-F238E27FC236}">
                <a16:creationId xmlns:a16="http://schemas.microsoft.com/office/drawing/2014/main" id="{5A6A9B66-F6B6-0245-96E7-7568EE6B606D}"/>
              </a:ext>
            </a:extLst>
          </p:cNvPr>
          <p:cNvGrpSpPr/>
          <p:nvPr/>
        </p:nvGrpSpPr>
        <p:grpSpPr>
          <a:xfrm>
            <a:off x="3075047" y="3566879"/>
            <a:ext cx="8981486" cy="1614252"/>
            <a:chOff x="3075047" y="3566879"/>
            <a:chExt cx="8981486" cy="1614252"/>
          </a:xfrm>
        </p:grpSpPr>
        <p:sp>
          <p:nvSpPr>
            <p:cNvPr id="14" name="Rounded Rectangle 13">
              <a:extLst>
                <a:ext uri="{FF2B5EF4-FFF2-40B4-BE49-F238E27FC236}">
                  <a16:creationId xmlns:a16="http://schemas.microsoft.com/office/drawing/2014/main" id="{9B9A3C24-A0B7-3848-81A0-5E69E19E6C08}"/>
                </a:ext>
              </a:extLst>
            </p:cNvPr>
            <p:cNvSpPr/>
            <p:nvPr/>
          </p:nvSpPr>
          <p:spPr>
            <a:xfrm>
              <a:off x="3075047" y="3923608"/>
              <a:ext cx="2004030" cy="274822"/>
            </a:xfrm>
            <a:prstGeom prst="roundRect">
              <a:avLst>
                <a:gd name="adj" fmla="val 14496"/>
              </a:avLst>
            </a:prstGeom>
            <a:no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9" name="Straight Arrow Connector 18">
              <a:extLst>
                <a:ext uri="{FF2B5EF4-FFF2-40B4-BE49-F238E27FC236}">
                  <a16:creationId xmlns:a16="http://schemas.microsoft.com/office/drawing/2014/main" id="{A342FE20-9794-2E43-A852-125A40C2BAB3}"/>
                </a:ext>
              </a:extLst>
            </p:cNvPr>
            <p:cNvCxnSpPr>
              <a:cxnSpLocks/>
            </p:cNvCxnSpPr>
            <p:nvPr/>
          </p:nvCxnSpPr>
          <p:spPr>
            <a:xfrm>
              <a:off x="5079077" y="4065432"/>
              <a:ext cx="584304" cy="0"/>
            </a:xfrm>
            <a:prstGeom prst="straightConnector1">
              <a:avLst/>
            </a:prstGeom>
            <a:ln w="9525">
              <a:solidFill>
                <a:schemeClr val="accent4">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6720CC2-7BF5-DB4F-936F-43FA2AA86842}"/>
                </a:ext>
              </a:extLst>
            </p:cNvPr>
            <p:cNvSpPr/>
            <p:nvPr/>
          </p:nvSpPr>
          <p:spPr>
            <a:xfrm>
              <a:off x="5663381" y="3566879"/>
              <a:ext cx="6393152" cy="1614252"/>
            </a:xfrm>
            <a:prstGeom prst="rect">
              <a:avLst/>
            </a:prstGeom>
            <a:solidFill>
              <a:srgbClr val="FFFFE6"/>
            </a:solidFill>
            <a:ln>
              <a:solidFill>
                <a:schemeClr val="accent4">
                  <a:lumMod val="50000"/>
                </a:schemeClr>
              </a:solidFill>
            </a:ln>
          </p:spPr>
          <p:txBody>
            <a:bodyPr wrap="square" lIns="180000" tIns="144000" rIns="180000" bIns="144000">
              <a:spAutoFit/>
            </a:bodyPr>
            <a:lstStyle/>
            <a:p>
              <a:pPr lvl="0"/>
              <a:r>
                <a:rPr lang="en-AU" sz="900" b="1" dirty="0">
                  <a:solidFill>
                    <a:srgbClr val="5B9BD5">
                      <a:lumMod val="75000"/>
                    </a:srgbClr>
                  </a:solidFill>
                  <a:latin typeface="Courier New" panose="02070309020205020404" pitchFamily="49" charset="0"/>
                  <a:cs typeface="Courier New" panose="02070309020205020404" pitchFamily="49" charset="0"/>
                </a:rPr>
                <a:t>type </a:t>
              </a:r>
              <a:r>
                <a:rPr lang="en-AU" sz="900" b="1" dirty="0" err="1">
                  <a:solidFill>
                    <a:srgbClr val="7030A0"/>
                  </a:solidFill>
                  <a:latin typeface="Courier New" panose="02070309020205020404" pitchFamily="49" charset="0"/>
                  <a:cs typeface="Courier New" panose="02070309020205020404" pitchFamily="49" charset="0"/>
                </a:rPr>
                <a:t>PluginConfig</a:t>
              </a:r>
              <a:r>
                <a:rPr lang="en-AU" sz="900" b="1" dirty="0">
                  <a:solidFill>
                    <a:srgbClr val="5B9BD5">
                      <a:lumMod val="75000"/>
                    </a:srgbClr>
                  </a:solidFill>
                  <a:latin typeface="Courier New" panose="02070309020205020404" pitchFamily="49" charset="0"/>
                  <a:cs typeface="Courier New" panose="02070309020205020404" pitchFamily="49" charset="0"/>
                </a:rPr>
                <a:t> struct </a:t>
              </a:r>
              <a:r>
                <a:rPr lang="en-AU" sz="900" b="1" dirty="0">
                  <a:latin typeface="Courier New" panose="02070309020205020404" pitchFamily="49" charset="0"/>
                  <a:cs typeface="Courier New" panose="02070309020205020404" pitchFamily="49" charset="0"/>
                </a:rPr>
                <a:t>{</a:t>
              </a:r>
            </a:p>
            <a:p>
              <a:pPr lvl="0"/>
              <a:r>
                <a:rPr lang="en-AU" sz="900" b="1" dirty="0">
                  <a:solidFill>
                    <a:srgbClr val="5B9BD5">
                      <a:lumMod val="75000"/>
                    </a:srgbClr>
                  </a:solidFill>
                  <a:latin typeface="Courier New" panose="02070309020205020404" pitchFamily="49" charset="0"/>
                  <a:cs typeface="Courier New" panose="02070309020205020404" pitchFamily="49" charset="0"/>
                </a:rPr>
                <a:t>    </a:t>
              </a:r>
              <a:r>
                <a:rPr lang="en-AU" sz="900" b="1" dirty="0">
                  <a:latin typeface="Courier New" panose="02070309020205020404" pitchFamily="49" charset="0"/>
                  <a:cs typeface="Courier New" panose="02070309020205020404" pitchFamily="49" charset="0"/>
                </a:rPr>
                <a:t>Enabled</a:t>
              </a:r>
              <a:r>
                <a:rPr lang="en-AU" sz="900" b="1" dirty="0">
                  <a:solidFill>
                    <a:srgbClr val="5B9BD5">
                      <a:lumMod val="75000"/>
                    </a:srgbClr>
                  </a:solidFill>
                  <a:latin typeface="Courier New" panose="02070309020205020404" pitchFamily="49" charset="0"/>
                  <a:cs typeface="Courier New" panose="02070309020205020404" pitchFamily="49" charset="0"/>
                </a:rPr>
                <a:t>           bool   </a:t>
              </a:r>
              <a:r>
                <a:rPr lang="en-AU" sz="900" b="1" dirty="0">
                  <a:solidFill>
                    <a:schemeClr val="accent2">
                      <a:lumMod val="50000"/>
                    </a:schemeClr>
                  </a:solidFill>
                  <a:latin typeface="Courier New" panose="02070309020205020404" pitchFamily="49" charset="0"/>
                  <a:cs typeface="Courier New" panose="02070309020205020404" pitchFamily="49" charset="0"/>
                </a:rPr>
                <a:t>`</a:t>
              </a:r>
              <a:r>
                <a:rPr lang="en-AU" sz="900" b="1" dirty="0" err="1">
                  <a:solidFill>
                    <a:schemeClr val="accent2">
                      <a:lumMod val="50000"/>
                    </a:schemeClr>
                  </a:solidFill>
                  <a:latin typeface="Courier New" panose="02070309020205020404" pitchFamily="49" charset="0"/>
                  <a:cs typeface="Courier New" panose="02070309020205020404" pitchFamily="49" charset="0"/>
                </a:rPr>
                <a:t>mapstructure</a:t>
              </a:r>
              <a:r>
                <a:rPr lang="en-AU" sz="900" b="1" dirty="0">
                  <a:solidFill>
                    <a:schemeClr val="accent2">
                      <a:lumMod val="50000"/>
                    </a:schemeClr>
                  </a:solidFill>
                  <a:latin typeface="Courier New" panose="02070309020205020404" pitchFamily="49" charset="0"/>
                  <a:cs typeface="Courier New" panose="02070309020205020404" pitchFamily="49" charset="0"/>
                </a:rPr>
                <a:t>:"enabled" </a:t>
              </a:r>
              <a:r>
                <a:rPr lang="en-AU" sz="900" b="1" dirty="0" err="1">
                  <a:solidFill>
                    <a:schemeClr val="accent2">
                      <a:lumMod val="50000"/>
                    </a:schemeClr>
                  </a:solidFill>
                  <a:latin typeface="Courier New" panose="02070309020205020404" pitchFamily="49" charset="0"/>
                  <a:cs typeface="Courier New" panose="02070309020205020404" pitchFamily="49" charset="0"/>
                </a:rPr>
                <a:t>yaml</a:t>
              </a:r>
              <a:r>
                <a:rPr lang="en-AU" sz="900" b="1" dirty="0">
                  <a:solidFill>
                    <a:schemeClr val="accent2">
                      <a:lumMod val="50000"/>
                    </a:schemeClr>
                  </a:solidFill>
                  <a:latin typeface="Courier New" panose="02070309020205020404" pitchFamily="49" charset="0"/>
                  <a:cs typeface="Courier New" panose="02070309020205020404" pitchFamily="49" charset="0"/>
                </a:rPr>
                <a:t>:"enabled"`</a:t>
              </a:r>
            </a:p>
            <a:p>
              <a:pPr lvl="0"/>
              <a:r>
                <a:rPr lang="en-AU" sz="900" b="1" dirty="0">
                  <a:solidFill>
                    <a:srgbClr val="5B9BD5">
                      <a:lumMod val="75000"/>
                    </a:srgbClr>
                  </a:solidFill>
                  <a:latin typeface="Courier New" panose="02070309020205020404" pitchFamily="49" charset="0"/>
                  <a:cs typeface="Courier New" panose="02070309020205020404" pitchFamily="49" charset="0"/>
                </a:rPr>
                <a:t>    </a:t>
              </a:r>
              <a:r>
                <a:rPr lang="en-AU" sz="900" b="1" dirty="0">
                  <a:latin typeface="Courier New" panose="02070309020205020404" pitchFamily="49" charset="0"/>
                  <a:cs typeface="Courier New" panose="02070309020205020404" pitchFamily="49" charset="0"/>
                </a:rPr>
                <a:t>Name</a:t>
              </a:r>
              <a:r>
                <a:rPr lang="en-AU" sz="900" b="1" dirty="0">
                  <a:solidFill>
                    <a:srgbClr val="5B9BD5">
                      <a:lumMod val="75000"/>
                    </a:srgbClr>
                  </a:solidFill>
                  <a:latin typeface="Courier New" panose="02070309020205020404" pitchFamily="49" charset="0"/>
                  <a:cs typeface="Courier New" panose="02070309020205020404" pitchFamily="49" charset="0"/>
                </a:rPr>
                <a:t>              string </a:t>
              </a:r>
              <a:r>
                <a:rPr lang="en-AU" sz="900" b="1" dirty="0">
                  <a:solidFill>
                    <a:schemeClr val="accent2">
                      <a:lumMod val="50000"/>
                    </a:schemeClr>
                  </a:solidFill>
                  <a:latin typeface="Courier New" panose="02070309020205020404" pitchFamily="49" charset="0"/>
                  <a:cs typeface="Courier New" panose="02070309020205020404" pitchFamily="49" charset="0"/>
                </a:rPr>
                <a:t>`</a:t>
              </a:r>
              <a:r>
                <a:rPr lang="en-AU" sz="900" b="1" dirty="0" err="1">
                  <a:solidFill>
                    <a:schemeClr val="accent2">
                      <a:lumMod val="50000"/>
                    </a:schemeClr>
                  </a:solidFill>
                  <a:latin typeface="Courier New" panose="02070309020205020404" pitchFamily="49" charset="0"/>
                  <a:cs typeface="Courier New" panose="02070309020205020404" pitchFamily="49" charset="0"/>
                </a:rPr>
                <a:t>mapstructure</a:t>
              </a:r>
              <a:r>
                <a:rPr lang="en-AU" sz="900" b="1" dirty="0">
                  <a:solidFill>
                    <a:schemeClr val="accent2">
                      <a:lumMod val="50000"/>
                    </a:schemeClr>
                  </a:solidFill>
                  <a:latin typeface="Courier New" panose="02070309020205020404" pitchFamily="49" charset="0"/>
                  <a:cs typeface="Courier New" panose="02070309020205020404" pitchFamily="49" charset="0"/>
                </a:rPr>
                <a:t>:"name" </a:t>
              </a:r>
              <a:r>
                <a:rPr lang="en-AU" sz="900" b="1" dirty="0" err="1">
                  <a:solidFill>
                    <a:schemeClr val="accent2">
                      <a:lumMod val="50000"/>
                    </a:schemeClr>
                  </a:solidFill>
                  <a:latin typeface="Courier New" panose="02070309020205020404" pitchFamily="49" charset="0"/>
                  <a:cs typeface="Courier New" panose="02070309020205020404" pitchFamily="49" charset="0"/>
                </a:rPr>
                <a:t>yaml</a:t>
              </a:r>
              <a:r>
                <a:rPr lang="en-AU" sz="900" b="1" dirty="0">
                  <a:solidFill>
                    <a:schemeClr val="accent2">
                      <a:lumMod val="50000"/>
                    </a:schemeClr>
                  </a:solidFill>
                  <a:latin typeface="Courier New" panose="02070309020205020404" pitchFamily="49" charset="0"/>
                  <a:cs typeface="Courier New" panose="02070309020205020404" pitchFamily="49" charset="0"/>
                </a:rPr>
                <a:t>:"name"`</a:t>
              </a:r>
            </a:p>
            <a:p>
              <a:pPr lvl="0"/>
              <a:r>
                <a:rPr lang="en-AU" sz="900" b="1" dirty="0">
                  <a:solidFill>
                    <a:srgbClr val="5B9BD5">
                      <a:lumMod val="75000"/>
                    </a:srgbClr>
                  </a:solidFill>
                  <a:latin typeface="Courier New" panose="02070309020205020404" pitchFamily="49" charset="0"/>
                  <a:cs typeface="Courier New" panose="02070309020205020404" pitchFamily="49" charset="0"/>
                </a:rPr>
                <a:t>    </a:t>
              </a:r>
              <a:r>
                <a:rPr lang="en-AU" sz="900" b="1" dirty="0">
                  <a:latin typeface="Courier New" panose="02070309020205020404" pitchFamily="49" charset="0"/>
                  <a:cs typeface="Courier New" panose="02070309020205020404" pitchFamily="49" charset="0"/>
                </a:rPr>
                <a:t>Path</a:t>
              </a:r>
              <a:r>
                <a:rPr lang="en-AU" sz="900" b="1" dirty="0">
                  <a:solidFill>
                    <a:srgbClr val="5B9BD5">
                      <a:lumMod val="75000"/>
                    </a:srgbClr>
                  </a:solidFill>
                  <a:latin typeface="Courier New" panose="02070309020205020404" pitchFamily="49" charset="0"/>
                  <a:cs typeface="Courier New" panose="02070309020205020404" pitchFamily="49" charset="0"/>
                </a:rPr>
                <a:t>              string </a:t>
              </a:r>
              <a:r>
                <a:rPr lang="en-AU" sz="900" b="1" dirty="0">
                  <a:solidFill>
                    <a:schemeClr val="accent2">
                      <a:lumMod val="50000"/>
                    </a:schemeClr>
                  </a:solidFill>
                  <a:latin typeface="Courier New" panose="02070309020205020404" pitchFamily="49" charset="0"/>
                  <a:cs typeface="Courier New" panose="02070309020205020404" pitchFamily="49" charset="0"/>
                </a:rPr>
                <a:t>`</a:t>
              </a:r>
              <a:r>
                <a:rPr lang="en-AU" sz="900" b="1" dirty="0" err="1">
                  <a:solidFill>
                    <a:schemeClr val="accent2">
                      <a:lumMod val="50000"/>
                    </a:schemeClr>
                  </a:solidFill>
                  <a:latin typeface="Courier New" panose="02070309020205020404" pitchFamily="49" charset="0"/>
                  <a:cs typeface="Courier New" panose="02070309020205020404" pitchFamily="49" charset="0"/>
                </a:rPr>
                <a:t>mapstructure</a:t>
              </a:r>
              <a:r>
                <a:rPr lang="en-AU" sz="900" b="1" dirty="0">
                  <a:solidFill>
                    <a:schemeClr val="accent2">
                      <a:lumMod val="50000"/>
                    </a:schemeClr>
                  </a:solidFill>
                  <a:latin typeface="Courier New" panose="02070309020205020404" pitchFamily="49" charset="0"/>
                  <a:cs typeface="Courier New" panose="02070309020205020404" pitchFamily="49" charset="0"/>
                </a:rPr>
                <a:t>:"path" </a:t>
              </a:r>
              <a:r>
                <a:rPr lang="en-AU" sz="900" b="1" dirty="0" err="1">
                  <a:solidFill>
                    <a:schemeClr val="accent2">
                      <a:lumMod val="50000"/>
                    </a:schemeClr>
                  </a:solidFill>
                  <a:latin typeface="Courier New" panose="02070309020205020404" pitchFamily="49" charset="0"/>
                  <a:cs typeface="Courier New" panose="02070309020205020404" pitchFamily="49" charset="0"/>
                </a:rPr>
                <a:t>yaml</a:t>
              </a:r>
              <a:r>
                <a:rPr lang="en-AU" sz="900" b="1" dirty="0">
                  <a:solidFill>
                    <a:schemeClr val="accent2">
                      <a:lumMod val="50000"/>
                    </a:schemeClr>
                  </a:solidFill>
                  <a:latin typeface="Courier New" panose="02070309020205020404" pitchFamily="49" charset="0"/>
                  <a:cs typeface="Courier New" panose="02070309020205020404" pitchFamily="49" charset="0"/>
                </a:rPr>
                <a:t>:"path"`</a:t>
              </a:r>
            </a:p>
            <a:p>
              <a:pPr lvl="0"/>
              <a:r>
                <a:rPr lang="en-AU" sz="900" b="1" dirty="0">
                  <a:solidFill>
                    <a:srgbClr val="5B9BD5">
                      <a:lumMod val="75000"/>
                    </a:srgbClr>
                  </a:solidFill>
                  <a:latin typeface="Courier New" panose="02070309020205020404" pitchFamily="49" charset="0"/>
                  <a:cs typeface="Courier New" panose="02070309020205020404" pitchFamily="49" charset="0"/>
                </a:rPr>
                <a:t>    </a:t>
              </a:r>
              <a:r>
                <a:rPr lang="en-AU" sz="900" b="1" dirty="0" err="1">
                  <a:latin typeface="Courier New" panose="02070309020205020404" pitchFamily="49" charset="0"/>
                  <a:cs typeface="Courier New" panose="02070309020205020404" pitchFamily="49" charset="0"/>
                </a:rPr>
                <a:t>InvokableExternal</a:t>
              </a:r>
              <a:r>
                <a:rPr lang="en-AU" sz="900" b="1" dirty="0">
                  <a:solidFill>
                    <a:srgbClr val="5B9BD5">
                      <a:lumMod val="75000"/>
                    </a:srgbClr>
                  </a:solidFill>
                  <a:latin typeface="Courier New" panose="02070309020205020404" pitchFamily="49" charset="0"/>
                  <a:cs typeface="Courier New" panose="02070309020205020404" pitchFamily="49" charset="0"/>
                </a:rPr>
                <a:t> bool   </a:t>
              </a:r>
              <a:r>
                <a:rPr lang="en-AU" sz="900" b="1" dirty="0">
                  <a:solidFill>
                    <a:schemeClr val="accent2">
                      <a:lumMod val="50000"/>
                    </a:schemeClr>
                  </a:solidFill>
                  <a:latin typeface="Courier New" panose="02070309020205020404" pitchFamily="49" charset="0"/>
                  <a:cs typeface="Courier New" panose="02070309020205020404" pitchFamily="49" charset="0"/>
                </a:rPr>
                <a:t>`</a:t>
              </a:r>
              <a:r>
                <a:rPr lang="en-AU" sz="900" b="1" dirty="0" err="1">
                  <a:solidFill>
                    <a:schemeClr val="accent2">
                      <a:lumMod val="50000"/>
                    </a:schemeClr>
                  </a:solidFill>
                  <a:latin typeface="Courier New" panose="02070309020205020404" pitchFamily="49" charset="0"/>
                  <a:cs typeface="Courier New" panose="02070309020205020404" pitchFamily="49" charset="0"/>
                </a:rPr>
                <a:t>mapstructure</a:t>
              </a:r>
              <a:r>
                <a:rPr lang="en-AU" sz="900" b="1" dirty="0">
                  <a:solidFill>
                    <a:schemeClr val="accent2">
                      <a:lumMod val="50000"/>
                    </a:schemeClr>
                  </a:solidFill>
                  <a:latin typeface="Courier New" panose="02070309020205020404" pitchFamily="49" charset="0"/>
                  <a:cs typeface="Courier New" panose="02070309020205020404" pitchFamily="49" charset="0"/>
                </a:rPr>
                <a:t>:"</a:t>
              </a:r>
              <a:r>
                <a:rPr lang="en-AU" sz="900" b="1" dirty="0" err="1">
                  <a:solidFill>
                    <a:schemeClr val="accent2">
                      <a:lumMod val="50000"/>
                    </a:schemeClr>
                  </a:solidFill>
                  <a:latin typeface="Courier New" panose="02070309020205020404" pitchFamily="49" charset="0"/>
                  <a:cs typeface="Courier New" panose="02070309020205020404" pitchFamily="49" charset="0"/>
                </a:rPr>
                <a:t>invokableExternal</a:t>
              </a:r>
              <a:r>
                <a:rPr lang="en-AU" sz="900" b="1" dirty="0">
                  <a:solidFill>
                    <a:schemeClr val="accent2">
                      <a:lumMod val="50000"/>
                    </a:schemeClr>
                  </a:solidFill>
                  <a:latin typeface="Courier New" panose="02070309020205020404" pitchFamily="49" charset="0"/>
                  <a:cs typeface="Courier New" panose="02070309020205020404" pitchFamily="49" charset="0"/>
                </a:rPr>
                <a:t>" </a:t>
              </a:r>
              <a:r>
                <a:rPr lang="en-AU" sz="900" b="1" dirty="0" err="1">
                  <a:solidFill>
                    <a:schemeClr val="accent2">
                      <a:lumMod val="50000"/>
                    </a:schemeClr>
                  </a:solidFill>
                  <a:latin typeface="Courier New" panose="02070309020205020404" pitchFamily="49" charset="0"/>
                  <a:cs typeface="Courier New" panose="02070309020205020404" pitchFamily="49" charset="0"/>
                </a:rPr>
                <a:t>yaml</a:t>
              </a:r>
              <a:r>
                <a:rPr lang="en-AU" sz="900" b="1" dirty="0">
                  <a:solidFill>
                    <a:schemeClr val="accent2">
                      <a:lumMod val="50000"/>
                    </a:schemeClr>
                  </a:solidFill>
                  <a:latin typeface="Courier New" panose="02070309020205020404" pitchFamily="49" charset="0"/>
                  <a:cs typeface="Courier New" panose="02070309020205020404" pitchFamily="49" charset="0"/>
                </a:rPr>
                <a:t>:"</a:t>
              </a:r>
              <a:r>
                <a:rPr lang="en-AU" sz="900" b="1" dirty="0" err="1">
                  <a:solidFill>
                    <a:schemeClr val="accent2">
                      <a:lumMod val="50000"/>
                    </a:schemeClr>
                  </a:solidFill>
                  <a:latin typeface="Courier New" panose="02070309020205020404" pitchFamily="49" charset="0"/>
                  <a:cs typeface="Courier New" panose="02070309020205020404" pitchFamily="49" charset="0"/>
                </a:rPr>
                <a:t>invokableExternal</a:t>
              </a:r>
              <a:r>
                <a:rPr lang="en-AU" sz="900" b="1" dirty="0">
                  <a:solidFill>
                    <a:schemeClr val="accent2">
                      <a:lumMod val="50000"/>
                    </a:schemeClr>
                  </a:solidFill>
                  <a:latin typeface="Courier New" panose="02070309020205020404" pitchFamily="49" charset="0"/>
                  <a:cs typeface="Courier New" panose="02070309020205020404" pitchFamily="49" charset="0"/>
                </a:rPr>
                <a:t>"`</a:t>
              </a:r>
            </a:p>
            <a:p>
              <a:pPr lvl="0"/>
              <a:r>
                <a:rPr lang="en-AU" sz="900" b="1" dirty="0">
                  <a:solidFill>
                    <a:srgbClr val="5B9BD5">
                      <a:lumMod val="75000"/>
                    </a:srgbClr>
                  </a:solidFill>
                  <a:latin typeface="Courier New" panose="02070309020205020404" pitchFamily="49" charset="0"/>
                  <a:cs typeface="Courier New" panose="02070309020205020404" pitchFamily="49" charset="0"/>
                </a:rPr>
                <a:t>    </a:t>
              </a:r>
              <a:r>
                <a:rPr lang="en-AU" sz="900" b="1" dirty="0">
                  <a:latin typeface="Courier New" panose="02070309020205020404" pitchFamily="49" charset="0"/>
                  <a:cs typeface="Courier New" panose="02070309020205020404" pitchFamily="49" charset="0"/>
                </a:rPr>
                <a:t>InvokableCC2CC</a:t>
              </a:r>
              <a:r>
                <a:rPr lang="en-AU" sz="900" b="1" dirty="0">
                  <a:solidFill>
                    <a:srgbClr val="5B9BD5">
                      <a:lumMod val="75000"/>
                    </a:srgbClr>
                  </a:solidFill>
                  <a:latin typeface="Courier New" panose="02070309020205020404" pitchFamily="49" charset="0"/>
                  <a:cs typeface="Courier New" panose="02070309020205020404" pitchFamily="49" charset="0"/>
                </a:rPr>
                <a:t>    bool   </a:t>
              </a:r>
              <a:r>
                <a:rPr lang="en-AU" sz="900" b="1" dirty="0">
                  <a:solidFill>
                    <a:schemeClr val="accent2">
                      <a:lumMod val="50000"/>
                    </a:schemeClr>
                  </a:solidFill>
                  <a:latin typeface="Courier New" panose="02070309020205020404" pitchFamily="49" charset="0"/>
                  <a:cs typeface="Courier New" panose="02070309020205020404" pitchFamily="49" charset="0"/>
                </a:rPr>
                <a:t>`mapstructure:"invokableCC2CC" yaml:"invokableCC2CC"`</a:t>
              </a:r>
            </a:p>
            <a:p>
              <a:pPr lvl="0"/>
              <a:r>
                <a:rPr lang="en-AU" sz="900" b="1" dirty="0">
                  <a:latin typeface="Courier New" panose="02070309020205020404" pitchFamily="49" charset="0"/>
                  <a:cs typeface="Courier New" panose="02070309020205020404" pitchFamily="49" charset="0"/>
                </a:rPr>
                <a:t>}</a:t>
              </a:r>
            </a:p>
            <a:p>
              <a:pPr lvl="0"/>
              <a:endParaRPr lang="en-AU" sz="900" b="1" dirty="0">
                <a:latin typeface="Courier New" panose="02070309020205020404" pitchFamily="49" charset="0"/>
                <a:cs typeface="Courier New" panose="02070309020205020404" pitchFamily="49" charset="0"/>
              </a:endParaRPr>
            </a:p>
            <a:p>
              <a:pPr lvl="0"/>
              <a:r>
                <a:rPr lang="en-AU" sz="1400" dirty="0">
                  <a:latin typeface="Abadi MT Condensed Light" panose="020B0306030101010103" pitchFamily="34" charset="77"/>
                  <a:cs typeface="Courier New" panose="02070309020205020404" pitchFamily="49" charset="0"/>
                </a:rPr>
                <a:t>This is read from the peer configuration under the section </a:t>
              </a:r>
              <a:r>
                <a:rPr lang="en-AU" sz="1400" b="1" dirty="0">
                  <a:latin typeface="Abadi MT Condensed Light" panose="020B0306030101010103" pitchFamily="34" charset="77"/>
                  <a:cs typeface="Courier New" panose="02070309020205020404" pitchFamily="49" charset="0"/>
                </a:rPr>
                <a:t>"</a:t>
              </a:r>
              <a:r>
                <a:rPr lang="en-AU" sz="1400" b="1" dirty="0" err="1">
                  <a:latin typeface="Abadi MT Condensed Light" panose="020B0306030101010103" pitchFamily="34" charset="77"/>
                  <a:cs typeface="Courier New" panose="02070309020205020404" pitchFamily="49" charset="0"/>
                </a:rPr>
                <a:t>chaincode.systemPlugins</a:t>
              </a:r>
              <a:r>
                <a:rPr lang="en-AU" sz="1400" b="1" dirty="0">
                  <a:latin typeface="Abadi MT Condensed Light" panose="020B0306030101010103" pitchFamily="34" charset="77"/>
                  <a:cs typeface="Courier New" panose="02070309020205020404" pitchFamily="49" charset="0"/>
                </a:rPr>
                <a:t>"</a:t>
              </a:r>
            </a:p>
          </p:txBody>
        </p:sp>
      </p:grpSp>
    </p:spTree>
    <p:extLst>
      <p:ext uri="{BB962C8B-B14F-4D97-AF65-F5344CB8AC3E}">
        <p14:creationId xmlns:p14="http://schemas.microsoft.com/office/powerpoint/2010/main" val="161704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ium 3">
            <a:extLst>
              <a:ext uri="{FF2B5EF4-FFF2-40B4-BE49-F238E27FC236}">
                <a16:creationId xmlns:a16="http://schemas.microsoft.com/office/drawing/2014/main" id="{F51C1572-A936-104A-A743-FFF43F8D45C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8" name="Group 7">
            <a:extLst>
              <a:ext uri="{FF2B5EF4-FFF2-40B4-BE49-F238E27FC236}">
                <a16:creationId xmlns:a16="http://schemas.microsoft.com/office/drawing/2014/main" id="{9301E385-CD21-574D-BC0E-77CBFE26ECB1}"/>
              </a:ext>
            </a:extLst>
          </p:cNvPr>
          <p:cNvGrpSpPr/>
          <p:nvPr/>
        </p:nvGrpSpPr>
        <p:grpSpPr>
          <a:xfrm>
            <a:off x="-10510" y="2436172"/>
            <a:ext cx="12202510" cy="2599639"/>
            <a:chOff x="-756743" y="-442829"/>
            <a:chExt cx="12202510" cy="2599639"/>
          </a:xfrm>
        </p:grpSpPr>
        <p:sp>
          <p:nvSpPr>
            <p:cNvPr id="5" name="Rectangle 4">
              <a:extLst>
                <a:ext uri="{FF2B5EF4-FFF2-40B4-BE49-F238E27FC236}">
                  <a16:creationId xmlns:a16="http://schemas.microsoft.com/office/drawing/2014/main" id="{47E5F407-0760-0842-AAC4-4A63EC9A9C43}"/>
                </a:ext>
              </a:extLst>
            </p:cNvPr>
            <p:cNvSpPr/>
            <p:nvPr/>
          </p:nvSpPr>
          <p:spPr>
            <a:xfrm flipV="1">
              <a:off x="-756743" y="-10510"/>
              <a:ext cx="12202510" cy="5570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5EE6BF3-68EF-B446-B55A-DBB41577FBDF}"/>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7" name="Rectangle 6">
              <a:extLst>
                <a:ext uri="{FF2B5EF4-FFF2-40B4-BE49-F238E27FC236}">
                  <a16:creationId xmlns:a16="http://schemas.microsoft.com/office/drawing/2014/main" id="{EF6F158B-7357-9E43-BAD9-E72E012CF81F}"/>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latin typeface="Impact" panose="020B0806030902050204" pitchFamily="34" charset="0"/>
                  <a:cs typeface="Aharoni" panose="02010803020104030203" pitchFamily="2" charset="-79"/>
                </a:rPr>
                <a:t>2</a:t>
              </a:r>
              <a:endParaRPr lang="en-AU" sz="3600" dirty="0">
                <a:latin typeface="Impact" panose="020B0806030902050204" pitchFamily="34" charset="0"/>
                <a:cs typeface="Aharoni" panose="02010803020104030203" pitchFamily="2" charset="-79"/>
              </a:endParaRPr>
            </a:p>
          </p:txBody>
        </p:sp>
        <p:sp>
          <p:nvSpPr>
            <p:cNvPr id="13" name="TextBox 12">
              <a:extLst>
                <a:ext uri="{FF2B5EF4-FFF2-40B4-BE49-F238E27FC236}">
                  <a16:creationId xmlns:a16="http://schemas.microsoft.com/office/drawing/2014/main" id="{C42810FF-6329-934F-AC76-90ED3DA12C58}"/>
                </a:ext>
              </a:extLst>
            </p:cNvPr>
            <p:cNvSpPr txBox="1"/>
            <p:nvPr/>
          </p:nvSpPr>
          <p:spPr>
            <a:xfrm>
              <a:off x="819805" y="-442829"/>
              <a:ext cx="247535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Chaincode Management</a:t>
              </a:r>
            </a:p>
          </p:txBody>
        </p:sp>
        <p:sp>
          <p:nvSpPr>
            <p:cNvPr id="14" name="TextBox 13">
              <a:extLst>
                <a:ext uri="{FF2B5EF4-FFF2-40B4-BE49-F238E27FC236}">
                  <a16:creationId xmlns:a16="http://schemas.microsoft.com/office/drawing/2014/main" id="{812059C4-2957-FD4D-A197-8182A81F2FF5}"/>
                </a:ext>
              </a:extLst>
            </p:cNvPr>
            <p:cNvSpPr txBox="1"/>
            <p:nvPr/>
          </p:nvSpPr>
          <p:spPr>
            <a:xfrm>
              <a:off x="819805" y="556370"/>
              <a:ext cx="163217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Shim</a:t>
              </a:r>
            </a:p>
          </p:txBody>
        </p:sp>
        <p:sp>
          <p:nvSpPr>
            <p:cNvPr id="15" name="TextBox 14">
              <a:extLst>
                <a:ext uri="{FF2B5EF4-FFF2-40B4-BE49-F238E27FC236}">
                  <a16:creationId xmlns:a16="http://schemas.microsoft.com/office/drawing/2014/main" id="{992ACA00-DC35-4B46-980B-72CEB6456BB7}"/>
                </a:ext>
              </a:extLst>
            </p:cNvPr>
            <p:cNvSpPr txBox="1"/>
            <p:nvPr/>
          </p:nvSpPr>
          <p:spPr>
            <a:xfrm>
              <a:off x="819805" y="956480"/>
              <a:ext cx="159851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Peer</a:t>
              </a:r>
            </a:p>
          </p:txBody>
        </p:sp>
        <p:sp>
          <p:nvSpPr>
            <p:cNvPr id="16" name="TextBox 15">
              <a:extLst>
                <a:ext uri="{FF2B5EF4-FFF2-40B4-BE49-F238E27FC236}">
                  <a16:creationId xmlns:a16="http://schemas.microsoft.com/office/drawing/2014/main" id="{BDAE959B-8024-BB4D-8B5C-7E78625039B3}"/>
                </a:ext>
              </a:extLst>
            </p:cNvPr>
            <p:cNvSpPr txBox="1"/>
            <p:nvPr/>
          </p:nvSpPr>
          <p:spPr>
            <a:xfrm>
              <a:off x="819805" y="1356590"/>
              <a:ext cx="2803973"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Support for New Languages</a:t>
              </a:r>
            </a:p>
          </p:txBody>
        </p:sp>
        <p:sp>
          <p:nvSpPr>
            <p:cNvPr id="17" name="TextBox 16">
              <a:extLst>
                <a:ext uri="{FF2B5EF4-FFF2-40B4-BE49-F238E27FC236}">
                  <a16:creationId xmlns:a16="http://schemas.microsoft.com/office/drawing/2014/main" id="{2A7322EF-E3F4-1A4A-9C43-23C63A89333A}"/>
                </a:ext>
              </a:extLst>
            </p:cNvPr>
            <p:cNvSpPr txBox="1"/>
            <p:nvPr/>
          </p:nvSpPr>
          <p:spPr>
            <a:xfrm>
              <a:off x="819805" y="1756700"/>
              <a:ext cx="1011367"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Wrap Up</a:t>
              </a:r>
            </a:p>
          </p:txBody>
        </p:sp>
      </p:grpSp>
    </p:spTree>
    <p:extLst>
      <p:ext uri="{BB962C8B-B14F-4D97-AF65-F5344CB8AC3E}">
        <p14:creationId xmlns:p14="http://schemas.microsoft.com/office/powerpoint/2010/main" val="424630264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Support Services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1097160" cy="369332"/>
          </a:xfrm>
          <a:prstGeom prst="rect">
            <a:avLst/>
          </a:prstGeom>
        </p:spPr>
        <p:txBody>
          <a:bodyPr wrap="none">
            <a:spAutoFit/>
          </a:bodyPr>
          <a:lstStyle/>
          <a:p>
            <a:pPr lvl="0"/>
            <a:r>
              <a:rPr lang="en-AU" b="1" dirty="0">
                <a:solidFill>
                  <a:prstClr val="black"/>
                </a:solidFill>
              </a:rPr>
              <a:t>Overview</a:t>
            </a:r>
          </a:p>
        </p:txBody>
      </p:sp>
      <p:sp>
        <p:nvSpPr>
          <p:cNvPr id="14" name="TextBox 13">
            <a:extLst>
              <a:ext uri="{FF2B5EF4-FFF2-40B4-BE49-F238E27FC236}">
                <a16:creationId xmlns:a16="http://schemas.microsoft.com/office/drawing/2014/main" id="{7B8A0015-83B3-344D-90DB-ACA90EDACB00}"/>
              </a:ext>
            </a:extLst>
          </p:cNvPr>
          <p:cNvSpPr txBox="1"/>
          <p:nvPr/>
        </p:nvSpPr>
        <p:spPr>
          <a:xfrm>
            <a:off x="859219" y="2307573"/>
            <a:ext cx="10836251" cy="1938992"/>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Chaincode support services are responsible for interfacing system and user </a:t>
            </a:r>
            <a:r>
              <a:rPr lang="en-AU" sz="2000" b="1" dirty="0">
                <a:latin typeface="Arial Narrow" panose="020B0604020202020204" pitchFamily="34" charset="0"/>
                <a:cs typeface="Arial Narrow" panose="020B0604020202020204" pitchFamily="34" charset="0"/>
              </a:rPr>
              <a:t>Chaincode</a:t>
            </a:r>
            <a:r>
              <a:rPr lang="en-AU" sz="2000" dirty="0">
                <a:latin typeface="Arial Narrow" panose="020B0604020202020204" pitchFamily="34" charset="0"/>
                <a:cs typeface="Arial Narrow" panose="020B0604020202020204" pitchFamily="34" charset="0"/>
              </a:rPr>
              <a:t> instances with the peer.</a:t>
            </a:r>
          </a:p>
          <a:p>
            <a:pPr>
              <a:spcBef>
                <a:spcPts val="600"/>
              </a:spcBef>
              <a:spcAft>
                <a:spcPts val="600"/>
              </a:spcAft>
            </a:pPr>
            <a:r>
              <a:rPr lang="en-AU" sz="2000" dirty="0">
                <a:latin typeface="Arial Narrow" panose="020B0604020202020204" pitchFamily="34" charset="0"/>
                <a:cs typeface="Arial Narrow" panose="020B0604020202020204" pitchFamily="34" charset="0"/>
              </a:rPr>
              <a:t>While 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(LSCC, QSCC, CSCC) have reference for other system components in the peer, user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(and system chaincode plugins) </a:t>
            </a:r>
            <a:r>
              <a:rPr lang="en-AU" sz="2000" dirty="0" err="1">
                <a:latin typeface="Arial Narrow" panose="020B0604020202020204" pitchFamily="34" charset="0"/>
                <a:cs typeface="Arial Narrow" panose="020B0604020202020204" pitchFamily="34" charset="0"/>
              </a:rPr>
              <a:t>interfce</a:t>
            </a:r>
            <a:r>
              <a:rPr lang="en-AU" sz="2000" dirty="0">
                <a:latin typeface="Arial Narrow" panose="020B0604020202020204" pitchFamily="34" charset="0"/>
                <a:cs typeface="Arial Narrow" panose="020B0604020202020204" pitchFamily="34" charset="0"/>
              </a:rPr>
              <a:t> with the peer only through this service, which provides them with access to the channel ledger and the ability to invoke other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in the peer.</a:t>
            </a:r>
          </a:p>
          <a:p>
            <a:pPr>
              <a:spcBef>
                <a:spcPts val="600"/>
              </a:spcBef>
              <a:spcAft>
                <a:spcPts val="600"/>
              </a:spcAft>
            </a:pPr>
            <a:r>
              <a:rPr lang="en-AU" sz="2000" dirty="0">
                <a:latin typeface="Arial Narrow" panose="020B0604020202020204" pitchFamily="34" charset="0"/>
                <a:cs typeface="Arial Narrow" panose="020B0604020202020204" pitchFamily="34" charset="0"/>
              </a:rPr>
              <a:t>The responsibilities of the Chaincode Support services are:</a:t>
            </a:r>
          </a:p>
        </p:txBody>
      </p:sp>
      <p:sp>
        <p:nvSpPr>
          <p:cNvPr id="16" name="TextBox 15">
            <a:extLst>
              <a:ext uri="{FF2B5EF4-FFF2-40B4-BE49-F238E27FC236}">
                <a16:creationId xmlns:a16="http://schemas.microsoft.com/office/drawing/2014/main" id="{7B9896E4-5E86-A642-B3D1-7D0D83A366E8}"/>
              </a:ext>
            </a:extLst>
          </p:cNvPr>
          <p:cNvSpPr txBox="1"/>
          <p:nvPr/>
        </p:nvSpPr>
        <p:spPr>
          <a:xfrm>
            <a:off x="904231" y="4210815"/>
            <a:ext cx="10836250" cy="1938992"/>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launching and stopping (peer managed) </a:t>
            </a:r>
            <a:r>
              <a:rPr lang="en-AU" sz="2000" dirty="0" err="1">
                <a:latin typeface="Arial Narrow" panose="020B0604020202020204" pitchFamily="34" charset="0"/>
                <a:cs typeface="Arial Narrow" panose="020B0604020202020204" pitchFamily="34" charset="0"/>
              </a:rPr>
              <a:t>chaincodes</a:t>
            </a:r>
            <a:endParaRPr lang="en-AU" sz="2000"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managing the bidirectional communication stream between the chaincode and the peer</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creating the transaction context for transactions that are executed (within a channel)</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forwarding transaction invocations to the corresponding chaincode and processing chaincode requests</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slicing the view that the chaincode have of the ledger based on the transaction context</a:t>
            </a:r>
          </a:p>
        </p:txBody>
      </p:sp>
    </p:spTree>
    <p:extLst>
      <p:ext uri="{BB962C8B-B14F-4D97-AF65-F5344CB8AC3E}">
        <p14:creationId xmlns:p14="http://schemas.microsoft.com/office/powerpoint/2010/main" val="32363072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Support Services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pic>
        <p:nvPicPr>
          <p:cNvPr id="12" name="Picture 11" descr="A close up of a logo&#10;&#10;Description automatically generated">
            <a:extLst>
              <a:ext uri="{FF2B5EF4-FFF2-40B4-BE49-F238E27FC236}">
                <a16:creationId xmlns:a16="http://schemas.microsoft.com/office/drawing/2014/main" id="{37241A61-85DD-F148-BF0B-5CFAA8632E91}"/>
              </a:ext>
            </a:extLst>
          </p:cNvPr>
          <p:cNvPicPr>
            <a:picLocks noChangeAspect="1"/>
          </p:cNvPicPr>
          <p:nvPr/>
        </p:nvPicPr>
        <p:blipFill>
          <a:blip r:embed="rId3"/>
          <a:stretch>
            <a:fillRect/>
          </a:stretch>
        </p:blipFill>
        <p:spPr>
          <a:xfrm>
            <a:off x="668725" y="1963678"/>
            <a:ext cx="302161" cy="302161"/>
          </a:xfrm>
          <a:prstGeom prst="rect">
            <a:avLst/>
          </a:prstGeom>
        </p:spPr>
      </p:pic>
      <p:sp>
        <p:nvSpPr>
          <p:cNvPr id="13" name="TextBox 12">
            <a:extLst>
              <a:ext uri="{FF2B5EF4-FFF2-40B4-BE49-F238E27FC236}">
                <a16:creationId xmlns:a16="http://schemas.microsoft.com/office/drawing/2014/main" id="{F62A7680-9D56-BF44-AC5B-A9ADEF58D977}"/>
              </a:ext>
            </a:extLst>
          </p:cNvPr>
          <p:cNvSpPr txBox="1"/>
          <p:nvPr/>
        </p:nvSpPr>
        <p:spPr>
          <a:xfrm>
            <a:off x="970886" y="1891973"/>
            <a:ext cx="2704587"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hyperleger</a:t>
            </a:r>
            <a:r>
              <a:rPr lang="en-AU" dirty="0">
                <a:latin typeface="Arial Narrow" panose="020B0604020202020204" pitchFamily="34" charset="0"/>
                <a:cs typeface="Arial Narrow" panose="020B0604020202020204" pitchFamily="34" charset="0"/>
              </a:rPr>
              <a:t>/fabric [release-1.4]</a:t>
            </a:r>
          </a:p>
        </p:txBody>
      </p:sp>
      <p:cxnSp>
        <p:nvCxnSpPr>
          <p:cNvPr id="15" name="Straight Connector 14">
            <a:extLst>
              <a:ext uri="{FF2B5EF4-FFF2-40B4-BE49-F238E27FC236}">
                <a16:creationId xmlns:a16="http://schemas.microsoft.com/office/drawing/2014/main" id="{F09999F9-9B22-B54C-A40D-576BC76AAC38}"/>
              </a:ext>
            </a:extLst>
          </p:cNvPr>
          <p:cNvCxnSpPr>
            <a:cxnSpLocks/>
          </p:cNvCxnSpPr>
          <p:nvPr/>
        </p:nvCxnSpPr>
        <p:spPr>
          <a:xfrm>
            <a:off x="1115889" y="2592440"/>
            <a:ext cx="0" cy="1157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2D6802F5-3542-2443-BE0D-E7F7ACD21380}"/>
              </a:ext>
            </a:extLst>
          </p:cNvPr>
          <p:cNvGrpSpPr/>
          <p:nvPr/>
        </p:nvGrpSpPr>
        <p:grpSpPr>
          <a:xfrm>
            <a:off x="1121013" y="2541827"/>
            <a:ext cx="1327360" cy="322315"/>
            <a:chOff x="1207330" y="2457895"/>
            <a:chExt cx="1327360" cy="322315"/>
          </a:xfrm>
        </p:grpSpPr>
        <p:pic>
          <p:nvPicPr>
            <p:cNvPr id="26" name="Picture 25" descr="A close up of a camera&#10;&#10;Description automatically generated">
              <a:extLst>
                <a:ext uri="{FF2B5EF4-FFF2-40B4-BE49-F238E27FC236}">
                  <a16:creationId xmlns:a16="http://schemas.microsoft.com/office/drawing/2014/main" id="{0333365A-71CD-604D-8B3D-533840291F6F}"/>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27" name="Straight Connector 26">
              <a:extLst>
                <a:ext uri="{FF2B5EF4-FFF2-40B4-BE49-F238E27FC236}">
                  <a16:creationId xmlns:a16="http://schemas.microsoft.com/office/drawing/2014/main" id="{8AE23108-622B-9B48-8247-A965F9B8C26F}"/>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96C94C-2696-1044-AB6C-BCAD8C235555}"/>
                </a:ext>
              </a:extLst>
            </p:cNvPr>
            <p:cNvSpPr txBox="1"/>
            <p:nvPr/>
          </p:nvSpPr>
          <p:spPr>
            <a:xfrm>
              <a:off x="2063086" y="2457895"/>
              <a:ext cx="471604"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core</a:t>
              </a:r>
              <a:endParaRPr lang="en-AU" dirty="0">
                <a:latin typeface="Arial Narrow" panose="020B0604020202020204" pitchFamily="34" charset="0"/>
                <a:cs typeface="Arial Narrow" panose="020B0604020202020204" pitchFamily="34" charset="0"/>
              </a:endParaRPr>
            </a:p>
          </p:txBody>
        </p:sp>
      </p:grpSp>
      <p:cxnSp>
        <p:nvCxnSpPr>
          <p:cNvPr id="29" name="Straight Connector 28">
            <a:extLst>
              <a:ext uri="{FF2B5EF4-FFF2-40B4-BE49-F238E27FC236}">
                <a16:creationId xmlns:a16="http://schemas.microsoft.com/office/drawing/2014/main" id="{EB19B3A3-301E-3E43-8A30-3F02D12D70DF}"/>
              </a:ext>
            </a:extLst>
          </p:cNvPr>
          <p:cNvCxnSpPr>
            <a:cxnSpLocks/>
          </p:cNvCxnSpPr>
          <p:nvPr/>
        </p:nvCxnSpPr>
        <p:spPr>
          <a:xfrm>
            <a:off x="1808188" y="3186101"/>
            <a:ext cx="0" cy="564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F55372-E428-734E-A12C-E76E18DF381B}"/>
              </a:ext>
            </a:extLst>
          </p:cNvPr>
          <p:cNvCxnSpPr>
            <a:cxnSpLocks/>
          </p:cNvCxnSpPr>
          <p:nvPr/>
        </p:nvCxnSpPr>
        <p:spPr>
          <a:xfrm>
            <a:off x="1107148" y="2287430"/>
            <a:ext cx="0" cy="26609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F7AB43-101D-BE4F-805D-F55B832720FA}"/>
              </a:ext>
            </a:extLst>
          </p:cNvPr>
          <p:cNvCxnSpPr>
            <a:cxnSpLocks/>
          </p:cNvCxnSpPr>
          <p:nvPr/>
        </p:nvCxnSpPr>
        <p:spPr>
          <a:xfrm>
            <a:off x="2221626" y="4798503"/>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791BA55-64E8-F14D-8AAC-1A7AE7EFE812}"/>
              </a:ext>
            </a:extLst>
          </p:cNvPr>
          <p:cNvCxnSpPr>
            <a:cxnSpLocks/>
          </p:cNvCxnSpPr>
          <p:nvPr/>
        </p:nvCxnSpPr>
        <p:spPr>
          <a:xfrm>
            <a:off x="1807669" y="3797082"/>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6D938444-6400-3C44-8D53-D909F8D78A11}"/>
              </a:ext>
            </a:extLst>
          </p:cNvPr>
          <p:cNvGrpSpPr/>
          <p:nvPr/>
        </p:nvGrpSpPr>
        <p:grpSpPr>
          <a:xfrm>
            <a:off x="7834276" y="3460179"/>
            <a:ext cx="3506172" cy="1428365"/>
            <a:chOff x="5645017" y="4122779"/>
            <a:chExt cx="3506172" cy="1428365"/>
          </a:xfrm>
        </p:grpSpPr>
        <p:sp>
          <p:nvSpPr>
            <p:cNvPr id="85" name="Right Brace 84">
              <a:extLst>
                <a:ext uri="{FF2B5EF4-FFF2-40B4-BE49-F238E27FC236}">
                  <a16:creationId xmlns:a16="http://schemas.microsoft.com/office/drawing/2014/main" id="{C4863422-2763-DA40-9DC0-10C49958389E}"/>
                </a:ext>
              </a:extLst>
            </p:cNvPr>
            <p:cNvSpPr/>
            <p:nvPr/>
          </p:nvSpPr>
          <p:spPr>
            <a:xfrm>
              <a:off x="5645017" y="4122779"/>
              <a:ext cx="93553" cy="1428365"/>
            </a:xfrm>
            <a:prstGeom prst="righ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accent4">
                    <a:lumMod val="50000"/>
                  </a:schemeClr>
                </a:solidFill>
              </a:endParaRPr>
            </a:p>
          </p:txBody>
        </p:sp>
        <p:sp>
          <p:nvSpPr>
            <p:cNvPr id="86" name="TextBox 85">
              <a:extLst>
                <a:ext uri="{FF2B5EF4-FFF2-40B4-BE49-F238E27FC236}">
                  <a16:creationId xmlns:a16="http://schemas.microsoft.com/office/drawing/2014/main" id="{C88DB573-DE24-4E46-93FB-DB5205C17A28}"/>
                </a:ext>
              </a:extLst>
            </p:cNvPr>
            <p:cNvSpPr txBox="1"/>
            <p:nvPr/>
          </p:nvSpPr>
          <p:spPr>
            <a:xfrm>
              <a:off x="5803395" y="4437760"/>
              <a:ext cx="3347794" cy="830997"/>
            </a:xfrm>
            <a:prstGeom prst="rect">
              <a:avLst/>
            </a:prstGeom>
            <a:noFill/>
          </p:spPr>
          <p:txBody>
            <a:bodyPr wrap="square" rtlCol="0">
              <a:spAutoFit/>
            </a:bodyPr>
            <a:lstStyle/>
            <a:p>
              <a:r>
                <a:rPr lang="en-AU" sz="1600" dirty="0">
                  <a:latin typeface="Abadi MT Condensed Light" panose="020B0306030101010103" pitchFamily="34" charset="77"/>
                </a:rPr>
                <a:t>Relevant packages supporting the operations of the chaincode services, but not core for this functionality.</a:t>
              </a:r>
            </a:p>
          </p:txBody>
        </p:sp>
      </p:grpSp>
      <p:grpSp>
        <p:nvGrpSpPr>
          <p:cNvPr id="87" name="Group 86">
            <a:extLst>
              <a:ext uri="{FF2B5EF4-FFF2-40B4-BE49-F238E27FC236}">
                <a16:creationId xmlns:a16="http://schemas.microsoft.com/office/drawing/2014/main" id="{32456967-8800-C24C-9C49-5B3B3F9CFB42}"/>
              </a:ext>
            </a:extLst>
          </p:cNvPr>
          <p:cNvGrpSpPr/>
          <p:nvPr/>
        </p:nvGrpSpPr>
        <p:grpSpPr>
          <a:xfrm>
            <a:off x="3818230" y="5989975"/>
            <a:ext cx="2771827" cy="532540"/>
            <a:chOff x="6025052" y="5241115"/>
            <a:chExt cx="2771827" cy="532540"/>
          </a:xfrm>
        </p:grpSpPr>
        <p:sp>
          <p:nvSpPr>
            <p:cNvPr id="88" name="Right Brace 87">
              <a:extLst>
                <a:ext uri="{FF2B5EF4-FFF2-40B4-BE49-F238E27FC236}">
                  <a16:creationId xmlns:a16="http://schemas.microsoft.com/office/drawing/2014/main" id="{6F71BF3B-15C2-EB48-96C1-80AAEC0A5A37}"/>
                </a:ext>
              </a:extLst>
            </p:cNvPr>
            <p:cNvSpPr/>
            <p:nvPr/>
          </p:nvSpPr>
          <p:spPr>
            <a:xfrm>
              <a:off x="6025052" y="5241115"/>
              <a:ext cx="88686" cy="532540"/>
            </a:xfrm>
            <a:prstGeom prst="righ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accent4">
                    <a:lumMod val="50000"/>
                  </a:schemeClr>
                </a:solidFill>
              </a:endParaRPr>
            </a:p>
          </p:txBody>
        </p:sp>
        <p:sp>
          <p:nvSpPr>
            <p:cNvPr id="89" name="TextBox 88">
              <a:extLst>
                <a:ext uri="{FF2B5EF4-FFF2-40B4-BE49-F238E27FC236}">
                  <a16:creationId xmlns:a16="http://schemas.microsoft.com/office/drawing/2014/main" id="{8F405751-8C6A-2344-BEA9-8DA1A3E69F04}"/>
                </a:ext>
              </a:extLst>
            </p:cNvPr>
            <p:cNvSpPr txBox="1"/>
            <p:nvPr/>
          </p:nvSpPr>
          <p:spPr>
            <a:xfrm>
              <a:off x="6155736" y="5339095"/>
              <a:ext cx="2641143" cy="338554"/>
            </a:xfrm>
            <a:prstGeom prst="rect">
              <a:avLst/>
            </a:prstGeom>
            <a:noFill/>
          </p:spPr>
          <p:txBody>
            <a:bodyPr wrap="square" rtlCol="0">
              <a:spAutoFit/>
            </a:bodyPr>
            <a:lstStyle/>
            <a:p>
              <a:r>
                <a:rPr lang="en-AU" sz="1600" dirty="0">
                  <a:latin typeface="Abadi MT Condensed Light" panose="020B0306030101010103" pitchFamily="34" charset="77"/>
                </a:rPr>
                <a:t>Relevant definitions.</a:t>
              </a:r>
            </a:p>
          </p:txBody>
        </p:sp>
      </p:grpSp>
      <p:cxnSp>
        <p:nvCxnSpPr>
          <p:cNvPr id="127" name="Straight Connector 126">
            <a:extLst>
              <a:ext uri="{FF2B5EF4-FFF2-40B4-BE49-F238E27FC236}">
                <a16:creationId xmlns:a16="http://schemas.microsoft.com/office/drawing/2014/main" id="{9F499659-BDA0-4843-9A41-80FCE1BD88F8}"/>
              </a:ext>
            </a:extLst>
          </p:cNvPr>
          <p:cNvCxnSpPr>
            <a:cxnSpLocks/>
          </p:cNvCxnSpPr>
          <p:nvPr/>
        </p:nvCxnSpPr>
        <p:spPr>
          <a:xfrm>
            <a:off x="1808188" y="2890268"/>
            <a:ext cx="0" cy="26609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91" name="Group 290">
            <a:extLst>
              <a:ext uri="{FF2B5EF4-FFF2-40B4-BE49-F238E27FC236}">
                <a16:creationId xmlns:a16="http://schemas.microsoft.com/office/drawing/2014/main" id="{48511332-C826-844E-A556-F1F7FD6497CF}"/>
              </a:ext>
            </a:extLst>
          </p:cNvPr>
          <p:cNvGrpSpPr/>
          <p:nvPr/>
        </p:nvGrpSpPr>
        <p:grpSpPr>
          <a:xfrm>
            <a:off x="1808188" y="3163659"/>
            <a:ext cx="6052581" cy="3596176"/>
            <a:chOff x="1808188" y="3163659"/>
            <a:chExt cx="6052581" cy="3596176"/>
          </a:xfrm>
        </p:grpSpPr>
        <p:grpSp>
          <p:nvGrpSpPr>
            <p:cNvPr id="41" name="Group 40">
              <a:extLst>
                <a:ext uri="{FF2B5EF4-FFF2-40B4-BE49-F238E27FC236}">
                  <a16:creationId xmlns:a16="http://schemas.microsoft.com/office/drawing/2014/main" id="{24EA5B94-65A3-8F40-B865-ACDC905B1DFF}"/>
                </a:ext>
              </a:extLst>
            </p:cNvPr>
            <p:cNvGrpSpPr/>
            <p:nvPr/>
          </p:nvGrpSpPr>
          <p:grpSpPr>
            <a:xfrm>
              <a:off x="1808188" y="3163659"/>
              <a:ext cx="6052581" cy="3596176"/>
              <a:chOff x="-1183954" y="3286590"/>
              <a:chExt cx="6052581" cy="3596176"/>
            </a:xfrm>
          </p:grpSpPr>
          <p:grpSp>
            <p:nvGrpSpPr>
              <p:cNvPr id="42" name="Group 41">
                <a:extLst>
                  <a:ext uri="{FF2B5EF4-FFF2-40B4-BE49-F238E27FC236}">
                    <a16:creationId xmlns:a16="http://schemas.microsoft.com/office/drawing/2014/main" id="{B64B3585-49B8-E345-BBA5-3FFDD4F43CEC}"/>
                  </a:ext>
                </a:extLst>
              </p:cNvPr>
              <p:cNvGrpSpPr/>
              <p:nvPr/>
            </p:nvGrpSpPr>
            <p:grpSpPr>
              <a:xfrm>
                <a:off x="-1183954" y="3286590"/>
                <a:ext cx="4802959" cy="322315"/>
                <a:chOff x="-1885152" y="2457895"/>
                <a:chExt cx="4802959" cy="322315"/>
              </a:xfrm>
            </p:grpSpPr>
            <p:pic>
              <p:nvPicPr>
                <p:cNvPr id="49" name="Picture 48" descr="A close up of a camera&#10;&#10;Description automatically generated">
                  <a:extLst>
                    <a:ext uri="{FF2B5EF4-FFF2-40B4-BE49-F238E27FC236}">
                      <a16:creationId xmlns:a16="http://schemas.microsoft.com/office/drawing/2014/main" id="{ED26407C-843A-094A-80A6-A511D4810C5E}"/>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50" name="Straight Connector 49">
                  <a:extLst>
                    <a:ext uri="{FF2B5EF4-FFF2-40B4-BE49-F238E27FC236}">
                      <a16:creationId xmlns:a16="http://schemas.microsoft.com/office/drawing/2014/main" id="{CEFCA79E-FC66-1A4D-B8E8-6E83827186AE}"/>
                    </a:ext>
                  </a:extLst>
                </p:cNvPr>
                <p:cNvCxnSpPr>
                  <a:cxnSpLocks/>
                </p:cNvCxnSpPr>
                <p:nvPr/>
              </p:nvCxnSpPr>
              <p:spPr>
                <a:xfrm flipH="1">
                  <a:off x="-1885152" y="2631148"/>
                  <a:ext cx="36128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780074B-E080-7042-A326-4A607A8F6BFB}"/>
                    </a:ext>
                  </a:extLst>
                </p:cNvPr>
                <p:cNvSpPr txBox="1"/>
                <p:nvPr/>
              </p:nvSpPr>
              <p:spPr>
                <a:xfrm>
                  <a:off x="2063086" y="2457895"/>
                  <a:ext cx="854721"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chaincode</a:t>
                  </a:r>
                  <a:endParaRPr lang="en-AU" dirty="0">
                    <a:latin typeface="Arial Narrow" panose="020B0604020202020204" pitchFamily="34" charset="0"/>
                    <a:cs typeface="Arial Narrow" panose="020B0604020202020204" pitchFamily="34" charset="0"/>
                  </a:endParaRPr>
                </a:p>
              </p:txBody>
            </p:sp>
          </p:grpSp>
          <p:grpSp>
            <p:nvGrpSpPr>
              <p:cNvPr id="43" name="Group 42">
                <a:extLst>
                  <a:ext uri="{FF2B5EF4-FFF2-40B4-BE49-F238E27FC236}">
                    <a16:creationId xmlns:a16="http://schemas.microsoft.com/office/drawing/2014/main" id="{2A6C05D2-18C8-6B48-8093-F77B8892D782}"/>
                  </a:ext>
                </a:extLst>
              </p:cNvPr>
              <p:cNvGrpSpPr/>
              <p:nvPr/>
            </p:nvGrpSpPr>
            <p:grpSpPr>
              <a:xfrm>
                <a:off x="2597245" y="3565334"/>
                <a:ext cx="2271382" cy="3202177"/>
                <a:chOff x="1203159" y="2396310"/>
                <a:chExt cx="2271382" cy="3202177"/>
              </a:xfrm>
            </p:grpSpPr>
            <p:pic>
              <p:nvPicPr>
                <p:cNvPr id="46" name="Picture 45" descr="A close up of a camera&#10;&#10;Description automatically generated">
                  <a:extLst>
                    <a:ext uri="{FF2B5EF4-FFF2-40B4-BE49-F238E27FC236}">
                      <a16:creationId xmlns:a16="http://schemas.microsoft.com/office/drawing/2014/main" id="{D44940BA-EB27-D941-A205-D634DEB016B0}"/>
                    </a:ext>
                  </a:extLst>
                </p:cNvPr>
                <p:cNvPicPr>
                  <a:picLocks noChangeAspect="1"/>
                </p:cNvPicPr>
                <p:nvPr/>
              </p:nvPicPr>
              <p:blipFill>
                <a:blip r:embed="rId4">
                  <a:grayscl/>
                </a:blip>
                <a:stretch>
                  <a:fillRect/>
                </a:stretch>
              </p:blipFill>
              <p:spPr>
                <a:xfrm>
                  <a:off x="1764137" y="2429843"/>
                  <a:ext cx="288782" cy="288782"/>
                </a:xfrm>
                <a:prstGeom prst="rect">
                  <a:avLst/>
                </a:prstGeom>
              </p:spPr>
            </p:pic>
            <p:cxnSp>
              <p:nvCxnSpPr>
                <p:cNvPr id="47" name="Straight Connector 46">
                  <a:extLst>
                    <a:ext uri="{FF2B5EF4-FFF2-40B4-BE49-F238E27FC236}">
                      <a16:creationId xmlns:a16="http://schemas.microsoft.com/office/drawing/2014/main" id="{3239F85D-4B8C-6A4E-863F-E1CF6BBFC32A}"/>
                    </a:ext>
                  </a:extLst>
                </p:cNvPr>
                <p:cNvCxnSpPr>
                  <a:cxnSpLocks/>
                </p:cNvCxnSpPr>
                <p:nvPr/>
              </p:nvCxnSpPr>
              <p:spPr>
                <a:xfrm flipH="1">
                  <a:off x="1207330" y="2569563"/>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D154FBA-DB9E-F04F-9474-42E8377E6500}"/>
                    </a:ext>
                  </a:extLst>
                </p:cNvPr>
                <p:cNvSpPr txBox="1"/>
                <p:nvPr/>
              </p:nvSpPr>
              <p:spPr>
                <a:xfrm>
                  <a:off x="2063086" y="2396310"/>
                  <a:ext cx="1085554"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accesscontrol</a:t>
                  </a:r>
                  <a:endParaRPr lang="en-AU" dirty="0">
                    <a:latin typeface="Arial Narrow" panose="020B0604020202020204" pitchFamily="34" charset="0"/>
                    <a:cs typeface="Arial Narrow" panose="020B0604020202020204" pitchFamily="34" charset="0"/>
                  </a:endParaRPr>
                </a:p>
              </p:txBody>
            </p:sp>
            <p:pic>
              <p:nvPicPr>
                <p:cNvPr id="132" name="Picture 131" descr="A close up of a camera&#10;&#10;Description automatically generated">
                  <a:extLst>
                    <a:ext uri="{FF2B5EF4-FFF2-40B4-BE49-F238E27FC236}">
                      <a16:creationId xmlns:a16="http://schemas.microsoft.com/office/drawing/2014/main" id="{FADB839E-DDF5-FF44-8D8E-4E9F65B18183}"/>
                    </a:ext>
                  </a:extLst>
                </p:cNvPr>
                <p:cNvPicPr>
                  <a:picLocks noChangeAspect="1"/>
                </p:cNvPicPr>
                <p:nvPr/>
              </p:nvPicPr>
              <p:blipFill>
                <a:blip r:embed="rId4">
                  <a:grayscl/>
                </a:blip>
                <a:stretch>
                  <a:fillRect/>
                </a:stretch>
              </p:blipFill>
              <p:spPr>
                <a:xfrm>
                  <a:off x="1764137" y="3002589"/>
                  <a:ext cx="288782" cy="288782"/>
                </a:xfrm>
                <a:prstGeom prst="rect">
                  <a:avLst/>
                </a:prstGeom>
              </p:spPr>
            </p:pic>
            <p:cxnSp>
              <p:nvCxnSpPr>
                <p:cNvPr id="133" name="Straight Connector 132">
                  <a:extLst>
                    <a:ext uri="{FF2B5EF4-FFF2-40B4-BE49-F238E27FC236}">
                      <a16:creationId xmlns:a16="http://schemas.microsoft.com/office/drawing/2014/main" id="{059AA7BB-A443-4E4D-AE5A-E37D3874396B}"/>
                    </a:ext>
                  </a:extLst>
                </p:cNvPr>
                <p:cNvCxnSpPr>
                  <a:cxnSpLocks/>
                </p:cNvCxnSpPr>
                <p:nvPr/>
              </p:nvCxnSpPr>
              <p:spPr>
                <a:xfrm flipH="1">
                  <a:off x="1207330" y="3142309"/>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FB0FD995-EBCA-9F4D-B074-F676E6FB89C0}"/>
                    </a:ext>
                  </a:extLst>
                </p:cNvPr>
                <p:cNvSpPr txBox="1"/>
                <p:nvPr/>
              </p:nvSpPr>
              <p:spPr>
                <a:xfrm>
                  <a:off x="2063086" y="2969056"/>
                  <a:ext cx="938077"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persistence</a:t>
                  </a:r>
                  <a:endParaRPr lang="en-AU" dirty="0">
                    <a:latin typeface="Arial Narrow" panose="020B0604020202020204" pitchFamily="34" charset="0"/>
                    <a:cs typeface="Arial Narrow" panose="020B0604020202020204" pitchFamily="34" charset="0"/>
                  </a:endParaRPr>
                </a:p>
              </p:txBody>
            </p:sp>
            <p:pic>
              <p:nvPicPr>
                <p:cNvPr id="137" name="Picture 136" descr="A close up of a camera&#10;&#10;Description automatically generated">
                  <a:extLst>
                    <a:ext uri="{FF2B5EF4-FFF2-40B4-BE49-F238E27FC236}">
                      <a16:creationId xmlns:a16="http://schemas.microsoft.com/office/drawing/2014/main" id="{2F3091D1-CCB2-DC4C-81E4-5CAEFCA5B6FC}"/>
                    </a:ext>
                  </a:extLst>
                </p:cNvPr>
                <p:cNvPicPr>
                  <a:picLocks noChangeAspect="1"/>
                </p:cNvPicPr>
                <p:nvPr/>
              </p:nvPicPr>
              <p:blipFill>
                <a:blip r:embed="rId4">
                  <a:grayscl/>
                </a:blip>
                <a:stretch>
                  <a:fillRect/>
                </a:stretch>
              </p:blipFill>
              <p:spPr>
                <a:xfrm>
                  <a:off x="1773701" y="3287629"/>
                  <a:ext cx="288782" cy="288782"/>
                </a:xfrm>
                <a:prstGeom prst="rect">
                  <a:avLst/>
                </a:prstGeom>
              </p:spPr>
            </p:pic>
            <p:cxnSp>
              <p:nvCxnSpPr>
                <p:cNvPr id="138" name="Straight Connector 137">
                  <a:extLst>
                    <a:ext uri="{FF2B5EF4-FFF2-40B4-BE49-F238E27FC236}">
                      <a16:creationId xmlns:a16="http://schemas.microsoft.com/office/drawing/2014/main" id="{BBDE6DD5-5BA0-C64F-82CE-3463384A4BE9}"/>
                    </a:ext>
                  </a:extLst>
                </p:cNvPr>
                <p:cNvCxnSpPr>
                  <a:cxnSpLocks/>
                </p:cNvCxnSpPr>
                <p:nvPr/>
              </p:nvCxnSpPr>
              <p:spPr>
                <a:xfrm flipH="1">
                  <a:off x="1210316" y="3427349"/>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9DA8477A-155B-894D-A201-E8FFA690BDC0}"/>
                    </a:ext>
                  </a:extLst>
                </p:cNvPr>
                <p:cNvSpPr txBox="1"/>
                <p:nvPr/>
              </p:nvSpPr>
              <p:spPr>
                <a:xfrm>
                  <a:off x="2072650" y="3254096"/>
                  <a:ext cx="718466"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platform</a:t>
                  </a:r>
                  <a:endParaRPr lang="en-AU" dirty="0">
                    <a:latin typeface="Arial Narrow" panose="020B0604020202020204" pitchFamily="34" charset="0"/>
                    <a:cs typeface="Arial Narrow" panose="020B0604020202020204" pitchFamily="34" charset="0"/>
                  </a:endParaRPr>
                </a:p>
              </p:txBody>
            </p:sp>
            <p:pic>
              <p:nvPicPr>
                <p:cNvPr id="140" name="Picture 139" descr="A close up of a camera&#10;&#10;Description automatically generated">
                  <a:extLst>
                    <a:ext uri="{FF2B5EF4-FFF2-40B4-BE49-F238E27FC236}">
                      <a16:creationId xmlns:a16="http://schemas.microsoft.com/office/drawing/2014/main" id="{005EFBE7-B299-6E4A-BB76-9CB36EC9A6B6}"/>
                    </a:ext>
                  </a:extLst>
                </p:cNvPr>
                <p:cNvPicPr>
                  <a:picLocks noChangeAspect="1"/>
                </p:cNvPicPr>
                <p:nvPr/>
              </p:nvPicPr>
              <p:blipFill>
                <a:blip r:embed="rId4">
                  <a:grayscl/>
                </a:blip>
                <a:stretch>
                  <a:fillRect/>
                </a:stretch>
              </p:blipFill>
              <p:spPr>
                <a:xfrm>
                  <a:off x="1767592" y="3568208"/>
                  <a:ext cx="288782" cy="288782"/>
                </a:xfrm>
                <a:prstGeom prst="rect">
                  <a:avLst/>
                </a:prstGeom>
              </p:spPr>
            </p:pic>
            <p:cxnSp>
              <p:nvCxnSpPr>
                <p:cNvPr id="141" name="Straight Connector 140">
                  <a:extLst>
                    <a:ext uri="{FF2B5EF4-FFF2-40B4-BE49-F238E27FC236}">
                      <a16:creationId xmlns:a16="http://schemas.microsoft.com/office/drawing/2014/main" id="{680AA971-B10B-4F4B-AF53-512978CB32E6}"/>
                    </a:ext>
                  </a:extLst>
                </p:cNvPr>
                <p:cNvCxnSpPr>
                  <a:cxnSpLocks/>
                </p:cNvCxnSpPr>
                <p:nvPr/>
              </p:nvCxnSpPr>
              <p:spPr>
                <a:xfrm flipH="1">
                  <a:off x="1210785" y="370792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DA75317B-1021-BD4C-87B1-DC6F7BC5DF93}"/>
                    </a:ext>
                  </a:extLst>
                </p:cNvPr>
                <p:cNvSpPr txBox="1"/>
                <p:nvPr/>
              </p:nvSpPr>
              <p:spPr>
                <a:xfrm>
                  <a:off x="2079604" y="3534675"/>
                  <a:ext cx="495649"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shim</a:t>
                  </a:r>
                  <a:endParaRPr lang="en-AU" dirty="0">
                    <a:latin typeface="Arial Narrow" panose="020B0604020202020204" pitchFamily="34" charset="0"/>
                    <a:cs typeface="Arial Narrow" panose="020B0604020202020204" pitchFamily="34" charset="0"/>
                  </a:endParaRPr>
                </a:p>
              </p:txBody>
            </p:sp>
            <p:cxnSp>
              <p:nvCxnSpPr>
                <p:cNvPr id="156" name="Straight Connector 155">
                  <a:extLst>
                    <a:ext uri="{FF2B5EF4-FFF2-40B4-BE49-F238E27FC236}">
                      <a16:creationId xmlns:a16="http://schemas.microsoft.com/office/drawing/2014/main" id="{7E6B7027-34FF-DF44-8AFC-E6A141F80F7B}"/>
                    </a:ext>
                  </a:extLst>
                </p:cNvPr>
                <p:cNvCxnSpPr>
                  <a:cxnSpLocks/>
                </p:cNvCxnSpPr>
                <p:nvPr/>
              </p:nvCxnSpPr>
              <p:spPr>
                <a:xfrm flipH="1">
                  <a:off x="1208452" y="4439163"/>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313C9897-E4D7-2341-855D-E096F54339A2}"/>
                    </a:ext>
                  </a:extLst>
                </p:cNvPr>
                <p:cNvSpPr txBox="1"/>
                <p:nvPr/>
              </p:nvSpPr>
              <p:spPr>
                <a:xfrm>
                  <a:off x="1655301" y="4264201"/>
                  <a:ext cx="156966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container_runtime.go</a:t>
                  </a:r>
                  <a:endParaRPr lang="en-AU" dirty="0">
                    <a:latin typeface="Arial Narrow" panose="020B0604020202020204" pitchFamily="34" charset="0"/>
                    <a:cs typeface="Arial Narrow" panose="020B0604020202020204" pitchFamily="34" charset="0"/>
                  </a:endParaRPr>
                </a:p>
              </p:txBody>
            </p:sp>
            <p:cxnSp>
              <p:nvCxnSpPr>
                <p:cNvPr id="158" name="Straight Connector 157">
                  <a:extLst>
                    <a:ext uri="{FF2B5EF4-FFF2-40B4-BE49-F238E27FC236}">
                      <a16:creationId xmlns:a16="http://schemas.microsoft.com/office/drawing/2014/main" id="{23D4C671-209E-BB46-9A9A-744C5265AA66}"/>
                    </a:ext>
                  </a:extLst>
                </p:cNvPr>
                <p:cNvCxnSpPr>
                  <a:cxnSpLocks/>
                </p:cNvCxnSpPr>
                <p:nvPr/>
              </p:nvCxnSpPr>
              <p:spPr>
                <a:xfrm flipH="1">
                  <a:off x="1203159" y="5069652"/>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C11298D0-C254-DB42-A830-C7446704C34C}"/>
                    </a:ext>
                  </a:extLst>
                </p:cNvPr>
                <p:cNvSpPr txBox="1"/>
                <p:nvPr/>
              </p:nvSpPr>
              <p:spPr>
                <a:xfrm>
                  <a:off x="1660780" y="4894690"/>
                  <a:ext cx="1519903"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runtime_launcher.go</a:t>
                  </a:r>
                  <a:endParaRPr lang="en-AU" dirty="0">
                    <a:latin typeface="Arial Narrow" panose="020B0604020202020204" pitchFamily="34" charset="0"/>
                    <a:cs typeface="Arial Narrow" panose="020B0604020202020204" pitchFamily="34" charset="0"/>
                  </a:endParaRPr>
                </a:p>
              </p:txBody>
            </p:sp>
            <p:cxnSp>
              <p:nvCxnSpPr>
                <p:cNvPr id="160" name="Straight Connector 159">
                  <a:extLst>
                    <a:ext uri="{FF2B5EF4-FFF2-40B4-BE49-F238E27FC236}">
                      <a16:creationId xmlns:a16="http://schemas.microsoft.com/office/drawing/2014/main" id="{BBDEF16F-B2F5-E247-816E-86EE63ADB475}"/>
                    </a:ext>
                  </a:extLst>
                </p:cNvPr>
                <p:cNvCxnSpPr>
                  <a:cxnSpLocks/>
                </p:cNvCxnSpPr>
                <p:nvPr/>
              </p:nvCxnSpPr>
              <p:spPr>
                <a:xfrm flipH="1">
                  <a:off x="1205451" y="4031714"/>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D5810B01-DF5B-4046-870F-28152342A20D}"/>
                    </a:ext>
                  </a:extLst>
                </p:cNvPr>
                <p:cNvSpPr txBox="1"/>
                <p:nvPr/>
              </p:nvSpPr>
              <p:spPr>
                <a:xfrm>
                  <a:off x="1663072" y="3856752"/>
                  <a:ext cx="1651414"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active_transactions.go</a:t>
                  </a:r>
                  <a:endParaRPr lang="en-AU" dirty="0">
                    <a:latin typeface="Arial Narrow" panose="020B0604020202020204" pitchFamily="34" charset="0"/>
                    <a:cs typeface="Arial Narrow" panose="020B0604020202020204" pitchFamily="34" charset="0"/>
                  </a:endParaRPr>
                </a:p>
              </p:txBody>
            </p:sp>
            <p:cxnSp>
              <p:nvCxnSpPr>
                <p:cNvPr id="162" name="Straight Connector 161">
                  <a:extLst>
                    <a:ext uri="{FF2B5EF4-FFF2-40B4-BE49-F238E27FC236}">
                      <a16:creationId xmlns:a16="http://schemas.microsoft.com/office/drawing/2014/main" id="{9A7B1C21-D345-C542-AB78-EF1DDCFB61F4}"/>
                    </a:ext>
                  </a:extLst>
                </p:cNvPr>
                <p:cNvCxnSpPr>
                  <a:cxnSpLocks/>
                </p:cNvCxnSpPr>
                <p:nvPr/>
              </p:nvCxnSpPr>
              <p:spPr>
                <a:xfrm flipH="1">
                  <a:off x="1206566" y="4230954"/>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D61ADC79-82F0-D848-BF03-00087943D938}"/>
                    </a:ext>
                  </a:extLst>
                </p:cNvPr>
                <p:cNvSpPr txBox="1"/>
                <p:nvPr/>
              </p:nvSpPr>
              <p:spPr>
                <a:xfrm>
                  <a:off x="1659993" y="4055992"/>
                  <a:ext cx="1763624"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chaincode_support.go</a:t>
                  </a:r>
                  <a:endParaRPr lang="en-AU" b="1" dirty="0">
                    <a:latin typeface="Arial Narrow" panose="020B0604020202020204" pitchFamily="34" charset="0"/>
                    <a:cs typeface="Arial Narrow" panose="020B0604020202020204" pitchFamily="34" charset="0"/>
                  </a:endParaRPr>
                </a:p>
              </p:txBody>
            </p:sp>
            <p:cxnSp>
              <p:nvCxnSpPr>
                <p:cNvPr id="164" name="Straight Connector 163">
                  <a:extLst>
                    <a:ext uri="{FF2B5EF4-FFF2-40B4-BE49-F238E27FC236}">
                      <a16:creationId xmlns:a16="http://schemas.microsoft.com/office/drawing/2014/main" id="{E34D0D7A-6B2B-084D-9876-045F03B0FC72}"/>
                    </a:ext>
                  </a:extLst>
                </p:cNvPr>
                <p:cNvCxnSpPr>
                  <a:cxnSpLocks/>
                </p:cNvCxnSpPr>
                <p:nvPr/>
              </p:nvCxnSpPr>
              <p:spPr>
                <a:xfrm flipH="1">
                  <a:off x="1205521" y="4863986"/>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92A24653-5A32-354C-BDF1-470C3D54F638}"/>
                    </a:ext>
                  </a:extLst>
                </p:cNvPr>
                <p:cNvSpPr txBox="1"/>
                <p:nvPr/>
              </p:nvSpPr>
              <p:spPr>
                <a:xfrm>
                  <a:off x="1663142" y="4689024"/>
                  <a:ext cx="1550874"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handler_registry.go</a:t>
                  </a:r>
                  <a:endParaRPr lang="en-AU" b="1" dirty="0">
                    <a:latin typeface="Arial Narrow" panose="020B0604020202020204" pitchFamily="34" charset="0"/>
                    <a:cs typeface="Arial Narrow" panose="020B0604020202020204" pitchFamily="34" charset="0"/>
                  </a:endParaRPr>
                </a:p>
              </p:txBody>
            </p:sp>
            <p:cxnSp>
              <p:nvCxnSpPr>
                <p:cNvPr id="167" name="Straight Connector 166">
                  <a:extLst>
                    <a:ext uri="{FF2B5EF4-FFF2-40B4-BE49-F238E27FC236}">
                      <a16:creationId xmlns:a16="http://schemas.microsoft.com/office/drawing/2014/main" id="{C3D46120-84E0-6948-B5F7-88B9A052DDC8}"/>
                    </a:ext>
                  </a:extLst>
                </p:cNvPr>
                <p:cNvCxnSpPr>
                  <a:cxnSpLocks/>
                </p:cNvCxnSpPr>
                <p:nvPr/>
              </p:nvCxnSpPr>
              <p:spPr>
                <a:xfrm flipH="1">
                  <a:off x="1211938" y="4653885"/>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D36DB7-B977-8E4D-AD38-E4516D2AE2F0}"/>
                    </a:ext>
                  </a:extLst>
                </p:cNvPr>
                <p:cNvSpPr txBox="1"/>
                <p:nvPr/>
              </p:nvSpPr>
              <p:spPr>
                <a:xfrm>
                  <a:off x="1661171" y="4478923"/>
                  <a:ext cx="929998"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handler.go</a:t>
                  </a:r>
                  <a:endParaRPr lang="en-AU" b="1" dirty="0">
                    <a:latin typeface="Arial Narrow" panose="020B0604020202020204" pitchFamily="34" charset="0"/>
                    <a:cs typeface="Arial Narrow" panose="020B0604020202020204" pitchFamily="34" charset="0"/>
                  </a:endParaRPr>
                </a:p>
              </p:txBody>
            </p:sp>
            <p:cxnSp>
              <p:nvCxnSpPr>
                <p:cNvPr id="170" name="Straight Connector 169">
                  <a:extLst>
                    <a:ext uri="{FF2B5EF4-FFF2-40B4-BE49-F238E27FC236}">
                      <a16:creationId xmlns:a16="http://schemas.microsoft.com/office/drawing/2014/main" id="{93DD191F-F2A9-A642-ADE1-9B32DEA2D8F1}"/>
                    </a:ext>
                  </a:extLst>
                </p:cNvPr>
                <p:cNvCxnSpPr>
                  <a:cxnSpLocks/>
                </p:cNvCxnSpPr>
                <p:nvPr/>
              </p:nvCxnSpPr>
              <p:spPr>
                <a:xfrm flipH="1">
                  <a:off x="1207653" y="5465672"/>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5A24767C-6C72-4B4E-8305-0F754D953B6B}"/>
                    </a:ext>
                  </a:extLst>
                </p:cNvPr>
                <p:cNvSpPr txBox="1"/>
                <p:nvPr/>
              </p:nvSpPr>
              <p:spPr>
                <a:xfrm>
                  <a:off x="1665274" y="5290710"/>
                  <a:ext cx="1742785"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transaction_contexts.go</a:t>
                  </a:r>
                  <a:endParaRPr lang="en-AU" dirty="0">
                    <a:latin typeface="Arial Narrow" panose="020B0604020202020204" pitchFamily="34" charset="0"/>
                    <a:cs typeface="Arial Narrow" panose="020B0604020202020204" pitchFamily="34" charset="0"/>
                  </a:endParaRPr>
                </a:p>
              </p:txBody>
            </p:sp>
            <p:cxnSp>
              <p:nvCxnSpPr>
                <p:cNvPr id="172" name="Straight Connector 171">
                  <a:extLst>
                    <a:ext uri="{FF2B5EF4-FFF2-40B4-BE49-F238E27FC236}">
                      <a16:creationId xmlns:a16="http://schemas.microsoft.com/office/drawing/2014/main" id="{D926C131-E4B1-7242-A352-3BF82FB3D251}"/>
                    </a:ext>
                  </a:extLst>
                </p:cNvPr>
                <p:cNvCxnSpPr>
                  <a:cxnSpLocks/>
                </p:cNvCxnSpPr>
                <p:nvPr/>
              </p:nvCxnSpPr>
              <p:spPr>
                <a:xfrm flipH="1">
                  <a:off x="1210015" y="5260006"/>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758561C5-A82C-3D43-A76C-12C64CF59D51}"/>
                    </a:ext>
                  </a:extLst>
                </p:cNvPr>
                <p:cNvSpPr txBox="1"/>
                <p:nvPr/>
              </p:nvSpPr>
              <p:spPr>
                <a:xfrm>
                  <a:off x="1667636" y="5085044"/>
                  <a:ext cx="1806905"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transaction_context.go</a:t>
                  </a:r>
                  <a:endParaRPr lang="en-AU" b="1" dirty="0">
                    <a:latin typeface="Arial Narrow" panose="020B0604020202020204" pitchFamily="34" charset="0"/>
                    <a:cs typeface="Arial Narrow" panose="020B0604020202020204" pitchFamily="34" charset="0"/>
                  </a:endParaRPr>
                </a:p>
              </p:txBody>
            </p:sp>
          </p:grpSp>
          <p:cxnSp>
            <p:nvCxnSpPr>
              <p:cNvPr id="44" name="Straight Connector 43">
                <a:extLst>
                  <a:ext uri="{FF2B5EF4-FFF2-40B4-BE49-F238E27FC236}">
                    <a16:creationId xmlns:a16="http://schemas.microsoft.com/office/drawing/2014/main" id="{6B4FA614-AF2D-ED46-A0AD-EDD5A226DF55}"/>
                  </a:ext>
                </a:extLst>
              </p:cNvPr>
              <p:cNvCxnSpPr>
                <a:cxnSpLocks/>
              </p:cNvCxnSpPr>
              <p:nvPr/>
            </p:nvCxnSpPr>
            <p:spPr>
              <a:xfrm>
                <a:off x="2601416" y="3607679"/>
                <a:ext cx="0" cy="265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A04EE74-40A7-4840-8014-DA26FB7CE05D}"/>
                  </a:ext>
                </a:extLst>
              </p:cNvPr>
              <p:cNvCxnSpPr>
                <a:cxnSpLocks/>
              </p:cNvCxnSpPr>
              <p:nvPr/>
            </p:nvCxnSpPr>
            <p:spPr>
              <a:xfrm>
                <a:off x="2600317" y="5034624"/>
                <a:ext cx="0" cy="1870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58A382C-E5C2-B248-8B7F-AFB813FD38AB}"/>
                  </a:ext>
                </a:extLst>
              </p:cNvPr>
              <p:cNvCxnSpPr>
                <a:cxnSpLocks/>
              </p:cNvCxnSpPr>
              <p:nvPr/>
            </p:nvCxnSpPr>
            <p:spPr>
              <a:xfrm>
                <a:off x="2601416" y="4157688"/>
                <a:ext cx="0" cy="8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D51FD5C-06BF-9147-BAC3-07FFFD168BF6}"/>
                  </a:ext>
                </a:extLst>
              </p:cNvPr>
              <p:cNvCxnSpPr>
                <a:cxnSpLocks/>
              </p:cNvCxnSpPr>
              <p:nvPr/>
            </p:nvCxnSpPr>
            <p:spPr>
              <a:xfrm>
                <a:off x="2603731" y="5136646"/>
                <a:ext cx="0" cy="1559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2D17D16-6FFC-DE4B-921C-A4018A7A1C71}"/>
                  </a:ext>
                </a:extLst>
              </p:cNvPr>
              <p:cNvCxnSpPr>
                <a:cxnSpLocks/>
              </p:cNvCxnSpPr>
              <p:nvPr/>
            </p:nvCxnSpPr>
            <p:spPr>
              <a:xfrm>
                <a:off x="2603731" y="6695709"/>
                <a:ext cx="0" cy="1870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49" name="Straight Connector 148">
              <a:extLst>
                <a:ext uri="{FF2B5EF4-FFF2-40B4-BE49-F238E27FC236}">
                  <a16:creationId xmlns:a16="http://schemas.microsoft.com/office/drawing/2014/main" id="{0D092E06-9E40-1442-B89C-7B6434E4762F}"/>
                </a:ext>
              </a:extLst>
            </p:cNvPr>
            <p:cNvCxnSpPr>
              <a:cxnSpLocks/>
            </p:cNvCxnSpPr>
            <p:nvPr/>
          </p:nvCxnSpPr>
          <p:spPr>
            <a:xfrm>
              <a:off x="5594751" y="3789369"/>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9B6D4A53-C4F1-2A42-871F-0936DD95FAA3}"/>
              </a:ext>
            </a:extLst>
          </p:cNvPr>
          <p:cNvGrpSpPr/>
          <p:nvPr/>
        </p:nvGrpSpPr>
        <p:grpSpPr>
          <a:xfrm>
            <a:off x="1114700" y="3962097"/>
            <a:ext cx="1755738" cy="322315"/>
            <a:chOff x="786966" y="2457895"/>
            <a:chExt cx="1755738" cy="322315"/>
          </a:xfrm>
        </p:grpSpPr>
        <p:pic>
          <p:nvPicPr>
            <p:cNvPr id="293" name="Picture 292" descr="A close up of a camera&#10;&#10;Description automatically generated">
              <a:extLst>
                <a:ext uri="{FF2B5EF4-FFF2-40B4-BE49-F238E27FC236}">
                  <a16:creationId xmlns:a16="http://schemas.microsoft.com/office/drawing/2014/main" id="{6A970116-9EC8-CA41-BA42-44BD423F137C}"/>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294" name="Straight Connector 293">
              <a:extLst>
                <a:ext uri="{FF2B5EF4-FFF2-40B4-BE49-F238E27FC236}">
                  <a16:creationId xmlns:a16="http://schemas.microsoft.com/office/drawing/2014/main" id="{E401EA2B-380D-CC4D-A0E1-5ECBA66D1476}"/>
                </a:ext>
              </a:extLst>
            </p:cNvPr>
            <p:cNvCxnSpPr>
              <a:cxnSpLocks/>
            </p:cNvCxnSpPr>
            <p:nvPr/>
          </p:nvCxnSpPr>
          <p:spPr>
            <a:xfrm flipH="1" flipV="1">
              <a:off x="786966" y="2631148"/>
              <a:ext cx="919767" cy="4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5" name="TextBox 294">
              <a:extLst>
                <a:ext uri="{FF2B5EF4-FFF2-40B4-BE49-F238E27FC236}">
                  <a16:creationId xmlns:a16="http://schemas.microsoft.com/office/drawing/2014/main" id="{9650564F-85A1-2245-BE07-D3E105C60325}"/>
                </a:ext>
              </a:extLst>
            </p:cNvPr>
            <p:cNvSpPr txBox="1"/>
            <p:nvPr/>
          </p:nvSpPr>
          <p:spPr>
            <a:xfrm>
              <a:off x="2063086" y="2457895"/>
              <a:ext cx="479618"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peer</a:t>
              </a:r>
              <a:endParaRPr lang="en-AU" dirty="0">
                <a:latin typeface="Arial Narrow" panose="020B0604020202020204" pitchFamily="34" charset="0"/>
                <a:cs typeface="Arial Narrow" panose="020B0604020202020204" pitchFamily="34" charset="0"/>
              </a:endParaRPr>
            </a:p>
          </p:txBody>
        </p:sp>
      </p:grpSp>
      <p:cxnSp>
        <p:nvCxnSpPr>
          <p:cNvPr id="297" name="Straight Connector 296">
            <a:extLst>
              <a:ext uri="{FF2B5EF4-FFF2-40B4-BE49-F238E27FC236}">
                <a16:creationId xmlns:a16="http://schemas.microsoft.com/office/drawing/2014/main" id="{F7B4D770-00B8-544B-B215-EDDB0F198B7C}"/>
              </a:ext>
            </a:extLst>
          </p:cNvPr>
          <p:cNvCxnSpPr>
            <a:cxnSpLocks/>
          </p:cNvCxnSpPr>
          <p:nvPr/>
        </p:nvCxnSpPr>
        <p:spPr>
          <a:xfrm>
            <a:off x="1115889" y="4014750"/>
            <a:ext cx="0" cy="2116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D591222-292F-CC49-A3B5-49BE04870938}"/>
              </a:ext>
            </a:extLst>
          </p:cNvPr>
          <p:cNvCxnSpPr>
            <a:cxnSpLocks/>
          </p:cNvCxnSpPr>
          <p:nvPr/>
        </p:nvCxnSpPr>
        <p:spPr>
          <a:xfrm>
            <a:off x="1116143" y="3775350"/>
            <a:ext cx="0" cy="2153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2BA9E3B7-42E7-A641-BB0E-C560AFBFCEB0}"/>
              </a:ext>
            </a:extLst>
          </p:cNvPr>
          <p:cNvCxnSpPr>
            <a:cxnSpLocks/>
          </p:cNvCxnSpPr>
          <p:nvPr/>
        </p:nvCxnSpPr>
        <p:spPr>
          <a:xfrm>
            <a:off x="2224044" y="4318512"/>
            <a:ext cx="0" cy="452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0" name="Group 299">
            <a:extLst>
              <a:ext uri="{FF2B5EF4-FFF2-40B4-BE49-F238E27FC236}">
                <a16:creationId xmlns:a16="http://schemas.microsoft.com/office/drawing/2014/main" id="{A38C0641-CE81-2040-A163-EF7E5C7512C7}"/>
              </a:ext>
            </a:extLst>
          </p:cNvPr>
          <p:cNvGrpSpPr/>
          <p:nvPr/>
        </p:nvGrpSpPr>
        <p:grpSpPr>
          <a:xfrm>
            <a:off x="2224563" y="4253198"/>
            <a:ext cx="1710477" cy="322315"/>
            <a:chOff x="1207330" y="2457895"/>
            <a:chExt cx="1710477" cy="322315"/>
          </a:xfrm>
        </p:grpSpPr>
        <p:pic>
          <p:nvPicPr>
            <p:cNvPr id="301" name="Picture 300" descr="A close up of a camera&#10;&#10;Description automatically generated">
              <a:extLst>
                <a:ext uri="{FF2B5EF4-FFF2-40B4-BE49-F238E27FC236}">
                  <a16:creationId xmlns:a16="http://schemas.microsoft.com/office/drawing/2014/main" id="{38519376-4C8C-F04A-8413-4B48A2434106}"/>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302" name="Straight Connector 301">
              <a:extLst>
                <a:ext uri="{FF2B5EF4-FFF2-40B4-BE49-F238E27FC236}">
                  <a16:creationId xmlns:a16="http://schemas.microsoft.com/office/drawing/2014/main" id="{96735572-8DFC-3341-B56C-FBD3191992D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TextBox 302">
              <a:extLst>
                <a:ext uri="{FF2B5EF4-FFF2-40B4-BE49-F238E27FC236}">
                  <a16:creationId xmlns:a16="http://schemas.microsoft.com/office/drawing/2014/main" id="{3D54FB2B-8A8B-5D49-8A76-5EA7E48B3FA0}"/>
                </a:ext>
              </a:extLst>
            </p:cNvPr>
            <p:cNvSpPr txBox="1"/>
            <p:nvPr/>
          </p:nvSpPr>
          <p:spPr>
            <a:xfrm>
              <a:off x="2063086" y="2457895"/>
              <a:ext cx="854721"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chaincode</a:t>
              </a:r>
              <a:endParaRPr lang="en-AU" dirty="0">
                <a:latin typeface="Arial Narrow" panose="020B0604020202020204" pitchFamily="34" charset="0"/>
                <a:cs typeface="Arial Narrow" panose="020B0604020202020204" pitchFamily="34" charset="0"/>
              </a:endParaRPr>
            </a:p>
          </p:txBody>
        </p:sp>
      </p:grpSp>
      <p:grpSp>
        <p:nvGrpSpPr>
          <p:cNvPr id="304" name="Group 303">
            <a:extLst>
              <a:ext uri="{FF2B5EF4-FFF2-40B4-BE49-F238E27FC236}">
                <a16:creationId xmlns:a16="http://schemas.microsoft.com/office/drawing/2014/main" id="{3B482D7A-67A1-1244-B420-51353C09975E}"/>
              </a:ext>
            </a:extLst>
          </p:cNvPr>
          <p:cNvGrpSpPr/>
          <p:nvPr/>
        </p:nvGrpSpPr>
        <p:grpSpPr>
          <a:xfrm>
            <a:off x="2225751" y="4935565"/>
            <a:ext cx="1367435" cy="322315"/>
            <a:chOff x="1207330" y="2457895"/>
            <a:chExt cx="1367435" cy="322315"/>
          </a:xfrm>
        </p:grpSpPr>
        <p:pic>
          <p:nvPicPr>
            <p:cNvPr id="305" name="Picture 304" descr="A close up of a camera&#10;&#10;Description automatically generated">
              <a:extLst>
                <a:ext uri="{FF2B5EF4-FFF2-40B4-BE49-F238E27FC236}">
                  <a16:creationId xmlns:a16="http://schemas.microsoft.com/office/drawing/2014/main" id="{E563506A-0F13-A649-88D6-A22B27066D20}"/>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306" name="Straight Connector 305">
              <a:extLst>
                <a:ext uri="{FF2B5EF4-FFF2-40B4-BE49-F238E27FC236}">
                  <a16:creationId xmlns:a16="http://schemas.microsoft.com/office/drawing/2014/main" id="{84D5CECA-2A50-FC4B-9A99-5AE13D618D52}"/>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TextBox 306">
              <a:extLst>
                <a:ext uri="{FF2B5EF4-FFF2-40B4-BE49-F238E27FC236}">
                  <a16:creationId xmlns:a16="http://schemas.microsoft.com/office/drawing/2014/main" id="{9B860F66-1396-284E-8E09-96DAF3A10FD9}"/>
                </a:ext>
              </a:extLst>
            </p:cNvPr>
            <p:cNvSpPr txBox="1"/>
            <p:nvPr/>
          </p:nvSpPr>
          <p:spPr>
            <a:xfrm>
              <a:off x="2063086" y="2457895"/>
              <a:ext cx="511679"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node</a:t>
              </a:r>
              <a:endParaRPr lang="en-AU" dirty="0">
                <a:latin typeface="Arial Narrow" panose="020B0604020202020204" pitchFamily="34" charset="0"/>
                <a:cs typeface="Arial Narrow" panose="020B0604020202020204" pitchFamily="34" charset="0"/>
              </a:endParaRPr>
            </a:p>
          </p:txBody>
        </p:sp>
      </p:grpSp>
      <p:grpSp>
        <p:nvGrpSpPr>
          <p:cNvPr id="309" name="Group 308">
            <a:extLst>
              <a:ext uri="{FF2B5EF4-FFF2-40B4-BE49-F238E27FC236}">
                <a16:creationId xmlns:a16="http://schemas.microsoft.com/office/drawing/2014/main" id="{AB10611E-F340-9647-A92B-DD00ECBF1CED}"/>
              </a:ext>
            </a:extLst>
          </p:cNvPr>
          <p:cNvGrpSpPr/>
          <p:nvPr/>
        </p:nvGrpSpPr>
        <p:grpSpPr>
          <a:xfrm>
            <a:off x="2221626" y="4548379"/>
            <a:ext cx="1554986" cy="322315"/>
            <a:chOff x="1207330" y="2457895"/>
            <a:chExt cx="1554986" cy="322315"/>
          </a:xfrm>
        </p:grpSpPr>
        <p:pic>
          <p:nvPicPr>
            <p:cNvPr id="310" name="Picture 309" descr="A close up of a camera&#10;&#10;Description automatically generated">
              <a:extLst>
                <a:ext uri="{FF2B5EF4-FFF2-40B4-BE49-F238E27FC236}">
                  <a16:creationId xmlns:a16="http://schemas.microsoft.com/office/drawing/2014/main" id="{B460F4E9-E021-364C-BB20-F83A1375EF39}"/>
                </a:ext>
              </a:extLst>
            </p:cNvPr>
            <p:cNvPicPr>
              <a:picLocks noChangeAspect="1"/>
            </p:cNvPicPr>
            <p:nvPr/>
          </p:nvPicPr>
          <p:blipFill>
            <a:blip r:embed="rId4">
              <a:grayscl/>
            </a:blip>
            <a:stretch>
              <a:fillRect/>
            </a:stretch>
          </p:blipFill>
          <p:spPr>
            <a:xfrm>
              <a:off x="1764137" y="2491428"/>
              <a:ext cx="288782" cy="288782"/>
            </a:xfrm>
            <a:prstGeom prst="rect">
              <a:avLst/>
            </a:prstGeom>
          </p:spPr>
        </p:pic>
        <p:cxnSp>
          <p:nvCxnSpPr>
            <p:cNvPr id="311" name="Straight Connector 310">
              <a:extLst>
                <a:ext uri="{FF2B5EF4-FFF2-40B4-BE49-F238E27FC236}">
                  <a16:creationId xmlns:a16="http://schemas.microsoft.com/office/drawing/2014/main" id="{E5D475A2-1E8E-5845-B394-CFC0C902DFE0}"/>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2" name="TextBox 311">
              <a:extLst>
                <a:ext uri="{FF2B5EF4-FFF2-40B4-BE49-F238E27FC236}">
                  <a16:creationId xmlns:a16="http://schemas.microsoft.com/office/drawing/2014/main" id="{09FD1B8B-BB7D-6948-B2CD-C4B6C5765330}"/>
                </a:ext>
              </a:extLst>
            </p:cNvPr>
            <p:cNvSpPr txBox="1"/>
            <p:nvPr/>
          </p:nvSpPr>
          <p:spPr>
            <a:xfrm>
              <a:off x="2063086" y="2457895"/>
              <a:ext cx="699230"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channel</a:t>
              </a:r>
              <a:endParaRPr lang="en-AU" dirty="0">
                <a:latin typeface="Arial Narrow" panose="020B0604020202020204" pitchFamily="34" charset="0"/>
                <a:cs typeface="Arial Narrow" panose="020B0604020202020204" pitchFamily="34" charset="0"/>
              </a:endParaRPr>
            </a:p>
          </p:txBody>
        </p:sp>
      </p:grpSp>
      <p:cxnSp>
        <p:nvCxnSpPr>
          <p:cNvPr id="314" name="Straight Connector 313">
            <a:extLst>
              <a:ext uri="{FF2B5EF4-FFF2-40B4-BE49-F238E27FC236}">
                <a16:creationId xmlns:a16="http://schemas.microsoft.com/office/drawing/2014/main" id="{B691FB5A-C25D-044E-B9EC-535A9455F776}"/>
              </a:ext>
            </a:extLst>
          </p:cNvPr>
          <p:cNvCxnSpPr>
            <a:cxnSpLocks/>
          </p:cNvCxnSpPr>
          <p:nvPr/>
        </p:nvCxnSpPr>
        <p:spPr>
          <a:xfrm>
            <a:off x="2225304" y="5030010"/>
            <a:ext cx="0" cy="78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104EDCEA-F5F9-6243-9F06-6C4E52050803}"/>
              </a:ext>
            </a:extLst>
          </p:cNvPr>
          <p:cNvCxnSpPr>
            <a:cxnSpLocks/>
          </p:cNvCxnSpPr>
          <p:nvPr/>
        </p:nvCxnSpPr>
        <p:spPr>
          <a:xfrm>
            <a:off x="2926502" y="5407086"/>
            <a:ext cx="0" cy="97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C5B3CEEE-573A-124E-B5CC-F90480A98EE8}"/>
              </a:ext>
            </a:extLst>
          </p:cNvPr>
          <p:cNvCxnSpPr>
            <a:cxnSpLocks/>
          </p:cNvCxnSpPr>
          <p:nvPr/>
        </p:nvCxnSpPr>
        <p:spPr>
          <a:xfrm flipH="1">
            <a:off x="2927694" y="5457687"/>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1" name="TextBox 320">
            <a:extLst>
              <a:ext uri="{FF2B5EF4-FFF2-40B4-BE49-F238E27FC236}">
                <a16:creationId xmlns:a16="http://schemas.microsoft.com/office/drawing/2014/main" id="{DA5DAF15-9E12-8A44-B912-AF44F80562E3}"/>
              </a:ext>
            </a:extLst>
          </p:cNvPr>
          <p:cNvSpPr txBox="1"/>
          <p:nvPr/>
        </p:nvSpPr>
        <p:spPr>
          <a:xfrm>
            <a:off x="3385315" y="5282725"/>
            <a:ext cx="678391"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start.go</a:t>
            </a:r>
            <a:endParaRPr lang="en-AU" dirty="0">
              <a:latin typeface="Arial Narrow" panose="020B0604020202020204" pitchFamily="34" charset="0"/>
              <a:cs typeface="Arial Narrow" panose="020B0604020202020204" pitchFamily="34" charset="0"/>
            </a:endParaRPr>
          </a:p>
        </p:txBody>
      </p:sp>
      <p:cxnSp>
        <p:nvCxnSpPr>
          <p:cNvPr id="324" name="Straight Connector 323">
            <a:extLst>
              <a:ext uri="{FF2B5EF4-FFF2-40B4-BE49-F238E27FC236}">
                <a16:creationId xmlns:a16="http://schemas.microsoft.com/office/drawing/2014/main" id="{CCDABA9E-AD97-0D42-9BDE-22C8F7064E0D}"/>
              </a:ext>
            </a:extLst>
          </p:cNvPr>
          <p:cNvCxnSpPr>
            <a:cxnSpLocks/>
          </p:cNvCxnSpPr>
          <p:nvPr/>
        </p:nvCxnSpPr>
        <p:spPr>
          <a:xfrm>
            <a:off x="2926502" y="5258125"/>
            <a:ext cx="0" cy="3483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27" name="Group 326">
            <a:extLst>
              <a:ext uri="{FF2B5EF4-FFF2-40B4-BE49-F238E27FC236}">
                <a16:creationId xmlns:a16="http://schemas.microsoft.com/office/drawing/2014/main" id="{CB9C8A7D-BAD1-5043-985C-4C5A006262AD}"/>
              </a:ext>
            </a:extLst>
          </p:cNvPr>
          <p:cNvGrpSpPr/>
          <p:nvPr/>
        </p:nvGrpSpPr>
        <p:grpSpPr>
          <a:xfrm>
            <a:off x="1114698" y="5565369"/>
            <a:ext cx="1450791" cy="322315"/>
            <a:chOff x="1207330" y="2457895"/>
            <a:chExt cx="1450791" cy="322315"/>
          </a:xfrm>
        </p:grpSpPr>
        <p:pic>
          <p:nvPicPr>
            <p:cNvPr id="328" name="Picture 327" descr="A close up of a camera&#10;&#10;Description automatically generated">
              <a:extLst>
                <a:ext uri="{FF2B5EF4-FFF2-40B4-BE49-F238E27FC236}">
                  <a16:creationId xmlns:a16="http://schemas.microsoft.com/office/drawing/2014/main" id="{496AEDC2-53F2-E845-8C09-786C5F93BC4A}"/>
                </a:ext>
              </a:extLst>
            </p:cNvPr>
            <p:cNvPicPr>
              <a:picLocks noChangeAspect="1"/>
            </p:cNvPicPr>
            <p:nvPr/>
          </p:nvPicPr>
          <p:blipFill>
            <a:blip r:embed="rId4"/>
            <a:stretch>
              <a:fillRect/>
            </a:stretch>
          </p:blipFill>
          <p:spPr>
            <a:xfrm>
              <a:off x="1764137" y="2491428"/>
              <a:ext cx="288782" cy="288782"/>
            </a:xfrm>
            <a:prstGeom prst="rect">
              <a:avLst/>
            </a:prstGeom>
          </p:spPr>
        </p:pic>
        <p:cxnSp>
          <p:nvCxnSpPr>
            <p:cNvPr id="329" name="Straight Connector 328">
              <a:extLst>
                <a:ext uri="{FF2B5EF4-FFF2-40B4-BE49-F238E27FC236}">
                  <a16:creationId xmlns:a16="http://schemas.microsoft.com/office/drawing/2014/main" id="{F83AF43E-EFB8-0A4B-AF0B-DACD96833633}"/>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TextBox 329">
              <a:extLst>
                <a:ext uri="{FF2B5EF4-FFF2-40B4-BE49-F238E27FC236}">
                  <a16:creationId xmlns:a16="http://schemas.microsoft.com/office/drawing/2014/main" id="{A2ED47CC-B334-2A4C-B165-0F0CC135FDD0}"/>
                </a:ext>
              </a:extLst>
            </p:cNvPr>
            <p:cNvSpPr txBox="1"/>
            <p:nvPr/>
          </p:nvSpPr>
          <p:spPr>
            <a:xfrm>
              <a:off x="2063086" y="2457895"/>
              <a:ext cx="595035"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protos</a:t>
              </a:r>
              <a:endParaRPr lang="en-AU" dirty="0">
                <a:latin typeface="Arial Narrow" panose="020B0604020202020204" pitchFamily="34" charset="0"/>
                <a:cs typeface="Arial Narrow" panose="020B0604020202020204" pitchFamily="34" charset="0"/>
              </a:endParaRPr>
            </a:p>
          </p:txBody>
        </p:sp>
      </p:grpSp>
      <p:grpSp>
        <p:nvGrpSpPr>
          <p:cNvPr id="332" name="Group 331">
            <a:extLst>
              <a:ext uri="{FF2B5EF4-FFF2-40B4-BE49-F238E27FC236}">
                <a16:creationId xmlns:a16="http://schemas.microsoft.com/office/drawing/2014/main" id="{C7C4730D-7F1D-4346-A19F-2664A4148AEE}"/>
              </a:ext>
            </a:extLst>
          </p:cNvPr>
          <p:cNvGrpSpPr/>
          <p:nvPr/>
        </p:nvGrpSpPr>
        <p:grpSpPr>
          <a:xfrm>
            <a:off x="1794410" y="5962045"/>
            <a:ext cx="2082199" cy="549052"/>
            <a:chOff x="1207330" y="2457895"/>
            <a:chExt cx="2082199" cy="549052"/>
          </a:xfrm>
        </p:grpSpPr>
        <p:cxnSp>
          <p:nvCxnSpPr>
            <p:cNvPr id="334" name="Straight Connector 333">
              <a:extLst>
                <a:ext uri="{FF2B5EF4-FFF2-40B4-BE49-F238E27FC236}">
                  <a16:creationId xmlns:a16="http://schemas.microsoft.com/office/drawing/2014/main" id="{27D3CC80-D3B3-DF42-B9FB-DC794DE37562}"/>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5" name="TextBox 334">
              <a:extLst>
                <a:ext uri="{FF2B5EF4-FFF2-40B4-BE49-F238E27FC236}">
                  <a16:creationId xmlns:a16="http://schemas.microsoft.com/office/drawing/2014/main" id="{A52BE63D-8A84-F34B-9514-76B05D3033A8}"/>
                </a:ext>
              </a:extLst>
            </p:cNvPr>
            <p:cNvSpPr txBox="1"/>
            <p:nvPr/>
          </p:nvSpPr>
          <p:spPr>
            <a:xfrm>
              <a:off x="1657507" y="2457895"/>
              <a:ext cx="123303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chaincode.proto</a:t>
              </a:r>
              <a:endParaRPr lang="en-AU" dirty="0">
                <a:latin typeface="Arial Narrow" panose="020B0604020202020204" pitchFamily="34" charset="0"/>
                <a:cs typeface="Arial Narrow" panose="020B0604020202020204" pitchFamily="34" charset="0"/>
              </a:endParaRPr>
            </a:p>
          </p:txBody>
        </p:sp>
        <p:cxnSp>
          <p:nvCxnSpPr>
            <p:cNvPr id="336" name="Straight Connector 335">
              <a:extLst>
                <a:ext uri="{FF2B5EF4-FFF2-40B4-BE49-F238E27FC236}">
                  <a16:creationId xmlns:a16="http://schemas.microsoft.com/office/drawing/2014/main" id="{031C0277-99BE-E148-A93B-0D5211A2266D}"/>
                </a:ext>
              </a:extLst>
            </p:cNvPr>
            <p:cNvCxnSpPr>
              <a:cxnSpLocks/>
            </p:cNvCxnSpPr>
            <p:nvPr/>
          </p:nvCxnSpPr>
          <p:spPr>
            <a:xfrm flipH="1">
              <a:off x="1213586" y="2872423"/>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7" name="TextBox 336">
              <a:extLst>
                <a:ext uri="{FF2B5EF4-FFF2-40B4-BE49-F238E27FC236}">
                  <a16:creationId xmlns:a16="http://schemas.microsoft.com/office/drawing/2014/main" id="{9575F858-A863-A748-87CD-98102120F8C3}"/>
                </a:ext>
              </a:extLst>
            </p:cNvPr>
            <p:cNvSpPr txBox="1"/>
            <p:nvPr/>
          </p:nvSpPr>
          <p:spPr>
            <a:xfrm>
              <a:off x="1663763" y="2699170"/>
              <a:ext cx="1625766"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chaincode_shim.proto</a:t>
              </a:r>
              <a:endParaRPr lang="en-AU" dirty="0">
                <a:latin typeface="Arial Narrow" panose="020B0604020202020204" pitchFamily="34" charset="0"/>
                <a:cs typeface="Arial Narrow" panose="020B0604020202020204" pitchFamily="34" charset="0"/>
              </a:endParaRPr>
            </a:p>
          </p:txBody>
        </p:sp>
      </p:grpSp>
      <p:cxnSp>
        <p:nvCxnSpPr>
          <p:cNvPr id="338" name="Straight Connector 337">
            <a:extLst>
              <a:ext uri="{FF2B5EF4-FFF2-40B4-BE49-F238E27FC236}">
                <a16:creationId xmlns:a16="http://schemas.microsoft.com/office/drawing/2014/main" id="{D53576F3-6EA8-1040-9619-52C16C97A43E}"/>
              </a:ext>
            </a:extLst>
          </p:cNvPr>
          <p:cNvCxnSpPr>
            <a:cxnSpLocks/>
          </p:cNvCxnSpPr>
          <p:nvPr/>
        </p:nvCxnSpPr>
        <p:spPr>
          <a:xfrm>
            <a:off x="1794410" y="5887684"/>
            <a:ext cx="0" cy="7568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663C66EB-C554-EB43-8F93-07890CFD77D6}"/>
              </a:ext>
            </a:extLst>
          </p:cNvPr>
          <p:cNvCxnSpPr>
            <a:cxnSpLocks/>
          </p:cNvCxnSpPr>
          <p:nvPr/>
        </p:nvCxnSpPr>
        <p:spPr>
          <a:xfrm>
            <a:off x="1794410" y="6022456"/>
            <a:ext cx="0" cy="452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C6285CC9-A514-1448-9F66-E193CAA7FD40}"/>
              </a:ext>
            </a:extLst>
          </p:cNvPr>
          <p:cNvCxnSpPr>
            <a:cxnSpLocks/>
          </p:cNvCxnSpPr>
          <p:nvPr/>
        </p:nvCxnSpPr>
        <p:spPr>
          <a:xfrm>
            <a:off x="1114522" y="6188572"/>
            <a:ext cx="0" cy="26609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45" name="Group 344">
            <a:extLst>
              <a:ext uri="{FF2B5EF4-FFF2-40B4-BE49-F238E27FC236}">
                <a16:creationId xmlns:a16="http://schemas.microsoft.com/office/drawing/2014/main" id="{517F5D30-4F5B-994F-9B12-797D31919BE0}"/>
              </a:ext>
            </a:extLst>
          </p:cNvPr>
          <p:cNvGrpSpPr/>
          <p:nvPr/>
        </p:nvGrpSpPr>
        <p:grpSpPr>
          <a:xfrm>
            <a:off x="7844770" y="4988097"/>
            <a:ext cx="3506172" cy="1669937"/>
            <a:chOff x="5645017" y="4122779"/>
            <a:chExt cx="3506172" cy="1669937"/>
          </a:xfrm>
        </p:grpSpPr>
        <p:sp>
          <p:nvSpPr>
            <p:cNvPr id="346" name="Right Brace 345">
              <a:extLst>
                <a:ext uri="{FF2B5EF4-FFF2-40B4-BE49-F238E27FC236}">
                  <a16:creationId xmlns:a16="http://schemas.microsoft.com/office/drawing/2014/main" id="{82E5C729-52BC-274D-8C53-757CA5107BF5}"/>
                </a:ext>
              </a:extLst>
            </p:cNvPr>
            <p:cNvSpPr/>
            <p:nvPr/>
          </p:nvSpPr>
          <p:spPr>
            <a:xfrm>
              <a:off x="5645017" y="4122779"/>
              <a:ext cx="125044" cy="1669937"/>
            </a:xfrm>
            <a:prstGeom prst="righ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accent4">
                    <a:lumMod val="50000"/>
                  </a:schemeClr>
                </a:solidFill>
              </a:endParaRPr>
            </a:p>
          </p:txBody>
        </p:sp>
        <p:sp>
          <p:nvSpPr>
            <p:cNvPr id="347" name="TextBox 346">
              <a:extLst>
                <a:ext uri="{FF2B5EF4-FFF2-40B4-BE49-F238E27FC236}">
                  <a16:creationId xmlns:a16="http://schemas.microsoft.com/office/drawing/2014/main" id="{BA8743A2-56B3-E348-8596-0BB71DA87F55}"/>
                </a:ext>
              </a:extLst>
            </p:cNvPr>
            <p:cNvSpPr txBox="1"/>
            <p:nvPr/>
          </p:nvSpPr>
          <p:spPr>
            <a:xfrm>
              <a:off x="5803395" y="4437760"/>
              <a:ext cx="3347794" cy="830997"/>
            </a:xfrm>
            <a:prstGeom prst="rect">
              <a:avLst/>
            </a:prstGeom>
            <a:noFill/>
          </p:spPr>
          <p:txBody>
            <a:bodyPr wrap="square" rtlCol="0">
              <a:spAutoFit/>
            </a:bodyPr>
            <a:lstStyle/>
            <a:p>
              <a:r>
                <a:rPr lang="en-AU" sz="1600" dirty="0">
                  <a:latin typeface="Abadi MT Condensed Light" panose="020B0306030101010103" pitchFamily="34" charset="77"/>
                </a:rPr>
                <a:t>Core implementation of the chaincode support services, in particular </a:t>
              </a:r>
              <a:r>
                <a:rPr lang="en-AU" sz="1600" b="1" dirty="0" err="1">
                  <a:latin typeface="Abadi MT Condensed Light" panose="020B0306030101010103" pitchFamily="34" charset="77"/>
                </a:rPr>
                <a:t>chaincode_support.go</a:t>
              </a:r>
              <a:r>
                <a:rPr lang="en-AU" sz="1600" dirty="0">
                  <a:latin typeface="Abadi MT Condensed Light" panose="020B0306030101010103" pitchFamily="34" charset="77"/>
                </a:rPr>
                <a:t> and </a:t>
              </a:r>
              <a:r>
                <a:rPr lang="en-AU" sz="1600" b="1" dirty="0" err="1">
                  <a:latin typeface="Abadi MT Condensed Light" panose="020B0306030101010103" pitchFamily="34" charset="77"/>
                </a:rPr>
                <a:t>handler.go</a:t>
              </a:r>
              <a:r>
                <a:rPr lang="en-AU" sz="1600" dirty="0">
                  <a:latin typeface="Abadi MT Condensed Light" panose="020B0306030101010103" pitchFamily="34" charset="77"/>
                </a:rPr>
                <a:t>.</a:t>
              </a:r>
            </a:p>
          </p:txBody>
        </p:sp>
      </p:grpSp>
      <p:grpSp>
        <p:nvGrpSpPr>
          <p:cNvPr id="352" name="Group 351">
            <a:extLst>
              <a:ext uri="{FF2B5EF4-FFF2-40B4-BE49-F238E27FC236}">
                <a16:creationId xmlns:a16="http://schemas.microsoft.com/office/drawing/2014/main" id="{EA88B364-EFE3-E846-A1BA-B958488B3359}"/>
              </a:ext>
            </a:extLst>
          </p:cNvPr>
          <p:cNvGrpSpPr/>
          <p:nvPr/>
        </p:nvGrpSpPr>
        <p:grpSpPr>
          <a:xfrm>
            <a:off x="4084369" y="5286647"/>
            <a:ext cx="1216239" cy="338554"/>
            <a:chOff x="6025052" y="5236355"/>
            <a:chExt cx="1216239" cy="338554"/>
          </a:xfrm>
        </p:grpSpPr>
        <p:sp>
          <p:nvSpPr>
            <p:cNvPr id="353" name="Right Brace 352">
              <a:extLst>
                <a:ext uri="{FF2B5EF4-FFF2-40B4-BE49-F238E27FC236}">
                  <a16:creationId xmlns:a16="http://schemas.microsoft.com/office/drawing/2014/main" id="{D1A97279-CA6B-4844-BA33-35A90D2059BB}"/>
                </a:ext>
              </a:extLst>
            </p:cNvPr>
            <p:cNvSpPr/>
            <p:nvPr/>
          </p:nvSpPr>
          <p:spPr>
            <a:xfrm>
              <a:off x="6025052" y="5241115"/>
              <a:ext cx="130684" cy="311061"/>
            </a:xfrm>
            <a:prstGeom prst="righ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accent4">
                    <a:lumMod val="50000"/>
                  </a:schemeClr>
                </a:solidFill>
              </a:endParaRPr>
            </a:p>
          </p:txBody>
        </p:sp>
        <p:sp>
          <p:nvSpPr>
            <p:cNvPr id="354" name="TextBox 353">
              <a:extLst>
                <a:ext uri="{FF2B5EF4-FFF2-40B4-BE49-F238E27FC236}">
                  <a16:creationId xmlns:a16="http://schemas.microsoft.com/office/drawing/2014/main" id="{485734FA-82FE-E644-AC7E-201C55407011}"/>
                </a:ext>
              </a:extLst>
            </p:cNvPr>
            <p:cNvSpPr txBox="1"/>
            <p:nvPr/>
          </p:nvSpPr>
          <p:spPr>
            <a:xfrm>
              <a:off x="6155737" y="5236355"/>
              <a:ext cx="1085554" cy="338554"/>
            </a:xfrm>
            <a:prstGeom prst="rect">
              <a:avLst/>
            </a:prstGeom>
            <a:noFill/>
          </p:spPr>
          <p:txBody>
            <a:bodyPr wrap="square" rtlCol="0">
              <a:spAutoFit/>
            </a:bodyPr>
            <a:lstStyle/>
            <a:p>
              <a:r>
                <a:rPr lang="en-AU" sz="1600" dirty="0">
                  <a:latin typeface="Abadi MT Condensed Light" panose="020B0306030101010103" pitchFamily="34" charset="77"/>
                </a:rPr>
                <a:t>Initialisation.</a:t>
              </a:r>
            </a:p>
          </p:txBody>
        </p:sp>
      </p:grpSp>
    </p:spTree>
    <p:extLst>
      <p:ext uri="{BB962C8B-B14F-4D97-AF65-F5344CB8AC3E}">
        <p14:creationId xmlns:p14="http://schemas.microsoft.com/office/powerpoint/2010/main" val="221908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par>
                                <p:cTn id="8" presetID="10" presetClass="entr" presetSubtype="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nodeType="withEffect">
                                  <p:stCondLst>
                                    <p:cond delay="0"/>
                                  </p:stCondLst>
                                  <p:childTnLst>
                                    <p:set>
                                      <p:cBhvr>
                                        <p:cTn id="15" dur="1" fill="hold">
                                          <p:stCondLst>
                                            <p:cond delay="0"/>
                                          </p:stCondLst>
                                        </p:cTn>
                                        <p:tgtEl>
                                          <p:spTgt spid="345"/>
                                        </p:tgtEl>
                                        <p:attrNameLst>
                                          <p:attrName>style.visibility</p:attrName>
                                        </p:attrNameLst>
                                      </p:cBhvr>
                                      <p:to>
                                        <p:strVal val="visible"/>
                                      </p:to>
                                    </p:set>
                                    <p:animEffect transition="in" filter="fade">
                                      <p:cBhvr>
                                        <p:cTn id="16"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Support Services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0" name="Rectangle 9">
            <a:extLst>
              <a:ext uri="{FF2B5EF4-FFF2-40B4-BE49-F238E27FC236}">
                <a16:creationId xmlns:a16="http://schemas.microsoft.com/office/drawing/2014/main" id="{073A52F0-CD65-924D-81A0-AC6928B1EE5E}"/>
              </a:ext>
            </a:extLst>
          </p:cNvPr>
          <p:cNvSpPr/>
          <p:nvPr/>
        </p:nvSpPr>
        <p:spPr>
          <a:xfrm>
            <a:off x="838200" y="1760546"/>
            <a:ext cx="1365438" cy="369332"/>
          </a:xfrm>
          <a:prstGeom prst="rect">
            <a:avLst/>
          </a:prstGeom>
        </p:spPr>
        <p:txBody>
          <a:bodyPr wrap="none">
            <a:spAutoFit/>
          </a:bodyPr>
          <a:lstStyle/>
          <a:p>
            <a:pPr lvl="0"/>
            <a:r>
              <a:rPr lang="en-AU" b="1" dirty="0">
                <a:solidFill>
                  <a:prstClr val="black"/>
                </a:solidFill>
              </a:rPr>
              <a:t>Architecture</a:t>
            </a:r>
          </a:p>
        </p:txBody>
      </p:sp>
      <p:cxnSp>
        <p:nvCxnSpPr>
          <p:cNvPr id="60" name="Straight Arrow Connector 59">
            <a:extLst>
              <a:ext uri="{FF2B5EF4-FFF2-40B4-BE49-F238E27FC236}">
                <a16:creationId xmlns:a16="http://schemas.microsoft.com/office/drawing/2014/main" id="{D0C2D431-EBAF-804B-A220-3852561967FA}"/>
              </a:ext>
            </a:extLst>
          </p:cNvPr>
          <p:cNvCxnSpPr>
            <a:cxnSpLocks/>
          </p:cNvCxnSpPr>
          <p:nvPr/>
        </p:nvCxnSpPr>
        <p:spPr>
          <a:xfrm flipH="1" flipV="1">
            <a:off x="11769743" y="2984464"/>
            <a:ext cx="1" cy="2043706"/>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78FFD70-B36A-6F44-A20D-D540B1122D49}"/>
              </a:ext>
            </a:extLst>
          </p:cNvPr>
          <p:cNvSpPr txBox="1"/>
          <p:nvPr/>
        </p:nvSpPr>
        <p:spPr>
          <a:xfrm>
            <a:off x="10740755" y="5024433"/>
            <a:ext cx="1479821" cy="954107"/>
          </a:xfrm>
          <a:prstGeom prst="rect">
            <a:avLst/>
          </a:prstGeom>
          <a:noFill/>
        </p:spPr>
        <p:txBody>
          <a:bodyPr wrap="square" rtlCol="0">
            <a:spAutoFit/>
          </a:bodyPr>
          <a:lstStyle/>
          <a:p>
            <a:pPr algn="ctr"/>
            <a:r>
              <a:rPr lang="en-AU" sz="1400" dirty="0">
                <a:latin typeface="Arial Narrow" panose="020B0604020202020204" pitchFamily="34" charset="0"/>
                <a:cs typeface="Arial Narrow" panose="020B0604020202020204" pitchFamily="34" charset="0"/>
              </a:rPr>
              <a:t>user chaincode </a:t>
            </a:r>
          </a:p>
          <a:p>
            <a:pPr algn="ctr"/>
            <a:r>
              <a:rPr lang="en-AU" sz="1400" dirty="0">
                <a:latin typeface="Arial Narrow" panose="020B0604020202020204" pitchFamily="34" charset="0"/>
                <a:cs typeface="Arial Narrow" panose="020B0604020202020204" pitchFamily="34" charset="0"/>
              </a:rPr>
              <a:t>(install, instantiate, execute queries and transactions)</a:t>
            </a:r>
          </a:p>
        </p:txBody>
      </p:sp>
      <p:grpSp>
        <p:nvGrpSpPr>
          <p:cNvPr id="63" name="Group 62">
            <a:extLst>
              <a:ext uri="{FF2B5EF4-FFF2-40B4-BE49-F238E27FC236}">
                <a16:creationId xmlns:a16="http://schemas.microsoft.com/office/drawing/2014/main" id="{3BD773C0-3244-EC45-9065-5FDAE55DE49B}"/>
              </a:ext>
            </a:extLst>
          </p:cNvPr>
          <p:cNvGrpSpPr/>
          <p:nvPr/>
        </p:nvGrpSpPr>
        <p:grpSpPr>
          <a:xfrm>
            <a:off x="199541" y="2223752"/>
            <a:ext cx="10321447" cy="4069458"/>
            <a:chOff x="-1678914" y="1920892"/>
            <a:chExt cx="10321447" cy="4069458"/>
          </a:xfrm>
        </p:grpSpPr>
        <p:grpSp>
          <p:nvGrpSpPr>
            <p:cNvPr id="76" name="Group 75">
              <a:extLst>
                <a:ext uri="{FF2B5EF4-FFF2-40B4-BE49-F238E27FC236}">
                  <a16:creationId xmlns:a16="http://schemas.microsoft.com/office/drawing/2014/main" id="{B7955EB1-44A1-6740-9644-48159E215FFF}"/>
                </a:ext>
              </a:extLst>
            </p:cNvPr>
            <p:cNvGrpSpPr/>
            <p:nvPr/>
          </p:nvGrpSpPr>
          <p:grpSpPr>
            <a:xfrm>
              <a:off x="-1678914" y="1920892"/>
              <a:ext cx="10321447" cy="4061361"/>
              <a:chOff x="-1722456" y="1732206"/>
              <a:chExt cx="10321447" cy="4061361"/>
            </a:xfrm>
          </p:grpSpPr>
          <p:sp>
            <p:nvSpPr>
              <p:cNvPr id="78" name="Rounded Rectangle 77">
                <a:extLst>
                  <a:ext uri="{FF2B5EF4-FFF2-40B4-BE49-F238E27FC236}">
                    <a16:creationId xmlns:a16="http://schemas.microsoft.com/office/drawing/2014/main" id="{1955C9A7-5FEC-014E-A67C-1B3CE4CFF389}"/>
                  </a:ext>
                </a:extLst>
              </p:cNvPr>
              <p:cNvSpPr/>
              <p:nvPr/>
            </p:nvSpPr>
            <p:spPr>
              <a:xfrm>
                <a:off x="-1721968" y="1732206"/>
                <a:ext cx="10320959" cy="4061361"/>
              </a:xfrm>
              <a:prstGeom prst="roundRect">
                <a:avLst>
                  <a:gd name="adj" fmla="val 4103"/>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9" name="Round Same-side Corner of Rectangle 78">
                <a:extLst>
                  <a:ext uri="{FF2B5EF4-FFF2-40B4-BE49-F238E27FC236}">
                    <a16:creationId xmlns:a16="http://schemas.microsoft.com/office/drawing/2014/main" id="{EF8BAAFC-9698-364E-8995-A668C505CFE0}"/>
                  </a:ext>
                </a:extLst>
              </p:cNvPr>
              <p:cNvSpPr/>
              <p:nvPr/>
            </p:nvSpPr>
            <p:spPr>
              <a:xfrm rot="10800000">
                <a:off x="-1722456" y="5515428"/>
                <a:ext cx="10321445" cy="267405"/>
              </a:xfrm>
              <a:prstGeom prst="round2Same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77" name="TextBox 76">
              <a:extLst>
                <a:ext uri="{FF2B5EF4-FFF2-40B4-BE49-F238E27FC236}">
                  <a16:creationId xmlns:a16="http://schemas.microsoft.com/office/drawing/2014/main" id="{9A2BB327-3C3E-4945-929E-820CB7E78022}"/>
                </a:ext>
              </a:extLst>
            </p:cNvPr>
            <p:cNvSpPr txBox="1"/>
            <p:nvPr/>
          </p:nvSpPr>
          <p:spPr>
            <a:xfrm>
              <a:off x="3142573" y="5713351"/>
              <a:ext cx="1109856" cy="276999"/>
            </a:xfrm>
            <a:prstGeom prst="rect">
              <a:avLst/>
            </a:prstGeom>
            <a:noFill/>
          </p:spPr>
          <p:txBody>
            <a:bodyPr wrap="none" rtlCol="0">
              <a:spAutoFit/>
            </a:bodyPr>
            <a:lstStyle/>
            <a:p>
              <a:r>
                <a:rPr lang="en-AU" sz="1200" b="1" dirty="0">
                  <a:solidFill>
                    <a:schemeClr val="bg1"/>
                  </a:solidFill>
                </a:rPr>
                <a:t>PEER PROCESS</a:t>
              </a:r>
            </a:p>
          </p:txBody>
        </p:sp>
      </p:grpSp>
      <p:grpSp>
        <p:nvGrpSpPr>
          <p:cNvPr id="66" name="Group 65">
            <a:extLst>
              <a:ext uri="{FF2B5EF4-FFF2-40B4-BE49-F238E27FC236}">
                <a16:creationId xmlns:a16="http://schemas.microsoft.com/office/drawing/2014/main" id="{EC164EB2-83F8-8C42-AE38-ED5EC8D061A3}"/>
              </a:ext>
            </a:extLst>
          </p:cNvPr>
          <p:cNvGrpSpPr/>
          <p:nvPr/>
        </p:nvGrpSpPr>
        <p:grpSpPr>
          <a:xfrm rot="10800000">
            <a:off x="10521476" y="2664119"/>
            <a:ext cx="350240" cy="157018"/>
            <a:chOff x="726411" y="2378364"/>
            <a:chExt cx="350240" cy="157018"/>
          </a:xfrm>
        </p:grpSpPr>
        <p:cxnSp>
          <p:nvCxnSpPr>
            <p:cNvPr id="70" name="Straight Connector 69">
              <a:extLst>
                <a:ext uri="{FF2B5EF4-FFF2-40B4-BE49-F238E27FC236}">
                  <a16:creationId xmlns:a16="http://schemas.microsoft.com/office/drawing/2014/main" id="{082DBB12-AF7C-8343-921B-6C3E000BC24E}"/>
                </a:ext>
              </a:extLst>
            </p:cNvPr>
            <p:cNvCxnSpPr>
              <a:cxnSpLocks/>
            </p:cNvCxnSpPr>
            <p:nvPr/>
          </p:nvCxnSpPr>
          <p:spPr>
            <a:xfrm rot="10800000">
              <a:off x="876336" y="2456873"/>
              <a:ext cx="200315"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698DF407-6699-D64E-B8F1-DF98BC5335F4}"/>
                </a:ext>
              </a:extLst>
            </p:cNvPr>
            <p:cNvSpPr/>
            <p:nvPr/>
          </p:nvSpPr>
          <p:spPr>
            <a:xfrm>
              <a:off x="726411" y="2378364"/>
              <a:ext cx="147782" cy="157018"/>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7" name="TextBox 66">
            <a:extLst>
              <a:ext uri="{FF2B5EF4-FFF2-40B4-BE49-F238E27FC236}">
                <a16:creationId xmlns:a16="http://schemas.microsoft.com/office/drawing/2014/main" id="{7CCC092C-B14A-6843-927C-D094C2DFFAF7}"/>
              </a:ext>
            </a:extLst>
          </p:cNvPr>
          <p:cNvSpPr txBox="1"/>
          <p:nvPr/>
        </p:nvSpPr>
        <p:spPr>
          <a:xfrm>
            <a:off x="10534924" y="2826965"/>
            <a:ext cx="550151" cy="307777"/>
          </a:xfrm>
          <a:prstGeom prst="rect">
            <a:avLst/>
          </a:prstGeom>
          <a:noFill/>
        </p:spPr>
        <p:txBody>
          <a:bodyPr wrap="none" rtlCol="0">
            <a:spAutoFit/>
          </a:bodyPr>
          <a:lstStyle/>
          <a:p>
            <a:r>
              <a:rPr lang="en-AU" sz="1400" b="1" dirty="0"/>
              <a:t>7052</a:t>
            </a:r>
          </a:p>
        </p:txBody>
      </p:sp>
      <p:sp>
        <p:nvSpPr>
          <p:cNvPr id="91" name="Rounded Rectangle 90">
            <a:extLst>
              <a:ext uri="{FF2B5EF4-FFF2-40B4-BE49-F238E27FC236}">
                <a16:creationId xmlns:a16="http://schemas.microsoft.com/office/drawing/2014/main" id="{DC706B8A-4E74-7B40-87F5-3B18A35343CF}"/>
              </a:ext>
            </a:extLst>
          </p:cNvPr>
          <p:cNvSpPr/>
          <p:nvPr/>
        </p:nvSpPr>
        <p:spPr>
          <a:xfrm>
            <a:off x="8231047" y="2455467"/>
            <a:ext cx="1658735" cy="738664"/>
          </a:xfrm>
          <a:prstGeom prst="roundRect">
            <a:avLst>
              <a:gd name="adj" fmla="val 6624"/>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2" name="TextBox 91">
            <a:extLst>
              <a:ext uri="{FF2B5EF4-FFF2-40B4-BE49-F238E27FC236}">
                <a16:creationId xmlns:a16="http://schemas.microsoft.com/office/drawing/2014/main" id="{6798CE19-B016-CF48-8D0B-663D0916C2D4}"/>
              </a:ext>
            </a:extLst>
          </p:cNvPr>
          <p:cNvSpPr txBox="1"/>
          <p:nvPr/>
        </p:nvSpPr>
        <p:spPr>
          <a:xfrm>
            <a:off x="8282434" y="2460619"/>
            <a:ext cx="909223" cy="246221"/>
          </a:xfrm>
          <a:prstGeom prst="rect">
            <a:avLst/>
          </a:prstGeom>
          <a:noFill/>
        </p:spPr>
        <p:txBody>
          <a:bodyPr wrap="none" rtlCol="0">
            <a:spAutoFit/>
          </a:bodyPr>
          <a:lstStyle/>
          <a:p>
            <a:r>
              <a:rPr lang="en-AU" sz="1000" b="1" dirty="0">
                <a:solidFill>
                  <a:schemeClr val="accent1"/>
                </a:solidFill>
              </a:rPr>
              <a:t>GRPC SERVER</a:t>
            </a:r>
          </a:p>
        </p:txBody>
      </p:sp>
      <p:sp>
        <p:nvSpPr>
          <p:cNvPr id="93" name="TextBox 92">
            <a:extLst>
              <a:ext uri="{FF2B5EF4-FFF2-40B4-BE49-F238E27FC236}">
                <a16:creationId xmlns:a16="http://schemas.microsoft.com/office/drawing/2014/main" id="{06A8DA56-1891-8A4F-A41A-BF172B6254A3}"/>
              </a:ext>
            </a:extLst>
          </p:cNvPr>
          <p:cNvSpPr txBox="1"/>
          <p:nvPr/>
        </p:nvSpPr>
        <p:spPr>
          <a:xfrm>
            <a:off x="8300613" y="2859614"/>
            <a:ext cx="1513556" cy="253916"/>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ChaincodeSupportServer</a:t>
            </a:r>
            <a:endParaRPr lang="en-AU" sz="1050" b="1" dirty="0">
              <a:latin typeface="Arial Narrow" panose="020B0604020202020204" pitchFamily="34" charset="0"/>
              <a:cs typeface="Arial Narrow" panose="020B0604020202020204" pitchFamily="34" charset="0"/>
            </a:endParaRPr>
          </a:p>
        </p:txBody>
      </p:sp>
      <p:sp>
        <p:nvSpPr>
          <p:cNvPr id="94" name="Rectangle 93">
            <a:extLst>
              <a:ext uri="{FF2B5EF4-FFF2-40B4-BE49-F238E27FC236}">
                <a16:creationId xmlns:a16="http://schemas.microsoft.com/office/drawing/2014/main" id="{254D2AB8-33BA-5442-85D0-A19CAF0E0C1A}"/>
              </a:ext>
            </a:extLst>
          </p:cNvPr>
          <p:cNvSpPr/>
          <p:nvPr/>
        </p:nvSpPr>
        <p:spPr>
          <a:xfrm>
            <a:off x="8298706" y="2649947"/>
            <a:ext cx="607859" cy="261610"/>
          </a:xfrm>
          <a:prstGeom prst="rect">
            <a:avLst/>
          </a:prstGeom>
        </p:spPr>
        <p:txBody>
          <a:bodyPr wrap="none">
            <a:spAutoFit/>
          </a:bodyPr>
          <a:lstStyle/>
          <a:p>
            <a:r>
              <a:rPr lang="en-AU" sz="1100" i="1" dirty="0">
                <a:solidFill>
                  <a:schemeClr val="accent1">
                    <a:lumMod val="75000"/>
                  </a:schemeClr>
                </a:solidFill>
                <a:latin typeface="Arial Narrow" panose="020B0604020202020204" pitchFamily="34" charset="0"/>
                <a:cs typeface="Arial Narrow" panose="020B0604020202020204" pitchFamily="34" charset="0"/>
              </a:rPr>
              <a:t>services</a:t>
            </a:r>
            <a:endParaRPr lang="en-AU" sz="1100" i="1" dirty="0">
              <a:solidFill>
                <a:schemeClr val="accent1">
                  <a:lumMod val="75000"/>
                </a:schemeClr>
              </a:solidFill>
            </a:endParaRPr>
          </a:p>
        </p:txBody>
      </p:sp>
      <p:grpSp>
        <p:nvGrpSpPr>
          <p:cNvPr id="95" name="Group 94">
            <a:extLst>
              <a:ext uri="{FF2B5EF4-FFF2-40B4-BE49-F238E27FC236}">
                <a16:creationId xmlns:a16="http://schemas.microsoft.com/office/drawing/2014/main" id="{BFECAF82-ED58-6F4C-B930-9515F51D0679}"/>
              </a:ext>
            </a:extLst>
          </p:cNvPr>
          <p:cNvGrpSpPr/>
          <p:nvPr/>
        </p:nvGrpSpPr>
        <p:grpSpPr>
          <a:xfrm>
            <a:off x="9769713" y="2742034"/>
            <a:ext cx="502291" cy="253916"/>
            <a:chOff x="4780917" y="1842342"/>
            <a:chExt cx="502291" cy="606190"/>
          </a:xfrm>
        </p:grpSpPr>
        <p:cxnSp>
          <p:nvCxnSpPr>
            <p:cNvPr id="96" name="Straight Arrow Connector 95">
              <a:extLst>
                <a:ext uri="{FF2B5EF4-FFF2-40B4-BE49-F238E27FC236}">
                  <a16:creationId xmlns:a16="http://schemas.microsoft.com/office/drawing/2014/main" id="{617EF126-682B-5547-888E-2AB8B0F32974}"/>
                </a:ext>
              </a:extLst>
            </p:cNvPr>
            <p:cNvCxnSpPr>
              <a:cxnSpLocks/>
            </p:cNvCxnSpPr>
            <p:nvPr/>
          </p:nvCxnSpPr>
          <p:spPr>
            <a:xfrm flipV="1">
              <a:off x="4780917" y="2044834"/>
              <a:ext cx="0" cy="403698"/>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7" name="Arc 96">
              <a:extLst>
                <a:ext uri="{FF2B5EF4-FFF2-40B4-BE49-F238E27FC236}">
                  <a16:creationId xmlns:a16="http://schemas.microsoft.com/office/drawing/2014/main" id="{30984AB6-C108-814D-9E99-3275B432E3ED}"/>
                </a:ext>
              </a:extLst>
            </p:cNvPr>
            <p:cNvSpPr/>
            <p:nvPr/>
          </p:nvSpPr>
          <p:spPr>
            <a:xfrm flipH="1">
              <a:off x="4780917" y="1842342"/>
              <a:ext cx="502291" cy="451321"/>
            </a:xfrm>
            <a:prstGeom prst="arc">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cxnSp>
        <p:nvCxnSpPr>
          <p:cNvPr id="98" name="Straight Arrow Connector 97">
            <a:extLst>
              <a:ext uri="{FF2B5EF4-FFF2-40B4-BE49-F238E27FC236}">
                <a16:creationId xmlns:a16="http://schemas.microsoft.com/office/drawing/2014/main" id="{C2CC2FE8-7422-CB41-ACD2-4DF6704B3778}"/>
              </a:ext>
            </a:extLst>
          </p:cNvPr>
          <p:cNvCxnSpPr>
            <a:cxnSpLocks/>
          </p:cNvCxnSpPr>
          <p:nvPr/>
        </p:nvCxnSpPr>
        <p:spPr>
          <a:xfrm>
            <a:off x="7200758" y="2980853"/>
            <a:ext cx="1023655" cy="5719"/>
          </a:xfrm>
          <a:prstGeom prst="straightConnector1">
            <a:avLst/>
          </a:prstGeom>
          <a:ln>
            <a:prstDash val="dash"/>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B67D2A78-3BBF-9E45-B995-611CC4162F61}"/>
              </a:ext>
            </a:extLst>
          </p:cNvPr>
          <p:cNvGrpSpPr/>
          <p:nvPr/>
        </p:nvGrpSpPr>
        <p:grpSpPr>
          <a:xfrm>
            <a:off x="5527552" y="2436855"/>
            <a:ext cx="1632108" cy="752283"/>
            <a:chOff x="1766003" y="3526105"/>
            <a:chExt cx="1248878" cy="752283"/>
          </a:xfrm>
        </p:grpSpPr>
        <p:sp>
          <p:nvSpPr>
            <p:cNvPr id="101" name="Rounded Rectangle 100">
              <a:extLst>
                <a:ext uri="{FF2B5EF4-FFF2-40B4-BE49-F238E27FC236}">
                  <a16:creationId xmlns:a16="http://schemas.microsoft.com/office/drawing/2014/main" id="{632B5CFF-9683-0B48-A693-A50A99FD9568}"/>
                </a:ext>
              </a:extLst>
            </p:cNvPr>
            <p:cNvSpPr/>
            <p:nvPr/>
          </p:nvSpPr>
          <p:spPr>
            <a:xfrm>
              <a:off x="1766003" y="3526105"/>
              <a:ext cx="1248878" cy="748851"/>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2" name="TextBox 101">
              <a:extLst>
                <a:ext uri="{FF2B5EF4-FFF2-40B4-BE49-F238E27FC236}">
                  <a16:creationId xmlns:a16="http://schemas.microsoft.com/office/drawing/2014/main" id="{0F868A45-DF81-ED46-A94D-DCBD147D6A8E}"/>
                </a:ext>
              </a:extLst>
            </p:cNvPr>
            <p:cNvSpPr txBox="1"/>
            <p:nvPr/>
          </p:nvSpPr>
          <p:spPr>
            <a:xfrm>
              <a:off x="1813415" y="3531771"/>
              <a:ext cx="1152030" cy="246221"/>
            </a:xfrm>
            <a:prstGeom prst="rect">
              <a:avLst/>
            </a:prstGeom>
            <a:noFill/>
          </p:spPr>
          <p:txBody>
            <a:bodyPr wrap="none" rtlCol="0">
              <a:spAutoFit/>
            </a:bodyPr>
            <a:lstStyle/>
            <a:p>
              <a:r>
                <a:rPr lang="en-AU" sz="1000" b="1" dirty="0" err="1">
                  <a:solidFill>
                    <a:schemeClr val="accent1"/>
                  </a:solidFill>
                </a:rPr>
                <a:t>ChaincodeSupportServer</a:t>
              </a:r>
              <a:endParaRPr lang="en-AU" sz="1000" b="1" dirty="0">
                <a:solidFill>
                  <a:schemeClr val="accent1"/>
                </a:solidFill>
              </a:endParaRPr>
            </a:p>
          </p:txBody>
        </p:sp>
        <p:sp>
          <p:nvSpPr>
            <p:cNvPr id="103" name="TextBox 102">
              <a:extLst>
                <a:ext uri="{FF2B5EF4-FFF2-40B4-BE49-F238E27FC236}">
                  <a16:creationId xmlns:a16="http://schemas.microsoft.com/office/drawing/2014/main" id="{79897F4A-E456-8746-9C67-7912CF5DE200}"/>
                </a:ext>
              </a:extLst>
            </p:cNvPr>
            <p:cNvSpPr txBox="1"/>
            <p:nvPr/>
          </p:nvSpPr>
          <p:spPr>
            <a:xfrm>
              <a:off x="1838263" y="3885973"/>
              <a:ext cx="465130" cy="392415"/>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Support</a:t>
              </a:r>
            </a:p>
            <a:p>
              <a:r>
                <a:rPr lang="en-AU" sz="900" i="1" dirty="0">
                  <a:latin typeface="Arial Narrow" panose="020B0604020202020204" pitchFamily="34" charset="0"/>
                  <a:cs typeface="Arial Narrow" panose="020B0604020202020204" pitchFamily="34" charset="0"/>
                </a:rPr>
                <a:t>(...)</a:t>
              </a:r>
              <a:endParaRPr lang="en-AU" sz="1050" i="1" dirty="0">
                <a:latin typeface="Arial Narrow" panose="020B0604020202020204" pitchFamily="34" charset="0"/>
                <a:cs typeface="Arial Narrow" panose="020B0604020202020204" pitchFamily="34" charset="0"/>
              </a:endParaRPr>
            </a:p>
          </p:txBody>
        </p:sp>
        <p:sp>
          <p:nvSpPr>
            <p:cNvPr id="104" name="Rectangle 103">
              <a:extLst>
                <a:ext uri="{FF2B5EF4-FFF2-40B4-BE49-F238E27FC236}">
                  <a16:creationId xmlns:a16="http://schemas.microsoft.com/office/drawing/2014/main" id="{8E824E6B-8ADA-024B-9E6B-790B69423842}"/>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grpSp>
        <p:nvGrpSpPr>
          <p:cNvPr id="110" name="Group 109">
            <a:extLst>
              <a:ext uri="{FF2B5EF4-FFF2-40B4-BE49-F238E27FC236}">
                <a16:creationId xmlns:a16="http://schemas.microsoft.com/office/drawing/2014/main" id="{9D036061-22B5-0746-B1EF-5A526D9AE8B3}"/>
              </a:ext>
            </a:extLst>
          </p:cNvPr>
          <p:cNvGrpSpPr/>
          <p:nvPr/>
        </p:nvGrpSpPr>
        <p:grpSpPr>
          <a:xfrm>
            <a:off x="5527555" y="3369428"/>
            <a:ext cx="1686422" cy="2598452"/>
            <a:chOff x="1530730" y="3526105"/>
            <a:chExt cx="1290438" cy="2598452"/>
          </a:xfrm>
        </p:grpSpPr>
        <p:sp>
          <p:nvSpPr>
            <p:cNvPr id="111" name="Rounded Rectangle 110">
              <a:extLst>
                <a:ext uri="{FF2B5EF4-FFF2-40B4-BE49-F238E27FC236}">
                  <a16:creationId xmlns:a16="http://schemas.microsoft.com/office/drawing/2014/main" id="{2EF03F44-F4F7-C64D-8C25-E70EA5582784}"/>
                </a:ext>
              </a:extLst>
            </p:cNvPr>
            <p:cNvSpPr/>
            <p:nvPr/>
          </p:nvSpPr>
          <p:spPr>
            <a:xfrm>
              <a:off x="1530730" y="3526105"/>
              <a:ext cx="1290438" cy="2598452"/>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2" name="TextBox 111">
              <a:extLst>
                <a:ext uri="{FF2B5EF4-FFF2-40B4-BE49-F238E27FC236}">
                  <a16:creationId xmlns:a16="http://schemas.microsoft.com/office/drawing/2014/main" id="{FEBB962B-031D-A54D-AD9B-2CE23E558F50}"/>
                </a:ext>
              </a:extLst>
            </p:cNvPr>
            <p:cNvSpPr txBox="1"/>
            <p:nvPr/>
          </p:nvSpPr>
          <p:spPr>
            <a:xfrm>
              <a:off x="1730227" y="3531771"/>
              <a:ext cx="891989" cy="246221"/>
            </a:xfrm>
            <a:prstGeom prst="rect">
              <a:avLst/>
            </a:prstGeom>
            <a:noFill/>
          </p:spPr>
          <p:txBody>
            <a:bodyPr wrap="none" rtlCol="0">
              <a:spAutoFit/>
            </a:bodyPr>
            <a:lstStyle/>
            <a:p>
              <a:r>
                <a:rPr lang="en-AU" sz="1000" b="1" dirty="0" err="1">
                  <a:solidFill>
                    <a:schemeClr val="accent1"/>
                  </a:solidFill>
                </a:rPr>
                <a:t>ChaincodeSupport</a:t>
              </a:r>
              <a:endParaRPr lang="en-AU" sz="1000" b="1" dirty="0">
                <a:solidFill>
                  <a:schemeClr val="accent1"/>
                </a:solidFill>
              </a:endParaRPr>
            </a:p>
          </p:txBody>
        </p:sp>
        <p:sp>
          <p:nvSpPr>
            <p:cNvPr id="113" name="TextBox 112">
              <a:extLst>
                <a:ext uri="{FF2B5EF4-FFF2-40B4-BE49-F238E27FC236}">
                  <a16:creationId xmlns:a16="http://schemas.microsoft.com/office/drawing/2014/main" id="{F4969143-BEF6-4845-881F-88EFBCC837F7}"/>
                </a:ext>
              </a:extLst>
            </p:cNvPr>
            <p:cNvSpPr txBox="1"/>
            <p:nvPr/>
          </p:nvSpPr>
          <p:spPr>
            <a:xfrm>
              <a:off x="1565731" y="3885973"/>
              <a:ext cx="856417" cy="2231380"/>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Peer</a:t>
              </a:r>
            </a:p>
            <a:p>
              <a:r>
                <a:rPr lang="en-AU" sz="1050" b="1" dirty="0" err="1">
                  <a:latin typeface="Arial Narrow" panose="020B0604020202020204" pitchFamily="34" charset="0"/>
                  <a:cs typeface="Arial Narrow" panose="020B0604020202020204" pitchFamily="34" charset="0"/>
                </a:rPr>
                <a:t>HandlerRegistry</a:t>
              </a:r>
              <a:endParaRPr lang="en-AU" sz="1050" b="1" dirty="0">
                <a:latin typeface="Arial Narrow" panose="020B0604020202020204" pitchFamily="34" charset="0"/>
                <a:cs typeface="Arial Narrow" panose="020B0604020202020204" pitchFamily="34" charset="0"/>
              </a:endParaRPr>
            </a:p>
            <a:p>
              <a:pPr lvl="0"/>
              <a:r>
                <a:rPr lang="en-AU" sz="1050" b="1" dirty="0" err="1">
                  <a:latin typeface="Arial Narrow" panose="020B0604020202020204" pitchFamily="34" charset="0"/>
                  <a:cs typeface="Arial Narrow" panose="020B0604020202020204" pitchFamily="34" charset="0"/>
                </a:rPr>
                <a:t>LifeCycle</a:t>
              </a:r>
              <a:endParaRPr lang="en-AU" sz="1050" b="1" dirty="0">
                <a:latin typeface="Arial Narrow" panose="020B0604020202020204" pitchFamily="34" charset="0"/>
                <a:cs typeface="Arial Narrow" panose="020B0604020202020204" pitchFamily="34" charset="0"/>
              </a:endParaRPr>
            </a:p>
            <a:p>
              <a:pPr lvl="0"/>
              <a:r>
                <a:rPr lang="en-AU" sz="1050" b="1" dirty="0">
                  <a:solidFill>
                    <a:prstClr val="black"/>
                  </a:solidFill>
                  <a:latin typeface="Arial Narrow" panose="020B0604020202020204" pitchFamily="34" charset="0"/>
                  <a:cs typeface="Arial Narrow" panose="020B0604020202020204" pitchFamily="34" charset="0"/>
                </a:rPr>
                <a:t>Runtime</a:t>
              </a:r>
              <a:r>
                <a:rPr lang="en-AU" sz="900" i="1" dirty="0">
                  <a:solidFill>
                    <a:prstClr val="black"/>
                  </a:solidFill>
                  <a:latin typeface="Arial Narrow" panose="020B0604020202020204" pitchFamily="34" charset="0"/>
                  <a:cs typeface="Arial Narrow" panose="020B0604020202020204" pitchFamily="34" charset="0"/>
                </a:rPr>
                <a:t> </a:t>
              </a:r>
            </a:p>
            <a:p>
              <a:pPr lvl="0"/>
              <a:r>
                <a:rPr lang="en-AU" sz="1050" b="1" dirty="0">
                  <a:latin typeface="Arial Narrow" panose="020B0604020202020204" pitchFamily="34" charset="0"/>
                  <a:cs typeface="Arial Narrow" panose="020B0604020202020204" pitchFamily="34" charset="0"/>
                </a:rPr>
                <a:t>Launcher</a:t>
              </a:r>
            </a:p>
            <a:p>
              <a:r>
                <a:rPr lang="en-AU" sz="1050" b="1" dirty="0" err="1">
                  <a:latin typeface="Arial Narrow" panose="020B0604020202020204" pitchFamily="34" charset="0"/>
                  <a:cs typeface="Arial Narrow" panose="020B0604020202020204" pitchFamily="34" charset="0"/>
                </a:rPr>
                <a:t>ACLProvider</a:t>
              </a:r>
              <a:endParaRPr lang="en-AU" sz="1050" b="1" dirty="0">
                <a:latin typeface="Arial Narrow" panose="020B0604020202020204" pitchFamily="34" charset="0"/>
                <a:cs typeface="Arial Narrow" panose="020B0604020202020204" pitchFamily="34" charset="0"/>
              </a:endParaRPr>
            </a:p>
            <a:p>
              <a:r>
                <a:rPr lang="en-AU" sz="1050" i="1" dirty="0" err="1">
                  <a:latin typeface="Arial Narrow" panose="020B0604020202020204" pitchFamily="34" charset="0"/>
                  <a:cs typeface="Arial Narrow" panose="020B0604020202020204" pitchFamily="34" charset="0"/>
                </a:rPr>
                <a:t>SystemCCProvider</a:t>
              </a:r>
              <a:endParaRPr lang="en-AU" sz="1050" i="1" dirty="0">
                <a:latin typeface="Arial Narrow" panose="020B0604020202020204" pitchFamily="34" charset="0"/>
                <a:cs typeface="Arial Narrow" panose="020B0604020202020204" pitchFamily="34" charset="0"/>
              </a:endParaRPr>
            </a:p>
            <a:p>
              <a:r>
                <a:rPr lang="en-AU" sz="1050" i="1" dirty="0" err="1">
                  <a:latin typeface="Arial Narrow" panose="020B0604020202020204" pitchFamily="34" charset="0"/>
                  <a:cs typeface="Arial Narrow" panose="020B0604020202020204" pitchFamily="34" charset="0"/>
                </a:rPr>
                <a:t>HandlerMetrics</a:t>
              </a:r>
              <a:endParaRPr lang="en-AU" sz="1050" i="1" dirty="0">
                <a:latin typeface="Arial Narrow" panose="020B0604020202020204" pitchFamily="34" charset="0"/>
                <a:cs typeface="Arial Narrow" panose="020B0604020202020204" pitchFamily="34" charset="0"/>
              </a:endParaRPr>
            </a:p>
            <a:p>
              <a:r>
                <a:rPr lang="en-AU" sz="1050" i="1" dirty="0" err="1">
                  <a:latin typeface="Arial Narrow" panose="020B0604020202020204" pitchFamily="34" charset="0"/>
                  <a:cs typeface="Arial Narrow" panose="020B0604020202020204" pitchFamily="34" charset="0"/>
                </a:rPr>
                <a:t>LaunchMetrics</a:t>
              </a:r>
              <a:endParaRPr lang="en-AU" sz="1050" i="1" dirty="0">
                <a:latin typeface="Arial Narrow" panose="020B0604020202020204" pitchFamily="34" charset="0"/>
                <a:cs typeface="Arial Narrow" panose="020B0604020202020204" pitchFamily="34" charset="0"/>
              </a:endParaRPr>
            </a:p>
            <a:p>
              <a:r>
                <a:rPr lang="en-AU" sz="1050" i="1" dirty="0" err="1">
                  <a:latin typeface="Arial Narrow" panose="020B0604020202020204" pitchFamily="34" charset="0"/>
                  <a:cs typeface="Arial Narrow" panose="020B0604020202020204" pitchFamily="34" charset="0"/>
                </a:rPr>
                <a:t>appConfig</a:t>
              </a:r>
              <a:endParaRPr lang="en-AU" sz="1050" i="1" dirty="0">
                <a:latin typeface="Arial Narrow" panose="020B0604020202020204" pitchFamily="34" charset="0"/>
                <a:cs typeface="Arial Narrow" panose="020B0604020202020204" pitchFamily="34" charset="0"/>
              </a:endParaRPr>
            </a:p>
            <a:p>
              <a:pPr>
                <a:spcBef>
                  <a:spcPts val="300"/>
                </a:spcBef>
              </a:pPr>
              <a:r>
                <a:rPr lang="en-AU" sz="1050" i="1" dirty="0" err="1">
                  <a:latin typeface="Arial Narrow" panose="020B0604020202020204" pitchFamily="34" charset="0"/>
                  <a:cs typeface="Arial Narrow" panose="020B0604020202020204" pitchFamily="34" charset="0"/>
                </a:rPr>
                <a:t>UserRunCC</a:t>
              </a:r>
              <a:endParaRPr lang="en-AU" sz="1050" i="1" dirty="0">
                <a:latin typeface="Arial Narrow" panose="020B0604020202020204" pitchFamily="34" charset="0"/>
                <a:cs typeface="Arial Narrow" panose="020B0604020202020204" pitchFamily="34" charset="0"/>
              </a:endParaRPr>
            </a:p>
            <a:p>
              <a:r>
                <a:rPr lang="en-AU" sz="1050" i="1" dirty="0" err="1">
                  <a:latin typeface="Arial Narrow" panose="020B0604020202020204" pitchFamily="34" charset="0"/>
                  <a:cs typeface="Arial Narrow" panose="020B0604020202020204" pitchFamily="34" charset="0"/>
                </a:rPr>
                <a:t>KeepAlive</a:t>
              </a:r>
              <a:endParaRPr lang="en-AU" sz="1050" i="1" dirty="0">
                <a:latin typeface="Arial Narrow" panose="020B0604020202020204" pitchFamily="34" charset="0"/>
                <a:cs typeface="Arial Narrow" panose="020B0604020202020204" pitchFamily="34" charset="0"/>
              </a:endParaRPr>
            </a:p>
            <a:p>
              <a:r>
                <a:rPr lang="en-AU" sz="1050" i="1" dirty="0" err="1">
                  <a:latin typeface="Arial Narrow" panose="020B0604020202020204" pitchFamily="34" charset="0"/>
                  <a:cs typeface="Arial Narrow" panose="020B0604020202020204" pitchFamily="34" charset="0"/>
                </a:rPr>
                <a:t>ExecuteTimeout</a:t>
              </a:r>
              <a:endParaRPr lang="en-AU" sz="1050" i="1" dirty="0">
                <a:latin typeface="Arial Narrow" panose="020B0604020202020204" pitchFamily="34" charset="0"/>
                <a:cs typeface="Arial Narrow" panose="020B0604020202020204" pitchFamily="34" charset="0"/>
              </a:endParaRPr>
            </a:p>
          </p:txBody>
        </p:sp>
        <p:sp>
          <p:nvSpPr>
            <p:cNvPr id="114" name="Rectangle 113">
              <a:extLst>
                <a:ext uri="{FF2B5EF4-FFF2-40B4-BE49-F238E27FC236}">
                  <a16:creationId xmlns:a16="http://schemas.microsoft.com/office/drawing/2014/main" id="{18BDBDCF-8272-2747-8563-6E93E6EDA78D}"/>
                </a:ext>
              </a:extLst>
            </p:cNvPr>
            <p:cNvSpPr/>
            <p:nvPr/>
          </p:nvSpPr>
          <p:spPr>
            <a:xfrm>
              <a:off x="1552109"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cxnSp>
        <p:nvCxnSpPr>
          <p:cNvPr id="116" name="Straight Arrow Connector 115">
            <a:extLst>
              <a:ext uri="{FF2B5EF4-FFF2-40B4-BE49-F238E27FC236}">
                <a16:creationId xmlns:a16="http://schemas.microsoft.com/office/drawing/2014/main" id="{13DA30B0-F9A3-4C4B-9535-BCCA0D4FF7B2}"/>
              </a:ext>
            </a:extLst>
          </p:cNvPr>
          <p:cNvCxnSpPr>
            <a:cxnSpLocks/>
          </p:cNvCxnSpPr>
          <p:nvPr/>
        </p:nvCxnSpPr>
        <p:spPr>
          <a:xfrm>
            <a:off x="6256830" y="2941142"/>
            <a:ext cx="0" cy="428926"/>
          </a:xfrm>
          <a:prstGeom prst="straightConnector1">
            <a:avLst/>
          </a:prstGeom>
          <a:ln>
            <a:headEnd type="oval" w="sm" len="sm"/>
            <a:tailEnd type="stealth"/>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B835D66-067D-044B-BDF1-5B3E5328E673}"/>
              </a:ext>
            </a:extLst>
          </p:cNvPr>
          <p:cNvCxnSpPr>
            <a:cxnSpLocks/>
          </p:cNvCxnSpPr>
          <p:nvPr/>
        </p:nvCxnSpPr>
        <p:spPr>
          <a:xfrm rot="5400000">
            <a:off x="11220854" y="2432512"/>
            <a:ext cx="1" cy="610468"/>
          </a:xfrm>
          <a:prstGeom prst="straightConnector1">
            <a:avLst/>
          </a:prstGeom>
          <a:ln>
            <a:solidFill>
              <a:schemeClr val="accent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9" name="Arc 8">
            <a:extLst>
              <a:ext uri="{FF2B5EF4-FFF2-40B4-BE49-F238E27FC236}">
                <a16:creationId xmlns:a16="http://schemas.microsoft.com/office/drawing/2014/main" id="{45436E3E-BA91-F349-B9F0-C264100358E7}"/>
              </a:ext>
            </a:extLst>
          </p:cNvPr>
          <p:cNvSpPr/>
          <p:nvPr/>
        </p:nvSpPr>
        <p:spPr>
          <a:xfrm>
            <a:off x="11270730" y="2742546"/>
            <a:ext cx="504000" cy="50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3" name="Rectangle 122">
            <a:extLst>
              <a:ext uri="{FF2B5EF4-FFF2-40B4-BE49-F238E27FC236}">
                <a16:creationId xmlns:a16="http://schemas.microsoft.com/office/drawing/2014/main" id="{2D52EED0-4AFF-5642-B995-1BE6D206C73B}"/>
              </a:ext>
            </a:extLst>
          </p:cNvPr>
          <p:cNvSpPr/>
          <p:nvPr/>
        </p:nvSpPr>
        <p:spPr>
          <a:xfrm>
            <a:off x="7246858" y="2673387"/>
            <a:ext cx="979755" cy="307777"/>
          </a:xfrm>
          <a:prstGeom prst="rect">
            <a:avLst/>
          </a:prstGeom>
        </p:spPr>
        <p:txBody>
          <a:bodyPr wrap="none">
            <a:spAutoFit/>
          </a:bodyPr>
          <a:lstStyle/>
          <a:p>
            <a:pPr lvl="0" algn="ctr"/>
            <a:r>
              <a:rPr lang="en-AU" sz="1400" i="1" dirty="0">
                <a:solidFill>
                  <a:prstClr val="black"/>
                </a:solidFill>
                <a:latin typeface="Arial Narrow" panose="020B0604020202020204" pitchFamily="34" charset="0"/>
                <a:cs typeface="Arial Narrow" panose="020B0604020202020204" pitchFamily="34" charset="0"/>
              </a:rPr>
              <a:t>register with</a:t>
            </a:r>
          </a:p>
        </p:txBody>
      </p:sp>
      <p:cxnSp>
        <p:nvCxnSpPr>
          <p:cNvPr id="125" name="Straight Arrow Connector 124">
            <a:extLst>
              <a:ext uri="{FF2B5EF4-FFF2-40B4-BE49-F238E27FC236}">
                <a16:creationId xmlns:a16="http://schemas.microsoft.com/office/drawing/2014/main" id="{8A8021FD-5E37-2444-8270-4E0583510AC9}"/>
              </a:ext>
            </a:extLst>
          </p:cNvPr>
          <p:cNvCxnSpPr>
            <a:cxnSpLocks/>
          </p:cNvCxnSpPr>
          <p:nvPr/>
        </p:nvCxnSpPr>
        <p:spPr>
          <a:xfrm>
            <a:off x="6570309" y="4027014"/>
            <a:ext cx="1429862" cy="0"/>
          </a:xfrm>
          <a:prstGeom prst="straightConnector1">
            <a:avLst/>
          </a:prstGeom>
          <a:ln>
            <a:headEnd type="oval" w="sm" len="sm"/>
            <a:tailEnd type="stealth"/>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9AAA39B3-511D-6C4F-A90A-EC8D50E23AFA}"/>
              </a:ext>
            </a:extLst>
          </p:cNvPr>
          <p:cNvGrpSpPr/>
          <p:nvPr/>
        </p:nvGrpSpPr>
        <p:grpSpPr>
          <a:xfrm>
            <a:off x="8010139" y="3377157"/>
            <a:ext cx="2282069" cy="1155959"/>
            <a:chOff x="1530729" y="3526105"/>
            <a:chExt cx="1746223" cy="1155959"/>
          </a:xfrm>
        </p:grpSpPr>
        <p:sp>
          <p:nvSpPr>
            <p:cNvPr id="129" name="Rounded Rectangle 128">
              <a:extLst>
                <a:ext uri="{FF2B5EF4-FFF2-40B4-BE49-F238E27FC236}">
                  <a16:creationId xmlns:a16="http://schemas.microsoft.com/office/drawing/2014/main" id="{7313A064-E336-6449-BF49-AEABFB415C42}"/>
                </a:ext>
              </a:extLst>
            </p:cNvPr>
            <p:cNvSpPr/>
            <p:nvPr/>
          </p:nvSpPr>
          <p:spPr>
            <a:xfrm>
              <a:off x="1530729" y="3526105"/>
              <a:ext cx="1746223" cy="1155959"/>
            </a:xfrm>
            <a:prstGeom prst="roundRect">
              <a:avLst>
                <a:gd name="adj" fmla="val 3692"/>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0" name="TextBox 129">
              <a:extLst>
                <a:ext uri="{FF2B5EF4-FFF2-40B4-BE49-F238E27FC236}">
                  <a16:creationId xmlns:a16="http://schemas.microsoft.com/office/drawing/2014/main" id="{76E1B03E-6E64-7343-A005-DF7C953F1ECC}"/>
                </a:ext>
              </a:extLst>
            </p:cNvPr>
            <p:cNvSpPr txBox="1"/>
            <p:nvPr/>
          </p:nvSpPr>
          <p:spPr>
            <a:xfrm>
              <a:off x="2008347" y="3531771"/>
              <a:ext cx="793859" cy="246221"/>
            </a:xfrm>
            <a:prstGeom prst="rect">
              <a:avLst/>
            </a:prstGeom>
            <a:noFill/>
          </p:spPr>
          <p:txBody>
            <a:bodyPr wrap="none" rtlCol="0">
              <a:spAutoFit/>
            </a:bodyPr>
            <a:lstStyle/>
            <a:p>
              <a:r>
                <a:rPr lang="en-AU" sz="1000" b="1" dirty="0" err="1">
                  <a:solidFill>
                    <a:schemeClr val="accent1"/>
                  </a:solidFill>
                </a:rPr>
                <a:t>HandlerRegistry</a:t>
              </a:r>
              <a:endParaRPr lang="en-AU" sz="1000" b="1" dirty="0">
                <a:solidFill>
                  <a:schemeClr val="accent1"/>
                </a:solidFill>
              </a:endParaRPr>
            </a:p>
          </p:txBody>
        </p:sp>
      </p:grpSp>
      <p:grpSp>
        <p:nvGrpSpPr>
          <p:cNvPr id="138" name="Group 137">
            <a:extLst>
              <a:ext uri="{FF2B5EF4-FFF2-40B4-BE49-F238E27FC236}">
                <a16:creationId xmlns:a16="http://schemas.microsoft.com/office/drawing/2014/main" id="{9AC2C299-20C8-F949-BB3E-77A786AED403}"/>
              </a:ext>
            </a:extLst>
          </p:cNvPr>
          <p:cNvGrpSpPr/>
          <p:nvPr/>
        </p:nvGrpSpPr>
        <p:grpSpPr>
          <a:xfrm>
            <a:off x="8819925" y="3707806"/>
            <a:ext cx="670091" cy="331589"/>
            <a:chOff x="1872496" y="3526105"/>
            <a:chExt cx="512749" cy="331589"/>
          </a:xfrm>
        </p:grpSpPr>
        <p:sp>
          <p:nvSpPr>
            <p:cNvPr id="139" name="Rounded Rectangle 138">
              <a:extLst>
                <a:ext uri="{FF2B5EF4-FFF2-40B4-BE49-F238E27FC236}">
                  <a16:creationId xmlns:a16="http://schemas.microsoft.com/office/drawing/2014/main" id="{95729A6B-5551-C948-8A69-1108A5558A21}"/>
                </a:ext>
              </a:extLst>
            </p:cNvPr>
            <p:cNvSpPr/>
            <p:nvPr/>
          </p:nvSpPr>
          <p:spPr>
            <a:xfrm>
              <a:off x="1872496" y="3526105"/>
              <a:ext cx="512749" cy="331589"/>
            </a:xfrm>
            <a:prstGeom prst="roundRect">
              <a:avLst>
                <a:gd name="adj" fmla="val 15001"/>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0" name="TextBox 139">
              <a:extLst>
                <a:ext uri="{FF2B5EF4-FFF2-40B4-BE49-F238E27FC236}">
                  <a16:creationId xmlns:a16="http://schemas.microsoft.com/office/drawing/2014/main" id="{54E62A9D-A784-AE42-9BD0-5CFBEF94C45D}"/>
                </a:ext>
              </a:extLst>
            </p:cNvPr>
            <p:cNvSpPr txBox="1"/>
            <p:nvPr/>
          </p:nvSpPr>
          <p:spPr>
            <a:xfrm>
              <a:off x="1902960" y="3531771"/>
              <a:ext cx="463903" cy="246221"/>
            </a:xfrm>
            <a:prstGeom prst="rect">
              <a:avLst/>
            </a:prstGeom>
            <a:noFill/>
          </p:spPr>
          <p:txBody>
            <a:bodyPr wrap="none" rtlCol="0">
              <a:spAutoFit/>
            </a:bodyPr>
            <a:lstStyle/>
            <a:p>
              <a:r>
                <a:rPr lang="en-AU" sz="1000" b="1" dirty="0">
                  <a:solidFill>
                    <a:schemeClr val="accent1"/>
                  </a:solidFill>
                </a:rPr>
                <a:t>Handler</a:t>
              </a:r>
            </a:p>
          </p:txBody>
        </p:sp>
      </p:grpSp>
      <p:grpSp>
        <p:nvGrpSpPr>
          <p:cNvPr id="141" name="Group 140">
            <a:extLst>
              <a:ext uri="{FF2B5EF4-FFF2-40B4-BE49-F238E27FC236}">
                <a16:creationId xmlns:a16="http://schemas.microsoft.com/office/drawing/2014/main" id="{DC1C1647-337B-2944-9D73-9C10EBE1440E}"/>
              </a:ext>
            </a:extLst>
          </p:cNvPr>
          <p:cNvGrpSpPr/>
          <p:nvPr/>
        </p:nvGrpSpPr>
        <p:grpSpPr>
          <a:xfrm>
            <a:off x="9556211" y="3692883"/>
            <a:ext cx="670091" cy="331589"/>
            <a:chOff x="1872496" y="3526105"/>
            <a:chExt cx="512749" cy="331589"/>
          </a:xfrm>
        </p:grpSpPr>
        <p:sp>
          <p:nvSpPr>
            <p:cNvPr id="142" name="Rounded Rectangle 141">
              <a:extLst>
                <a:ext uri="{FF2B5EF4-FFF2-40B4-BE49-F238E27FC236}">
                  <a16:creationId xmlns:a16="http://schemas.microsoft.com/office/drawing/2014/main" id="{AD8F9853-3271-A048-85F1-19E8AB5C30BA}"/>
                </a:ext>
              </a:extLst>
            </p:cNvPr>
            <p:cNvSpPr/>
            <p:nvPr/>
          </p:nvSpPr>
          <p:spPr>
            <a:xfrm>
              <a:off x="1872496" y="3526105"/>
              <a:ext cx="512749" cy="331589"/>
            </a:xfrm>
            <a:prstGeom prst="roundRect">
              <a:avLst>
                <a:gd name="adj" fmla="val 15001"/>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3" name="TextBox 142">
              <a:extLst>
                <a:ext uri="{FF2B5EF4-FFF2-40B4-BE49-F238E27FC236}">
                  <a16:creationId xmlns:a16="http://schemas.microsoft.com/office/drawing/2014/main" id="{B7A2D1BE-BCF5-F947-A840-5B90F903C615}"/>
                </a:ext>
              </a:extLst>
            </p:cNvPr>
            <p:cNvSpPr txBox="1"/>
            <p:nvPr/>
          </p:nvSpPr>
          <p:spPr>
            <a:xfrm>
              <a:off x="1902960" y="3531771"/>
              <a:ext cx="463903" cy="246221"/>
            </a:xfrm>
            <a:prstGeom prst="rect">
              <a:avLst/>
            </a:prstGeom>
            <a:noFill/>
          </p:spPr>
          <p:txBody>
            <a:bodyPr wrap="none" rtlCol="0">
              <a:spAutoFit/>
            </a:bodyPr>
            <a:lstStyle/>
            <a:p>
              <a:r>
                <a:rPr lang="en-AU" sz="1000" b="1" dirty="0">
                  <a:solidFill>
                    <a:schemeClr val="accent1"/>
                  </a:solidFill>
                </a:rPr>
                <a:t>Handler</a:t>
              </a:r>
            </a:p>
          </p:txBody>
        </p:sp>
      </p:grpSp>
      <p:grpSp>
        <p:nvGrpSpPr>
          <p:cNvPr id="144" name="Group 143">
            <a:extLst>
              <a:ext uri="{FF2B5EF4-FFF2-40B4-BE49-F238E27FC236}">
                <a16:creationId xmlns:a16="http://schemas.microsoft.com/office/drawing/2014/main" id="{7D6E77BC-1657-A844-BA2F-FCD80DA00276}"/>
              </a:ext>
            </a:extLst>
          </p:cNvPr>
          <p:cNvGrpSpPr/>
          <p:nvPr/>
        </p:nvGrpSpPr>
        <p:grpSpPr>
          <a:xfrm>
            <a:off x="8085659" y="4123123"/>
            <a:ext cx="670091" cy="331589"/>
            <a:chOff x="1872496" y="3526105"/>
            <a:chExt cx="512749" cy="331589"/>
          </a:xfrm>
        </p:grpSpPr>
        <p:sp>
          <p:nvSpPr>
            <p:cNvPr id="145" name="Rounded Rectangle 144">
              <a:extLst>
                <a:ext uri="{FF2B5EF4-FFF2-40B4-BE49-F238E27FC236}">
                  <a16:creationId xmlns:a16="http://schemas.microsoft.com/office/drawing/2014/main" id="{36205AF7-E17C-9040-A430-3B98E162685B}"/>
                </a:ext>
              </a:extLst>
            </p:cNvPr>
            <p:cNvSpPr/>
            <p:nvPr/>
          </p:nvSpPr>
          <p:spPr>
            <a:xfrm>
              <a:off x="1872496" y="3526105"/>
              <a:ext cx="512749" cy="331589"/>
            </a:xfrm>
            <a:prstGeom prst="roundRect">
              <a:avLst>
                <a:gd name="adj" fmla="val 15001"/>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6" name="TextBox 145">
              <a:extLst>
                <a:ext uri="{FF2B5EF4-FFF2-40B4-BE49-F238E27FC236}">
                  <a16:creationId xmlns:a16="http://schemas.microsoft.com/office/drawing/2014/main" id="{98AF078F-AD51-7A40-B1F0-42DEC941D161}"/>
                </a:ext>
              </a:extLst>
            </p:cNvPr>
            <p:cNvSpPr txBox="1"/>
            <p:nvPr/>
          </p:nvSpPr>
          <p:spPr>
            <a:xfrm>
              <a:off x="1902960" y="3531771"/>
              <a:ext cx="463903" cy="246221"/>
            </a:xfrm>
            <a:prstGeom prst="rect">
              <a:avLst/>
            </a:prstGeom>
            <a:noFill/>
          </p:spPr>
          <p:txBody>
            <a:bodyPr wrap="none" rtlCol="0">
              <a:spAutoFit/>
            </a:bodyPr>
            <a:lstStyle/>
            <a:p>
              <a:r>
                <a:rPr lang="en-AU" sz="1000" b="1" dirty="0">
                  <a:solidFill>
                    <a:schemeClr val="accent1"/>
                  </a:solidFill>
                </a:rPr>
                <a:t>Handler</a:t>
              </a:r>
            </a:p>
          </p:txBody>
        </p:sp>
      </p:grpSp>
      <p:grpSp>
        <p:nvGrpSpPr>
          <p:cNvPr id="147" name="Group 146">
            <a:extLst>
              <a:ext uri="{FF2B5EF4-FFF2-40B4-BE49-F238E27FC236}">
                <a16:creationId xmlns:a16="http://schemas.microsoft.com/office/drawing/2014/main" id="{DD9E20D4-0A33-254E-8EB8-CBD6C05E1546}"/>
              </a:ext>
            </a:extLst>
          </p:cNvPr>
          <p:cNvGrpSpPr/>
          <p:nvPr/>
        </p:nvGrpSpPr>
        <p:grpSpPr>
          <a:xfrm>
            <a:off x="8821945" y="4108200"/>
            <a:ext cx="670091" cy="331589"/>
            <a:chOff x="1872496" y="3526105"/>
            <a:chExt cx="512749" cy="331589"/>
          </a:xfrm>
        </p:grpSpPr>
        <p:sp>
          <p:nvSpPr>
            <p:cNvPr id="148" name="Rounded Rectangle 147">
              <a:extLst>
                <a:ext uri="{FF2B5EF4-FFF2-40B4-BE49-F238E27FC236}">
                  <a16:creationId xmlns:a16="http://schemas.microsoft.com/office/drawing/2014/main" id="{CE04CD5F-B5A0-1544-BE14-F99D9F8814CF}"/>
                </a:ext>
              </a:extLst>
            </p:cNvPr>
            <p:cNvSpPr/>
            <p:nvPr/>
          </p:nvSpPr>
          <p:spPr>
            <a:xfrm>
              <a:off x="1872496" y="3526105"/>
              <a:ext cx="512749" cy="331589"/>
            </a:xfrm>
            <a:prstGeom prst="roundRect">
              <a:avLst>
                <a:gd name="adj" fmla="val 15001"/>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9" name="TextBox 148">
              <a:extLst>
                <a:ext uri="{FF2B5EF4-FFF2-40B4-BE49-F238E27FC236}">
                  <a16:creationId xmlns:a16="http://schemas.microsoft.com/office/drawing/2014/main" id="{2AB88678-CF43-DC42-9A44-EE57CC6BEEAA}"/>
                </a:ext>
              </a:extLst>
            </p:cNvPr>
            <p:cNvSpPr txBox="1"/>
            <p:nvPr/>
          </p:nvSpPr>
          <p:spPr>
            <a:xfrm>
              <a:off x="1902960" y="3531771"/>
              <a:ext cx="463903" cy="246221"/>
            </a:xfrm>
            <a:prstGeom prst="rect">
              <a:avLst/>
            </a:prstGeom>
            <a:noFill/>
          </p:spPr>
          <p:txBody>
            <a:bodyPr wrap="none" rtlCol="0">
              <a:spAutoFit/>
            </a:bodyPr>
            <a:lstStyle/>
            <a:p>
              <a:r>
                <a:rPr lang="en-AU" sz="1000" b="1" dirty="0">
                  <a:solidFill>
                    <a:schemeClr val="accent1"/>
                  </a:solidFill>
                </a:rPr>
                <a:t>Handler</a:t>
              </a:r>
            </a:p>
          </p:txBody>
        </p:sp>
      </p:grpSp>
      <p:grpSp>
        <p:nvGrpSpPr>
          <p:cNvPr id="150" name="Group 149">
            <a:extLst>
              <a:ext uri="{FF2B5EF4-FFF2-40B4-BE49-F238E27FC236}">
                <a16:creationId xmlns:a16="http://schemas.microsoft.com/office/drawing/2014/main" id="{30A854D5-3367-5446-82C1-AC30EA5865C8}"/>
              </a:ext>
            </a:extLst>
          </p:cNvPr>
          <p:cNvGrpSpPr/>
          <p:nvPr/>
        </p:nvGrpSpPr>
        <p:grpSpPr>
          <a:xfrm>
            <a:off x="9558231" y="4093277"/>
            <a:ext cx="670091" cy="331589"/>
            <a:chOff x="1872496" y="3526105"/>
            <a:chExt cx="512749" cy="331589"/>
          </a:xfrm>
        </p:grpSpPr>
        <p:sp>
          <p:nvSpPr>
            <p:cNvPr id="151" name="Rounded Rectangle 150">
              <a:extLst>
                <a:ext uri="{FF2B5EF4-FFF2-40B4-BE49-F238E27FC236}">
                  <a16:creationId xmlns:a16="http://schemas.microsoft.com/office/drawing/2014/main" id="{16547544-08CD-A949-ABB5-40386BC3EE77}"/>
                </a:ext>
              </a:extLst>
            </p:cNvPr>
            <p:cNvSpPr/>
            <p:nvPr/>
          </p:nvSpPr>
          <p:spPr>
            <a:xfrm>
              <a:off x="1872496" y="3526105"/>
              <a:ext cx="512749" cy="331589"/>
            </a:xfrm>
            <a:prstGeom prst="roundRect">
              <a:avLst>
                <a:gd name="adj" fmla="val 15001"/>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2" name="TextBox 151">
              <a:extLst>
                <a:ext uri="{FF2B5EF4-FFF2-40B4-BE49-F238E27FC236}">
                  <a16:creationId xmlns:a16="http://schemas.microsoft.com/office/drawing/2014/main" id="{0AFEF805-9188-9D49-ADBA-122755DE77C7}"/>
                </a:ext>
              </a:extLst>
            </p:cNvPr>
            <p:cNvSpPr txBox="1"/>
            <p:nvPr/>
          </p:nvSpPr>
          <p:spPr>
            <a:xfrm>
              <a:off x="1902960" y="3531771"/>
              <a:ext cx="463903" cy="246221"/>
            </a:xfrm>
            <a:prstGeom prst="rect">
              <a:avLst/>
            </a:prstGeom>
            <a:noFill/>
          </p:spPr>
          <p:txBody>
            <a:bodyPr wrap="none" rtlCol="0">
              <a:spAutoFit/>
            </a:bodyPr>
            <a:lstStyle/>
            <a:p>
              <a:r>
                <a:rPr lang="en-AU" sz="1000" b="1" dirty="0">
                  <a:solidFill>
                    <a:schemeClr val="accent1"/>
                  </a:solidFill>
                </a:rPr>
                <a:t>Handler</a:t>
              </a:r>
            </a:p>
          </p:txBody>
        </p:sp>
      </p:grpSp>
      <p:cxnSp>
        <p:nvCxnSpPr>
          <p:cNvPr id="155" name="Straight Arrow Connector 154">
            <a:extLst>
              <a:ext uri="{FF2B5EF4-FFF2-40B4-BE49-F238E27FC236}">
                <a16:creationId xmlns:a16="http://schemas.microsoft.com/office/drawing/2014/main" id="{18B02355-B770-2042-9F88-21574842003B}"/>
              </a:ext>
            </a:extLst>
          </p:cNvPr>
          <p:cNvCxnSpPr>
            <a:cxnSpLocks/>
          </p:cNvCxnSpPr>
          <p:nvPr/>
        </p:nvCxnSpPr>
        <p:spPr>
          <a:xfrm>
            <a:off x="6229846" y="4187652"/>
            <a:ext cx="1242138" cy="0"/>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57" name="Arc 156">
            <a:extLst>
              <a:ext uri="{FF2B5EF4-FFF2-40B4-BE49-F238E27FC236}">
                <a16:creationId xmlns:a16="http://schemas.microsoft.com/office/drawing/2014/main" id="{9005E662-A471-A14F-89E6-9C36F44D8E33}"/>
              </a:ext>
            </a:extLst>
          </p:cNvPr>
          <p:cNvSpPr/>
          <p:nvPr/>
        </p:nvSpPr>
        <p:spPr>
          <a:xfrm>
            <a:off x="7208112" y="4187789"/>
            <a:ext cx="504000" cy="50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58" name="Straight Arrow Connector 157">
            <a:extLst>
              <a:ext uri="{FF2B5EF4-FFF2-40B4-BE49-F238E27FC236}">
                <a16:creationId xmlns:a16="http://schemas.microsoft.com/office/drawing/2014/main" id="{923F78FE-5F0F-844A-81EB-305BF9F9845C}"/>
              </a:ext>
            </a:extLst>
          </p:cNvPr>
          <p:cNvCxnSpPr>
            <a:cxnSpLocks/>
          </p:cNvCxnSpPr>
          <p:nvPr/>
        </p:nvCxnSpPr>
        <p:spPr>
          <a:xfrm flipV="1">
            <a:off x="7712111" y="4431024"/>
            <a:ext cx="1" cy="260765"/>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 name="Arc 159">
            <a:extLst>
              <a:ext uri="{FF2B5EF4-FFF2-40B4-BE49-F238E27FC236}">
                <a16:creationId xmlns:a16="http://schemas.microsoft.com/office/drawing/2014/main" id="{0AC816BD-9539-2C4C-8B02-DE61A4309373}"/>
              </a:ext>
            </a:extLst>
          </p:cNvPr>
          <p:cNvSpPr/>
          <p:nvPr/>
        </p:nvSpPr>
        <p:spPr>
          <a:xfrm rot="10800000">
            <a:off x="7714694" y="4429623"/>
            <a:ext cx="504000" cy="50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61" name="Straight Arrow Connector 160">
            <a:extLst>
              <a:ext uri="{FF2B5EF4-FFF2-40B4-BE49-F238E27FC236}">
                <a16:creationId xmlns:a16="http://schemas.microsoft.com/office/drawing/2014/main" id="{DCBCC282-FF7F-134E-9B24-FD5A2B1CDD02}"/>
              </a:ext>
            </a:extLst>
          </p:cNvPr>
          <p:cNvCxnSpPr>
            <a:cxnSpLocks/>
          </p:cNvCxnSpPr>
          <p:nvPr/>
        </p:nvCxnSpPr>
        <p:spPr>
          <a:xfrm>
            <a:off x="7966693" y="4933624"/>
            <a:ext cx="366487" cy="0"/>
          </a:xfrm>
          <a:prstGeom prst="straightConnector1">
            <a:avLst/>
          </a:prstGeom>
          <a:ln>
            <a:headEnd type="none" w="sm" len="sm"/>
            <a:tailEnd type="stealth"/>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F118A144-BEDC-A34F-B5CA-C1F56AAA8B81}"/>
              </a:ext>
            </a:extLst>
          </p:cNvPr>
          <p:cNvGrpSpPr/>
          <p:nvPr/>
        </p:nvGrpSpPr>
        <p:grpSpPr>
          <a:xfrm>
            <a:off x="8346811" y="4691844"/>
            <a:ext cx="1925192" cy="1260114"/>
            <a:chOff x="1766003" y="3526105"/>
            <a:chExt cx="1473144" cy="1260114"/>
          </a:xfrm>
        </p:grpSpPr>
        <p:sp>
          <p:nvSpPr>
            <p:cNvPr id="164" name="Rounded Rectangle 163">
              <a:extLst>
                <a:ext uri="{FF2B5EF4-FFF2-40B4-BE49-F238E27FC236}">
                  <a16:creationId xmlns:a16="http://schemas.microsoft.com/office/drawing/2014/main" id="{2B54ADE3-E39C-2E4F-8650-1EADE3E61E4D}"/>
                </a:ext>
              </a:extLst>
            </p:cNvPr>
            <p:cNvSpPr/>
            <p:nvPr/>
          </p:nvSpPr>
          <p:spPr>
            <a:xfrm>
              <a:off x="1766003" y="3526105"/>
              <a:ext cx="1473144" cy="1232886"/>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5" name="TextBox 164">
              <a:extLst>
                <a:ext uri="{FF2B5EF4-FFF2-40B4-BE49-F238E27FC236}">
                  <a16:creationId xmlns:a16="http://schemas.microsoft.com/office/drawing/2014/main" id="{4B907281-919B-364A-8C18-F33D0BFB85E8}"/>
                </a:ext>
              </a:extLst>
            </p:cNvPr>
            <p:cNvSpPr txBox="1"/>
            <p:nvPr/>
          </p:nvSpPr>
          <p:spPr>
            <a:xfrm>
              <a:off x="2229448" y="3531771"/>
              <a:ext cx="327749" cy="246221"/>
            </a:xfrm>
            <a:prstGeom prst="rect">
              <a:avLst/>
            </a:prstGeom>
            <a:noFill/>
          </p:spPr>
          <p:txBody>
            <a:bodyPr wrap="none" rtlCol="0">
              <a:spAutoFit/>
            </a:bodyPr>
            <a:lstStyle/>
            <a:p>
              <a:r>
                <a:rPr lang="en-AU" sz="1000" b="1" dirty="0">
                  <a:solidFill>
                    <a:schemeClr val="accent1"/>
                  </a:solidFill>
                </a:rPr>
                <a:t>LSSC</a:t>
              </a:r>
            </a:p>
          </p:txBody>
        </p:sp>
        <p:sp>
          <p:nvSpPr>
            <p:cNvPr id="166" name="TextBox 165">
              <a:extLst>
                <a:ext uri="{FF2B5EF4-FFF2-40B4-BE49-F238E27FC236}">
                  <a16:creationId xmlns:a16="http://schemas.microsoft.com/office/drawing/2014/main" id="{C8B223AE-2577-D04A-8AF5-E1FE7C8AF2E5}"/>
                </a:ext>
              </a:extLst>
            </p:cNvPr>
            <p:cNvSpPr txBox="1"/>
            <p:nvPr/>
          </p:nvSpPr>
          <p:spPr>
            <a:xfrm>
              <a:off x="1838263" y="3885973"/>
              <a:ext cx="1306582" cy="900246"/>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a:t>
              </a:r>
              <a:r>
                <a:rPr lang="en-AU" sz="1050" b="1" dirty="0" err="1">
                  <a:latin typeface="Arial Narrow" panose="020B0604020202020204" pitchFamily="34" charset="0"/>
                  <a:cs typeface="Arial Narrow" panose="020B0604020202020204" pitchFamily="34" charset="0"/>
                </a:rPr>
                <a:t>PackageParser</a:t>
              </a:r>
              <a:r>
                <a:rPr lang="en-AU" sz="1050" b="1" dirty="0">
                  <a:latin typeface="Arial Narrow" panose="020B0604020202020204" pitchFamily="34" charset="0"/>
                  <a:cs typeface="Arial Narrow" panose="020B0604020202020204" pitchFamily="34" charset="0"/>
                </a:rPr>
                <a:t>)</a:t>
              </a:r>
            </a:p>
            <a:p>
              <a:r>
                <a:rPr lang="en-AU" sz="1050" b="1" dirty="0">
                  <a:latin typeface="Arial Narrow" panose="020B0604020202020204" pitchFamily="34" charset="0"/>
                  <a:cs typeface="Arial Narrow" panose="020B0604020202020204" pitchFamily="34" charset="0"/>
                </a:rPr>
                <a:t>(</a:t>
              </a:r>
              <a:r>
                <a:rPr lang="en-AU" sz="1050" b="1" dirty="0" err="1">
                  <a:latin typeface="Arial Narrow" panose="020B0604020202020204" pitchFamily="34" charset="0"/>
                  <a:cs typeface="Arial Narrow" panose="020B0604020202020204" pitchFamily="34" charset="0"/>
                </a:rPr>
                <a:t>ChaincodeStore</a:t>
              </a:r>
              <a:r>
                <a:rPr lang="en-AU" sz="1050" b="1" dirty="0">
                  <a:latin typeface="Arial Narrow" panose="020B0604020202020204" pitchFamily="34" charset="0"/>
                  <a:cs typeface="Arial Narrow" panose="020B0604020202020204" pitchFamily="34" charset="0"/>
                </a:rPr>
                <a:t>)</a:t>
              </a:r>
            </a:p>
            <a:p>
              <a:r>
                <a:rPr lang="en-AU" sz="1050" b="1" dirty="0" err="1">
                  <a:latin typeface="Arial Narrow" panose="020B0604020202020204" pitchFamily="34" charset="0"/>
                  <a:cs typeface="Arial Narrow" panose="020B0604020202020204" pitchFamily="34" charset="0"/>
                </a:rPr>
                <a:t>InstallChaincode</a:t>
              </a:r>
              <a:r>
                <a:rPr lang="en-AU" sz="1050" b="1" dirty="0">
                  <a:latin typeface="Arial Narrow" panose="020B0604020202020204" pitchFamily="34" charset="0"/>
                  <a:cs typeface="Arial Narrow" panose="020B0604020202020204" pitchFamily="34" charset="0"/>
                </a:rPr>
                <a:t>(....)</a:t>
              </a:r>
            </a:p>
            <a:p>
              <a:r>
                <a:rPr lang="en-AU" sz="1050" b="1" dirty="0" err="1">
                  <a:latin typeface="Arial Narrow" panose="020B0604020202020204" pitchFamily="34" charset="0"/>
                  <a:cs typeface="Arial Narrow" panose="020B0604020202020204" pitchFamily="34" charset="0"/>
                </a:rPr>
                <a:t>QueryInstalledChaincode</a:t>
              </a:r>
              <a:r>
                <a:rPr lang="en-AU" sz="1050" b="1" dirty="0">
                  <a:latin typeface="Arial Narrow" panose="020B0604020202020204" pitchFamily="34" charset="0"/>
                  <a:cs typeface="Arial Narrow" panose="020B0604020202020204" pitchFamily="34" charset="0"/>
                </a:rPr>
                <a:t>(....)</a:t>
              </a:r>
            </a:p>
            <a:p>
              <a:endParaRPr lang="en-AU" sz="1050" i="1" dirty="0">
                <a:latin typeface="Arial Narrow" panose="020B0604020202020204" pitchFamily="34" charset="0"/>
                <a:cs typeface="Arial Narrow" panose="020B0604020202020204" pitchFamily="34" charset="0"/>
              </a:endParaRPr>
            </a:p>
          </p:txBody>
        </p:sp>
        <p:sp>
          <p:nvSpPr>
            <p:cNvPr id="167" name="Rectangle 166">
              <a:extLst>
                <a:ext uri="{FF2B5EF4-FFF2-40B4-BE49-F238E27FC236}">
                  <a16:creationId xmlns:a16="http://schemas.microsoft.com/office/drawing/2014/main" id="{5798D40E-2763-DB4B-9BA0-144AE8F99A95}"/>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grpSp>
        <p:nvGrpSpPr>
          <p:cNvPr id="228" name="Group 227">
            <a:extLst>
              <a:ext uri="{FF2B5EF4-FFF2-40B4-BE49-F238E27FC236}">
                <a16:creationId xmlns:a16="http://schemas.microsoft.com/office/drawing/2014/main" id="{CB1B0379-A010-C945-A203-6D8966C02724}"/>
              </a:ext>
            </a:extLst>
          </p:cNvPr>
          <p:cNvGrpSpPr/>
          <p:nvPr/>
        </p:nvGrpSpPr>
        <p:grpSpPr>
          <a:xfrm>
            <a:off x="4526742" y="2685332"/>
            <a:ext cx="1078768" cy="1648897"/>
            <a:chOff x="4526742" y="2685332"/>
            <a:chExt cx="1078768" cy="1648897"/>
          </a:xfrm>
        </p:grpSpPr>
        <p:cxnSp>
          <p:nvCxnSpPr>
            <p:cNvPr id="153" name="Straight Arrow Connector 152">
              <a:extLst>
                <a:ext uri="{FF2B5EF4-FFF2-40B4-BE49-F238E27FC236}">
                  <a16:creationId xmlns:a16="http://schemas.microsoft.com/office/drawing/2014/main" id="{3E13FE22-2A32-AF45-BC9B-3AA1F171FF75}"/>
                </a:ext>
              </a:extLst>
            </p:cNvPr>
            <p:cNvCxnSpPr>
              <a:cxnSpLocks/>
              <a:endCxn id="169" idx="0"/>
            </p:cNvCxnSpPr>
            <p:nvPr/>
          </p:nvCxnSpPr>
          <p:spPr>
            <a:xfrm flipH="1">
              <a:off x="5283106" y="4334088"/>
              <a:ext cx="322404" cy="141"/>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69" name="Arc 168">
              <a:extLst>
                <a:ext uri="{FF2B5EF4-FFF2-40B4-BE49-F238E27FC236}">
                  <a16:creationId xmlns:a16="http://schemas.microsoft.com/office/drawing/2014/main" id="{C5D83121-DEE7-474B-A392-306DE5E95173}"/>
                </a:ext>
              </a:extLst>
            </p:cNvPr>
            <p:cNvSpPr/>
            <p:nvPr/>
          </p:nvSpPr>
          <p:spPr>
            <a:xfrm rot="10800000">
              <a:off x="5031106" y="3830229"/>
              <a:ext cx="504000" cy="50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71" name="Straight Arrow Connector 170">
              <a:extLst>
                <a:ext uri="{FF2B5EF4-FFF2-40B4-BE49-F238E27FC236}">
                  <a16:creationId xmlns:a16="http://schemas.microsoft.com/office/drawing/2014/main" id="{0E662001-049B-C94C-8E52-C8019DAE510F}"/>
                </a:ext>
              </a:extLst>
            </p:cNvPr>
            <p:cNvCxnSpPr>
              <a:cxnSpLocks/>
            </p:cNvCxnSpPr>
            <p:nvPr/>
          </p:nvCxnSpPr>
          <p:spPr>
            <a:xfrm flipV="1">
              <a:off x="5029444" y="2931080"/>
              <a:ext cx="0" cy="1149843"/>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3" name="Arc 172">
              <a:extLst>
                <a:ext uri="{FF2B5EF4-FFF2-40B4-BE49-F238E27FC236}">
                  <a16:creationId xmlns:a16="http://schemas.microsoft.com/office/drawing/2014/main" id="{4275C2BF-C1A0-D749-8136-52A5D4C26D0B}"/>
                </a:ext>
              </a:extLst>
            </p:cNvPr>
            <p:cNvSpPr/>
            <p:nvPr/>
          </p:nvSpPr>
          <p:spPr>
            <a:xfrm>
              <a:off x="4526742" y="2685332"/>
              <a:ext cx="504000" cy="504000"/>
            </a:xfrm>
            <a:prstGeom prst="arc">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74" name="Group 173">
            <a:extLst>
              <a:ext uri="{FF2B5EF4-FFF2-40B4-BE49-F238E27FC236}">
                <a16:creationId xmlns:a16="http://schemas.microsoft.com/office/drawing/2014/main" id="{01D77749-251F-C548-91D4-7062C832B78E}"/>
              </a:ext>
            </a:extLst>
          </p:cNvPr>
          <p:cNvGrpSpPr/>
          <p:nvPr/>
        </p:nvGrpSpPr>
        <p:grpSpPr>
          <a:xfrm>
            <a:off x="2846987" y="2490137"/>
            <a:ext cx="1925194" cy="1454633"/>
            <a:chOff x="1766003" y="3526104"/>
            <a:chExt cx="1473144" cy="1454633"/>
          </a:xfrm>
        </p:grpSpPr>
        <p:sp>
          <p:nvSpPr>
            <p:cNvPr id="175" name="Rounded Rectangle 174">
              <a:extLst>
                <a:ext uri="{FF2B5EF4-FFF2-40B4-BE49-F238E27FC236}">
                  <a16:creationId xmlns:a16="http://schemas.microsoft.com/office/drawing/2014/main" id="{EC57B65F-A642-1144-A3A8-F5C439D51279}"/>
                </a:ext>
              </a:extLst>
            </p:cNvPr>
            <p:cNvSpPr/>
            <p:nvPr/>
          </p:nvSpPr>
          <p:spPr>
            <a:xfrm>
              <a:off x="1766003" y="3526104"/>
              <a:ext cx="1473144" cy="1454633"/>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6" name="TextBox 175">
              <a:extLst>
                <a:ext uri="{FF2B5EF4-FFF2-40B4-BE49-F238E27FC236}">
                  <a16:creationId xmlns:a16="http://schemas.microsoft.com/office/drawing/2014/main" id="{9CE09266-029E-1B4E-BB44-3DD3E7B0A7E9}"/>
                </a:ext>
              </a:extLst>
            </p:cNvPr>
            <p:cNvSpPr txBox="1"/>
            <p:nvPr/>
          </p:nvSpPr>
          <p:spPr>
            <a:xfrm>
              <a:off x="1859326" y="3531771"/>
              <a:ext cx="1286956" cy="246221"/>
            </a:xfrm>
            <a:prstGeom prst="rect">
              <a:avLst/>
            </a:prstGeom>
            <a:noFill/>
          </p:spPr>
          <p:txBody>
            <a:bodyPr wrap="none" rtlCol="0">
              <a:spAutoFit/>
            </a:bodyPr>
            <a:lstStyle/>
            <a:p>
              <a:r>
                <a:rPr lang="en-AU" sz="1000" b="1" dirty="0" err="1">
                  <a:solidFill>
                    <a:schemeClr val="accent1"/>
                  </a:solidFill>
                </a:rPr>
                <a:t>ContaineRuntime</a:t>
              </a:r>
              <a:r>
                <a:rPr lang="en-AU" sz="1000" b="1" dirty="0">
                  <a:solidFill>
                    <a:schemeClr val="accent1"/>
                  </a:solidFill>
                </a:rPr>
                <a:t> (Runtime)</a:t>
              </a:r>
            </a:p>
          </p:txBody>
        </p:sp>
        <p:sp>
          <p:nvSpPr>
            <p:cNvPr id="177" name="TextBox 176">
              <a:extLst>
                <a:ext uri="{FF2B5EF4-FFF2-40B4-BE49-F238E27FC236}">
                  <a16:creationId xmlns:a16="http://schemas.microsoft.com/office/drawing/2014/main" id="{D81EAEA8-B49F-6249-A7AD-1C4009051FCF}"/>
                </a:ext>
              </a:extLst>
            </p:cNvPr>
            <p:cNvSpPr txBox="1"/>
            <p:nvPr/>
          </p:nvSpPr>
          <p:spPr>
            <a:xfrm>
              <a:off x="1838263" y="3885973"/>
              <a:ext cx="820846" cy="1061829"/>
            </a:xfrm>
            <a:prstGeom prst="rect">
              <a:avLst/>
            </a:prstGeom>
            <a:noFill/>
          </p:spPr>
          <p:txBody>
            <a:bodyPr wrap="none" rtlCol="0">
              <a:spAutoFit/>
            </a:bodyPr>
            <a:lstStyle/>
            <a:p>
              <a:r>
                <a:rPr lang="en-AU" sz="1050" i="1" dirty="0" err="1">
                  <a:latin typeface="Arial Narrow" panose="020B0604020202020204" pitchFamily="34" charset="0"/>
                  <a:cs typeface="Arial Narrow" panose="020B0604020202020204" pitchFamily="34" charset="0"/>
                </a:rPr>
                <a:t>CertGenerator</a:t>
              </a:r>
              <a:endParaRPr lang="en-AU" sz="1050" i="1" dirty="0">
                <a:latin typeface="Arial Narrow" panose="020B0604020202020204" pitchFamily="34" charset="0"/>
                <a:cs typeface="Arial Narrow" panose="020B0604020202020204" pitchFamily="34" charset="0"/>
              </a:endParaRPr>
            </a:p>
            <a:p>
              <a:r>
                <a:rPr lang="en-AU" sz="1050" i="1" dirty="0" err="1">
                  <a:latin typeface="Arial Narrow" panose="020B0604020202020204" pitchFamily="34" charset="0"/>
                  <a:cs typeface="Arial Narrow" panose="020B0604020202020204" pitchFamily="34" charset="0"/>
                </a:rPr>
                <a:t>CaCert</a:t>
              </a:r>
              <a:endParaRPr lang="en-AU" sz="1050" i="1" dirty="0">
                <a:latin typeface="Arial Narrow" panose="020B0604020202020204" pitchFamily="34" charset="0"/>
                <a:cs typeface="Arial Narrow" panose="020B0604020202020204" pitchFamily="34" charset="0"/>
              </a:endParaRPr>
            </a:p>
            <a:p>
              <a:r>
                <a:rPr lang="en-AU" sz="1050" i="1" dirty="0" err="1">
                  <a:latin typeface="Arial Narrow" panose="020B0604020202020204" pitchFamily="34" charset="0"/>
                  <a:cs typeface="Arial Narrow" panose="020B0604020202020204" pitchFamily="34" charset="0"/>
                </a:rPr>
                <a:t>PeerAddress</a:t>
              </a:r>
              <a:endParaRPr lang="en-AU" sz="1050" i="1" dirty="0">
                <a:latin typeface="Arial Narrow" panose="020B0604020202020204" pitchFamily="34" charset="0"/>
                <a:cs typeface="Arial Narrow" panose="020B0604020202020204" pitchFamily="34" charset="0"/>
              </a:endParaRPr>
            </a:p>
            <a:p>
              <a:r>
                <a:rPr lang="en-AU" sz="1050" i="1" dirty="0" err="1">
                  <a:latin typeface="Arial Narrow" panose="020B0604020202020204" pitchFamily="34" charset="0"/>
                  <a:cs typeface="Arial Narrow" panose="020B0604020202020204" pitchFamily="34" charset="0"/>
                </a:rPr>
                <a:t>CommonEnv</a:t>
              </a:r>
              <a:endParaRPr lang="en-AU" sz="1050" i="1" dirty="0">
                <a:latin typeface="Arial Narrow" panose="020B0604020202020204" pitchFamily="34" charset="0"/>
                <a:cs typeface="Arial Narrow" panose="020B0604020202020204" pitchFamily="34" charset="0"/>
              </a:endParaRPr>
            </a:p>
            <a:p>
              <a:r>
                <a:rPr lang="en-AU" sz="1050" b="1" dirty="0" err="1">
                  <a:latin typeface="Arial Narrow" panose="020B0604020202020204" pitchFamily="34" charset="0"/>
                  <a:cs typeface="Arial Narrow" panose="020B0604020202020204" pitchFamily="34" charset="0"/>
                </a:rPr>
                <a:t>PlatformRegistry</a:t>
              </a:r>
              <a:endParaRPr lang="en-AU" sz="1050" b="1" dirty="0">
                <a:latin typeface="Arial Narrow" panose="020B0604020202020204" pitchFamily="34" charset="0"/>
                <a:cs typeface="Arial Narrow" panose="020B0604020202020204" pitchFamily="34" charset="0"/>
              </a:endParaRPr>
            </a:p>
            <a:p>
              <a:r>
                <a:rPr lang="en-AU" sz="1050" b="1" dirty="0">
                  <a:latin typeface="Arial Narrow" panose="020B0604020202020204" pitchFamily="34" charset="0"/>
                  <a:cs typeface="Arial Narrow" panose="020B0604020202020204" pitchFamily="34" charset="0"/>
                </a:rPr>
                <a:t>Processor</a:t>
              </a:r>
            </a:p>
          </p:txBody>
        </p:sp>
        <p:sp>
          <p:nvSpPr>
            <p:cNvPr id="178" name="Rectangle 177">
              <a:extLst>
                <a:ext uri="{FF2B5EF4-FFF2-40B4-BE49-F238E27FC236}">
                  <a16:creationId xmlns:a16="http://schemas.microsoft.com/office/drawing/2014/main" id="{CC24F61B-CB2F-D944-B902-A8B0DE769062}"/>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grpSp>
        <p:nvGrpSpPr>
          <p:cNvPr id="179" name="Group 178">
            <a:extLst>
              <a:ext uri="{FF2B5EF4-FFF2-40B4-BE49-F238E27FC236}">
                <a16:creationId xmlns:a16="http://schemas.microsoft.com/office/drawing/2014/main" id="{3973B35E-D725-FC40-9F35-7D173D42C53E}"/>
              </a:ext>
            </a:extLst>
          </p:cNvPr>
          <p:cNvGrpSpPr/>
          <p:nvPr/>
        </p:nvGrpSpPr>
        <p:grpSpPr>
          <a:xfrm>
            <a:off x="2874045" y="4125353"/>
            <a:ext cx="1925193" cy="1000958"/>
            <a:chOff x="1766003" y="3526105"/>
            <a:chExt cx="1473144" cy="1000958"/>
          </a:xfrm>
        </p:grpSpPr>
        <p:sp>
          <p:nvSpPr>
            <p:cNvPr id="180" name="Rounded Rectangle 179">
              <a:extLst>
                <a:ext uri="{FF2B5EF4-FFF2-40B4-BE49-F238E27FC236}">
                  <a16:creationId xmlns:a16="http://schemas.microsoft.com/office/drawing/2014/main" id="{D5DF8121-DF9E-7E4B-A02A-814E0629011A}"/>
                </a:ext>
              </a:extLst>
            </p:cNvPr>
            <p:cNvSpPr/>
            <p:nvPr/>
          </p:nvSpPr>
          <p:spPr>
            <a:xfrm>
              <a:off x="1766003" y="3526105"/>
              <a:ext cx="1473144" cy="1000958"/>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1" name="TextBox 180">
              <a:extLst>
                <a:ext uri="{FF2B5EF4-FFF2-40B4-BE49-F238E27FC236}">
                  <a16:creationId xmlns:a16="http://schemas.microsoft.com/office/drawing/2014/main" id="{1F036B41-E076-5B4C-8579-0D2823579FD2}"/>
                </a:ext>
              </a:extLst>
            </p:cNvPr>
            <p:cNvSpPr txBox="1"/>
            <p:nvPr/>
          </p:nvSpPr>
          <p:spPr>
            <a:xfrm>
              <a:off x="1844599" y="3531771"/>
              <a:ext cx="1316395" cy="246221"/>
            </a:xfrm>
            <a:prstGeom prst="rect">
              <a:avLst/>
            </a:prstGeom>
            <a:noFill/>
          </p:spPr>
          <p:txBody>
            <a:bodyPr wrap="none" rtlCol="0">
              <a:spAutoFit/>
            </a:bodyPr>
            <a:lstStyle/>
            <a:p>
              <a:r>
                <a:rPr lang="en-AU" sz="1000" b="1" dirty="0" err="1">
                  <a:solidFill>
                    <a:schemeClr val="accent1"/>
                  </a:solidFill>
                </a:rPr>
                <a:t>RuntimeLauncher</a:t>
              </a:r>
              <a:r>
                <a:rPr lang="en-AU" sz="1000" b="1" dirty="0">
                  <a:solidFill>
                    <a:schemeClr val="accent1"/>
                  </a:solidFill>
                </a:rPr>
                <a:t> (Launcher)</a:t>
              </a:r>
            </a:p>
          </p:txBody>
        </p:sp>
        <p:sp>
          <p:nvSpPr>
            <p:cNvPr id="182" name="TextBox 181">
              <a:extLst>
                <a:ext uri="{FF2B5EF4-FFF2-40B4-BE49-F238E27FC236}">
                  <a16:creationId xmlns:a16="http://schemas.microsoft.com/office/drawing/2014/main" id="{CD56BA4E-F069-5F42-A38F-C989DBC55E4B}"/>
                </a:ext>
              </a:extLst>
            </p:cNvPr>
            <p:cNvSpPr txBox="1"/>
            <p:nvPr/>
          </p:nvSpPr>
          <p:spPr>
            <a:xfrm>
              <a:off x="1838263" y="3885973"/>
              <a:ext cx="824526" cy="577081"/>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Runtime</a:t>
              </a:r>
            </a:p>
            <a:p>
              <a:r>
                <a:rPr lang="en-AU" sz="1050" b="1" dirty="0">
                  <a:latin typeface="Arial Narrow" panose="020B0604020202020204" pitchFamily="34" charset="0"/>
                  <a:cs typeface="Arial Narrow" panose="020B0604020202020204" pitchFamily="34" charset="0"/>
                </a:rPr>
                <a:t>Registry</a:t>
              </a:r>
            </a:p>
            <a:p>
              <a:r>
                <a:rPr lang="en-AU" sz="1050" b="1" dirty="0" err="1">
                  <a:latin typeface="Arial Narrow" panose="020B0604020202020204" pitchFamily="34" charset="0"/>
                  <a:cs typeface="Arial Narrow" panose="020B0604020202020204" pitchFamily="34" charset="0"/>
                </a:rPr>
                <a:t>PackageProvider</a:t>
              </a:r>
              <a:endParaRPr lang="en-AU" sz="1050" b="1" dirty="0">
                <a:latin typeface="Arial Narrow" panose="020B0604020202020204" pitchFamily="34" charset="0"/>
                <a:cs typeface="Arial Narrow" panose="020B0604020202020204" pitchFamily="34" charset="0"/>
              </a:endParaRPr>
            </a:p>
          </p:txBody>
        </p:sp>
        <p:sp>
          <p:nvSpPr>
            <p:cNvPr id="183" name="Rectangle 182">
              <a:extLst>
                <a:ext uri="{FF2B5EF4-FFF2-40B4-BE49-F238E27FC236}">
                  <a16:creationId xmlns:a16="http://schemas.microsoft.com/office/drawing/2014/main" id="{972055F0-FD66-5C4A-AAEC-E711A04EDF52}"/>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grpSp>
        <p:nvGrpSpPr>
          <p:cNvPr id="184" name="Group 183">
            <a:extLst>
              <a:ext uri="{FF2B5EF4-FFF2-40B4-BE49-F238E27FC236}">
                <a16:creationId xmlns:a16="http://schemas.microsoft.com/office/drawing/2014/main" id="{9DA06615-D100-2A4D-B9AF-64485C6ADDF6}"/>
              </a:ext>
            </a:extLst>
          </p:cNvPr>
          <p:cNvGrpSpPr/>
          <p:nvPr/>
        </p:nvGrpSpPr>
        <p:grpSpPr>
          <a:xfrm>
            <a:off x="469250" y="2486694"/>
            <a:ext cx="1925192" cy="1537778"/>
            <a:chOff x="1766003" y="3526104"/>
            <a:chExt cx="1473144" cy="1537778"/>
          </a:xfrm>
        </p:grpSpPr>
        <p:sp>
          <p:nvSpPr>
            <p:cNvPr id="185" name="Rounded Rectangle 184">
              <a:extLst>
                <a:ext uri="{FF2B5EF4-FFF2-40B4-BE49-F238E27FC236}">
                  <a16:creationId xmlns:a16="http://schemas.microsoft.com/office/drawing/2014/main" id="{4A287873-E138-6F4F-85D5-20F1ED572B33}"/>
                </a:ext>
              </a:extLst>
            </p:cNvPr>
            <p:cNvSpPr/>
            <p:nvPr/>
          </p:nvSpPr>
          <p:spPr>
            <a:xfrm>
              <a:off x="1766003" y="3526104"/>
              <a:ext cx="1473144" cy="1537778"/>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6" name="TextBox 185">
              <a:extLst>
                <a:ext uri="{FF2B5EF4-FFF2-40B4-BE49-F238E27FC236}">
                  <a16:creationId xmlns:a16="http://schemas.microsoft.com/office/drawing/2014/main" id="{287BD160-998C-F540-9D25-9D277E9AE6DA}"/>
                </a:ext>
              </a:extLst>
            </p:cNvPr>
            <p:cNvSpPr txBox="1"/>
            <p:nvPr/>
          </p:nvSpPr>
          <p:spPr>
            <a:xfrm>
              <a:off x="2264415" y="3531771"/>
              <a:ext cx="471263" cy="246221"/>
            </a:xfrm>
            <a:prstGeom prst="rect">
              <a:avLst/>
            </a:prstGeom>
            <a:noFill/>
          </p:spPr>
          <p:txBody>
            <a:bodyPr wrap="none" rtlCol="0">
              <a:spAutoFit/>
            </a:bodyPr>
            <a:lstStyle/>
            <a:p>
              <a:r>
                <a:rPr lang="en-AU" sz="1000" b="1" dirty="0">
                  <a:solidFill>
                    <a:schemeClr val="accent1"/>
                  </a:solidFill>
                </a:rPr>
                <a:t>Registry</a:t>
              </a:r>
            </a:p>
          </p:txBody>
        </p:sp>
        <p:sp>
          <p:nvSpPr>
            <p:cNvPr id="187" name="TextBox 186">
              <a:extLst>
                <a:ext uri="{FF2B5EF4-FFF2-40B4-BE49-F238E27FC236}">
                  <a16:creationId xmlns:a16="http://schemas.microsoft.com/office/drawing/2014/main" id="{73B63B8E-DB5C-6B40-A875-626E7046A373}"/>
                </a:ext>
              </a:extLst>
            </p:cNvPr>
            <p:cNvSpPr txBox="1"/>
            <p:nvPr/>
          </p:nvSpPr>
          <p:spPr>
            <a:xfrm>
              <a:off x="1838263" y="3885973"/>
              <a:ext cx="726397" cy="415498"/>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PackageWriter</a:t>
              </a:r>
              <a:endParaRPr lang="en-AU" sz="1050" b="1" dirty="0">
                <a:latin typeface="Arial Narrow" panose="020B0604020202020204" pitchFamily="34" charset="0"/>
                <a:cs typeface="Arial Narrow" panose="020B0604020202020204" pitchFamily="34" charset="0"/>
              </a:endParaRPr>
            </a:p>
            <a:p>
              <a:r>
                <a:rPr lang="en-AU" sz="1050" b="1" dirty="0">
                  <a:latin typeface="Arial Narrow" panose="020B0604020202020204" pitchFamily="34" charset="0"/>
                  <a:cs typeface="Arial Narrow" panose="020B0604020202020204" pitchFamily="34" charset="0"/>
                </a:rPr>
                <a:t>Platforms</a:t>
              </a:r>
            </a:p>
          </p:txBody>
        </p:sp>
        <p:sp>
          <p:nvSpPr>
            <p:cNvPr id="188" name="Rectangle 187">
              <a:extLst>
                <a:ext uri="{FF2B5EF4-FFF2-40B4-BE49-F238E27FC236}">
                  <a16:creationId xmlns:a16="http://schemas.microsoft.com/office/drawing/2014/main" id="{344FAD24-39FF-5346-8DB7-8879AACC181C}"/>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grpSp>
        <p:nvGrpSpPr>
          <p:cNvPr id="189" name="Group 188">
            <a:extLst>
              <a:ext uri="{FF2B5EF4-FFF2-40B4-BE49-F238E27FC236}">
                <a16:creationId xmlns:a16="http://schemas.microsoft.com/office/drawing/2014/main" id="{3068F077-7D4C-EE4D-98BD-E5FBD0C79288}"/>
              </a:ext>
            </a:extLst>
          </p:cNvPr>
          <p:cNvGrpSpPr/>
          <p:nvPr/>
        </p:nvGrpSpPr>
        <p:grpSpPr>
          <a:xfrm>
            <a:off x="469251" y="4212441"/>
            <a:ext cx="1925193" cy="703112"/>
            <a:chOff x="1766003" y="3526105"/>
            <a:chExt cx="1473144" cy="703112"/>
          </a:xfrm>
        </p:grpSpPr>
        <p:sp>
          <p:nvSpPr>
            <p:cNvPr id="190" name="Rounded Rectangle 189">
              <a:extLst>
                <a:ext uri="{FF2B5EF4-FFF2-40B4-BE49-F238E27FC236}">
                  <a16:creationId xmlns:a16="http://schemas.microsoft.com/office/drawing/2014/main" id="{1D47B938-7C14-3440-9444-2C6C7E34E773}"/>
                </a:ext>
              </a:extLst>
            </p:cNvPr>
            <p:cNvSpPr/>
            <p:nvPr/>
          </p:nvSpPr>
          <p:spPr>
            <a:xfrm>
              <a:off x="1766003" y="3526105"/>
              <a:ext cx="1473144" cy="703112"/>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1" name="TextBox 190">
              <a:extLst>
                <a:ext uri="{FF2B5EF4-FFF2-40B4-BE49-F238E27FC236}">
                  <a16:creationId xmlns:a16="http://schemas.microsoft.com/office/drawing/2014/main" id="{77C861FD-D25C-5047-96E7-F83D3CE18B42}"/>
                </a:ext>
              </a:extLst>
            </p:cNvPr>
            <p:cNvSpPr txBox="1"/>
            <p:nvPr/>
          </p:nvSpPr>
          <p:spPr>
            <a:xfrm>
              <a:off x="1916640" y="3531771"/>
              <a:ext cx="1174108" cy="246221"/>
            </a:xfrm>
            <a:prstGeom prst="rect">
              <a:avLst/>
            </a:prstGeom>
            <a:noFill/>
          </p:spPr>
          <p:txBody>
            <a:bodyPr wrap="none" rtlCol="0">
              <a:spAutoFit/>
            </a:bodyPr>
            <a:lstStyle/>
            <a:p>
              <a:r>
                <a:rPr lang="en-AU" sz="1000" b="1" dirty="0" err="1">
                  <a:solidFill>
                    <a:schemeClr val="accent1"/>
                  </a:solidFill>
                </a:rPr>
                <a:t>VMController</a:t>
              </a:r>
              <a:r>
                <a:rPr lang="en-AU" sz="1000" b="1" dirty="0">
                  <a:solidFill>
                    <a:schemeClr val="accent1"/>
                  </a:solidFill>
                </a:rPr>
                <a:t> (Processor)</a:t>
              </a:r>
            </a:p>
          </p:txBody>
        </p:sp>
        <p:sp>
          <p:nvSpPr>
            <p:cNvPr id="192" name="TextBox 191">
              <a:extLst>
                <a:ext uri="{FF2B5EF4-FFF2-40B4-BE49-F238E27FC236}">
                  <a16:creationId xmlns:a16="http://schemas.microsoft.com/office/drawing/2014/main" id="{CB338545-2C09-0044-9490-1240B2BD3B15}"/>
                </a:ext>
              </a:extLst>
            </p:cNvPr>
            <p:cNvSpPr txBox="1"/>
            <p:nvPr/>
          </p:nvSpPr>
          <p:spPr>
            <a:xfrm>
              <a:off x="1838263" y="3885973"/>
              <a:ext cx="641760" cy="253916"/>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Process(.....)</a:t>
              </a:r>
            </a:p>
          </p:txBody>
        </p:sp>
        <p:sp>
          <p:nvSpPr>
            <p:cNvPr id="193" name="Rectangle 192">
              <a:extLst>
                <a:ext uri="{FF2B5EF4-FFF2-40B4-BE49-F238E27FC236}">
                  <a16:creationId xmlns:a16="http://schemas.microsoft.com/office/drawing/2014/main" id="{0C2D3E6F-E339-AD4B-9F0C-5529CCB14653}"/>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grpSp>
        <p:nvGrpSpPr>
          <p:cNvPr id="133" name="Group 132">
            <a:extLst>
              <a:ext uri="{FF2B5EF4-FFF2-40B4-BE49-F238E27FC236}">
                <a16:creationId xmlns:a16="http://schemas.microsoft.com/office/drawing/2014/main" id="{0FF2F901-CEB9-AF4F-88C7-F14FFF5155D8}"/>
              </a:ext>
            </a:extLst>
          </p:cNvPr>
          <p:cNvGrpSpPr/>
          <p:nvPr/>
        </p:nvGrpSpPr>
        <p:grpSpPr>
          <a:xfrm>
            <a:off x="753804" y="3356979"/>
            <a:ext cx="690952" cy="251886"/>
            <a:chOff x="1872496" y="3526106"/>
            <a:chExt cx="528712" cy="251886"/>
          </a:xfrm>
        </p:grpSpPr>
        <p:sp>
          <p:nvSpPr>
            <p:cNvPr id="134" name="Rounded Rectangle 133">
              <a:extLst>
                <a:ext uri="{FF2B5EF4-FFF2-40B4-BE49-F238E27FC236}">
                  <a16:creationId xmlns:a16="http://schemas.microsoft.com/office/drawing/2014/main" id="{4182723A-662B-1C4D-920C-7383211B1887}"/>
                </a:ext>
              </a:extLst>
            </p:cNvPr>
            <p:cNvSpPr/>
            <p:nvPr/>
          </p:nvSpPr>
          <p:spPr>
            <a:xfrm>
              <a:off x="1872496" y="3526106"/>
              <a:ext cx="512749" cy="246221"/>
            </a:xfrm>
            <a:prstGeom prst="roundRect">
              <a:avLst>
                <a:gd name="adj" fmla="val 15001"/>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5" name="TextBox 134">
              <a:extLst>
                <a:ext uri="{FF2B5EF4-FFF2-40B4-BE49-F238E27FC236}">
                  <a16:creationId xmlns:a16="http://schemas.microsoft.com/office/drawing/2014/main" id="{349BE6FE-05AE-5D49-B627-D28D5C19F8CB}"/>
                </a:ext>
              </a:extLst>
            </p:cNvPr>
            <p:cNvSpPr txBox="1"/>
            <p:nvPr/>
          </p:nvSpPr>
          <p:spPr>
            <a:xfrm>
              <a:off x="1902960" y="3531771"/>
              <a:ext cx="498248" cy="246221"/>
            </a:xfrm>
            <a:prstGeom prst="rect">
              <a:avLst/>
            </a:prstGeom>
            <a:noFill/>
          </p:spPr>
          <p:txBody>
            <a:bodyPr wrap="none" rtlCol="0">
              <a:spAutoFit/>
            </a:bodyPr>
            <a:lstStyle/>
            <a:p>
              <a:r>
                <a:rPr lang="en-AU" sz="1000" b="1" dirty="0">
                  <a:solidFill>
                    <a:schemeClr val="accent1"/>
                  </a:solidFill>
                </a:rPr>
                <a:t>GOLANG</a:t>
              </a:r>
            </a:p>
          </p:txBody>
        </p:sp>
      </p:grpSp>
      <p:grpSp>
        <p:nvGrpSpPr>
          <p:cNvPr id="194" name="Group 193">
            <a:extLst>
              <a:ext uri="{FF2B5EF4-FFF2-40B4-BE49-F238E27FC236}">
                <a16:creationId xmlns:a16="http://schemas.microsoft.com/office/drawing/2014/main" id="{2F89B82C-AB9C-B643-B552-FE3C45815F72}"/>
              </a:ext>
            </a:extLst>
          </p:cNvPr>
          <p:cNvGrpSpPr/>
          <p:nvPr/>
        </p:nvGrpSpPr>
        <p:grpSpPr>
          <a:xfrm>
            <a:off x="756114" y="3655922"/>
            <a:ext cx="670091" cy="251886"/>
            <a:chOff x="1872496" y="3526106"/>
            <a:chExt cx="512749" cy="251886"/>
          </a:xfrm>
        </p:grpSpPr>
        <p:sp>
          <p:nvSpPr>
            <p:cNvPr id="195" name="Rounded Rectangle 194">
              <a:extLst>
                <a:ext uri="{FF2B5EF4-FFF2-40B4-BE49-F238E27FC236}">
                  <a16:creationId xmlns:a16="http://schemas.microsoft.com/office/drawing/2014/main" id="{5341E8C1-F573-D74C-B3A8-6AFF4D19A5C3}"/>
                </a:ext>
              </a:extLst>
            </p:cNvPr>
            <p:cNvSpPr/>
            <p:nvPr/>
          </p:nvSpPr>
          <p:spPr>
            <a:xfrm>
              <a:off x="1872496" y="3526106"/>
              <a:ext cx="512749" cy="246221"/>
            </a:xfrm>
            <a:prstGeom prst="roundRect">
              <a:avLst>
                <a:gd name="adj" fmla="val 15001"/>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6" name="TextBox 195">
              <a:extLst>
                <a:ext uri="{FF2B5EF4-FFF2-40B4-BE49-F238E27FC236}">
                  <a16:creationId xmlns:a16="http://schemas.microsoft.com/office/drawing/2014/main" id="{B260D870-3C08-2B48-AEEB-EEDE4FEE62A8}"/>
                </a:ext>
              </a:extLst>
            </p:cNvPr>
            <p:cNvSpPr txBox="1"/>
            <p:nvPr/>
          </p:nvSpPr>
          <p:spPr>
            <a:xfrm>
              <a:off x="1947150" y="3531771"/>
              <a:ext cx="381720" cy="246221"/>
            </a:xfrm>
            <a:prstGeom prst="rect">
              <a:avLst/>
            </a:prstGeom>
            <a:noFill/>
          </p:spPr>
          <p:txBody>
            <a:bodyPr wrap="none" rtlCol="0">
              <a:spAutoFit/>
            </a:bodyPr>
            <a:lstStyle/>
            <a:p>
              <a:r>
                <a:rPr lang="en-AU" sz="1000" b="1" dirty="0">
                  <a:solidFill>
                    <a:schemeClr val="accent1"/>
                  </a:solidFill>
                </a:rPr>
                <a:t>NODE</a:t>
              </a:r>
            </a:p>
          </p:txBody>
        </p:sp>
      </p:grpSp>
      <p:grpSp>
        <p:nvGrpSpPr>
          <p:cNvPr id="197" name="Group 196">
            <a:extLst>
              <a:ext uri="{FF2B5EF4-FFF2-40B4-BE49-F238E27FC236}">
                <a16:creationId xmlns:a16="http://schemas.microsoft.com/office/drawing/2014/main" id="{55D68DB9-2C9C-254F-A3C5-72EDB520B971}"/>
              </a:ext>
            </a:extLst>
          </p:cNvPr>
          <p:cNvGrpSpPr/>
          <p:nvPr/>
        </p:nvGrpSpPr>
        <p:grpSpPr>
          <a:xfrm>
            <a:off x="1475563" y="3653664"/>
            <a:ext cx="670091" cy="251886"/>
            <a:chOff x="1872496" y="3526106"/>
            <a:chExt cx="512749" cy="251886"/>
          </a:xfrm>
        </p:grpSpPr>
        <p:sp>
          <p:nvSpPr>
            <p:cNvPr id="198" name="Rounded Rectangle 197">
              <a:extLst>
                <a:ext uri="{FF2B5EF4-FFF2-40B4-BE49-F238E27FC236}">
                  <a16:creationId xmlns:a16="http://schemas.microsoft.com/office/drawing/2014/main" id="{0FEBC8FB-33C3-2D4F-96F3-306F44E707A6}"/>
                </a:ext>
              </a:extLst>
            </p:cNvPr>
            <p:cNvSpPr/>
            <p:nvPr/>
          </p:nvSpPr>
          <p:spPr>
            <a:xfrm>
              <a:off x="1872496" y="3526106"/>
              <a:ext cx="512749" cy="246221"/>
            </a:xfrm>
            <a:prstGeom prst="roundRect">
              <a:avLst>
                <a:gd name="adj" fmla="val 15001"/>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9" name="TextBox 198">
              <a:extLst>
                <a:ext uri="{FF2B5EF4-FFF2-40B4-BE49-F238E27FC236}">
                  <a16:creationId xmlns:a16="http://schemas.microsoft.com/office/drawing/2014/main" id="{2AE99019-4B9A-6D4A-8CF1-8377DBEF8C5D}"/>
                </a:ext>
              </a:extLst>
            </p:cNvPr>
            <p:cNvSpPr txBox="1"/>
            <p:nvPr/>
          </p:nvSpPr>
          <p:spPr>
            <a:xfrm>
              <a:off x="1983975" y="3531771"/>
              <a:ext cx="306898" cy="246221"/>
            </a:xfrm>
            <a:prstGeom prst="rect">
              <a:avLst/>
            </a:prstGeom>
            <a:noFill/>
          </p:spPr>
          <p:txBody>
            <a:bodyPr wrap="none" rtlCol="0">
              <a:spAutoFit/>
            </a:bodyPr>
            <a:lstStyle/>
            <a:p>
              <a:r>
                <a:rPr lang="en-AU" sz="1000" b="1" dirty="0">
                  <a:solidFill>
                    <a:schemeClr val="accent1"/>
                  </a:solidFill>
                </a:rPr>
                <a:t>CAR</a:t>
              </a:r>
            </a:p>
          </p:txBody>
        </p:sp>
      </p:grpSp>
      <p:grpSp>
        <p:nvGrpSpPr>
          <p:cNvPr id="200" name="Group 199">
            <a:extLst>
              <a:ext uri="{FF2B5EF4-FFF2-40B4-BE49-F238E27FC236}">
                <a16:creationId xmlns:a16="http://schemas.microsoft.com/office/drawing/2014/main" id="{5DADB881-6B90-0B4F-8441-C92738B2B62A}"/>
              </a:ext>
            </a:extLst>
          </p:cNvPr>
          <p:cNvGrpSpPr/>
          <p:nvPr/>
        </p:nvGrpSpPr>
        <p:grpSpPr>
          <a:xfrm>
            <a:off x="1472540" y="3354146"/>
            <a:ext cx="670091" cy="251886"/>
            <a:chOff x="1872496" y="3526106"/>
            <a:chExt cx="512749" cy="251886"/>
          </a:xfrm>
        </p:grpSpPr>
        <p:sp>
          <p:nvSpPr>
            <p:cNvPr id="201" name="Rounded Rectangle 200">
              <a:extLst>
                <a:ext uri="{FF2B5EF4-FFF2-40B4-BE49-F238E27FC236}">
                  <a16:creationId xmlns:a16="http://schemas.microsoft.com/office/drawing/2014/main" id="{270466BC-3963-4446-935F-704CC37532F3}"/>
                </a:ext>
              </a:extLst>
            </p:cNvPr>
            <p:cNvSpPr/>
            <p:nvPr/>
          </p:nvSpPr>
          <p:spPr>
            <a:xfrm>
              <a:off x="1872496" y="3526106"/>
              <a:ext cx="512749" cy="246221"/>
            </a:xfrm>
            <a:prstGeom prst="roundRect">
              <a:avLst>
                <a:gd name="adj" fmla="val 15001"/>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2" name="TextBox 201">
              <a:extLst>
                <a:ext uri="{FF2B5EF4-FFF2-40B4-BE49-F238E27FC236}">
                  <a16:creationId xmlns:a16="http://schemas.microsoft.com/office/drawing/2014/main" id="{DA3F7DEE-F3C6-7547-BF94-A46C0D861901}"/>
                </a:ext>
              </a:extLst>
            </p:cNvPr>
            <p:cNvSpPr txBox="1"/>
            <p:nvPr/>
          </p:nvSpPr>
          <p:spPr>
            <a:xfrm>
              <a:off x="1983975" y="3531771"/>
              <a:ext cx="348602" cy="246221"/>
            </a:xfrm>
            <a:prstGeom prst="rect">
              <a:avLst/>
            </a:prstGeom>
            <a:noFill/>
          </p:spPr>
          <p:txBody>
            <a:bodyPr wrap="none" rtlCol="0">
              <a:spAutoFit/>
            </a:bodyPr>
            <a:lstStyle/>
            <a:p>
              <a:r>
                <a:rPr lang="en-AU" sz="1000" b="1" dirty="0">
                  <a:solidFill>
                    <a:schemeClr val="accent1"/>
                  </a:solidFill>
                </a:rPr>
                <a:t>JAVA</a:t>
              </a:r>
            </a:p>
          </p:txBody>
        </p:sp>
      </p:grpSp>
      <p:sp>
        <p:nvSpPr>
          <p:cNvPr id="203" name="Rounded Rectangle 202">
            <a:extLst>
              <a:ext uri="{FF2B5EF4-FFF2-40B4-BE49-F238E27FC236}">
                <a16:creationId xmlns:a16="http://schemas.microsoft.com/office/drawing/2014/main" id="{F833F8C7-509E-A34F-B7CC-FD95D64A237F}"/>
              </a:ext>
            </a:extLst>
          </p:cNvPr>
          <p:cNvSpPr/>
          <p:nvPr/>
        </p:nvSpPr>
        <p:spPr>
          <a:xfrm>
            <a:off x="644893" y="3274018"/>
            <a:ext cx="1599384" cy="695567"/>
          </a:xfrm>
          <a:prstGeom prst="roundRect">
            <a:avLst>
              <a:gd name="adj" fmla="val 754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04" name="Group 203">
            <a:extLst>
              <a:ext uri="{FF2B5EF4-FFF2-40B4-BE49-F238E27FC236}">
                <a16:creationId xmlns:a16="http://schemas.microsoft.com/office/drawing/2014/main" id="{F6A49253-6EB8-334A-AFCF-ABAD765C8659}"/>
              </a:ext>
            </a:extLst>
          </p:cNvPr>
          <p:cNvGrpSpPr/>
          <p:nvPr/>
        </p:nvGrpSpPr>
        <p:grpSpPr>
          <a:xfrm rot="5400000">
            <a:off x="1195716" y="3136192"/>
            <a:ext cx="264889" cy="253916"/>
            <a:chOff x="4780917" y="1842342"/>
            <a:chExt cx="502291" cy="606190"/>
          </a:xfrm>
        </p:grpSpPr>
        <p:cxnSp>
          <p:nvCxnSpPr>
            <p:cNvPr id="205" name="Straight Arrow Connector 204">
              <a:extLst>
                <a:ext uri="{FF2B5EF4-FFF2-40B4-BE49-F238E27FC236}">
                  <a16:creationId xmlns:a16="http://schemas.microsoft.com/office/drawing/2014/main" id="{06C5A263-8CEE-CB4A-B5F5-C7603D8BF633}"/>
                </a:ext>
              </a:extLst>
            </p:cNvPr>
            <p:cNvCxnSpPr>
              <a:cxnSpLocks/>
            </p:cNvCxnSpPr>
            <p:nvPr/>
          </p:nvCxnSpPr>
          <p:spPr>
            <a:xfrm flipV="1">
              <a:off x="4780917" y="2044834"/>
              <a:ext cx="0" cy="403698"/>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06" name="Arc 205">
              <a:extLst>
                <a:ext uri="{FF2B5EF4-FFF2-40B4-BE49-F238E27FC236}">
                  <a16:creationId xmlns:a16="http://schemas.microsoft.com/office/drawing/2014/main" id="{72E95252-E5C2-874F-A544-6069D57F35EF}"/>
                </a:ext>
              </a:extLst>
            </p:cNvPr>
            <p:cNvSpPr/>
            <p:nvPr/>
          </p:nvSpPr>
          <p:spPr>
            <a:xfrm flipH="1">
              <a:off x="4780917" y="1842342"/>
              <a:ext cx="502291" cy="451321"/>
            </a:xfrm>
            <a:prstGeom prst="arc">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207" name="Group 206">
            <a:extLst>
              <a:ext uri="{FF2B5EF4-FFF2-40B4-BE49-F238E27FC236}">
                <a16:creationId xmlns:a16="http://schemas.microsoft.com/office/drawing/2014/main" id="{39A3CF90-06D5-3B48-8970-0471AFA837EE}"/>
              </a:ext>
            </a:extLst>
          </p:cNvPr>
          <p:cNvGrpSpPr/>
          <p:nvPr/>
        </p:nvGrpSpPr>
        <p:grpSpPr>
          <a:xfrm>
            <a:off x="469249" y="5096289"/>
            <a:ext cx="1925193" cy="703112"/>
            <a:chOff x="1766003" y="3526105"/>
            <a:chExt cx="1473144" cy="703112"/>
          </a:xfrm>
        </p:grpSpPr>
        <p:sp>
          <p:nvSpPr>
            <p:cNvPr id="208" name="Rounded Rectangle 207">
              <a:extLst>
                <a:ext uri="{FF2B5EF4-FFF2-40B4-BE49-F238E27FC236}">
                  <a16:creationId xmlns:a16="http://schemas.microsoft.com/office/drawing/2014/main" id="{0A3872E2-74ED-3147-A043-7E961428048F}"/>
                </a:ext>
              </a:extLst>
            </p:cNvPr>
            <p:cNvSpPr/>
            <p:nvPr/>
          </p:nvSpPr>
          <p:spPr>
            <a:xfrm>
              <a:off x="1766003" y="3526105"/>
              <a:ext cx="1473144" cy="703112"/>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9" name="TextBox 208">
              <a:extLst>
                <a:ext uri="{FF2B5EF4-FFF2-40B4-BE49-F238E27FC236}">
                  <a16:creationId xmlns:a16="http://schemas.microsoft.com/office/drawing/2014/main" id="{BA542263-4031-BE4C-BDC5-8770104B8E5F}"/>
                </a:ext>
              </a:extLst>
            </p:cNvPr>
            <p:cNvSpPr txBox="1"/>
            <p:nvPr/>
          </p:nvSpPr>
          <p:spPr>
            <a:xfrm>
              <a:off x="2174422" y="3531771"/>
              <a:ext cx="640535" cy="246221"/>
            </a:xfrm>
            <a:prstGeom prst="rect">
              <a:avLst/>
            </a:prstGeom>
            <a:noFill/>
          </p:spPr>
          <p:txBody>
            <a:bodyPr wrap="none" rtlCol="0">
              <a:spAutoFit/>
            </a:bodyPr>
            <a:lstStyle/>
            <a:p>
              <a:r>
                <a:rPr lang="en-AU" sz="1000" b="1" dirty="0" err="1">
                  <a:solidFill>
                    <a:schemeClr val="accent1"/>
                  </a:solidFill>
                </a:rPr>
                <a:t>ACLProvider</a:t>
              </a:r>
              <a:endParaRPr lang="en-AU" sz="1000" b="1" dirty="0">
                <a:solidFill>
                  <a:schemeClr val="accent1"/>
                </a:solidFill>
              </a:endParaRPr>
            </a:p>
          </p:txBody>
        </p:sp>
        <p:sp>
          <p:nvSpPr>
            <p:cNvPr id="210" name="TextBox 209">
              <a:extLst>
                <a:ext uri="{FF2B5EF4-FFF2-40B4-BE49-F238E27FC236}">
                  <a16:creationId xmlns:a16="http://schemas.microsoft.com/office/drawing/2014/main" id="{B8603069-7860-0B4F-A0F9-2C7AB84464F0}"/>
                </a:ext>
              </a:extLst>
            </p:cNvPr>
            <p:cNvSpPr txBox="1"/>
            <p:nvPr/>
          </p:nvSpPr>
          <p:spPr>
            <a:xfrm>
              <a:off x="1838263" y="3885973"/>
              <a:ext cx="741116" cy="253916"/>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CheckACL</a:t>
              </a:r>
              <a:r>
                <a:rPr lang="en-AU" sz="1050" b="1" dirty="0">
                  <a:latin typeface="Arial Narrow" panose="020B0604020202020204" pitchFamily="34" charset="0"/>
                  <a:cs typeface="Arial Narrow" panose="020B0604020202020204" pitchFamily="34" charset="0"/>
                </a:rPr>
                <a:t>(.....)</a:t>
              </a:r>
            </a:p>
          </p:txBody>
        </p:sp>
        <p:sp>
          <p:nvSpPr>
            <p:cNvPr id="211" name="Rectangle 210">
              <a:extLst>
                <a:ext uri="{FF2B5EF4-FFF2-40B4-BE49-F238E27FC236}">
                  <a16:creationId xmlns:a16="http://schemas.microsoft.com/office/drawing/2014/main" id="{38293FA0-4885-EB48-94E8-A71FCFDC9EE1}"/>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cxnSp>
        <p:nvCxnSpPr>
          <p:cNvPr id="212" name="Straight Arrow Connector 211">
            <a:extLst>
              <a:ext uri="{FF2B5EF4-FFF2-40B4-BE49-F238E27FC236}">
                <a16:creationId xmlns:a16="http://schemas.microsoft.com/office/drawing/2014/main" id="{7C70B3BE-3299-2D46-994F-6BFE8F5E4D96}"/>
              </a:ext>
            </a:extLst>
          </p:cNvPr>
          <p:cNvCxnSpPr>
            <a:cxnSpLocks/>
          </p:cNvCxnSpPr>
          <p:nvPr/>
        </p:nvCxnSpPr>
        <p:spPr>
          <a:xfrm flipH="1">
            <a:off x="5281499" y="4679688"/>
            <a:ext cx="322404" cy="141"/>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18" name="Arc 217">
            <a:extLst>
              <a:ext uri="{FF2B5EF4-FFF2-40B4-BE49-F238E27FC236}">
                <a16:creationId xmlns:a16="http://schemas.microsoft.com/office/drawing/2014/main" id="{85F307D0-1DA5-DE4E-9789-037A40F33AA6}"/>
              </a:ext>
            </a:extLst>
          </p:cNvPr>
          <p:cNvSpPr/>
          <p:nvPr/>
        </p:nvSpPr>
        <p:spPr>
          <a:xfrm rot="16200000">
            <a:off x="5030756" y="4680479"/>
            <a:ext cx="504000" cy="50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19" name="Straight Arrow Connector 218">
            <a:extLst>
              <a:ext uri="{FF2B5EF4-FFF2-40B4-BE49-F238E27FC236}">
                <a16:creationId xmlns:a16="http://schemas.microsoft.com/office/drawing/2014/main" id="{F1F95A46-40F6-124A-866E-5EE7BA821A10}"/>
              </a:ext>
            </a:extLst>
          </p:cNvPr>
          <p:cNvCxnSpPr>
            <a:cxnSpLocks/>
          </p:cNvCxnSpPr>
          <p:nvPr/>
        </p:nvCxnSpPr>
        <p:spPr>
          <a:xfrm flipV="1">
            <a:off x="5033128" y="4919744"/>
            <a:ext cx="0" cy="428432"/>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Arc 221">
            <a:extLst>
              <a:ext uri="{FF2B5EF4-FFF2-40B4-BE49-F238E27FC236}">
                <a16:creationId xmlns:a16="http://schemas.microsoft.com/office/drawing/2014/main" id="{45775A8D-5B27-1046-92A0-CB19AB7EBDCB}"/>
              </a:ext>
            </a:extLst>
          </p:cNvPr>
          <p:cNvSpPr/>
          <p:nvPr/>
        </p:nvSpPr>
        <p:spPr>
          <a:xfrm rot="5400000">
            <a:off x="4527972" y="5079626"/>
            <a:ext cx="504000" cy="50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223" name="Straight Arrow Connector 222">
            <a:extLst>
              <a:ext uri="{FF2B5EF4-FFF2-40B4-BE49-F238E27FC236}">
                <a16:creationId xmlns:a16="http://schemas.microsoft.com/office/drawing/2014/main" id="{F764E815-0F53-B247-A2B2-736B097B148A}"/>
              </a:ext>
            </a:extLst>
          </p:cNvPr>
          <p:cNvCxnSpPr>
            <a:cxnSpLocks/>
          </p:cNvCxnSpPr>
          <p:nvPr/>
        </p:nvCxnSpPr>
        <p:spPr>
          <a:xfrm flipH="1">
            <a:off x="2394442" y="5587828"/>
            <a:ext cx="2377739" cy="0"/>
          </a:xfrm>
          <a:prstGeom prst="straightConnector1">
            <a:avLst/>
          </a:prstGeom>
          <a:ln>
            <a:headEnd type="none" w="sm" len="sm"/>
            <a:tailEnd type="stealth"/>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09F7CBB-EDFB-5F48-8839-32CB95FA8CB6}"/>
              </a:ext>
            </a:extLst>
          </p:cNvPr>
          <p:cNvCxnSpPr>
            <a:cxnSpLocks/>
          </p:cNvCxnSpPr>
          <p:nvPr/>
        </p:nvCxnSpPr>
        <p:spPr>
          <a:xfrm flipH="1">
            <a:off x="4799238" y="4499360"/>
            <a:ext cx="804665" cy="0"/>
          </a:xfrm>
          <a:prstGeom prst="straightConnector1">
            <a:avLst/>
          </a:prstGeom>
          <a:ln>
            <a:headEnd type="oval" w="sm" len="sm"/>
            <a:tailEnd type="stealth"/>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63CAE46B-A32A-844B-AB69-71D3A3F35D74}"/>
              </a:ext>
            </a:extLst>
          </p:cNvPr>
          <p:cNvGrpSpPr/>
          <p:nvPr/>
        </p:nvGrpSpPr>
        <p:grpSpPr>
          <a:xfrm flipV="1">
            <a:off x="2190564" y="3775691"/>
            <a:ext cx="928208" cy="909848"/>
            <a:chOff x="4606898" y="3424381"/>
            <a:chExt cx="928208" cy="909848"/>
          </a:xfrm>
        </p:grpSpPr>
        <p:cxnSp>
          <p:nvCxnSpPr>
            <p:cNvPr id="230" name="Straight Arrow Connector 229">
              <a:extLst>
                <a:ext uri="{FF2B5EF4-FFF2-40B4-BE49-F238E27FC236}">
                  <a16:creationId xmlns:a16="http://schemas.microsoft.com/office/drawing/2014/main" id="{BC57E1ED-767E-0F45-8F83-C4292F2535B1}"/>
                </a:ext>
              </a:extLst>
            </p:cNvPr>
            <p:cNvCxnSpPr>
              <a:cxnSpLocks/>
              <a:endCxn id="231" idx="0"/>
            </p:cNvCxnSpPr>
            <p:nvPr/>
          </p:nvCxnSpPr>
          <p:spPr>
            <a:xfrm flipH="1" flipV="1">
              <a:off x="5283106" y="4334229"/>
              <a:ext cx="101877" cy="0"/>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31" name="Arc 230">
              <a:extLst>
                <a:ext uri="{FF2B5EF4-FFF2-40B4-BE49-F238E27FC236}">
                  <a16:creationId xmlns:a16="http://schemas.microsoft.com/office/drawing/2014/main" id="{D021549D-069D-7B44-BED9-7B95AF1572FD}"/>
                </a:ext>
              </a:extLst>
            </p:cNvPr>
            <p:cNvSpPr/>
            <p:nvPr/>
          </p:nvSpPr>
          <p:spPr>
            <a:xfrm rot="10800000">
              <a:off x="5031106" y="3830229"/>
              <a:ext cx="504000" cy="50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32" name="Straight Arrow Connector 231">
              <a:extLst>
                <a:ext uri="{FF2B5EF4-FFF2-40B4-BE49-F238E27FC236}">
                  <a16:creationId xmlns:a16="http://schemas.microsoft.com/office/drawing/2014/main" id="{C7C80ACD-AD15-064F-9784-675BFF2126BA}"/>
                </a:ext>
              </a:extLst>
            </p:cNvPr>
            <p:cNvCxnSpPr>
              <a:cxnSpLocks/>
            </p:cNvCxnSpPr>
            <p:nvPr/>
          </p:nvCxnSpPr>
          <p:spPr>
            <a:xfrm flipH="1" flipV="1">
              <a:off x="5026029" y="3676142"/>
              <a:ext cx="3415" cy="409494"/>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3" name="Arc 232">
              <a:extLst>
                <a:ext uri="{FF2B5EF4-FFF2-40B4-BE49-F238E27FC236}">
                  <a16:creationId xmlns:a16="http://schemas.microsoft.com/office/drawing/2014/main" id="{10BCEF53-8BD6-C34B-8028-5E8800E5B69B}"/>
                </a:ext>
              </a:extLst>
            </p:cNvPr>
            <p:cNvSpPr/>
            <p:nvPr/>
          </p:nvSpPr>
          <p:spPr>
            <a:xfrm>
              <a:off x="4606898" y="3424381"/>
              <a:ext cx="418407" cy="504000"/>
            </a:xfrm>
            <a:prstGeom prst="arc">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237" name="Group 236">
            <a:extLst>
              <a:ext uri="{FF2B5EF4-FFF2-40B4-BE49-F238E27FC236}">
                <a16:creationId xmlns:a16="http://schemas.microsoft.com/office/drawing/2014/main" id="{C093FFA3-2518-294B-9E0D-1EDA485794AB}"/>
              </a:ext>
            </a:extLst>
          </p:cNvPr>
          <p:cNvGrpSpPr/>
          <p:nvPr/>
        </p:nvGrpSpPr>
        <p:grpSpPr>
          <a:xfrm>
            <a:off x="2187386" y="2712228"/>
            <a:ext cx="928208" cy="909848"/>
            <a:chOff x="4606898" y="3424381"/>
            <a:chExt cx="928208" cy="909848"/>
          </a:xfrm>
        </p:grpSpPr>
        <p:cxnSp>
          <p:nvCxnSpPr>
            <p:cNvPr id="238" name="Straight Arrow Connector 237">
              <a:extLst>
                <a:ext uri="{FF2B5EF4-FFF2-40B4-BE49-F238E27FC236}">
                  <a16:creationId xmlns:a16="http://schemas.microsoft.com/office/drawing/2014/main" id="{8CB3A792-354F-0249-9AA8-26E1AF308497}"/>
                </a:ext>
              </a:extLst>
            </p:cNvPr>
            <p:cNvCxnSpPr>
              <a:cxnSpLocks/>
              <a:endCxn id="239" idx="0"/>
            </p:cNvCxnSpPr>
            <p:nvPr/>
          </p:nvCxnSpPr>
          <p:spPr>
            <a:xfrm flipH="1" flipV="1">
              <a:off x="5283106" y="4334229"/>
              <a:ext cx="101877" cy="0"/>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39" name="Arc 238">
              <a:extLst>
                <a:ext uri="{FF2B5EF4-FFF2-40B4-BE49-F238E27FC236}">
                  <a16:creationId xmlns:a16="http://schemas.microsoft.com/office/drawing/2014/main" id="{EC451B64-7094-E647-ACFF-2F294B738F57}"/>
                </a:ext>
              </a:extLst>
            </p:cNvPr>
            <p:cNvSpPr/>
            <p:nvPr/>
          </p:nvSpPr>
          <p:spPr>
            <a:xfrm rot="10800000">
              <a:off x="5031106" y="3830229"/>
              <a:ext cx="504000" cy="50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40" name="Straight Arrow Connector 239">
              <a:extLst>
                <a:ext uri="{FF2B5EF4-FFF2-40B4-BE49-F238E27FC236}">
                  <a16:creationId xmlns:a16="http://schemas.microsoft.com/office/drawing/2014/main" id="{65F17440-4845-1446-9B7C-E3424776B113}"/>
                </a:ext>
              </a:extLst>
            </p:cNvPr>
            <p:cNvCxnSpPr>
              <a:cxnSpLocks/>
            </p:cNvCxnSpPr>
            <p:nvPr/>
          </p:nvCxnSpPr>
          <p:spPr>
            <a:xfrm flipH="1" flipV="1">
              <a:off x="5026029" y="3676142"/>
              <a:ext cx="3415" cy="409494"/>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1" name="Arc 240">
              <a:extLst>
                <a:ext uri="{FF2B5EF4-FFF2-40B4-BE49-F238E27FC236}">
                  <a16:creationId xmlns:a16="http://schemas.microsoft.com/office/drawing/2014/main" id="{9B3C085A-2DC6-D442-9451-649621A841A9}"/>
                </a:ext>
              </a:extLst>
            </p:cNvPr>
            <p:cNvSpPr/>
            <p:nvPr/>
          </p:nvSpPr>
          <p:spPr>
            <a:xfrm>
              <a:off x="4606898" y="3424381"/>
              <a:ext cx="418407" cy="504000"/>
            </a:xfrm>
            <a:prstGeom prst="arc">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256" name="Group 255">
            <a:extLst>
              <a:ext uri="{FF2B5EF4-FFF2-40B4-BE49-F238E27FC236}">
                <a16:creationId xmlns:a16="http://schemas.microsoft.com/office/drawing/2014/main" id="{CA0DA40D-B3C3-B04F-A7D6-BE2102E56ADD}"/>
              </a:ext>
            </a:extLst>
          </p:cNvPr>
          <p:cNvGrpSpPr/>
          <p:nvPr/>
        </p:nvGrpSpPr>
        <p:grpSpPr>
          <a:xfrm>
            <a:off x="3616898" y="4027268"/>
            <a:ext cx="1987005" cy="764298"/>
            <a:chOff x="3616898" y="4027268"/>
            <a:chExt cx="1987005" cy="764298"/>
          </a:xfrm>
        </p:grpSpPr>
        <p:grpSp>
          <p:nvGrpSpPr>
            <p:cNvPr id="242" name="Group 241">
              <a:extLst>
                <a:ext uri="{FF2B5EF4-FFF2-40B4-BE49-F238E27FC236}">
                  <a16:creationId xmlns:a16="http://schemas.microsoft.com/office/drawing/2014/main" id="{7A1FE69C-138C-F04C-9755-ABDA4B03EA00}"/>
                </a:ext>
              </a:extLst>
            </p:cNvPr>
            <p:cNvGrpSpPr/>
            <p:nvPr/>
          </p:nvGrpSpPr>
          <p:grpSpPr>
            <a:xfrm flipH="1">
              <a:off x="3616898" y="4029201"/>
              <a:ext cx="1904859" cy="762365"/>
              <a:chOff x="4408221" y="3580573"/>
              <a:chExt cx="1197291" cy="762365"/>
            </a:xfrm>
          </p:grpSpPr>
          <p:cxnSp>
            <p:nvCxnSpPr>
              <p:cNvPr id="243" name="Straight Arrow Connector 242">
                <a:extLst>
                  <a:ext uri="{FF2B5EF4-FFF2-40B4-BE49-F238E27FC236}">
                    <a16:creationId xmlns:a16="http://schemas.microsoft.com/office/drawing/2014/main" id="{419E7EFD-AAEA-9C46-85A3-1D77C928A59D}"/>
                  </a:ext>
                </a:extLst>
              </p:cNvPr>
              <p:cNvCxnSpPr>
                <a:cxnSpLocks/>
                <a:endCxn id="244" idx="0"/>
              </p:cNvCxnSpPr>
              <p:nvPr/>
            </p:nvCxnSpPr>
            <p:spPr>
              <a:xfrm flipH="1">
                <a:off x="4932931" y="4342797"/>
                <a:ext cx="672581" cy="141"/>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44" name="Arc 243">
                <a:extLst>
                  <a:ext uri="{FF2B5EF4-FFF2-40B4-BE49-F238E27FC236}">
                    <a16:creationId xmlns:a16="http://schemas.microsoft.com/office/drawing/2014/main" id="{2E3D9270-E0B5-264A-93A1-DE130C32ECF3}"/>
                  </a:ext>
                </a:extLst>
              </p:cNvPr>
              <p:cNvSpPr/>
              <p:nvPr/>
            </p:nvSpPr>
            <p:spPr>
              <a:xfrm rot="10800000">
                <a:off x="4746475" y="3838938"/>
                <a:ext cx="372911" cy="50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45" name="Straight Arrow Connector 244">
                <a:extLst>
                  <a:ext uri="{FF2B5EF4-FFF2-40B4-BE49-F238E27FC236}">
                    <a16:creationId xmlns:a16="http://schemas.microsoft.com/office/drawing/2014/main" id="{FB619FF0-AA49-9B43-BFAE-BE983A85CFFC}"/>
                  </a:ext>
                </a:extLst>
              </p:cNvPr>
              <p:cNvCxnSpPr>
                <a:cxnSpLocks/>
              </p:cNvCxnSpPr>
              <p:nvPr/>
            </p:nvCxnSpPr>
            <p:spPr>
              <a:xfrm flipH="1" flipV="1">
                <a:off x="4746475" y="3831063"/>
                <a:ext cx="0" cy="276362"/>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6" name="Arc 245">
                <a:extLst>
                  <a:ext uri="{FF2B5EF4-FFF2-40B4-BE49-F238E27FC236}">
                    <a16:creationId xmlns:a16="http://schemas.microsoft.com/office/drawing/2014/main" id="{B4110F67-16EF-7E40-8D9E-F171E1BE92A2}"/>
                  </a:ext>
                </a:extLst>
              </p:cNvPr>
              <p:cNvSpPr/>
              <p:nvPr/>
            </p:nvSpPr>
            <p:spPr>
              <a:xfrm>
                <a:off x="4408221" y="3580573"/>
                <a:ext cx="338106" cy="496654"/>
              </a:xfrm>
              <a:prstGeom prst="arc">
                <a:avLst/>
              </a:prstGeom>
              <a:ln>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cxnSp>
          <p:nvCxnSpPr>
            <p:cNvPr id="255" name="Straight Arrow Connector 254">
              <a:extLst>
                <a:ext uri="{FF2B5EF4-FFF2-40B4-BE49-F238E27FC236}">
                  <a16:creationId xmlns:a16="http://schemas.microsoft.com/office/drawing/2014/main" id="{BFAA57D7-883B-6048-B3AF-9468E4C8FA8F}"/>
                </a:ext>
              </a:extLst>
            </p:cNvPr>
            <p:cNvCxnSpPr>
              <a:cxnSpLocks/>
            </p:cNvCxnSpPr>
            <p:nvPr/>
          </p:nvCxnSpPr>
          <p:spPr>
            <a:xfrm>
              <a:off x="5237416" y="4027268"/>
              <a:ext cx="366487" cy="0"/>
            </a:xfrm>
            <a:prstGeom prst="straightConnector1">
              <a:avLst/>
            </a:prstGeom>
            <a:ln>
              <a:headEnd type="none" w="sm" len="sm"/>
              <a:tailEnd type="stealth"/>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C110519C-D579-EE4E-8EFC-5949F1822E6D}"/>
              </a:ext>
            </a:extLst>
          </p:cNvPr>
          <p:cNvGrpSpPr/>
          <p:nvPr/>
        </p:nvGrpSpPr>
        <p:grpSpPr>
          <a:xfrm>
            <a:off x="2525927" y="2588859"/>
            <a:ext cx="624975" cy="2014498"/>
            <a:chOff x="4910131" y="2319732"/>
            <a:chExt cx="624975" cy="2014498"/>
          </a:xfrm>
        </p:grpSpPr>
        <p:cxnSp>
          <p:nvCxnSpPr>
            <p:cNvPr id="258" name="Straight Arrow Connector 257">
              <a:extLst>
                <a:ext uri="{FF2B5EF4-FFF2-40B4-BE49-F238E27FC236}">
                  <a16:creationId xmlns:a16="http://schemas.microsoft.com/office/drawing/2014/main" id="{C37E6A37-0A72-4C4F-868D-5220FA105B2E}"/>
                </a:ext>
              </a:extLst>
            </p:cNvPr>
            <p:cNvCxnSpPr>
              <a:cxnSpLocks/>
              <a:endCxn id="259" idx="0"/>
            </p:cNvCxnSpPr>
            <p:nvPr/>
          </p:nvCxnSpPr>
          <p:spPr>
            <a:xfrm flipH="1" flipV="1">
              <a:off x="5222619" y="4329060"/>
              <a:ext cx="162366" cy="5170"/>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59" name="Arc 258">
              <a:extLst>
                <a:ext uri="{FF2B5EF4-FFF2-40B4-BE49-F238E27FC236}">
                  <a16:creationId xmlns:a16="http://schemas.microsoft.com/office/drawing/2014/main" id="{DF40E9D9-C1F7-D341-807A-13CBD881CCD7}"/>
                </a:ext>
              </a:extLst>
            </p:cNvPr>
            <p:cNvSpPr/>
            <p:nvPr/>
          </p:nvSpPr>
          <p:spPr>
            <a:xfrm rot="10800000">
              <a:off x="4910131" y="3830229"/>
              <a:ext cx="624975" cy="49883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60" name="Straight Arrow Connector 259">
              <a:extLst>
                <a:ext uri="{FF2B5EF4-FFF2-40B4-BE49-F238E27FC236}">
                  <a16:creationId xmlns:a16="http://schemas.microsoft.com/office/drawing/2014/main" id="{BD9A814E-B772-D74A-BE24-DACB2EC1FBBF}"/>
                </a:ext>
              </a:extLst>
            </p:cNvPr>
            <p:cNvCxnSpPr>
              <a:cxnSpLocks/>
            </p:cNvCxnSpPr>
            <p:nvPr/>
          </p:nvCxnSpPr>
          <p:spPr>
            <a:xfrm flipH="1" flipV="1">
              <a:off x="4912842" y="2557725"/>
              <a:ext cx="1" cy="1527911"/>
            </a:xfrm>
            <a:prstGeom prst="straightConnector1">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1" name="Arc 260">
              <a:extLst>
                <a:ext uri="{FF2B5EF4-FFF2-40B4-BE49-F238E27FC236}">
                  <a16:creationId xmlns:a16="http://schemas.microsoft.com/office/drawing/2014/main" id="{3CEC087E-F75B-AF47-95BE-B18AFECDFB37}"/>
                </a:ext>
              </a:extLst>
            </p:cNvPr>
            <p:cNvSpPr/>
            <p:nvPr/>
          </p:nvSpPr>
          <p:spPr>
            <a:xfrm flipH="1">
              <a:off x="4913747" y="2319732"/>
              <a:ext cx="621358" cy="504000"/>
            </a:xfrm>
            <a:prstGeom prst="arc">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Tree>
    <p:extLst>
      <p:ext uri="{BB962C8B-B14F-4D97-AF65-F5344CB8AC3E}">
        <p14:creationId xmlns:p14="http://schemas.microsoft.com/office/powerpoint/2010/main" val="25486319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ium 3">
            <a:extLst>
              <a:ext uri="{FF2B5EF4-FFF2-40B4-BE49-F238E27FC236}">
                <a16:creationId xmlns:a16="http://schemas.microsoft.com/office/drawing/2014/main" id="{F51C1572-A936-104A-A743-FFF43F8D45C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8" name="Group 7">
            <a:extLst>
              <a:ext uri="{FF2B5EF4-FFF2-40B4-BE49-F238E27FC236}">
                <a16:creationId xmlns:a16="http://schemas.microsoft.com/office/drawing/2014/main" id="{9301E385-CD21-574D-BC0E-77CBFE26ECB1}"/>
              </a:ext>
            </a:extLst>
          </p:cNvPr>
          <p:cNvGrpSpPr/>
          <p:nvPr/>
        </p:nvGrpSpPr>
        <p:grpSpPr>
          <a:xfrm>
            <a:off x="-10510" y="1174938"/>
            <a:ext cx="12202510" cy="2704747"/>
            <a:chOff x="-756743" y="-1704063"/>
            <a:chExt cx="12202510" cy="2704747"/>
          </a:xfrm>
        </p:grpSpPr>
        <p:sp>
          <p:nvSpPr>
            <p:cNvPr id="5" name="Rectangle 4">
              <a:extLst>
                <a:ext uri="{FF2B5EF4-FFF2-40B4-BE49-F238E27FC236}">
                  <a16:creationId xmlns:a16="http://schemas.microsoft.com/office/drawing/2014/main" id="{47E5F407-0760-0842-AAC4-4A63EC9A9C43}"/>
                </a:ext>
              </a:extLst>
            </p:cNvPr>
            <p:cNvSpPr/>
            <p:nvPr/>
          </p:nvSpPr>
          <p:spPr>
            <a:xfrm flipV="1">
              <a:off x="-756743" y="-10510"/>
              <a:ext cx="12202510" cy="5570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5EE6BF3-68EF-B446-B55A-DBB41577FBDF}"/>
                </a:ext>
              </a:extLst>
            </p:cNvPr>
            <p:cNvSpPr txBox="1"/>
            <p:nvPr/>
          </p:nvSpPr>
          <p:spPr>
            <a:xfrm>
              <a:off x="819806" y="30133"/>
              <a:ext cx="3339376"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Support for New Languages</a:t>
              </a:r>
            </a:p>
          </p:txBody>
        </p:sp>
        <p:sp>
          <p:nvSpPr>
            <p:cNvPr id="7" name="Rectangle 6">
              <a:extLst>
                <a:ext uri="{FF2B5EF4-FFF2-40B4-BE49-F238E27FC236}">
                  <a16:creationId xmlns:a16="http://schemas.microsoft.com/office/drawing/2014/main" id="{EF6F158B-7357-9E43-BAD9-E72E012CF81F}"/>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latin typeface="Impact" panose="020B0806030902050204" pitchFamily="34" charset="0"/>
                  <a:cs typeface="Aharoni" panose="02010803020104030203" pitchFamily="2" charset="-79"/>
                </a:rPr>
                <a:t>5</a:t>
              </a:r>
              <a:endParaRPr lang="en-AU" sz="3600" dirty="0">
                <a:latin typeface="Impact" panose="020B0806030902050204" pitchFamily="34" charset="0"/>
                <a:cs typeface="Aharoni" panose="02010803020104030203" pitchFamily="2" charset="-79"/>
              </a:endParaRPr>
            </a:p>
          </p:txBody>
        </p:sp>
        <p:sp>
          <p:nvSpPr>
            <p:cNvPr id="13" name="TextBox 12">
              <a:extLst>
                <a:ext uri="{FF2B5EF4-FFF2-40B4-BE49-F238E27FC236}">
                  <a16:creationId xmlns:a16="http://schemas.microsoft.com/office/drawing/2014/main" id="{C42810FF-6329-934F-AC76-90ED3DA12C58}"/>
                </a:ext>
              </a:extLst>
            </p:cNvPr>
            <p:cNvSpPr txBox="1"/>
            <p:nvPr/>
          </p:nvSpPr>
          <p:spPr>
            <a:xfrm>
              <a:off x="819805" y="-1704063"/>
              <a:ext cx="247535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Chaincode Management</a:t>
              </a:r>
            </a:p>
          </p:txBody>
        </p:sp>
        <p:sp>
          <p:nvSpPr>
            <p:cNvPr id="14" name="TextBox 13">
              <a:extLst>
                <a:ext uri="{FF2B5EF4-FFF2-40B4-BE49-F238E27FC236}">
                  <a16:creationId xmlns:a16="http://schemas.microsoft.com/office/drawing/2014/main" id="{812059C4-2957-FD4D-A197-8182A81F2FF5}"/>
                </a:ext>
              </a:extLst>
            </p:cNvPr>
            <p:cNvSpPr txBox="1"/>
            <p:nvPr/>
          </p:nvSpPr>
          <p:spPr>
            <a:xfrm>
              <a:off x="819805" y="-1282931"/>
              <a:ext cx="224452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Architecture Overview</a:t>
              </a:r>
            </a:p>
          </p:txBody>
        </p:sp>
        <p:sp>
          <p:nvSpPr>
            <p:cNvPr id="15" name="TextBox 14">
              <a:extLst>
                <a:ext uri="{FF2B5EF4-FFF2-40B4-BE49-F238E27FC236}">
                  <a16:creationId xmlns:a16="http://schemas.microsoft.com/office/drawing/2014/main" id="{992ACA00-DC35-4B46-980B-72CEB6456BB7}"/>
                </a:ext>
              </a:extLst>
            </p:cNvPr>
            <p:cNvSpPr txBox="1"/>
            <p:nvPr/>
          </p:nvSpPr>
          <p:spPr>
            <a:xfrm>
              <a:off x="819805" y="-861800"/>
              <a:ext cx="163217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Shim</a:t>
              </a:r>
            </a:p>
          </p:txBody>
        </p:sp>
        <p:sp>
          <p:nvSpPr>
            <p:cNvPr id="16" name="TextBox 15">
              <a:extLst>
                <a:ext uri="{FF2B5EF4-FFF2-40B4-BE49-F238E27FC236}">
                  <a16:creationId xmlns:a16="http://schemas.microsoft.com/office/drawing/2014/main" id="{BDAE959B-8024-BB4D-8B5C-7E78625039B3}"/>
                </a:ext>
              </a:extLst>
            </p:cNvPr>
            <p:cNvSpPr txBox="1"/>
            <p:nvPr/>
          </p:nvSpPr>
          <p:spPr>
            <a:xfrm>
              <a:off x="819805" y="-451180"/>
              <a:ext cx="159851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Peer</a:t>
              </a:r>
            </a:p>
          </p:txBody>
        </p:sp>
        <p:sp>
          <p:nvSpPr>
            <p:cNvPr id="17" name="TextBox 16">
              <a:extLst>
                <a:ext uri="{FF2B5EF4-FFF2-40B4-BE49-F238E27FC236}">
                  <a16:creationId xmlns:a16="http://schemas.microsoft.com/office/drawing/2014/main" id="{2A7322EF-E3F4-1A4A-9C43-23C63A89333A}"/>
                </a:ext>
              </a:extLst>
            </p:cNvPr>
            <p:cNvSpPr txBox="1"/>
            <p:nvPr/>
          </p:nvSpPr>
          <p:spPr>
            <a:xfrm>
              <a:off x="819805" y="600574"/>
              <a:ext cx="1011367"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Wrap Up</a:t>
              </a:r>
            </a:p>
          </p:txBody>
        </p:sp>
      </p:grpSp>
    </p:spTree>
    <p:extLst>
      <p:ext uri="{BB962C8B-B14F-4D97-AF65-F5344CB8AC3E}">
        <p14:creationId xmlns:p14="http://schemas.microsoft.com/office/powerpoint/2010/main" val="139816203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ium 3">
            <a:extLst>
              <a:ext uri="{FF2B5EF4-FFF2-40B4-BE49-F238E27FC236}">
                <a16:creationId xmlns:a16="http://schemas.microsoft.com/office/drawing/2014/main" id="{F51C1572-A936-104A-A743-FFF43F8D45C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8" name="Group 7">
            <a:extLst>
              <a:ext uri="{FF2B5EF4-FFF2-40B4-BE49-F238E27FC236}">
                <a16:creationId xmlns:a16="http://schemas.microsoft.com/office/drawing/2014/main" id="{9301E385-CD21-574D-BC0E-77CBFE26ECB1}"/>
              </a:ext>
            </a:extLst>
          </p:cNvPr>
          <p:cNvGrpSpPr/>
          <p:nvPr/>
        </p:nvGrpSpPr>
        <p:grpSpPr>
          <a:xfrm>
            <a:off x="-10510" y="754523"/>
            <a:ext cx="12202510" cy="2674477"/>
            <a:chOff x="-756743" y="-2124478"/>
            <a:chExt cx="12202510" cy="2674477"/>
          </a:xfrm>
        </p:grpSpPr>
        <p:sp>
          <p:nvSpPr>
            <p:cNvPr id="5" name="Rectangle 4">
              <a:extLst>
                <a:ext uri="{FF2B5EF4-FFF2-40B4-BE49-F238E27FC236}">
                  <a16:creationId xmlns:a16="http://schemas.microsoft.com/office/drawing/2014/main" id="{47E5F407-0760-0842-AAC4-4A63EC9A9C43}"/>
                </a:ext>
              </a:extLst>
            </p:cNvPr>
            <p:cNvSpPr/>
            <p:nvPr/>
          </p:nvSpPr>
          <p:spPr>
            <a:xfrm flipV="1">
              <a:off x="-756743" y="-10510"/>
              <a:ext cx="12202510" cy="5570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5EE6BF3-68EF-B446-B55A-DBB41577FBDF}"/>
                </a:ext>
              </a:extLst>
            </p:cNvPr>
            <p:cNvSpPr txBox="1"/>
            <p:nvPr/>
          </p:nvSpPr>
          <p:spPr>
            <a:xfrm>
              <a:off x="819806" y="30133"/>
              <a:ext cx="117897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Wrap Up</a:t>
              </a:r>
            </a:p>
          </p:txBody>
        </p:sp>
        <p:sp>
          <p:nvSpPr>
            <p:cNvPr id="7" name="Rectangle 6">
              <a:extLst>
                <a:ext uri="{FF2B5EF4-FFF2-40B4-BE49-F238E27FC236}">
                  <a16:creationId xmlns:a16="http://schemas.microsoft.com/office/drawing/2014/main" id="{EF6F158B-7357-9E43-BAD9-E72E012CF81F}"/>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latin typeface="Impact" panose="020B0806030902050204" pitchFamily="34" charset="0"/>
                  <a:cs typeface="Aharoni" panose="02010803020104030203" pitchFamily="2" charset="-79"/>
                </a:rPr>
                <a:t>6</a:t>
              </a:r>
              <a:endParaRPr lang="en-AU" sz="3600" dirty="0">
                <a:latin typeface="Impact" panose="020B0806030902050204" pitchFamily="34" charset="0"/>
                <a:cs typeface="Aharoni" panose="02010803020104030203" pitchFamily="2" charset="-79"/>
              </a:endParaRPr>
            </a:p>
          </p:txBody>
        </p:sp>
        <p:sp>
          <p:nvSpPr>
            <p:cNvPr id="13" name="TextBox 12">
              <a:extLst>
                <a:ext uri="{FF2B5EF4-FFF2-40B4-BE49-F238E27FC236}">
                  <a16:creationId xmlns:a16="http://schemas.microsoft.com/office/drawing/2014/main" id="{C42810FF-6329-934F-AC76-90ED3DA12C58}"/>
                </a:ext>
              </a:extLst>
            </p:cNvPr>
            <p:cNvSpPr txBox="1"/>
            <p:nvPr/>
          </p:nvSpPr>
          <p:spPr>
            <a:xfrm>
              <a:off x="819805" y="-2124478"/>
              <a:ext cx="247535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Chaincode Management</a:t>
              </a:r>
            </a:p>
          </p:txBody>
        </p:sp>
        <p:sp>
          <p:nvSpPr>
            <p:cNvPr id="14" name="TextBox 13">
              <a:extLst>
                <a:ext uri="{FF2B5EF4-FFF2-40B4-BE49-F238E27FC236}">
                  <a16:creationId xmlns:a16="http://schemas.microsoft.com/office/drawing/2014/main" id="{812059C4-2957-FD4D-A197-8182A81F2FF5}"/>
                </a:ext>
              </a:extLst>
            </p:cNvPr>
            <p:cNvSpPr txBox="1"/>
            <p:nvPr/>
          </p:nvSpPr>
          <p:spPr>
            <a:xfrm>
              <a:off x="819805" y="-1703346"/>
              <a:ext cx="224452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Architecture Overview</a:t>
              </a:r>
            </a:p>
          </p:txBody>
        </p:sp>
        <p:sp>
          <p:nvSpPr>
            <p:cNvPr id="15" name="TextBox 14">
              <a:extLst>
                <a:ext uri="{FF2B5EF4-FFF2-40B4-BE49-F238E27FC236}">
                  <a16:creationId xmlns:a16="http://schemas.microsoft.com/office/drawing/2014/main" id="{992ACA00-DC35-4B46-980B-72CEB6456BB7}"/>
                </a:ext>
              </a:extLst>
            </p:cNvPr>
            <p:cNvSpPr txBox="1"/>
            <p:nvPr/>
          </p:nvSpPr>
          <p:spPr>
            <a:xfrm>
              <a:off x="819805" y="-1282215"/>
              <a:ext cx="163217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Shim</a:t>
              </a:r>
            </a:p>
          </p:txBody>
        </p:sp>
        <p:sp>
          <p:nvSpPr>
            <p:cNvPr id="16" name="TextBox 15">
              <a:extLst>
                <a:ext uri="{FF2B5EF4-FFF2-40B4-BE49-F238E27FC236}">
                  <a16:creationId xmlns:a16="http://schemas.microsoft.com/office/drawing/2014/main" id="{BDAE959B-8024-BB4D-8B5C-7E78625039B3}"/>
                </a:ext>
              </a:extLst>
            </p:cNvPr>
            <p:cNvSpPr txBox="1"/>
            <p:nvPr/>
          </p:nvSpPr>
          <p:spPr>
            <a:xfrm>
              <a:off x="819805" y="-871595"/>
              <a:ext cx="159851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Peer</a:t>
              </a:r>
            </a:p>
          </p:txBody>
        </p:sp>
        <p:sp>
          <p:nvSpPr>
            <p:cNvPr id="17" name="TextBox 16">
              <a:extLst>
                <a:ext uri="{FF2B5EF4-FFF2-40B4-BE49-F238E27FC236}">
                  <a16:creationId xmlns:a16="http://schemas.microsoft.com/office/drawing/2014/main" id="{2A7322EF-E3F4-1A4A-9C43-23C63A89333A}"/>
                </a:ext>
              </a:extLst>
            </p:cNvPr>
            <p:cNvSpPr txBox="1"/>
            <p:nvPr/>
          </p:nvSpPr>
          <p:spPr>
            <a:xfrm>
              <a:off x="819805" y="-450462"/>
              <a:ext cx="2803973"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Support for New Languages</a:t>
              </a:r>
            </a:p>
          </p:txBody>
        </p:sp>
      </p:grpSp>
    </p:spTree>
    <p:extLst>
      <p:ext uri="{BB962C8B-B14F-4D97-AF65-F5344CB8AC3E}">
        <p14:creationId xmlns:p14="http://schemas.microsoft.com/office/powerpoint/2010/main" val="3596915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Key Components</a:t>
            </a:r>
          </a:p>
        </p:txBody>
      </p:sp>
      <p:cxnSp>
        <p:nvCxnSpPr>
          <p:cNvPr id="27" name="Straight Arrow Connector 26">
            <a:extLst>
              <a:ext uri="{FF2B5EF4-FFF2-40B4-BE49-F238E27FC236}">
                <a16:creationId xmlns:a16="http://schemas.microsoft.com/office/drawing/2014/main" id="{4BF7C588-B873-CB4D-8B5A-B4CBD049696E}"/>
              </a:ext>
            </a:extLst>
          </p:cNvPr>
          <p:cNvCxnSpPr>
            <a:cxnSpLocks/>
          </p:cNvCxnSpPr>
          <p:nvPr/>
        </p:nvCxnSpPr>
        <p:spPr>
          <a:xfrm flipH="1" flipV="1">
            <a:off x="898142" y="2857564"/>
            <a:ext cx="1" cy="2043706"/>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04CE4D5-1573-C34B-A811-4B8CBB23FADF}"/>
              </a:ext>
            </a:extLst>
          </p:cNvPr>
          <p:cNvSpPr txBox="1"/>
          <p:nvPr/>
        </p:nvSpPr>
        <p:spPr>
          <a:xfrm>
            <a:off x="440942" y="4901270"/>
            <a:ext cx="914400" cy="523220"/>
          </a:xfrm>
          <a:prstGeom prst="rect">
            <a:avLst/>
          </a:prstGeom>
          <a:noFill/>
        </p:spPr>
        <p:txBody>
          <a:bodyPr wrap="square" rtlCol="0">
            <a:spAutoFit/>
          </a:bodyPr>
          <a:lstStyle/>
          <a:p>
            <a:pPr algn="ctr"/>
            <a:r>
              <a:rPr lang="en-AU" sz="1400" dirty="0">
                <a:latin typeface="Arial Narrow" panose="020B0604020202020204" pitchFamily="34" charset="0"/>
                <a:cs typeface="Arial Narrow" panose="020B0604020202020204" pitchFamily="34" charset="0"/>
              </a:rPr>
              <a:t>old event hub port</a:t>
            </a:r>
          </a:p>
        </p:txBody>
      </p:sp>
      <p:grpSp>
        <p:nvGrpSpPr>
          <p:cNvPr id="32" name="Group 31">
            <a:extLst>
              <a:ext uri="{FF2B5EF4-FFF2-40B4-BE49-F238E27FC236}">
                <a16:creationId xmlns:a16="http://schemas.microsoft.com/office/drawing/2014/main" id="{95F535C2-52B0-8447-97C4-BCCC6ABCC2DB}"/>
              </a:ext>
            </a:extLst>
          </p:cNvPr>
          <p:cNvGrpSpPr/>
          <p:nvPr/>
        </p:nvGrpSpPr>
        <p:grpSpPr>
          <a:xfrm>
            <a:off x="475936" y="2448155"/>
            <a:ext cx="419737" cy="3352278"/>
            <a:chOff x="668134" y="2448155"/>
            <a:chExt cx="419737" cy="3352278"/>
          </a:xfrm>
        </p:grpSpPr>
        <p:cxnSp>
          <p:nvCxnSpPr>
            <p:cNvPr id="29" name="Straight Arrow Connector 28">
              <a:extLst>
                <a:ext uri="{FF2B5EF4-FFF2-40B4-BE49-F238E27FC236}">
                  <a16:creationId xmlns:a16="http://schemas.microsoft.com/office/drawing/2014/main" id="{B1E85D7B-3B30-3D47-B015-89861EF72BE2}"/>
                </a:ext>
              </a:extLst>
            </p:cNvPr>
            <p:cNvCxnSpPr>
              <a:cxnSpLocks/>
            </p:cNvCxnSpPr>
            <p:nvPr/>
          </p:nvCxnSpPr>
          <p:spPr>
            <a:xfrm flipV="1">
              <a:off x="671814" y="2823855"/>
              <a:ext cx="1" cy="2976578"/>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60201032-6692-B24E-BD80-52D8CD801408}"/>
                </a:ext>
              </a:extLst>
            </p:cNvPr>
            <p:cNvSpPr/>
            <p:nvPr/>
          </p:nvSpPr>
          <p:spPr>
            <a:xfrm flipH="1">
              <a:off x="668134" y="2448155"/>
              <a:ext cx="419737" cy="828000"/>
            </a:xfrm>
            <a:prstGeom prst="arc">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33" name="TextBox 32">
            <a:extLst>
              <a:ext uri="{FF2B5EF4-FFF2-40B4-BE49-F238E27FC236}">
                <a16:creationId xmlns:a16="http://schemas.microsoft.com/office/drawing/2014/main" id="{A21B8FBB-4B56-5040-990E-9FD09D67D6ED}"/>
              </a:ext>
            </a:extLst>
          </p:cNvPr>
          <p:cNvSpPr txBox="1"/>
          <p:nvPr/>
        </p:nvSpPr>
        <p:spPr>
          <a:xfrm>
            <a:off x="157855" y="5805715"/>
            <a:ext cx="1515962" cy="954107"/>
          </a:xfrm>
          <a:prstGeom prst="rect">
            <a:avLst/>
          </a:prstGeom>
          <a:noFill/>
        </p:spPr>
        <p:txBody>
          <a:bodyPr wrap="square" rtlCol="0">
            <a:spAutoFit/>
          </a:bodyPr>
          <a:lstStyle/>
          <a:p>
            <a:pPr algn="ctr"/>
            <a:r>
              <a:rPr lang="en-AU" sz="1400" dirty="0">
                <a:latin typeface="Arial Narrow" panose="020B0604020202020204" pitchFamily="34" charset="0"/>
                <a:cs typeface="Arial Narrow" panose="020B0604020202020204" pitchFamily="34" charset="0"/>
              </a:rPr>
              <a:t>peer communication (application clients, peers, ordering service)</a:t>
            </a:r>
          </a:p>
        </p:txBody>
      </p:sp>
      <p:cxnSp>
        <p:nvCxnSpPr>
          <p:cNvPr id="34" name="Straight Arrow Connector 33">
            <a:extLst>
              <a:ext uri="{FF2B5EF4-FFF2-40B4-BE49-F238E27FC236}">
                <a16:creationId xmlns:a16="http://schemas.microsoft.com/office/drawing/2014/main" id="{39B24553-7CBC-4F4F-B990-7E6C2B7F6FB2}"/>
              </a:ext>
            </a:extLst>
          </p:cNvPr>
          <p:cNvCxnSpPr>
            <a:cxnSpLocks/>
          </p:cNvCxnSpPr>
          <p:nvPr/>
        </p:nvCxnSpPr>
        <p:spPr>
          <a:xfrm flipH="1" flipV="1">
            <a:off x="5167247" y="2866800"/>
            <a:ext cx="1" cy="2043706"/>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262DC0F-9F7D-3B43-930B-074F3E97E239}"/>
              </a:ext>
            </a:extLst>
          </p:cNvPr>
          <p:cNvSpPr txBox="1"/>
          <p:nvPr/>
        </p:nvSpPr>
        <p:spPr>
          <a:xfrm>
            <a:off x="4749276" y="4901270"/>
            <a:ext cx="2138147" cy="738664"/>
          </a:xfrm>
          <a:prstGeom prst="rect">
            <a:avLst/>
          </a:prstGeom>
          <a:noFill/>
        </p:spPr>
        <p:txBody>
          <a:bodyPr wrap="square" rtlCol="0">
            <a:spAutoFit/>
          </a:bodyPr>
          <a:lstStyle/>
          <a:p>
            <a:pPr algn="ctr"/>
            <a:r>
              <a:rPr lang="en-AU" sz="1400" dirty="0">
                <a:latin typeface="Arial Narrow" panose="020B0604020202020204" pitchFamily="34" charset="0"/>
                <a:cs typeface="Arial Narrow" panose="020B0604020202020204" pitchFamily="34" charset="0"/>
              </a:rPr>
              <a:t>chaincode communication</a:t>
            </a:r>
          </a:p>
          <a:p>
            <a:pPr algn="ctr"/>
            <a:r>
              <a:rPr lang="en-AU" sz="1400" dirty="0">
                <a:latin typeface="Arial Narrow" panose="020B0604020202020204" pitchFamily="34" charset="0"/>
                <a:cs typeface="Arial Narrow" panose="020B0604020202020204" pitchFamily="34" charset="0"/>
              </a:rPr>
              <a:t>(install, instantiate, execute queries/transactions)</a:t>
            </a:r>
          </a:p>
        </p:txBody>
      </p:sp>
      <p:grpSp>
        <p:nvGrpSpPr>
          <p:cNvPr id="37" name="Group 36">
            <a:extLst>
              <a:ext uri="{FF2B5EF4-FFF2-40B4-BE49-F238E27FC236}">
                <a16:creationId xmlns:a16="http://schemas.microsoft.com/office/drawing/2014/main" id="{F2F00583-C90B-0C4C-B7D9-8EF346189ED2}"/>
              </a:ext>
            </a:extLst>
          </p:cNvPr>
          <p:cNvGrpSpPr/>
          <p:nvPr/>
        </p:nvGrpSpPr>
        <p:grpSpPr>
          <a:xfrm>
            <a:off x="8587615" y="552125"/>
            <a:ext cx="3528995" cy="6133191"/>
            <a:chOff x="881741" y="479750"/>
            <a:chExt cx="2675518" cy="5516549"/>
          </a:xfrm>
        </p:grpSpPr>
        <p:grpSp>
          <p:nvGrpSpPr>
            <p:cNvPr id="50" name="Group 49">
              <a:extLst>
                <a:ext uri="{FF2B5EF4-FFF2-40B4-BE49-F238E27FC236}">
                  <a16:creationId xmlns:a16="http://schemas.microsoft.com/office/drawing/2014/main" id="{04DFEFB2-CB5B-0146-AA1A-4AA3150CB583}"/>
                </a:ext>
              </a:extLst>
            </p:cNvPr>
            <p:cNvGrpSpPr/>
            <p:nvPr/>
          </p:nvGrpSpPr>
          <p:grpSpPr>
            <a:xfrm>
              <a:off x="881741" y="479750"/>
              <a:ext cx="2675518" cy="5516549"/>
              <a:chOff x="838199" y="291064"/>
              <a:chExt cx="2675518" cy="5516549"/>
            </a:xfrm>
          </p:grpSpPr>
          <p:sp>
            <p:nvSpPr>
              <p:cNvPr id="52" name="Rounded Rectangle 51">
                <a:extLst>
                  <a:ext uri="{FF2B5EF4-FFF2-40B4-BE49-F238E27FC236}">
                    <a16:creationId xmlns:a16="http://schemas.microsoft.com/office/drawing/2014/main" id="{BAA4C54F-0174-4B4B-AF53-60B0EC45B470}"/>
                  </a:ext>
                </a:extLst>
              </p:cNvPr>
              <p:cNvSpPr/>
              <p:nvPr/>
            </p:nvSpPr>
            <p:spPr>
              <a:xfrm>
                <a:off x="838200" y="291064"/>
                <a:ext cx="2675517" cy="5516549"/>
              </a:xfrm>
              <a:prstGeom prst="roundRect">
                <a:avLst>
                  <a:gd name="adj" fmla="val 4103"/>
                </a:avLst>
              </a:prstGeom>
              <a:solidFill>
                <a:srgbClr val="DFE3FF">
                  <a:alpha val="21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Round Same-side Corner of Rectangle 52">
                <a:extLst>
                  <a:ext uri="{FF2B5EF4-FFF2-40B4-BE49-F238E27FC236}">
                    <a16:creationId xmlns:a16="http://schemas.microsoft.com/office/drawing/2014/main" id="{E93C2309-ECF0-694E-9B19-4FAB7BB78C01}"/>
                  </a:ext>
                </a:extLst>
              </p:cNvPr>
              <p:cNvSpPr/>
              <p:nvPr/>
            </p:nvSpPr>
            <p:spPr>
              <a:xfrm rot="10800000">
                <a:off x="838199" y="5571159"/>
                <a:ext cx="2675516" cy="228389"/>
              </a:xfrm>
              <a:prstGeom prst="round2SameRect">
                <a:avLst/>
              </a:prstGeom>
              <a:solidFill>
                <a:srgbClr val="9358D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1" name="TextBox 50">
              <a:extLst>
                <a:ext uri="{FF2B5EF4-FFF2-40B4-BE49-F238E27FC236}">
                  <a16:creationId xmlns:a16="http://schemas.microsoft.com/office/drawing/2014/main" id="{2C6E8FC7-62DD-1D44-A098-4BFEC39B088E}"/>
                </a:ext>
              </a:extLst>
            </p:cNvPr>
            <p:cNvSpPr txBox="1"/>
            <p:nvPr/>
          </p:nvSpPr>
          <p:spPr>
            <a:xfrm>
              <a:off x="1498442" y="5745605"/>
              <a:ext cx="1185715" cy="249149"/>
            </a:xfrm>
            <a:prstGeom prst="rect">
              <a:avLst/>
            </a:prstGeom>
            <a:noFill/>
          </p:spPr>
          <p:txBody>
            <a:bodyPr wrap="none" rtlCol="0">
              <a:spAutoFit/>
            </a:bodyPr>
            <a:lstStyle/>
            <a:p>
              <a:pPr algn="ctr"/>
              <a:r>
                <a:rPr lang="en-AU" sz="1200" b="1" dirty="0">
                  <a:solidFill>
                    <a:schemeClr val="bg1"/>
                  </a:solidFill>
                </a:rPr>
                <a:t>CHAINCODE PROCESS</a:t>
              </a:r>
            </a:p>
          </p:txBody>
        </p:sp>
      </p:grpSp>
      <p:cxnSp>
        <p:nvCxnSpPr>
          <p:cNvPr id="55" name="Straight Arrow Connector 54">
            <a:extLst>
              <a:ext uri="{FF2B5EF4-FFF2-40B4-BE49-F238E27FC236}">
                <a16:creationId xmlns:a16="http://schemas.microsoft.com/office/drawing/2014/main" id="{69896045-49F8-8D44-9534-36BCFC01BB41}"/>
              </a:ext>
            </a:extLst>
          </p:cNvPr>
          <p:cNvCxnSpPr>
            <a:cxnSpLocks/>
          </p:cNvCxnSpPr>
          <p:nvPr/>
        </p:nvCxnSpPr>
        <p:spPr>
          <a:xfrm>
            <a:off x="5239337" y="2451095"/>
            <a:ext cx="3337735"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31D4232-2D99-A744-B6ED-9157693EE9DB}"/>
              </a:ext>
            </a:extLst>
          </p:cNvPr>
          <p:cNvSpPr txBox="1"/>
          <p:nvPr/>
        </p:nvSpPr>
        <p:spPr>
          <a:xfrm>
            <a:off x="6413380" y="2464943"/>
            <a:ext cx="1101584" cy="261610"/>
          </a:xfrm>
          <a:prstGeom prst="rect">
            <a:avLst/>
          </a:prstGeom>
          <a:noFill/>
        </p:spPr>
        <p:txBody>
          <a:bodyPr wrap="none" rtlCol="0">
            <a:spAutoFit/>
          </a:bodyPr>
          <a:lstStyle/>
          <a:p>
            <a:r>
              <a:rPr lang="en-AU" sz="1100" b="1" dirty="0">
                <a:latin typeface="Arial Narrow" panose="020B0604020202020204" pitchFamily="34" charset="0"/>
                <a:cs typeface="Arial Narrow" panose="020B0604020202020204" pitchFamily="34" charset="0"/>
              </a:rPr>
              <a:t>GRPC (</a:t>
            </a:r>
            <a:r>
              <a:rPr lang="en-AU" sz="1100" b="1" dirty="0" err="1">
                <a:latin typeface="Arial Narrow" panose="020B0604020202020204" pitchFamily="34" charset="0"/>
                <a:cs typeface="Arial Narrow" panose="020B0604020202020204" pitchFamily="34" charset="0"/>
              </a:rPr>
              <a:t>protobuf</a:t>
            </a:r>
            <a:r>
              <a:rPr lang="en-AU" sz="1100" b="1" dirty="0">
                <a:latin typeface="Arial Narrow" panose="020B0604020202020204" pitchFamily="34" charset="0"/>
                <a:cs typeface="Arial Narrow" panose="020B0604020202020204" pitchFamily="34" charset="0"/>
              </a:rPr>
              <a:t>)</a:t>
            </a:r>
          </a:p>
        </p:txBody>
      </p:sp>
      <p:grpSp>
        <p:nvGrpSpPr>
          <p:cNvPr id="73" name="Group 72">
            <a:extLst>
              <a:ext uri="{FF2B5EF4-FFF2-40B4-BE49-F238E27FC236}">
                <a16:creationId xmlns:a16="http://schemas.microsoft.com/office/drawing/2014/main" id="{6EA3342E-E351-B441-93BD-C8C75AC8C0BC}"/>
              </a:ext>
            </a:extLst>
          </p:cNvPr>
          <p:cNvGrpSpPr/>
          <p:nvPr/>
        </p:nvGrpSpPr>
        <p:grpSpPr>
          <a:xfrm>
            <a:off x="622360" y="2040965"/>
            <a:ext cx="4835593" cy="4069458"/>
            <a:chOff x="622360" y="2040965"/>
            <a:chExt cx="4835593" cy="4069458"/>
          </a:xfrm>
        </p:grpSpPr>
        <p:grpSp>
          <p:nvGrpSpPr>
            <p:cNvPr id="11" name="Group 10">
              <a:extLst>
                <a:ext uri="{FF2B5EF4-FFF2-40B4-BE49-F238E27FC236}">
                  <a16:creationId xmlns:a16="http://schemas.microsoft.com/office/drawing/2014/main" id="{1D43CF42-8E68-0841-AE3A-9B5AFC325487}"/>
                </a:ext>
              </a:extLst>
            </p:cNvPr>
            <p:cNvGrpSpPr/>
            <p:nvPr/>
          </p:nvGrpSpPr>
          <p:grpSpPr>
            <a:xfrm>
              <a:off x="1588222" y="2040965"/>
              <a:ext cx="3295746" cy="4069458"/>
              <a:chOff x="570868" y="1920892"/>
              <a:chExt cx="3295746" cy="4069458"/>
            </a:xfrm>
          </p:grpSpPr>
          <p:grpSp>
            <p:nvGrpSpPr>
              <p:cNvPr id="9" name="Group 8">
                <a:extLst>
                  <a:ext uri="{FF2B5EF4-FFF2-40B4-BE49-F238E27FC236}">
                    <a16:creationId xmlns:a16="http://schemas.microsoft.com/office/drawing/2014/main" id="{78D04A6A-7415-2D4A-AF5C-F972170D00FB}"/>
                  </a:ext>
                </a:extLst>
              </p:cNvPr>
              <p:cNvGrpSpPr/>
              <p:nvPr/>
            </p:nvGrpSpPr>
            <p:grpSpPr>
              <a:xfrm>
                <a:off x="570868" y="1920892"/>
                <a:ext cx="3295746" cy="4067343"/>
                <a:chOff x="527326" y="1732206"/>
                <a:chExt cx="3295746" cy="4067343"/>
              </a:xfrm>
            </p:grpSpPr>
            <p:sp>
              <p:nvSpPr>
                <p:cNvPr id="7" name="Rounded Rectangle 6">
                  <a:extLst>
                    <a:ext uri="{FF2B5EF4-FFF2-40B4-BE49-F238E27FC236}">
                      <a16:creationId xmlns:a16="http://schemas.microsoft.com/office/drawing/2014/main" id="{0E07625B-A349-C146-A7FC-C49E712D5A40}"/>
                    </a:ext>
                  </a:extLst>
                </p:cNvPr>
                <p:cNvSpPr/>
                <p:nvPr/>
              </p:nvSpPr>
              <p:spPr>
                <a:xfrm>
                  <a:off x="527326" y="1732206"/>
                  <a:ext cx="3295746" cy="4061361"/>
                </a:xfrm>
                <a:prstGeom prst="roundRect">
                  <a:avLst>
                    <a:gd name="adj" fmla="val 4103"/>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ound Same-side Corner of Rectangle 7">
                  <a:extLst>
                    <a:ext uri="{FF2B5EF4-FFF2-40B4-BE49-F238E27FC236}">
                      <a16:creationId xmlns:a16="http://schemas.microsoft.com/office/drawing/2014/main" id="{CA5E738F-A42D-CD41-8991-E822AD2F9803}"/>
                    </a:ext>
                  </a:extLst>
                </p:cNvPr>
                <p:cNvSpPr/>
                <p:nvPr/>
              </p:nvSpPr>
              <p:spPr>
                <a:xfrm rot="10800000">
                  <a:off x="528861" y="5515429"/>
                  <a:ext cx="3294210" cy="284120"/>
                </a:xfrm>
                <a:prstGeom prst="round2Same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 name="TextBox 9">
                <a:extLst>
                  <a:ext uri="{FF2B5EF4-FFF2-40B4-BE49-F238E27FC236}">
                    <a16:creationId xmlns:a16="http://schemas.microsoft.com/office/drawing/2014/main" id="{3A94797D-A113-E14D-969D-633002860F7C}"/>
                  </a:ext>
                </a:extLst>
              </p:cNvPr>
              <p:cNvSpPr txBox="1"/>
              <p:nvPr/>
            </p:nvSpPr>
            <p:spPr>
              <a:xfrm>
                <a:off x="1514759" y="5713351"/>
                <a:ext cx="1109856" cy="276999"/>
              </a:xfrm>
              <a:prstGeom prst="rect">
                <a:avLst/>
              </a:prstGeom>
              <a:noFill/>
            </p:spPr>
            <p:txBody>
              <a:bodyPr wrap="none" rtlCol="0">
                <a:spAutoFit/>
              </a:bodyPr>
              <a:lstStyle/>
              <a:p>
                <a:r>
                  <a:rPr lang="en-AU" sz="1200" b="1" dirty="0">
                    <a:solidFill>
                      <a:schemeClr val="bg1"/>
                    </a:solidFill>
                  </a:rPr>
                  <a:t>PEER PROCESS</a:t>
                </a:r>
              </a:p>
            </p:txBody>
          </p:sp>
        </p:grpSp>
        <p:grpSp>
          <p:nvGrpSpPr>
            <p:cNvPr id="15" name="Group 14">
              <a:extLst>
                <a:ext uri="{FF2B5EF4-FFF2-40B4-BE49-F238E27FC236}">
                  <a16:creationId xmlns:a16="http://schemas.microsoft.com/office/drawing/2014/main" id="{0C573150-BE5D-DF4A-9E26-72A9D2481562}"/>
                </a:ext>
              </a:extLst>
            </p:cNvPr>
            <p:cNvGrpSpPr/>
            <p:nvPr/>
          </p:nvGrpSpPr>
          <p:grpSpPr>
            <a:xfrm>
              <a:off x="1159115" y="2378364"/>
              <a:ext cx="427016" cy="157018"/>
              <a:chOff x="936088" y="2378364"/>
              <a:chExt cx="427016" cy="157018"/>
            </a:xfrm>
          </p:grpSpPr>
          <p:cxnSp>
            <p:nvCxnSpPr>
              <p:cNvPr id="13" name="Straight Connector 12">
                <a:extLst>
                  <a:ext uri="{FF2B5EF4-FFF2-40B4-BE49-F238E27FC236}">
                    <a16:creationId xmlns:a16="http://schemas.microsoft.com/office/drawing/2014/main" id="{A86F9E8F-028A-F94D-9772-B8F7F0CCED65}"/>
                  </a:ext>
                </a:extLst>
              </p:cNvPr>
              <p:cNvCxnSpPr/>
              <p:nvPr/>
            </p:nvCxnSpPr>
            <p:spPr>
              <a:xfrm flipH="1">
                <a:off x="1086013" y="2456873"/>
                <a:ext cx="277091"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74C7560-56A6-D64B-8E10-4E24686052B3}"/>
                  </a:ext>
                </a:extLst>
              </p:cNvPr>
              <p:cNvSpPr/>
              <p:nvPr/>
            </p:nvSpPr>
            <p:spPr>
              <a:xfrm>
                <a:off x="936088" y="2378364"/>
                <a:ext cx="147782" cy="157018"/>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6" name="Group 15">
              <a:extLst>
                <a:ext uri="{FF2B5EF4-FFF2-40B4-BE49-F238E27FC236}">
                  <a16:creationId xmlns:a16="http://schemas.microsoft.com/office/drawing/2014/main" id="{383666A3-97A1-CC4B-8016-6EF7C8A7CA77}"/>
                </a:ext>
              </a:extLst>
            </p:cNvPr>
            <p:cNvGrpSpPr/>
            <p:nvPr/>
          </p:nvGrpSpPr>
          <p:grpSpPr>
            <a:xfrm>
              <a:off x="1161259" y="2656115"/>
              <a:ext cx="427016" cy="157018"/>
              <a:chOff x="936088" y="2378364"/>
              <a:chExt cx="427016" cy="157018"/>
            </a:xfrm>
          </p:grpSpPr>
          <p:cxnSp>
            <p:nvCxnSpPr>
              <p:cNvPr id="17" name="Straight Connector 16">
                <a:extLst>
                  <a:ext uri="{FF2B5EF4-FFF2-40B4-BE49-F238E27FC236}">
                    <a16:creationId xmlns:a16="http://schemas.microsoft.com/office/drawing/2014/main" id="{30C12ADB-C845-944D-BB05-7BE1AF857518}"/>
                  </a:ext>
                </a:extLst>
              </p:cNvPr>
              <p:cNvCxnSpPr/>
              <p:nvPr/>
            </p:nvCxnSpPr>
            <p:spPr>
              <a:xfrm flipH="1">
                <a:off x="1086013" y="2456873"/>
                <a:ext cx="277091"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0A8781D-E7CB-8F48-B46F-A79EC636EA86}"/>
                  </a:ext>
                </a:extLst>
              </p:cNvPr>
              <p:cNvSpPr/>
              <p:nvPr/>
            </p:nvSpPr>
            <p:spPr>
              <a:xfrm>
                <a:off x="936088" y="2378364"/>
                <a:ext cx="147782" cy="157018"/>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9" name="Group 18">
              <a:extLst>
                <a:ext uri="{FF2B5EF4-FFF2-40B4-BE49-F238E27FC236}">
                  <a16:creationId xmlns:a16="http://schemas.microsoft.com/office/drawing/2014/main" id="{9DB09A45-E8FE-5943-BB29-9CAB94AEB633}"/>
                </a:ext>
              </a:extLst>
            </p:cNvPr>
            <p:cNvGrpSpPr/>
            <p:nvPr/>
          </p:nvGrpSpPr>
          <p:grpSpPr>
            <a:xfrm rot="10800000">
              <a:off x="4886114" y="2378364"/>
              <a:ext cx="350240" cy="157018"/>
              <a:chOff x="726411" y="2378364"/>
              <a:chExt cx="350240" cy="157018"/>
            </a:xfrm>
          </p:grpSpPr>
          <p:cxnSp>
            <p:nvCxnSpPr>
              <p:cNvPr id="20" name="Straight Connector 19">
                <a:extLst>
                  <a:ext uri="{FF2B5EF4-FFF2-40B4-BE49-F238E27FC236}">
                    <a16:creationId xmlns:a16="http://schemas.microsoft.com/office/drawing/2014/main" id="{494F258E-904A-0148-9804-C9A6AC630BC8}"/>
                  </a:ext>
                </a:extLst>
              </p:cNvPr>
              <p:cNvCxnSpPr>
                <a:cxnSpLocks/>
              </p:cNvCxnSpPr>
              <p:nvPr/>
            </p:nvCxnSpPr>
            <p:spPr>
              <a:xfrm rot="10800000">
                <a:off x="876336" y="2456873"/>
                <a:ext cx="200315"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3892E8B-069C-DA47-96AF-DF397DDE8B8F}"/>
                  </a:ext>
                </a:extLst>
              </p:cNvPr>
              <p:cNvSpPr/>
              <p:nvPr/>
            </p:nvSpPr>
            <p:spPr>
              <a:xfrm>
                <a:off x="726411" y="2378364"/>
                <a:ext cx="147782" cy="157018"/>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TextBox 21">
              <a:extLst>
                <a:ext uri="{FF2B5EF4-FFF2-40B4-BE49-F238E27FC236}">
                  <a16:creationId xmlns:a16="http://schemas.microsoft.com/office/drawing/2014/main" id="{8D2E2389-E222-1249-9F02-7AE32AA333C9}"/>
                </a:ext>
              </a:extLst>
            </p:cNvPr>
            <p:cNvSpPr txBox="1"/>
            <p:nvPr/>
          </p:nvSpPr>
          <p:spPr>
            <a:xfrm>
              <a:off x="4907802" y="2541210"/>
              <a:ext cx="550151" cy="307777"/>
            </a:xfrm>
            <a:prstGeom prst="rect">
              <a:avLst/>
            </a:prstGeom>
            <a:noFill/>
          </p:spPr>
          <p:txBody>
            <a:bodyPr wrap="none" rtlCol="0">
              <a:spAutoFit/>
            </a:bodyPr>
            <a:lstStyle/>
            <a:p>
              <a:r>
                <a:rPr lang="en-AU" sz="1400" b="1" dirty="0"/>
                <a:t>7052</a:t>
              </a:r>
            </a:p>
          </p:txBody>
        </p:sp>
        <p:sp>
          <p:nvSpPr>
            <p:cNvPr id="23" name="TextBox 22">
              <a:extLst>
                <a:ext uri="{FF2B5EF4-FFF2-40B4-BE49-F238E27FC236}">
                  <a16:creationId xmlns:a16="http://schemas.microsoft.com/office/drawing/2014/main" id="{245048EF-EA79-9640-8443-7246D582DDF5}"/>
                </a:ext>
              </a:extLst>
            </p:cNvPr>
            <p:cNvSpPr txBox="1"/>
            <p:nvPr/>
          </p:nvSpPr>
          <p:spPr>
            <a:xfrm>
              <a:off x="623233" y="2287971"/>
              <a:ext cx="550151" cy="307777"/>
            </a:xfrm>
            <a:prstGeom prst="rect">
              <a:avLst/>
            </a:prstGeom>
            <a:noFill/>
          </p:spPr>
          <p:txBody>
            <a:bodyPr wrap="none" rtlCol="0">
              <a:spAutoFit/>
            </a:bodyPr>
            <a:lstStyle/>
            <a:p>
              <a:r>
                <a:rPr lang="en-AU" sz="1400" b="1" dirty="0"/>
                <a:t>7051</a:t>
              </a:r>
            </a:p>
          </p:txBody>
        </p:sp>
        <p:sp>
          <p:nvSpPr>
            <p:cNvPr id="24" name="TextBox 23">
              <a:extLst>
                <a:ext uri="{FF2B5EF4-FFF2-40B4-BE49-F238E27FC236}">
                  <a16:creationId xmlns:a16="http://schemas.microsoft.com/office/drawing/2014/main" id="{C9A10F65-345E-3F43-9DB6-7C135150F460}"/>
                </a:ext>
              </a:extLst>
            </p:cNvPr>
            <p:cNvSpPr txBox="1"/>
            <p:nvPr/>
          </p:nvSpPr>
          <p:spPr>
            <a:xfrm>
              <a:off x="622360" y="2580735"/>
              <a:ext cx="550151" cy="307777"/>
            </a:xfrm>
            <a:prstGeom prst="rect">
              <a:avLst/>
            </a:prstGeom>
            <a:noFill/>
          </p:spPr>
          <p:txBody>
            <a:bodyPr wrap="none" rtlCol="0">
              <a:spAutoFit/>
            </a:bodyPr>
            <a:lstStyle/>
            <a:p>
              <a:r>
                <a:rPr lang="en-AU" sz="1400" b="1" dirty="0"/>
                <a:t>7053</a:t>
              </a:r>
            </a:p>
          </p:txBody>
        </p:sp>
      </p:grpSp>
      <p:sp>
        <p:nvSpPr>
          <p:cNvPr id="38" name="Rounded Rectangle 37">
            <a:extLst>
              <a:ext uri="{FF2B5EF4-FFF2-40B4-BE49-F238E27FC236}">
                <a16:creationId xmlns:a16="http://schemas.microsoft.com/office/drawing/2014/main" id="{AC77A107-99FB-7F46-83B6-260006F9EE12}"/>
              </a:ext>
            </a:extLst>
          </p:cNvPr>
          <p:cNvSpPr/>
          <p:nvPr/>
        </p:nvSpPr>
        <p:spPr>
          <a:xfrm>
            <a:off x="1772726" y="2169712"/>
            <a:ext cx="1248878" cy="888968"/>
          </a:xfrm>
          <a:prstGeom prst="roundRect">
            <a:avLst>
              <a:gd name="adj" fmla="val 5047"/>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TextBox 38">
            <a:extLst>
              <a:ext uri="{FF2B5EF4-FFF2-40B4-BE49-F238E27FC236}">
                <a16:creationId xmlns:a16="http://schemas.microsoft.com/office/drawing/2014/main" id="{3AB35033-3F99-6A4B-B781-1912939A8BD2}"/>
              </a:ext>
            </a:extLst>
          </p:cNvPr>
          <p:cNvSpPr txBox="1"/>
          <p:nvPr/>
        </p:nvSpPr>
        <p:spPr>
          <a:xfrm>
            <a:off x="1832168" y="2174864"/>
            <a:ext cx="909223" cy="246221"/>
          </a:xfrm>
          <a:prstGeom prst="rect">
            <a:avLst/>
          </a:prstGeom>
          <a:noFill/>
        </p:spPr>
        <p:txBody>
          <a:bodyPr wrap="none" rtlCol="0">
            <a:spAutoFit/>
          </a:bodyPr>
          <a:lstStyle/>
          <a:p>
            <a:r>
              <a:rPr lang="en-AU" sz="1000" b="1" dirty="0">
                <a:solidFill>
                  <a:schemeClr val="accent1"/>
                </a:solidFill>
              </a:rPr>
              <a:t>GRPC SERVER</a:t>
            </a:r>
          </a:p>
        </p:txBody>
      </p:sp>
      <p:sp>
        <p:nvSpPr>
          <p:cNvPr id="4" name="TextBox 3">
            <a:extLst>
              <a:ext uri="{FF2B5EF4-FFF2-40B4-BE49-F238E27FC236}">
                <a16:creationId xmlns:a16="http://schemas.microsoft.com/office/drawing/2014/main" id="{219D3DB5-8B15-C14A-8708-0C51ECE5E799}"/>
              </a:ext>
            </a:extLst>
          </p:cNvPr>
          <p:cNvSpPr txBox="1"/>
          <p:nvPr/>
        </p:nvSpPr>
        <p:spPr>
          <a:xfrm>
            <a:off x="1850347" y="2573859"/>
            <a:ext cx="928459" cy="261610"/>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DeliverServer</a:t>
            </a:r>
            <a:endParaRPr lang="en-AU" sz="1050" b="1" dirty="0">
              <a:latin typeface="Arial Narrow" panose="020B0604020202020204" pitchFamily="34" charset="0"/>
              <a:cs typeface="Arial Narrow" panose="020B0604020202020204" pitchFamily="34" charset="0"/>
            </a:endParaRPr>
          </a:p>
        </p:txBody>
      </p:sp>
      <p:sp>
        <p:nvSpPr>
          <p:cNvPr id="40" name="TextBox 39">
            <a:extLst>
              <a:ext uri="{FF2B5EF4-FFF2-40B4-BE49-F238E27FC236}">
                <a16:creationId xmlns:a16="http://schemas.microsoft.com/office/drawing/2014/main" id="{4EEDCDBE-1D06-8746-8315-6B566CF41E4D}"/>
              </a:ext>
            </a:extLst>
          </p:cNvPr>
          <p:cNvSpPr txBox="1"/>
          <p:nvPr/>
        </p:nvSpPr>
        <p:spPr>
          <a:xfrm>
            <a:off x="1852512" y="2753688"/>
            <a:ext cx="1050288" cy="261610"/>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EndorserServer</a:t>
            </a:r>
            <a:endParaRPr lang="en-AU" sz="1050" b="1" dirty="0">
              <a:latin typeface="Arial Narrow" panose="020B0604020202020204" pitchFamily="34" charset="0"/>
              <a:cs typeface="Arial Narrow" panose="020B0604020202020204" pitchFamily="34" charset="0"/>
            </a:endParaRPr>
          </a:p>
        </p:txBody>
      </p:sp>
      <p:sp>
        <p:nvSpPr>
          <p:cNvPr id="5" name="Rectangle 4">
            <a:extLst>
              <a:ext uri="{FF2B5EF4-FFF2-40B4-BE49-F238E27FC236}">
                <a16:creationId xmlns:a16="http://schemas.microsoft.com/office/drawing/2014/main" id="{F2A7011A-7B45-8742-9E77-39402CBDE923}"/>
              </a:ext>
            </a:extLst>
          </p:cNvPr>
          <p:cNvSpPr/>
          <p:nvPr/>
        </p:nvSpPr>
        <p:spPr>
          <a:xfrm>
            <a:off x="1848440" y="2364192"/>
            <a:ext cx="607859" cy="261610"/>
          </a:xfrm>
          <a:prstGeom prst="rect">
            <a:avLst/>
          </a:prstGeom>
        </p:spPr>
        <p:txBody>
          <a:bodyPr wrap="none">
            <a:spAutoFit/>
          </a:bodyPr>
          <a:lstStyle/>
          <a:p>
            <a:r>
              <a:rPr lang="en-AU" sz="1100" i="1" dirty="0">
                <a:solidFill>
                  <a:schemeClr val="accent1">
                    <a:lumMod val="75000"/>
                  </a:schemeClr>
                </a:solidFill>
                <a:latin typeface="Arial Narrow" panose="020B0604020202020204" pitchFamily="34" charset="0"/>
                <a:cs typeface="Arial Narrow" panose="020B0604020202020204" pitchFamily="34" charset="0"/>
              </a:rPr>
              <a:t>services</a:t>
            </a:r>
            <a:endParaRPr lang="en-AU" sz="1100" i="1" dirty="0">
              <a:solidFill>
                <a:schemeClr val="accent1">
                  <a:lumMod val="75000"/>
                </a:schemeClr>
              </a:solidFill>
            </a:endParaRPr>
          </a:p>
        </p:txBody>
      </p:sp>
      <p:sp>
        <p:nvSpPr>
          <p:cNvPr id="45" name="Freeform 44">
            <a:extLst>
              <a:ext uri="{FF2B5EF4-FFF2-40B4-BE49-F238E27FC236}">
                <a16:creationId xmlns:a16="http://schemas.microsoft.com/office/drawing/2014/main" id="{B821323B-1685-7843-9CBC-C55B17EF9C6A}"/>
              </a:ext>
            </a:extLst>
          </p:cNvPr>
          <p:cNvSpPr/>
          <p:nvPr/>
        </p:nvSpPr>
        <p:spPr>
          <a:xfrm>
            <a:off x="1630786" y="2451990"/>
            <a:ext cx="240531" cy="425167"/>
          </a:xfrm>
          <a:custGeom>
            <a:avLst/>
            <a:gdLst>
              <a:gd name="connsiteX0" fmla="*/ 0 w 430991"/>
              <a:gd name="connsiteY0" fmla="*/ 0 h 425167"/>
              <a:gd name="connsiteX1" fmla="*/ 116484 w 430991"/>
              <a:gd name="connsiteY1" fmla="*/ 99012 h 425167"/>
              <a:gd name="connsiteX2" fmla="*/ 215496 w 430991"/>
              <a:gd name="connsiteY2" fmla="*/ 349452 h 425167"/>
              <a:gd name="connsiteX3" fmla="*/ 430991 w 430991"/>
              <a:gd name="connsiteY3" fmla="*/ 425167 h 425167"/>
            </a:gdLst>
            <a:ahLst/>
            <a:cxnLst>
              <a:cxn ang="0">
                <a:pos x="connsiteX0" y="connsiteY0"/>
              </a:cxn>
              <a:cxn ang="0">
                <a:pos x="connsiteX1" y="connsiteY1"/>
              </a:cxn>
              <a:cxn ang="0">
                <a:pos x="connsiteX2" y="connsiteY2"/>
              </a:cxn>
              <a:cxn ang="0">
                <a:pos x="connsiteX3" y="connsiteY3"/>
              </a:cxn>
            </a:cxnLst>
            <a:rect l="l" t="t" r="r" b="b"/>
            <a:pathLst>
              <a:path w="430991" h="425167">
                <a:moveTo>
                  <a:pt x="0" y="0"/>
                </a:moveTo>
                <a:cubicBezTo>
                  <a:pt x="40284" y="20385"/>
                  <a:pt x="80568" y="40770"/>
                  <a:pt x="116484" y="99012"/>
                </a:cubicBezTo>
                <a:cubicBezTo>
                  <a:pt x="152400" y="157254"/>
                  <a:pt x="163078" y="295093"/>
                  <a:pt x="215496" y="349452"/>
                </a:cubicBezTo>
                <a:cubicBezTo>
                  <a:pt x="267914" y="403811"/>
                  <a:pt x="349452" y="414489"/>
                  <a:pt x="430991" y="425167"/>
                </a:cubicBezTo>
              </a:path>
            </a:pathLst>
          </a:custGeom>
          <a:noFill/>
          <a:ln w="6350">
            <a:solidFill>
              <a:schemeClr val="accent5">
                <a:lumMod val="75000"/>
              </a:schemeClr>
            </a:solidFill>
            <a:headEnd type="stealth"/>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2" name="Group 71">
            <a:extLst>
              <a:ext uri="{FF2B5EF4-FFF2-40B4-BE49-F238E27FC236}">
                <a16:creationId xmlns:a16="http://schemas.microsoft.com/office/drawing/2014/main" id="{8A84CAEB-46C2-4F4F-881D-E14009F70DBA}"/>
              </a:ext>
            </a:extLst>
          </p:cNvPr>
          <p:cNvGrpSpPr/>
          <p:nvPr/>
        </p:nvGrpSpPr>
        <p:grpSpPr>
          <a:xfrm>
            <a:off x="1766003" y="3526106"/>
            <a:ext cx="1248878" cy="752282"/>
            <a:chOff x="1766003" y="3526106"/>
            <a:chExt cx="1248878" cy="752282"/>
          </a:xfrm>
        </p:grpSpPr>
        <p:sp>
          <p:nvSpPr>
            <p:cNvPr id="68" name="Rounded Rectangle 67">
              <a:extLst>
                <a:ext uri="{FF2B5EF4-FFF2-40B4-BE49-F238E27FC236}">
                  <a16:creationId xmlns:a16="http://schemas.microsoft.com/office/drawing/2014/main" id="{AD4EEFE6-7455-FD46-A9E2-E152A721632D}"/>
                </a:ext>
              </a:extLst>
            </p:cNvPr>
            <p:cNvSpPr/>
            <p:nvPr/>
          </p:nvSpPr>
          <p:spPr>
            <a:xfrm>
              <a:off x="1766003" y="3526106"/>
              <a:ext cx="1248878" cy="748852"/>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9" name="TextBox 68">
              <a:extLst>
                <a:ext uri="{FF2B5EF4-FFF2-40B4-BE49-F238E27FC236}">
                  <a16:creationId xmlns:a16="http://schemas.microsoft.com/office/drawing/2014/main" id="{F3A10BAB-E304-374A-9372-DEB621E58168}"/>
                </a:ext>
              </a:extLst>
            </p:cNvPr>
            <p:cNvSpPr txBox="1"/>
            <p:nvPr/>
          </p:nvSpPr>
          <p:spPr>
            <a:xfrm>
              <a:off x="2054076" y="3531771"/>
              <a:ext cx="668773" cy="253916"/>
            </a:xfrm>
            <a:prstGeom prst="rect">
              <a:avLst/>
            </a:prstGeom>
            <a:noFill/>
          </p:spPr>
          <p:txBody>
            <a:bodyPr wrap="none" rtlCol="0">
              <a:spAutoFit/>
            </a:bodyPr>
            <a:lstStyle/>
            <a:p>
              <a:r>
                <a:rPr lang="en-AU" sz="1000" b="1" dirty="0">
                  <a:solidFill>
                    <a:schemeClr val="accent1"/>
                  </a:solidFill>
                </a:rPr>
                <a:t>Endorser</a:t>
              </a:r>
            </a:p>
          </p:txBody>
        </p:sp>
        <p:sp>
          <p:nvSpPr>
            <p:cNvPr id="70" name="TextBox 69">
              <a:extLst>
                <a:ext uri="{FF2B5EF4-FFF2-40B4-BE49-F238E27FC236}">
                  <a16:creationId xmlns:a16="http://schemas.microsoft.com/office/drawing/2014/main" id="{4957CB11-F4EF-944F-BB4C-76308789FB5B}"/>
                </a:ext>
              </a:extLst>
            </p:cNvPr>
            <p:cNvSpPr txBox="1"/>
            <p:nvPr/>
          </p:nvSpPr>
          <p:spPr>
            <a:xfrm>
              <a:off x="1810303" y="3885973"/>
              <a:ext cx="607859" cy="392415"/>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Support</a:t>
              </a:r>
            </a:p>
            <a:p>
              <a:r>
                <a:rPr lang="en-AU" sz="900" i="1" dirty="0">
                  <a:latin typeface="Arial Narrow" panose="020B0604020202020204" pitchFamily="34" charset="0"/>
                  <a:cs typeface="Arial Narrow" panose="020B0604020202020204" pitchFamily="34" charset="0"/>
                </a:rPr>
                <a:t>(....)</a:t>
              </a:r>
              <a:endParaRPr lang="en-AU" sz="1050" i="1" dirty="0">
                <a:latin typeface="Arial Narrow" panose="020B0604020202020204" pitchFamily="34" charset="0"/>
                <a:cs typeface="Arial Narrow" panose="020B0604020202020204" pitchFamily="34" charset="0"/>
              </a:endParaRPr>
            </a:p>
          </p:txBody>
        </p:sp>
        <p:sp>
          <p:nvSpPr>
            <p:cNvPr id="71" name="Rectangle 70">
              <a:extLst>
                <a:ext uri="{FF2B5EF4-FFF2-40B4-BE49-F238E27FC236}">
                  <a16:creationId xmlns:a16="http://schemas.microsoft.com/office/drawing/2014/main" id="{A6670850-0FE0-8E48-B4F8-38E0D9A557F8}"/>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sp>
        <p:nvSpPr>
          <p:cNvPr id="58" name="Rounded Rectangle 57">
            <a:extLst>
              <a:ext uri="{FF2B5EF4-FFF2-40B4-BE49-F238E27FC236}">
                <a16:creationId xmlns:a16="http://schemas.microsoft.com/office/drawing/2014/main" id="{83F5B403-A996-694D-B097-19836650DAA5}"/>
              </a:ext>
            </a:extLst>
          </p:cNvPr>
          <p:cNvSpPr/>
          <p:nvPr/>
        </p:nvSpPr>
        <p:spPr>
          <a:xfrm>
            <a:off x="3062774" y="2169712"/>
            <a:ext cx="1658735" cy="738664"/>
          </a:xfrm>
          <a:prstGeom prst="roundRect">
            <a:avLst>
              <a:gd name="adj" fmla="val 6624"/>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9" name="TextBox 58">
            <a:extLst>
              <a:ext uri="{FF2B5EF4-FFF2-40B4-BE49-F238E27FC236}">
                <a16:creationId xmlns:a16="http://schemas.microsoft.com/office/drawing/2014/main" id="{78347650-307F-0A4A-BD77-B5B84621E9EE}"/>
              </a:ext>
            </a:extLst>
          </p:cNvPr>
          <p:cNvSpPr txBox="1"/>
          <p:nvPr/>
        </p:nvSpPr>
        <p:spPr>
          <a:xfrm>
            <a:off x="3098921" y="2174864"/>
            <a:ext cx="909223" cy="246221"/>
          </a:xfrm>
          <a:prstGeom prst="rect">
            <a:avLst/>
          </a:prstGeom>
          <a:noFill/>
        </p:spPr>
        <p:txBody>
          <a:bodyPr wrap="none" rtlCol="0">
            <a:spAutoFit/>
          </a:bodyPr>
          <a:lstStyle/>
          <a:p>
            <a:r>
              <a:rPr lang="en-AU" sz="1000" b="1" dirty="0">
                <a:solidFill>
                  <a:schemeClr val="accent1"/>
                </a:solidFill>
              </a:rPr>
              <a:t>GRPC SERVER</a:t>
            </a:r>
          </a:p>
        </p:txBody>
      </p:sp>
      <p:sp>
        <p:nvSpPr>
          <p:cNvPr id="60" name="TextBox 59">
            <a:extLst>
              <a:ext uri="{FF2B5EF4-FFF2-40B4-BE49-F238E27FC236}">
                <a16:creationId xmlns:a16="http://schemas.microsoft.com/office/drawing/2014/main" id="{3281EA9A-FF1C-2D40-9489-49C0E743D4B2}"/>
              </a:ext>
            </a:extLst>
          </p:cNvPr>
          <p:cNvSpPr txBox="1"/>
          <p:nvPr/>
        </p:nvSpPr>
        <p:spPr>
          <a:xfrm>
            <a:off x="3117100" y="2573859"/>
            <a:ext cx="1513556" cy="253916"/>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ChaincodeSupportServer</a:t>
            </a:r>
            <a:endParaRPr lang="en-AU" sz="1050" b="1" dirty="0">
              <a:latin typeface="Arial Narrow" panose="020B0604020202020204" pitchFamily="34" charset="0"/>
              <a:cs typeface="Arial Narrow" panose="020B0604020202020204" pitchFamily="34" charset="0"/>
            </a:endParaRPr>
          </a:p>
        </p:txBody>
      </p:sp>
      <p:sp>
        <p:nvSpPr>
          <p:cNvPr id="61" name="Rectangle 60">
            <a:extLst>
              <a:ext uri="{FF2B5EF4-FFF2-40B4-BE49-F238E27FC236}">
                <a16:creationId xmlns:a16="http://schemas.microsoft.com/office/drawing/2014/main" id="{2943A9A8-4EF0-ED45-AA75-703C1BE74227}"/>
              </a:ext>
            </a:extLst>
          </p:cNvPr>
          <p:cNvSpPr/>
          <p:nvPr/>
        </p:nvSpPr>
        <p:spPr>
          <a:xfrm>
            <a:off x="3115193" y="2364192"/>
            <a:ext cx="607859" cy="261610"/>
          </a:xfrm>
          <a:prstGeom prst="rect">
            <a:avLst/>
          </a:prstGeom>
        </p:spPr>
        <p:txBody>
          <a:bodyPr wrap="none">
            <a:spAutoFit/>
          </a:bodyPr>
          <a:lstStyle/>
          <a:p>
            <a:r>
              <a:rPr lang="en-AU" sz="1100" i="1" dirty="0">
                <a:solidFill>
                  <a:schemeClr val="accent1">
                    <a:lumMod val="75000"/>
                  </a:schemeClr>
                </a:solidFill>
                <a:latin typeface="Arial Narrow" panose="020B0604020202020204" pitchFamily="34" charset="0"/>
                <a:cs typeface="Arial Narrow" panose="020B0604020202020204" pitchFamily="34" charset="0"/>
              </a:rPr>
              <a:t>services</a:t>
            </a:r>
            <a:endParaRPr lang="en-AU" sz="1100" i="1" dirty="0">
              <a:solidFill>
                <a:schemeClr val="accent1">
                  <a:lumMod val="75000"/>
                </a:schemeClr>
              </a:solidFill>
            </a:endParaRPr>
          </a:p>
        </p:txBody>
      </p:sp>
      <p:grpSp>
        <p:nvGrpSpPr>
          <p:cNvPr id="42" name="Group 41">
            <a:extLst>
              <a:ext uri="{FF2B5EF4-FFF2-40B4-BE49-F238E27FC236}">
                <a16:creationId xmlns:a16="http://schemas.microsoft.com/office/drawing/2014/main" id="{516CC368-D350-9B4B-9E95-654828C26AB5}"/>
              </a:ext>
            </a:extLst>
          </p:cNvPr>
          <p:cNvGrpSpPr/>
          <p:nvPr/>
        </p:nvGrpSpPr>
        <p:grpSpPr>
          <a:xfrm>
            <a:off x="4601440" y="2456279"/>
            <a:ext cx="502291" cy="253916"/>
            <a:chOff x="4780917" y="1842342"/>
            <a:chExt cx="502291" cy="606190"/>
          </a:xfrm>
        </p:grpSpPr>
        <p:cxnSp>
          <p:nvCxnSpPr>
            <p:cNvPr id="43" name="Straight Arrow Connector 42">
              <a:extLst>
                <a:ext uri="{FF2B5EF4-FFF2-40B4-BE49-F238E27FC236}">
                  <a16:creationId xmlns:a16="http://schemas.microsoft.com/office/drawing/2014/main" id="{6B040799-F389-7C4D-AE91-111006C75E9C}"/>
                </a:ext>
              </a:extLst>
            </p:cNvPr>
            <p:cNvCxnSpPr>
              <a:cxnSpLocks/>
            </p:cNvCxnSpPr>
            <p:nvPr/>
          </p:nvCxnSpPr>
          <p:spPr>
            <a:xfrm flipV="1">
              <a:off x="4780917" y="2044834"/>
              <a:ext cx="0" cy="403698"/>
            </a:xfrm>
            <a:prstGeom prst="straightConnector1">
              <a:avLst/>
            </a:prstGeom>
            <a:ln>
              <a:headEnd type="oval" w="sm" len="sm"/>
              <a:tailEnd type="none"/>
            </a:ln>
          </p:spPr>
          <p:style>
            <a:lnRef idx="1">
              <a:schemeClr val="accent1"/>
            </a:lnRef>
            <a:fillRef idx="0">
              <a:schemeClr val="accent1"/>
            </a:fillRef>
            <a:effectRef idx="0">
              <a:schemeClr val="accent1"/>
            </a:effectRef>
            <a:fontRef idx="minor">
              <a:schemeClr val="tx1"/>
            </a:fontRef>
          </p:style>
        </p:cxnSp>
        <p:sp>
          <p:nvSpPr>
            <p:cNvPr id="47" name="Arc 46">
              <a:extLst>
                <a:ext uri="{FF2B5EF4-FFF2-40B4-BE49-F238E27FC236}">
                  <a16:creationId xmlns:a16="http://schemas.microsoft.com/office/drawing/2014/main" id="{B69DA7AD-49AA-C345-A267-4863123B43D8}"/>
                </a:ext>
              </a:extLst>
            </p:cNvPr>
            <p:cNvSpPr/>
            <p:nvPr/>
          </p:nvSpPr>
          <p:spPr>
            <a:xfrm flipH="1">
              <a:off x="4780917" y="1842342"/>
              <a:ext cx="502291" cy="451321"/>
            </a:xfrm>
            <a:prstGeom prst="arc">
              <a:avLst/>
            </a:prstGeom>
            <a:ln>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cxnSp>
        <p:nvCxnSpPr>
          <p:cNvPr id="65" name="Straight Arrow Connector 64">
            <a:extLst>
              <a:ext uri="{FF2B5EF4-FFF2-40B4-BE49-F238E27FC236}">
                <a16:creationId xmlns:a16="http://schemas.microsoft.com/office/drawing/2014/main" id="{59CB0EDD-78C4-0342-95C0-20EF41024929}"/>
              </a:ext>
            </a:extLst>
          </p:cNvPr>
          <p:cNvCxnSpPr>
            <a:cxnSpLocks/>
          </p:cNvCxnSpPr>
          <p:nvPr/>
        </p:nvCxnSpPr>
        <p:spPr>
          <a:xfrm flipV="1">
            <a:off x="3791557" y="2801486"/>
            <a:ext cx="0" cy="559080"/>
          </a:xfrm>
          <a:prstGeom prst="straightConnector1">
            <a:avLst/>
          </a:prstGeom>
          <a:ln>
            <a:prstDash val="dash"/>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0142651-4550-4F4F-9282-F2DB351EDE0E}"/>
              </a:ext>
            </a:extLst>
          </p:cNvPr>
          <p:cNvCxnSpPr>
            <a:cxnSpLocks/>
          </p:cNvCxnSpPr>
          <p:nvPr/>
        </p:nvCxnSpPr>
        <p:spPr>
          <a:xfrm flipV="1">
            <a:off x="2278235" y="2961671"/>
            <a:ext cx="0" cy="559080"/>
          </a:xfrm>
          <a:prstGeom prst="straightConnector1">
            <a:avLst/>
          </a:prstGeom>
          <a:ln>
            <a:prstDash val="dash"/>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5ADB8457-4D7B-5A42-8D4C-98981D610E15}"/>
              </a:ext>
            </a:extLst>
          </p:cNvPr>
          <p:cNvGrpSpPr/>
          <p:nvPr/>
        </p:nvGrpSpPr>
        <p:grpSpPr>
          <a:xfrm>
            <a:off x="3089389" y="3362989"/>
            <a:ext cx="1632108" cy="752283"/>
            <a:chOff x="1766003" y="3526105"/>
            <a:chExt cx="1248878" cy="752283"/>
          </a:xfrm>
        </p:grpSpPr>
        <p:sp>
          <p:nvSpPr>
            <p:cNvPr id="75" name="Rounded Rectangle 74">
              <a:extLst>
                <a:ext uri="{FF2B5EF4-FFF2-40B4-BE49-F238E27FC236}">
                  <a16:creationId xmlns:a16="http://schemas.microsoft.com/office/drawing/2014/main" id="{CE0F6687-0BE4-E243-9449-2CFE961D5908}"/>
                </a:ext>
              </a:extLst>
            </p:cNvPr>
            <p:cNvSpPr/>
            <p:nvPr/>
          </p:nvSpPr>
          <p:spPr>
            <a:xfrm>
              <a:off x="1766003" y="3526105"/>
              <a:ext cx="1248878" cy="748851"/>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6" name="TextBox 75">
              <a:extLst>
                <a:ext uri="{FF2B5EF4-FFF2-40B4-BE49-F238E27FC236}">
                  <a16:creationId xmlns:a16="http://schemas.microsoft.com/office/drawing/2014/main" id="{2F2AD3D3-A1A1-3648-B307-5072950FCAC5}"/>
                </a:ext>
              </a:extLst>
            </p:cNvPr>
            <p:cNvSpPr txBox="1"/>
            <p:nvPr/>
          </p:nvSpPr>
          <p:spPr>
            <a:xfrm>
              <a:off x="1813415" y="3531771"/>
              <a:ext cx="1152030" cy="246221"/>
            </a:xfrm>
            <a:prstGeom prst="rect">
              <a:avLst/>
            </a:prstGeom>
            <a:noFill/>
          </p:spPr>
          <p:txBody>
            <a:bodyPr wrap="none" rtlCol="0">
              <a:spAutoFit/>
            </a:bodyPr>
            <a:lstStyle/>
            <a:p>
              <a:r>
                <a:rPr lang="en-AU" sz="1000" b="1" dirty="0" err="1">
                  <a:solidFill>
                    <a:schemeClr val="accent1"/>
                  </a:solidFill>
                </a:rPr>
                <a:t>ChaincodeSupportServer</a:t>
              </a:r>
              <a:endParaRPr lang="en-AU" sz="1000" b="1" dirty="0">
                <a:solidFill>
                  <a:schemeClr val="accent1"/>
                </a:solidFill>
              </a:endParaRPr>
            </a:p>
          </p:txBody>
        </p:sp>
        <p:sp>
          <p:nvSpPr>
            <p:cNvPr id="77" name="TextBox 76">
              <a:extLst>
                <a:ext uri="{FF2B5EF4-FFF2-40B4-BE49-F238E27FC236}">
                  <a16:creationId xmlns:a16="http://schemas.microsoft.com/office/drawing/2014/main" id="{698BC529-A868-464B-B445-6737083A579A}"/>
                </a:ext>
              </a:extLst>
            </p:cNvPr>
            <p:cNvSpPr txBox="1"/>
            <p:nvPr/>
          </p:nvSpPr>
          <p:spPr>
            <a:xfrm>
              <a:off x="1838263" y="3885973"/>
              <a:ext cx="465130" cy="392415"/>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Support</a:t>
              </a:r>
            </a:p>
            <a:p>
              <a:r>
                <a:rPr lang="en-AU" sz="900" i="1" dirty="0">
                  <a:latin typeface="Arial Narrow" panose="020B0604020202020204" pitchFamily="34" charset="0"/>
                  <a:cs typeface="Arial Narrow" panose="020B0604020202020204" pitchFamily="34" charset="0"/>
                </a:rPr>
                <a:t>(...)</a:t>
              </a:r>
              <a:endParaRPr lang="en-AU" sz="1050" i="1" dirty="0">
                <a:latin typeface="Arial Narrow" panose="020B0604020202020204" pitchFamily="34" charset="0"/>
                <a:cs typeface="Arial Narrow" panose="020B0604020202020204" pitchFamily="34" charset="0"/>
              </a:endParaRPr>
            </a:p>
          </p:txBody>
        </p:sp>
        <p:sp>
          <p:nvSpPr>
            <p:cNvPr id="78" name="Rectangle 77">
              <a:extLst>
                <a:ext uri="{FF2B5EF4-FFF2-40B4-BE49-F238E27FC236}">
                  <a16:creationId xmlns:a16="http://schemas.microsoft.com/office/drawing/2014/main" id="{55FD7CD3-91E8-4B45-97D9-C185764402AF}"/>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grpSp>
        <p:nvGrpSpPr>
          <p:cNvPr id="79" name="Group 78">
            <a:extLst>
              <a:ext uri="{FF2B5EF4-FFF2-40B4-BE49-F238E27FC236}">
                <a16:creationId xmlns:a16="http://schemas.microsoft.com/office/drawing/2014/main" id="{4FDF445C-6B93-BE44-B996-C7221EE43B66}"/>
              </a:ext>
            </a:extLst>
          </p:cNvPr>
          <p:cNvGrpSpPr/>
          <p:nvPr/>
        </p:nvGrpSpPr>
        <p:grpSpPr>
          <a:xfrm>
            <a:off x="1746621" y="4636745"/>
            <a:ext cx="1248878" cy="752283"/>
            <a:chOff x="1766003" y="3526105"/>
            <a:chExt cx="1248878" cy="752283"/>
          </a:xfrm>
        </p:grpSpPr>
        <p:sp>
          <p:nvSpPr>
            <p:cNvPr id="80" name="Rounded Rectangle 79">
              <a:extLst>
                <a:ext uri="{FF2B5EF4-FFF2-40B4-BE49-F238E27FC236}">
                  <a16:creationId xmlns:a16="http://schemas.microsoft.com/office/drawing/2014/main" id="{9CE4416C-D01B-7046-947D-1A6E9AFF9667}"/>
                </a:ext>
              </a:extLst>
            </p:cNvPr>
            <p:cNvSpPr/>
            <p:nvPr/>
          </p:nvSpPr>
          <p:spPr>
            <a:xfrm>
              <a:off x="1766003" y="3526105"/>
              <a:ext cx="1248878" cy="748853"/>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1" name="TextBox 80">
              <a:extLst>
                <a:ext uri="{FF2B5EF4-FFF2-40B4-BE49-F238E27FC236}">
                  <a16:creationId xmlns:a16="http://schemas.microsoft.com/office/drawing/2014/main" id="{65EF6350-A82D-FC4E-BAB7-B375A575E3D0}"/>
                </a:ext>
              </a:extLst>
            </p:cNvPr>
            <p:cNvSpPr txBox="1"/>
            <p:nvPr/>
          </p:nvSpPr>
          <p:spPr>
            <a:xfrm>
              <a:off x="1844406" y="3531771"/>
              <a:ext cx="1085554" cy="246221"/>
            </a:xfrm>
            <a:prstGeom prst="rect">
              <a:avLst/>
            </a:prstGeom>
            <a:noFill/>
          </p:spPr>
          <p:txBody>
            <a:bodyPr wrap="none" rtlCol="0">
              <a:spAutoFit/>
            </a:bodyPr>
            <a:lstStyle/>
            <a:p>
              <a:r>
                <a:rPr lang="en-AU" sz="1000" b="1" dirty="0" err="1">
                  <a:solidFill>
                    <a:schemeClr val="accent1"/>
                  </a:solidFill>
                </a:rPr>
                <a:t>EndorserSupport</a:t>
              </a:r>
              <a:endParaRPr lang="en-AU" sz="1000" b="1" dirty="0">
                <a:solidFill>
                  <a:schemeClr val="accent1"/>
                </a:solidFill>
              </a:endParaRPr>
            </a:p>
          </p:txBody>
        </p:sp>
        <p:sp>
          <p:nvSpPr>
            <p:cNvPr id="82" name="TextBox 81">
              <a:extLst>
                <a:ext uri="{FF2B5EF4-FFF2-40B4-BE49-F238E27FC236}">
                  <a16:creationId xmlns:a16="http://schemas.microsoft.com/office/drawing/2014/main" id="{B51E65DE-640F-974C-9673-A0EC6F817A8E}"/>
                </a:ext>
              </a:extLst>
            </p:cNvPr>
            <p:cNvSpPr txBox="1"/>
            <p:nvPr/>
          </p:nvSpPr>
          <p:spPr>
            <a:xfrm>
              <a:off x="1798654" y="3885973"/>
              <a:ext cx="1170513" cy="392415"/>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ChaincodeSupport</a:t>
              </a:r>
              <a:endParaRPr lang="en-AU" sz="1050" b="1" dirty="0">
                <a:latin typeface="Arial Narrow" panose="020B0604020202020204" pitchFamily="34" charset="0"/>
                <a:cs typeface="Arial Narrow" panose="020B0604020202020204" pitchFamily="34" charset="0"/>
              </a:endParaRPr>
            </a:p>
            <a:p>
              <a:r>
                <a:rPr lang="en-AU" sz="900" i="1" dirty="0">
                  <a:latin typeface="Arial Narrow" panose="020B0604020202020204" pitchFamily="34" charset="0"/>
                  <a:cs typeface="Arial Narrow" panose="020B0604020202020204" pitchFamily="34" charset="0"/>
                </a:rPr>
                <a:t>(....)</a:t>
              </a:r>
              <a:endParaRPr lang="en-AU" sz="1050" i="1" dirty="0">
                <a:latin typeface="Arial Narrow" panose="020B0604020202020204" pitchFamily="34" charset="0"/>
                <a:cs typeface="Arial Narrow" panose="020B0604020202020204" pitchFamily="34" charset="0"/>
              </a:endParaRPr>
            </a:p>
          </p:txBody>
        </p:sp>
        <p:sp>
          <p:nvSpPr>
            <p:cNvPr id="83" name="Rectangle 82">
              <a:extLst>
                <a:ext uri="{FF2B5EF4-FFF2-40B4-BE49-F238E27FC236}">
                  <a16:creationId xmlns:a16="http://schemas.microsoft.com/office/drawing/2014/main" id="{F0F85805-05BE-5F4C-B560-13FEB9A692C1}"/>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grpSp>
        <p:nvGrpSpPr>
          <p:cNvPr id="84" name="Group 83">
            <a:extLst>
              <a:ext uri="{FF2B5EF4-FFF2-40B4-BE49-F238E27FC236}">
                <a16:creationId xmlns:a16="http://schemas.microsoft.com/office/drawing/2014/main" id="{F32303D3-3ADE-5A4F-AE3B-2B27349936D2}"/>
              </a:ext>
            </a:extLst>
          </p:cNvPr>
          <p:cNvGrpSpPr/>
          <p:nvPr/>
        </p:nvGrpSpPr>
        <p:grpSpPr>
          <a:xfrm>
            <a:off x="3349128" y="4448897"/>
            <a:ext cx="1409964" cy="1123935"/>
            <a:chOff x="1766003" y="3526105"/>
            <a:chExt cx="1078895" cy="1123935"/>
          </a:xfrm>
        </p:grpSpPr>
        <p:sp>
          <p:nvSpPr>
            <p:cNvPr id="85" name="Rounded Rectangle 84">
              <a:extLst>
                <a:ext uri="{FF2B5EF4-FFF2-40B4-BE49-F238E27FC236}">
                  <a16:creationId xmlns:a16="http://schemas.microsoft.com/office/drawing/2014/main" id="{59736CA4-8EE7-874B-83FB-CB57CCD07FAF}"/>
                </a:ext>
              </a:extLst>
            </p:cNvPr>
            <p:cNvSpPr/>
            <p:nvPr/>
          </p:nvSpPr>
          <p:spPr>
            <a:xfrm>
              <a:off x="1766003" y="3526105"/>
              <a:ext cx="1055165" cy="1123935"/>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6" name="TextBox 85">
              <a:extLst>
                <a:ext uri="{FF2B5EF4-FFF2-40B4-BE49-F238E27FC236}">
                  <a16:creationId xmlns:a16="http://schemas.microsoft.com/office/drawing/2014/main" id="{CE0FFBC6-4E86-5946-997C-E706136012E1}"/>
                </a:ext>
              </a:extLst>
            </p:cNvPr>
            <p:cNvSpPr txBox="1"/>
            <p:nvPr/>
          </p:nvSpPr>
          <p:spPr>
            <a:xfrm>
              <a:off x="1844406" y="3531771"/>
              <a:ext cx="891989" cy="246221"/>
            </a:xfrm>
            <a:prstGeom prst="rect">
              <a:avLst/>
            </a:prstGeom>
            <a:noFill/>
          </p:spPr>
          <p:txBody>
            <a:bodyPr wrap="none" rtlCol="0">
              <a:spAutoFit/>
            </a:bodyPr>
            <a:lstStyle/>
            <a:p>
              <a:r>
                <a:rPr lang="en-AU" sz="1000" b="1" dirty="0" err="1">
                  <a:solidFill>
                    <a:schemeClr val="accent1"/>
                  </a:solidFill>
                </a:rPr>
                <a:t>ChaincodeSupport</a:t>
              </a:r>
              <a:endParaRPr lang="en-AU" sz="1000" b="1" dirty="0">
                <a:solidFill>
                  <a:schemeClr val="accent1"/>
                </a:solidFill>
              </a:endParaRPr>
            </a:p>
          </p:txBody>
        </p:sp>
        <p:sp>
          <p:nvSpPr>
            <p:cNvPr id="87" name="TextBox 86">
              <a:extLst>
                <a:ext uri="{FF2B5EF4-FFF2-40B4-BE49-F238E27FC236}">
                  <a16:creationId xmlns:a16="http://schemas.microsoft.com/office/drawing/2014/main" id="{76082CDA-29C7-7743-90A9-3898A36E9A53}"/>
                </a:ext>
              </a:extLst>
            </p:cNvPr>
            <p:cNvSpPr txBox="1"/>
            <p:nvPr/>
          </p:nvSpPr>
          <p:spPr>
            <a:xfrm>
              <a:off x="1820436" y="3885973"/>
              <a:ext cx="1024462" cy="738664"/>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Peer</a:t>
              </a:r>
            </a:p>
            <a:p>
              <a:r>
                <a:rPr lang="en-AU" sz="1050" b="1" dirty="0">
                  <a:latin typeface="Arial Narrow" panose="020B0604020202020204" pitchFamily="34" charset="0"/>
                  <a:cs typeface="Arial Narrow" panose="020B0604020202020204" pitchFamily="34" charset="0"/>
                </a:rPr>
                <a:t>Runtime</a:t>
              </a:r>
              <a:r>
                <a:rPr lang="en-AU" sz="900" i="1" dirty="0">
                  <a:latin typeface="Arial Narrow" panose="020B0604020202020204" pitchFamily="34" charset="0"/>
                  <a:cs typeface="Arial Narrow" panose="020B0604020202020204" pitchFamily="34" charset="0"/>
                </a:rPr>
                <a:t> (builder, docker)</a:t>
              </a:r>
              <a:endParaRPr lang="en-AU" sz="1050" i="1" dirty="0">
                <a:latin typeface="Arial Narrow" panose="020B0604020202020204" pitchFamily="34" charset="0"/>
                <a:cs typeface="Arial Narrow" panose="020B0604020202020204" pitchFamily="34" charset="0"/>
              </a:endParaRPr>
            </a:p>
            <a:p>
              <a:r>
                <a:rPr lang="en-AU" sz="1050" b="1" dirty="0" err="1">
                  <a:latin typeface="Arial Narrow" panose="020B0604020202020204" pitchFamily="34" charset="0"/>
                  <a:cs typeface="Arial Narrow" panose="020B0604020202020204" pitchFamily="34" charset="0"/>
                </a:rPr>
                <a:t>HandlerRegistry</a:t>
              </a:r>
              <a:endParaRPr lang="en-AU" sz="1050" b="1" dirty="0">
                <a:latin typeface="Arial Narrow" panose="020B0604020202020204" pitchFamily="34" charset="0"/>
                <a:cs typeface="Arial Narrow" panose="020B0604020202020204" pitchFamily="34" charset="0"/>
              </a:endParaRPr>
            </a:p>
            <a:p>
              <a:r>
                <a:rPr lang="en-AU" sz="1050" i="1" dirty="0">
                  <a:latin typeface="Arial Narrow" panose="020B0604020202020204" pitchFamily="34" charset="0"/>
                  <a:cs typeface="Arial Narrow" panose="020B0604020202020204" pitchFamily="34" charset="0"/>
                </a:rPr>
                <a:t>(...)</a:t>
              </a:r>
            </a:p>
          </p:txBody>
        </p:sp>
        <p:sp>
          <p:nvSpPr>
            <p:cNvPr id="88" name="Rectangle 87">
              <a:extLst>
                <a:ext uri="{FF2B5EF4-FFF2-40B4-BE49-F238E27FC236}">
                  <a16:creationId xmlns:a16="http://schemas.microsoft.com/office/drawing/2014/main" id="{9835FEA5-139D-2C47-8150-6C0260EC1CD6}"/>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cxnSp>
        <p:nvCxnSpPr>
          <p:cNvPr id="93" name="Straight Arrow Connector 92">
            <a:extLst>
              <a:ext uri="{FF2B5EF4-FFF2-40B4-BE49-F238E27FC236}">
                <a16:creationId xmlns:a16="http://schemas.microsoft.com/office/drawing/2014/main" id="{3C95FC72-F8F2-A242-A10E-62CCF2BA051E}"/>
              </a:ext>
            </a:extLst>
          </p:cNvPr>
          <p:cNvCxnSpPr>
            <a:cxnSpLocks/>
          </p:cNvCxnSpPr>
          <p:nvPr/>
        </p:nvCxnSpPr>
        <p:spPr>
          <a:xfrm>
            <a:off x="2380587" y="4018701"/>
            <a:ext cx="1" cy="609826"/>
          </a:xfrm>
          <a:prstGeom prst="straightConnector1">
            <a:avLst/>
          </a:prstGeom>
          <a:ln>
            <a:headEnd type="oval" w="sm" len="sm"/>
            <a:tailEnd type="stealth"/>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C7BE6BA-3295-2F4A-B123-0F582783CE47}"/>
              </a:ext>
            </a:extLst>
          </p:cNvPr>
          <p:cNvCxnSpPr>
            <a:cxnSpLocks/>
          </p:cNvCxnSpPr>
          <p:nvPr/>
        </p:nvCxnSpPr>
        <p:spPr>
          <a:xfrm>
            <a:off x="3770937" y="3844615"/>
            <a:ext cx="1" cy="609826"/>
          </a:xfrm>
          <a:prstGeom prst="straightConnector1">
            <a:avLst/>
          </a:prstGeom>
          <a:ln>
            <a:headEnd type="oval" w="sm" len="sm"/>
            <a:tailEnd type="stealth"/>
          </a:ln>
        </p:spPr>
        <p:style>
          <a:lnRef idx="1">
            <a:schemeClr val="accent1"/>
          </a:lnRef>
          <a:fillRef idx="0">
            <a:schemeClr val="accent1"/>
          </a:fillRef>
          <a:effectRef idx="0">
            <a:schemeClr val="accent1"/>
          </a:effectRef>
          <a:fontRef idx="minor">
            <a:schemeClr val="tx1"/>
          </a:fontRef>
        </p:style>
      </p:cxnSp>
      <p:sp>
        <p:nvSpPr>
          <p:cNvPr id="100" name="Freeform 99">
            <a:extLst>
              <a:ext uri="{FF2B5EF4-FFF2-40B4-BE49-F238E27FC236}">
                <a16:creationId xmlns:a16="http://schemas.microsoft.com/office/drawing/2014/main" id="{91CCD4DC-9CD3-D849-B153-8E0AFCB9E53A}"/>
              </a:ext>
            </a:extLst>
          </p:cNvPr>
          <p:cNvSpPr/>
          <p:nvPr/>
        </p:nvSpPr>
        <p:spPr>
          <a:xfrm>
            <a:off x="2912102" y="4566176"/>
            <a:ext cx="436815" cy="595089"/>
          </a:xfrm>
          <a:custGeom>
            <a:avLst/>
            <a:gdLst>
              <a:gd name="connsiteX0" fmla="*/ 0 w 436815"/>
              <a:gd name="connsiteY0" fmla="*/ 564948 h 595089"/>
              <a:gd name="connsiteX1" fmla="*/ 186374 w 436815"/>
              <a:gd name="connsiteY1" fmla="*/ 547475 h 595089"/>
              <a:gd name="connsiteX2" fmla="*/ 203847 w 436815"/>
              <a:gd name="connsiteY2" fmla="*/ 116484 h 595089"/>
              <a:gd name="connsiteX3" fmla="*/ 436815 w 436815"/>
              <a:gd name="connsiteY3" fmla="*/ 0 h 595089"/>
            </a:gdLst>
            <a:ahLst/>
            <a:cxnLst>
              <a:cxn ang="0">
                <a:pos x="connsiteX0" y="connsiteY0"/>
              </a:cxn>
              <a:cxn ang="0">
                <a:pos x="connsiteX1" y="connsiteY1"/>
              </a:cxn>
              <a:cxn ang="0">
                <a:pos x="connsiteX2" y="connsiteY2"/>
              </a:cxn>
              <a:cxn ang="0">
                <a:pos x="connsiteX3" y="connsiteY3"/>
              </a:cxn>
            </a:cxnLst>
            <a:rect l="l" t="t" r="r" b="b"/>
            <a:pathLst>
              <a:path w="436815" h="595089">
                <a:moveTo>
                  <a:pt x="0" y="564948"/>
                </a:moveTo>
                <a:cubicBezTo>
                  <a:pt x="76200" y="593583"/>
                  <a:pt x="152400" y="622219"/>
                  <a:pt x="186374" y="547475"/>
                </a:cubicBezTo>
                <a:cubicBezTo>
                  <a:pt x="220348" y="472731"/>
                  <a:pt x="162107" y="207730"/>
                  <a:pt x="203847" y="116484"/>
                </a:cubicBezTo>
                <a:cubicBezTo>
                  <a:pt x="245587" y="25238"/>
                  <a:pt x="341201" y="12619"/>
                  <a:pt x="436815" y="0"/>
                </a:cubicBezTo>
              </a:path>
            </a:pathLst>
          </a:custGeom>
          <a:noFill/>
          <a:ln w="6350">
            <a:solidFill>
              <a:schemeClr val="accent5">
                <a:lumMod val="75000"/>
              </a:schemeClr>
            </a:solidFill>
            <a:headEnd type="oval" w="sm" len="sm"/>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Rectangle 100">
            <a:extLst>
              <a:ext uri="{FF2B5EF4-FFF2-40B4-BE49-F238E27FC236}">
                <a16:creationId xmlns:a16="http://schemas.microsoft.com/office/drawing/2014/main" id="{98B1BFBE-7B05-684A-BF46-0BBE023647FC}"/>
              </a:ext>
            </a:extLst>
          </p:cNvPr>
          <p:cNvSpPr/>
          <p:nvPr/>
        </p:nvSpPr>
        <p:spPr>
          <a:xfrm>
            <a:off x="5339030" y="2683548"/>
            <a:ext cx="3145808" cy="1685077"/>
          </a:xfrm>
          <a:prstGeom prst="rect">
            <a:avLst/>
          </a:prstGeom>
        </p:spPr>
        <p:txBody>
          <a:bodyPr wrap="square">
            <a:spAutoFit/>
          </a:bodyPr>
          <a:lstStyle/>
          <a:p>
            <a:pPr algn="ctr"/>
            <a:r>
              <a:rPr lang="en-AU" sz="1200" dirty="0">
                <a:latin typeface="Arial Narrow" panose="020B0604020202020204" pitchFamily="34" charset="0"/>
                <a:cs typeface="Arial Narrow" panose="020B0604020202020204" pitchFamily="34" charset="0"/>
              </a:rPr>
              <a:t>fabric-protos/peer/</a:t>
            </a:r>
            <a:r>
              <a:rPr lang="en-AU" sz="1200" dirty="0" err="1">
                <a:latin typeface="Arial Narrow" panose="020B0604020202020204" pitchFamily="34" charset="0"/>
                <a:cs typeface="Arial Narrow" panose="020B0604020202020204" pitchFamily="34" charset="0"/>
              </a:rPr>
              <a:t>chaincode_shim.proto</a:t>
            </a:r>
            <a:endParaRPr lang="en-AU" sz="1200" dirty="0">
              <a:latin typeface="Arial Narrow" panose="020B0604020202020204" pitchFamily="34" charset="0"/>
              <a:cs typeface="Arial Narrow" panose="020B0604020202020204" pitchFamily="34" charset="0"/>
            </a:endParaRPr>
          </a:p>
          <a:p>
            <a:pPr algn="ctr"/>
            <a:endParaRPr lang="en-AU" sz="1050" dirty="0">
              <a:latin typeface="Arial Narrow" panose="020B0604020202020204" pitchFamily="34" charset="0"/>
              <a:cs typeface="Arial Narrow" panose="020B0604020202020204" pitchFamily="34" charset="0"/>
            </a:endParaRPr>
          </a:p>
          <a:p>
            <a:pPr algn="ctr"/>
            <a:r>
              <a:rPr lang="en-AU" sz="900" b="1" dirty="0" err="1">
                <a:latin typeface="Arial Narrow" panose="020B0604020202020204" pitchFamily="34" charset="0"/>
                <a:cs typeface="Arial Narrow" panose="020B0604020202020204" pitchFamily="34" charset="0"/>
              </a:rPr>
              <a:t>ChaincodeSupport.Register</a:t>
            </a:r>
            <a:r>
              <a:rPr lang="en-AU" sz="900" dirty="0">
                <a:latin typeface="Arial Narrow" panose="020B0604020202020204" pitchFamily="34" charset="0"/>
                <a:cs typeface="Arial Narrow" panose="020B0604020202020204" pitchFamily="34" charset="0"/>
              </a:rPr>
              <a:t>: </a:t>
            </a:r>
            <a:r>
              <a:rPr lang="en-AU" sz="900" dirty="0" err="1">
                <a:latin typeface="Arial Narrow" panose="020B0604020202020204" pitchFamily="34" charset="0"/>
                <a:cs typeface="Arial Narrow" panose="020B0604020202020204" pitchFamily="34" charset="0"/>
              </a:rPr>
              <a:t>ChaincodeMessage</a:t>
            </a:r>
            <a:r>
              <a:rPr lang="en-AU" sz="900" dirty="0">
                <a:latin typeface="Arial Narrow" panose="020B0604020202020204" pitchFamily="34" charset="0"/>
                <a:cs typeface="Arial Narrow" panose="020B0604020202020204" pitchFamily="34" charset="0"/>
              </a:rPr>
              <a:t> </a:t>
            </a:r>
            <a:r>
              <a:rPr lang="en-AU" sz="900" dirty="0">
                <a:latin typeface="Arial Narrow" panose="020B0604020202020204" pitchFamily="34" charset="0"/>
                <a:cs typeface="Arial Narrow" panose="020B0604020202020204" pitchFamily="34" charset="0"/>
                <a:sym typeface="Wingdings" pitchFamily="2" charset="2"/>
              </a:rPr>
              <a:t></a:t>
            </a:r>
            <a:r>
              <a:rPr lang="en-AU" sz="900" dirty="0">
                <a:latin typeface="Arial Narrow" panose="020B0604020202020204" pitchFamily="34" charset="0"/>
                <a:cs typeface="Arial Narrow" panose="020B0604020202020204" pitchFamily="34" charset="0"/>
              </a:rPr>
              <a:t>  stream </a:t>
            </a:r>
            <a:r>
              <a:rPr lang="en-AU" sz="900" dirty="0" err="1">
                <a:latin typeface="Arial Narrow" panose="020B0604020202020204" pitchFamily="34" charset="0"/>
                <a:cs typeface="Arial Narrow" panose="020B0604020202020204" pitchFamily="34" charset="0"/>
              </a:rPr>
              <a:t>ChaincodeMessage</a:t>
            </a:r>
            <a:endParaRPr lang="en-AU" sz="900" dirty="0">
              <a:latin typeface="Arial Narrow" panose="020B0604020202020204" pitchFamily="34" charset="0"/>
              <a:cs typeface="Arial Narrow" panose="020B0604020202020204" pitchFamily="34" charset="0"/>
            </a:endParaRPr>
          </a:p>
          <a:p>
            <a:pPr algn="ctr"/>
            <a:endParaRPr lang="en-AU" sz="900" dirty="0">
              <a:latin typeface="Arial Narrow" panose="020B0604020202020204" pitchFamily="34" charset="0"/>
              <a:cs typeface="Arial Narrow" panose="020B0604020202020204" pitchFamily="34" charset="0"/>
            </a:endParaRPr>
          </a:p>
          <a:p>
            <a:pPr algn="ctr"/>
            <a:r>
              <a:rPr lang="en-AU" sz="900" dirty="0">
                <a:latin typeface="Arial Narrow" panose="020B0604020202020204" pitchFamily="34" charset="0"/>
                <a:cs typeface="Arial Narrow" panose="020B0604020202020204" pitchFamily="34" charset="0"/>
              </a:rPr>
              <a:t>Register starts a bidirectional communication between the chaincode process and the peer, which </a:t>
            </a:r>
            <a:r>
              <a:rPr lang="en-AU" sz="900" dirty="0" err="1">
                <a:latin typeface="Arial Narrow" panose="020B0604020202020204" pitchFamily="34" charset="0"/>
                <a:cs typeface="Arial Narrow" panose="020B0604020202020204" pitchFamily="34" charset="0"/>
              </a:rPr>
              <a:t>i</a:t>
            </a:r>
            <a:r>
              <a:rPr lang="en-AU" sz="900" dirty="0">
                <a:latin typeface="Arial Narrow" panose="020B0604020202020204" pitchFamily="34" charset="0"/>
                <a:cs typeface="Arial Narrow" panose="020B0604020202020204" pitchFamily="34" charset="0"/>
              </a:rPr>
              <a:t> used to interact with the chaincode deployed with the process. The interaction covers the entire life-cycle.</a:t>
            </a:r>
          </a:p>
          <a:p>
            <a:pPr algn="ctr"/>
            <a:endParaRPr lang="en-AU" sz="900" dirty="0">
              <a:latin typeface="Arial Narrow" panose="020B0604020202020204" pitchFamily="34" charset="0"/>
              <a:cs typeface="Arial Narrow" panose="020B0604020202020204" pitchFamily="34" charset="0"/>
            </a:endParaRPr>
          </a:p>
          <a:p>
            <a:pPr algn="ctr"/>
            <a:r>
              <a:rPr lang="en-AU" sz="900" dirty="0">
                <a:latin typeface="Arial Narrow" panose="020B0604020202020204" pitchFamily="34" charset="0"/>
                <a:cs typeface="Arial Narrow" panose="020B0604020202020204" pitchFamily="34" charset="0"/>
              </a:rPr>
              <a:t>The </a:t>
            </a:r>
            <a:r>
              <a:rPr lang="en-AU" sz="900" b="1" dirty="0" err="1">
                <a:latin typeface="Arial Narrow" panose="020B0604020202020204" pitchFamily="34" charset="0"/>
                <a:cs typeface="Arial Narrow" panose="020B0604020202020204" pitchFamily="34" charset="0"/>
              </a:rPr>
              <a:t>ChaincodeServer</a:t>
            </a:r>
            <a:r>
              <a:rPr lang="en-AU" sz="900" dirty="0">
                <a:latin typeface="Arial Narrow" panose="020B0604020202020204" pitchFamily="34" charset="0"/>
                <a:cs typeface="Arial Narrow" panose="020B0604020202020204" pitchFamily="34" charset="0"/>
              </a:rPr>
              <a:t> interface is used to receive messages to be processed by the chaincode such (</a:t>
            </a:r>
            <a:r>
              <a:rPr lang="en-AU" sz="900" dirty="0" err="1">
                <a:latin typeface="Arial Narrow" panose="020B0604020202020204" pitchFamily="34" charset="0"/>
                <a:cs typeface="Arial Narrow" panose="020B0604020202020204" pitchFamily="34" charset="0"/>
              </a:rPr>
              <a:t>init</a:t>
            </a:r>
            <a:r>
              <a:rPr lang="en-AU" sz="900" dirty="0">
                <a:latin typeface="Arial Narrow" panose="020B0604020202020204" pitchFamily="34" charset="0"/>
                <a:cs typeface="Arial Narrow" panose="020B0604020202020204" pitchFamily="34" charset="0"/>
              </a:rPr>
              <a:t>, invoke...)</a:t>
            </a:r>
          </a:p>
        </p:txBody>
      </p:sp>
      <p:grpSp>
        <p:nvGrpSpPr>
          <p:cNvPr id="113" name="Group 112">
            <a:extLst>
              <a:ext uri="{FF2B5EF4-FFF2-40B4-BE49-F238E27FC236}">
                <a16:creationId xmlns:a16="http://schemas.microsoft.com/office/drawing/2014/main" id="{406B70CF-B446-FE45-B228-C8D2F54F18EE}"/>
              </a:ext>
            </a:extLst>
          </p:cNvPr>
          <p:cNvGrpSpPr/>
          <p:nvPr/>
        </p:nvGrpSpPr>
        <p:grpSpPr>
          <a:xfrm>
            <a:off x="8845856" y="959244"/>
            <a:ext cx="1567882" cy="738664"/>
            <a:chOff x="9331519" y="2180648"/>
            <a:chExt cx="1567882" cy="738664"/>
          </a:xfrm>
        </p:grpSpPr>
        <p:sp>
          <p:nvSpPr>
            <p:cNvPr id="114" name="Rounded Rectangle 113">
              <a:extLst>
                <a:ext uri="{FF2B5EF4-FFF2-40B4-BE49-F238E27FC236}">
                  <a16:creationId xmlns:a16="http://schemas.microsoft.com/office/drawing/2014/main" id="{6040512B-5655-5A4F-8D4A-6555770610F5}"/>
                </a:ext>
              </a:extLst>
            </p:cNvPr>
            <p:cNvSpPr/>
            <p:nvPr/>
          </p:nvSpPr>
          <p:spPr>
            <a:xfrm>
              <a:off x="9331519" y="2180648"/>
              <a:ext cx="1567882" cy="738664"/>
            </a:xfrm>
            <a:prstGeom prst="roundRect">
              <a:avLst>
                <a:gd name="adj" fmla="val 6624"/>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5" name="TextBox 114">
              <a:extLst>
                <a:ext uri="{FF2B5EF4-FFF2-40B4-BE49-F238E27FC236}">
                  <a16:creationId xmlns:a16="http://schemas.microsoft.com/office/drawing/2014/main" id="{124B55D5-080A-4E44-AA6D-6A83F2C0B74D}"/>
                </a:ext>
              </a:extLst>
            </p:cNvPr>
            <p:cNvSpPr txBox="1"/>
            <p:nvPr/>
          </p:nvSpPr>
          <p:spPr>
            <a:xfrm>
              <a:off x="9367666" y="2185800"/>
              <a:ext cx="870751" cy="246221"/>
            </a:xfrm>
            <a:prstGeom prst="rect">
              <a:avLst/>
            </a:prstGeom>
            <a:noFill/>
          </p:spPr>
          <p:txBody>
            <a:bodyPr wrap="none" rtlCol="0">
              <a:spAutoFit/>
            </a:bodyPr>
            <a:lstStyle/>
            <a:p>
              <a:r>
                <a:rPr lang="en-AU" sz="1000" b="1" dirty="0">
                  <a:solidFill>
                    <a:schemeClr val="accent1"/>
                  </a:solidFill>
                </a:rPr>
                <a:t>GRPC CLIENT</a:t>
              </a:r>
            </a:p>
          </p:txBody>
        </p:sp>
        <p:sp>
          <p:nvSpPr>
            <p:cNvPr id="116" name="TextBox 115">
              <a:extLst>
                <a:ext uri="{FF2B5EF4-FFF2-40B4-BE49-F238E27FC236}">
                  <a16:creationId xmlns:a16="http://schemas.microsoft.com/office/drawing/2014/main" id="{768E0664-3A7E-2E42-A2AF-041C2E5FB0CF}"/>
                </a:ext>
              </a:extLst>
            </p:cNvPr>
            <p:cNvSpPr txBox="1"/>
            <p:nvPr/>
          </p:nvSpPr>
          <p:spPr>
            <a:xfrm>
              <a:off x="9385845" y="2584795"/>
              <a:ext cx="1513556" cy="253916"/>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ChaincodeSupportServer</a:t>
              </a:r>
              <a:endParaRPr lang="en-AU" sz="1050" b="1" dirty="0">
                <a:latin typeface="Arial Narrow" panose="020B0604020202020204" pitchFamily="34" charset="0"/>
                <a:cs typeface="Arial Narrow" panose="020B0604020202020204" pitchFamily="34" charset="0"/>
              </a:endParaRPr>
            </a:p>
          </p:txBody>
        </p:sp>
        <p:sp>
          <p:nvSpPr>
            <p:cNvPr id="117" name="Rectangle 116">
              <a:extLst>
                <a:ext uri="{FF2B5EF4-FFF2-40B4-BE49-F238E27FC236}">
                  <a16:creationId xmlns:a16="http://schemas.microsoft.com/office/drawing/2014/main" id="{4B90F49D-C472-DC4F-BF9B-6E05D26C3AF4}"/>
                </a:ext>
              </a:extLst>
            </p:cNvPr>
            <p:cNvSpPr/>
            <p:nvPr/>
          </p:nvSpPr>
          <p:spPr>
            <a:xfrm>
              <a:off x="9383938" y="2375128"/>
              <a:ext cx="607859" cy="261610"/>
            </a:xfrm>
            <a:prstGeom prst="rect">
              <a:avLst/>
            </a:prstGeom>
          </p:spPr>
          <p:txBody>
            <a:bodyPr wrap="none">
              <a:spAutoFit/>
            </a:bodyPr>
            <a:lstStyle/>
            <a:p>
              <a:r>
                <a:rPr lang="en-AU" sz="1100" i="1" dirty="0">
                  <a:solidFill>
                    <a:schemeClr val="accent1">
                      <a:lumMod val="75000"/>
                    </a:schemeClr>
                  </a:solidFill>
                  <a:latin typeface="Arial Narrow" panose="020B0604020202020204" pitchFamily="34" charset="0"/>
                  <a:cs typeface="Arial Narrow" panose="020B0604020202020204" pitchFamily="34" charset="0"/>
                </a:rPr>
                <a:t>services</a:t>
              </a:r>
              <a:endParaRPr lang="en-AU" sz="1100" i="1" dirty="0">
                <a:solidFill>
                  <a:schemeClr val="accent1">
                    <a:lumMod val="75000"/>
                  </a:schemeClr>
                </a:solidFill>
              </a:endParaRPr>
            </a:p>
          </p:txBody>
        </p:sp>
      </p:grpSp>
      <p:grpSp>
        <p:nvGrpSpPr>
          <p:cNvPr id="118" name="Group 117">
            <a:extLst>
              <a:ext uri="{FF2B5EF4-FFF2-40B4-BE49-F238E27FC236}">
                <a16:creationId xmlns:a16="http://schemas.microsoft.com/office/drawing/2014/main" id="{FE9E2D95-3491-1B4D-AB91-CE4B676ED6AC}"/>
              </a:ext>
            </a:extLst>
          </p:cNvPr>
          <p:cNvGrpSpPr/>
          <p:nvPr/>
        </p:nvGrpSpPr>
        <p:grpSpPr>
          <a:xfrm>
            <a:off x="8847912" y="1969056"/>
            <a:ext cx="1537047" cy="775082"/>
            <a:chOff x="1766002" y="3526106"/>
            <a:chExt cx="1176137" cy="775082"/>
          </a:xfrm>
        </p:grpSpPr>
        <p:sp>
          <p:nvSpPr>
            <p:cNvPr id="119" name="Rounded Rectangle 118">
              <a:extLst>
                <a:ext uri="{FF2B5EF4-FFF2-40B4-BE49-F238E27FC236}">
                  <a16:creationId xmlns:a16="http://schemas.microsoft.com/office/drawing/2014/main" id="{FA4E496A-175E-4A45-9D8A-DF9626D5153E}"/>
                </a:ext>
              </a:extLst>
            </p:cNvPr>
            <p:cNvSpPr/>
            <p:nvPr/>
          </p:nvSpPr>
          <p:spPr>
            <a:xfrm>
              <a:off x="1766002" y="3526106"/>
              <a:ext cx="1176137" cy="775082"/>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0" name="TextBox 119">
              <a:extLst>
                <a:ext uri="{FF2B5EF4-FFF2-40B4-BE49-F238E27FC236}">
                  <a16:creationId xmlns:a16="http://schemas.microsoft.com/office/drawing/2014/main" id="{87F5C4C7-04ED-5A4C-9DEB-1D98734364DD}"/>
                </a:ext>
              </a:extLst>
            </p:cNvPr>
            <p:cNvSpPr txBox="1"/>
            <p:nvPr/>
          </p:nvSpPr>
          <p:spPr>
            <a:xfrm>
              <a:off x="1813415" y="3531771"/>
              <a:ext cx="1128724" cy="246221"/>
            </a:xfrm>
            <a:prstGeom prst="rect">
              <a:avLst/>
            </a:prstGeom>
            <a:noFill/>
          </p:spPr>
          <p:txBody>
            <a:bodyPr wrap="none" rtlCol="0">
              <a:spAutoFit/>
            </a:bodyPr>
            <a:lstStyle/>
            <a:p>
              <a:r>
                <a:rPr lang="en-AU" sz="1000" b="1" dirty="0" err="1">
                  <a:solidFill>
                    <a:schemeClr val="accent1"/>
                  </a:solidFill>
                </a:rPr>
                <a:t>ChaincodeSupportClient</a:t>
              </a:r>
              <a:endParaRPr lang="en-AU" sz="1000" b="1" dirty="0">
                <a:solidFill>
                  <a:schemeClr val="accent1"/>
                </a:solidFill>
              </a:endParaRPr>
            </a:p>
          </p:txBody>
        </p:sp>
        <p:sp>
          <p:nvSpPr>
            <p:cNvPr id="121" name="TextBox 120">
              <a:extLst>
                <a:ext uri="{FF2B5EF4-FFF2-40B4-BE49-F238E27FC236}">
                  <a16:creationId xmlns:a16="http://schemas.microsoft.com/office/drawing/2014/main" id="{D73251A0-51BE-EB4E-87C8-9D6268E5C23F}"/>
                </a:ext>
              </a:extLst>
            </p:cNvPr>
            <p:cNvSpPr txBox="1"/>
            <p:nvPr/>
          </p:nvSpPr>
          <p:spPr>
            <a:xfrm>
              <a:off x="1810823" y="3885973"/>
              <a:ext cx="628268" cy="392415"/>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Register(....)</a:t>
              </a:r>
            </a:p>
            <a:p>
              <a:r>
                <a:rPr lang="en-AU" sz="900" i="1" dirty="0">
                  <a:latin typeface="Arial Narrow" panose="020B0604020202020204" pitchFamily="34" charset="0"/>
                  <a:cs typeface="Arial Narrow" panose="020B0604020202020204" pitchFamily="34" charset="0"/>
                </a:rPr>
                <a:t>(....)</a:t>
              </a:r>
              <a:endParaRPr lang="en-AU" sz="1050" i="1" dirty="0">
                <a:latin typeface="Arial Narrow" panose="020B0604020202020204" pitchFamily="34" charset="0"/>
                <a:cs typeface="Arial Narrow" panose="020B0604020202020204" pitchFamily="34" charset="0"/>
              </a:endParaRPr>
            </a:p>
          </p:txBody>
        </p:sp>
        <p:sp>
          <p:nvSpPr>
            <p:cNvPr id="122" name="Rectangle 121">
              <a:extLst>
                <a:ext uri="{FF2B5EF4-FFF2-40B4-BE49-F238E27FC236}">
                  <a16:creationId xmlns:a16="http://schemas.microsoft.com/office/drawing/2014/main" id="{A99C6243-B946-FF42-9965-835C2CD018D3}"/>
                </a:ext>
              </a:extLst>
            </p:cNvPr>
            <p:cNvSpPr/>
            <p:nvPr/>
          </p:nvSpPr>
          <p:spPr>
            <a:xfrm>
              <a:off x="1806815" y="3716133"/>
              <a:ext cx="447957"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methods</a:t>
              </a:r>
              <a:endParaRPr lang="en-AU" sz="1000" i="1" dirty="0">
                <a:solidFill>
                  <a:schemeClr val="accent1">
                    <a:lumMod val="75000"/>
                  </a:schemeClr>
                </a:solidFill>
              </a:endParaRPr>
            </a:p>
          </p:txBody>
        </p:sp>
      </p:grpSp>
      <p:grpSp>
        <p:nvGrpSpPr>
          <p:cNvPr id="123" name="Group 122">
            <a:extLst>
              <a:ext uri="{FF2B5EF4-FFF2-40B4-BE49-F238E27FC236}">
                <a16:creationId xmlns:a16="http://schemas.microsoft.com/office/drawing/2014/main" id="{69095EEF-E48C-7148-9CF8-AFBEE4495254}"/>
              </a:ext>
            </a:extLst>
          </p:cNvPr>
          <p:cNvGrpSpPr/>
          <p:nvPr/>
        </p:nvGrpSpPr>
        <p:grpSpPr>
          <a:xfrm>
            <a:off x="8756126" y="4502983"/>
            <a:ext cx="2445067" cy="843900"/>
            <a:chOff x="1766003" y="3526105"/>
            <a:chExt cx="1870947" cy="843900"/>
          </a:xfrm>
        </p:grpSpPr>
        <p:sp>
          <p:nvSpPr>
            <p:cNvPr id="124" name="Rounded Rectangle 123">
              <a:extLst>
                <a:ext uri="{FF2B5EF4-FFF2-40B4-BE49-F238E27FC236}">
                  <a16:creationId xmlns:a16="http://schemas.microsoft.com/office/drawing/2014/main" id="{36E838F0-B859-A645-BFCA-8941BD47341C}"/>
                </a:ext>
              </a:extLst>
            </p:cNvPr>
            <p:cNvSpPr/>
            <p:nvPr/>
          </p:nvSpPr>
          <p:spPr>
            <a:xfrm>
              <a:off x="1766003" y="3526105"/>
              <a:ext cx="1870947" cy="843900"/>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5" name="TextBox 124">
              <a:extLst>
                <a:ext uri="{FF2B5EF4-FFF2-40B4-BE49-F238E27FC236}">
                  <a16:creationId xmlns:a16="http://schemas.microsoft.com/office/drawing/2014/main" id="{C3159062-5E0E-9747-B23A-2202EEA3A4AE}"/>
                </a:ext>
              </a:extLst>
            </p:cNvPr>
            <p:cNvSpPr txBox="1"/>
            <p:nvPr/>
          </p:nvSpPr>
          <p:spPr>
            <a:xfrm>
              <a:off x="1813415" y="3531771"/>
              <a:ext cx="435691" cy="246221"/>
            </a:xfrm>
            <a:prstGeom prst="rect">
              <a:avLst/>
            </a:prstGeom>
            <a:noFill/>
          </p:spPr>
          <p:txBody>
            <a:bodyPr wrap="none" rtlCol="0">
              <a:spAutoFit/>
            </a:bodyPr>
            <a:lstStyle/>
            <a:p>
              <a:r>
                <a:rPr lang="en-AU" sz="1000" b="1" dirty="0">
                  <a:solidFill>
                    <a:schemeClr val="accent1"/>
                  </a:solidFill>
                </a:rPr>
                <a:t>&lt;shim&gt;</a:t>
              </a:r>
            </a:p>
          </p:txBody>
        </p:sp>
        <p:sp>
          <p:nvSpPr>
            <p:cNvPr id="126" name="TextBox 125">
              <a:extLst>
                <a:ext uri="{FF2B5EF4-FFF2-40B4-BE49-F238E27FC236}">
                  <a16:creationId xmlns:a16="http://schemas.microsoft.com/office/drawing/2014/main" id="{F451E488-E1CA-D14E-A1D9-475076B8C90E}"/>
                </a:ext>
              </a:extLst>
            </p:cNvPr>
            <p:cNvSpPr txBox="1"/>
            <p:nvPr/>
          </p:nvSpPr>
          <p:spPr>
            <a:xfrm>
              <a:off x="1817683" y="3885973"/>
              <a:ext cx="1726080" cy="407804"/>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Start(Chaincode)</a:t>
              </a:r>
            </a:p>
            <a:p>
              <a:r>
                <a:rPr lang="en-AU" sz="1000" i="1" dirty="0" err="1">
                  <a:latin typeface="Arial Narrow" panose="020B0604020202020204" pitchFamily="34" charset="0"/>
                  <a:cs typeface="Arial Narrow" panose="020B0604020202020204" pitchFamily="34" charset="0"/>
                </a:rPr>
                <a:t>StartInProc</a:t>
              </a:r>
              <a:r>
                <a:rPr lang="en-AU" sz="1000" i="1" dirty="0">
                  <a:latin typeface="Arial Narrow" panose="020B0604020202020204" pitchFamily="34" charset="0"/>
                  <a:cs typeface="Arial Narrow" panose="020B0604020202020204" pitchFamily="34" charset="0"/>
                </a:rPr>
                <a:t>(string, </a:t>
              </a:r>
              <a:r>
                <a:rPr lang="en-AU" sz="1000" i="1" dirty="0" err="1">
                  <a:latin typeface="Arial Narrow" panose="020B0604020202020204" pitchFamily="34" charset="0"/>
                  <a:cs typeface="Arial Narrow" panose="020B0604020202020204" pitchFamily="34" charset="0"/>
                </a:rPr>
                <a:t>ClientStream</a:t>
              </a:r>
              <a:r>
                <a:rPr lang="en-AU" sz="1000" i="1" dirty="0">
                  <a:latin typeface="Arial Narrow" panose="020B0604020202020204" pitchFamily="34" charset="0"/>
                  <a:cs typeface="Arial Narrow" panose="020B0604020202020204" pitchFamily="34" charset="0"/>
                </a:rPr>
                <a:t>, Chaincode)</a:t>
              </a:r>
            </a:p>
          </p:txBody>
        </p:sp>
        <p:sp>
          <p:nvSpPr>
            <p:cNvPr id="127" name="Rectangle 126">
              <a:extLst>
                <a:ext uri="{FF2B5EF4-FFF2-40B4-BE49-F238E27FC236}">
                  <a16:creationId xmlns:a16="http://schemas.microsoft.com/office/drawing/2014/main" id="{8A51DB62-2A46-6A43-A418-58E4E0395A44}"/>
                </a:ext>
              </a:extLst>
            </p:cNvPr>
            <p:cNvSpPr/>
            <p:nvPr/>
          </p:nvSpPr>
          <p:spPr>
            <a:xfrm>
              <a:off x="1806815" y="3716133"/>
              <a:ext cx="447957"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methods</a:t>
              </a:r>
              <a:endParaRPr lang="en-AU" sz="1000" i="1" dirty="0">
                <a:solidFill>
                  <a:schemeClr val="accent1">
                    <a:lumMod val="75000"/>
                  </a:schemeClr>
                </a:solidFill>
              </a:endParaRPr>
            </a:p>
          </p:txBody>
        </p:sp>
      </p:grpSp>
      <p:grpSp>
        <p:nvGrpSpPr>
          <p:cNvPr id="149" name="Group 148">
            <a:extLst>
              <a:ext uri="{FF2B5EF4-FFF2-40B4-BE49-F238E27FC236}">
                <a16:creationId xmlns:a16="http://schemas.microsoft.com/office/drawing/2014/main" id="{A34C0514-FC72-C049-B32E-525EFC83296B}"/>
              </a:ext>
            </a:extLst>
          </p:cNvPr>
          <p:cNvGrpSpPr/>
          <p:nvPr/>
        </p:nvGrpSpPr>
        <p:grpSpPr>
          <a:xfrm>
            <a:off x="10053951" y="5530510"/>
            <a:ext cx="1550566" cy="775366"/>
            <a:chOff x="1766002" y="3526105"/>
            <a:chExt cx="1186483" cy="775366"/>
          </a:xfrm>
        </p:grpSpPr>
        <p:sp>
          <p:nvSpPr>
            <p:cNvPr id="150" name="Rounded Rectangle 149">
              <a:extLst>
                <a:ext uri="{FF2B5EF4-FFF2-40B4-BE49-F238E27FC236}">
                  <a16:creationId xmlns:a16="http://schemas.microsoft.com/office/drawing/2014/main" id="{1DF95142-99B4-514B-808E-5E26FC026B39}"/>
                </a:ext>
              </a:extLst>
            </p:cNvPr>
            <p:cNvSpPr/>
            <p:nvPr/>
          </p:nvSpPr>
          <p:spPr>
            <a:xfrm>
              <a:off x="1766002" y="3526105"/>
              <a:ext cx="1186483" cy="775366"/>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1" name="TextBox 150">
              <a:extLst>
                <a:ext uri="{FF2B5EF4-FFF2-40B4-BE49-F238E27FC236}">
                  <a16:creationId xmlns:a16="http://schemas.microsoft.com/office/drawing/2014/main" id="{C1BF1567-0066-554B-9644-D9DEC9B05DB3}"/>
                </a:ext>
              </a:extLst>
            </p:cNvPr>
            <p:cNvSpPr txBox="1"/>
            <p:nvPr/>
          </p:nvSpPr>
          <p:spPr>
            <a:xfrm>
              <a:off x="1813415" y="3531771"/>
              <a:ext cx="565711" cy="246221"/>
            </a:xfrm>
            <a:prstGeom prst="rect">
              <a:avLst/>
            </a:prstGeom>
            <a:noFill/>
          </p:spPr>
          <p:txBody>
            <a:bodyPr wrap="none" rtlCol="0">
              <a:spAutoFit/>
            </a:bodyPr>
            <a:lstStyle/>
            <a:p>
              <a:r>
                <a:rPr lang="en-AU" sz="1000" b="1" dirty="0">
                  <a:solidFill>
                    <a:schemeClr val="accent1"/>
                  </a:solidFill>
                </a:rPr>
                <a:t>Chaincode</a:t>
              </a:r>
            </a:p>
          </p:txBody>
        </p:sp>
        <p:sp>
          <p:nvSpPr>
            <p:cNvPr id="152" name="TextBox 151">
              <a:extLst>
                <a:ext uri="{FF2B5EF4-FFF2-40B4-BE49-F238E27FC236}">
                  <a16:creationId xmlns:a16="http://schemas.microsoft.com/office/drawing/2014/main" id="{8F4F9474-A8CB-6345-B68C-F941E9EE04C9}"/>
                </a:ext>
              </a:extLst>
            </p:cNvPr>
            <p:cNvSpPr txBox="1"/>
            <p:nvPr/>
          </p:nvSpPr>
          <p:spPr>
            <a:xfrm>
              <a:off x="1817683" y="3885973"/>
              <a:ext cx="1082114" cy="415498"/>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Init(</a:t>
              </a:r>
              <a:r>
                <a:rPr lang="en-AU" sz="1050" b="1" dirty="0" err="1">
                  <a:latin typeface="Arial Narrow" panose="020B0604020202020204" pitchFamily="34" charset="0"/>
                  <a:cs typeface="Arial Narrow" panose="020B0604020202020204" pitchFamily="34" charset="0"/>
                </a:rPr>
                <a:t>ChaincodeStub</a:t>
              </a:r>
              <a:r>
                <a:rPr lang="en-AU" sz="1050" b="1" dirty="0">
                  <a:latin typeface="Arial Narrow" panose="020B0604020202020204" pitchFamily="34" charset="0"/>
                  <a:cs typeface="Arial Narrow" panose="020B0604020202020204" pitchFamily="34" charset="0"/>
                </a:rPr>
                <a:t>)</a:t>
              </a:r>
            </a:p>
            <a:p>
              <a:r>
                <a:rPr lang="en-AU" sz="1050" b="1" dirty="0">
                  <a:latin typeface="Arial Narrow" panose="020B0604020202020204" pitchFamily="34" charset="0"/>
                  <a:cs typeface="Arial Narrow" panose="020B0604020202020204" pitchFamily="34" charset="0"/>
                </a:rPr>
                <a:t>Invoke(</a:t>
              </a:r>
              <a:r>
                <a:rPr lang="en-AU" sz="1050" b="1" dirty="0" err="1">
                  <a:latin typeface="Arial Narrow" panose="020B0604020202020204" pitchFamily="34" charset="0"/>
                  <a:cs typeface="Arial Narrow" panose="020B0604020202020204" pitchFamily="34" charset="0"/>
                </a:rPr>
                <a:t>ChaincodeStub</a:t>
              </a:r>
              <a:r>
                <a:rPr lang="en-AU" sz="1050" b="1" dirty="0">
                  <a:latin typeface="Arial Narrow" panose="020B0604020202020204" pitchFamily="34" charset="0"/>
                  <a:cs typeface="Arial Narrow" panose="020B0604020202020204" pitchFamily="34" charset="0"/>
                </a:rPr>
                <a:t>)</a:t>
              </a:r>
            </a:p>
          </p:txBody>
        </p:sp>
        <p:sp>
          <p:nvSpPr>
            <p:cNvPr id="153" name="Rectangle 152">
              <a:extLst>
                <a:ext uri="{FF2B5EF4-FFF2-40B4-BE49-F238E27FC236}">
                  <a16:creationId xmlns:a16="http://schemas.microsoft.com/office/drawing/2014/main" id="{C5679135-31B4-AE4C-8415-84D0428A12A7}"/>
                </a:ext>
              </a:extLst>
            </p:cNvPr>
            <p:cNvSpPr/>
            <p:nvPr/>
          </p:nvSpPr>
          <p:spPr>
            <a:xfrm>
              <a:off x="1806815" y="3716133"/>
              <a:ext cx="622286"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members</a:t>
              </a:r>
              <a:endParaRPr lang="en-AU" sz="1000" i="1" dirty="0">
                <a:solidFill>
                  <a:schemeClr val="accent1">
                    <a:lumMod val="75000"/>
                  </a:schemeClr>
                </a:solidFill>
              </a:endParaRPr>
            </a:p>
          </p:txBody>
        </p:sp>
      </p:grpSp>
      <p:grpSp>
        <p:nvGrpSpPr>
          <p:cNvPr id="154" name="Group 153">
            <a:extLst>
              <a:ext uri="{FF2B5EF4-FFF2-40B4-BE49-F238E27FC236}">
                <a16:creationId xmlns:a16="http://schemas.microsoft.com/office/drawing/2014/main" id="{BD4B7BDB-F435-3840-AFD6-1E1410AB6514}"/>
              </a:ext>
            </a:extLst>
          </p:cNvPr>
          <p:cNvGrpSpPr/>
          <p:nvPr/>
        </p:nvGrpSpPr>
        <p:grpSpPr>
          <a:xfrm>
            <a:off x="8857694" y="2868389"/>
            <a:ext cx="2184637" cy="1434048"/>
            <a:chOff x="1766002" y="3032076"/>
            <a:chExt cx="1671670" cy="1434048"/>
          </a:xfrm>
        </p:grpSpPr>
        <p:sp>
          <p:nvSpPr>
            <p:cNvPr id="155" name="Rounded Rectangle 154">
              <a:extLst>
                <a:ext uri="{FF2B5EF4-FFF2-40B4-BE49-F238E27FC236}">
                  <a16:creationId xmlns:a16="http://schemas.microsoft.com/office/drawing/2014/main" id="{B925DDD6-680D-6049-964D-AFC976DDA0B7}"/>
                </a:ext>
              </a:extLst>
            </p:cNvPr>
            <p:cNvSpPr/>
            <p:nvPr/>
          </p:nvSpPr>
          <p:spPr>
            <a:xfrm>
              <a:off x="1766002" y="3032076"/>
              <a:ext cx="1660009" cy="1434048"/>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6" name="TextBox 155">
              <a:extLst>
                <a:ext uri="{FF2B5EF4-FFF2-40B4-BE49-F238E27FC236}">
                  <a16:creationId xmlns:a16="http://schemas.microsoft.com/office/drawing/2014/main" id="{8A279072-5226-1648-8CF1-DBFEB9A51F9A}"/>
                </a:ext>
              </a:extLst>
            </p:cNvPr>
            <p:cNvSpPr txBox="1"/>
            <p:nvPr/>
          </p:nvSpPr>
          <p:spPr>
            <a:xfrm>
              <a:off x="1813415" y="3092859"/>
              <a:ext cx="463903" cy="246221"/>
            </a:xfrm>
            <a:prstGeom prst="rect">
              <a:avLst/>
            </a:prstGeom>
            <a:noFill/>
          </p:spPr>
          <p:txBody>
            <a:bodyPr wrap="none" rtlCol="0">
              <a:spAutoFit/>
            </a:bodyPr>
            <a:lstStyle/>
            <a:p>
              <a:r>
                <a:rPr lang="en-AU" sz="1000" b="1" dirty="0">
                  <a:solidFill>
                    <a:schemeClr val="accent1"/>
                  </a:solidFill>
                </a:rPr>
                <a:t>Handler</a:t>
              </a:r>
            </a:p>
          </p:txBody>
        </p:sp>
        <p:sp>
          <p:nvSpPr>
            <p:cNvPr id="157" name="TextBox 156">
              <a:extLst>
                <a:ext uri="{FF2B5EF4-FFF2-40B4-BE49-F238E27FC236}">
                  <a16:creationId xmlns:a16="http://schemas.microsoft.com/office/drawing/2014/main" id="{A7D01532-9211-394D-9023-F28C16012E55}"/>
                </a:ext>
              </a:extLst>
            </p:cNvPr>
            <p:cNvSpPr txBox="1"/>
            <p:nvPr/>
          </p:nvSpPr>
          <p:spPr>
            <a:xfrm>
              <a:off x="1817683" y="3447061"/>
              <a:ext cx="600056" cy="415498"/>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chatStream</a:t>
              </a:r>
              <a:endParaRPr lang="en-AU" sz="1050" b="1" dirty="0">
                <a:latin typeface="Arial Narrow" panose="020B0604020202020204" pitchFamily="34" charset="0"/>
                <a:cs typeface="Arial Narrow" panose="020B0604020202020204" pitchFamily="34" charset="0"/>
              </a:endParaRPr>
            </a:p>
            <a:p>
              <a:r>
                <a:rPr lang="en-AU" sz="1050" b="1" dirty="0">
                  <a:latin typeface="Arial Narrow" panose="020B0604020202020204" pitchFamily="34" charset="0"/>
                  <a:cs typeface="Arial Narrow" panose="020B0604020202020204" pitchFamily="34" charset="0"/>
                </a:rPr>
                <a:t>cc</a:t>
              </a:r>
              <a:endParaRPr lang="en-AU" sz="1050" dirty="0">
                <a:latin typeface="Arial Narrow" panose="020B0604020202020204" pitchFamily="34" charset="0"/>
                <a:cs typeface="Arial Narrow" panose="020B0604020202020204" pitchFamily="34" charset="0"/>
              </a:endParaRPr>
            </a:p>
          </p:txBody>
        </p:sp>
        <p:sp>
          <p:nvSpPr>
            <p:cNvPr id="158" name="Rectangle 157">
              <a:extLst>
                <a:ext uri="{FF2B5EF4-FFF2-40B4-BE49-F238E27FC236}">
                  <a16:creationId xmlns:a16="http://schemas.microsoft.com/office/drawing/2014/main" id="{A911A656-940C-6D43-B80F-836768D89642}"/>
                </a:ext>
              </a:extLst>
            </p:cNvPr>
            <p:cNvSpPr/>
            <p:nvPr/>
          </p:nvSpPr>
          <p:spPr>
            <a:xfrm>
              <a:off x="1806815" y="3277221"/>
              <a:ext cx="447958"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methods</a:t>
              </a:r>
              <a:endParaRPr lang="en-AU" sz="1000" i="1" dirty="0">
                <a:solidFill>
                  <a:schemeClr val="accent1">
                    <a:lumMod val="75000"/>
                  </a:schemeClr>
                </a:solidFill>
              </a:endParaRPr>
            </a:p>
          </p:txBody>
        </p:sp>
        <p:sp>
          <p:nvSpPr>
            <p:cNvPr id="129" name="TextBox 128">
              <a:extLst>
                <a:ext uri="{FF2B5EF4-FFF2-40B4-BE49-F238E27FC236}">
                  <a16:creationId xmlns:a16="http://schemas.microsoft.com/office/drawing/2014/main" id="{493713B5-65E2-BC4F-95ED-EE7A920A8753}"/>
                </a:ext>
              </a:extLst>
            </p:cNvPr>
            <p:cNvSpPr txBox="1"/>
            <p:nvPr/>
          </p:nvSpPr>
          <p:spPr>
            <a:xfrm>
              <a:off x="1829344" y="3965221"/>
              <a:ext cx="1608328" cy="415498"/>
            </a:xfrm>
            <a:prstGeom prst="rect">
              <a:avLst/>
            </a:prstGeom>
            <a:noFill/>
          </p:spPr>
          <p:txBody>
            <a:bodyPr wrap="none" rtlCol="0">
              <a:spAutoFit/>
            </a:bodyPr>
            <a:lstStyle/>
            <a:p>
              <a:r>
                <a:rPr lang="en-AU" sz="1050" b="1" dirty="0" err="1">
                  <a:latin typeface="Arial Narrow" panose="020B0604020202020204" pitchFamily="34" charset="0"/>
                  <a:cs typeface="Arial Narrow" panose="020B0604020202020204" pitchFamily="34" charset="0"/>
                </a:rPr>
                <a:t>handleMessage</a:t>
              </a:r>
              <a:r>
                <a:rPr lang="en-AU" sz="1050" b="1" dirty="0">
                  <a:latin typeface="Arial Narrow" panose="020B0604020202020204" pitchFamily="34" charset="0"/>
                  <a:cs typeface="Arial Narrow" panose="020B0604020202020204" pitchFamily="34" charset="0"/>
                </a:rPr>
                <a:t>(</a:t>
              </a:r>
              <a:r>
                <a:rPr lang="en-AU" sz="1050" b="1" dirty="0" err="1">
                  <a:latin typeface="Arial Narrow" panose="020B0604020202020204" pitchFamily="34" charset="0"/>
                  <a:cs typeface="Arial Narrow" panose="020B0604020202020204" pitchFamily="34" charset="0"/>
                </a:rPr>
                <a:t>ChaincodeMessage</a:t>
              </a:r>
              <a:r>
                <a:rPr lang="en-AU" sz="1050" b="1" dirty="0">
                  <a:latin typeface="Arial Narrow" panose="020B0604020202020204" pitchFamily="34" charset="0"/>
                  <a:cs typeface="Arial Narrow" panose="020B0604020202020204" pitchFamily="34" charset="0"/>
                </a:rPr>
                <a:t>)</a:t>
              </a:r>
            </a:p>
            <a:p>
              <a:r>
                <a:rPr lang="en-AU" sz="1000" i="1" dirty="0">
                  <a:latin typeface="Arial Narrow" panose="020B0604020202020204" pitchFamily="34" charset="0"/>
                  <a:cs typeface="Arial Narrow" panose="020B0604020202020204" pitchFamily="34" charset="0"/>
                </a:rPr>
                <a:t>(...)</a:t>
              </a:r>
              <a:endParaRPr lang="en-AU" sz="1050" i="1" dirty="0">
                <a:latin typeface="Arial Narrow" panose="020B0604020202020204" pitchFamily="34" charset="0"/>
                <a:cs typeface="Arial Narrow" panose="020B0604020202020204" pitchFamily="34" charset="0"/>
              </a:endParaRPr>
            </a:p>
          </p:txBody>
        </p:sp>
        <p:sp>
          <p:nvSpPr>
            <p:cNvPr id="130" name="Rectangle 129">
              <a:extLst>
                <a:ext uri="{FF2B5EF4-FFF2-40B4-BE49-F238E27FC236}">
                  <a16:creationId xmlns:a16="http://schemas.microsoft.com/office/drawing/2014/main" id="{7358D4E5-F2A8-E743-93F0-F105950E4373}"/>
                </a:ext>
              </a:extLst>
            </p:cNvPr>
            <p:cNvSpPr/>
            <p:nvPr/>
          </p:nvSpPr>
          <p:spPr>
            <a:xfrm>
              <a:off x="1818477" y="3795381"/>
              <a:ext cx="447958"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methods</a:t>
              </a:r>
              <a:endParaRPr lang="en-AU" sz="1000" i="1" dirty="0">
                <a:solidFill>
                  <a:schemeClr val="accent1">
                    <a:lumMod val="75000"/>
                  </a:schemeClr>
                </a:solidFill>
              </a:endParaRPr>
            </a:p>
          </p:txBody>
        </p:sp>
      </p:grpSp>
      <p:grpSp>
        <p:nvGrpSpPr>
          <p:cNvPr id="159" name="Group 158">
            <a:extLst>
              <a:ext uri="{FF2B5EF4-FFF2-40B4-BE49-F238E27FC236}">
                <a16:creationId xmlns:a16="http://schemas.microsoft.com/office/drawing/2014/main" id="{4A972FE6-6510-6A48-B835-080587501CF3}"/>
              </a:ext>
            </a:extLst>
          </p:cNvPr>
          <p:cNvGrpSpPr/>
          <p:nvPr/>
        </p:nvGrpSpPr>
        <p:grpSpPr>
          <a:xfrm>
            <a:off x="10512463" y="1728240"/>
            <a:ext cx="1567833" cy="955308"/>
            <a:chOff x="1806815" y="3526105"/>
            <a:chExt cx="1199697" cy="955308"/>
          </a:xfrm>
        </p:grpSpPr>
        <p:sp>
          <p:nvSpPr>
            <p:cNvPr id="160" name="Rounded Rectangle 159">
              <a:extLst>
                <a:ext uri="{FF2B5EF4-FFF2-40B4-BE49-F238E27FC236}">
                  <a16:creationId xmlns:a16="http://schemas.microsoft.com/office/drawing/2014/main" id="{68505112-F297-A043-AC10-B2613B220D17}"/>
                </a:ext>
              </a:extLst>
            </p:cNvPr>
            <p:cNvSpPr/>
            <p:nvPr/>
          </p:nvSpPr>
          <p:spPr>
            <a:xfrm>
              <a:off x="1806815" y="3526105"/>
              <a:ext cx="1181941" cy="955308"/>
            </a:xfrm>
            <a:prstGeom prst="roundRect">
              <a:avLst>
                <a:gd name="adj" fmla="val 7548"/>
              </a:avLst>
            </a:prstGeom>
            <a:solidFill>
              <a:schemeClr val="accent5">
                <a:lumMod val="20000"/>
                <a:lumOff val="80000"/>
                <a:alpha val="5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1" name="TextBox 160">
              <a:extLst>
                <a:ext uri="{FF2B5EF4-FFF2-40B4-BE49-F238E27FC236}">
                  <a16:creationId xmlns:a16="http://schemas.microsoft.com/office/drawing/2014/main" id="{50390A5E-25B1-5E41-98AE-3AAB4B0A94DF}"/>
                </a:ext>
              </a:extLst>
            </p:cNvPr>
            <p:cNvSpPr txBox="1"/>
            <p:nvPr/>
          </p:nvSpPr>
          <p:spPr>
            <a:xfrm>
              <a:off x="1813415" y="3531771"/>
              <a:ext cx="669974" cy="246221"/>
            </a:xfrm>
            <a:prstGeom prst="rect">
              <a:avLst/>
            </a:prstGeom>
            <a:noFill/>
          </p:spPr>
          <p:txBody>
            <a:bodyPr wrap="none" rtlCol="0">
              <a:spAutoFit/>
            </a:bodyPr>
            <a:lstStyle/>
            <a:p>
              <a:r>
                <a:rPr lang="en-AU" sz="1000" b="1" dirty="0" err="1">
                  <a:solidFill>
                    <a:schemeClr val="accent1"/>
                  </a:solidFill>
                </a:rPr>
                <a:t>ClientStream</a:t>
              </a:r>
              <a:endParaRPr lang="en-AU" sz="1000" b="1" dirty="0">
                <a:solidFill>
                  <a:schemeClr val="accent1"/>
                </a:solidFill>
              </a:endParaRPr>
            </a:p>
          </p:txBody>
        </p:sp>
        <p:sp>
          <p:nvSpPr>
            <p:cNvPr id="162" name="TextBox 161">
              <a:extLst>
                <a:ext uri="{FF2B5EF4-FFF2-40B4-BE49-F238E27FC236}">
                  <a16:creationId xmlns:a16="http://schemas.microsoft.com/office/drawing/2014/main" id="{FE8395EB-F82A-3D4B-A182-676A9B2B3916}"/>
                </a:ext>
              </a:extLst>
            </p:cNvPr>
            <p:cNvSpPr txBox="1"/>
            <p:nvPr/>
          </p:nvSpPr>
          <p:spPr>
            <a:xfrm>
              <a:off x="1817683" y="3885973"/>
              <a:ext cx="1188829" cy="577081"/>
            </a:xfrm>
            <a:prstGeom prst="rect">
              <a:avLst/>
            </a:prstGeom>
            <a:noFill/>
          </p:spPr>
          <p:txBody>
            <a:bodyPr wrap="none" rtlCol="0">
              <a:spAutoFit/>
            </a:bodyPr>
            <a:lstStyle/>
            <a:p>
              <a:r>
                <a:rPr lang="en-AU" sz="1050" b="1" dirty="0">
                  <a:latin typeface="Arial Narrow" panose="020B0604020202020204" pitchFamily="34" charset="0"/>
                  <a:cs typeface="Arial Narrow" panose="020B0604020202020204" pitchFamily="34" charset="0"/>
                </a:rPr>
                <a:t>Send(</a:t>
              </a:r>
              <a:r>
                <a:rPr lang="en-AU" sz="1050" b="1" dirty="0" err="1">
                  <a:latin typeface="Arial Narrow" panose="020B0604020202020204" pitchFamily="34" charset="0"/>
                  <a:cs typeface="Arial Narrow" panose="020B0604020202020204" pitchFamily="34" charset="0"/>
                </a:rPr>
                <a:t>ChaincodeMessage</a:t>
              </a:r>
              <a:r>
                <a:rPr lang="en-AU" sz="1050" b="1" dirty="0">
                  <a:latin typeface="Arial Narrow" panose="020B0604020202020204" pitchFamily="34" charset="0"/>
                  <a:cs typeface="Arial Narrow" panose="020B0604020202020204" pitchFamily="34" charset="0"/>
                </a:rPr>
                <a:t>)</a:t>
              </a:r>
              <a:endParaRPr lang="en-AU" sz="1050" b="1" i="1" dirty="0">
                <a:latin typeface="Arial Narrow" panose="020B0604020202020204" pitchFamily="34" charset="0"/>
                <a:cs typeface="Arial Narrow" panose="020B0604020202020204" pitchFamily="34" charset="0"/>
              </a:endParaRPr>
            </a:p>
            <a:p>
              <a:r>
                <a:rPr lang="en-AU" sz="1050" b="1" i="1" dirty="0" err="1">
                  <a:latin typeface="Arial Narrow" panose="020B0604020202020204" pitchFamily="34" charset="0"/>
                  <a:cs typeface="Arial Narrow" panose="020B0604020202020204" pitchFamily="34" charset="0"/>
                </a:rPr>
                <a:t>Recv</a:t>
              </a:r>
              <a:r>
                <a:rPr lang="en-AU" sz="1050" b="1" i="1" dirty="0">
                  <a:latin typeface="Arial Narrow" panose="020B0604020202020204" pitchFamily="34" charset="0"/>
                  <a:cs typeface="Arial Narrow" panose="020B0604020202020204" pitchFamily="34" charset="0"/>
                </a:rPr>
                <a:t>()</a:t>
              </a:r>
            </a:p>
            <a:p>
              <a:r>
                <a:rPr lang="en-AU" sz="1050" b="1" i="1" dirty="0" err="1">
                  <a:latin typeface="Arial Narrow" panose="020B0604020202020204" pitchFamily="34" charset="0"/>
                  <a:cs typeface="Arial Narrow" panose="020B0604020202020204" pitchFamily="34" charset="0"/>
                </a:rPr>
                <a:t>CloseSend</a:t>
              </a:r>
              <a:r>
                <a:rPr lang="en-AU" sz="1050" b="1" i="1" dirty="0">
                  <a:latin typeface="Arial Narrow" panose="020B0604020202020204" pitchFamily="34" charset="0"/>
                  <a:cs typeface="Arial Narrow" panose="020B0604020202020204" pitchFamily="34" charset="0"/>
                </a:rPr>
                <a:t>()</a:t>
              </a:r>
              <a:endParaRPr lang="en-AU" sz="1050" i="1" dirty="0">
                <a:latin typeface="Arial Narrow" panose="020B0604020202020204" pitchFamily="34" charset="0"/>
                <a:cs typeface="Arial Narrow" panose="020B0604020202020204" pitchFamily="34" charset="0"/>
              </a:endParaRPr>
            </a:p>
          </p:txBody>
        </p:sp>
        <p:sp>
          <p:nvSpPr>
            <p:cNvPr id="163" name="Rectangle 162">
              <a:extLst>
                <a:ext uri="{FF2B5EF4-FFF2-40B4-BE49-F238E27FC236}">
                  <a16:creationId xmlns:a16="http://schemas.microsoft.com/office/drawing/2014/main" id="{223D6D83-934B-6B42-9D93-B37968A95295}"/>
                </a:ext>
              </a:extLst>
            </p:cNvPr>
            <p:cNvSpPr/>
            <p:nvPr/>
          </p:nvSpPr>
          <p:spPr>
            <a:xfrm>
              <a:off x="1806815" y="3716133"/>
              <a:ext cx="447958" cy="246221"/>
            </a:xfrm>
            <a:prstGeom prst="rect">
              <a:avLst/>
            </a:prstGeom>
          </p:spPr>
          <p:txBody>
            <a:bodyPr wrap="none">
              <a:spAutoFit/>
            </a:bodyPr>
            <a:lstStyle/>
            <a:p>
              <a:r>
                <a:rPr lang="en-AU" sz="1000" i="1" dirty="0">
                  <a:solidFill>
                    <a:schemeClr val="accent1">
                      <a:lumMod val="75000"/>
                    </a:schemeClr>
                  </a:solidFill>
                  <a:latin typeface="Arial Narrow" panose="020B0604020202020204" pitchFamily="34" charset="0"/>
                  <a:cs typeface="Arial Narrow" panose="020B0604020202020204" pitchFamily="34" charset="0"/>
                </a:rPr>
                <a:t>methods</a:t>
              </a:r>
              <a:endParaRPr lang="en-AU" sz="1000" i="1" dirty="0">
                <a:solidFill>
                  <a:schemeClr val="accent1">
                    <a:lumMod val="75000"/>
                  </a:schemeClr>
                </a:solidFill>
              </a:endParaRPr>
            </a:p>
          </p:txBody>
        </p:sp>
      </p:grpSp>
      <p:sp>
        <p:nvSpPr>
          <p:cNvPr id="164" name="Freeform 163">
            <a:extLst>
              <a:ext uri="{FF2B5EF4-FFF2-40B4-BE49-F238E27FC236}">
                <a16:creationId xmlns:a16="http://schemas.microsoft.com/office/drawing/2014/main" id="{511D55B5-6BF3-2542-976F-F458702B5330}"/>
              </a:ext>
            </a:extLst>
          </p:cNvPr>
          <p:cNvSpPr/>
          <p:nvPr/>
        </p:nvSpPr>
        <p:spPr>
          <a:xfrm>
            <a:off x="9845040" y="4867402"/>
            <a:ext cx="1546350" cy="680027"/>
          </a:xfrm>
          <a:custGeom>
            <a:avLst/>
            <a:gdLst>
              <a:gd name="connsiteX0" fmla="*/ 1066800 w 1546350"/>
              <a:gd name="connsiteY0" fmla="*/ 789327 h 789327"/>
              <a:gd name="connsiteX1" fmla="*/ 1407459 w 1546350"/>
              <a:gd name="connsiteY1" fmla="*/ 556245 h 789327"/>
              <a:gd name="connsiteX2" fmla="*/ 1532965 w 1546350"/>
              <a:gd name="connsiteY2" fmla="*/ 143869 h 789327"/>
              <a:gd name="connsiteX3" fmla="*/ 1111624 w 1546350"/>
              <a:gd name="connsiteY3" fmla="*/ 433 h 789327"/>
              <a:gd name="connsiteX4" fmla="*/ 0 w 1546350"/>
              <a:gd name="connsiteY4" fmla="*/ 108010 h 789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50" h="789327">
                <a:moveTo>
                  <a:pt x="1066800" y="789327"/>
                </a:moveTo>
                <a:cubicBezTo>
                  <a:pt x="1198282" y="726574"/>
                  <a:pt x="1329765" y="663821"/>
                  <a:pt x="1407459" y="556245"/>
                </a:cubicBezTo>
                <a:cubicBezTo>
                  <a:pt x="1485153" y="448669"/>
                  <a:pt x="1582271" y="236504"/>
                  <a:pt x="1532965" y="143869"/>
                </a:cubicBezTo>
                <a:cubicBezTo>
                  <a:pt x="1483659" y="51234"/>
                  <a:pt x="1367118" y="6409"/>
                  <a:pt x="1111624" y="433"/>
                </a:cubicBezTo>
                <a:cubicBezTo>
                  <a:pt x="856130" y="-5543"/>
                  <a:pt x="428065" y="51233"/>
                  <a:pt x="0" y="108010"/>
                </a:cubicBezTo>
              </a:path>
            </a:pathLst>
          </a:custGeom>
          <a:noFill/>
          <a:ln>
            <a:solidFill>
              <a:schemeClr val="accent5">
                <a:lumMod val="75000"/>
              </a:schemeClr>
            </a:solidFill>
            <a:prstDash val="dash"/>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6" name="Freeform 165">
            <a:extLst>
              <a:ext uri="{FF2B5EF4-FFF2-40B4-BE49-F238E27FC236}">
                <a16:creationId xmlns:a16="http://schemas.microsoft.com/office/drawing/2014/main" id="{E8775410-136C-0D41-B2BB-FC81A661FC03}"/>
              </a:ext>
            </a:extLst>
          </p:cNvPr>
          <p:cNvSpPr/>
          <p:nvPr/>
        </p:nvSpPr>
        <p:spPr>
          <a:xfrm>
            <a:off x="8660444" y="3918291"/>
            <a:ext cx="194583" cy="322729"/>
          </a:xfrm>
          <a:custGeom>
            <a:avLst/>
            <a:gdLst>
              <a:gd name="connsiteX0" fmla="*/ 0 w 295835"/>
              <a:gd name="connsiteY0" fmla="*/ 322729 h 322729"/>
              <a:gd name="connsiteX1" fmla="*/ 116541 w 295835"/>
              <a:gd name="connsiteY1" fmla="*/ 53788 h 322729"/>
              <a:gd name="connsiteX2" fmla="*/ 295835 w 295835"/>
              <a:gd name="connsiteY2" fmla="*/ 0 h 322729"/>
            </a:gdLst>
            <a:ahLst/>
            <a:cxnLst>
              <a:cxn ang="0">
                <a:pos x="connsiteX0" y="connsiteY0"/>
              </a:cxn>
              <a:cxn ang="0">
                <a:pos x="connsiteX1" y="connsiteY1"/>
              </a:cxn>
              <a:cxn ang="0">
                <a:pos x="connsiteX2" y="connsiteY2"/>
              </a:cxn>
            </a:cxnLst>
            <a:rect l="l" t="t" r="r" b="b"/>
            <a:pathLst>
              <a:path w="295835" h="322729">
                <a:moveTo>
                  <a:pt x="0" y="322729"/>
                </a:moveTo>
                <a:cubicBezTo>
                  <a:pt x="33617" y="215152"/>
                  <a:pt x="67235" y="107576"/>
                  <a:pt x="116541" y="53788"/>
                </a:cubicBezTo>
                <a:cubicBezTo>
                  <a:pt x="165847" y="0"/>
                  <a:pt x="230841" y="0"/>
                  <a:pt x="295835" y="0"/>
                </a:cubicBezTo>
              </a:path>
            </a:pathLst>
          </a:custGeom>
          <a:noFill/>
          <a:ln>
            <a:solidFill>
              <a:srgbClr val="0070C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Freeform 24">
            <a:extLst>
              <a:ext uri="{FF2B5EF4-FFF2-40B4-BE49-F238E27FC236}">
                <a16:creationId xmlns:a16="http://schemas.microsoft.com/office/drawing/2014/main" id="{28A629C6-CAB8-594C-89FF-6CEB4FCBD4C6}"/>
              </a:ext>
            </a:extLst>
          </p:cNvPr>
          <p:cNvSpPr/>
          <p:nvPr/>
        </p:nvSpPr>
        <p:spPr>
          <a:xfrm>
            <a:off x="8653549" y="2404098"/>
            <a:ext cx="177902" cy="2586356"/>
          </a:xfrm>
          <a:custGeom>
            <a:avLst/>
            <a:gdLst>
              <a:gd name="connsiteX0" fmla="*/ 194433 w 349416"/>
              <a:gd name="connsiteY0" fmla="*/ 2828440 h 2828440"/>
              <a:gd name="connsiteX1" fmla="*/ 8454 w 349416"/>
              <a:gd name="connsiteY1" fmla="*/ 2634711 h 2828440"/>
              <a:gd name="connsiteX2" fmla="*/ 39450 w 349416"/>
              <a:gd name="connsiteY2" fmla="*/ 1743559 h 2828440"/>
              <a:gd name="connsiteX3" fmla="*/ 109193 w 349416"/>
              <a:gd name="connsiteY3" fmla="*/ 464949 h 2828440"/>
              <a:gd name="connsiteX4" fmla="*/ 349416 w 349416"/>
              <a:gd name="connsiteY4" fmla="*/ 0 h 282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16" h="2828440">
                <a:moveTo>
                  <a:pt x="194433" y="2828440"/>
                </a:moveTo>
                <a:cubicBezTo>
                  <a:pt x="114358" y="2821982"/>
                  <a:pt x="34284" y="2815524"/>
                  <a:pt x="8454" y="2634711"/>
                </a:cubicBezTo>
                <a:cubicBezTo>
                  <a:pt x="-17376" y="2453898"/>
                  <a:pt x="22660" y="2105186"/>
                  <a:pt x="39450" y="1743559"/>
                </a:cubicBezTo>
                <a:cubicBezTo>
                  <a:pt x="56240" y="1381932"/>
                  <a:pt x="57532" y="755542"/>
                  <a:pt x="109193" y="464949"/>
                </a:cubicBezTo>
                <a:cubicBezTo>
                  <a:pt x="160854" y="174356"/>
                  <a:pt x="255135" y="87178"/>
                  <a:pt x="349416" y="0"/>
                </a:cubicBezTo>
              </a:path>
            </a:pathLst>
          </a:custGeom>
          <a:noFill/>
          <a:ln>
            <a:solidFill>
              <a:schemeClr val="accent5">
                <a:lumMod val="75000"/>
              </a:schemeClr>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28" name="Straight Arrow Connector 127">
            <a:extLst>
              <a:ext uri="{FF2B5EF4-FFF2-40B4-BE49-F238E27FC236}">
                <a16:creationId xmlns:a16="http://schemas.microsoft.com/office/drawing/2014/main" id="{A685CD9E-9B78-C549-80A0-192C573BEFF6}"/>
              </a:ext>
            </a:extLst>
          </p:cNvPr>
          <p:cNvCxnSpPr>
            <a:cxnSpLocks/>
          </p:cNvCxnSpPr>
          <p:nvPr/>
        </p:nvCxnSpPr>
        <p:spPr>
          <a:xfrm flipV="1">
            <a:off x="9653984" y="1705824"/>
            <a:ext cx="0" cy="261611"/>
          </a:xfrm>
          <a:prstGeom prst="straightConnector1">
            <a:avLst/>
          </a:prstGeom>
          <a:ln>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46" name="Freeform 45">
            <a:extLst>
              <a:ext uri="{FF2B5EF4-FFF2-40B4-BE49-F238E27FC236}">
                <a16:creationId xmlns:a16="http://schemas.microsoft.com/office/drawing/2014/main" id="{C9767EB1-978C-DE49-BEC1-5A82954A8E2B}"/>
              </a:ext>
            </a:extLst>
          </p:cNvPr>
          <p:cNvSpPr/>
          <p:nvPr/>
        </p:nvSpPr>
        <p:spPr>
          <a:xfrm>
            <a:off x="9683496" y="2679192"/>
            <a:ext cx="1647667" cy="713232"/>
          </a:xfrm>
          <a:custGeom>
            <a:avLst/>
            <a:gdLst>
              <a:gd name="connsiteX0" fmla="*/ 0 w 1647667"/>
              <a:gd name="connsiteY0" fmla="*/ 713232 h 713232"/>
              <a:gd name="connsiteX1" fmla="*/ 484632 w 1647667"/>
              <a:gd name="connsiteY1" fmla="*/ 521208 h 713232"/>
              <a:gd name="connsiteX2" fmla="*/ 1463040 w 1647667"/>
              <a:gd name="connsiteY2" fmla="*/ 438912 h 713232"/>
              <a:gd name="connsiteX3" fmla="*/ 1645920 w 1647667"/>
              <a:gd name="connsiteY3" fmla="*/ 0 h 713232"/>
            </a:gdLst>
            <a:ahLst/>
            <a:cxnLst>
              <a:cxn ang="0">
                <a:pos x="connsiteX0" y="connsiteY0"/>
              </a:cxn>
              <a:cxn ang="0">
                <a:pos x="connsiteX1" y="connsiteY1"/>
              </a:cxn>
              <a:cxn ang="0">
                <a:pos x="connsiteX2" y="connsiteY2"/>
              </a:cxn>
              <a:cxn ang="0">
                <a:pos x="connsiteX3" y="connsiteY3"/>
              </a:cxn>
            </a:cxnLst>
            <a:rect l="l" t="t" r="r" b="b"/>
            <a:pathLst>
              <a:path w="1647667" h="713232">
                <a:moveTo>
                  <a:pt x="0" y="713232"/>
                </a:moveTo>
                <a:cubicBezTo>
                  <a:pt x="120396" y="640080"/>
                  <a:pt x="240792" y="566928"/>
                  <a:pt x="484632" y="521208"/>
                </a:cubicBezTo>
                <a:cubicBezTo>
                  <a:pt x="728472" y="475488"/>
                  <a:pt x="1269492" y="525780"/>
                  <a:pt x="1463040" y="438912"/>
                </a:cubicBezTo>
                <a:cubicBezTo>
                  <a:pt x="1656588" y="352044"/>
                  <a:pt x="1651254" y="176022"/>
                  <a:pt x="1645920" y="0"/>
                </a:cubicBezTo>
              </a:path>
            </a:pathLst>
          </a:custGeom>
          <a:noFill/>
          <a:ln>
            <a:solidFill>
              <a:schemeClr val="accent5">
                <a:lumMod val="75000"/>
              </a:schemeClr>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
        <p:nvSpPr>
          <p:cNvPr id="48" name="Freeform 47">
            <a:extLst>
              <a:ext uri="{FF2B5EF4-FFF2-40B4-BE49-F238E27FC236}">
                <a16:creationId xmlns:a16="http://schemas.microsoft.com/office/drawing/2014/main" id="{F96F8559-6CFA-0548-893D-B718E1FA7785}"/>
              </a:ext>
            </a:extLst>
          </p:cNvPr>
          <p:cNvSpPr/>
          <p:nvPr/>
        </p:nvSpPr>
        <p:spPr>
          <a:xfrm>
            <a:off x="9235440" y="3592927"/>
            <a:ext cx="2465943" cy="1939193"/>
          </a:xfrm>
          <a:custGeom>
            <a:avLst/>
            <a:gdLst>
              <a:gd name="connsiteX0" fmla="*/ 0 w 2465943"/>
              <a:gd name="connsiteY0" fmla="*/ 665 h 1939193"/>
              <a:gd name="connsiteX1" fmla="*/ 996696 w 2465943"/>
              <a:gd name="connsiteY1" fmla="*/ 28097 h 1939193"/>
              <a:gd name="connsiteX2" fmla="*/ 1947672 w 2465943"/>
              <a:gd name="connsiteY2" fmla="*/ 183545 h 1939193"/>
              <a:gd name="connsiteX3" fmla="*/ 2459736 w 2465943"/>
              <a:gd name="connsiteY3" fmla="*/ 576737 h 1939193"/>
              <a:gd name="connsiteX4" fmla="*/ 2185416 w 2465943"/>
              <a:gd name="connsiteY4" fmla="*/ 1939193 h 1939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5943" h="1939193">
                <a:moveTo>
                  <a:pt x="0" y="665"/>
                </a:moveTo>
                <a:cubicBezTo>
                  <a:pt x="336042" y="-859"/>
                  <a:pt x="672084" y="-2383"/>
                  <a:pt x="996696" y="28097"/>
                </a:cubicBezTo>
                <a:cubicBezTo>
                  <a:pt x="1321308" y="58577"/>
                  <a:pt x="1703832" y="92105"/>
                  <a:pt x="1947672" y="183545"/>
                </a:cubicBezTo>
                <a:cubicBezTo>
                  <a:pt x="2191512" y="274985"/>
                  <a:pt x="2420112" y="284129"/>
                  <a:pt x="2459736" y="576737"/>
                </a:cubicBezTo>
                <a:cubicBezTo>
                  <a:pt x="2499360" y="869345"/>
                  <a:pt x="2342388" y="1404269"/>
                  <a:pt x="2185416" y="1939193"/>
                </a:cubicBezTo>
              </a:path>
            </a:pathLst>
          </a:custGeom>
          <a:noFill/>
          <a:ln>
            <a:solidFill>
              <a:srgbClr val="0070C0"/>
            </a:solidFill>
            <a:headEnd type="ova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rapezium 48">
            <a:extLst>
              <a:ext uri="{FF2B5EF4-FFF2-40B4-BE49-F238E27FC236}">
                <a16:creationId xmlns:a16="http://schemas.microsoft.com/office/drawing/2014/main" id="{E124F21D-B2B4-3A48-928B-43E3DA43927C}"/>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131" name="Group 130">
            <a:extLst>
              <a:ext uri="{FF2B5EF4-FFF2-40B4-BE49-F238E27FC236}">
                <a16:creationId xmlns:a16="http://schemas.microsoft.com/office/drawing/2014/main" id="{A7486E75-AC8F-D14B-BCA8-7CD34EC85685}"/>
              </a:ext>
            </a:extLst>
          </p:cNvPr>
          <p:cNvGrpSpPr/>
          <p:nvPr/>
        </p:nvGrpSpPr>
        <p:grpSpPr>
          <a:xfrm>
            <a:off x="-10510" y="-10510"/>
            <a:ext cx="4687613" cy="560509"/>
            <a:chOff x="-10510" y="-10510"/>
            <a:chExt cx="4687613" cy="560509"/>
          </a:xfrm>
        </p:grpSpPr>
        <p:sp>
          <p:nvSpPr>
            <p:cNvPr id="132" name="Snip Single Corner of Rectangle 131">
              <a:extLst>
                <a:ext uri="{FF2B5EF4-FFF2-40B4-BE49-F238E27FC236}">
                  <a16:creationId xmlns:a16="http://schemas.microsoft.com/office/drawing/2014/main" id="{41FD010A-E2E7-4043-AD86-D7FEBBC5BB50}"/>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3" name="TextBox 132">
              <a:extLst>
                <a:ext uri="{FF2B5EF4-FFF2-40B4-BE49-F238E27FC236}">
                  <a16:creationId xmlns:a16="http://schemas.microsoft.com/office/drawing/2014/main" id="{810B8755-63AB-5946-84D2-7D13799C54AB}"/>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134" name="Rectangle 133">
              <a:extLst>
                <a:ext uri="{FF2B5EF4-FFF2-40B4-BE49-F238E27FC236}">
                  <a16:creationId xmlns:a16="http://schemas.microsoft.com/office/drawing/2014/main" id="{DA326B94-B991-5D4A-955D-9C87F66EFEE5}"/>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
        <p:nvSpPr>
          <p:cNvPr id="135" name="Trapezium 134">
            <a:extLst>
              <a:ext uri="{FF2B5EF4-FFF2-40B4-BE49-F238E27FC236}">
                <a16:creationId xmlns:a16="http://schemas.microsoft.com/office/drawing/2014/main" id="{BDB5BF2F-E594-264D-AE1A-E2E709174181}"/>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Tree>
    <p:extLst>
      <p:ext uri="{BB962C8B-B14F-4D97-AF65-F5344CB8AC3E}">
        <p14:creationId xmlns:p14="http://schemas.microsoft.com/office/powerpoint/2010/main" val="211897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A88056B-9740-0140-8BF6-F6BE48FCC8D1}"/>
              </a:ext>
            </a:extLst>
          </p:cNvPr>
          <p:cNvGrpSpPr/>
          <p:nvPr/>
        </p:nvGrpSpPr>
        <p:grpSpPr>
          <a:xfrm>
            <a:off x="581891" y="2961754"/>
            <a:ext cx="11483439" cy="2100953"/>
            <a:chOff x="581891" y="2961754"/>
            <a:chExt cx="11483439" cy="2100953"/>
          </a:xfrm>
        </p:grpSpPr>
        <p:sp>
          <p:nvSpPr>
            <p:cNvPr id="8" name="Rounded Rectangle 7">
              <a:extLst>
                <a:ext uri="{FF2B5EF4-FFF2-40B4-BE49-F238E27FC236}">
                  <a16:creationId xmlns:a16="http://schemas.microsoft.com/office/drawing/2014/main" id="{C3AABC5C-2126-5B43-A017-774A29189C46}"/>
                </a:ext>
              </a:extLst>
            </p:cNvPr>
            <p:cNvSpPr/>
            <p:nvPr/>
          </p:nvSpPr>
          <p:spPr>
            <a:xfrm>
              <a:off x="581891" y="3265715"/>
              <a:ext cx="11483439" cy="1796992"/>
            </a:xfrm>
            <a:prstGeom prst="roundRect">
              <a:avLst>
                <a:gd name="adj" fmla="val 3682"/>
              </a:avLst>
            </a:prstGeom>
            <a:solidFill>
              <a:srgbClr val="C00000">
                <a:alpha val="9804"/>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rapezium 8">
              <a:extLst>
                <a:ext uri="{FF2B5EF4-FFF2-40B4-BE49-F238E27FC236}">
                  <a16:creationId xmlns:a16="http://schemas.microsoft.com/office/drawing/2014/main" id="{3FE097A8-732B-E349-B2DC-267CE9B0142B}"/>
                </a:ext>
              </a:extLst>
            </p:cNvPr>
            <p:cNvSpPr/>
            <p:nvPr/>
          </p:nvSpPr>
          <p:spPr>
            <a:xfrm rot="2700000">
              <a:off x="10918591" y="3542772"/>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2.0</a:t>
              </a:r>
            </a:p>
          </p:txBody>
        </p:sp>
      </p:gr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Shim Initialisation</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a:xfrm>
            <a:off x="838200" y="1825625"/>
            <a:ext cx="10515600" cy="3883412"/>
          </a:xfrm>
        </p:spPr>
        <p:txBody>
          <a:bodyPr>
            <a:normAutofit fontScale="92500" lnSpcReduction="10000"/>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Upon Start-up the chaincode shim initialises a GRPC client, which opens a bidirectional stream between the chaincode and the peer.</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The client </a:t>
            </a:r>
            <a:r>
              <a:rPr lang="en-AU" dirty="0" err="1">
                <a:latin typeface="Arial Narrow" panose="020B0604020202020204" pitchFamily="34" charset="0"/>
                <a:cs typeface="Arial Narrow" panose="020B0604020202020204" pitchFamily="34" charset="0"/>
              </a:rPr>
              <a:t>sendss</a:t>
            </a:r>
            <a:r>
              <a:rPr lang="en-AU" dirty="0">
                <a:latin typeface="Arial Narrow" panose="020B0604020202020204" pitchFamily="34" charset="0"/>
                <a:cs typeface="Arial Narrow" panose="020B0604020202020204" pitchFamily="34" charset="0"/>
              </a:rPr>
              <a:t> a “REGISTER” message to the peer it is paired with and then starts listening for messages. </a:t>
            </a:r>
          </a:p>
          <a:p>
            <a:pPr marL="411163" indent="-411163">
              <a:buFont typeface="System Font Regular"/>
              <a:buChar char="—"/>
            </a:pPr>
            <a:r>
              <a:rPr lang="en-AU" dirty="0">
                <a:latin typeface="Arial Narrow" panose="020B0604020202020204" pitchFamily="34" charset="0"/>
                <a:cs typeface="Arial Narrow" panose="020B0604020202020204" pitchFamily="34" charset="0"/>
              </a:rPr>
              <a:t>At the same time it also open up a GRPC server to be able to receive messages from the Peer for the execution of chaincode functions such as: </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initialisations</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queries</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transactions invocations</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This process is initialised by invoking in your main: </a:t>
            </a:r>
            <a:r>
              <a:rPr lang="en-AU" sz="2000" b="1" dirty="0" err="1">
                <a:solidFill>
                  <a:schemeClr val="accent1">
                    <a:lumMod val="75000"/>
                  </a:schemeClr>
                </a:solidFill>
                <a:latin typeface="Courier New" panose="02070309020205020404" pitchFamily="49" charset="0"/>
                <a:cs typeface="Courier New" panose="02070309020205020404" pitchFamily="49" charset="0"/>
              </a:rPr>
              <a:t>shim.Start</a:t>
            </a:r>
            <a:r>
              <a:rPr lang="en-AU" sz="2000" b="1" dirty="0">
                <a:solidFill>
                  <a:schemeClr val="accent1">
                    <a:lumMod val="75000"/>
                  </a:schemeClr>
                </a:solidFill>
                <a:latin typeface="Courier New" panose="02070309020205020404" pitchFamily="49" charset="0"/>
                <a:cs typeface="Courier New" panose="02070309020205020404" pitchFamily="49" charset="0"/>
              </a:rPr>
              <a:t>(Chaincode)</a:t>
            </a:r>
            <a:endParaRPr lang="en-AU"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sp>
        <p:nvSpPr>
          <p:cNvPr id="5" name="TextBox 4">
            <a:extLst>
              <a:ext uri="{FF2B5EF4-FFF2-40B4-BE49-F238E27FC236}">
                <a16:creationId xmlns:a16="http://schemas.microsoft.com/office/drawing/2014/main" id="{AE5BE2A0-CA79-F24A-8FA3-D69DAB89AE87}"/>
              </a:ext>
            </a:extLst>
          </p:cNvPr>
          <p:cNvSpPr txBox="1"/>
          <p:nvPr/>
        </p:nvSpPr>
        <p:spPr>
          <a:xfrm>
            <a:off x="927652" y="5709037"/>
            <a:ext cx="10336696" cy="646331"/>
          </a:xfrm>
          <a:prstGeom prst="rect">
            <a:avLst/>
          </a:prstGeom>
          <a:noFill/>
        </p:spPr>
        <p:txBody>
          <a:bodyPr wrap="square" rtlCol="0">
            <a:spAutoFit/>
          </a:bodyPr>
          <a:lstStyle/>
          <a:p>
            <a:pPr marL="622300" indent="-615950"/>
            <a:r>
              <a:rPr lang="en-AU" b="1" dirty="0"/>
              <a:t>NOTE</a:t>
            </a:r>
            <a:r>
              <a:rPr lang="en-AU" dirty="0"/>
              <a:t>: the Shim initialisation is independent from the Operating Modality. Upon start-up the chaincode process will always perform the steps above.</a:t>
            </a:r>
          </a:p>
        </p:txBody>
      </p:sp>
      <p:grpSp>
        <p:nvGrpSpPr>
          <p:cNvPr id="11" name="Group 10">
            <a:extLst>
              <a:ext uri="{FF2B5EF4-FFF2-40B4-BE49-F238E27FC236}">
                <a16:creationId xmlns:a16="http://schemas.microsoft.com/office/drawing/2014/main" id="{67D3447E-741A-1D41-97DE-5306E4CAF16F}"/>
              </a:ext>
            </a:extLst>
          </p:cNvPr>
          <p:cNvGrpSpPr/>
          <p:nvPr/>
        </p:nvGrpSpPr>
        <p:grpSpPr>
          <a:xfrm>
            <a:off x="-10510" y="-10510"/>
            <a:ext cx="4687613" cy="560509"/>
            <a:chOff x="-10510" y="-10510"/>
            <a:chExt cx="4687613" cy="560509"/>
          </a:xfrm>
        </p:grpSpPr>
        <p:sp>
          <p:nvSpPr>
            <p:cNvPr id="12" name="Snip Single Corner of Rectangle 11">
              <a:extLst>
                <a:ext uri="{FF2B5EF4-FFF2-40B4-BE49-F238E27FC236}">
                  <a16:creationId xmlns:a16="http://schemas.microsoft.com/office/drawing/2014/main" id="{8757679A-836C-5A46-9004-4A6F592B4C93}"/>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3922367-F580-1744-B37D-AF51515DCDDC}"/>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14" name="Rectangle 13">
              <a:extLst>
                <a:ext uri="{FF2B5EF4-FFF2-40B4-BE49-F238E27FC236}">
                  <a16:creationId xmlns:a16="http://schemas.microsoft.com/office/drawing/2014/main" id="{11471C45-8E9D-DE4E-BE03-68D26FD7C730}"/>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
        <p:nvSpPr>
          <p:cNvPr id="15" name="Trapezium 14">
            <a:extLst>
              <a:ext uri="{FF2B5EF4-FFF2-40B4-BE49-F238E27FC236}">
                <a16:creationId xmlns:a16="http://schemas.microsoft.com/office/drawing/2014/main" id="{D5A28CB0-A377-C04C-A18D-B752C60245C2}"/>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Tree>
    <p:extLst>
      <p:ext uri="{BB962C8B-B14F-4D97-AF65-F5344CB8AC3E}">
        <p14:creationId xmlns:p14="http://schemas.microsoft.com/office/powerpoint/2010/main" val="277868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Peer Initialisation</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a:xfrm>
            <a:off x="838200" y="1825625"/>
            <a:ext cx="10738104" cy="4351338"/>
          </a:xfrm>
        </p:spPr>
        <p:txBody>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During start-up the Peer performs a series of operations</a:t>
            </a:r>
          </a:p>
          <a:p>
            <a:pPr marL="411163" indent="-411163">
              <a:buFont typeface="System Font Regular"/>
              <a:buChar char="—"/>
            </a:pPr>
            <a:r>
              <a:rPr lang="en-AU" dirty="0">
                <a:latin typeface="Arial Narrow" panose="020B0604020202020204" pitchFamily="34" charset="0"/>
                <a:cs typeface="Arial Narrow" panose="020B0604020202020204" pitchFamily="34" charset="0"/>
              </a:rPr>
              <a:t>With regards to he Peer-chaincode interaction:</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Initialises a </a:t>
            </a:r>
            <a:r>
              <a:rPr lang="en-AU" sz="2000" b="1" dirty="0" err="1">
                <a:solidFill>
                  <a:schemeClr val="accent1">
                    <a:lumMod val="75000"/>
                  </a:schemeClr>
                </a:solidFill>
                <a:latin typeface="Courier New" panose="02070309020205020404" pitchFamily="49" charset="0"/>
                <a:cs typeface="Courier New" panose="02070309020205020404" pitchFamily="49" charset="0"/>
              </a:rPr>
              <a:t>PlatformRegistry</a:t>
            </a:r>
            <a:r>
              <a:rPr lang="en-AU" dirty="0">
                <a:latin typeface="Arial Narrow" panose="020B0604020202020204" pitchFamily="34" charset="0"/>
                <a:cs typeface="Arial Narrow" panose="020B0604020202020204" pitchFamily="34" charset="0"/>
              </a:rPr>
              <a:t> component that stores details about chaincode building and launching for supported stacks (i.e. </a:t>
            </a:r>
            <a:r>
              <a:rPr lang="en-AU" dirty="0" err="1">
                <a:latin typeface="Arial Narrow" panose="020B0604020202020204" pitchFamily="34" charset="0"/>
                <a:cs typeface="Arial Narrow" panose="020B0604020202020204" pitchFamily="34" charset="0"/>
              </a:rPr>
              <a:t>golang</a:t>
            </a:r>
            <a:r>
              <a:rPr lang="en-AU" dirty="0">
                <a:latin typeface="Arial Narrow" panose="020B0604020202020204" pitchFamily="34" charset="0"/>
                <a:cs typeface="Arial Narrow" panose="020B0604020202020204" pitchFamily="34" charset="0"/>
              </a:rPr>
              <a:t>, </a:t>
            </a:r>
            <a:r>
              <a:rPr lang="en-AU" dirty="0" err="1">
                <a:latin typeface="Arial Narrow" panose="020B0604020202020204" pitchFamily="34" charset="0"/>
                <a:cs typeface="Arial Narrow" panose="020B0604020202020204" pitchFamily="34" charset="0"/>
              </a:rPr>
              <a:t>jvascript</a:t>
            </a:r>
            <a:r>
              <a:rPr lang="en-AU" dirty="0">
                <a:latin typeface="Arial Narrow" panose="020B0604020202020204" pitchFamily="34" charset="0"/>
                <a:cs typeface="Arial Narrow" panose="020B0604020202020204" pitchFamily="34" charset="0"/>
              </a:rPr>
              <a:t>, java, ...)</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Initialises a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ChaincodeProvider</a:t>
            </a:r>
            <a:r>
              <a:rPr lang="en-AU" dirty="0">
                <a:latin typeface="Arial Narrow" panose="020B0604020202020204" pitchFamily="34" charset="0"/>
                <a:cs typeface="Arial Narrow" panose="020B0604020202020204" pitchFamily="34" charset="0"/>
              </a:rPr>
              <a:t> that provide access to the chaincode package capability (primarily transaction execution)</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Initialises a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ChaincodeSupport</a:t>
            </a:r>
            <a:r>
              <a:rPr lang="en-AU" dirty="0">
                <a:latin typeface="Arial Narrow" panose="020B0604020202020204" pitchFamily="34" charset="0"/>
                <a:cs typeface="Arial Narrow" panose="020B0604020202020204" pitchFamily="34" charset="0"/>
              </a:rPr>
              <a:t> object that exposes chaincode services at peer level</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Starts a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ChaincodeSupportServer</a:t>
            </a:r>
            <a:r>
              <a:rPr lang="en-AU" dirty="0">
                <a:latin typeface="Arial Narrow" panose="020B0604020202020204" pitchFamily="34" charset="0"/>
                <a:cs typeface="Arial Narrow" panose="020B0604020202020204" pitchFamily="34" charset="0"/>
              </a:rPr>
              <a:t> (GRPC server) and register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ChaincodeSupport</a:t>
            </a:r>
            <a:r>
              <a:rPr lang="en-AU" dirty="0">
                <a:latin typeface="Arial Narrow" panose="020B0604020202020204" pitchFamily="34" charset="0"/>
                <a:cs typeface="Arial Narrow" panose="020B0604020202020204" pitchFamily="34" charset="0"/>
              </a:rPr>
              <a:t> service to enable the interaction with chaincode containers.</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Initialises a </a:t>
            </a:r>
            <a:r>
              <a:rPr lang="en-AU" sz="2000" b="1" dirty="0" err="1">
                <a:solidFill>
                  <a:schemeClr val="accent1">
                    <a:lumMod val="75000"/>
                  </a:schemeClr>
                </a:solidFill>
                <a:latin typeface="Courier New" panose="02070309020205020404" pitchFamily="49" charset="0"/>
                <a:cs typeface="Courier New" panose="02070309020205020404" pitchFamily="49" charset="0"/>
              </a:rPr>
              <a:t>EndorserServer</a:t>
            </a:r>
            <a:r>
              <a:rPr lang="en-AU" dirty="0">
                <a:latin typeface="Arial Narrow" panose="020B0604020202020204" pitchFamily="34" charset="0"/>
                <a:cs typeface="Arial Narrow" panose="020B0604020202020204" pitchFamily="34" charset="0"/>
              </a:rPr>
              <a:t> (GRPC server) to receive transaction proposals to be endorsed (</a:t>
            </a:r>
            <a:r>
              <a:rPr lang="en-AU" dirty="0" err="1">
                <a:latin typeface="Arial Narrow" panose="020B0604020202020204" pitchFamily="34" charset="0"/>
                <a:cs typeface="Arial Narrow" panose="020B0604020202020204" pitchFamily="34" charset="0"/>
              </a:rPr>
              <a:t>endorsment</a:t>
            </a:r>
            <a:r>
              <a:rPr lang="en-AU" dirty="0">
                <a:latin typeface="Arial Narrow" panose="020B0604020202020204" pitchFamily="34" charset="0"/>
                <a:cs typeface="Arial Narrow" panose="020B0604020202020204" pitchFamily="34" charset="0"/>
              </a:rPr>
              <a:t> entails chaincode </a:t>
            </a:r>
            <a:r>
              <a:rPr lang="en-AU" dirty="0" err="1">
                <a:latin typeface="Arial Narrow" panose="020B0604020202020204" pitchFamily="34" charset="0"/>
                <a:cs typeface="Arial Narrow" panose="020B0604020202020204" pitchFamily="34" charset="0"/>
              </a:rPr>
              <a:t>executio</a:t>
            </a:r>
            <a:r>
              <a:rPr lang="en-AU" dirty="0">
                <a:latin typeface="Arial Narrow" panose="020B0604020202020204" pitchFamily="34" charset="0"/>
                <a:cs typeface="Arial Narrow" panose="020B0604020202020204" pitchFamily="34" charset="0"/>
              </a:rPr>
              <a:t> via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ChaincodeSupport</a:t>
            </a:r>
            <a:r>
              <a:rPr lang="en-AU" dirty="0">
                <a:latin typeface="Arial Narrow" panose="020B0604020202020204" pitchFamily="34" charset="0"/>
                <a:cs typeface="Arial Narrow" panose="020B0604020202020204" pitchFamily="34" charset="0"/>
              </a:rPr>
              <a:t>). </a:t>
            </a:r>
          </a:p>
          <a:p>
            <a:pPr marL="868363" lvl="1" indent="-411163">
              <a:buFont typeface="System Font Regular"/>
              <a:buChar char="—"/>
            </a:pPr>
            <a:endParaRPr lang="en-AU"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AC545BC5-5525-7A42-8970-42A7EC487166}"/>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5C8F81FA-FB2A-7D48-82E3-AF9C5395B1F6}"/>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74510CA2-1416-AF4B-82BA-FA2604DBD922}"/>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3E8958E-A05C-6E4B-895D-72C4580D1B45}"/>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8" name="Rectangle 7">
              <a:extLst>
                <a:ext uri="{FF2B5EF4-FFF2-40B4-BE49-F238E27FC236}">
                  <a16:creationId xmlns:a16="http://schemas.microsoft.com/office/drawing/2014/main" id="{5EBABEA6-B9B3-BF44-918D-26FF67684407}"/>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123119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Interaction Protocol</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a:xfrm>
            <a:off x="838200" y="1825624"/>
            <a:ext cx="11213592" cy="4931791"/>
          </a:xfrm>
        </p:spPr>
        <p:txBody>
          <a:bodyPr>
            <a:normAutofit fontScale="92500" lnSpcReduction="10000"/>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The interaction between client-server is purely based on the exchange of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ChaincodeMessage</a:t>
            </a:r>
            <a:r>
              <a:rPr lang="en-AU" dirty="0">
                <a:latin typeface="Arial Narrow" panose="020B0604020202020204" pitchFamily="34" charset="0"/>
                <a:cs typeface="Arial Narrow" panose="020B0604020202020204" pitchFamily="34" charset="0"/>
              </a:rPr>
              <a:t> instances. </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These are defined as </a:t>
            </a:r>
            <a:r>
              <a:rPr lang="en-AU" dirty="0" err="1">
                <a:latin typeface="Arial Narrow" panose="020B0604020202020204" pitchFamily="34" charset="0"/>
                <a:cs typeface="Arial Narrow" panose="020B0604020202020204" pitchFamily="34" charset="0"/>
              </a:rPr>
              <a:t>protobuf</a:t>
            </a:r>
            <a:r>
              <a:rPr lang="en-AU" dirty="0">
                <a:latin typeface="Arial Narrow" panose="020B0604020202020204" pitchFamily="34" charset="0"/>
                <a:cs typeface="Arial Narrow" panose="020B0604020202020204" pitchFamily="34" charset="0"/>
              </a:rPr>
              <a:t> messages, to decouple semantic from </a:t>
            </a:r>
            <a:r>
              <a:rPr lang="en-AU" dirty="0" err="1">
                <a:latin typeface="Arial Narrow" panose="020B0604020202020204" pitchFamily="34" charset="0"/>
                <a:cs typeface="Arial Narrow" panose="020B0604020202020204" pitchFamily="34" charset="0"/>
              </a:rPr>
              <a:t>implemetation</a:t>
            </a:r>
            <a:r>
              <a:rPr lang="en-AU" dirty="0">
                <a:latin typeface="Arial Narrow" panose="020B0604020202020204" pitchFamily="34" charset="0"/>
                <a:cs typeface="Arial Narrow" panose="020B0604020202020204" pitchFamily="34" charset="0"/>
              </a:rPr>
              <a:t>.</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These messages have a common structure:</a:t>
            </a:r>
          </a:p>
          <a:p>
            <a:pPr marL="411163" indent="-411163">
              <a:buFont typeface="System Font Regular"/>
              <a:buChar char="—"/>
            </a:pPr>
            <a:endParaRPr lang="en-AU" dirty="0">
              <a:latin typeface="Arial Narrow" panose="020B0604020202020204" pitchFamily="34" charset="0"/>
              <a:cs typeface="Arial Narrow" panose="020B0604020202020204" pitchFamily="34" charset="0"/>
            </a:endParaRPr>
          </a:p>
          <a:p>
            <a:pPr marL="411163" indent="-411163">
              <a:buFont typeface="System Font Regular"/>
              <a:buChar char="—"/>
            </a:pPr>
            <a:endParaRPr lang="en-AU" dirty="0">
              <a:latin typeface="Arial Narrow" panose="020B0604020202020204" pitchFamily="34" charset="0"/>
              <a:cs typeface="Arial Narrow" panose="020B0604020202020204" pitchFamily="34" charset="0"/>
            </a:endParaRPr>
          </a:p>
          <a:p>
            <a:pPr marL="411163" indent="-411163">
              <a:buFont typeface="System Font Regular"/>
              <a:buChar char="—"/>
            </a:pPr>
            <a:endParaRPr lang="en-AU" dirty="0">
              <a:latin typeface="Arial Narrow" panose="020B0604020202020204" pitchFamily="34" charset="0"/>
              <a:cs typeface="Arial Narrow" panose="020B0604020202020204" pitchFamily="34" charset="0"/>
            </a:endParaRPr>
          </a:p>
          <a:p>
            <a:pPr marL="411163" indent="-411163">
              <a:buFont typeface="System Font Regular"/>
              <a:buChar char="—"/>
            </a:pPr>
            <a:endParaRPr lang="en-AU" dirty="0">
              <a:latin typeface="Arial Narrow" panose="020B0604020202020204" pitchFamily="34" charset="0"/>
              <a:cs typeface="Arial Narrow" panose="020B0604020202020204" pitchFamily="34" charset="0"/>
            </a:endParaRPr>
          </a:p>
          <a:p>
            <a:pPr marL="411163" indent="-411163">
              <a:buFont typeface="System Font Regular"/>
              <a:buChar char="—"/>
            </a:pPr>
            <a:endParaRPr lang="en-AU" dirty="0">
              <a:latin typeface="Arial Narrow" panose="020B0604020202020204" pitchFamily="34" charset="0"/>
              <a:cs typeface="Arial Narrow" panose="020B0604020202020204" pitchFamily="34" charset="0"/>
            </a:endParaRPr>
          </a:p>
          <a:p>
            <a:pPr marL="411163" indent="-411163">
              <a:buFont typeface="System Font Regular"/>
              <a:buChar char="—"/>
            </a:pPr>
            <a:r>
              <a:rPr lang="en-AU" dirty="0">
                <a:latin typeface="Arial Narrow" panose="020B0604020202020204" pitchFamily="34" charset="0"/>
                <a:cs typeface="Arial Narrow" panose="020B0604020202020204" pitchFamily="34" charset="0"/>
              </a:rPr>
              <a:t>The </a:t>
            </a:r>
            <a:r>
              <a:rPr lang="en-AU" sz="2100" b="1" dirty="0">
                <a:solidFill>
                  <a:schemeClr val="accent1">
                    <a:lumMod val="75000"/>
                  </a:schemeClr>
                </a:solidFill>
                <a:latin typeface="Courier New" panose="02070309020205020404" pitchFamily="49" charset="0"/>
                <a:cs typeface="Courier New" panose="02070309020205020404" pitchFamily="49" charset="0"/>
              </a:rPr>
              <a:t>type</a:t>
            </a:r>
            <a:r>
              <a:rPr lang="en-AU" dirty="0">
                <a:latin typeface="Arial Narrow" panose="020B0604020202020204" pitchFamily="34" charset="0"/>
                <a:cs typeface="Arial Narrow" panose="020B0604020202020204" pitchFamily="34" charset="0"/>
              </a:rPr>
              <a:t> of message determines the content of the </a:t>
            </a:r>
            <a:r>
              <a:rPr lang="en-AU" sz="2100" b="1" dirty="0">
                <a:solidFill>
                  <a:schemeClr val="accent1">
                    <a:lumMod val="75000"/>
                  </a:schemeClr>
                </a:solidFill>
                <a:latin typeface="Courier New" panose="02070309020205020404" pitchFamily="49" charset="0"/>
                <a:cs typeface="Courier New" panose="02070309020205020404" pitchFamily="49" charset="0"/>
              </a:rPr>
              <a:t>payload</a:t>
            </a:r>
            <a:r>
              <a:rPr lang="en-AU" dirty="0">
                <a:latin typeface="Arial Narrow" panose="020B0604020202020204" pitchFamily="34" charset="0"/>
                <a:cs typeface="Arial Narrow" panose="020B0604020202020204" pitchFamily="34" charset="0"/>
              </a:rPr>
              <a:t> and whether there is a </a:t>
            </a:r>
            <a:r>
              <a:rPr lang="en-AU" sz="2100" b="1" dirty="0">
                <a:solidFill>
                  <a:schemeClr val="accent1">
                    <a:lumMod val="75000"/>
                  </a:schemeClr>
                </a:solidFill>
                <a:latin typeface="Courier New" panose="02070309020205020404" pitchFamily="49" charset="0"/>
                <a:cs typeface="Courier New" panose="02070309020205020404" pitchFamily="49" charset="0"/>
              </a:rPr>
              <a:t>proposal</a:t>
            </a:r>
            <a:r>
              <a:rPr lang="en-AU" dirty="0">
                <a:latin typeface="Arial Narrow" panose="020B0604020202020204" pitchFamily="34" charset="0"/>
                <a:cs typeface="Arial Narrow" panose="020B0604020202020204" pitchFamily="34" charset="0"/>
              </a:rPr>
              <a:t> or a </a:t>
            </a:r>
            <a:r>
              <a:rPr lang="en-AU" sz="2100" b="1" dirty="0" err="1">
                <a:solidFill>
                  <a:schemeClr val="accent1">
                    <a:lumMod val="75000"/>
                  </a:schemeClr>
                </a:solidFill>
                <a:latin typeface="Courier New" panose="02070309020205020404" pitchFamily="49" charset="0"/>
                <a:cs typeface="Courier New" panose="02070309020205020404" pitchFamily="49" charset="0"/>
              </a:rPr>
              <a:t>chaincode_event</a:t>
            </a:r>
            <a:r>
              <a:rPr lang="en-AU" dirty="0">
                <a:latin typeface="Arial Narrow" panose="020B0604020202020204" pitchFamily="34" charset="0"/>
                <a:cs typeface="Arial Narrow" panose="020B0604020202020204" pitchFamily="34" charset="0"/>
              </a:rPr>
              <a:t>.</a:t>
            </a:r>
          </a:p>
          <a:p>
            <a:pPr marL="868363" lvl="1" indent="-411163">
              <a:buFont typeface="System Font Regular"/>
              <a:buChar char="—"/>
            </a:pPr>
            <a:endParaRPr lang="en-AU"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AC545BC5-5525-7A42-8970-42A7EC487166}"/>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aphicFrame>
        <p:nvGraphicFramePr>
          <p:cNvPr id="6" name="Table 5">
            <a:extLst>
              <a:ext uri="{FF2B5EF4-FFF2-40B4-BE49-F238E27FC236}">
                <a16:creationId xmlns:a16="http://schemas.microsoft.com/office/drawing/2014/main" id="{199D9CF0-1A22-7940-8640-76AAA2E3BD86}"/>
              </a:ext>
            </a:extLst>
          </p:cNvPr>
          <p:cNvGraphicFramePr>
            <a:graphicFrameLocks noGrp="1"/>
          </p:cNvGraphicFramePr>
          <p:nvPr>
            <p:extLst>
              <p:ext uri="{D42A27DB-BD31-4B8C-83A1-F6EECF244321}">
                <p14:modId xmlns:p14="http://schemas.microsoft.com/office/powerpoint/2010/main" val="1075686960"/>
              </p:ext>
            </p:extLst>
          </p:nvPr>
        </p:nvGraphicFramePr>
        <p:xfrm>
          <a:off x="1355344" y="3459924"/>
          <a:ext cx="10211815" cy="2072640"/>
        </p:xfrm>
        <a:graphic>
          <a:graphicData uri="http://schemas.openxmlformats.org/drawingml/2006/table">
            <a:tbl>
              <a:tblPr firstRow="1" bandRow="1">
                <a:tableStyleId>{5C22544A-7EE6-4342-B048-85BDC9FD1C3A}</a:tableStyleId>
              </a:tblPr>
              <a:tblGrid>
                <a:gridCol w="1451864">
                  <a:extLst>
                    <a:ext uri="{9D8B030D-6E8A-4147-A177-3AD203B41FA5}">
                      <a16:colId xmlns:a16="http://schemas.microsoft.com/office/drawing/2014/main" val="1311826411"/>
                    </a:ext>
                  </a:extLst>
                </a:gridCol>
                <a:gridCol w="2276856">
                  <a:extLst>
                    <a:ext uri="{9D8B030D-6E8A-4147-A177-3AD203B41FA5}">
                      <a16:colId xmlns:a16="http://schemas.microsoft.com/office/drawing/2014/main" val="4287542416"/>
                    </a:ext>
                  </a:extLst>
                </a:gridCol>
                <a:gridCol w="2398369">
                  <a:extLst>
                    <a:ext uri="{9D8B030D-6E8A-4147-A177-3AD203B41FA5}">
                      <a16:colId xmlns:a16="http://schemas.microsoft.com/office/drawing/2014/main" val="419259088"/>
                    </a:ext>
                  </a:extLst>
                </a:gridCol>
                <a:gridCol w="728879">
                  <a:extLst>
                    <a:ext uri="{9D8B030D-6E8A-4147-A177-3AD203B41FA5}">
                      <a16:colId xmlns:a16="http://schemas.microsoft.com/office/drawing/2014/main" val="1994062409"/>
                    </a:ext>
                  </a:extLst>
                </a:gridCol>
                <a:gridCol w="3355847">
                  <a:extLst>
                    <a:ext uri="{9D8B030D-6E8A-4147-A177-3AD203B41FA5}">
                      <a16:colId xmlns:a16="http://schemas.microsoft.com/office/drawing/2014/main" val="1858264529"/>
                    </a:ext>
                  </a:extLst>
                </a:gridCol>
              </a:tblGrid>
              <a:tr h="240737">
                <a:tc>
                  <a:txBody>
                    <a:bodyPr/>
                    <a:lstStyle/>
                    <a:p>
                      <a:r>
                        <a:rPr lang="en-AU" sz="1100" dirty="0"/>
                        <a:t>Name</a:t>
                      </a:r>
                    </a:p>
                  </a:txBody>
                  <a:tcPr/>
                </a:tc>
                <a:tc>
                  <a:txBody>
                    <a:bodyPr/>
                    <a:lstStyle/>
                    <a:p>
                      <a:r>
                        <a:rPr lang="en-AU" sz="1100" dirty="0"/>
                        <a:t>Type</a:t>
                      </a:r>
                    </a:p>
                  </a:txBody>
                  <a:tcPr/>
                </a:tc>
                <a:tc>
                  <a:txBody>
                    <a:bodyPr/>
                    <a:lstStyle/>
                    <a:p>
                      <a:r>
                        <a:rPr lang="en-AU" sz="1100" dirty="0"/>
                        <a:t>Meaning</a:t>
                      </a:r>
                    </a:p>
                  </a:txBody>
                  <a:tcPr/>
                </a:tc>
                <a:tc>
                  <a:txBody>
                    <a:bodyPr/>
                    <a:lstStyle/>
                    <a:p>
                      <a:r>
                        <a:rPr lang="en-AU" sz="1100" dirty="0"/>
                        <a:t>Optional</a:t>
                      </a:r>
                    </a:p>
                  </a:txBody>
                  <a:tcPr/>
                </a:tc>
                <a:tc>
                  <a:txBody>
                    <a:bodyPr/>
                    <a:lstStyle/>
                    <a:p>
                      <a:r>
                        <a:rPr lang="en-AU" sz="1100" dirty="0"/>
                        <a:t>Comments</a:t>
                      </a:r>
                    </a:p>
                  </a:txBody>
                  <a:tcPr/>
                </a:tc>
                <a:extLst>
                  <a:ext uri="{0D108BD9-81ED-4DB2-BD59-A6C34878D82A}">
                    <a16:rowId xmlns:a16="http://schemas.microsoft.com/office/drawing/2014/main" val="801237859"/>
                  </a:ext>
                </a:extLst>
              </a:tr>
              <a:tr h="240737">
                <a:tc>
                  <a:txBody>
                    <a:bodyPr/>
                    <a:lstStyle/>
                    <a:p>
                      <a:r>
                        <a:rPr lang="en-AU" sz="1100" dirty="0"/>
                        <a:t>type</a:t>
                      </a:r>
                    </a:p>
                  </a:txBody>
                  <a:tcPr/>
                </a:tc>
                <a:tc>
                  <a:txBody>
                    <a:bodyPr/>
                    <a:lstStyle/>
                    <a:p>
                      <a:r>
                        <a:rPr lang="en-AU" sz="1100" dirty="0" err="1"/>
                        <a:t>enum</a:t>
                      </a:r>
                      <a:endParaRPr lang="en-AU" sz="1100" dirty="0"/>
                    </a:p>
                  </a:txBody>
                  <a:tcPr/>
                </a:tc>
                <a:tc>
                  <a:txBody>
                    <a:bodyPr/>
                    <a:lstStyle/>
                    <a:p>
                      <a:r>
                        <a:rPr lang="en-AU" sz="1100" dirty="0"/>
                        <a:t>type of message</a:t>
                      </a:r>
                    </a:p>
                  </a:txBody>
                  <a:tcPr/>
                </a:tc>
                <a:tc>
                  <a:txBody>
                    <a:bodyPr/>
                    <a:lstStyle/>
                    <a:p>
                      <a:endParaRPr lang="en-AU" sz="1100"/>
                    </a:p>
                  </a:txBody>
                  <a:tcPr/>
                </a:tc>
                <a:tc>
                  <a:txBody>
                    <a:bodyPr/>
                    <a:lstStyle/>
                    <a:p>
                      <a:endParaRPr lang="en-AU" sz="1100" dirty="0"/>
                    </a:p>
                  </a:txBody>
                  <a:tcPr/>
                </a:tc>
                <a:extLst>
                  <a:ext uri="{0D108BD9-81ED-4DB2-BD59-A6C34878D82A}">
                    <a16:rowId xmlns:a16="http://schemas.microsoft.com/office/drawing/2014/main" val="481232080"/>
                  </a:ext>
                </a:extLst>
              </a:tr>
              <a:tr h="240737">
                <a:tc>
                  <a:txBody>
                    <a:bodyPr/>
                    <a:lstStyle/>
                    <a:p>
                      <a:r>
                        <a:rPr lang="en-AU" sz="1100" dirty="0"/>
                        <a:t>timestamp</a:t>
                      </a:r>
                    </a:p>
                  </a:txBody>
                  <a:tcPr/>
                </a:tc>
                <a:tc>
                  <a:txBody>
                    <a:bodyPr/>
                    <a:lstStyle/>
                    <a:p>
                      <a:r>
                        <a:rPr lang="en-AU" sz="1100" dirty="0" err="1"/>
                        <a:t>google.protobuf.Timestamp</a:t>
                      </a:r>
                      <a:endParaRPr lang="en-AU" sz="1100" dirty="0"/>
                    </a:p>
                  </a:txBody>
                  <a:tcPr/>
                </a:tc>
                <a:tc>
                  <a:txBody>
                    <a:bodyPr/>
                    <a:lstStyle/>
                    <a:p>
                      <a:r>
                        <a:rPr lang="en-AU" sz="1100" dirty="0"/>
                        <a:t>timestamp</a:t>
                      </a:r>
                    </a:p>
                  </a:txBody>
                  <a:tcPr/>
                </a:tc>
                <a:tc>
                  <a:txBody>
                    <a:bodyPr/>
                    <a:lstStyle/>
                    <a:p>
                      <a:endParaRPr lang="en-AU" sz="1100"/>
                    </a:p>
                  </a:txBody>
                  <a:tcPr/>
                </a:tc>
                <a:tc>
                  <a:txBody>
                    <a:bodyPr/>
                    <a:lstStyle/>
                    <a:p>
                      <a:r>
                        <a:rPr lang="en-AU" sz="1100" dirty="0"/>
                        <a:t>message creation time</a:t>
                      </a:r>
                    </a:p>
                  </a:txBody>
                  <a:tcPr/>
                </a:tc>
                <a:extLst>
                  <a:ext uri="{0D108BD9-81ED-4DB2-BD59-A6C34878D82A}">
                    <a16:rowId xmlns:a16="http://schemas.microsoft.com/office/drawing/2014/main" val="1204591117"/>
                  </a:ext>
                </a:extLst>
              </a:tr>
              <a:tr h="240737">
                <a:tc>
                  <a:txBody>
                    <a:bodyPr/>
                    <a:lstStyle/>
                    <a:p>
                      <a:r>
                        <a:rPr lang="en-AU" sz="1100" dirty="0" err="1"/>
                        <a:t>txid</a:t>
                      </a:r>
                      <a:endParaRPr lang="en-AU" sz="1100" dirty="0"/>
                    </a:p>
                  </a:txBody>
                  <a:tcPr/>
                </a:tc>
                <a:tc>
                  <a:txBody>
                    <a:bodyPr/>
                    <a:lstStyle/>
                    <a:p>
                      <a:r>
                        <a:rPr lang="en-AU" sz="1100" dirty="0"/>
                        <a:t>string</a:t>
                      </a:r>
                    </a:p>
                  </a:txBody>
                  <a:tcPr/>
                </a:tc>
                <a:tc>
                  <a:txBody>
                    <a:bodyPr/>
                    <a:lstStyle/>
                    <a:p>
                      <a:r>
                        <a:rPr lang="en-AU" sz="1100" dirty="0"/>
                        <a:t>transaction identifier</a:t>
                      </a:r>
                    </a:p>
                  </a:txBody>
                  <a:tcPr/>
                </a:tc>
                <a:tc>
                  <a:txBody>
                    <a:bodyPr/>
                    <a:lstStyle/>
                    <a:p>
                      <a:r>
                        <a:rPr lang="en-AU" sz="1100" dirty="0"/>
                        <a:t>yes</a:t>
                      </a:r>
                    </a:p>
                  </a:txBody>
                  <a:tcPr/>
                </a:tc>
                <a:tc>
                  <a:txBody>
                    <a:bodyPr/>
                    <a:lstStyle/>
                    <a:p>
                      <a:endParaRPr lang="en-AU" sz="1100" dirty="0"/>
                    </a:p>
                  </a:txBody>
                  <a:tcPr/>
                </a:tc>
                <a:extLst>
                  <a:ext uri="{0D108BD9-81ED-4DB2-BD59-A6C34878D82A}">
                    <a16:rowId xmlns:a16="http://schemas.microsoft.com/office/drawing/2014/main" val="3383291091"/>
                  </a:ext>
                </a:extLst>
              </a:tr>
              <a:tr h="240737">
                <a:tc>
                  <a:txBody>
                    <a:bodyPr/>
                    <a:lstStyle/>
                    <a:p>
                      <a:r>
                        <a:rPr lang="en-AU" sz="1100" dirty="0"/>
                        <a:t>payload</a:t>
                      </a:r>
                    </a:p>
                  </a:txBody>
                  <a:tcPr/>
                </a:tc>
                <a:tc>
                  <a:txBody>
                    <a:bodyPr/>
                    <a:lstStyle/>
                    <a:p>
                      <a:r>
                        <a:rPr lang="en-AU" sz="1100" dirty="0"/>
                        <a:t>byte[]</a:t>
                      </a:r>
                    </a:p>
                  </a:txBody>
                  <a:tcPr/>
                </a:tc>
                <a:tc>
                  <a:txBody>
                    <a:bodyPr/>
                    <a:lstStyle/>
                    <a:p>
                      <a:r>
                        <a:rPr lang="en-AU" sz="1100" dirty="0"/>
                        <a:t>message payload</a:t>
                      </a:r>
                    </a:p>
                  </a:txBody>
                  <a:tcPr/>
                </a:tc>
                <a:tc>
                  <a:txBody>
                    <a:bodyPr/>
                    <a:lstStyle/>
                    <a:p>
                      <a:r>
                        <a:rPr lang="en-AU" sz="1100" dirty="0"/>
                        <a:t>yes</a:t>
                      </a:r>
                    </a:p>
                  </a:txBody>
                  <a:tcPr/>
                </a:tc>
                <a:tc>
                  <a:txBody>
                    <a:bodyPr/>
                    <a:lstStyle/>
                    <a:p>
                      <a:r>
                        <a:rPr lang="en-AU" sz="1100" dirty="0"/>
                        <a:t>contains different </a:t>
                      </a:r>
                      <a:r>
                        <a:rPr lang="en-AU" sz="1100" dirty="0" err="1"/>
                        <a:t>infor</a:t>
                      </a:r>
                      <a:r>
                        <a:rPr lang="en-AU" sz="1100" dirty="0"/>
                        <a:t> based on message type.</a:t>
                      </a:r>
                    </a:p>
                  </a:txBody>
                  <a:tcPr/>
                </a:tc>
                <a:extLst>
                  <a:ext uri="{0D108BD9-81ED-4DB2-BD59-A6C34878D82A}">
                    <a16:rowId xmlns:a16="http://schemas.microsoft.com/office/drawing/2014/main" val="3396966874"/>
                  </a:ext>
                </a:extLst>
              </a:tr>
              <a:tr h="240737">
                <a:tc>
                  <a:txBody>
                    <a:bodyPr/>
                    <a:lstStyle/>
                    <a:p>
                      <a:r>
                        <a:rPr lang="en-AU" sz="1100" dirty="0"/>
                        <a:t>proposal</a:t>
                      </a:r>
                    </a:p>
                  </a:txBody>
                  <a:tcPr/>
                </a:tc>
                <a:tc>
                  <a:txBody>
                    <a:bodyPr/>
                    <a:lstStyle/>
                    <a:p>
                      <a:r>
                        <a:rPr lang="en-AU" sz="1100" dirty="0" err="1"/>
                        <a:t>SignedProposal</a:t>
                      </a:r>
                      <a:endParaRPr lang="en-AU" sz="1100" dirty="0"/>
                    </a:p>
                  </a:txBody>
                  <a:tcPr/>
                </a:tc>
                <a:tc>
                  <a:txBody>
                    <a:bodyPr/>
                    <a:lstStyle/>
                    <a:p>
                      <a:r>
                        <a:rPr lang="en-AU" sz="1100" dirty="0"/>
                        <a:t>signed transaction proposal</a:t>
                      </a:r>
                    </a:p>
                  </a:txBody>
                  <a:tcPr/>
                </a:tc>
                <a:tc>
                  <a:txBody>
                    <a:bodyPr/>
                    <a:lstStyle/>
                    <a:p>
                      <a:r>
                        <a:rPr lang="en-AU" sz="1100" dirty="0"/>
                        <a:t>yes</a:t>
                      </a:r>
                    </a:p>
                  </a:txBody>
                  <a:tcPr/>
                </a:tc>
                <a:tc>
                  <a:txBody>
                    <a:bodyPr/>
                    <a:lstStyle/>
                    <a:p>
                      <a:r>
                        <a:rPr lang="en-AU" sz="1100" dirty="0"/>
                        <a:t>contain</a:t>
                      </a:r>
                    </a:p>
                  </a:txBody>
                  <a:tcPr/>
                </a:tc>
                <a:extLst>
                  <a:ext uri="{0D108BD9-81ED-4DB2-BD59-A6C34878D82A}">
                    <a16:rowId xmlns:a16="http://schemas.microsoft.com/office/drawing/2014/main" val="114014864"/>
                  </a:ext>
                </a:extLst>
              </a:tr>
              <a:tr h="240737">
                <a:tc>
                  <a:txBody>
                    <a:bodyPr/>
                    <a:lstStyle/>
                    <a:p>
                      <a:r>
                        <a:rPr lang="en-AU" sz="1100" dirty="0" err="1"/>
                        <a:t>chaincode_event</a:t>
                      </a:r>
                      <a:endParaRPr lang="en-AU" sz="1100" dirty="0"/>
                    </a:p>
                  </a:txBody>
                  <a:tcPr/>
                </a:tc>
                <a:tc>
                  <a:txBody>
                    <a:bodyPr/>
                    <a:lstStyle/>
                    <a:p>
                      <a:r>
                        <a:rPr lang="en-AU" sz="1100" dirty="0" err="1"/>
                        <a:t>ChaincodeEvent</a:t>
                      </a:r>
                      <a:endParaRPr lang="en-AU" sz="1100" dirty="0"/>
                    </a:p>
                  </a:txBody>
                  <a:tcPr/>
                </a:tc>
                <a:tc>
                  <a:txBody>
                    <a:bodyPr/>
                    <a:lstStyle/>
                    <a:p>
                      <a:r>
                        <a:rPr lang="en-AU" sz="1100" dirty="0"/>
                        <a:t>chaincode event to be raised</a:t>
                      </a:r>
                    </a:p>
                  </a:txBody>
                  <a:tcPr/>
                </a:tc>
                <a:tc>
                  <a:txBody>
                    <a:bodyPr/>
                    <a:lstStyle/>
                    <a:p>
                      <a:r>
                        <a:rPr lang="en-AU" sz="1100" dirty="0"/>
                        <a:t>yes</a:t>
                      </a:r>
                    </a:p>
                  </a:txBody>
                  <a:tcPr/>
                </a:tc>
                <a:tc>
                  <a:txBody>
                    <a:bodyPr/>
                    <a:lstStyle/>
                    <a:p>
                      <a:r>
                        <a:rPr lang="en-AU" sz="1100" dirty="0"/>
                        <a:t>set by the chaincode shim if events are to be raised.</a:t>
                      </a:r>
                    </a:p>
                  </a:txBody>
                  <a:tcPr/>
                </a:tc>
                <a:extLst>
                  <a:ext uri="{0D108BD9-81ED-4DB2-BD59-A6C34878D82A}">
                    <a16:rowId xmlns:a16="http://schemas.microsoft.com/office/drawing/2014/main" val="1536490596"/>
                  </a:ext>
                </a:extLst>
              </a:tr>
              <a:tr h="240737">
                <a:tc>
                  <a:txBody>
                    <a:bodyPr/>
                    <a:lstStyle/>
                    <a:p>
                      <a:r>
                        <a:rPr lang="en-AU" sz="1100" dirty="0" err="1"/>
                        <a:t>channel_id</a:t>
                      </a:r>
                      <a:endParaRPr lang="en-AU" sz="1100" dirty="0"/>
                    </a:p>
                  </a:txBody>
                  <a:tcPr/>
                </a:tc>
                <a:tc>
                  <a:txBody>
                    <a:bodyPr/>
                    <a:lstStyle/>
                    <a:p>
                      <a:r>
                        <a:rPr lang="en-AU" sz="1100" dirty="0"/>
                        <a:t>string</a:t>
                      </a:r>
                    </a:p>
                  </a:txBody>
                  <a:tcPr/>
                </a:tc>
                <a:tc>
                  <a:txBody>
                    <a:bodyPr/>
                    <a:lstStyle/>
                    <a:p>
                      <a:r>
                        <a:rPr lang="en-AU" sz="1100" dirty="0"/>
                        <a:t>channel unique identifier</a:t>
                      </a:r>
                    </a:p>
                  </a:txBody>
                  <a:tcPr/>
                </a:tc>
                <a:tc>
                  <a:txBody>
                    <a:bodyPr/>
                    <a:lstStyle/>
                    <a:p>
                      <a:r>
                        <a:rPr lang="en-AU" sz="1100" dirty="0"/>
                        <a:t>yes</a:t>
                      </a:r>
                    </a:p>
                  </a:txBody>
                  <a:tcPr/>
                </a:tc>
                <a:tc>
                  <a:txBody>
                    <a:bodyPr/>
                    <a:lstStyle/>
                    <a:p>
                      <a:r>
                        <a:rPr lang="en-AU" sz="1100" dirty="0"/>
                        <a:t>specifies the channel the transaction belongs to</a:t>
                      </a:r>
                    </a:p>
                  </a:txBody>
                  <a:tcPr/>
                </a:tc>
                <a:extLst>
                  <a:ext uri="{0D108BD9-81ED-4DB2-BD59-A6C34878D82A}">
                    <a16:rowId xmlns:a16="http://schemas.microsoft.com/office/drawing/2014/main" val="269376087"/>
                  </a:ext>
                </a:extLst>
              </a:tr>
            </a:tbl>
          </a:graphicData>
        </a:graphic>
      </p:graphicFrame>
      <p:grpSp>
        <p:nvGrpSpPr>
          <p:cNvPr id="7" name="Group 6">
            <a:extLst>
              <a:ext uri="{FF2B5EF4-FFF2-40B4-BE49-F238E27FC236}">
                <a16:creationId xmlns:a16="http://schemas.microsoft.com/office/drawing/2014/main" id="{DD355F20-9306-DE4E-9D3A-58CF23DABEEF}"/>
              </a:ext>
            </a:extLst>
          </p:cNvPr>
          <p:cNvGrpSpPr/>
          <p:nvPr/>
        </p:nvGrpSpPr>
        <p:grpSpPr>
          <a:xfrm>
            <a:off x="-10510" y="-10510"/>
            <a:ext cx="4687613" cy="560509"/>
            <a:chOff x="-10510" y="-10510"/>
            <a:chExt cx="4687613" cy="560509"/>
          </a:xfrm>
        </p:grpSpPr>
        <p:sp>
          <p:nvSpPr>
            <p:cNvPr id="8" name="Snip Single Corner of Rectangle 7">
              <a:extLst>
                <a:ext uri="{FF2B5EF4-FFF2-40B4-BE49-F238E27FC236}">
                  <a16:creationId xmlns:a16="http://schemas.microsoft.com/office/drawing/2014/main" id="{70363AAB-27CE-934A-AEA9-E5130B709D80}"/>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1E37692-1C1D-8F40-9B85-BC348E9281EE}"/>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10" name="Rectangle 9">
              <a:extLst>
                <a:ext uri="{FF2B5EF4-FFF2-40B4-BE49-F238E27FC236}">
                  <a16:creationId xmlns:a16="http://schemas.microsoft.com/office/drawing/2014/main" id="{49DFA9E4-F980-034C-A61C-A65DD6093835}"/>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417778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Interaction Protocol</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a:xfrm>
            <a:off x="838200" y="1825625"/>
            <a:ext cx="11213592" cy="4351338"/>
          </a:xfrm>
        </p:spPr>
        <p:txBody>
          <a:bodyPr>
            <a:normAutofit fontScale="92500"/>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Protocol (setup):</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Upon </a:t>
            </a:r>
            <a:r>
              <a:rPr lang="en-AU" dirty="0" err="1">
                <a:latin typeface="Arial Narrow" panose="020B0604020202020204" pitchFamily="34" charset="0"/>
                <a:cs typeface="Arial Narrow" panose="020B0604020202020204" pitchFamily="34" charset="0"/>
              </a:rPr>
              <a:t>startup</a:t>
            </a:r>
            <a:r>
              <a:rPr lang="en-AU" dirty="0">
                <a:latin typeface="Arial Narrow" panose="020B0604020202020204" pitchFamily="34" charset="0"/>
                <a:cs typeface="Arial Narrow" panose="020B0604020202020204" pitchFamily="34" charset="0"/>
              </a:rPr>
              <a:t> the chaincode process sends  </a:t>
            </a:r>
            <a:r>
              <a:rPr lang="en-AU" sz="2100" b="1" dirty="0" err="1">
                <a:solidFill>
                  <a:schemeClr val="accent1">
                    <a:lumMod val="75000"/>
                  </a:schemeClr>
                </a:solidFill>
                <a:latin typeface="Courier New" panose="02070309020205020404" pitchFamily="49" charset="0"/>
                <a:cs typeface="Courier New" panose="02070309020205020404" pitchFamily="49" charset="0"/>
              </a:rPr>
              <a:t>ChaincodeMessage</a:t>
            </a:r>
            <a:r>
              <a:rPr lang="en-AU" dirty="0">
                <a:latin typeface="Arial Narrow" panose="020B0604020202020204" pitchFamily="34" charset="0"/>
                <a:cs typeface="Arial Narrow" panose="020B0604020202020204" pitchFamily="34" charset="0"/>
              </a:rPr>
              <a:t> of type </a:t>
            </a:r>
            <a:r>
              <a:rPr lang="en-AU" sz="2100" b="1" dirty="0">
                <a:solidFill>
                  <a:schemeClr val="accent1">
                    <a:lumMod val="75000"/>
                  </a:schemeClr>
                </a:solidFill>
                <a:latin typeface="Courier New" panose="02070309020205020404" pitchFamily="49" charset="0"/>
                <a:cs typeface="Courier New" panose="02070309020205020404" pitchFamily="49" charset="0"/>
              </a:rPr>
              <a:t>REGISTER </a:t>
            </a:r>
            <a:r>
              <a:rPr lang="en-AU" dirty="0">
                <a:latin typeface="Arial Narrow" panose="020B0604020202020204" pitchFamily="34" charset="0"/>
                <a:cs typeface="Arial Narrow" panose="020B0604020202020204" pitchFamily="34" charset="0"/>
              </a:rPr>
              <a:t>to the peer.</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message contains a </a:t>
            </a:r>
            <a:r>
              <a:rPr lang="en-AU" sz="2100" b="1" dirty="0" err="1">
                <a:solidFill>
                  <a:schemeClr val="accent1">
                    <a:lumMod val="75000"/>
                  </a:schemeClr>
                </a:solidFill>
                <a:latin typeface="Courier New" panose="02070309020205020404" pitchFamily="49" charset="0"/>
                <a:cs typeface="Courier New" panose="02070309020205020404" pitchFamily="49" charset="0"/>
              </a:rPr>
              <a:t>ChaincodeID</a:t>
            </a:r>
            <a:r>
              <a:rPr lang="en-AU" dirty="0">
                <a:latin typeface="Arial Narrow" panose="020B0604020202020204" pitchFamily="34" charset="0"/>
                <a:cs typeface="Arial Narrow" panose="020B0604020202020204" pitchFamily="34" charset="0"/>
              </a:rPr>
              <a:t> instance as a payload that contains the details of the chaincode being registered.</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peer </a:t>
            </a:r>
            <a:r>
              <a:rPr lang="en-AU" dirty="0" err="1">
                <a:latin typeface="Arial Narrow" panose="020B0604020202020204" pitchFamily="34" charset="0"/>
                <a:cs typeface="Arial Narrow" panose="020B0604020202020204" pitchFamily="34" charset="0"/>
              </a:rPr>
              <a:t>respondes</a:t>
            </a:r>
            <a:r>
              <a:rPr lang="en-AU" dirty="0">
                <a:latin typeface="Arial Narrow" panose="020B0604020202020204" pitchFamily="34" charset="0"/>
                <a:cs typeface="Arial Narrow" panose="020B0604020202020204" pitchFamily="34" charset="0"/>
              </a:rPr>
              <a:t> with a </a:t>
            </a:r>
            <a:r>
              <a:rPr lang="en-AU" sz="2100" b="1" dirty="0" err="1">
                <a:solidFill>
                  <a:schemeClr val="accent1">
                    <a:lumMod val="75000"/>
                  </a:schemeClr>
                </a:solidFill>
                <a:latin typeface="Courier New" panose="02070309020205020404" pitchFamily="49" charset="0"/>
                <a:cs typeface="Courier New" panose="02070309020205020404" pitchFamily="49" charset="0"/>
              </a:rPr>
              <a:t>ChaincodeMessage</a:t>
            </a:r>
            <a:r>
              <a:rPr lang="en-AU" dirty="0">
                <a:latin typeface="Arial Narrow" panose="020B0604020202020204" pitchFamily="34" charset="0"/>
                <a:cs typeface="Arial Narrow" panose="020B0604020202020204" pitchFamily="34" charset="0"/>
              </a:rPr>
              <a:t> of type </a:t>
            </a:r>
            <a:r>
              <a:rPr lang="en-AU" sz="2100" b="1" dirty="0">
                <a:solidFill>
                  <a:schemeClr val="accent1">
                    <a:lumMod val="75000"/>
                  </a:schemeClr>
                </a:solidFill>
                <a:latin typeface="Courier New" panose="02070309020205020404" pitchFamily="49" charset="0"/>
                <a:cs typeface="Courier New" panose="02070309020205020404" pitchFamily="49" charset="0"/>
              </a:rPr>
              <a:t>REGISTERED</a:t>
            </a:r>
            <a:r>
              <a:rPr lang="en-AU" dirty="0">
                <a:latin typeface="Arial Narrow" panose="020B0604020202020204" pitchFamily="34" charset="0"/>
                <a:cs typeface="Arial Narrow" panose="020B0604020202020204" pitchFamily="34" charset="0"/>
              </a:rPr>
              <a:t>. This is done after creating a chaincode handler for the chaincode and registering it with the handler registry.</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peer then send another </a:t>
            </a:r>
            <a:r>
              <a:rPr lang="en-AU" sz="2100" b="1" dirty="0" err="1">
                <a:solidFill>
                  <a:schemeClr val="accent1">
                    <a:lumMod val="75000"/>
                  </a:schemeClr>
                </a:solidFill>
                <a:latin typeface="Courier New" panose="02070309020205020404" pitchFamily="49" charset="0"/>
                <a:cs typeface="Courier New" panose="02070309020205020404" pitchFamily="49" charset="0"/>
              </a:rPr>
              <a:t>ChaincodeMessage</a:t>
            </a:r>
            <a:r>
              <a:rPr lang="en-AU" dirty="0">
                <a:latin typeface="Arial Narrow" panose="020B0604020202020204" pitchFamily="34" charset="0"/>
                <a:cs typeface="Arial Narrow" panose="020B0604020202020204" pitchFamily="34" charset="0"/>
              </a:rPr>
              <a:t> of type </a:t>
            </a:r>
            <a:r>
              <a:rPr lang="en-AU" sz="2100" b="1" dirty="0">
                <a:solidFill>
                  <a:schemeClr val="accent1">
                    <a:lumMod val="75000"/>
                  </a:schemeClr>
                </a:solidFill>
                <a:latin typeface="Courier New" panose="02070309020205020404" pitchFamily="49" charset="0"/>
                <a:cs typeface="Courier New" panose="02070309020205020404" pitchFamily="49" charset="0"/>
              </a:rPr>
              <a:t>READY</a:t>
            </a:r>
            <a:r>
              <a:rPr lang="en-AU" dirty="0">
                <a:latin typeface="Arial Narrow" panose="020B0604020202020204" pitchFamily="34" charset="0"/>
                <a:cs typeface="Arial Narrow" panose="020B0604020202020204" pitchFamily="34" charset="0"/>
              </a:rPr>
              <a:t>. At this point updates the status of the handler for the chaincode to READY (which mean that the chaincode can receive transaction invocations (including </a:t>
            </a:r>
            <a:r>
              <a:rPr lang="en-AU" dirty="0" err="1">
                <a:latin typeface="Arial Narrow" panose="020B0604020202020204" pitchFamily="34" charset="0"/>
                <a:cs typeface="Arial Narrow" panose="020B0604020202020204" pitchFamily="34" charset="0"/>
              </a:rPr>
              <a:t>init</a:t>
            </a:r>
            <a:r>
              <a:rPr lang="en-AU" dirty="0">
                <a:latin typeface="Arial Narrow" panose="020B0604020202020204" pitchFamily="34" charset="0"/>
                <a:cs typeface="Arial Narrow" panose="020B0604020202020204" pitchFamily="34" charset="0"/>
              </a:rPr>
              <a:t>).</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registration on the Peer also entails the creation of a </a:t>
            </a:r>
            <a:r>
              <a:rPr lang="en-AU" sz="2100" b="1" dirty="0">
                <a:solidFill>
                  <a:schemeClr val="accent1">
                    <a:lumMod val="75000"/>
                  </a:schemeClr>
                </a:solidFill>
                <a:latin typeface="Courier New" panose="02070309020205020404" pitchFamily="49" charset="0"/>
                <a:cs typeface="Courier New" panose="02070309020205020404" pitchFamily="49" charset="0"/>
              </a:rPr>
              <a:t>Ticker</a:t>
            </a:r>
            <a:r>
              <a:rPr lang="en-AU" dirty="0">
                <a:latin typeface="Arial Narrow" panose="020B0604020202020204" pitchFamily="34" charset="0"/>
                <a:cs typeface="Arial Narrow" panose="020B0604020202020204" pitchFamily="34" charset="0"/>
              </a:rPr>
              <a:t> that is used to send </a:t>
            </a:r>
            <a:r>
              <a:rPr lang="en-AU" sz="2100" b="1" dirty="0">
                <a:solidFill>
                  <a:schemeClr val="accent1">
                    <a:lumMod val="75000"/>
                  </a:schemeClr>
                </a:solidFill>
                <a:latin typeface="Courier New" panose="02070309020205020404" pitchFamily="49" charset="0"/>
                <a:cs typeface="Courier New" panose="02070309020205020404" pitchFamily="49" charset="0"/>
              </a:rPr>
              <a:t>KEEPALIVE</a:t>
            </a:r>
            <a:r>
              <a:rPr lang="en-AU" dirty="0">
                <a:latin typeface="Arial Narrow" panose="020B0604020202020204" pitchFamily="34" charset="0"/>
                <a:cs typeface="Arial Narrow" panose="020B0604020202020204" pitchFamily="34" charset="0"/>
              </a:rPr>
              <a:t> messages to the chaincode process at predefined intervals.</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shim receives the two messages put itself into the READY state.</a:t>
            </a:r>
          </a:p>
        </p:txBody>
      </p:sp>
      <p:sp>
        <p:nvSpPr>
          <p:cNvPr id="4" name="Trapezium 3">
            <a:extLst>
              <a:ext uri="{FF2B5EF4-FFF2-40B4-BE49-F238E27FC236}">
                <a16:creationId xmlns:a16="http://schemas.microsoft.com/office/drawing/2014/main" id="{AC545BC5-5525-7A42-8970-42A7EC487166}"/>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6D544FCB-D186-9846-9F05-6F363F66CA53}"/>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54CB238F-C13C-8D49-88BD-2312193ECCC9}"/>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4473EF5B-CDD5-BF40-BA03-7A431E74D2BD}"/>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8" name="Rectangle 7">
              <a:extLst>
                <a:ext uri="{FF2B5EF4-FFF2-40B4-BE49-F238E27FC236}">
                  <a16:creationId xmlns:a16="http://schemas.microsoft.com/office/drawing/2014/main" id="{C74B61DC-5422-E34E-AD6D-685129B934D9}"/>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33516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ium 3">
            <a:extLst>
              <a:ext uri="{FF2B5EF4-FFF2-40B4-BE49-F238E27FC236}">
                <a16:creationId xmlns:a16="http://schemas.microsoft.com/office/drawing/2014/main" id="{F51C1572-A936-104A-A743-FFF43F8D45C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8" name="Group 7">
            <a:extLst>
              <a:ext uri="{FF2B5EF4-FFF2-40B4-BE49-F238E27FC236}">
                <a16:creationId xmlns:a16="http://schemas.microsoft.com/office/drawing/2014/main" id="{9301E385-CD21-574D-BC0E-77CBFE26ECB1}"/>
              </a:ext>
            </a:extLst>
          </p:cNvPr>
          <p:cNvGrpSpPr/>
          <p:nvPr/>
        </p:nvGrpSpPr>
        <p:grpSpPr>
          <a:xfrm>
            <a:off x="-10510" y="2868491"/>
            <a:ext cx="12202510" cy="2598241"/>
            <a:chOff x="-756743" y="-10510"/>
            <a:chExt cx="12202510" cy="2598241"/>
          </a:xfrm>
        </p:grpSpPr>
        <p:sp>
          <p:nvSpPr>
            <p:cNvPr id="5" name="Rectangle 4">
              <a:extLst>
                <a:ext uri="{FF2B5EF4-FFF2-40B4-BE49-F238E27FC236}">
                  <a16:creationId xmlns:a16="http://schemas.microsoft.com/office/drawing/2014/main" id="{47E5F407-0760-0842-AAC4-4A63EC9A9C43}"/>
                </a:ext>
              </a:extLst>
            </p:cNvPr>
            <p:cNvSpPr/>
            <p:nvPr/>
          </p:nvSpPr>
          <p:spPr>
            <a:xfrm flipV="1">
              <a:off x="-756743" y="-10510"/>
              <a:ext cx="12202510" cy="5570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5EE6BF3-68EF-B446-B55A-DBB41577FBDF}"/>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7" name="Rectangle 6">
              <a:extLst>
                <a:ext uri="{FF2B5EF4-FFF2-40B4-BE49-F238E27FC236}">
                  <a16:creationId xmlns:a16="http://schemas.microsoft.com/office/drawing/2014/main" id="{EF6F158B-7357-9E43-BAD9-E72E012CF81F}"/>
                </a:ext>
              </a:extLst>
            </p:cNvPr>
            <p:cNvSpPr/>
            <p:nvPr/>
          </p:nvSpPr>
          <p:spPr>
            <a:xfrm>
              <a:off x="-10509" y="-7049"/>
              <a:ext cx="746234" cy="5605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latin typeface="Impact" panose="020B0806030902050204" pitchFamily="34" charset="0"/>
                  <a:cs typeface="Aharoni" panose="02010803020104030203" pitchFamily="2" charset="-79"/>
                </a:rPr>
                <a:t>1</a:t>
              </a:r>
              <a:endParaRPr lang="en-AU" sz="3600" dirty="0">
                <a:latin typeface="Impact" panose="020B0806030902050204" pitchFamily="34" charset="0"/>
                <a:cs typeface="Aharoni" panose="02010803020104030203" pitchFamily="2" charset="-79"/>
              </a:endParaRPr>
            </a:p>
          </p:txBody>
        </p:sp>
        <p:sp>
          <p:nvSpPr>
            <p:cNvPr id="13" name="TextBox 12">
              <a:extLst>
                <a:ext uri="{FF2B5EF4-FFF2-40B4-BE49-F238E27FC236}">
                  <a16:creationId xmlns:a16="http://schemas.microsoft.com/office/drawing/2014/main" id="{C42810FF-6329-934F-AC76-90ED3DA12C58}"/>
                </a:ext>
              </a:extLst>
            </p:cNvPr>
            <p:cNvSpPr txBox="1"/>
            <p:nvPr/>
          </p:nvSpPr>
          <p:spPr>
            <a:xfrm>
              <a:off x="819805" y="587181"/>
              <a:ext cx="224452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Architecture Overview</a:t>
              </a:r>
            </a:p>
          </p:txBody>
        </p:sp>
        <p:sp>
          <p:nvSpPr>
            <p:cNvPr id="14" name="TextBox 13">
              <a:extLst>
                <a:ext uri="{FF2B5EF4-FFF2-40B4-BE49-F238E27FC236}">
                  <a16:creationId xmlns:a16="http://schemas.microsoft.com/office/drawing/2014/main" id="{812059C4-2957-FD4D-A197-8182A81F2FF5}"/>
                </a:ext>
              </a:extLst>
            </p:cNvPr>
            <p:cNvSpPr txBox="1"/>
            <p:nvPr/>
          </p:nvSpPr>
          <p:spPr>
            <a:xfrm>
              <a:off x="819805" y="987291"/>
              <a:ext cx="163217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Shim</a:t>
              </a:r>
            </a:p>
          </p:txBody>
        </p:sp>
        <p:sp>
          <p:nvSpPr>
            <p:cNvPr id="15" name="TextBox 14">
              <a:extLst>
                <a:ext uri="{FF2B5EF4-FFF2-40B4-BE49-F238E27FC236}">
                  <a16:creationId xmlns:a16="http://schemas.microsoft.com/office/drawing/2014/main" id="{992ACA00-DC35-4B46-980B-72CEB6456BB7}"/>
                </a:ext>
              </a:extLst>
            </p:cNvPr>
            <p:cNvSpPr txBox="1"/>
            <p:nvPr/>
          </p:nvSpPr>
          <p:spPr>
            <a:xfrm>
              <a:off x="819805" y="1387401"/>
              <a:ext cx="159851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Peer</a:t>
              </a:r>
            </a:p>
          </p:txBody>
        </p:sp>
        <p:sp>
          <p:nvSpPr>
            <p:cNvPr id="16" name="TextBox 15">
              <a:extLst>
                <a:ext uri="{FF2B5EF4-FFF2-40B4-BE49-F238E27FC236}">
                  <a16:creationId xmlns:a16="http://schemas.microsoft.com/office/drawing/2014/main" id="{BDAE959B-8024-BB4D-8B5C-7E78625039B3}"/>
                </a:ext>
              </a:extLst>
            </p:cNvPr>
            <p:cNvSpPr txBox="1"/>
            <p:nvPr/>
          </p:nvSpPr>
          <p:spPr>
            <a:xfrm>
              <a:off x="819805" y="1787511"/>
              <a:ext cx="2803973"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Support for New Languages</a:t>
              </a:r>
            </a:p>
          </p:txBody>
        </p:sp>
        <p:sp>
          <p:nvSpPr>
            <p:cNvPr id="17" name="TextBox 16">
              <a:extLst>
                <a:ext uri="{FF2B5EF4-FFF2-40B4-BE49-F238E27FC236}">
                  <a16:creationId xmlns:a16="http://schemas.microsoft.com/office/drawing/2014/main" id="{2A7322EF-E3F4-1A4A-9C43-23C63A89333A}"/>
                </a:ext>
              </a:extLst>
            </p:cNvPr>
            <p:cNvSpPr txBox="1"/>
            <p:nvPr/>
          </p:nvSpPr>
          <p:spPr>
            <a:xfrm>
              <a:off x="819805" y="2187621"/>
              <a:ext cx="1011367"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Wrap Up</a:t>
              </a:r>
            </a:p>
          </p:txBody>
        </p:sp>
      </p:grpSp>
    </p:spTree>
    <p:extLst>
      <p:ext uri="{BB962C8B-B14F-4D97-AF65-F5344CB8AC3E}">
        <p14:creationId xmlns:p14="http://schemas.microsoft.com/office/powerpoint/2010/main" val="284286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ounded Rectangle 100">
            <a:extLst>
              <a:ext uri="{FF2B5EF4-FFF2-40B4-BE49-F238E27FC236}">
                <a16:creationId xmlns:a16="http://schemas.microsoft.com/office/drawing/2014/main" id="{6D4928B6-7F4B-6F46-8D9B-A3107BF8CA1D}"/>
              </a:ext>
            </a:extLst>
          </p:cNvPr>
          <p:cNvSpPr/>
          <p:nvPr/>
        </p:nvSpPr>
        <p:spPr>
          <a:xfrm>
            <a:off x="34834" y="1450151"/>
            <a:ext cx="5081202" cy="5298992"/>
          </a:xfrm>
          <a:prstGeom prst="roundRect">
            <a:avLst>
              <a:gd name="adj" fmla="val 2369"/>
            </a:avLst>
          </a:prstGeom>
          <a:solidFill>
            <a:schemeClr val="accent5">
              <a:lumMod val="20000"/>
              <a:lumOff val="80000"/>
              <a:alpha val="20000"/>
            </a:schemeClr>
          </a:solidFill>
          <a:ln>
            <a:solidFill>
              <a:schemeClr val="accent1">
                <a:shade val="50000"/>
                <a:alpha val="4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Interaction Protocol</a:t>
            </a:r>
          </a:p>
        </p:txBody>
      </p:sp>
      <p:sp>
        <p:nvSpPr>
          <p:cNvPr id="4" name="Trapezium 3">
            <a:extLst>
              <a:ext uri="{FF2B5EF4-FFF2-40B4-BE49-F238E27FC236}">
                <a16:creationId xmlns:a16="http://schemas.microsoft.com/office/drawing/2014/main" id="{AC545BC5-5525-7A42-8970-42A7EC487166}"/>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cxnSp>
        <p:nvCxnSpPr>
          <p:cNvPr id="8" name="Straight Connector 7">
            <a:extLst>
              <a:ext uri="{FF2B5EF4-FFF2-40B4-BE49-F238E27FC236}">
                <a16:creationId xmlns:a16="http://schemas.microsoft.com/office/drawing/2014/main" id="{BCD497A7-1277-EA4F-83AD-DEEE8EFAC8EB}"/>
              </a:ext>
            </a:extLst>
          </p:cNvPr>
          <p:cNvCxnSpPr>
            <a:cxnSpLocks/>
          </p:cNvCxnSpPr>
          <p:nvPr/>
        </p:nvCxnSpPr>
        <p:spPr>
          <a:xfrm>
            <a:off x="4807137" y="1895713"/>
            <a:ext cx="0" cy="4316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C08437-E2BE-E042-9DBD-57065AF40F0B}"/>
              </a:ext>
            </a:extLst>
          </p:cNvPr>
          <p:cNvCxnSpPr>
            <a:cxnSpLocks/>
          </p:cNvCxnSpPr>
          <p:nvPr/>
        </p:nvCxnSpPr>
        <p:spPr>
          <a:xfrm>
            <a:off x="6570618" y="1895713"/>
            <a:ext cx="0" cy="40870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40A8AF-F4D1-0045-BFEE-1BEE3A9588FD}"/>
              </a:ext>
            </a:extLst>
          </p:cNvPr>
          <p:cNvSpPr txBox="1"/>
          <p:nvPr/>
        </p:nvSpPr>
        <p:spPr>
          <a:xfrm>
            <a:off x="5895699" y="5982789"/>
            <a:ext cx="990720" cy="276999"/>
          </a:xfrm>
          <a:prstGeom prst="rect">
            <a:avLst/>
          </a:prstGeom>
          <a:noFill/>
        </p:spPr>
        <p:txBody>
          <a:bodyPr wrap="none" rtlCol="0">
            <a:spAutoFit/>
          </a:bodyPr>
          <a:lstStyle/>
          <a:p>
            <a:r>
              <a:rPr lang="en-AU" sz="1200" dirty="0" err="1"/>
              <a:t>ClientStream</a:t>
            </a:r>
            <a:endParaRPr lang="en-AU" sz="1200" dirty="0"/>
          </a:p>
        </p:txBody>
      </p:sp>
      <p:sp>
        <p:nvSpPr>
          <p:cNvPr id="11" name="TextBox 10">
            <a:extLst>
              <a:ext uri="{FF2B5EF4-FFF2-40B4-BE49-F238E27FC236}">
                <a16:creationId xmlns:a16="http://schemas.microsoft.com/office/drawing/2014/main" id="{6DAE45D6-2A01-AD4D-A7CE-FD7312DC1C75}"/>
              </a:ext>
            </a:extLst>
          </p:cNvPr>
          <p:cNvSpPr txBox="1"/>
          <p:nvPr/>
        </p:nvSpPr>
        <p:spPr>
          <a:xfrm>
            <a:off x="3942588" y="6269316"/>
            <a:ext cx="1735027" cy="276999"/>
          </a:xfrm>
          <a:prstGeom prst="rect">
            <a:avLst/>
          </a:prstGeom>
          <a:noFill/>
        </p:spPr>
        <p:txBody>
          <a:bodyPr wrap="none" rtlCol="0">
            <a:spAutoFit/>
          </a:bodyPr>
          <a:lstStyle/>
          <a:p>
            <a:r>
              <a:rPr lang="en-AU" sz="1200" dirty="0" err="1"/>
              <a:t>ChaincodeSupportServer</a:t>
            </a:r>
            <a:endParaRPr lang="en-AU" sz="1200" dirty="0"/>
          </a:p>
        </p:txBody>
      </p:sp>
      <p:cxnSp>
        <p:nvCxnSpPr>
          <p:cNvPr id="14" name="Straight Connector 13">
            <a:extLst>
              <a:ext uri="{FF2B5EF4-FFF2-40B4-BE49-F238E27FC236}">
                <a16:creationId xmlns:a16="http://schemas.microsoft.com/office/drawing/2014/main" id="{FD2974D4-969C-AD4B-8D6F-836DDDAC545E}"/>
              </a:ext>
            </a:extLst>
          </p:cNvPr>
          <p:cNvCxnSpPr>
            <a:cxnSpLocks/>
          </p:cNvCxnSpPr>
          <p:nvPr/>
        </p:nvCxnSpPr>
        <p:spPr>
          <a:xfrm>
            <a:off x="8299270" y="2299063"/>
            <a:ext cx="0" cy="3683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72019D-BA3D-8B4B-B57E-D6B55D3811DE}"/>
              </a:ext>
            </a:extLst>
          </p:cNvPr>
          <p:cNvCxnSpPr>
            <a:cxnSpLocks/>
          </p:cNvCxnSpPr>
          <p:nvPr/>
        </p:nvCxnSpPr>
        <p:spPr>
          <a:xfrm>
            <a:off x="10027922" y="1593669"/>
            <a:ext cx="0" cy="438911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C728A34-082B-994E-8EA2-67E838B270C8}"/>
              </a:ext>
            </a:extLst>
          </p:cNvPr>
          <p:cNvSpPr txBox="1"/>
          <p:nvPr/>
        </p:nvSpPr>
        <p:spPr>
          <a:xfrm>
            <a:off x="7840407" y="5935525"/>
            <a:ext cx="679994" cy="276999"/>
          </a:xfrm>
          <a:prstGeom prst="rect">
            <a:avLst/>
          </a:prstGeom>
          <a:noFill/>
        </p:spPr>
        <p:txBody>
          <a:bodyPr wrap="none" rtlCol="0">
            <a:spAutoFit/>
          </a:bodyPr>
          <a:lstStyle/>
          <a:p>
            <a:r>
              <a:rPr lang="en-AU" sz="1200" dirty="0"/>
              <a:t>Handler</a:t>
            </a:r>
          </a:p>
        </p:txBody>
      </p:sp>
      <p:cxnSp>
        <p:nvCxnSpPr>
          <p:cNvPr id="18" name="Straight Arrow Connector 17">
            <a:extLst>
              <a:ext uri="{FF2B5EF4-FFF2-40B4-BE49-F238E27FC236}">
                <a16:creationId xmlns:a16="http://schemas.microsoft.com/office/drawing/2014/main" id="{F8650381-DE0E-7348-9C22-81FE159D7040}"/>
              </a:ext>
            </a:extLst>
          </p:cNvPr>
          <p:cNvCxnSpPr>
            <a:cxnSpLocks/>
          </p:cNvCxnSpPr>
          <p:nvPr/>
        </p:nvCxnSpPr>
        <p:spPr>
          <a:xfrm flipH="1">
            <a:off x="4807137" y="2795457"/>
            <a:ext cx="1763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99867FC-EF95-594E-B836-4047FC65718F}"/>
              </a:ext>
            </a:extLst>
          </p:cNvPr>
          <p:cNvSpPr txBox="1"/>
          <p:nvPr/>
        </p:nvSpPr>
        <p:spPr>
          <a:xfrm>
            <a:off x="9714495" y="5982787"/>
            <a:ext cx="494046" cy="276999"/>
          </a:xfrm>
          <a:prstGeom prst="rect">
            <a:avLst/>
          </a:prstGeom>
          <a:noFill/>
        </p:spPr>
        <p:txBody>
          <a:bodyPr wrap="none" rtlCol="0">
            <a:spAutoFit/>
          </a:bodyPr>
          <a:lstStyle/>
          <a:p>
            <a:r>
              <a:rPr lang="en-AU" sz="1200" dirty="0"/>
              <a:t>Shim</a:t>
            </a:r>
          </a:p>
        </p:txBody>
      </p:sp>
      <p:cxnSp>
        <p:nvCxnSpPr>
          <p:cNvPr id="22" name="Straight Arrow Connector 21">
            <a:extLst>
              <a:ext uri="{FF2B5EF4-FFF2-40B4-BE49-F238E27FC236}">
                <a16:creationId xmlns:a16="http://schemas.microsoft.com/office/drawing/2014/main" id="{D915A98F-2ADA-F047-98EF-DB11C302E6D2}"/>
              </a:ext>
            </a:extLst>
          </p:cNvPr>
          <p:cNvCxnSpPr/>
          <p:nvPr/>
        </p:nvCxnSpPr>
        <p:spPr>
          <a:xfrm flipH="1">
            <a:off x="6574971" y="1901649"/>
            <a:ext cx="3448599"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67B59F3-E795-0642-B203-2EF3B810C008}"/>
              </a:ext>
            </a:extLst>
          </p:cNvPr>
          <p:cNvSpPr txBox="1"/>
          <p:nvPr/>
        </p:nvSpPr>
        <p:spPr>
          <a:xfrm>
            <a:off x="7075966" y="1618714"/>
            <a:ext cx="2460545" cy="276999"/>
          </a:xfrm>
          <a:prstGeom prst="rect">
            <a:avLst/>
          </a:prstGeom>
          <a:noFill/>
        </p:spPr>
        <p:txBody>
          <a:bodyPr wrap="none" rtlCol="0">
            <a:spAutoFit/>
          </a:bodyPr>
          <a:lstStyle/>
          <a:p>
            <a:r>
              <a:rPr lang="en-AU" sz="1200" i="1" dirty="0" err="1"/>
              <a:t>internal.NewRegisterClient</a:t>
            </a:r>
            <a:r>
              <a:rPr lang="en-AU" sz="1200" i="1" dirty="0"/>
              <a:t>(..., ..., ...)</a:t>
            </a:r>
          </a:p>
        </p:txBody>
      </p:sp>
      <p:cxnSp>
        <p:nvCxnSpPr>
          <p:cNvPr id="28" name="Straight Arrow Connector 27">
            <a:extLst>
              <a:ext uri="{FF2B5EF4-FFF2-40B4-BE49-F238E27FC236}">
                <a16:creationId xmlns:a16="http://schemas.microsoft.com/office/drawing/2014/main" id="{521D949B-E2B1-9D49-8BC5-DF3053C1AA36}"/>
              </a:ext>
            </a:extLst>
          </p:cNvPr>
          <p:cNvCxnSpPr>
            <a:cxnSpLocks/>
          </p:cNvCxnSpPr>
          <p:nvPr/>
        </p:nvCxnSpPr>
        <p:spPr>
          <a:xfrm flipH="1">
            <a:off x="8299270" y="2263055"/>
            <a:ext cx="1731268"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4B9AC11-F91E-6E47-9B62-8B0A104D419E}"/>
              </a:ext>
            </a:extLst>
          </p:cNvPr>
          <p:cNvCxnSpPr>
            <a:cxnSpLocks/>
          </p:cNvCxnSpPr>
          <p:nvPr/>
        </p:nvCxnSpPr>
        <p:spPr>
          <a:xfrm flipH="1">
            <a:off x="10054051" y="1588141"/>
            <a:ext cx="1731268" cy="0"/>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F863801-E835-7E46-BFF1-2DCAA9AE5873}"/>
              </a:ext>
            </a:extLst>
          </p:cNvPr>
          <p:cNvSpPr txBox="1"/>
          <p:nvPr/>
        </p:nvSpPr>
        <p:spPr>
          <a:xfrm>
            <a:off x="10304483" y="1311652"/>
            <a:ext cx="1540615" cy="276999"/>
          </a:xfrm>
          <a:prstGeom prst="rect">
            <a:avLst/>
          </a:prstGeom>
          <a:noFill/>
        </p:spPr>
        <p:txBody>
          <a:bodyPr wrap="none" rtlCol="0">
            <a:spAutoFit/>
          </a:bodyPr>
          <a:lstStyle/>
          <a:p>
            <a:r>
              <a:rPr lang="en-AU" sz="1200" i="1" dirty="0" err="1"/>
              <a:t>shim.Start</a:t>
            </a:r>
            <a:r>
              <a:rPr lang="en-AU" sz="1200" i="1" dirty="0"/>
              <a:t>(chaincode)</a:t>
            </a:r>
          </a:p>
        </p:txBody>
      </p:sp>
      <p:sp>
        <p:nvSpPr>
          <p:cNvPr id="32" name="TextBox 31">
            <a:extLst>
              <a:ext uri="{FF2B5EF4-FFF2-40B4-BE49-F238E27FC236}">
                <a16:creationId xmlns:a16="http://schemas.microsoft.com/office/drawing/2014/main" id="{6B17AD83-21D8-C741-881F-A34972138B7A}"/>
              </a:ext>
            </a:extLst>
          </p:cNvPr>
          <p:cNvSpPr txBox="1"/>
          <p:nvPr/>
        </p:nvSpPr>
        <p:spPr>
          <a:xfrm>
            <a:off x="7185382" y="1976761"/>
            <a:ext cx="2816412" cy="276999"/>
          </a:xfrm>
          <a:prstGeom prst="rect">
            <a:avLst/>
          </a:prstGeom>
          <a:noFill/>
        </p:spPr>
        <p:txBody>
          <a:bodyPr wrap="none" rtlCol="0">
            <a:spAutoFit/>
          </a:bodyPr>
          <a:lstStyle/>
          <a:p>
            <a:r>
              <a:rPr lang="en-AU" sz="1200" i="1" dirty="0" err="1"/>
              <a:t>newChaincodeHandler</a:t>
            </a:r>
            <a:r>
              <a:rPr lang="en-AU" sz="1200" i="1" dirty="0"/>
              <a:t>(stream, chaincode)</a:t>
            </a:r>
          </a:p>
        </p:txBody>
      </p:sp>
      <p:cxnSp>
        <p:nvCxnSpPr>
          <p:cNvPr id="34" name="Straight Arrow Connector 33">
            <a:extLst>
              <a:ext uri="{FF2B5EF4-FFF2-40B4-BE49-F238E27FC236}">
                <a16:creationId xmlns:a16="http://schemas.microsoft.com/office/drawing/2014/main" id="{2C231551-6ACA-984D-A004-9309D3161706}"/>
              </a:ext>
            </a:extLst>
          </p:cNvPr>
          <p:cNvCxnSpPr>
            <a:cxnSpLocks/>
          </p:cNvCxnSpPr>
          <p:nvPr/>
        </p:nvCxnSpPr>
        <p:spPr>
          <a:xfrm flipH="1">
            <a:off x="8305365" y="2638701"/>
            <a:ext cx="1731268" cy="0"/>
          </a:xfrm>
          <a:prstGeom prst="straightConnector1">
            <a:avLst/>
          </a:prstGeom>
          <a:ln>
            <a:solidFill>
              <a:schemeClr val="accent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2F07EFE-17BB-4B4F-9BC1-9EDD8C73D757}"/>
              </a:ext>
            </a:extLst>
          </p:cNvPr>
          <p:cNvCxnSpPr>
            <a:cxnSpLocks/>
          </p:cNvCxnSpPr>
          <p:nvPr/>
        </p:nvCxnSpPr>
        <p:spPr>
          <a:xfrm>
            <a:off x="11249297" y="2817570"/>
            <a:ext cx="0" cy="3129743"/>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7B74DD-B9A2-8C42-8C64-E6DD3711FB58}"/>
              </a:ext>
            </a:extLst>
          </p:cNvPr>
          <p:cNvSpPr txBox="1"/>
          <p:nvPr/>
        </p:nvSpPr>
        <p:spPr>
          <a:xfrm>
            <a:off x="10341350" y="2540571"/>
            <a:ext cx="1466107" cy="276999"/>
          </a:xfrm>
          <a:prstGeom prst="rect">
            <a:avLst/>
          </a:prstGeom>
          <a:noFill/>
        </p:spPr>
        <p:txBody>
          <a:bodyPr wrap="none" rtlCol="0">
            <a:spAutoFit/>
          </a:bodyPr>
          <a:lstStyle>
            <a:defPPr>
              <a:defRPr lang="en-US"/>
            </a:defPPr>
            <a:lvl1pPr>
              <a:defRPr sz="1200" i="1"/>
            </a:lvl1pPr>
          </a:lstStyle>
          <a:p>
            <a:r>
              <a:rPr lang="en-AU" dirty="0"/>
              <a:t>go </a:t>
            </a:r>
            <a:r>
              <a:rPr lang="en-AU" dirty="0" err="1"/>
              <a:t>receiveMessage</a:t>
            </a:r>
            <a:r>
              <a:rPr lang="en-AU" dirty="0"/>
              <a:t>()</a:t>
            </a:r>
          </a:p>
        </p:txBody>
      </p:sp>
      <p:cxnSp>
        <p:nvCxnSpPr>
          <p:cNvPr id="40" name="Straight Arrow Connector 39">
            <a:extLst>
              <a:ext uri="{FF2B5EF4-FFF2-40B4-BE49-F238E27FC236}">
                <a16:creationId xmlns:a16="http://schemas.microsoft.com/office/drawing/2014/main" id="{664E44D9-4BAB-D04D-84E1-01B9C15D573B}"/>
              </a:ext>
            </a:extLst>
          </p:cNvPr>
          <p:cNvCxnSpPr>
            <a:cxnSpLocks/>
          </p:cNvCxnSpPr>
          <p:nvPr/>
        </p:nvCxnSpPr>
        <p:spPr>
          <a:xfrm flipH="1">
            <a:off x="6568002" y="2717479"/>
            <a:ext cx="1731268" cy="0"/>
          </a:xfrm>
          <a:prstGeom prst="straightConnector1">
            <a:avLst/>
          </a:prstGeom>
          <a:ln>
            <a:solidFill>
              <a:schemeClr val="accent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DBE8AC6-F583-8B4E-886E-0D66698F0347}"/>
              </a:ext>
            </a:extLst>
          </p:cNvPr>
          <p:cNvSpPr txBox="1"/>
          <p:nvPr/>
        </p:nvSpPr>
        <p:spPr>
          <a:xfrm>
            <a:off x="4868014" y="2518458"/>
            <a:ext cx="1685654" cy="276999"/>
          </a:xfrm>
          <a:prstGeom prst="rect">
            <a:avLst/>
          </a:prstGeom>
          <a:noFill/>
        </p:spPr>
        <p:txBody>
          <a:bodyPr wrap="none" rtlCol="0">
            <a:spAutoFit/>
          </a:bodyPr>
          <a:lstStyle/>
          <a:p>
            <a:pPr algn="ctr"/>
            <a:r>
              <a:rPr lang="en-AU" sz="1200" i="1" dirty="0">
                <a:solidFill>
                  <a:srgbClr val="0070C0"/>
                </a:solidFill>
              </a:rPr>
              <a:t>REGISTER (</a:t>
            </a:r>
            <a:r>
              <a:rPr lang="en-AU" sz="1200" i="1" dirty="0" err="1">
                <a:solidFill>
                  <a:srgbClr val="0070C0"/>
                </a:solidFill>
              </a:rPr>
              <a:t>ChaincodeID</a:t>
            </a:r>
            <a:r>
              <a:rPr lang="en-AU" sz="1200" i="1" dirty="0">
                <a:solidFill>
                  <a:srgbClr val="0070C0"/>
                </a:solidFill>
              </a:rPr>
              <a:t>)</a:t>
            </a:r>
          </a:p>
        </p:txBody>
      </p:sp>
      <p:cxnSp>
        <p:nvCxnSpPr>
          <p:cNvPr id="42" name="Straight Arrow Connector 41">
            <a:extLst>
              <a:ext uri="{FF2B5EF4-FFF2-40B4-BE49-F238E27FC236}">
                <a16:creationId xmlns:a16="http://schemas.microsoft.com/office/drawing/2014/main" id="{F3E644EF-7C87-3444-964D-3527ED5CB979}"/>
              </a:ext>
            </a:extLst>
          </p:cNvPr>
          <p:cNvCxnSpPr>
            <a:cxnSpLocks/>
          </p:cNvCxnSpPr>
          <p:nvPr/>
        </p:nvCxnSpPr>
        <p:spPr>
          <a:xfrm>
            <a:off x="2103129" y="4445741"/>
            <a:ext cx="9146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A695769-A297-6546-AB09-3A642F570D6D}"/>
              </a:ext>
            </a:extLst>
          </p:cNvPr>
          <p:cNvSpPr txBox="1"/>
          <p:nvPr/>
        </p:nvSpPr>
        <p:spPr>
          <a:xfrm>
            <a:off x="5222280" y="4161876"/>
            <a:ext cx="949555" cy="276999"/>
          </a:xfrm>
          <a:prstGeom prst="rect">
            <a:avLst/>
          </a:prstGeom>
          <a:noFill/>
        </p:spPr>
        <p:txBody>
          <a:bodyPr wrap="square" rtlCol="0">
            <a:spAutoFit/>
          </a:bodyPr>
          <a:lstStyle/>
          <a:p>
            <a:r>
              <a:rPr lang="en-AU" sz="1200" i="1" dirty="0">
                <a:solidFill>
                  <a:srgbClr val="0070C0"/>
                </a:solidFill>
              </a:rPr>
              <a:t>REGISTERED</a:t>
            </a:r>
          </a:p>
        </p:txBody>
      </p:sp>
      <p:sp>
        <p:nvSpPr>
          <p:cNvPr id="45" name="TextBox 44">
            <a:extLst>
              <a:ext uri="{FF2B5EF4-FFF2-40B4-BE49-F238E27FC236}">
                <a16:creationId xmlns:a16="http://schemas.microsoft.com/office/drawing/2014/main" id="{D974136D-5E6D-2B4E-854D-2E37163A2760}"/>
              </a:ext>
            </a:extLst>
          </p:cNvPr>
          <p:cNvSpPr txBox="1"/>
          <p:nvPr/>
        </p:nvSpPr>
        <p:spPr>
          <a:xfrm>
            <a:off x="5354861" y="4980708"/>
            <a:ext cx="598369" cy="276999"/>
          </a:xfrm>
          <a:prstGeom prst="rect">
            <a:avLst/>
          </a:prstGeom>
          <a:noFill/>
        </p:spPr>
        <p:txBody>
          <a:bodyPr wrap="none" rtlCol="0">
            <a:spAutoFit/>
          </a:bodyPr>
          <a:lstStyle/>
          <a:p>
            <a:r>
              <a:rPr lang="en-AU" sz="1200" i="1" dirty="0">
                <a:solidFill>
                  <a:srgbClr val="0070C0"/>
                </a:solidFill>
              </a:rPr>
              <a:t>READY</a:t>
            </a:r>
          </a:p>
        </p:txBody>
      </p:sp>
      <p:cxnSp>
        <p:nvCxnSpPr>
          <p:cNvPr id="46" name="Straight Arrow Connector 45">
            <a:extLst>
              <a:ext uri="{FF2B5EF4-FFF2-40B4-BE49-F238E27FC236}">
                <a16:creationId xmlns:a16="http://schemas.microsoft.com/office/drawing/2014/main" id="{5C29AEB4-96E9-334A-8373-83FA78F2C1AF}"/>
              </a:ext>
            </a:extLst>
          </p:cNvPr>
          <p:cNvCxnSpPr>
            <a:cxnSpLocks/>
          </p:cNvCxnSpPr>
          <p:nvPr/>
        </p:nvCxnSpPr>
        <p:spPr>
          <a:xfrm>
            <a:off x="2103129" y="5259989"/>
            <a:ext cx="9146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9C5EA4-838E-3E40-813E-2BAB34992185}"/>
              </a:ext>
            </a:extLst>
          </p:cNvPr>
          <p:cNvSpPr/>
          <p:nvPr/>
        </p:nvSpPr>
        <p:spPr>
          <a:xfrm>
            <a:off x="10054051" y="2961926"/>
            <a:ext cx="1183406" cy="1105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8" name="Straight Arrow Connector 47">
            <a:extLst>
              <a:ext uri="{FF2B5EF4-FFF2-40B4-BE49-F238E27FC236}">
                <a16:creationId xmlns:a16="http://schemas.microsoft.com/office/drawing/2014/main" id="{99B7CE44-7C89-E345-BF3A-6DABC35926A9}"/>
              </a:ext>
            </a:extLst>
          </p:cNvPr>
          <p:cNvCxnSpPr>
            <a:cxnSpLocks/>
          </p:cNvCxnSpPr>
          <p:nvPr/>
        </p:nvCxnSpPr>
        <p:spPr>
          <a:xfrm>
            <a:off x="10039263" y="2817570"/>
            <a:ext cx="1210034" cy="0"/>
          </a:xfrm>
          <a:prstGeom prst="straightConnector1">
            <a:avLst/>
          </a:prstGeom>
          <a:ln>
            <a:solidFill>
              <a:schemeClr val="accent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A6910D-AF38-FC4B-BF05-63430F7751B4}"/>
              </a:ext>
            </a:extLst>
          </p:cNvPr>
          <p:cNvCxnSpPr>
            <a:cxnSpLocks/>
          </p:cNvCxnSpPr>
          <p:nvPr/>
        </p:nvCxnSpPr>
        <p:spPr>
          <a:xfrm>
            <a:off x="3156858" y="1895713"/>
            <a:ext cx="0" cy="404571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AA5BAA3-927F-C54A-8C48-8499B124F0C4}"/>
              </a:ext>
            </a:extLst>
          </p:cNvPr>
          <p:cNvSpPr txBox="1"/>
          <p:nvPr/>
        </p:nvSpPr>
        <p:spPr>
          <a:xfrm>
            <a:off x="2499504" y="5980387"/>
            <a:ext cx="1335943" cy="276999"/>
          </a:xfrm>
          <a:prstGeom prst="rect">
            <a:avLst/>
          </a:prstGeom>
          <a:noFill/>
        </p:spPr>
        <p:txBody>
          <a:bodyPr wrap="none" rtlCol="0">
            <a:spAutoFit/>
          </a:bodyPr>
          <a:lstStyle/>
          <a:p>
            <a:r>
              <a:rPr lang="en-AU" sz="1200" dirty="0" err="1"/>
              <a:t>ChaincodeSupport</a:t>
            </a:r>
            <a:endParaRPr lang="en-AU" sz="1200" dirty="0"/>
          </a:p>
        </p:txBody>
      </p:sp>
      <p:cxnSp>
        <p:nvCxnSpPr>
          <p:cNvPr id="56" name="Straight Arrow Connector 55">
            <a:extLst>
              <a:ext uri="{FF2B5EF4-FFF2-40B4-BE49-F238E27FC236}">
                <a16:creationId xmlns:a16="http://schemas.microsoft.com/office/drawing/2014/main" id="{BF4FCD72-655B-BA48-B223-36403780D4A3}"/>
              </a:ext>
            </a:extLst>
          </p:cNvPr>
          <p:cNvCxnSpPr>
            <a:cxnSpLocks/>
          </p:cNvCxnSpPr>
          <p:nvPr/>
        </p:nvCxnSpPr>
        <p:spPr>
          <a:xfrm flipH="1">
            <a:off x="3156859" y="2887242"/>
            <a:ext cx="1646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C5A4583-D27A-A645-85D1-88AF6D60C518}"/>
              </a:ext>
            </a:extLst>
          </p:cNvPr>
          <p:cNvSpPr txBox="1"/>
          <p:nvPr/>
        </p:nvSpPr>
        <p:spPr>
          <a:xfrm>
            <a:off x="3194113" y="2616888"/>
            <a:ext cx="1609736" cy="261610"/>
          </a:xfrm>
          <a:prstGeom prst="rect">
            <a:avLst/>
          </a:prstGeom>
          <a:noFill/>
        </p:spPr>
        <p:txBody>
          <a:bodyPr wrap="none" rtlCol="0">
            <a:spAutoFit/>
          </a:bodyPr>
          <a:lstStyle/>
          <a:p>
            <a:r>
              <a:rPr lang="en-AU" sz="1100" i="1" dirty="0" err="1"/>
              <a:t>support.Register</a:t>
            </a:r>
            <a:r>
              <a:rPr lang="en-AU" sz="1100" i="1" dirty="0"/>
              <a:t>(stream)</a:t>
            </a:r>
          </a:p>
        </p:txBody>
      </p:sp>
      <p:cxnSp>
        <p:nvCxnSpPr>
          <p:cNvPr id="60" name="Straight Connector 59">
            <a:extLst>
              <a:ext uri="{FF2B5EF4-FFF2-40B4-BE49-F238E27FC236}">
                <a16:creationId xmlns:a16="http://schemas.microsoft.com/office/drawing/2014/main" id="{4757653D-8509-7F4C-8084-97C3636BA985}"/>
              </a:ext>
            </a:extLst>
          </p:cNvPr>
          <p:cNvCxnSpPr>
            <a:cxnSpLocks/>
          </p:cNvCxnSpPr>
          <p:nvPr/>
        </p:nvCxnSpPr>
        <p:spPr>
          <a:xfrm>
            <a:off x="513802" y="1765373"/>
            <a:ext cx="0" cy="4586746"/>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A1752E-EDA7-AC43-BCD4-79F0FCDA246B}"/>
              </a:ext>
            </a:extLst>
          </p:cNvPr>
          <p:cNvSpPr txBox="1"/>
          <p:nvPr/>
        </p:nvSpPr>
        <p:spPr>
          <a:xfrm>
            <a:off x="0" y="6391083"/>
            <a:ext cx="1178079" cy="276999"/>
          </a:xfrm>
          <a:prstGeom prst="rect">
            <a:avLst/>
          </a:prstGeom>
          <a:noFill/>
        </p:spPr>
        <p:txBody>
          <a:bodyPr wrap="none" rtlCol="0">
            <a:spAutoFit/>
          </a:bodyPr>
          <a:lstStyle/>
          <a:p>
            <a:r>
              <a:rPr lang="en-AU" sz="1200" dirty="0" err="1"/>
              <a:t>HandlerRegistry</a:t>
            </a:r>
            <a:endParaRPr lang="en-AU" sz="1200" dirty="0"/>
          </a:p>
        </p:txBody>
      </p:sp>
      <p:cxnSp>
        <p:nvCxnSpPr>
          <p:cNvPr id="63" name="Straight Connector 62">
            <a:extLst>
              <a:ext uri="{FF2B5EF4-FFF2-40B4-BE49-F238E27FC236}">
                <a16:creationId xmlns:a16="http://schemas.microsoft.com/office/drawing/2014/main" id="{18D84AD0-8D9A-A545-AD0A-01F3BC595368}"/>
              </a:ext>
            </a:extLst>
          </p:cNvPr>
          <p:cNvCxnSpPr>
            <a:cxnSpLocks/>
          </p:cNvCxnSpPr>
          <p:nvPr/>
        </p:nvCxnSpPr>
        <p:spPr>
          <a:xfrm>
            <a:off x="2103129" y="3429000"/>
            <a:ext cx="0" cy="2564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05B2E21-CC7A-3F42-9FB6-33A38B470EDB}"/>
              </a:ext>
            </a:extLst>
          </p:cNvPr>
          <p:cNvCxnSpPr>
            <a:cxnSpLocks/>
          </p:cNvCxnSpPr>
          <p:nvPr/>
        </p:nvCxnSpPr>
        <p:spPr>
          <a:xfrm>
            <a:off x="3153559" y="3072456"/>
            <a:ext cx="767262"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164D45B-63D2-664F-B5EC-CAECFC793631}"/>
              </a:ext>
            </a:extLst>
          </p:cNvPr>
          <p:cNvSpPr txBox="1"/>
          <p:nvPr/>
        </p:nvSpPr>
        <p:spPr>
          <a:xfrm>
            <a:off x="2098037" y="3152950"/>
            <a:ext cx="1903085" cy="246221"/>
          </a:xfrm>
          <a:prstGeom prst="rect">
            <a:avLst/>
          </a:prstGeom>
          <a:noFill/>
        </p:spPr>
        <p:txBody>
          <a:bodyPr wrap="none" rtlCol="0">
            <a:spAutoFit/>
          </a:bodyPr>
          <a:lstStyle/>
          <a:p>
            <a:pPr algn="ctr"/>
            <a:r>
              <a:rPr lang="en-AU" sz="1000" i="1" dirty="0" err="1"/>
              <a:t>HandleChaincodeStream</a:t>
            </a:r>
            <a:r>
              <a:rPr lang="en-AU" sz="1000" i="1" dirty="0"/>
              <a:t>(stream)</a:t>
            </a:r>
          </a:p>
        </p:txBody>
      </p:sp>
      <p:cxnSp>
        <p:nvCxnSpPr>
          <p:cNvPr id="70" name="Straight Arrow Connector 69">
            <a:extLst>
              <a:ext uri="{FF2B5EF4-FFF2-40B4-BE49-F238E27FC236}">
                <a16:creationId xmlns:a16="http://schemas.microsoft.com/office/drawing/2014/main" id="{1F60B0C5-E850-8B4D-8181-9D6443FC814F}"/>
              </a:ext>
            </a:extLst>
          </p:cNvPr>
          <p:cNvCxnSpPr>
            <a:cxnSpLocks/>
          </p:cNvCxnSpPr>
          <p:nvPr/>
        </p:nvCxnSpPr>
        <p:spPr>
          <a:xfrm>
            <a:off x="3920821" y="3082888"/>
            <a:ext cx="0" cy="34611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F47379F-0F80-AB4B-BDFF-D5F5FDCC5C1D}"/>
              </a:ext>
            </a:extLst>
          </p:cNvPr>
          <p:cNvCxnSpPr>
            <a:cxnSpLocks/>
          </p:cNvCxnSpPr>
          <p:nvPr/>
        </p:nvCxnSpPr>
        <p:spPr>
          <a:xfrm flipH="1">
            <a:off x="2094418" y="3429000"/>
            <a:ext cx="1826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8EC9C6-25F7-7144-BB38-A5E69985EAA7}"/>
              </a:ext>
            </a:extLst>
          </p:cNvPr>
          <p:cNvSpPr txBox="1"/>
          <p:nvPr/>
        </p:nvSpPr>
        <p:spPr>
          <a:xfrm>
            <a:off x="1774723" y="5984505"/>
            <a:ext cx="679994" cy="276999"/>
          </a:xfrm>
          <a:prstGeom prst="rect">
            <a:avLst/>
          </a:prstGeom>
          <a:noFill/>
        </p:spPr>
        <p:txBody>
          <a:bodyPr wrap="none" rtlCol="0">
            <a:spAutoFit/>
          </a:bodyPr>
          <a:lstStyle/>
          <a:p>
            <a:r>
              <a:rPr lang="en-AU" sz="1200" dirty="0"/>
              <a:t>Handler</a:t>
            </a:r>
          </a:p>
        </p:txBody>
      </p:sp>
      <p:cxnSp>
        <p:nvCxnSpPr>
          <p:cNvPr id="85" name="Straight Connector 84">
            <a:extLst>
              <a:ext uri="{FF2B5EF4-FFF2-40B4-BE49-F238E27FC236}">
                <a16:creationId xmlns:a16="http://schemas.microsoft.com/office/drawing/2014/main" id="{E0158B77-4F17-A945-9833-D23A1F9CB296}"/>
              </a:ext>
            </a:extLst>
          </p:cNvPr>
          <p:cNvCxnSpPr>
            <a:cxnSpLocks/>
          </p:cNvCxnSpPr>
          <p:nvPr/>
        </p:nvCxnSpPr>
        <p:spPr>
          <a:xfrm>
            <a:off x="1352005" y="3500846"/>
            <a:ext cx="0" cy="2492771"/>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C43779E2-C66B-BF44-B878-FBDFAC146F6D}"/>
              </a:ext>
            </a:extLst>
          </p:cNvPr>
          <p:cNvSpPr/>
          <p:nvPr/>
        </p:nvSpPr>
        <p:spPr>
          <a:xfrm>
            <a:off x="1400117" y="3585502"/>
            <a:ext cx="673657" cy="967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TextBox 91">
            <a:extLst>
              <a:ext uri="{FF2B5EF4-FFF2-40B4-BE49-F238E27FC236}">
                <a16:creationId xmlns:a16="http://schemas.microsoft.com/office/drawing/2014/main" id="{9330EC56-B46F-3342-8094-2BF82C7BF878}"/>
              </a:ext>
            </a:extLst>
          </p:cNvPr>
          <p:cNvSpPr txBox="1"/>
          <p:nvPr/>
        </p:nvSpPr>
        <p:spPr>
          <a:xfrm>
            <a:off x="673813" y="3215148"/>
            <a:ext cx="1359668" cy="261610"/>
          </a:xfrm>
          <a:prstGeom prst="rect">
            <a:avLst/>
          </a:prstGeom>
          <a:noFill/>
        </p:spPr>
        <p:txBody>
          <a:bodyPr wrap="none" rtlCol="0">
            <a:spAutoFit/>
          </a:bodyPr>
          <a:lstStyle>
            <a:defPPr>
              <a:defRPr lang="en-US"/>
            </a:defPPr>
            <a:lvl1pPr>
              <a:defRPr sz="1200" i="1"/>
            </a:lvl1pPr>
          </a:lstStyle>
          <a:p>
            <a:r>
              <a:rPr lang="en-AU" sz="1100" dirty="0"/>
              <a:t>go </a:t>
            </a:r>
            <a:r>
              <a:rPr lang="en-AU" sz="1100" dirty="0" err="1"/>
              <a:t>receiveMessage</a:t>
            </a:r>
            <a:r>
              <a:rPr lang="en-AU" sz="1100" dirty="0"/>
              <a:t>()</a:t>
            </a:r>
          </a:p>
        </p:txBody>
      </p:sp>
      <p:cxnSp>
        <p:nvCxnSpPr>
          <p:cNvPr id="94" name="Straight Arrow Connector 93">
            <a:extLst>
              <a:ext uri="{FF2B5EF4-FFF2-40B4-BE49-F238E27FC236}">
                <a16:creationId xmlns:a16="http://schemas.microsoft.com/office/drawing/2014/main" id="{219651D3-A1D2-E84B-AFBA-0D11D7C7129B}"/>
              </a:ext>
            </a:extLst>
          </p:cNvPr>
          <p:cNvCxnSpPr/>
          <p:nvPr/>
        </p:nvCxnSpPr>
        <p:spPr>
          <a:xfrm>
            <a:off x="1349374" y="4106853"/>
            <a:ext cx="765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BBCE893-F180-5F45-9155-92A8559BFECC}"/>
              </a:ext>
            </a:extLst>
          </p:cNvPr>
          <p:cNvCxnSpPr>
            <a:cxnSpLocks/>
          </p:cNvCxnSpPr>
          <p:nvPr/>
        </p:nvCxnSpPr>
        <p:spPr>
          <a:xfrm flipH="1">
            <a:off x="513802" y="4300375"/>
            <a:ext cx="1589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4AB667C-15A0-FF45-A1C3-29F729763E8E}"/>
              </a:ext>
            </a:extLst>
          </p:cNvPr>
          <p:cNvCxnSpPr>
            <a:cxnSpLocks/>
          </p:cNvCxnSpPr>
          <p:nvPr/>
        </p:nvCxnSpPr>
        <p:spPr>
          <a:xfrm flipH="1">
            <a:off x="513801" y="5436851"/>
            <a:ext cx="1589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D4F00B90-E50B-2B4E-B3E0-86A9ECDA6AAB}"/>
              </a:ext>
            </a:extLst>
          </p:cNvPr>
          <p:cNvSpPr txBox="1"/>
          <p:nvPr/>
        </p:nvSpPr>
        <p:spPr>
          <a:xfrm>
            <a:off x="866358" y="5172996"/>
            <a:ext cx="946093" cy="261610"/>
          </a:xfrm>
          <a:prstGeom prst="rect">
            <a:avLst/>
          </a:prstGeom>
          <a:noFill/>
        </p:spPr>
        <p:txBody>
          <a:bodyPr wrap="none" rtlCol="0">
            <a:spAutoFit/>
          </a:bodyPr>
          <a:lstStyle/>
          <a:p>
            <a:r>
              <a:rPr lang="en-AU" sz="1100" i="1" dirty="0"/>
              <a:t>Ready(name)</a:t>
            </a:r>
          </a:p>
        </p:txBody>
      </p:sp>
      <p:sp>
        <p:nvSpPr>
          <p:cNvPr id="100" name="TextBox 99">
            <a:extLst>
              <a:ext uri="{FF2B5EF4-FFF2-40B4-BE49-F238E27FC236}">
                <a16:creationId xmlns:a16="http://schemas.microsoft.com/office/drawing/2014/main" id="{8A21A7C2-50A4-D241-949A-C5EE0E212F19}"/>
              </a:ext>
            </a:extLst>
          </p:cNvPr>
          <p:cNvSpPr txBox="1"/>
          <p:nvPr/>
        </p:nvSpPr>
        <p:spPr>
          <a:xfrm>
            <a:off x="769645" y="4314936"/>
            <a:ext cx="1172116" cy="261610"/>
          </a:xfrm>
          <a:prstGeom prst="rect">
            <a:avLst/>
          </a:prstGeom>
          <a:noFill/>
        </p:spPr>
        <p:txBody>
          <a:bodyPr wrap="none" rtlCol="0">
            <a:spAutoFit/>
          </a:bodyPr>
          <a:lstStyle/>
          <a:p>
            <a:r>
              <a:rPr lang="en-AU" sz="1100" i="1" dirty="0"/>
              <a:t>Register(handler)</a:t>
            </a:r>
          </a:p>
        </p:txBody>
      </p:sp>
      <p:sp>
        <p:nvSpPr>
          <p:cNvPr id="102" name="Rounded Rectangle 101">
            <a:extLst>
              <a:ext uri="{FF2B5EF4-FFF2-40B4-BE49-F238E27FC236}">
                <a16:creationId xmlns:a16="http://schemas.microsoft.com/office/drawing/2014/main" id="{77FA0268-4A47-B246-ACEB-C7B8D5DF2962}"/>
              </a:ext>
            </a:extLst>
          </p:cNvPr>
          <p:cNvSpPr/>
          <p:nvPr/>
        </p:nvSpPr>
        <p:spPr>
          <a:xfrm>
            <a:off x="6221092" y="1311652"/>
            <a:ext cx="5715068" cy="5437491"/>
          </a:xfrm>
          <a:prstGeom prst="roundRect">
            <a:avLst>
              <a:gd name="adj" fmla="val 2369"/>
            </a:avLst>
          </a:prstGeom>
          <a:solidFill>
            <a:schemeClr val="accent5">
              <a:lumMod val="20000"/>
              <a:lumOff val="80000"/>
              <a:alpha val="20000"/>
            </a:schemeClr>
          </a:solidFill>
          <a:ln>
            <a:solidFill>
              <a:schemeClr val="accent1">
                <a:shade val="50000"/>
                <a:alpha val="4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3" name="TextBox 102">
            <a:extLst>
              <a:ext uri="{FF2B5EF4-FFF2-40B4-BE49-F238E27FC236}">
                <a16:creationId xmlns:a16="http://schemas.microsoft.com/office/drawing/2014/main" id="{2DD55889-54AB-EF4B-AFDC-47A02C080A27}"/>
              </a:ext>
            </a:extLst>
          </p:cNvPr>
          <p:cNvSpPr txBox="1"/>
          <p:nvPr/>
        </p:nvSpPr>
        <p:spPr>
          <a:xfrm>
            <a:off x="1342821" y="3923631"/>
            <a:ext cx="750746" cy="400110"/>
          </a:xfrm>
          <a:prstGeom prst="rect">
            <a:avLst/>
          </a:prstGeom>
          <a:noFill/>
        </p:spPr>
        <p:txBody>
          <a:bodyPr wrap="square" rtlCol="0">
            <a:spAutoFit/>
          </a:bodyPr>
          <a:lstStyle/>
          <a:p>
            <a:pPr algn="ctr"/>
            <a:r>
              <a:rPr lang="en-AU" sz="1000" i="1" dirty="0" err="1">
                <a:solidFill>
                  <a:srgbClr val="0070C0"/>
                </a:solidFill>
              </a:rPr>
              <a:t>ChaincodeMessage</a:t>
            </a:r>
            <a:endParaRPr lang="en-AU" sz="1000" i="1" dirty="0">
              <a:solidFill>
                <a:srgbClr val="0070C0"/>
              </a:solidFill>
            </a:endParaRPr>
          </a:p>
        </p:txBody>
      </p:sp>
      <p:sp>
        <p:nvSpPr>
          <p:cNvPr id="104" name="TextBox 103">
            <a:extLst>
              <a:ext uri="{FF2B5EF4-FFF2-40B4-BE49-F238E27FC236}">
                <a16:creationId xmlns:a16="http://schemas.microsoft.com/office/drawing/2014/main" id="{880E22A7-05E0-EA4B-B9DC-3E7AC344C2FB}"/>
              </a:ext>
            </a:extLst>
          </p:cNvPr>
          <p:cNvSpPr txBox="1"/>
          <p:nvPr/>
        </p:nvSpPr>
        <p:spPr>
          <a:xfrm>
            <a:off x="2134697" y="6556155"/>
            <a:ext cx="1028227" cy="284749"/>
          </a:xfrm>
          <a:prstGeom prst="roundRect">
            <a:avLst/>
          </a:prstGeom>
          <a:solidFill>
            <a:srgbClr val="0070C0"/>
          </a:solidFill>
          <a:ln>
            <a:solidFill>
              <a:srgbClr val="0070C0"/>
            </a:solidFill>
          </a:ln>
        </p:spPr>
        <p:txBody>
          <a:bodyPr wrap="square" tIns="36000" bIns="36000" rtlCol="0">
            <a:spAutoFit/>
          </a:bodyPr>
          <a:lstStyle/>
          <a:p>
            <a:pPr algn="ctr"/>
            <a:r>
              <a:rPr lang="en-AU" sz="1200" b="1" dirty="0">
                <a:solidFill>
                  <a:schemeClr val="bg1"/>
                </a:solidFill>
              </a:rPr>
              <a:t>PEER</a:t>
            </a:r>
          </a:p>
        </p:txBody>
      </p:sp>
      <p:sp>
        <p:nvSpPr>
          <p:cNvPr id="105" name="TextBox 104">
            <a:extLst>
              <a:ext uri="{FF2B5EF4-FFF2-40B4-BE49-F238E27FC236}">
                <a16:creationId xmlns:a16="http://schemas.microsoft.com/office/drawing/2014/main" id="{6E33DF05-2BE3-7C44-990E-E719A60ECD52}"/>
              </a:ext>
            </a:extLst>
          </p:cNvPr>
          <p:cNvSpPr txBox="1"/>
          <p:nvPr/>
        </p:nvSpPr>
        <p:spPr>
          <a:xfrm>
            <a:off x="8757566" y="6550511"/>
            <a:ext cx="1028227" cy="284749"/>
          </a:xfrm>
          <a:prstGeom prst="roundRect">
            <a:avLst/>
          </a:prstGeom>
          <a:solidFill>
            <a:srgbClr val="0070C0"/>
          </a:solidFill>
          <a:ln>
            <a:solidFill>
              <a:srgbClr val="0070C0"/>
            </a:solidFill>
          </a:ln>
        </p:spPr>
        <p:txBody>
          <a:bodyPr wrap="square" tIns="36000" bIns="36000" rtlCol="0">
            <a:spAutoFit/>
          </a:bodyPr>
          <a:lstStyle/>
          <a:p>
            <a:pPr algn="ctr"/>
            <a:r>
              <a:rPr lang="en-AU" sz="1200" b="1" dirty="0">
                <a:solidFill>
                  <a:schemeClr val="bg1"/>
                </a:solidFill>
              </a:rPr>
              <a:t>CHAINCODE</a:t>
            </a:r>
          </a:p>
        </p:txBody>
      </p:sp>
      <p:cxnSp>
        <p:nvCxnSpPr>
          <p:cNvPr id="107" name="Straight Arrow Connector 106">
            <a:extLst>
              <a:ext uri="{FF2B5EF4-FFF2-40B4-BE49-F238E27FC236}">
                <a16:creationId xmlns:a16="http://schemas.microsoft.com/office/drawing/2014/main" id="{8EA38329-3F62-3947-887F-FE3733D5A7B5}"/>
              </a:ext>
            </a:extLst>
          </p:cNvPr>
          <p:cNvCxnSpPr>
            <a:cxnSpLocks/>
          </p:cNvCxnSpPr>
          <p:nvPr/>
        </p:nvCxnSpPr>
        <p:spPr>
          <a:xfrm flipH="1">
            <a:off x="8299271" y="4837812"/>
            <a:ext cx="17242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53EEC21-DE9E-8E44-A8EA-4469552674C4}"/>
              </a:ext>
            </a:extLst>
          </p:cNvPr>
          <p:cNvCxnSpPr>
            <a:cxnSpLocks/>
          </p:cNvCxnSpPr>
          <p:nvPr/>
        </p:nvCxnSpPr>
        <p:spPr>
          <a:xfrm flipH="1">
            <a:off x="8299270" y="5756832"/>
            <a:ext cx="17242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D3D4DAA9-5B41-BC4E-B502-FA9F3EF7D246}"/>
              </a:ext>
            </a:extLst>
          </p:cNvPr>
          <p:cNvSpPr txBox="1"/>
          <p:nvPr/>
        </p:nvSpPr>
        <p:spPr>
          <a:xfrm>
            <a:off x="7362262" y="4719669"/>
            <a:ext cx="974947" cy="261610"/>
          </a:xfrm>
          <a:prstGeom prst="rect">
            <a:avLst/>
          </a:prstGeom>
          <a:noFill/>
        </p:spPr>
        <p:txBody>
          <a:bodyPr wrap="none" rtlCol="0">
            <a:spAutoFit/>
          </a:bodyPr>
          <a:lstStyle/>
          <a:p>
            <a:r>
              <a:rPr lang="en-AU" sz="1100" dirty="0"/>
              <a:t>&lt;established&gt;</a:t>
            </a:r>
          </a:p>
        </p:txBody>
      </p:sp>
      <p:sp>
        <p:nvSpPr>
          <p:cNvPr id="111" name="TextBox 110">
            <a:extLst>
              <a:ext uri="{FF2B5EF4-FFF2-40B4-BE49-F238E27FC236}">
                <a16:creationId xmlns:a16="http://schemas.microsoft.com/office/drawing/2014/main" id="{28D9C2A0-137E-8A49-ADCD-C3C3A2236012}"/>
              </a:ext>
            </a:extLst>
          </p:cNvPr>
          <p:cNvSpPr txBox="1"/>
          <p:nvPr/>
        </p:nvSpPr>
        <p:spPr>
          <a:xfrm>
            <a:off x="7652317" y="5612710"/>
            <a:ext cx="651140" cy="261610"/>
          </a:xfrm>
          <a:prstGeom prst="rect">
            <a:avLst/>
          </a:prstGeom>
          <a:noFill/>
        </p:spPr>
        <p:txBody>
          <a:bodyPr wrap="none" rtlCol="0">
            <a:spAutoFit/>
          </a:bodyPr>
          <a:lstStyle/>
          <a:p>
            <a:r>
              <a:rPr lang="en-AU" sz="1100" dirty="0"/>
              <a:t>&lt;ready&gt;</a:t>
            </a:r>
          </a:p>
        </p:txBody>
      </p:sp>
      <p:cxnSp>
        <p:nvCxnSpPr>
          <p:cNvPr id="113" name="Straight Arrow Connector 112">
            <a:extLst>
              <a:ext uri="{FF2B5EF4-FFF2-40B4-BE49-F238E27FC236}">
                <a16:creationId xmlns:a16="http://schemas.microsoft.com/office/drawing/2014/main" id="{94CCE6AB-E12A-EA46-A41D-AD4598E09AA0}"/>
              </a:ext>
            </a:extLst>
          </p:cNvPr>
          <p:cNvCxnSpPr>
            <a:cxnSpLocks/>
          </p:cNvCxnSpPr>
          <p:nvPr/>
        </p:nvCxnSpPr>
        <p:spPr>
          <a:xfrm flipH="1">
            <a:off x="10030538" y="4658487"/>
            <a:ext cx="1218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B79FFE3-98FE-CB45-ACAB-7BA671022482}"/>
              </a:ext>
            </a:extLst>
          </p:cNvPr>
          <p:cNvCxnSpPr>
            <a:cxnSpLocks/>
          </p:cNvCxnSpPr>
          <p:nvPr/>
        </p:nvCxnSpPr>
        <p:spPr>
          <a:xfrm flipH="1">
            <a:off x="10023569" y="5508376"/>
            <a:ext cx="1218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67521A78-1D92-DE4F-B575-7A0A408840AC}"/>
              </a:ext>
            </a:extLst>
          </p:cNvPr>
          <p:cNvSpPr txBox="1"/>
          <p:nvPr/>
        </p:nvSpPr>
        <p:spPr>
          <a:xfrm>
            <a:off x="10295813" y="4449391"/>
            <a:ext cx="750746" cy="400110"/>
          </a:xfrm>
          <a:prstGeom prst="rect">
            <a:avLst/>
          </a:prstGeom>
          <a:noFill/>
        </p:spPr>
        <p:txBody>
          <a:bodyPr wrap="square" rtlCol="0">
            <a:spAutoFit/>
          </a:bodyPr>
          <a:lstStyle/>
          <a:p>
            <a:pPr algn="ctr"/>
            <a:r>
              <a:rPr lang="en-AU" sz="1000" i="1" dirty="0" err="1">
                <a:solidFill>
                  <a:srgbClr val="0070C0"/>
                </a:solidFill>
              </a:rPr>
              <a:t>ChaincodeMessage</a:t>
            </a:r>
            <a:endParaRPr lang="en-AU" sz="1000" i="1" dirty="0">
              <a:solidFill>
                <a:srgbClr val="0070C0"/>
              </a:solidFill>
            </a:endParaRPr>
          </a:p>
        </p:txBody>
      </p:sp>
      <p:sp>
        <p:nvSpPr>
          <p:cNvPr id="117" name="TextBox 116">
            <a:extLst>
              <a:ext uri="{FF2B5EF4-FFF2-40B4-BE49-F238E27FC236}">
                <a16:creationId xmlns:a16="http://schemas.microsoft.com/office/drawing/2014/main" id="{544191A5-348A-7746-9976-06DE5B382E18}"/>
              </a:ext>
            </a:extLst>
          </p:cNvPr>
          <p:cNvSpPr txBox="1"/>
          <p:nvPr/>
        </p:nvSpPr>
        <p:spPr>
          <a:xfrm>
            <a:off x="10304483" y="5309891"/>
            <a:ext cx="750746" cy="400110"/>
          </a:xfrm>
          <a:prstGeom prst="rect">
            <a:avLst/>
          </a:prstGeom>
          <a:noFill/>
        </p:spPr>
        <p:txBody>
          <a:bodyPr wrap="square" rtlCol="0">
            <a:spAutoFit/>
          </a:bodyPr>
          <a:lstStyle/>
          <a:p>
            <a:pPr algn="ctr"/>
            <a:r>
              <a:rPr lang="en-AU" sz="1000" i="1" dirty="0" err="1">
                <a:solidFill>
                  <a:srgbClr val="0070C0"/>
                </a:solidFill>
              </a:rPr>
              <a:t>ChaincodeMessage</a:t>
            </a:r>
            <a:endParaRPr lang="en-AU" sz="1000" i="1" dirty="0">
              <a:solidFill>
                <a:srgbClr val="0070C0"/>
              </a:solidFill>
            </a:endParaRPr>
          </a:p>
        </p:txBody>
      </p:sp>
      <p:grpSp>
        <p:nvGrpSpPr>
          <p:cNvPr id="118" name="Group 117">
            <a:extLst>
              <a:ext uri="{FF2B5EF4-FFF2-40B4-BE49-F238E27FC236}">
                <a16:creationId xmlns:a16="http://schemas.microsoft.com/office/drawing/2014/main" id="{5985D34B-0E61-F64A-BE14-ED7391522081}"/>
              </a:ext>
            </a:extLst>
          </p:cNvPr>
          <p:cNvGrpSpPr/>
          <p:nvPr/>
        </p:nvGrpSpPr>
        <p:grpSpPr>
          <a:xfrm>
            <a:off x="-10510" y="-10510"/>
            <a:ext cx="4687613" cy="560509"/>
            <a:chOff x="-10510" y="-10510"/>
            <a:chExt cx="4687613" cy="560509"/>
          </a:xfrm>
        </p:grpSpPr>
        <p:sp>
          <p:nvSpPr>
            <p:cNvPr id="119" name="Snip Single Corner of Rectangle 118">
              <a:extLst>
                <a:ext uri="{FF2B5EF4-FFF2-40B4-BE49-F238E27FC236}">
                  <a16:creationId xmlns:a16="http://schemas.microsoft.com/office/drawing/2014/main" id="{6C5E07A5-E7F6-9547-9917-5F1F8F414C95}"/>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TextBox 119">
              <a:extLst>
                <a:ext uri="{FF2B5EF4-FFF2-40B4-BE49-F238E27FC236}">
                  <a16:creationId xmlns:a16="http://schemas.microsoft.com/office/drawing/2014/main" id="{952B4E26-20F8-CC47-A127-A3119D0DB91E}"/>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121" name="Rectangle 120">
              <a:extLst>
                <a:ext uri="{FF2B5EF4-FFF2-40B4-BE49-F238E27FC236}">
                  <a16:creationId xmlns:a16="http://schemas.microsoft.com/office/drawing/2014/main" id="{8D43070B-7C78-EE47-A1D1-82D60C804DD8}"/>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
        <p:nvSpPr>
          <p:cNvPr id="122" name="Trapezium 121">
            <a:extLst>
              <a:ext uri="{FF2B5EF4-FFF2-40B4-BE49-F238E27FC236}">
                <a16:creationId xmlns:a16="http://schemas.microsoft.com/office/drawing/2014/main" id="{B231D6C8-E6F2-E24C-B0C8-1F3C52F5246A}"/>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Tree>
    <p:extLst>
      <p:ext uri="{BB962C8B-B14F-4D97-AF65-F5344CB8AC3E}">
        <p14:creationId xmlns:p14="http://schemas.microsoft.com/office/powerpoint/2010/main" val="1450668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Interaction Protocol</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a:xfrm>
            <a:off x="838200" y="1825625"/>
            <a:ext cx="11213592" cy="4351338"/>
          </a:xfrm>
        </p:spPr>
        <p:txBody>
          <a:bodyPr>
            <a:normAutofit fontScale="92500" lnSpcReduction="10000"/>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Protocol (running):</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To maintain the connection live, the peer occasionally sends </a:t>
            </a:r>
            <a:r>
              <a:rPr lang="en-AU" sz="2000" b="1" dirty="0">
                <a:solidFill>
                  <a:schemeClr val="accent1">
                    <a:lumMod val="75000"/>
                  </a:schemeClr>
                </a:solidFill>
                <a:latin typeface="Courier New" panose="02070309020205020404" pitchFamily="49" charset="0"/>
                <a:cs typeface="Courier New" panose="02070309020205020404" pitchFamily="49" charset="0"/>
              </a:rPr>
              <a:t>KEEPALIVE</a:t>
            </a:r>
            <a:r>
              <a:rPr lang="en-AU" dirty="0">
                <a:latin typeface="Arial Narrow" panose="020B0604020202020204" pitchFamily="34" charset="0"/>
                <a:cs typeface="Arial Narrow" panose="020B0604020202020204" pitchFamily="34" charset="0"/>
              </a:rPr>
              <a:t> messages echoed by the shim.</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If the chaincode has never been initialised, the admin will instruct the peer to initialise the chaincode, which results to sending a </a:t>
            </a:r>
            <a:r>
              <a:rPr lang="en-AU" sz="2100" b="1" dirty="0" err="1">
                <a:solidFill>
                  <a:schemeClr val="accent1">
                    <a:lumMod val="75000"/>
                  </a:schemeClr>
                </a:solidFill>
                <a:latin typeface="Courier New" panose="02070309020205020404" pitchFamily="49" charset="0"/>
                <a:cs typeface="Courier New" panose="02070309020205020404" pitchFamily="49" charset="0"/>
              </a:rPr>
              <a:t>ChaincodeMessage</a:t>
            </a:r>
            <a:r>
              <a:rPr lang="en-AU" dirty="0">
                <a:latin typeface="Arial Narrow" panose="020B0604020202020204" pitchFamily="34" charset="0"/>
                <a:cs typeface="Arial Narrow" panose="020B0604020202020204" pitchFamily="34" charset="0"/>
              </a:rPr>
              <a:t> of type </a:t>
            </a:r>
            <a:r>
              <a:rPr lang="en-AU" sz="2000" b="1" dirty="0">
                <a:solidFill>
                  <a:schemeClr val="accent1">
                    <a:lumMod val="75000"/>
                  </a:schemeClr>
                </a:solidFill>
                <a:latin typeface="Courier New" panose="02070309020205020404" pitchFamily="49" charset="0"/>
                <a:cs typeface="Courier New" panose="02070309020205020404" pitchFamily="49" charset="0"/>
              </a:rPr>
              <a:t>INIT</a:t>
            </a:r>
            <a:r>
              <a:rPr lang="en-AU" dirty="0">
                <a:latin typeface="Arial Narrow" panose="020B0604020202020204" pitchFamily="34" charset="0"/>
                <a:cs typeface="Arial Narrow" panose="020B0604020202020204" pitchFamily="34" charset="0"/>
              </a:rPr>
              <a:t> to the shim.</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shim will as a result invoke the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Chaincode.Init</a:t>
            </a:r>
            <a:r>
              <a:rPr lang="en-AU" sz="2000" b="1" dirty="0">
                <a:solidFill>
                  <a:schemeClr val="accent1">
                    <a:lumMod val="75000"/>
                  </a:schemeClr>
                </a:solidFill>
                <a:latin typeface="Courier New" panose="02070309020205020404" pitchFamily="49" charset="0"/>
                <a:cs typeface="Courier New" panose="02070309020205020404" pitchFamily="49" charset="0"/>
              </a:rPr>
              <a:t>(</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ChaincodeStub</a:t>
            </a:r>
            <a:r>
              <a:rPr lang="en-AU" sz="2000" b="1" dirty="0">
                <a:solidFill>
                  <a:schemeClr val="accent1">
                    <a:lumMod val="75000"/>
                  </a:schemeClr>
                </a:solidFill>
                <a:latin typeface="Courier New" panose="02070309020205020404" pitchFamily="49" charset="0"/>
                <a:cs typeface="Courier New" panose="02070309020205020404" pitchFamily="49" charset="0"/>
              </a:rPr>
              <a:t>) </a:t>
            </a:r>
            <a:r>
              <a:rPr lang="en-AU" dirty="0">
                <a:latin typeface="Arial Narrow" panose="020B0604020202020204" pitchFamily="34" charset="0"/>
                <a:cs typeface="Arial Narrow" panose="020B0604020202020204" pitchFamily="34" charset="0"/>
              </a:rPr>
              <a:t>method.</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For any other transaction the peer will send a a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ChaincodeMessage</a:t>
            </a:r>
            <a:r>
              <a:rPr lang="en-AU" dirty="0">
                <a:latin typeface="Arial Narrow" panose="020B0604020202020204" pitchFamily="34" charset="0"/>
                <a:cs typeface="Arial Narrow" panose="020B0604020202020204" pitchFamily="34" charset="0"/>
              </a:rPr>
              <a:t> of type </a:t>
            </a:r>
            <a:r>
              <a:rPr lang="en-AU" sz="2000" b="1" dirty="0">
                <a:solidFill>
                  <a:schemeClr val="accent1">
                    <a:lumMod val="75000"/>
                  </a:schemeClr>
                </a:solidFill>
                <a:latin typeface="Courier New" panose="02070309020205020404" pitchFamily="49" charset="0"/>
                <a:cs typeface="Courier New" panose="02070309020205020404" pitchFamily="49" charset="0"/>
              </a:rPr>
              <a:t>INVOKE</a:t>
            </a:r>
            <a:r>
              <a:rPr lang="en-AU" dirty="0">
                <a:latin typeface="Arial Narrow" panose="020B0604020202020204" pitchFamily="34" charset="0"/>
                <a:cs typeface="Arial Narrow" panose="020B0604020202020204" pitchFamily="34" charset="0"/>
              </a:rPr>
              <a:t>, which results in the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Chaincode.Invoke</a:t>
            </a:r>
            <a:r>
              <a:rPr lang="en-AU" sz="2000" b="1" dirty="0">
                <a:solidFill>
                  <a:schemeClr val="accent1">
                    <a:lumMod val="75000"/>
                  </a:schemeClr>
                </a:solidFill>
                <a:latin typeface="Courier New" panose="02070309020205020404" pitchFamily="49" charset="0"/>
                <a:cs typeface="Courier New" panose="02070309020205020404" pitchFamily="49" charset="0"/>
              </a:rPr>
              <a:t>(</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ChaincodeStub</a:t>
            </a:r>
            <a:r>
              <a:rPr lang="en-AU" sz="2000" b="1" dirty="0">
                <a:solidFill>
                  <a:schemeClr val="accent1">
                    <a:lumMod val="75000"/>
                  </a:schemeClr>
                </a:solidFill>
                <a:latin typeface="Courier New" panose="02070309020205020404" pitchFamily="49" charset="0"/>
                <a:cs typeface="Courier New" panose="02070309020205020404" pitchFamily="49" charset="0"/>
              </a:rPr>
              <a:t>)</a:t>
            </a:r>
            <a:r>
              <a:rPr lang="en-AU" dirty="0">
                <a:latin typeface="Arial Narrow" panose="020B0604020202020204" pitchFamily="34" charset="0"/>
                <a:cs typeface="Arial Narrow" panose="020B0604020202020204" pitchFamily="34" charset="0"/>
              </a:rPr>
              <a:t> method invocation.</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shim </a:t>
            </a:r>
            <a:r>
              <a:rPr lang="en-AU" dirty="0" err="1">
                <a:latin typeface="Arial Narrow" panose="020B0604020202020204" pitchFamily="34" charset="0"/>
                <a:cs typeface="Arial Narrow" panose="020B0604020202020204" pitchFamily="34" charset="0"/>
              </a:rPr>
              <a:t>wll</a:t>
            </a:r>
            <a:r>
              <a:rPr lang="en-AU" dirty="0">
                <a:latin typeface="Arial Narrow" panose="020B0604020202020204" pitchFamily="34" charset="0"/>
                <a:cs typeface="Arial Narrow" panose="020B0604020202020204" pitchFamily="34" charset="0"/>
              </a:rPr>
              <a:t> respond to a transaction invocation (including </a:t>
            </a:r>
            <a:r>
              <a:rPr lang="en-AU" sz="2100" b="1" dirty="0">
                <a:solidFill>
                  <a:schemeClr val="accent1">
                    <a:lumMod val="75000"/>
                  </a:schemeClr>
                </a:solidFill>
                <a:latin typeface="Courier New" panose="02070309020205020404" pitchFamily="49" charset="0"/>
                <a:cs typeface="Courier New" panose="02070309020205020404" pitchFamily="49" charset="0"/>
              </a:rPr>
              <a:t>INIT</a:t>
            </a:r>
            <a:r>
              <a:rPr lang="en-AU" dirty="0">
                <a:latin typeface="Arial Narrow" panose="020B0604020202020204" pitchFamily="34" charset="0"/>
                <a:cs typeface="Arial Narrow" panose="020B0604020202020204" pitchFamily="34" charset="0"/>
              </a:rPr>
              <a:t>) with a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ChaincodeMessage</a:t>
            </a:r>
            <a:r>
              <a:rPr lang="en-AU" dirty="0">
                <a:latin typeface="Arial Narrow" panose="020B0604020202020204" pitchFamily="34" charset="0"/>
                <a:cs typeface="Arial Narrow" panose="020B0604020202020204" pitchFamily="34" charset="0"/>
              </a:rPr>
              <a:t> of type </a:t>
            </a:r>
            <a:r>
              <a:rPr lang="en-AU" sz="2000" b="1" dirty="0">
                <a:solidFill>
                  <a:schemeClr val="accent1">
                    <a:lumMod val="75000"/>
                  </a:schemeClr>
                </a:solidFill>
                <a:latin typeface="Courier New" panose="02070309020205020404" pitchFamily="49" charset="0"/>
                <a:cs typeface="Courier New" panose="02070309020205020404" pitchFamily="49" charset="0"/>
              </a:rPr>
              <a:t>COMPLETED</a:t>
            </a:r>
            <a:r>
              <a:rPr lang="en-AU" dirty="0">
                <a:latin typeface="Arial Narrow" panose="020B0604020202020204" pitchFamily="34" charset="0"/>
                <a:cs typeface="Arial Narrow" panose="020B0604020202020204" pitchFamily="34" charset="0"/>
              </a:rPr>
              <a:t> or </a:t>
            </a:r>
            <a:r>
              <a:rPr lang="en-AU" sz="2000" b="1" dirty="0">
                <a:solidFill>
                  <a:schemeClr val="accent1">
                    <a:lumMod val="75000"/>
                  </a:schemeClr>
                </a:solidFill>
                <a:latin typeface="Courier New" panose="02070309020205020404" pitchFamily="49" charset="0"/>
                <a:cs typeface="Courier New" panose="02070309020205020404" pitchFamily="49" charset="0"/>
              </a:rPr>
              <a:t>ERROR</a:t>
            </a:r>
            <a:r>
              <a:rPr lang="en-AU" dirty="0">
                <a:latin typeface="Arial Narrow" panose="020B0604020202020204" pitchFamily="34" charset="0"/>
                <a:cs typeface="Arial Narrow" panose="020B0604020202020204" pitchFamily="34" charset="0"/>
              </a:rPr>
              <a:t>.</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shim may send any other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ChaincodeMessage</a:t>
            </a:r>
            <a:r>
              <a:rPr lang="en-AU" dirty="0">
                <a:latin typeface="Arial Narrow" panose="020B0604020202020204" pitchFamily="34" charset="0"/>
                <a:cs typeface="Arial Narrow" panose="020B0604020202020204" pitchFamily="34" charset="0"/>
              </a:rPr>
              <a:t> type as a result of the interaction of the chaincode with the </a:t>
            </a:r>
            <a:r>
              <a:rPr lang="en-AU" sz="2000" b="1" dirty="0" err="1">
                <a:solidFill>
                  <a:schemeClr val="accent1">
                    <a:lumMod val="75000"/>
                  </a:schemeClr>
                </a:solidFill>
                <a:latin typeface="Courier New" panose="02070309020205020404" pitchFamily="49" charset="0"/>
                <a:cs typeface="Courier New" panose="02070309020205020404" pitchFamily="49" charset="0"/>
              </a:rPr>
              <a:t>ChaincodeStub</a:t>
            </a:r>
            <a:r>
              <a:rPr lang="en-AU" dirty="0">
                <a:latin typeface="Arial Narrow" panose="020B0604020202020204" pitchFamily="34" charset="0"/>
                <a:cs typeface="Arial Narrow" panose="020B0604020202020204" pitchFamily="34" charset="0"/>
              </a:rPr>
              <a:t> interface (querying the ledger).</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peer may respond to a query from the shim with a </a:t>
            </a:r>
            <a:r>
              <a:rPr lang="en-AU" sz="2100" b="1" dirty="0" err="1">
                <a:solidFill>
                  <a:schemeClr val="accent1">
                    <a:lumMod val="75000"/>
                  </a:schemeClr>
                </a:solidFill>
                <a:latin typeface="Courier New" panose="02070309020205020404" pitchFamily="49" charset="0"/>
                <a:cs typeface="Courier New" panose="02070309020205020404" pitchFamily="49" charset="0"/>
              </a:rPr>
              <a:t>ChaincodeMessage</a:t>
            </a:r>
            <a:r>
              <a:rPr lang="en-AU" dirty="0">
                <a:latin typeface="Arial Narrow" panose="020B0604020202020204" pitchFamily="34" charset="0"/>
                <a:cs typeface="Arial Narrow" panose="020B0604020202020204" pitchFamily="34" charset="0"/>
              </a:rPr>
              <a:t> of type </a:t>
            </a:r>
            <a:r>
              <a:rPr lang="en-AU" sz="2100" b="1" dirty="0">
                <a:solidFill>
                  <a:schemeClr val="accent1">
                    <a:lumMod val="75000"/>
                  </a:schemeClr>
                </a:solidFill>
                <a:latin typeface="Courier New" panose="02070309020205020404" pitchFamily="49" charset="0"/>
                <a:cs typeface="Courier New" panose="02070309020205020404" pitchFamily="49" charset="0"/>
              </a:rPr>
              <a:t>RESPONSE</a:t>
            </a:r>
            <a:r>
              <a:rPr lang="en-AU" dirty="0">
                <a:latin typeface="Arial Narrow" panose="020B0604020202020204" pitchFamily="34" charset="0"/>
                <a:cs typeface="Arial Narrow" panose="020B0604020202020204" pitchFamily="34" charset="0"/>
              </a:rPr>
              <a:t>.</a:t>
            </a:r>
          </a:p>
        </p:txBody>
      </p:sp>
      <p:sp>
        <p:nvSpPr>
          <p:cNvPr id="4" name="Trapezium 3">
            <a:extLst>
              <a:ext uri="{FF2B5EF4-FFF2-40B4-BE49-F238E27FC236}">
                <a16:creationId xmlns:a16="http://schemas.microsoft.com/office/drawing/2014/main" id="{AC545BC5-5525-7A42-8970-42A7EC487166}"/>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0B43DF85-7BB8-9F4E-84A4-0C929FF4B5EE}"/>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0F67DB04-946B-FE4B-9FC6-4BF6908B9053}"/>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1BB24EF5-6D4F-224A-B9C6-5CF044D5DC35}"/>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8" name="Rectangle 7">
              <a:extLst>
                <a:ext uri="{FF2B5EF4-FFF2-40B4-BE49-F238E27FC236}">
                  <a16:creationId xmlns:a16="http://schemas.microsoft.com/office/drawing/2014/main" id="{5B56A729-85F2-EF4A-9B2D-C9BB2F3D7451}"/>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1596125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77FA0268-4A47-B246-ACEB-C7B8D5DF2962}"/>
              </a:ext>
            </a:extLst>
          </p:cNvPr>
          <p:cNvSpPr/>
          <p:nvPr/>
        </p:nvSpPr>
        <p:spPr>
          <a:xfrm>
            <a:off x="6565467" y="1311652"/>
            <a:ext cx="5424673" cy="5437491"/>
          </a:xfrm>
          <a:prstGeom prst="roundRect">
            <a:avLst>
              <a:gd name="adj" fmla="val 2369"/>
            </a:avLst>
          </a:prstGeom>
          <a:solidFill>
            <a:schemeClr val="accent5">
              <a:lumMod val="20000"/>
              <a:lumOff val="80000"/>
              <a:alpha val="20000"/>
            </a:schemeClr>
          </a:solidFill>
          <a:ln>
            <a:solidFill>
              <a:schemeClr val="accent1">
                <a:shade val="50000"/>
                <a:alpha val="41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1" name="Rounded Rectangle 100">
            <a:extLst>
              <a:ext uri="{FF2B5EF4-FFF2-40B4-BE49-F238E27FC236}">
                <a16:creationId xmlns:a16="http://schemas.microsoft.com/office/drawing/2014/main" id="{6D4928B6-7F4B-6F46-8D9B-A3107BF8CA1D}"/>
              </a:ext>
            </a:extLst>
          </p:cNvPr>
          <p:cNvSpPr/>
          <p:nvPr/>
        </p:nvSpPr>
        <p:spPr>
          <a:xfrm>
            <a:off x="201860" y="1388371"/>
            <a:ext cx="5258551" cy="5298992"/>
          </a:xfrm>
          <a:prstGeom prst="roundRect">
            <a:avLst>
              <a:gd name="adj" fmla="val 2369"/>
            </a:avLst>
          </a:prstGeom>
          <a:solidFill>
            <a:schemeClr val="accent5">
              <a:lumMod val="20000"/>
              <a:lumOff val="80000"/>
              <a:alpha val="20000"/>
            </a:schemeClr>
          </a:solidFill>
          <a:ln>
            <a:solidFill>
              <a:schemeClr val="accent1">
                <a:shade val="50000"/>
                <a:alpha val="4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Interaction Protocol</a:t>
            </a:r>
          </a:p>
        </p:txBody>
      </p:sp>
      <p:sp>
        <p:nvSpPr>
          <p:cNvPr id="4" name="Trapezium 3">
            <a:extLst>
              <a:ext uri="{FF2B5EF4-FFF2-40B4-BE49-F238E27FC236}">
                <a16:creationId xmlns:a16="http://schemas.microsoft.com/office/drawing/2014/main" id="{AC545BC5-5525-7A42-8970-42A7EC487166}"/>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cxnSp>
        <p:nvCxnSpPr>
          <p:cNvPr id="9" name="Straight Connector 8">
            <a:extLst>
              <a:ext uri="{FF2B5EF4-FFF2-40B4-BE49-F238E27FC236}">
                <a16:creationId xmlns:a16="http://schemas.microsoft.com/office/drawing/2014/main" id="{51C08437-E2BE-E042-9DBD-57065AF40F0B}"/>
              </a:ext>
            </a:extLst>
          </p:cNvPr>
          <p:cNvCxnSpPr>
            <a:cxnSpLocks/>
          </p:cNvCxnSpPr>
          <p:nvPr/>
        </p:nvCxnSpPr>
        <p:spPr>
          <a:xfrm>
            <a:off x="6914993" y="1895713"/>
            <a:ext cx="0" cy="40870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40A8AF-F4D1-0045-BFEE-1BEE3A9588FD}"/>
              </a:ext>
            </a:extLst>
          </p:cNvPr>
          <p:cNvSpPr txBox="1"/>
          <p:nvPr/>
        </p:nvSpPr>
        <p:spPr>
          <a:xfrm>
            <a:off x="6431666" y="5982789"/>
            <a:ext cx="990720" cy="276999"/>
          </a:xfrm>
          <a:prstGeom prst="rect">
            <a:avLst/>
          </a:prstGeom>
          <a:noFill/>
        </p:spPr>
        <p:txBody>
          <a:bodyPr wrap="none" rtlCol="0">
            <a:spAutoFit/>
          </a:bodyPr>
          <a:lstStyle/>
          <a:p>
            <a:r>
              <a:rPr lang="en-AU" sz="1200" dirty="0" err="1"/>
              <a:t>ClientStream</a:t>
            </a:r>
            <a:endParaRPr lang="en-AU" sz="1200" dirty="0"/>
          </a:p>
        </p:txBody>
      </p:sp>
      <p:cxnSp>
        <p:nvCxnSpPr>
          <p:cNvPr id="14" name="Straight Connector 13">
            <a:extLst>
              <a:ext uri="{FF2B5EF4-FFF2-40B4-BE49-F238E27FC236}">
                <a16:creationId xmlns:a16="http://schemas.microsoft.com/office/drawing/2014/main" id="{FD2974D4-969C-AD4B-8D6F-836DDDAC545E}"/>
              </a:ext>
            </a:extLst>
          </p:cNvPr>
          <p:cNvCxnSpPr>
            <a:cxnSpLocks/>
          </p:cNvCxnSpPr>
          <p:nvPr/>
        </p:nvCxnSpPr>
        <p:spPr>
          <a:xfrm>
            <a:off x="8864776" y="1581980"/>
            <a:ext cx="0" cy="4464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72019D-BA3D-8B4B-B57E-D6B55D3811DE}"/>
              </a:ext>
            </a:extLst>
          </p:cNvPr>
          <p:cNvCxnSpPr>
            <a:cxnSpLocks/>
          </p:cNvCxnSpPr>
          <p:nvPr/>
        </p:nvCxnSpPr>
        <p:spPr>
          <a:xfrm>
            <a:off x="10006426" y="3537654"/>
            <a:ext cx="0" cy="27184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C728A34-082B-994E-8EA2-67E838B270C8}"/>
              </a:ext>
            </a:extLst>
          </p:cNvPr>
          <p:cNvSpPr txBox="1"/>
          <p:nvPr/>
        </p:nvSpPr>
        <p:spPr>
          <a:xfrm>
            <a:off x="8530821" y="6030927"/>
            <a:ext cx="679994" cy="276999"/>
          </a:xfrm>
          <a:prstGeom prst="rect">
            <a:avLst/>
          </a:prstGeom>
          <a:noFill/>
        </p:spPr>
        <p:txBody>
          <a:bodyPr wrap="none" rtlCol="0">
            <a:spAutoFit/>
          </a:bodyPr>
          <a:lstStyle/>
          <a:p>
            <a:r>
              <a:rPr lang="en-AU" sz="1200" dirty="0"/>
              <a:t>Handler</a:t>
            </a:r>
          </a:p>
        </p:txBody>
      </p:sp>
      <p:sp>
        <p:nvSpPr>
          <p:cNvPr id="20" name="TextBox 19">
            <a:extLst>
              <a:ext uri="{FF2B5EF4-FFF2-40B4-BE49-F238E27FC236}">
                <a16:creationId xmlns:a16="http://schemas.microsoft.com/office/drawing/2014/main" id="{199867FC-EF95-594E-B836-4047FC65718F}"/>
              </a:ext>
            </a:extLst>
          </p:cNvPr>
          <p:cNvSpPr txBox="1"/>
          <p:nvPr/>
        </p:nvSpPr>
        <p:spPr>
          <a:xfrm>
            <a:off x="9445856" y="6013385"/>
            <a:ext cx="1121141" cy="276999"/>
          </a:xfrm>
          <a:prstGeom prst="rect">
            <a:avLst/>
          </a:prstGeom>
          <a:noFill/>
        </p:spPr>
        <p:txBody>
          <a:bodyPr wrap="square" rtlCol="0">
            <a:spAutoFit/>
          </a:bodyPr>
          <a:lstStyle/>
          <a:p>
            <a:r>
              <a:rPr lang="en-AU" sz="1200" dirty="0" err="1"/>
              <a:t>ChaincodeStub</a:t>
            </a:r>
            <a:endParaRPr lang="en-AU" sz="1200" dirty="0"/>
          </a:p>
        </p:txBody>
      </p:sp>
      <p:cxnSp>
        <p:nvCxnSpPr>
          <p:cNvPr id="36" name="Straight Connector 35">
            <a:extLst>
              <a:ext uri="{FF2B5EF4-FFF2-40B4-BE49-F238E27FC236}">
                <a16:creationId xmlns:a16="http://schemas.microsoft.com/office/drawing/2014/main" id="{42F07EFE-17BB-4B4F-9BC1-9EDD8C73D757}"/>
              </a:ext>
            </a:extLst>
          </p:cNvPr>
          <p:cNvCxnSpPr>
            <a:cxnSpLocks/>
          </p:cNvCxnSpPr>
          <p:nvPr/>
        </p:nvCxnSpPr>
        <p:spPr>
          <a:xfrm>
            <a:off x="7611874" y="1648986"/>
            <a:ext cx="0" cy="415484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7B74DD-B9A2-8C42-8C64-E6DD3711FB58}"/>
              </a:ext>
            </a:extLst>
          </p:cNvPr>
          <p:cNvSpPr txBox="1"/>
          <p:nvPr/>
        </p:nvSpPr>
        <p:spPr>
          <a:xfrm>
            <a:off x="6885992" y="1404963"/>
            <a:ext cx="1466107" cy="276999"/>
          </a:xfrm>
          <a:prstGeom prst="rect">
            <a:avLst/>
          </a:prstGeom>
          <a:noFill/>
        </p:spPr>
        <p:txBody>
          <a:bodyPr wrap="none" rtlCol="0">
            <a:spAutoFit/>
          </a:bodyPr>
          <a:lstStyle>
            <a:defPPr>
              <a:defRPr lang="en-US"/>
            </a:defPPr>
            <a:lvl1pPr>
              <a:defRPr sz="1200" i="1"/>
            </a:lvl1pPr>
          </a:lstStyle>
          <a:p>
            <a:r>
              <a:rPr lang="en-AU" dirty="0"/>
              <a:t>go </a:t>
            </a:r>
            <a:r>
              <a:rPr lang="en-AU" dirty="0" err="1"/>
              <a:t>receiveMessage</a:t>
            </a:r>
            <a:r>
              <a:rPr lang="en-AU" dirty="0"/>
              <a:t>()</a:t>
            </a:r>
          </a:p>
        </p:txBody>
      </p:sp>
      <p:cxnSp>
        <p:nvCxnSpPr>
          <p:cNvPr id="40" name="Straight Arrow Connector 39">
            <a:extLst>
              <a:ext uri="{FF2B5EF4-FFF2-40B4-BE49-F238E27FC236}">
                <a16:creationId xmlns:a16="http://schemas.microsoft.com/office/drawing/2014/main" id="{664E44D9-4BAB-D04D-84E1-01B9C15D573B}"/>
              </a:ext>
            </a:extLst>
          </p:cNvPr>
          <p:cNvCxnSpPr>
            <a:cxnSpLocks/>
          </p:cNvCxnSpPr>
          <p:nvPr/>
        </p:nvCxnSpPr>
        <p:spPr>
          <a:xfrm>
            <a:off x="7619045" y="2503843"/>
            <a:ext cx="1245731" cy="0"/>
          </a:xfrm>
          <a:prstGeom prst="straightConnector1">
            <a:avLst/>
          </a:prstGeom>
          <a:ln>
            <a:solidFill>
              <a:schemeClr val="accent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A695769-A297-6546-AB09-3A642F570D6D}"/>
              </a:ext>
            </a:extLst>
          </p:cNvPr>
          <p:cNvSpPr txBox="1"/>
          <p:nvPr/>
        </p:nvSpPr>
        <p:spPr>
          <a:xfrm>
            <a:off x="5536178" y="2226601"/>
            <a:ext cx="931388" cy="276999"/>
          </a:xfrm>
          <a:prstGeom prst="rect">
            <a:avLst/>
          </a:prstGeom>
          <a:noFill/>
        </p:spPr>
        <p:txBody>
          <a:bodyPr wrap="square" rtlCol="0">
            <a:spAutoFit/>
          </a:bodyPr>
          <a:lstStyle/>
          <a:p>
            <a:pPr algn="ctr"/>
            <a:r>
              <a:rPr lang="en-AU" sz="1200" i="1" dirty="0">
                <a:solidFill>
                  <a:srgbClr val="0070C0"/>
                </a:solidFill>
              </a:rPr>
              <a:t>KEEPALIVE</a:t>
            </a:r>
          </a:p>
        </p:txBody>
      </p:sp>
      <p:sp>
        <p:nvSpPr>
          <p:cNvPr id="45" name="TextBox 44">
            <a:extLst>
              <a:ext uri="{FF2B5EF4-FFF2-40B4-BE49-F238E27FC236}">
                <a16:creationId xmlns:a16="http://schemas.microsoft.com/office/drawing/2014/main" id="{D974136D-5E6D-2B4E-854D-2E37163A2760}"/>
              </a:ext>
            </a:extLst>
          </p:cNvPr>
          <p:cNvSpPr txBox="1"/>
          <p:nvPr/>
        </p:nvSpPr>
        <p:spPr>
          <a:xfrm>
            <a:off x="5752376" y="3083543"/>
            <a:ext cx="436338" cy="276999"/>
          </a:xfrm>
          <a:prstGeom prst="rect">
            <a:avLst/>
          </a:prstGeom>
          <a:noFill/>
        </p:spPr>
        <p:txBody>
          <a:bodyPr wrap="none" rtlCol="0">
            <a:spAutoFit/>
          </a:bodyPr>
          <a:lstStyle/>
          <a:p>
            <a:r>
              <a:rPr lang="en-AU" sz="1200" i="1" dirty="0">
                <a:solidFill>
                  <a:srgbClr val="0070C0"/>
                </a:solidFill>
              </a:rPr>
              <a:t>INIT</a:t>
            </a:r>
          </a:p>
        </p:txBody>
      </p:sp>
      <p:sp>
        <p:nvSpPr>
          <p:cNvPr id="47" name="Rectangle 46">
            <a:extLst>
              <a:ext uri="{FF2B5EF4-FFF2-40B4-BE49-F238E27FC236}">
                <a16:creationId xmlns:a16="http://schemas.microsoft.com/office/drawing/2014/main" id="{7E9C5EA4-838E-3E40-813E-2BAB34992185}"/>
              </a:ext>
            </a:extLst>
          </p:cNvPr>
          <p:cNvSpPr/>
          <p:nvPr/>
        </p:nvSpPr>
        <p:spPr>
          <a:xfrm>
            <a:off x="7656571" y="1751436"/>
            <a:ext cx="1183406" cy="1105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1" name="Straight Connector 50">
            <a:extLst>
              <a:ext uri="{FF2B5EF4-FFF2-40B4-BE49-F238E27FC236}">
                <a16:creationId xmlns:a16="http://schemas.microsoft.com/office/drawing/2014/main" id="{E8A6910D-AF38-FC4B-BF05-63430F7751B4}"/>
              </a:ext>
            </a:extLst>
          </p:cNvPr>
          <p:cNvCxnSpPr>
            <a:cxnSpLocks/>
          </p:cNvCxnSpPr>
          <p:nvPr/>
        </p:nvCxnSpPr>
        <p:spPr>
          <a:xfrm>
            <a:off x="759274" y="1991380"/>
            <a:ext cx="0" cy="404571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AA5BAA3-927F-C54A-8C48-8499B124F0C4}"/>
              </a:ext>
            </a:extLst>
          </p:cNvPr>
          <p:cNvSpPr txBox="1"/>
          <p:nvPr/>
        </p:nvSpPr>
        <p:spPr>
          <a:xfrm>
            <a:off x="348128" y="6059550"/>
            <a:ext cx="839012" cy="461665"/>
          </a:xfrm>
          <a:prstGeom prst="rect">
            <a:avLst/>
          </a:prstGeom>
          <a:noFill/>
        </p:spPr>
        <p:txBody>
          <a:bodyPr wrap="square" rtlCol="0">
            <a:spAutoFit/>
          </a:bodyPr>
          <a:lstStyle/>
          <a:p>
            <a:pPr algn="ctr"/>
            <a:r>
              <a:rPr lang="en-AU" sz="1200" dirty="0"/>
              <a:t>Chaincode</a:t>
            </a:r>
          </a:p>
          <a:p>
            <a:pPr algn="ctr"/>
            <a:r>
              <a:rPr lang="en-AU" sz="1200" dirty="0"/>
              <a:t>Support</a:t>
            </a:r>
          </a:p>
        </p:txBody>
      </p:sp>
      <p:cxnSp>
        <p:nvCxnSpPr>
          <p:cNvPr id="63" name="Straight Connector 62">
            <a:extLst>
              <a:ext uri="{FF2B5EF4-FFF2-40B4-BE49-F238E27FC236}">
                <a16:creationId xmlns:a16="http://schemas.microsoft.com/office/drawing/2014/main" id="{18D84AD0-8D9A-A545-AD0A-01F3BC595368}"/>
              </a:ext>
            </a:extLst>
          </p:cNvPr>
          <p:cNvCxnSpPr>
            <a:cxnSpLocks/>
          </p:cNvCxnSpPr>
          <p:nvPr/>
        </p:nvCxnSpPr>
        <p:spPr>
          <a:xfrm>
            <a:off x="5051376" y="1806701"/>
            <a:ext cx="0" cy="4186916"/>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8EC9C6-25F7-7144-BB38-A5E69985EAA7}"/>
              </a:ext>
            </a:extLst>
          </p:cNvPr>
          <p:cNvSpPr txBox="1"/>
          <p:nvPr/>
        </p:nvSpPr>
        <p:spPr>
          <a:xfrm>
            <a:off x="2881651" y="6048882"/>
            <a:ext cx="679994" cy="276999"/>
          </a:xfrm>
          <a:prstGeom prst="rect">
            <a:avLst/>
          </a:prstGeom>
          <a:noFill/>
        </p:spPr>
        <p:txBody>
          <a:bodyPr wrap="none" rtlCol="0">
            <a:spAutoFit/>
          </a:bodyPr>
          <a:lstStyle/>
          <a:p>
            <a:r>
              <a:rPr lang="en-AU" sz="1200" dirty="0"/>
              <a:t>Handler</a:t>
            </a:r>
          </a:p>
        </p:txBody>
      </p:sp>
      <p:cxnSp>
        <p:nvCxnSpPr>
          <p:cNvPr id="85" name="Straight Connector 84">
            <a:extLst>
              <a:ext uri="{FF2B5EF4-FFF2-40B4-BE49-F238E27FC236}">
                <a16:creationId xmlns:a16="http://schemas.microsoft.com/office/drawing/2014/main" id="{E0158B77-4F17-A945-9833-D23A1F9CB296}"/>
              </a:ext>
            </a:extLst>
          </p:cNvPr>
          <p:cNvCxnSpPr>
            <a:cxnSpLocks/>
          </p:cNvCxnSpPr>
          <p:nvPr/>
        </p:nvCxnSpPr>
        <p:spPr>
          <a:xfrm>
            <a:off x="4082534" y="2040630"/>
            <a:ext cx="0" cy="3952987"/>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C43779E2-C66B-BF44-B878-FBDFAC146F6D}"/>
              </a:ext>
            </a:extLst>
          </p:cNvPr>
          <p:cNvSpPr/>
          <p:nvPr/>
        </p:nvSpPr>
        <p:spPr>
          <a:xfrm>
            <a:off x="3244351" y="1835072"/>
            <a:ext cx="1777669" cy="12105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TextBox 91">
            <a:extLst>
              <a:ext uri="{FF2B5EF4-FFF2-40B4-BE49-F238E27FC236}">
                <a16:creationId xmlns:a16="http://schemas.microsoft.com/office/drawing/2014/main" id="{9330EC56-B46F-3342-8094-2BF82C7BF878}"/>
              </a:ext>
            </a:extLst>
          </p:cNvPr>
          <p:cNvSpPr txBox="1"/>
          <p:nvPr/>
        </p:nvSpPr>
        <p:spPr>
          <a:xfrm>
            <a:off x="4408829" y="1545091"/>
            <a:ext cx="1359668" cy="261610"/>
          </a:xfrm>
          <a:prstGeom prst="rect">
            <a:avLst/>
          </a:prstGeom>
          <a:noFill/>
        </p:spPr>
        <p:txBody>
          <a:bodyPr wrap="none" rtlCol="0">
            <a:spAutoFit/>
          </a:bodyPr>
          <a:lstStyle>
            <a:defPPr>
              <a:defRPr lang="en-US"/>
            </a:defPPr>
            <a:lvl1pPr>
              <a:defRPr sz="1200" i="1"/>
            </a:lvl1pPr>
          </a:lstStyle>
          <a:p>
            <a:r>
              <a:rPr lang="en-AU" sz="1100" dirty="0"/>
              <a:t>go </a:t>
            </a:r>
            <a:r>
              <a:rPr lang="en-AU" sz="1100" dirty="0" err="1"/>
              <a:t>receiveMessage</a:t>
            </a:r>
            <a:r>
              <a:rPr lang="en-AU" sz="1100" dirty="0"/>
              <a:t>()</a:t>
            </a:r>
          </a:p>
        </p:txBody>
      </p:sp>
      <p:cxnSp>
        <p:nvCxnSpPr>
          <p:cNvPr id="94" name="Straight Arrow Connector 93">
            <a:extLst>
              <a:ext uri="{FF2B5EF4-FFF2-40B4-BE49-F238E27FC236}">
                <a16:creationId xmlns:a16="http://schemas.microsoft.com/office/drawing/2014/main" id="{219651D3-A1D2-E84B-AFBA-0D11D7C7129B}"/>
              </a:ext>
            </a:extLst>
          </p:cNvPr>
          <p:cNvCxnSpPr>
            <a:cxnSpLocks/>
          </p:cNvCxnSpPr>
          <p:nvPr/>
        </p:nvCxnSpPr>
        <p:spPr>
          <a:xfrm flipH="1">
            <a:off x="3218222" y="2358468"/>
            <a:ext cx="864312"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80E22A7-05E0-EA4B-B9DC-3E7AC344C2FB}"/>
              </a:ext>
            </a:extLst>
          </p:cNvPr>
          <p:cNvSpPr txBox="1"/>
          <p:nvPr/>
        </p:nvSpPr>
        <p:spPr>
          <a:xfrm>
            <a:off x="2479072" y="6556155"/>
            <a:ext cx="1028227" cy="284749"/>
          </a:xfrm>
          <a:prstGeom prst="roundRect">
            <a:avLst/>
          </a:prstGeom>
          <a:solidFill>
            <a:srgbClr val="0070C0"/>
          </a:solidFill>
          <a:ln>
            <a:solidFill>
              <a:srgbClr val="0070C0"/>
            </a:solidFill>
          </a:ln>
        </p:spPr>
        <p:txBody>
          <a:bodyPr wrap="square" tIns="36000" bIns="36000" rtlCol="0">
            <a:spAutoFit/>
          </a:bodyPr>
          <a:lstStyle/>
          <a:p>
            <a:pPr algn="ctr"/>
            <a:r>
              <a:rPr lang="en-AU" sz="1200" b="1" dirty="0">
                <a:solidFill>
                  <a:schemeClr val="bg1"/>
                </a:solidFill>
              </a:rPr>
              <a:t>PEER</a:t>
            </a:r>
          </a:p>
        </p:txBody>
      </p:sp>
      <p:sp>
        <p:nvSpPr>
          <p:cNvPr id="105" name="TextBox 104">
            <a:extLst>
              <a:ext uri="{FF2B5EF4-FFF2-40B4-BE49-F238E27FC236}">
                <a16:creationId xmlns:a16="http://schemas.microsoft.com/office/drawing/2014/main" id="{6E33DF05-2BE3-7C44-990E-E719A60ECD52}"/>
              </a:ext>
            </a:extLst>
          </p:cNvPr>
          <p:cNvSpPr txBox="1"/>
          <p:nvPr/>
        </p:nvSpPr>
        <p:spPr>
          <a:xfrm>
            <a:off x="9101941" y="6550511"/>
            <a:ext cx="1028227" cy="284749"/>
          </a:xfrm>
          <a:prstGeom prst="roundRect">
            <a:avLst/>
          </a:prstGeom>
          <a:solidFill>
            <a:srgbClr val="0070C0"/>
          </a:solidFill>
          <a:ln>
            <a:solidFill>
              <a:srgbClr val="0070C0"/>
            </a:solidFill>
          </a:ln>
        </p:spPr>
        <p:txBody>
          <a:bodyPr wrap="square" tIns="36000" bIns="36000" rtlCol="0">
            <a:spAutoFit/>
          </a:bodyPr>
          <a:lstStyle/>
          <a:p>
            <a:pPr algn="ctr"/>
            <a:r>
              <a:rPr lang="en-AU" sz="1200" b="1" dirty="0">
                <a:solidFill>
                  <a:schemeClr val="bg1"/>
                </a:solidFill>
              </a:rPr>
              <a:t>CHAINCODE</a:t>
            </a:r>
          </a:p>
        </p:txBody>
      </p:sp>
      <p:cxnSp>
        <p:nvCxnSpPr>
          <p:cNvPr id="59" name="Straight Connector 58">
            <a:extLst>
              <a:ext uri="{FF2B5EF4-FFF2-40B4-BE49-F238E27FC236}">
                <a16:creationId xmlns:a16="http://schemas.microsoft.com/office/drawing/2014/main" id="{A588C24C-1995-9F4E-B3CD-0B3F90B85285}"/>
              </a:ext>
            </a:extLst>
          </p:cNvPr>
          <p:cNvCxnSpPr>
            <a:cxnSpLocks/>
          </p:cNvCxnSpPr>
          <p:nvPr/>
        </p:nvCxnSpPr>
        <p:spPr>
          <a:xfrm>
            <a:off x="3218222" y="1861966"/>
            <a:ext cx="0" cy="4186916"/>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DBF8B09-3423-924C-B8BD-AED7D157AF61}"/>
              </a:ext>
            </a:extLst>
          </p:cNvPr>
          <p:cNvSpPr/>
          <p:nvPr/>
        </p:nvSpPr>
        <p:spPr>
          <a:xfrm>
            <a:off x="3247100" y="2040630"/>
            <a:ext cx="809301" cy="12105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a:extLst>
              <a:ext uri="{FF2B5EF4-FFF2-40B4-BE49-F238E27FC236}">
                <a16:creationId xmlns:a16="http://schemas.microsoft.com/office/drawing/2014/main" id="{617A9111-4055-674F-9585-293A8BA5B043}"/>
              </a:ext>
            </a:extLst>
          </p:cNvPr>
          <p:cNvSpPr txBox="1"/>
          <p:nvPr/>
        </p:nvSpPr>
        <p:spPr>
          <a:xfrm>
            <a:off x="3809639" y="6046018"/>
            <a:ext cx="556434" cy="276999"/>
          </a:xfrm>
          <a:prstGeom prst="rect">
            <a:avLst/>
          </a:prstGeom>
          <a:noFill/>
        </p:spPr>
        <p:txBody>
          <a:bodyPr wrap="none" rtlCol="0">
            <a:spAutoFit/>
          </a:bodyPr>
          <a:lstStyle/>
          <a:p>
            <a:r>
              <a:rPr lang="en-AU" sz="1200" dirty="0"/>
              <a:t>Ticker</a:t>
            </a:r>
          </a:p>
        </p:txBody>
      </p:sp>
      <p:cxnSp>
        <p:nvCxnSpPr>
          <p:cNvPr id="65" name="Straight Arrow Connector 64">
            <a:extLst>
              <a:ext uri="{FF2B5EF4-FFF2-40B4-BE49-F238E27FC236}">
                <a16:creationId xmlns:a16="http://schemas.microsoft.com/office/drawing/2014/main" id="{698431EE-7C6B-0B47-8AB9-921B017E926A}"/>
              </a:ext>
            </a:extLst>
          </p:cNvPr>
          <p:cNvCxnSpPr>
            <a:cxnSpLocks/>
          </p:cNvCxnSpPr>
          <p:nvPr/>
        </p:nvCxnSpPr>
        <p:spPr>
          <a:xfrm>
            <a:off x="3224084" y="2456804"/>
            <a:ext cx="438779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B1977F8-4BAE-824D-91F3-829D5029D52F}"/>
              </a:ext>
            </a:extLst>
          </p:cNvPr>
          <p:cNvSpPr txBox="1"/>
          <p:nvPr/>
        </p:nvSpPr>
        <p:spPr>
          <a:xfrm>
            <a:off x="3442130" y="2152153"/>
            <a:ext cx="527709" cy="261610"/>
          </a:xfrm>
          <a:prstGeom prst="rect">
            <a:avLst/>
          </a:prstGeom>
          <a:noFill/>
        </p:spPr>
        <p:txBody>
          <a:bodyPr wrap="none" rtlCol="0">
            <a:spAutoFit/>
          </a:bodyPr>
          <a:lstStyle>
            <a:defPPr>
              <a:defRPr lang="en-US"/>
            </a:defPPr>
            <a:lvl1pPr>
              <a:defRPr sz="1200" i="1"/>
            </a:lvl1pPr>
          </a:lstStyle>
          <a:p>
            <a:r>
              <a:rPr lang="en-AU" sz="1100" dirty="0"/>
              <a:t>&lt;tick&gt;</a:t>
            </a:r>
          </a:p>
        </p:txBody>
      </p:sp>
      <p:cxnSp>
        <p:nvCxnSpPr>
          <p:cNvPr id="71" name="Straight Arrow Connector 70">
            <a:extLst>
              <a:ext uri="{FF2B5EF4-FFF2-40B4-BE49-F238E27FC236}">
                <a16:creationId xmlns:a16="http://schemas.microsoft.com/office/drawing/2014/main" id="{09A8222B-FB6E-D146-B970-42ADB4B5685C}"/>
              </a:ext>
            </a:extLst>
          </p:cNvPr>
          <p:cNvCxnSpPr>
            <a:cxnSpLocks/>
          </p:cNvCxnSpPr>
          <p:nvPr/>
        </p:nvCxnSpPr>
        <p:spPr>
          <a:xfrm flipH="1">
            <a:off x="5045514" y="2624419"/>
            <a:ext cx="187565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0931E18-20E2-A84C-BA0B-9D534A18FC2D}"/>
              </a:ext>
            </a:extLst>
          </p:cNvPr>
          <p:cNvCxnSpPr>
            <a:cxnSpLocks/>
          </p:cNvCxnSpPr>
          <p:nvPr/>
        </p:nvCxnSpPr>
        <p:spPr>
          <a:xfrm flipH="1">
            <a:off x="3218222" y="2764490"/>
            <a:ext cx="1833154"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897A46C-DAD4-F849-B468-EBAADAFB8945}"/>
              </a:ext>
            </a:extLst>
          </p:cNvPr>
          <p:cNvCxnSpPr>
            <a:cxnSpLocks/>
          </p:cNvCxnSpPr>
          <p:nvPr/>
        </p:nvCxnSpPr>
        <p:spPr>
          <a:xfrm flipH="1">
            <a:off x="6914993" y="2566905"/>
            <a:ext cx="1949783"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1C6F091-1A3E-284D-92F5-2E0161FD24F8}"/>
              </a:ext>
            </a:extLst>
          </p:cNvPr>
          <p:cNvSpPr txBox="1"/>
          <p:nvPr/>
        </p:nvSpPr>
        <p:spPr>
          <a:xfrm>
            <a:off x="5525390" y="2610430"/>
            <a:ext cx="931388" cy="276999"/>
          </a:xfrm>
          <a:prstGeom prst="rect">
            <a:avLst/>
          </a:prstGeom>
          <a:noFill/>
        </p:spPr>
        <p:txBody>
          <a:bodyPr wrap="square" rtlCol="0">
            <a:spAutoFit/>
          </a:bodyPr>
          <a:lstStyle/>
          <a:p>
            <a:pPr algn="ctr"/>
            <a:r>
              <a:rPr lang="en-AU" sz="1200" i="1" dirty="0">
                <a:solidFill>
                  <a:srgbClr val="0070C0"/>
                </a:solidFill>
              </a:rPr>
              <a:t>KEEPALIVE</a:t>
            </a:r>
          </a:p>
        </p:txBody>
      </p:sp>
      <p:cxnSp>
        <p:nvCxnSpPr>
          <p:cNvPr id="77" name="Straight Arrow Connector 76">
            <a:extLst>
              <a:ext uri="{FF2B5EF4-FFF2-40B4-BE49-F238E27FC236}">
                <a16:creationId xmlns:a16="http://schemas.microsoft.com/office/drawing/2014/main" id="{2F672B28-A242-8D43-A9DE-5136733BC446}"/>
              </a:ext>
            </a:extLst>
          </p:cNvPr>
          <p:cNvCxnSpPr>
            <a:cxnSpLocks/>
          </p:cNvCxnSpPr>
          <p:nvPr/>
        </p:nvCxnSpPr>
        <p:spPr>
          <a:xfrm>
            <a:off x="3224084" y="3357803"/>
            <a:ext cx="438779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16A35B5-28F2-7745-835D-1376EEA681A8}"/>
              </a:ext>
            </a:extLst>
          </p:cNvPr>
          <p:cNvCxnSpPr>
            <a:cxnSpLocks/>
          </p:cNvCxnSpPr>
          <p:nvPr/>
        </p:nvCxnSpPr>
        <p:spPr>
          <a:xfrm>
            <a:off x="760543" y="3034479"/>
            <a:ext cx="2457678"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947B3686-3EF8-0E49-94FC-6FE3EECB2B54}"/>
              </a:ext>
            </a:extLst>
          </p:cNvPr>
          <p:cNvSpPr txBox="1"/>
          <p:nvPr/>
        </p:nvSpPr>
        <p:spPr>
          <a:xfrm>
            <a:off x="793148" y="2771761"/>
            <a:ext cx="1290738" cy="261610"/>
          </a:xfrm>
          <a:prstGeom prst="rect">
            <a:avLst/>
          </a:prstGeom>
          <a:noFill/>
        </p:spPr>
        <p:txBody>
          <a:bodyPr wrap="square" rtlCol="0">
            <a:spAutoFit/>
          </a:bodyPr>
          <a:lstStyle>
            <a:defPPr>
              <a:defRPr lang="en-US"/>
            </a:defPPr>
            <a:lvl1pPr>
              <a:defRPr sz="1200" i="1"/>
            </a:lvl1pPr>
          </a:lstStyle>
          <a:p>
            <a:r>
              <a:rPr lang="en-AU" sz="1100" dirty="0" err="1"/>
              <a:t>handler.Execute</a:t>
            </a:r>
            <a:r>
              <a:rPr lang="en-AU" sz="1100" dirty="0"/>
              <a:t>(...)</a:t>
            </a:r>
          </a:p>
        </p:txBody>
      </p:sp>
      <p:cxnSp>
        <p:nvCxnSpPr>
          <p:cNvPr id="89" name="Straight Arrow Connector 88">
            <a:extLst>
              <a:ext uri="{FF2B5EF4-FFF2-40B4-BE49-F238E27FC236}">
                <a16:creationId xmlns:a16="http://schemas.microsoft.com/office/drawing/2014/main" id="{E321E9A8-47E1-864A-9940-4319421329BB}"/>
              </a:ext>
            </a:extLst>
          </p:cNvPr>
          <p:cNvCxnSpPr>
            <a:cxnSpLocks/>
          </p:cNvCxnSpPr>
          <p:nvPr/>
        </p:nvCxnSpPr>
        <p:spPr>
          <a:xfrm>
            <a:off x="7625408" y="3447939"/>
            <a:ext cx="1245731" cy="0"/>
          </a:xfrm>
          <a:prstGeom prst="straightConnector1">
            <a:avLst/>
          </a:prstGeom>
          <a:ln>
            <a:solidFill>
              <a:schemeClr val="accent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DE0BEB2-80F0-B746-A57B-CAB427B7F51C}"/>
              </a:ext>
            </a:extLst>
          </p:cNvPr>
          <p:cNvCxnSpPr>
            <a:cxnSpLocks/>
          </p:cNvCxnSpPr>
          <p:nvPr/>
        </p:nvCxnSpPr>
        <p:spPr>
          <a:xfrm>
            <a:off x="8872713" y="3536374"/>
            <a:ext cx="1130302" cy="0"/>
          </a:xfrm>
          <a:prstGeom prst="straightConnector1">
            <a:avLst/>
          </a:prstGeom>
          <a:ln>
            <a:solidFill>
              <a:schemeClr val="accent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8D7DF13-B483-4D47-A5C0-938C428380D4}"/>
              </a:ext>
            </a:extLst>
          </p:cNvPr>
          <p:cNvSpPr txBox="1"/>
          <p:nvPr/>
        </p:nvSpPr>
        <p:spPr>
          <a:xfrm>
            <a:off x="8864776" y="3219303"/>
            <a:ext cx="1577098" cy="276999"/>
          </a:xfrm>
          <a:prstGeom prst="rect">
            <a:avLst/>
          </a:prstGeom>
          <a:noFill/>
        </p:spPr>
        <p:txBody>
          <a:bodyPr wrap="none" rtlCol="0">
            <a:spAutoFit/>
          </a:bodyPr>
          <a:lstStyle>
            <a:defPPr>
              <a:defRPr lang="en-US"/>
            </a:defPPr>
            <a:lvl1pPr>
              <a:defRPr sz="1200" i="1"/>
            </a:lvl1pPr>
          </a:lstStyle>
          <a:p>
            <a:r>
              <a:rPr lang="en-AU" dirty="0" err="1"/>
              <a:t>newChaincodeStub</a:t>
            </a:r>
            <a:r>
              <a:rPr lang="en-AU" dirty="0"/>
              <a:t>(...)</a:t>
            </a:r>
          </a:p>
        </p:txBody>
      </p:sp>
      <p:cxnSp>
        <p:nvCxnSpPr>
          <p:cNvPr id="96" name="Straight Connector 95">
            <a:extLst>
              <a:ext uri="{FF2B5EF4-FFF2-40B4-BE49-F238E27FC236}">
                <a16:creationId xmlns:a16="http://schemas.microsoft.com/office/drawing/2014/main" id="{DC919483-FAC7-9E46-B9B0-8AC92442BDB4}"/>
              </a:ext>
            </a:extLst>
          </p:cNvPr>
          <p:cNvCxnSpPr>
            <a:cxnSpLocks/>
          </p:cNvCxnSpPr>
          <p:nvPr/>
        </p:nvCxnSpPr>
        <p:spPr>
          <a:xfrm>
            <a:off x="11519805" y="1675896"/>
            <a:ext cx="1" cy="4337489"/>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DF0F332-F66A-C842-B299-D8077FDA5B80}"/>
              </a:ext>
            </a:extLst>
          </p:cNvPr>
          <p:cNvSpPr txBox="1"/>
          <p:nvPr/>
        </p:nvSpPr>
        <p:spPr>
          <a:xfrm>
            <a:off x="11106267" y="5994570"/>
            <a:ext cx="843618" cy="276999"/>
          </a:xfrm>
          <a:prstGeom prst="rect">
            <a:avLst/>
          </a:prstGeom>
          <a:noFill/>
        </p:spPr>
        <p:txBody>
          <a:bodyPr wrap="square" rtlCol="0">
            <a:spAutoFit/>
          </a:bodyPr>
          <a:lstStyle/>
          <a:p>
            <a:pPr algn="ctr"/>
            <a:r>
              <a:rPr lang="en-AU" sz="1200" dirty="0"/>
              <a:t>Chaincode</a:t>
            </a:r>
          </a:p>
        </p:txBody>
      </p:sp>
      <p:cxnSp>
        <p:nvCxnSpPr>
          <p:cNvPr id="106" name="Straight Arrow Connector 105">
            <a:extLst>
              <a:ext uri="{FF2B5EF4-FFF2-40B4-BE49-F238E27FC236}">
                <a16:creationId xmlns:a16="http://schemas.microsoft.com/office/drawing/2014/main" id="{A7E2242A-A52F-024A-BFBA-3853E6049841}"/>
              </a:ext>
            </a:extLst>
          </p:cNvPr>
          <p:cNvCxnSpPr>
            <a:cxnSpLocks/>
          </p:cNvCxnSpPr>
          <p:nvPr/>
        </p:nvCxnSpPr>
        <p:spPr>
          <a:xfrm>
            <a:off x="8863496" y="3618425"/>
            <a:ext cx="2664580" cy="0"/>
          </a:xfrm>
          <a:prstGeom prst="straightConnector1">
            <a:avLst/>
          </a:prstGeom>
          <a:ln>
            <a:solidFill>
              <a:schemeClr val="accent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82C65A0-1FAD-DE48-9561-A4AD67B8B202}"/>
              </a:ext>
            </a:extLst>
          </p:cNvPr>
          <p:cNvSpPr txBox="1"/>
          <p:nvPr/>
        </p:nvSpPr>
        <p:spPr>
          <a:xfrm>
            <a:off x="10333725" y="3372244"/>
            <a:ext cx="912558" cy="276999"/>
          </a:xfrm>
          <a:prstGeom prst="rect">
            <a:avLst/>
          </a:prstGeom>
          <a:noFill/>
        </p:spPr>
        <p:txBody>
          <a:bodyPr wrap="none" rtlCol="0">
            <a:spAutoFit/>
          </a:bodyPr>
          <a:lstStyle>
            <a:defPPr>
              <a:defRPr lang="en-US"/>
            </a:defPPr>
            <a:lvl1pPr>
              <a:defRPr sz="1200" i="1"/>
            </a:lvl1pPr>
          </a:lstStyle>
          <a:p>
            <a:r>
              <a:rPr lang="en-AU" dirty="0" err="1"/>
              <a:t>cc.Init</a:t>
            </a:r>
            <a:r>
              <a:rPr lang="en-AU" dirty="0"/>
              <a:t>(stub)</a:t>
            </a:r>
          </a:p>
        </p:txBody>
      </p:sp>
      <p:cxnSp>
        <p:nvCxnSpPr>
          <p:cNvPr id="108" name="Straight Arrow Connector 107">
            <a:extLst>
              <a:ext uri="{FF2B5EF4-FFF2-40B4-BE49-F238E27FC236}">
                <a16:creationId xmlns:a16="http://schemas.microsoft.com/office/drawing/2014/main" id="{ED5C6508-39B4-CF45-99C7-E3908FF767DB}"/>
              </a:ext>
            </a:extLst>
          </p:cNvPr>
          <p:cNvCxnSpPr>
            <a:cxnSpLocks/>
          </p:cNvCxnSpPr>
          <p:nvPr/>
        </p:nvCxnSpPr>
        <p:spPr>
          <a:xfrm>
            <a:off x="8864956" y="3723931"/>
            <a:ext cx="2664580" cy="0"/>
          </a:xfrm>
          <a:prstGeom prst="straightConnector1">
            <a:avLst/>
          </a:prstGeom>
          <a:ln>
            <a:solidFill>
              <a:schemeClr val="accent1"/>
            </a:solidFill>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7E26F72-5F59-EC47-A439-50A8656850E8}"/>
              </a:ext>
            </a:extLst>
          </p:cNvPr>
          <p:cNvCxnSpPr>
            <a:cxnSpLocks/>
          </p:cNvCxnSpPr>
          <p:nvPr/>
        </p:nvCxnSpPr>
        <p:spPr>
          <a:xfrm flipH="1">
            <a:off x="5045514" y="3818144"/>
            <a:ext cx="3825304"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86C38074-4216-7345-88FA-AE5293FEA11E}"/>
              </a:ext>
            </a:extLst>
          </p:cNvPr>
          <p:cNvSpPr txBox="1"/>
          <p:nvPr/>
        </p:nvSpPr>
        <p:spPr>
          <a:xfrm>
            <a:off x="5268301" y="3532497"/>
            <a:ext cx="1445011" cy="276999"/>
          </a:xfrm>
          <a:prstGeom prst="rect">
            <a:avLst/>
          </a:prstGeom>
          <a:noFill/>
        </p:spPr>
        <p:txBody>
          <a:bodyPr wrap="none" rtlCol="0">
            <a:spAutoFit/>
          </a:bodyPr>
          <a:lstStyle/>
          <a:p>
            <a:r>
              <a:rPr lang="en-AU" sz="1200" i="1" dirty="0">
                <a:solidFill>
                  <a:srgbClr val="0070C0"/>
                </a:solidFill>
              </a:rPr>
              <a:t>COMPLETED/ERROR</a:t>
            </a:r>
          </a:p>
        </p:txBody>
      </p:sp>
      <p:cxnSp>
        <p:nvCxnSpPr>
          <p:cNvPr id="111" name="Straight Arrow Connector 110">
            <a:extLst>
              <a:ext uri="{FF2B5EF4-FFF2-40B4-BE49-F238E27FC236}">
                <a16:creationId xmlns:a16="http://schemas.microsoft.com/office/drawing/2014/main" id="{6D40D45E-9040-3A48-BE5B-E3E934096B3C}"/>
              </a:ext>
            </a:extLst>
          </p:cNvPr>
          <p:cNvCxnSpPr>
            <a:cxnSpLocks/>
          </p:cNvCxnSpPr>
          <p:nvPr/>
        </p:nvCxnSpPr>
        <p:spPr>
          <a:xfrm flipH="1">
            <a:off x="3212360" y="3893419"/>
            <a:ext cx="1833154"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93F5D28C-63E3-1E43-A1DA-1A68CABFF57F}"/>
              </a:ext>
            </a:extLst>
          </p:cNvPr>
          <p:cNvSpPr txBox="1"/>
          <p:nvPr/>
        </p:nvSpPr>
        <p:spPr>
          <a:xfrm>
            <a:off x="1034430" y="6061615"/>
            <a:ext cx="953468" cy="461665"/>
          </a:xfrm>
          <a:prstGeom prst="rect">
            <a:avLst/>
          </a:prstGeom>
          <a:noFill/>
        </p:spPr>
        <p:txBody>
          <a:bodyPr wrap="square" rtlCol="0">
            <a:spAutoFit/>
          </a:bodyPr>
          <a:lstStyle/>
          <a:p>
            <a:pPr algn="ctr"/>
            <a:r>
              <a:rPr lang="en-AU" sz="1200" dirty="0" err="1"/>
              <a:t>TransactionContext</a:t>
            </a:r>
            <a:endParaRPr lang="en-AU" sz="1200" dirty="0"/>
          </a:p>
        </p:txBody>
      </p:sp>
      <p:cxnSp>
        <p:nvCxnSpPr>
          <p:cNvPr id="113" name="Straight Connector 112">
            <a:extLst>
              <a:ext uri="{FF2B5EF4-FFF2-40B4-BE49-F238E27FC236}">
                <a16:creationId xmlns:a16="http://schemas.microsoft.com/office/drawing/2014/main" id="{7A504FD5-B7EB-C949-9ADD-DB30EB91536E}"/>
              </a:ext>
            </a:extLst>
          </p:cNvPr>
          <p:cNvCxnSpPr>
            <a:cxnSpLocks/>
          </p:cNvCxnSpPr>
          <p:nvPr/>
        </p:nvCxnSpPr>
        <p:spPr>
          <a:xfrm>
            <a:off x="1518369" y="3269829"/>
            <a:ext cx="0" cy="867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79A8F3-FE63-9B42-859D-7FA2C962787E}"/>
              </a:ext>
            </a:extLst>
          </p:cNvPr>
          <p:cNvCxnSpPr>
            <a:cxnSpLocks/>
          </p:cNvCxnSpPr>
          <p:nvPr/>
        </p:nvCxnSpPr>
        <p:spPr>
          <a:xfrm>
            <a:off x="2327268" y="1889138"/>
            <a:ext cx="0" cy="4186916"/>
          </a:xfrm>
          <a:prstGeom prst="line">
            <a:avLst/>
          </a:prstGeom>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915AE769-5A71-9E4A-9D78-4F161BBC2A1D}"/>
              </a:ext>
            </a:extLst>
          </p:cNvPr>
          <p:cNvSpPr txBox="1"/>
          <p:nvPr/>
        </p:nvSpPr>
        <p:spPr>
          <a:xfrm>
            <a:off x="1963105" y="6059551"/>
            <a:ext cx="727366" cy="461665"/>
          </a:xfrm>
          <a:prstGeom prst="rect">
            <a:avLst/>
          </a:prstGeom>
          <a:noFill/>
        </p:spPr>
        <p:txBody>
          <a:bodyPr wrap="square" rtlCol="0">
            <a:spAutoFit/>
          </a:bodyPr>
          <a:lstStyle/>
          <a:p>
            <a:pPr algn="ctr"/>
            <a:r>
              <a:rPr lang="en-AU" sz="1200" dirty="0" err="1"/>
              <a:t>ContextRegistry</a:t>
            </a:r>
            <a:endParaRPr lang="en-AU" sz="1200" dirty="0"/>
          </a:p>
        </p:txBody>
      </p:sp>
      <p:cxnSp>
        <p:nvCxnSpPr>
          <p:cNvPr id="119" name="Straight Arrow Connector 118">
            <a:extLst>
              <a:ext uri="{FF2B5EF4-FFF2-40B4-BE49-F238E27FC236}">
                <a16:creationId xmlns:a16="http://schemas.microsoft.com/office/drawing/2014/main" id="{4B4168DC-B952-B84E-ABFD-ACFBEB0B3B5F}"/>
              </a:ext>
            </a:extLst>
          </p:cNvPr>
          <p:cNvCxnSpPr>
            <a:cxnSpLocks/>
          </p:cNvCxnSpPr>
          <p:nvPr/>
        </p:nvCxnSpPr>
        <p:spPr>
          <a:xfrm flipH="1">
            <a:off x="1511164" y="3276097"/>
            <a:ext cx="1701196" cy="0"/>
          </a:xfrm>
          <a:prstGeom prst="straightConnector1">
            <a:avLst/>
          </a:prstGeom>
          <a:ln>
            <a:prstDash val="solid"/>
            <a:tailEnd type="stealth"/>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0E6209CB-5602-154B-A6D2-4D9B052B3DCE}"/>
              </a:ext>
            </a:extLst>
          </p:cNvPr>
          <p:cNvSpPr txBox="1"/>
          <p:nvPr/>
        </p:nvSpPr>
        <p:spPr>
          <a:xfrm>
            <a:off x="1573831" y="3018132"/>
            <a:ext cx="1524817" cy="261610"/>
          </a:xfrm>
          <a:prstGeom prst="rect">
            <a:avLst/>
          </a:prstGeom>
          <a:noFill/>
        </p:spPr>
        <p:txBody>
          <a:bodyPr wrap="square" rtlCol="0">
            <a:spAutoFit/>
          </a:bodyPr>
          <a:lstStyle>
            <a:defPPr>
              <a:defRPr lang="en-US"/>
            </a:defPPr>
            <a:lvl1pPr>
              <a:defRPr sz="1200" i="1"/>
            </a:lvl1pPr>
          </a:lstStyle>
          <a:p>
            <a:pPr algn="ctr"/>
            <a:r>
              <a:rPr lang="en-AU" sz="1100" dirty="0" err="1"/>
              <a:t>TXContexts.Create</a:t>
            </a:r>
            <a:r>
              <a:rPr lang="en-AU" sz="1100" dirty="0"/>
              <a:t>(....)</a:t>
            </a:r>
          </a:p>
        </p:txBody>
      </p:sp>
      <p:sp>
        <p:nvSpPr>
          <p:cNvPr id="128" name="Oval 127">
            <a:extLst>
              <a:ext uri="{FF2B5EF4-FFF2-40B4-BE49-F238E27FC236}">
                <a16:creationId xmlns:a16="http://schemas.microsoft.com/office/drawing/2014/main" id="{1D0309B9-9D46-6242-B278-76BDEE34CEF9}"/>
              </a:ext>
            </a:extLst>
          </p:cNvPr>
          <p:cNvSpPr/>
          <p:nvPr/>
        </p:nvSpPr>
        <p:spPr>
          <a:xfrm>
            <a:off x="2305947" y="3251466"/>
            <a:ext cx="47713" cy="46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0" name="Straight Arrow Connector 129">
            <a:extLst>
              <a:ext uri="{FF2B5EF4-FFF2-40B4-BE49-F238E27FC236}">
                <a16:creationId xmlns:a16="http://schemas.microsoft.com/office/drawing/2014/main" id="{BD8F44AF-16CE-6049-BD2E-3E197B230965}"/>
              </a:ext>
            </a:extLst>
          </p:cNvPr>
          <p:cNvCxnSpPr>
            <a:cxnSpLocks/>
          </p:cNvCxnSpPr>
          <p:nvPr/>
        </p:nvCxnSpPr>
        <p:spPr>
          <a:xfrm flipH="1">
            <a:off x="1518369" y="3975480"/>
            <a:ext cx="1703279"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6A53265-5934-2A47-95FC-C7BC5EBBA77E}"/>
              </a:ext>
            </a:extLst>
          </p:cNvPr>
          <p:cNvCxnSpPr>
            <a:cxnSpLocks/>
          </p:cNvCxnSpPr>
          <p:nvPr/>
        </p:nvCxnSpPr>
        <p:spPr>
          <a:xfrm flipH="1">
            <a:off x="1518369" y="4137744"/>
            <a:ext cx="1701196" cy="0"/>
          </a:xfrm>
          <a:prstGeom prst="straightConnector1">
            <a:avLst/>
          </a:prstGeom>
          <a:ln>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5D06F4D-F81E-0A46-B94B-688F81F74E50}"/>
              </a:ext>
            </a:extLst>
          </p:cNvPr>
          <p:cNvCxnSpPr>
            <a:cxnSpLocks/>
          </p:cNvCxnSpPr>
          <p:nvPr/>
        </p:nvCxnSpPr>
        <p:spPr>
          <a:xfrm flipH="1">
            <a:off x="767634" y="4253677"/>
            <a:ext cx="2457678"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4CFC10FE-B2DF-D544-856B-3DCB072710EE}"/>
              </a:ext>
            </a:extLst>
          </p:cNvPr>
          <p:cNvSpPr txBox="1"/>
          <p:nvPr/>
        </p:nvSpPr>
        <p:spPr>
          <a:xfrm>
            <a:off x="4163659" y="3692851"/>
            <a:ext cx="750746" cy="400110"/>
          </a:xfrm>
          <a:prstGeom prst="rect">
            <a:avLst/>
          </a:prstGeom>
          <a:noFill/>
        </p:spPr>
        <p:txBody>
          <a:bodyPr wrap="square" rtlCol="0">
            <a:spAutoFit/>
          </a:bodyPr>
          <a:lstStyle/>
          <a:p>
            <a:pPr algn="ctr"/>
            <a:r>
              <a:rPr lang="en-AU" sz="1000" i="1" dirty="0" err="1">
                <a:solidFill>
                  <a:srgbClr val="0070C0"/>
                </a:solidFill>
              </a:rPr>
              <a:t>ChaincodeMessage</a:t>
            </a:r>
            <a:endParaRPr lang="en-AU" sz="1000" i="1" dirty="0">
              <a:solidFill>
                <a:srgbClr val="0070C0"/>
              </a:solidFill>
            </a:endParaRPr>
          </a:p>
        </p:txBody>
      </p:sp>
      <p:sp>
        <p:nvSpPr>
          <p:cNvPr id="136" name="TextBox 135">
            <a:extLst>
              <a:ext uri="{FF2B5EF4-FFF2-40B4-BE49-F238E27FC236}">
                <a16:creationId xmlns:a16="http://schemas.microsoft.com/office/drawing/2014/main" id="{A30011A0-AD20-8B41-A6A3-925653F94C4D}"/>
              </a:ext>
            </a:extLst>
          </p:cNvPr>
          <p:cNvSpPr txBox="1"/>
          <p:nvPr/>
        </p:nvSpPr>
        <p:spPr>
          <a:xfrm>
            <a:off x="4157433" y="2558703"/>
            <a:ext cx="750746" cy="400110"/>
          </a:xfrm>
          <a:prstGeom prst="rect">
            <a:avLst/>
          </a:prstGeom>
          <a:noFill/>
        </p:spPr>
        <p:txBody>
          <a:bodyPr wrap="square" rtlCol="0">
            <a:spAutoFit/>
          </a:bodyPr>
          <a:lstStyle/>
          <a:p>
            <a:pPr algn="ctr"/>
            <a:r>
              <a:rPr lang="en-AU" sz="1000" i="1" dirty="0" err="1">
                <a:solidFill>
                  <a:srgbClr val="0070C0"/>
                </a:solidFill>
              </a:rPr>
              <a:t>ChaincodeMessage</a:t>
            </a:r>
            <a:endParaRPr lang="en-AU" sz="1000" i="1" dirty="0">
              <a:solidFill>
                <a:srgbClr val="0070C0"/>
              </a:solidFill>
            </a:endParaRPr>
          </a:p>
        </p:txBody>
      </p:sp>
      <p:sp>
        <p:nvSpPr>
          <p:cNvPr id="137" name="TextBox 136">
            <a:extLst>
              <a:ext uri="{FF2B5EF4-FFF2-40B4-BE49-F238E27FC236}">
                <a16:creationId xmlns:a16="http://schemas.microsoft.com/office/drawing/2014/main" id="{98D4C195-6430-0746-A794-9835683C5157}"/>
              </a:ext>
            </a:extLst>
          </p:cNvPr>
          <p:cNvSpPr txBox="1"/>
          <p:nvPr/>
        </p:nvSpPr>
        <p:spPr>
          <a:xfrm>
            <a:off x="2457002" y="3603692"/>
            <a:ext cx="1524817" cy="261610"/>
          </a:xfrm>
          <a:prstGeom prst="rect">
            <a:avLst/>
          </a:prstGeom>
          <a:noFill/>
        </p:spPr>
        <p:txBody>
          <a:bodyPr wrap="square" rtlCol="0">
            <a:spAutoFit/>
          </a:bodyPr>
          <a:lstStyle>
            <a:defPPr>
              <a:defRPr lang="en-US"/>
            </a:defPPr>
            <a:lvl1pPr>
              <a:defRPr sz="1200" i="1"/>
            </a:lvl1pPr>
          </a:lstStyle>
          <a:p>
            <a:pPr algn="ctr"/>
            <a:r>
              <a:rPr lang="en-AU" sz="1100" dirty="0" err="1"/>
              <a:t>Handler.Notify</a:t>
            </a:r>
            <a:r>
              <a:rPr lang="en-AU" sz="1100" dirty="0"/>
              <a:t>(...)</a:t>
            </a:r>
          </a:p>
        </p:txBody>
      </p:sp>
      <p:cxnSp>
        <p:nvCxnSpPr>
          <p:cNvPr id="139" name="Straight Connector 138">
            <a:extLst>
              <a:ext uri="{FF2B5EF4-FFF2-40B4-BE49-F238E27FC236}">
                <a16:creationId xmlns:a16="http://schemas.microsoft.com/office/drawing/2014/main" id="{F0FC2AEF-1DD6-D04F-99FD-8C71558C4A96}"/>
              </a:ext>
            </a:extLst>
          </p:cNvPr>
          <p:cNvCxnSpPr>
            <a:cxnSpLocks/>
          </p:cNvCxnSpPr>
          <p:nvPr/>
        </p:nvCxnSpPr>
        <p:spPr>
          <a:xfrm>
            <a:off x="10022049" y="5150192"/>
            <a:ext cx="0" cy="271842"/>
          </a:xfrm>
          <a:prstGeom prst="line">
            <a:avLst/>
          </a:prstGeom>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D8204C1B-BF2C-0C43-8B77-3C9BE69E4547}"/>
              </a:ext>
            </a:extLst>
          </p:cNvPr>
          <p:cNvSpPr txBox="1"/>
          <p:nvPr/>
        </p:nvSpPr>
        <p:spPr>
          <a:xfrm>
            <a:off x="5530494" y="4696081"/>
            <a:ext cx="1081899" cy="276999"/>
          </a:xfrm>
          <a:prstGeom prst="rect">
            <a:avLst/>
          </a:prstGeom>
          <a:noFill/>
        </p:spPr>
        <p:txBody>
          <a:bodyPr wrap="none" rtlCol="0">
            <a:spAutoFit/>
          </a:bodyPr>
          <a:lstStyle/>
          <a:p>
            <a:r>
              <a:rPr lang="en-AU" sz="1200" i="1" dirty="0">
                <a:solidFill>
                  <a:srgbClr val="0070C0"/>
                </a:solidFill>
              </a:rPr>
              <a:t>TRANSACTION</a:t>
            </a:r>
          </a:p>
        </p:txBody>
      </p:sp>
      <p:cxnSp>
        <p:nvCxnSpPr>
          <p:cNvPr id="141" name="Straight Arrow Connector 140">
            <a:extLst>
              <a:ext uri="{FF2B5EF4-FFF2-40B4-BE49-F238E27FC236}">
                <a16:creationId xmlns:a16="http://schemas.microsoft.com/office/drawing/2014/main" id="{598D184F-41B6-5742-8A99-577EF0A92FCD}"/>
              </a:ext>
            </a:extLst>
          </p:cNvPr>
          <p:cNvCxnSpPr>
            <a:cxnSpLocks/>
          </p:cNvCxnSpPr>
          <p:nvPr/>
        </p:nvCxnSpPr>
        <p:spPr>
          <a:xfrm>
            <a:off x="3239707" y="4970341"/>
            <a:ext cx="438779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D882E2F-38AE-B841-B7DE-6809E7039F08}"/>
              </a:ext>
            </a:extLst>
          </p:cNvPr>
          <p:cNvCxnSpPr>
            <a:cxnSpLocks/>
          </p:cNvCxnSpPr>
          <p:nvPr/>
        </p:nvCxnSpPr>
        <p:spPr>
          <a:xfrm>
            <a:off x="776166" y="4647017"/>
            <a:ext cx="2457678"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C382E0FA-72B1-2449-9C23-89D5BC6DF062}"/>
              </a:ext>
            </a:extLst>
          </p:cNvPr>
          <p:cNvSpPr txBox="1"/>
          <p:nvPr/>
        </p:nvSpPr>
        <p:spPr>
          <a:xfrm>
            <a:off x="808771" y="4384299"/>
            <a:ext cx="1290738" cy="261610"/>
          </a:xfrm>
          <a:prstGeom prst="rect">
            <a:avLst/>
          </a:prstGeom>
          <a:noFill/>
        </p:spPr>
        <p:txBody>
          <a:bodyPr wrap="square" rtlCol="0">
            <a:spAutoFit/>
          </a:bodyPr>
          <a:lstStyle>
            <a:defPPr>
              <a:defRPr lang="en-US"/>
            </a:defPPr>
            <a:lvl1pPr>
              <a:defRPr sz="1200" i="1"/>
            </a:lvl1pPr>
          </a:lstStyle>
          <a:p>
            <a:r>
              <a:rPr lang="en-AU" sz="1100" dirty="0" err="1"/>
              <a:t>handler.Execute</a:t>
            </a:r>
            <a:r>
              <a:rPr lang="en-AU" sz="1100" dirty="0"/>
              <a:t>(...)</a:t>
            </a:r>
          </a:p>
        </p:txBody>
      </p:sp>
      <p:cxnSp>
        <p:nvCxnSpPr>
          <p:cNvPr id="144" name="Straight Arrow Connector 143">
            <a:extLst>
              <a:ext uri="{FF2B5EF4-FFF2-40B4-BE49-F238E27FC236}">
                <a16:creationId xmlns:a16="http://schemas.microsoft.com/office/drawing/2014/main" id="{2F263FAD-B873-054E-A843-52A2A67B32D1}"/>
              </a:ext>
            </a:extLst>
          </p:cNvPr>
          <p:cNvCxnSpPr>
            <a:cxnSpLocks/>
          </p:cNvCxnSpPr>
          <p:nvPr/>
        </p:nvCxnSpPr>
        <p:spPr>
          <a:xfrm>
            <a:off x="7641031" y="5060477"/>
            <a:ext cx="1245731" cy="0"/>
          </a:xfrm>
          <a:prstGeom prst="straightConnector1">
            <a:avLst/>
          </a:prstGeom>
          <a:ln>
            <a:solidFill>
              <a:schemeClr val="accent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7C5946F5-8978-4641-A938-FCB428ADCA8F}"/>
              </a:ext>
            </a:extLst>
          </p:cNvPr>
          <p:cNvCxnSpPr>
            <a:cxnSpLocks/>
          </p:cNvCxnSpPr>
          <p:nvPr/>
        </p:nvCxnSpPr>
        <p:spPr>
          <a:xfrm>
            <a:off x="8888336" y="5148912"/>
            <a:ext cx="1130302" cy="0"/>
          </a:xfrm>
          <a:prstGeom prst="straightConnector1">
            <a:avLst/>
          </a:prstGeom>
          <a:ln>
            <a:solidFill>
              <a:schemeClr val="accent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E64C0131-22DD-E64E-8B61-A01C07FDFD89}"/>
              </a:ext>
            </a:extLst>
          </p:cNvPr>
          <p:cNvSpPr txBox="1"/>
          <p:nvPr/>
        </p:nvSpPr>
        <p:spPr>
          <a:xfrm>
            <a:off x="8880399" y="4831841"/>
            <a:ext cx="1577098" cy="276999"/>
          </a:xfrm>
          <a:prstGeom prst="rect">
            <a:avLst/>
          </a:prstGeom>
          <a:noFill/>
        </p:spPr>
        <p:txBody>
          <a:bodyPr wrap="none" rtlCol="0">
            <a:spAutoFit/>
          </a:bodyPr>
          <a:lstStyle>
            <a:defPPr>
              <a:defRPr lang="en-US"/>
            </a:defPPr>
            <a:lvl1pPr>
              <a:defRPr sz="1200" i="1"/>
            </a:lvl1pPr>
          </a:lstStyle>
          <a:p>
            <a:r>
              <a:rPr lang="en-AU" dirty="0" err="1"/>
              <a:t>newChaincodeStub</a:t>
            </a:r>
            <a:r>
              <a:rPr lang="en-AU" dirty="0"/>
              <a:t>(...)</a:t>
            </a:r>
          </a:p>
        </p:txBody>
      </p:sp>
      <p:cxnSp>
        <p:nvCxnSpPr>
          <p:cNvPr id="147" name="Straight Arrow Connector 146">
            <a:extLst>
              <a:ext uri="{FF2B5EF4-FFF2-40B4-BE49-F238E27FC236}">
                <a16:creationId xmlns:a16="http://schemas.microsoft.com/office/drawing/2014/main" id="{CF480839-C8C3-6F46-9CBC-08A875B5C28D}"/>
              </a:ext>
            </a:extLst>
          </p:cNvPr>
          <p:cNvCxnSpPr>
            <a:cxnSpLocks/>
          </p:cNvCxnSpPr>
          <p:nvPr/>
        </p:nvCxnSpPr>
        <p:spPr>
          <a:xfrm>
            <a:off x="8879119" y="5230963"/>
            <a:ext cx="2664580" cy="0"/>
          </a:xfrm>
          <a:prstGeom prst="straightConnector1">
            <a:avLst/>
          </a:prstGeom>
          <a:ln>
            <a:solidFill>
              <a:schemeClr val="accent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D0C4EB93-CCE7-4F45-84CC-4B975834473A}"/>
              </a:ext>
            </a:extLst>
          </p:cNvPr>
          <p:cNvSpPr txBox="1"/>
          <p:nvPr/>
        </p:nvSpPr>
        <p:spPr>
          <a:xfrm>
            <a:off x="10349348" y="4984782"/>
            <a:ext cx="1109214" cy="276999"/>
          </a:xfrm>
          <a:prstGeom prst="rect">
            <a:avLst/>
          </a:prstGeom>
          <a:noFill/>
        </p:spPr>
        <p:txBody>
          <a:bodyPr wrap="none" rtlCol="0">
            <a:spAutoFit/>
          </a:bodyPr>
          <a:lstStyle>
            <a:defPPr>
              <a:defRPr lang="en-US"/>
            </a:defPPr>
            <a:lvl1pPr>
              <a:defRPr sz="1200" i="1"/>
            </a:lvl1pPr>
          </a:lstStyle>
          <a:p>
            <a:r>
              <a:rPr lang="en-AU" dirty="0" err="1"/>
              <a:t>cc.Invoke</a:t>
            </a:r>
            <a:r>
              <a:rPr lang="en-AU" dirty="0"/>
              <a:t>(stub)</a:t>
            </a:r>
          </a:p>
        </p:txBody>
      </p:sp>
      <p:cxnSp>
        <p:nvCxnSpPr>
          <p:cNvPr id="149" name="Straight Arrow Connector 148">
            <a:extLst>
              <a:ext uri="{FF2B5EF4-FFF2-40B4-BE49-F238E27FC236}">
                <a16:creationId xmlns:a16="http://schemas.microsoft.com/office/drawing/2014/main" id="{8D6335B9-1581-3247-8D25-02923A252D81}"/>
              </a:ext>
            </a:extLst>
          </p:cNvPr>
          <p:cNvCxnSpPr>
            <a:cxnSpLocks/>
          </p:cNvCxnSpPr>
          <p:nvPr/>
        </p:nvCxnSpPr>
        <p:spPr>
          <a:xfrm>
            <a:off x="8880579" y="5336469"/>
            <a:ext cx="2664580" cy="0"/>
          </a:xfrm>
          <a:prstGeom prst="straightConnector1">
            <a:avLst/>
          </a:prstGeom>
          <a:ln>
            <a:solidFill>
              <a:schemeClr val="accent1"/>
            </a:solidFill>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9EBDBC8-C06F-3A40-BB95-47EC936E6F14}"/>
              </a:ext>
            </a:extLst>
          </p:cNvPr>
          <p:cNvCxnSpPr>
            <a:cxnSpLocks/>
          </p:cNvCxnSpPr>
          <p:nvPr/>
        </p:nvCxnSpPr>
        <p:spPr>
          <a:xfrm flipH="1">
            <a:off x="5061137" y="5430682"/>
            <a:ext cx="3825304"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C6737C04-40A2-7D40-A261-2A14B0A5BC2F}"/>
              </a:ext>
            </a:extLst>
          </p:cNvPr>
          <p:cNvSpPr txBox="1"/>
          <p:nvPr/>
        </p:nvSpPr>
        <p:spPr>
          <a:xfrm>
            <a:off x="5283924" y="5145035"/>
            <a:ext cx="1445011" cy="276999"/>
          </a:xfrm>
          <a:prstGeom prst="rect">
            <a:avLst/>
          </a:prstGeom>
          <a:noFill/>
        </p:spPr>
        <p:txBody>
          <a:bodyPr wrap="none" rtlCol="0">
            <a:spAutoFit/>
          </a:bodyPr>
          <a:lstStyle/>
          <a:p>
            <a:r>
              <a:rPr lang="en-AU" sz="1200" i="1" dirty="0">
                <a:solidFill>
                  <a:srgbClr val="0070C0"/>
                </a:solidFill>
              </a:rPr>
              <a:t>COMPLETED/ERROR</a:t>
            </a:r>
          </a:p>
        </p:txBody>
      </p:sp>
      <p:cxnSp>
        <p:nvCxnSpPr>
          <p:cNvPr id="152" name="Straight Arrow Connector 151">
            <a:extLst>
              <a:ext uri="{FF2B5EF4-FFF2-40B4-BE49-F238E27FC236}">
                <a16:creationId xmlns:a16="http://schemas.microsoft.com/office/drawing/2014/main" id="{A152DC98-DC1D-8842-B744-AECCFD8E6E0B}"/>
              </a:ext>
            </a:extLst>
          </p:cNvPr>
          <p:cNvCxnSpPr>
            <a:cxnSpLocks/>
          </p:cNvCxnSpPr>
          <p:nvPr/>
        </p:nvCxnSpPr>
        <p:spPr>
          <a:xfrm flipH="1">
            <a:off x="3227983" y="5505957"/>
            <a:ext cx="1833154"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1638032-F127-5440-AB07-4989BD9A1846}"/>
              </a:ext>
            </a:extLst>
          </p:cNvPr>
          <p:cNvCxnSpPr>
            <a:cxnSpLocks/>
          </p:cNvCxnSpPr>
          <p:nvPr/>
        </p:nvCxnSpPr>
        <p:spPr>
          <a:xfrm>
            <a:off x="1533992" y="4882367"/>
            <a:ext cx="0" cy="867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6F46A4DA-C146-DC4C-9B4E-30B274B4BEFE}"/>
              </a:ext>
            </a:extLst>
          </p:cNvPr>
          <p:cNvCxnSpPr>
            <a:cxnSpLocks/>
          </p:cNvCxnSpPr>
          <p:nvPr/>
        </p:nvCxnSpPr>
        <p:spPr>
          <a:xfrm flipH="1">
            <a:off x="1526787" y="4888635"/>
            <a:ext cx="1701196" cy="0"/>
          </a:xfrm>
          <a:prstGeom prst="straightConnector1">
            <a:avLst/>
          </a:prstGeom>
          <a:ln>
            <a:prstDash val="solid"/>
            <a:tailEnd type="stealth"/>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510F14D4-37E0-FD4E-8515-5CC1CEDB154E}"/>
              </a:ext>
            </a:extLst>
          </p:cNvPr>
          <p:cNvSpPr txBox="1"/>
          <p:nvPr/>
        </p:nvSpPr>
        <p:spPr>
          <a:xfrm>
            <a:off x="1589454" y="4630670"/>
            <a:ext cx="1524817" cy="261610"/>
          </a:xfrm>
          <a:prstGeom prst="rect">
            <a:avLst/>
          </a:prstGeom>
          <a:noFill/>
        </p:spPr>
        <p:txBody>
          <a:bodyPr wrap="square" rtlCol="0">
            <a:spAutoFit/>
          </a:bodyPr>
          <a:lstStyle>
            <a:defPPr>
              <a:defRPr lang="en-US"/>
            </a:defPPr>
            <a:lvl1pPr>
              <a:defRPr sz="1200" i="1"/>
            </a:lvl1pPr>
          </a:lstStyle>
          <a:p>
            <a:pPr algn="ctr"/>
            <a:r>
              <a:rPr lang="en-AU" sz="1100" dirty="0" err="1"/>
              <a:t>TXContexts.Create</a:t>
            </a:r>
            <a:r>
              <a:rPr lang="en-AU" sz="1100" dirty="0"/>
              <a:t>(....)</a:t>
            </a:r>
          </a:p>
        </p:txBody>
      </p:sp>
      <p:sp>
        <p:nvSpPr>
          <p:cNvPr id="156" name="Oval 155">
            <a:extLst>
              <a:ext uri="{FF2B5EF4-FFF2-40B4-BE49-F238E27FC236}">
                <a16:creationId xmlns:a16="http://schemas.microsoft.com/office/drawing/2014/main" id="{98972A96-2BC4-034D-ABA4-F4ED302DE5A3}"/>
              </a:ext>
            </a:extLst>
          </p:cNvPr>
          <p:cNvSpPr/>
          <p:nvPr/>
        </p:nvSpPr>
        <p:spPr>
          <a:xfrm>
            <a:off x="2321570" y="4864004"/>
            <a:ext cx="47713" cy="46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7" name="Straight Arrow Connector 156">
            <a:extLst>
              <a:ext uri="{FF2B5EF4-FFF2-40B4-BE49-F238E27FC236}">
                <a16:creationId xmlns:a16="http://schemas.microsoft.com/office/drawing/2014/main" id="{045A67B8-6BF2-BE49-9370-BFC93BACF3D6}"/>
              </a:ext>
            </a:extLst>
          </p:cNvPr>
          <p:cNvCxnSpPr>
            <a:cxnSpLocks/>
          </p:cNvCxnSpPr>
          <p:nvPr/>
        </p:nvCxnSpPr>
        <p:spPr>
          <a:xfrm flipH="1">
            <a:off x="1533992" y="5588018"/>
            <a:ext cx="1703279"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37601C2-ABEE-2149-9A08-CF9D7F52D23B}"/>
              </a:ext>
            </a:extLst>
          </p:cNvPr>
          <p:cNvCxnSpPr>
            <a:cxnSpLocks/>
          </p:cNvCxnSpPr>
          <p:nvPr/>
        </p:nvCxnSpPr>
        <p:spPr>
          <a:xfrm flipH="1">
            <a:off x="1533992" y="5750282"/>
            <a:ext cx="1701196" cy="0"/>
          </a:xfrm>
          <a:prstGeom prst="straightConnector1">
            <a:avLst/>
          </a:prstGeom>
          <a:ln>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0FC9C3FB-1A21-BD48-9E5C-577BC3C7B99F}"/>
              </a:ext>
            </a:extLst>
          </p:cNvPr>
          <p:cNvCxnSpPr>
            <a:cxnSpLocks/>
          </p:cNvCxnSpPr>
          <p:nvPr/>
        </p:nvCxnSpPr>
        <p:spPr>
          <a:xfrm flipH="1">
            <a:off x="783257" y="5866215"/>
            <a:ext cx="2457678"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9FE4D612-4380-834B-8541-5C35851A3E78}"/>
              </a:ext>
            </a:extLst>
          </p:cNvPr>
          <p:cNvSpPr txBox="1"/>
          <p:nvPr/>
        </p:nvSpPr>
        <p:spPr>
          <a:xfrm>
            <a:off x="4179282" y="5305389"/>
            <a:ext cx="750746" cy="400110"/>
          </a:xfrm>
          <a:prstGeom prst="rect">
            <a:avLst/>
          </a:prstGeom>
          <a:noFill/>
        </p:spPr>
        <p:txBody>
          <a:bodyPr wrap="square" rtlCol="0">
            <a:spAutoFit/>
          </a:bodyPr>
          <a:lstStyle/>
          <a:p>
            <a:pPr algn="ctr"/>
            <a:r>
              <a:rPr lang="en-AU" sz="1000" i="1" dirty="0" err="1">
                <a:solidFill>
                  <a:srgbClr val="0070C0"/>
                </a:solidFill>
              </a:rPr>
              <a:t>ChaincodeMessage</a:t>
            </a:r>
            <a:endParaRPr lang="en-AU" sz="1000" i="1" dirty="0">
              <a:solidFill>
                <a:srgbClr val="0070C0"/>
              </a:solidFill>
            </a:endParaRPr>
          </a:p>
        </p:txBody>
      </p:sp>
      <p:sp>
        <p:nvSpPr>
          <p:cNvPr id="161" name="TextBox 160">
            <a:extLst>
              <a:ext uri="{FF2B5EF4-FFF2-40B4-BE49-F238E27FC236}">
                <a16:creationId xmlns:a16="http://schemas.microsoft.com/office/drawing/2014/main" id="{A2C70F65-A95E-2D48-A1C3-41DA12449894}"/>
              </a:ext>
            </a:extLst>
          </p:cNvPr>
          <p:cNvSpPr txBox="1"/>
          <p:nvPr/>
        </p:nvSpPr>
        <p:spPr>
          <a:xfrm>
            <a:off x="2472625" y="5216230"/>
            <a:ext cx="1524817" cy="261610"/>
          </a:xfrm>
          <a:prstGeom prst="rect">
            <a:avLst/>
          </a:prstGeom>
          <a:noFill/>
        </p:spPr>
        <p:txBody>
          <a:bodyPr wrap="square" rtlCol="0">
            <a:spAutoFit/>
          </a:bodyPr>
          <a:lstStyle>
            <a:defPPr>
              <a:defRPr lang="en-US"/>
            </a:defPPr>
            <a:lvl1pPr>
              <a:defRPr sz="1200" i="1"/>
            </a:lvl1pPr>
          </a:lstStyle>
          <a:p>
            <a:pPr algn="ctr"/>
            <a:r>
              <a:rPr lang="en-AU" sz="1100" dirty="0" err="1"/>
              <a:t>Handler.Notify</a:t>
            </a:r>
            <a:r>
              <a:rPr lang="en-AU" sz="1100" dirty="0"/>
              <a:t>(...)</a:t>
            </a:r>
          </a:p>
        </p:txBody>
      </p:sp>
      <p:sp>
        <p:nvSpPr>
          <p:cNvPr id="162" name="Left Brace 161">
            <a:extLst>
              <a:ext uri="{FF2B5EF4-FFF2-40B4-BE49-F238E27FC236}">
                <a16:creationId xmlns:a16="http://schemas.microsoft.com/office/drawing/2014/main" id="{005DB23B-CABE-BC44-939C-391D2555129F}"/>
              </a:ext>
            </a:extLst>
          </p:cNvPr>
          <p:cNvSpPr/>
          <p:nvPr/>
        </p:nvSpPr>
        <p:spPr>
          <a:xfrm>
            <a:off x="462734" y="4630670"/>
            <a:ext cx="176752" cy="13521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3" name="Left Brace 162">
            <a:extLst>
              <a:ext uri="{FF2B5EF4-FFF2-40B4-BE49-F238E27FC236}">
                <a16:creationId xmlns:a16="http://schemas.microsoft.com/office/drawing/2014/main" id="{54E5E278-6C68-974B-BE4A-A40E5E12D86B}"/>
              </a:ext>
            </a:extLst>
          </p:cNvPr>
          <p:cNvSpPr/>
          <p:nvPr/>
        </p:nvSpPr>
        <p:spPr>
          <a:xfrm>
            <a:off x="460257" y="2927632"/>
            <a:ext cx="176752" cy="13521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4" name="TextBox 163">
            <a:extLst>
              <a:ext uri="{FF2B5EF4-FFF2-40B4-BE49-F238E27FC236}">
                <a16:creationId xmlns:a16="http://schemas.microsoft.com/office/drawing/2014/main" id="{75D79F64-7E70-AA45-AA3E-621B062177E0}"/>
              </a:ext>
            </a:extLst>
          </p:cNvPr>
          <p:cNvSpPr txBox="1"/>
          <p:nvPr/>
        </p:nvSpPr>
        <p:spPr>
          <a:xfrm rot="16200000">
            <a:off x="-293376" y="3466226"/>
            <a:ext cx="1192883" cy="276999"/>
          </a:xfrm>
          <a:prstGeom prst="rect">
            <a:avLst/>
          </a:prstGeom>
          <a:noFill/>
        </p:spPr>
        <p:txBody>
          <a:bodyPr wrap="square" rtlCol="0">
            <a:spAutoFit/>
          </a:bodyPr>
          <a:lstStyle/>
          <a:p>
            <a:pPr algn="ctr"/>
            <a:r>
              <a:rPr lang="en-AU" sz="1200" dirty="0" err="1"/>
              <a:t>InvokeInit</a:t>
            </a:r>
            <a:r>
              <a:rPr lang="en-AU" sz="1200" dirty="0"/>
              <a:t>(....)</a:t>
            </a:r>
          </a:p>
        </p:txBody>
      </p:sp>
      <p:sp>
        <p:nvSpPr>
          <p:cNvPr id="165" name="TextBox 164">
            <a:extLst>
              <a:ext uri="{FF2B5EF4-FFF2-40B4-BE49-F238E27FC236}">
                <a16:creationId xmlns:a16="http://schemas.microsoft.com/office/drawing/2014/main" id="{8D91A67C-ED8D-C94B-B12A-95F45575CF3E}"/>
              </a:ext>
            </a:extLst>
          </p:cNvPr>
          <p:cNvSpPr txBox="1"/>
          <p:nvPr/>
        </p:nvSpPr>
        <p:spPr>
          <a:xfrm rot="16200000">
            <a:off x="-136024" y="5166459"/>
            <a:ext cx="917274" cy="276999"/>
          </a:xfrm>
          <a:prstGeom prst="rect">
            <a:avLst/>
          </a:prstGeom>
          <a:noFill/>
        </p:spPr>
        <p:txBody>
          <a:bodyPr wrap="square" rtlCol="0">
            <a:spAutoFit/>
          </a:bodyPr>
          <a:lstStyle/>
          <a:p>
            <a:pPr algn="ctr"/>
            <a:r>
              <a:rPr lang="en-AU" sz="1200" dirty="0"/>
              <a:t>Invoke(....)</a:t>
            </a:r>
          </a:p>
        </p:txBody>
      </p:sp>
      <p:grpSp>
        <p:nvGrpSpPr>
          <p:cNvPr id="166" name="Group 165">
            <a:extLst>
              <a:ext uri="{FF2B5EF4-FFF2-40B4-BE49-F238E27FC236}">
                <a16:creationId xmlns:a16="http://schemas.microsoft.com/office/drawing/2014/main" id="{039ACA08-2495-0E4A-BF9C-E3B291BB851E}"/>
              </a:ext>
            </a:extLst>
          </p:cNvPr>
          <p:cNvGrpSpPr/>
          <p:nvPr/>
        </p:nvGrpSpPr>
        <p:grpSpPr>
          <a:xfrm>
            <a:off x="-10510" y="-10510"/>
            <a:ext cx="4687613" cy="560509"/>
            <a:chOff x="-10510" y="-10510"/>
            <a:chExt cx="4687613" cy="560509"/>
          </a:xfrm>
        </p:grpSpPr>
        <p:sp>
          <p:nvSpPr>
            <p:cNvPr id="167" name="Snip Single Corner of Rectangle 166">
              <a:extLst>
                <a:ext uri="{FF2B5EF4-FFF2-40B4-BE49-F238E27FC236}">
                  <a16:creationId xmlns:a16="http://schemas.microsoft.com/office/drawing/2014/main" id="{153852D4-81FF-0B43-95B8-9C8E553E7A00}"/>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8" name="TextBox 167">
              <a:extLst>
                <a:ext uri="{FF2B5EF4-FFF2-40B4-BE49-F238E27FC236}">
                  <a16:creationId xmlns:a16="http://schemas.microsoft.com/office/drawing/2014/main" id="{8376F197-73A1-F94B-B129-938145C5CDF4}"/>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169" name="Rectangle 168">
              <a:extLst>
                <a:ext uri="{FF2B5EF4-FFF2-40B4-BE49-F238E27FC236}">
                  <a16:creationId xmlns:a16="http://schemas.microsoft.com/office/drawing/2014/main" id="{91D3BB5E-F7BD-E14F-80A9-CA98C2F6B62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
        <p:nvSpPr>
          <p:cNvPr id="170" name="Trapezium 169">
            <a:extLst>
              <a:ext uri="{FF2B5EF4-FFF2-40B4-BE49-F238E27FC236}">
                <a16:creationId xmlns:a16="http://schemas.microsoft.com/office/drawing/2014/main" id="{92EE76D4-F46F-EC4C-ADD4-B7B36AF41B92}"/>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Tree>
    <p:extLst>
      <p:ext uri="{BB962C8B-B14F-4D97-AF65-F5344CB8AC3E}">
        <p14:creationId xmlns:p14="http://schemas.microsoft.com/office/powerpoint/2010/main" val="4285943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77FA0268-4A47-B246-ACEB-C7B8D5DF2962}"/>
              </a:ext>
            </a:extLst>
          </p:cNvPr>
          <p:cNvSpPr/>
          <p:nvPr/>
        </p:nvSpPr>
        <p:spPr>
          <a:xfrm>
            <a:off x="6565467" y="1292602"/>
            <a:ext cx="5424673" cy="5437491"/>
          </a:xfrm>
          <a:prstGeom prst="roundRect">
            <a:avLst>
              <a:gd name="adj" fmla="val 2369"/>
            </a:avLst>
          </a:prstGeom>
          <a:solidFill>
            <a:schemeClr val="accent5">
              <a:lumMod val="20000"/>
              <a:lumOff val="80000"/>
              <a:alpha val="20000"/>
            </a:schemeClr>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01" name="Rounded Rectangle 100">
            <a:extLst>
              <a:ext uri="{FF2B5EF4-FFF2-40B4-BE49-F238E27FC236}">
                <a16:creationId xmlns:a16="http://schemas.microsoft.com/office/drawing/2014/main" id="{6D4928B6-7F4B-6F46-8D9B-A3107BF8CA1D}"/>
              </a:ext>
            </a:extLst>
          </p:cNvPr>
          <p:cNvSpPr/>
          <p:nvPr/>
        </p:nvSpPr>
        <p:spPr>
          <a:xfrm>
            <a:off x="201860" y="1388371"/>
            <a:ext cx="5258551" cy="5298992"/>
          </a:xfrm>
          <a:prstGeom prst="roundRect">
            <a:avLst>
              <a:gd name="adj" fmla="val 2369"/>
            </a:avLst>
          </a:prstGeom>
          <a:solidFill>
            <a:schemeClr val="accent5">
              <a:lumMod val="20000"/>
              <a:lumOff val="80000"/>
              <a:alpha val="20000"/>
            </a:schemeClr>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Interaction Protocol</a:t>
            </a:r>
          </a:p>
        </p:txBody>
      </p:sp>
      <p:sp>
        <p:nvSpPr>
          <p:cNvPr id="4" name="Trapezium 3">
            <a:extLst>
              <a:ext uri="{FF2B5EF4-FFF2-40B4-BE49-F238E27FC236}">
                <a16:creationId xmlns:a16="http://schemas.microsoft.com/office/drawing/2014/main" id="{AC545BC5-5525-7A42-8970-42A7EC487166}"/>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cxnSp>
        <p:nvCxnSpPr>
          <p:cNvPr id="9" name="Straight Connector 8">
            <a:extLst>
              <a:ext uri="{FF2B5EF4-FFF2-40B4-BE49-F238E27FC236}">
                <a16:creationId xmlns:a16="http://schemas.microsoft.com/office/drawing/2014/main" id="{51C08437-E2BE-E042-9DBD-57065AF40F0B}"/>
              </a:ext>
            </a:extLst>
          </p:cNvPr>
          <p:cNvCxnSpPr>
            <a:cxnSpLocks/>
          </p:cNvCxnSpPr>
          <p:nvPr/>
        </p:nvCxnSpPr>
        <p:spPr>
          <a:xfrm>
            <a:off x="6914993" y="1895713"/>
            <a:ext cx="0" cy="40870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40A8AF-F4D1-0045-BFEE-1BEE3A9588FD}"/>
              </a:ext>
            </a:extLst>
          </p:cNvPr>
          <p:cNvSpPr txBox="1"/>
          <p:nvPr/>
        </p:nvSpPr>
        <p:spPr>
          <a:xfrm>
            <a:off x="6431666" y="5982789"/>
            <a:ext cx="990720" cy="276999"/>
          </a:xfrm>
          <a:prstGeom prst="rect">
            <a:avLst/>
          </a:prstGeom>
          <a:noFill/>
        </p:spPr>
        <p:txBody>
          <a:bodyPr wrap="none" rtlCol="0">
            <a:spAutoFit/>
          </a:bodyPr>
          <a:lstStyle/>
          <a:p>
            <a:r>
              <a:rPr lang="en-AU" sz="1200" dirty="0" err="1"/>
              <a:t>ClientStream</a:t>
            </a:r>
            <a:endParaRPr lang="en-AU" sz="1200" dirty="0"/>
          </a:p>
        </p:txBody>
      </p:sp>
      <p:cxnSp>
        <p:nvCxnSpPr>
          <p:cNvPr id="14" name="Straight Connector 13">
            <a:extLst>
              <a:ext uri="{FF2B5EF4-FFF2-40B4-BE49-F238E27FC236}">
                <a16:creationId xmlns:a16="http://schemas.microsoft.com/office/drawing/2014/main" id="{FD2974D4-969C-AD4B-8D6F-836DDDAC545E}"/>
              </a:ext>
            </a:extLst>
          </p:cNvPr>
          <p:cNvCxnSpPr>
            <a:cxnSpLocks/>
          </p:cNvCxnSpPr>
          <p:nvPr/>
        </p:nvCxnSpPr>
        <p:spPr>
          <a:xfrm>
            <a:off x="8864776" y="1581980"/>
            <a:ext cx="0" cy="446403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C728A34-082B-994E-8EA2-67E838B270C8}"/>
              </a:ext>
            </a:extLst>
          </p:cNvPr>
          <p:cNvSpPr txBox="1"/>
          <p:nvPr/>
        </p:nvSpPr>
        <p:spPr>
          <a:xfrm>
            <a:off x="8530821" y="6030927"/>
            <a:ext cx="679994" cy="276999"/>
          </a:xfrm>
          <a:prstGeom prst="rect">
            <a:avLst/>
          </a:prstGeom>
          <a:noFill/>
        </p:spPr>
        <p:txBody>
          <a:bodyPr wrap="none" rtlCol="0">
            <a:spAutoFit/>
          </a:bodyPr>
          <a:lstStyle/>
          <a:p>
            <a:r>
              <a:rPr lang="en-AU" sz="1200" dirty="0"/>
              <a:t>Handler</a:t>
            </a:r>
          </a:p>
        </p:txBody>
      </p:sp>
      <p:sp>
        <p:nvSpPr>
          <p:cNvPr id="20" name="TextBox 19">
            <a:extLst>
              <a:ext uri="{FF2B5EF4-FFF2-40B4-BE49-F238E27FC236}">
                <a16:creationId xmlns:a16="http://schemas.microsoft.com/office/drawing/2014/main" id="{199867FC-EF95-594E-B836-4047FC65718F}"/>
              </a:ext>
            </a:extLst>
          </p:cNvPr>
          <p:cNvSpPr txBox="1"/>
          <p:nvPr/>
        </p:nvSpPr>
        <p:spPr>
          <a:xfrm>
            <a:off x="9445856" y="6013385"/>
            <a:ext cx="1121141" cy="276999"/>
          </a:xfrm>
          <a:prstGeom prst="rect">
            <a:avLst/>
          </a:prstGeom>
          <a:noFill/>
        </p:spPr>
        <p:txBody>
          <a:bodyPr wrap="square" rtlCol="0">
            <a:spAutoFit/>
          </a:bodyPr>
          <a:lstStyle/>
          <a:p>
            <a:r>
              <a:rPr lang="en-AU" sz="1200" dirty="0" err="1"/>
              <a:t>ChaincodeStub</a:t>
            </a:r>
            <a:endParaRPr lang="en-AU" sz="1200" dirty="0"/>
          </a:p>
        </p:txBody>
      </p:sp>
      <p:cxnSp>
        <p:nvCxnSpPr>
          <p:cNvPr id="36" name="Straight Connector 35">
            <a:extLst>
              <a:ext uri="{FF2B5EF4-FFF2-40B4-BE49-F238E27FC236}">
                <a16:creationId xmlns:a16="http://schemas.microsoft.com/office/drawing/2014/main" id="{42F07EFE-17BB-4B4F-9BC1-9EDD8C73D757}"/>
              </a:ext>
            </a:extLst>
          </p:cNvPr>
          <p:cNvCxnSpPr>
            <a:cxnSpLocks/>
          </p:cNvCxnSpPr>
          <p:nvPr/>
        </p:nvCxnSpPr>
        <p:spPr>
          <a:xfrm>
            <a:off x="7611874" y="1648986"/>
            <a:ext cx="0" cy="415484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7B74DD-B9A2-8C42-8C64-E6DD3711FB58}"/>
              </a:ext>
            </a:extLst>
          </p:cNvPr>
          <p:cNvSpPr txBox="1"/>
          <p:nvPr/>
        </p:nvSpPr>
        <p:spPr>
          <a:xfrm>
            <a:off x="6885992" y="1404963"/>
            <a:ext cx="1466107" cy="276999"/>
          </a:xfrm>
          <a:prstGeom prst="rect">
            <a:avLst/>
          </a:prstGeom>
          <a:noFill/>
        </p:spPr>
        <p:txBody>
          <a:bodyPr wrap="none" rtlCol="0">
            <a:spAutoFit/>
          </a:bodyPr>
          <a:lstStyle>
            <a:defPPr>
              <a:defRPr lang="en-US"/>
            </a:defPPr>
            <a:lvl1pPr>
              <a:defRPr sz="1200" i="1"/>
            </a:lvl1pPr>
          </a:lstStyle>
          <a:p>
            <a:r>
              <a:rPr lang="en-AU" dirty="0"/>
              <a:t>go </a:t>
            </a:r>
            <a:r>
              <a:rPr lang="en-AU" dirty="0" err="1"/>
              <a:t>receiveMessage</a:t>
            </a:r>
            <a:r>
              <a:rPr lang="en-AU" dirty="0"/>
              <a:t>()</a:t>
            </a:r>
          </a:p>
        </p:txBody>
      </p:sp>
      <p:sp>
        <p:nvSpPr>
          <p:cNvPr id="45" name="TextBox 44">
            <a:extLst>
              <a:ext uri="{FF2B5EF4-FFF2-40B4-BE49-F238E27FC236}">
                <a16:creationId xmlns:a16="http://schemas.microsoft.com/office/drawing/2014/main" id="{D974136D-5E6D-2B4E-854D-2E37163A2760}"/>
              </a:ext>
            </a:extLst>
          </p:cNvPr>
          <p:cNvSpPr txBox="1"/>
          <p:nvPr/>
        </p:nvSpPr>
        <p:spPr>
          <a:xfrm>
            <a:off x="5578640" y="2452607"/>
            <a:ext cx="966483" cy="276999"/>
          </a:xfrm>
          <a:prstGeom prst="rect">
            <a:avLst/>
          </a:prstGeom>
          <a:noFill/>
        </p:spPr>
        <p:txBody>
          <a:bodyPr wrap="none" rtlCol="0">
            <a:spAutoFit/>
          </a:bodyPr>
          <a:lstStyle/>
          <a:p>
            <a:r>
              <a:rPr lang="en-AU" sz="1200" i="1" dirty="0">
                <a:solidFill>
                  <a:srgbClr val="0070C0"/>
                </a:solidFill>
              </a:rPr>
              <a:t>INIT/INVOKE</a:t>
            </a:r>
          </a:p>
        </p:txBody>
      </p:sp>
      <p:sp>
        <p:nvSpPr>
          <p:cNvPr id="47" name="Rectangle 46">
            <a:extLst>
              <a:ext uri="{FF2B5EF4-FFF2-40B4-BE49-F238E27FC236}">
                <a16:creationId xmlns:a16="http://schemas.microsoft.com/office/drawing/2014/main" id="{7E9C5EA4-838E-3E40-813E-2BAB34992185}"/>
              </a:ext>
            </a:extLst>
          </p:cNvPr>
          <p:cNvSpPr/>
          <p:nvPr/>
        </p:nvSpPr>
        <p:spPr>
          <a:xfrm>
            <a:off x="7656571" y="1751436"/>
            <a:ext cx="1183406" cy="1105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1" name="Straight Connector 50">
            <a:extLst>
              <a:ext uri="{FF2B5EF4-FFF2-40B4-BE49-F238E27FC236}">
                <a16:creationId xmlns:a16="http://schemas.microsoft.com/office/drawing/2014/main" id="{E8A6910D-AF38-FC4B-BF05-63430F7751B4}"/>
              </a:ext>
            </a:extLst>
          </p:cNvPr>
          <p:cNvCxnSpPr>
            <a:cxnSpLocks/>
          </p:cNvCxnSpPr>
          <p:nvPr/>
        </p:nvCxnSpPr>
        <p:spPr>
          <a:xfrm>
            <a:off x="759274" y="1991380"/>
            <a:ext cx="0" cy="404571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AA5BAA3-927F-C54A-8C48-8499B124F0C4}"/>
              </a:ext>
            </a:extLst>
          </p:cNvPr>
          <p:cNvSpPr txBox="1"/>
          <p:nvPr/>
        </p:nvSpPr>
        <p:spPr>
          <a:xfrm>
            <a:off x="348128" y="6059550"/>
            <a:ext cx="839012" cy="461665"/>
          </a:xfrm>
          <a:prstGeom prst="rect">
            <a:avLst/>
          </a:prstGeom>
          <a:noFill/>
        </p:spPr>
        <p:txBody>
          <a:bodyPr wrap="square" rtlCol="0">
            <a:spAutoFit/>
          </a:bodyPr>
          <a:lstStyle/>
          <a:p>
            <a:pPr algn="ctr"/>
            <a:r>
              <a:rPr lang="en-AU" sz="1200" dirty="0"/>
              <a:t>Chaincode</a:t>
            </a:r>
          </a:p>
          <a:p>
            <a:pPr algn="ctr"/>
            <a:r>
              <a:rPr lang="en-AU" sz="1200" dirty="0"/>
              <a:t>Support</a:t>
            </a:r>
          </a:p>
        </p:txBody>
      </p:sp>
      <p:cxnSp>
        <p:nvCxnSpPr>
          <p:cNvPr id="63" name="Straight Connector 62">
            <a:extLst>
              <a:ext uri="{FF2B5EF4-FFF2-40B4-BE49-F238E27FC236}">
                <a16:creationId xmlns:a16="http://schemas.microsoft.com/office/drawing/2014/main" id="{18D84AD0-8D9A-A545-AD0A-01F3BC595368}"/>
              </a:ext>
            </a:extLst>
          </p:cNvPr>
          <p:cNvCxnSpPr>
            <a:cxnSpLocks/>
          </p:cNvCxnSpPr>
          <p:nvPr/>
        </p:nvCxnSpPr>
        <p:spPr>
          <a:xfrm>
            <a:off x="5051376" y="1806701"/>
            <a:ext cx="0" cy="4186916"/>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8EC9C6-25F7-7144-BB38-A5E69985EAA7}"/>
              </a:ext>
            </a:extLst>
          </p:cNvPr>
          <p:cNvSpPr txBox="1"/>
          <p:nvPr/>
        </p:nvSpPr>
        <p:spPr>
          <a:xfrm>
            <a:off x="2881651" y="6048882"/>
            <a:ext cx="679994" cy="276999"/>
          </a:xfrm>
          <a:prstGeom prst="rect">
            <a:avLst/>
          </a:prstGeom>
          <a:noFill/>
        </p:spPr>
        <p:txBody>
          <a:bodyPr wrap="none" rtlCol="0">
            <a:spAutoFit/>
          </a:bodyPr>
          <a:lstStyle/>
          <a:p>
            <a:r>
              <a:rPr lang="en-AU" sz="1200" dirty="0"/>
              <a:t>Handler</a:t>
            </a:r>
          </a:p>
        </p:txBody>
      </p:sp>
      <p:cxnSp>
        <p:nvCxnSpPr>
          <p:cNvPr id="85" name="Straight Connector 84">
            <a:extLst>
              <a:ext uri="{FF2B5EF4-FFF2-40B4-BE49-F238E27FC236}">
                <a16:creationId xmlns:a16="http://schemas.microsoft.com/office/drawing/2014/main" id="{E0158B77-4F17-A945-9833-D23A1F9CB296}"/>
              </a:ext>
            </a:extLst>
          </p:cNvPr>
          <p:cNvCxnSpPr>
            <a:cxnSpLocks/>
          </p:cNvCxnSpPr>
          <p:nvPr/>
        </p:nvCxnSpPr>
        <p:spPr>
          <a:xfrm>
            <a:off x="4082534" y="2040630"/>
            <a:ext cx="0" cy="3952987"/>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C43779E2-C66B-BF44-B878-FBDFAC146F6D}"/>
              </a:ext>
            </a:extLst>
          </p:cNvPr>
          <p:cNvSpPr/>
          <p:nvPr/>
        </p:nvSpPr>
        <p:spPr>
          <a:xfrm>
            <a:off x="3244351" y="1835072"/>
            <a:ext cx="1777669" cy="12105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TextBox 91">
            <a:extLst>
              <a:ext uri="{FF2B5EF4-FFF2-40B4-BE49-F238E27FC236}">
                <a16:creationId xmlns:a16="http://schemas.microsoft.com/office/drawing/2014/main" id="{9330EC56-B46F-3342-8094-2BF82C7BF878}"/>
              </a:ext>
            </a:extLst>
          </p:cNvPr>
          <p:cNvSpPr txBox="1"/>
          <p:nvPr/>
        </p:nvSpPr>
        <p:spPr>
          <a:xfrm>
            <a:off x="4408829" y="1545091"/>
            <a:ext cx="1466107" cy="276999"/>
          </a:xfrm>
          <a:prstGeom prst="rect">
            <a:avLst/>
          </a:prstGeom>
          <a:noFill/>
        </p:spPr>
        <p:txBody>
          <a:bodyPr wrap="none" rtlCol="0">
            <a:spAutoFit/>
          </a:bodyPr>
          <a:lstStyle>
            <a:defPPr>
              <a:defRPr lang="en-US"/>
            </a:defPPr>
            <a:lvl1pPr>
              <a:defRPr sz="1200" i="1"/>
            </a:lvl1pPr>
          </a:lstStyle>
          <a:p>
            <a:r>
              <a:rPr lang="en-AU" dirty="0"/>
              <a:t>go </a:t>
            </a:r>
            <a:r>
              <a:rPr lang="en-AU" dirty="0" err="1"/>
              <a:t>receiveMessage</a:t>
            </a:r>
            <a:r>
              <a:rPr lang="en-AU" dirty="0"/>
              <a:t>()</a:t>
            </a:r>
          </a:p>
        </p:txBody>
      </p:sp>
      <p:sp>
        <p:nvSpPr>
          <p:cNvPr id="104" name="TextBox 103">
            <a:extLst>
              <a:ext uri="{FF2B5EF4-FFF2-40B4-BE49-F238E27FC236}">
                <a16:creationId xmlns:a16="http://schemas.microsoft.com/office/drawing/2014/main" id="{880E22A7-05E0-EA4B-B9DC-3E7AC344C2FB}"/>
              </a:ext>
            </a:extLst>
          </p:cNvPr>
          <p:cNvSpPr txBox="1"/>
          <p:nvPr/>
        </p:nvSpPr>
        <p:spPr>
          <a:xfrm>
            <a:off x="2479072" y="6556155"/>
            <a:ext cx="1028227" cy="284749"/>
          </a:xfrm>
          <a:prstGeom prst="roundRect">
            <a:avLst/>
          </a:prstGeom>
          <a:solidFill>
            <a:srgbClr val="0070C0"/>
          </a:solidFill>
          <a:ln>
            <a:solidFill>
              <a:srgbClr val="0070C0"/>
            </a:solidFill>
          </a:ln>
        </p:spPr>
        <p:txBody>
          <a:bodyPr wrap="square" tIns="36000" bIns="36000" rtlCol="0">
            <a:spAutoFit/>
          </a:bodyPr>
          <a:lstStyle/>
          <a:p>
            <a:pPr algn="ctr"/>
            <a:r>
              <a:rPr lang="en-AU" sz="1200" b="1" dirty="0">
                <a:solidFill>
                  <a:schemeClr val="bg1"/>
                </a:solidFill>
              </a:rPr>
              <a:t>PEER</a:t>
            </a:r>
          </a:p>
        </p:txBody>
      </p:sp>
      <p:sp>
        <p:nvSpPr>
          <p:cNvPr id="105" name="TextBox 104">
            <a:extLst>
              <a:ext uri="{FF2B5EF4-FFF2-40B4-BE49-F238E27FC236}">
                <a16:creationId xmlns:a16="http://schemas.microsoft.com/office/drawing/2014/main" id="{6E33DF05-2BE3-7C44-990E-E719A60ECD52}"/>
              </a:ext>
            </a:extLst>
          </p:cNvPr>
          <p:cNvSpPr txBox="1"/>
          <p:nvPr/>
        </p:nvSpPr>
        <p:spPr>
          <a:xfrm>
            <a:off x="9101941" y="6550511"/>
            <a:ext cx="1028227" cy="284749"/>
          </a:xfrm>
          <a:prstGeom prst="roundRect">
            <a:avLst/>
          </a:prstGeom>
          <a:solidFill>
            <a:srgbClr val="0070C0"/>
          </a:solidFill>
          <a:ln>
            <a:solidFill>
              <a:srgbClr val="0070C0"/>
            </a:solidFill>
          </a:ln>
        </p:spPr>
        <p:txBody>
          <a:bodyPr wrap="square" tIns="36000" bIns="36000" rtlCol="0">
            <a:spAutoFit/>
          </a:bodyPr>
          <a:lstStyle/>
          <a:p>
            <a:pPr algn="ctr"/>
            <a:r>
              <a:rPr lang="en-AU" sz="1200" b="1" dirty="0">
                <a:solidFill>
                  <a:schemeClr val="bg1"/>
                </a:solidFill>
              </a:rPr>
              <a:t>CHAINCODE</a:t>
            </a:r>
          </a:p>
        </p:txBody>
      </p:sp>
      <p:cxnSp>
        <p:nvCxnSpPr>
          <p:cNvPr id="59" name="Straight Connector 58">
            <a:extLst>
              <a:ext uri="{FF2B5EF4-FFF2-40B4-BE49-F238E27FC236}">
                <a16:creationId xmlns:a16="http://schemas.microsoft.com/office/drawing/2014/main" id="{A588C24C-1995-9F4E-B3CD-0B3F90B85285}"/>
              </a:ext>
            </a:extLst>
          </p:cNvPr>
          <p:cNvCxnSpPr>
            <a:cxnSpLocks/>
          </p:cNvCxnSpPr>
          <p:nvPr/>
        </p:nvCxnSpPr>
        <p:spPr>
          <a:xfrm>
            <a:off x="3218222" y="1861966"/>
            <a:ext cx="0" cy="4186916"/>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DBF8B09-3423-924C-B8BD-AED7D157AF61}"/>
              </a:ext>
            </a:extLst>
          </p:cNvPr>
          <p:cNvSpPr/>
          <p:nvPr/>
        </p:nvSpPr>
        <p:spPr>
          <a:xfrm>
            <a:off x="3247100" y="2040630"/>
            <a:ext cx="809301" cy="12105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a:extLst>
              <a:ext uri="{FF2B5EF4-FFF2-40B4-BE49-F238E27FC236}">
                <a16:creationId xmlns:a16="http://schemas.microsoft.com/office/drawing/2014/main" id="{617A9111-4055-674F-9585-293A8BA5B043}"/>
              </a:ext>
            </a:extLst>
          </p:cNvPr>
          <p:cNvSpPr txBox="1"/>
          <p:nvPr/>
        </p:nvSpPr>
        <p:spPr>
          <a:xfrm>
            <a:off x="3809639" y="6046018"/>
            <a:ext cx="556434" cy="276999"/>
          </a:xfrm>
          <a:prstGeom prst="rect">
            <a:avLst/>
          </a:prstGeom>
          <a:noFill/>
        </p:spPr>
        <p:txBody>
          <a:bodyPr wrap="none" rtlCol="0">
            <a:spAutoFit/>
          </a:bodyPr>
          <a:lstStyle/>
          <a:p>
            <a:r>
              <a:rPr lang="en-AU" sz="1200" dirty="0"/>
              <a:t>Ticker</a:t>
            </a:r>
          </a:p>
        </p:txBody>
      </p:sp>
      <p:cxnSp>
        <p:nvCxnSpPr>
          <p:cNvPr id="77" name="Straight Arrow Connector 76">
            <a:extLst>
              <a:ext uri="{FF2B5EF4-FFF2-40B4-BE49-F238E27FC236}">
                <a16:creationId xmlns:a16="http://schemas.microsoft.com/office/drawing/2014/main" id="{2F672B28-A242-8D43-A9DE-5136733BC446}"/>
              </a:ext>
            </a:extLst>
          </p:cNvPr>
          <p:cNvCxnSpPr>
            <a:cxnSpLocks/>
          </p:cNvCxnSpPr>
          <p:nvPr/>
        </p:nvCxnSpPr>
        <p:spPr>
          <a:xfrm>
            <a:off x="3224084" y="2736011"/>
            <a:ext cx="4387790" cy="0"/>
          </a:xfrm>
          <a:prstGeom prst="straightConnector1">
            <a:avLst/>
          </a:prstGeom>
          <a:ln>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16A35B5-28F2-7745-835D-1376EEA681A8}"/>
              </a:ext>
            </a:extLst>
          </p:cNvPr>
          <p:cNvCxnSpPr>
            <a:cxnSpLocks/>
          </p:cNvCxnSpPr>
          <p:nvPr/>
        </p:nvCxnSpPr>
        <p:spPr>
          <a:xfrm>
            <a:off x="760543" y="2385255"/>
            <a:ext cx="2457678" cy="0"/>
          </a:xfrm>
          <a:prstGeom prst="straightConnector1">
            <a:avLst/>
          </a:prstGeom>
          <a:ln>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947B3686-3EF8-0E49-94FC-6FE3EECB2B54}"/>
              </a:ext>
            </a:extLst>
          </p:cNvPr>
          <p:cNvSpPr txBox="1"/>
          <p:nvPr/>
        </p:nvSpPr>
        <p:spPr>
          <a:xfrm>
            <a:off x="793148" y="2122537"/>
            <a:ext cx="1290738" cy="261610"/>
          </a:xfrm>
          <a:prstGeom prst="rect">
            <a:avLst/>
          </a:prstGeom>
          <a:noFill/>
          <a:ln>
            <a:solidFill>
              <a:schemeClr val="accent1">
                <a:lumMod val="60000"/>
                <a:lumOff val="40000"/>
              </a:schemeClr>
            </a:solidFill>
          </a:ln>
        </p:spPr>
        <p:txBody>
          <a:bodyPr wrap="square" rtlCol="0">
            <a:spAutoFit/>
          </a:bodyPr>
          <a:lstStyle>
            <a:defPPr>
              <a:defRPr lang="en-US"/>
            </a:defPPr>
            <a:lvl1pPr>
              <a:defRPr sz="1200" i="1"/>
            </a:lvl1pPr>
          </a:lstStyle>
          <a:p>
            <a:r>
              <a:rPr lang="en-AU" sz="1100" dirty="0" err="1">
                <a:solidFill>
                  <a:schemeClr val="tx1">
                    <a:lumMod val="65000"/>
                    <a:lumOff val="35000"/>
                  </a:schemeClr>
                </a:solidFill>
              </a:rPr>
              <a:t>handler.Execute</a:t>
            </a:r>
            <a:r>
              <a:rPr lang="en-AU" sz="1100" dirty="0">
                <a:solidFill>
                  <a:schemeClr val="tx1">
                    <a:lumMod val="65000"/>
                    <a:lumOff val="35000"/>
                  </a:schemeClr>
                </a:solidFill>
              </a:rPr>
              <a:t>(...)</a:t>
            </a:r>
          </a:p>
        </p:txBody>
      </p:sp>
      <p:cxnSp>
        <p:nvCxnSpPr>
          <p:cNvPr id="89" name="Straight Arrow Connector 88">
            <a:extLst>
              <a:ext uri="{FF2B5EF4-FFF2-40B4-BE49-F238E27FC236}">
                <a16:creationId xmlns:a16="http://schemas.microsoft.com/office/drawing/2014/main" id="{E321E9A8-47E1-864A-9940-4319421329BB}"/>
              </a:ext>
            </a:extLst>
          </p:cNvPr>
          <p:cNvCxnSpPr>
            <a:cxnSpLocks/>
          </p:cNvCxnSpPr>
          <p:nvPr/>
        </p:nvCxnSpPr>
        <p:spPr>
          <a:xfrm>
            <a:off x="7625408" y="2826147"/>
            <a:ext cx="1245731" cy="0"/>
          </a:xfrm>
          <a:prstGeom prst="straightConnector1">
            <a:avLst/>
          </a:prstGeom>
          <a:ln>
            <a:solidFill>
              <a:schemeClr val="accent1">
                <a:lumMod val="60000"/>
                <a:lumOff val="40000"/>
              </a:schemeClr>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C919483-FAC7-9E46-B9B0-8AC92442BDB4}"/>
              </a:ext>
            </a:extLst>
          </p:cNvPr>
          <p:cNvCxnSpPr>
            <a:cxnSpLocks/>
          </p:cNvCxnSpPr>
          <p:nvPr/>
        </p:nvCxnSpPr>
        <p:spPr>
          <a:xfrm>
            <a:off x="11533944" y="1675896"/>
            <a:ext cx="1" cy="4337489"/>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DF0F332-F66A-C842-B299-D8077FDA5B80}"/>
              </a:ext>
            </a:extLst>
          </p:cNvPr>
          <p:cNvSpPr txBox="1"/>
          <p:nvPr/>
        </p:nvSpPr>
        <p:spPr>
          <a:xfrm>
            <a:off x="11106267" y="5994570"/>
            <a:ext cx="843618" cy="276999"/>
          </a:xfrm>
          <a:prstGeom prst="rect">
            <a:avLst/>
          </a:prstGeom>
          <a:noFill/>
        </p:spPr>
        <p:txBody>
          <a:bodyPr wrap="square" rtlCol="0">
            <a:spAutoFit/>
          </a:bodyPr>
          <a:lstStyle/>
          <a:p>
            <a:pPr algn="ctr"/>
            <a:r>
              <a:rPr lang="en-AU" sz="1200" dirty="0"/>
              <a:t>Chaincode</a:t>
            </a:r>
          </a:p>
        </p:txBody>
      </p:sp>
      <p:cxnSp>
        <p:nvCxnSpPr>
          <p:cNvPr id="106" name="Straight Arrow Connector 105">
            <a:extLst>
              <a:ext uri="{FF2B5EF4-FFF2-40B4-BE49-F238E27FC236}">
                <a16:creationId xmlns:a16="http://schemas.microsoft.com/office/drawing/2014/main" id="{A7E2242A-A52F-024A-BFBA-3853E6049841}"/>
              </a:ext>
            </a:extLst>
          </p:cNvPr>
          <p:cNvCxnSpPr>
            <a:cxnSpLocks/>
          </p:cNvCxnSpPr>
          <p:nvPr/>
        </p:nvCxnSpPr>
        <p:spPr>
          <a:xfrm>
            <a:off x="8872640" y="3124649"/>
            <a:ext cx="2664580" cy="0"/>
          </a:xfrm>
          <a:prstGeom prst="straightConnector1">
            <a:avLst/>
          </a:prstGeom>
          <a:ln>
            <a:solidFill>
              <a:schemeClr val="accent1">
                <a:lumMod val="60000"/>
                <a:lumOff val="40000"/>
              </a:schemeClr>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82C65A0-1FAD-DE48-9561-A4AD67B8B202}"/>
              </a:ext>
            </a:extLst>
          </p:cNvPr>
          <p:cNvSpPr txBox="1"/>
          <p:nvPr/>
        </p:nvSpPr>
        <p:spPr>
          <a:xfrm>
            <a:off x="10173051" y="2852341"/>
            <a:ext cx="1372107" cy="276999"/>
          </a:xfrm>
          <a:prstGeom prst="rect">
            <a:avLst/>
          </a:prstGeom>
          <a:noFill/>
        </p:spPr>
        <p:txBody>
          <a:bodyPr wrap="none" rtlCol="0">
            <a:spAutoFit/>
          </a:bodyPr>
          <a:lstStyle>
            <a:defPPr>
              <a:defRPr lang="en-US"/>
            </a:defPPr>
            <a:lvl1pPr>
              <a:defRPr sz="1200" i="1"/>
            </a:lvl1pPr>
          </a:lstStyle>
          <a:p>
            <a:r>
              <a:rPr lang="en-AU" dirty="0" err="1">
                <a:solidFill>
                  <a:schemeClr val="tx1">
                    <a:lumMod val="65000"/>
                    <a:lumOff val="35000"/>
                  </a:schemeClr>
                </a:solidFill>
              </a:rPr>
              <a:t>cc.Init</a:t>
            </a:r>
            <a:r>
              <a:rPr lang="en-AU" dirty="0">
                <a:solidFill>
                  <a:schemeClr val="tx1">
                    <a:lumMod val="65000"/>
                    <a:lumOff val="35000"/>
                  </a:schemeClr>
                </a:solidFill>
              </a:rPr>
              <a:t>/Invoke(stub)</a:t>
            </a:r>
          </a:p>
        </p:txBody>
      </p:sp>
      <p:sp>
        <p:nvSpPr>
          <p:cNvPr id="112" name="TextBox 111">
            <a:extLst>
              <a:ext uri="{FF2B5EF4-FFF2-40B4-BE49-F238E27FC236}">
                <a16:creationId xmlns:a16="http://schemas.microsoft.com/office/drawing/2014/main" id="{93F5D28C-63E3-1E43-A1DA-1A68CABFF57F}"/>
              </a:ext>
            </a:extLst>
          </p:cNvPr>
          <p:cNvSpPr txBox="1"/>
          <p:nvPr/>
        </p:nvSpPr>
        <p:spPr>
          <a:xfrm>
            <a:off x="1034430" y="6061615"/>
            <a:ext cx="953468" cy="461665"/>
          </a:xfrm>
          <a:prstGeom prst="rect">
            <a:avLst/>
          </a:prstGeom>
          <a:noFill/>
        </p:spPr>
        <p:txBody>
          <a:bodyPr wrap="square" rtlCol="0">
            <a:spAutoFit/>
          </a:bodyPr>
          <a:lstStyle/>
          <a:p>
            <a:pPr algn="ctr"/>
            <a:r>
              <a:rPr lang="en-AU" sz="1200" dirty="0" err="1"/>
              <a:t>TransactionContext</a:t>
            </a:r>
            <a:endParaRPr lang="en-AU" sz="1200" dirty="0"/>
          </a:p>
        </p:txBody>
      </p:sp>
      <p:cxnSp>
        <p:nvCxnSpPr>
          <p:cNvPr id="113" name="Straight Connector 112">
            <a:extLst>
              <a:ext uri="{FF2B5EF4-FFF2-40B4-BE49-F238E27FC236}">
                <a16:creationId xmlns:a16="http://schemas.microsoft.com/office/drawing/2014/main" id="{7A504FD5-B7EB-C949-9ADD-DB30EB91536E}"/>
              </a:ext>
            </a:extLst>
          </p:cNvPr>
          <p:cNvCxnSpPr>
            <a:cxnSpLocks/>
          </p:cNvCxnSpPr>
          <p:nvPr/>
        </p:nvCxnSpPr>
        <p:spPr>
          <a:xfrm>
            <a:off x="1518369" y="2626873"/>
            <a:ext cx="0" cy="3123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879A8F3-FE63-9B42-859D-7FA2C962787E}"/>
              </a:ext>
            </a:extLst>
          </p:cNvPr>
          <p:cNvCxnSpPr>
            <a:cxnSpLocks/>
          </p:cNvCxnSpPr>
          <p:nvPr/>
        </p:nvCxnSpPr>
        <p:spPr>
          <a:xfrm>
            <a:off x="2327268" y="1889138"/>
            <a:ext cx="0" cy="4186916"/>
          </a:xfrm>
          <a:prstGeom prst="line">
            <a:avLst/>
          </a:prstGeom>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915AE769-5A71-9E4A-9D78-4F161BBC2A1D}"/>
              </a:ext>
            </a:extLst>
          </p:cNvPr>
          <p:cNvSpPr txBox="1"/>
          <p:nvPr/>
        </p:nvSpPr>
        <p:spPr>
          <a:xfrm>
            <a:off x="1963105" y="6059551"/>
            <a:ext cx="727366" cy="461665"/>
          </a:xfrm>
          <a:prstGeom prst="rect">
            <a:avLst/>
          </a:prstGeom>
          <a:noFill/>
        </p:spPr>
        <p:txBody>
          <a:bodyPr wrap="square" rtlCol="0">
            <a:spAutoFit/>
          </a:bodyPr>
          <a:lstStyle/>
          <a:p>
            <a:pPr algn="ctr"/>
            <a:r>
              <a:rPr lang="en-AU" sz="1200" dirty="0" err="1"/>
              <a:t>ContextRegistry</a:t>
            </a:r>
            <a:endParaRPr lang="en-AU" sz="1200" dirty="0"/>
          </a:p>
        </p:txBody>
      </p:sp>
      <p:cxnSp>
        <p:nvCxnSpPr>
          <p:cNvPr id="119" name="Straight Arrow Connector 118">
            <a:extLst>
              <a:ext uri="{FF2B5EF4-FFF2-40B4-BE49-F238E27FC236}">
                <a16:creationId xmlns:a16="http://schemas.microsoft.com/office/drawing/2014/main" id="{4B4168DC-B952-B84E-ABFD-ACFBEB0B3B5F}"/>
              </a:ext>
            </a:extLst>
          </p:cNvPr>
          <p:cNvCxnSpPr>
            <a:cxnSpLocks/>
          </p:cNvCxnSpPr>
          <p:nvPr/>
        </p:nvCxnSpPr>
        <p:spPr>
          <a:xfrm flipH="1">
            <a:off x="1511164" y="2626873"/>
            <a:ext cx="1701196" cy="0"/>
          </a:xfrm>
          <a:prstGeom prst="straightConnector1">
            <a:avLst/>
          </a:prstGeom>
          <a:ln>
            <a:solidFill>
              <a:schemeClr val="accent1">
                <a:lumMod val="60000"/>
                <a:lumOff val="40000"/>
              </a:schemeClr>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0E6209CB-5602-154B-A6D2-4D9B052B3DCE}"/>
              </a:ext>
            </a:extLst>
          </p:cNvPr>
          <p:cNvSpPr txBox="1"/>
          <p:nvPr/>
        </p:nvSpPr>
        <p:spPr>
          <a:xfrm>
            <a:off x="1573831" y="2368908"/>
            <a:ext cx="1524817" cy="261610"/>
          </a:xfrm>
          <a:prstGeom prst="rect">
            <a:avLst/>
          </a:prstGeom>
          <a:noFill/>
        </p:spPr>
        <p:txBody>
          <a:bodyPr wrap="square" rtlCol="0">
            <a:spAutoFit/>
          </a:bodyPr>
          <a:lstStyle>
            <a:defPPr>
              <a:defRPr lang="en-US"/>
            </a:defPPr>
            <a:lvl1pPr>
              <a:defRPr sz="1200" i="1"/>
            </a:lvl1pPr>
          </a:lstStyle>
          <a:p>
            <a:pPr algn="ctr"/>
            <a:r>
              <a:rPr lang="en-AU" sz="1100" dirty="0" err="1">
                <a:solidFill>
                  <a:schemeClr val="tx1">
                    <a:lumMod val="65000"/>
                    <a:lumOff val="35000"/>
                  </a:schemeClr>
                </a:solidFill>
              </a:rPr>
              <a:t>TXContexts.Create</a:t>
            </a:r>
            <a:r>
              <a:rPr lang="en-AU" sz="1100" dirty="0">
                <a:solidFill>
                  <a:schemeClr val="tx1">
                    <a:lumMod val="65000"/>
                    <a:lumOff val="35000"/>
                  </a:schemeClr>
                </a:solidFill>
              </a:rPr>
              <a:t>(....)</a:t>
            </a:r>
          </a:p>
        </p:txBody>
      </p:sp>
      <p:sp>
        <p:nvSpPr>
          <p:cNvPr id="128" name="Oval 127">
            <a:extLst>
              <a:ext uri="{FF2B5EF4-FFF2-40B4-BE49-F238E27FC236}">
                <a16:creationId xmlns:a16="http://schemas.microsoft.com/office/drawing/2014/main" id="{1D0309B9-9D46-6242-B278-76BDEE34CEF9}"/>
              </a:ext>
            </a:extLst>
          </p:cNvPr>
          <p:cNvSpPr/>
          <p:nvPr/>
        </p:nvSpPr>
        <p:spPr>
          <a:xfrm>
            <a:off x="2305947" y="2602242"/>
            <a:ext cx="47713" cy="46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9" name="Straight Connector 138">
            <a:extLst>
              <a:ext uri="{FF2B5EF4-FFF2-40B4-BE49-F238E27FC236}">
                <a16:creationId xmlns:a16="http://schemas.microsoft.com/office/drawing/2014/main" id="{F0FC2AEF-1DD6-D04F-99FD-8C71558C4A96}"/>
              </a:ext>
            </a:extLst>
          </p:cNvPr>
          <p:cNvCxnSpPr>
            <a:cxnSpLocks/>
          </p:cNvCxnSpPr>
          <p:nvPr/>
        </p:nvCxnSpPr>
        <p:spPr>
          <a:xfrm>
            <a:off x="10003761" y="2953512"/>
            <a:ext cx="0" cy="2468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D6335B9-1581-3247-8D25-02923A252D81}"/>
              </a:ext>
            </a:extLst>
          </p:cNvPr>
          <p:cNvCxnSpPr>
            <a:cxnSpLocks/>
          </p:cNvCxnSpPr>
          <p:nvPr/>
        </p:nvCxnSpPr>
        <p:spPr>
          <a:xfrm>
            <a:off x="8880579" y="5336469"/>
            <a:ext cx="2664580" cy="0"/>
          </a:xfrm>
          <a:prstGeom prst="straightConnector1">
            <a:avLst/>
          </a:prstGeom>
          <a:ln>
            <a:solidFill>
              <a:schemeClr val="accent1">
                <a:lumMod val="60000"/>
                <a:lumOff val="40000"/>
              </a:schemeClr>
            </a:solidFill>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9EBDBC8-C06F-3A40-BB95-47EC936E6F14}"/>
              </a:ext>
            </a:extLst>
          </p:cNvPr>
          <p:cNvCxnSpPr>
            <a:cxnSpLocks/>
          </p:cNvCxnSpPr>
          <p:nvPr/>
        </p:nvCxnSpPr>
        <p:spPr>
          <a:xfrm flipH="1">
            <a:off x="5048437" y="5430682"/>
            <a:ext cx="3825304" cy="0"/>
          </a:xfrm>
          <a:prstGeom prst="straightConnector1">
            <a:avLst/>
          </a:prstGeom>
          <a:ln>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C6737C04-40A2-7D40-A261-2A14B0A5BC2F}"/>
              </a:ext>
            </a:extLst>
          </p:cNvPr>
          <p:cNvSpPr txBox="1"/>
          <p:nvPr/>
        </p:nvSpPr>
        <p:spPr>
          <a:xfrm>
            <a:off x="5283924" y="5145035"/>
            <a:ext cx="1445011" cy="276999"/>
          </a:xfrm>
          <a:prstGeom prst="rect">
            <a:avLst/>
          </a:prstGeom>
          <a:noFill/>
        </p:spPr>
        <p:txBody>
          <a:bodyPr wrap="none" rtlCol="0">
            <a:spAutoFit/>
          </a:bodyPr>
          <a:lstStyle/>
          <a:p>
            <a:r>
              <a:rPr lang="en-AU" sz="1200" i="1" dirty="0">
                <a:solidFill>
                  <a:srgbClr val="0070C0"/>
                </a:solidFill>
              </a:rPr>
              <a:t>COMPLETED/ERROR</a:t>
            </a:r>
          </a:p>
        </p:txBody>
      </p:sp>
      <p:cxnSp>
        <p:nvCxnSpPr>
          <p:cNvPr id="152" name="Straight Arrow Connector 151">
            <a:extLst>
              <a:ext uri="{FF2B5EF4-FFF2-40B4-BE49-F238E27FC236}">
                <a16:creationId xmlns:a16="http://schemas.microsoft.com/office/drawing/2014/main" id="{A152DC98-DC1D-8842-B744-AECCFD8E6E0B}"/>
              </a:ext>
            </a:extLst>
          </p:cNvPr>
          <p:cNvCxnSpPr>
            <a:cxnSpLocks/>
          </p:cNvCxnSpPr>
          <p:nvPr/>
        </p:nvCxnSpPr>
        <p:spPr>
          <a:xfrm flipH="1">
            <a:off x="3227983" y="5505957"/>
            <a:ext cx="1833154" cy="0"/>
          </a:xfrm>
          <a:prstGeom prst="straightConnector1">
            <a:avLst/>
          </a:prstGeom>
          <a:ln>
            <a:solidFill>
              <a:schemeClr val="accent1">
                <a:lumMod val="60000"/>
                <a:lumOff val="40000"/>
              </a:schemeClr>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045A67B8-6BF2-BE49-9370-BFC93BACF3D6}"/>
              </a:ext>
            </a:extLst>
          </p:cNvPr>
          <p:cNvCxnSpPr>
            <a:cxnSpLocks/>
          </p:cNvCxnSpPr>
          <p:nvPr/>
        </p:nvCxnSpPr>
        <p:spPr>
          <a:xfrm flipH="1">
            <a:off x="1533992" y="5588018"/>
            <a:ext cx="1703279" cy="0"/>
          </a:xfrm>
          <a:prstGeom prst="straightConnector1">
            <a:avLst/>
          </a:prstGeom>
          <a:ln>
            <a:solidFill>
              <a:schemeClr val="accent1">
                <a:lumMod val="60000"/>
                <a:lumOff val="40000"/>
              </a:schemeClr>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37601C2-ABEE-2149-9A08-CF9D7F52D23B}"/>
              </a:ext>
            </a:extLst>
          </p:cNvPr>
          <p:cNvCxnSpPr>
            <a:cxnSpLocks/>
          </p:cNvCxnSpPr>
          <p:nvPr/>
        </p:nvCxnSpPr>
        <p:spPr>
          <a:xfrm flipH="1">
            <a:off x="1524848" y="5750282"/>
            <a:ext cx="1701196" cy="0"/>
          </a:xfrm>
          <a:prstGeom prst="straightConnector1">
            <a:avLst/>
          </a:prstGeom>
          <a:ln>
            <a:solidFill>
              <a:schemeClr val="accent1">
                <a:lumMod val="60000"/>
                <a:lumOff val="40000"/>
              </a:schemeClr>
            </a:solidFill>
            <a:prstDash val="solid"/>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0FC9C3FB-1A21-BD48-9E5C-577BC3C7B99F}"/>
              </a:ext>
            </a:extLst>
          </p:cNvPr>
          <p:cNvCxnSpPr>
            <a:cxnSpLocks/>
          </p:cNvCxnSpPr>
          <p:nvPr/>
        </p:nvCxnSpPr>
        <p:spPr>
          <a:xfrm flipH="1">
            <a:off x="783257" y="5866215"/>
            <a:ext cx="2457678" cy="0"/>
          </a:xfrm>
          <a:prstGeom prst="straightConnector1">
            <a:avLst/>
          </a:prstGeom>
          <a:ln>
            <a:solidFill>
              <a:schemeClr val="accent1">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9FE4D612-4380-834B-8541-5C35851A3E78}"/>
              </a:ext>
            </a:extLst>
          </p:cNvPr>
          <p:cNvSpPr txBox="1"/>
          <p:nvPr/>
        </p:nvSpPr>
        <p:spPr>
          <a:xfrm>
            <a:off x="4179282" y="5305389"/>
            <a:ext cx="750746" cy="400110"/>
          </a:xfrm>
          <a:prstGeom prst="rect">
            <a:avLst/>
          </a:prstGeom>
          <a:noFill/>
        </p:spPr>
        <p:txBody>
          <a:bodyPr wrap="square" rtlCol="0">
            <a:spAutoFit/>
          </a:bodyPr>
          <a:lstStyle/>
          <a:p>
            <a:pPr algn="ctr"/>
            <a:r>
              <a:rPr lang="en-AU" sz="1000" i="1" dirty="0" err="1">
                <a:solidFill>
                  <a:srgbClr val="0070C0"/>
                </a:solidFill>
              </a:rPr>
              <a:t>ChaincodeMessage</a:t>
            </a:r>
            <a:endParaRPr lang="en-AU" sz="1000" i="1" dirty="0">
              <a:solidFill>
                <a:srgbClr val="0070C0"/>
              </a:solidFill>
            </a:endParaRPr>
          </a:p>
        </p:txBody>
      </p:sp>
      <p:sp>
        <p:nvSpPr>
          <p:cNvPr id="161" name="TextBox 160">
            <a:extLst>
              <a:ext uri="{FF2B5EF4-FFF2-40B4-BE49-F238E27FC236}">
                <a16:creationId xmlns:a16="http://schemas.microsoft.com/office/drawing/2014/main" id="{A2C70F65-A95E-2D48-A1C3-41DA12449894}"/>
              </a:ext>
            </a:extLst>
          </p:cNvPr>
          <p:cNvSpPr txBox="1"/>
          <p:nvPr/>
        </p:nvSpPr>
        <p:spPr>
          <a:xfrm>
            <a:off x="2472625" y="5216230"/>
            <a:ext cx="1524817" cy="261610"/>
          </a:xfrm>
          <a:prstGeom prst="rect">
            <a:avLst/>
          </a:prstGeom>
          <a:noFill/>
        </p:spPr>
        <p:txBody>
          <a:bodyPr wrap="square" rtlCol="0">
            <a:spAutoFit/>
          </a:bodyPr>
          <a:lstStyle>
            <a:defPPr>
              <a:defRPr lang="en-US"/>
            </a:defPPr>
            <a:lvl1pPr>
              <a:defRPr sz="1200" i="1"/>
            </a:lvl1pPr>
          </a:lstStyle>
          <a:p>
            <a:pPr algn="ctr"/>
            <a:r>
              <a:rPr lang="en-AU" sz="1100" dirty="0" err="1">
                <a:solidFill>
                  <a:schemeClr val="tx1">
                    <a:lumMod val="65000"/>
                    <a:lumOff val="35000"/>
                  </a:schemeClr>
                </a:solidFill>
              </a:rPr>
              <a:t>Handler.Notify</a:t>
            </a:r>
            <a:r>
              <a:rPr lang="en-AU" sz="1100" dirty="0">
                <a:solidFill>
                  <a:schemeClr val="tx1">
                    <a:lumMod val="65000"/>
                    <a:lumOff val="35000"/>
                  </a:schemeClr>
                </a:solidFill>
              </a:rPr>
              <a:t>(...)</a:t>
            </a:r>
          </a:p>
        </p:txBody>
      </p:sp>
      <p:cxnSp>
        <p:nvCxnSpPr>
          <p:cNvPr id="95" name="Straight Arrow Connector 94">
            <a:extLst>
              <a:ext uri="{FF2B5EF4-FFF2-40B4-BE49-F238E27FC236}">
                <a16:creationId xmlns:a16="http://schemas.microsoft.com/office/drawing/2014/main" id="{E73090F9-81C6-E547-96CE-B32652A23F3C}"/>
              </a:ext>
            </a:extLst>
          </p:cNvPr>
          <p:cNvCxnSpPr>
            <a:cxnSpLocks/>
          </p:cNvCxnSpPr>
          <p:nvPr/>
        </p:nvCxnSpPr>
        <p:spPr>
          <a:xfrm>
            <a:off x="8872713" y="2960302"/>
            <a:ext cx="1130302" cy="0"/>
          </a:xfrm>
          <a:prstGeom prst="straightConnector1">
            <a:avLst/>
          </a:prstGeom>
          <a:ln>
            <a:solidFill>
              <a:schemeClr val="accent1">
                <a:lumMod val="60000"/>
                <a:lumOff val="40000"/>
              </a:schemeClr>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6ABBAB1-36AF-D742-B96B-6810CA24BB55}"/>
              </a:ext>
            </a:extLst>
          </p:cNvPr>
          <p:cNvSpPr txBox="1"/>
          <p:nvPr/>
        </p:nvSpPr>
        <p:spPr>
          <a:xfrm>
            <a:off x="8864776" y="2643231"/>
            <a:ext cx="1577098" cy="276999"/>
          </a:xfrm>
          <a:prstGeom prst="rect">
            <a:avLst/>
          </a:prstGeom>
          <a:noFill/>
        </p:spPr>
        <p:txBody>
          <a:bodyPr wrap="none" rtlCol="0">
            <a:spAutoFit/>
          </a:bodyPr>
          <a:lstStyle>
            <a:defPPr>
              <a:defRPr lang="en-US"/>
            </a:defPPr>
            <a:lvl1pPr>
              <a:defRPr sz="1200" i="1"/>
            </a:lvl1pPr>
          </a:lstStyle>
          <a:p>
            <a:r>
              <a:rPr lang="en-AU" dirty="0" err="1">
                <a:solidFill>
                  <a:schemeClr val="tx1">
                    <a:lumMod val="65000"/>
                    <a:lumOff val="35000"/>
                  </a:schemeClr>
                </a:solidFill>
              </a:rPr>
              <a:t>newChaincodeStub</a:t>
            </a:r>
            <a:r>
              <a:rPr lang="en-AU" dirty="0">
                <a:solidFill>
                  <a:schemeClr val="tx1">
                    <a:lumMod val="65000"/>
                    <a:lumOff val="35000"/>
                  </a:schemeClr>
                </a:solidFill>
              </a:rPr>
              <a:t>(...)</a:t>
            </a:r>
          </a:p>
        </p:txBody>
      </p:sp>
      <p:cxnSp>
        <p:nvCxnSpPr>
          <p:cNvPr id="99" name="Straight Arrow Connector 98">
            <a:extLst>
              <a:ext uri="{FF2B5EF4-FFF2-40B4-BE49-F238E27FC236}">
                <a16:creationId xmlns:a16="http://schemas.microsoft.com/office/drawing/2014/main" id="{8524839B-0F71-BA42-AE74-2FA5C70FE3B5}"/>
              </a:ext>
            </a:extLst>
          </p:cNvPr>
          <p:cNvCxnSpPr>
            <a:cxnSpLocks/>
          </p:cNvCxnSpPr>
          <p:nvPr/>
        </p:nvCxnSpPr>
        <p:spPr>
          <a:xfrm flipH="1">
            <a:off x="10003015" y="3463222"/>
            <a:ext cx="1530929" cy="0"/>
          </a:xfrm>
          <a:prstGeom prst="straightConnector1">
            <a:avLst/>
          </a:prstGeom>
          <a:ln>
            <a:solidFill>
              <a:schemeClr val="accent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CAA8FD7-BE8F-B44E-8714-C0C95AF8FF1C}"/>
              </a:ext>
            </a:extLst>
          </p:cNvPr>
          <p:cNvSpPr txBox="1"/>
          <p:nvPr/>
        </p:nvSpPr>
        <p:spPr>
          <a:xfrm>
            <a:off x="10308962" y="3220212"/>
            <a:ext cx="1014893" cy="276999"/>
          </a:xfrm>
          <a:prstGeom prst="rect">
            <a:avLst/>
          </a:prstGeom>
          <a:noFill/>
        </p:spPr>
        <p:txBody>
          <a:bodyPr wrap="none" rtlCol="0">
            <a:spAutoFit/>
          </a:bodyPr>
          <a:lstStyle>
            <a:defPPr>
              <a:defRPr lang="en-US"/>
            </a:defPPr>
            <a:lvl1pPr>
              <a:defRPr sz="1200" i="1"/>
            </a:lvl1pPr>
          </a:lstStyle>
          <a:p>
            <a:r>
              <a:rPr lang="en-AU" dirty="0" err="1"/>
              <a:t>stub.XXX</a:t>
            </a:r>
            <a:r>
              <a:rPr lang="en-AU" dirty="0"/>
              <a:t>(.....)</a:t>
            </a:r>
          </a:p>
        </p:txBody>
      </p:sp>
      <p:cxnSp>
        <p:nvCxnSpPr>
          <p:cNvPr id="103" name="Straight Arrow Connector 102">
            <a:extLst>
              <a:ext uri="{FF2B5EF4-FFF2-40B4-BE49-F238E27FC236}">
                <a16:creationId xmlns:a16="http://schemas.microsoft.com/office/drawing/2014/main" id="{FB1329CB-B83E-DC46-A15E-676BC01F0BF0}"/>
              </a:ext>
            </a:extLst>
          </p:cNvPr>
          <p:cNvCxnSpPr>
            <a:cxnSpLocks/>
          </p:cNvCxnSpPr>
          <p:nvPr/>
        </p:nvCxnSpPr>
        <p:spPr>
          <a:xfrm flipH="1">
            <a:off x="8862839" y="3588190"/>
            <a:ext cx="1140178" cy="0"/>
          </a:xfrm>
          <a:prstGeom prst="straightConnector1">
            <a:avLst/>
          </a:prstGeom>
          <a:ln>
            <a:solidFill>
              <a:schemeClr val="accent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B65A87A3-A004-B040-93E1-A72DBDAE0DFD}"/>
              </a:ext>
            </a:extLst>
          </p:cNvPr>
          <p:cNvSpPr txBox="1"/>
          <p:nvPr/>
        </p:nvSpPr>
        <p:spPr>
          <a:xfrm>
            <a:off x="8825568" y="3290324"/>
            <a:ext cx="1212383" cy="276999"/>
          </a:xfrm>
          <a:prstGeom prst="rect">
            <a:avLst/>
          </a:prstGeom>
          <a:noFill/>
        </p:spPr>
        <p:txBody>
          <a:bodyPr wrap="none" rtlCol="0">
            <a:spAutoFit/>
          </a:bodyPr>
          <a:lstStyle>
            <a:defPPr>
              <a:defRPr lang="en-US"/>
            </a:defPPr>
            <a:lvl1pPr>
              <a:defRPr sz="1200" i="1"/>
            </a:lvl1pPr>
          </a:lstStyle>
          <a:p>
            <a:r>
              <a:rPr lang="en-AU" dirty="0" err="1"/>
              <a:t>handler.XXX</a:t>
            </a:r>
            <a:r>
              <a:rPr lang="en-AU" dirty="0"/>
              <a:t>(.....)</a:t>
            </a:r>
          </a:p>
        </p:txBody>
      </p:sp>
      <p:sp>
        <p:nvSpPr>
          <p:cNvPr id="115" name="Rectangle 114">
            <a:extLst>
              <a:ext uri="{FF2B5EF4-FFF2-40B4-BE49-F238E27FC236}">
                <a16:creationId xmlns:a16="http://schemas.microsoft.com/office/drawing/2014/main" id="{E473C204-74E8-CA48-B775-BD11F411A0A2}"/>
              </a:ext>
            </a:extLst>
          </p:cNvPr>
          <p:cNvSpPr/>
          <p:nvPr/>
        </p:nvSpPr>
        <p:spPr>
          <a:xfrm>
            <a:off x="7654134" y="4019563"/>
            <a:ext cx="1183406" cy="1105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TextBox 115">
            <a:extLst>
              <a:ext uri="{FF2B5EF4-FFF2-40B4-BE49-F238E27FC236}">
                <a16:creationId xmlns:a16="http://schemas.microsoft.com/office/drawing/2014/main" id="{73313875-384E-0C44-B80E-283958F4CBA3}"/>
              </a:ext>
            </a:extLst>
          </p:cNvPr>
          <p:cNvSpPr txBox="1"/>
          <p:nvPr/>
        </p:nvSpPr>
        <p:spPr>
          <a:xfrm>
            <a:off x="7763630" y="3560058"/>
            <a:ext cx="865810" cy="461665"/>
          </a:xfrm>
          <a:prstGeom prst="rect">
            <a:avLst/>
          </a:prstGeom>
          <a:noFill/>
        </p:spPr>
        <p:txBody>
          <a:bodyPr wrap="square" rtlCol="0">
            <a:spAutoFit/>
          </a:bodyPr>
          <a:lstStyle>
            <a:defPPr>
              <a:defRPr lang="en-US"/>
            </a:defPPr>
            <a:lvl1pPr>
              <a:defRPr sz="1200" i="1"/>
            </a:lvl1pPr>
          </a:lstStyle>
          <a:p>
            <a:pPr algn="ctr"/>
            <a:r>
              <a:rPr lang="en-AU" dirty="0"/>
              <a:t>&lt;response channel&gt;</a:t>
            </a:r>
          </a:p>
        </p:txBody>
      </p:sp>
      <p:grpSp>
        <p:nvGrpSpPr>
          <p:cNvPr id="18" name="Group 17">
            <a:extLst>
              <a:ext uri="{FF2B5EF4-FFF2-40B4-BE49-F238E27FC236}">
                <a16:creationId xmlns:a16="http://schemas.microsoft.com/office/drawing/2014/main" id="{02273078-A438-3D4B-92D4-25045ED7BAB3}"/>
              </a:ext>
            </a:extLst>
          </p:cNvPr>
          <p:cNvGrpSpPr/>
          <p:nvPr/>
        </p:nvGrpSpPr>
        <p:grpSpPr>
          <a:xfrm>
            <a:off x="8856488" y="3725325"/>
            <a:ext cx="426962" cy="212094"/>
            <a:chOff x="8856488" y="3725325"/>
            <a:chExt cx="426962" cy="212094"/>
          </a:xfrm>
        </p:grpSpPr>
        <p:cxnSp>
          <p:nvCxnSpPr>
            <p:cNvPr id="13" name="Straight Connector 12">
              <a:extLst>
                <a:ext uri="{FF2B5EF4-FFF2-40B4-BE49-F238E27FC236}">
                  <a16:creationId xmlns:a16="http://schemas.microsoft.com/office/drawing/2014/main" id="{52835F7A-465F-C840-9A6D-9E8DBBEAB9E4}"/>
                </a:ext>
              </a:extLst>
            </p:cNvPr>
            <p:cNvCxnSpPr/>
            <p:nvPr/>
          </p:nvCxnSpPr>
          <p:spPr>
            <a:xfrm>
              <a:off x="8861995" y="3725325"/>
              <a:ext cx="421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F967B58-D263-4E4B-873E-DC2C6E7E0838}"/>
                </a:ext>
              </a:extLst>
            </p:cNvPr>
            <p:cNvCxnSpPr/>
            <p:nvPr/>
          </p:nvCxnSpPr>
          <p:spPr>
            <a:xfrm>
              <a:off x="8856488" y="3935011"/>
              <a:ext cx="421315" cy="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98170D8-2FEE-EA4C-93AE-D4E060D259D7}"/>
                </a:ext>
              </a:extLst>
            </p:cNvPr>
            <p:cNvCxnSpPr>
              <a:cxnSpLocks/>
            </p:cNvCxnSpPr>
            <p:nvPr/>
          </p:nvCxnSpPr>
          <p:spPr>
            <a:xfrm>
              <a:off x="9283450" y="3732997"/>
              <a:ext cx="0" cy="2044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31278A4D-E1D6-954E-81BF-DF2B8A15DECD}"/>
              </a:ext>
            </a:extLst>
          </p:cNvPr>
          <p:cNvGrpSpPr/>
          <p:nvPr/>
        </p:nvGrpSpPr>
        <p:grpSpPr>
          <a:xfrm>
            <a:off x="8864776" y="4225915"/>
            <a:ext cx="426962" cy="857386"/>
            <a:chOff x="8856488" y="3731675"/>
            <a:chExt cx="426962" cy="857386"/>
          </a:xfrm>
        </p:grpSpPr>
        <p:cxnSp>
          <p:nvCxnSpPr>
            <p:cNvPr id="123" name="Straight Connector 122">
              <a:extLst>
                <a:ext uri="{FF2B5EF4-FFF2-40B4-BE49-F238E27FC236}">
                  <a16:creationId xmlns:a16="http://schemas.microsoft.com/office/drawing/2014/main" id="{FE99F625-326A-364A-BDE2-AE49452E2932}"/>
                </a:ext>
              </a:extLst>
            </p:cNvPr>
            <p:cNvCxnSpPr/>
            <p:nvPr/>
          </p:nvCxnSpPr>
          <p:spPr>
            <a:xfrm>
              <a:off x="8861995" y="3731675"/>
              <a:ext cx="421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E9F03DA-C442-AB45-ADF9-1D4018D11C2C}"/>
                </a:ext>
              </a:extLst>
            </p:cNvPr>
            <p:cNvCxnSpPr/>
            <p:nvPr/>
          </p:nvCxnSpPr>
          <p:spPr>
            <a:xfrm>
              <a:off x="8856488" y="4589061"/>
              <a:ext cx="421315" cy="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27340A2-B98C-224C-8C89-8C75E4C3B105}"/>
                </a:ext>
              </a:extLst>
            </p:cNvPr>
            <p:cNvCxnSpPr>
              <a:cxnSpLocks/>
            </p:cNvCxnSpPr>
            <p:nvPr/>
          </p:nvCxnSpPr>
          <p:spPr>
            <a:xfrm>
              <a:off x="9283450" y="3732997"/>
              <a:ext cx="0" cy="85606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6" name="Straight Arrow Connector 125">
            <a:extLst>
              <a:ext uri="{FF2B5EF4-FFF2-40B4-BE49-F238E27FC236}">
                <a16:creationId xmlns:a16="http://schemas.microsoft.com/office/drawing/2014/main" id="{8CF8B06C-5719-D74A-98C4-85693DABDA9B}"/>
              </a:ext>
            </a:extLst>
          </p:cNvPr>
          <p:cNvCxnSpPr>
            <a:cxnSpLocks/>
          </p:cNvCxnSpPr>
          <p:nvPr/>
        </p:nvCxnSpPr>
        <p:spPr>
          <a:xfrm flipH="1">
            <a:off x="5039472" y="4429251"/>
            <a:ext cx="3825304" cy="0"/>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708D46D-486A-1B41-B502-8549A95DEBF0}"/>
              </a:ext>
            </a:extLst>
          </p:cNvPr>
          <p:cNvSpPr txBox="1"/>
          <p:nvPr/>
        </p:nvSpPr>
        <p:spPr>
          <a:xfrm>
            <a:off x="5717169" y="4152252"/>
            <a:ext cx="569387" cy="276999"/>
          </a:xfrm>
          <a:prstGeom prst="rect">
            <a:avLst/>
          </a:prstGeom>
          <a:noFill/>
        </p:spPr>
        <p:txBody>
          <a:bodyPr wrap="none" rtlCol="0">
            <a:spAutoFit/>
          </a:bodyPr>
          <a:lstStyle/>
          <a:p>
            <a:r>
              <a:rPr lang="en-AU" sz="1200" i="1" dirty="0">
                <a:solidFill>
                  <a:srgbClr val="0070C0"/>
                </a:solidFill>
              </a:rPr>
              <a:t>&lt;......&gt;</a:t>
            </a:r>
          </a:p>
        </p:txBody>
      </p:sp>
      <p:sp>
        <p:nvSpPr>
          <p:cNvPr id="131" name="TextBox 130">
            <a:extLst>
              <a:ext uri="{FF2B5EF4-FFF2-40B4-BE49-F238E27FC236}">
                <a16:creationId xmlns:a16="http://schemas.microsoft.com/office/drawing/2014/main" id="{3CEC5C62-150E-324E-A214-501FCE5F6E46}"/>
              </a:ext>
            </a:extLst>
          </p:cNvPr>
          <p:cNvSpPr txBox="1"/>
          <p:nvPr/>
        </p:nvSpPr>
        <p:spPr>
          <a:xfrm>
            <a:off x="9269008" y="3696625"/>
            <a:ext cx="1665841" cy="246221"/>
          </a:xfrm>
          <a:prstGeom prst="rect">
            <a:avLst/>
          </a:prstGeom>
          <a:noFill/>
        </p:spPr>
        <p:txBody>
          <a:bodyPr wrap="none" rtlCol="0">
            <a:spAutoFit/>
          </a:bodyPr>
          <a:lstStyle>
            <a:defPPr>
              <a:defRPr lang="en-US"/>
            </a:defPPr>
            <a:lvl1pPr>
              <a:defRPr sz="1200" i="1"/>
            </a:lvl1pPr>
          </a:lstStyle>
          <a:p>
            <a:r>
              <a:rPr lang="en-AU" sz="1000" dirty="0" err="1"/>
              <a:t>createResponseChannel</a:t>
            </a:r>
            <a:r>
              <a:rPr lang="en-AU" sz="1000" dirty="0"/>
              <a:t>(....)</a:t>
            </a:r>
          </a:p>
        </p:txBody>
      </p:sp>
      <p:sp>
        <p:nvSpPr>
          <p:cNvPr id="133" name="TextBox 132">
            <a:extLst>
              <a:ext uri="{FF2B5EF4-FFF2-40B4-BE49-F238E27FC236}">
                <a16:creationId xmlns:a16="http://schemas.microsoft.com/office/drawing/2014/main" id="{F6BF1F10-F372-2648-8A14-C3B355E3FA75}"/>
              </a:ext>
            </a:extLst>
          </p:cNvPr>
          <p:cNvSpPr txBox="1"/>
          <p:nvPr/>
        </p:nvSpPr>
        <p:spPr>
          <a:xfrm>
            <a:off x="9289383" y="4488164"/>
            <a:ext cx="1023037" cy="246221"/>
          </a:xfrm>
          <a:prstGeom prst="rect">
            <a:avLst/>
          </a:prstGeom>
          <a:noFill/>
        </p:spPr>
        <p:txBody>
          <a:bodyPr wrap="none" rtlCol="0">
            <a:spAutoFit/>
          </a:bodyPr>
          <a:lstStyle>
            <a:defPPr>
              <a:defRPr lang="en-US"/>
            </a:defPPr>
            <a:lvl1pPr>
              <a:defRPr sz="1200" i="1"/>
            </a:lvl1pPr>
          </a:lstStyle>
          <a:p>
            <a:r>
              <a:rPr lang="en-AU" sz="1000" dirty="0" err="1"/>
              <a:t>sendReceive</a:t>
            </a:r>
            <a:r>
              <a:rPr lang="en-AU" sz="1000" dirty="0"/>
              <a:t>(....)</a:t>
            </a:r>
          </a:p>
        </p:txBody>
      </p:sp>
      <p:cxnSp>
        <p:nvCxnSpPr>
          <p:cNvPr id="138" name="Straight Arrow Connector 137">
            <a:extLst>
              <a:ext uri="{FF2B5EF4-FFF2-40B4-BE49-F238E27FC236}">
                <a16:creationId xmlns:a16="http://schemas.microsoft.com/office/drawing/2014/main" id="{2D382AA0-762E-B047-97DB-50962853BF85}"/>
              </a:ext>
            </a:extLst>
          </p:cNvPr>
          <p:cNvCxnSpPr>
            <a:cxnSpLocks/>
          </p:cNvCxnSpPr>
          <p:nvPr/>
        </p:nvCxnSpPr>
        <p:spPr>
          <a:xfrm flipH="1">
            <a:off x="3211032" y="4521707"/>
            <a:ext cx="1833154" cy="0"/>
          </a:xfrm>
          <a:prstGeom prst="straightConnector1">
            <a:avLst/>
          </a:prstGeom>
          <a:ln>
            <a:solidFill>
              <a:schemeClr val="accent1">
                <a:lumMod val="60000"/>
                <a:lumOff val="40000"/>
              </a:schemeClr>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A0B62AFE-11C0-4847-9551-AF303C74536A}"/>
              </a:ext>
            </a:extLst>
          </p:cNvPr>
          <p:cNvSpPr txBox="1"/>
          <p:nvPr/>
        </p:nvSpPr>
        <p:spPr>
          <a:xfrm>
            <a:off x="4171043" y="4313384"/>
            <a:ext cx="750746" cy="400110"/>
          </a:xfrm>
          <a:prstGeom prst="rect">
            <a:avLst/>
          </a:prstGeom>
          <a:noFill/>
        </p:spPr>
        <p:txBody>
          <a:bodyPr wrap="square" rtlCol="0">
            <a:spAutoFit/>
          </a:bodyPr>
          <a:lstStyle/>
          <a:p>
            <a:pPr algn="ctr"/>
            <a:r>
              <a:rPr lang="en-AU" sz="1000" i="1" dirty="0" err="1">
                <a:solidFill>
                  <a:srgbClr val="0070C0"/>
                </a:solidFill>
              </a:rPr>
              <a:t>ChaincodeMessage</a:t>
            </a:r>
            <a:endParaRPr lang="en-AU" sz="1000" i="1" dirty="0">
              <a:solidFill>
                <a:srgbClr val="0070C0"/>
              </a:solidFill>
            </a:endParaRPr>
          </a:p>
        </p:txBody>
      </p:sp>
      <p:cxnSp>
        <p:nvCxnSpPr>
          <p:cNvPr id="167" name="Straight Arrow Connector 166">
            <a:extLst>
              <a:ext uri="{FF2B5EF4-FFF2-40B4-BE49-F238E27FC236}">
                <a16:creationId xmlns:a16="http://schemas.microsoft.com/office/drawing/2014/main" id="{BFB081D0-A7BE-804E-A9A4-2FB6BB827F81}"/>
              </a:ext>
            </a:extLst>
          </p:cNvPr>
          <p:cNvCxnSpPr>
            <a:cxnSpLocks/>
          </p:cNvCxnSpPr>
          <p:nvPr/>
        </p:nvCxnSpPr>
        <p:spPr>
          <a:xfrm>
            <a:off x="3223011" y="4962651"/>
            <a:ext cx="4388863" cy="0"/>
          </a:xfrm>
          <a:prstGeom prst="straightConnector1">
            <a:avLst/>
          </a:prstGeom>
          <a:ln>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92CF653-FD09-624C-AE08-EC81FDE8C8DD}"/>
              </a:ext>
            </a:extLst>
          </p:cNvPr>
          <p:cNvSpPr txBox="1"/>
          <p:nvPr/>
        </p:nvSpPr>
        <p:spPr>
          <a:xfrm>
            <a:off x="1703562" y="4589565"/>
            <a:ext cx="1517467" cy="276999"/>
          </a:xfrm>
          <a:prstGeom prst="rect">
            <a:avLst/>
          </a:prstGeom>
          <a:noFill/>
        </p:spPr>
        <p:txBody>
          <a:bodyPr wrap="none" rtlCol="0">
            <a:spAutoFit/>
          </a:bodyPr>
          <a:lstStyle/>
          <a:p>
            <a:r>
              <a:rPr lang="en-AU" sz="1200" dirty="0"/>
              <a:t>&lt;handler processing&gt;</a:t>
            </a:r>
          </a:p>
        </p:txBody>
      </p:sp>
      <p:cxnSp>
        <p:nvCxnSpPr>
          <p:cNvPr id="27" name="Straight Arrow Connector 26">
            <a:extLst>
              <a:ext uri="{FF2B5EF4-FFF2-40B4-BE49-F238E27FC236}">
                <a16:creationId xmlns:a16="http://schemas.microsoft.com/office/drawing/2014/main" id="{D9565985-E043-9F46-9358-27037058B498}"/>
              </a:ext>
            </a:extLst>
          </p:cNvPr>
          <p:cNvCxnSpPr>
            <a:cxnSpLocks/>
            <a:endCxn id="115" idx="2"/>
          </p:cNvCxnSpPr>
          <p:nvPr/>
        </p:nvCxnSpPr>
        <p:spPr>
          <a:xfrm flipV="1">
            <a:off x="7619045" y="4130093"/>
            <a:ext cx="626792" cy="832558"/>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6510772-E264-2A4A-ADD4-6BD936944E74}"/>
              </a:ext>
            </a:extLst>
          </p:cNvPr>
          <p:cNvCxnSpPr>
            <a:cxnSpLocks/>
            <a:stCxn id="115" idx="2"/>
          </p:cNvCxnSpPr>
          <p:nvPr/>
        </p:nvCxnSpPr>
        <p:spPr>
          <a:xfrm>
            <a:off x="8245837" y="4130093"/>
            <a:ext cx="626792" cy="927442"/>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242931C0-B82F-D745-8524-17B83367D576}"/>
              </a:ext>
            </a:extLst>
          </p:cNvPr>
          <p:cNvCxnSpPr>
            <a:cxnSpLocks/>
          </p:cNvCxnSpPr>
          <p:nvPr/>
        </p:nvCxnSpPr>
        <p:spPr>
          <a:xfrm flipH="1">
            <a:off x="8862839" y="5216230"/>
            <a:ext cx="1140176" cy="0"/>
          </a:xfrm>
          <a:prstGeom prst="straightConnector1">
            <a:avLst/>
          </a:prstGeom>
          <a:ln>
            <a:solidFill>
              <a:schemeClr val="accent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EF55FD7-CEF2-BF49-B2F0-FEA7EA05E065}"/>
              </a:ext>
            </a:extLst>
          </p:cNvPr>
          <p:cNvCxnSpPr>
            <a:cxnSpLocks/>
          </p:cNvCxnSpPr>
          <p:nvPr/>
        </p:nvCxnSpPr>
        <p:spPr>
          <a:xfrm>
            <a:off x="10003259" y="5277184"/>
            <a:ext cx="1533961" cy="0"/>
          </a:xfrm>
          <a:prstGeom prst="straightConnector1">
            <a:avLst/>
          </a:prstGeom>
          <a:ln>
            <a:solidFill>
              <a:schemeClr val="accent1"/>
            </a:solidFill>
            <a:prstDash val="solid"/>
            <a:tailEnd type="stealth"/>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DAAD26A1-0727-604A-B63D-53C9AE29E67D}"/>
              </a:ext>
            </a:extLst>
          </p:cNvPr>
          <p:cNvGrpSpPr/>
          <p:nvPr/>
        </p:nvGrpSpPr>
        <p:grpSpPr>
          <a:xfrm>
            <a:off x="-10510" y="-10510"/>
            <a:ext cx="4687613" cy="560509"/>
            <a:chOff x="-10510" y="-10510"/>
            <a:chExt cx="4687613" cy="560509"/>
          </a:xfrm>
        </p:grpSpPr>
        <p:sp>
          <p:nvSpPr>
            <p:cNvPr id="172" name="Snip Single Corner of Rectangle 171">
              <a:extLst>
                <a:ext uri="{FF2B5EF4-FFF2-40B4-BE49-F238E27FC236}">
                  <a16:creationId xmlns:a16="http://schemas.microsoft.com/office/drawing/2014/main" id="{2F6723DE-E6EF-4F4D-8F94-DF27E951EE7E}"/>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3" name="TextBox 172">
              <a:extLst>
                <a:ext uri="{FF2B5EF4-FFF2-40B4-BE49-F238E27FC236}">
                  <a16:creationId xmlns:a16="http://schemas.microsoft.com/office/drawing/2014/main" id="{42D8D494-BA8B-D249-8080-CBF6563C0CB0}"/>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174" name="Rectangle 173">
              <a:extLst>
                <a:ext uri="{FF2B5EF4-FFF2-40B4-BE49-F238E27FC236}">
                  <a16:creationId xmlns:a16="http://schemas.microsoft.com/office/drawing/2014/main" id="{130D7C82-1A30-7C46-A783-B83CCF0B52A4}"/>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
        <p:nvSpPr>
          <p:cNvPr id="175" name="Trapezium 174">
            <a:extLst>
              <a:ext uri="{FF2B5EF4-FFF2-40B4-BE49-F238E27FC236}">
                <a16:creationId xmlns:a16="http://schemas.microsoft.com/office/drawing/2014/main" id="{4C156495-F04C-B245-B3F0-57A63943C6E8}"/>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Tree>
    <p:extLst>
      <p:ext uri="{BB962C8B-B14F-4D97-AF65-F5344CB8AC3E}">
        <p14:creationId xmlns:p14="http://schemas.microsoft.com/office/powerpoint/2010/main" val="382067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Interaction Protocol</a:t>
            </a:r>
          </a:p>
        </p:txBody>
      </p:sp>
      <p:sp>
        <p:nvSpPr>
          <p:cNvPr id="4" name="Trapezium 3">
            <a:extLst>
              <a:ext uri="{FF2B5EF4-FFF2-40B4-BE49-F238E27FC236}">
                <a16:creationId xmlns:a16="http://schemas.microsoft.com/office/drawing/2014/main" id="{AC545BC5-5525-7A42-8970-42A7EC487166}"/>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aphicFrame>
        <p:nvGraphicFramePr>
          <p:cNvPr id="7" name="Table 6">
            <a:extLst>
              <a:ext uri="{FF2B5EF4-FFF2-40B4-BE49-F238E27FC236}">
                <a16:creationId xmlns:a16="http://schemas.microsoft.com/office/drawing/2014/main" id="{8169331E-FD52-F04F-A249-285E352476D3}"/>
              </a:ext>
            </a:extLst>
          </p:cNvPr>
          <p:cNvGraphicFramePr>
            <a:graphicFrameLocks noGrp="1"/>
          </p:cNvGraphicFramePr>
          <p:nvPr>
            <p:extLst>
              <p:ext uri="{D42A27DB-BD31-4B8C-83A1-F6EECF244321}">
                <p14:modId xmlns:p14="http://schemas.microsoft.com/office/powerpoint/2010/main" val="3355852083"/>
              </p:ext>
            </p:extLst>
          </p:nvPr>
        </p:nvGraphicFramePr>
        <p:xfrm>
          <a:off x="838200" y="2006028"/>
          <a:ext cx="10211815" cy="4130040"/>
        </p:xfrm>
        <a:graphic>
          <a:graphicData uri="http://schemas.openxmlformats.org/drawingml/2006/table">
            <a:tbl>
              <a:tblPr firstRow="1" bandRow="1">
                <a:tableStyleId>{5C22544A-7EE6-4342-B048-85BDC9FD1C3A}</a:tableStyleId>
              </a:tblPr>
              <a:tblGrid>
                <a:gridCol w="1612392">
                  <a:extLst>
                    <a:ext uri="{9D8B030D-6E8A-4147-A177-3AD203B41FA5}">
                      <a16:colId xmlns:a16="http://schemas.microsoft.com/office/drawing/2014/main" val="1311826411"/>
                    </a:ext>
                  </a:extLst>
                </a:gridCol>
                <a:gridCol w="521208">
                  <a:extLst>
                    <a:ext uri="{9D8B030D-6E8A-4147-A177-3AD203B41FA5}">
                      <a16:colId xmlns:a16="http://schemas.microsoft.com/office/drawing/2014/main" val="4287542416"/>
                    </a:ext>
                  </a:extLst>
                </a:gridCol>
                <a:gridCol w="4096512">
                  <a:extLst>
                    <a:ext uri="{9D8B030D-6E8A-4147-A177-3AD203B41FA5}">
                      <a16:colId xmlns:a16="http://schemas.microsoft.com/office/drawing/2014/main" val="419259088"/>
                    </a:ext>
                  </a:extLst>
                </a:gridCol>
                <a:gridCol w="625856">
                  <a:extLst>
                    <a:ext uri="{9D8B030D-6E8A-4147-A177-3AD203B41FA5}">
                      <a16:colId xmlns:a16="http://schemas.microsoft.com/office/drawing/2014/main" val="1994062409"/>
                    </a:ext>
                  </a:extLst>
                </a:gridCol>
                <a:gridCol w="3355847">
                  <a:extLst>
                    <a:ext uri="{9D8B030D-6E8A-4147-A177-3AD203B41FA5}">
                      <a16:colId xmlns:a16="http://schemas.microsoft.com/office/drawing/2014/main" val="1858264529"/>
                    </a:ext>
                  </a:extLst>
                </a:gridCol>
              </a:tblGrid>
              <a:tr h="240737">
                <a:tc>
                  <a:txBody>
                    <a:bodyPr/>
                    <a:lstStyle/>
                    <a:p>
                      <a:r>
                        <a:rPr lang="en-AU" sz="1100" dirty="0"/>
                        <a:t>Message Type</a:t>
                      </a:r>
                    </a:p>
                  </a:txBody>
                  <a:tcPr anchor="ctr"/>
                </a:tc>
                <a:tc>
                  <a:txBody>
                    <a:bodyPr/>
                    <a:lstStyle/>
                    <a:p>
                      <a:pPr algn="ctr"/>
                      <a:r>
                        <a:rPr lang="en-AU" sz="1100" dirty="0"/>
                        <a:t>Byte Value</a:t>
                      </a:r>
                    </a:p>
                  </a:txBody>
                  <a:tcPr anchor="ctr"/>
                </a:tc>
                <a:tc>
                  <a:txBody>
                    <a:bodyPr/>
                    <a:lstStyle/>
                    <a:p>
                      <a:r>
                        <a:rPr lang="en-AU" sz="1100" dirty="0"/>
                        <a:t>Meaning</a:t>
                      </a:r>
                    </a:p>
                  </a:txBody>
                  <a:tcPr anchor="ctr"/>
                </a:tc>
                <a:tc>
                  <a:txBody>
                    <a:bodyPr/>
                    <a:lstStyle/>
                    <a:p>
                      <a:pPr algn="ctr"/>
                      <a:r>
                        <a:rPr lang="en-AU" sz="1100" dirty="0"/>
                        <a:t>Sent By</a:t>
                      </a:r>
                    </a:p>
                  </a:txBody>
                  <a:tcPr anchor="ctr"/>
                </a:tc>
                <a:tc>
                  <a:txBody>
                    <a:bodyPr/>
                    <a:lstStyle/>
                    <a:p>
                      <a:r>
                        <a:rPr lang="en-AU" sz="1100" dirty="0"/>
                        <a:t>Payload Type</a:t>
                      </a:r>
                    </a:p>
                  </a:txBody>
                  <a:tcPr anchor="ctr"/>
                </a:tc>
                <a:extLst>
                  <a:ext uri="{0D108BD9-81ED-4DB2-BD59-A6C34878D82A}">
                    <a16:rowId xmlns:a16="http://schemas.microsoft.com/office/drawing/2014/main" val="801237859"/>
                  </a:ext>
                </a:extLst>
              </a:tr>
              <a:tr h="240737">
                <a:tc>
                  <a:txBody>
                    <a:bodyPr/>
                    <a:lstStyle/>
                    <a:p>
                      <a:r>
                        <a:rPr lang="en-AU" sz="1100" dirty="0"/>
                        <a:t>UNDEFINED</a:t>
                      </a:r>
                    </a:p>
                  </a:txBody>
                  <a:tcPr/>
                </a:tc>
                <a:tc>
                  <a:txBody>
                    <a:bodyPr/>
                    <a:lstStyle/>
                    <a:p>
                      <a:pPr algn="ctr"/>
                      <a:r>
                        <a:rPr lang="en-AU" sz="1100" dirty="0"/>
                        <a:t>0</a:t>
                      </a:r>
                    </a:p>
                  </a:txBody>
                  <a:tcPr/>
                </a:tc>
                <a:tc>
                  <a:txBody>
                    <a:bodyPr/>
                    <a:lstStyle/>
                    <a:p>
                      <a:r>
                        <a:rPr lang="en-AU" sz="1100" dirty="0"/>
                        <a:t>Identifies an unrecognised message (default value for type).</a:t>
                      </a:r>
                    </a:p>
                  </a:txBody>
                  <a:tcPr/>
                </a:tc>
                <a:tc>
                  <a:txBody>
                    <a:bodyPr/>
                    <a:lstStyle/>
                    <a:p>
                      <a:pPr algn="ctr"/>
                      <a:r>
                        <a:rPr lang="en-AU" sz="1100" dirty="0"/>
                        <a:t>N/A</a:t>
                      </a:r>
                    </a:p>
                  </a:txBody>
                  <a:tcPr/>
                </a:tc>
                <a:tc>
                  <a:txBody>
                    <a:bodyPr/>
                    <a:lstStyle/>
                    <a:p>
                      <a:r>
                        <a:rPr lang="en-AU" sz="1100" dirty="0"/>
                        <a:t>NIL (not relevant)</a:t>
                      </a:r>
                    </a:p>
                  </a:txBody>
                  <a:tcPr/>
                </a:tc>
                <a:extLst>
                  <a:ext uri="{0D108BD9-81ED-4DB2-BD59-A6C34878D82A}">
                    <a16:rowId xmlns:a16="http://schemas.microsoft.com/office/drawing/2014/main" val="481232080"/>
                  </a:ext>
                </a:extLst>
              </a:tr>
              <a:tr h="240737">
                <a:tc>
                  <a:txBody>
                    <a:bodyPr/>
                    <a:lstStyle/>
                    <a:p>
                      <a:r>
                        <a:rPr lang="en-AU" sz="1100" dirty="0"/>
                        <a:t>REGISTER</a:t>
                      </a:r>
                    </a:p>
                  </a:txBody>
                  <a:tcPr/>
                </a:tc>
                <a:tc>
                  <a:txBody>
                    <a:bodyPr/>
                    <a:lstStyle/>
                    <a:p>
                      <a:pPr algn="ctr"/>
                      <a:r>
                        <a:rPr lang="en-AU" sz="1100" dirty="0"/>
                        <a:t>1</a:t>
                      </a:r>
                    </a:p>
                  </a:txBody>
                  <a:tcPr/>
                </a:tc>
                <a:tc>
                  <a:txBody>
                    <a:bodyPr/>
                    <a:lstStyle/>
                    <a:p>
                      <a:r>
                        <a:rPr lang="en-AU" sz="1100" dirty="0" err="1"/>
                        <a:t>Registrates</a:t>
                      </a:r>
                      <a:r>
                        <a:rPr lang="en-AU" sz="1100" dirty="0"/>
                        <a:t> a chaincode process with the peer.</a:t>
                      </a:r>
                    </a:p>
                  </a:txBody>
                  <a:tcPr/>
                </a:tc>
                <a:tc>
                  <a:txBody>
                    <a:bodyPr/>
                    <a:lstStyle/>
                    <a:p>
                      <a:pPr algn="ctr"/>
                      <a:r>
                        <a:rPr lang="en-AU" sz="1100" dirty="0"/>
                        <a:t>shim</a:t>
                      </a:r>
                    </a:p>
                  </a:txBody>
                  <a:tcPr/>
                </a:tc>
                <a:tc>
                  <a:txBody>
                    <a:bodyPr/>
                    <a:lstStyle/>
                    <a:p>
                      <a:r>
                        <a:rPr lang="en-AU" sz="1100" dirty="0" err="1"/>
                        <a:t>ChaincodeID</a:t>
                      </a:r>
                      <a:endParaRPr lang="en-AU" sz="1100" dirty="0"/>
                    </a:p>
                  </a:txBody>
                  <a:tcPr/>
                </a:tc>
                <a:extLst>
                  <a:ext uri="{0D108BD9-81ED-4DB2-BD59-A6C34878D82A}">
                    <a16:rowId xmlns:a16="http://schemas.microsoft.com/office/drawing/2014/main" val="1204591117"/>
                  </a:ext>
                </a:extLst>
              </a:tr>
              <a:tr h="240737">
                <a:tc>
                  <a:txBody>
                    <a:bodyPr/>
                    <a:lstStyle/>
                    <a:p>
                      <a:r>
                        <a:rPr lang="en-AU" sz="1100" dirty="0"/>
                        <a:t>REGISTERED</a:t>
                      </a:r>
                    </a:p>
                  </a:txBody>
                  <a:tcPr/>
                </a:tc>
                <a:tc>
                  <a:txBody>
                    <a:bodyPr/>
                    <a:lstStyle/>
                    <a:p>
                      <a:pPr algn="ctr"/>
                      <a:r>
                        <a:rPr lang="en-AU" sz="1100" dirty="0"/>
                        <a:t>2</a:t>
                      </a:r>
                    </a:p>
                  </a:txBody>
                  <a:tcPr/>
                </a:tc>
                <a:tc>
                  <a:txBody>
                    <a:bodyPr/>
                    <a:lstStyle/>
                    <a:p>
                      <a:r>
                        <a:rPr lang="en-AU" sz="1100" dirty="0"/>
                        <a:t>Acknowledgement of the registration of the chaincode process.</a:t>
                      </a:r>
                    </a:p>
                  </a:txBody>
                  <a:tcPr/>
                </a:tc>
                <a:tc>
                  <a:txBody>
                    <a:bodyPr/>
                    <a:lstStyle/>
                    <a:p>
                      <a:pPr algn="ctr"/>
                      <a:r>
                        <a:rPr lang="en-AU" sz="1100" dirty="0"/>
                        <a:t>peer</a:t>
                      </a:r>
                    </a:p>
                  </a:txBody>
                  <a:tcPr/>
                </a:tc>
                <a:tc>
                  <a:txBody>
                    <a:bodyPr/>
                    <a:lstStyle/>
                    <a:p>
                      <a:r>
                        <a:rPr lang="en-AU" sz="1100" dirty="0"/>
                        <a:t>NIL</a:t>
                      </a:r>
                    </a:p>
                  </a:txBody>
                  <a:tcPr/>
                </a:tc>
                <a:extLst>
                  <a:ext uri="{0D108BD9-81ED-4DB2-BD59-A6C34878D82A}">
                    <a16:rowId xmlns:a16="http://schemas.microsoft.com/office/drawing/2014/main" val="3383291091"/>
                  </a:ext>
                </a:extLst>
              </a:tr>
              <a:tr h="240737">
                <a:tc>
                  <a:txBody>
                    <a:bodyPr/>
                    <a:lstStyle/>
                    <a:p>
                      <a:r>
                        <a:rPr lang="en-AU" sz="1100" dirty="0"/>
                        <a:t>INIT</a:t>
                      </a:r>
                    </a:p>
                  </a:txBody>
                  <a:tcPr/>
                </a:tc>
                <a:tc>
                  <a:txBody>
                    <a:bodyPr/>
                    <a:lstStyle/>
                    <a:p>
                      <a:pPr algn="ctr"/>
                      <a:r>
                        <a:rPr lang="en-AU" sz="1100" dirty="0"/>
                        <a:t>3</a:t>
                      </a:r>
                    </a:p>
                  </a:txBody>
                  <a:tcPr/>
                </a:tc>
                <a:tc>
                  <a:txBody>
                    <a:bodyPr/>
                    <a:lstStyle/>
                    <a:p>
                      <a:r>
                        <a:rPr lang="en-AU" sz="1100" dirty="0"/>
                        <a:t>Chaincode initialisation request.</a:t>
                      </a:r>
                    </a:p>
                  </a:txBody>
                  <a:tcPr/>
                </a:tc>
                <a:tc>
                  <a:txBody>
                    <a:bodyPr/>
                    <a:lstStyle/>
                    <a:p>
                      <a:pPr algn="ctr"/>
                      <a:r>
                        <a:rPr lang="en-AU" sz="1100" dirty="0"/>
                        <a:t>peer</a:t>
                      </a:r>
                    </a:p>
                  </a:txBody>
                  <a:tcPr/>
                </a:tc>
                <a:tc>
                  <a:txBody>
                    <a:bodyPr/>
                    <a:lstStyle/>
                    <a:p>
                      <a:r>
                        <a:rPr lang="en-AU" sz="1100" dirty="0" err="1"/>
                        <a:t>ChaincodeInput</a:t>
                      </a:r>
                      <a:endParaRPr lang="en-AU" sz="1100" dirty="0"/>
                    </a:p>
                  </a:txBody>
                  <a:tcPr/>
                </a:tc>
                <a:extLst>
                  <a:ext uri="{0D108BD9-81ED-4DB2-BD59-A6C34878D82A}">
                    <a16:rowId xmlns:a16="http://schemas.microsoft.com/office/drawing/2014/main" val="3396966874"/>
                  </a:ext>
                </a:extLst>
              </a:tr>
              <a:tr h="240737">
                <a:tc>
                  <a:txBody>
                    <a:bodyPr/>
                    <a:lstStyle/>
                    <a:p>
                      <a:r>
                        <a:rPr lang="en-AU" sz="1100" dirty="0"/>
                        <a:t>READY</a:t>
                      </a:r>
                    </a:p>
                  </a:txBody>
                  <a:tcPr/>
                </a:tc>
                <a:tc>
                  <a:txBody>
                    <a:bodyPr/>
                    <a:lstStyle/>
                    <a:p>
                      <a:pPr algn="ctr"/>
                      <a:r>
                        <a:rPr lang="en-AU" sz="1100" dirty="0"/>
                        <a:t>4</a:t>
                      </a:r>
                    </a:p>
                  </a:txBody>
                  <a:tcPr/>
                </a:tc>
                <a:tc>
                  <a:txBody>
                    <a:bodyPr/>
                    <a:lstStyle/>
                    <a:p>
                      <a:r>
                        <a:rPr lang="en-AU" sz="1100" dirty="0"/>
                        <a:t>Communicates to the chaincode to enter the ready state.</a:t>
                      </a:r>
                    </a:p>
                  </a:txBody>
                  <a:tcPr/>
                </a:tc>
                <a:tc>
                  <a:txBody>
                    <a:bodyPr/>
                    <a:lstStyle/>
                    <a:p>
                      <a:pPr algn="ctr"/>
                      <a:r>
                        <a:rPr lang="en-AU" sz="1100" dirty="0"/>
                        <a:t>peer</a:t>
                      </a:r>
                    </a:p>
                  </a:txBody>
                  <a:tcPr/>
                </a:tc>
                <a:tc>
                  <a:txBody>
                    <a:bodyPr/>
                    <a:lstStyle/>
                    <a:p>
                      <a:r>
                        <a:rPr lang="en-AU" sz="1100" dirty="0"/>
                        <a:t>NIL</a:t>
                      </a:r>
                    </a:p>
                  </a:txBody>
                  <a:tcPr/>
                </a:tc>
                <a:extLst>
                  <a:ext uri="{0D108BD9-81ED-4DB2-BD59-A6C34878D82A}">
                    <a16:rowId xmlns:a16="http://schemas.microsoft.com/office/drawing/2014/main" val="114014864"/>
                  </a:ext>
                </a:extLst>
              </a:tr>
              <a:tr h="240737">
                <a:tc>
                  <a:txBody>
                    <a:bodyPr/>
                    <a:lstStyle/>
                    <a:p>
                      <a:r>
                        <a:rPr lang="en-AU" sz="1100" dirty="0"/>
                        <a:t>TRANSACTION</a:t>
                      </a:r>
                    </a:p>
                  </a:txBody>
                  <a:tcPr/>
                </a:tc>
                <a:tc>
                  <a:txBody>
                    <a:bodyPr/>
                    <a:lstStyle/>
                    <a:p>
                      <a:pPr algn="ctr"/>
                      <a:r>
                        <a:rPr lang="en-AU" sz="1100" dirty="0"/>
                        <a:t>5</a:t>
                      </a:r>
                    </a:p>
                  </a:txBody>
                  <a:tcPr/>
                </a:tc>
                <a:tc>
                  <a:txBody>
                    <a:bodyPr/>
                    <a:lstStyle/>
                    <a:p>
                      <a:r>
                        <a:rPr lang="en-AU" sz="1100" dirty="0"/>
                        <a:t>Chaincode transaction invocation request.</a:t>
                      </a:r>
                    </a:p>
                  </a:txBody>
                  <a:tcPr/>
                </a:tc>
                <a:tc>
                  <a:txBody>
                    <a:bodyPr/>
                    <a:lstStyle/>
                    <a:p>
                      <a:pPr algn="ctr"/>
                      <a:r>
                        <a:rPr lang="en-AU" sz="1100" dirty="0"/>
                        <a:t>peer</a:t>
                      </a:r>
                    </a:p>
                  </a:txBody>
                  <a:tcPr/>
                </a:tc>
                <a:tc>
                  <a:txBody>
                    <a:bodyPr/>
                    <a:lstStyle/>
                    <a:p>
                      <a:r>
                        <a:rPr lang="en-AU" sz="1100" dirty="0" err="1"/>
                        <a:t>ChaincodeInput</a:t>
                      </a:r>
                      <a:endParaRPr lang="en-AU" sz="1100" dirty="0"/>
                    </a:p>
                  </a:txBody>
                  <a:tcPr/>
                </a:tc>
                <a:extLst>
                  <a:ext uri="{0D108BD9-81ED-4DB2-BD59-A6C34878D82A}">
                    <a16:rowId xmlns:a16="http://schemas.microsoft.com/office/drawing/2014/main" val="1536490596"/>
                  </a:ext>
                </a:extLst>
              </a:tr>
              <a:tr h="240737">
                <a:tc>
                  <a:txBody>
                    <a:bodyPr/>
                    <a:lstStyle/>
                    <a:p>
                      <a:r>
                        <a:rPr lang="en-AU" sz="1100" dirty="0"/>
                        <a:t>COMPLETED</a:t>
                      </a:r>
                    </a:p>
                  </a:txBody>
                  <a:tcPr/>
                </a:tc>
                <a:tc>
                  <a:txBody>
                    <a:bodyPr/>
                    <a:lstStyle/>
                    <a:p>
                      <a:pPr algn="ctr"/>
                      <a:r>
                        <a:rPr lang="en-AU" sz="1100" dirty="0"/>
                        <a:t>6</a:t>
                      </a:r>
                    </a:p>
                  </a:txBody>
                  <a:tcPr/>
                </a:tc>
                <a:tc>
                  <a:txBody>
                    <a:bodyPr/>
                    <a:lstStyle/>
                    <a:p>
                      <a:r>
                        <a:rPr lang="en-AU" sz="1100" dirty="0"/>
                        <a:t>Response to an INIT or a TRANSACTION message.</a:t>
                      </a:r>
                    </a:p>
                  </a:txBody>
                  <a:tcPr/>
                </a:tc>
                <a:tc>
                  <a:txBody>
                    <a:bodyPr/>
                    <a:lstStyle/>
                    <a:p>
                      <a:pPr algn="ctr"/>
                      <a:r>
                        <a:rPr lang="en-AU" sz="1100" dirty="0"/>
                        <a:t>shim</a:t>
                      </a:r>
                    </a:p>
                  </a:txBody>
                  <a:tcPr/>
                </a:tc>
                <a:tc>
                  <a:txBody>
                    <a:bodyPr/>
                    <a:lstStyle/>
                    <a:p>
                      <a:r>
                        <a:rPr lang="en-AU" sz="1100" dirty="0"/>
                        <a:t>Response</a:t>
                      </a:r>
                    </a:p>
                  </a:txBody>
                  <a:tcPr/>
                </a:tc>
                <a:extLst>
                  <a:ext uri="{0D108BD9-81ED-4DB2-BD59-A6C34878D82A}">
                    <a16:rowId xmlns:a16="http://schemas.microsoft.com/office/drawing/2014/main" val="269376087"/>
                  </a:ext>
                </a:extLst>
              </a:tr>
              <a:tr h="240737">
                <a:tc>
                  <a:txBody>
                    <a:bodyPr/>
                    <a:lstStyle/>
                    <a:p>
                      <a:r>
                        <a:rPr lang="en-AU" sz="1100" dirty="0"/>
                        <a:t>ERROR</a:t>
                      </a:r>
                    </a:p>
                  </a:txBody>
                  <a:tcPr/>
                </a:tc>
                <a:tc>
                  <a:txBody>
                    <a:bodyPr/>
                    <a:lstStyle/>
                    <a:p>
                      <a:pPr algn="ctr"/>
                      <a:r>
                        <a:rPr lang="en-AU" sz="1100" dirty="0"/>
                        <a:t>7</a:t>
                      </a:r>
                    </a:p>
                  </a:txBody>
                  <a:tcPr/>
                </a:tc>
                <a:tc>
                  <a:txBody>
                    <a:bodyPr/>
                    <a:lstStyle/>
                    <a:p>
                      <a:r>
                        <a:rPr lang="en-AU" sz="1100" dirty="0"/>
                        <a:t>Identifies a generic error </a:t>
                      </a:r>
                      <a:r>
                        <a:rPr lang="en-AU" sz="1100" dirty="0" err="1"/>
                        <a:t>messagge</a:t>
                      </a:r>
                      <a:r>
                        <a:rPr lang="en-AU" sz="1100" dirty="0"/>
                        <a:t>.</a:t>
                      </a:r>
                    </a:p>
                  </a:txBody>
                  <a:tcPr/>
                </a:tc>
                <a:tc>
                  <a:txBody>
                    <a:bodyPr/>
                    <a:lstStyle/>
                    <a:p>
                      <a:pPr algn="ctr"/>
                      <a:r>
                        <a:rPr lang="en-AU" sz="1100" dirty="0"/>
                        <a:t>both</a:t>
                      </a:r>
                    </a:p>
                  </a:txBody>
                  <a:tcPr/>
                </a:tc>
                <a:tc>
                  <a:txBody>
                    <a:bodyPr/>
                    <a:lstStyle/>
                    <a:p>
                      <a:r>
                        <a:rPr lang="en-AU" sz="1100" dirty="0"/>
                        <a:t>Varies by type of error (e.g. Error, string, ....).</a:t>
                      </a:r>
                    </a:p>
                  </a:txBody>
                  <a:tcPr/>
                </a:tc>
                <a:extLst>
                  <a:ext uri="{0D108BD9-81ED-4DB2-BD59-A6C34878D82A}">
                    <a16:rowId xmlns:a16="http://schemas.microsoft.com/office/drawing/2014/main" val="2415854787"/>
                  </a:ext>
                </a:extLst>
              </a:tr>
              <a:tr h="240737">
                <a:tc>
                  <a:txBody>
                    <a:bodyPr/>
                    <a:lstStyle/>
                    <a:p>
                      <a:r>
                        <a:rPr lang="en-AU" sz="1100" dirty="0"/>
                        <a:t>GET_STATE</a:t>
                      </a:r>
                    </a:p>
                  </a:txBody>
                  <a:tcPr/>
                </a:tc>
                <a:tc>
                  <a:txBody>
                    <a:bodyPr/>
                    <a:lstStyle/>
                    <a:p>
                      <a:pPr algn="ctr"/>
                      <a:r>
                        <a:rPr lang="en-AU" sz="1100" dirty="0"/>
                        <a:t>8</a:t>
                      </a:r>
                    </a:p>
                  </a:txBody>
                  <a:tcPr/>
                </a:tc>
                <a:tc>
                  <a:txBody>
                    <a:bodyPr/>
                    <a:lstStyle/>
                    <a:p>
                      <a:r>
                        <a:rPr lang="en-AU" sz="1100" dirty="0"/>
                        <a:t>Retrieves the information about a specified state (i.e. key).</a:t>
                      </a:r>
                    </a:p>
                  </a:txBody>
                  <a:tcPr/>
                </a:tc>
                <a:tc>
                  <a:txBody>
                    <a:bodyPr/>
                    <a:lstStyle/>
                    <a:p>
                      <a:pPr algn="ctr"/>
                      <a:r>
                        <a:rPr lang="en-AU" sz="1100" dirty="0"/>
                        <a:t>shim</a:t>
                      </a:r>
                    </a:p>
                  </a:txBody>
                  <a:tcPr/>
                </a:tc>
                <a:tc>
                  <a:txBody>
                    <a:bodyPr/>
                    <a:lstStyle/>
                    <a:p>
                      <a:r>
                        <a:rPr lang="en-AU" sz="1100" dirty="0" err="1"/>
                        <a:t>GetState</a:t>
                      </a:r>
                      <a:endParaRPr lang="en-AU" sz="1100" dirty="0"/>
                    </a:p>
                  </a:txBody>
                  <a:tcPr/>
                </a:tc>
                <a:extLst>
                  <a:ext uri="{0D108BD9-81ED-4DB2-BD59-A6C34878D82A}">
                    <a16:rowId xmlns:a16="http://schemas.microsoft.com/office/drawing/2014/main" val="2207832993"/>
                  </a:ext>
                </a:extLst>
              </a:tr>
              <a:tr h="240737">
                <a:tc>
                  <a:txBody>
                    <a:bodyPr/>
                    <a:lstStyle/>
                    <a:p>
                      <a:r>
                        <a:rPr lang="en-AU" sz="1100" dirty="0"/>
                        <a:t>PUT_STATE</a:t>
                      </a:r>
                    </a:p>
                  </a:txBody>
                  <a:tcPr/>
                </a:tc>
                <a:tc>
                  <a:txBody>
                    <a:bodyPr/>
                    <a:lstStyle/>
                    <a:p>
                      <a:pPr algn="ctr"/>
                      <a:r>
                        <a:rPr lang="en-AU" sz="1100" dirty="0"/>
                        <a:t>9</a:t>
                      </a:r>
                    </a:p>
                  </a:txBody>
                  <a:tcPr/>
                </a:tc>
                <a:tc>
                  <a:txBody>
                    <a:bodyPr/>
                    <a:lstStyle/>
                    <a:p>
                      <a:r>
                        <a:rPr lang="en-AU" sz="1100" dirty="0"/>
                        <a:t>Sets the information about a specified state (i.e. key).</a:t>
                      </a:r>
                    </a:p>
                  </a:txBody>
                  <a:tcPr/>
                </a:tc>
                <a:tc>
                  <a:txBody>
                    <a:bodyPr/>
                    <a:lstStyle/>
                    <a:p>
                      <a:pPr algn="ctr"/>
                      <a:r>
                        <a:rPr lang="en-AU" sz="1100" dirty="0"/>
                        <a:t>shim</a:t>
                      </a:r>
                    </a:p>
                  </a:txBody>
                  <a:tcPr/>
                </a:tc>
                <a:tc>
                  <a:txBody>
                    <a:bodyPr/>
                    <a:lstStyle/>
                    <a:p>
                      <a:r>
                        <a:rPr lang="en-AU" sz="1100" dirty="0" err="1"/>
                        <a:t>PutState</a:t>
                      </a:r>
                      <a:endParaRPr lang="en-AU" sz="1100" dirty="0"/>
                    </a:p>
                  </a:txBody>
                  <a:tcPr/>
                </a:tc>
                <a:extLst>
                  <a:ext uri="{0D108BD9-81ED-4DB2-BD59-A6C34878D82A}">
                    <a16:rowId xmlns:a16="http://schemas.microsoft.com/office/drawing/2014/main" val="2414682793"/>
                  </a:ext>
                </a:extLst>
              </a:tr>
              <a:tr h="240737">
                <a:tc>
                  <a:txBody>
                    <a:bodyPr/>
                    <a:lstStyle/>
                    <a:p>
                      <a:r>
                        <a:rPr lang="en-AU" sz="1100" dirty="0"/>
                        <a:t>DEL_STATE</a:t>
                      </a:r>
                    </a:p>
                  </a:txBody>
                  <a:tcPr/>
                </a:tc>
                <a:tc>
                  <a:txBody>
                    <a:bodyPr/>
                    <a:lstStyle/>
                    <a:p>
                      <a:pPr algn="ctr"/>
                      <a:r>
                        <a:rPr lang="en-AU" sz="1100" dirty="0"/>
                        <a:t>10</a:t>
                      </a:r>
                    </a:p>
                  </a:txBody>
                  <a:tcPr/>
                </a:tc>
                <a:tc>
                  <a:txBody>
                    <a:bodyPr/>
                    <a:lstStyle/>
                    <a:p>
                      <a:r>
                        <a:rPr lang="en-AU" sz="1100" dirty="0"/>
                        <a:t>Removes the information associated to a specified state from the current view of the ledger (i.e. key).</a:t>
                      </a:r>
                    </a:p>
                  </a:txBody>
                  <a:tcPr/>
                </a:tc>
                <a:tc>
                  <a:txBody>
                    <a:bodyPr/>
                    <a:lstStyle/>
                    <a:p>
                      <a:pPr algn="ctr"/>
                      <a:r>
                        <a:rPr lang="en-AU" sz="1100" dirty="0"/>
                        <a:t>shim</a:t>
                      </a:r>
                    </a:p>
                  </a:txBody>
                  <a:tcPr/>
                </a:tc>
                <a:tc>
                  <a:txBody>
                    <a:bodyPr/>
                    <a:lstStyle/>
                    <a:p>
                      <a:r>
                        <a:rPr lang="en-AU" sz="1100" dirty="0" err="1"/>
                        <a:t>DelState</a:t>
                      </a:r>
                      <a:endParaRPr lang="en-AU" sz="1100" dirty="0"/>
                    </a:p>
                  </a:txBody>
                  <a:tcPr/>
                </a:tc>
                <a:extLst>
                  <a:ext uri="{0D108BD9-81ED-4DB2-BD59-A6C34878D82A}">
                    <a16:rowId xmlns:a16="http://schemas.microsoft.com/office/drawing/2014/main" val="2514551264"/>
                  </a:ext>
                </a:extLst>
              </a:tr>
              <a:tr h="240737">
                <a:tc>
                  <a:txBody>
                    <a:bodyPr/>
                    <a:lstStyle/>
                    <a:p>
                      <a:r>
                        <a:rPr lang="en-AU" sz="1100" dirty="0"/>
                        <a:t>INVOKE_CHAINCODE</a:t>
                      </a:r>
                    </a:p>
                  </a:txBody>
                  <a:tcPr/>
                </a:tc>
                <a:tc>
                  <a:txBody>
                    <a:bodyPr/>
                    <a:lstStyle/>
                    <a:p>
                      <a:pPr algn="ctr"/>
                      <a:r>
                        <a:rPr lang="en-AU" sz="1100" dirty="0"/>
                        <a:t>11</a:t>
                      </a:r>
                    </a:p>
                  </a:txBody>
                  <a:tcPr/>
                </a:tc>
                <a:tc>
                  <a:txBody>
                    <a:bodyPr/>
                    <a:lstStyle/>
                    <a:p>
                      <a:r>
                        <a:rPr lang="en-AU" sz="1100" dirty="0"/>
                        <a:t>Invokes a chaincode installed on the same peer.</a:t>
                      </a:r>
                    </a:p>
                  </a:txBody>
                  <a:tcPr/>
                </a:tc>
                <a:tc>
                  <a:txBody>
                    <a:bodyPr/>
                    <a:lstStyle/>
                    <a:p>
                      <a:pPr algn="ctr"/>
                      <a:r>
                        <a:rPr lang="en-AU" sz="1100" dirty="0"/>
                        <a:t>peer</a:t>
                      </a:r>
                    </a:p>
                  </a:txBody>
                  <a:tcPr/>
                </a:tc>
                <a:tc>
                  <a:txBody>
                    <a:bodyPr/>
                    <a:lstStyle/>
                    <a:p>
                      <a:r>
                        <a:rPr lang="en-AU" sz="1100" dirty="0" err="1"/>
                        <a:t>ChaincodeSpec</a:t>
                      </a:r>
                      <a:endParaRPr lang="en-AU" sz="1100" dirty="0"/>
                    </a:p>
                  </a:txBody>
                  <a:tcPr/>
                </a:tc>
                <a:extLst>
                  <a:ext uri="{0D108BD9-81ED-4DB2-BD59-A6C34878D82A}">
                    <a16:rowId xmlns:a16="http://schemas.microsoft.com/office/drawing/2014/main" val="1679083564"/>
                  </a:ext>
                </a:extLst>
              </a:tr>
              <a:tr h="240737">
                <a:tc>
                  <a:txBody>
                    <a:bodyPr/>
                    <a:lstStyle/>
                    <a:p>
                      <a:r>
                        <a:rPr lang="en-AU" sz="1100" dirty="0"/>
                        <a:t>RESPONSE</a:t>
                      </a:r>
                    </a:p>
                  </a:txBody>
                  <a:tcPr/>
                </a:tc>
                <a:tc>
                  <a:txBody>
                    <a:bodyPr/>
                    <a:lstStyle/>
                    <a:p>
                      <a:pPr algn="ctr"/>
                      <a:r>
                        <a:rPr lang="en-AU" sz="1100" dirty="0"/>
                        <a:t>13</a:t>
                      </a:r>
                    </a:p>
                  </a:txBody>
                  <a:tcPr/>
                </a:tc>
                <a:tc>
                  <a:txBody>
                    <a:bodyPr/>
                    <a:lstStyle/>
                    <a:p>
                      <a:r>
                        <a:rPr lang="en-AU" sz="1100" dirty="0"/>
                        <a:t>Response by the peer to a chaincode invocation or a ledger request message.</a:t>
                      </a:r>
                    </a:p>
                  </a:txBody>
                  <a:tcPr/>
                </a:tc>
                <a:tc>
                  <a:txBody>
                    <a:bodyPr/>
                    <a:lstStyle/>
                    <a:p>
                      <a:pPr algn="ctr"/>
                      <a:r>
                        <a:rPr lang="en-AU" sz="1100" dirty="0"/>
                        <a:t>peer</a:t>
                      </a:r>
                    </a:p>
                  </a:txBody>
                  <a:tcPr/>
                </a:tc>
                <a:tc>
                  <a:txBody>
                    <a:bodyPr/>
                    <a:lstStyle/>
                    <a:p>
                      <a:r>
                        <a:rPr lang="en-AU" sz="1100" dirty="0"/>
                        <a:t>Varies (based on the type of message the response is for).</a:t>
                      </a:r>
                    </a:p>
                  </a:txBody>
                  <a:tcPr/>
                </a:tc>
                <a:extLst>
                  <a:ext uri="{0D108BD9-81ED-4DB2-BD59-A6C34878D82A}">
                    <a16:rowId xmlns:a16="http://schemas.microsoft.com/office/drawing/2014/main" val="2221017929"/>
                  </a:ext>
                </a:extLst>
              </a:tr>
            </a:tbl>
          </a:graphicData>
        </a:graphic>
      </p:graphicFrame>
      <p:sp>
        <p:nvSpPr>
          <p:cNvPr id="8" name="Rectangle 7">
            <a:extLst>
              <a:ext uri="{FF2B5EF4-FFF2-40B4-BE49-F238E27FC236}">
                <a16:creationId xmlns:a16="http://schemas.microsoft.com/office/drawing/2014/main" id="{67B931F2-0709-D343-845C-E02856313514}"/>
              </a:ext>
            </a:extLst>
          </p:cNvPr>
          <p:cNvSpPr/>
          <p:nvPr/>
        </p:nvSpPr>
        <p:spPr>
          <a:xfrm>
            <a:off x="838200" y="1484824"/>
            <a:ext cx="6526146" cy="400110"/>
          </a:xfrm>
          <a:prstGeom prst="rect">
            <a:avLst/>
          </a:prstGeom>
        </p:spPr>
        <p:txBody>
          <a:bodyPr wrap="none">
            <a:spAutoFit/>
          </a:bodyPr>
          <a:lstStyle/>
          <a:p>
            <a:r>
              <a:rPr lang="en-AU" sz="2000" dirty="0">
                <a:latin typeface="Arial Narrow" panose="020B0604020202020204" pitchFamily="34" charset="0"/>
                <a:cs typeface="Arial Narrow" panose="020B0604020202020204" pitchFamily="34" charset="0"/>
              </a:rPr>
              <a:t>Message types, meaning, and usage in the communication protocol.</a:t>
            </a:r>
          </a:p>
        </p:txBody>
      </p:sp>
      <p:grpSp>
        <p:nvGrpSpPr>
          <p:cNvPr id="6" name="Group 5">
            <a:extLst>
              <a:ext uri="{FF2B5EF4-FFF2-40B4-BE49-F238E27FC236}">
                <a16:creationId xmlns:a16="http://schemas.microsoft.com/office/drawing/2014/main" id="{EB7B541D-0CE5-8440-905F-3ED9D2895CDF}"/>
              </a:ext>
            </a:extLst>
          </p:cNvPr>
          <p:cNvGrpSpPr/>
          <p:nvPr/>
        </p:nvGrpSpPr>
        <p:grpSpPr>
          <a:xfrm>
            <a:off x="-10510" y="-10510"/>
            <a:ext cx="4687613" cy="560509"/>
            <a:chOff x="-10510" y="-10510"/>
            <a:chExt cx="4687613" cy="560509"/>
          </a:xfrm>
        </p:grpSpPr>
        <p:sp>
          <p:nvSpPr>
            <p:cNvPr id="9" name="Snip Single Corner of Rectangle 8">
              <a:extLst>
                <a:ext uri="{FF2B5EF4-FFF2-40B4-BE49-F238E27FC236}">
                  <a16:creationId xmlns:a16="http://schemas.microsoft.com/office/drawing/2014/main" id="{2A2F1C0F-09B3-8541-A2EA-A743437D7DED}"/>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6320A72D-062A-6444-B0B0-05768F8AF956}"/>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11" name="Rectangle 10">
              <a:extLst>
                <a:ext uri="{FF2B5EF4-FFF2-40B4-BE49-F238E27FC236}">
                  <a16:creationId xmlns:a16="http://schemas.microsoft.com/office/drawing/2014/main" id="{5E7E8FCE-28C1-AD44-BC5E-2E83FBF04319}"/>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3146205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Interaction Protocol</a:t>
            </a:r>
          </a:p>
        </p:txBody>
      </p:sp>
      <p:sp>
        <p:nvSpPr>
          <p:cNvPr id="4" name="Trapezium 3">
            <a:extLst>
              <a:ext uri="{FF2B5EF4-FFF2-40B4-BE49-F238E27FC236}">
                <a16:creationId xmlns:a16="http://schemas.microsoft.com/office/drawing/2014/main" id="{AC545BC5-5525-7A42-8970-42A7EC487166}"/>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aphicFrame>
        <p:nvGraphicFramePr>
          <p:cNvPr id="7" name="Table 6">
            <a:extLst>
              <a:ext uri="{FF2B5EF4-FFF2-40B4-BE49-F238E27FC236}">
                <a16:creationId xmlns:a16="http://schemas.microsoft.com/office/drawing/2014/main" id="{8169331E-FD52-F04F-A249-285E352476D3}"/>
              </a:ext>
            </a:extLst>
          </p:cNvPr>
          <p:cNvGraphicFramePr>
            <a:graphicFrameLocks noGrp="1"/>
          </p:cNvGraphicFramePr>
          <p:nvPr>
            <p:extLst>
              <p:ext uri="{D42A27DB-BD31-4B8C-83A1-F6EECF244321}">
                <p14:modId xmlns:p14="http://schemas.microsoft.com/office/powerpoint/2010/main" val="3489204809"/>
              </p:ext>
            </p:extLst>
          </p:nvPr>
        </p:nvGraphicFramePr>
        <p:xfrm>
          <a:off x="838200" y="1548828"/>
          <a:ext cx="10211815" cy="2758440"/>
        </p:xfrm>
        <a:graphic>
          <a:graphicData uri="http://schemas.openxmlformats.org/drawingml/2006/table">
            <a:tbl>
              <a:tblPr firstRow="1" bandRow="1">
                <a:tableStyleId>{5C22544A-7EE6-4342-B048-85BDC9FD1C3A}</a:tableStyleId>
              </a:tblPr>
              <a:tblGrid>
                <a:gridCol w="1859280">
                  <a:extLst>
                    <a:ext uri="{9D8B030D-6E8A-4147-A177-3AD203B41FA5}">
                      <a16:colId xmlns:a16="http://schemas.microsoft.com/office/drawing/2014/main" val="1311826411"/>
                    </a:ext>
                  </a:extLst>
                </a:gridCol>
                <a:gridCol w="548640">
                  <a:extLst>
                    <a:ext uri="{9D8B030D-6E8A-4147-A177-3AD203B41FA5}">
                      <a16:colId xmlns:a16="http://schemas.microsoft.com/office/drawing/2014/main" val="4287542416"/>
                    </a:ext>
                  </a:extLst>
                </a:gridCol>
                <a:gridCol w="3977640">
                  <a:extLst>
                    <a:ext uri="{9D8B030D-6E8A-4147-A177-3AD203B41FA5}">
                      <a16:colId xmlns:a16="http://schemas.microsoft.com/office/drawing/2014/main" val="419259088"/>
                    </a:ext>
                  </a:extLst>
                </a:gridCol>
                <a:gridCol w="621792">
                  <a:extLst>
                    <a:ext uri="{9D8B030D-6E8A-4147-A177-3AD203B41FA5}">
                      <a16:colId xmlns:a16="http://schemas.microsoft.com/office/drawing/2014/main" val="1994062409"/>
                    </a:ext>
                  </a:extLst>
                </a:gridCol>
                <a:gridCol w="3204463">
                  <a:extLst>
                    <a:ext uri="{9D8B030D-6E8A-4147-A177-3AD203B41FA5}">
                      <a16:colId xmlns:a16="http://schemas.microsoft.com/office/drawing/2014/main" val="1858264529"/>
                    </a:ext>
                  </a:extLst>
                </a:gridCol>
              </a:tblGrid>
              <a:tr h="240737">
                <a:tc>
                  <a:txBody>
                    <a:bodyPr/>
                    <a:lstStyle/>
                    <a:p>
                      <a:r>
                        <a:rPr lang="en-AU" sz="1100" dirty="0"/>
                        <a:t>Message Type</a:t>
                      </a:r>
                    </a:p>
                  </a:txBody>
                  <a:tcPr/>
                </a:tc>
                <a:tc>
                  <a:txBody>
                    <a:bodyPr/>
                    <a:lstStyle/>
                    <a:p>
                      <a:pPr algn="ctr"/>
                      <a:r>
                        <a:rPr lang="en-AU" sz="1100" dirty="0"/>
                        <a:t>Byte Value</a:t>
                      </a:r>
                    </a:p>
                  </a:txBody>
                  <a:tcPr/>
                </a:tc>
                <a:tc>
                  <a:txBody>
                    <a:bodyPr/>
                    <a:lstStyle/>
                    <a:p>
                      <a:r>
                        <a:rPr lang="en-AU" sz="1100" dirty="0"/>
                        <a:t>Meaning</a:t>
                      </a:r>
                    </a:p>
                  </a:txBody>
                  <a:tcPr/>
                </a:tc>
                <a:tc>
                  <a:txBody>
                    <a:bodyPr/>
                    <a:lstStyle/>
                    <a:p>
                      <a:pPr algn="ctr"/>
                      <a:r>
                        <a:rPr lang="en-AU" sz="1100" dirty="0"/>
                        <a:t>Sent By</a:t>
                      </a:r>
                    </a:p>
                  </a:txBody>
                  <a:tcPr/>
                </a:tc>
                <a:tc>
                  <a:txBody>
                    <a:bodyPr/>
                    <a:lstStyle/>
                    <a:p>
                      <a:r>
                        <a:rPr lang="en-AU" sz="1100" dirty="0"/>
                        <a:t>Payload Type</a:t>
                      </a:r>
                    </a:p>
                  </a:txBody>
                  <a:tcPr/>
                </a:tc>
                <a:extLst>
                  <a:ext uri="{0D108BD9-81ED-4DB2-BD59-A6C34878D82A}">
                    <a16:rowId xmlns:a16="http://schemas.microsoft.com/office/drawing/2014/main" val="801237859"/>
                  </a:ext>
                </a:extLst>
              </a:tr>
              <a:tr h="240737">
                <a:tc>
                  <a:txBody>
                    <a:bodyPr/>
                    <a:lstStyle/>
                    <a:p>
                      <a:r>
                        <a:rPr lang="en-AU" sz="1100" dirty="0"/>
                        <a:t>GET_STATE_BY_RANGE</a:t>
                      </a:r>
                    </a:p>
                  </a:txBody>
                  <a:tcPr/>
                </a:tc>
                <a:tc>
                  <a:txBody>
                    <a:bodyPr/>
                    <a:lstStyle/>
                    <a:p>
                      <a:pPr algn="ctr"/>
                      <a:r>
                        <a:rPr lang="en-AU" sz="1100" dirty="0"/>
                        <a:t>14</a:t>
                      </a:r>
                    </a:p>
                  </a:txBody>
                  <a:tcPr/>
                </a:tc>
                <a:tc>
                  <a:txBody>
                    <a:bodyPr/>
                    <a:lstStyle/>
                    <a:p>
                      <a:r>
                        <a:rPr lang="en-AU" sz="1100" dirty="0"/>
                        <a:t>Retrieves the values of a subset of keys.</a:t>
                      </a:r>
                    </a:p>
                  </a:txBody>
                  <a:tcPr/>
                </a:tc>
                <a:tc>
                  <a:txBody>
                    <a:bodyPr/>
                    <a:lstStyle/>
                    <a:p>
                      <a:pPr algn="ctr"/>
                      <a:r>
                        <a:rPr lang="en-AU" sz="1100" dirty="0"/>
                        <a:t>shim</a:t>
                      </a:r>
                    </a:p>
                  </a:txBody>
                  <a:tcPr/>
                </a:tc>
                <a:tc>
                  <a:txBody>
                    <a:bodyPr/>
                    <a:lstStyle/>
                    <a:p>
                      <a:r>
                        <a:rPr lang="en-AU" sz="1100" dirty="0" err="1"/>
                        <a:t>GetStateByRange</a:t>
                      </a:r>
                      <a:endParaRPr lang="en-AU" sz="1100" dirty="0"/>
                    </a:p>
                  </a:txBody>
                  <a:tcPr/>
                </a:tc>
                <a:extLst>
                  <a:ext uri="{0D108BD9-81ED-4DB2-BD59-A6C34878D82A}">
                    <a16:rowId xmlns:a16="http://schemas.microsoft.com/office/drawing/2014/main" val="175433579"/>
                  </a:ext>
                </a:extLst>
              </a:tr>
              <a:tr h="240737">
                <a:tc>
                  <a:txBody>
                    <a:bodyPr/>
                    <a:lstStyle/>
                    <a:p>
                      <a:r>
                        <a:rPr lang="en-AU" sz="1100" dirty="0"/>
                        <a:t>GET_QUERY_RESULT</a:t>
                      </a:r>
                    </a:p>
                  </a:txBody>
                  <a:tcPr/>
                </a:tc>
                <a:tc>
                  <a:txBody>
                    <a:bodyPr/>
                    <a:lstStyle/>
                    <a:p>
                      <a:pPr algn="ctr"/>
                      <a:r>
                        <a:rPr lang="en-AU" sz="1100" dirty="0"/>
                        <a:t>15</a:t>
                      </a:r>
                    </a:p>
                  </a:txBody>
                  <a:tcPr/>
                </a:tc>
                <a:tc>
                  <a:txBody>
                    <a:bodyPr/>
                    <a:lstStyle/>
                    <a:p>
                      <a:r>
                        <a:rPr lang="en-AU" sz="1100" dirty="0"/>
                        <a:t>Performs a rich query against the state database.</a:t>
                      </a:r>
                    </a:p>
                  </a:txBody>
                  <a:tcPr/>
                </a:tc>
                <a:tc>
                  <a:txBody>
                    <a:bodyPr/>
                    <a:lstStyle/>
                    <a:p>
                      <a:pPr algn="ctr"/>
                      <a:r>
                        <a:rPr lang="en-AU" sz="1100" dirty="0"/>
                        <a:t>shim</a:t>
                      </a:r>
                    </a:p>
                  </a:txBody>
                  <a:tcPr/>
                </a:tc>
                <a:tc>
                  <a:txBody>
                    <a:bodyPr/>
                    <a:lstStyle/>
                    <a:p>
                      <a:r>
                        <a:rPr lang="en-AU" sz="1100" dirty="0" err="1"/>
                        <a:t>GetQueryResult</a:t>
                      </a:r>
                      <a:endParaRPr lang="en-AU" sz="1100" dirty="0"/>
                    </a:p>
                  </a:txBody>
                  <a:tcPr/>
                </a:tc>
                <a:extLst>
                  <a:ext uri="{0D108BD9-81ED-4DB2-BD59-A6C34878D82A}">
                    <a16:rowId xmlns:a16="http://schemas.microsoft.com/office/drawing/2014/main" val="2164030184"/>
                  </a:ext>
                </a:extLst>
              </a:tr>
              <a:tr h="240737">
                <a:tc>
                  <a:txBody>
                    <a:bodyPr/>
                    <a:lstStyle/>
                    <a:p>
                      <a:r>
                        <a:rPr lang="en-AU" sz="1100" dirty="0"/>
                        <a:t>QUERY_STATE_NEXT</a:t>
                      </a:r>
                    </a:p>
                  </a:txBody>
                  <a:tcPr/>
                </a:tc>
                <a:tc>
                  <a:txBody>
                    <a:bodyPr/>
                    <a:lstStyle/>
                    <a:p>
                      <a:pPr algn="ctr"/>
                      <a:r>
                        <a:rPr lang="en-AU" sz="1100" dirty="0"/>
                        <a:t>16</a:t>
                      </a:r>
                    </a:p>
                  </a:txBody>
                  <a:tcPr/>
                </a:tc>
                <a:tc>
                  <a:txBody>
                    <a:bodyPr/>
                    <a:lstStyle/>
                    <a:p>
                      <a:r>
                        <a:rPr lang="en-AU" sz="1100" dirty="0"/>
                        <a:t>Retrieves the next page of states identified by the rich query.</a:t>
                      </a:r>
                    </a:p>
                  </a:txBody>
                  <a:tcPr/>
                </a:tc>
                <a:tc>
                  <a:txBody>
                    <a:bodyPr/>
                    <a:lstStyle/>
                    <a:p>
                      <a:pPr algn="ctr"/>
                      <a:r>
                        <a:rPr lang="en-AU" sz="1100" dirty="0"/>
                        <a:t>shim</a:t>
                      </a:r>
                    </a:p>
                  </a:txBody>
                  <a:tcPr/>
                </a:tc>
                <a:tc>
                  <a:txBody>
                    <a:bodyPr/>
                    <a:lstStyle/>
                    <a:p>
                      <a:r>
                        <a:rPr lang="en-AU" sz="1100" dirty="0" err="1"/>
                        <a:t>QueryResponse</a:t>
                      </a:r>
                      <a:endParaRPr lang="en-AU" sz="1100" dirty="0"/>
                    </a:p>
                  </a:txBody>
                  <a:tcPr/>
                </a:tc>
                <a:extLst>
                  <a:ext uri="{0D108BD9-81ED-4DB2-BD59-A6C34878D82A}">
                    <a16:rowId xmlns:a16="http://schemas.microsoft.com/office/drawing/2014/main" val="3786991803"/>
                  </a:ext>
                </a:extLst>
              </a:tr>
              <a:tr h="240737">
                <a:tc>
                  <a:txBody>
                    <a:bodyPr/>
                    <a:lstStyle/>
                    <a:p>
                      <a:r>
                        <a:rPr lang="en-AU" sz="1100" dirty="0"/>
                        <a:t>QUERY_STATE_CLOSE</a:t>
                      </a:r>
                    </a:p>
                  </a:txBody>
                  <a:tcPr/>
                </a:tc>
                <a:tc>
                  <a:txBody>
                    <a:bodyPr/>
                    <a:lstStyle/>
                    <a:p>
                      <a:pPr algn="ctr"/>
                      <a:r>
                        <a:rPr lang="en-AU" sz="1100" dirty="0"/>
                        <a:t>17</a:t>
                      </a:r>
                    </a:p>
                  </a:txBody>
                  <a:tcPr/>
                </a:tc>
                <a:tc>
                  <a:txBody>
                    <a:bodyPr/>
                    <a:lstStyle/>
                    <a:p>
                      <a:r>
                        <a:rPr lang="en-AU" sz="1100" dirty="0"/>
                        <a:t>Closes the iteration over the states of the rich query.</a:t>
                      </a:r>
                    </a:p>
                  </a:txBody>
                  <a:tcPr/>
                </a:tc>
                <a:tc>
                  <a:txBody>
                    <a:bodyPr/>
                    <a:lstStyle/>
                    <a:p>
                      <a:pPr algn="ctr"/>
                      <a:r>
                        <a:rPr lang="en-AU" sz="1100" dirty="0"/>
                        <a:t>shim</a:t>
                      </a:r>
                    </a:p>
                  </a:txBody>
                  <a:tcPr/>
                </a:tc>
                <a:tc>
                  <a:txBody>
                    <a:bodyPr/>
                    <a:lstStyle/>
                    <a:p>
                      <a:r>
                        <a:rPr lang="en-AU" sz="1100" dirty="0" err="1"/>
                        <a:t>QueryResponse</a:t>
                      </a:r>
                      <a:endParaRPr lang="en-AU" sz="1100" dirty="0"/>
                    </a:p>
                  </a:txBody>
                  <a:tcPr/>
                </a:tc>
                <a:extLst>
                  <a:ext uri="{0D108BD9-81ED-4DB2-BD59-A6C34878D82A}">
                    <a16:rowId xmlns:a16="http://schemas.microsoft.com/office/drawing/2014/main" val="248944386"/>
                  </a:ext>
                </a:extLst>
              </a:tr>
              <a:tr h="240737">
                <a:tc>
                  <a:txBody>
                    <a:bodyPr/>
                    <a:lstStyle/>
                    <a:p>
                      <a:r>
                        <a:rPr lang="en-AU" sz="1100" dirty="0"/>
                        <a:t>KEEPALIVE</a:t>
                      </a:r>
                    </a:p>
                  </a:txBody>
                  <a:tcPr/>
                </a:tc>
                <a:tc>
                  <a:txBody>
                    <a:bodyPr/>
                    <a:lstStyle/>
                    <a:p>
                      <a:pPr algn="ctr"/>
                      <a:r>
                        <a:rPr lang="en-AU" sz="1100" dirty="0"/>
                        <a:t>18</a:t>
                      </a:r>
                    </a:p>
                  </a:txBody>
                  <a:tcPr/>
                </a:tc>
                <a:tc>
                  <a:txBody>
                    <a:bodyPr/>
                    <a:lstStyle/>
                    <a:p>
                      <a:r>
                        <a:rPr lang="en-AU" sz="1100" dirty="0"/>
                        <a:t>Keep alive message sent by the peer and replied by the shim.</a:t>
                      </a:r>
                    </a:p>
                  </a:txBody>
                  <a:tcPr/>
                </a:tc>
                <a:tc>
                  <a:txBody>
                    <a:bodyPr/>
                    <a:lstStyle/>
                    <a:p>
                      <a:pPr algn="ctr"/>
                      <a:r>
                        <a:rPr lang="en-AU" sz="1100" dirty="0"/>
                        <a:t>both</a:t>
                      </a:r>
                    </a:p>
                  </a:txBody>
                  <a:tcPr/>
                </a:tc>
                <a:tc>
                  <a:txBody>
                    <a:bodyPr/>
                    <a:lstStyle/>
                    <a:p>
                      <a:r>
                        <a:rPr lang="en-AU" sz="1100" dirty="0"/>
                        <a:t>NIL</a:t>
                      </a:r>
                    </a:p>
                  </a:txBody>
                  <a:tcPr/>
                </a:tc>
                <a:extLst>
                  <a:ext uri="{0D108BD9-81ED-4DB2-BD59-A6C34878D82A}">
                    <a16:rowId xmlns:a16="http://schemas.microsoft.com/office/drawing/2014/main" val="481232080"/>
                  </a:ext>
                </a:extLst>
              </a:tr>
              <a:tr h="240737">
                <a:tc>
                  <a:txBody>
                    <a:bodyPr/>
                    <a:lstStyle/>
                    <a:p>
                      <a:r>
                        <a:rPr lang="en-AU" sz="1100" dirty="0"/>
                        <a:t>GET_HISTORY_FOR_KEY</a:t>
                      </a:r>
                    </a:p>
                  </a:txBody>
                  <a:tcPr/>
                </a:tc>
                <a:tc>
                  <a:txBody>
                    <a:bodyPr/>
                    <a:lstStyle/>
                    <a:p>
                      <a:pPr algn="ctr"/>
                      <a:r>
                        <a:rPr lang="en-AU" sz="1100" dirty="0"/>
                        <a:t>19</a:t>
                      </a:r>
                    </a:p>
                  </a:txBody>
                  <a:tcPr/>
                </a:tc>
                <a:tc>
                  <a:txBody>
                    <a:bodyPr/>
                    <a:lstStyle/>
                    <a:p>
                      <a:r>
                        <a:rPr lang="en-AU" sz="1100" dirty="0"/>
                        <a:t>Retrieves the historical values of a given key.</a:t>
                      </a:r>
                    </a:p>
                  </a:txBody>
                  <a:tcPr/>
                </a:tc>
                <a:tc>
                  <a:txBody>
                    <a:bodyPr/>
                    <a:lstStyle/>
                    <a:p>
                      <a:pPr algn="ctr"/>
                      <a:r>
                        <a:rPr lang="en-AU" sz="1100" dirty="0"/>
                        <a:t>shim</a:t>
                      </a:r>
                    </a:p>
                  </a:txBody>
                  <a:tcPr/>
                </a:tc>
                <a:tc>
                  <a:txBody>
                    <a:bodyPr/>
                    <a:lstStyle/>
                    <a:p>
                      <a:r>
                        <a:rPr lang="en-AU" sz="1100" dirty="0" err="1"/>
                        <a:t>GetHistoryForKey</a:t>
                      </a:r>
                      <a:endParaRPr lang="en-AU" sz="1100" dirty="0"/>
                    </a:p>
                  </a:txBody>
                  <a:tcPr/>
                </a:tc>
                <a:extLst>
                  <a:ext uri="{0D108BD9-81ED-4DB2-BD59-A6C34878D82A}">
                    <a16:rowId xmlns:a16="http://schemas.microsoft.com/office/drawing/2014/main" val="1204591117"/>
                  </a:ext>
                </a:extLst>
              </a:tr>
              <a:tr h="240737">
                <a:tc>
                  <a:txBody>
                    <a:bodyPr/>
                    <a:lstStyle/>
                    <a:p>
                      <a:r>
                        <a:rPr lang="en-AU" sz="1100" dirty="0"/>
                        <a:t>GET_STATE_METADATA</a:t>
                      </a:r>
                    </a:p>
                  </a:txBody>
                  <a:tcPr/>
                </a:tc>
                <a:tc>
                  <a:txBody>
                    <a:bodyPr/>
                    <a:lstStyle/>
                    <a:p>
                      <a:pPr algn="ctr"/>
                      <a:r>
                        <a:rPr lang="en-AU" sz="1100" dirty="0"/>
                        <a:t>20</a:t>
                      </a:r>
                    </a:p>
                  </a:txBody>
                  <a:tcPr/>
                </a:tc>
                <a:tc>
                  <a:txBody>
                    <a:bodyPr/>
                    <a:lstStyle/>
                    <a:p>
                      <a:r>
                        <a:rPr lang="en-AU" sz="1100" dirty="0"/>
                        <a:t>Retrieves state metadata (used for state-based endorsements).</a:t>
                      </a:r>
                    </a:p>
                  </a:txBody>
                  <a:tcPr/>
                </a:tc>
                <a:tc>
                  <a:txBody>
                    <a:bodyPr/>
                    <a:lstStyle/>
                    <a:p>
                      <a:pPr algn="ctr"/>
                      <a:r>
                        <a:rPr lang="en-AU" sz="1100" dirty="0"/>
                        <a:t>shim</a:t>
                      </a:r>
                    </a:p>
                  </a:txBody>
                  <a:tcPr/>
                </a:tc>
                <a:tc>
                  <a:txBody>
                    <a:bodyPr/>
                    <a:lstStyle/>
                    <a:p>
                      <a:r>
                        <a:rPr lang="en-AU" sz="1100" dirty="0" err="1"/>
                        <a:t>GetStateMetadata</a:t>
                      </a:r>
                      <a:endParaRPr lang="en-AU" sz="1100" dirty="0"/>
                    </a:p>
                  </a:txBody>
                  <a:tcPr/>
                </a:tc>
                <a:extLst>
                  <a:ext uri="{0D108BD9-81ED-4DB2-BD59-A6C34878D82A}">
                    <a16:rowId xmlns:a16="http://schemas.microsoft.com/office/drawing/2014/main" val="3383291091"/>
                  </a:ext>
                </a:extLst>
              </a:tr>
              <a:tr h="240737">
                <a:tc>
                  <a:txBody>
                    <a:bodyPr/>
                    <a:lstStyle/>
                    <a:p>
                      <a:r>
                        <a:rPr lang="en-AU" sz="1100" dirty="0"/>
                        <a:t>PUT_STATE_METADATA</a:t>
                      </a:r>
                    </a:p>
                  </a:txBody>
                  <a:tcPr/>
                </a:tc>
                <a:tc>
                  <a:txBody>
                    <a:bodyPr/>
                    <a:lstStyle/>
                    <a:p>
                      <a:pPr algn="ctr"/>
                      <a:r>
                        <a:rPr lang="en-AU" sz="1100" dirty="0"/>
                        <a:t>21</a:t>
                      </a:r>
                    </a:p>
                  </a:txBody>
                  <a:tcPr/>
                </a:tc>
                <a:tc>
                  <a:txBody>
                    <a:bodyPr/>
                    <a:lstStyle/>
                    <a:p>
                      <a:r>
                        <a:rPr lang="en-AU" sz="1100" dirty="0"/>
                        <a:t>Sets state metadata (used for state-based endorsements).</a:t>
                      </a:r>
                    </a:p>
                  </a:txBody>
                  <a:tcPr/>
                </a:tc>
                <a:tc>
                  <a:txBody>
                    <a:bodyPr/>
                    <a:lstStyle/>
                    <a:p>
                      <a:pPr algn="ctr"/>
                      <a:r>
                        <a:rPr lang="en-AU" sz="1100" dirty="0"/>
                        <a:t>shim</a:t>
                      </a:r>
                    </a:p>
                  </a:txBody>
                  <a:tcPr/>
                </a:tc>
                <a:tc>
                  <a:txBody>
                    <a:bodyPr/>
                    <a:lstStyle/>
                    <a:p>
                      <a:r>
                        <a:rPr lang="en-AU" sz="1100" dirty="0" err="1"/>
                        <a:t>PutStateMetadata</a:t>
                      </a:r>
                      <a:endParaRPr lang="en-AU" sz="1100" dirty="0"/>
                    </a:p>
                  </a:txBody>
                  <a:tcPr/>
                </a:tc>
                <a:extLst>
                  <a:ext uri="{0D108BD9-81ED-4DB2-BD59-A6C34878D82A}">
                    <a16:rowId xmlns:a16="http://schemas.microsoft.com/office/drawing/2014/main" val="3396966874"/>
                  </a:ext>
                </a:extLst>
              </a:tr>
              <a:tr h="240737">
                <a:tc>
                  <a:txBody>
                    <a:bodyPr/>
                    <a:lstStyle/>
                    <a:p>
                      <a:r>
                        <a:rPr lang="en-AU" sz="1100" dirty="0"/>
                        <a:t>GET_PRIVATE_DATA_HASH</a:t>
                      </a:r>
                    </a:p>
                  </a:txBody>
                  <a:tcPr/>
                </a:tc>
                <a:tc>
                  <a:txBody>
                    <a:bodyPr/>
                    <a:lstStyle/>
                    <a:p>
                      <a:pPr algn="ctr"/>
                      <a:r>
                        <a:rPr lang="en-AU" sz="1100" dirty="0"/>
                        <a:t>22</a:t>
                      </a:r>
                    </a:p>
                  </a:txBody>
                  <a:tcPr/>
                </a:tc>
                <a:tc>
                  <a:txBody>
                    <a:bodyPr/>
                    <a:lstStyle/>
                    <a:p>
                      <a:r>
                        <a:rPr lang="en-AU" sz="1100" dirty="0"/>
                        <a:t>Return </a:t>
                      </a:r>
                      <a:r>
                        <a:rPr lang="en-AU" sz="1100" dirty="0" err="1"/>
                        <a:t>th</a:t>
                      </a:r>
                      <a:r>
                        <a:rPr lang="en-AU" sz="1100" dirty="0"/>
                        <a:t> hash of a value associated to key in a private collection.</a:t>
                      </a:r>
                    </a:p>
                  </a:txBody>
                  <a:tcPr/>
                </a:tc>
                <a:tc>
                  <a:txBody>
                    <a:bodyPr/>
                    <a:lstStyle/>
                    <a:p>
                      <a:pPr algn="ctr"/>
                      <a:r>
                        <a:rPr lang="en-AU" sz="1100" dirty="0"/>
                        <a:t>shim</a:t>
                      </a:r>
                    </a:p>
                  </a:txBody>
                  <a:tcPr/>
                </a:tc>
                <a:tc>
                  <a:txBody>
                    <a:bodyPr/>
                    <a:lstStyle/>
                    <a:p>
                      <a:r>
                        <a:rPr lang="en-AU" sz="1100" dirty="0" err="1"/>
                        <a:t>GetState</a:t>
                      </a:r>
                      <a:endParaRPr lang="en-AU" sz="1100" dirty="0"/>
                    </a:p>
                  </a:txBody>
                  <a:tcPr/>
                </a:tc>
                <a:extLst>
                  <a:ext uri="{0D108BD9-81ED-4DB2-BD59-A6C34878D82A}">
                    <a16:rowId xmlns:a16="http://schemas.microsoft.com/office/drawing/2014/main" val="114014864"/>
                  </a:ext>
                </a:extLst>
              </a:tr>
            </a:tbl>
          </a:graphicData>
        </a:graphic>
      </p:graphicFrame>
      <p:grpSp>
        <p:nvGrpSpPr>
          <p:cNvPr id="5" name="Group 4">
            <a:extLst>
              <a:ext uri="{FF2B5EF4-FFF2-40B4-BE49-F238E27FC236}">
                <a16:creationId xmlns:a16="http://schemas.microsoft.com/office/drawing/2014/main" id="{EAA4C6EF-10F1-ED4E-AF6C-EAC85BF82E7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AA019593-BA08-5845-97BD-96344D8E58A7}"/>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2651E57C-500D-7D44-8B6B-D54F749A6825}"/>
                </a:ext>
              </a:extLst>
            </p:cNvPr>
            <p:cNvSpPr txBox="1"/>
            <p:nvPr/>
          </p:nvSpPr>
          <p:spPr>
            <a:xfrm>
              <a:off x="819806" y="30133"/>
              <a:ext cx="2659702"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Architecture Overview</a:t>
              </a:r>
            </a:p>
          </p:txBody>
        </p:sp>
        <p:sp>
          <p:nvSpPr>
            <p:cNvPr id="9" name="Rectangle 8">
              <a:extLst>
                <a:ext uri="{FF2B5EF4-FFF2-40B4-BE49-F238E27FC236}">
                  <a16:creationId xmlns:a16="http://schemas.microsoft.com/office/drawing/2014/main" id="{9306939F-345F-F845-9859-6D595C54F1C7}"/>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2</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2629211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ium 3">
            <a:extLst>
              <a:ext uri="{FF2B5EF4-FFF2-40B4-BE49-F238E27FC236}">
                <a16:creationId xmlns:a16="http://schemas.microsoft.com/office/drawing/2014/main" id="{F51C1572-A936-104A-A743-FFF43F8D45C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8" name="Group 7">
            <a:extLst>
              <a:ext uri="{FF2B5EF4-FFF2-40B4-BE49-F238E27FC236}">
                <a16:creationId xmlns:a16="http://schemas.microsoft.com/office/drawing/2014/main" id="{9301E385-CD21-574D-BC0E-77CBFE26ECB1}"/>
              </a:ext>
            </a:extLst>
          </p:cNvPr>
          <p:cNvGrpSpPr/>
          <p:nvPr/>
        </p:nvGrpSpPr>
        <p:grpSpPr>
          <a:xfrm>
            <a:off x="-10510" y="2015762"/>
            <a:ext cx="12202510" cy="2631170"/>
            <a:chOff x="-756743" y="-863239"/>
            <a:chExt cx="12202510" cy="2631170"/>
          </a:xfrm>
        </p:grpSpPr>
        <p:sp>
          <p:nvSpPr>
            <p:cNvPr id="5" name="Rectangle 4">
              <a:extLst>
                <a:ext uri="{FF2B5EF4-FFF2-40B4-BE49-F238E27FC236}">
                  <a16:creationId xmlns:a16="http://schemas.microsoft.com/office/drawing/2014/main" id="{47E5F407-0760-0842-AAC4-4A63EC9A9C43}"/>
                </a:ext>
              </a:extLst>
            </p:cNvPr>
            <p:cNvSpPr/>
            <p:nvPr/>
          </p:nvSpPr>
          <p:spPr>
            <a:xfrm flipV="1">
              <a:off x="-756743" y="-10510"/>
              <a:ext cx="12202510" cy="5570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5EE6BF3-68EF-B446-B55A-DBB41577FBDF}"/>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7" name="Rectangle 6">
              <a:extLst>
                <a:ext uri="{FF2B5EF4-FFF2-40B4-BE49-F238E27FC236}">
                  <a16:creationId xmlns:a16="http://schemas.microsoft.com/office/drawing/2014/main" id="{EF6F158B-7357-9E43-BAD9-E72E012CF81F}"/>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latin typeface="Impact" panose="020B0806030902050204" pitchFamily="34" charset="0"/>
                  <a:cs typeface="Aharoni" panose="02010803020104030203" pitchFamily="2" charset="-79"/>
                </a:rPr>
                <a:t>3</a:t>
              </a:r>
              <a:endParaRPr lang="en-AU" sz="3600" dirty="0">
                <a:latin typeface="Impact" panose="020B0806030902050204" pitchFamily="34" charset="0"/>
                <a:cs typeface="Aharoni" panose="02010803020104030203" pitchFamily="2" charset="-79"/>
              </a:endParaRPr>
            </a:p>
          </p:txBody>
        </p:sp>
        <p:sp>
          <p:nvSpPr>
            <p:cNvPr id="13" name="TextBox 12">
              <a:extLst>
                <a:ext uri="{FF2B5EF4-FFF2-40B4-BE49-F238E27FC236}">
                  <a16:creationId xmlns:a16="http://schemas.microsoft.com/office/drawing/2014/main" id="{C42810FF-6329-934F-AC76-90ED3DA12C58}"/>
                </a:ext>
              </a:extLst>
            </p:cNvPr>
            <p:cNvSpPr txBox="1"/>
            <p:nvPr/>
          </p:nvSpPr>
          <p:spPr>
            <a:xfrm>
              <a:off x="819805" y="-863239"/>
              <a:ext cx="247535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Chaincode Management</a:t>
              </a:r>
            </a:p>
          </p:txBody>
        </p:sp>
        <p:sp>
          <p:nvSpPr>
            <p:cNvPr id="14" name="TextBox 13">
              <a:extLst>
                <a:ext uri="{FF2B5EF4-FFF2-40B4-BE49-F238E27FC236}">
                  <a16:creationId xmlns:a16="http://schemas.microsoft.com/office/drawing/2014/main" id="{812059C4-2957-FD4D-A197-8182A81F2FF5}"/>
                </a:ext>
              </a:extLst>
            </p:cNvPr>
            <p:cNvSpPr txBox="1"/>
            <p:nvPr/>
          </p:nvSpPr>
          <p:spPr>
            <a:xfrm>
              <a:off x="819805" y="-442107"/>
              <a:ext cx="224452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Architecture Overview</a:t>
              </a:r>
            </a:p>
          </p:txBody>
        </p:sp>
        <p:sp>
          <p:nvSpPr>
            <p:cNvPr id="15" name="TextBox 14">
              <a:extLst>
                <a:ext uri="{FF2B5EF4-FFF2-40B4-BE49-F238E27FC236}">
                  <a16:creationId xmlns:a16="http://schemas.microsoft.com/office/drawing/2014/main" id="{992ACA00-DC35-4B46-980B-72CEB6456BB7}"/>
                </a:ext>
              </a:extLst>
            </p:cNvPr>
            <p:cNvSpPr txBox="1"/>
            <p:nvPr/>
          </p:nvSpPr>
          <p:spPr>
            <a:xfrm>
              <a:off x="819805" y="567601"/>
              <a:ext cx="159851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Peer</a:t>
              </a:r>
            </a:p>
          </p:txBody>
        </p:sp>
        <p:sp>
          <p:nvSpPr>
            <p:cNvPr id="16" name="TextBox 15">
              <a:extLst>
                <a:ext uri="{FF2B5EF4-FFF2-40B4-BE49-F238E27FC236}">
                  <a16:creationId xmlns:a16="http://schemas.microsoft.com/office/drawing/2014/main" id="{BDAE959B-8024-BB4D-8B5C-7E78625039B3}"/>
                </a:ext>
              </a:extLst>
            </p:cNvPr>
            <p:cNvSpPr txBox="1"/>
            <p:nvPr/>
          </p:nvSpPr>
          <p:spPr>
            <a:xfrm>
              <a:off x="819805" y="967711"/>
              <a:ext cx="2803973"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Support for New Languages</a:t>
              </a:r>
            </a:p>
          </p:txBody>
        </p:sp>
        <p:sp>
          <p:nvSpPr>
            <p:cNvPr id="17" name="TextBox 16">
              <a:extLst>
                <a:ext uri="{FF2B5EF4-FFF2-40B4-BE49-F238E27FC236}">
                  <a16:creationId xmlns:a16="http://schemas.microsoft.com/office/drawing/2014/main" id="{2A7322EF-E3F4-1A4A-9C43-23C63A89333A}"/>
                </a:ext>
              </a:extLst>
            </p:cNvPr>
            <p:cNvSpPr txBox="1"/>
            <p:nvPr/>
          </p:nvSpPr>
          <p:spPr>
            <a:xfrm>
              <a:off x="819805" y="1367821"/>
              <a:ext cx="1011367"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Wrap Up</a:t>
              </a:r>
            </a:p>
          </p:txBody>
        </p:sp>
      </p:grpSp>
      <p:sp>
        <p:nvSpPr>
          <p:cNvPr id="12" name="TextBox 11">
            <a:extLst>
              <a:ext uri="{FF2B5EF4-FFF2-40B4-BE49-F238E27FC236}">
                <a16:creationId xmlns:a16="http://schemas.microsoft.com/office/drawing/2014/main" id="{C4B0F0C5-19A6-5446-A77E-75C48D81DFA7}"/>
              </a:ext>
            </a:extLst>
          </p:cNvPr>
          <p:cNvSpPr txBox="1"/>
          <p:nvPr/>
        </p:nvSpPr>
        <p:spPr>
          <a:xfrm>
            <a:off x="838200" y="5686234"/>
            <a:ext cx="10336696" cy="646331"/>
          </a:xfrm>
          <a:prstGeom prst="rect">
            <a:avLst/>
          </a:prstGeom>
          <a:noFill/>
        </p:spPr>
        <p:txBody>
          <a:bodyPr wrap="square" rtlCol="0">
            <a:spAutoFit/>
          </a:bodyPr>
          <a:lstStyle/>
          <a:p>
            <a:pPr marL="622300" indent="-615950"/>
            <a:r>
              <a:rPr lang="en-AU" b="1" dirty="0"/>
              <a:t>NOTE</a:t>
            </a:r>
            <a:r>
              <a:rPr lang="en-AU" dirty="0"/>
              <a:t>: the discussion about the shim refers to the Golang implementation of the chaincode process, which is to be found at </a:t>
            </a:r>
            <a:r>
              <a:rPr lang="en-AU" dirty="0">
                <a:hlinkClick r:id="rId3"/>
              </a:rPr>
              <a:t>https://github.ibm.com/hyperledger/fabric-chaincode-go</a:t>
            </a:r>
            <a:r>
              <a:rPr lang="en-AU" dirty="0"/>
              <a:t> (branch: release-1.4)</a:t>
            </a:r>
          </a:p>
        </p:txBody>
      </p:sp>
      <p:sp>
        <p:nvSpPr>
          <p:cNvPr id="18" name="Trapezium 17">
            <a:extLst>
              <a:ext uri="{FF2B5EF4-FFF2-40B4-BE49-F238E27FC236}">
                <a16:creationId xmlns:a16="http://schemas.microsoft.com/office/drawing/2014/main" id="{C4021F23-37FA-694F-A6B7-FCE16780FBC0}"/>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Tree>
    <p:extLst>
      <p:ext uri="{BB962C8B-B14F-4D97-AF65-F5344CB8AC3E}">
        <p14:creationId xmlns:p14="http://schemas.microsoft.com/office/powerpoint/2010/main" val="3864489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Process</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a:xfrm>
            <a:off x="838200" y="1798183"/>
            <a:ext cx="10515600" cy="4484488"/>
          </a:xfrm>
        </p:spPr>
        <p:txBody>
          <a:bodyPr>
            <a:normAutofit fontScale="77500" lnSpcReduction="20000"/>
          </a:bodyPr>
          <a:lstStyle/>
          <a:p>
            <a:pPr marL="411163" indent="-411163">
              <a:buFont typeface="System Font Regular"/>
              <a:buChar char="—"/>
            </a:pPr>
            <a:r>
              <a:rPr lang="en-AU" sz="2600" b="1" dirty="0">
                <a:solidFill>
                  <a:schemeClr val="accent1">
                    <a:lumMod val="75000"/>
                  </a:schemeClr>
                </a:solidFill>
                <a:latin typeface="Courier New" panose="02070309020205020404" pitchFamily="49" charset="0"/>
                <a:cs typeface="Courier New" panose="02070309020205020404" pitchFamily="49" charset="0"/>
              </a:rPr>
              <a:t>shim</a:t>
            </a:r>
            <a:r>
              <a:rPr lang="en-AU" dirty="0">
                <a:latin typeface="Arial Narrow" panose="020B0604020202020204" pitchFamily="34" charset="0"/>
                <a:cs typeface="Arial Narrow" panose="020B0604020202020204" pitchFamily="34" charset="0"/>
              </a:rPr>
              <a:t> (module): main driver of the chaincode process, starts the chaincode, registers it with the peer, creates the handler and stub required for integrating the chaincode with the peer.</a:t>
            </a:r>
          </a:p>
          <a:p>
            <a:pPr marL="411163" indent="-411163">
              <a:buFont typeface="System Font Regular"/>
              <a:buChar char="—"/>
            </a:pPr>
            <a:r>
              <a:rPr lang="en-AU" dirty="0">
                <a:solidFill>
                  <a:schemeClr val="accent5">
                    <a:lumMod val="50000"/>
                  </a:schemeClr>
                </a:solidFill>
                <a:latin typeface="Arial Narrow" panose="020B0604020202020204" pitchFamily="34" charset="0"/>
                <a:cs typeface="Arial Narrow" panose="020B0604020202020204" pitchFamily="34" charset="0"/>
              </a:rPr>
              <a:t>GRPC Client</a:t>
            </a:r>
            <a:r>
              <a:rPr lang="en-AU" dirty="0">
                <a:latin typeface="Arial Narrow" panose="020B0604020202020204" pitchFamily="34" charset="0"/>
                <a:cs typeface="Arial Narrow" panose="020B0604020202020204" pitchFamily="34" charset="0"/>
              </a:rPr>
              <a:t>: performs low level communication with the peer GRPC server. It provides a bidirectional stream used by the interaction protocol.</a:t>
            </a:r>
          </a:p>
          <a:p>
            <a:pPr marL="411163" indent="-411163">
              <a:buFont typeface="System Font Regular"/>
              <a:buChar char="—"/>
            </a:pPr>
            <a:r>
              <a:rPr lang="en-AU" sz="2600" b="1" dirty="0" err="1">
                <a:solidFill>
                  <a:schemeClr val="accent1">
                    <a:lumMod val="75000"/>
                  </a:schemeClr>
                </a:solidFill>
                <a:latin typeface="Courier New" panose="02070309020205020404" pitchFamily="49" charset="0"/>
                <a:cs typeface="Courier New" panose="02070309020205020404" pitchFamily="49" charset="0"/>
              </a:rPr>
              <a:t>ChaincodeStubInterface</a:t>
            </a:r>
            <a:r>
              <a:rPr lang="en-AU" dirty="0">
                <a:latin typeface="Arial Narrow" panose="020B0604020202020204" pitchFamily="34" charset="0"/>
                <a:cs typeface="Arial Narrow" panose="020B0604020202020204" pitchFamily="34" charset="0"/>
              </a:rPr>
              <a:t>: interface used by the chaincode to interact with the hosting environment to query the ledger and retrieve information about the execution context.</a:t>
            </a:r>
          </a:p>
          <a:p>
            <a:pPr marL="411163" indent="-411163">
              <a:buFont typeface="System Font Regular"/>
              <a:buChar char="—"/>
            </a:pPr>
            <a:r>
              <a:rPr lang="en-AU" sz="2600" b="1" dirty="0" err="1">
                <a:solidFill>
                  <a:schemeClr val="accent1">
                    <a:lumMod val="75000"/>
                  </a:schemeClr>
                </a:solidFill>
                <a:latin typeface="Courier New" panose="02070309020205020404" pitchFamily="49" charset="0"/>
                <a:cs typeface="Courier New" panose="02070309020205020404" pitchFamily="49" charset="0"/>
              </a:rPr>
              <a:t>ChaincodeStub</a:t>
            </a:r>
            <a:r>
              <a:rPr lang="en-AU" dirty="0">
                <a:latin typeface="Arial Narrow" panose="020B0604020202020204" pitchFamily="34" charset="0"/>
                <a:cs typeface="Arial Narrow" panose="020B0604020202020204" pitchFamily="34" charset="0"/>
              </a:rPr>
              <a:t>: implementation of the </a:t>
            </a:r>
            <a:r>
              <a:rPr lang="en-AU" sz="2600" b="1" dirty="0" err="1">
                <a:solidFill>
                  <a:schemeClr val="accent1">
                    <a:lumMod val="75000"/>
                  </a:schemeClr>
                </a:solidFill>
                <a:latin typeface="Courier New" panose="02070309020205020404" pitchFamily="49" charset="0"/>
                <a:cs typeface="Courier New" panose="02070309020205020404" pitchFamily="49" charset="0"/>
              </a:rPr>
              <a:t>ChaincodeStubInterface</a:t>
            </a:r>
            <a:r>
              <a:rPr lang="en-AU" dirty="0">
                <a:latin typeface="Arial Narrow" panose="020B0604020202020204" pitchFamily="34" charset="0"/>
                <a:cs typeface="Arial Narrow" panose="020B0604020202020204" pitchFamily="34" charset="0"/>
              </a:rPr>
              <a:t> customised for a the execution of the </a:t>
            </a:r>
            <a:r>
              <a:rPr lang="en-AU" dirty="0" err="1">
                <a:latin typeface="Arial Narrow" panose="020B0604020202020204" pitchFamily="34" charset="0"/>
                <a:cs typeface="Arial Narrow" panose="020B0604020202020204" pitchFamily="34" charset="0"/>
              </a:rPr>
              <a:t>chaicode</a:t>
            </a:r>
            <a:r>
              <a:rPr lang="en-AU" dirty="0">
                <a:latin typeface="Arial Narrow" panose="020B0604020202020204" pitchFamily="34" charset="0"/>
                <a:cs typeface="Arial Narrow" panose="020B0604020202020204" pitchFamily="34" charset="0"/>
              </a:rPr>
              <a:t> within the context of a given channel.</a:t>
            </a:r>
          </a:p>
          <a:p>
            <a:pPr marL="411163" indent="-411163">
              <a:buFont typeface="System Font Regular"/>
              <a:buChar char="—"/>
            </a:pPr>
            <a:r>
              <a:rPr lang="en-AU" sz="2600" b="1" dirty="0">
                <a:solidFill>
                  <a:schemeClr val="accent1">
                    <a:lumMod val="75000"/>
                  </a:schemeClr>
                </a:solidFill>
                <a:latin typeface="Courier New" panose="02070309020205020404" pitchFamily="49" charset="0"/>
                <a:cs typeface="Courier New" panose="02070309020205020404" pitchFamily="49" charset="0"/>
              </a:rPr>
              <a:t>Chaincode</a:t>
            </a:r>
            <a:r>
              <a:rPr lang="en-AU" dirty="0">
                <a:latin typeface="Arial Narrow" panose="020B0604020202020204" pitchFamily="34" charset="0"/>
                <a:cs typeface="Arial Narrow" panose="020B0604020202020204" pitchFamily="34" charset="0"/>
              </a:rPr>
              <a:t>: interface that represents the smart contract being managed by the shim. It defines the method </a:t>
            </a:r>
            <a:r>
              <a:rPr lang="en-AU" dirty="0" err="1">
                <a:latin typeface="Arial Narrow" panose="020B0604020202020204" pitchFamily="34" charset="0"/>
                <a:cs typeface="Arial Narrow" panose="020B0604020202020204" pitchFamily="34" charset="0"/>
              </a:rPr>
              <a:t>singatures</a:t>
            </a:r>
            <a:r>
              <a:rPr lang="en-AU" dirty="0">
                <a:latin typeface="Arial Narrow" panose="020B0604020202020204" pitchFamily="34" charset="0"/>
                <a:cs typeface="Arial Narrow" panose="020B0604020202020204" pitchFamily="34" charset="0"/>
              </a:rPr>
              <a:t> for the invoke and </a:t>
            </a:r>
            <a:r>
              <a:rPr lang="en-AU" dirty="0" err="1">
                <a:latin typeface="Arial Narrow" panose="020B0604020202020204" pitchFamily="34" charset="0"/>
                <a:cs typeface="Arial Narrow" panose="020B0604020202020204" pitchFamily="34" charset="0"/>
              </a:rPr>
              <a:t>init</a:t>
            </a:r>
            <a:r>
              <a:rPr lang="en-AU" dirty="0">
                <a:latin typeface="Arial Narrow" panose="020B0604020202020204" pitchFamily="34" charset="0"/>
                <a:cs typeface="Arial Narrow" panose="020B0604020202020204" pitchFamily="34" charset="0"/>
              </a:rPr>
              <a:t> methods.</a:t>
            </a:r>
          </a:p>
          <a:p>
            <a:pPr marL="411163" indent="-411163">
              <a:buFont typeface="System Font Regular"/>
              <a:buChar char="—"/>
            </a:pPr>
            <a:r>
              <a:rPr lang="en-AU" sz="2600" b="1" dirty="0">
                <a:solidFill>
                  <a:schemeClr val="accent1">
                    <a:lumMod val="75000"/>
                  </a:schemeClr>
                </a:solidFill>
                <a:latin typeface="Courier New" panose="02070309020205020404" pitchFamily="49" charset="0"/>
                <a:cs typeface="Courier New" panose="02070309020205020404" pitchFamily="49" charset="0"/>
              </a:rPr>
              <a:t>Handler</a:t>
            </a:r>
            <a:r>
              <a:rPr lang="en-AU" dirty="0">
                <a:latin typeface="Arial Narrow" panose="020B0604020202020204" pitchFamily="34" charset="0"/>
                <a:cs typeface="Arial Narrow" panose="020B0604020202020204" pitchFamily="34" charset="0"/>
              </a:rPr>
              <a:t>: this component is responsible for the low level processing of the messages </a:t>
            </a:r>
            <a:r>
              <a:rPr lang="en-AU" dirty="0" err="1">
                <a:latin typeface="Arial Narrow" panose="020B0604020202020204" pitchFamily="34" charset="0"/>
                <a:cs typeface="Arial Narrow" panose="020B0604020202020204" pitchFamily="34" charset="0"/>
              </a:rPr>
              <a:t>defininig</a:t>
            </a:r>
            <a:r>
              <a:rPr lang="en-AU" dirty="0">
                <a:latin typeface="Arial Narrow" panose="020B0604020202020204" pitchFamily="34" charset="0"/>
                <a:cs typeface="Arial Narrow" panose="020B0604020202020204" pitchFamily="34" charset="0"/>
              </a:rPr>
              <a:t> the bidirectional interaction protocol between the peer and the chaincode process. </a:t>
            </a:r>
          </a:p>
          <a:p>
            <a:pPr marL="411163" indent="-411163">
              <a:buFont typeface="System Font Regular"/>
              <a:buChar char="—"/>
            </a:pPr>
            <a:r>
              <a:rPr lang="en-AU" sz="2600" b="1" dirty="0">
                <a:solidFill>
                  <a:schemeClr val="accent1">
                    <a:lumMod val="75000"/>
                  </a:schemeClr>
                </a:solidFill>
                <a:latin typeface="Courier New" panose="02070309020205020404" pitchFamily="49" charset="0"/>
                <a:cs typeface="Courier New" panose="02070309020205020404" pitchFamily="49" charset="0"/>
              </a:rPr>
              <a:t>Response</a:t>
            </a:r>
            <a:r>
              <a:rPr lang="en-AU" dirty="0">
                <a:latin typeface="Arial Narrow" panose="020B0604020202020204" pitchFamily="34" charset="0"/>
                <a:cs typeface="Arial Narrow" panose="020B0604020202020204" pitchFamily="34" charset="0"/>
              </a:rPr>
              <a:t>: contains functionalities for writing successful and error responses.</a:t>
            </a:r>
          </a:p>
          <a:p>
            <a:pPr marL="411163" indent="-411163">
              <a:buFont typeface="System Font Regular"/>
              <a:buChar char="—"/>
            </a:pPr>
            <a:r>
              <a:rPr lang="en-AU" sz="2600" b="1" dirty="0">
                <a:solidFill>
                  <a:schemeClr val="accent1">
                    <a:lumMod val="75000"/>
                  </a:schemeClr>
                </a:solidFill>
                <a:latin typeface="Courier New" panose="02070309020205020404" pitchFamily="49" charset="0"/>
                <a:cs typeface="Courier New" panose="02070309020205020404" pitchFamily="49" charset="0"/>
              </a:rPr>
              <a:t>Config</a:t>
            </a:r>
            <a:r>
              <a:rPr lang="en-AU" dirty="0">
                <a:latin typeface="Arial Narrow" panose="020B0604020202020204" pitchFamily="34" charset="0"/>
                <a:cs typeface="Arial Narrow" panose="020B0604020202020204" pitchFamily="34" charset="0"/>
              </a:rPr>
              <a:t>: contains functionalities for loading the configuration and exposing its flags.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0" name="TextBox 9">
            <a:extLst>
              <a:ext uri="{FF2B5EF4-FFF2-40B4-BE49-F238E27FC236}">
                <a16:creationId xmlns:a16="http://schemas.microsoft.com/office/drawing/2014/main" id="{7A3CB8D7-0BF0-C046-A6EF-2B144D091BC5}"/>
              </a:ext>
            </a:extLst>
          </p:cNvPr>
          <p:cNvSpPr txBox="1"/>
          <p:nvPr/>
        </p:nvSpPr>
        <p:spPr>
          <a:xfrm>
            <a:off x="859220" y="1250732"/>
            <a:ext cx="1776768" cy="461665"/>
          </a:xfrm>
          <a:prstGeom prst="rect">
            <a:avLst/>
          </a:prstGeom>
          <a:noFill/>
        </p:spPr>
        <p:txBody>
          <a:bodyPr wrap="none" rtlCol="0">
            <a:spAutoFit/>
          </a:bodyPr>
          <a:lstStyle/>
          <a:p>
            <a:r>
              <a:rPr lang="en-AU" sz="2400" dirty="0"/>
              <a:t>Components</a:t>
            </a:r>
          </a:p>
        </p:txBody>
      </p:sp>
    </p:spTree>
    <p:extLst>
      <p:ext uri="{BB962C8B-B14F-4D97-AF65-F5344CB8AC3E}">
        <p14:creationId xmlns:p14="http://schemas.microsoft.com/office/powerpoint/2010/main" val="3514771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99AFC886-2F03-4648-A421-76B77BA9C2B2}"/>
              </a:ext>
            </a:extLst>
          </p:cNvPr>
          <p:cNvGrpSpPr/>
          <p:nvPr/>
        </p:nvGrpSpPr>
        <p:grpSpPr>
          <a:xfrm>
            <a:off x="578070" y="1613263"/>
            <a:ext cx="10906941" cy="4629881"/>
            <a:chOff x="578070" y="1613263"/>
            <a:chExt cx="10906941" cy="4629881"/>
          </a:xfrm>
        </p:grpSpPr>
        <p:sp>
          <p:nvSpPr>
            <p:cNvPr id="40" name="Rounded Rectangle 39">
              <a:extLst>
                <a:ext uri="{FF2B5EF4-FFF2-40B4-BE49-F238E27FC236}">
                  <a16:creationId xmlns:a16="http://schemas.microsoft.com/office/drawing/2014/main" id="{4763F9BC-D57E-B740-98EC-AD689711DE5A}"/>
                </a:ext>
              </a:extLst>
            </p:cNvPr>
            <p:cNvSpPr/>
            <p:nvPr/>
          </p:nvSpPr>
          <p:spPr>
            <a:xfrm>
              <a:off x="578070" y="1743927"/>
              <a:ext cx="10906941" cy="4499217"/>
            </a:xfrm>
            <a:custGeom>
              <a:avLst/>
              <a:gdLst>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10878207 w 10878207"/>
                <a:gd name="connsiteY4" fmla="*/ 4337920 h 4499217"/>
                <a:gd name="connsiteX5" fmla="*/ 10716910 w 10878207"/>
                <a:gd name="connsiteY5" fmla="*/ 4499217 h 4499217"/>
                <a:gd name="connsiteX6" fmla="*/ 161297 w 10878207"/>
                <a:gd name="connsiteY6" fmla="*/ 4499217 h 4499217"/>
                <a:gd name="connsiteX7" fmla="*/ 0 w 10878207"/>
                <a:gd name="connsiteY7" fmla="*/ 4337920 h 4499217"/>
                <a:gd name="connsiteX8" fmla="*/ 0 w 10878207"/>
                <a:gd name="connsiteY8"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10878207 w 10878207"/>
                <a:gd name="connsiteY4" fmla="*/ 4337920 h 4499217"/>
                <a:gd name="connsiteX5" fmla="*/ 5682455 w 10878207"/>
                <a:gd name="connsiteY5" fmla="*/ 4499217 h 4499217"/>
                <a:gd name="connsiteX6" fmla="*/ 161297 w 10878207"/>
                <a:gd name="connsiteY6" fmla="*/ 4499217 h 4499217"/>
                <a:gd name="connsiteX7" fmla="*/ 0 w 10878207"/>
                <a:gd name="connsiteY7" fmla="*/ 4337920 h 4499217"/>
                <a:gd name="connsiteX8" fmla="*/ 0 w 10878207"/>
                <a:gd name="connsiteY8"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10878207 w 10878207"/>
                <a:gd name="connsiteY4" fmla="*/ 4337920 h 4499217"/>
                <a:gd name="connsiteX5" fmla="*/ 5682455 w 10878207"/>
                <a:gd name="connsiteY5" fmla="*/ 4499217 h 4499217"/>
                <a:gd name="connsiteX6" fmla="*/ 161297 w 10878207"/>
                <a:gd name="connsiteY6" fmla="*/ 4499217 h 4499217"/>
                <a:gd name="connsiteX7" fmla="*/ 0 w 10878207"/>
                <a:gd name="connsiteY7" fmla="*/ 4337920 h 4499217"/>
                <a:gd name="connsiteX8" fmla="*/ 0 w 10878207"/>
                <a:gd name="connsiteY8"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5969876 w 10878207"/>
                <a:gd name="connsiteY4" fmla="*/ 4327410 h 4499217"/>
                <a:gd name="connsiteX5" fmla="*/ 5682455 w 10878207"/>
                <a:gd name="connsiteY5" fmla="*/ 4499217 h 4499217"/>
                <a:gd name="connsiteX6" fmla="*/ 161297 w 10878207"/>
                <a:gd name="connsiteY6" fmla="*/ 4499217 h 4499217"/>
                <a:gd name="connsiteX7" fmla="*/ 0 w 10878207"/>
                <a:gd name="connsiteY7" fmla="*/ 4337920 h 4499217"/>
                <a:gd name="connsiteX8" fmla="*/ 0 w 10878207"/>
                <a:gd name="connsiteY8"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6032938 w 10878207"/>
                <a:gd name="connsiteY4" fmla="*/ 3696789 h 4499217"/>
                <a:gd name="connsiteX5" fmla="*/ 5682455 w 10878207"/>
                <a:gd name="connsiteY5" fmla="*/ 4499217 h 4499217"/>
                <a:gd name="connsiteX6" fmla="*/ 161297 w 10878207"/>
                <a:gd name="connsiteY6" fmla="*/ 4499217 h 4499217"/>
                <a:gd name="connsiteX7" fmla="*/ 0 w 10878207"/>
                <a:gd name="connsiteY7" fmla="*/ 4337920 h 4499217"/>
                <a:gd name="connsiteX8" fmla="*/ 0 w 10878207"/>
                <a:gd name="connsiteY8"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6032938 w 10878207"/>
                <a:gd name="connsiteY4" fmla="*/ 3696789 h 4499217"/>
                <a:gd name="connsiteX5" fmla="*/ 6085490 w 10878207"/>
                <a:gd name="connsiteY5" fmla="*/ 4383603 h 4499217"/>
                <a:gd name="connsiteX6" fmla="*/ 5682455 w 10878207"/>
                <a:gd name="connsiteY6" fmla="*/ 4499217 h 4499217"/>
                <a:gd name="connsiteX7" fmla="*/ 161297 w 10878207"/>
                <a:gd name="connsiteY7" fmla="*/ 4499217 h 4499217"/>
                <a:gd name="connsiteX8" fmla="*/ 0 w 10878207"/>
                <a:gd name="connsiteY8" fmla="*/ 4337920 h 4499217"/>
                <a:gd name="connsiteX9" fmla="*/ 0 w 10878207"/>
                <a:gd name="connsiteY9"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7620000 w 10878207"/>
                <a:gd name="connsiteY4" fmla="*/ 3265865 h 4499217"/>
                <a:gd name="connsiteX5" fmla="*/ 6085490 w 10878207"/>
                <a:gd name="connsiteY5" fmla="*/ 4383603 h 4499217"/>
                <a:gd name="connsiteX6" fmla="*/ 5682455 w 10878207"/>
                <a:gd name="connsiteY6" fmla="*/ 4499217 h 4499217"/>
                <a:gd name="connsiteX7" fmla="*/ 161297 w 10878207"/>
                <a:gd name="connsiteY7" fmla="*/ 4499217 h 4499217"/>
                <a:gd name="connsiteX8" fmla="*/ 0 w 10878207"/>
                <a:gd name="connsiteY8" fmla="*/ 4337920 h 4499217"/>
                <a:gd name="connsiteX9" fmla="*/ 0 w 10878207"/>
                <a:gd name="connsiteY9"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7620000 w 10878207"/>
                <a:gd name="connsiteY4" fmla="*/ 3265865 h 4499217"/>
                <a:gd name="connsiteX5" fmla="*/ 6074980 w 10878207"/>
                <a:gd name="connsiteY5" fmla="*/ 3921148 h 4499217"/>
                <a:gd name="connsiteX6" fmla="*/ 5682455 w 10878207"/>
                <a:gd name="connsiteY6" fmla="*/ 4499217 h 4499217"/>
                <a:gd name="connsiteX7" fmla="*/ 161297 w 10878207"/>
                <a:gd name="connsiteY7" fmla="*/ 4499217 h 4499217"/>
                <a:gd name="connsiteX8" fmla="*/ 0 w 10878207"/>
                <a:gd name="connsiteY8" fmla="*/ 4337920 h 4499217"/>
                <a:gd name="connsiteX9" fmla="*/ 0 w 10878207"/>
                <a:gd name="connsiteY9"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7620000 w 10878207"/>
                <a:gd name="connsiteY4" fmla="*/ 3265865 h 4499217"/>
                <a:gd name="connsiteX5" fmla="*/ 6074980 w 10878207"/>
                <a:gd name="connsiteY5" fmla="*/ 3921148 h 4499217"/>
                <a:gd name="connsiteX6" fmla="*/ 5682455 w 10878207"/>
                <a:gd name="connsiteY6" fmla="*/ 4499217 h 4499217"/>
                <a:gd name="connsiteX7" fmla="*/ 161297 w 10878207"/>
                <a:gd name="connsiteY7" fmla="*/ 4499217 h 4499217"/>
                <a:gd name="connsiteX8" fmla="*/ 0 w 10878207"/>
                <a:gd name="connsiteY8" fmla="*/ 4337920 h 4499217"/>
                <a:gd name="connsiteX9" fmla="*/ 0 w 10878207"/>
                <a:gd name="connsiteY9"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7620000 w 10878207"/>
                <a:gd name="connsiteY4" fmla="*/ 3265865 h 4499217"/>
                <a:gd name="connsiteX5" fmla="*/ 6074980 w 10878207"/>
                <a:gd name="connsiteY5" fmla="*/ 3921148 h 4499217"/>
                <a:gd name="connsiteX6" fmla="*/ 5682455 w 10878207"/>
                <a:gd name="connsiteY6" fmla="*/ 4499217 h 4499217"/>
                <a:gd name="connsiteX7" fmla="*/ 161297 w 10878207"/>
                <a:gd name="connsiteY7" fmla="*/ 4499217 h 4499217"/>
                <a:gd name="connsiteX8" fmla="*/ 0 w 10878207"/>
                <a:gd name="connsiteY8" fmla="*/ 4337920 h 4499217"/>
                <a:gd name="connsiteX9" fmla="*/ 0 w 10878207"/>
                <a:gd name="connsiteY9"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10857186 w 10878207"/>
                <a:gd name="connsiteY4" fmla="*/ 3591686 h 4499217"/>
                <a:gd name="connsiteX5" fmla="*/ 6074980 w 10878207"/>
                <a:gd name="connsiteY5" fmla="*/ 3921148 h 4499217"/>
                <a:gd name="connsiteX6" fmla="*/ 5682455 w 10878207"/>
                <a:gd name="connsiteY6" fmla="*/ 4499217 h 4499217"/>
                <a:gd name="connsiteX7" fmla="*/ 161297 w 10878207"/>
                <a:gd name="connsiteY7" fmla="*/ 4499217 h 4499217"/>
                <a:gd name="connsiteX8" fmla="*/ 0 w 10878207"/>
                <a:gd name="connsiteY8" fmla="*/ 4337920 h 4499217"/>
                <a:gd name="connsiteX9" fmla="*/ 0 w 10878207"/>
                <a:gd name="connsiteY9"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10857186 w 10878207"/>
                <a:gd name="connsiteY4" fmla="*/ 3591686 h 4499217"/>
                <a:gd name="connsiteX5" fmla="*/ 6074980 w 10878207"/>
                <a:gd name="connsiteY5" fmla="*/ 3921148 h 4499217"/>
                <a:gd name="connsiteX6" fmla="*/ 5682455 w 10878207"/>
                <a:gd name="connsiteY6" fmla="*/ 4499217 h 4499217"/>
                <a:gd name="connsiteX7" fmla="*/ 161297 w 10878207"/>
                <a:gd name="connsiteY7" fmla="*/ 4499217 h 4499217"/>
                <a:gd name="connsiteX8" fmla="*/ 0 w 10878207"/>
                <a:gd name="connsiteY8" fmla="*/ 4337920 h 4499217"/>
                <a:gd name="connsiteX9" fmla="*/ 0 w 10878207"/>
                <a:gd name="connsiteY9"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10857186 w 10878207"/>
                <a:gd name="connsiteY4" fmla="*/ 3591686 h 4499217"/>
                <a:gd name="connsiteX5" fmla="*/ 6032939 w 10878207"/>
                <a:gd name="connsiteY5" fmla="*/ 3816045 h 4499217"/>
                <a:gd name="connsiteX6" fmla="*/ 5682455 w 10878207"/>
                <a:gd name="connsiteY6" fmla="*/ 4499217 h 4499217"/>
                <a:gd name="connsiteX7" fmla="*/ 161297 w 10878207"/>
                <a:gd name="connsiteY7" fmla="*/ 4499217 h 4499217"/>
                <a:gd name="connsiteX8" fmla="*/ 0 w 10878207"/>
                <a:gd name="connsiteY8" fmla="*/ 4337920 h 4499217"/>
                <a:gd name="connsiteX9" fmla="*/ 0 w 10878207"/>
                <a:gd name="connsiteY9" fmla="*/ 161297 h 4499217"/>
                <a:gd name="connsiteX0" fmla="*/ 0 w 10878207"/>
                <a:gd name="connsiteY0" fmla="*/ 161297 h 4499217"/>
                <a:gd name="connsiteX1" fmla="*/ 161297 w 10878207"/>
                <a:gd name="connsiteY1" fmla="*/ 0 h 4499217"/>
                <a:gd name="connsiteX2" fmla="*/ 10716910 w 10878207"/>
                <a:gd name="connsiteY2" fmla="*/ 0 h 4499217"/>
                <a:gd name="connsiteX3" fmla="*/ 10878207 w 10878207"/>
                <a:gd name="connsiteY3" fmla="*/ 161297 h 4499217"/>
                <a:gd name="connsiteX4" fmla="*/ 10625958 w 10878207"/>
                <a:gd name="connsiteY4" fmla="*/ 3612706 h 4499217"/>
                <a:gd name="connsiteX5" fmla="*/ 6032939 w 10878207"/>
                <a:gd name="connsiteY5" fmla="*/ 3816045 h 4499217"/>
                <a:gd name="connsiteX6" fmla="*/ 5682455 w 10878207"/>
                <a:gd name="connsiteY6" fmla="*/ 4499217 h 4499217"/>
                <a:gd name="connsiteX7" fmla="*/ 161297 w 10878207"/>
                <a:gd name="connsiteY7" fmla="*/ 4499217 h 4499217"/>
                <a:gd name="connsiteX8" fmla="*/ 0 w 10878207"/>
                <a:gd name="connsiteY8" fmla="*/ 4337920 h 4499217"/>
                <a:gd name="connsiteX9" fmla="*/ 0 w 10878207"/>
                <a:gd name="connsiteY9" fmla="*/ 161297 h 4499217"/>
                <a:gd name="connsiteX0" fmla="*/ 0 w 10906941"/>
                <a:gd name="connsiteY0" fmla="*/ 161297 h 4499217"/>
                <a:gd name="connsiteX1" fmla="*/ 161297 w 10906941"/>
                <a:gd name="connsiteY1" fmla="*/ 0 h 4499217"/>
                <a:gd name="connsiteX2" fmla="*/ 10716910 w 10906941"/>
                <a:gd name="connsiteY2" fmla="*/ 0 h 4499217"/>
                <a:gd name="connsiteX3" fmla="*/ 10878207 w 10906941"/>
                <a:gd name="connsiteY3" fmla="*/ 161297 h 4499217"/>
                <a:gd name="connsiteX4" fmla="*/ 10625958 w 10906941"/>
                <a:gd name="connsiteY4" fmla="*/ 3612706 h 4499217"/>
                <a:gd name="connsiteX5" fmla="*/ 6032939 w 10906941"/>
                <a:gd name="connsiteY5" fmla="*/ 3816045 h 4499217"/>
                <a:gd name="connsiteX6" fmla="*/ 5682455 w 10906941"/>
                <a:gd name="connsiteY6" fmla="*/ 4499217 h 4499217"/>
                <a:gd name="connsiteX7" fmla="*/ 161297 w 10906941"/>
                <a:gd name="connsiteY7" fmla="*/ 4499217 h 4499217"/>
                <a:gd name="connsiteX8" fmla="*/ 0 w 10906941"/>
                <a:gd name="connsiteY8" fmla="*/ 4337920 h 4499217"/>
                <a:gd name="connsiteX9" fmla="*/ 0 w 10906941"/>
                <a:gd name="connsiteY9" fmla="*/ 161297 h 4499217"/>
                <a:gd name="connsiteX0" fmla="*/ 0 w 10906941"/>
                <a:gd name="connsiteY0" fmla="*/ 161297 h 4499217"/>
                <a:gd name="connsiteX1" fmla="*/ 161297 w 10906941"/>
                <a:gd name="connsiteY1" fmla="*/ 0 h 4499217"/>
                <a:gd name="connsiteX2" fmla="*/ 10716910 w 10906941"/>
                <a:gd name="connsiteY2" fmla="*/ 0 h 4499217"/>
                <a:gd name="connsiteX3" fmla="*/ 10878207 w 10906941"/>
                <a:gd name="connsiteY3" fmla="*/ 161297 h 4499217"/>
                <a:gd name="connsiteX4" fmla="*/ 10625958 w 10906941"/>
                <a:gd name="connsiteY4" fmla="*/ 3612706 h 4499217"/>
                <a:gd name="connsiteX5" fmla="*/ 6243146 w 10906941"/>
                <a:gd name="connsiteY5" fmla="*/ 3868596 h 4499217"/>
                <a:gd name="connsiteX6" fmla="*/ 5682455 w 10906941"/>
                <a:gd name="connsiteY6" fmla="*/ 4499217 h 4499217"/>
                <a:gd name="connsiteX7" fmla="*/ 161297 w 10906941"/>
                <a:gd name="connsiteY7" fmla="*/ 4499217 h 4499217"/>
                <a:gd name="connsiteX8" fmla="*/ 0 w 10906941"/>
                <a:gd name="connsiteY8" fmla="*/ 4337920 h 4499217"/>
                <a:gd name="connsiteX9" fmla="*/ 0 w 10906941"/>
                <a:gd name="connsiteY9" fmla="*/ 161297 h 4499217"/>
                <a:gd name="connsiteX0" fmla="*/ 0 w 10906941"/>
                <a:gd name="connsiteY0" fmla="*/ 161297 h 4499217"/>
                <a:gd name="connsiteX1" fmla="*/ 161297 w 10906941"/>
                <a:gd name="connsiteY1" fmla="*/ 0 h 4499217"/>
                <a:gd name="connsiteX2" fmla="*/ 10716910 w 10906941"/>
                <a:gd name="connsiteY2" fmla="*/ 0 h 4499217"/>
                <a:gd name="connsiteX3" fmla="*/ 10878207 w 10906941"/>
                <a:gd name="connsiteY3" fmla="*/ 161297 h 4499217"/>
                <a:gd name="connsiteX4" fmla="*/ 10625958 w 10906941"/>
                <a:gd name="connsiteY4" fmla="*/ 3612706 h 4499217"/>
                <a:gd name="connsiteX5" fmla="*/ 6243146 w 10906941"/>
                <a:gd name="connsiteY5" fmla="*/ 3868596 h 4499217"/>
                <a:gd name="connsiteX6" fmla="*/ 5840110 w 10906941"/>
                <a:gd name="connsiteY6" fmla="*/ 4478197 h 4499217"/>
                <a:gd name="connsiteX7" fmla="*/ 161297 w 10906941"/>
                <a:gd name="connsiteY7" fmla="*/ 4499217 h 4499217"/>
                <a:gd name="connsiteX8" fmla="*/ 0 w 10906941"/>
                <a:gd name="connsiteY8" fmla="*/ 4337920 h 4499217"/>
                <a:gd name="connsiteX9" fmla="*/ 0 w 10906941"/>
                <a:gd name="connsiteY9" fmla="*/ 161297 h 4499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06941" h="4499217">
                  <a:moveTo>
                    <a:pt x="0" y="161297"/>
                  </a:moveTo>
                  <a:cubicBezTo>
                    <a:pt x="0" y="72215"/>
                    <a:pt x="72215" y="0"/>
                    <a:pt x="161297" y="0"/>
                  </a:cubicBezTo>
                  <a:lnTo>
                    <a:pt x="10716910" y="0"/>
                  </a:lnTo>
                  <a:cubicBezTo>
                    <a:pt x="10805992" y="0"/>
                    <a:pt x="10878207" y="72215"/>
                    <a:pt x="10878207" y="161297"/>
                  </a:cubicBezTo>
                  <a:cubicBezTo>
                    <a:pt x="10794124" y="1311767"/>
                    <a:pt x="11119945" y="2409684"/>
                    <a:pt x="10625958" y="3612706"/>
                  </a:cubicBezTo>
                  <a:cubicBezTo>
                    <a:pt x="9788634" y="4277886"/>
                    <a:pt x="6291050" y="3482610"/>
                    <a:pt x="6243146" y="3868596"/>
                  </a:cubicBezTo>
                  <a:cubicBezTo>
                    <a:pt x="6037587" y="4012844"/>
                    <a:pt x="6473627" y="4126101"/>
                    <a:pt x="5840110" y="4478197"/>
                  </a:cubicBezTo>
                  <a:lnTo>
                    <a:pt x="161297" y="4499217"/>
                  </a:lnTo>
                  <a:cubicBezTo>
                    <a:pt x="72215" y="4499217"/>
                    <a:pt x="0" y="4427002"/>
                    <a:pt x="0" y="4337920"/>
                  </a:cubicBezTo>
                  <a:lnTo>
                    <a:pt x="0" y="161297"/>
                  </a:lnTo>
                  <a:close/>
                </a:path>
              </a:pathLst>
            </a:custGeom>
            <a:solidFill>
              <a:schemeClr val="accent1">
                <a:alpha val="1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1" name="TextBox 40">
              <a:extLst>
                <a:ext uri="{FF2B5EF4-FFF2-40B4-BE49-F238E27FC236}">
                  <a16:creationId xmlns:a16="http://schemas.microsoft.com/office/drawing/2014/main" id="{4D41CD9D-0108-B84B-8253-D56DB8D29374}"/>
                </a:ext>
              </a:extLst>
            </p:cNvPr>
            <p:cNvSpPr txBox="1"/>
            <p:nvPr/>
          </p:nvSpPr>
          <p:spPr>
            <a:xfrm>
              <a:off x="7759006" y="1613263"/>
              <a:ext cx="2930582" cy="284749"/>
            </a:xfrm>
            <a:prstGeom prst="roundRect">
              <a:avLst/>
            </a:prstGeom>
            <a:solidFill>
              <a:srgbClr val="0070C0"/>
            </a:solidFill>
            <a:ln>
              <a:solidFill>
                <a:srgbClr val="0070C0"/>
              </a:solidFill>
            </a:ln>
          </p:spPr>
          <p:txBody>
            <a:bodyPr wrap="square" tIns="36000" bIns="36000" rtlCol="0">
              <a:spAutoFit/>
            </a:bodyPr>
            <a:lstStyle/>
            <a:p>
              <a:pPr algn="ctr"/>
              <a:r>
                <a:rPr lang="en-AU" sz="1200" b="1" dirty="0">
                  <a:solidFill>
                    <a:schemeClr val="bg1"/>
                  </a:solidFill>
                </a:rPr>
                <a:t>THIS IS WHAT WE USUALLY CALL SHIM!</a:t>
              </a:r>
            </a:p>
          </p:txBody>
        </p:sp>
      </p:gr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Process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3132139" cy="461665"/>
          </a:xfrm>
          <a:prstGeom prst="rect">
            <a:avLst/>
          </a:prstGeom>
          <a:noFill/>
        </p:spPr>
        <p:txBody>
          <a:bodyPr wrap="none" rtlCol="0">
            <a:spAutoFit/>
          </a:bodyPr>
          <a:lstStyle/>
          <a:p>
            <a:r>
              <a:rPr lang="en-AU" sz="2400" dirty="0"/>
              <a:t>Roles &amp; Responsibilities</a:t>
            </a:r>
          </a:p>
        </p:txBody>
      </p:sp>
      <p:sp>
        <p:nvSpPr>
          <p:cNvPr id="14" name="Rectangle 13">
            <a:extLst>
              <a:ext uri="{FF2B5EF4-FFF2-40B4-BE49-F238E27FC236}">
                <a16:creationId xmlns:a16="http://schemas.microsoft.com/office/drawing/2014/main" id="{31760370-BD77-3E4C-85E6-51EC3ECAC734}"/>
              </a:ext>
            </a:extLst>
          </p:cNvPr>
          <p:cNvSpPr/>
          <p:nvPr/>
        </p:nvSpPr>
        <p:spPr>
          <a:xfrm>
            <a:off x="859220" y="1941436"/>
            <a:ext cx="3132139" cy="557048"/>
          </a:xfrm>
          <a:prstGeom prst="rect">
            <a:avLst/>
          </a:prstGeom>
          <a:solidFill>
            <a:schemeClr val="tx1">
              <a:lumMod val="50000"/>
              <a:lumOff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01D491BB-0CD3-174A-8B31-CC6EA1EA14EC}"/>
              </a:ext>
            </a:extLst>
          </p:cNvPr>
          <p:cNvSpPr/>
          <p:nvPr/>
        </p:nvSpPr>
        <p:spPr>
          <a:xfrm>
            <a:off x="859220" y="2651236"/>
            <a:ext cx="3132139" cy="557048"/>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89A8E498-C147-7C42-890B-1E1439ADA170}"/>
              </a:ext>
            </a:extLst>
          </p:cNvPr>
          <p:cNvSpPr/>
          <p:nvPr/>
        </p:nvSpPr>
        <p:spPr>
          <a:xfrm>
            <a:off x="859220" y="3361036"/>
            <a:ext cx="3132139" cy="55704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1">
                  <a:lumMod val="75000"/>
                </a:schemeClr>
              </a:solidFill>
            </a:endParaRPr>
          </a:p>
        </p:txBody>
      </p:sp>
      <p:sp>
        <p:nvSpPr>
          <p:cNvPr id="17" name="Rectangle 16">
            <a:extLst>
              <a:ext uri="{FF2B5EF4-FFF2-40B4-BE49-F238E27FC236}">
                <a16:creationId xmlns:a16="http://schemas.microsoft.com/office/drawing/2014/main" id="{E5F430E1-4A90-D64C-8E39-DD32C70F18FE}"/>
              </a:ext>
            </a:extLst>
          </p:cNvPr>
          <p:cNvSpPr/>
          <p:nvPr/>
        </p:nvSpPr>
        <p:spPr>
          <a:xfrm>
            <a:off x="859220" y="4070836"/>
            <a:ext cx="3132139" cy="5570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06E03411-2C14-9D49-9099-746AF2F3BB60}"/>
              </a:ext>
            </a:extLst>
          </p:cNvPr>
          <p:cNvSpPr/>
          <p:nvPr/>
        </p:nvSpPr>
        <p:spPr>
          <a:xfrm>
            <a:off x="859220" y="4780636"/>
            <a:ext cx="3132139" cy="5570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latin typeface="Arial Narrow" panose="020B0604020202020204" pitchFamily="34" charset="0"/>
                <a:cs typeface="Arial Narrow" panose="020B0604020202020204" pitchFamily="34" charset="0"/>
              </a:rPr>
              <a:t>CONFIGURATION</a:t>
            </a:r>
          </a:p>
        </p:txBody>
      </p:sp>
      <p:sp>
        <p:nvSpPr>
          <p:cNvPr id="19" name="TextBox 18">
            <a:extLst>
              <a:ext uri="{FF2B5EF4-FFF2-40B4-BE49-F238E27FC236}">
                <a16:creationId xmlns:a16="http://schemas.microsoft.com/office/drawing/2014/main" id="{189BBCF5-8DD2-1746-9FAB-6FF66B7EE6B8}"/>
              </a:ext>
            </a:extLst>
          </p:cNvPr>
          <p:cNvSpPr txBox="1"/>
          <p:nvPr/>
        </p:nvSpPr>
        <p:spPr>
          <a:xfrm>
            <a:off x="1042667" y="2035294"/>
            <a:ext cx="2765244" cy="369332"/>
          </a:xfrm>
          <a:prstGeom prst="rect">
            <a:avLst/>
          </a:prstGeom>
          <a:noFill/>
        </p:spPr>
        <p:txBody>
          <a:bodyPr wrap="none" rtlCol="0">
            <a:spAutoFit/>
          </a:bodyPr>
          <a:lstStyle/>
          <a:p>
            <a:r>
              <a:rPr lang="en-AU" dirty="0">
                <a:solidFill>
                  <a:schemeClr val="bg1"/>
                </a:solidFill>
                <a:latin typeface="Arial Narrow" panose="020B0604020202020204" pitchFamily="34" charset="0"/>
                <a:cs typeface="Arial Narrow" panose="020B0604020202020204" pitchFamily="34" charset="0"/>
              </a:rPr>
              <a:t>SETUP AND COORDINATION</a:t>
            </a:r>
          </a:p>
        </p:txBody>
      </p:sp>
      <p:sp>
        <p:nvSpPr>
          <p:cNvPr id="20" name="TextBox 19">
            <a:extLst>
              <a:ext uri="{FF2B5EF4-FFF2-40B4-BE49-F238E27FC236}">
                <a16:creationId xmlns:a16="http://schemas.microsoft.com/office/drawing/2014/main" id="{D3782215-4CD2-FE44-A841-916A33023517}"/>
              </a:ext>
            </a:extLst>
          </p:cNvPr>
          <p:cNvSpPr txBox="1"/>
          <p:nvPr/>
        </p:nvSpPr>
        <p:spPr>
          <a:xfrm>
            <a:off x="1231853" y="2745094"/>
            <a:ext cx="2408608" cy="369332"/>
          </a:xfrm>
          <a:prstGeom prst="rect">
            <a:avLst/>
          </a:prstGeom>
          <a:noFill/>
        </p:spPr>
        <p:txBody>
          <a:bodyPr wrap="none" rtlCol="0">
            <a:spAutoFit/>
          </a:bodyPr>
          <a:lstStyle/>
          <a:p>
            <a:pPr algn="ctr"/>
            <a:r>
              <a:rPr lang="en-AU" dirty="0">
                <a:solidFill>
                  <a:schemeClr val="bg1"/>
                </a:solidFill>
                <a:latin typeface="Arial Narrow" panose="020B0604020202020204" pitchFamily="34" charset="0"/>
                <a:cs typeface="Arial Narrow" panose="020B0604020202020204" pitchFamily="34" charset="0"/>
              </a:rPr>
              <a:t>GRPC COMMUNICATION</a:t>
            </a:r>
          </a:p>
        </p:txBody>
      </p:sp>
      <p:sp>
        <p:nvSpPr>
          <p:cNvPr id="22" name="TextBox 21">
            <a:extLst>
              <a:ext uri="{FF2B5EF4-FFF2-40B4-BE49-F238E27FC236}">
                <a16:creationId xmlns:a16="http://schemas.microsoft.com/office/drawing/2014/main" id="{41D532A2-C527-7840-BBDE-662BEC682264}"/>
              </a:ext>
            </a:extLst>
          </p:cNvPr>
          <p:cNvSpPr txBox="1"/>
          <p:nvPr/>
        </p:nvSpPr>
        <p:spPr>
          <a:xfrm>
            <a:off x="1227941" y="3454894"/>
            <a:ext cx="2394695" cy="369332"/>
          </a:xfrm>
          <a:prstGeom prst="rect">
            <a:avLst/>
          </a:prstGeom>
          <a:noFill/>
        </p:spPr>
        <p:txBody>
          <a:bodyPr wrap="none" rtlCol="0">
            <a:spAutoFit/>
          </a:bodyPr>
          <a:lstStyle/>
          <a:p>
            <a:pPr algn="ctr"/>
            <a:r>
              <a:rPr lang="en-AU" dirty="0">
                <a:solidFill>
                  <a:schemeClr val="bg1"/>
                </a:solidFill>
                <a:latin typeface="Arial Narrow" panose="020B0604020202020204" pitchFamily="34" charset="0"/>
                <a:cs typeface="Arial Narrow" panose="020B0604020202020204" pitchFamily="34" charset="0"/>
              </a:rPr>
              <a:t>PROTOCOL EXECUTION</a:t>
            </a:r>
          </a:p>
        </p:txBody>
      </p:sp>
      <p:sp>
        <p:nvSpPr>
          <p:cNvPr id="23" name="TextBox 22">
            <a:extLst>
              <a:ext uri="{FF2B5EF4-FFF2-40B4-BE49-F238E27FC236}">
                <a16:creationId xmlns:a16="http://schemas.microsoft.com/office/drawing/2014/main" id="{76F82D3D-59A2-E74D-BE0E-543805632BAB}"/>
              </a:ext>
            </a:extLst>
          </p:cNvPr>
          <p:cNvSpPr txBox="1"/>
          <p:nvPr/>
        </p:nvSpPr>
        <p:spPr>
          <a:xfrm>
            <a:off x="1707818" y="4164694"/>
            <a:ext cx="1456681" cy="369332"/>
          </a:xfrm>
          <a:prstGeom prst="rect">
            <a:avLst/>
          </a:prstGeom>
          <a:noFill/>
        </p:spPr>
        <p:txBody>
          <a:bodyPr wrap="none" rtlCol="0">
            <a:spAutoFit/>
          </a:bodyPr>
          <a:lstStyle/>
          <a:p>
            <a:pPr algn="ctr"/>
            <a:r>
              <a:rPr lang="en-AU" dirty="0">
                <a:solidFill>
                  <a:schemeClr val="bg1"/>
                </a:solidFill>
                <a:latin typeface="Arial Narrow" panose="020B0604020202020204" pitchFamily="34" charset="0"/>
                <a:cs typeface="Arial Narrow" panose="020B0604020202020204" pitchFamily="34" charset="0"/>
              </a:rPr>
              <a:t>INTERFACING</a:t>
            </a:r>
          </a:p>
        </p:txBody>
      </p:sp>
      <p:sp>
        <p:nvSpPr>
          <p:cNvPr id="24" name="Rectangle 23">
            <a:extLst>
              <a:ext uri="{FF2B5EF4-FFF2-40B4-BE49-F238E27FC236}">
                <a16:creationId xmlns:a16="http://schemas.microsoft.com/office/drawing/2014/main" id="{861A0E12-AC48-7447-8CF3-6F53EB268FFE}"/>
              </a:ext>
            </a:extLst>
          </p:cNvPr>
          <p:cNvSpPr/>
          <p:nvPr/>
        </p:nvSpPr>
        <p:spPr>
          <a:xfrm>
            <a:off x="878472" y="5490436"/>
            <a:ext cx="3132139" cy="5570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latin typeface="Arial Narrow" panose="020B0604020202020204" pitchFamily="34" charset="0"/>
                <a:cs typeface="Arial Narrow" panose="020B0604020202020204" pitchFamily="34" charset="0"/>
              </a:rPr>
              <a:t>CONTRACT BUSINESS LOGIC</a:t>
            </a:r>
          </a:p>
        </p:txBody>
      </p:sp>
      <p:cxnSp>
        <p:nvCxnSpPr>
          <p:cNvPr id="26" name="Straight Arrow Connector 25">
            <a:extLst>
              <a:ext uri="{FF2B5EF4-FFF2-40B4-BE49-F238E27FC236}">
                <a16:creationId xmlns:a16="http://schemas.microsoft.com/office/drawing/2014/main" id="{15C6A7D1-B25F-8749-8284-09757983A846}"/>
              </a:ext>
            </a:extLst>
          </p:cNvPr>
          <p:cNvCxnSpPr/>
          <p:nvPr/>
        </p:nvCxnSpPr>
        <p:spPr>
          <a:xfrm>
            <a:off x="4162097" y="2219960"/>
            <a:ext cx="85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4C3D75A-A1BC-0848-B420-BA961D07218A}"/>
              </a:ext>
            </a:extLst>
          </p:cNvPr>
          <p:cNvSpPr txBox="1"/>
          <p:nvPr/>
        </p:nvSpPr>
        <p:spPr>
          <a:xfrm>
            <a:off x="5081793" y="2024784"/>
            <a:ext cx="800219" cy="400110"/>
          </a:xfrm>
          <a:prstGeom prst="rect">
            <a:avLst/>
          </a:prstGeom>
          <a:noFill/>
        </p:spPr>
        <p:txBody>
          <a:bodyPr wrap="none" rtlCol="0">
            <a:spAutoFit/>
          </a:bodyPr>
          <a:lstStyle/>
          <a:p>
            <a:r>
              <a:rPr lang="en-AU" sz="2000" b="1" dirty="0">
                <a:solidFill>
                  <a:schemeClr val="accent1"/>
                </a:solidFill>
                <a:latin typeface="Courier New" panose="02070309020205020404" pitchFamily="49" charset="0"/>
                <a:cs typeface="Courier New" panose="02070309020205020404" pitchFamily="49" charset="0"/>
              </a:rPr>
              <a:t>Shim</a:t>
            </a:r>
          </a:p>
        </p:txBody>
      </p:sp>
      <p:cxnSp>
        <p:nvCxnSpPr>
          <p:cNvPr id="28" name="Straight Arrow Connector 27">
            <a:extLst>
              <a:ext uri="{FF2B5EF4-FFF2-40B4-BE49-F238E27FC236}">
                <a16:creationId xmlns:a16="http://schemas.microsoft.com/office/drawing/2014/main" id="{5B77C5C2-EE29-6C42-8099-99BED7706862}"/>
              </a:ext>
            </a:extLst>
          </p:cNvPr>
          <p:cNvCxnSpPr/>
          <p:nvPr/>
        </p:nvCxnSpPr>
        <p:spPr>
          <a:xfrm>
            <a:off x="4162097" y="2901249"/>
            <a:ext cx="85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105B812-C3FB-1C44-B878-3967D4F97945}"/>
              </a:ext>
            </a:extLst>
          </p:cNvPr>
          <p:cNvSpPr txBox="1"/>
          <p:nvPr/>
        </p:nvSpPr>
        <p:spPr>
          <a:xfrm>
            <a:off x="5081793" y="2558933"/>
            <a:ext cx="6511117" cy="707886"/>
          </a:xfrm>
          <a:prstGeom prst="rect">
            <a:avLst/>
          </a:prstGeom>
          <a:noFill/>
        </p:spPr>
        <p:txBody>
          <a:bodyPr wrap="square" rtlCol="0">
            <a:spAutoFit/>
          </a:bodyPr>
          <a:lstStyle/>
          <a:p>
            <a:r>
              <a:rPr lang="en-AU" sz="2000" b="1" dirty="0" err="1">
                <a:solidFill>
                  <a:schemeClr val="accent1"/>
                </a:solidFill>
                <a:latin typeface="Courier New" panose="02070309020205020404" pitchFamily="49" charset="0"/>
                <a:cs typeface="Courier New" panose="02070309020205020404" pitchFamily="49" charset="0"/>
              </a:rPr>
              <a:t>PeerChaincodeStream</a:t>
            </a:r>
            <a:r>
              <a:rPr lang="en-AU" sz="2000" b="1" dirty="0">
                <a:solidFill>
                  <a:schemeClr val="accent1"/>
                </a:solidFill>
                <a:latin typeface="Courier New" panose="02070309020205020404" pitchFamily="49" charset="0"/>
                <a:cs typeface="Courier New" panose="02070309020205020404" pitchFamily="49" charset="0"/>
              </a:rPr>
              <a:t>, </a:t>
            </a:r>
            <a:r>
              <a:rPr lang="en-AU" sz="2000" b="1" dirty="0" err="1">
                <a:solidFill>
                  <a:schemeClr val="accent1"/>
                </a:solidFill>
                <a:latin typeface="Courier New" panose="02070309020205020404" pitchFamily="49" charset="0"/>
                <a:cs typeface="Courier New" panose="02070309020205020404" pitchFamily="49" charset="0"/>
              </a:rPr>
              <a:t>ClientStream</a:t>
            </a:r>
            <a:r>
              <a:rPr lang="en-AU" sz="2000" b="1" dirty="0">
                <a:solidFill>
                  <a:schemeClr val="accent1"/>
                </a:solidFill>
                <a:latin typeface="Courier New" panose="02070309020205020404" pitchFamily="49" charset="0"/>
                <a:cs typeface="Courier New" panose="02070309020205020404" pitchFamily="49" charset="0"/>
              </a:rPr>
              <a:t>, </a:t>
            </a:r>
            <a:r>
              <a:rPr lang="en-AU" sz="2000" b="1" dirty="0" err="1">
                <a:solidFill>
                  <a:schemeClr val="accent1"/>
                </a:solidFill>
                <a:latin typeface="Courier New" panose="02070309020205020404" pitchFamily="49" charset="0"/>
                <a:cs typeface="Courier New" panose="02070309020205020404" pitchFamily="49" charset="0"/>
              </a:rPr>
              <a:t>RegisterClient</a:t>
            </a:r>
            <a:r>
              <a:rPr lang="en-AU" sz="2000" b="1" dirty="0">
                <a:solidFill>
                  <a:schemeClr val="accent1"/>
                </a:solidFill>
                <a:latin typeface="Courier New" panose="02070309020205020404" pitchFamily="49" charset="0"/>
                <a:cs typeface="Courier New" panose="02070309020205020404" pitchFamily="49" charset="0"/>
              </a:rPr>
              <a:t>, Server, </a:t>
            </a:r>
            <a:r>
              <a:rPr lang="en-AU" sz="2000" b="1" dirty="0" err="1">
                <a:solidFill>
                  <a:schemeClr val="accent2">
                    <a:lumMod val="75000"/>
                  </a:schemeClr>
                </a:solidFill>
                <a:latin typeface="Courier New" panose="02070309020205020404" pitchFamily="49" charset="0"/>
                <a:cs typeface="Courier New" panose="02070309020205020404" pitchFamily="49" charset="0"/>
              </a:rPr>
              <a:t>ChaincodeServer</a:t>
            </a:r>
            <a:endParaRPr lang="en-AU" sz="2000" b="1" dirty="0">
              <a:solidFill>
                <a:schemeClr val="accent2">
                  <a:lumMod val="75000"/>
                </a:schemeClr>
              </a:solidFill>
              <a:latin typeface="Courier New" panose="02070309020205020404" pitchFamily="49" charset="0"/>
              <a:cs typeface="Courier New" panose="02070309020205020404" pitchFamily="49" charset="0"/>
            </a:endParaRPr>
          </a:p>
        </p:txBody>
      </p:sp>
      <p:cxnSp>
        <p:nvCxnSpPr>
          <p:cNvPr id="30" name="Straight Arrow Connector 29">
            <a:extLst>
              <a:ext uri="{FF2B5EF4-FFF2-40B4-BE49-F238E27FC236}">
                <a16:creationId xmlns:a16="http://schemas.microsoft.com/office/drawing/2014/main" id="{CE5DA6A1-6677-8546-BA08-2FCEEF9FDE14}"/>
              </a:ext>
            </a:extLst>
          </p:cNvPr>
          <p:cNvCxnSpPr/>
          <p:nvPr/>
        </p:nvCxnSpPr>
        <p:spPr>
          <a:xfrm>
            <a:off x="4162097" y="3621589"/>
            <a:ext cx="85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E4C1DAD-DAB8-1F4D-A151-C90948941026}"/>
              </a:ext>
            </a:extLst>
          </p:cNvPr>
          <p:cNvSpPr txBox="1"/>
          <p:nvPr/>
        </p:nvSpPr>
        <p:spPr>
          <a:xfrm>
            <a:off x="5081793" y="3436926"/>
            <a:ext cx="6511117" cy="400110"/>
          </a:xfrm>
          <a:prstGeom prst="rect">
            <a:avLst/>
          </a:prstGeom>
          <a:noFill/>
        </p:spPr>
        <p:txBody>
          <a:bodyPr wrap="square" rtlCol="0">
            <a:spAutoFit/>
          </a:bodyPr>
          <a:lstStyle/>
          <a:p>
            <a:r>
              <a:rPr lang="en-AU" sz="2000" b="1" dirty="0">
                <a:solidFill>
                  <a:schemeClr val="accent1"/>
                </a:solidFill>
                <a:latin typeface="Courier New" panose="02070309020205020404" pitchFamily="49" charset="0"/>
                <a:cs typeface="Courier New" panose="02070309020205020404" pitchFamily="49" charset="0"/>
              </a:rPr>
              <a:t>Handler, Response</a:t>
            </a:r>
          </a:p>
        </p:txBody>
      </p:sp>
      <p:cxnSp>
        <p:nvCxnSpPr>
          <p:cNvPr id="32" name="Straight Arrow Connector 31">
            <a:extLst>
              <a:ext uri="{FF2B5EF4-FFF2-40B4-BE49-F238E27FC236}">
                <a16:creationId xmlns:a16="http://schemas.microsoft.com/office/drawing/2014/main" id="{2D1DC7DA-D367-324C-85BE-BA153647C01D}"/>
              </a:ext>
            </a:extLst>
          </p:cNvPr>
          <p:cNvCxnSpPr/>
          <p:nvPr/>
        </p:nvCxnSpPr>
        <p:spPr>
          <a:xfrm>
            <a:off x="4162097" y="4307365"/>
            <a:ext cx="85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F09EAF-E724-DC46-AB48-3C9AE850E8F8}"/>
              </a:ext>
            </a:extLst>
          </p:cNvPr>
          <p:cNvSpPr txBox="1"/>
          <p:nvPr/>
        </p:nvSpPr>
        <p:spPr>
          <a:xfrm>
            <a:off x="5081793" y="3901986"/>
            <a:ext cx="6511117" cy="830997"/>
          </a:xfrm>
          <a:prstGeom prst="rect">
            <a:avLst/>
          </a:prstGeom>
          <a:noFill/>
        </p:spPr>
        <p:txBody>
          <a:bodyPr wrap="square" rtlCol="0">
            <a:spAutoFit/>
          </a:bodyPr>
          <a:lstStyle/>
          <a:p>
            <a:r>
              <a:rPr lang="en-AU" sz="2000" b="1" dirty="0" err="1">
                <a:solidFill>
                  <a:schemeClr val="accent1"/>
                </a:solidFill>
                <a:latin typeface="Courier New" panose="02070309020205020404" pitchFamily="49" charset="0"/>
                <a:cs typeface="Courier New" panose="02070309020205020404" pitchFamily="49" charset="0"/>
              </a:rPr>
              <a:t>ChaincodeStubInterface</a:t>
            </a:r>
            <a:r>
              <a:rPr lang="en-AU" sz="2000" b="1" dirty="0">
                <a:solidFill>
                  <a:schemeClr val="accent1"/>
                </a:solidFill>
                <a:latin typeface="Courier New" panose="02070309020205020404" pitchFamily="49" charset="0"/>
                <a:cs typeface="Courier New" panose="02070309020205020404" pitchFamily="49" charset="0"/>
              </a:rPr>
              <a:t>, </a:t>
            </a:r>
            <a:r>
              <a:rPr lang="en-AU" sz="2000" b="1" dirty="0" err="1">
                <a:solidFill>
                  <a:schemeClr val="accent1"/>
                </a:solidFill>
                <a:latin typeface="Courier New" panose="02070309020205020404" pitchFamily="49" charset="0"/>
                <a:cs typeface="Courier New" panose="02070309020205020404" pitchFamily="49" charset="0"/>
              </a:rPr>
              <a:t>ChaincodeStub</a:t>
            </a:r>
            <a:r>
              <a:rPr lang="en-AU" sz="2000" b="1" dirty="0">
                <a:solidFill>
                  <a:schemeClr val="accent1"/>
                </a:solidFill>
                <a:latin typeface="Courier New" panose="02070309020205020404" pitchFamily="49" charset="0"/>
                <a:cs typeface="Courier New" panose="02070309020205020404" pitchFamily="49" charset="0"/>
              </a:rPr>
              <a:t>, </a:t>
            </a:r>
            <a:r>
              <a:rPr lang="en-AU" sz="1400" b="1" dirty="0" err="1">
                <a:solidFill>
                  <a:schemeClr val="accent1"/>
                </a:solidFill>
                <a:latin typeface="Courier New" panose="02070309020205020404" pitchFamily="49" charset="0"/>
                <a:cs typeface="Courier New" panose="02070309020205020404" pitchFamily="49" charset="0"/>
              </a:rPr>
              <a:t>CommonQueryIteratorInterface</a:t>
            </a:r>
            <a:r>
              <a:rPr lang="en-AU" sz="1400" b="1" dirty="0">
                <a:solidFill>
                  <a:schemeClr val="accent1"/>
                </a:solidFill>
                <a:latin typeface="Courier New" panose="02070309020205020404" pitchFamily="49" charset="0"/>
                <a:cs typeface="Courier New" panose="02070309020205020404" pitchFamily="49" charset="0"/>
              </a:rPr>
              <a:t>, </a:t>
            </a:r>
            <a:r>
              <a:rPr lang="en-AU" sz="1400" b="1" dirty="0" err="1">
                <a:solidFill>
                  <a:schemeClr val="accent1"/>
                </a:solidFill>
                <a:latin typeface="Courier New" panose="02070309020205020404" pitchFamily="49" charset="0"/>
                <a:cs typeface="Courier New" panose="02070309020205020404" pitchFamily="49" charset="0"/>
              </a:rPr>
              <a:t>StateQueryIteratorInterface</a:t>
            </a:r>
            <a:r>
              <a:rPr lang="en-AU" sz="1400" b="1" dirty="0">
                <a:solidFill>
                  <a:schemeClr val="accent1"/>
                </a:solidFill>
                <a:latin typeface="Courier New" panose="02070309020205020404" pitchFamily="49" charset="0"/>
                <a:cs typeface="Courier New" panose="02070309020205020404" pitchFamily="49" charset="0"/>
              </a:rPr>
              <a:t>, </a:t>
            </a:r>
            <a:r>
              <a:rPr lang="en-AU" sz="1400" b="1" dirty="0" err="1">
                <a:solidFill>
                  <a:schemeClr val="accent1"/>
                </a:solidFill>
                <a:latin typeface="Courier New" panose="02070309020205020404" pitchFamily="49" charset="0"/>
                <a:cs typeface="Courier New" panose="02070309020205020404" pitchFamily="49" charset="0"/>
              </a:rPr>
              <a:t>HistoryQueryIteratorIterface</a:t>
            </a:r>
            <a:endParaRPr lang="en-AU" sz="2000" b="1" dirty="0">
              <a:solidFill>
                <a:schemeClr val="accent1"/>
              </a:solidFill>
              <a:latin typeface="Courier New" panose="02070309020205020404" pitchFamily="49" charset="0"/>
              <a:cs typeface="Courier New" panose="02070309020205020404" pitchFamily="49" charset="0"/>
            </a:endParaRPr>
          </a:p>
        </p:txBody>
      </p:sp>
      <p:cxnSp>
        <p:nvCxnSpPr>
          <p:cNvPr id="34" name="Straight Arrow Connector 33">
            <a:extLst>
              <a:ext uri="{FF2B5EF4-FFF2-40B4-BE49-F238E27FC236}">
                <a16:creationId xmlns:a16="http://schemas.microsoft.com/office/drawing/2014/main" id="{3674A5E3-1258-2940-A80A-09A807639072}"/>
              </a:ext>
            </a:extLst>
          </p:cNvPr>
          <p:cNvCxnSpPr/>
          <p:nvPr/>
        </p:nvCxnSpPr>
        <p:spPr>
          <a:xfrm>
            <a:off x="4162097" y="5047956"/>
            <a:ext cx="85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BD69555-8B9F-D342-BBB4-ECD0198F5DC3}"/>
              </a:ext>
            </a:extLst>
          </p:cNvPr>
          <p:cNvSpPr txBox="1"/>
          <p:nvPr/>
        </p:nvSpPr>
        <p:spPr>
          <a:xfrm>
            <a:off x="5081793" y="4863293"/>
            <a:ext cx="6511117" cy="400110"/>
          </a:xfrm>
          <a:prstGeom prst="rect">
            <a:avLst/>
          </a:prstGeom>
          <a:noFill/>
        </p:spPr>
        <p:txBody>
          <a:bodyPr wrap="square" rtlCol="0">
            <a:spAutoFit/>
          </a:bodyPr>
          <a:lstStyle/>
          <a:p>
            <a:r>
              <a:rPr lang="en-AU" sz="2000" b="1" dirty="0">
                <a:solidFill>
                  <a:schemeClr val="accent1"/>
                </a:solidFill>
                <a:latin typeface="Courier New" panose="02070309020205020404" pitchFamily="49" charset="0"/>
                <a:cs typeface="Courier New" panose="02070309020205020404" pitchFamily="49" charset="0"/>
              </a:rPr>
              <a:t>Config</a:t>
            </a:r>
          </a:p>
        </p:txBody>
      </p:sp>
      <p:cxnSp>
        <p:nvCxnSpPr>
          <p:cNvPr id="36" name="Straight Arrow Connector 35">
            <a:extLst>
              <a:ext uri="{FF2B5EF4-FFF2-40B4-BE49-F238E27FC236}">
                <a16:creationId xmlns:a16="http://schemas.microsoft.com/office/drawing/2014/main" id="{DF7CA0A8-E35E-274C-81AB-5C2C95CA227D}"/>
              </a:ext>
            </a:extLst>
          </p:cNvPr>
          <p:cNvCxnSpPr/>
          <p:nvPr/>
        </p:nvCxnSpPr>
        <p:spPr>
          <a:xfrm>
            <a:off x="4162097" y="5764847"/>
            <a:ext cx="85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565D4-25EB-324A-A8BF-050B1A3419B2}"/>
              </a:ext>
            </a:extLst>
          </p:cNvPr>
          <p:cNvSpPr txBox="1"/>
          <p:nvPr/>
        </p:nvSpPr>
        <p:spPr>
          <a:xfrm>
            <a:off x="5081793" y="5580184"/>
            <a:ext cx="6511117" cy="400110"/>
          </a:xfrm>
          <a:prstGeom prst="rect">
            <a:avLst/>
          </a:prstGeom>
          <a:noFill/>
        </p:spPr>
        <p:txBody>
          <a:bodyPr wrap="square" rtlCol="0">
            <a:spAutoFit/>
          </a:bodyPr>
          <a:lstStyle/>
          <a:p>
            <a:r>
              <a:rPr lang="en-AU" sz="2000" b="1" dirty="0">
                <a:solidFill>
                  <a:schemeClr val="accent1"/>
                </a:solidFill>
                <a:latin typeface="Courier New" panose="02070309020205020404" pitchFamily="49" charset="0"/>
                <a:cs typeface="Courier New" panose="02070309020205020404" pitchFamily="49" charset="0"/>
              </a:rPr>
              <a:t>Chaincode  </a:t>
            </a:r>
            <a:r>
              <a:rPr lang="en-AU" sz="2000" b="1" dirty="0">
                <a:solidFill>
                  <a:srgbClr val="C00000"/>
                </a:solidFill>
                <a:latin typeface="Courier New" panose="02070309020205020404" pitchFamily="49" charset="0"/>
                <a:cs typeface="Courier New" panose="02070309020205020404" pitchFamily="49" charset="0"/>
              </a:rPr>
              <a:t>+ Your Implementation</a:t>
            </a:r>
          </a:p>
        </p:txBody>
      </p:sp>
      <p:grpSp>
        <p:nvGrpSpPr>
          <p:cNvPr id="59" name="Group 58">
            <a:extLst>
              <a:ext uri="{FF2B5EF4-FFF2-40B4-BE49-F238E27FC236}">
                <a16:creationId xmlns:a16="http://schemas.microsoft.com/office/drawing/2014/main" id="{593652FA-B653-E44B-B179-A4E449353871}"/>
              </a:ext>
            </a:extLst>
          </p:cNvPr>
          <p:cNvGrpSpPr/>
          <p:nvPr/>
        </p:nvGrpSpPr>
        <p:grpSpPr>
          <a:xfrm>
            <a:off x="5039953" y="1867114"/>
            <a:ext cx="6178961" cy="2372288"/>
            <a:chOff x="5039953" y="1867114"/>
            <a:chExt cx="6178961" cy="2372288"/>
          </a:xfrm>
        </p:grpSpPr>
        <p:grpSp>
          <p:nvGrpSpPr>
            <p:cNvPr id="49" name="Group 48">
              <a:extLst>
                <a:ext uri="{FF2B5EF4-FFF2-40B4-BE49-F238E27FC236}">
                  <a16:creationId xmlns:a16="http://schemas.microsoft.com/office/drawing/2014/main" id="{1BCC670B-9EB2-B347-B5A5-A83A761263F2}"/>
                </a:ext>
              </a:extLst>
            </p:cNvPr>
            <p:cNvGrpSpPr/>
            <p:nvPr/>
          </p:nvGrpSpPr>
          <p:grpSpPr>
            <a:xfrm>
              <a:off x="5039953" y="1867114"/>
              <a:ext cx="1097669" cy="495668"/>
              <a:chOff x="5039953" y="1867114"/>
              <a:chExt cx="1097669" cy="495668"/>
            </a:xfrm>
          </p:grpSpPr>
          <p:sp>
            <p:nvSpPr>
              <p:cNvPr id="48" name="Rounded Rectangle 47">
                <a:extLst>
                  <a:ext uri="{FF2B5EF4-FFF2-40B4-BE49-F238E27FC236}">
                    <a16:creationId xmlns:a16="http://schemas.microsoft.com/office/drawing/2014/main" id="{54A86DD1-B705-164F-8CF0-9797AD3A69EE}"/>
                  </a:ext>
                </a:extLst>
              </p:cNvPr>
              <p:cNvSpPr/>
              <p:nvPr/>
            </p:nvSpPr>
            <p:spPr>
              <a:xfrm>
                <a:off x="5039953" y="2077138"/>
                <a:ext cx="883897" cy="285644"/>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43" descr="A picture containing black, mirror, white&#10;&#10;Description automatically generated">
                <a:extLst>
                  <a:ext uri="{FF2B5EF4-FFF2-40B4-BE49-F238E27FC236}">
                    <a16:creationId xmlns:a16="http://schemas.microsoft.com/office/drawing/2014/main" id="{4AEB9038-4E76-0244-AE3C-29CAD7D3EBBD}"/>
                  </a:ext>
                </a:extLst>
              </p:cNvPr>
              <p:cNvPicPr>
                <a:picLocks noChangeAspect="1"/>
              </p:cNvPicPr>
              <p:nvPr/>
            </p:nvPicPr>
            <p:blipFill>
              <a:blip r:embed="rId3"/>
              <a:stretch>
                <a:fillRect/>
              </a:stretch>
            </p:blipFill>
            <p:spPr>
              <a:xfrm flipH="1">
                <a:off x="5709677" y="1867114"/>
                <a:ext cx="427945" cy="427945"/>
              </a:xfrm>
              <a:prstGeom prst="rect">
                <a:avLst/>
              </a:prstGeom>
            </p:spPr>
          </p:pic>
        </p:grpSp>
        <p:grpSp>
          <p:nvGrpSpPr>
            <p:cNvPr id="53" name="Group 52">
              <a:extLst>
                <a:ext uri="{FF2B5EF4-FFF2-40B4-BE49-F238E27FC236}">
                  <a16:creationId xmlns:a16="http://schemas.microsoft.com/office/drawing/2014/main" id="{A893A324-AD3B-6E4D-8C01-EB537A5BFB56}"/>
                </a:ext>
              </a:extLst>
            </p:cNvPr>
            <p:cNvGrpSpPr/>
            <p:nvPr/>
          </p:nvGrpSpPr>
          <p:grpSpPr>
            <a:xfrm>
              <a:off x="6474372" y="3276008"/>
              <a:ext cx="1603272" cy="495668"/>
              <a:chOff x="4639450" y="1867114"/>
              <a:chExt cx="1603272" cy="495668"/>
            </a:xfrm>
          </p:grpSpPr>
          <p:sp>
            <p:nvSpPr>
              <p:cNvPr id="54" name="Rounded Rectangle 53">
                <a:extLst>
                  <a:ext uri="{FF2B5EF4-FFF2-40B4-BE49-F238E27FC236}">
                    <a16:creationId xmlns:a16="http://schemas.microsoft.com/office/drawing/2014/main" id="{F8570E89-C055-7D49-B9DE-5926F7076163}"/>
                  </a:ext>
                </a:extLst>
              </p:cNvPr>
              <p:cNvSpPr/>
              <p:nvPr/>
            </p:nvSpPr>
            <p:spPr>
              <a:xfrm>
                <a:off x="4639450" y="2077138"/>
                <a:ext cx="1484096" cy="285644"/>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5" name="Picture 54" descr="A picture containing black, mirror, white&#10;&#10;Description automatically generated">
                <a:extLst>
                  <a:ext uri="{FF2B5EF4-FFF2-40B4-BE49-F238E27FC236}">
                    <a16:creationId xmlns:a16="http://schemas.microsoft.com/office/drawing/2014/main" id="{FCCC80FD-9D4A-C04D-A762-F70C65BFE6BA}"/>
                  </a:ext>
                </a:extLst>
              </p:cNvPr>
              <p:cNvPicPr>
                <a:picLocks noChangeAspect="1"/>
              </p:cNvPicPr>
              <p:nvPr/>
            </p:nvPicPr>
            <p:blipFill>
              <a:blip r:embed="rId3"/>
              <a:stretch>
                <a:fillRect/>
              </a:stretch>
            </p:blipFill>
            <p:spPr>
              <a:xfrm flipH="1">
                <a:off x="5814777" y="1867114"/>
                <a:ext cx="427945" cy="427945"/>
              </a:xfrm>
              <a:prstGeom prst="rect">
                <a:avLst/>
              </a:prstGeom>
            </p:spPr>
          </p:pic>
        </p:grpSp>
        <p:grpSp>
          <p:nvGrpSpPr>
            <p:cNvPr id="50" name="Group 49">
              <a:extLst>
                <a:ext uri="{FF2B5EF4-FFF2-40B4-BE49-F238E27FC236}">
                  <a16:creationId xmlns:a16="http://schemas.microsoft.com/office/drawing/2014/main" id="{442F204E-751B-0943-ADE4-ECC89DF7703F}"/>
                </a:ext>
              </a:extLst>
            </p:cNvPr>
            <p:cNvGrpSpPr/>
            <p:nvPr/>
          </p:nvGrpSpPr>
          <p:grpSpPr>
            <a:xfrm>
              <a:off x="5081496" y="3261819"/>
              <a:ext cx="1518379" cy="495668"/>
              <a:chOff x="4619243" y="1867114"/>
              <a:chExt cx="1518379" cy="495668"/>
            </a:xfrm>
          </p:grpSpPr>
          <p:sp>
            <p:nvSpPr>
              <p:cNvPr id="51" name="Rounded Rectangle 50">
                <a:extLst>
                  <a:ext uri="{FF2B5EF4-FFF2-40B4-BE49-F238E27FC236}">
                    <a16:creationId xmlns:a16="http://schemas.microsoft.com/office/drawing/2014/main" id="{9E350EEB-0C29-1846-9DBD-C9A703C56705}"/>
                  </a:ext>
                </a:extLst>
              </p:cNvPr>
              <p:cNvSpPr/>
              <p:nvPr/>
            </p:nvSpPr>
            <p:spPr>
              <a:xfrm>
                <a:off x="4619243" y="2077138"/>
                <a:ext cx="1304607" cy="285644"/>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2" name="Picture 51" descr="A picture containing black, mirror, white&#10;&#10;Description automatically generated">
                <a:extLst>
                  <a:ext uri="{FF2B5EF4-FFF2-40B4-BE49-F238E27FC236}">
                    <a16:creationId xmlns:a16="http://schemas.microsoft.com/office/drawing/2014/main" id="{38E2D613-CD0E-8540-8428-B2EDADB596D3}"/>
                  </a:ext>
                </a:extLst>
              </p:cNvPr>
              <p:cNvPicPr>
                <a:picLocks noChangeAspect="1"/>
              </p:cNvPicPr>
              <p:nvPr/>
            </p:nvPicPr>
            <p:blipFill>
              <a:blip r:embed="rId3"/>
              <a:stretch>
                <a:fillRect/>
              </a:stretch>
            </p:blipFill>
            <p:spPr>
              <a:xfrm flipH="1">
                <a:off x="5709677" y="1867114"/>
                <a:ext cx="427945" cy="427945"/>
              </a:xfrm>
              <a:prstGeom prst="rect">
                <a:avLst/>
              </a:prstGeom>
            </p:spPr>
          </p:pic>
        </p:grpSp>
        <p:grpSp>
          <p:nvGrpSpPr>
            <p:cNvPr id="56" name="Group 55">
              <a:extLst>
                <a:ext uri="{FF2B5EF4-FFF2-40B4-BE49-F238E27FC236}">
                  <a16:creationId xmlns:a16="http://schemas.microsoft.com/office/drawing/2014/main" id="{A791E97D-E02A-114C-863E-3C1159494714}"/>
                </a:ext>
              </a:extLst>
            </p:cNvPr>
            <p:cNvGrpSpPr/>
            <p:nvPr/>
          </p:nvGrpSpPr>
          <p:grpSpPr>
            <a:xfrm>
              <a:off x="5087004" y="3722714"/>
              <a:ext cx="6131910" cy="516688"/>
              <a:chOff x="1603283" y="1856604"/>
              <a:chExt cx="6131910" cy="516688"/>
            </a:xfrm>
          </p:grpSpPr>
          <p:sp>
            <p:nvSpPr>
              <p:cNvPr id="57" name="Rounded Rectangle 56">
                <a:extLst>
                  <a:ext uri="{FF2B5EF4-FFF2-40B4-BE49-F238E27FC236}">
                    <a16:creationId xmlns:a16="http://schemas.microsoft.com/office/drawing/2014/main" id="{36644CF3-BE04-014B-BB22-8C1D2C0C8F6D}"/>
                  </a:ext>
                </a:extLst>
              </p:cNvPr>
              <p:cNvSpPr/>
              <p:nvPr/>
            </p:nvSpPr>
            <p:spPr>
              <a:xfrm>
                <a:off x="1603283" y="2087648"/>
                <a:ext cx="6065281" cy="285644"/>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8" name="Picture 57" descr="A picture containing black, mirror, white&#10;&#10;Description automatically generated">
                <a:extLst>
                  <a:ext uri="{FF2B5EF4-FFF2-40B4-BE49-F238E27FC236}">
                    <a16:creationId xmlns:a16="http://schemas.microsoft.com/office/drawing/2014/main" id="{CB00C1A0-4212-774B-9EB7-F427CB61CCD7}"/>
                  </a:ext>
                </a:extLst>
              </p:cNvPr>
              <p:cNvPicPr>
                <a:picLocks noChangeAspect="1"/>
              </p:cNvPicPr>
              <p:nvPr/>
            </p:nvPicPr>
            <p:blipFill>
              <a:blip r:embed="rId3"/>
              <a:stretch>
                <a:fillRect/>
              </a:stretch>
            </p:blipFill>
            <p:spPr>
              <a:xfrm flipH="1">
                <a:off x="7307248" y="1856604"/>
                <a:ext cx="427945" cy="427945"/>
              </a:xfrm>
              <a:prstGeom prst="rect">
                <a:avLst/>
              </a:prstGeom>
            </p:spPr>
          </p:pic>
        </p:grpSp>
      </p:grpSp>
    </p:spTree>
    <p:extLst>
      <p:ext uri="{BB962C8B-B14F-4D97-AF65-F5344CB8AC3E}">
        <p14:creationId xmlns:p14="http://schemas.microsoft.com/office/powerpoint/2010/main" val="170426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Shim</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3139834" cy="461665"/>
          </a:xfrm>
          <a:prstGeom prst="rect">
            <a:avLst/>
          </a:prstGeom>
          <a:noFill/>
        </p:spPr>
        <p:txBody>
          <a:bodyPr wrap="none" rtlCol="0">
            <a:spAutoFit/>
          </a:bodyPr>
          <a:lstStyle/>
          <a:p>
            <a:r>
              <a:rPr lang="en-AU" sz="2400" dirty="0"/>
              <a:t>Setup and Coordination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880667"/>
            <a:ext cx="1853841" cy="646331"/>
          </a:xfrm>
          <a:prstGeom prst="rect">
            <a:avLst/>
          </a:prstGeom>
          <a:noFill/>
        </p:spPr>
        <p:txBody>
          <a:bodyPr wrap="none" rtlCol="0">
            <a:spAutoFit/>
          </a:bodyPr>
          <a:lstStyle/>
          <a:p>
            <a:r>
              <a:rPr lang="en-AU" b="1" dirty="0">
                <a:solidFill>
                  <a:schemeClr val="tx2"/>
                </a:solidFill>
                <a:cs typeface="Courier New" panose="02070309020205020404" pitchFamily="49" charset="0"/>
              </a:rPr>
              <a:t>go package: shim</a:t>
            </a:r>
          </a:p>
          <a:p>
            <a:r>
              <a:rPr lang="en-AU" b="1" dirty="0">
                <a:solidFill>
                  <a:schemeClr val="tx2"/>
                </a:solidFill>
                <a:cs typeface="Courier New" panose="02070309020205020404" pitchFamily="49" charset="0"/>
              </a:rPr>
              <a:t>file: </a:t>
            </a:r>
            <a:r>
              <a:rPr lang="en-AU" b="1" dirty="0" err="1">
                <a:solidFill>
                  <a:schemeClr val="tx2"/>
                </a:solidFill>
                <a:cs typeface="Courier New" panose="02070309020205020404" pitchFamily="49" charset="0"/>
              </a:rPr>
              <a:t>shim.go</a:t>
            </a:r>
            <a:endParaRPr lang="en-AU" b="1" dirty="0">
              <a:solidFill>
                <a:schemeClr val="tx2"/>
              </a:solidFill>
              <a:cs typeface="Courier New" panose="02070309020205020404" pitchFamily="49" charset="0"/>
            </a:endParaRPr>
          </a:p>
        </p:txBody>
      </p:sp>
      <p:sp>
        <p:nvSpPr>
          <p:cNvPr id="61" name="TextBox 60">
            <a:extLst>
              <a:ext uri="{FF2B5EF4-FFF2-40B4-BE49-F238E27FC236}">
                <a16:creationId xmlns:a16="http://schemas.microsoft.com/office/drawing/2014/main" id="{372767E1-213D-854B-B94F-D3FD4294FAAE}"/>
              </a:ext>
            </a:extLst>
          </p:cNvPr>
          <p:cNvSpPr txBox="1"/>
          <p:nvPr/>
        </p:nvSpPr>
        <p:spPr>
          <a:xfrm>
            <a:off x="887677" y="2695268"/>
            <a:ext cx="10705233" cy="1015663"/>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shim is responsible for starting and coordinating the interaction between the Chaincode module and the Peer it will be connecting. The main method that implement this process is </a:t>
            </a:r>
            <a:r>
              <a:rPr lang="en-AU" sz="2000" b="1" dirty="0" err="1">
                <a:solidFill>
                  <a:schemeClr val="accent1"/>
                </a:solidFill>
                <a:latin typeface="Courier New" panose="02070309020205020404" pitchFamily="49" charset="0"/>
                <a:cs typeface="Courier New" panose="02070309020205020404" pitchFamily="49" charset="0"/>
              </a:rPr>
              <a:t>shim.Start</a:t>
            </a:r>
            <a:r>
              <a:rPr lang="en-AU" sz="2000" b="1" dirty="0">
                <a:solidFill>
                  <a:schemeClr val="accent1"/>
                </a:solidFill>
                <a:latin typeface="Courier New" panose="02070309020205020404" pitchFamily="49" charset="0"/>
                <a:cs typeface="Courier New" panose="02070309020205020404" pitchFamily="49" charset="0"/>
              </a:rPr>
              <a:t>(Chaincode)</a:t>
            </a:r>
            <a:r>
              <a:rPr lang="en-AU" sz="2000" dirty="0">
                <a:latin typeface="Arial Narrow" panose="020B0604020202020204" pitchFamily="34" charset="0"/>
                <a:cs typeface="Arial Narrow" panose="020B0604020202020204" pitchFamily="34" charset="0"/>
              </a:rPr>
              <a:t>. The setup procedure operates as follows:</a:t>
            </a:r>
          </a:p>
        </p:txBody>
      </p:sp>
      <p:sp>
        <p:nvSpPr>
          <p:cNvPr id="62" name="TextBox 61">
            <a:extLst>
              <a:ext uri="{FF2B5EF4-FFF2-40B4-BE49-F238E27FC236}">
                <a16:creationId xmlns:a16="http://schemas.microsoft.com/office/drawing/2014/main" id="{441B1417-1D96-5C43-81BB-6F14713442F3}"/>
              </a:ext>
            </a:extLst>
          </p:cNvPr>
          <p:cNvSpPr txBox="1"/>
          <p:nvPr/>
        </p:nvSpPr>
        <p:spPr>
          <a:xfrm>
            <a:off x="859220" y="3879201"/>
            <a:ext cx="10705233" cy="1938992"/>
          </a:xfrm>
          <a:prstGeom prst="rect">
            <a:avLst/>
          </a:prstGeom>
          <a:noFill/>
        </p:spPr>
        <p:txBody>
          <a:bodyPr wrap="square" rtlCol="0">
            <a:spAutoFit/>
          </a:bodyPr>
          <a:lstStyle/>
          <a:p>
            <a:pPr marL="342900" indent="-342900">
              <a:buFont typeface="System Font Regular"/>
              <a:buChar char="—"/>
            </a:pPr>
            <a:r>
              <a:rPr lang="en-AU" sz="2000" dirty="0">
                <a:latin typeface="Arial Narrow" panose="020B0604020202020204" pitchFamily="34" charset="0"/>
                <a:cs typeface="Arial Narrow" panose="020B0604020202020204" pitchFamily="34" charset="0"/>
              </a:rPr>
              <a:t>retrieval of the chaincode name (”</a:t>
            </a:r>
            <a:r>
              <a:rPr lang="en-AU" sz="2000" dirty="0" err="1">
                <a:latin typeface="Arial Narrow" panose="020B0604020202020204" pitchFamily="34" charset="0"/>
                <a:cs typeface="Arial Narrow" panose="020B0604020202020204" pitchFamily="34" charset="0"/>
              </a:rPr>
              <a:t>name:version</a:t>
            </a:r>
            <a:r>
              <a:rPr lang="en-AU" sz="2000" dirty="0">
                <a:latin typeface="Arial Narrow" panose="020B0604020202020204" pitchFamily="34" charset="0"/>
                <a:cs typeface="Arial Narrow" panose="020B0604020202020204" pitchFamily="34" charset="0"/>
              </a:rPr>
              <a:t>”) from the environment</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retrieval of the configuration (peer address and port, </a:t>
            </a:r>
            <a:r>
              <a:rPr lang="en-AU" sz="2000" dirty="0" err="1">
                <a:latin typeface="Arial Narrow" panose="020B0604020202020204" pitchFamily="34" charset="0"/>
                <a:cs typeface="Arial Narrow" panose="020B0604020202020204" pitchFamily="34" charset="0"/>
              </a:rPr>
              <a:t>grpc</a:t>
            </a:r>
            <a:r>
              <a:rPr lang="en-AU" sz="2000" dirty="0">
                <a:latin typeface="Arial Narrow" panose="020B0604020202020204" pitchFamily="34" charset="0"/>
                <a:cs typeface="Arial Narrow" panose="020B0604020202020204" pitchFamily="34" charset="0"/>
              </a:rPr>
              <a:t> settings)</a:t>
            </a:r>
          </a:p>
          <a:p>
            <a:pPr marL="342900" indent="-342900">
              <a:buFont typeface="System Font Regular"/>
              <a:buChar char="—"/>
            </a:pPr>
            <a:r>
              <a:rPr lang="en-AU" sz="2000" dirty="0" err="1">
                <a:latin typeface="Arial Narrow" panose="020B0604020202020204" pitchFamily="34" charset="0"/>
                <a:cs typeface="Arial Narrow" panose="020B0604020202020204" pitchFamily="34" charset="0"/>
              </a:rPr>
              <a:t>initilialisation</a:t>
            </a:r>
            <a:r>
              <a:rPr lang="en-AU" sz="2000" dirty="0">
                <a:latin typeface="Arial Narrow" panose="020B0604020202020204" pitchFamily="34" charset="0"/>
                <a:cs typeface="Arial Narrow" panose="020B0604020202020204" pitchFamily="34" charset="0"/>
              </a:rPr>
              <a:t> of the bidirectional communication stream with the peer</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setup of the “chat” with the peer:</a:t>
            </a:r>
          </a:p>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initialisation of the chaincode handler</a:t>
            </a:r>
          </a:p>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implementation of the message processing loop </a:t>
            </a:r>
          </a:p>
        </p:txBody>
      </p:sp>
    </p:spTree>
    <p:extLst>
      <p:ext uri="{BB962C8B-B14F-4D97-AF65-F5344CB8AC3E}">
        <p14:creationId xmlns:p14="http://schemas.microsoft.com/office/powerpoint/2010/main" val="292724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Overview</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p:txBody>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Hyperledger Fabric manages chaincode as a remote process from the peer.</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This provides a series of advantages:</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language / tech stack independence</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failure isolation </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deployment flexibility</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modular development</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separation of concerns</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To facilitate the development of smart contract a </a:t>
            </a:r>
            <a:r>
              <a:rPr lang="en-AU" b="1" dirty="0">
                <a:latin typeface="Arial Narrow" panose="020B0604020202020204" pitchFamily="34" charset="0"/>
                <a:cs typeface="Arial Narrow" panose="020B0604020202020204" pitchFamily="34" charset="0"/>
              </a:rPr>
              <a:t>chaincode shim</a:t>
            </a:r>
            <a:r>
              <a:rPr lang="en-AU" dirty="0">
                <a:latin typeface="Arial Narrow" panose="020B0604020202020204" pitchFamily="34" charset="0"/>
                <a:cs typeface="Arial Narrow" panose="020B0604020202020204" pitchFamily="34" charset="0"/>
              </a:rPr>
              <a:t> that wraps all the interaction required by the chaincode process to connect and communicate with the peer </a:t>
            </a:r>
          </a:p>
        </p:txBody>
      </p:sp>
      <p:sp>
        <p:nvSpPr>
          <p:cNvPr id="4" name="Trapezium 3">
            <a:extLst>
              <a:ext uri="{FF2B5EF4-FFF2-40B4-BE49-F238E27FC236}">
                <a16:creationId xmlns:a16="http://schemas.microsoft.com/office/drawing/2014/main" id="{F51C1572-A936-104A-A743-FFF43F8D45C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8" name="Group 7">
            <a:extLst>
              <a:ext uri="{FF2B5EF4-FFF2-40B4-BE49-F238E27FC236}">
                <a16:creationId xmlns:a16="http://schemas.microsoft.com/office/drawing/2014/main" id="{9301E385-CD21-574D-BC0E-77CBFE26ECB1}"/>
              </a:ext>
            </a:extLst>
          </p:cNvPr>
          <p:cNvGrpSpPr/>
          <p:nvPr/>
        </p:nvGrpSpPr>
        <p:grpSpPr>
          <a:xfrm>
            <a:off x="-10510" y="-10510"/>
            <a:ext cx="4687613" cy="560509"/>
            <a:chOff x="-10510" y="-10510"/>
            <a:chExt cx="4687613" cy="560509"/>
          </a:xfrm>
        </p:grpSpPr>
        <p:sp>
          <p:nvSpPr>
            <p:cNvPr id="5" name="Snip Single Corner of Rectangle 4">
              <a:extLst>
                <a:ext uri="{FF2B5EF4-FFF2-40B4-BE49-F238E27FC236}">
                  <a16:creationId xmlns:a16="http://schemas.microsoft.com/office/drawing/2014/main" id="{47E5F407-0760-0842-AAC4-4A63EC9A9C43}"/>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5EE6BF3-68EF-B446-B55A-DBB41577FBDF}"/>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7" name="Rectangle 6">
              <a:extLst>
                <a:ext uri="{FF2B5EF4-FFF2-40B4-BE49-F238E27FC236}">
                  <a16:creationId xmlns:a16="http://schemas.microsoft.com/office/drawing/2014/main" id="{EF6F158B-7357-9E43-BAD9-E72E012CF81F}"/>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382506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880667"/>
            <a:ext cx="1794594"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shim</a:t>
            </a:r>
          </a:p>
          <a:p>
            <a:r>
              <a:rPr lang="en-AU" dirty="0"/>
              <a:t>file: </a:t>
            </a:r>
            <a:r>
              <a:rPr lang="en-AU" dirty="0" err="1"/>
              <a:t>handler.go</a:t>
            </a:r>
            <a:endParaRPr lang="en-AU" dirty="0"/>
          </a:p>
        </p:txBody>
      </p:sp>
      <p:sp>
        <p:nvSpPr>
          <p:cNvPr id="61" name="TextBox 60">
            <a:extLst>
              <a:ext uri="{FF2B5EF4-FFF2-40B4-BE49-F238E27FC236}">
                <a16:creationId xmlns:a16="http://schemas.microsoft.com/office/drawing/2014/main" id="{372767E1-213D-854B-B94F-D3FD4294FAAE}"/>
              </a:ext>
            </a:extLst>
          </p:cNvPr>
          <p:cNvSpPr txBox="1"/>
          <p:nvPr/>
        </p:nvSpPr>
        <p:spPr>
          <a:xfrm>
            <a:off x="887677" y="2695268"/>
            <a:ext cx="10705233"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a:t>
            </a:r>
            <a:r>
              <a:rPr lang="en-AU" sz="2000" b="1" dirty="0">
                <a:latin typeface="Arial Narrow" panose="020B0604020202020204" pitchFamily="34" charset="0"/>
                <a:cs typeface="Arial Narrow" panose="020B0604020202020204" pitchFamily="34" charset="0"/>
              </a:rPr>
              <a:t>Handler</a:t>
            </a:r>
            <a:r>
              <a:rPr lang="en-AU" sz="2000" dirty="0">
                <a:latin typeface="Arial Narrow" panose="020B0604020202020204" pitchFamily="34" charset="0"/>
                <a:cs typeface="Arial Narrow" panose="020B0604020202020204" pitchFamily="34" charset="0"/>
              </a:rPr>
              <a:t> is responsible of managing the entire communication protocol with the Peer (from the initialisation of the communication to the end) and ultimately invoking the Chaincode interface methods.</a:t>
            </a:r>
          </a:p>
        </p:txBody>
      </p:sp>
      <p:sp>
        <p:nvSpPr>
          <p:cNvPr id="13" name="TextBox 12">
            <a:extLst>
              <a:ext uri="{FF2B5EF4-FFF2-40B4-BE49-F238E27FC236}">
                <a16:creationId xmlns:a16="http://schemas.microsoft.com/office/drawing/2014/main" id="{4CCACA60-2771-564A-839A-23F8CA10D970}"/>
              </a:ext>
            </a:extLst>
          </p:cNvPr>
          <p:cNvSpPr txBox="1"/>
          <p:nvPr/>
        </p:nvSpPr>
        <p:spPr>
          <a:xfrm>
            <a:off x="887677" y="3571424"/>
            <a:ext cx="10705233"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More specifically:</a:t>
            </a:r>
          </a:p>
        </p:txBody>
      </p:sp>
      <p:sp>
        <p:nvSpPr>
          <p:cNvPr id="14" name="TextBox 13">
            <a:extLst>
              <a:ext uri="{FF2B5EF4-FFF2-40B4-BE49-F238E27FC236}">
                <a16:creationId xmlns:a16="http://schemas.microsoft.com/office/drawing/2014/main" id="{F74EB430-E8E8-7547-8734-41982AE4B7F0}"/>
              </a:ext>
            </a:extLst>
          </p:cNvPr>
          <p:cNvSpPr txBox="1"/>
          <p:nvPr/>
        </p:nvSpPr>
        <p:spPr>
          <a:xfrm>
            <a:off x="859220" y="3986076"/>
            <a:ext cx="10705233" cy="1938992"/>
          </a:xfrm>
          <a:prstGeom prst="rect">
            <a:avLst/>
          </a:prstGeom>
          <a:noFill/>
        </p:spPr>
        <p:txBody>
          <a:bodyPr wrap="square" rtlCol="0">
            <a:spAutoFit/>
          </a:bodyPr>
          <a:lstStyle/>
          <a:p>
            <a:pPr marL="342900" indent="-342900">
              <a:buFont typeface="System Font Regular"/>
              <a:buChar char="—"/>
            </a:pPr>
            <a:r>
              <a:rPr lang="en-AU" sz="2000" dirty="0">
                <a:latin typeface="Arial Narrow" panose="020B0604020202020204" pitchFamily="34" charset="0"/>
                <a:cs typeface="Arial Narrow" panose="020B0604020202020204" pitchFamily="34" charset="0"/>
              </a:rPr>
              <a:t>it handles message packing / unpacking</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it handles concurrency enabling multiple transaction invocations to be executed</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it handles the life-cycle of the chaincode (register, initialise, execute)</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it handles the recreation of the transaction context required to invoke the smart contract methods</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it handles all the requests from the chaincode that are to be relayed to the peer (i.e.: ledger queries, cross-chaincode invocations)</a:t>
            </a:r>
          </a:p>
        </p:txBody>
      </p:sp>
    </p:spTree>
    <p:extLst>
      <p:ext uri="{BB962C8B-B14F-4D97-AF65-F5344CB8AC3E}">
        <p14:creationId xmlns:p14="http://schemas.microsoft.com/office/powerpoint/2010/main" val="1760562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5" name="TextBox 14">
            <a:extLst>
              <a:ext uri="{FF2B5EF4-FFF2-40B4-BE49-F238E27FC236}">
                <a16:creationId xmlns:a16="http://schemas.microsoft.com/office/drawing/2014/main" id="{8FF59877-7D79-2C40-AAA1-01A3015567B9}"/>
              </a:ext>
            </a:extLst>
          </p:cNvPr>
          <p:cNvSpPr txBox="1"/>
          <p:nvPr/>
        </p:nvSpPr>
        <p:spPr>
          <a:xfrm>
            <a:off x="887677" y="2208380"/>
            <a:ext cx="4527471" cy="2554545"/>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Handler exists as a single instance in the Shim and is implemented as  state machine that follows the life-cycle of the chaincode.</a:t>
            </a:r>
          </a:p>
          <a:p>
            <a:endParaRPr lang="en-AU" sz="2000" dirty="0">
              <a:latin typeface="Arial Narrow" panose="020B0604020202020204" pitchFamily="34" charset="0"/>
              <a:cs typeface="Arial Narrow" panose="020B0604020202020204" pitchFamily="34" charset="0"/>
            </a:endParaRPr>
          </a:p>
          <a:p>
            <a:r>
              <a:rPr lang="en-AU" sz="2000" dirty="0">
                <a:latin typeface="Arial Narrow" panose="020B0604020202020204" pitchFamily="34" charset="0"/>
                <a:cs typeface="Arial Narrow" panose="020B0604020202020204" pitchFamily="34" charset="0"/>
              </a:rPr>
              <a:t>The state evolution of the handler is driven by the messages received from the peer.</a:t>
            </a:r>
          </a:p>
          <a:p>
            <a:endParaRPr lang="en-AU" sz="2000" dirty="0">
              <a:latin typeface="Arial Narrow" panose="020B0604020202020204" pitchFamily="34" charset="0"/>
              <a:cs typeface="Arial Narrow" panose="020B0604020202020204" pitchFamily="34" charset="0"/>
            </a:endParaRPr>
          </a:p>
          <a:p>
            <a:r>
              <a:rPr lang="en-AU" sz="2000" dirty="0">
                <a:latin typeface="Arial Narrow" panose="020B0604020202020204" pitchFamily="34" charset="0"/>
                <a:cs typeface="Arial Narrow" panose="020B0604020202020204" pitchFamily="34" charset="0"/>
              </a:rPr>
              <a:t>We identify three states for the handler:</a:t>
            </a:r>
          </a:p>
        </p:txBody>
      </p:sp>
      <p:sp>
        <p:nvSpPr>
          <p:cNvPr id="3" name="Rectangle 2">
            <a:extLst>
              <a:ext uri="{FF2B5EF4-FFF2-40B4-BE49-F238E27FC236}">
                <a16:creationId xmlns:a16="http://schemas.microsoft.com/office/drawing/2014/main" id="{A05682A8-9C0B-A849-9391-2B6E0D085399}"/>
              </a:ext>
            </a:extLst>
          </p:cNvPr>
          <p:cNvSpPr/>
          <p:nvPr/>
        </p:nvSpPr>
        <p:spPr>
          <a:xfrm>
            <a:off x="887677" y="4697495"/>
            <a:ext cx="1762757" cy="923330"/>
          </a:xfrm>
          <a:prstGeom prst="rect">
            <a:avLst/>
          </a:prstGeom>
        </p:spPr>
        <p:txBody>
          <a:bodyPr wrap="square">
            <a:spAutoFit/>
          </a:bodyPr>
          <a:lstStyle/>
          <a:p>
            <a:pPr marL="342900" indent="-342900">
              <a:buFont typeface="System Font Regular"/>
              <a:buChar char="—"/>
            </a:pPr>
            <a:r>
              <a:rPr lang="en-AU" dirty="0">
                <a:latin typeface="Arial Narrow" panose="020B0604020202020204" pitchFamily="34" charset="0"/>
                <a:cs typeface="Arial Narrow" panose="020B0604020202020204" pitchFamily="34" charset="0"/>
              </a:rPr>
              <a:t>created</a:t>
            </a:r>
          </a:p>
          <a:p>
            <a:pPr marL="342900" indent="-342900">
              <a:buFont typeface="System Font Regular"/>
              <a:buChar char="—"/>
            </a:pPr>
            <a:r>
              <a:rPr lang="en-AU" dirty="0">
                <a:latin typeface="Arial Narrow" panose="020B0604020202020204" pitchFamily="34" charset="0"/>
                <a:cs typeface="Arial Narrow" panose="020B0604020202020204" pitchFamily="34" charset="0"/>
              </a:rPr>
              <a:t>established</a:t>
            </a:r>
          </a:p>
          <a:p>
            <a:pPr marL="342900" indent="-342900">
              <a:buFont typeface="System Font Regular"/>
              <a:buChar char="—"/>
            </a:pPr>
            <a:r>
              <a:rPr lang="en-AU" dirty="0">
                <a:latin typeface="Arial Narrow" panose="020B0604020202020204" pitchFamily="34" charset="0"/>
                <a:cs typeface="Arial Narrow" panose="020B0604020202020204" pitchFamily="34" charset="0"/>
              </a:rPr>
              <a:t>ready</a:t>
            </a:r>
          </a:p>
        </p:txBody>
      </p:sp>
      <p:sp>
        <p:nvSpPr>
          <p:cNvPr id="16" name="Oval 15">
            <a:extLst>
              <a:ext uri="{FF2B5EF4-FFF2-40B4-BE49-F238E27FC236}">
                <a16:creationId xmlns:a16="http://schemas.microsoft.com/office/drawing/2014/main" id="{529B85FB-BCAF-9146-8347-0B02477C974D}"/>
              </a:ext>
            </a:extLst>
          </p:cNvPr>
          <p:cNvSpPr/>
          <p:nvPr/>
        </p:nvSpPr>
        <p:spPr>
          <a:xfrm>
            <a:off x="8972409" y="2208380"/>
            <a:ext cx="715617" cy="693846"/>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a:extLst>
              <a:ext uri="{FF2B5EF4-FFF2-40B4-BE49-F238E27FC236}">
                <a16:creationId xmlns:a16="http://schemas.microsoft.com/office/drawing/2014/main" id="{08F4FBC8-5D29-CC4A-9859-5315F9161CF4}"/>
              </a:ext>
            </a:extLst>
          </p:cNvPr>
          <p:cNvSpPr txBox="1"/>
          <p:nvPr/>
        </p:nvSpPr>
        <p:spPr>
          <a:xfrm>
            <a:off x="9722866" y="2370637"/>
            <a:ext cx="1470274" cy="369332"/>
          </a:xfrm>
          <a:prstGeom prst="rect">
            <a:avLst/>
          </a:prstGeom>
          <a:noFill/>
        </p:spPr>
        <p:txBody>
          <a:bodyPr wrap="none" rtlCol="0">
            <a:spAutoFit/>
          </a:bodyPr>
          <a:lstStyle/>
          <a:p>
            <a:r>
              <a:rPr lang="en-AU" dirty="0"/>
              <a:t>state=</a:t>
            </a:r>
            <a:r>
              <a:rPr lang="en-AU" b="1" dirty="0"/>
              <a:t>created</a:t>
            </a:r>
          </a:p>
        </p:txBody>
      </p:sp>
      <p:sp>
        <p:nvSpPr>
          <p:cNvPr id="18" name="TextBox 17">
            <a:extLst>
              <a:ext uri="{FF2B5EF4-FFF2-40B4-BE49-F238E27FC236}">
                <a16:creationId xmlns:a16="http://schemas.microsoft.com/office/drawing/2014/main" id="{6DB2D558-9C6D-ED45-BB49-ABA65CD1F2F6}"/>
              </a:ext>
            </a:extLst>
          </p:cNvPr>
          <p:cNvSpPr txBox="1"/>
          <p:nvPr/>
        </p:nvSpPr>
        <p:spPr>
          <a:xfrm>
            <a:off x="7401212" y="960681"/>
            <a:ext cx="3878113" cy="646331"/>
          </a:xfrm>
          <a:prstGeom prst="rect">
            <a:avLst/>
          </a:prstGeom>
          <a:noFill/>
        </p:spPr>
        <p:txBody>
          <a:bodyPr wrap="none" rtlCol="0">
            <a:spAutoFit/>
          </a:bodyPr>
          <a:lstStyle/>
          <a:p>
            <a:pPr algn="ctr"/>
            <a:r>
              <a:rPr lang="en-AU" dirty="0"/>
              <a:t>handler instance created </a:t>
            </a:r>
          </a:p>
          <a:p>
            <a:pPr algn="ctr"/>
            <a:r>
              <a:rPr lang="en-AU" dirty="0"/>
              <a:t>&lt; </a:t>
            </a:r>
            <a:r>
              <a:rPr lang="en-AU" i="1" dirty="0" err="1"/>
              <a:t>newChaincodeHandler</a:t>
            </a:r>
            <a:r>
              <a:rPr lang="en-AU" i="1" dirty="0"/>
              <a:t>(..., ...., ..., ...)</a:t>
            </a:r>
            <a:r>
              <a:rPr lang="en-AU" dirty="0"/>
              <a:t> &gt;</a:t>
            </a:r>
          </a:p>
        </p:txBody>
      </p:sp>
      <p:sp>
        <p:nvSpPr>
          <p:cNvPr id="24" name="Oval 23">
            <a:extLst>
              <a:ext uri="{FF2B5EF4-FFF2-40B4-BE49-F238E27FC236}">
                <a16:creationId xmlns:a16="http://schemas.microsoft.com/office/drawing/2014/main" id="{E527AF96-1D86-EE46-A891-D2E5F91A189E}"/>
              </a:ext>
            </a:extLst>
          </p:cNvPr>
          <p:cNvSpPr/>
          <p:nvPr/>
        </p:nvSpPr>
        <p:spPr>
          <a:xfrm>
            <a:off x="8959155" y="3748700"/>
            <a:ext cx="715617" cy="693846"/>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a:extLst>
              <a:ext uri="{FF2B5EF4-FFF2-40B4-BE49-F238E27FC236}">
                <a16:creationId xmlns:a16="http://schemas.microsoft.com/office/drawing/2014/main" id="{D31EF1C4-7D4F-3843-86AC-975A9FEB35A5}"/>
              </a:ext>
            </a:extLst>
          </p:cNvPr>
          <p:cNvSpPr txBox="1"/>
          <p:nvPr/>
        </p:nvSpPr>
        <p:spPr>
          <a:xfrm>
            <a:off x="9688025" y="3947480"/>
            <a:ext cx="1844992" cy="369332"/>
          </a:xfrm>
          <a:prstGeom prst="rect">
            <a:avLst/>
          </a:prstGeom>
          <a:noFill/>
        </p:spPr>
        <p:txBody>
          <a:bodyPr wrap="none" rtlCol="0">
            <a:spAutoFit/>
          </a:bodyPr>
          <a:lstStyle/>
          <a:p>
            <a:r>
              <a:rPr lang="en-AU" dirty="0"/>
              <a:t>state=</a:t>
            </a:r>
            <a:r>
              <a:rPr lang="en-AU" b="1" dirty="0"/>
              <a:t>established</a:t>
            </a:r>
          </a:p>
        </p:txBody>
      </p:sp>
      <p:cxnSp>
        <p:nvCxnSpPr>
          <p:cNvPr id="22" name="Straight Arrow Connector 21">
            <a:extLst>
              <a:ext uri="{FF2B5EF4-FFF2-40B4-BE49-F238E27FC236}">
                <a16:creationId xmlns:a16="http://schemas.microsoft.com/office/drawing/2014/main" id="{E4EB022E-BC52-0D44-B6A3-52F7FDE86647}"/>
              </a:ext>
            </a:extLst>
          </p:cNvPr>
          <p:cNvCxnSpPr/>
          <p:nvPr/>
        </p:nvCxnSpPr>
        <p:spPr>
          <a:xfrm>
            <a:off x="9316964" y="2902226"/>
            <a:ext cx="0" cy="84647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F47700-524D-FD41-AFB3-80C850BBD937}"/>
              </a:ext>
            </a:extLst>
          </p:cNvPr>
          <p:cNvCxnSpPr>
            <a:cxnSpLocks/>
          </p:cNvCxnSpPr>
          <p:nvPr/>
        </p:nvCxnSpPr>
        <p:spPr>
          <a:xfrm>
            <a:off x="9316963" y="1632743"/>
            <a:ext cx="0" cy="575637"/>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DA6F4E9-1CBF-DB46-A2A8-55202AD31154}"/>
              </a:ext>
            </a:extLst>
          </p:cNvPr>
          <p:cNvSpPr/>
          <p:nvPr/>
        </p:nvSpPr>
        <p:spPr>
          <a:xfrm>
            <a:off x="9329533" y="3080035"/>
            <a:ext cx="2623667" cy="338554"/>
          </a:xfrm>
          <a:prstGeom prst="rect">
            <a:avLst/>
          </a:prstGeom>
        </p:spPr>
        <p:txBody>
          <a:bodyPr wrap="square">
            <a:spAutoFit/>
          </a:bodyPr>
          <a:lstStyle/>
          <a:p>
            <a:pPr algn="ctr"/>
            <a:r>
              <a:rPr lang="en-AU" sz="1600" dirty="0" err="1">
                <a:solidFill>
                  <a:srgbClr val="0070C0"/>
                </a:solidFill>
              </a:rPr>
              <a:t>messageType</a:t>
            </a:r>
            <a:r>
              <a:rPr lang="en-AU" sz="1600" dirty="0">
                <a:solidFill>
                  <a:srgbClr val="0070C0"/>
                </a:solidFill>
              </a:rPr>
              <a:t>=</a:t>
            </a:r>
            <a:r>
              <a:rPr lang="en-AU" sz="1600" b="1" dirty="0">
                <a:solidFill>
                  <a:srgbClr val="0070C0"/>
                </a:solidFill>
              </a:rPr>
              <a:t>REGISTERED</a:t>
            </a:r>
          </a:p>
        </p:txBody>
      </p:sp>
      <p:sp>
        <p:nvSpPr>
          <p:cNvPr id="31" name="Oval 30">
            <a:extLst>
              <a:ext uri="{FF2B5EF4-FFF2-40B4-BE49-F238E27FC236}">
                <a16:creationId xmlns:a16="http://schemas.microsoft.com/office/drawing/2014/main" id="{9A8F9ACC-4261-424F-BD81-9BDF4B8BDBA4}"/>
              </a:ext>
            </a:extLst>
          </p:cNvPr>
          <p:cNvSpPr/>
          <p:nvPr/>
        </p:nvSpPr>
        <p:spPr>
          <a:xfrm>
            <a:off x="8959154" y="5308249"/>
            <a:ext cx="715617" cy="693846"/>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TextBox 31">
            <a:extLst>
              <a:ext uri="{FF2B5EF4-FFF2-40B4-BE49-F238E27FC236}">
                <a16:creationId xmlns:a16="http://schemas.microsoft.com/office/drawing/2014/main" id="{C9E00DDD-FF8A-7F4B-9186-B3ECDB3FD2EB}"/>
              </a:ext>
            </a:extLst>
          </p:cNvPr>
          <p:cNvSpPr txBox="1"/>
          <p:nvPr/>
        </p:nvSpPr>
        <p:spPr>
          <a:xfrm>
            <a:off x="9688024" y="5507029"/>
            <a:ext cx="1288943" cy="369332"/>
          </a:xfrm>
          <a:prstGeom prst="rect">
            <a:avLst/>
          </a:prstGeom>
          <a:noFill/>
        </p:spPr>
        <p:txBody>
          <a:bodyPr wrap="none" rtlCol="0">
            <a:spAutoFit/>
          </a:bodyPr>
          <a:lstStyle/>
          <a:p>
            <a:r>
              <a:rPr lang="en-AU" dirty="0"/>
              <a:t>state=</a:t>
            </a:r>
            <a:r>
              <a:rPr lang="en-AU" b="1" dirty="0"/>
              <a:t>ready</a:t>
            </a:r>
          </a:p>
        </p:txBody>
      </p:sp>
      <p:cxnSp>
        <p:nvCxnSpPr>
          <p:cNvPr id="33" name="Straight Arrow Connector 32">
            <a:extLst>
              <a:ext uri="{FF2B5EF4-FFF2-40B4-BE49-F238E27FC236}">
                <a16:creationId xmlns:a16="http://schemas.microsoft.com/office/drawing/2014/main" id="{0236C8C1-8206-5D48-B14D-082A0490604C}"/>
              </a:ext>
            </a:extLst>
          </p:cNvPr>
          <p:cNvCxnSpPr/>
          <p:nvPr/>
        </p:nvCxnSpPr>
        <p:spPr>
          <a:xfrm>
            <a:off x="9316963" y="4461775"/>
            <a:ext cx="0" cy="84647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35" name="Freeform 34">
            <a:extLst>
              <a:ext uri="{FF2B5EF4-FFF2-40B4-BE49-F238E27FC236}">
                <a16:creationId xmlns:a16="http://schemas.microsoft.com/office/drawing/2014/main" id="{1E6DEAE1-CD6B-7E4D-BF6F-8B1D6C733A0D}"/>
              </a:ext>
            </a:extLst>
          </p:cNvPr>
          <p:cNvSpPr/>
          <p:nvPr/>
        </p:nvSpPr>
        <p:spPr>
          <a:xfrm>
            <a:off x="6068838" y="3847123"/>
            <a:ext cx="2929388" cy="631455"/>
          </a:xfrm>
          <a:custGeom>
            <a:avLst/>
            <a:gdLst>
              <a:gd name="connsiteX0" fmla="*/ 2929388 w 2929388"/>
              <a:gd name="connsiteY0" fmla="*/ 380320 h 631455"/>
              <a:gd name="connsiteX1" fmla="*/ 2372796 w 2929388"/>
              <a:gd name="connsiteY1" fmla="*/ 579103 h 631455"/>
              <a:gd name="connsiteX2" fmla="*/ 848796 w 2929388"/>
              <a:gd name="connsiteY2" fmla="*/ 618860 h 631455"/>
              <a:gd name="connsiteX3" fmla="*/ 80170 w 2929388"/>
              <a:gd name="connsiteY3" fmla="*/ 393573 h 631455"/>
              <a:gd name="connsiteX4" fmla="*/ 146431 w 2929388"/>
              <a:gd name="connsiteY4" fmla="*/ 181538 h 631455"/>
              <a:gd name="connsiteX5" fmla="*/ 1166848 w 2929388"/>
              <a:gd name="connsiteY5" fmla="*/ 9260 h 631455"/>
              <a:gd name="connsiteX6" fmla="*/ 2213770 w 2929388"/>
              <a:gd name="connsiteY6" fmla="*/ 35764 h 631455"/>
              <a:gd name="connsiteX7" fmla="*/ 2916135 w 2929388"/>
              <a:gd name="connsiteY7" fmla="*/ 141781 h 63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388" h="631455">
                <a:moveTo>
                  <a:pt x="2929388" y="380320"/>
                </a:moveTo>
                <a:cubicBezTo>
                  <a:pt x="2824474" y="459833"/>
                  <a:pt x="2719561" y="539346"/>
                  <a:pt x="2372796" y="579103"/>
                </a:cubicBezTo>
                <a:cubicBezTo>
                  <a:pt x="2026031" y="618860"/>
                  <a:pt x="1230900" y="649782"/>
                  <a:pt x="848796" y="618860"/>
                </a:cubicBezTo>
                <a:cubicBezTo>
                  <a:pt x="466692" y="587938"/>
                  <a:pt x="197231" y="466460"/>
                  <a:pt x="80170" y="393573"/>
                </a:cubicBezTo>
                <a:cubicBezTo>
                  <a:pt x="-36891" y="320686"/>
                  <a:pt x="-34682" y="245590"/>
                  <a:pt x="146431" y="181538"/>
                </a:cubicBezTo>
                <a:cubicBezTo>
                  <a:pt x="327544" y="117486"/>
                  <a:pt x="822292" y="33556"/>
                  <a:pt x="1166848" y="9260"/>
                </a:cubicBezTo>
                <a:cubicBezTo>
                  <a:pt x="1511404" y="-15036"/>
                  <a:pt x="1922222" y="13677"/>
                  <a:pt x="2213770" y="35764"/>
                </a:cubicBezTo>
                <a:cubicBezTo>
                  <a:pt x="2505318" y="57851"/>
                  <a:pt x="2710726" y="99816"/>
                  <a:pt x="2916135" y="141781"/>
                </a:cubicBezTo>
              </a:path>
            </a:pathLst>
          </a:custGeom>
          <a:noFill/>
          <a:ln>
            <a:solidFill>
              <a:srgbClr val="0070C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Freeform 38">
            <a:extLst>
              <a:ext uri="{FF2B5EF4-FFF2-40B4-BE49-F238E27FC236}">
                <a16:creationId xmlns:a16="http://schemas.microsoft.com/office/drawing/2014/main" id="{C6B36368-E9B6-A142-96CA-D815DEC6172A}"/>
              </a:ext>
            </a:extLst>
          </p:cNvPr>
          <p:cNvSpPr/>
          <p:nvPr/>
        </p:nvSpPr>
        <p:spPr>
          <a:xfrm>
            <a:off x="6060388" y="2302039"/>
            <a:ext cx="2929388" cy="631455"/>
          </a:xfrm>
          <a:custGeom>
            <a:avLst/>
            <a:gdLst>
              <a:gd name="connsiteX0" fmla="*/ 2929388 w 2929388"/>
              <a:gd name="connsiteY0" fmla="*/ 380320 h 631455"/>
              <a:gd name="connsiteX1" fmla="*/ 2372796 w 2929388"/>
              <a:gd name="connsiteY1" fmla="*/ 579103 h 631455"/>
              <a:gd name="connsiteX2" fmla="*/ 848796 w 2929388"/>
              <a:gd name="connsiteY2" fmla="*/ 618860 h 631455"/>
              <a:gd name="connsiteX3" fmla="*/ 80170 w 2929388"/>
              <a:gd name="connsiteY3" fmla="*/ 393573 h 631455"/>
              <a:gd name="connsiteX4" fmla="*/ 146431 w 2929388"/>
              <a:gd name="connsiteY4" fmla="*/ 181538 h 631455"/>
              <a:gd name="connsiteX5" fmla="*/ 1166848 w 2929388"/>
              <a:gd name="connsiteY5" fmla="*/ 9260 h 631455"/>
              <a:gd name="connsiteX6" fmla="*/ 2213770 w 2929388"/>
              <a:gd name="connsiteY6" fmla="*/ 35764 h 631455"/>
              <a:gd name="connsiteX7" fmla="*/ 2916135 w 2929388"/>
              <a:gd name="connsiteY7" fmla="*/ 141781 h 63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388" h="631455">
                <a:moveTo>
                  <a:pt x="2929388" y="380320"/>
                </a:moveTo>
                <a:cubicBezTo>
                  <a:pt x="2824474" y="459833"/>
                  <a:pt x="2719561" y="539346"/>
                  <a:pt x="2372796" y="579103"/>
                </a:cubicBezTo>
                <a:cubicBezTo>
                  <a:pt x="2026031" y="618860"/>
                  <a:pt x="1230900" y="649782"/>
                  <a:pt x="848796" y="618860"/>
                </a:cubicBezTo>
                <a:cubicBezTo>
                  <a:pt x="466692" y="587938"/>
                  <a:pt x="197231" y="466460"/>
                  <a:pt x="80170" y="393573"/>
                </a:cubicBezTo>
                <a:cubicBezTo>
                  <a:pt x="-36891" y="320686"/>
                  <a:pt x="-34682" y="245590"/>
                  <a:pt x="146431" y="181538"/>
                </a:cubicBezTo>
                <a:cubicBezTo>
                  <a:pt x="327544" y="117486"/>
                  <a:pt x="822292" y="33556"/>
                  <a:pt x="1166848" y="9260"/>
                </a:cubicBezTo>
                <a:cubicBezTo>
                  <a:pt x="1511404" y="-15036"/>
                  <a:pt x="1922222" y="13677"/>
                  <a:pt x="2213770" y="35764"/>
                </a:cubicBezTo>
                <a:cubicBezTo>
                  <a:pt x="2505318" y="57851"/>
                  <a:pt x="2710726" y="99816"/>
                  <a:pt x="2916135" y="141781"/>
                </a:cubicBezTo>
              </a:path>
            </a:pathLst>
          </a:custGeom>
          <a:noFill/>
          <a:ln>
            <a:solidFill>
              <a:srgbClr val="0070C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a:extLst>
              <a:ext uri="{FF2B5EF4-FFF2-40B4-BE49-F238E27FC236}">
                <a16:creationId xmlns:a16="http://schemas.microsoft.com/office/drawing/2014/main" id="{99F96A1A-C04A-C641-9F62-BC2FEABFC416}"/>
              </a:ext>
            </a:extLst>
          </p:cNvPr>
          <p:cNvSpPr/>
          <p:nvPr/>
        </p:nvSpPr>
        <p:spPr>
          <a:xfrm>
            <a:off x="6720444" y="2458186"/>
            <a:ext cx="1898272" cy="307777"/>
          </a:xfrm>
          <a:prstGeom prst="rect">
            <a:avLst/>
          </a:prstGeom>
        </p:spPr>
        <p:txBody>
          <a:bodyPr wrap="square">
            <a:spAutoFit/>
          </a:bodyPr>
          <a:lstStyle/>
          <a:p>
            <a:pPr algn="ctr"/>
            <a:r>
              <a:rPr lang="en-AU" sz="1400" i="1" dirty="0">
                <a:solidFill>
                  <a:srgbClr val="0070C0"/>
                </a:solidFill>
              </a:rPr>
              <a:t>&lt;send error to shim&gt;</a:t>
            </a:r>
          </a:p>
        </p:txBody>
      </p:sp>
      <p:sp>
        <p:nvSpPr>
          <p:cNvPr id="41" name="Rectangle 40">
            <a:extLst>
              <a:ext uri="{FF2B5EF4-FFF2-40B4-BE49-F238E27FC236}">
                <a16:creationId xmlns:a16="http://schemas.microsoft.com/office/drawing/2014/main" id="{45C7C5E7-0EEB-7045-A645-CCA85B1384FD}"/>
              </a:ext>
            </a:extLst>
          </p:cNvPr>
          <p:cNvSpPr/>
          <p:nvPr/>
        </p:nvSpPr>
        <p:spPr>
          <a:xfrm>
            <a:off x="6720444" y="3978257"/>
            <a:ext cx="1898272" cy="307777"/>
          </a:xfrm>
          <a:prstGeom prst="rect">
            <a:avLst/>
          </a:prstGeom>
        </p:spPr>
        <p:txBody>
          <a:bodyPr wrap="square">
            <a:spAutoFit/>
          </a:bodyPr>
          <a:lstStyle/>
          <a:p>
            <a:pPr algn="ctr"/>
            <a:r>
              <a:rPr lang="en-AU" sz="1400" i="1" dirty="0">
                <a:solidFill>
                  <a:srgbClr val="0070C0"/>
                </a:solidFill>
              </a:rPr>
              <a:t>&lt;send error to shim&gt;</a:t>
            </a:r>
          </a:p>
        </p:txBody>
      </p:sp>
      <p:sp>
        <p:nvSpPr>
          <p:cNvPr id="42" name="Rectangle 41">
            <a:extLst>
              <a:ext uri="{FF2B5EF4-FFF2-40B4-BE49-F238E27FC236}">
                <a16:creationId xmlns:a16="http://schemas.microsoft.com/office/drawing/2014/main" id="{C4699B01-8F86-7D42-91A6-2E2EC70EEBBF}"/>
              </a:ext>
            </a:extLst>
          </p:cNvPr>
          <p:cNvSpPr/>
          <p:nvPr/>
        </p:nvSpPr>
        <p:spPr>
          <a:xfrm>
            <a:off x="9334351" y="4630094"/>
            <a:ext cx="2177250" cy="338554"/>
          </a:xfrm>
          <a:prstGeom prst="rect">
            <a:avLst/>
          </a:prstGeom>
        </p:spPr>
        <p:txBody>
          <a:bodyPr wrap="square">
            <a:spAutoFit/>
          </a:bodyPr>
          <a:lstStyle/>
          <a:p>
            <a:pPr algn="ctr"/>
            <a:r>
              <a:rPr lang="en-AU" sz="1600" dirty="0" err="1">
                <a:solidFill>
                  <a:srgbClr val="0070C0"/>
                </a:solidFill>
              </a:rPr>
              <a:t>messageType</a:t>
            </a:r>
            <a:r>
              <a:rPr lang="en-AU" sz="1600" dirty="0">
                <a:solidFill>
                  <a:srgbClr val="0070C0"/>
                </a:solidFill>
              </a:rPr>
              <a:t>=</a:t>
            </a:r>
            <a:r>
              <a:rPr lang="en-AU" sz="1600" b="1" dirty="0">
                <a:solidFill>
                  <a:srgbClr val="0070C0"/>
                </a:solidFill>
              </a:rPr>
              <a:t>READY</a:t>
            </a:r>
          </a:p>
        </p:txBody>
      </p:sp>
      <p:sp>
        <p:nvSpPr>
          <p:cNvPr id="43" name="Rectangle 42">
            <a:extLst>
              <a:ext uri="{FF2B5EF4-FFF2-40B4-BE49-F238E27FC236}">
                <a16:creationId xmlns:a16="http://schemas.microsoft.com/office/drawing/2014/main" id="{596E21DC-10B8-9441-B444-82F6347209ED}"/>
              </a:ext>
            </a:extLst>
          </p:cNvPr>
          <p:cNvSpPr/>
          <p:nvPr/>
        </p:nvSpPr>
        <p:spPr>
          <a:xfrm>
            <a:off x="6207082" y="2954769"/>
            <a:ext cx="2623667" cy="338554"/>
          </a:xfrm>
          <a:prstGeom prst="rect">
            <a:avLst/>
          </a:prstGeom>
        </p:spPr>
        <p:txBody>
          <a:bodyPr wrap="square">
            <a:spAutoFit/>
          </a:bodyPr>
          <a:lstStyle/>
          <a:p>
            <a:pPr algn="ctr"/>
            <a:r>
              <a:rPr lang="en-AU" sz="1600" dirty="0" err="1">
                <a:solidFill>
                  <a:srgbClr val="0070C0"/>
                </a:solidFill>
              </a:rPr>
              <a:t>messageType</a:t>
            </a:r>
            <a:r>
              <a:rPr lang="en-AU" sz="1600" dirty="0">
                <a:solidFill>
                  <a:srgbClr val="0070C0"/>
                </a:solidFill>
              </a:rPr>
              <a:t>=</a:t>
            </a:r>
            <a:r>
              <a:rPr lang="en-AU" sz="1600" b="1" dirty="0">
                <a:solidFill>
                  <a:srgbClr val="0070C0"/>
                </a:solidFill>
              </a:rPr>
              <a:t>&lt;any other&gt;</a:t>
            </a:r>
          </a:p>
        </p:txBody>
      </p:sp>
      <p:sp>
        <p:nvSpPr>
          <p:cNvPr id="44" name="Rectangle 43">
            <a:extLst>
              <a:ext uri="{FF2B5EF4-FFF2-40B4-BE49-F238E27FC236}">
                <a16:creationId xmlns:a16="http://schemas.microsoft.com/office/drawing/2014/main" id="{30FE9851-6076-9443-8EED-6735B3B07CBC}"/>
              </a:ext>
            </a:extLst>
          </p:cNvPr>
          <p:cNvSpPr/>
          <p:nvPr/>
        </p:nvSpPr>
        <p:spPr>
          <a:xfrm>
            <a:off x="6234950" y="4502568"/>
            <a:ext cx="2623667" cy="338554"/>
          </a:xfrm>
          <a:prstGeom prst="rect">
            <a:avLst/>
          </a:prstGeom>
        </p:spPr>
        <p:txBody>
          <a:bodyPr wrap="square">
            <a:spAutoFit/>
          </a:bodyPr>
          <a:lstStyle/>
          <a:p>
            <a:pPr algn="ctr"/>
            <a:r>
              <a:rPr lang="en-AU" sz="1600" dirty="0" err="1">
                <a:solidFill>
                  <a:srgbClr val="0070C0"/>
                </a:solidFill>
              </a:rPr>
              <a:t>messageType</a:t>
            </a:r>
            <a:r>
              <a:rPr lang="en-AU" sz="1600" dirty="0">
                <a:solidFill>
                  <a:srgbClr val="0070C0"/>
                </a:solidFill>
              </a:rPr>
              <a:t>=</a:t>
            </a:r>
            <a:r>
              <a:rPr lang="en-AU" sz="1600" b="1" dirty="0">
                <a:solidFill>
                  <a:srgbClr val="0070C0"/>
                </a:solidFill>
              </a:rPr>
              <a:t>&lt;any other&gt;</a:t>
            </a:r>
          </a:p>
        </p:txBody>
      </p:sp>
      <p:sp>
        <p:nvSpPr>
          <p:cNvPr id="36" name="Freeform 35">
            <a:extLst>
              <a:ext uri="{FF2B5EF4-FFF2-40B4-BE49-F238E27FC236}">
                <a16:creationId xmlns:a16="http://schemas.microsoft.com/office/drawing/2014/main" id="{F2B30B77-372C-484D-97DC-C748FD5E73D2}"/>
              </a:ext>
            </a:extLst>
          </p:cNvPr>
          <p:cNvSpPr/>
          <p:nvPr/>
        </p:nvSpPr>
        <p:spPr>
          <a:xfrm>
            <a:off x="8274805" y="5618922"/>
            <a:ext cx="1041473" cy="892762"/>
          </a:xfrm>
          <a:custGeom>
            <a:avLst/>
            <a:gdLst>
              <a:gd name="connsiteX0" fmla="*/ 1041473 w 1041473"/>
              <a:gd name="connsiteY0" fmla="*/ 397565 h 892762"/>
              <a:gd name="connsiteX1" fmla="*/ 855943 w 1041473"/>
              <a:gd name="connsiteY1" fmla="*/ 781878 h 892762"/>
              <a:gd name="connsiteX2" fmla="*/ 378865 w 1041473"/>
              <a:gd name="connsiteY2" fmla="*/ 874643 h 892762"/>
              <a:gd name="connsiteX3" fmla="*/ 34308 w 1041473"/>
              <a:gd name="connsiteY3" fmla="*/ 477078 h 892762"/>
              <a:gd name="connsiteX4" fmla="*/ 87317 w 1041473"/>
              <a:gd name="connsiteY4" fmla="*/ 79513 h 892762"/>
              <a:gd name="connsiteX5" fmla="*/ 696917 w 1041473"/>
              <a:gd name="connsiteY5" fmla="*/ 0 h 8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1473" h="892762">
                <a:moveTo>
                  <a:pt x="1041473" y="397565"/>
                </a:moveTo>
                <a:cubicBezTo>
                  <a:pt x="1003925" y="549965"/>
                  <a:pt x="966378" y="702365"/>
                  <a:pt x="855943" y="781878"/>
                </a:cubicBezTo>
                <a:cubicBezTo>
                  <a:pt x="745508" y="861391"/>
                  <a:pt x="515804" y="925443"/>
                  <a:pt x="378865" y="874643"/>
                </a:cubicBezTo>
                <a:cubicBezTo>
                  <a:pt x="241926" y="823843"/>
                  <a:pt x="82899" y="609600"/>
                  <a:pt x="34308" y="477078"/>
                </a:cubicBezTo>
                <a:cubicBezTo>
                  <a:pt x="-14283" y="344556"/>
                  <a:pt x="-23118" y="159026"/>
                  <a:pt x="87317" y="79513"/>
                </a:cubicBezTo>
                <a:cubicBezTo>
                  <a:pt x="197752" y="0"/>
                  <a:pt x="447334" y="0"/>
                  <a:pt x="696917" y="0"/>
                </a:cubicBezTo>
              </a:path>
            </a:pathLst>
          </a:custGeom>
          <a:noFill/>
          <a:ln>
            <a:solidFill>
              <a:srgbClr val="0070C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
        <p:nvSpPr>
          <p:cNvPr id="46" name="Rectangle 45">
            <a:extLst>
              <a:ext uri="{FF2B5EF4-FFF2-40B4-BE49-F238E27FC236}">
                <a16:creationId xmlns:a16="http://schemas.microsoft.com/office/drawing/2014/main" id="{86532DC3-8952-204B-9400-8F768FB7480F}"/>
              </a:ext>
            </a:extLst>
          </p:cNvPr>
          <p:cNvSpPr/>
          <p:nvPr/>
        </p:nvSpPr>
        <p:spPr>
          <a:xfrm>
            <a:off x="6480313" y="5832818"/>
            <a:ext cx="1924834" cy="338554"/>
          </a:xfrm>
          <a:prstGeom prst="rect">
            <a:avLst/>
          </a:prstGeom>
        </p:spPr>
        <p:txBody>
          <a:bodyPr wrap="square">
            <a:spAutoFit/>
          </a:bodyPr>
          <a:lstStyle/>
          <a:p>
            <a:pPr algn="ctr"/>
            <a:r>
              <a:rPr lang="en-AU" sz="1600" dirty="0" err="1">
                <a:solidFill>
                  <a:srgbClr val="0070C0"/>
                </a:solidFill>
              </a:rPr>
              <a:t>messageType</a:t>
            </a:r>
            <a:r>
              <a:rPr lang="en-AU" sz="1600" dirty="0">
                <a:solidFill>
                  <a:srgbClr val="0070C0"/>
                </a:solidFill>
              </a:rPr>
              <a:t>=</a:t>
            </a:r>
            <a:r>
              <a:rPr lang="en-AU" sz="1600" b="1" dirty="0">
                <a:solidFill>
                  <a:srgbClr val="0070C0"/>
                </a:solidFill>
              </a:rPr>
              <a:t>&lt;*&gt;</a:t>
            </a:r>
          </a:p>
        </p:txBody>
      </p:sp>
    </p:spTree>
    <p:extLst>
      <p:ext uri="{BB962C8B-B14F-4D97-AF65-F5344CB8AC3E}">
        <p14:creationId xmlns:p14="http://schemas.microsoft.com/office/powerpoint/2010/main" val="1832715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34" name="TextBox 33">
            <a:extLst>
              <a:ext uri="{FF2B5EF4-FFF2-40B4-BE49-F238E27FC236}">
                <a16:creationId xmlns:a16="http://schemas.microsoft.com/office/drawing/2014/main" id="{2EF708D3-286D-2D43-AB60-73600A2E34A1}"/>
              </a:ext>
            </a:extLst>
          </p:cNvPr>
          <p:cNvSpPr txBox="1"/>
          <p:nvPr/>
        </p:nvSpPr>
        <p:spPr>
          <a:xfrm>
            <a:off x="859220" y="1880667"/>
            <a:ext cx="1585690" cy="369332"/>
          </a:xfrm>
          <a:prstGeom prst="rect">
            <a:avLst/>
          </a:prstGeom>
          <a:noFill/>
        </p:spPr>
        <p:txBody>
          <a:bodyPr wrap="none" rtlCol="0">
            <a:spAutoFit/>
          </a:bodyPr>
          <a:lstStyle/>
          <a:p>
            <a:r>
              <a:rPr lang="en-AU" b="1" dirty="0">
                <a:solidFill>
                  <a:schemeClr val="tx2"/>
                </a:solidFill>
              </a:rPr>
              <a:t>Functionalities</a:t>
            </a:r>
          </a:p>
        </p:txBody>
      </p:sp>
      <p:sp>
        <p:nvSpPr>
          <p:cNvPr id="37" name="TextBox 36">
            <a:extLst>
              <a:ext uri="{FF2B5EF4-FFF2-40B4-BE49-F238E27FC236}">
                <a16:creationId xmlns:a16="http://schemas.microsoft.com/office/drawing/2014/main" id="{63E21D62-17B6-CC45-A64E-5F7B1A58D3AA}"/>
              </a:ext>
            </a:extLst>
          </p:cNvPr>
          <p:cNvSpPr txBox="1"/>
          <p:nvPr/>
        </p:nvSpPr>
        <p:spPr>
          <a:xfrm>
            <a:off x="887677" y="2324210"/>
            <a:ext cx="10705233"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Handler has method to cater for four distinct types of capabilities:</a:t>
            </a:r>
          </a:p>
        </p:txBody>
      </p:sp>
      <p:sp>
        <p:nvSpPr>
          <p:cNvPr id="38" name="TextBox 37">
            <a:extLst>
              <a:ext uri="{FF2B5EF4-FFF2-40B4-BE49-F238E27FC236}">
                <a16:creationId xmlns:a16="http://schemas.microsoft.com/office/drawing/2014/main" id="{8F861700-E8B7-D148-9FD4-8298F2DF3877}"/>
              </a:ext>
            </a:extLst>
          </p:cNvPr>
          <p:cNvSpPr txBox="1"/>
          <p:nvPr/>
        </p:nvSpPr>
        <p:spPr>
          <a:xfrm>
            <a:off x="859220" y="2780131"/>
            <a:ext cx="10705233" cy="3770263"/>
          </a:xfrm>
          <a:prstGeom prst="rect">
            <a:avLst/>
          </a:prstGeom>
          <a:noFill/>
        </p:spPr>
        <p:txBody>
          <a:bodyPr wrap="square" rtlCol="0">
            <a:spAutoFit/>
          </a:bodyPr>
          <a:lstStyle/>
          <a:p>
            <a:pPr marL="342900" indent="-342900">
              <a:buFont typeface="System Font Regular"/>
              <a:buChar char="—"/>
            </a:pPr>
            <a:r>
              <a:rPr lang="en-AU" sz="2000" dirty="0">
                <a:latin typeface="Arial Narrow" panose="020B0604020202020204" pitchFamily="34" charset="0"/>
                <a:cs typeface="Arial Narrow" panose="020B0604020202020204" pitchFamily="34" charset="0"/>
              </a:rPr>
              <a:t>sending / receiving messages on the wire</a:t>
            </a:r>
          </a:p>
          <a:p>
            <a:pPr marL="800100" lvl="1" indent="-342900">
              <a:buFont typeface="System Font Regular"/>
              <a:buChar char="—"/>
            </a:pPr>
            <a:r>
              <a:rPr lang="en-AU" sz="1600" b="1" dirty="0" err="1">
                <a:solidFill>
                  <a:schemeClr val="accent1">
                    <a:lumMod val="75000"/>
                  </a:schemeClr>
                </a:solidFill>
                <a:latin typeface="Courier New" panose="02070309020205020404" pitchFamily="49" charset="0"/>
                <a:cs typeface="Courier New" panose="02070309020205020404" pitchFamily="49" charset="0"/>
              </a:rPr>
              <a:t>serialSend</a:t>
            </a:r>
            <a:r>
              <a:rPr lang="en-AU" sz="1600" b="1" dirty="0">
                <a:solidFill>
                  <a:schemeClr val="accent1">
                    <a:lumMod val="75000"/>
                  </a:schemeClr>
                </a:solidFill>
                <a:latin typeface="Courier New" panose="02070309020205020404" pitchFamily="49" charset="0"/>
                <a:cs typeface="Courier New" panose="02070309020205020404" pitchFamily="49" charset="0"/>
              </a:rPr>
              <a:t>(msg *</a:t>
            </a:r>
            <a:r>
              <a:rPr lang="en-AU" sz="1600" b="1" dirty="0" err="1">
                <a:solidFill>
                  <a:schemeClr val="accent1">
                    <a:lumMod val="75000"/>
                  </a:schemeClr>
                </a:solidFill>
                <a:latin typeface="Courier New" panose="02070309020205020404" pitchFamily="49" charset="0"/>
                <a:cs typeface="Courier New" panose="02070309020205020404" pitchFamily="49" charset="0"/>
              </a:rPr>
              <a:t>pb.ChaincodeMessage</a:t>
            </a:r>
            <a:r>
              <a:rPr lang="en-AU" sz="1600" b="1" dirty="0">
                <a:solidFill>
                  <a:schemeClr val="accent1">
                    <a:lumMod val="75000"/>
                  </a:schemeClr>
                </a:solidFill>
                <a:latin typeface="Courier New" panose="02070309020205020404" pitchFamily="49" charset="0"/>
                <a:cs typeface="Courier New" panose="02070309020205020404" pitchFamily="49" charset="0"/>
              </a:rPr>
              <a:t>)</a:t>
            </a:r>
          </a:p>
          <a:p>
            <a:pPr marL="800100" lvl="1" indent="-342900">
              <a:buFont typeface="System Font Regular"/>
              <a:buChar char="—"/>
            </a:pPr>
            <a:r>
              <a:rPr lang="en-AU" sz="1600" b="1" dirty="0" err="1">
                <a:solidFill>
                  <a:schemeClr val="accent1">
                    <a:lumMod val="75000"/>
                  </a:schemeClr>
                </a:solidFill>
                <a:latin typeface="Courier New" panose="02070309020205020404" pitchFamily="49" charset="0"/>
                <a:cs typeface="Courier New" panose="02070309020205020404" pitchFamily="49" charset="0"/>
              </a:rPr>
              <a:t>serialSendAsync</a:t>
            </a:r>
            <a:r>
              <a:rPr lang="en-AU" sz="1600" b="1" dirty="0">
                <a:solidFill>
                  <a:schemeClr val="accent1">
                    <a:lumMod val="75000"/>
                  </a:schemeClr>
                </a:solidFill>
                <a:latin typeface="Courier New" panose="02070309020205020404" pitchFamily="49" charset="0"/>
                <a:cs typeface="Courier New" panose="02070309020205020404" pitchFamily="49" charset="0"/>
              </a:rPr>
              <a:t>(msg *</a:t>
            </a:r>
            <a:r>
              <a:rPr lang="en-AU" sz="1600" b="1" dirty="0" err="1">
                <a:solidFill>
                  <a:schemeClr val="accent1">
                    <a:lumMod val="75000"/>
                  </a:schemeClr>
                </a:solidFill>
                <a:latin typeface="Courier New" panose="02070309020205020404" pitchFamily="49" charset="0"/>
                <a:cs typeface="Courier New" panose="02070309020205020404" pitchFamily="49" charset="0"/>
              </a:rPr>
              <a:t>pbChaincodeMessage</a:t>
            </a:r>
            <a:r>
              <a:rPr lang="en-AU" sz="1600" b="1" dirty="0">
                <a:solidFill>
                  <a:schemeClr val="accent1">
                    <a:lumMod val="75000"/>
                  </a:schemeClr>
                </a:solidFill>
                <a:latin typeface="Courier New" panose="02070309020205020404" pitchFamily="49" charset="0"/>
                <a:cs typeface="Courier New" panose="02070309020205020404" pitchFamily="49" charset="0"/>
              </a:rPr>
              <a:t>, </a:t>
            </a:r>
            <a:r>
              <a:rPr lang="en-AU" sz="1600" b="1" dirty="0" err="1">
                <a:solidFill>
                  <a:schemeClr val="accent1">
                    <a:lumMod val="75000"/>
                  </a:schemeClr>
                </a:solidFill>
                <a:latin typeface="Courier New" panose="02070309020205020404" pitchFamily="49" charset="0"/>
                <a:cs typeface="Courier New" panose="02070309020205020404" pitchFamily="49" charset="0"/>
              </a:rPr>
              <a:t>errc</a:t>
            </a:r>
            <a:r>
              <a:rPr lang="en-AU" sz="1600" b="1" dirty="0">
                <a:solidFill>
                  <a:schemeClr val="accent1">
                    <a:lumMod val="75000"/>
                  </a:schemeClr>
                </a:solidFill>
                <a:latin typeface="Courier New" panose="02070309020205020404" pitchFamily="49" charset="0"/>
                <a:cs typeface="Courier New" panose="02070309020205020404" pitchFamily="49" charset="0"/>
              </a:rPr>
              <a:t> &lt;- </a:t>
            </a:r>
            <a:r>
              <a:rPr lang="en-AU" sz="1600" b="1" dirty="0" err="1">
                <a:solidFill>
                  <a:schemeClr val="accent1">
                    <a:lumMod val="75000"/>
                  </a:schemeClr>
                </a:solidFill>
                <a:latin typeface="Courier New" panose="02070309020205020404" pitchFamily="49" charset="0"/>
                <a:cs typeface="Courier New" panose="02070309020205020404" pitchFamily="49" charset="0"/>
              </a:rPr>
              <a:t>chan</a:t>
            </a:r>
            <a:r>
              <a:rPr lang="en-AU" sz="1600" b="1" dirty="0">
                <a:solidFill>
                  <a:schemeClr val="accent1">
                    <a:lumMod val="75000"/>
                  </a:schemeClr>
                </a:solidFill>
                <a:latin typeface="Courier New" panose="02070309020205020404" pitchFamily="49" charset="0"/>
                <a:cs typeface="Courier New" panose="02070309020205020404" pitchFamily="49" charset="0"/>
              </a:rPr>
              <a:t> error)</a:t>
            </a:r>
          </a:p>
          <a:p>
            <a:pPr marL="800100" lvl="1" indent="-342900">
              <a:buFont typeface="System Font Regular"/>
              <a:buChar char="—"/>
            </a:pPr>
            <a:r>
              <a:rPr lang="en-AU" sz="1600" b="1" dirty="0" err="1">
                <a:solidFill>
                  <a:schemeClr val="accent1">
                    <a:lumMod val="75000"/>
                  </a:schemeClr>
                </a:solidFill>
                <a:latin typeface="Courier New" panose="02070309020205020404" pitchFamily="49" charset="0"/>
                <a:cs typeface="Courier New" panose="02070309020205020404" pitchFamily="49" charset="0"/>
              </a:rPr>
              <a:t>sendReceive</a:t>
            </a:r>
            <a:r>
              <a:rPr lang="en-AU" sz="1600" b="1" dirty="0">
                <a:solidFill>
                  <a:schemeClr val="accent1">
                    <a:lumMod val="75000"/>
                  </a:schemeClr>
                </a:solidFill>
                <a:latin typeface="Courier New" panose="02070309020205020404" pitchFamily="49" charset="0"/>
                <a:cs typeface="Courier New" panose="02070309020205020404" pitchFamily="49" charset="0"/>
              </a:rPr>
              <a:t>(msg *</a:t>
            </a:r>
            <a:r>
              <a:rPr lang="en-AU" sz="1600" b="1" dirty="0" err="1">
                <a:solidFill>
                  <a:schemeClr val="accent1">
                    <a:lumMod val="75000"/>
                  </a:schemeClr>
                </a:solidFill>
                <a:latin typeface="Courier New" panose="02070309020205020404" pitchFamily="49" charset="0"/>
                <a:cs typeface="Courier New" panose="02070309020205020404" pitchFamily="49" charset="0"/>
              </a:rPr>
              <a:t>pb.ChaincodeMessage</a:t>
            </a:r>
            <a:r>
              <a:rPr lang="en-AU" sz="1600" b="1" dirty="0">
                <a:solidFill>
                  <a:schemeClr val="accent1">
                    <a:lumMod val="75000"/>
                  </a:schemeClr>
                </a:solidFill>
                <a:latin typeface="Courier New" panose="02070309020205020404" pitchFamily="49" charset="0"/>
                <a:cs typeface="Courier New" panose="02070309020205020404" pitchFamily="49" charset="0"/>
              </a:rPr>
              <a:t>, </a:t>
            </a:r>
            <a:r>
              <a:rPr lang="en-AU" sz="1600" b="1" dirty="0" err="1">
                <a:solidFill>
                  <a:schemeClr val="accent1">
                    <a:lumMod val="75000"/>
                  </a:schemeClr>
                </a:solidFill>
                <a:latin typeface="Courier New" panose="02070309020205020404" pitchFamily="49" charset="0"/>
                <a:cs typeface="Courier New" panose="02070309020205020404" pitchFamily="49" charset="0"/>
              </a:rPr>
              <a:t>responseChan</a:t>
            </a:r>
            <a:r>
              <a:rPr lang="en-AU" sz="1600" b="1" dirty="0">
                <a:solidFill>
                  <a:schemeClr val="accent1">
                    <a:lumMod val="75000"/>
                  </a:schemeClr>
                </a:solidFill>
                <a:latin typeface="Courier New" panose="02070309020205020404" pitchFamily="49" charset="0"/>
                <a:cs typeface="Courier New" panose="02070309020205020404" pitchFamily="49" charset="0"/>
              </a:rPr>
              <a:t> &lt;- </a:t>
            </a:r>
            <a:r>
              <a:rPr lang="en-AU" sz="1600" b="1" dirty="0" err="1">
                <a:solidFill>
                  <a:schemeClr val="accent1">
                    <a:lumMod val="75000"/>
                  </a:schemeClr>
                </a:solidFill>
                <a:latin typeface="Courier New" panose="02070309020205020404" pitchFamily="49" charset="0"/>
                <a:cs typeface="Courier New" panose="02070309020205020404" pitchFamily="49" charset="0"/>
              </a:rPr>
              <a:t>chan</a:t>
            </a:r>
            <a:r>
              <a:rPr lang="en-AU" sz="1600" b="1" dirty="0">
                <a:solidFill>
                  <a:schemeClr val="accent1">
                    <a:lumMod val="75000"/>
                  </a:schemeClr>
                </a:solidFill>
                <a:latin typeface="Courier New" panose="02070309020205020404" pitchFamily="49" charset="0"/>
                <a:cs typeface="Courier New" panose="02070309020205020404" pitchFamily="49" charset="0"/>
              </a:rPr>
              <a:t> </a:t>
            </a:r>
            <a:r>
              <a:rPr lang="en-AU" sz="1600" b="1" dirty="0" err="1">
                <a:solidFill>
                  <a:schemeClr val="accent1">
                    <a:lumMod val="75000"/>
                  </a:schemeClr>
                </a:solidFill>
                <a:latin typeface="Courier New" panose="02070309020205020404" pitchFamily="49" charset="0"/>
                <a:cs typeface="Courier New" panose="02070309020205020404" pitchFamily="49" charset="0"/>
              </a:rPr>
              <a:t>pb.ChaincodeMessage</a:t>
            </a:r>
            <a:r>
              <a:rPr lang="en-AU" sz="1600" b="1" dirty="0">
                <a:solidFill>
                  <a:schemeClr val="accent1"/>
                </a:solidFill>
                <a:latin typeface="Courier New" panose="02070309020205020404" pitchFamily="49" charset="0"/>
                <a:cs typeface="Courier New" panose="02070309020205020404" pitchFamily="49" charset="0"/>
              </a:rPr>
              <a:t>)</a:t>
            </a:r>
          </a:p>
          <a:p>
            <a:pPr marL="342900" indent="-342900">
              <a:spcBef>
                <a:spcPts val="600"/>
              </a:spcBef>
              <a:buFont typeface="System Font Regular"/>
              <a:buChar char="—"/>
            </a:pPr>
            <a:r>
              <a:rPr lang="en-AU" sz="2000" dirty="0">
                <a:latin typeface="Arial Narrow" panose="020B0604020202020204" pitchFamily="34" charset="0"/>
                <a:cs typeface="Arial Narrow" panose="020B0604020202020204" pitchFamily="34" charset="0"/>
              </a:rPr>
              <a:t>processing messages from the peer</a:t>
            </a:r>
          </a:p>
          <a:p>
            <a:pPr marL="800100" lvl="1" indent="-342900">
              <a:buFont typeface="System Font Regular"/>
              <a:buChar char="—"/>
            </a:pPr>
            <a:r>
              <a:rPr lang="en-AU" sz="1600" b="1" dirty="0" err="1">
                <a:solidFill>
                  <a:schemeClr val="accent1">
                    <a:lumMod val="75000"/>
                  </a:schemeClr>
                </a:solidFill>
                <a:latin typeface="Courier New" panose="02070309020205020404" pitchFamily="49" charset="0"/>
                <a:cs typeface="Courier New" panose="02070309020205020404" pitchFamily="49" charset="0"/>
              </a:rPr>
              <a:t>handleXXX</a:t>
            </a:r>
            <a:r>
              <a:rPr lang="en-AU" sz="1600" b="1" dirty="0">
                <a:solidFill>
                  <a:schemeClr val="accent1">
                    <a:lumMod val="75000"/>
                  </a:schemeClr>
                </a:solidFill>
                <a:latin typeface="Courier New" panose="02070309020205020404" pitchFamily="49" charset="0"/>
                <a:cs typeface="Courier New" panose="02070309020205020404" pitchFamily="49" charset="0"/>
              </a:rPr>
              <a:t>(msg *</a:t>
            </a:r>
            <a:r>
              <a:rPr lang="en-AU" sz="1600" b="1" dirty="0" err="1">
                <a:solidFill>
                  <a:schemeClr val="accent1">
                    <a:lumMod val="75000"/>
                  </a:schemeClr>
                </a:solidFill>
                <a:latin typeface="Courier New" panose="02070309020205020404" pitchFamily="49" charset="0"/>
                <a:cs typeface="Courier New" panose="02070309020205020404" pitchFamily="49" charset="0"/>
              </a:rPr>
              <a:t>pb.ChaincodeMessage</a:t>
            </a:r>
            <a:r>
              <a:rPr lang="en-AU" sz="1600" b="1" dirty="0">
                <a:solidFill>
                  <a:schemeClr val="accent1">
                    <a:lumMod val="75000"/>
                  </a:schemeClr>
                </a:solidFill>
                <a:latin typeface="Courier New" panose="02070309020205020404" pitchFamily="49" charset="0"/>
                <a:cs typeface="Courier New" panose="02070309020205020404" pitchFamily="49" charset="0"/>
              </a:rPr>
              <a:t>)</a:t>
            </a:r>
          </a:p>
          <a:p>
            <a:pPr marL="800100" lvl="1" indent="-342900">
              <a:buFont typeface="System Font Regular"/>
              <a:buChar char="—"/>
            </a:pPr>
            <a:r>
              <a:rPr lang="en-AU" sz="1600" b="1" dirty="0" err="1">
                <a:solidFill>
                  <a:schemeClr val="accent1">
                    <a:lumMod val="75000"/>
                  </a:schemeClr>
                </a:solidFill>
                <a:latin typeface="Courier New" panose="02070309020205020404" pitchFamily="49" charset="0"/>
                <a:cs typeface="Courier New" panose="02070309020205020404" pitchFamily="49" charset="0"/>
              </a:rPr>
              <a:t>handleStubInteration</a:t>
            </a:r>
            <a:r>
              <a:rPr lang="en-AU" sz="1600" b="1" dirty="0">
                <a:solidFill>
                  <a:schemeClr val="accent1">
                    <a:lumMod val="75000"/>
                  </a:schemeClr>
                </a:solidFill>
                <a:latin typeface="Courier New" panose="02070309020205020404" pitchFamily="49" charset="0"/>
                <a:cs typeface="Courier New" panose="02070309020205020404" pitchFamily="49" charset="0"/>
              </a:rPr>
              <a:t>(..., *</a:t>
            </a:r>
            <a:r>
              <a:rPr lang="en-AU" sz="1600" b="1" dirty="0" err="1">
                <a:solidFill>
                  <a:schemeClr val="accent1">
                    <a:lumMod val="75000"/>
                  </a:schemeClr>
                </a:solidFill>
                <a:latin typeface="Courier New" panose="02070309020205020404" pitchFamily="49" charset="0"/>
                <a:cs typeface="Courier New" panose="02070309020205020404" pitchFamily="49" charset="0"/>
              </a:rPr>
              <a:t>pb.ChaincodeMessage</a:t>
            </a:r>
            <a:r>
              <a:rPr lang="en-AU" sz="1600" b="1" dirty="0">
                <a:solidFill>
                  <a:schemeClr val="accent1">
                    <a:lumMod val="75000"/>
                  </a:schemeClr>
                </a:solidFill>
                <a:latin typeface="Courier New" panose="02070309020205020404" pitchFamily="49" charset="0"/>
                <a:cs typeface="Courier New" panose="02070309020205020404" pitchFamily="49" charset="0"/>
              </a:rPr>
              <a:t>)</a:t>
            </a:r>
          </a:p>
          <a:p>
            <a:pPr marL="342900" indent="-342900">
              <a:spcBef>
                <a:spcPts val="600"/>
              </a:spcBef>
              <a:buFont typeface="System Font Regular"/>
              <a:buChar char="—"/>
            </a:pPr>
            <a:r>
              <a:rPr lang="en-AU" sz="2000" dirty="0">
                <a:latin typeface="Arial Narrow" panose="020B0604020202020204" pitchFamily="34" charset="0"/>
                <a:cs typeface="Arial Narrow" panose="020B0604020202020204" pitchFamily="34" charset="0"/>
              </a:rPr>
              <a:t>processing requests / responses from the chaincode/chaincode stub</a:t>
            </a:r>
          </a:p>
          <a:p>
            <a:pPr marL="800100" lvl="1" indent="-342900">
              <a:buFont typeface="System Font Regular"/>
              <a:buChar char="—"/>
            </a:pPr>
            <a:r>
              <a:rPr lang="en-AU" sz="1600" b="1" dirty="0" err="1">
                <a:solidFill>
                  <a:schemeClr val="accent1">
                    <a:lumMod val="75000"/>
                  </a:schemeClr>
                </a:solidFill>
                <a:latin typeface="Courier New" panose="02070309020205020404" pitchFamily="49" charset="0"/>
                <a:cs typeface="Courier New" panose="02070309020205020404" pitchFamily="49" charset="0"/>
              </a:rPr>
              <a:t>handleXXX</a:t>
            </a:r>
            <a:r>
              <a:rPr lang="en-AU" sz="1600" b="1" dirty="0">
                <a:solidFill>
                  <a:schemeClr val="accent1">
                    <a:lumMod val="75000"/>
                  </a:schemeClr>
                </a:solidFill>
                <a:latin typeface="Courier New" panose="02070309020205020404" pitchFamily="49" charset="0"/>
                <a:cs typeface="Courier New" panose="02070309020205020404" pitchFamily="49" charset="0"/>
              </a:rPr>
              <a:t>(.....)</a:t>
            </a:r>
          </a:p>
          <a:p>
            <a:pPr marL="800100" lvl="1" indent="-342900">
              <a:buFont typeface="System Font Regular"/>
              <a:buChar char="—"/>
            </a:pPr>
            <a:r>
              <a:rPr lang="en-AU" sz="1600" b="1" dirty="0" err="1">
                <a:solidFill>
                  <a:schemeClr val="accent1">
                    <a:lumMod val="75000"/>
                  </a:schemeClr>
                </a:solidFill>
                <a:latin typeface="Courier New" panose="02070309020205020404" pitchFamily="49" charset="0"/>
                <a:cs typeface="Courier New" panose="02070309020205020404" pitchFamily="49" charset="0"/>
              </a:rPr>
              <a:t>createResponse</a:t>
            </a:r>
            <a:r>
              <a:rPr lang="en-AU" sz="1600" b="1" dirty="0">
                <a:solidFill>
                  <a:schemeClr val="accent1">
                    <a:lumMod val="75000"/>
                  </a:schemeClr>
                </a:solidFill>
                <a:latin typeface="Courier New" panose="02070309020205020404" pitchFamily="49" charset="0"/>
                <a:cs typeface="Courier New" panose="02070309020205020404" pitchFamily="49" charset="0"/>
              </a:rPr>
              <a:t>(status int32, payload []byte)</a:t>
            </a:r>
          </a:p>
          <a:p>
            <a:pPr marL="342900" indent="-342900">
              <a:spcBef>
                <a:spcPts val="600"/>
              </a:spcBef>
              <a:buFont typeface="System Font Regular"/>
              <a:buChar char="—"/>
            </a:pPr>
            <a:r>
              <a:rPr lang="en-AU" sz="2000" dirty="0">
                <a:latin typeface="Arial Narrow" panose="020B0604020202020204" pitchFamily="34" charset="0"/>
                <a:cs typeface="Arial Narrow" panose="020B0604020202020204" pitchFamily="34" charset="0"/>
              </a:rPr>
              <a:t>managing response channels</a:t>
            </a:r>
          </a:p>
          <a:p>
            <a:pPr marL="800100" lvl="1" indent="-342900">
              <a:buFont typeface="System Font Regular"/>
              <a:buChar char="—"/>
            </a:pPr>
            <a:r>
              <a:rPr lang="en-AU" sz="1600" b="1" dirty="0" err="1">
                <a:solidFill>
                  <a:schemeClr val="accent1">
                    <a:lumMod val="75000"/>
                  </a:schemeClr>
                </a:solidFill>
                <a:latin typeface="Courier New" panose="02070309020205020404" pitchFamily="49" charset="0"/>
                <a:cs typeface="Courier New" panose="02070309020205020404" pitchFamily="49" charset="0"/>
              </a:rPr>
              <a:t>createResponseChannel</a:t>
            </a:r>
            <a:r>
              <a:rPr lang="en-AU" sz="1600" b="1" dirty="0">
                <a:solidFill>
                  <a:schemeClr val="accent1">
                    <a:lumMod val="75000"/>
                  </a:schemeClr>
                </a:solidFill>
                <a:latin typeface="Courier New" panose="02070309020205020404" pitchFamily="49" charset="0"/>
                <a:cs typeface="Courier New" panose="02070309020205020404" pitchFamily="49" charset="0"/>
              </a:rPr>
              <a:t>(</a:t>
            </a:r>
            <a:r>
              <a:rPr lang="en-AU" sz="1600" b="1" dirty="0" err="1">
                <a:solidFill>
                  <a:schemeClr val="accent1">
                    <a:lumMod val="75000"/>
                  </a:schemeClr>
                </a:solidFill>
                <a:latin typeface="Courier New" panose="02070309020205020404" pitchFamily="49" charset="0"/>
                <a:cs typeface="Courier New" panose="02070309020205020404" pitchFamily="49" charset="0"/>
              </a:rPr>
              <a:t>channelID</a:t>
            </a:r>
            <a:r>
              <a:rPr lang="en-AU" sz="1600" b="1" dirty="0">
                <a:solidFill>
                  <a:schemeClr val="accent1">
                    <a:lumMod val="75000"/>
                  </a:schemeClr>
                </a:solidFill>
                <a:latin typeface="Courier New" panose="02070309020205020404" pitchFamily="49" charset="0"/>
                <a:cs typeface="Courier New" panose="02070309020205020404" pitchFamily="49" charset="0"/>
              </a:rPr>
              <a:t> string, </a:t>
            </a:r>
            <a:r>
              <a:rPr lang="en-AU" sz="1600" b="1" dirty="0" err="1">
                <a:solidFill>
                  <a:schemeClr val="accent1">
                    <a:lumMod val="75000"/>
                  </a:schemeClr>
                </a:solidFill>
                <a:latin typeface="Courier New" panose="02070309020205020404" pitchFamily="49" charset="0"/>
                <a:cs typeface="Courier New" panose="02070309020205020404" pitchFamily="49" charset="0"/>
              </a:rPr>
              <a:t>txid</a:t>
            </a:r>
            <a:r>
              <a:rPr lang="en-AU" sz="1600" b="1" dirty="0">
                <a:solidFill>
                  <a:schemeClr val="accent1">
                    <a:lumMod val="75000"/>
                  </a:schemeClr>
                </a:solidFill>
                <a:latin typeface="Courier New" panose="02070309020205020404" pitchFamily="49" charset="0"/>
                <a:cs typeface="Courier New" panose="02070309020205020404" pitchFamily="49" charset="0"/>
              </a:rPr>
              <a:t> string)</a:t>
            </a:r>
          </a:p>
          <a:p>
            <a:pPr marL="800100" lvl="1" indent="-342900">
              <a:buFont typeface="System Font Regular"/>
              <a:buChar char="—"/>
            </a:pPr>
            <a:r>
              <a:rPr lang="en-AU" sz="1600" b="1" dirty="0" err="1">
                <a:solidFill>
                  <a:schemeClr val="accent1">
                    <a:lumMod val="75000"/>
                  </a:schemeClr>
                </a:solidFill>
                <a:latin typeface="Courier New" panose="02070309020205020404" pitchFamily="49" charset="0"/>
                <a:cs typeface="Courier New" panose="02070309020205020404" pitchFamily="49" charset="0"/>
              </a:rPr>
              <a:t>deleteResponseChannel</a:t>
            </a:r>
            <a:r>
              <a:rPr lang="en-AU" sz="1600" b="1" dirty="0">
                <a:solidFill>
                  <a:schemeClr val="accent1">
                    <a:lumMod val="75000"/>
                  </a:schemeClr>
                </a:solidFill>
                <a:latin typeface="Courier New" panose="02070309020205020404" pitchFamily="49" charset="0"/>
                <a:cs typeface="Courier New" panose="02070309020205020404" pitchFamily="49" charset="0"/>
              </a:rPr>
              <a:t>(</a:t>
            </a:r>
            <a:r>
              <a:rPr lang="en-AU" sz="1600" b="1" dirty="0" err="1">
                <a:solidFill>
                  <a:schemeClr val="accent1">
                    <a:lumMod val="75000"/>
                  </a:schemeClr>
                </a:solidFill>
                <a:latin typeface="Courier New" panose="02070309020205020404" pitchFamily="49" charset="0"/>
                <a:cs typeface="Courier New" panose="02070309020205020404" pitchFamily="49" charset="0"/>
              </a:rPr>
              <a:t>channelID</a:t>
            </a:r>
            <a:r>
              <a:rPr lang="en-AU" sz="1600" b="1" dirty="0">
                <a:solidFill>
                  <a:schemeClr val="accent1">
                    <a:lumMod val="75000"/>
                  </a:schemeClr>
                </a:solidFill>
                <a:latin typeface="Courier New" panose="02070309020205020404" pitchFamily="49" charset="0"/>
                <a:cs typeface="Courier New" panose="02070309020205020404" pitchFamily="49" charset="0"/>
              </a:rPr>
              <a:t> string, </a:t>
            </a:r>
            <a:r>
              <a:rPr lang="en-AU" sz="1600" b="1" dirty="0" err="1">
                <a:solidFill>
                  <a:schemeClr val="accent1">
                    <a:lumMod val="75000"/>
                  </a:schemeClr>
                </a:solidFill>
                <a:latin typeface="Courier New" panose="02070309020205020404" pitchFamily="49" charset="0"/>
                <a:cs typeface="Courier New" panose="02070309020205020404" pitchFamily="49" charset="0"/>
              </a:rPr>
              <a:t>txid</a:t>
            </a:r>
            <a:r>
              <a:rPr lang="en-AU" sz="1600" b="1" dirty="0">
                <a:solidFill>
                  <a:schemeClr val="accent1">
                    <a:lumMod val="75000"/>
                  </a:schemeClr>
                </a:solidFill>
                <a:latin typeface="Courier New" panose="02070309020205020404" pitchFamily="49" charset="0"/>
                <a:cs typeface="Courier New" panose="02070309020205020404" pitchFamily="49" charset="0"/>
              </a:rPr>
              <a:t> string)</a:t>
            </a:r>
          </a:p>
        </p:txBody>
      </p:sp>
    </p:spTree>
    <p:extLst>
      <p:ext uri="{BB962C8B-B14F-4D97-AF65-F5344CB8AC3E}">
        <p14:creationId xmlns:p14="http://schemas.microsoft.com/office/powerpoint/2010/main" val="2398754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9EDDFB9C-DC31-7542-AD65-A22F79BA25C6}"/>
              </a:ext>
            </a:extLst>
          </p:cNvPr>
          <p:cNvGrpSpPr/>
          <p:nvPr/>
        </p:nvGrpSpPr>
        <p:grpSpPr>
          <a:xfrm>
            <a:off x="10462413" y="3459140"/>
            <a:ext cx="1508878" cy="3345305"/>
            <a:chOff x="10462413" y="3459140"/>
            <a:chExt cx="1508878" cy="3345305"/>
          </a:xfrm>
        </p:grpSpPr>
        <p:sp>
          <p:nvSpPr>
            <p:cNvPr id="88" name="Rounded Rectangle 87">
              <a:extLst>
                <a:ext uri="{FF2B5EF4-FFF2-40B4-BE49-F238E27FC236}">
                  <a16:creationId xmlns:a16="http://schemas.microsoft.com/office/drawing/2014/main" id="{03FAFA9F-5D17-BA4A-B861-6A65EC9A750E}"/>
                </a:ext>
              </a:extLst>
            </p:cNvPr>
            <p:cNvSpPr/>
            <p:nvPr/>
          </p:nvSpPr>
          <p:spPr>
            <a:xfrm>
              <a:off x="10462413" y="3459140"/>
              <a:ext cx="1508878" cy="3285906"/>
            </a:xfrm>
            <a:prstGeom prst="roundRect">
              <a:avLst>
                <a:gd name="adj" fmla="val 2330"/>
              </a:avLst>
            </a:prstGeom>
            <a:solidFill>
              <a:schemeClr val="accent2">
                <a:lumMod val="40000"/>
                <a:lumOff val="60000"/>
                <a:alpha val="5000"/>
              </a:schemeClr>
            </a:solidFill>
            <a:ln>
              <a:solidFill>
                <a:schemeClr val="accent2">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TextBox 90">
              <a:extLst>
                <a:ext uri="{FF2B5EF4-FFF2-40B4-BE49-F238E27FC236}">
                  <a16:creationId xmlns:a16="http://schemas.microsoft.com/office/drawing/2014/main" id="{A9C2E0C3-269D-0641-AE30-DA91DB5B3057}"/>
                </a:ext>
              </a:extLst>
            </p:cNvPr>
            <p:cNvSpPr txBox="1"/>
            <p:nvPr/>
          </p:nvSpPr>
          <p:spPr>
            <a:xfrm>
              <a:off x="10575489" y="6519696"/>
              <a:ext cx="1028227" cy="284749"/>
            </a:xfrm>
            <a:prstGeom prst="roundRect">
              <a:avLst/>
            </a:prstGeom>
            <a:solidFill>
              <a:schemeClr val="accent2"/>
            </a:solidFill>
            <a:ln>
              <a:solidFill>
                <a:schemeClr val="accent2"/>
              </a:solidFill>
            </a:ln>
          </p:spPr>
          <p:txBody>
            <a:bodyPr wrap="square" tIns="36000" bIns="36000" rtlCol="0">
              <a:spAutoFit/>
            </a:bodyPr>
            <a:lstStyle/>
            <a:p>
              <a:pPr algn="ctr"/>
              <a:r>
                <a:rPr lang="en-AU" sz="1200" b="1" dirty="0">
                  <a:solidFill>
                    <a:schemeClr val="bg1"/>
                  </a:solidFill>
                </a:rPr>
                <a:t>CHAINCODE</a:t>
              </a:r>
            </a:p>
          </p:txBody>
        </p:sp>
      </p:grpSp>
      <p:grpSp>
        <p:nvGrpSpPr>
          <p:cNvPr id="92" name="Group 91">
            <a:extLst>
              <a:ext uri="{FF2B5EF4-FFF2-40B4-BE49-F238E27FC236}">
                <a16:creationId xmlns:a16="http://schemas.microsoft.com/office/drawing/2014/main" id="{EC0A8B20-EEFD-3C49-9308-350EE8D01157}"/>
              </a:ext>
            </a:extLst>
          </p:cNvPr>
          <p:cNvGrpSpPr/>
          <p:nvPr/>
        </p:nvGrpSpPr>
        <p:grpSpPr>
          <a:xfrm>
            <a:off x="2450598" y="3461363"/>
            <a:ext cx="7877680" cy="3351740"/>
            <a:chOff x="2450598" y="3461363"/>
            <a:chExt cx="7877680" cy="3351740"/>
          </a:xfrm>
        </p:grpSpPr>
        <p:sp>
          <p:nvSpPr>
            <p:cNvPr id="87" name="Rounded Rectangle 86">
              <a:extLst>
                <a:ext uri="{FF2B5EF4-FFF2-40B4-BE49-F238E27FC236}">
                  <a16:creationId xmlns:a16="http://schemas.microsoft.com/office/drawing/2014/main" id="{C59EC2A9-0D99-A74F-AEFE-FF73CAC3A0EF}"/>
                </a:ext>
              </a:extLst>
            </p:cNvPr>
            <p:cNvSpPr/>
            <p:nvPr/>
          </p:nvSpPr>
          <p:spPr>
            <a:xfrm>
              <a:off x="2450598" y="3461363"/>
              <a:ext cx="7877680" cy="3285906"/>
            </a:xfrm>
            <a:prstGeom prst="roundRect">
              <a:avLst>
                <a:gd name="adj" fmla="val 2330"/>
              </a:avLst>
            </a:prstGeom>
            <a:solidFill>
              <a:schemeClr val="accent6">
                <a:lumMod val="40000"/>
                <a:lumOff val="60000"/>
                <a:alpha val="5000"/>
              </a:schemeClr>
            </a:solidFill>
            <a:ln>
              <a:solidFill>
                <a:schemeClr val="accent6">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0" name="TextBox 89">
              <a:extLst>
                <a:ext uri="{FF2B5EF4-FFF2-40B4-BE49-F238E27FC236}">
                  <a16:creationId xmlns:a16="http://schemas.microsoft.com/office/drawing/2014/main" id="{C480DEB8-8B13-4247-B38A-AF5039E28A4F}"/>
                </a:ext>
              </a:extLst>
            </p:cNvPr>
            <p:cNvSpPr txBox="1"/>
            <p:nvPr/>
          </p:nvSpPr>
          <p:spPr>
            <a:xfrm>
              <a:off x="2906898" y="6528354"/>
              <a:ext cx="1028227" cy="284749"/>
            </a:xfrm>
            <a:prstGeom prst="roundRect">
              <a:avLst/>
            </a:prstGeom>
            <a:solidFill>
              <a:schemeClr val="accent6">
                <a:lumMod val="75000"/>
              </a:schemeClr>
            </a:solidFill>
            <a:ln>
              <a:solidFill>
                <a:schemeClr val="accent6">
                  <a:lumMod val="75000"/>
                </a:schemeClr>
              </a:solidFill>
            </a:ln>
          </p:spPr>
          <p:txBody>
            <a:bodyPr wrap="square" tIns="36000" bIns="36000" rtlCol="0">
              <a:spAutoFit/>
            </a:bodyPr>
            <a:lstStyle/>
            <a:p>
              <a:pPr algn="ctr"/>
              <a:r>
                <a:rPr lang="en-AU" sz="1200" b="1" dirty="0">
                  <a:solidFill>
                    <a:schemeClr val="bg1"/>
                  </a:solidFill>
                </a:rPr>
                <a:t>HANDLER</a:t>
              </a:r>
            </a:p>
          </p:txBody>
        </p:sp>
      </p:gr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34" name="TextBox 33">
            <a:extLst>
              <a:ext uri="{FF2B5EF4-FFF2-40B4-BE49-F238E27FC236}">
                <a16:creationId xmlns:a16="http://schemas.microsoft.com/office/drawing/2014/main" id="{2EF708D3-286D-2D43-AB60-73600A2E34A1}"/>
              </a:ext>
            </a:extLst>
          </p:cNvPr>
          <p:cNvSpPr txBox="1"/>
          <p:nvPr/>
        </p:nvSpPr>
        <p:spPr>
          <a:xfrm>
            <a:off x="859220" y="1880667"/>
            <a:ext cx="2539991" cy="369332"/>
          </a:xfrm>
          <a:prstGeom prst="rect">
            <a:avLst/>
          </a:prstGeom>
          <a:noFill/>
        </p:spPr>
        <p:txBody>
          <a:bodyPr wrap="none" rtlCol="0">
            <a:spAutoFit/>
          </a:bodyPr>
          <a:lstStyle/>
          <a:p>
            <a:r>
              <a:rPr lang="en-AU" b="1" dirty="0">
                <a:solidFill>
                  <a:schemeClr val="tx2"/>
                </a:solidFill>
              </a:rPr>
              <a:t>General Interaction Flow</a:t>
            </a:r>
          </a:p>
        </p:txBody>
      </p:sp>
      <p:sp>
        <p:nvSpPr>
          <p:cNvPr id="14" name="TextBox 13">
            <a:extLst>
              <a:ext uri="{FF2B5EF4-FFF2-40B4-BE49-F238E27FC236}">
                <a16:creationId xmlns:a16="http://schemas.microsoft.com/office/drawing/2014/main" id="{B01265E7-CF3E-3943-9DBE-AB2835811F37}"/>
              </a:ext>
            </a:extLst>
          </p:cNvPr>
          <p:cNvSpPr txBox="1"/>
          <p:nvPr/>
        </p:nvSpPr>
        <p:spPr>
          <a:xfrm>
            <a:off x="887677" y="2303625"/>
            <a:ext cx="10705233" cy="1015663"/>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Handler is created and configured by the Shim, which then proceeds to submit the REGISTER message and then moves into a message receiving loop and passes messages to the Handler, which dispatches it to the appropriate method based on its state.</a:t>
            </a:r>
          </a:p>
        </p:txBody>
      </p:sp>
      <p:grpSp>
        <p:nvGrpSpPr>
          <p:cNvPr id="15" name="Group 14">
            <a:extLst>
              <a:ext uri="{FF2B5EF4-FFF2-40B4-BE49-F238E27FC236}">
                <a16:creationId xmlns:a16="http://schemas.microsoft.com/office/drawing/2014/main" id="{7ABAF016-A9FC-3247-A95D-A1F99CFCF6F2}"/>
              </a:ext>
            </a:extLst>
          </p:cNvPr>
          <p:cNvGrpSpPr/>
          <p:nvPr/>
        </p:nvGrpSpPr>
        <p:grpSpPr>
          <a:xfrm>
            <a:off x="1086676" y="3843128"/>
            <a:ext cx="720000" cy="1914074"/>
            <a:chOff x="1086676" y="3843128"/>
            <a:chExt cx="720000" cy="1914074"/>
          </a:xfrm>
        </p:grpSpPr>
        <p:sp>
          <p:nvSpPr>
            <p:cNvPr id="10" name="Arc 9">
              <a:extLst>
                <a:ext uri="{FF2B5EF4-FFF2-40B4-BE49-F238E27FC236}">
                  <a16:creationId xmlns:a16="http://schemas.microsoft.com/office/drawing/2014/main" id="{5036AC8C-3113-B84E-9DD0-B5F0BE71F6CD}"/>
                </a:ext>
              </a:extLst>
            </p:cNvPr>
            <p:cNvSpPr/>
            <p:nvPr/>
          </p:nvSpPr>
          <p:spPr>
            <a:xfrm>
              <a:off x="1086676" y="3843128"/>
              <a:ext cx="720000" cy="720000"/>
            </a:xfrm>
            <a:prstGeom prst="arc">
              <a:avLst>
                <a:gd name="adj1" fmla="val 10855767"/>
                <a:gd name="adj2" fmla="val 0"/>
              </a:avLst>
            </a:prstGeom>
            <a:ln>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6" name="Arc 15">
              <a:extLst>
                <a:ext uri="{FF2B5EF4-FFF2-40B4-BE49-F238E27FC236}">
                  <a16:creationId xmlns:a16="http://schemas.microsoft.com/office/drawing/2014/main" id="{7450A41A-546B-7C43-A184-22586E8A9717}"/>
                </a:ext>
              </a:extLst>
            </p:cNvPr>
            <p:cNvSpPr/>
            <p:nvPr/>
          </p:nvSpPr>
          <p:spPr>
            <a:xfrm flipH="1" flipV="1">
              <a:off x="1086676" y="5037202"/>
              <a:ext cx="720000" cy="720000"/>
            </a:xfrm>
            <a:prstGeom prst="arc">
              <a:avLst>
                <a:gd name="adj1" fmla="val 10855767"/>
                <a:gd name="adj2" fmla="val 0"/>
              </a:avLst>
            </a:prstGeom>
            <a:ln>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3" name="Straight Connector 12">
              <a:extLst>
                <a:ext uri="{FF2B5EF4-FFF2-40B4-BE49-F238E27FC236}">
                  <a16:creationId xmlns:a16="http://schemas.microsoft.com/office/drawing/2014/main" id="{C03E7DD4-9ED9-7947-894A-FC8186775BCE}"/>
                </a:ext>
              </a:extLst>
            </p:cNvPr>
            <p:cNvCxnSpPr/>
            <p:nvPr/>
          </p:nvCxnSpPr>
          <p:spPr>
            <a:xfrm>
              <a:off x="1086676" y="4189582"/>
              <a:ext cx="0" cy="1185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DAB467-D626-764F-8AA3-49D6FAE4EC83}"/>
                </a:ext>
              </a:extLst>
            </p:cNvPr>
            <p:cNvCxnSpPr/>
            <p:nvPr/>
          </p:nvCxnSpPr>
          <p:spPr>
            <a:xfrm>
              <a:off x="1806676" y="4218773"/>
              <a:ext cx="0" cy="118520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74F880E1-B801-E745-B496-59506C3A2A89}"/>
              </a:ext>
            </a:extLst>
          </p:cNvPr>
          <p:cNvSpPr txBox="1"/>
          <p:nvPr/>
        </p:nvSpPr>
        <p:spPr>
          <a:xfrm>
            <a:off x="220709" y="4366269"/>
            <a:ext cx="853435" cy="646331"/>
          </a:xfrm>
          <a:prstGeom prst="rect">
            <a:avLst/>
          </a:prstGeom>
          <a:noFill/>
        </p:spPr>
        <p:txBody>
          <a:bodyPr wrap="square" rtlCol="0">
            <a:spAutoFit/>
          </a:bodyPr>
          <a:lstStyle/>
          <a:p>
            <a:pPr algn="r"/>
            <a:r>
              <a:rPr lang="en-AU" sz="1200" i="1" dirty="0">
                <a:latin typeface="Arial Narrow" panose="020B0604020202020204" pitchFamily="34" charset="0"/>
                <a:cs typeface="Arial Narrow" panose="020B0604020202020204" pitchFamily="34" charset="0"/>
              </a:rPr>
              <a:t>message receiving loop</a:t>
            </a:r>
          </a:p>
        </p:txBody>
      </p:sp>
      <p:cxnSp>
        <p:nvCxnSpPr>
          <p:cNvPr id="20" name="Straight Arrow Connector 19">
            <a:extLst>
              <a:ext uri="{FF2B5EF4-FFF2-40B4-BE49-F238E27FC236}">
                <a16:creationId xmlns:a16="http://schemas.microsoft.com/office/drawing/2014/main" id="{7A916F0C-D5A0-1A4E-87CA-20C829D8B575}"/>
              </a:ext>
            </a:extLst>
          </p:cNvPr>
          <p:cNvCxnSpPr>
            <a:cxnSpLocks/>
          </p:cNvCxnSpPr>
          <p:nvPr/>
        </p:nvCxnSpPr>
        <p:spPr>
          <a:xfrm>
            <a:off x="1889760" y="4755091"/>
            <a:ext cx="1171787"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E19D190-5228-B84B-A2CE-6FA8B2332FF2}"/>
              </a:ext>
            </a:extLst>
          </p:cNvPr>
          <p:cNvSpPr txBox="1"/>
          <p:nvPr/>
        </p:nvSpPr>
        <p:spPr>
          <a:xfrm>
            <a:off x="1861926" y="4384666"/>
            <a:ext cx="1204176"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ChaincodeMessage</a:t>
            </a:r>
            <a:endParaRPr lang="en-AU" sz="1100" i="1" dirty="0">
              <a:latin typeface="Arial Narrow" panose="020B0604020202020204" pitchFamily="34" charset="0"/>
              <a:cs typeface="Arial Narrow" panose="020B0604020202020204" pitchFamily="34" charset="0"/>
            </a:endParaRPr>
          </a:p>
        </p:txBody>
      </p:sp>
      <p:sp>
        <p:nvSpPr>
          <p:cNvPr id="27" name="Oval 26">
            <a:extLst>
              <a:ext uri="{FF2B5EF4-FFF2-40B4-BE49-F238E27FC236}">
                <a16:creationId xmlns:a16="http://schemas.microsoft.com/office/drawing/2014/main" id="{7E337585-2636-D143-8B42-D00D95DF3DDA}"/>
              </a:ext>
            </a:extLst>
          </p:cNvPr>
          <p:cNvSpPr>
            <a:spLocks noChangeAspect="1"/>
          </p:cNvSpPr>
          <p:nvPr/>
        </p:nvSpPr>
        <p:spPr>
          <a:xfrm>
            <a:off x="3061547" y="4575091"/>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a:extLst>
              <a:ext uri="{FF2B5EF4-FFF2-40B4-BE49-F238E27FC236}">
                <a16:creationId xmlns:a16="http://schemas.microsoft.com/office/drawing/2014/main" id="{01AEA94A-5E5C-074B-AD89-2DCBD39CC02C}"/>
              </a:ext>
            </a:extLst>
          </p:cNvPr>
          <p:cNvSpPr txBox="1"/>
          <p:nvPr/>
        </p:nvSpPr>
        <p:spPr>
          <a:xfrm>
            <a:off x="2299430" y="5440997"/>
            <a:ext cx="1729961"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Handler.handleMessage</a:t>
            </a:r>
            <a:r>
              <a:rPr lang="en-AU" sz="1100" i="1" dirty="0">
                <a:latin typeface="Arial Narrow" panose="020B0604020202020204" pitchFamily="34" charset="0"/>
                <a:cs typeface="Arial Narrow" panose="020B0604020202020204" pitchFamily="34" charset="0"/>
              </a:rPr>
              <a:t>(msg)</a:t>
            </a:r>
          </a:p>
        </p:txBody>
      </p:sp>
      <p:sp>
        <p:nvSpPr>
          <p:cNvPr id="29" name="Oval 28">
            <a:extLst>
              <a:ext uri="{FF2B5EF4-FFF2-40B4-BE49-F238E27FC236}">
                <a16:creationId xmlns:a16="http://schemas.microsoft.com/office/drawing/2014/main" id="{DC10C2B0-7B43-4A41-8DD9-650E1FCD9527}"/>
              </a:ext>
            </a:extLst>
          </p:cNvPr>
          <p:cNvSpPr>
            <a:spLocks noChangeAspect="1"/>
          </p:cNvSpPr>
          <p:nvPr/>
        </p:nvSpPr>
        <p:spPr>
          <a:xfrm>
            <a:off x="4566241" y="3657115"/>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B3C3FEFA-3D99-A144-AE2F-49B64FF8488E}"/>
              </a:ext>
            </a:extLst>
          </p:cNvPr>
          <p:cNvSpPr>
            <a:spLocks noChangeAspect="1"/>
          </p:cNvSpPr>
          <p:nvPr/>
        </p:nvSpPr>
        <p:spPr>
          <a:xfrm>
            <a:off x="4572507" y="4575091"/>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39974CE1-0BEA-6149-B1E0-6C2F9111AC3C}"/>
              </a:ext>
            </a:extLst>
          </p:cNvPr>
          <p:cNvSpPr>
            <a:spLocks noChangeAspect="1"/>
          </p:cNvSpPr>
          <p:nvPr/>
        </p:nvSpPr>
        <p:spPr>
          <a:xfrm>
            <a:off x="4559975" y="5498762"/>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2" name="Straight Arrow Connector 31">
            <a:extLst>
              <a:ext uri="{FF2B5EF4-FFF2-40B4-BE49-F238E27FC236}">
                <a16:creationId xmlns:a16="http://schemas.microsoft.com/office/drawing/2014/main" id="{2F2E6A9E-7952-AF45-B655-678AFF768BFF}"/>
              </a:ext>
            </a:extLst>
          </p:cNvPr>
          <p:cNvCxnSpPr>
            <a:cxnSpLocks/>
          </p:cNvCxnSpPr>
          <p:nvPr/>
        </p:nvCxnSpPr>
        <p:spPr>
          <a:xfrm>
            <a:off x="3421547" y="4760786"/>
            <a:ext cx="115096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E5A3322-12EA-BA43-A10A-5110BCC82724}"/>
              </a:ext>
            </a:extLst>
          </p:cNvPr>
          <p:cNvCxnSpPr>
            <a:cxnSpLocks/>
            <a:stCxn id="27" idx="7"/>
            <a:endCxn id="29" idx="2"/>
          </p:cNvCxnSpPr>
          <p:nvPr/>
        </p:nvCxnSpPr>
        <p:spPr>
          <a:xfrm flipV="1">
            <a:off x="3368826" y="3837115"/>
            <a:ext cx="1197415" cy="790697"/>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0604831-F79D-2148-A1DE-1FA9044AA1B0}"/>
              </a:ext>
            </a:extLst>
          </p:cNvPr>
          <p:cNvCxnSpPr>
            <a:cxnSpLocks/>
            <a:stCxn id="27" idx="5"/>
            <a:endCxn id="31" idx="2"/>
          </p:cNvCxnSpPr>
          <p:nvPr/>
        </p:nvCxnSpPr>
        <p:spPr>
          <a:xfrm>
            <a:off x="3368826" y="4882370"/>
            <a:ext cx="1191149" cy="796392"/>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34FEBC9-3726-D248-A1A6-1080591AB7EA}"/>
              </a:ext>
            </a:extLst>
          </p:cNvPr>
          <p:cNvSpPr txBox="1"/>
          <p:nvPr/>
        </p:nvSpPr>
        <p:spPr>
          <a:xfrm>
            <a:off x="3874994" y="5878911"/>
            <a:ext cx="1595309"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Handler.handleReady</a:t>
            </a:r>
            <a:r>
              <a:rPr lang="en-AU" sz="1100" i="1" dirty="0">
                <a:latin typeface="Arial Narrow" panose="020B0604020202020204" pitchFamily="34" charset="0"/>
                <a:cs typeface="Arial Narrow" panose="020B0604020202020204" pitchFamily="34" charset="0"/>
              </a:rPr>
              <a:t>(msg)</a:t>
            </a:r>
          </a:p>
        </p:txBody>
      </p:sp>
      <p:sp>
        <p:nvSpPr>
          <p:cNvPr id="44" name="TextBox 43">
            <a:extLst>
              <a:ext uri="{FF2B5EF4-FFF2-40B4-BE49-F238E27FC236}">
                <a16:creationId xmlns:a16="http://schemas.microsoft.com/office/drawing/2014/main" id="{B7699D9A-D6E6-5046-9F94-864A620083FA}"/>
              </a:ext>
            </a:extLst>
          </p:cNvPr>
          <p:cNvSpPr txBox="1"/>
          <p:nvPr/>
        </p:nvSpPr>
        <p:spPr>
          <a:xfrm>
            <a:off x="4919975" y="4579981"/>
            <a:ext cx="1858201"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Handler.handleEstablished</a:t>
            </a:r>
            <a:r>
              <a:rPr lang="en-AU" sz="1100" i="1" dirty="0">
                <a:latin typeface="Arial Narrow" panose="020B0604020202020204" pitchFamily="34" charset="0"/>
                <a:cs typeface="Arial Narrow" panose="020B0604020202020204" pitchFamily="34" charset="0"/>
              </a:rPr>
              <a:t>(msg)</a:t>
            </a:r>
          </a:p>
        </p:txBody>
      </p:sp>
      <p:sp>
        <p:nvSpPr>
          <p:cNvPr id="45" name="TextBox 44">
            <a:extLst>
              <a:ext uri="{FF2B5EF4-FFF2-40B4-BE49-F238E27FC236}">
                <a16:creationId xmlns:a16="http://schemas.microsoft.com/office/drawing/2014/main" id="{2C834D09-2C68-5647-BD6B-059D2855B8E8}"/>
              </a:ext>
            </a:extLst>
          </p:cNvPr>
          <p:cNvSpPr txBox="1"/>
          <p:nvPr/>
        </p:nvSpPr>
        <p:spPr>
          <a:xfrm>
            <a:off x="4932507" y="3673152"/>
            <a:ext cx="1672253"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Handler.handleCreated</a:t>
            </a:r>
            <a:r>
              <a:rPr lang="en-AU" sz="1100" i="1" dirty="0">
                <a:latin typeface="Arial Narrow" panose="020B0604020202020204" pitchFamily="34" charset="0"/>
                <a:cs typeface="Arial Narrow" panose="020B0604020202020204" pitchFamily="34" charset="0"/>
              </a:rPr>
              <a:t>(msg)</a:t>
            </a:r>
          </a:p>
        </p:txBody>
      </p:sp>
      <p:sp>
        <p:nvSpPr>
          <p:cNvPr id="46" name="Right Brace 45">
            <a:extLst>
              <a:ext uri="{FF2B5EF4-FFF2-40B4-BE49-F238E27FC236}">
                <a16:creationId xmlns:a16="http://schemas.microsoft.com/office/drawing/2014/main" id="{0180FD7B-28EC-AB4D-BADA-70AD1ACA3DAA}"/>
              </a:ext>
            </a:extLst>
          </p:cNvPr>
          <p:cNvSpPr/>
          <p:nvPr/>
        </p:nvSpPr>
        <p:spPr>
          <a:xfrm>
            <a:off x="6888479" y="3673152"/>
            <a:ext cx="169333" cy="1227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7" name="TextBox 46">
            <a:extLst>
              <a:ext uri="{FF2B5EF4-FFF2-40B4-BE49-F238E27FC236}">
                <a16:creationId xmlns:a16="http://schemas.microsoft.com/office/drawing/2014/main" id="{D04E6C49-87A9-C14D-B3E3-9363F7E204AA}"/>
              </a:ext>
            </a:extLst>
          </p:cNvPr>
          <p:cNvSpPr txBox="1"/>
          <p:nvPr/>
        </p:nvSpPr>
        <p:spPr>
          <a:xfrm>
            <a:off x="7125646" y="3788343"/>
            <a:ext cx="2921993" cy="1015663"/>
          </a:xfrm>
          <a:prstGeom prst="rect">
            <a:avLst/>
          </a:prstGeom>
          <a:noFill/>
        </p:spPr>
        <p:txBody>
          <a:bodyPr wrap="square" rtlCol="0">
            <a:spAutoFit/>
          </a:bodyPr>
          <a:lstStyle/>
          <a:p>
            <a:r>
              <a:rPr lang="en-AU" sz="1200" dirty="0">
                <a:latin typeface="Arial Narrow" panose="020B0604020202020204" pitchFamily="34" charset="0"/>
                <a:cs typeface="Arial Narrow" panose="020B0604020202020204" pitchFamily="34" charset="0"/>
              </a:rPr>
              <a:t>These two methods only perform state transition after verifying expected type of the </a:t>
            </a:r>
            <a:r>
              <a:rPr lang="en-AU" sz="1200" dirty="0" err="1">
                <a:latin typeface="Arial Narrow" panose="020B0604020202020204" pitchFamily="34" charset="0"/>
                <a:cs typeface="Arial Narrow" panose="020B0604020202020204" pitchFamily="34" charset="0"/>
              </a:rPr>
              <a:t>messaage</a:t>
            </a:r>
            <a:r>
              <a:rPr lang="en-AU" sz="1200" dirty="0">
                <a:latin typeface="Arial Narrow" panose="020B0604020202020204" pitchFamily="34" charset="0"/>
                <a:cs typeface="Arial Narrow" panose="020B0604020202020204" pitchFamily="34" charset="0"/>
              </a:rPr>
              <a:t> (i.e. </a:t>
            </a:r>
            <a:r>
              <a:rPr lang="en-AU" sz="1200" b="1" dirty="0">
                <a:latin typeface="Arial Narrow" panose="020B0604020202020204" pitchFamily="34" charset="0"/>
                <a:cs typeface="Arial Narrow" panose="020B0604020202020204" pitchFamily="34" charset="0"/>
              </a:rPr>
              <a:t>REGISTERED</a:t>
            </a:r>
            <a:r>
              <a:rPr lang="en-AU" sz="1200" dirty="0">
                <a:latin typeface="Arial Narrow" panose="020B0604020202020204" pitchFamily="34" charset="0"/>
                <a:cs typeface="Arial Narrow" panose="020B0604020202020204" pitchFamily="34" charset="0"/>
              </a:rPr>
              <a:t> and </a:t>
            </a:r>
            <a:r>
              <a:rPr lang="en-AU" sz="1200" b="1" dirty="0">
                <a:latin typeface="Arial Narrow" panose="020B0604020202020204" pitchFamily="34" charset="0"/>
                <a:cs typeface="Arial Narrow" panose="020B0604020202020204" pitchFamily="34" charset="0"/>
              </a:rPr>
              <a:t>READY</a:t>
            </a:r>
            <a:r>
              <a:rPr lang="en-AU" sz="1200" dirty="0">
                <a:latin typeface="Arial Narrow" panose="020B0604020202020204" pitchFamily="34" charset="0"/>
                <a:cs typeface="Arial Narrow" panose="020B0604020202020204" pitchFamily="34" charset="0"/>
              </a:rPr>
              <a:t> respectively) if a different type is received they terminate the </a:t>
            </a:r>
            <a:r>
              <a:rPr lang="en-AU" sz="1200" dirty="0" err="1">
                <a:latin typeface="Arial Narrow" panose="020B0604020202020204" pitchFamily="34" charset="0"/>
                <a:cs typeface="Arial Narrow" panose="020B0604020202020204" pitchFamily="34" charset="0"/>
              </a:rPr>
              <a:t>chaicode</a:t>
            </a:r>
            <a:r>
              <a:rPr lang="en-AU" sz="1200" dirty="0">
                <a:latin typeface="Arial Narrow" panose="020B0604020202020204" pitchFamily="34" charset="0"/>
                <a:cs typeface="Arial Narrow" panose="020B0604020202020204" pitchFamily="34" charset="0"/>
              </a:rPr>
              <a:t> process.</a:t>
            </a:r>
          </a:p>
        </p:txBody>
      </p:sp>
      <p:sp>
        <p:nvSpPr>
          <p:cNvPr id="48" name="Oval 47">
            <a:extLst>
              <a:ext uri="{FF2B5EF4-FFF2-40B4-BE49-F238E27FC236}">
                <a16:creationId xmlns:a16="http://schemas.microsoft.com/office/drawing/2014/main" id="{F61CEAF9-A390-4F4A-B538-23E06D293399}"/>
              </a:ext>
            </a:extLst>
          </p:cNvPr>
          <p:cNvSpPr>
            <a:spLocks noChangeAspect="1"/>
          </p:cNvSpPr>
          <p:nvPr/>
        </p:nvSpPr>
        <p:spPr>
          <a:xfrm>
            <a:off x="6361699" y="5126810"/>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a:extLst>
              <a:ext uri="{FF2B5EF4-FFF2-40B4-BE49-F238E27FC236}">
                <a16:creationId xmlns:a16="http://schemas.microsoft.com/office/drawing/2014/main" id="{50BB8034-F092-A646-8547-8BD3AAE91224}"/>
              </a:ext>
            </a:extLst>
          </p:cNvPr>
          <p:cNvSpPr>
            <a:spLocks noChangeAspect="1"/>
          </p:cNvSpPr>
          <p:nvPr/>
        </p:nvSpPr>
        <p:spPr>
          <a:xfrm>
            <a:off x="6361699" y="5962432"/>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0" name="Straight Arrow Connector 49">
            <a:extLst>
              <a:ext uri="{FF2B5EF4-FFF2-40B4-BE49-F238E27FC236}">
                <a16:creationId xmlns:a16="http://schemas.microsoft.com/office/drawing/2014/main" id="{57BAD541-02CB-5144-B43E-3D727FABA244}"/>
              </a:ext>
            </a:extLst>
          </p:cNvPr>
          <p:cNvCxnSpPr>
            <a:cxnSpLocks/>
            <a:endCxn id="48" idx="2"/>
          </p:cNvCxnSpPr>
          <p:nvPr/>
        </p:nvCxnSpPr>
        <p:spPr>
          <a:xfrm flipV="1">
            <a:off x="4916617" y="5306810"/>
            <a:ext cx="1445082" cy="329388"/>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C22BB53-C8AF-3D41-AC56-87FF92399306}"/>
              </a:ext>
            </a:extLst>
          </p:cNvPr>
          <p:cNvCxnSpPr>
            <a:cxnSpLocks/>
            <a:endCxn id="49" idx="2"/>
          </p:cNvCxnSpPr>
          <p:nvPr/>
        </p:nvCxnSpPr>
        <p:spPr>
          <a:xfrm>
            <a:off x="4902546" y="5757555"/>
            <a:ext cx="1459153" cy="384877"/>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59CDEF1-C009-D14F-8DBE-F3E913252D4F}"/>
              </a:ext>
            </a:extLst>
          </p:cNvPr>
          <p:cNvSpPr txBox="1"/>
          <p:nvPr/>
        </p:nvSpPr>
        <p:spPr>
          <a:xfrm>
            <a:off x="5585891" y="5493936"/>
            <a:ext cx="2319866"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Handler.handleStubInteraction</a:t>
            </a:r>
            <a:r>
              <a:rPr lang="en-AU" sz="1100" i="1" dirty="0">
                <a:latin typeface="Arial Narrow" panose="020B0604020202020204" pitchFamily="34" charset="0"/>
                <a:cs typeface="Arial Narrow" panose="020B0604020202020204" pitchFamily="34" charset="0"/>
              </a:rPr>
              <a:t>(</a:t>
            </a:r>
            <a:r>
              <a:rPr lang="en-AU" sz="1100" i="1" dirty="0" err="1">
                <a:latin typeface="Arial Narrow" panose="020B0604020202020204" pitchFamily="34" charset="0"/>
                <a:cs typeface="Arial Narrow" panose="020B0604020202020204" pitchFamily="34" charset="0"/>
              </a:rPr>
              <a:t>func</a:t>
            </a:r>
            <a:r>
              <a:rPr lang="en-AU" sz="1100" i="1" dirty="0">
                <a:latin typeface="Arial Narrow" panose="020B0604020202020204" pitchFamily="34" charset="0"/>
                <a:cs typeface="Arial Narrow" panose="020B0604020202020204" pitchFamily="34" charset="0"/>
              </a:rPr>
              <a:t>, msg)</a:t>
            </a:r>
          </a:p>
        </p:txBody>
      </p:sp>
      <p:sp>
        <p:nvSpPr>
          <p:cNvPr id="55" name="TextBox 54">
            <a:extLst>
              <a:ext uri="{FF2B5EF4-FFF2-40B4-BE49-F238E27FC236}">
                <a16:creationId xmlns:a16="http://schemas.microsoft.com/office/drawing/2014/main" id="{474B9BFB-FE4F-6247-B6E5-2F512247BFC7}"/>
              </a:ext>
            </a:extLst>
          </p:cNvPr>
          <p:cNvSpPr txBox="1"/>
          <p:nvPr/>
        </p:nvSpPr>
        <p:spPr>
          <a:xfrm>
            <a:off x="5657582" y="6338754"/>
            <a:ext cx="1813317"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Handler.handleResponse</a:t>
            </a:r>
            <a:r>
              <a:rPr lang="en-AU" sz="1100" i="1" dirty="0">
                <a:latin typeface="Arial Narrow" panose="020B0604020202020204" pitchFamily="34" charset="0"/>
                <a:cs typeface="Arial Narrow" panose="020B0604020202020204" pitchFamily="34" charset="0"/>
              </a:rPr>
              <a:t>(msg)</a:t>
            </a:r>
          </a:p>
        </p:txBody>
      </p:sp>
      <p:cxnSp>
        <p:nvCxnSpPr>
          <p:cNvPr id="58" name="Straight Connector 57">
            <a:extLst>
              <a:ext uri="{FF2B5EF4-FFF2-40B4-BE49-F238E27FC236}">
                <a16:creationId xmlns:a16="http://schemas.microsoft.com/office/drawing/2014/main" id="{42FA4744-4DAB-4442-B08A-C803261BBFA4}"/>
              </a:ext>
            </a:extLst>
          </p:cNvPr>
          <p:cNvCxnSpPr>
            <a:cxnSpLocks/>
            <a:stCxn id="48" idx="6"/>
          </p:cNvCxnSpPr>
          <p:nvPr/>
        </p:nvCxnSpPr>
        <p:spPr>
          <a:xfrm>
            <a:off x="6721699" y="5306810"/>
            <a:ext cx="142127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A9B4D5A-63B8-9246-BC95-CD5899D5FD2F}"/>
              </a:ext>
            </a:extLst>
          </p:cNvPr>
          <p:cNvCxnSpPr>
            <a:cxnSpLocks/>
          </p:cNvCxnSpPr>
          <p:nvPr/>
        </p:nvCxnSpPr>
        <p:spPr>
          <a:xfrm flipV="1">
            <a:off x="8142974" y="5074157"/>
            <a:ext cx="0" cy="83362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2FDA54F-EF95-CA42-AD53-6CB41ABD55D3}"/>
              </a:ext>
            </a:extLst>
          </p:cNvPr>
          <p:cNvCxnSpPr>
            <a:cxnSpLocks/>
          </p:cNvCxnSpPr>
          <p:nvPr/>
        </p:nvCxnSpPr>
        <p:spPr>
          <a:xfrm>
            <a:off x="8142973" y="5074157"/>
            <a:ext cx="856648" cy="0"/>
          </a:xfrm>
          <a:prstGeom prst="line">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21DF54F-D62B-B745-9106-C643D17DBB97}"/>
              </a:ext>
            </a:extLst>
          </p:cNvPr>
          <p:cNvCxnSpPr>
            <a:cxnSpLocks/>
          </p:cNvCxnSpPr>
          <p:nvPr/>
        </p:nvCxnSpPr>
        <p:spPr>
          <a:xfrm>
            <a:off x="8142973" y="5898157"/>
            <a:ext cx="856648" cy="0"/>
          </a:xfrm>
          <a:prstGeom prst="line">
            <a:avLst/>
          </a:prstGeom>
          <a:ln>
            <a:prstDash val="dash"/>
            <a:tailEnd type="stealth"/>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3CCAF1E-F815-4342-9E9C-A1377DBFD9AC}"/>
              </a:ext>
            </a:extLst>
          </p:cNvPr>
          <p:cNvSpPr>
            <a:spLocks noChangeAspect="1"/>
          </p:cNvSpPr>
          <p:nvPr/>
        </p:nvSpPr>
        <p:spPr>
          <a:xfrm>
            <a:off x="8999247" y="4900383"/>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Oval 66">
            <a:extLst>
              <a:ext uri="{FF2B5EF4-FFF2-40B4-BE49-F238E27FC236}">
                <a16:creationId xmlns:a16="http://schemas.microsoft.com/office/drawing/2014/main" id="{156A0CD9-4D9F-5041-8DCE-603455B52456}"/>
              </a:ext>
            </a:extLst>
          </p:cNvPr>
          <p:cNvSpPr>
            <a:spLocks noChangeAspect="1"/>
          </p:cNvSpPr>
          <p:nvPr/>
        </p:nvSpPr>
        <p:spPr>
          <a:xfrm>
            <a:off x="8991551" y="5714594"/>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TextBox 67">
            <a:extLst>
              <a:ext uri="{FF2B5EF4-FFF2-40B4-BE49-F238E27FC236}">
                <a16:creationId xmlns:a16="http://schemas.microsoft.com/office/drawing/2014/main" id="{A095AAC5-854E-1E44-8F47-309E27B05280}"/>
              </a:ext>
            </a:extLst>
          </p:cNvPr>
          <p:cNvSpPr txBox="1"/>
          <p:nvPr/>
        </p:nvSpPr>
        <p:spPr>
          <a:xfrm>
            <a:off x="8478447" y="5288116"/>
            <a:ext cx="1415772"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Handler.handleInit</a:t>
            </a:r>
            <a:r>
              <a:rPr lang="en-AU" sz="1100" i="1" dirty="0">
                <a:latin typeface="Arial Narrow" panose="020B0604020202020204" pitchFamily="34" charset="0"/>
                <a:cs typeface="Arial Narrow" panose="020B0604020202020204" pitchFamily="34" charset="0"/>
              </a:rPr>
              <a:t>(msg)</a:t>
            </a:r>
          </a:p>
        </p:txBody>
      </p:sp>
      <p:sp>
        <p:nvSpPr>
          <p:cNvPr id="69" name="TextBox 68">
            <a:extLst>
              <a:ext uri="{FF2B5EF4-FFF2-40B4-BE49-F238E27FC236}">
                <a16:creationId xmlns:a16="http://schemas.microsoft.com/office/drawing/2014/main" id="{C68E17CA-7EBC-0449-8131-6B3DEAEB1404}"/>
              </a:ext>
            </a:extLst>
          </p:cNvPr>
          <p:cNvSpPr txBox="1"/>
          <p:nvPr/>
        </p:nvSpPr>
        <p:spPr>
          <a:xfrm>
            <a:off x="8463665" y="6081721"/>
            <a:ext cx="1864613"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Handler.handleTransaction</a:t>
            </a:r>
            <a:r>
              <a:rPr lang="en-AU" sz="1100" i="1" dirty="0">
                <a:latin typeface="Arial Narrow" panose="020B0604020202020204" pitchFamily="34" charset="0"/>
                <a:cs typeface="Arial Narrow" panose="020B0604020202020204" pitchFamily="34" charset="0"/>
              </a:rPr>
              <a:t>(msg)</a:t>
            </a:r>
          </a:p>
        </p:txBody>
      </p:sp>
      <p:cxnSp>
        <p:nvCxnSpPr>
          <p:cNvPr id="70" name="Straight Connector 69">
            <a:extLst>
              <a:ext uri="{FF2B5EF4-FFF2-40B4-BE49-F238E27FC236}">
                <a16:creationId xmlns:a16="http://schemas.microsoft.com/office/drawing/2014/main" id="{13229C10-52D7-DC48-BCB9-1FE8373B70A5}"/>
              </a:ext>
            </a:extLst>
          </p:cNvPr>
          <p:cNvCxnSpPr>
            <a:cxnSpLocks/>
            <a:stCxn id="66" idx="6"/>
          </p:cNvCxnSpPr>
          <p:nvPr/>
        </p:nvCxnSpPr>
        <p:spPr>
          <a:xfrm flipV="1">
            <a:off x="9359247" y="5074157"/>
            <a:ext cx="1642429" cy="6226"/>
          </a:xfrm>
          <a:prstGeom prst="line">
            <a:avLst/>
          </a:prstGeom>
          <a:ln>
            <a:prstDash val="solid"/>
            <a:tailEnd type="stealt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149EB2C-A52C-904E-9491-EF6DC89EBD70}"/>
              </a:ext>
            </a:extLst>
          </p:cNvPr>
          <p:cNvCxnSpPr>
            <a:cxnSpLocks/>
            <a:stCxn id="67" idx="6"/>
          </p:cNvCxnSpPr>
          <p:nvPr/>
        </p:nvCxnSpPr>
        <p:spPr>
          <a:xfrm>
            <a:off x="9351551" y="5894594"/>
            <a:ext cx="1642429" cy="11269"/>
          </a:xfrm>
          <a:prstGeom prst="line">
            <a:avLst/>
          </a:prstGeom>
          <a:ln>
            <a:prstDash val="solid"/>
            <a:tailEnd type="stealth"/>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5E2B55A4-7F42-E346-BE63-1A078AF2E66C}"/>
              </a:ext>
            </a:extLst>
          </p:cNvPr>
          <p:cNvSpPr>
            <a:spLocks noChangeAspect="1"/>
          </p:cNvSpPr>
          <p:nvPr/>
        </p:nvSpPr>
        <p:spPr>
          <a:xfrm>
            <a:off x="10987846" y="4890758"/>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a:extLst>
              <a:ext uri="{FF2B5EF4-FFF2-40B4-BE49-F238E27FC236}">
                <a16:creationId xmlns:a16="http://schemas.microsoft.com/office/drawing/2014/main" id="{B0822682-4486-B343-9A70-72CAA7F265C4}"/>
              </a:ext>
            </a:extLst>
          </p:cNvPr>
          <p:cNvSpPr>
            <a:spLocks noChangeAspect="1"/>
          </p:cNvSpPr>
          <p:nvPr/>
        </p:nvSpPr>
        <p:spPr>
          <a:xfrm>
            <a:off x="11001676" y="5712096"/>
            <a:ext cx="360000" cy="360000"/>
          </a:xfrm>
          <a:prstGeom prst="ellipse">
            <a:avLst/>
          </a:prstGeom>
          <a:gradFill>
            <a:gsLst>
              <a:gs pos="24000">
                <a:schemeClr val="accent1">
                  <a:lumMod val="5000"/>
                  <a:lumOff val="95000"/>
                </a:schemeClr>
              </a:gs>
              <a:gs pos="92000">
                <a:schemeClr val="accent5">
                  <a:lumMod val="20000"/>
                  <a:lumOff val="8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 name="TextBox 76">
            <a:extLst>
              <a:ext uri="{FF2B5EF4-FFF2-40B4-BE49-F238E27FC236}">
                <a16:creationId xmlns:a16="http://schemas.microsoft.com/office/drawing/2014/main" id="{9FD8E435-837D-6F4E-92E2-B189C715CF82}"/>
              </a:ext>
            </a:extLst>
          </p:cNvPr>
          <p:cNvSpPr txBox="1"/>
          <p:nvPr/>
        </p:nvSpPr>
        <p:spPr>
          <a:xfrm>
            <a:off x="10485600" y="6091051"/>
            <a:ext cx="1402948"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Chaincode.Invoke</a:t>
            </a:r>
            <a:r>
              <a:rPr lang="en-AU" sz="1100" i="1" dirty="0">
                <a:latin typeface="Arial Narrow" panose="020B0604020202020204" pitchFamily="34" charset="0"/>
                <a:cs typeface="Arial Narrow" panose="020B0604020202020204" pitchFamily="34" charset="0"/>
              </a:rPr>
              <a:t>(stub)</a:t>
            </a:r>
          </a:p>
        </p:txBody>
      </p:sp>
      <p:sp>
        <p:nvSpPr>
          <p:cNvPr id="78" name="TextBox 77">
            <a:extLst>
              <a:ext uri="{FF2B5EF4-FFF2-40B4-BE49-F238E27FC236}">
                <a16:creationId xmlns:a16="http://schemas.microsoft.com/office/drawing/2014/main" id="{756C6C6A-C76E-1D48-90E3-6E9324DBF90E}"/>
              </a:ext>
            </a:extLst>
          </p:cNvPr>
          <p:cNvSpPr txBox="1"/>
          <p:nvPr/>
        </p:nvSpPr>
        <p:spPr>
          <a:xfrm>
            <a:off x="10569549" y="5263452"/>
            <a:ext cx="1217000" cy="261610"/>
          </a:xfrm>
          <a:prstGeom prst="rect">
            <a:avLst/>
          </a:prstGeom>
          <a:noFill/>
        </p:spPr>
        <p:txBody>
          <a:bodyPr wrap="none" rtlCol="0">
            <a:spAutoFit/>
          </a:bodyPr>
          <a:lstStyle/>
          <a:p>
            <a:r>
              <a:rPr lang="en-AU" sz="1100" i="1" dirty="0" err="1">
                <a:latin typeface="Arial Narrow" panose="020B0604020202020204" pitchFamily="34" charset="0"/>
                <a:cs typeface="Arial Narrow" panose="020B0604020202020204" pitchFamily="34" charset="0"/>
              </a:rPr>
              <a:t>Chaincode.Init</a:t>
            </a:r>
            <a:r>
              <a:rPr lang="en-AU" sz="1100" i="1" dirty="0">
                <a:latin typeface="Arial Narrow" panose="020B0604020202020204" pitchFamily="34" charset="0"/>
                <a:cs typeface="Arial Narrow" panose="020B0604020202020204" pitchFamily="34" charset="0"/>
              </a:rPr>
              <a:t>(stub)</a:t>
            </a:r>
          </a:p>
        </p:txBody>
      </p:sp>
      <p:sp>
        <p:nvSpPr>
          <p:cNvPr id="79" name="TextBox 78">
            <a:extLst>
              <a:ext uri="{FF2B5EF4-FFF2-40B4-BE49-F238E27FC236}">
                <a16:creationId xmlns:a16="http://schemas.microsoft.com/office/drawing/2014/main" id="{317E68A3-B073-154D-947D-45C5BBD6CC47}"/>
              </a:ext>
            </a:extLst>
          </p:cNvPr>
          <p:cNvSpPr txBox="1"/>
          <p:nvPr/>
        </p:nvSpPr>
        <p:spPr>
          <a:xfrm>
            <a:off x="3241547" y="3912102"/>
            <a:ext cx="931665" cy="261610"/>
          </a:xfrm>
          <a:prstGeom prst="rect">
            <a:avLst/>
          </a:prstGeom>
          <a:noFill/>
        </p:spPr>
        <p:txBody>
          <a:bodyPr wrap="none" rtlCol="0">
            <a:spAutoFit/>
          </a:bodyPr>
          <a:lstStyle/>
          <a:p>
            <a:r>
              <a:rPr lang="en-AU" sz="1100" b="1" i="1" dirty="0">
                <a:latin typeface="Arial Narrow" panose="020B0604020202020204" pitchFamily="34" charset="0"/>
                <a:cs typeface="Arial Narrow" panose="020B0604020202020204" pitchFamily="34" charset="0"/>
              </a:rPr>
              <a:t>state=created</a:t>
            </a:r>
          </a:p>
        </p:txBody>
      </p:sp>
      <p:sp>
        <p:nvSpPr>
          <p:cNvPr id="80" name="TextBox 79">
            <a:extLst>
              <a:ext uri="{FF2B5EF4-FFF2-40B4-BE49-F238E27FC236}">
                <a16:creationId xmlns:a16="http://schemas.microsoft.com/office/drawing/2014/main" id="{00743A87-DFF6-5C44-9C45-2093B1948A90}"/>
              </a:ext>
            </a:extLst>
          </p:cNvPr>
          <p:cNvSpPr txBox="1"/>
          <p:nvPr/>
        </p:nvSpPr>
        <p:spPr>
          <a:xfrm>
            <a:off x="3472165" y="4497963"/>
            <a:ext cx="1156086" cy="261610"/>
          </a:xfrm>
          <a:prstGeom prst="rect">
            <a:avLst/>
          </a:prstGeom>
          <a:noFill/>
        </p:spPr>
        <p:txBody>
          <a:bodyPr wrap="none" rtlCol="0">
            <a:spAutoFit/>
          </a:bodyPr>
          <a:lstStyle/>
          <a:p>
            <a:r>
              <a:rPr lang="en-AU" sz="1100" b="1" i="1" dirty="0">
                <a:latin typeface="Arial Narrow" panose="020B0604020202020204" pitchFamily="34" charset="0"/>
                <a:cs typeface="Arial Narrow" panose="020B0604020202020204" pitchFamily="34" charset="0"/>
              </a:rPr>
              <a:t>state=established</a:t>
            </a:r>
          </a:p>
        </p:txBody>
      </p:sp>
      <p:sp>
        <p:nvSpPr>
          <p:cNvPr id="81" name="TextBox 80">
            <a:extLst>
              <a:ext uri="{FF2B5EF4-FFF2-40B4-BE49-F238E27FC236}">
                <a16:creationId xmlns:a16="http://schemas.microsoft.com/office/drawing/2014/main" id="{C97FEE1C-3CAA-EB4C-89F6-182BDD79EEC5}"/>
              </a:ext>
            </a:extLst>
          </p:cNvPr>
          <p:cNvSpPr txBox="1"/>
          <p:nvPr/>
        </p:nvSpPr>
        <p:spPr>
          <a:xfrm>
            <a:off x="3935125" y="5075873"/>
            <a:ext cx="829073" cy="261610"/>
          </a:xfrm>
          <a:prstGeom prst="rect">
            <a:avLst/>
          </a:prstGeom>
          <a:noFill/>
        </p:spPr>
        <p:txBody>
          <a:bodyPr wrap="none" rtlCol="0">
            <a:spAutoFit/>
          </a:bodyPr>
          <a:lstStyle/>
          <a:p>
            <a:r>
              <a:rPr lang="en-AU" sz="1100" b="1" i="1" dirty="0">
                <a:latin typeface="Arial Narrow" panose="020B0604020202020204" pitchFamily="34" charset="0"/>
                <a:cs typeface="Arial Narrow" panose="020B0604020202020204" pitchFamily="34" charset="0"/>
              </a:rPr>
              <a:t>state=ready</a:t>
            </a:r>
          </a:p>
        </p:txBody>
      </p:sp>
      <p:sp>
        <p:nvSpPr>
          <p:cNvPr id="82" name="TextBox 81">
            <a:extLst>
              <a:ext uri="{FF2B5EF4-FFF2-40B4-BE49-F238E27FC236}">
                <a16:creationId xmlns:a16="http://schemas.microsoft.com/office/drawing/2014/main" id="{4E79FA7F-BD2E-3F48-91FD-15BBB37D2809}"/>
              </a:ext>
            </a:extLst>
          </p:cNvPr>
          <p:cNvSpPr txBox="1"/>
          <p:nvPr/>
        </p:nvSpPr>
        <p:spPr>
          <a:xfrm>
            <a:off x="5186266" y="5134227"/>
            <a:ext cx="877163" cy="261610"/>
          </a:xfrm>
          <a:prstGeom prst="rect">
            <a:avLst/>
          </a:prstGeom>
          <a:noFill/>
        </p:spPr>
        <p:txBody>
          <a:bodyPr wrap="none" rtlCol="0">
            <a:spAutoFit/>
          </a:bodyPr>
          <a:lstStyle/>
          <a:p>
            <a:r>
              <a:rPr lang="en-AU" sz="1100" b="1" i="1" dirty="0">
                <a:latin typeface="Arial Narrow" panose="020B0604020202020204" pitchFamily="34" charset="0"/>
                <a:cs typeface="Arial Narrow" panose="020B0604020202020204" pitchFamily="34" charset="0"/>
              </a:rPr>
              <a:t>INIT/INVOKE</a:t>
            </a:r>
          </a:p>
        </p:txBody>
      </p:sp>
      <p:sp>
        <p:nvSpPr>
          <p:cNvPr id="83" name="TextBox 82">
            <a:extLst>
              <a:ext uri="{FF2B5EF4-FFF2-40B4-BE49-F238E27FC236}">
                <a16:creationId xmlns:a16="http://schemas.microsoft.com/office/drawing/2014/main" id="{87CD8442-4E52-B348-8377-BC36D7539E7D}"/>
              </a:ext>
            </a:extLst>
          </p:cNvPr>
          <p:cNvSpPr txBox="1"/>
          <p:nvPr/>
        </p:nvSpPr>
        <p:spPr>
          <a:xfrm>
            <a:off x="5378510" y="6000267"/>
            <a:ext cx="825867" cy="261610"/>
          </a:xfrm>
          <a:prstGeom prst="rect">
            <a:avLst/>
          </a:prstGeom>
          <a:noFill/>
        </p:spPr>
        <p:txBody>
          <a:bodyPr wrap="none" rtlCol="0">
            <a:spAutoFit/>
          </a:bodyPr>
          <a:lstStyle/>
          <a:p>
            <a:r>
              <a:rPr lang="en-AU" sz="1100" b="1" i="1" dirty="0">
                <a:latin typeface="Arial Narrow" panose="020B0604020202020204" pitchFamily="34" charset="0"/>
                <a:cs typeface="Arial Narrow" panose="020B0604020202020204" pitchFamily="34" charset="0"/>
              </a:rPr>
              <a:t>RESPONSE</a:t>
            </a:r>
          </a:p>
        </p:txBody>
      </p:sp>
      <p:sp>
        <p:nvSpPr>
          <p:cNvPr id="84" name="TextBox 83">
            <a:extLst>
              <a:ext uri="{FF2B5EF4-FFF2-40B4-BE49-F238E27FC236}">
                <a16:creationId xmlns:a16="http://schemas.microsoft.com/office/drawing/2014/main" id="{5FB47F7E-50EE-BD49-A570-7579DB994FD0}"/>
              </a:ext>
            </a:extLst>
          </p:cNvPr>
          <p:cNvSpPr txBox="1"/>
          <p:nvPr/>
        </p:nvSpPr>
        <p:spPr>
          <a:xfrm>
            <a:off x="8277110" y="4826223"/>
            <a:ext cx="402674" cy="261610"/>
          </a:xfrm>
          <a:prstGeom prst="rect">
            <a:avLst/>
          </a:prstGeom>
          <a:noFill/>
        </p:spPr>
        <p:txBody>
          <a:bodyPr wrap="none" rtlCol="0">
            <a:spAutoFit/>
          </a:bodyPr>
          <a:lstStyle/>
          <a:p>
            <a:r>
              <a:rPr lang="en-AU" sz="1100" b="1" i="1" dirty="0">
                <a:latin typeface="Arial Narrow" panose="020B0604020202020204" pitchFamily="34" charset="0"/>
                <a:cs typeface="Arial Narrow" panose="020B0604020202020204" pitchFamily="34" charset="0"/>
              </a:rPr>
              <a:t>INIT</a:t>
            </a:r>
          </a:p>
        </p:txBody>
      </p:sp>
      <p:sp>
        <p:nvSpPr>
          <p:cNvPr id="85" name="TextBox 84">
            <a:extLst>
              <a:ext uri="{FF2B5EF4-FFF2-40B4-BE49-F238E27FC236}">
                <a16:creationId xmlns:a16="http://schemas.microsoft.com/office/drawing/2014/main" id="{C7B52C4A-12B0-9D40-A4D2-98AFF4D82B1D}"/>
              </a:ext>
            </a:extLst>
          </p:cNvPr>
          <p:cNvSpPr txBox="1"/>
          <p:nvPr/>
        </p:nvSpPr>
        <p:spPr>
          <a:xfrm>
            <a:off x="8202920" y="5636198"/>
            <a:ext cx="627095" cy="261610"/>
          </a:xfrm>
          <a:prstGeom prst="rect">
            <a:avLst/>
          </a:prstGeom>
          <a:noFill/>
        </p:spPr>
        <p:txBody>
          <a:bodyPr wrap="none" rtlCol="0">
            <a:spAutoFit/>
          </a:bodyPr>
          <a:lstStyle/>
          <a:p>
            <a:r>
              <a:rPr lang="en-AU" sz="1100" b="1" i="1" dirty="0">
                <a:latin typeface="Arial Narrow" panose="020B0604020202020204" pitchFamily="34" charset="0"/>
                <a:cs typeface="Arial Narrow" panose="020B0604020202020204" pitchFamily="34" charset="0"/>
              </a:rPr>
              <a:t>INVOKE</a:t>
            </a:r>
          </a:p>
        </p:txBody>
      </p:sp>
      <p:grpSp>
        <p:nvGrpSpPr>
          <p:cNvPr id="93" name="Group 92">
            <a:extLst>
              <a:ext uri="{FF2B5EF4-FFF2-40B4-BE49-F238E27FC236}">
                <a16:creationId xmlns:a16="http://schemas.microsoft.com/office/drawing/2014/main" id="{29F7605E-C1B5-7B4F-B4A2-D440793CBEC1}"/>
              </a:ext>
            </a:extLst>
          </p:cNvPr>
          <p:cNvGrpSpPr/>
          <p:nvPr/>
        </p:nvGrpSpPr>
        <p:grpSpPr>
          <a:xfrm>
            <a:off x="220709" y="3459140"/>
            <a:ext cx="1896516" cy="3350453"/>
            <a:chOff x="220709" y="3459140"/>
            <a:chExt cx="1896516" cy="3350453"/>
          </a:xfrm>
        </p:grpSpPr>
        <p:sp>
          <p:nvSpPr>
            <p:cNvPr id="86" name="Rounded Rectangle 85">
              <a:extLst>
                <a:ext uri="{FF2B5EF4-FFF2-40B4-BE49-F238E27FC236}">
                  <a16:creationId xmlns:a16="http://schemas.microsoft.com/office/drawing/2014/main" id="{D65BFDA5-F352-2644-9299-CCA0B0D06416}"/>
                </a:ext>
              </a:extLst>
            </p:cNvPr>
            <p:cNvSpPr/>
            <p:nvPr/>
          </p:nvSpPr>
          <p:spPr>
            <a:xfrm>
              <a:off x="220709" y="3459140"/>
              <a:ext cx="1896516" cy="3285906"/>
            </a:xfrm>
            <a:prstGeom prst="roundRect">
              <a:avLst>
                <a:gd name="adj" fmla="val 5889"/>
              </a:avLst>
            </a:prstGeom>
            <a:solidFill>
              <a:schemeClr val="accent5">
                <a:lumMod val="20000"/>
                <a:lumOff val="80000"/>
                <a:alpha val="5000"/>
              </a:schemeClr>
            </a:solidFill>
            <a:ln>
              <a:solidFill>
                <a:schemeClr val="accent1">
                  <a:shade val="50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TextBox 88">
              <a:extLst>
                <a:ext uri="{FF2B5EF4-FFF2-40B4-BE49-F238E27FC236}">
                  <a16:creationId xmlns:a16="http://schemas.microsoft.com/office/drawing/2014/main" id="{99BBED36-1C69-B34E-92F3-2556FB9223DB}"/>
                </a:ext>
              </a:extLst>
            </p:cNvPr>
            <p:cNvSpPr txBox="1"/>
            <p:nvPr/>
          </p:nvSpPr>
          <p:spPr>
            <a:xfrm>
              <a:off x="629898" y="6524844"/>
              <a:ext cx="1028227" cy="284749"/>
            </a:xfrm>
            <a:prstGeom prst="roundRect">
              <a:avLst/>
            </a:prstGeom>
            <a:solidFill>
              <a:srgbClr val="0070C0"/>
            </a:solidFill>
            <a:ln>
              <a:solidFill>
                <a:srgbClr val="0070C0"/>
              </a:solidFill>
            </a:ln>
          </p:spPr>
          <p:txBody>
            <a:bodyPr wrap="square" tIns="36000" bIns="36000" rtlCol="0">
              <a:spAutoFit/>
            </a:bodyPr>
            <a:lstStyle/>
            <a:p>
              <a:pPr algn="ctr"/>
              <a:r>
                <a:rPr lang="en-AU" sz="1200" b="1" dirty="0">
                  <a:solidFill>
                    <a:schemeClr val="bg1"/>
                  </a:solidFill>
                </a:rPr>
                <a:t>SHIM</a:t>
              </a:r>
            </a:p>
          </p:txBody>
        </p:sp>
      </p:grpSp>
    </p:spTree>
    <p:extLst>
      <p:ext uri="{BB962C8B-B14F-4D97-AF65-F5344CB8AC3E}">
        <p14:creationId xmlns:p14="http://schemas.microsoft.com/office/powerpoint/2010/main" val="3438399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34" name="TextBox 33">
            <a:extLst>
              <a:ext uri="{FF2B5EF4-FFF2-40B4-BE49-F238E27FC236}">
                <a16:creationId xmlns:a16="http://schemas.microsoft.com/office/drawing/2014/main" id="{2EF708D3-286D-2D43-AB60-73600A2E34A1}"/>
              </a:ext>
            </a:extLst>
          </p:cNvPr>
          <p:cNvSpPr txBox="1"/>
          <p:nvPr/>
        </p:nvSpPr>
        <p:spPr>
          <a:xfrm>
            <a:off x="859220" y="1880667"/>
            <a:ext cx="1373581" cy="369332"/>
          </a:xfrm>
          <a:prstGeom prst="rect">
            <a:avLst/>
          </a:prstGeom>
          <a:noFill/>
        </p:spPr>
        <p:txBody>
          <a:bodyPr wrap="none" rtlCol="0">
            <a:spAutoFit/>
          </a:bodyPr>
          <a:lstStyle/>
          <a:p>
            <a:r>
              <a:rPr lang="en-AU" b="1" dirty="0">
                <a:solidFill>
                  <a:schemeClr val="tx2"/>
                </a:solidFill>
              </a:rPr>
              <a:t>Initialisation</a:t>
            </a:r>
          </a:p>
        </p:txBody>
      </p:sp>
      <p:sp>
        <p:nvSpPr>
          <p:cNvPr id="14" name="TextBox 13">
            <a:extLst>
              <a:ext uri="{FF2B5EF4-FFF2-40B4-BE49-F238E27FC236}">
                <a16:creationId xmlns:a16="http://schemas.microsoft.com/office/drawing/2014/main" id="{B01265E7-CF3E-3943-9DBE-AB2835811F37}"/>
              </a:ext>
            </a:extLst>
          </p:cNvPr>
          <p:cNvSpPr txBox="1"/>
          <p:nvPr/>
        </p:nvSpPr>
        <p:spPr>
          <a:xfrm>
            <a:off x="887677" y="2303625"/>
            <a:ext cx="4351297" cy="1015663"/>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Handler is initialised by the Shim and it is configured to have access to the following elements:</a:t>
            </a:r>
          </a:p>
        </p:txBody>
      </p:sp>
      <p:sp>
        <p:nvSpPr>
          <p:cNvPr id="71" name="Rectangle 70">
            <a:extLst>
              <a:ext uri="{FF2B5EF4-FFF2-40B4-BE49-F238E27FC236}">
                <a16:creationId xmlns:a16="http://schemas.microsoft.com/office/drawing/2014/main" id="{891F83BC-4FB4-2448-88E7-AAFA75197B80}"/>
              </a:ext>
            </a:extLst>
          </p:cNvPr>
          <p:cNvSpPr/>
          <p:nvPr/>
        </p:nvSpPr>
        <p:spPr>
          <a:xfrm>
            <a:off x="887677" y="3429000"/>
            <a:ext cx="2487553" cy="646331"/>
          </a:xfrm>
          <a:prstGeom prst="rect">
            <a:avLst/>
          </a:prstGeom>
        </p:spPr>
        <p:txBody>
          <a:bodyPr wrap="square">
            <a:spAutoFit/>
          </a:bodyPr>
          <a:lstStyle/>
          <a:p>
            <a:pPr marL="342900" indent="-342900">
              <a:buFont typeface="System Font Regular"/>
              <a:buChar char="—"/>
            </a:pPr>
            <a:r>
              <a:rPr lang="en-AU" dirty="0">
                <a:latin typeface="Arial Narrow" panose="020B0604020202020204" pitchFamily="34" charset="0"/>
                <a:cs typeface="Arial Narrow" panose="020B0604020202020204" pitchFamily="34" charset="0"/>
              </a:rPr>
              <a:t>Bidirectional Stream</a:t>
            </a:r>
          </a:p>
          <a:p>
            <a:pPr marL="342900" indent="-342900">
              <a:buFont typeface="System Font Regular"/>
              <a:buChar char="—"/>
            </a:pPr>
            <a:r>
              <a:rPr lang="en-AU" dirty="0">
                <a:latin typeface="Arial Narrow" panose="020B0604020202020204" pitchFamily="34" charset="0"/>
                <a:cs typeface="Arial Narrow" panose="020B0604020202020204" pitchFamily="34" charset="0"/>
              </a:rPr>
              <a:t>Chaincode</a:t>
            </a:r>
          </a:p>
        </p:txBody>
      </p:sp>
      <p:sp>
        <p:nvSpPr>
          <p:cNvPr id="3" name="TextBox 2">
            <a:extLst>
              <a:ext uri="{FF2B5EF4-FFF2-40B4-BE49-F238E27FC236}">
                <a16:creationId xmlns:a16="http://schemas.microsoft.com/office/drawing/2014/main" id="{1A08A2C9-1524-984D-953B-387EA1FFE1BB}"/>
              </a:ext>
            </a:extLst>
          </p:cNvPr>
          <p:cNvSpPr txBox="1"/>
          <p:nvPr/>
        </p:nvSpPr>
        <p:spPr>
          <a:xfrm>
            <a:off x="5377616" y="1717749"/>
            <a:ext cx="6521337" cy="4862870"/>
          </a:xfrm>
          <a:prstGeom prst="rect">
            <a:avLst/>
          </a:prstGeom>
          <a:noFill/>
        </p:spPr>
        <p:txBody>
          <a:bodyPr wrap="non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Handler</a:t>
            </a:r>
            <a:r>
              <a:rPr lang="en-AU" sz="1400"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a:t>
            </a:r>
          </a:p>
          <a:p>
            <a:pPr>
              <a:spcBef>
                <a:spcPts val="600"/>
              </a:spcBef>
            </a:pPr>
            <a:r>
              <a:rPr lang="en-AU" sz="1400" dirty="0">
                <a:solidFill>
                  <a:srgbClr val="276C38"/>
                </a:solidFill>
                <a:latin typeface="Courier New" panose="02070309020205020404" pitchFamily="49" charset="0"/>
                <a:cs typeface="Courier New" panose="02070309020205020404" pitchFamily="49" charset="0"/>
              </a:rPr>
              <a:t>   // used to serialise the access to the stream</a:t>
            </a:r>
          </a:p>
          <a:p>
            <a:r>
              <a:rPr lang="en-AU" sz="1400" dirty="0">
                <a:solidFill>
                  <a:srgbClr val="276C38"/>
                </a:solidFill>
                <a:latin typeface="Courier New" panose="02070309020205020404" pitchFamily="49" charset="0"/>
                <a:cs typeface="Courier New" panose="02070309020205020404" pitchFamily="49" charset="0"/>
              </a:rPr>
              <a:t>   // and prevent concurrent writes</a:t>
            </a:r>
          </a:p>
          <a:p>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serialLock</a:t>
            </a:r>
            <a:r>
              <a:rPr lang="en-AU" sz="1400"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sync.Mutex</a:t>
            </a:r>
            <a:endParaRPr lang="en-AU" sz="1400" b="1" dirty="0">
              <a:solidFill>
                <a:srgbClr val="7030A0"/>
              </a:solidFill>
              <a:latin typeface="Courier New" panose="02070309020205020404" pitchFamily="49" charset="0"/>
              <a:cs typeface="Courier New" panose="02070309020205020404" pitchFamily="49" charset="0"/>
            </a:endParaRPr>
          </a:p>
          <a:p>
            <a:pPr>
              <a:spcBef>
                <a:spcPts val="600"/>
              </a:spcBef>
            </a:pPr>
            <a:r>
              <a:rPr lang="en-AU" sz="1400" dirty="0">
                <a:solidFill>
                  <a:srgbClr val="276C38"/>
                </a:solidFill>
                <a:latin typeface="Courier New" panose="02070309020205020404" pitchFamily="49" charset="0"/>
                <a:cs typeface="Courier New" panose="02070309020205020404" pitchFamily="49" charset="0"/>
              </a:rPr>
              <a:t>   // bidirectional stream open with the peer configured</a:t>
            </a:r>
          </a:p>
          <a:p>
            <a:r>
              <a:rPr lang="en-AU" sz="1400" dirty="0">
                <a:solidFill>
                  <a:srgbClr val="276C38"/>
                </a:solidFill>
                <a:latin typeface="Courier New" panose="02070309020205020404" pitchFamily="49" charset="0"/>
                <a:cs typeface="Courier New" panose="02070309020205020404" pitchFamily="49" charset="0"/>
              </a:rPr>
              <a:t>   // to exchange </a:t>
            </a:r>
            <a:r>
              <a:rPr lang="en-AU" sz="1400" dirty="0" err="1">
                <a:solidFill>
                  <a:srgbClr val="276C38"/>
                </a:solidFill>
                <a:latin typeface="Courier New" panose="02070309020205020404" pitchFamily="49" charset="0"/>
                <a:cs typeface="Courier New" panose="02070309020205020404" pitchFamily="49" charset="0"/>
              </a:rPr>
              <a:t>pb.ChaincodeMessage</a:t>
            </a:r>
            <a:r>
              <a:rPr lang="en-AU" sz="1400" dirty="0">
                <a:solidFill>
                  <a:srgbClr val="276C38"/>
                </a:solidFill>
                <a:latin typeface="Courier New" panose="02070309020205020404" pitchFamily="49" charset="0"/>
                <a:cs typeface="Courier New" panose="02070309020205020404" pitchFamily="49" charset="0"/>
              </a:rPr>
              <a:t> instances.</a:t>
            </a:r>
          </a:p>
          <a:p>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chatStrem</a:t>
            </a:r>
            <a:r>
              <a:rPr lang="en-AU" sz="1400"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PeerChaincodeStream</a:t>
            </a:r>
            <a:endParaRPr lang="en-AU" sz="1400" b="1" dirty="0">
              <a:solidFill>
                <a:srgbClr val="7030A0"/>
              </a:solidFill>
              <a:latin typeface="Courier New" panose="02070309020205020404" pitchFamily="49" charset="0"/>
              <a:cs typeface="Courier New" panose="02070309020205020404" pitchFamily="49" charset="0"/>
            </a:endParaRPr>
          </a:p>
          <a:p>
            <a:pPr>
              <a:spcBef>
                <a:spcPts val="600"/>
              </a:spcBef>
            </a:pPr>
            <a:r>
              <a:rPr lang="en-AU" sz="1400" dirty="0">
                <a:solidFill>
                  <a:srgbClr val="276C38"/>
                </a:solidFill>
                <a:latin typeface="Courier New" panose="02070309020205020404" pitchFamily="49" charset="0"/>
                <a:cs typeface="Courier New" panose="02070309020205020404" pitchFamily="49" charset="0"/>
              </a:rPr>
              <a:t>   // chaincode associated with the handler</a:t>
            </a:r>
          </a:p>
          <a:p>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cc</a:t>
            </a:r>
            <a:r>
              <a:rPr lang="en-AU" sz="1400"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Chaincode</a:t>
            </a:r>
          </a:p>
          <a:p>
            <a:pPr>
              <a:spcBef>
                <a:spcPts val="600"/>
              </a:spcBef>
            </a:pPr>
            <a:r>
              <a:rPr lang="en-AU" sz="1400" dirty="0">
                <a:latin typeface="Courier New" panose="02070309020205020404" pitchFamily="49" charset="0"/>
                <a:cs typeface="Courier New" panose="02070309020205020404" pitchFamily="49" charset="0"/>
              </a:rPr>
              <a:t>   </a:t>
            </a:r>
            <a:r>
              <a:rPr lang="en-AU" sz="1400" dirty="0">
                <a:solidFill>
                  <a:srgbClr val="276C38"/>
                </a:solidFill>
                <a:latin typeface="Courier New" panose="02070309020205020404" pitchFamily="49" charset="0"/>
                <a:cs typeface="Courier New" panose="02070309020205020404" pitchFamily="49" charset="0"/>
              </a:rPr>
              <a:t>// state of the handler (created, established, ready)</a:t>
            </a:r>
          </a:p>
          <a:p>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state</a:t>
            </a:r>
            <a:r>
              <a:rPr lang="en-AU" sz="1400"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state</a:t>
            </a:r>
          </a:p>
          <a:p>
            <a:pPr>
              <a:spcBef>
                <a:spcPts val="600"/>
              </a:spcBef>
            </a:pPr>
            <a:r>
              <a:rPr lang="en-AU" sz="1400" dirty="0">
                <a:solidFill>
                  <a:srgbClr val="276C38"/>
                </a:solidFill>
                <a:latin typeface="Courier New" panose="02070309020205020404" pitchFamily="49" charset="0"/>
                <a:cs typeface="Courier New" panose="02070309020205020404" pitchFamily="49" charset="0"/>
              </a:rPr>
              <a:t>   // used to serialise updates to the </a:t>
            </a:r>
            <a:r>
              <a:rPr lang="en-AU" sz="1400" dirty="0" err="1">
                <a:solidFill>
                  <a:srgbClr val="276C38"/>
                </a:solidFill>
                <a:latin typeface="Courier New" panose="02070309020205020404" pitchFamily="49" charset="0"/>
                <a:cs typeface="Courier New" panose="02070309020205020404" pitchFamily="49" charset="0"/>
              </a:rPr>
              <a:t>responseChannels</a:t>
            </a:r>
            <a:endParaRPr lang="en-AU" sz="1400" dirty="0">
              <a:solidFill>
                <a:srgbClr val="276C38"/>
              </a:solidFill>
              <a:latin typeface="Courier New" panose="02070309020205020404" pitchFamily="49" charset="0"/>
              <a:cs typeface="Courier New" panose="02070309020205020404" pitchFamily="49" charset="0"/>
            </a:endParaRPr>
          </a:p>
          <a:p>
            <a:r>
              <a:rPr lang="en-AU" sz="1400" dirty="0">
                <a:solidFill>
                  <a:srgbClr val="276C38"/>
                </a:solidFill>
                <a:latin typeface="Courier New" panose="02070309020205020404" pitchFamily="49" charset="0"/>
                <a:cs typeface="Courier New" panose="02070309020205020404" pitchFamily="49" charset="0"/>
              </a:rPr>
              <a:t>   // map, that keep tracks of the chaincode requests that</a:t>
            </a:r>
          </a:p>
          <a:p>
            <a:r>
              <a:rPr lang="en-AU" sz="1400" dirty="0">
                <a:solidFill>
                  <a:srgbClr val="276C38"/>
                </a:solidFill>
                <a:latin typeface="Courier New" panose="02070309020205020404" pitchFamily="49" charset="0"/>
                <a:cs typeface="Courier New" panose="02070309020205020404" pitchFamily="49" charset="0"/>
              </a:rPr>
              <a:t>   // are currently in-flight. </a:t>
            </a:r>
          </a:p>
          <a:p>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responseChannelsMutex</a:t>
            </a:r>
            <a:r>
              <a:rPr lang="en-AU" sz="1400"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sync.Mutex</a:t>
            </a:r>
            <a:endParaRPr lang="en-AU" sz="1400" b="1" dirty="0">
              <a:solidFill>
                <a:srgbClr val="7030A0"/>
              </a:solidFill>
              <a:latin typeface="Courier New" panose="02070309020205020404" pitchFamily="49" charset="0"/>
              <a:cs typeface="Courier New" panose="02070309020205020404" pitchFamily="49" charset="0"/>
            </a:endParaRPr>
          </a:p>
          <a:p>
            <a:pPr>
              <a:spcBef>
                <a:spcPts val="600"/>
              </a:spcBef>
            </a:pPr>
            <a:r>
              <a:rPr lang="en-AU" sz="1400" dirty="0">
                <a:solidFill>
                  <a:srgbClr val="276C38"/>
                </a:solidFill>
                <a:latin typeface="Courier New" panose="02070309020205020404" pitchFamily="49" charset="0"/>
                <a:cs typeface="Courier New" panose="02070309020205020404" pitchFamily="49" charset="0"/>
              </a:rPr>
              <a:t>   // keeps track of the chaincode request in flight, for</a:t>
            </a:r>
          </a:p>
          <a:p>
            <a:r>
              <a:rPr lang="en-AU" sz="1400" dirty="0">
                <a:solidFill>
                  <a:srgbClr val="276C38"/>
                </a:solidFill>
                <a:latin typeface="Courier New" panose="02070309020205020404" pitchFamily="49" charset="0"/>
                <a:cs typeface="Courier New" panose="02070309020205020404" pitchFamily="49" charset="0"/>
              </a:rPr>
              <a:t>   // each transaction there is an expectation that at most</a:t>
            </a:r>
          </a:p>
          <a:p>
            <a:r>
              <a:rPr lang="en-AU" sz="1400" dirty="0">
                <a:solidFill>
                  <a:srgbClr val="276C38"/>
                </a:solidFill>
                <a:latin typeface="Courier New" panose="02070309020205020404" pitchFamily="49" charset="0"/>
                <a:cs typeface="Courier New" panose="02070309020205020404" pitchFamily="49" charset="0"/>
              </a:rPr>
              <a:t>   // one request at the time will be active</a:t>
            </a:r>
          </a:p>
          <a:p>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responseChannels</a:t>
            </a:r>
            <a:r>
              <a:rPr lang="en-AU" sz="1400"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map</a:t>
            </a:r>
            <a:r>
              <a:rPr lang="en-AU" sz="1400" b="1" dirty="0">
                <a:latin typeface="Courier New" panose="02070309020205020404" pitchFamily="49" charset="0"/>
                <a:cs typeface="Courier New" panose="02070309020205020404" pitchFamily="49" charset="0"/>
              </a:rPr>
              <a:t>[</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a:t>
            </a:r>
            <a:r>
              <a:rPr lang="en-AU" sz="1400" b="1" dirty="0" err="1">
                <a:solidFill>
                  <a:srgbClr val="0070C0"/>
                </a:solidFill>
                <a:latin typeface="Courier New" panose="02070309020205020404" pitchFamily="49" charset="0"/>
                <a:cs typeface="Courier New" panose="02070309020205020404" pitchFamily="49" charset="0"/>
              </a:rPr>
              <a:t>chan</a:t>
            </a:r>
            <a:r>
              <a:rPr lang="en-AU" sz="1400"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09943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34" name="TextBox 33">
            <a:extLst>
              <a:ext uri="{FF2B5EF4-FFF2-40B4-BE49-F238E27FC236}">
                <a16:creationId xmlns:a16="http://schemas.microsoft.com/office/drawing/2014/main" id="{2EF708D3-286D-2D43-AB60-73600A2E34A1}"/>
              </a:ext>
            </a:extLst>
          </p:cNvPr>
          <p:cNvSpPr txBox="1"/>
          <p:nvPr/>
        </p:nvSpPr>
        <p:spPr>
          <a:xfrm>
            <a:off x="859220" y="1880667"/>
            <a:ext cx="1815562" cy="369332"/>
          </a:xfrm>
          <a:prstGeom prst="rect">
            <a:avLst/>
          </a:prstGeom>
          <a:noFill/>
        </p:spPr>
        <p:txBody>
          <a:bodyPr wrap="none" rtlCol="0">
            <a:spAutoFit/>
          </a:bodyPr>
          <a:lstStyle/>
          <a:p>
            <a:r>
              <a:rPr lang="en-AU" b="1" dirty="0">
                <a:solidFill>
                  <a:schemeClr val="tx2"/>
                </a:solidFill>
              </a:rPr>
              <a:t>Threading Model</a:t>
            </a:r>
          </a:p>
        </p:txBody>
      </p:sp>
      <p:sp>
        <p:nvSpPr>
          <p:cNvPr id="15" name="TextBox 14">
            <a:extLst>
              <a:ext uri="{FF2B5EF4-FFF2-40B4-BE49-F238E27FC236}">
                <a16:creationId xmlns:a16="http://schemas.microsoft.com/office/drawing/2014/main" id="{562659BE-EB8C-8543-8990-511A54465210}"/>
              </a:ext>
            </a:extLst>
          </p:cNvPr>
          <p:cNvSpPr txBox="1"/>
          <p:nvPr/>
        </p:nvSpPr>
        <p:spPr>
          <a:xfrm>
            <a:off x="887677" y="2303625"/>
            <a:ext cx="10705233" cy="163121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Handler and the Shim are designed to support the simultaneous execution of multiple transactions. To achieve this goal they implement a </a:t>
            </a:r>
            <a:r>
              <a:rPr lang="en-AU" sz="2000" dirty="0" err="1">
                <a:latin typeface="Arial Narrow" panose="020B0604020202020204" pitchFamily="34" charset="0"/>
                <a:cs typeface="Arial Narrow" panose="020B0604020202020204" pitchFamily="34" charset="0"/>
              </a:rPr>
              <a:t>multithreated</a:t>
            </a:r>
            <a:r>
              <a:rPr lang="en-AU" sz="2000" dirty="0">
                <a:latin typeface="Arial Narrow" panose="020B0604020202020204" pitchFamily="34" charset="0"/>
                <a:cs typeface="Arial Narrow" panose="020B0604020202020204" pitchFamily="34" charset="0"/>
              </a:rPr>
              <a:t> model that combines go routines, channels, and mutexes.</a:t>
            </a:r>
          </a:p>
          <a:p>
            <a:endParaRPr lang="en-AU" sz="2000" dirty="0">
              <a:latin typeface="Arial Narrow" panose="020B0604020202020204" pitchFamily="34" charset="0"/>
              <a:cs typeface="Arial Narrow" panose="020B0604020202020204" pitchFamily="34" charset="0"/>
            </a:endParaRPr>
          </a:p>
          <a:p>
            <a:r>
              <a:rPr lang="en-AU" sz="2000" dirty="0">
                <a:latin typeface="Arial Narrow" panose="020B0604020202020204" pitchFamily="34" charset="0"/>
                <a:cs typeface="Arial Narrow" panose="020B0604020202020204" pitchFamily="34" charset="0"/>
              </a:rPr>
              <a:t>The intent here is to keep the main message receiving loop as free as possible by dispatching the processing of the messages in a separate thread:</a:t>
            </a:r>
          </a:p>
        </p:txBody>
      </p:sp>
      <p:sp>
        <p:nvSpPr>
          <p:cNvPr id="16" name="Rectangle 15">
            <a:extLst>
              <a:ext uri="{FF2B5EF4-FFF2-40B4-BE49-F238E27FC236}">
                <a16:creationId xmlns:a16="http://schemas.microsoft.com/office/drawing/2014/main" id="{30BE389E-3CE3-F64E-B0B2-C5D22E07E32C}"/>
              </a:ext>
            </a:extLst>
          </p:cNvPr>
          <p:cNvSpPr/>
          <p:nvPr/>
        </p:nvSpPr>
        <p:spPr>
          <a:xfrm>
            <a:off x="912024" y="3991001"/>
            <a:ext cx="11039721" cy="1938992"/>
          </a:xfrm>
          <a:prstGeom prst="rect">
            <a:avLst/>
          </a:prstGeom>
        </p:spPr>
        <p:txBody>
          <a:bodyPr wrap="square">
            <a:spAutoFit/>
          </a:bodyPr>
          <a:lstStyle/>
          <a:p>
            <a:pPr marL="342900" indent="-342900">
              <a:buFont typeface="System Font Regular"/>
              <a:buChar char="—"/>
            </a:pPr>
            <a:r>
              <a:rPr lang="en-AU" sz="2000" b="1" dirty="0">
                <a:latin typeface="Arial Narrow" panose="020B0604020202020204" pitchFamily="34" charset="0"/>
                <a:cs typeface="Arial Narrow" panose="020B0604020202020204" pitchFamily="34" charset="0"/>
              </a:rPr>
              <a:t>go routines</a:t>
            </a:r>
            <a:r>
              <a:rPr lang="en-AU" sz="2000" dirty="0">
                <a:latin typeface="Arial Narrow" panose="020B0604020202020204" pitchFamily="34" charset="0"/>
                <a:cs typeface="Arial Narrow" panose="020B0604020202020204" pitchFamily="34" charset="0"/>
              </a:rPr>
              <a:t> are used for </a:t>
            </a:r>
            <a:r>
              <a:rPr lang="en-AU" sz="2000" b="1" dirty="0">
                <a:latin typeface="Arial Narrow" panose="020B0604020202020204" pitchFamily="34" charset="0"/>
                <a:cs typeface="Arial Narrow" panose="020B0604020202020204" pitchFamily="34" charset="0"/>
              </a:rPr>
              <a:t>asynchronous execution</a:t>
            </a:r>
            <a:r>
              <a:rPr lang="en-AU" sz="2000" dirty="0">
                <a:latin typeface="Arial Narrow" panose="020B0604020202020204" pitchFamily="34" charset="0"/>
                <a:cs typeface="Arial Narrow" panose="020B0604020202020204" pitchFamily="34" charset="0"/>
              </a:rPr>
              <a:t> </a:t>
            </a:r>
          </a:p>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message processing</a:t>
            </a:r>
          </a:p>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message receiving</a:t>
            </a:r>
          </a:p>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asynchronous message sending (reply to keep-alive, response to transactions)</a:t>
            </a:r>
          </a:p>
          <a:p>
            <a:pPr marL="342900" indent="-342900">
              <a:buFont typeface="System Font Regular"/>
              <a:buChar char="—"/>
            </a:pPr>
            <a:r>
              <a:rPr lang="en-AU" sz="2000" b="1" dirty="0">
                <a:latin typeface="Arial Narrow" panose="020B0604020202020204" pitchFamily="34" charset="0"/>
                <a:cs typeface="Arial Narrow" panose="020B0604020202020204" pitchFamily="34" charset="0"/>
              </a:rPr>
              <a:t>channels</a:t>
            </a:r>
            <a:r>
              <a:rPr lang="en-AU" sz="2000" dirty="0">
                <a:latin typeface="Arial Narrow" panose="020B0604020202020204" pitchFamily="34" charset="0"/>
                <a:cs typeface="Arial Narrow" panose="020B0604020202020204" pitchFamily="34" charset="0"/>
              </a:rPr>
              <a:t> are used mainly for </a:t>
            </a:r>
            <a:r>
              <a:rPr lang="en-AU" sz="2000" b="1" dirty="0" err="1">
                <a:latin typeface="Arial Narrow" panose="020B0604020202020204" pitchFamily="34" charset="0"/>
                <a:cs typeface="Arial Narrow" panose="020B0604020202020204" pitchFamily="34" charset="0"/>
              </a:rPr>
              <a:t>signaling</a:t>
            </a:r>
            <a:r>
              <a:rPr lang="en-AU" sz="2000" b="1" dirty="0">
                <a:latin typeface="Arial Narrow" panose="020B0604020202020204" pitchFamily="34" charset="0"/>
                <a:cs typeface="Arial Narrow" panose="020B0604020202020204" pitchFamily="34" charset="0"/>
              </a:rPr>
              <a:t> waiting threads with incoming new data</a:t>
            </a:r>
            <a:r>
              <a:rPr lang="en-AU" sz="2000" dirty="0">
                <a:latin typeface="Arial Narrow" panose="020B0604020202020204" pitchFamily="34" charset="0"/>
                <a:cs typeface="Arial Narrow" panose="020B0604020202020204" pitchFamily="34" charset="0"/>
              </a:rPr>
              <a:t> (</a:t>
            </a:r>
            <a:r>
              <a:rPr lang="en-AU" sz="2000"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error)</a:t>
            </a:r>
          </a:p>
          <a:p>
            <a:pPr marL="342900" indent="-342900">
              <a:buFont typeface="System Font Regular"/>
              <a:buChar char="—"/>
            </a:pPr>
            <a:r>
              <a:rPr lang="en-AU" sz="2000" b="1" dirty="0">
                <a:latin typeface="Arial Narrow" panose="020B0604020202020204" pitchFamily="34" charset="0"/>
                <a:cs typeface="Arial Narrow" panose="020B0604020202020204" pitchFamily="34" charset="0"/>
              </a:rPr>
              <a:t>mutexes</a:t>
            </a:r>
            <a:r>
              <a:rPr lang="en-AU" sz="2000" dirty="0">
                <a:latin typeface="Arial Narrow" panose="020B0604020202020204" pitchFamily="34" charset="0"/>
                <a:cs typeface="Arial Narrow" panose="020B0604020202020204" pitchFamily="34" charset="0"/>
              </a:rPr>
              <a:t> are used to </a:t>
            </a:r>
            <a:r>
              <a:rPr lang="en-AU" sz="2000" b="1" dirty="0">
                <a:latin typeface="Arial Narrow" panose="020B0604020202020204" pitchFamily="34" charset="0"/>
                <a:cs typeface="Arial Narrow" panose="020B0604020202020204" pitchFamily="34" charset="0"/>
              </a:rPr>
              <a:t>serialise access</a:t>
            </a:r>
            <a:r>
              <a:rPr lang="en-AU" sz="2000" dirty="0">
                <a:latin typeface="Arial Narrow" panose="020B0604020202020204" pitchFamily="34" charset="0"/>
                <a:cs typeface="Arial Narrow" panose="020B0604020202020204" pitchFamily="34" charset="0"/>
              </a:rPr>
              <a:t> to shared resource (bidirectional stream, map of response channel)</a:t>
            </a:r>
          </a:p>
        </p:txBody>
      </p:sp>
    </p:spTree>
    <p:extLst>
      <p:ext uri="{BB962C8B-B14F-4D97-AF65-F5344CB8AC3E}">
        <p14:creationId xmlns:p14="http://schemas.microsoft.com/office/powerpoint/2010/main" val="618967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A3C6DF33-52A7-894F-9BE7-FE53F073D7FA}"/>
              </a:ext>
            </a:extLst>
          </p:cNvPr>
          <p:cNvGrpSpPr/>
          <p:nvPr/>
        </p:nvGrpSpPr>
        <p:grpSpPr>
          <a:xfrm>
            <a:off x="9347707" y="1547320"/>
            <a:ext cx="2604033" cy="5231768"/>
            <a:chOff x="7180384" y="1556307"/>
            <a:chExt cx="2604033" cy="5231768"/>
          </a:xfrm>
        </p:grpSpPr>
        <p:sp>
          <p:nvSpPr>
            <p:cNvPr id="91" name="Rounded Rectangle 90">
              <a:extLst>
                <a:ext uri="{FF2B5EF4-FFF2-40B4-BE49-F238E27FC236}">
                  <a16:creationId xmlns:a16="http://schemas.microsoft.com/office/drawing/2014/main" id="{3FDC52FE-DFAA-6A48-B830-59D6C6ADC6CB}"/>
                </a:ext>
              </a:extLst>
            </p:cNvPr>
            <p:cNvSpPr/>
            <p:nvPr/>
          </p:nvSpPr>
          <p:spPr>
            <a:xfrm>
              <a:off x="7180384" y="1712397"/>
              <a:ext cx="2604033" cy="5075678"/>
            </a:xfrm>
            <a:prstGeom prst="roundRect">
              <a:avLst>
                <a:gd name="adj" fmla="val 2858"/>
              </a:avLst>
            </a:prstGeom>
            <a:solidFill>
              <a:srgbClr val="C5C8F7">
                <a:alpha val="1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TextBox 91">
              <a:extLst>
                <a:ext uri="{FF2B5EF4-FFF2-40B4-BE49-F238E27FC236}">
                  <a16:creationId xmlns:a16="http://schemas.microsoft.com/office/drawing/2014/main" id="{D34A2CE8-61DD-1543-B3DE-6B65B6B688BA}"/>
                </a:ext>
              </a:extLst>
            </p:cNvPr>
            <p:cNvSpPr txBox="1"/>
            <p:nvPr/>
          </p:nvSpPr>
          <p:spPr>
            <a:xfrm>
              <a:off x="7338919" y="1556307"/>
              <a:ext cx="2277271" cy="284749"/>
            </a:xfrm>
            <a:prstGeom prst="roundRect">
              <a:avLst/>
            </a:prstGeom>
            <a:solidFill>
              <a:srgbClr val="7030A0"/>
            </a:solidFill>
            <a:ln>
              <a:solidFill>
                <a:srgbClr val="7030A0"/>
              </a:solidFill>
            </a:ln>
          </p:spPr>
          <p:txBody>
            <a:bodyPr wrap="square" tIns="36000" bIns="36000" rtlCol="0">
              <a:spAutoFit/>
            </a:bodyPr>
            <a:lstStyle/>
            <a:p>
              <a:pPr algn="ctr"/>
              <a:r>
                <a:rPr lang="en-AU" sz="1200" b="1" dirty="0">
                  <a:solidFill>
                    <a:schemeClr val="bg1"/>
                  </a:solidFill>
                </a:rPr>
                <a:t>TRANSACTION EXEC THREAD(s)</a:t>
              </a:r>
            </a:p>
          </p:txBody>
        </p:sp>
      </p:grpSp>
      <p:grpSp>
        <p:nvGrpSpPr>
          <p:cNvPr id="89" name="Group 88">
            <a:extLst>
              <a:ext uri="{FF2B5EF4-FFF2-40B4-BE49-F238E27FC236}">
                <a16:creationId xmlns:a16="http://schemas.microsoft.com/office/drawing/2014/main" id="{EC9E8F55-DB3A-6848-A6AD-651965B0785E}"/>
              </a:ext>
            </a:extLst>
          </p:cNvPr>
          <p:cNvGrpSpPr/>
          <p:nvPr/>
        </p:nvGrpSpPr>
        <p:grpSpPr>
          <a:xfrm>
            <a:off x="6664007" y="1556307"/>
            <a:ext cx="2604033" cy="5231768"/>
            <a:chOff x="7180384" y="1556307"/>
            <a:chExt cx="2604033" cy="5231768"/>
          </a:xfrm>
        </p:grpSpPr>
        <p:sp>
          <p:nvSpPr>
            <p:cNvPr id="83" name="Rounded Rectangle 82">
              <a:extLst>
                <a:ext uri="{FF2B5EF4-FFF2-40B4-BE49-F238E27FC236}">
                  <a16:creationId xmlns:a16="http://schemas.microsoft.com/office/drawing/2014/main" id="{79CC0CD1-40AD-A847-BCEE-07C832589908}"/>
                </a:ext>
              </a:extLst>
            </p:cNvPr>
            <p:cNvSpPr/>
            <p:nvPr/>
          </p:nvSpPr>
          <p:spPr>
            <a:xfrm>
              <a:off x="7180384" y="1712397"/>
              <a:ext cx="2604033" cy="5075678"/>
            </a:xfrm>
            <a:prstGeom prst="roundRect">
              <a:avLst>
                <a:gd name="adj" fmla="val 2858"/>
              </a:avLst>
            </a:prstGeom>
            <a:solidFill>
              <a:schemeClr val="accent2">
                <a:lumMod val="40000"/>
                <a:lumOff val="60000"/>
                <a:alpha val="1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TextBox 83">
              <a:extLst>
                <a:ext uri="{FF2B5EF4-FFF2-40B4-BE49-F238E27FC236}">
                  <a16:creationId xmlns:a16="http://schemas.microsoft.com/office/drawing/2014/main" id="{40F8F6B5-850D-8B43-9E6C-A5900CC61BAE}"/>
                </a:ext>
              </a:extLst>
            </p:cNvPr>
            <p:cNvSpPr txBox="1"/>
            <p:nvPr/>
          </p:nvSpPr>
          <p:spPr>
            <a:xfrm>
              <a:off x="7338919" y="1556307"/>
              <a:ext cx="2277271" cy="284749"/>
            </a:xfrm>
            <a:prstGeom prst="roundRect">
              <a:avLst/>
            </a:prstGeom>
            <a:solidFill>
              <a:schemeClr val="accent2">
                <a:lumMod val="75000"/>
              </a:schemeClr>
            </a:solidFill>
            <a:ln>
              <a:solidFill>
                <a:schemeClr val="accent2">
                  <a:lumMod val="75000"/>
                </a:schemeClr>
              </a:solidFill>
            </a:ln>
          </p:spPr>
          <p:txBody>
            <a:bodyPr wrap="square" tIns="36000" bIns="36000" rtlCol="0">
              <a:spAutoFit/>
            </a:bodyPr>
            <a:lstStyle/>
            <a:p>
              <a:pPr algn="ctr"/>
              <a:r>
                <a:rPr lang="en-AU" sz="1200" b="1" dirty="0">
                  <a:solidFill>
                    <a:schemeClr val="bg1"/>
                  </a:solidFill>
                </a:rPr>
                <a:t>MESSAGE RECEIVING THREAD(s)</a:t>
              </a:r>
            </a:p>
          </p:txBody>
        </p:sp>
      </p:grpSp>
      <p:sp>
        <p:nvSpPr>
          <p:cNvPr id="76" name="Rounded Rectangle 75">
            <a:extLst>
              <a:ext uri="{FF2B5EF4-FFF2-40B4-BE49-F238E27FC236}">
                <a16:creationId xmlns:a16="http://schemas.microsoft.com/office/drawing/2014/main" id="{0615AF75-C285-E944-9678-C08098D1C666}"/>
              </a:ext>
            </a:extLst>
          </p:cNvPr>
          <p:cNvSpPr/>
          <p:nvPr/>
        </p:nvSpPr>
        <p:spPr>
          <a:xfrm>
            <a:off x="258180" y="1712397"/>
            <a:ext cx="6330065" cy="5075678"/>
          </a:xfrm>
          <a:prstGeom prst="roundRect">
            <a:avLst>
              <a:gd name="adj" fmla="val 1619"/>
            </a:avLst>
          </a:prstGeom>
          <a:solidFill>
            <a:schemeClr val="accent4">
              <a:lumMod val="20000"/>
              <a:lumOff val="80000"/>
              <a:alpha val="1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cxnSp>
        <p:nvCxnSpPr>
          <p:cNvPr id="10" name="Straight Arrow Connector 9">
            <a:extLst>
              <a:ext uri="{FF2B5EF4-FFF2-40B4-BE49-F238E27FC236}">
                <a16:creationId xmlns:a16="http://schemas.microsoft.com/office/drawing/2014/main" id="{D04FB0A8-D8E0-D14B-A6F6-ED3D7A66BF7D}"/>
              </a:ext>
            </a:extLst>
          </p:cNvPr>
          <p:cNvCxnSpPr>
            <a:cxnSpLocks/>
          </p:cNvCxnSpPr>
          <p:nvPr/>
        </p:nvCxnSpPr>
        <p:spPr>
          <a:xfrm>
            <a:off x="2052576" y="1699703"/>
            <a:ext cx="0" cy="24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3E1F101D-13AE-AF4F-A014-B9C2B4D6C791}"/>
              </a:ext>
            </a:extLst>
          </p:cNvPr>
          <p:cNvSpPr/>
          <p:nvPr/>
        </p:nvSpPr>
        <p:spPr>
          <a:xfrm>
            <a:off x="623939" y="1944436"/>
            <a:ext cx="2872289" cy="917089"/>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TextBox 16">
            <a:extLst>
              <a:ext uri="{FF2B5EF4-FFF2-40B4-BE49-F238E27FC236}">
                <a16:creationId xmlns:a16="http://schemas.microsoft.com/office/drawing/2014/main" id="{2488624B-79BC-5F48-AC0F-45E573CDA9F2}"/>
              </a:ext>
            </a:extLst>
          </p:cNvPr>
          <p:cNvSpPr txBox="1"/>
          <p:nvPr/>
        </p:nvSpPr>
        <p:spPr>
          <a:xfrm>
            <a:off x="715034" y="2043219"/>
            <a:ext cx="2692853" cy="738664"/>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initialise </a:t>
            </a:r>
            <a:r>
              <a:rPr lang="en-AU" sz="1400" b="1" dirty="0" err="1">
                <a:latin typeface="Arial Narrow" panose="020B0604020202020204" pitchFamily="34" charset="0"/>
                <a:cs typeface="Arial Narrow" panose="020B0604020202020204" pitchFamily="34" charset="0"/>
              </a:rPr>
              <a:t>errc</a:t>
            </a:r>
            <a:r>
              <a:rPr lang="en-AU" sz="1400" dirty="0">
                <a:latin typeface="Arial Narrow" panose="020B0604020202020204" pitchFamily="34" charset="0"/>
                <a:cs typeface="Arial Narrow" panose="020B0604020202020204" pitchFamily="34" charset="0"/>
              </a:rPr>
              <a:t> (error channel)</a:t>
            </a:r>
          </a:p>
          <a:p>
            <a:r>
              <a:rPr lang="en-AU" sz="1400" dirty="0">
                <a:latin typeface="Arial Narrow" panose="020B0604020202020204" pitchFamily="34" charset="0"/>
                <a:cs typeface="Arial Narrow" panose="020B0604020202020204" pitchFamily="34" charset="0"/>
              </a:rPr>
              <a:t>initialise </a:t>
            </a:r>
            <a:r>
              <a:rPr lang="en-AU" sz="1400" b="1" dirty="0" err="1">
                <a:latin typeface="Arial Narrow" panose="020B0604020202020204" pitchFamily="34" charset="0"/>
                <a:cs typeface="Arial Narrow" panose="020B0604020202020204" pitchFamily="34" charset="0"/>
              </a:rPr>
              <a:t>msgAvail</a:t>
            </a:r>
            <a:r>
              <a:rPr lang="en-AU" sz="1400" dirty="0">
                <a:latin typeface="Arial Narrow" panose="020B0604020202020204" pitchFamily="34" charset="0"/>
                <a:cs typeface="Arial Narrow" panose="020B0604020202020204" pitchFamily="34" charset="0"/>
              </a:rPr>
              <a:t> (message channel)</a:t>
            </a:r>
          </a:p>
          <a:p>
            <a:r>
              <a:rPr lang="en-AU" sz="1400" dirty="0">
                <a:latin typeface="Arial Narrow" panose="020B0604020202020204" pitchFamily="34" charset="0"/>
                <a:cs typeface="Arial Narrow" panose="020B0604020202020204" pitchFamily="34" charset="0"/>
              </a:rPr>
              <a:t>define </a:t>
            </a:r>
            <a:r>
              <a:rPr lang="en-AU" sz="1400" b="1" dirty="0" err="1">
                <a:latin typeface="Arial Narrow" panose="020B0604020202020204" pitchFamily="34" charset="0"/>
                <a:cs typeface="Arial Narrow" panose="020B0604020202020204" pitchFamily="34" charset="0"/>
              </a:rPr>
              <a:t>receiveMessage</a:t>
            </a:r>
            <a:r>
              <a:rPr lang="en-AU" sz="1400" b="1" dirty="0">
                <a:latin typeface="Arial Narrow" panose="020B0604020202020204" pitchFamily="34" charset="0"/>
                <a:cs typeface="Arial Narrow" panose="020B0604020202020204" pitchFamily="34" charset="0"/>
              </a:rPr>
              <a:t>()</a:t>
            </a:r>
          </a:p>
        </p:txBody>
      </p:sp>
      <p:cxnSp>
        <p:nvCxnSpPr>
          <p:cNvPr id="19" name="Straight Arrow Connector 18">
            <a:extLst>
              <a:ext uri="{FF2B5EF4-FFF2-40B4-BE49-F238E27FC236}">
                <a16:creationId xmlns:a16="http://schemas.microsoft.com/office/drawing/2014/main" id="{E13AC7F2-7924-6F41-A5A0-07AB14B66531}"/>
              </a:ext>
            </a:extLst>
          </p:cNvPr>
          <p:cNvCxnSpPr>
            <a:cxnSpLocks/>
          </p:cNvCxnSpPr>
          <p:nvPr/>
        </p:nvCxnSpPr>
        <p:spPr>
          <a:xfrm>
            <a:off x="2052238" y="2861525"/>
            <a:ext cx="0" cy="290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52615910-D116-8B45-97D3-924215765F6B}"/>
              </a:ext>
            </a:extLst>
          </p:cNvPr>
          <p:cNvSpPr/>
          <p:nvPr/>
        </p:nvSpPr>
        <p:spPr>
          <a:xfrm>
            <a:off x="636073" y="3164532"/>
            <a:ext cx="2872289" cy="460788"/>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TextBox 21">
            <a:extLst>
              <a:ext uri="{FF2B5EF4-FFF2-40B4-BE49-F238E27FC236}">
                <a16:creationId xmlns:a16="http://schemas.microsoft.com/office/drawing/2014/main" id="{E4E6AEE1-5435-A449-82C4-7A1651A82436}"/>
              </a:ext>
            </a:extLst>
          </p:cNvPr>
          <p:cNvSpPr txBox="1"/>
          <p:nvPr/>
        </p:nvSpPr>
        <p:spPr>
          <a:xfrm>
            <a:off x="1237604" y="3231624"/>
            <a:ext cx="1635384" cy="307777"/>
          </a:xfrm>
          <a:prstGeom prst="rect">
            <a:avLst/>
          </a:prstGeom>
          <a:noFill/>
        </p:spPr>
        <p:txBody>
          <a:bodyPr wrap="none" rtlCol="0">
            <a:spAutoFit/>
          </a:bodyPr>
          <a:lstStyle/>
          <a:p>
            <a:r>
              <a:rPr lang="en-AU" sz="1400" b="1" dirty="0">
                <a:solidFill>
                  <a:srgbClr val="0070C0"/>
                </a:solidFill>
                <a:latin typeface="Arial Narrow" panose="020B0604020202020204" pitchFamily="34" charset="0"/>
                <a:cs typeface="Arial Narrow" panose="020B0604020202020204" pitchFamily="34" charset="0"/>
              </a:rPr>
              <a:t>go </a:t>
            </a:r>
            <a:r>
              <a:rPr lang="en-AU" sz="1400" b="1" dirty="0" err="1">
                <a:solidFill>
                  <a:srgbClr val="0070C0"/>
                </a:solidFill>
                <a:latin typeface="Arial Narrow" panose="020B0604020202020204" pitchFamily="34" charset="0"/>
                <a:cs typeface="Arial Narrow" panose="020B0604020202020204" pitchFamily="34" charset="0"/>
              </a:rPr>
              <a:t>receiveMessage</a:t>
            </a:r>
            <a:r>
              <a:rPr lang="en-AU" sz="1400" b="1" dirty="0">
                <a:solidFill>
                  <a:srgbClr val="0070C0"/>
                </a:solidFill>
                <a:latin typeface="Arial Narrow" panose="020B0604020202020204" pitchFamily="34" charset="0"/>
                <a:cs typeface="Arial Narrow" panose="020B0604020202020204" pitchFamily="34" charset="0"/>
              </a:rPr>
              <a:t>()</a:t>
            </a:r>
          </a:p>
        </p:txBody>
      </p:sp>
      <p:sp>
        <p:nvSpPr>
          <p:cNvPr id="23" name="Rounded Rectangle 22">
            <a:extLst>
              <a:ext uri="{FF2B5EF4-FFF2-40B4-BE49-F238E27FC236}">
                <a16:creationId xmlns:a16="http://schemas.microsoft.com/office/drawing/2014/main" id="{5CF21F9A-4CC2-0E4A-AA86-FBAD3025302A}"/>
              </a:ext>
            </a:extLst>
          </p:cNvPr>
          <p:cNvSpPr/>
          <p:nvPr/>
        </p:nvSpPr>
        <p:spPr>
          <a:xfrm>
            <a:off x="391476" y="4141688"/>
            <a:ext cx="6084623" cy="2463502"/>
          </a:xfrm>
          <a:prstGeom prst="roundRect">
            <a:avLst>
              <a:gd name="adj" fmla="val 5346"/>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4" name="Straight Arrow Connector 23">
            <a:extLst>
              <a:ext uri="{FF2B5EF4-FFF2-40B4-BE49-F238E27FC236}">
                <a16:creationId xmlns:a16="http://schemas.microsoft.com/office/drawing/2014/main" id="{7399A893-718D-3440-9498-CEF1B247B3C1}"/>
              </a:ext>
            </a:extLst>
          </p:cNvPr>
          <p:cNvCxnSpPr>
            <a:cxnSpLocks/>
          </p:cNvCxnSpPr>
          <p:nvPr/>
        </p:nvCxnSpPr>
        <p:spPr>
          <a:xfrm>
            <a:off x="2063334" y="3625320"/>
            <a:ext cx="0" cy="774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FE5A713-3AF7-D046-80F9-AE636156ED19}"/>
              </a:ext>
            </a:extLst>
          </p:cNvPr>
          <p:cNvSpPr txBox="1"/>
          <p:nvPr/>
        </p:nvSpPr>
        <p:spPr>
          <a:xfrm>
            <a:off x="740189" y="3963288"/>
            <a:ext cx="711294" cy="340519"/>
          </a:xfrm>
          <a:prstGeom prst="roundRect">
            <a:avLst/>
          </a:prstGeom>
          <a:solidFill>
            <a:schemeClr val="bg1"/>
          </a:solidFill>
          <a:ln>
            <a:solidFill>
              <a:srgbClr val="0070C0"/>
            </a:solidFill>
          </a:ln>
        </p:spPr>
        <p:txBody>
          <a:bodyPr wrap="none" rtlCol="0">
            <a:spAutoFit/>
          </a:bodyPr>
          <a:lstStyle/>
          <a:p>
            <a:r>
              <a:rPr lang="en-AU" sz="1400" b="1" dirty="0">
                <a:solidFill>
                  <a:srgbClr val="0070C0"/>
                </a:solidFill>
                <a:latin typeface="Arial Narrow" panose="020B0604020202020204" pitchFamily="34" charset="0"/>
                <a:cs typeface="Arial Narrow" panose="020B0604020202020204" pitchFamily="34" charset="0"/>
              </a:rPr>
              <a:t>forever</a:t>
            </a:r>
            <a:endParaRPr lang="en-AU" b="1" dirty="0">
              <a:solidFill>
                <a:srgbClr val="0070C0"/>
              </a:solidFill>
              <a:latin typeface="Arial Narrow" panose="020B0604020202020204" pitchFamily="34" charset="0"/>
              <a:cs typeface="Arial Narrow" panose="020B0604020202020204" pitchFamily="34" charset="0"/>
            </a:endParaRPr>
          </a:p>
        </p:txBody>
      </p:sp>
      <p:cxnSp>
        <p:nvCxnSpPr>
          <p:cNvPr id="28" name="Straight Arrow Connector 27">
            <a:extLst>
              <a:ext uri="{FF2B5EF4-FFF2-40B4-BE49-F238E27FC236}">
                <a16:creationId xmlns:a16="http://schemas.microsoft.com/office/drawing/2014/main" id="{FBE5D366-58C6-E544-95C4-5DCDD1F3D943}"/>
              </a:ext>
            </a:extLst>
          </p:cNvPr>
          <p:cNvCxnSpPr>
            <a:cxnSpLocks/>
          </p:cNvCxnSpPr>
          <p:nvPr/>
        </p:nvCxnSpPr>
        <p:spPr>
          <a:xfrm>
            <a:off x="3506986" y="3385512"/>
            <a:ext cx="3410178"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AB464B34-7C33-B44F-8853-97952C3E50F2}"/>
              </a:ext>
            </a:extLst>
          </p:cNvPr>
          <p:cNvGrpSpPr/>
          <p:nvPr/>
        </p:nvGrpSpPr>
        <p:grpSpPr>
          <a:xfrm>
            <a:off x="6938678" y="3034854"/>
            <a:ext cx="2153322" cy="723743"/>
            <a:chOff x="4344293" y="3149007"/>
            <a:chExt cx="2153322" cy="723743"/>
          </a:xfrm>
        </p:grpSpPr>
        <p:sp>
          <p:nvSpPr>
            <p:cNvPr id="30" name="Rounded Rectangle 29">
              <a:extLst>
                <a:ext uri="{FF2B5EF4-FFF2-40B4-BE49-F238E27FC236}">
                  <a16:creationId xmlns:a16="http://schemas.microsoft.com/office/drawing/2014/main" id="{9E244B5E-6D2E-AD4E-A555-86765BE0FF29}"/>
                </a:ext>
              </a:extLst>
            </p:cNvPr>
            <p:cNvSpPr/>
            <p:nvPr/>
          </p:nvSpPr>
          <p:spPr>
            <a:xfrm>
              <a:off x="4344293" y="3149007"/>
              <a:ext cx="2153322" cy="723743"/>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1" name="TextBox 30">
              <a:extLst>
                <a:ext uri="{FF2B5EF4-FFF2-40B4-BE49-F238E27FC236}">
                  <a16:creationId xmlns:a16="http://schemas.microsoft.com/office/drawing/2014/main" id="{0337893F-BDAE-2C42-B2B2-2EFF7D233829}"/>
                </a:ext>
              </a:extLst>
            </p:cNvPr>
            <p:cNvSpPr txBox="1"/>
            <p:nvPr/>
          </p:nvSpPr>
          <p:spPr>
            <a:xfrm>
              <a:off x="4434714" y="3255988"/>
              <a:ext cx="2000356" cy="523220"/>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read message from stream</a:t>
              </a:r>
            </a:p>
            <a:p>
              <a:r>
                <a:rPr lang="en-AU" sz="1400" dirty="0">
                  <a:latin typeface="Arial Narrow" panose="020B0604020202020204" pitchFamily="34" charset="0"/>
                  <a:cs typeface="Arial Narrow" panose="020B0604020202020204" pitchFamily="34" charset="0"/>
                </a:rPr>
                <a:t>push message to </a:t>
              </a:r>
              <a:r>
                <a:rPr lang="en-AU" sz="1400" b="1" dirty="0" err="1">
                  <a:latin typeface="Arial Narrow" panose="020B0604020202020204" pitchFamily="34" charset="0"/>
                  <a:cs typeface="Arial Narrow" panose="020B0604020202020204" pitchFamily="34" charset="0"/>
                </a:rPr>
                <a:t>msgAvail</a:t>
              </a:r>
              <a:endParaRPr lang="en-AU" sz="1400" b="1" dirty="0">
                <a:latin typeface="Arial Narrow" panose="020B0604020202020204" pitchFamily="34" charset="0"/>
                <a:cs typeface="Arial Narrow" panose="020B0604020202020204" pitchFamily="34" charset="0"/>
              </a:endParaRPr>
            </a:p>
          </p:txBody>
        </p:sp>
      </p:grpSp>
      <p:sp>
        <p:nvSpPr>
          <p:cNvPr id="33" name="Rounded Rectangle 32">
            <a:extLst>
              <a:ext uri="{FF2B5EF4-FFF2-40B4-BE49-F238E27FC236}">
                <a16:creationId xmlns:a16="http://schemas.microsoft.com/office/drawing/2014/main" id="{CD30AA36-C930-2A41-BE0F-34407794EF96}"/>
              </a:ext>
            </a:extLst>
          </p:cNvPr>
          <p:cNvSpPr/>
          <p:nvPr/>
        </p:nvSpPr>
        <p:spPr>
          <a:xfrm>
            <a:off x="1652630" y="4421387"/>
            <a:ext cx="836422" cy="393741"/>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5" name="TextBox 34">
            <a:extLst>
              <a:ext uri="{FF2B5EF4-FFF2-40B4-BE49-F238E27FC236}">
                <a16:creationId xmlns:a16="http://schemas.microsoft.com/office/drawing/2014/main" id="{2A63C40D-E0A5-9D4F-80E4-4E15B68A0193}"/>
              </a:ext>
            </a:extLst>
          </p:cNvPr>
          <p:cNvSpPr txBox="1"/>
          <p:nvPr/>
        </p:nvSpPr>
        <p:spPr>
          <a:xfrm>
            <a:off x="1847863" y="4464319"/>
            <a:ext cx="445956"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wait</a:t>
            </a:r>
            <a:endParaRPr lang="en-AU" sz="1400" b="1" dirty="0">
              <a:latin typeface="Arial Narrow" panose="020B0604020202020204" pitchFamily="34" charset="0"/>
              <a:cs typeface="Arial Narrow" panose="020B0604020202020204" pitchFamily="34" charset="0"/>
            </a:endParaRPr>
          </a:p>
        </p:txBody>
      </p:sp>
      <p:cxnSp>
        <p:nvCxnSpPr>
          <p:cNvPr id="36" name="Straight Arrow Connector 35">
            <a:extLst>
              <a:ext uri="{FF2B5EF4-FFF2-40B4-BE49-F238E27FC236}">
                <a16:creationId xmlns:a16="http://schemas.microsoft.com/office/drawing/2014/main" id="{9477068F-354E-F24A-8674-CD92CB61D4D0}"/>
              </a:ext>
            </a:extLst>
          </p:cNvPr>
          <p:cNvCxnSpPr>
            <a:cxnSpLocks/>
          </p:cNvCxnSpPr>
          <p:nvPr/>
        </p:nvCxnSpPr>
        <p:spPr>
          <a:xfrm>
            <a:off x="2489052" y="4624435"/>
            <a:ext cx="2386412"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ED9757B-576C-6342-906F-6DF53D669C10}"/>
              </a:ext>
            </a:extLst>
          </p:cNvPr>
          <p:cNvCxnSpPr>
            <a:cxnSpLocks/>
          </p:cNvCxnSpPr>
          <p:nvPr/>
        </p:nvCxnSpPr>
        <p:spPr>
          <a:xfrm rot="5400000" flipH="1">
            <a:off x="1432994" y="4394041"/>
            <a:ext cx="0" cy="460788"/>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34E5D8-71B3-C04D-9DFD-B975A95138C0}"/>
              </a:ext>
            </a:extLst>
          </p:cNvPr>
          <p:cNvCxnSpPr>
            <a:cxnSpLocks/>
          </p:cNvCxnSpPr>
          <p:nvPr/>
        </p:nvCxnSpPr>
        <p:spPr>
          <a:xfrm flipV="1">
            <a:off x="1202600" y="4624436"/>
            <a:ext cx="0" cy="356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0370290-8BC5-7C41-A908-F249420F7C15}"/>
              </a:ext>
            </a:extLst>
          </p:cNvPr>
          <p:cNvCxnSpPr>
            <a:cxnSpLocks/>
          </p:cNvCxnSpPr>
          <p:nvPr/>
        </p:nvCxnSpPr>
        <p:spPr>
          <a:xfrm flipV="1">
            <a:off x="4875465" y="4621933"/>
            <a:ext cx="0" cy="356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0CD6CF-95D1-D244-A0ED-439628EE89DD}"/>
              </a:ext>
            </a:extLst>
          </p:cNvPr>
          <p:cNvSpPr txBox="1"/>
          <p:nvPr/>
        </p:nvSpPr>
        <p:spPr>
          <a:xfrm>
            <a:off x="661244" y="4938835"/>
            <a:ext cx="1071127"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errc</a:t>
            </a:r>
            <a:r>
              <a:rPr lang="en-AU" sz="1400" dirty="0">
                <a:latin typeface="Arial Narrow" panose="020B0604020202020204" pitchFamily="34" charset="0"/>
                <a:cs typeface="Arial Narrow" panose="020B0604020202020204" pitchFamily="34" charset="0"/>
              </a:rPr>
              <a:t> has data</a:t>
            </a:r>
            <a:endParaRPr lang="en-AU" sz="1400" b="1" dirty="0">
              <a:latin typeface="Arial Narrow" panose="020B0604020202020204" pitchFamily="34" charset="0"/>
              <a:cs typeface="Arial Narrow" panose="020B0604020202020204" pitchFamily="34" charset="0"/>
            </a:endParaRPr>
          </a:p>
        </p:txBody>
      </p:sp>
      <p:sp>
        <p:nvSpPr>
          <p:cNvPr id="42" name="TextBox 41">
            <a:extLst>
              <a:ext uri="{FF2B5EF4-FFF2-40B4-BE49-F238E27FC236}">
                <a16:creationId xmlns:a16="http://schemas.microsoft.com/office/drawing/2014/main" id="{B2BEED62-4CA5-4E48-BF3C-3858313AFFCB}"/>
              </a:ext>
            </a:extLst>
          </p:cNvPr>
          <p:cNvSpPr txBox="1"/>
          <p:nvPr/>
        </p:nvSpPr>
        <p:spPr>
          <a:xfrm>
            <a:off x="4176723" y="4938835"/>
            <a:ext cx="1884940"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msgAvail</a:t>
            </a:r>
            <a:r>
              <a:rPr lang="en-AU" sz="1400" dirty="0">
                <a:latin typeface="Arial Narrow" panose="020B0604020202020204" pitchFamily="34" charset="0"/>
                <a:cs typeface="Arial Narrow" panose="020B0604020202020204" pitchFamily="34" charset="0"/>
              </a:rPr>
              <a:t> has (valid) data</a:t>
            </a:r>
            <a:endParaRPr lang="en-AU" sz="1400" b="1" dirty="0">
              <a:latin typeface="Arial Narrow" panose="020B0604020202020204" pitchFamily="34" charset="0"/>
              <a:cs typeface="Arial Narrow" panose="020B0604020202020204" pitchFamily="34" charset="0"/>
            </a:endParaRPr>
          </a:p>
        </p:txBody>
      </p:sp>
      <p:cxnSp>
        <p:nvCxnSpPr>
          <p:cNvPr id="43" name="Straight Arrow Connector 42">
            <a:extLst>
              <a:ext uri="{FF2B5EF4-FFF2-40B4-BE49-F238E27FC236}">
                <a16:creationId xmlns:a16="http://schemas.microsoft.com/office/drawing/2014/main" id="{07A19EA9-E98E-8949-A53B-14CBB5230578}"/>
              </a:ext>
            </a:extLst>
          </p:cNvPr>
          <p:cNvCxnSpPr>
            <a:cxnSpLocks/>
          </p:cNvCxnSpPr>
          <p:nvPr/>
        </p:nvCxnSpPr>
        <p:spPr>
          <a:xfrm>
            <a:off x="4875464" y="5158488"/>
            <a:ext cx="0" cy="152665"/>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AFC8CDD7-5A29-E84E-8E42-66B61D1AD7CA}"/>
              </a:ext>
            </a:extLst>
          </p:cNvPr>
          <p:cNvSpPr/>
          <p:nvPr/>
        </p:nvSpPr>
        <p:spPr>
          <a:xfrm>
            <a:off x="3439320" y="5327139"/>
            <a:ext cx="2872289" cy="393741"/>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6" name="TextBox 45">
            <a:extLst>
              <a:ext uri="{FF2B5EF4-FFF2-40B4-BE49-F238E27FC236}">
                <a16:creationId xmlns:a16="http://schemas.microsoft.com/office/drawing/2014/main" id="{4FC7C902-E615-0E45-997C-9408086BD5DC}"/>
              </a:ext>
            </a:extLst>
          </p:cNvPr>
          <p:cNvSpPr txBox="1"/>
          <p:nvPr/>
        </p:nvSpPr>
        <p:spPr>
          <a:xfrm>
            <a:off x="3488464" y="5361661"/>
            <a:ext cx="2823145"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execute </a:t>
            </a:r>
            <a:r>
              <a:rPr lang="en-AU" sz="1400" b="1" dirty="0" err="1">
                <a:latin typeface="Arial Narrow" panose="020B0604020202020204" pitchFamily="34" charset="0"/>
                <a:cs typeface="Arial Narrow" panose="020B0604020202020204" pitchFamily="34" charset="0"/>
              </a:rPr>
              <a:t>Handler.handleMessage</a:t>
            </a:r>
            <a:r>
              <a:rPr lang="en-AU" sz="1400" b="1" dirty="0">
                <a:latin typeface="Arial Narrow" panose="020B0604020202020204" pitchFamily="34" charset="0"/>
                <a:cs typeface="Arial Narrow" panose="020B0604020202020204" pitchFamily="34" charset="0"/>
              </a:rPr>
              <a:t>(msg)</a:t>
            </a:r>
          </a:p>
        </p:txBody>
      </p:sp>
      <p:grpSp>
        <p:nvGrpSpPr>
          <p:cNvPr id="49" name="Group 48">
            <a:extLst>
              <a:ext uri="{FF2B5EF4-FFF2-40B4-BE49-F238E27FC236}">
                <a16:creationId xmlns:a16="http://schemas.microsoft.com/office/drawing/2014/main" id="{71405855-082B-CD41-B216-EC659F2D9520}"/>
              </a:ext>
            </a:extLst>
          </p:cNvPr>
          <p:cNvGrpSpPr/>
          <p:nvPr/>
        </p:nvGrpSpPr>
        <p:grpSpPr>
          <a:xfrm>
            <a:off x="3442744" y="5891027"/>
            <a:ext cx="2872289" cy="460788"/>
            <a:chOff x="5852452" y="4974101"/>
            <a:chExt cx="2872289" cy="460788"/>
          </a:xfrm>
        </p:grpSpPr>
        <p:sp>
          <p:nvSpPr>
            <p:cNvPr id="47" name="Rounded Rectangle 46">
              <a:extLst>
                <a:ext uri="{FF2B5EF4-FFF2-40B4-BE49-F238E27FC236}">
                  <a16:creationId xmlns:a16="http://schemas.microsoft.com/office/drawing/2014/main" id="{7E264A20-72EA-8248-A69E-4C6146E7619E}"/>
                </a:ext>
              </a:extLst>
            </p:cNvPr>
            <p:cNvSpPr/>
            <p:nvPr/>
          </p:nvSpPr>
          <p:spPr>
            <a:xfrm>
              <a:off x="5852452" y="4974101"/>
              <a:ext cx="2872289" cy="460788"/>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8" name="TextBox 47">
              <a:extLst>
                <a:ext uri="{FF2B5EF4-FFF2-40B4-BE49-F238E27FC236}">
                  <a16:creationId xmlns:a16="http://schemas.microsoft.com/office/drawing/2014/main" id="{FF83C291-1218-BF4E-BCFA-77909399023D}"/>
                </a:ext>
              </a:extLst>
            </p:cNvPr>
            <p:cNvSpPr txBox="1"/>
            <p:nvPr/>
          </p:nvSpPr>
          <p:spPr>
            <a:xfrm>
              <a:off x="6453983" y="5041193"/>
              <a:ext cx="1635384" cy="307777"/>
            </a:xfrm>
            <a:prstGeom prst="rect">
              <a:avLst/>
            </a:prstGeom>
            <a:noFill/>
          </p:spPr>
          <p:txBody>
            <a:bodyPr wrap="none" rtlCol="0">
              <a:spAutoFit/>
            </a:bodyPr>
            <a:lstStyle/>
            <a:p>
              <a:r>
                <a:rPr lang="en-AU" sz="1400" b="1" dirty="0">
                  <a:solidFill>
                    <a:srgbClr val="0070C0"/>
                  </a:solidFill>
                  <a:latin typeface="Arial Narrow" panose="020B0604020202020204" pitchFamily="34" charset="0"/>
                  <a:cs typeface="Arial Narrow" panose="020B0604020202020204" pitchFamily="34" charset="0"/>
                </a:rPr>
                <a:t>go </a:t>
              </a:r>
              <a:r>
                <a:rPr lang="en-AU" sz="1400" b="1" dirty="0" err="1">
                  <a:solidFill>
                    <a:srgbClr val="0070C0"/>
                  </a:solidFill>
                  <a:latin typeface="Arial Narrow" panose="020B0604020202020204" pitchFamily="34" charset="0"/>
                  <a:cs typeface="Arial Narrow" panose="020B0604020202020204" pitchFamily="34" charset="0"/>
                </a:rPr>
                <a:t>receiveMessage</a:t>
              </a:r>
              <a:r>
                <a:rPr lang="en-AU" sz="1400" b="1" dirty="0">
                  <a:solidFill>
                    <a:srgbClr val="0070C0"/>
                  </a:solidFill>
                  <a:latin typeface="Arial Narrow" panose="020B0604020202020204" pitchFamily="34" charset="0"/>
                  <a:cs typeface="Arial Narrow" panose="020B0604020202020204" pitchFamily="34" charset="0"/>
                </a:rPr>
                <a:t>()</a:t>
              </a:r>
            </a:p>
          </p:txBody>
        </p:sp>
      </p:grpSp>
      <p:cxnSp>
        <p:nvCxnSpPr>
          <p:cNvPr id="52" name="Straight Arrow Connector 51">
            <a:extLst>
              <a:ext uri="{FF2B5EF4-FFF2-40B4-BE49-F238E27FC236}">
                <a16:creationId xmlns:a16="http://schemas.microsoft.com/office/drawing/2014/main" id="{89B211F0-A8CD-E34E-9617-7282EAFE6758}"/>
              </a:ext>
            </a:extLst>
          </p:cNvPr>
          <p:cNvCxnSpPr>
            <a:cxnSpLocks/>
          </p:cNvCxnSpPr>
          <p:nvPr/>
        </p:nvCxnSpPr>
        <p:spPr>
          <a:xfrm>
            <a:off x="4888014" y="5719683"/>
            <a:ext cx="0" cy="152665"/>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F0283A-82A3-CF44-A822-E00E2D20182A}"/>
              </a:ext>
            </a:extLst>
          </p:cNvPr>
          <p:cNvCxnSpPr>
            <a:cxnSpLocks/>
          </p:cNvCxnSpPr>
          <p:nvPr/>
        </p:nvCxnSpPr>
        <p:spPr>
          <a:xfrm flipV="1">
            <a:off x="2785767" y="4621933"/>
            <a:ext cx="0" cy="356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7343C70-D2F5-0849-AC8A-E808F40895BA}"/>
              </a:ext>
            </a:extLst>
          </p:cNvPr>
          <p:cNvSpPr txBox="1"/>
          <p:nvPr/>
        </p:nvSpPr>
        <p:spPr>
          <a:xfrm>
            <a:off x="2016582" y="4897709"/>
            <a:ext cx="1541897" cy="307777"/>
          </a:xfrm>
          <a:prstGeom prst="rect">
            <a:avLst/>
          </a:prstGeom>
          <a:noFill/>
        </p:spPr>
        <p:txBody>
          <a:bodyPr wrap="none" rtlCol="0">
            <a:spAutoFit/>
          </a:bodyPr>
          <a:lstStyle/>
          <a:p>
            <a:r>
              <a:rPr lang="en-AU" sz="1400" b="1" dirty="0" err="1">
                <a:latin typeface="Arial Narrow" panose="020B0604020202020204" pitchFamily="34" charset="0"/>
                <a:cs typeface="Arial Narrow" panose="020B0604020202020204" pitchFamily="34" charset="0"/>
              </a:rPr>
              <a:t>msgAvail</a:t>
            </a:r>
            <a:r>
              <a:rPr lang="en-AU" sz="1400" dirty="0">
                <a:latin typeface="Arial Narrow" panose="020B0604020202020204" pitchFamily="34" charset="0"/>
                <a:cs typeface="Arial Narrow" panose="020B0604020202020204" pitchFamily="34" charset="0"/>
              </a:rPr>
              <a:t> has errors</a:t>
            </a:r>
            <a:endParaRPr lang="en-AU" sz="1400" b="1" dirty="0">
              <a:latin typeface="Arial Narrow" panose="020B0604020202020204" pitchFamily="34" charset="0"/>
              <a:cs typeface="Arial Narrow" panose="020B0604020202020204" pitchFamily="34" charset="0"/>
            </a:endParaRPr>
          </a:p>
        </p:txBody>
      </p:sp>
      <p:cxnSp>
        <p:nvCxnSpPr>
          <p:cNvPr id="56" name="Straight Arrow Connector 55">
            <a:extLst>
              <a:ext uri="{FF2B5EF4-FFF2-40B4-BE49-F238E27FC236}">
                <a16:creationId xmlns:a16="http://schemas.microsoft.com/office/drawing/2014/main" id="{A1A9768D-4FFF-4B41-9676-007B544AC55D}"/>
              </a:ext>
            </a:extLst>
          </p:cNvPr>
          <p:cNvCxnSpPr>
            <a:cxnSpLocks/>
          </p:cNvCxnSpPr>
          <p:nvPr/>
        </p:nvCxnSpPr>
        <p:spPr>
          <a:xfrm flipV="1">
            <a:off x="1196807" y="5205486"/>
            <a:ext cx="0" cy="35635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0BC67B5-9E3F-6B47-B4A1-68FCD9243130}"/>
              </a:ext>
            </a:extLst>
          </p:cNvPr>
          <p:cNvCxnSpPr>
            <a:cxnSpLocks/>
          </p:cNvCxnSpPr>
          <p:nvPr/>
        </p:nvCxnSpPr>
        <p:spPr>
          <a:xfrm flipV="1">
            <a:off x="2785767" y="5159199"/>
            <a:ext cx="0" cy="402638"/>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455C997-896B-5D46-A02F-116E30AFE12B}"/>
              </a:ext>
            </a:extLst>
          </p:cNvPr>
          <p:cNvCxnSpPr>
            <a:cxnSpLocks/>
          </p:cNvCxnSpPr>
          <p:nvPr/>
        </p:nvCxnSpPr>
        <p:spPr>
          <a:xfrm>
            <a:off x="1186049" y="5561837"/>
            <a:ext cx="1599718" cy="0"/>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F6E480A-F28F-DF43-AE41-7ADC31A98E2B}"/>
              </a:ext>
            </a:extLst>
          </p:cNvPr>
          <p:cNvCxnSpPr>
            <a:cxnSpLocks/>
          </p:cNvCxnSpPr>
          <p:nvPr/>
        </p:nvCxnSpPr>
        <p:spPr>
          <a:xfrm>
            <a:off x="2005824" y="5561837"/>
            <a:ext cx="0" cy="290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544F5B47-1C9C-EE4A-8D8E-048E15CFEE4B}"/>
              </a:ext>
            </a:extLst>
          </p:cNvPr>
          <p:cNvSpPr/>
          <p:nvPr/>
        </p:nvSpPr>
        <p:spPr>
          <a:xfrm>
            <a:off x="1196807" y="5840787"/>
            <a:ext cx="1599718" cy="393741"/>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3" name="TextBox 62">
            <a:extLst>
              <a:ext uri="{FF2B5EF4-FFF2-40B4-BE49-F238E27FC236}">
                <a16:creationId xmlns:a16="http://schemas.microsoft.com/office/drawing/2014/main" id="{8BC74968-CF13-1943-8803-13CF90B92B1D}"/>
              </a:ext>
            </a:extLst>
          </p:cNvPr>
          <p:cNvSpPr txBox="1"/>
          <p:nvPr/>
        </p:nvSpPr>
        <p:spPr>
          <a:xfrm>
            <a:off x="1591628" y="5876805"/>
            <a:ext cx="849913" cy="307777"/>
          </a:xfrm>
          <a:prstGeom prst="rect">
            <a:avLst/>
          </a:prstGeom>
          <a:noFill/>
        </p:spPr>
        <p:txBody>
          <a:bodyPr wrap="none" rtlCol="0">
            <a:spAutoFit/>
          </a:bodyPr>
          <a:lstStyle/>
          <a:p>
            <a:pPr algn="ctr"/>
            <a:r>
              <a:rPr lang="en-AU" sz="1400" b="1" dirty="0">
                <a:latin typeface="Arial Narrow" panose="020B0604020202020204" pitchFamily="34" charset="0"/>
                <a:cs typeface="Arial Narrow" panose="020B0604020202020204" pitchFamily="34" charset="0"/>
              </a:rPr>
              <a:t>terminate</a:t>
            </a:r>
          </a:p>
        </p:txBody>
      </p:sp>
      <p:cxnSp>
        <p:nvCxnSpPr>
          <p:cNvPr id="64" name="Straight Arrow Connector 63">
            <a:extLst>
              <a:ext uri="{FF2B5EF4-FFF2-40B4-BE49-F238E27FC236}">
                <a16:creationId xmlns:a16="http://schemas.microsoft.com/office/drawing/2014/main" id="{B67BF792-EBCB-6949-BA0E-35E6FAB3F8AD}"/>
              </a:ext>
            </a:extLst>
          </p:cNvPr>
          <p:cNvCxnSpPr>
            <a:cxnSpLocks/>
          </p:cNvCxnSpPr>
          <p:nvPr/>
        </p:nvCxnSpPr>
        <p:spPr>
          <a:xfrm>
            <a:off x="6311609" y="6112007"/>
            <a:ext cx="605555" cy="0"/>
          </a:xfrm>
          <a:prstGeom prst="straightConnector1">
            <a:avLst/>
          </a:prstGeom>
          <a:ln>
            <a:prstDash val="dash"/>
            <a:headEnd type="none"/>
            <a:tailEnd type="stealth"/>
          </a:ln>
        </p:spPr>
        <p:style>
          <a:lnRef idx="1">
            <a:schemeClr val="accent1"/>
          </a:lnRef>
          <a:fillRef idx="0">
            <a:schemeClr val="accent1"/>
          </a:fillRef>
          <a:effectRef idx="0">
            <a:schemeClr val="accent1"/>
          </a:effectRef>
          <a:fontRef idx="minor">
            <a:schemeClr val="tx1"/>
          </a:fontRef>
        </p:style>
      </p:cxnSp>
      <p:sp>
        <p:nvSpPr>
          <p:cNvPr id="70" name="Freeform 69">
            <a:extLst>
              <a:ext uri="{FF2B5EF4-FFF2-40B4-BE49-F238E27FC236}">
                <a16:creationId xmlns:a16="http://schemas.microsoft.com/office/drawing/2014/main" id="{035C32A2-6EE4-3243-B9EB-554157C85AA1}"/>
              </a:ext>
            </a:extLst>
          </p:cNvPr>
          <p:cNvSpPr/>
          <p:nvPr/>
        </p:nvSpPr>
        <p:spPr>
          <a:xfrm>
            <a:off x="2441982" y="6001232"/>
            <a:ext cx="279698" cy="786843"/>
          </a:xfrm>
          <a:custGeom>
            <a:avLst/>
            <a:gdLst>
              <a:gd name="connsiteX0" fmla="*/ 0 w 279698"/>
              <a:gd name="connsiteY0" fmla="*/ 33808 h 786843"/>
              <a:gd name="connsiteX1" fmla="*/ 161364 w 279698"/>
              <a:gd name="connsiteY1" fmla="*/ 87596 h 786843"/>
              <a:gd name="connsiteX2" fmla="*/ 279698 w 279698"/>
              <a:gd name="connsiteY2" fmla="*/ 786843 h 786843"/>
            </a:gdLst>
            <a:ahLst/>
            <a:cxnLst>
              <a:cxn ang="0">
                <a:pos x="connsiteX0" y="connsiteY0"/>
              </a:cxn>
              <a:cxn ang="0">
                <a:pos x="connsiteX1" y="connsiteY1"/>
              </a:cxn>
              <a:cxn ang="0">
                <a:pos x="connsiteX2" y="connsiteY2"/>
              </a:cxn>
            </a:cxnLst>
            <a:rect l="l" t="t" r="r" b="b"/>
            <a:pathLst>
              <a:path w="279698" h="786843">
                <a:moveTo>
                  <a:pt x="0" y="33808"/>
                </a:moveTo>
                <a:cubicBezTo>
                  <a:pt x="57374" y="-2051"/>
                  <a:pt x="114748" y="-37910"/>
                  <a:pt x="161364" y="87596"/>
                </a:cubicBezTo>
                <a:cubicBezTo>
                  <a:pt x="207980" y="213102"/>
                  <a:pt x="243839" y="499972"/>
                  <a:pt x="279698" y="786843"/>
                </a:cubicBezTo>
              </a:path>
            </a:pathLst>
          </a:custGeom>
          <a:noFill/>
          <a:ln>
            <a:prstDash val="sys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2" name="Group 71">
            <a:extLst>
              <a:ext uri="{FF2B5EF4-FFF2-40B4-BE49-F238E27FC236}">
                <a16:creationId xmlns:a16="http://schemas.microsoft.com/office/drawing/2014/main" id="{73F13417-E73E-E94C-8FB6-4FA89B2BAC01}"/>
              </a:ext>
            </a:extLst>
          </p:cNvPr>
          <p:cNvGrpSpPr/>
          <p:nvPr/>
        </p:nvGrpSpPr>
        <p:grpSpPr>
          <a:xfrm>
            <a:off x="6928311" y="5743999"/>
            <a:ext cx="2153322" cy="723743"/>
            <a:chOff x="4344293" y="3149007"/>
            <a:chExt cx="2153322" cy="723743"/>
          </a:xfrm>
        </p:grpSpPr>
        <p:sp>
          <p:nvSpPr>
            <p:cNvPr id="73" name="Rounded Rectangle 72">
              <a:extLst>
                <a:ext uri="{FF2B5EF4-FFF2-40B4-BE49-F238E27FC236}">
                  <a16:creationId xmlns:a16="http://schemas.microsoft.com/office/drawing/2014/main" id="{E1BA479A-9AAD-6148-8A87-95E88977E641}"/>
                </a:ext>
              </a:extLst>
            </p:cNvPr>
            <p:cNvSpPr/>
            <p:nvPr/>
          </p:nvSpPr>
          <p:spPr>
            <a:xfrm>
              <a:off x="4344293" y="3149007"/>
              <a:ext cx="2153322" cy="723743"/>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4" name="TextBox 73">
              <a:extLst>
                <a:ext uri="{FF2B5EF4-FFF2-40B4-BE49-F238E27FC236}">
                  <a16:creationId xmlns:a16="http://schemas.microsoft.com/office/drawing/2014/main" id="{6D65B42D-5867-0D49-964C-5C913B09B6A7}"/>
                </a:ext>
              </a:extLst>
            </p:cNvPr>
            <p:cNvSpPr txBox="1"/>
            <p:nvPr/>
          </p:nvSpPr>
          <p:spPr>
            <a:xfrm>
              <a:off x="4434714" y="3255988"/>
              <a:ext cx="2000356" cy="523220"/>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read message from stream</a:t>
              </a:r>
            </a:p>
            <a:p>
              <a:r>
                <a:rPr lang="en-AU" sz="1400" dirty="0">
                  <a:latin typeface="Arial Narrow" panose="020B0604020202020204" pitchFamily="34" charset="0"/>
                  <a:cs typeface="Arial Narrow" panose="020B0604020202020204" pitchFamily="34" charset="0"/>
                </a:rPr>
                <a:t>push message to </a:t>
              </a:r>
              <a:r>
                <a:rPr lang="en-AU" sz="1400" b="1" dirty="0" err="1">
                  <a:latin typeface="Arial Narrow" panose="020B0604020202020204" pitchFamily="34" charset="0"/>
                  <a:cs typeface="Arial Narrow" panose="020B0604020202020204" pitchFamily="34" charset="0"/>
                </a:rPr>
                <a:t>msgAvail</a:t>
              </a:r>
              <a:endParaRPr lang="en-AU" sz="1400" b="1" dirty="0">
                <a:latin typeface="Arial Narrow" panose="020B0604020202020204" pitchFamily="34" charset="0"/>
                <a:cs typeface="Arial Narrow" panose="020B0604020202020204" pitchFamily="34" charset="0"/>
              </a:endParaRPr>
            </a:p>
          </p:txBody>
        </p:sp>
      </p:grpSp>
      <p:sp>
        <p:nvSpPr>
          <p:cNvPr id="77" name="TextBox 76">
            <a:extLst>
              <a:ext uri="{FF2B5EF4-FFF2-40B4-BE49-F238E27FC236}">
                <a16:creationId xmlns:a16="http://schemas.microsoft.com/office/drawing/2014/main" id="{4567074A-A5E4-B44E-A3A7-16AD53E7E877}"/>
              </a:ext>
            </a:extLst>
          </p:cNvPr>
          <p:cNvSpPr txBox="1"/>
          <p:nvPr/>
        </p:nvSpPr>
        <p:spPr>
          <a:xfrm>
            <a:off x="3514623" y="1556307"/>
            <a:ext cx="2547040" cy="284749"/>
          </a:xfrm>
          <a:prstGeom prst="roundRect">
            <a:avLst/>
          </a:prstGeom>
          <a:solidFill>
            <a:schemeClr val="accent4">
              <a:lumMod val="50000"/>
            </a:schemeClr>
          </a:solidFill>
          <a:ln>
            <a:solidFill>
              <a:schemeClr val="accent4">
                <a:lumMod val="50000"/>
              </a:schemeClr>
            </a:solidFill>
          </a:ln>
        </p:spPr>
        <p:txBody>
          <a:bodyPr wrap="square" tIns="36000" bIns="36000" rtlCol="0">
            <a:spAutoFit/>
          </a:bodyPr>
          <a:lstStyle/>
          <a:p>
            <a:pPr algn="ctr"/>
            <a:r>
              <a:rPr lang="en-AU" sz="1200" b="1" dirty="0">
                <a:solidFill>
                  <a:schemeClr val="bg1"/>
                </a:solidFill>
              </a:rPr>
              <a:t>MAIN THREAD  &lt; </a:t>
            </a:r>
            <a:r>
              <a:rPr lang="en-AU" sz="1200" b="1" dirty="0" err="1">
                <a:solidFill>
                  <a:schemeClr val="bg1"/>
                </a:solidFill>
              </a:rPr>
              <a:t>Shim.Start</a:t>
            </a:r>
            <a:r>
              <a:rPr lang="en-AU" sz="1200" b="1" dirty="0">
                <a:solidFill>
                  <a:schemeClr val="bg1"/>
                </a:solidFill>
              </a:rPr>
              <a:t>(....) &gt;</a:t>
            </a:r>
          </a:p>
        </p:txBody>
      </p:sp>
      <p:grpSp>
        <p:nvGrpSpPr>
          <p:cNvPr id="110" name="Group 109">
            <a:extLst>
              <a:ext uri="{FF2B5EF4-FFF2-40B4-BE49-F238E27FC236}">
                <a16:creationId xmlns:a16="http://schemas.microsoft.com/office/drawing/2014/main" id="{2C24FF0B-0A65-F347-AA74-2ABCCFC3ADDF}"/>
              </a:ext>
            </a:extLst>
          </p:cNvPr>
          <p:cNvGrpSpPr/>
          <p:nvPr/>
        </p:nvGrpSpPr>
        <p:grpSpPr>
          <a:xfrm>
            <a:off x="6311609" y="3231579"/>
            <a:ext cx="5484040" cy="2584141"/>
            <a:chOff x="6311609" y="3231579"/>
            <a:chExt cx="5484040" cy="2584141"/>
          </a:xfrm>
        </p:grpSpPr>
        <p:cxnSp>
          <p:nvCxnSpPr>
            <p:cNvPr id="79" name="Straight Arrow Connector 78">
              <a:extLst>
                <a:ext uri="{FF2B5EF4-FFF2-40B4-BE49-F238E27FC236}">
                  <a16:creationId xmlns:a16="http://schemas.microsoft.com/office/drawing/2014/main" id="{2D73ED1A-E868-584C-B5CD-42DBD879F144}"/>
                </a:ext>
              </a:extLst>
            </p:cNvPr>
            <p:cNvCxnSpPr>
              <a:cxnSpLocks/>
              <a:stCxn id="45" idx="3"/>
            </p:cNvCxnSpPr>
            <p:nvPr/>
          </p:nvCxnSpPr>
          <p:spPr>
            <a:xfrm>
              <a:off x="6311609" y="5524010"/>
              <a:ext cx="717490" cy="0"/>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E1BC762B-0E54-E344-A506-ACFB5E22AE8A}"/>
                </a:ext>
              </a:extLst>
            </p:cNvPr>
            <p:cNvSpPr txBox="1"/>
            <p:nvPr/>
          </p:nvSpPr>
          <p:spPr>
            <a:xfrm>
              <a:off x="6980058" y="5349760"/>
              <a:ext cx="1861407"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if </a:t>
              </a:r>
              <a:r>
                <a:rPr lang="en-AU" sz="1400" b="1" dirty="0">
                  <a:latin typeface="Arial Narrow" panose="020B0604020202020204" pitchFamily="34" charset="0"/>
                  <a:cs typeface="Arial Narrow" panose="020B0604020202020204" pitchFamily="34" charset="0"/>
                </a:rPr>
                <a:t>INIT</a:t>
              </a:r>
              <a:r>
                <a:rPr lang="en-AU" sz="1400" dirty="0">
                  <a:latin typeface="Arial Narrow" panose="020B0604020202020204" pitchFamily="34" charset="0"/>
                  <a:cs typeface="Arial Narrow" panose="020B0604020202020204" pitchFamily="34" charset="0"/>
                </a:rPr>
                <a:t> or </a:t>
              </a:r>
              <a:r>
                <a:rPr lang="en-AU" sz="1400" b="1" dirty="0">
                  <a:latin typeface="Arial Narrow" panose="020B0604020202020204" pitchFamily="34" charset="0"/>
                  <a:cs typeface="Arial Narrow" panose="020B0604020202020204" pitchFamily="34" charset="0"/>
                </a:rPr>
                <a:t>TRANSACTION</a:t>
              </a:r>
            </a:p>
          </p:txBody>
        </p:sp>
        <p:cxnSp>
          <p:nvCxnSpPr>
            <p:cNvPr id="96" name="Straight Arrow Connector 95">
              <a:extLst>
                <a:ext uri="{FF2B5EF4-FFF2-40B4-BE49-F238E27FC236}">
                  <a16:creationId xmlns:a16="http://schemas.microsoft.com/office/drawing/2014/main" id="{4E9FF0BA-D1A9-6D47-87F3-B2622AFA6452}"/>
                </a:ext>
              </a:extLst>
            </p:cNvPr>
            <p:cNvCxnSpPr>
              <a:cxnSpLocks/>
            </p:cNvCxnSpPr>
            <p:nvPr/>
          </p:nvCxnSpPr>
          <p:spPr>
            <a:xfrm>
              <a:off x="8788752" y="5498867"/>
              <a:ext cx="796312" cy="0"/>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9013447-DC07-BC43-8A0E-77008A8634FD}"/>
                </a:ext>
              </a:extLst>
            </p:cNvPr>
            <p:cNvCxnSpPr>
              <a:cxnSpLocks/>
            </p:cNvCxnSpPr>
            <p:nvPr/>
          </p:nvCxnSpPr>
          <p:spPr>
            <a:xfrm flipV="1">
              <a:off x="9590772" y="3431686"/>
              <a:ext cx="0" cy="2066983"/>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6B9AA73-6BA6-F74C-B9F7-E1C7D445C835}"/>
                </a:ext>
              </a:extLst>
            </p:cNvPr>
            <p:cNvCxnSpPr>
              <a:cxnSpLocks/>
            </p:cNvCxnSpPr>
            <p:nvPr/>
          </p:nvCxnSpPr>
          <p:spPr>
            <a:xfrm>
              <a:off x="9585064" y="3429000"/>
              <a:ext cx="258183"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8187DCB-DF06-FD46-9C1A-88BEECB40A1D}"/>
                </a:ext>
              </a:extLst>
            </p:cNvPr>
            <p:cNvCxnSpPr>
              <a:cxnSpLocks/>
            </p:cNvCxnSpPr>
            <p:nvPr/>
          </p:nvCxnSpPr>
          <p:spPr>
            <a:xfrm>
              <a:off x="9585064" y="5498669"/>
              <a:ext cx="258183" cy="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7260A422-7D3E-414D-8C4A-9692CE4F456B}"/>
                </a:ext>
              </a:extLst>
            </p:cNvPr>
            <p:cNvGrpSpPr/>
            <p:nvPr/>
          </p:nvGrpSpPr>
          <p:grpSpPr>
            <a:xfrm>
              <a:off x="9843248" y="3231579"/>
              <a:ext cx="1940266" cy="393741"/>
              <a:chOff x="9843248" y="3231579"/>
              <a:chExt cx="1940266" cy="393741"/>
            </a:xfrm>
          </p:grpSpPr>
          <p:sp>
            <p:nvSpPr>
              <p:cNvPr id="103" name="Rounded Rectangle 102">
                <a:extLst>
                  <a:ext uri="{FF2B5EF4-FFF2-40B4-BE49-F238E27FC236}">
                    <a16:creationId xmlns:a16="http://schemas.microsoft.com/office/drawing/2014/main" id="{5E74D3BA-DDF3-9342-A6D6-2DB4B1D2C765}"/>
                  </a:ext>
                </a:extLst>
              </p:cNvPr>
              <p:cNvSpPr/>
              <p:nvPr/>
            </p:nvSpPr>
            <p:spPr>
              <a:xfrm>
                <a:off x="9843248" y="3231579"/>
                <a:ext cx="1940266" cy="393741"/>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4" name="TextBox 103">
                <a:extLst>
                  <a:ext uri="{FF2B5EF4-FFF2-40B4-BE49-F238E27FC236}">
                    <a16:creationId xmlns:a16="http://schemas.microsoft.com/office/drawing/2014/main" id="{9E779D7A-CCD3-F940-B45D-55B6D1FB6388}"/>
                  </a:ext>
                </a:extLst>
              </p:cNvPr>
              <p:cNvSpPr txBox="1"/>
              <p:nvPr/>
            </p:nvSpPr>
            <p:spPr>
              <a:xfrm>
                <a:off x="9890640" y="3263802"/>
                <a:ext cx="1842171"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execute </a:t>
                </a:r>
                <a:r>
                  <a:rPr lang="en-AU" sz="1400" b="1" dirty="0" err="1">
                    <a:latin typeface="Arial Narrow" panose="020B0604020202020204" pitchFamily="34" charset="0"/>
                    <a:cs typeface="Arial Narrow" panose="020B0604020202020204" pitchFamily="34" charset="0"/>
                  </a:rPr>
                  <a:t>handleInit</a:t>
                </a:r>
                <a:r>
                  <a:rPr lang="en-AU" sz="1400" b="1" dirty="0">
                    <a:latin typeface="Arial Narrow" panose="020B0604020202020204" pitchFamily="34" charset="0"/>
                    <a:cs typeface="Arial Narrow" panose="020B0604020202020204" pitchFamily="34" charset="0"/>
                  </a:rPr>
                  <a:t>(msg)</a:t>
                </a:r>
              </a:p>
            </p:txBody>
          </p:sp>
        </p:grpSp>
        <p:grpSp>
          <p:nvGrpSpPr>
            <p:cNvPr id="107" name="Group 106">
              <a:extLst>
                <a:ext uri="{FF2B5EF4-FFF2-40B4-BE49-F238E27FC236}">
                  <a16:creationId xmlns:a16="http://schemas.microsoft.com/office/drawing/2014/main" id="{17D8050C-D325-9045-815A-A5ED3B2F0938}"/>
                </a:ext>
              </a:extLst>
            </p:cNvPr>
            <p:cNvGrpSpPr/>
            <p:nvPr/>
          </p:nvGrpSpPr>
          <p:grpSpPr>
            <a:xfrm>
              <a:off x="9855383" y="5188490"/>
              <a:ext cx="1940266" cy="627230"/>
              <a:chOff x="9843248" y="3231579"/>
              <a:chExt cx="1940266" cy="627230"/>
            </a:xfrm>
          </p:grpSpPr>
          <p:sp>
            <p:nvSpPr>
              <p:cNvPr id="108" name="Rounded Rectangle 107">
                <a:extLst>
                  <a:ext uri="{FF2B5EF4-FFF2-40B4-BE49-F238E27FC236}">
                    <a16:creationId xmlns:a16="http://schemas.microsoft.com/office/drawing/2014/main" id="{0873D759-3D0D-7446-9A73-62BEF582A4E2}"/>
                  </a:ext>
                </a:extLst>
              </p:cNvPr>
              <p:cNvSpPr/>
              <p:nvPr/>
            </p:nvSpPr>
            <p:spPr>
              <a:xfrm>
                <a:off x="9843248" y="3231579"/>
                <a:ext cx="1940266" cy="627230"/>
              </a:xfrm>
              <a:prstGeom prst="roundRect">
                <a:avLst>
                  <a:gd name="adj" fmla="val 9629"/>
                </a:avLst>
              </a:prstGeom>
              <a:gradFill>
                <a:gsLst>
                  <a:gs pos="24000">
                    <a:schemeClr val="accent1">
                      <a:lumMod val="5000"/>
                      <a:lumOff val="95000"/>
                    </a:schemeClr>
                  </a:gs>
                  <a:gs pos="92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9" name="TextBox 108">
                <a:extLst>
                  <a:ext uri="{FF2B5EF4-FFF2-40B4-BE49-F238E27FC236}">
                    <a16:creationId xmlns:a16="http://schemas.microsoft.com/office/drawing/2014/main" id="{7709965D-A9FD-C74F-9FC4-AFB88F5D4AC9}"/>
                  </a:ext>
                </a:extLst>
              </p:cNvPr>
              <p:cNvSpPr txBox="1"/>
              <p:nvPr/>
            </p:nvSpPr>
            <p:spPr>
              <a:xfrm>
                <a:off x="9890640" y="3263802"/>
                <a:ext cx="1888594" cy="523220"/>
              </a:xfrm>
              <a:prstGeom prst="rect">
                <a:avLst/>
              </a:prstGeom>
              <a:noFill/>
            </p:spPr>
            <p:txBody>
              <a:bodyPr wrap="none" rtlCol="0">
                <a:spAutoFit/>
              </a:bodyPr>
              <a:lstStyle/>
              <a:p>
                <a:pPr algn="ctr"/>
                <a:r>
                  <a:rPr lang="en-AU" sz="1400" dirty="0">
                    <a:latin typeface="Arial Narrow" panose="020B0604020202020204" pitchFamily="34" charset="0"/>
                    <a:cs typeface="Arial Narrow" panose="020B0604020202020204" pitchFamily="34" charset="0"/>
                  </a:rPr>
                  <a:t>execute </a:t>
                </a:r>
              </a:p>
              <a:p>
                <a:pPr algn="ctr"/>
                <a:r>
                  <a:rPr lang="en-AU" sz="1400" b="1" dirty="0" err="1">
                    <a:latin typeface="Arial Narrow" panose="020B0604020202020204" pitchFamily="34" charset="0"/>
                    <a:cs typeface="Arial Narrow" panose="020B0604020202020204" pitchFamily="34" charset="0"/>
                  </a:rPr>
                  <a:t>handleTransaction</a:t>
                </a:r>
                <a:r>
                  <a:rPr lang="en-AU" sz="1400" b="1" dirty="0">
                    <a:latin typeface="Arial Narrow" panose="020B0604020202020204" pitchFamily="34" charset="0"/>
                    <a:cs typeface="Arial Narrow" panose="020B0604020202020204" pitchFamily="34" charset="0"/>
                  </a:rPr>
                  <a:t>(msg)</a:t>
                </a:r>
              </a:p>
            </p:txBody>
          </p:sp>
        </p:grpSp>
      </p:grpSp>
    </p:spTree>
    <p:extLst>
      <p:ext uri="{BB962C8B-B14F-4D97-AF65-F5344CB8AC3E}">
        <p14:creationId xmlns:p14="http://schemas.microsoft.com/office/powerpoint/2010/main" val="312936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75" name="TextBox 74">
            <a:extLst>
              <a:ext uri="{FF2B5EF4-FFF2-40B4-BE49-F238E27FC236}">
                <a16:creationId xmlns:a16="http://schemas.microsoft.com/office/drawing/2014/main" id="{B93F5AE2-467E-7E49-9CE6-22C1C43D5946}"/>
              </a:ext>
            </a:extLst>
          </p:cNvPr>
          <p:cNvSpPr txBox="1"/>
          <p:nvPr/>
        </p:nvSpPr>
        <p:spPr>
          <a:xfrm>
            <a:off x="859220" y="1880667"/>
            <a:ext cx="3742948" cy="369332"/>
          </a:xfrm>
          <a:prstGeom prst="rect">
            <a:avLst/>
          </a:prstGeom>
          <a:noFill/>
        </p:spPr>
        <p:txBody>
          <a:bodyPr wrap="none" rtlCol="0">
            <a:spAutoFit/>
          </a:bodyPr>
          <a:lstStyle/>
          <a:p>
            <a:r>
              <a:rPr lang="en-AU" b="1" dirty="0">
                <a:solidFill>
                  <a:schemeClr val="tx2"/>
                </a:solidFill>
              </a:rPr>
              <a:t>Asynchronous Transaction Processing</a:t>
            </a:r>
          </a:p>
        </p:txBody>
      </p:sp>
      <p:sp>
        <p:nvSpPr>
          <p:cNvPr id="78" name="TextBox 77">
            <a:extLst>
              <a:ext uri="{FF2B5EF4-FFF2-40B4-BE49-F238E27FC236}">
                <a16:creationId xmlns:a16="http://schemas.microsoft.com/office/drawing/2014/main" id="{78DA403A-F24E-9346-8560-91578A862E71}"/>
              </a:ext>
            </a:extLst>
          </p:cNvPr>
          <p:cNvSpPr txBox="1"/>
          <p:nvPr/>
        </p:nvSpPr>
        <p:spPr>
          <a:xfrm>
            <a:off x="887677" y="2378931"/>
            <a:ext cx="9375118"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Asynchronous execution during message processing occurs in two cases: </a:t>
            </a:r>
          </a:p>
        </p:txBody>
      </p:sp>
      <p:sp>
        <p:nvSpPr>
          <p:cNvPr id="3" name="Rectangle 2">
            <a:extLst>
              <a:ext uri="{FF2B5EF4-FFF2-40B4-BE49-F238E27FC236}">
                <a16:creationId xmlns:a16="http://schemas.microsoft.com/office/drawing/2014/main" id="{603669B3-3926-3044-A116-29D0166E9C5F}"/>
              </a:ext>
            </a:extLst>
          </p:cNvPr>
          <p:cNvSpPr/>
          <p:nvPr/>
        </p:nvSpPr>
        <p:spPr>
          <a:xfrm>
            <a:off x="476922" y="2856219"/>
            <a:ext cx="11227397" cy="1169551"/>
          </a:xfrm>
          <a:prstGeom prst="rect">
            <a:avLst/>
          </a:prstGeom>
        </p:spPr>
        <p:txBody>
          <a:bodyPr wrap="square">
            <a:spAutoFit/>
          </a:bodyPr>
          <a:lstStyle/>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sending responses back to the peer by using </a:t>
            </a:r>
            <a:r>
              <a:rPr lang="en-AU" sz="2000" b="1" dirty="0" err="1">
                <a:latin typeface="Arial Narrow" panose="020B0604020202020204" pitchFamily="34" charset="0"/>
                <a:cs typeface="Arial Narrow" panose="020B0604020202020204" pitchFamily="34" charset="0"/>
              </a:rPr>
              <a:t>Handler.serialSendAsync</a:t>
            </a:r>
            <a:r>
              <a:rPr lang="en-AU" sz="2000" b="1" dirty="0">
                <a:latin typeface="Arial Narrow" panose="020B0604020202020204" pitchFamily="34" charset="0"/>
                <a:cs typeface="Arial Narrow" panose="020B0604020202020204" pitchFamily="34" charset="0"/>
              </a:rPr>
              <a:t>(msg, </a:t>
            </a:r>
            <a:r>
              <a:rPr lang="en-AU" sz="2000" b="1" dirty="0" err="1">
                <a:latin typeface="Arial Narrow" panose="020B0604020202020204" pitchFamily="34" charset="0"/>
                <a:cs typeface="Arial Narrow" panose="020B0604020202020204" pitchFamily="34" charset="0"/>
              </a:rPr>
              <a:t>errc</a:t>
            </a:r>
            <a:r>
              <a:rPr lang="en-AU" sz="2000" b="1" dirty="0">
                <a:latin typeface="Arial Narrow" panose="020B0604020202020204" pitchFamily="34" charset="0"/>
                <a:cs typeface="Arial Narrow" panose="020B0604020202020204" pitchFamily="34" charset="0"/>
              </a:rPr>
              <a:t>)</a:t>
            </a:r>
            <a:r>
              <a:rPr lang="en-AU" sz="2000" dirty="0">
                <a:latin typeface="Arial Narrow" panose="020B0604020202020204" pitchFamily="34" charset="0"/>
                <a:cs typeface="Arial Narrow" panose="020B0604020202020204" pitchFamily="34" charset="0"/>
              </a:rPr>
              <a:t>, which is essentially </a:t>
            </a:r>
            <a:r>
              <a:rPr lang="en-AU" sz="2000" b="1" dirty="0" err="1">
                <a:latin typeface="Arial Narrow" panose="020B0604020202020204" pitchFamily="34" charset="0"/>
                <a:cs typeface="Arial Narrow" panose="020B0604020202020204" pitchFamily="34" charset="0"/>
              </a:rPr>
              <a:t>Handler.serialSend</a:t>
            </a:r>
            <a:r>
              <a:rPr lang="en-AU" sz="2000" b="1" dirty="0">
                <a:latin typeface="Arial Narrow" panose="020B0604020202020204" pitchFamily="34" charset="0"/>
                <a:cs typeface="Arial Narrow" panose="020B0604020202020204" pitchFamily="34" charset="0"/>
              </a:rPr>
              <a:t>(msg)</a:t>
            </a:r>
            <a:r>
              <a:rPr lang="en-AU" sz="2000" dirty="0">
                <a:latin typeface="Arial Narrow" panose="020B0604020202020204" pitchFamily="34" charset="0"/>
                <a:cs typeface="Arial Narrow" panose="020B0604020202020204" pitchFamily="34" charset="0"/>
              </a:rPr>
              <a:t> executed in a go routine, whose response is sent to </a:t>
            </a:r>
            <a:r>
              <a:rPr lang="en-AU" sz="2000" b="1" dirty="0" err="1">
                <a:latin typeface="Arial Narrow" panose="020B0604020202020204" pitchFamily="34" charset="0"/>
                <a:cs typeface="Arial Narrow" panose="020B0604020202020204" pitchFamily="34" charset="0"/>
              </a:rPr>
              <a:t>errc</a:t>
            </a:r>
            <a:r>
              <a:rPr lang="en-AU" sz="2000" dirty="0">
                <a:latin typeface="Arial Narrow" panose="020B0604020202020204" pitchFamily="34" charset="0"/>
                <a:cs typeface="Arial Narrow" panose="020B0604020202020204" pitchFamily="34" charset="0"/>
              </a:rPr>
              <a:t>.</a:t>
            </a:r>
          </a:p>
          <a:p>
            <a:pPr marL="800100" lvl="1" indent="-342900">
              <a:spcBef>
                <a:spcPts val="1200"/>
              </a:spcBef>
              <a:buFont typeface="System Font Regular"/>
              <a:buChar char="—"/>
            </a:pPr>
            <a:r>
              <a:rPr lang="en-AU" sz="2000" dirty="0">
                <a:latin typeface="Arial Narrow" panose="020B0604020202020204" pitchFamily="34" charset="0"/>
                <a:cs typeface="Arial Narrow" panose="020B0604020202020204" pitchFamily="34" charset="0"/>
              </a:rPr>
              <a:t>transaction processing (</a:t>
            </a:r>
            <a:r>
              <a:rPr lang="en-AU" sz="2000" b="1" dirty="0">
                <a:latin typeface="Arial Narrow" panose="020B0604020202020204" pitchFamily="34" charset="0"/>
                <a:cs typeface="Arial Narrow" panose="020B0604020202020204" pitchFamily="34" charset="0"/>
              </a:rPr>
              <a:t>INIT</a:t>
            </a:r>
            <a:r>
              <a:rPr lang="en-AU" sz="2000" dirty="0">
                <a:latin typeface="Arial Narrow" panose="020B0604020202020204" pitchFamily="34" charset="0"/>
                <a:cs typeface="Arial Narrow" panose="020B0604020202020204" pitchFamily="34" charset="0"/>
              </a:rPr>
              <a:t>, </a:t>
            </a:r>
            <a:r>
              <a:rPr lang="en-AU" sz="2000" b="1" dirty="0">
                <a:latin typeface="Arial Narrow" panose="020B0604020202020204" pitchFamily="34" charset="0"/>
                <a:cs typeface="Arial Narrow" panose="020B0604020202020204" pitchFamily="34" charset="0"/>
              </a:rPr>
              <a:t>INVOKE</a:t>
            </a:r>
            <a:r>
              <a:rPr lang="en-AU" sz="2000" dirty="0">
                <a:latin typeface="Arial Narrow" panose="020B0604020202020204" pitchFamily="34" charset="0"/>
                <a:cs typeface="Arial Narrow" panose="020B0604020202020204" pitchFamily="34" charset="0"/>
              </a:rPr>
              <a:t>), which occurs when the handler is in ready state.</a:t>
            </a:r>
          </a:p>
        </p:txBody>
      </p:sp>
      <p:grpSp>
        <p:nvGrpSpPr>
          <p:cNvPr id="17" name="Group 16">
            <a:extLst>
              <a:ext uri="{FF2B5EF4-FFF2-40B4-BE49-F238E27FC236}">
                <a16:creationId xmlns:a16="http://schemas.microsoft.com/office/drawing/2014/main" id="{D34CCCEB-F8C0-314E-AD7A-90110C4A52CF}"/>
              </a:ext>
            </a:extLst>
          </p:cNvPr>
          <p:cNvGrpSpPr/>
          <p:nvPr/>
        </p:nvGrpSpPr>
        <p:grpSpPr>
          <a:xfrm>
            <a:off x="887677" y="2830292"/>
            <a:ext cx="11251910" cy="3217413"/>
            <a:chOff x="887677" y="2830292"/>
            <a:chExt cx="11251910" cy="3217413"/>
          </a:xfrm>
        </p:grpSpPr>
        <p:sp>
          <p:nvSpPr>
            <p:cNvPr id="10" name="Rounded Rectangle 9">
              <a:extLst>
                <a:ext uri="{FF2B5EF4-FFF2-40B4-BE49-F238E27FC236}">
                  <a16:creationId xmlns:a16="http://schemas.microsoft.com/office/drawing/2014/main" id="{BA816AB1-E6AA-9D48-8D34-E140A5CF7833}"/>
                </a:ext>
              </a:extLst>
            </p:cNvPr>
            <p:cNvSpPr/>
            <p:nvPr/>
          </p:nvSpPr>
          <p:spPr>
            <a:xfrm>
              <a:off x="887677" y="2830292"/>
              <a:ext cx="10280147" cy="773521"/>
            </a:xfrm>
            <a:prstGeom prst="roundRect">
              <a:avLst/>
            </a:prstGeom>
            <a:solidFill>
              <a:schemeClr val="bg1">
                <a:lumMod val="95000"/>
                <a:alpha val="15000"/>
              </a:schemeClr>
            </a:solidFill>
            <a:ln>
              <a:solidFill>
                <a:schemeClr val="bg1">
                  <a:lumMod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3" name="Straight Connector 12">
              <a:extLst>
                <a:ext uri="{FF2B5EF4-FFF2-40B4-BE49-F238E27FC236}">
                  <a16:creationId xmlns:a16="http://schemas.microsoft.com/office/drawing/2014/main" id="{30ADAB7E-69E2-2B4E-B2A1-D550C49FA4EC}"/>
                </a:ext>
              </a:extLst>
            </p:cNvPr>
            <p:cNvCxnSpPr/>
            <p:nvPr/>
          </p:nvCxnSpPr>
          <p:spPr>
            <a:xfrm>
              <a:off x="10689588" y="3603813"/>
              <a:ext cx="0" cy="1376978"/>
            </a:xfrm>
            <a:prstGeom prst="line">
              <a:avLst/>
            </a:prstGeom>
            <a:solidFill>
              <a:schemeClr val="bg1">
                <a:lumMod val="95000"/>
                <a:alpha val="15000"/>
              </a:schemeClr>
            </a:solidFill>
            <a:ln>
              <a:solidFill>
                <a:schemeClr val="bg1">
                  <a:lumMod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14F84F47-6183-1541-B9A2-F770E5E1DAF0}"/>
                </a:ext>
              </a:extLst>
            </p:cNvPr>
            <p:cNvSpPr txBox="1"/>
            <p:nvPr/>
          </p:nvSpPr>
          <p:spPr>
            <a:xfrm>
              <a:off x="9261104" y="5032042"/>
              <a:ext cx="2878483" cy="1015663"/>
            </a:xfrm>
            <a:prstGeom prst="rect">
              <a:avLst/>
            </a:prstGeom>
            <a:noFill/>
          </p:spPr>
          <p:txBody>
            <a:bodyPr wrap="square" rtlCol="0">
              <a:spAutoFit/>
            </a:bodyPr>
            <a:lstStyle/>
            <a:p>
              <a:pPr algn="ctr"/>
              <a:r>
                <a:rPr lang="en-AU" sz="2000" dirty="0">
                  <a:latin typeface="Arial Narrow" panose="020B0604020202020204" pitchFamily="34" charset="0"/>
                  <a:cs typeface="Arial Narrow" panose="020B0604020202020204" pitchFamily="34" charset="0"/>
                </a:rPr>
                <a:t>Not really interesting and it really seems an optimisation rather than a need.</a:t>
              </a:r>
            </a:p>
          </p:txBody>
        </p:sp>
      </p:grpSp>
      <p:grpSp>
        <p:nvGrpSpPr>
          <p:cNvPr id="15" name="Group 14">
            <a:extLst>
              <a:ext uri="{FF2B5EF4-FFF2-40B4-BE49-F238E27FC236}">
                <a16:creationId xmlns:a16="http://schemas.microsoft.com/office/drawing/2014/main" id="{D16C8BA0-4993-B74F-A950-BB5AC0AD5C26}"/>
              </a:ext>
            </a:extLst>
          </p:cNvPr>
          <p:cNvGrpSpPr/>
          <p:nvPr/>
        </p:nvGrpSpPr>
        <p:grpSpPr>
          <a:xfrm>
            <a:off x="887676" y="3655064"/>
            <a:ext cx="8901783" cy="2827053"/>
            <a:chOff x="887676" y="3655064"/>
            <a:chExt cx="8901783" cy="2827053"/>
          </a:xfrm>
        </p:grpSpPr>
        <p:sp>
          <p:nvSpPr>
            <p:cNvPr id="16" name="Rounded Rectangle 15">
              <a:extLst>
                <a:ext uri="{FF2B5EF4-FFF2-40B4-BE49-F238E27FC236}">
                  <a16:creationId xmlns:a16="http://schemas.microsoft.com/office/drawing/2014/main" id="{9FCEC59D-C928-9442-B47D-FD04C3C4BB96}"/>
                </a:ext>
              </a:extLst>
            </p:cNvPr>
            <p:cNvSpPr/>
            <p:nvPr/>
          </p:nvSpPr>
          <p:spPr>
            <a:xfrm>
              <a:off x="887676" y="3655064"/>
              <a:ext cx="8901783" cy="396633"/>
            </a:xfrm>
            <a:prstGeom prst="roundRect">
              <a:avLst/>
            </a:prstGeom>
            <a:solidFill>
              <a:schemeClr val="accent5">
                <a:lumMod val="20000"/>
                <a:lumOff val="80000"/>
                <a:alpha val="15000"/>
              </a:schemeClr>
            </a:solidFill>
            <a:ln>
              <a:solidFill>
                <a:schemeClr val="accent5">
                  <a:lumMod val="60000"/>
                  <a:lumOff val="4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9" name="Straight Connector 18">
              <a:extLst>
                <a:ext uri="{FF2B5EF4-FFF2-40B4-BE49-F238E27FC236}">
                  <a16:creationId xmlns:a16="http://schemas.microsoft.com/office/drawing/2014/main" id="{789341AD-EEAA-EC43-B001-E7AFE41C4285}"/>
                </a:ext>
              </a:extLst>
            </p:cNvPr>
            <p:cNvCxnSpPr/>
            <p:nvPr/>
          </p:nvCxnSpPr>
          <p:spPr>
            <a:xfrm>
              <a:off x="6872416" y="4051697"/>
              <a:ext cx="0" cy="1376978"/>
            </a:xfrm>
            <a:prstGeom prst="line">
              <a:avLst/>
            </a:prstGeom>
            <a:solidFill>
              <a:schemeClr val="accent5">
                <a:lumMod val="20000"/>
                <a:lumOff val="80000"/>
                <a:alpha val="15000"/>
              </a:schemeClr>
            </a:solidFill>
            <a:ln>
              <a:solidFill>
                <a:schemeClr val="accent5">
                  <a:lumMod val="60000"/>
                  <a:lumOff val="40000"/>
                  <a:alpha val="42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TextBox 20">
              <a:extLst>
                <a:ext uri="{FF2B5EF4-FFF2-40B4-BE49-F238E27FC236}">
                  <a16:creationId xmlns:a16="http://schemas.microsoft.com/office/drawing/2014/main" id="{D6ACD3E3-839A-224E-9DDF-3310C3D9D1C8}"/>
                </a:ext>
              </a:extLst>
            </p:cNvPr>
            <p:cNvSpPr txBox="1"/>
            <p:nvPr/>
          </p:nvSpPr>
          <p:spPr>
            <a:xfrm>
              <a:off x="2355925" y="5466454"/>
              <a:ext cx="5955733" cy="1015663"/>
            </a:xfrm>
            <a:prstGeom prst="rect">
              <a:avLst/>
            </a:prstGeom>
            <a:noFill/>
          </p:spPr>
          <p:txBody>
            <a:bodyPr wrap="square" rtlCol="0">
              <a:spAutoFit/>
            </a:bodyPr>
            <a:lstStyle/>
            <a:p>
              <a:pPr algn="ctr"/>
              <a:r>
                <a:rPr lang="en-AU" sz="2000" dirty="0">
                  <a:latin typeface="Arial Narrow" panose="020B0604020202020204" pitchFamily="34" charset="0"/>
                  <a:cs typeface="Arial Narrow" panose="020B0604020202020204" pitchFamily="34" charset="0"/>
                </a:rPr>
                <a:t>Interesting bit, as it is essential to enable concurrent execution and prevent blocking on I/O and deadlocks. For this we will be looking at </a:t>
              </a:r>
              <a:r>
                <a:rPr lang="en-AU" sz="2000" b="1" dirty="0" err="1">
                  <a:latin typeface="Arial Narrow" panose="020B0604020202020204" pitchFamily="34" charset="0"/>
                  <a:cs typeface="Arial Narrow" panose="020B0604020202020204" pitchFamily="34" charset="0"/>
                </a:rPr>
                <a:t>Handler.handleReady</a:t>
              </a:r>
              <a:r>
                <a:rPr lang="en-AU" sz="2000" b="1" dirty="0">
                  <a:latin typeface="Arial Narrow" panose="020B0604020202020204" pitchFamily="34" charset="0"/>
                  <a:cs typeface="Arial Narrow" panose="020B0604020202020204" pitchFamily="34" charset="0"/>
                </a:rPr>
                <a:t>(msg) </a:t>
              </a:r>
            </a:p>
          </p:txBody>
        </p:sp>
      </p:grpSp>
    </p:spTree>
    <p:extLst>
      <p:ext uri="{BB962C8B-B14F-4D97-AF65-F5344CB8AC3E}">
        <p14:creationId xmlns:p14="http://schemas.microsoft.com/office/powerpoint/2010/main" val="384570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92E9026B-EB7E-B04C-893A-3CBE407C986D}"/>
              </a:ext>
            </a:extLst>
          </p:cNvPr>
          <p:cNvSpPr/>
          <p:nvPr/>
        </p:nvSpPr>
        <p:spPr>
          <a:xfrm>
            <a:off x="1656679" y="4109418"/>
            <a:ext cx="5905948" cy="290456"/>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Rounded Rectangle 80">
            <a:extLst>
              <a:ext uri="{FF2B5EF4-FFF2-40B4-BE49-F238E27FC236}">
                <a16:creationId xmlns:a16="http://schemas.microsoft.com/office/drawing/2014/main" id="{50D549BD-A74D-774A-AE67-134D9D91C7D7}"/>
              </a:ext>
            </a:extLst>
          </p:cNvPr>
          <p:cNvSpPr/>
          <p:nvPr/>
        </p:nvSpPr>
        <p:spPr>
          <a:xfrm>
            <a:off x="1669763" y="4971823"/>
            <a:ext cx="6718531" cy="290456"/>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75" name="TextBox 74">
            <a:extLst>
              <a:ext uri="{FF2B5EF4-FFF2-40B4-BE49-F238E27FC236}">
                <a16:creationId xmlns:a16="http://schemas.microsoft.com/office/drawing/2014/main" id="{B93F5AE2-467E-7E49-9CE6-22C1C43D5946}"/>
              </a:ext>
            </a:extLst>
          </p:cNvPr>
          <p:cNvSpPr txBox="1"/>
          <p:nvPr/>
        </p:nvSpPr>
        <p:spPr>
          <a:xfrm>
            <a:off x="859220" y="1773087"/>
            <a:ext cx="3742948" cy="369332"/>
          </a:xfrm>
          <a:prstGeom prst="rect">
            <a:avLst/>
          </a:prstGeom>
          <a:noFill/>
        </p:spPr>
        <p:txBody>
          <a:bodyPr wrap="none" rtlCol="0">
            <a:spAutoFit/>
          </a:bodyPr>
          <a:lstStyle/>
          <a:p>
            <a:r>
              <a:rPr lang="en-AU" b="1" dirty="0">
                <a:solidFill>
                  <a:schemeClr val="tx2"/>
                </a:solidFill>
              </a:rPr>
              <a:t>Asynchronous Transaction Processing</a:t>
            </a:r>
          </a:p>
        </p:txBody>
      </p:sp>
      <p:sp>
        <p:nvSpPr>
          <p:cNvPr id="80" name="TextBox 79">
            <a:extLst>
              <a:ext uri="{FF2B5EF4-FFF2-40B4-BE49-F238E27FC236}">
                <a16:creationId xmlns:a16="http://schemas.microsoft.com/office/drawing/2014/main" id="{ECCAF968-8246-5247-966A-DCF36ADD4AB6}"/>
              </a:ext>
            </a:extLst>
          </p:cNvPr>
          <p:cNvSpPr txBox="1"/>
          <p:nvPr/>
        </p:nvSpPr>
        <p:spPr>
          <a:xfrm>
            <a:off x="832545" y="2119223"/>
            <a:ext cx="10172978" cy="4693593"/>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(h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handleReady</a:t>
            </a:r>
            <a:r>
              <a:rPr lang="en-AU" sz="1400" b="1" dirty="0">
                <a:latin typeface="Courier New" panose="02070309020205020404" pitchFamily="49" charset="0"/>
                <a:cs typeface="Courier New" panose="02070309020205020404" pitchFamily="49" charset="0"/>
              </a:rPr>
              <a:t>(msg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p.ChaincodeMessage</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errc</a:t>
            </a:r>
            <a:r>
              <a:rPr lang="en-AU" sz="1400" b="1" dirty="0">
                <a:latin typeface="Courier New" panose="02070309020205020404" pitchFamily="49" charset="0"/>
                <a:cs typeface="Courier New" panose="02070309020205020404" pitchFamily="49" charset="0"/>
              </a:rPr>
              <a:t> </a:t>
            </a:r>
            <a:r>
              <a:rPr lang="en-AU" sz="1400" b="1" dirty="0" err="1">
                <a:solidFill>
                  <a:srgbClr val="0070C0"/>
                </a:solidFill>
                <a:latin typeface="Courier New" panose="02070309020205020404" pitchFamily="49" charset="0"/>
                <a:cs typeface="Courier New" panose="02070309020205020404" pitchFamily="49" charset="0"/>
              </a:rPr>
              <a:t>chan</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a:t>
            </a:r>
          </a:p>
          <a:p>
            <a:pPr>
              <a:spcBef>
                <a:spcPts val="600"/>
              </a:spcBef>
            </a:pP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switch</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msg.Type</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case</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pb.ChaincodeMessage_RESPONSE</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pb.ChaincodeMessage_ERROR</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err:= </a:t>
            </a:r>
            <a:r>
              <a:rPr lang="en-AU" sz="1400" b="1" dirty="0" err="1">
                <a:latin typeface="Courier New" panose="02070309020205020404" pitchFamily="49" charset="0"/>
                <a:cs typeface="Courier New" panose="02070309020205020404" pitchFamily="49" charset="0"/>
              </a:rPr>
              <a:t>h.handleResponse</a:t>
            </a:r>
            <a:r>
              <a:rPr lang="en-AU" sz="1400" b="1" dirty="0">
                <a:latin typeface="Courier New" panose="02070309020205020404" pitchFamily="49" charset="0"/>
                <a:cs typeface="Courier New" panose="02070309020205020404" pitchFamily="49" charset="0"/>
              </a:rPr>
              <a:t>(msg); err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err</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nil</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case</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pb.ChaincodeMessage_INIT</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go</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h.handleStubInteraction</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h.handleInit</a:t>
            </a:r>
            <a:r>
              <a:rPr lang="en-AU" sz="1400" b="1" dirty="0">
                <a:latin typeface="Courier New" panose="02070309020205020404" pitchFamily="49" charset="0"/>
                <a:cs typeface="Courier New" panose="02070309020205020404" pitchFamily="49" charset="0"/>
              </a:rPr>
              <a:t>, msg, </a:t>
            </a:r>
            <a:r>
              <a:rPr lang="en-AU" sz="1400" b="1" dirty="0" err="1">
                <a:latin typeface="Courier New" panose="02070309020205020404" pitchFamily="49" charset="0"/>
                <a:cs typeface="Courier New" panose="02070309020205020404" pitchFamily="49" charset="0"/>
              </a:rPr>
              <a:t>errc</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nil</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case</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pb.ChaincodeMessage_TRANSACTION</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go</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h.handleStubInteraction</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h.handleTransaction</a:t>
            </a:r>
            <a:r>
              <a:rPr lang="en-AU" sz="1400" b="1" dirty="0">
                <a:latin typeface="Courier New" panose="02070309020205020404" pitchFamily="49" charset="0"/>
                <a:cs typeface="Courier New" panose="02070309020205020404" pitchFamily="49" charset="0"/>
              </a:rPr>
              <a:t>, msg, </a:t>
            </a:r>
            <a:r>
              <a:rPr lang="en-AU" sz="1400" b="1" dirty="0" err="1">
                <a:latin typeface="Courier New" panose="02070309020205020404" pitchFamily="49" charset="0"/>
                <a:cs typeface="Courier New" panose="02070309020205020404" pitchFamily="49" charset="0"/>
              </a:rPr>
              <a:t>errc</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nil</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default</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fmt.Errorf</a:t>
            </a:r>
            <a:r>
              <a:rPr lang="en-AU" sz="1400" b="1" dirty="0">
                <a:latin typeface="Courier New" panose="02070309020205020404" pitchFamily="49" charset="0"/>
                <a:cs typeface="Courier New" panose="02070309020205020404" pitchFamily="49" charset="0"/>
              </a:rPr>
              <a:t>(</a:t>
            </a:r>
            <a:r>
              <a:rPr lang="en-AU" sz="1400" b="1" dirty="0">
                <a:solidFill>
                  <a:srgbClr val="C00000"/>
                </a:solidFill>
                <a:latin typeface="Courier New" panose="02070309020205020404" pitchFamily="49" charset="0"/>
                <a:cs typeface="Courier New" panose="02070309020205020404" pitchFamily="49" charset="0"/>
              </a:rPr>
              <a:t>"[%s] Chaincode h cannot handle message (%s) while in state: %s"</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msg.Txid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msg.Type</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h.state</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   </a:t>
            </a:r>
          </a:p>
          <a:p>
            <a:r>
              <a:rPr lang="en-AU" sz="1400" b="1" dirty="0">
                <a:latin typeface="Courier New" panose="02070309020205020404" pitchFamily="49" charset="0"/>
                <a:cs typeface="Courier New" panose="02070309020205020404" pitchFamily="49" charset="0"/>
              </a:rPr>
              <a:t>}</a:t>
            </a:r>
          </a:p>
        </p:txBody>
      </p:sp>
      <p:cxnSp>
        <p:nvCxnSpPr>
          <p:cNvPr id="10" name="Straight Connector 9">
            <a:extLst>
              <a:ext uri="{FF2B5EF4-FFF2-40B4-BE49-F238E27FC236}">
                <a16:creationId xmlns:a16="http://schemas.microsoft.com/office/drawing/2014/main" id="{8BE0C1B0-BDCF-8140-AEC1-A4FB29B12A98}"/>
              </a:ext>
            </a:extLst>
          </p:cNvPr>
          <p:cNvCxnSpPr/>
          <p:nvPr/>
        </p:nvCxnSpPr>
        <p:spPr>
          <a:xfrm>
            <a:off x="7562627" y="4230168"/>
            <a:ext cx="1820655"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3E04EEF-7E74-6143-9985-A61FD4679D6D}"/>
              </a:ext>
            </a:extLst>
          </p:cNvPr>
          <p:cNvCxnSpPr>
            <a:cxnSpLocks/>
          </p:cNvCxnSpPr>
          <p:nvPr/>
        </p:nvCxnSpPr>
        <p:spPr>
          <a:xfrm>
            <a:off x="8388294" y="5108961"/>
            <a:ext cx="994988"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9435013-6318-F84F-96D2-F62833FDE2C6}"/>
              </a:ext>
            </a:extLst>
          </p:cNvPr>
          <p:cNvSpPr txBox="1"/>
          <p:nvPr/>
        </p:nvSpPr>
        <p:spPr>
          <a:xfrm>
            <a:off x="9383282" y="4034269"/>
            <a:ext cx="2231701"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asynchronous execution</a:t>
            </a:r>
          </a:p>
        </p:txBody>
      </p:sp>
      <p:sp>
        <p:nvSpPr>
          <p:cNvPr id="19" name="TextBox 18">
            <a:extLst>
              <a:ext uri="{FF2B5EF4-FFF2-40B4-BE49-F238E27FC236}">
                <a16:creationId xmlns:a16="http://schemas.microsoft.com/office/drawing/2014/main" id="{486330A1-7C56-B249-B5D7-BF26362D20CB}"/>
              </a:ext>
            </a:extLst>
          </p:cNvPr>
          <p:cNvSpPr txBox="1"/>
          <p:nvPr/>
        </p:nvSpPr>
        <p:spPr>
          <a:xfrm>
            <a:off x="9406386" y="4892947"/>
            <a:ext cx="2231701"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asynchronous execution</a:t>
            </a:r>
          </a:p>
        </p:txBody>
      </p:sp>
    </p:spTree>
    <p:extLst>
      <p:ext uri="{BB962C8B-B14F-4D97-AF65-F5344CB8AC3E}">
        <p14:creationId xmlns:p14="http://schemas.microsoft.com/office/powerpoint/2010/main" val="13948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1" grpId="0" animBg="1"/>
      <p:bldP spid="14"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F84EE41F-03CF-AB4C-AA70-8852EF7877A0}"/>
              </a:ext>
            </a:extLst>
          </p:cNvPr>
          <p:cNvSpPr/>
          <p:nvPr/>
        </p:nvSpPr>
        <p:spPr>
          <a:xfrm>
            <a:off x="2609987" y="2990737"/>
            <a:ext cx="1436718" cy="290456"/>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5BBBC92F-8949-DB40-92B9-DB59180F2E38}"/>
              </a:ext>
            </a:extLst>
          </p:cNvPr>
          <p:cNvCxnSpPr>
            <a:cxnSpLocks/>
          </p:cNvCxnSpPr>
          <p:nvPr/>
        </p:nvCxnSpPr>
        <p:spPr>
          <a:xfrm>
            <a:off x="4046705" y="3135402"/>
            <a:ext cx="4572001"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008C729-4514-C849-B744-AE2ECF17C775}"/>
              </a:ext>
            </a:extLst>
          </p:cNvPr>
          <p:cNvSpPr txBox="1"/>
          <p:nvPr/>
        </p:nvSpPr>
        <p:spPr>
          <a:xfrm>
            <a:off x="8712070" y="2939503"/>
            <a:ext cx="2912207" cy="369332"/>
          </a:xfrm>
          <a:prstGeom prst="rect">
            <a:avLst/>
          </a:prstGeom>
          <a:noFill/>
        </p:spPr>
        <p:txBody>
          <a:bodyPr wrap="none" rtlCol="0">
            <a:spAutoFit/>
          </a:bodyPr>
          <a:lstStyle/>
          <a:p>
            <a:r>
              <a:rPr lang="en-AU" b="1" dirty="0" err="1">
                <a:latin typeface="Arial Narrow" panose="020B0604020202020204" pitchFamily="34" charset="0"/>
                <a:cs typeface="Arial Narrow" panose="020B0604020202020204" pitchFamily="34" charset="0"/>
              </a:rPr>
              <a:t>handleInit</a:t>
            </a:r>
            <a:r>
              <a:rPr lang="en-AU" dirty="0">
                <a:latin typeface="Arial Narrow" panose="020B0604020202020204" pitchFamily="34" charset="0"/>
                <a:cs typeface="Arial Narrow" panose="020B0604020202020204" pitchFamily="34" charset="0"/>
              </a:rPr>
              <a:t> / </a:t>
            </a:r>
            <a:r>
              <a:rPr lang="en-AU" b="1" dirty="0" err="1">
                <a:latin typeface="Arial Narrow" panose="020B0604020202020204" pitchFamily="34" charset="0"/>
                <a:cs typeface="Arial Narrow" panose="020B0604020202020204" pitchFamily="34" charset="0"/>
              </a:rPr>
              <a:t>handleTransaction</a:t>
            </a:r>
            <a:endParaRPr lang="en-AU" b="1" dirty="0">
              <a:latin typeface="Arial Narrow" panose="020B0604020202020204" pitchFamily="34" charset="0"/>
              <a:cs typeface="Arial Narrow" panose="020B0604020202020204" pitchFamily="34" charset="0"/>
            </a:endParaRP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75" name="TextBox 74">
            <a:extLst>
              <a:ext uri="{FF2B5EF4-FFF2-40B4-BE49-F238E27FC236}">
                <a16:creationId xmlns:a16="http://schemas.microsoft.com/office/drawing/2014/main" id="{B93F5AE2-467E-7E49-9CE6-22C1C43D5946}"/>
              </a:ext>
            </a:extLst>
          </p:cNvPr>
          <p:cNvSpPr txBox="1"/>
          <p:nvPr/>
        </p:nvSpPr>
        <p:spPr>
          <a:xfrm>
            <a:off x="859220" y="1773087"/>
            <a:ext cx="3742948" cy="369332"/>
          </a:xfrm>
          <a:prstGeom prst="rect">
            <a:avLst/>
          </a:prstGeom>
          <a:noFill/>
        </p:spPr>
        <p:txBody>
          <a:bodyPr wrap="none" rtlCol="0">
            <a:spAutoFit/>
          </a:bodyPr>
          <a:lstStyle/>
          <a:p>
            <a:r>
              <a:rPr lang="en-AU" b="1" dirty="0">
                <a:solidFill>
                  <a:schemeClr val="tx2"/>
                </a:solidFill>
              </a:rPr>
              <a:t>Asynchronous Transaction Processing</a:t>
            </a:r>
          </a:p>
        </p:txBody>
      </p:sp>
      <p:sp>
        <p:nvSpPr>
          <p:cNvPr id="80" name="TextBox 79">
            <a:extLst>
              <a:ext uri="{FF2B5EF4-FFF2-40B4-BE49-F238E27FC236}">
                <a16:creationId xmlns:a16="http://schemas.microsoft.com/office/drawing/2014/main" id="{ECCAF968-8246-5247-966A-DCF36ADD4AB6}"/>
              </a:ext>
            </a:extLst>
          </p:cNvPr>
          <p:cNvSpPr txBox="1"/>
          <p:nvPr/>
        </p:nvSpPr>
        <p:spPr>
          <a:xfrm>
            <a:off x="911894" y="2265674"/>
            <a:ext cx="7380547" cy="2754600"/>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(h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handleStubInteration</a:t>
            </a:r>
            <a:r>
              <a:rPr lang="en-AU" sz="1400" b="1" dirty="0">
                <a:latin typeface="Courier New" panose="02070309020205020404" pitchFamily="49" charset="0"/>
                <a:cs typeface="Courier New" panose="02070309020205020404" pitchFamily="49" charset="0"/>
              </a:rPr>
              <a:t>(handler </a:t>
            </a:r>
            <a:r>
              <a:rPr lang="en-AU" sz="1400" b="1" dirty="0" err="1">
                <a:latin typeface="Courier New" panose="02070309020205020404" pitchFamily="49" charset="0"/>
                <a:cs typeface="Courier New" panose="02070309020205020404" pitchFamily="49" charset="0"/>
              </a:rPr>
              <a:t>handleStubFunc</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msg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p.ChaincodeMessage</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errc</a:t>
            </a:r>
            <a:r>
              <a:rPr lang="en-AU" sz="1400" b="1" dirty="0">
                <a:latin typeface="Courier New" panose="02070309020205020404" pitchFamily="49" charset="0"/>
                <a:cs typeface="Courier New" panose="02070309020205020404" pitchFamily="49" charset="0"/>
              </a:rPr>
              <a:t> </a:t>
            </a:r>
            <a:r>
              <a:rPr lang="en-AU" sz="1400" b="1" dirty="0" err="1">
                <a:solidFill>
                  <a:srgbClr val="0070C0"/>
                </a:solidFill>
                <a:latin typeface="Courier New" panose="02070309020205020404" pitchFamily="49" charset="0"/>
                <a:cs typeface="Courier New" panose="02070309020205020404" pitchFamily="49" charset="0"/>
              </a:rPr>
              <a:t>chan</a:t>
            </a:r>
            <a:r>
              <a:rPr lang="en-AU" sz="1400" b="1" dirty="0">
                <a:solidFill>
                  <a:srgbClr val="0070C0"/>
                </a:solidFill>
                <a:latin typeface="Courier New" panose="02070309020205020404" pitchFamily="49" charset="0"/>
                <a:cs typeface="Courier New" panose="02070309020205020404" pitchFamily="49" charset="0"/>
              </a:rPr>
              <a:t>&lt;-</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a:t>
            </a:r>
          </a:p>
          <a:p>
            <a:pPr>
              <a:spcBef>
                <a:spcPts val="600"/>
              </a:spcBef>
            </a:pPr>
            <a:r>
              <a:rPr lang="en-AU" sz="1400" b="1" dirty="0">
                <a:latin typeface="Courier New" panose="02070309020205020404" pitchFamily="49" charset="0"/>
                <a:cs typeface="Courier New" panose="02070309020205020404" pitchFamily="49" charset="0"/>
              </a:rPr>
              <a:t>    resp, err:= handler(msg)</a:t>
            </a:r>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err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resp = &amp;</a:t>
            </a:r>
            <a:r>
              <a:rPr lang="en-AU" sz="1400" b="1" dirty="0" err="1">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{Type: </a:t>
            </a:r>
            <a:r>
              <a:rPr lang="en-AU" sz="1400" b="1" dirty="0" err="1">
                <a:latin typeface="Courier New" panose="02070309020205020404" pitchFamily="49" charset="0"/>
                <a:cs typeface="Courier New" panose="02070309020205020404" pitchFamily="49" charset="0"/>
              </a:rPr>
              <a:t>pb.ChaincodeMessage_ERROR</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Payload: []byte(</a:t>
            </a:r>
            <a:r>
              <a:rPr lang="en-AU" sz="1400" b="1" dirty="0" err="1">
                <a:latin typeface="Courier New" panose="02070309020205020404" pitchFamily="49" charset="0"/>
                <a:cs typeface="Courier New" panose="02070309020205020404" pitchFamily="49" charset="0"/>
              </a:rPr>
              <a:t>err.Error</a:t>
            </a:r>
            <a:r>
              <a:rPr lang="en-AU" sz="1400" b="1" dirty="0">
                <a:latin typeface="Courier New" panose="02070309020205020404" pitchFamily="49" charset="0"/>
                <a:cs typeface="Courier New" panose="02070309020205020404" pitchFamily="49" charset="0"/>
              </a:rPr>
              <a:t>(),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msg.Txid</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msg.ChannelId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h.serialSendAsync</a:t>
            </a:r>
            <a:r>
              <a:rPr lang="en-AU" sz="1400" b="1" dirty="0">
                <a:latin typeface="Courier New" panose="02070309020205020404" pitchFamily="49" charset="0"/>
                <a:cs typeface="Courier New" panose="02070309020205020404" pitchFamily="49" charset="0"/>
              </a:rPr>
              <a:t>(resp, </a:t>
            </a:r>
            <a:r>
              <a:rPr lang="en-AU" sz="1400" b="1" dirty="0" err="1">
                <a:latin typeface="Courier New" panose="02070309020205020404" pitchFamily="49" charset="0"/>
                <a:cs typeface="Courier New" panose="02070309020205020404" pitchFamily="49" charset="0"/>
              </a:rPr>
              <a:t>errc</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a:t>
            </a:r>
          </a:p>
        </p:txBody>
      </p:sp>
      <p:sp>
        <p:nvSpPr>
          <p:cNvPr id="21" name="TextBox 20">
            <a:extLst>
              <a:ext uri="{FF2B5EF4-FFF2-40B4-BE49-F238E27FC236}">
                <a16:creationId xmlns:a16="http://schemas.microsoft.com/office/drawing/2014/main" id="{8D380350-02DF-564B-A7D4-88949212DEE7}"/>
              </a:ext>
            </a:extLst>
          </p:cNvPr>
          <p:cNvSpPr txBox="1"/>
          <p:nvPr/>
        </p:nvSpPr>
        <p:spPr>
          <a:xfrm>
            <a:off x="911894" y="5485910"/>
            <a:ext cx="10515600" cy="707886"/>
          </a:xfrm>
          <a:prstGeom prst="rect">
            <a:avLst/>
          </a:prstGeom>
          <a:noFill/>
        </p:spPr>
        <p:txBody>
          <a:bodyPr wrap="square" rtlCol="0">
            <a:spAutoFit/>
          </a:bodyPr>
          <a:lstStyle/>
          <a:p>
            <a:r>
              <a:rPr lang="en-AU" sz="2000" b="1" dirty="0">
                <a:latin typeface="Arial Narrow" panose="020B0604020202020204" pitchFamily="34" charset="0"/>
                <a:cs typeface="Arial Narrow" panose="020B0604020202020204" pitchFamily="34" charset="0"/>
              </a:rPr>
              <a:t>NOTE</a:t>
            </a:r>
            <a:r>
              <a:rPr lang="en-AU" sz="2000" dirty="0">
                <a:latin typeface="Arial Narrow" panose="020B0604020202020204" pitchFamily="34" charset="0"/>
                <a:cs typeface="Arial Narrow" panose="020B0604020202020204" pitchFamily="34" charset="0"/>
              </a:rPr>
              <a:t>: this function merely performs the tasks of error management and communication back to the peer via asynchronous send of the response. The logic of the transaction invocation is contained in the passed </a:t>
            </a:r>
            <a:r>
              <a:rPr lang="en-AU" sz="2000" b="1" dirty="0">
                <a:latin typeface="Arial Narrow" panose="020B0604020202020204" pitchFamily="34" charset="0"/>
                <a:cs typeface="Arial Narrow" panose="020B0604020202020204" pitchFamily="34" charset="0"/>
              </a:rPr>
              <a:t>hander</a:t>
            </a:r>
            <a:r>
              <a:rPr lang="en-AU" sz="2000" dirty="0">
                <a:latin typeface="Arial Narrow" panose="020B0604020202020204" pitchFamily="34" charset="0"/>
                <a:cs typeface="Arial Narrow" panose="020B0604020202020204" pitchFamily="34" charset="0"/>
              </a:rPr>
              <a:t>. </a:t>
            </a:r>
            <a:endParaRPr lang="en-AU" sz="2000" b="1"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41307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Operating Modality</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p:txBody>
          <a:bodyPr>
            <a:normAutofit fontScale="92500" lnSpcReduction="10000"/>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Hyperledger Fabric Peer can operate in two modes:</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Dev Mode</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Standard (i.e. Production) Mode</a:t>
            </a:r>
          </a:p>
          <a:p>
            <a:pPr marL="411163" indent="-411163">
              <a:buFont typeface="System Font Regular"/>
              <a:buChar char="—"/>
            </a:pPr>
            <a:r>
              <a:rPr lang="en-AU" dirty="0">
                <a:latin typeface="Arial Narrow" panose="020B0604020202020204" pitchFamily="34" charset="0"/>
                <a:cs typeface="Arial Narrow" panose="020B0604020202020204" pitchFamily="34" charset="0"/>
              </a:rPr>
              <a:t>Regardless of the Operating Modality, the </a:t>
            </a:r>
            <a:r>
              <a:rPr lang="en-AU" dirty="0" err="1">
                <a:latin typeface="Arial Narrow" panose="020B0604020202020204" pitchFamily="34" charset="0"/>
                <a:cs typeface="Arial Narrow" panose="020B0604020202020204" pitchFamily="34" charset="0"/>
              </a:rPr>
              <a:t>chaicode</a:t>
            </a:r>
            <a:r>
              <a:rPr lang="en-AU" dirty="0">
                <a:latin typeface="Arial Narrow" panose="020B0604020202020204" pitchFamily="34" charset="0"/>
                <a:cs typeface="Arial Narrow" panose="020B0604020202020204" pitchFamily="34" charset="0"/>
              </a:rPr>
              <a:t> life cycle remains the same:</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INSTALL</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INSTANTIATE</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INVOKE</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These operations are performed through the peer and are implemented differently based on the operating modality</a:t>
            </a:r>
          </a:p>
          <a:p>
            <a:pPr marL="411163" indent="-411163">
              <a:buFont typeface="System Font Regular"/>
              <a:buChar char="—"/>
            </a:pPr>
            <a:r>
              <a:rPr lang="en-AU" dirty="0">
                <a:latin typeface="Arial Narrow" panose="020B0604020202020204" pitchFamily="34" charset="0"/>
                <a:cs typeface="Arial Narrow" panose="020B0604020202020204" pitchFamily="34" charset="0"/>
              </a:rPr>
              <a:t>More specifically, INSTALL and INSTANTIATE do perform chaincode process management functions in standard mode.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DC6C25FF-BA34-944B-A710-352CEB19CF46}"/>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A115C371-1F74-5F41-9D3B-04E4B4B365C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0AEBC387-F0E1-414F-95B0-758F8A1E771D}"/>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FAB1B9D1-EA6A-0049-909D-0874AA9FB18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4196156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F84EE41F-03CF-AB4C-AA70-8852EF7877A0}"/>
              </a:ext>
            </a:extLst>
          </p:cNvPr>
          <p:cNvSpPr/>
          <p:nvPr/>
        </p:nvSpPr>
        <p:spPr>
          <a:xfrm>
            <a:off x="2609987" y="2990737"/>
            <a:ext cx="1436718" cy="290456"/>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5BBBC92F-8949-DB40-92B9-DB59180F2E38}"/>
              </a:ext>
            </a:extLst>
          </p:cNvPr>
          <p:cNvCxnSpPr>
            <a:cxnSpLocks/>
          </p:cNvCxnSpPr>
          <p:nvPr/>
        </p:nvCxnSpPr>
        <p:spPr>
          <a:xfrm>
            <a:off x="4046705" y="3135402"/>
            <a:ext cx="4572001"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008C729-4514-C849-B744-AE2ECF17C775}"/>
              </a:ext>
            </a:extLst>
          </p:cNvPr>
          <p:cNvSpPr txBox="1"/>
          <p:nvPr/>
        </p:nvSpPr>
        <p:spPr>
          <a:xfrm>
            <a:off x="8712070" y="2939503"/>
            <a:ext cx="2912207" cy="369332"/>
          </a:xfrm>
          <a:prstGeom prst="rect">
            <a:avLst/>
          </a:prstGeom>
          <a:noFill/>
        </p:spPr>
        <p:txBody>
          <a:bodyPr wrap="none" rtlCol="0">
            <a:spAutoFit/>
          </a:bodyPr>
          <a:lstStyle/>
          <a:p>
            <a:r>
              <a:rPr lang="en-AU" b="1" dirty="0" err="1">
                <a:latin typeface="Arial Narrow" panose="020B0604020202020204" pitchFamily="34" charset="0"/>
                <a:cs typeface="Arial Narrow" panose="020B0604020202020204" pitchFamily="34" charset="0"/>
              </a:rPr>
              <a:t>handleInit</a:t>
            </a:r>
            <a:r>
              <a:rPr lang="en-AU" dirty="0">
                <a:latin typeface="Arial Narrow" panose="020B0604020202020204" pitchFamily="34" charset="0"/>
                <a:cs typeface="Arial Narrow" panose="020B0604020202020204" pitchFamily="34" charset="0"/>
              </a:rPr>
              <a:t> / </a:t>
            </a:r>
            <a:r>
              <a:rPr lang="en-AU" b="1" dirty="0" err="1">
                <a:latin typeface="Arial Narrow" panose="020B0604020202020204" pitchFamily="34" charset="0"/>
                <a:cs typeface="Arial Narrow" panose="020B0604020202020204" pitchFamily="34" charset="0"/>
              </a:rPr>
              <a:t>handleTransaction</a:t>
            </a:r>
            <a:endParaRPr lang="en-AU" b="1" dirty="0">
              <a:latin typeface="Arial Narrow" panose="020B0604020202020204" pitchFamily="34" charset="0"/>
              <a:cs typeface="Arial Narrow" panose="020B0604020202020204" pitchFamily="34" charset="0"/>
            </a:endParaRP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75" name="TextBox 74">
            <a:extLst>
              <a:ext uri="{FF2B5EF4-FFF2-40B4-BE49-F238E27FC236}">
                <a16:creationId xmlns:a16="http://schemas.microsoft.com/office/drawing/2014/main" id="{B93F5AE2-467E-7E49-9CE6-22C1C43D5946}"/>
              </a:ext>
            </a:extLst>
          </p:cNvPr>
          <p:cNvSpPr txBox="1"/>
          <p:nvPr/>
        </p:nvSpPr>
        <p:spPr>
          <a:xfrm>
            <a:off x="859220" y="1773087"/>
            <a:ext cx="3742948" cy="369332"/>
          </a:xfrm>
          <a:prstGeom prst="rect">
            <a:avLst/>
          </a:prstGeom>
          <a:noFill/>
        </p:spPr>
        <p:txBody>
          <a:bodyPr wrap="none" rtlCol="0">
            <a:spAutoFit/>
          </a:bodyPr>
          <a:lstStyle/>
          <a:p>
            <a:r>
              <a:rPr lang="en-AU" b="1" dirty="0">
                <a:solidFill>
                  <a:schemeClr val="tx2"/>
                </a:solidFill>
              </a:rPr>
              <a:t>Asynchronous Transaction Processing</a:t>
            </a:r>
          </a:p>
        </p:txBody>
      </p:sp>
      <p:sp>
        <p:nvSpPr>
          <p:cNvPr id="80" name="TextBox 79">
            <a:extLst>
              <a:ext uri="{FF2B5EF4-FFF2-40B4-BE49-F238E27FC236}">
                <a16:creationId xmlns:a16="http://schemas.microsoft.com/office/drawing/2014/main" id="{ECCAF968-8246-5247-966A-DCF36ADD4AB6}"/>
              </a:ext>
            </a:extLst>
          </p:cNvPr>
          <p:cNvSpPr txBox="1"/>
          <p:nvPr/>
        </p:nvSpPr>
        <p:spPr>
          <a:xfrm>
            <a:off x="911894" y="2265674"/>
            <a:ext cx="7380547" cy="2754600"/>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(h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handleStubInteration</a:t>
            </a:r>
            <a:r>
              <a:rPr lang="en-AU" sz="1400" b="1" dirty="0">
                <a:latin typeface="Courier New" panose="02070309020205020404" pitchFamily="49" charset="0"/>
                <a:cs typeface="Courier New" panose="02070309020205020404" pitchFamily="49" charset="0"/>
              </a:rPr>
              <a:t>(handler </a:t>
            </a:r>
            <a:r>
              <a:rPr lang="en-AU" sz="1400" b="1" dirty="0" err="1">
                <a:latin typeface="Courier New" panose="02070309020205020404" pitchFamily="49" charset="0"/>
                <a:cs typeface="Courier New" panose="02070309020205020404" pitchFamily="49" charset="0"/>
              </a:rPr>
              <a:t>handleStubFunc</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msg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p.ChaincodeMessage</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errc</a:t>
            </a:r>
            <a:r>
              <a:rPr lang="en-AU" sz="1400" b="1" dirty="0">
                <a:latin typeface="Courier New" panose="02070309020205020404" pitchFamily="49" charset="0"/>
                <a:cs typeface="Courier New" panose="02070309020205020404" pitchFamily="49" charset="0"/>
              </a:rPr>
              <a:t> </a:t>
            </a:r>
            <a:r>
              <a:rPr lang="en-AU" sz="1400" b="1" dirty="0" err="1">
                <a:solidFill>
                  <a:srgbClr val="0070C0"/>
                </a:solidFill>
                <a:latin typeface="Courier New" panose="02070309020205020404" pitchFamily="49" charset="0"/>
                <a:cs typeface="Courier New" panose="02070309020205020404" pitchFamily="49" charset="0"/>
              </a:rPr>
              <a:t>chan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&lt;-</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a:t>
            </a:r>
          </a:p>
          <a:p>
            <a:pPr>
              <a:spcBef>
                <a:spcPts val="600"/>
              </a:spcBef>
            </a:pPr>
            <a:r>
              <a:rPr lang="en-AU" sz="1400" b="1" dirty="0">
                <a:latin typeface="Courier New" panose="02070309020205020404" pitchFamily="49" charset="0"/>
                <a:cs typeface="Courier New" panose="02070309020205020404" pitchFamily="49" charset="0"/>
              </a:rPr>
              <a:t>    resp, err:= handler(msg)</a:t>
            </a:r>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err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resp = &amp;</a:t>
            </a:r>
            <a:r>
              <a:rPr lang="en-AU" sz="1400" b="1" dirty="0" err="1">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{Type: </a:t>
            </a:r>
            <a:r>
              <a:rPr lang="en-AU" sz="1400" b="1" dirty="0" err="1">
                <a:latin typeface="Courier New" panose="02070309020205020404" pitchFamily="49" charset="0"/>
                <a:cs typeface="Courier New" panose="02070309020205020404" pitchFamily="49" charset="0"/>
              </a:rPr>
              <a:t>pb.ChaincodeMessage_ERROR</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Payload: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err.Error</a:t>
            </a:r>
            <a:r>
              <a:rPr lang="en-AU" sz="1400" b="1" dirty="0">
                <a:latin typeface="Courier New" panose="02070309020205020404" pitchFamily="49" charset="0"/>
                <a:cs typeface="Courier New" panose="02070309020205020404" pitchFamily="49" charset="0"/>
              </a:rPr>
              <a:t>()),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msg.Txid</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msg.ChannelId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h.serialSendAsync</a:t>
            </a:r>
            <a:r>
              <a:rPr lang="en-AU" sz="1400" b="1" dirty="0">
                <a:latin typeface="Courier New" panose="02070309020205020404" pitchFamily="49" charset="0"/>
                <a:cs typeface="Courier New" panose="02070309020205020404" pitchFamily="49" charset="0"/>
              </a:rPr>
              <a:t>(resp, </a:t>
            </a:r>
            <a:r>
              <a:rPr lang="en-AU" sz="1400" b="1" dirty="0" err="1">
                <a:latin typeface="Courier New" panose="02070309020205020404" pitchFamily="49" charset="0"/>
                <a:cs typeface="Courier New" panose="02070309020205020404" pitchFamily="49" charset="0"/>
              </a:rPr>
              <a:t>errc</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a:t>
            </a:r>
          </a:p>
        </p:txBody>
      </p:sp>
      <p:sp>
        <p:nvSpPr>
          <p:cNvPr id="21" name="TextBox 20">
            <a:extLst>
              <a:ext uri="{FF2B5EF4-FFF2-40B4-BE49-F238E27FC236}">
                <a16:creationId xmlns:a16="http://schemas.microsoft.com/office/drawing/2014/main" id="{8D380350-02DF-564B-A7D4-88949212DEE7}"/>
              </a:ext>
            </a:extLst>
          </p:cNvPr>
          <p:cNvSpPr txBox="1"/>
          <p:nvPr/>
        </p:nvSpPr>
        <p:spPr>
          <a:xfrm>
            <a:off x="911894" y="5485910"/>
            <a:ext cx="10515600" cy="707886"/>
          </a:xfrm>
          <a:prstGeom prst="rect">
            <a:avLst/>
          </a:prstGeom>
          <a:noFill/>
        </p:spPr>
        <p:txBody>
          <a:bodyPr wrap="square" rtlCol="0">
            <a:spAutoFit/>
          </a:bodyPr>
          <a:lstStyle/>
          <a:p>
            <a:r>
              <a:rPr lang="en-AU" sz="2000" b="1" dirty="0">
                <a:latin typeface="Arial Narrow" panose="020B0604020202020204" pitchFamily="34" charset="0"/>
                <a:cs typeface="Arial Narrow" panose="020B0604020202020204" pitchFamily="34" charset="0"/>
              </a:rPr>
              <a:t>NOTE</a:t>
            </a:r>
            <a:r>
              <a:rPr lang="en-AU" sz="2000" dirty="0">
                <a:latin typeface="Arial Narrow" panose="020B0604020202020204" pitchFamily="34" charset="0"/>
                <a:cs typeface="Arial Narrow" panose="020B0604020202020204" pitchFamily="34" charset="0"/>
              </a:rPr>
              <a:t>: this function merely performs the tasks of error management and communication back to the peer via asynchronous send of the response. The logic of the transaction invocation is contained in the passed </a:t>
            </a:r>
            <a:r>
              <a:rPr lang="en-AU" sz="2000" b="1" dirty="0">
                <a:latin typeface="Arial Narrow" panose="020B0604020202020204" pitchFamily="34" charset="0"/>
                <a:cs typeface="Arial Narrow" panose="020B0604020202020204" pitchFamily="34" charset="0"/>
              </a:rPr>
              <a:t>hander</a:t>
            </a:r>
            <a:r>
              <a:rPr lang="en-AU" sz="2000" dirty="0">
                <a:latin typeface="Arial Narrow" panose="020B0604020202020204" pitchFamily="34" charset="0"/>
                <a:cs typeface="Arial Narrow" panose="020B0604020202020204" pitchFamily="34" charset="0"/>
              </a:rPr>
              <a:t>. </a:t>
            </a:r>
            <a:endParaRPr lang="en-AU" sz="2000" b="1"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75452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75" name="TextBox 74">
            <a:extLst>
              <a:ext uri="{FF2B5EF4-FFF2-40B4-BE49-F238E27FC236}">
                <a16:creationId xmlns:a16="http://schemas.microsoft.com/office/drawing/2014/main" id="{B93F5AE2-467E-7E49-9CE6-22C1C43D5946}"/>
              </a:ext>
            </a:extLst>
          </p:cNvPr>
          <p:cNvSpPr txBox="1"/>
          <p:nvPr/>
        </p:nvSpPr>
        <p:spPr>
          <a:xfrm>
            <a:off x="859220" y="1773087"/>
            <a:ext cx="3742948" cy="369332"/>
          </a:xfrm>
          <a:prstGeom prst="rect">
            <a:avLst/>
          </a:prstGeom>
          <a:noFill/>
        </p:spPr>
        <p:txBody>
          <a:bodyPr wrap="none" rtlCol="0">
            <a:spAutoFit/>
          </a:bodyPr>
          <a:lstStyle/>
          <a:p>
            <a:r>
              <a:rPr lang="en-AU" b="1" dirty="0">
                <a:solidFill>
                  <a:schemeClr val="tx2"/>
                </a:solidFill>
              </a:rPr>
              <a:t>Asynchronous Transaction Processing</a:t>
            </a:r>
          </a:p>
        </p:txBody>
      </p:sp>
      <p:grpSp>
        <p:nvGrpSpPr>
          <p:cNvPr id="3" name="Group 2">
            <a:extLst>
              <a:ext uri="{FF2B5EF4-FFF2-40B4-BE49-F238E27FC236}">
                <a16:creationId xmlns:a16="http://schemas.microsoft.com/office/drawing/2014/main" id="{04B663D0-028E-8E44-B4FA-3B80C353D99B}"/>
              </a:ext>
            </a:extLst>
          </p:cNvPr>
          <p:cNvGrpSpPr/>
          <p:nvPr/>
        </p:nvGrpSpPr>
        <p:grpSpPr>
          <a:xfrm>
            <a:off x="911894" y="2294858"/>
            <a:ext cx="11032187" cy="615554"/>
            <a:chOff x="911894" y="2265674"/>
            <a:chExt cx="11032187" cy="615554"/>
          </a:xfrm>
        </p:grpSpPr>
        <p:sp>
          <p:nvSpPr>
            <p:cNvPr id="80" name="TextBox 79">
              <a:extLst>
                <a:ext uri="{FF2B5EF4-FFF2-40B4-BE49-F238E27FC236}">
                  <a16:creationId xmlns:a16="http://schemas.microsoft.com/office/drawing/2014/main" id="{ECCAF968-8246-5247-966A-DCF36ADD4AB6}"/>
                </a:ext>
              </a:extLst>
            </p:cNvPr>
            <p:cNvSpPr txBox="1"/>
            <p:nvPr/>
          </p:nvSpPr>
          <p:spPr>
            <a:xfrm>
              <a:off x="911894" y="2265674"/>
              <a:ext cx="10495181" cy="307777"/>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(h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handleInit</a:t>
              </a:r>
              <a:r>
                <a:rPr lang="en-AU" sz="1400" b="1" dirty="0">
                  <a:latin typeface="Courier New" panose="02070309020205020404" pitchFamily="49" charset="0"/>
                  <a:cs typeface="Courier New" panose="02070309020205020404" pitchFamily="49" charset="0"/>
                </a:rPr>
                <a:t>(msg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(msg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 }</a:t>
              </a:r>
            </a:p>
          </p:txBody>
        </p:sp>
        <p:sp>
          <p:nvSpPr>
            <p:cNvPr id="16" name="TextBox 15">
              <a:extLst>
                <a:ext uri="{FF2B5EF4-FFF2-40B4-BE49-F238E27FC236}">
                  <a16:creationId xmlns:a16="http://schemas.microsoft.com/office/drawing/2014/main" id="{63A4A839-A93E-7546-839F-9F1F861667DB}"/>
                </a:ext>
              </a:extLst>
            </p:cNvPr>
            <p:cNvSpPr txBox="1"/>
            <p:nvPr/>
          </p:nvSpPr>
          <p:spPr>
            <a:xfrm>
              <a:off x="911894" y="2573451"/>
              <a:ext cx="11032187" cy="307777"/>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(h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handleTransaction</a:t>
              </a:r>
              <a:r>
                <a:rPr lang="en-AU" sz="1400" b="1" dirty="0">
                  <a:latin typeface="Courier New" panose="02070309020205020404" pitchFamily="49" charset="0"/>
                  <a:cs typeface="Courier New" panose="02070309020205020404" pitchFamily="49" charset="0"/>
                </a:rPr>
                <a:t>(msg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(msg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 }</a:t>
              </a:r>
            </a:p>
          </p:txBody>
        </p:sp>
      </p:grpSp>
      <p:sp>
        <p:nvSpPr>
          <p:cNvPr id="18" name="TextBox 17">
            <a:extLst>
              <a:ext uri="{FF2B5EF4-FFF2-40B4-BE49-F238E27FC236}">
                <a16:creationId xmlns:a16="http://schemas.microsoft.com/office/drawing/2014/main" id="{455DD968-C5DD-C948-8387-4B3DBA4271EA}"/>
              </a:ext>
            </a:extLst>
          </p:cNvPr>
          <p:cNvSpPr txBox="1"/>
          <p:nvPr/>
        </p:nvSpPr>
        <p:spPr>
          <a:xfrm>
            <a:off x="859220" y="3072335"/>
            <a:ext cx="10515600"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These two functions share the same logic:</a:t>
            </a:r>
          </a:p>
        </p:txBody>
      </p:sp>
      <p:sp>
        <p:nvSpPr>
          <p:cNvPr id="27" name="Rectangle 26">
            <a:extLst>
              <a:ext uri="{FF2B5EF4-FFF2-40B4-BE49-F238E27FC236}">
                <a16:creationId xmlns:a16="http://schemas.microsoft.com/office/drawing/2014/main" id="{208FBDE2-FC6A-C44F-AC4D-A956B862B02C}"/>
              </a:ext>
            </a:extLst>
          </p:cNvPr>
          <p:cNvSpPr/>
          <p:nvPr/>
        </p:nvSpPr>
        <p:spPr>
          <a:xfrm>
            <a:off x="912024" y="3493462"/>
            <a:ext cx="11039721" cy="2862322"/>
          </a:xfrm>
          <a:prstGeom prst="rect">
            <a:avLst/>
          </a:prstGeom>
        </p:spPr>
        <p:txBody>
          <a:bodyPr wrap="square">
            <a:spAutoFit/>
          </a:bodyPr>
          <a:lstStyle/>
          <a:p>
            <a:pPr marL="342900" indent="-342900">
              <a:buFont typeface="System Font Regular"/>
              <a:buChar char="—"/>
            </a:pPr>
            <a:r>
              <a:rPr lang="en-AU" sz="2000" dirty="0" err="1">
                <a:latin typeface="Arial Narrow" panose="020B0604020202020204" pitchFamily="34" charset="0"/>
                <a:cs typeface="Arial Narrow" panose="020B0604020202020204" pitchFamily="34" charset="0"/>
              </a:rPr>
              <a:t>deserialise</a:t>
            </a:r>
            <a:r>
              <a:rPr lang="en-AU" sz="2000" dirty="0">
                <a:latin typeface="Arial Narrow" panose="020B0604020202020204" pitchFamily="34" charset="0"/>
                <a:cs typeface="Arial Narrow" panose="020B0604020202020204" pitchFamily="34" charset="0"/>
              </a:rPr>
              <a:t> (</a:t>
            </a:r>
            <a:r>
              <a:rPr lang="en-AU" sz="2000" dirty="0" err="1">
                <a:latin typeface="Arial Narrow" panose="020B0604020202020204" pitchFamily="34" charset="0"/>
                <a:cs typeface="Arial Narrow" panose="020B0604020202020204" pitchFamily="34" charset="0"/>
              </a:rPr>
              <a:t>unmarshal</a:t>
            </a:r>
            <a:r>
              <a:rPr lang="en-AU" sz="2000" dirty="0">
                <a:latin typeface="Arial Narrow" panose="020B0604020202020204" pitchFamily="34" charset="0"/>
                <a:cs typeface="Arial Narrow" panose="020B0604020202020204" pitchFamily="34" charset="0"/>
              </a:rPr>
              <a:t>) an instance of </a:t>
            </a:r>
            <a:r>
              <a:rPr lang="en-AU" sz="2000" b="1" dirty="0" err="1">
                <a:latin typeface="Arial Narrow" panose="020B0604020202020204" pitchFamily="34" charset="0"/>
                <a:cs typeface="Arial Narrow" panose="020B0604020202020204" pitchFamily="34" charset="0"/>
              </a:rPr>
              <a:t>ChaincodeInput</a:t>
            </a:r>
            <a:r>
              <a:rPr lang="en-AU" sz="2000" dirty="0">
                <a:latin typeface="Arial Narrow" panose="020B0604020202020204" pitchFamily="34" charset="0"/>
                <a:cs typeface="Arial Narrow" panose="020B0604020202020204" pitchFamily="34" charset="0"/>
              </a:rPr>
              <a:t> from the </a:t>
            </a:r>
            <a:r>
              <a:rPr lang="en-AU" sz="2000" b="1"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payload</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create a new instance of </a:t>
            </a:r>
            <a:r>
              <a:rPr lang="en-AU" sz="2000" b="1" dirty="0" err="1">
                <a:latin typeface="Arial Narrow" panose="020B0604020202020204" pitchFamily="34" charset="0"/>
                <a:cs typeface="Arial Narrow" panose="020B0604020202020204" pitchFamily="34" charset="0"/>
              </a:rPr>
              <a:t>ChaincodeStub</a:t>
            </a:r>
            <a:r>
              <a:rPr lang="en-AU" sz="2000" b="1" dirty="0">
                <a:latin typeface="Arial Narrow" panose="020B0604020202020204" pitchFamily="34" charset="0"/>
                <a:cs typeface="Arial Narrow" panose="020B0604020202020204" pitchFamily="34" charset="0"/>
              </a:rPr>
              <a:t> </a:t>
            </a:r>
            <a:r>
              <a:rPr lang="en-AU" sz="2000" dirty="0">
                <a:latin typeface="Arial Narrow" panose="020B0604020202020204" pitchFamily="34" charset="0"/>
                <a:cs typeface="Arial Narrow" panose="020B0604020202020204" pitchFamily="34" charset="0"/>
              </a:rPr>
              <a:t>and configure with the transaction context:</a:t>
            </a:r>
          </a:p>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channel identifier</a:t>
            </a:r>
          </a:p>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transaction identifier</a:t>
            </a:r>
          </a:p>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input (</a:t>
            </a:r>
            <a:r>
              <a:rPr lang="en-AU" sz="2000" b="1" dirty="0" err="1">
                <a:latin typeface="Arial Narrow" panose="020B0604020202020204" pitchFamily="34" charset="0"/>
                <a:cs typeface="Arial Narrow" panose="020B0604020202020204" pitchFamily="34" charset="0"/>
              </a:rPr>
              <a:t>ChaincodeInput</a:t>
            </a:r>
            <a:r>
              <a:rPr lang="en-AU" sz="2000" dirty="0">
                <a:latin typeface="Arial Narrow" panose="020B0604020202020204" pitchFamily="34" charset="0"/>
                <a:cs typeface="Arial Narrow" panose="020B0604020202020204" pitchFamily="34" charset="0"/>
              </a:rPr>
              <a:t>)</a:t>
            </a:r>
          </a:p>
          <a:p>
            <a:pPr marL="800100" lvl="1" indent="-342900">
              <a:buFont typeface="System Font Regular"/>
              <a:buChar char="—"/>
            </a:pPr>
            <a:r>
              <a:rPr lang="en-AU" sz="2000" dirty="0">
                <a:latin typeface="Arial Narrow" panose="020B0604020202020204" pitchFamily="34" charset="0"/>
                <a:cs typeface="Arial Narrow" panose="020B0604020202020204" pitchFamily="34" charset="0"/>
              </a:rPr>
              <a:t>signed proposal</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invoke </a:t>
            </a:r>
            <a:r>
              <a:rPr lang="en-AU" sz="2000" b="1" dirty="0" err="1">
                <a:latin typeface="Arial Narrow" panose="020B0604020202020204" pitchFamily="34" charset="0"/>
                <a:cs typeface="Arial Narrow" panose="020B0604020202020204" pitchFamily="34" charset="0"/>
              </a:rPr>
              <a:t>Chaincode.Init</a:t>
            </a:r>
            <a:r>
              <a:rPr lang="en-AU" sz="2000" b="1" dirty="0">
                <a:latin typeface="Arial Narrow" panose="020B0604020202020204" pitchFamily="34" charset="0"/>
                <a:cs typeface="Arial Narrow" panose="020B0604020202020204" pitchFamily="34" charset="0"/>
              </a:rPr>
              <a:t>(</a:t>
            </a:r>
            <a:r>
              <a:rPr lang="en-AU" sz="2000" b="1" dirty="0" err="1">
                <a:latin typeface="Arial Narrow" panose="020B0604020202020204" pitchFamily="34" charset="0"/>
                <a:cs typeface="Arial Narrow" panose="020B0604020202020204" pitchFamily="34" charset="0"/>
              </a:rPr>
              <a:t>ChaincodeStub</a:t>
            </a:r>
            <a:r>
              <a:rPr lang="en-AU" sz="2000" b="1" dirty="0">
                <a:latin typeface="Arial Narrow" panose="020B0604020202020204" pitchFamily="34" charset="0"/>
                <a:cs typeface="Arial Narrow" panose="020B0604020202020204" pitchFamily="34" charset="0"/>
              </a:rPr>
              <a:t>)</a:t>
            </a:r>
            <a:r>
              <a:rPr lang="en-AU" sz="2000" dirty="0">
                <a:latin typeface="Arial Narrow" panose="020B0604020202020204" pitchFamily="34" charset="0"/>
                <a:cs typeface="Arial Narrow" panose="020B0604020202020204" pitchFamily="34" charset="0"/>
              </a:rPr>
              <a:t> / </a:t>
            </a:r>
            <a:r>
              <a:rPr lang="en-AU" sz="2000" b="1" dirty="0" err="1">
                <a:latin typeface="Arial Narrow" panose="020B0604020202020204" pitchFamily="34" charset="0"/>
                <a:cs typeface="Arial Narrow" panose="020B0604020202020204" pitchFamily="34" charset="0"/>
              </a:rPr>
              <a:t>Chaincode.Invoke</a:t>
            </a:r>
            <a:r>
              <a:rPr lang="en-AU" sz="2000" b="1" dirty="0">
                <a:latin typeface="Arial Narrow" panose="020B0604020202020204" pitchFamily="34" charset="0"/>
                <a:cs typeface="Arial Narrow" panose="020B0604020202020204" pitchFamily="34" charset="0"/>
              </a:rPr>
              <a:t>(</a:t>
            </a:r>
            <a:r>
              <a:rPr lang="en-AU" sz="2000" b="1" dirty="0" err="1">
                <a:latin typeface="Arial Narrow" panose="020B0604020202020204" pitchFamily="34" charset="0"/>
                <a:cs typeface="Arial Narrow" panose="020B0604020202020204" pitchFamily="34" charset="0"/>
              </a:rPr>
              <a:t>ChaincodeStub</a:t>
            </a:r>
            <a:r>
              <a:rPr lang="en-AU" sz="2000" b="1" dirty="0">
                <a:latin typeface="Arial Narrow" panose="020B0604020202020204" pitchFamily="34" charset="0"/>
                <a:cs typeface="Arial Narrow" panose="020B0604020202020204" pitchFamily="34" charset="0"/>
              </a:rPr>
              <a:t>)</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if there is an invocation error return a </a:t>
            </a:r>
            <a:r>
              <a:rPr lang="en-AU" sz="2000" b="1"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of type </a:t>
            </a:r>
            <a:r>
              <a:rPr lang="en-AU" sz="2000" b="1" dirty="0">
                <a:latin typeface="Arial Narrow" panose="020B0604020202020204" pitchFamily="34" charset="0"/>
                <a:cs typeface="Arial Narrow" panose="020B0604020202020204" pitchFamily="34" charset="0"/>
              </a:rPr>
              <a:t>ERROR</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if everything is ok return a </a:t>
            </a:r>
            <a:r>
              <a:rPr lang="en-AU" sz="2000" b="1"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of type </a:t>
            </a:r>
            <a:r>
              <a:rPr lang="en-AU" sz="2000" b="1" dirty="0">
                <a:latin typeface="Arial Narrow" panose="020B0604020202020204" pitchFamily="34" charset="0"/>
                <a:cs typeface="Arial Narrow" panose="020B0604020202020204" pitchFamily="34" charset="0"/>
              </a:rPr>
              <a:t>COMPLETED</a:t>
            </a:r>
            <a:r>
              <a:rPr lang="en-AU" sz="2000" dirty="0">
                <a:latin typeface="Arial Narrow" panose="020B0604020202020204" pitchFamily="34" charset="0"/>
                <a:cs typeface="Arial Narrow" panose="020B0604020202020204" pitchFamily="34" charset="0"/>
              </a:rPr>
              <a:t> with payload set to the serialised response</a:t>
            </a:r>
          </a:p>
        </p:txBody>
      </p:sp>
    </p:spTree>
    <p:extLst>
      <p:ext uri="{BB962C8B-B14F-4D97-AF65-F5344CB8AC3E}">
        <p14:creationId xmlns:p14="http://schemas.microsoft.com/office/powerpoint/2010/main" val="3847649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err="1">
                <a:latin typeface="Arial Narrow" panose="020B0604020202020204" pitchFamily="34" charset="0"/>
                <a:cs typeface="Arial Narrow" panose="020B0604020202020204" pitchFamily="34" charset="0"/>
              </a:rPr>
              <a:t>ChaincodeStubInterface</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880667"/>
            <a:ext cx="182017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shim</a:t>
            </a:r>
          </a:p>
          <a:p>
            <a:r>
              <a:rPr lang="en-AU" dirty="0"/>
              <a:t>file: </a:t>
            </a:r>
            <a:r>
              <a:rPr lang="en-AU" dirty="0" err="1"/>
              <a:t>interfaces.go</a:t>
            </a:r>
            <a:endParaRPr lang="en-AU" dirty="0"/>
          </a:p>
        </p:txBody>
      </p:sp>
      <p:sp>
        <p:nvSpPr>
          <p:cNvPr id="61" name="TextBox 60">
            <a:extLst>
              <a:ext uri="{FF2B5EF4-FFF2-40B4-BE49-F238E27FC236}">
                <a16:creationId xmlns:a16="http://schemas.microsoft.com/office/drawing/2014/main" id="{372767E1-213D-854B-B94F-D3FD4294FAAE}"/>
              </a:ext>
            </a:extLst>
          </p:cNvPr>
          <p:cNvSpPr txBox="1"/>
          <p:nvPr/>
        </p:nvSpPr>
        <p:spPr>
          <a:xfrm>
            <a:off x="887677" y="2695268"/>
            <a:ext cx="10705233" cy="1015663"/>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a:t>
            </a:r>
            <a:r>
              <a:rPr lang="en-AU" sz="2000" b="1" dirty="0" err="1">
                <a:latin typeface="Arial Narrow" panose="020B0604020202020204" pitchFamily="34" charset="0"/>
                <a:cs typeface="Arial Narrow" panose="020B0604020202020204" pitchFamily="34" charset="0"/>
              </a:rPr>
              <a:t>ChaincodeStubInterface</a:t>
            </a:r>
            <a:r>
              <a:rPr lang="en-AU" sz="2000" dirty="0">
                <a:latin typeface="Arial Narrow" panose="020B0604020202020204" pitchFamily="34" charset="0"/>
                <a:cs typeface="Arial Narrow" panose="020B0604020202020204" pitchFamily="34" charset="0"/>
              </a:rPr>
              <a:t> represents the interface to the transaction execution context for the smart contract. Implementations of this interface are responsible to provide transaction context details to the chaincode as well has interacting with the peer for any talk back (i.e. cross-chaincode invocation, ledger queries, ...).</a:t>
            </a:r>
          </a:p>
        </p:txBody>
      </p:sp>
      <p:sp>
        <p:nvSpPr>
          <p:cNvPr id="15" name="TextBox 14">
            <a:extLst>
              <a:ext uri="{FF2B5EF4-FFF2-40B4-BE49-F238E27FC236}">
                <a16:creationId xmlns:a16="http://schemas.microsoft.com/office/drawing/2014/main" id="{4D751DD0-1E71-314E-8AC3-8DA15E05E658}"/>
              </a:ext>
            </a:extLst>
          </p:cNvPr>
          <p:cNvSpPr txBox="1"/>
          <p:nvPr/>
        </p:nvSpPr>
        <p:spPr>
          <a:xfrm>
            <a:off x="887677" y="3889443"/>
            <a:ext cx="10705233"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capabilities exposed are a combination of:</a:t>
            </a:r>
          </a:p>
        </p:txBody>
      </p:sp>
      <p:sp>
        <p:nvSpPr>
          <p:cNvPr id="17" name="TextBox 16">
            <a:extLst>
              <a:ext uri="{FF2B5EF4-FFF2-40B4-BE49-F238E27FC236}">
                <a16:creationId xmlns:a16="http://schemas.microsoft.com/office/drawing/2014/main" id="{9C83D6B7-58B1-234B-8549-2C8E4A224A12}"/>
              </a:ext>
            </a:extLst>
          </p:cNvPr>
          <p:cNvSpPr txBox="1"/>
          <p:nvPr/>
        </p:nvSpPr>
        <p:spPr>
          <a:xfrm>
            <a:off x="913008" y="4295357"/>
            <a:ext cx="10705233" cy="707886"/>
          </a:xfrm>
          <a:prstGeom prst="rect">
            <a:avLst/>
          </a:prstGeom>
          <a:noFill/>
        </p:spPr>
        <p:txBody>
          <a:bodyPr wrap="square" rtlCol="0">
            <a:spAutoFit/>
          </a:bodyPr>
          <a:lstStyle/>
          <a:p>
            <a:pPr marL="342900" indent="-342900">
              <a:buFont typeface="System Font Regular"/>
              <a:buChar char="—"/>
            </a:pPr>
            <a:r>
              <a:rPr lang="en-AU" sz="2000" dirty="0">
                <a:latin typeface="Arial Narrow" panose="020B0604020202020204" pitchFamily="34" charset="0"/>
                <a:cs typeface="Arial Narrow" panose="020B0604020202020204" pitchFamily="34" charset="0"/>
              </a:rPr>
              <a:t>methods that resolve locally </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methods that involve sending a message to the peer.</a:t>
            </a:r>
          </a:p>
        </p:txBody>
      </p:sp>
      <p:sp>
        <p:nvSpPr>
          <p:cNvPr id="18" name="TextBox 17">
            <a:extLst>
              <a:ext uri="{FF2B5EF4-FFF2-40B4-BE49-F238E27FC236}">
                <a16:creationId xmlns:a16="http://schemas.microsoft.com/office/drawing/2014/main" id="{C4A4A195-6846-A34F-85D6-8FB48EC29439}"/>
              </a:ext>
            </a:extLst>
          </p:cNvPr>
          <p:cNvSpPr txBox="1"/>
          <p:nvPr/>
        </p:nvSpPr>
        <p:spPr>
          <a:xfrm>
            <a:off x="913008" y="5121207"/>
            <a:ext cx="10705233"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This last category of methods is exposed as a </a:t>
            </a:r>
            <a:r>
              <a:rPr lang="en-AU" sz="2000" dirty="0" err="1">
                <a:latin typeface="Arial Narrow" panose="020B0604020202020204" pitchFamily="34" charset="0"/>
                <a:cs typeface="Arial Narrow" panose="020B0604020202020204" pitchFamily="34" charset="0"/>
              </a:rPr>
              <a:t>synchonous</a:t>
            </a:r>
            <a:r>
              <a:rPr lang="en-AU" sz="2000" dirty="0">
                <a:latin typeface="Arial Narrow" panose="020B0604020202020204" pitchFamily="34" charset="0"/>
                <a:cs typeface="Arial Narrow" panose="020B0604020202020204" pitchFamily="34" charset="0"/>
              </a:rPr>
              <a:t> call. This means that implementations of these method </a:t>
            </a:r>
            <a:r>
              <a:rPr lang="en-AU" sz="2000" b="1" dirty="0">
                <a:latin typeface="Arial Narrow" panose="020B0604020202020204" pitchFamily="34" charset="0"/>
                <a:cs typeface="Arial Narrow" panose="020B0604020202020204" pitchFamily="34" charset="0"/>
              </a:rPr>
              <a:t>must block and wait for a response back from the peer</a:t>
            </a:r>
            <a:r>
              <a:rPr lang="en-AU" sz="2000" dirty="0">
                <a:latin typeface="Arial Narrow" panose="020B0604020202020204" pitchFamily="34" charset="0"/>
                <a:cs typeface="Arial Narrow" panose="020B0604020202020204" pitchFamily="34" charset="0"/>
              </a:rPr>
              <a:t>, prior to returning control to the chaincode.</a:t>
            </a:r>
          </a:p>
        </p:txBody>
      </p:sp>
    </p:spTree>
    <p:extLst>
      <p:ext uri="{BB962C8B-B14F-4D97-AF65-F5344CB8AC3E}">
        <p14:creationId xmlns:p14="http://schemas.microsoft.com/office/powerpoint/2010/main" val="1134671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err="1">
                <a:latin typeface="Arial Narrow" panose="020B0604020202020204" pitchFamily="34" charset="0"/>
                <a:cs typeface="Arial Narrow" panose="020B0604020202020204" pitchFamily="34" charset="0"/>
              </a:rPr>
              <a:t>ChaincodeStubInterface</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graphicFrame>
        <p:nvGraphicFramePr>
          <p:cNvPr id="16" name="Table 15">
            <a:extLst>
              <a:ext uri="{FF2B5EF4-FFF2-40B4-BE49-F238E27FC236}">
                <a16:creationId xmlns:a16="http://schemas.microsoft.com/office/drawing/2014/main" id="{5C93113C-4B42-114D-B559-E05F2E8291DD}"/>
              </a:ext>
            </a:extLst>
          </p:cNvPr>
          <p:cNvGraphicFramePr>
            <a:graphicFrameLocks noGrp="1"/>
          </p:cNvGraphicFramePr>
          <p:nvPr>
            <p:extLst>
              <p:ext uri="{D42A27DB-BD31-4B8C-83A1-F6EECF244321}">
                <p14:modId xmlns:p14="http://schemas.microsoft.com/office/powerpoint/2010/main" val="1880336107"/>
              </p:ext>
            </p:extLst>
          </p:nvPr>
        </p:nvGraphicFramePr>
        <p:xfrm>
          <a:off x="838199" y="2218698"/>
          <a:ext cx="11008659" cy="4145280"/>
        </p:xfrm>
        <a:graphic>
          <a:graphicData uri="http://schemas.openxmlformats.org/drawingml/2006/table">
            <a:tbl>
              <a:tblPr firstRow="1" bandRow="1">
                <a:tableStyleId>{5C22544A-7EE6-4342-B048-85BDC9FD1C3A}</a:tableStyleId>
              </a:tblPr>
              <a:tblGrid>
                <a:gridCol w="2588582">
                  <a:extLst>
                    <a:ext uri="{9D8B030D-6E8A-4147-A177-3AD203B41FA5}">
                      <a16:colId xmlns:a16="http://schemas.microsoft.com/office/drawing/2014/main" val="1311826411"/>
                    </a:ext>
                  </a:extLst>
                </a:gridCol>
                <a:gridCol w="727969">
                  <a:extLst>
                    <a:ext uri="{9D8B030D-6E8A-4147-A177-3AD203B41FA5}">
                      <a16:colId xmlns:a16="http://schemas.microsoft.com/office/drawing/2014/main" val="4287542416"/>
                    </a:ext>
                  </a:extLst>
                </a:gridCol>
                <a:gridCol w="6001304">
                  <a:extLst>
                    <a:ext uri="{9D8B030D-6E8A-4147-A177-3AD203B41FA5}">
                      <a16:colId xmlns:a16="http://schemas.microsoft.com/office/drawing/2014/main" val="419259088"/>
                    </a:ext>
                  </a:extLst>
                </a:gridCol>
                <a:gridCol w="1690804">
                  <a:extLst>
                    <a:ext uri="{9D8B030D-6E8A-4147-A177-3AD203B41FA5}">
                      <a16:colId xmlns:a16="http://schemas.microsoft.com/office/drawing/2014/main" val="1994062409"/>
                    </a:ext>
                  </a:extLst>
                </a:gridCol>
              </a:tblGrid>
              <a:tr h="240737">
                <a:tc>
                  <a:txBody>
                    <a:bodyPr/>
                    <a:lstStyle/>
                    <a:p>
                      <a:r>
                        <a:rPr lang="en-AU" sz="1100" dirty="0"/>
                        <a:t>Method</a:t>
                      </a:r>
                    </a:p>
                  </a:txBody>
                  <a:tcPr anchor="ctr"/>
                </a:tc>
                <a:tc>
                  <a:txBody>
                    <a:bodyPr/>
                    <a:lstStyle/>
                    <a:p>
                      <a:pPr algn="ctr"/>
                      <a:r>
                        <a:rPr lang="en-AU" sz="1100" dirty="0"/>
                        <a:t>Is Local</a:t>
                      </a:r>
                    </a:p>
                  </a:txBody>
                  <a:tcPr anchor="ctr"/>
                </a:tc>
                <a:tc>
                  <a:txBody>
                    <a:bodyPr/>
                    <a:lstStyle/>
                    <a:p>
                      <a:r>
                        <a:rPr lang="en-AU" sz="1100" dirty="0"/>
                        <a:t>Comments</a:t>
                      </a:r>
                    </a:p>
                  </a:txBody>
                  <a:tcPr anchor="ctr"/>
                </a:tc>
                <a:tc>
                  <a:txBody>
                    <a:bodyPr/>
                    <a:lstStyle/>
                    <a:p>
                      <a:pPr algn="ctr"/>
                      <a:r>
                        <a:rPr lang="en-AU" sz="1100" dirty="0"/>
                        <a:t>Chaincode Message type</a:t>
                      </a:r>
                    </a:p>
                  </a:txBody>
                  <a:tcPr anchor="ctr"/>
                </a:tc>
                <a:extLst>
                  <a:ext uri="{0D108BD9-81ED-4DB2-BD59-A6C34878D82A}">
                    <a16:rowId xmlns:a16="http://schemas.microsoft.com/office/drawing/2014/main" val="801237859"/>
                  </a:ext>
                </a:extLst>
              </a:tr>
              <a:tr h="240737">
                <a:tc>
                  <a:txBody>
                    <a:bodyPr/>
                    <a:lstStyle/>
                    <a:p>
                      <a:r>
                        <a:rPr lang="en-AU" sz="1100" dirty="0" err="1"/>
                        <a:t>GetArgs</a:t>
                      </a:r>
                      <a:endParaRPr lang="en-AU" sz="1100" dirty="0"/>
                    </a:p>
                  </a:txBody>
                  <a:tcPr/>
                </a:tc>
                <a:tc>
                  <a:txBody>
                    <a:bodyPr/>
                    <a:lstStyle/>
                    <a:p>
                      <a:pPr algn="ctr"/>
                      <a:r>
                        <a:rPr lang="en-AU" sz="1100" dirty="0"/>
                        <a:t>YES</a:t>
                      </a:r>
                    </a:p>
                  </a:txBody>
                  <a:tcPr/>
                </a:tc>
                <a:tc>
                  <a:txBody>
                    <a:bodyPr/>
                    <a:lstStyle/>
                    <a:p>
                      <a:r>
                        <a:rPr lang="en-AU" sz="1100" dirty="0"/>
                        <a:t>Returns the arguments of the transaction invocation (function and </a:t>
                      </a:r>
                      <a:r>
                        <a:rPr lang="en-AU" sz="1100" dirty="0" err="1"/>
                        <a:t>args</a:t>
                      </a:r>
                      <a:r>
                        <a:rPr lang="en-AU" sz="1100" dirty="0"/>
                        <a:t>) as an array of array of bytes.</a:t>
                      </a:r>
                    </a:p>
                  </a:txBody>
                  <a:tcPr/>
                </a:tc>
                <a:tc>
                  <a:txBody>
                    <a:bodyPr/>
                    <a:lstStyle/>
                    <a:p>
                      <a:pPr algn="ctr"/>
                      <a:r>
                        <a:rPr lang="en-AU" sz="1100" dirty="0"/>
                        <a:t>N/A</a:t>
                      </a:r>
                    </a:p>
                  </a:txBody>
                  <a:tcPr/>
                </a:tc>
                <a:extLst>
                  <a:ext uri="{0D108BD9-81ED-4DB2-BD59-A6C34878D82A}">
                    <a16:rowId xmlns:a16="http://schemas.microsoft.com/office/drawing/2014/main" val="481232080"/>
                  </a:ext>
                </a:extLst>
              </a:tr>
              <a:tr h="240737">
                <a:tc>
                  <a:txBody>
                    <a:bodyPr/>
                    <a:lstStyle/>
                    <a:p>
                      <a:r>
                        <a:rPr lang="en-AU" sz="1100" dirty="0" err="1"/>
                        <a:t>GetStringArgs</a:t>
                      </a:r>
                      <a:endParaRPr lang="en-AU" sz="1100" dirty="0"/>
                    </a:p>
                  </a:txBody>
                  <a:tcPr/>
                </a:tc>
                <a:tc>
                  <a:txBody>
                    <a:bodyPr/>
                    <a:lstStyle/>
                    <a:p>
                      <a:pPr algn="ctr"/>
                      <a:r>
                        <a:rPr lang="en-AU" sz="1100" dirty="0"/>
                        <a:t>YES</a:t>
                      </a:r>
                    </a:p>
                  </a:txBody>
                  <a:tcPr/>
                </a:tc>
                <a:tc>
                  <a:txBody>
                    <a:bodyPr/>
                    <a:lstStyle/>
                    <a:p>
                      <a:r>
                        <a:rPr lang="en-AU" sz="1100" dirty="0"/>
                        <a:t>Returns the arguments of the transaction invocation (function and </a:t>
                      </a:r>
                      <a:r>
                        <a:rPr lang="en-AU" sz="1100" dirty="0" err="1"/>
                        <a:t>args</a:t>
                      </a:r>
                      <a:r>
                        <a:rPr lang="en-AU" sz="1100" dirty="0"/>
                        <a:t>) as an array of strings.</a:t>
                      </a:r>
                    </a:p>
                  </a:txBody>
                  <a:tcPr/>
                </a:tc>
                <a:tc>
                  <a:txBody>
                    <a:bodyPr/>
                    <a:lstStyle/>
                    <a:p>
                      <a:pPr algn="ctr"/>
                      <a:r>
                        <a:rPr lang="en-AU" sz="1100" dirty="0"/>
                        <a:t>N/A</a:t>
                      </a:r>
                    </a:p>
                  </a:txBody>
                  <a:tcPr/>
                </a:tc>
                <a:extLst>
                  <a:ext uri="{0D108BD9-81ED-4DB2-BD59-A6C34878D82A}">
                    <a16:rowId xmlns:a16="http://schemas.microsoft.com/office/drawing/2014/main" val="1204591117"/>
                  </a:ext>
                </a:extLst>
              </a:tr>
              <a:tr h="240737">
                <a:tc>
                  <a:txBody>
                    <a:bodyPr/>
                    <a:lstStyle/>
                    <a:p>
                      <a:r>
                        <a:rPr lang="en-AU" sz="1100" dirty="0" err="1"/>
                        <a:t>GetFunctionAndParameters</a:t>
                      </a:r>
                      <a:endParaRPr lang="en-AU" sz="1100" dirty="0"/>
                    </a:p>
                  </a:txBody>
                  <a:tcPr/>
                </a:tc>
                <a:tc>
                  <a:txBody>
                    <a:bodyPr/>
                    <a:lstStyle/>
                    <a:p>
                      <a:pPr algn="ctr"/>
                      <a:r>
                        <a:rPr lang="en-AU" sz="1100" dirty="0"/>
                        <a:t>YES</a:t>
                      </a:r>
                    </a:p>
                  </a:txBody>
                  <a:tcPr/>
                </a:tc>
                <a:tc>
                  <a:txBody>
                    <a:bodyPr/>
                    <a:lstStyle/>
                    <a:p>
                      <a:r>
                        <a:rPr lang="en-AU" sz="1100" dirty="0"/>
                        <a:t>Returns the arguments of the transaction invocation (function and arguments).</a:t>
                      </a:r>
                    </a:p>
                  </a:txBody>
                  <a:tcPr/>
                </a:tc>
                <a:tc>
                  <a:txBody>
                    <a:bodyPr/>
                    <a:lstStyle/>
                    <a:p>
                      <a:pPr algn="ctr"/>
                      <a:r>
                        <a:rPr lang="en-AU" sz="1100" dirty="0"/>
                        <a:t>N/A</a:t>
                      </a:r>
                    </a:p>
                  </a:txBody>
                  <a:tcPr/>
                </a:tc>
                <a:extLst>
                  <a:ext uri="{0D108BD9-81ED-4DB2-BD59-A6C34878D82A}">
                    <a16:rowId xmlns:a16="http://schemas.microsoft.com/office/drawing/2014/main" val="3383291091"/>
                  </a:ext>
                </a:extLst>
              </a:tr>
              <a:tr h="240737">
                <a:tc>
                  <a:txBody>
                    <a:bodyPr/>
                    <a:lstStyle/>
                    <a:p>
                      <a:r>
                        <a:rPr lang="en-AU" sz="1100" dirty="0" err="1"/>
                        <a:t>GetArgsSlice</a:t>
                      </a:r>
                      <a:endParaRPr lang="en-AU" sz="1100" dirty="0"/>
                    </a:p>
                  </a:txBody>
                  <a:tcPr/>
                </a:tc>
                <a:tc>
                  <a:txBody>
                    <a:bodyPr/>
                    <a:lstStyle/>
                    <a:p>
                      <a:pPr algn="ctr"/>
                      <a:r>
                        <a:rPr lang="en-AU" sz="1100" dirty="0"/>
                        <a:t>YES</a:t>
                      </a:r>
                    </a:p>
                  </a:txBody>
                  <a:tcPr/>
                </a:tc>
                <a:tc>
                  <a:txBody>
                    <a:bodyPr/>
                    <a:lstStyle/>
                    <a:p>
                      <a:r>
                        <a:rPr lang="en-AU" sz="1100" dirty="0" err="1"/>
                        <a:t>Retuns</a:t>
                      </a:r>
                      <a:r>
                        <a:rPr lang="en-AU" sz="1100" dirty="0"/>
                        <a:t> the arguments of the transaction invocation (function and </a:t>
                      </a:r>
                      <a:r>
                        <a:rPr lang="en-AU" sz="1100" dirty="0" err="1"/>
                        <a:t>args</a:t>
                      </a:r>
                      <a:r>
                        <a:rPr lang="en-AU" sz="1100" dirty="0"/>
                        <a:t>) as a single byte array.</a:t>
                      </a:r>
                    </a:p>
                  </a:txBody>
                  <a:tcPr/>
                </a:tc>
                <a:tc>
                  <a:txBody>
                    <a:bodyPr/>
                    <a:lstStyle/>
                    <a:p>
                      <a:pPr algn="ctr"/>
                      <a:r>
                        <a:rPr lang="en-AU" sz="1100" dirty="0"/>
                        <a:t>N/A</a:t>
                      </a:r>
                    </a:p>
                  </a:txBody>
                  <a:tcPr/>
                </a:tc>
                <a:extLst>
                  <a:ext uri="{0D108BD9-81ED-4DB2-BD59-A6C34878D82A}">
                    <a16:rowId xmlns:a16="http://schemas.microsoft.com/office/drawing/2014/main" val="3396966874"/>
                  </a:ext>
                </a:extLst>
              </a:tr>
              <a:tr h="240737">
                <a:tc>
                  <a:txBody>
                    <a:bodyPr/>
                    <a:lstStyle/>
                    <a:p>
                      <a:r>
                        <a:rPr lang="en-AU" sz="1100" dirty="0" err="1"/>
                        <a:t>GetTxID</a:t>
                      </a:r>
                      <a:endParaRPr lang="en-AU" sz="1100" dirty="0"/>
                    </a:p>
                  </a:txBody>
                  <a:tcPr/>
                </a:tc>
                <a:tc>
                  <a:txBody>
                    <a:bodyPr/>
                    <a:lstStyle/>
                    <a:p>
                      <a:pPr algn="ctr"/>
                      <a:r>
                        <a:rPr lang="en-AU" sz="1100" dirty="0"/>
                        <a:t>YES</a:t>
                      </a:r>
                    </a:p>
                  </a:txBody>
                  <a:tcPr/>
                </a:tc>
                <a:tc>
                  <a:txBody>
                    <a:bodyPr/>
                    <a:lstStyle/>
                    <a:p>
                      <a:r>
                        <a:rPr lang="en-AU" sz="1100" dirty="0"/>
                        <a:t>Returns the unique identifier of the transaction as a string.</a:t>
                      </a:r>
                    </a:p>
                  </a:txBody>
                  <a:tcPr/>
                </a:tc>
                <a:tc>
                  <a:txBody>
                    <a:bodyPr/>
                    <a:lstStyle/>
                    <a:p>
                      <a:pPr algn="ctr"/>
                      <a:r>
                        <a:rPr lang="en-AU" sz="1100" dirty="0"/>
                        <a:t>N/A</a:t>
                      </a:r>
                    </a:p>
                  </a:txBody>
                  <a:tcPr/>
                </a:tc>
                <a:extLst>
                  <a:ext uri="{0D108BD9-81ED-4DB2-BD59-A6C34878D82A}">
                    <a16:rowId xmlns:a16="http://schemas.microsoft.com/office/drawing/2014/main" val="114014864"/>
                  </a:ext>
                </a:extLst>
              </a:tr>
              <a:tr h="240737">
                <a:tc>
                  <a:txBody>
                    <a:bodyPr/>
                    <a:lstStyle/>
                    <a:p>
                      <a:r>
                        <a:rPr lang="en-AU" sz="1100" dirty="0" err="1"/>
                        <a:t>GetChannelID</a:t>
                      </a:r>
                      <a:endParaRPr lang="en-AU" sz="1100" dirty="0"/>
                    </a:p>
                  </a:txBody>
                  <a:tcPr/>
                </a:tc>
                <a:tc>
                  <a:txBody>
                    <a:bodyPr/>
                    <a:lstStyle/>
                    <a:p>
                      <a:pPr algn="ctr"/>
                      <a:r>
                        <a:rPr lang="en-AU" sz="1100" dirty="0"/>
                        <a:t>YES</a:t>
                      </a:r>
                    </a:p>
                  </a:txBody>
                  <a:tcPr/>
                </a:tc>
                <a:tc>
                  <a:txBody>
                    <a:bodyPr/>
                    <a:lstStyle/>
                    <a:p>
                      <a:r>
                        <a:rPr lang="en-AU" sz="1100" dirty="0"/>
                        <a:t>Returns the unique identifier of the channel as a string.</a:t>
                      </a:r>
                    </a:p>
                  </a:txBody>
                  <a:tcPr/>
                </a:tc>
                <a:tc>
                  <a:txBody>
                    <a:bodyPr/>
                    <a:lstStyle/>
                    <a:p>
                      <a:pPr algn="ctr"/>
                      <a:r>
                        <a:rPr lang="en-AU" sz="1100" dirty="0"/>
                        <a:t>N/A</a:t>
                      </a:r>
                    </a:p>
                  </a:txBody>
                  <a:tcPr/>
                </a:tc>
                <a:extLst>
                  <a:ext uri="{0D108BD9-81ED-4DB2-BD59-A6C34878D82A}">
                    <a16:rowId xmlns:a16="http://schemas.microsoft.com/office/drawing/2014/main" val="1536490596"/>
                  </a:ext>
                </a:extLst>
              </a:tr>
              <a:tr h="240737">
                <a:tc>
                  <a:txBody>
                    <a:bodyPr/>
                    <a:lstStyle/>
                    <a:p>
                      <a:r>
                        <a:rPr lang="en-AU" sz="1100" dirty="0" err="1"/>
                        <a:t>InvokeChaincode</a:t>
                      </a:r>
                      <a:endParaRPr lang="en-AU" sz="1100" dirty="0"/>
                    </a:p>
                  </a:txBody>
                  <a:tcPr/>
                </a:tc>
                <a:tc>
                  <a:txBody>
                    <a:bodyPr/>
                    <a:lstStyle/>
                    <a:p>
                      <a:pPr algn="ctr"/>
                      <a:r>
                        <a:rPr lang="en-AU" sz="1100" dirty="0"/>
                        <a:t>NO</a:t>
                      </a:r>
                    </a:p>
                  </a:txBody>
                  <a:tcPr/>
                </a:tc>
                <a:tc>
                  <a:txBody>
                    <a:bodyPr/>
                    <a:lstStyle/>
                    <a:p>
                      <a:r>
                        <a:rPr lang="en-AU" sz="1100" dirty="0"/>
                        <a:t>Invokes another chaincode installed on the same peer.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INVOKE_CHAINCODE</a:t>
                      </a:r>
                    </a:p>
                  </a:txBody>
                  <a:tcPr/>
                </a:tc>
                <a:extLst>
                  <a:ext uri="{0D108BD9-81ED-4DB2-BD59-A6C34878D82A}">
                    <a16:rowId xmlns:a16="http://schemas.microsoft.com/office/drawing/2014/main" val="269376087"/>
                  </a:ext>
                </a:extLst>
              </a:tr>
              <a:tr h="240737">
                <a:tc>
                  <a:txBody>
                    <a:bodyPr/>
                    <a:lstStyle/>
                    <a:p>
                      <a:r>
                        <a:rPr lang="en-AU" sz="1100" dirty="0" err="1"/>
                        <a:t>GetState</a:t>
                      </a:r>
                      <a:endParaRPr lang="en-AU" sz="1100" dirty="0"/>
                    </a:p>
                  </a:txBody>
                  <a:tcPr/>
                </a:tc>
                <a:tc>
                  <a:txBody>
                    <a:bodyPr/>
                    <a:lstStyle/>
                    <a:p>
                      <a:pPr algn="ctr"/>
                      <a:r>
                        <a:rPr lang="en-AU" sz="1100" dirty="0"/>
                        <a:t>NO</a:t>
                      </a:r>
                    </a:p>
                  </a:txBody>
                  <a:tcPr/>
                </a:tc>
                <a:tc>
                  <a:txBody>
                    <a:bodyPr/>
                    <a:lstStyle/>
                    <a:p>
                      <a:r>
                        <a:rPr lang="en-AU" sz="1100" dirty="0"/>
                        <a:t>Retrieves the value of a key.</a:t>
                      </a:r>
                    </a:p>
                  </a:txBody>
                  <a:tcPr/>
                </a:tc>
                <a:tc>
                  <a:txBody>
                    <a:bodyPr/>
                    <a:lstStyle/>
                    <a:p>
                      <a:pPr algn="ctr"/>
                      <a:r>
                        <a:rPr lang="en-AU" sz="1100" dirty="0"/>
                        <a:t>GET_STATE</a:t>
                      </a:r>
                    </a:p>
                  </a:txBody>
                  <a:tcPr/>
                </a:tc>
                <a:extLst>
                  <a:ext uri="{0D108BD9-81ED-4DB2-BD59-A6C34878D82A}">
                    <a16:rowId xmlns:a16="http://schemas.microsoft.com/office/drawing/2014/main" val="2415854787"/>
                  </a:ext>
                </a:extLst>
              </a:tr>
              <a:tr h="240737">
                <a:tc>
                  <a:txBody>
                    <a:bodyPr/>
                    <a:lstStyle/>
                    <a:p>
                      <a:r>
                        <a:rPr lang="en-AU" sz="1100" dirty="0" err="1"/>
                        <a:t>PutState</a:t>
                      </a:r>
                      <a:endParaRPr lang="en-AU" sz="1100" dirty="0"/>
                    </a:p>
                  </a:txBody>
                  <a:tcPr/>
                </a:tc>
                <a:tc>
                  <a:txBody>
                    <a:bodyPr/>
                    <a:lstStyle/>
                    <a:p>
                      <a:pPr algn="ctr"/>
                      <a:r>
                        <a:rPr lang="en-AU" sz="1100" dirty="0"/>
                        <a:t>NO</a:t>
                      </a:r>
                    </a:p>
                  </a:txBody>
                  <a:tcPr/>
                </a:tc>
                <a:tc>
                  <a:txBody>
                    <a:bodyPr/>
                    <a:lstStyle/>
                    <a:p>
                      <a:r>
                        <a:rPr lang="en-AU" sz="1100" dirty="0"/>
                        <a:t>Sets the value of a key.</a:t>
                      </a:r>
                    </a:p>
                  </a:txBody>
                  <a:tcPr/>
                </a:tc>
                <a:tc>
                  <a:txBody>
                    <a:bodyPr/>
                    <a:lstStyle/>
                    <a:p>
                      <a:pPr algn="ctr"/>
                      <a:r>
                        <a:rPr lang="en-AU" sz="1100" dirty="0"/>
                        <a:t>PUT_STATE</a:t>
                      </a:r>
                    </a:p>
                  </a:txBody>
                  <a:tcPr/>
                </a:tc>
                <a:extLst>
                  <a:ext uri="{0D108BD9-81ED-4DB2-BD59-A6C34878D82A}">
                    <a16:rowId xmlns:a16="http://schemas.microsoft.com/office/drawing/2014/main" val="2207832993"/>
                  </a:ext>
                </a:extLst>
              </a:tr>
              <a:tr h="240737">
                <a:tc>
                  <a:txBody>
                    <a:bodyPr/>
                    <a:lstStyle/>
                    <a:p>
                      <a:r>
                        <a:rPr lang="en-AU" sz="1100" dirty="0" err="1"/>
                        <a:t>DelState</a:t>
                      </a:r>
                      <a:endParaRPr lang="en-AU" sz="1100" dirty="0"/>
                    </a:p>
                  </a:txBody>
                  <a:tcPr/>
                </a:tc>
                <a:tc>
                  <a:txBody>
                    <a:bodyPr/>
                    <a:lstStyle/>
                    <a:p>
                      <a:pPr algn="ctr"/>
                      <a:r>
                        <a:rPr lang="en-AU" sz="1100" dirty="0"/>
                        <a:t>NO</a:t>
                      </a:r>
                    </a:p>
                  </a:txBody>
                  <a:tcPr/>
                </a:tc>
                <a:tc>
                  <a:txBody>
                    <a:bodyPr/>
                    <a:lstStyle/>
                    <a:p>
                      <a:r>
                        <a:rPr lang="en-AU" sz="1100" dirty="0"/>
                        <a:t>Removes the specified key from the world state.</a:t>
                      </a:r>
                    </a:p>
                  </a:txBody>
                  <a:tcPr/>
                </a:tc>
                <a:tc>
                  <a:txBody>
                    <a:bodyPr/>
                    <a:lstStyle/>
                    <a:p>
                      <a:pPr algn="ctr"/>
                      <a:r>
                        <a:rPr lang="en-AU" sz="1100" dirty="0"/>
                        <a:t>DEL_STATE</a:t>
                      </a:r>
                    </a:p>
                  </a:txBody>
                  <a:tcPr/>
                </a:tc>
                <a:extLst>
                  <a:ext uri="{0D108BD9-81ED-4DB2-BD59-A6C34878D82A}">
                    <a16:rowId xmlns:a16="http://schemas.microsoft.com/office/drawing/2014/main" val="2414682793"/>
                  </a:ext>
                </a:extLst>
              </a:tr>
              <a:tr h="240737">
                <a:tc>
                  <a:txBody>
                    <a:bodyPr/>
                    <a:lstStyle/>
                    <a:p>
                      <a:r>
                        <a:rPr lang="en-AU" sz="1100" dirty="0" err="1"/>
                        <a:t>SetStateValidationParameter</a:t>
                      </a:r>
                      <a:endParaRPr lang="en-AU" sz="1100" dirty="0"/>
                    </a:p>
                  </a:txBody>
                  <a:tcPr/>
                </a:tc>
                <a:tc>
                  <a:txBody>
                    <a:bodyPr/>
                    <a:lstStyle/>
                    <a:p>
                      <a:pPr algn="ctr"/>
                      <a:r>
                        <a:rPr lang="en-AU" sz="1100" dirty="0"/>
                        <a:t>NO</a:t>
                      </a:r>
                    </a:p>
                  </a:txBody>
                  <a:tcPr/>
                </a:tc>
                <a:tc>
                  <a:txBody>
                    <a:bodyPr/>
                    <a:lstStyle/>
                    <a:p>
                      <a:r>
                        <a:rPr lang="en-AU" sz="1100" dirty="0"/>
                        <a:t>Set the endorsement policy for the specified key (feature: state-based endorsements).</a:t>
                      </a:r>
                    </a:p>
                  </a:txBody>
                  <a:tcPr/>
                </a:tc>
                <a:tc>
                  <a:txBody>
                    <a:bodyPr/>
                    <a:lstStyle/>
                    <a:p>
                      <a:pPr algn="ctr"/>
                      <a:r>
                        <a:rPr lang="en-AU" sz="1100" dirty="0"/>
                        <a:t>PUT_STATE_METADATA</a:t>
                      </a:r>
                    </a:p>
                  </a:txBody>
                  <a:tcPr/>
                </a:tc>
                <a:extLst>
                  <a:ext uri="{0D108BD9-81ED-4DB2-BD59-A6C34878D82A}">
                    <a16:rowId xmlns:a16="http://schemas.microsoft.com/office/drawing/2014/main" val="2514551264"/>
                  </a:ext>
                </a:extLst>
              </a:tr>
              <a:tr h="240737">
                <a:tc>
                  <a:txBody>
                    <a:bodyPr/>
                    <a:lstStyle/>
                    <a:p>
                      <a:r>
                        <a:rPr lang="en-AU" sz="1100" dirty="0" err="1"/>
                        <a:t>GetStateValidationParameter</a:t>
                      </a:r>
                      <a:endParaRPr lang="en-AU" sz="1100" dirty="0"/>
                    </a:p>
                  </a:txBody>
                  <a:tcPr/>
                </a:tc>
                <a:tc>
                  <a:txBody>
                    <a:bodyPr/>
                    <a:lstStyle/>
                    <a:p>
                      <a:pPr algn="ctr"/>
                      <a:r>
                        <a:rPr lang="en-AU" sz="1100" dirty="0"/>
                        <a:t>NO</a:t>
                      </a:r>
                    </a:p>
                  </a:txBody>
                  <a:tcPr/>
                </a:tc>
                <a:tc>
                  <a:txBody>
                    <a:bodyPr/>
                    <a:lstStyle/>
                    <a:p>
                      <a:r>
                        <a:rPr lang="en-AU" sz="1100" dirty="0"/>
                        <a:t>Retrieves the endorsement policy for the specified key (feature: state-based endorsements).</a:t>
                      </a:r>
                    </a:p>
                  </a:txBody>
                  <a:tcPr/>
                </a:tc>
                <a:tc>
                  <a:txBody>
                    <a:bodyPr/>
                    <a:lstStyle/>
                    <a:p>
                      <a:pPr algn="ctr"/>
                      <a:r>
                        <a:rPr lang="en-AU" sz="1100" dirty="0"/>
                        <a:t>GET_STATE_METADATA</a:t>
                      </a:r>
                    </a:p>
                  </a:txBody>
                  <a:tcPr/>
                </a:tc>
                <a:extLst>
                  <a:ext uri="{0D108BD9-81ED-4DB2-BD59-A6C34878D82A}">
                    <a16:rowId xmlns:a16="http://schemas.microsoft.com/office/drawing/2014/main" val="1679083564"/>
                  </a:ext>
                </a:extLst>
              </a:tr>
              <a:tr h="240737">
                <a:tc>
                  <a:txBody>
                    <a:bodyPr/>
                    <a:lstStyle/>
                    <a:p>
                      <a:r>
                        <a:rPr lang="en-AU" sz="1100" dirty="0" err="1"/>
                        <a:t>GetStateByRange</a:t>
                      </a:r>
                      <a:endParaRPr lang="en-AU" sz="1100" dirty="0"/>
                    </a:p>
                  </a:txBody>
                  <a:tcPr/>
                </a:tc>
                <a:tc>
                  <a:txBody>
                    <a:bodyPr/>
                    <a:lstStyle/>
                    <a:p>
                      <a:pPr algn="ctr"/>
                      <a:r>
                        <a:rPr lang="en-AU" sz="1100" dirty="0"/>
                        <a:t>NO</a:t>
                      </a:r>
                    </a:p>
                  </a:txBody>
                  <a:tcPr/>
                </a:tc>
                <a:tc>
                  <a:txBody>
                    <a:bodyPr/>
                    <a:lstStyle/>
                    <a:p>
                      <a:r>
                        <a:rPr lang="en-AU" sz="1100" dirty="0"/>
                        <a:t>Returns a range iterator over the keys within the identifier range.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GET_STATE_BY_RANGE</a:t>
                      </a:r>
                    </a:p>
                  </a:txBody>
                  <a:tcPr/>
                </a:tc>
                <a:extLst>
                  <a:ext uri="{0D108BD9-81ED-4DB2-BD59-A6C34878D82A}">
                    <a16:rowId xmlns:a16="http://schemas.microsoft.com/office/drawing/2014/main" val="2221017929"/>
                  </a:ext>
                </a:extLst>
              </a:tr>
              <a:tr h="240737">
                <a:tc>
                  <a:txBody>
                    <a:bodyPr/>
                    <a:lstStyle/>
                    <a:p>
                      <a:r>
                        <a:rPr lang="en-AU" sz="1100" dirty="0" err="1"/>
                        <a:t>GetStateByRangeWithPagination</a:t>
                      </a:r>
                      <a:endParaRPr lang="en-AU" sz="1100" dirty="0"/>
                    </a:p>
                  </a:txBody>
                  <a:tcPr/>
                </a:tc>
                <a:tc>
                  <a:txBody>
                    <a:bodyPr/>
                    <a:lstStyle/>
                    <a:p>
                      <a:pPr algn="ctr"/>
                      <a:r>
                        <a:rPr lang="en-AU" sz="1100" dirty="0"/>
                        <a:t>NO</a:t>
                      </a:r>
                    </a:p>
                  </a:txBody>
                  <a:tcPr/>
                </a:tc>
                <a:tc>
                  <a:txBody>
                    <a:bodyPr/>
                    <a:lstStyle/>
                    <a:p>
                      <a:r>
                        <a:rPr lang="en-AU" sz="1100" dirty="0"/>
                        <a:t>Returns a range iterator over the keys within the identifier range (paginated version).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GET_STATE_BY_RANGE</a:t>
                      </a:r>
                    </a:p>
                  </a:txBody>
                  <a:tcPr/>
                </a:tc>
                <a:extLst>
                  <a:ext uri="{0D108BD9-81ED-4DB2-BD59-A6C34878D82A}">
                    <a16:rowId xmlns:a16="http://schemas.microsoft.com/office/drawing/2014/main" val="2221738429"/>
                  </a:ext>
                </a:extLst>
              </a:tr>
              <a:tr h="240737">
                <a:tc>
                  <a:txBody>
                    <a:bodyPr/>
                    <a:lstStyle/>
                    <a:p>
                      <a:r>
                        <a:rPr lang="en-AU" sz="1100" dirty="0" err="1"/>
                        <a:t>GetStateByPartialCompositeKey</a:t>
                      </a:r>
                      <a:endParaRPr lang="en-AU" sz="1100" dirty="0"/>
                    </a:p>
                  </a:txBody>
                  <a:tcPr/>
                </a:tc>
                <a:tc>
                  <a:txBody>
                    <a:bodyPr/>
                    <a:lstStyle/>
                    <a:p>
                      <a:pPr algn="ctr"/>
                      <a:r>
                        <a:rPr lang="en-AU" sz="1100" dirty="0"/>
                        <a:t>NO</a:t>
                      </a:r>
                    </a:p>
                  </a:txBody>
                  <a:tcPr/>
                </a:tc>
                <a:tc>
                  <a:txBody>
                    <a:bodyPr/>
                    <a:lstStyle/>
                    <a:p>
                      <a:r>
                        <a:rPr lang="en-AU" sz="1100" dirty="0"/>
                        <a:t>Returns a range iterator over the set of keys that match the specified partial key.</a:t>
                      </a:r>
                    </a:p>
                  </a:txBody>
                  <a:tcPr/>
                </a:tc>
                <a:tc>
                  <a:txBody>
                    <a:bodyPr/>
                    <a:lstStyle/>
                    <a:p>
                      <a:pPr algn="ctr"/>
                      <a:r>
                        <a:rPr lang="en-AU" sz="1100" dirty="0"/>
                        <a:t>GET_STATE_BY_RANGE</a:t>
                      </a:r>
                    </a:p>
                  </a:txBody>
                  <a:tcPr/>
                </a:tc>
                <a:extLst>
                  <a:ext uri="{0D108BD9-81ED-4DB2-BD59-A6C34878D82A}">
                    <a16:rowId xmlns:a16="http://schemas.microsoft.com/office/drawing/2014/main" val="181678766"/>
                  </a:ext>
                </a:extLst>
              </a:tr>
            </a:tbl>
          </a:graphicData>
        </a:graphic>
      </p:graphicFrame>
      <p:sp>
        <p:nvSpPr>
          <p:cNvPr id="19" name="TextBox 18">
            <a:extLst>
              <a:ext uri="{FF2B5EF4-FFF2-40B4-BE49-F238E27FC236}">
                <a16:creationId xmlns:a16="http://schemas.microsoft.com/office/drawing/2014/main" id="{B2E8202A-4FC7-7E43-B454-B660C2DAD235}"/>
              </a:ext>
            </a:extLst>
          </p:cNvPr>
          <p:cNvSpPr txBox="1"/>
          <p:nvPr/>
        </p:nvSpPr>
        <p:spPr>
          <a:xfrm>
            <a:off x="859220" y="1773087"/>
            <a:ext cx="2257734" cy="369332"/>
          </a:xfrm>
          <a:prstGeom prst="rect">
            <a:avLst/>
          </a:prstGeom>
          <a:noFill/>
        </p:spPr>
        <p:txBody>
          <a:bodyPr wrap="none" rtlCol="0">
            <a:spAutoFit/>
          </a:bodyPr>
          <a:lstStyle/>
          <a:p>
            <a:r>
              <a:rPr lang="en-AU" b="1" dirty="0">
                <a:solidFill>
                  <a:schemeClr val="tx2"/>
                </a:solidFill>
              </a:rPr>
              <a:t>Capabilities Overview</a:t>
            </a:r>
          </a:p>
        </p:txBody>
      </p:sp>
    </p:spTree>
    <p:extLst>
      <p:ext uri="{BB962C8B-B14F-4D97-AF65-F5344CB8AC3E}">
        <p14:creationId xmlns:p14="http://schemas.microsoft.com/office/powerpoint/2010/main" val="2431029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err="1">
                <a:latin typeface="Arial Narrow" panose="020B0604020202020204" pitchFamily="34" charset="0"/>
                <a:cs typeface="Arial Narrow" panose="020B0604020202020204" pitchFamily="34" charset="0"/>
              </a:rPr>
              <a:t>ChaincodeStubInterface</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graphicFrame>
        <p:nvGraphicFramePr>
          <p:cNvPr id="16" name="Table 15">
            <a:extLst>
              <a:ext uri="{FF2B5EF4-FFF2-40B4-BE49-F238E27FC236}">
                <a16:creationId xmlns:a16="http://schemas.microsoft.com/office/drawing/2014/main" id="{5C93113C-4B42-114D-B559-E05F2E8291DD}"/>
              </a:ext>
            </a:extLst>
          </p:cNvPr>
          <p:cNvGraphicFramePr>
            <a:graphicFrameLocks noGrp="1"/>
          </p:cNvGraphicFramePr>
          <p:nvPr>
            <p:extLst>
              <p:ext uri="{D42A27DB-BD31-4B8C-83A1-F6EECF244321}">
                <p14:modId xmlns:p14="http://schemas.microsoft.com/office/powerpoint/2010/main" val="512452077"/>
              </p:ext>
            </p:extLst>
          </p:nvPr>
        </p:nvGraphicFramePr>
        <p:xfrm>
          <a:off x="838199" y="2218698"/>
          <a:ext cx="11008659" cy="4038600"/>
        </p:xfrm>
        <a:graphic>
          <a:graphicData uri="http://schemas.openxmlformats.org/drawingml/2006/table">
            <a:tbl>
              <a:tblPr firstRow="1" bandRow="1">
                <a:tableStyleId>{5C22544A-7EE6-4342-B048-85BDC9FD1C3A}</a:tableStyleId>
              </a:tblPr>
              <a:tblGrid>
                <a:gridCol w="2952566">
                  <a:extLst>
                    <a:ext uri="{9D8B030D-6E8A-4147-A177-3AD203B41FA5}">
                      <a16:colId xmlns:a16="http://schemas.microsoft.com/office/drawing/2014/main" val="1311826411"/>
                    </a:ext>
                  </a:extLst>
                </a:gridCol>
                <a:gridCol w="719091">
                  <a:extLst>
                    <a:ext uri="{9D8B030D-6E8A-4147-A177-3AD203B41FA5}">
                      <a16:colId xmlns:a16="http://schemas.microsoft.com/office/drawing/2014/main" val="4287542416"/>
                    </a:ext>
                  </a:extLst>
                </a:gridCol>
                <a:gridCol w="5477523">
                  <a:extLst>
                    <a:ext uri="{9D8B030D-6E8A-4147-A177-3AD203B41FA5}">
                      <a16:colId xmlns:a16="http://schemas.microsoft.com/office/drawing/2014/main" val="419259088"/>
                    </a:ext>
                  </a:extLst>
                </a:gridCol>
                <a:gridCol w="1859479">
                  <a:extLst>
                    <a:ext uri="{9D8B030D-6E8A-4147-A177-3AD203B41FA5}">
                      <a16:colId xmlns:a16="http://schemas.microsoft.com/office/drawing/2014/main" val="1994062409"/>
                    </a:ext>
                  </a:extLst>
                </a:gridCol>
              </a:tblGrid>
              <a:tr h="240737">
                <a:tc>
                  <a:txBody>
                    <a:bodyPr/>
                    <a:lstStyle/>
                    <a:p>
                      <a:r>
                        <a:rPr lang="en-AU" sz="1100" dirty="0"/>
                        <a:t>Method</a:t>
                      </a:r>
                    </a:p>
                  </a:txBody>
                  <a:tcPr anchor="ctr"/>
                </a:tc>
                <a:tc>
                  <a:txBody>
                    <a:bodyPr/>
                    <a:lstStyle/>
                    <a:p>
                      <a:pPr algn="ctr"/>
                      <a:r>
                        <a:rPr lang="en-AU" sz="1100" dirty="0"/>
                        <a:t>Is Local</a:t>
                      </a:r>
                    </a:p>
                  </a:txBody>
                  <a:tcPr anchor="ctr"/>
                </a:tc>
                <a:tc>
                  <a:txBody>
                    <a:bodyPr/>
                    <a:lstStyle/>
                    <a:p>
                      <a:r>
                        <a:rPr lang="en-AU" sz="1100" dirty="0"/>
                        <a:t>Comments</a:t>
                      </a:r>
                    </a:p>
                  </a:txBody>
                  <a:tcPr anchor="ctr"/>
                </a:tc>
                <a:tc>
                  <a:txBody>
                    <a:bodyPr/>
                    <a:lstStyle/>
                    <a:p>
                      <a:pPr algn="ctr"/>
                      <a:r>
                        <a:rPr lang="en-AU" sz="1100" dirty="0"/>
                        <a:t>Chaincode Message Type</a:t>
                      </a:r>
                    </a:p>
                  </a:txBody>
                  <a:tcPr anchor="ctr"/>
                </a:tc>
                <a:extLst>
                  <a:ext uri="{0D108BD9-81ED-4DB2-BD59-A6C34878D82A}">
                    <a16:rowId xmlns:a16="http://schemas.microsoft.com/office/drawing/2014/main" val="801237859"/>
                  </a:ext>
                </a:extLst>
              </a:tr>
              <a:tr h="240737">
                <a:tc>
                  <a:txBody>
                    <a:bodyPr/>
                    <a:lstStyle/>
                    <a:p>
                      <a:r>
                        <a:rPr lang="en-AU" sz="1100" dirty="0" err="1"/>
                        <a:t>GetStateByPartialCompositeKeyWithPagination</a:t>
                      </a:r>
                      <a:endParaRPr lang="en-AU" sz="1100" dirty="0"/>
                    </a:p>
                  </a:txBody>
                  <a:tcPr/>
                </a:tc>
                <a:tc>
                  <a:txBody>
                    <a:bodyPr/>
                    <a:lstStyle/>
                    <a:p>
                      <a:pPr algn="ctr"/>
                      <a:r>
                        <a:rPr lang="en-AU" sz="1100" dirty="0"/>
                        <a:t>NO</a:t>
                      </a:r>
                    </a:p>
                  </a:txBody>
                  <a:tcPr/>
                </a:tc>
                <a:tc>
                  <a:txBody>
                    <a:bodyPr/>
                    <a:lstStyle/>
                    <a:p>
                      <a:r>
                        <a:rPr lang="en-AU" sz="1100" dirty="0"/>
                        <a:t>Returns a range iterator over the keys matching the specified partial key (paginated version).</a:t>
                      </a:r>
                    </a:p>
                  </a:txBody>
                  <a:tcPr/>
                </a:tc>
                <a:tc>
                  <a:txBody>
                    <a:bodyPr/>
                    <a:lstStyle/>
                    <a:p>
                      <a:pPr algn="ctr"/>
                      <a:r>
                        <a:rPr lang="en-AU" sz="1100" dirty="0"/>
                        <a:t>GET_STATE_BY_RANGE</a:t>
                      </a:r>
                    </a:p>
                  </a:txBody>
                  <a:tcPr/>
                </a:tc>
                <a:extLst>
                  <a:ext uri="{0D108BD9-81ED-4DB2-BD59-A6C34878D82A}">
                    <a16:rowId xmlns:a16="http://schemas.microsoft.com/office/drawing/2014/main" val="117171579"/>
                  </a:ext>
                </a:extLst>
              </a:tr>
              <a:tr h="240737">
                <a:tc>
                  <a:txBody>
                    <a:bodyPr/>
                    <a:lstStyle/>
                    <a:p>
                      <a:r>
                        <a:rPr lang="en-AU" sz="1100" dirty="0" err="1"/>
                        <a:t>CreateCompositeKey</a:t>
                      </a:r>
                      <a:endParaRPr lang="en-AU" sz="1100" dirty="0"/>
                    </a:p>
                  </a:txBody>
                  <a:tcPr/>
                </a:tc>
                <a:tc>
                  <a:txBody>
                    <a:bodyPr/>
                    <a:lstStyle/>
                    <a:p>
                      <a:pPr algn="ctr"/>
                      <a:r>
                        <a:rPr lang="en-AU" sz="1100" dirty="0"/>
                        <a:t>YES</a:t>
                      </a:r>
                    </a:p>
                  </a:txBody>
                  <a:tcPr/>
                </a:tc>
                <a:tc>
                  <a:txBody>
                    <a:bodyPr/>
                    <a:lstStyle/>
                    <a:p>
                      <a:r>
                        <a:rPr lang="en-AU" sz="1100" dirty="0"/>
                        <a:t>Creates a composite key with the supplied arguments.</a:t>
                      </a:r>
                    </a:p>
                  </a:txBody>
                  <a:tcPr/>
                </a:tc>
                <a:tc>
                  <a:txBody>
                    <a:bodyPr/>
                    <a:lstStyle/>
                    <a:p>
                      <a:pPr algn="ctr"/>
                      <a:r>
                        <a:rPr lang="en-AU" sz="1100" dirty="0"/>
                        <a:t>N/A</a:t>
                      </a:r>
                    </a:p>
                  </a:txBody>
                  <a:tcPr/>
                </a:tc>
                <a:extLst>
                  <a:ext uri="{0D108BD9-81ED-4DB2-BD59-A6C34878D82A}">
                    <a16:rowId xmlns:a16="http://schemas.microsoft.com/office/drawing/2014/main" val="3383291091"/>
                  </a:ext>
                </a:extLst>
              </a:tr>
              <a:tr h="240737">
                <a:tc>
                  <a:txBody>
                    <a:bodyPr/>
                    <a:lstStyle/>
                    <a:p>
                      <a:r>
                        <a:rPr lang="en-AU" sz="1100" dirty="0" err="1"/>
                        <a:t>SplitCompositeKey</a:t>
                      </a:r>
                      <a:endParaRPr lang="en-AU" sz="1100" dirty="0"/>
                    </a:p>
                  </a:txBody>
                  <a:tcPr/>
                </a:tc>
                <a:tc>
                  <a:txBody>
                    <a:bodyPr/>
                    <a:lstStyle/>
                    <a:p>
                      <a:pPr algn="ctr"/>
                      <a:r>
                        <a:rPr lang="en-AU" sz="1100" dirty="0"/>
                        <a:t>YES</a:t>
                      </a:r>
                    </a:p>
                  </a:txBody>
                  <a:tcPr/>
                </a:tc>
                <a:tc>
                  <a:txBody>
                    <a:bodyPr/>
                    <a:lstStyle/>
                    <a:p>
                      <a:r>
                        <a:rPr lang="en-AU" sz="1100" dirty="0"/>
                        <a:t>Splits the specified composite key into its components (</a:t>
                      </a:r>
                      <a:r>
                        <a:rPr lang="en-AU" sz="1100" dirty="0" err="1"/>
                        <a:t>objectType</a:t>
                      </a:r>
                      <a:r>
                        <a:rPr lang="en-AU" sz="1100" dirty="0"/>
                        <a:t> and attributes).</a:t>
                      </a:r>
                    </a:p>
                  </a:txBody>
                  <a:tcPr/>
                </a:tc>
                <a:tc>
                  <a:txBody>
                    <a:bodyPr/>
                    <a:lstStyle/>
                    <a:p>
                      <a:pPr algn="ctr"/>
                      <a:r>
                        <a:rPr lang="en-AU" sz="1100" dirty="0"/>
                        <a:t>N/A</a:t>
                      </a:r>
                    </a:p>
                  </a:txBody>
                  <a:tcPr/>
                </a:tc>
                <a:extLst>
                  <a:ext uri="{0D108BD9-81ED-4DB2-BD59-A6C34878D82A}">
                    <a16:rowId xmlns:a16="http://schemas.microsoft.com/office/drawing/2014/main" val="3396966874"/>
                  </a:ext>
                </a:extLst>
              </a:tr>
              <a:tr h="240737">
                <a:tc>
                  <a:txBody>
                    <a:bodyPr/>
                    <a:lstStyle/>
                    <a:p>
                      <a:r>
                        <a:rPr lang="en-AU" sz="1100" dirty="0" err="1"/>
                        <a:t>GetQueryResult</a:t>
                      </a:r>
                      <a:endParaRPr lang="en-AU" sz="1100" dirty="0"/>
                    </a:p>
                  </a:txBody>
                  <a:tcPr/>
                </a:tc>
                <a:tc>
                  <a:txBody>
                    <a:bodyPr/>
                    <a:lstStyle/>
                    <a:p>
                      <a:pPr algn="ctr"/>
                      <a:r>
                        <a:rPr lang="en-AU" sz="1100" dirty="0"/>
                        <a:t>NO</a:t>
                      </a:r>
                    </a:p>
                  </a:txBody>
                  <a:tcPr/>
                </a:tc>
                <a:tc>
                  <a:txBody>
                    <a:bodyPr/>
                    <a:lstStyle/>
                    <a:p>
                      <a:r>
                        <a:rPr lang="en-AU" sz="1100" dirty="0"/>
                        <a:t>Performs a rich query against the state database and returns a range iterator over the result.</a:t>
                      </a:r>
                    </a:p>
                  </a:txBody>
                  <a:tcPr/>
                </a:tc>
                <a:tc>
                  <a:txBody>
                    <a:bodyPr/>
                    <a:lstStyle/>
                    <a:p>
                      <a:pPr algn="ctr"/>
                      <a:r>
                        <a:rPr lang="en-AU" sz="1100" dirty="0"/>
                        <a:t>GET_QUERY_RESULT</a:t>
                      </a:r>
                    </a:p>
                  </a:txBody>
                  <a:tcPr/>
                </a:tc>
                <a:extLst>
                  <a:ext uri="{0D108BD9-81ED-4DB2-BD59-A6C34878D82A}">
                    <a16:rowId xmlns:a16="http://schemas.microsoft.com/office/drawing/2014/main" val="114014864"/>
                  </a:ext>
                </a:extLst>
              </a:tr>
              <a:tr h="240737">
                <a:tc>
                  <a:txBody>
                    <a:bodyPr/>
                    <a:lstStyle/>
                    <a:p>
                      <a:r>
                        <a:rPr lang="en-AU" sz="1100" dirty="0" err="1"/>
                        <a:t>GetQueryResultWithPagination</a:t>
                      </a:r>
                      <a:endParaRPr lang="en-AU" sz="1100" dirty="0"/>
                    </a:p>
                  </a:txBody>
                  <a:tcPr/>
                </a:tc>
                <a:tc>
                  <a:txBody>
                    <a:bodyPr/>
                    <a:lstStyle/>
                    <a:p>
                      <a:pPr algn="ctr"/>
                      <a:r>
                        <a:rPr lang="en-AU" sz="1100" dirty="0"/>
                        <a:t>NO</a:t>
                      </a:r>
                    </a:p>
                  </a:txBody>
                  <a:tcPr/>
                </a:tc>
                <a:tc>
                  <a:txBody>
                    <a:bodyPr/>
                    <a:lstStyle/>
                    <a:p>
                      <a:r>
                        <a:rPr lang="en-AU" sz="1100" dirty="0"/>
                        <a:t>As above but with pagination.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GET_QUERY_RESULT</a:t>
                      </a:r>
                    </a:p>
                  </a:txBody>
                  <a:tcPr/>
                </a:tc>
                <a:extLst>
                  <a:ext uri="{0D108BD9-81ED-4DB2-BD59-A6C34878D82A}">
                    <a16:rowId xmlns:a16="http://schemas.microsoft.com/office/drawing/2014/main" val="1536490596"/>
                  </a:ext>
                </a:extLst>
              </a:tr>
              <a:tr h="240737">
                <a:tc>
                  <a:txBody>
                    <a:bodyPr/>
                    <a:lstStyle/>
                    <a:p>
                      <a:r>
                        <a:rPr lang="en-AU" sz="1100" dirty="0" err="1"/>
                        <a:t>GetHistoryForKey</a:t>
                      </a:r>
                      <a:endParaRPr lang="en-AU" sz="1100" dirty="0"/>
                    </a:p>
                  </a:txBody>
                  <a:tcPr/>
                </a:tc>
                <a:tc>
                  <a:txBody>
                    <a:bodyPr/>
                    <a:lstStyle/>
                    <a:p>
                      <a:pPr algn="ctr"/>
                      <a:r>
                        <a:rPr lang="en-AU" sz="1100" dirty="0"/>
                        <a:t>NO</a:t>
                      </a:r>
                    </a:p>
                  </a:txBody>
                  <a:tcPr/>
                </a:tc>
                <a:tc>
                  <a:txBody>
                    <a:bodyPr/>
                    <a:lstStyle/>
                    <a:p>
                      <a:r>
                        <a:rPr lang="en-AU" sz="1100" dirty="0"/>
                        <a:t>Returns a range iterator over all the historical changes associated to a specified key.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GET_HISTORY_FOR_KEY</a:t>
                      </a:r>
                    </a:p>
                  </a:txBody>
                  <a:tcPr/>
                </a:tc>
                <a:extLst>
                  <a:ext uri="{0D108BD9-81ED-4DB2-BD59-A6C34878D82A}">
                    <a16:rowId xmlns:a16="http://schemas.microsoft.com/office/drawing/2014/main" val="2087404817"/>
                  </a:ext>
                </a:extLst>
              </a:tr>
              <a:tr h="240737">
                <a:tc>
                  <a:txBody>
                    <a:bodyPr/>
                    <a:lstStyle/>
                    <a:p>
                      <a:r>
                        <a:rPr lang="en-AU" sz="1100" dirty="0" err="1"/>
                        <a:t>GetPrivateData</a:t>
                      </a:r>
                      <a:endParaRPr lang="en-AU" sz="1100" dirty="0"/>
                    </a:p>
                  </a:txBody>
                  <a:tcPr/>
                </a:tc>
                <a:tc>
                  <a:txBody>
                    <a:bodyPr/>
                    <a:lstStyle/>
                    <a:p>
                      <a:pPr algn="ctr"/>
                      <a:r>
                        <a:rPr lang="en-AU" sz="1100" dirty="0"/>
                        <a:t>NO</a:t>
                      </a:r>
                    </a:p>
                  </a:txBody>
                  <a:tcPr/>
                </a:tc>
                <a:tc>
                  <a:txBody>
                    <a:bodyPr/>
                    <a:lstStyle/>
                    <a:p>
                      <a:r>
                        <a:rPr lang="en-AU" sz="1100" dirty="0"/>
                        <a:t>Returns the value of the specified key in the specified collection.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GET_STATE</a:t>
                      </a:r>
                    </a:p>
                  </a:txBody>
                  <a:tcPr/>
                </a:tc>
                <a:extLst>
                  <a:ext uri="{0D108BD9-81ED-4DB2-BD59-A6C34878D82A}">
                    <a16:rowId xmlns:a16="http://schemas.microsoft.com/office/drawing/2014/main" val="269376087"/>
                  </a:ext>
                </a:extLst>
              </a:tr>
              <a:tr h="240737">
                <a:tc>
                  <a:txBody>
                    <a:bodyPr/>
                    <a:lstStyle/>
                    <a:p>
                      <a:r>
                        <a:rPr lang="en-AU" sz="1100" dirty="0" err="1"/>
                        <a:t>GetPrivateDataHash</a:t>
                      </a:r>
                      <a:endParaRPr lang="en-AU" sz="1100" dirty="0"/>
                    </a:p>
                  </a:txBody>
                  <a:tcPr/>
                </a:tc>
                <a:tc>
                  <a:txBody>
                    <a:bodyPr/>
                    <a:lstStyle/>
                    <a:p>
                      <a:pPr algn="ctr"/>
                      <a:r>
                        <a:rPr lang="en-AU" sz="1100" dirty="0"/>
                        <a:t>NO</a:t>
                      </a:r>
                    </a:p>
                  </a:txBody>
                  <a:tcPr/>
                </a:tc>
                <a:tc>
                  <a:txBody>
                    <a:bodyPr/>
                    <a:lstStyle/>
                    <a:p>
                      <a:r>
                        <a:rPr lang="en-AU" sz="1100" dirty="0"/>
                        <a:t>Returns the hash of the value of the specified key in the specified collection.</a:t>
                      </a:r>
                    </a:p>
                  </a:txBody>
                  <a:tcPr/>
                </a:tc>
                <a:tc>
                  <a:txBody>
                    <a:bodyPr/>
                    <a:lstStyle/>
                    <a:p>
                      <a:pPr algn="ctr"/>
                      <a:r>
                        <a:rPr lang="en-AU" sz="1100" dirty="0"/>
                        <a:t>GET_PRIVATE_DATA_HASH</a:t>
                      </a:r>
                    </a:p>
                  </a:txBody>
                  <a:tcPr/>
                </a:tc>
                <a:extLst>
                  <a:ext uri="{0D108BD9-81ED-4DB2-BD59-A6C34878D82A}">
                    <a16:rowId xmlns:a16="http://schemas.microsoft.com/office/drawing/2014/main" val="2415854787"/>
                  </a:ext>
                </a:extLst>
              </a:tr>
              <a:tr h="240737">
                <a:tc>
                  <a:txBody>
                    <a:bodyPr/>
                    <a:lstStyle/>
                    <a:p>
                      <a:r>
                        <a:rPr lang="en-AU" sz="1100" dirty="0" err="1"/>
                        <a:t>PutPrivateData</a:t>
                      </a:r>
                      <a:endParaRPr lang="en-AU" sz="1100" dirty="0"/>
                    </a:p>
                  </a:txBody>
                  <a:tcPr/>
                </a:tc>
                <a:tc>
                  <a:txBody>
                    <a:bodyPr/>
                    <a:lstStyle/>
                    <a:p>
                      <a:pPr algn="ctr"/>
                      <a:r>
                        <a:rPr lang="en-AU" sz="1100" dirty="0"/>
                        <a:t>NO</a:t>
                      </a:r>
                    </a:p>
                  </a:txBody>
                  <a:tcPr/>
                </a:tc>
                <a:tc>
                  <a:txBody>
                    <a:bodyPr/>
                    <a:lstStyle/>
                    <a:p>
                      <a:r>
                        <a:rPr lang="en-AU" sz="1100" dirty="0"/>
                        <a:t>Sets the value of the specified key in the specified collection (when the transaction will be committed).</a:t>
                      </a:r>
                    </a:p>
                  </a:txBody>
                  <a:tcPr/>
                </a:tc>
                <a:tc>
                  <a:txBody>
                    <a:bodyPr/>
                    <a:lstStyle/>
                    <a:p>
                      <a:pPr algn="ctr"/>
                      <a:r>
                        <a:rPr lang="en-AU" sz="1100" dirty="0"/>
                        <a:t>PUT_STATE</a:t>
                      </a:r>
                    </a:p>
                  </a:txBody>
                  <a:tcPr/>
                </a:tc>
                <a:extLst>
                  <a:ext uri="{0D108BD9-81ED-4DB2-BD59-A6C34878D82A}">
                    <a16:rowId xmlns:a16="http://schemas.microsoft.com/office/drawing/2014/main" val="2207832993"/>
                  </a:ext>
                </a:extLst>
              </a:tr>
              <a:tr h="240737">
                <a:tc>
                  <a:txBody>
                    <a:bodyPr/>
                    <a:lstStyle/>
                    <a:p>
                      <a:r>
                        <a:rPr lang="en-AU" sz="1100" dirty="0" err="1"/>
                        <a:t>DelPrivateData</a:t>
                      </a:r>
                      <a:endParaRPr lang="en-AU" sz="1100" dirty="0"/>
                    </a:p>
                  </a:txBody>
                  <a:tcPr/>
                </a:tc>
                <a:tc>
                  <a:txBody>
                    <a:bodyPr/>
                    <a:lstStyle/>
                    <a:p>
                      <a:pPr algn="ctr"/>
                      <a:r>
                        <a:rPr lang="en-AU" sz="1100" dirty="0"/>
                        <a:t>NO</a:t>
                      </a:r>
                    </a:p>
                  </a:txBody>
                  <a:tcPr/>
                </a:tc>
                <a:tc>
                  <a:txBody>
                    <a:bodyPr/>
                    <a:lstStyle/>
                    <a:p>
                      <a:r>
                        <a:rPr lang="en-AU" sz="1100" dirty="0"/>
                        <a:t>Removes the value of a specified key in the specified collection (when the transaction will be committed).</a:t>
                      </a:r>
                    </a:p>
                  </a:txBody>
                  <a:tcPr/>
                </a:tc>
                <a:tc>
                  <a:txBody>
                    <a:bodyPr/>
                    <a:lstStyle/>
                    <a:p>
                      <a:pPr algn="ctr"/>
                      <a:r>
                        <a:rPr lang="en-AU" sz="1100" dirty="0"/>
                        <a:t>DEL_STATE</a:t>
                      </a:r>
                    </a:p>
                  </a:txBody>
                  <a:tcPr/>
                </a:tc>
                <a:extLst>
                  <a:ext uri="{0D108BD9-81ED-4DB2-BD59-A6C34878D82A}">
                    <a16:rowId xmlns:a16="http://schemas.microsoft.com/office/drawing/2014/main" val="2414682793"/>
                  </a:ext>
                </a:extLst>
              </a:tr>
              <a:tr h="240737">
                <a:tc>
                  <a:txBody>
                    <a:bodyPr/>
                    <a:lstStyle/>
                    <a:p>
                      <a:r>
                        <a:rPr lang="en-AU" sz="1100" dirty="0" err="1"/>
                        <a:t>SetPrivateDataStateValidationParameter</a:t>
                      </a:r>
                      <a:endParaRPr lang="en-AU" sz="1100" dirty="0"/>
                    </a:p>
                  </a:txBody>
                  <a:tcPr/>
                </a:tc>
                <a:tc>
                  <a:txBody>
                    <a:bodyPr/>
                    <a:lstStyle/>
                    <a:p>
                      <a:pPr algn="ctr"/>
                      <a:r>
                        <a:rPr lang="en-AU" sz="1100" dirty="0">
                          <a:solidFill>
                            <a:schemeClr val="tx1"/>
                          </a:solidFill>
                        </a:rPr>
                        <a:t>NO</a:t>
                      </a:r>
                    </a:p>
                  </a:txBody>
                  <a:tcPr/>
                </a:tc>
                <a:tc>
                  <a:txBody>
                    <a:bodyPr/>
                    <a:lstStyle/>
                    <a:p>
                      <a:r>
                        <a:rPr lang="en-AU" sz="1100" dirty="0"/>
                        <a:t>Set the endorsement policy for the specified key in the specified collection (feature: state-based endorsements).</a:t>
                      </a:r>
                    </a:p>
                  </a:txBody>
                  <a:tcPr/>
                </a:tc>
                <a:tc>
                  <a:txBody>
                    <a:bodyPr/>
                    <a:lstStyle/>
                    <a:p>
                      <a:pPr algn="ctr"/>
                      <a:r>
                        <a:rPr lang="en-AU" sz="1100" dirty="0"/>
                        <a:t>PUT_STATE_METADATA</a:t>
                      </a:r>
                    </a:p>
                  </a:txBody>
                  <a:tcPr/>
                </a:tc>
                <a:extLst>
                  <a:ext uri="{0D108BD9-81ED-4DB2-BD59-A6C34878D82A}">
                    <a16:rowId xmlns:a16="http://schemas.microsoft.com/office/drawing/2014/main" val="2514551264"/>
                  </a:ext>
                </a:extLst>
              </a:tr>
              <a:tr h="240737">
                <a:tc>
                  <a:txBody>
                    <a:bodyPr/>
                    <a:lstStyle/>
                    <a:p>
                      <a:r>
                        <a:rPr lang="en-AU" sz="1100" dirty="0" err="1"/>
                        <a:t>GetPrivateDataStateValidationParameter</a:t>
                      </a:r>
                      <a:endParaRPr lang="en-AU" sz="1100" dirty="0"/>
                    </a:p>
                  </a:txBody>
                  <a:tcPr/>
                </a:tc>
                <a:tc>
                  <a:txBody>
                    <a:bodyPr/>
                    <a:lstStyle/>
                    <a:p>
                      <a:pPr algn="ctr"/>
                      <a:r>
                        <a:rPr lang="en-AU" sz="1100" dirty="0">
                          <a:solidFill>
                            <a:schemeClr val="tx1"/>
                          </a:solidFill>
                        </a:rPr>
                        <a:t>NO</a:t>
                      </a:r>
                    </a:p>
                  </a:txBody>
                  <a:tcPr/>
                </a:tc>
                <a:tc>
                  <a:txBody>
                    <a:bodyPr/>
                    <a:lstStyle/>
                    <a:p>
                      <a:r>
                        <a:rPr lang="en-AU" sz="1100" dirty="0"/>
                        <a:t>Retrieves the endorsement policy for the specified key in the specified collection (feature: state-based endorsements).</a:t>
                      </a:r>
                    </a:p>
                  </a:txBody>
                  <a:tcPr/>
                </a:tc>
                <a:tc>
                  <a:txBody>
                    <a:bodyPr/>
                    <a:lstStyle/>
                    <a:p>
                      <a:pPr algn="ctr"/>
                      <a:r>
                        <a:rPr lang="en-AU" sz="1100" dirty="0"/>
                        <a:t>GET_STATE_METADATA</a:t>
                      </a:r>
                    </a:p>
                  </a:txBody>
                  <a:tcPr/>
                </a:tc>
                <a:extLst>
                  <a:ext uri="{0D108BD9-81ED-4DB2-BD59-A6C34878D82A}">
                    <a16:rowId xmlns:a16="http://schemas.microsoft.com/office/drawing/2014/main" val="1679083564"/>
                  </a:ext>
                </a:extLst>
              </a:tr>
            </a:tbl>
          </a:graphicData>
        </a:graphic>
      </p:graphicFrame>
      <p:sp>
        <p:nvSpPr>
          <p:cNvPr id="19" name="TextBox 18">
            <a:extLst>
              <a:ext uri="{FF2B5EF4-FFF2-40B4-BE49-F238E27FC236}">
                <a16:creationId xmlns:a16="http://schemas.microsoft.com/office/drawing/2014/main" id="{B2E8202A-4FC7-7E43-B454-B660C2DAD235}"/>
              </a:ext>
            </a:extLst>
          </p:cNvPr>
          <p:cNvSpPr txBox="1"/>
          <p:nvPr/>
        </p:nvSpPr>
        <p:spPr>
          <a:xfrm>
            <a:off x="859220" y="1773087"/>
            <a:ext cx="2257734" cy="369332"/>
          </a:xfrm>
          <a:prstGeom prst="rect">
            <a:avLst/>
          </a:prstGeom>
          <a:noFill/>
        </p:spPr>
        <p:txBody>
          <a:bodyPr wrap="none" rtlCol="0">
            <a:spAutoFit/>
          </a:bodyPr>
          <a:lstStyle/>
          <a:p>
            <a:r>
              <a:rPr lang="en-AU" b="1" dirty="0">
                <a:solidFill>
                  <a:schemeClr val="tx2"/>
                </a:solidFill>
              </a:rPr>
              <a:t>Capabilities Overview</a:t>
            </a:r>
          </a:p>
        </p:txBody>
      </p:sp>
    </p:spTree>
    <p:extLst>
      <p:ext uri="{BB962C8B-B14F-4D97-AF65-F5344CB8AC3E}">
        <p14:creationId xmlns:p14="http://schemas.microsoft.com/office/powerpoint/2010/main" val="197906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err="1">
                <a:latin typeface="Arial Narrow" panose="020B0604020202020204" pitchFamily="34" charset="0"/>
                <a:cs typeface="Arial Narrow" panose="020B0604020202020204" pitchFamily="34" charset="0"/>
              </a:rPr>
              <a:t>ChaincodeStubInterface</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graphicFrame>
        <p:nvGraphicFramePr>
          <p:cNvPr id="16" name="Table 15">
            <a:extLst>
              <a:ext uri="{FF2B5EF4-FFF2-40B4-BE49-F238E27FC236}">
                <a16:creationId xmlns:a16="http://schemas.microsoft.com/office/drawing/2014/main" id="{5C93113C-4B42-114D-B559-E05F2E8291DD}"/>
              </a:ext>
            </a:extLst>
          </p:cNvPr>
          <p:cNvGraphicFramePr>
            <a:graphicFrameLocks noGrp="1"/>
          </p:cNvGraphicFramePr>
          <p:nvPr>
            <p:extLst>
              <p:ext uri="{D42A27DB-BD31-4B8C-83A1-F6EECF244321}">
                <p14:modId xmlns:p14="http://schemas.microsoft.com/office/powerpoint/2010/main" val="1634086722"/>
              </p:ext>
            </p:extLst>
          </p:nvPr>
        </p:nvGraphicFramePr>
        <p:xfrm>
          <a:off x="838199" y="2218698"/>
          <a:ext cx="11008659" cy="3352800"/>
        </p:xfrm>
        <a:graphic>
          <a:graphicData uri="http://schemas.openxmlformats.org/drawingml/2006/table">
            <a:tbl>
              <a:tblPr firstRow="1" bandRow="1">
                <a:tableStyleId>{5C22544A-7EE6-4342-B048-85BDC9FD1C3A}</a:tableStyleId>
              </a:tblPr>
              <a:tblGrid>
                <a:gridCol w="2428784">
                  <a:extLst>
                    <a:ext uri="{9D8B030D-6E8A-4147-A177-3AD203B41FA5}">
                      <a16:colId xmlns:a16="http://schemas.microsoft.com/office/drawing/2014/main" val="1311826411"/>
                    </a:ext>
                  </a:extLst>
                </a:gridCol>
                <a:gridCol w="727968">
                  <a:extLst>
                    <a:ext uri="{9D8B030D-6E8A-4147-A177-3AD203B41FA5}">
                      <a16:colId xmlns:a16="http://schemas.microsoft.com/office/drawing/2014/main" val="4287542416"/>
                    </a:ext>
                  </a:extLst>
                </a:gridCol>
                <a:gridCol w="6232125">
                  <a:extLst>
                    <a:ext uri="{9D8B030D-6E8A-4147-A177-3AD203B41FA5}">
                      <a16:colId xmlns:a16="http://schemas.microsoft.com/office/drawing/2014/main" val="419259088"/>
                    </a:ext>
                  </a:extLst>
                </a:gridCol>
                <a:gridCol w="1619782">
                  <a:extLst>
                    <a:ext uri="{9D8B030D-6E8A-4147-A177-3AD203B41FA5}">
                      <a16:colId xmlns:a16="http://schemas.microsoft.com/office/drawing/2014/main" val="1994062409"/>
                    </a:ext>
                  </a:extLst>
                </a:gridCol>
              </a:tblGrid>
              <a:tr h="240737">
                <a:tc>
                  <a:txBody>
                    <a:bodyPr/>
                    <a:lstStyle/>
                    <a:p>
                      <a:r>
                        <a:rPr lang="en-AU" sz="1100" dirty="0"/>
                        <a:t>Method</a:t>
                      </a:r>
                    </a:p>
                  </a:txBody>
                  <a:tcPr anchor="ctr"/>
                </a:tc>
                <a:tc>
                  <a:txBody>
                    <a:bodyPr/>
                    <a:lstStyle/>
                    <a:p>
                      <a:pPr algn="ctr"/>
                      <a:r>
                        <a:rPr lang="en-AU" sz="1100" dirty="0"/>
                        <a:t>Is Local</a:t>
                      </a:r>
                    </a:p>
                  </a:txBody>
                  <a:tcPr anchor="ctr"/>
                </a:tc>
                <a:tc>
                  <a:txBody>
                    <a:bodyPr/>
                    <a:lstStyle/>
                    <a:p>
                      <a:r>
                        <a:rPr lang="en-AU" sz="1100" dirty="0"/>
                        <a:t>Comments</a:t>
                      </a:r>
                    </a:p>
                  </a:txBody>
                  <a:tcPr anchor="ctr"/>
                </a:tc>
                <a:tc>
                  <a:txBody>
                    <a:bodyPr/>
                    <a:lstStyle/>
                    <a:p>
                      <a:pPr algn="ctr"/>
                      <a:r>
                        <a:rPr lang="en-AU" sz="1100" dirty="0"/>
                        <a:t>Chaincode Message type</a:t>
                      </a:r>
                    </a:p>
                  </a:txBody>
                  <a:tcPr anchor="ctr"/>
                </a:tc>
                <a:extLst>
                  <a:ext uri="{0D108BD9-81ED-4DB2-BD59-A6C34878D82A}">
                    <a16:rowId xmlns:a16="http://schemas.microsoft.com/office/drawing/2014/main" val="801237859"/>
                  </a:ext>
                </a:extLst>
              </a:tr>
              <a:tr h="240737">
                <a:tc>
                  <a:txBody>
                    <a:bodyPr/>
                    <a:lstStyle/>
                    <a:p>
                      <a:r>
                        <a:rPr lang="en-AU" sz="1100" dirty="0" err="1"/>
                        <a:t>GetPrivateDataByRange</a:t>
                      </a:r>
                      <a:endParaRPr lang="en-AU" sz="1100" dirty="0"/>
                    </a:p>
                  </a:txBody>
                  <a:tcPr/>
                </a:tc>
                <a:tc>
                  <a:txBody>
                    <a:bodyPr/>
                    <a:lstStyle/>
                    <a:p>
                      <a:pPr algn="ctr"/>
                      <a:r>
                        <a:rPr lang="en-AU" sz="1100" dirty="0"/>
                        <a:t>NO</a:t>
                      </a:r>
                    </a:p>
                  </a:txBody>
                  <a:tcPr/>
                </a:tc>
                <a:tc>
                  <a:txBody>
                    <a:bodyPr/>
                    <a:lstStyle/>
                    <a:p>
                      <a:r>
                        <a:rPr lang="en-AU" sz="1100" dirty="0"/>
                        <a:t>Returns a range iterator over all the keys in the specified collection within the specified start and end key.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GET_STATE_BY_RANGE</a:t>
                      </a:r>
                    </a:p>
                  </a:txBody>
                  <a:tcPr/>
                </a:tc>
                <a:extLst>
                  <a:ext uri="{0D108BD9-81ED-4DB2-BD59-A6C34878D82A}">
                    <a16:rowId xmlns:a16="http://schemas.microsoft.com/office/drawing/2014/main" val="3711837581"/>
                  </a:ext>
                </a:extLst>
              </a:tr>
              <a:tr h="240737">
                <a:tc>
                  <a:txBody>
                    <a:bodyPr/>
                    <a:lstStyle/>
                    <a:p>
                      <a:r>
                        <a:rPr lang="en-AU" sz="1100" dirty="0" err="1"/>
                        <a:t>GetPrivateDataByPartialCompositeKey</a:t>
                      </a:r>
                      <a:endParaRPr lang="en-AU" sz="1100" dirty="0"/>
                    </a:p>
                  </a:txBody>
                  <a:tcPr/>
                </a:tc>
                <a:tc>
                  <a:txBody>
                    <a:bodyPr/>
                    <a:lstStyle/>
                    <a:p>
                      <a:pPr algn="ctr"/>
                      <a:r>
                        <a:rPr lang="en-AU" sz="1100" dirty="0"/>
                        <a:t>NO</a:t>
                      </a:r>
                    </a:p>
                  </a:txBody>
                  <a:tcPr/>
                </a:tc>
                <a:tc>
                  <a:txBody>
                    <a:bodyPr/>
                    <a:lstStyle/>
                    <a:p>
                      <a:r>
                        <a:rPr lang="en-AU" sz="1100" dirty="0"/>
                        <a:t>Returns a range iterator over all the keys in the specified collection matching the specified partial key.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GET_STATE_BY_RANGE</a:t>
                      </a:r>
                    </a:p>
                  </a:txBody>
                  <a:tcPr/>
                </a:tc>
                <a:extLst>
                  <a:ext uri="{0D108BD9-81ED-4DB2-BD59-A6C34878D82A}">
                    <a16:rowId xmlns:a16="http://schemas.microsoft.com/office/drawing/2014/main" val="1007246772"/>
                  </a:ext>
                </a:extLst>
              </a:tr>
              <a:tr h="240737">
                <a:tc>
                  <a:txBody>
                    <a:bodyPr/>
                    <a:lstStyle/>
                    <a:p>
                      <a:r>
                        <a:rPr lang="en-AU" sz="1100" dirty="0" err="1"/>
                        <a:t>GetPrivateDataQueryResult</a:t>
                      </a:r>
                      <a:endParaRPr lang="en-AU" sz="1100" dirty="0"/>
                    </a:p>
                  </a:txBody>
                  <a:tcPr/>
                </a:tc>
                <a:tc>
                  <a:txBody>
                    <a:bodyPr/>
                    <a:lstStyle/>
                    <a:p>
                      <a:pPr algn="ctr"/>
                      <a:r>
                        <a:rPr lang="en-AU" sz="1100" dirty="0"/>
                        <a:t>NO</a:t>
                      </a:r>
                    </a:p>
                  </a:txBody>
                  <a:tcPr/>
                </a:tc>
                <a:tc>
                  <a:txBody>
                    <a:bodyPr/>
                    <a:lstStyle/>
                    <a:p>
                      <a:r>
                        <a:rPr lang="en-AU" sz="1100" dirty="0"/>
                        <a:t>Performs a rich query against the specified collection and returns a range iterator over the keys matching the given query.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GET_QUERY_RESULT</a:t>
                      </a:r>
                    </a:p>
                  </a:txBody>
                  <a:tcPr/>
                </a:tc>
                <a:extLst>
                  <a:ext uri="{0D108BD9-81ED-4DB2-BD59-A6C34878D82A}">
                    <a16:rowId xmlns:a16="http://schemas.microsoft.com/office/drawing/2014/main" val="1641005039"/>
                  </a:ext>
                </a:extLst>
              </a:tr>
              <a:tr h="240737">
                <a:tc>
                  <a:txBody>
                    <a:bodyPr/>
                    <a:lstStyle/>
                    <a:p>
                      <a:r>
                        <a:rPr lang="en-AU" sz="1100" dirty="0" err="1"/>
                        <a:t>GetCreator</a:t>
                      </a:r>
                      <a:endParaRPr lang="en-AU" sz="1100" dirty="0"/>
                    </a:p>
                  </a:txBody>
                  <a:tcPr/>
                </a:tc>
                <a:tc>
                  <a:txBody>
                    <a:bodyPr/>
                    <a:lstStyle/>
                    <a:p>
                      <a:pPr algn="ctr"/>
                      <a:r>
                        <a:rPr lang="en-AU" sz="1100" dirty="0"/>
                        <a:t>YES</a:t>
                      </a:r>
                    </a:p>
                  </a:txBody>
                  <a:tcPr/>
                </a:tc>
                <a:tc>
                  <a:txBody>
                    <a:bodyPr/>
                    <a:lstStyle/>
                    <a:p>
                      <a:r>
                        <a:rPr lang="en-AU" sz="1100" dirty="0"/>
                        <a:t>Returns the array of bytes representing the X.509 identity of the  agent/user submitting the transaction.</a:t>
                      </a:r>
                    </a:p>
                  </a:txBody>
                  <a:tcPr/>
                </a:tc>
                <a:tc>
                  <a:txBody>
                    <a:bodyPr/>
                    <a:lstStyle/>
                    <a:p>
                      <a:pPr algn="ctr"/>
                      <a:r>
                        <a:rPr lang="en-AU" sz="1100" dirty="0"/>
                        <a:t>N/A</a:t>
                      </a:r>
                    </a:p>
                  </a:txBody>
                  <a:tcPr/>
                </a:tc>
                <a:extLst>
                  <a:ext uri="{0D108BD9-81ED-4DB2-BD59-A6C34878D82A}">
                    <a16:rowId xmlns:a16="http://schemas.microsoft.com/office/drawing/2014/main" val="481232080"/>
                  </a:ext>
                </a:extLst>
              </a:tr>
              <a:tr h="240737">
                <a:tc>
                  <a:txBody>
                    <a:bodyPr/>
                    <a:lstStyle/>
                    <a:p>
                      <a:r>
                        <a:rPr lang="en-AU" sz="1100" dirty="0" err="1"/>
                        <a:t>GetBinding</a:t>
                      </a:r>
                      <a:endParaRPr lang="en-AU" sz="1100" dirty="0"/>
                    </a:p>
                  </a:txBody>
                  <a:tcPr/>
                </a:tc>
                <a:tc>
                  <a:txBody>
                    <a:bodyPr/>
                    <a:lstStyle/>
                    <a:p>
                      <a:pPr algn="ctr"/>
                      <a:r>
                        <a:rPr lang="en-AU" sz="1100" dirty="0"/>
                        <a:t>YES</a:t>
                      </a:r>
                    </a:p>
                  </a:txBody>
                  <a:tcPr/>
                </a:tc>
                <a:tc>
                  <a:txBody>
                    <a:bodyPr/>
                    <a:lstStyle/>
                    <a:p>
                      <a:r>
                        <a:rPr lang="en-AU" sz="1100" dirty="0"/>
                        <a:t>Returns the transaction binding. This is </a:t>
                      </a:r>
                    </a:p>
                  </a:txBody>
                  <a:tcPr/>
                </a:tc>
                <a:tc>
                  <a:txBody>
                    <a:bodyPr/>
                    <a:lstStyle/>
                    <a:p>
                      <a:pPr algn="ctr"/>
                      <a:r>
                        <a:rPr lang="en-AU" sz="1100" dirty="0"/>
                        <a:t>N/A</a:t>
                      </a:r>
                    </a:p>
                  </a:txBody>
                  <a:tcPr/>
                </a:tc>
                <a:extLst>
                  <a:ext uri="{0D108BD9-81ED-4DB2-BD59-A6C34878D82A}">
                    <a16:rowId xmlns:a16="http://schemas.microsoft.com/office/drawing/2014/main" val="1204591117"/>
                  </a:ext>
                </a:extLst>
              </a:tr>
              <a:tr h="240737">
                <a:tc>
                  <a:txBody>
                    <a:bodyPr/>
                    <a:lstStyle/>
                    <a:p>
                      <a:r>
                        <a:rPr lang="en-AU" sz="1100" dirty="0" err="1"/>
                        <a:t>GetTransient</a:t>
                      </a:r>
                      <a:endParaRPr lang="en-AU" sz="1100" dirty="0"/>
                    </a:p>
                  </a:txBody>
                  <a:tcPr/>
                </a:tc>
                <a:tc>
                  <a:txBody>
                    <a:bodyPr/>
                    <a:lstStyle/>
                    <a:p>
                      <a:pPr algn="ctr"/>
                      <a:r>
                        <a:rPr lang="en-AU" sz="1100" dirty="0"/>
                        <a:t>YES</a:t>
                      </a:r>
                    </a:p>
                  </a:txBody>
                  <a:tcPr/>
                </a:tc>
                <a:tc>
                  <a:txBody>
                    <a:bodyPr/>
                    <a:lstStyle/>
                    <a:p>
                      <a:r>
                        <a:rPr lang="en-AU" sz="1100" dirty="0"/>
                        <a:t>Returns metadata associated to the transaction, which can be used for instance to implement application confidentiality (e.g. crypto material).</a:t>
                      </a:r>
                    </a:p>
                  </a:txBody>
                  <a:tcPr/>
                </a:tc>
                <a:tc>
                  <a:txBody>
                    <a:bodyPr/>
                    <a:lstStyle/>
                    <a:p>
                      <a:pPr algn="ctr"/>
                      <a:r>
                        <a:rPr lang="en-AU" sz="1100" dirty="0"/>
                        <a:t>N/A</a:t>
                      </a:r>
                    </a:p>
                  </a:txBody>
                  <a:tcPr/>
                </a:tc>
                <a:extLst>
                  <a:ext uri="{0D108BD9-81ED-4DB2-BD59-A6C34878D82A}">
                    <a16:rowId xmlns:a16="http://schemas.microsoft.com/office/drawing/2014/main" val="1125944885"/>
                  </a:ext>
                </a:extLst>
              </a:tr>
              <a:tr h="240737">
                <a:tc>
                  <a:txBody>
                    <a:bodyPr/>
                    <a:lstStyle/>
                    <a:p>
                      <a:r>
                        <a:rPr lang="en-AU" sz="1100" dirty="0" err="1"/>
                        <a:t>GetDecorations</a:t>
                      </a:r>
                      <a:endParaRPr lang="en-AU" sz="1100" dirty="0"/>
                    </a:p>
                  </a:txBody>
                  <a:tcPr/>
                </a:tc>
                <a:tc>
                  <a:txBody>
                    <a:bodyPr/>
                    <a:lstStyle/>
                    <a:p>
                      <a:pPr algn="ctr"/>
                      <a:r>
                        <a:rPr lang="en-AU" sz="1100" dirty="0"/>
                        <a:t>YES</a:t>
                      </a:r>
                    </a:p>
                  </a:txBody>
                  <a:tcPr/>
                </a:tc>
                <a:tc>
                  <a:txBody>
                    <a:bodyPr/>
                    <a:lstStyle/>
                    <a:p>
                      <a:r>
                        <a:rPr lang="en-AU" sz="1100" dirty="0"/>
                        <a:t>Returns metadata added to the transaction by decorators of the peer. These may mutate the chaincode input  as a result of their function.</a:t>
                      </a:r>
                    </a:p>
                  </a:txBody>
                  <a:tcPr/>
                </a:tc>
                <a:tc>
                  <a:txBody>
                    <a:bodyPr/>
                    <a:lstStyle/>
                    <a:p>
                      <a:pPr algn="ctr"/>
                      <a:r>
                        <a:rPr lang="en-AU" sz="1100" dirty="0"/>
                        <a:t>N/A</a:t>
                      </a:r>
                    </a:p>
                  </a:txBody>
                  <a:tcPr/>
                </a:tc>
                <a:extLst>
                  <a:ext uri="{0D108BD9-81ED-4DB2-BD59-A6C34878D82A}">
                    <a16:rowId xmlns:a16="http://schemas.microsoft.com/office/drawing/2014/main" val="3383291091"/>
                  </a:ext>
                </a:extLst>
              </a:tr>
              <a:tr h="240737">
                <a:tc>
                  <a:txBody>
                    <a:bodyPr/>
                    <a:lstStyle/>
                    <a:p>
                      <a:r>
                        <a:rPr lang="en-AU" sz="1100" dirty="0" err="1"/>
                        <a:t>GetSignedProposal</a:t>
                      </a:r>
                      <a:endParaRPr lang="en-AU" sz="1100" dirty="0"/>
                    </a:p>
                  </a:txBody>
                  <a:tcPr/>
                </a:tc>
                <a:tc>
                  <a:txBody>
                    <a:bodyPr/>
                    <a:lstStyle/>
                    <a:p>
                      <a:pPr algn="ctr"/>
                      <a:r>
                        <a:rPr lang="en-AU" sz="1100" dirty="0"/>
                        <a:t>YES</a:t>
                      </a:r>
                    </a:p>
                  </a:txBody>
                  <a:tcPr/>
                </a:tc>
                <a:tc>
                  <a:txBody>
                    <a:bodyPr/>
                    <a:lstStyle/>
                    <a:p>
                      <a:r>
                        <a:rPr lang="en-AU" sz="1100" dirty="0"/>
                        <a:t>Returns the signed proposal, which contains all the data elements of the </a:t>
                      </a:r>
                      <a:r>
                        <a:rPr lang="en-AU" sz="1100" dirty="0" err="1"/>
                        <a:t>transactio</a:t>
                      </a:r>
                      <a:r>
                        <a:rPr lang="en-AU" sz="1100" dirty="0"/>
                        <a:t> proposal.</a:t>
                      </a:r>
                    </a:p>
                  </a:txBody>
                  <a:tcPr/>
                </a:tc>
                <a:tc>
                  <a:txBody>
                    <a:bodyPr/>
                    <a:lstStyle/>
                    <a:p>
                      <a:pPr algn="ctr"/>
                      <a:r>
                        <a:rPr lang="en-AU" sz="1100" dirty="0"/>
                        <a:t>N/A</a:t>
                      </a:r>
                    </a:p>
                  </a:txBody>
                  <a:tcPr/>
                </a:tc>
                <a:extLst>
                  <a:ext uri="{0D108BD9-81ED-4DB2-BD59-A6C34878D82A}">
                    <a16:rowId xmlns:a16="http://schemas.microsoft.com/office/drawing/2014/main" val="3396966874"/>
                  </a:ext>
                </a:extLst>
              </a:tr>
              <a:tr h="240737">
                <a:tc>
                  <a:txBody>
                    <a:bodyPr/>
                    <a:lstStyle/>
                    <a:p>
                      <a:r>
                        <a:rPr lang="en-AU" sz="1100" dirty="0" err="1"/>
                        <a:t>GetTxTimestamp</a:t>
                      </a:r>
                      <a:endParaRPr lang="en-AU" sz="1100" dirty="0"/>
                    </a:p>
                  </a:txBody>
                  <a:tcPr/>
                </a:tc>
                <a:tc>
                  <a:txBody>
                    <a:bodyPr/>
                    <a:lstStyle/>
                    <a:p>
                      <a:pPr algn="ctr"/>
                      <a:r>
                        <a:rPr lang="en-AU" sz="1100" dirty="0"/>
                        <a:t>YES</a:t>
                      </a:r>
                    </a:p>
                  </a:txBody>
                  <a:tcPr/>
                </a:tc>
                <a:tc>
                  <a:txBody>
                    <a:bodyPr/>
                    <a:lstStyle/>
                    <a:p>
                      <a:r>
                        <a:rPr lang="en-AU" sz="1100" dirty="0" err="1"/>
                        <a:t>Returs</a:t>
                      </a:r>
                      <a:r>
                        <a:rPr lang="en-AU" sz="1100" dirty="0"/>
                        <a:t> the transaction timestamp of what the transaction was created.</a:t>
                      </a:r>
                    </a:p>
                  </a:txBody>
                  <a:tcPr/>
                </a:tc>
                <a:tc>
                  <a:txBody>
                    <a:bodyPr/>
                    <a:lstStyle/>
                    <a:p>
                      <a:pPr algn="ctr"/>
                      <a:r>
                        <a:rPr lang="en-AU" sz="1100" dirty="0"/>
                        <a:t>N/A</a:t>
                      </a:r>
                    </a:p>
                  </a:txBody>
                  <a:tcPr/>
                </a:tc>
                <a:extLst>
                  <a:ext uri="{0D108BD9-81ED-4DB2-BD59-A6C34878D82A}">
                    <a16:rowId xmlns:a16="http://schemas.microsoft.com/office/drawing/2014/main" val="114014864"/>
                  </a:ext>
                </a:extLst>
              </a:tr>
              <a:tr h="240737">
                <a:tc>
                  <a:txBody>
                    <a:bodyPr/>
                    <a:lstStyle/>
                    <a:p>
                      <a:r>
                        <a:rPr lang="en-AU" sz="1100" dirty="0" err="1"/>
                        <a:t>SetEvent</a:t>
                      </a:r>
                      <a:endParaRPr lang="en-AU" sz="1100" dirty="0"/>
                    </a:p>
                  </a:txBody>
                  <a:tcPr/>
                </a:tc>
                <a:tc>
                  <a:txBody>
                    <a:bodyPr/>
                    <a:lstStyle/>
                    <a:p>
                      <a:pPr algn="ctr"/>
                      <a:r>
                        <a:rPr lang="en-AU" sz="1100" dirty="0"/>
                        <a:t>YES</a:t>
                      </a:r>
                    </a:p>
                  </a:txBody>
                  <a:tcPr/>
                </a:tc>
                <a:tc>
                  <a:txBody>
                    <a:bodyPr/>
                    <a:lstStyle/>
                    <a:p>
                      <a:r>
                        <a:rPr lang="en-AU" sz="1100" dirty="0"/>
                        <a:t>Allows the chaincode to set an event associated to the transaction.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t>N/A</a:t>
                      </a:r>
                    </a:p>
                  </a:txBody>
                  <a:tcPr/>
                </a:tc>
                <a:extLst>
                  <a:ext uri="{0D108BD9-81ED-4DB2-BD59-A6C34878D82A}">
                    <a16:rowId xmlns:a16="http://schemas.microsoft.com/office/drawing/2014/main" val="821694782"/>
                  </a:ext>
                </a:extLst>
              </a:tr>
            </a:tbl>
          </a:graphicData>
        </a:graphic>
      </p:graphicFrame>
      <p:sp>
        <p:nvSpPr>
          <p:cNvPr id="19" name="TextBox 18">
            <a:extLst>
              <a:ext uri="{FF2B5EF4-FFF2-40B4-BE49-F238E27FC236}">
                <a16:creationId xmlns:a16="http://schemas.microsoft.com/office/drawing/2014/main" id="{B2E8202A-4FC7-7E43-B454-B660C2DAD235}"/>
              </a:ext>
            </a:extLst>
          </p:cNvPr>
          <p:cNvSpPr txBox="1"/>
          <p:nvPr/>
        </p:nvSpPr>
        <p:spPr>
          <a:xfrm>
            <a:off x="859220" y="1773087"/>
            <a:ext cx="2257734" cy="369332"/>
          </a:xfrm>
          <a:prstGeom prst="rect">
            <a:avLst/>
          </a:prstGeom>
          <a:noFill/>
        </p:spPr>
        <p:txBody>
          <a:bodyPr wrap="none" rtlCol="0">
            <a:spAutoFit/>
          </a:bodyPr>
          <a:lstStyle/>
          <a:p>
            <a:r>
              <a:rPr lang="en-AU" b="1" dirty="0">
                <a:solidFill>
                  <a:schemeClr val="tx2"/>
                </a:solidFill>
              </a:rPr>
              <a:t>Capabilities Overview</a:t>
            </a:r>
          </a:p>
        </p:txBody>
      </p:sp>
    </p:spTree>
    <p:extLst>
      <p:ext uri="{BB962C8B-B14F-4D97-AF65-F5344CB8AC3E}">
        <p14:creationId xmlns:p14="http://schemas.microsoft.com/office/powerpoint/2010/main" val="2502420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err="1">
                <a:latin typeface="Arial Narrow" panose="020B0604020202020204" pitchFamily="34" charset="0"/>
                <a:cs typeface="Arial Narrow" panose="020B0604020202020204" pitchFamily="34" charset="0"/>
              </a:rPr>
              <a:t>ChaincodeStub</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880667"/>
            <a:ext cx="182017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shim</a:t>
            </a:r>
          </a:p>
          <a:p>
            <a:r>
              <a:rPr lang="en-AU" dirty="0"/>
              <a:t>file: </a:t>
            </a:r>
            <a:r>
              <a:rPr lang="en-AU" dirty="0" err="1"/>
              <a:t>stub.go</a:t>
            </a:r>
            <a:endParaRPr lang="en-AU" dirty="0"/>
          </a:p>
        </p:txBody>
      </p:sp>
      <p:sp>
        <p:nvSpPr>
          <p:cNvPr id="61" name="TextBox 60">
            <a:extLst>
              <a:ext uri="{FF2B5EF4-FFF2-40B4-BE49-F238E27FC236}">
                <a16:creationId xmlns:a16="http://schemas.microsoft.com/office/drawing/2014/main" id="{372767E1-213D-854B-B94F-D3FD4294FAAE}"/>
              </a:ext>
            </a:extLst>
          </p:cNvPr>
          <p:cNvSpPr txBox="1"/>
          <p:nvPr/>
        </p:nvSpPr>
        <p:spPr>
          <a:xfrm>
            <a:off x="887677" y="2695268"/>
            <a:ext cx="10821970" cy="1015663"/>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a:t>
            </a:r>
            <a:r>
              <a:rPr lang="en-AU" sz="2000" b="1" dirty="0" err="1">
                <a:latin typeface="Arial Narrow" panose="020B0604020202020204" pitchFamily="34" charset="0"/>
                <a:cs typeface="Arial Narrow" panose="020B0604020202020204" pitchFamily="34" charset="0"/>
              </a:rPr>
              <a:t>ChaincodeStub</a:t>
            </a:r>
            <a:r>
              <a:rPr lang="en-AU" sz="2000" dirty="0">
                <a:latin typeface="Arial Narrow" panose="020B0604020202020204" pitchFamily="34" charset="0"/>
                <a:cs typeface="Arial Narrow" panose="020B0604020202020204" pitchFamily="34" charset="0"/>
              </a:rPr>
              <a:t> is the default implementation of the </a:t>
            </a:r>
            <a:r>
              <a:rPr lang="en-AU" sz="2000" b="1" dirty="0" err="1">
                <a:latin typeface="Arial Narrow" panose="020B0604020202020204" pitchFamily="34" charset="0"/>
                <a:cs typeface="Arial Narrow" panose="020B0604020202020204" pitchFamily="34" charset="0"/>
              </a:rPr>
              <a:t>ChaincodeStubInterface</a:t>
            </a:r>
            <a:r>
              <a:rPr lang="en-AU" sz="2000" dirty="0">
                <a:latin typeface="Arial Narrow" panose="020B0604020202020204" pitchFamily="34" charset="0"/>
                <a:cs typeface="Arial Narrow" panose="020B0604020202020204" pitchFamily="34" charset="0"/>
              </a:rPr>
              <a:t>. It represents the </a:t>
            </a:r>
            <a:r>
              <a:rPr lang="en-AU" sz="2000" dirty="0" err="1">
                <a:latin typeface="Arial Narrow" panose="020B0604020202020204" pitchFamily="34" charset="0"/>
                <a:cs typeface="Arial Narrow" panose="020B0604020202020204" pitchFamily="34" charset="0"/>
              </a:rPr>
              <a:t>liason</a:t>
            </a:r>
            <a:r>
              <a:rPr lang="en-AU" sz="2000" dirty="0">
                <a:latin typeface="Arial Narrow" panose="020B0604020202020204" pitchFamily="34" charset="0"/>
                <a:cs typeface="Arial Narrow" panose="020B0604020202020204" pitchFamily="34" charset="0"/>
              </a:rPr>
              <a:t> between the smart contract (via </a:t>
            </a:r>
            <a:r>
              <a:rPr lang="en-AU" sz="2000" b="1" dirty="0" err="1">
                <a:latin typeface="Arial Narrow" panose="020B0604020202020204" pitchFamily="34" charset="0"/>
                <a:cs typeface="Arial Narrow" panose="020B0604020202020204" pitchFamily="34" charset="0"/>
              </a:rPr>
              <a:t>ChaincodeStubInterface</a:t>
            </a:r>
            <a:r>
              <a:rPr lang="en-AU" sz="2000" dirty="0">
                <a:latin typeface="Arial Narrow" panose="020B0604020202020204" pitchFamily="34" charset="0"/>
                <a:cs typeface="Arial Narrow" panose="020B0604020202020204" pitchFamily="34" charset="0"/>
              </a:rPr>
              <a:t>) and the </a:t>
            </a:r>
            <a:r>
              <a:rPr lang="en-AU" sz="2000" b="1" dirty="0">
                <a:latin typeface="Arial Narrow" panose="020B0604020202020204" pitchFamily="34" charset="0"/>
                <a:cs typeface="Arial Narrow" panose="020B0604020202020204" pitchFamily="34" charset="0"/>
              </a:rPr>
              <a:t>Handler</a:t>
            </a:r>
            <a:r>
              <a:rPr lang="en-AU" sz="2000" dirty="0">
                <a:latin typeface="Arial Narrow" panose="020B0604020202020204" pitchFamily="34" charset="0"/>
                <a:cs typeface="Arial Narrow" panose="020B0604020202020204" pitchFamily="34" charset="0"/>
              </a:rPr>
              <a:t>, which does all the communication with the peer.</a:t>
            </a:r>
          </a:p>
        </p:txBody>
      </p:sp>
      <p:sp>
        <p:nvSpPr>
          <p:cNvPr id="16" name="TextBox 15">
            <a:extLst>
              <a:ext uri="{FF2B5EF4-FFF2-40B4-BE49-F238E27FC236}">
                <a16:creationId xmlns:a16="http://schemas.microsoft.com/office/drawing/2014/main" id="{339D76E1-67A7-CC4B-BA1A-AA9204DAE1C0}"/>
              </a:ext>
            </a:extLst>
          </p:cNvPr>
          <p:cNvSpPr txBox="1"/>
          <p:nvPr/>
        </p:nvSpPr>
        <p:spPr>
          <a:xfrm>
            <a:off x="887677" y="3784491"/>
            <a:ext cx="10821970"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As a result the logic of the </a:t>
            </a:r>
            <a:r>
              <a:rPr lang="en-AU" sz="2000" b="1" dirty="0" err="1">
                <a:latin typeface="Arial Narrow" panose="020B0604020202020204" pitchFamily="34" charset="0"/>
                <a:cs typeface="Arial Narrow" panose="020B0604020202020204" pitchFamily="34" charset="0"/>
              </a:rPr>
              <a:t>ChaincodeStub</a:t>
            </a:r>
            <a:r>
              <a:rPr lang="en-AU" sz="2000" dirty="0">
                <a:latin typeface="Arial Narrow" panose="020B0604020202020204" pitchFamily="34" charset="0"/>
                <a:cs typeface="Arial Narrow" panose="020B0604020202020204" pitchFamily="34" charset="0"/>
              </a:rPr>
              <a:t> is pretty thin and it is mainly </a:t>
            </a:r>
            <a:r>
              <a:rPr lang="en-AU" sz="2000" dirty="0" err="1">
                <a:latin typeface="Arial Narrow" panose="020B0604020202020204" pitchFamily="34" charset="0"/>
                <a:cs typeface="Arial Narrow" panose="020B0604020202020204" pitchFamily="34" charset="0"/>
              </a:rPr>
              <a:t>centered</a:t>
            </a:r>
            <a:r>
              <a:rPr lang="en-AU" sz="2000" dirty="0">
                <a:latin typeface="Arial Narrow" panose="020B0604020202020204" pitchFamily="34" charset="0"/>
                <a:cs typeface="Arial Narrow" panose="020B0604020202020204" pitchFamily="34" charset="0"/>
              </a:rPr>
              <a:t> on: </a:t>
            </a:r>
          </a:p>
        </p:txBody>
      </p:sp>
      <p:sp>
        <p:nvSpPr>
          <p:cNvPr id="19" name="TextBox 18">
            <a:extLst>
              <a:ext uri="{FF2B5EF4-FFF2-40B4-BE49-F238E27FC236}">
                <a16:creationId xmlns:a16="http://schemas.microsoft.com/office/drawing/2014/main" id="{61C994A1-CA5D-FF49-AA95-9EC474A8FAEF}"/>
              </a:ext>
            </a:extLst>
          </p:cNvPr>
          <p:cNvSpPr txBox="1"/>
          <p:nvPr/>
        </p:nvSpPr>
        <p:spPr>
          <a:xfrm>
            <a:off x="913008" y="4233211"/>
            <a:ext cx="10705233" cy="707886"/>
          </a:xfrm>
          <a:prstGeom prst="rect">
            <a:avLst/>
          </a:prstGeom>
          <a:noFill/>
        </p:spPr>
        <p:txBody>
          <a:bodyPr wrap="square" rtlCol="0">
            <a:spAutoFit/>
          </a:bodyPr>
          <a:lstStyle/>
          <a:p>
            <a:pPr marL="342900" indent="-342900">
              <a:buFont typeface="System Font Regular"/>
              <a:buChar char="—"/>
            </a:pPr>
            <a:r>
              <a:rPr lang="en-AU" sz="2000" dirty="0">
                <a:latin typeface="Arial Narrow" panose="020B0604020202020204" pitchFamily="34" charset="0"/>
                <a:cs typeface="Arial Narrow" panose="020B0604020202020204" pitchFamily="34" charset="0"/>
              </a:rPr>
              <a:t>providing access to the transaction context details reconstructed from the </a:t>
            </a:r>
            <a:r>
              <a:rPr lang="en-AU" sz="2000"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a:t>
            </a:r>
            <a:r>
              <a:rPr lang="en-AU" sz="2000" b="1" dirty="0">
                <a:latin typeface="Arial Narrow" panose="020B0604020202020204" pitchFamily="34" charset="0"/>
                <a:cs typeface="Arial Narrow" panose="020B0604020202020204" pitchFamily="34" charset="0"/>
              </a:rPr>
              <a:t>INIT</a:t>
            </a:r>
            <a:r>
              <a:rPr lang="en-AU" sz="2000" dirty="0">
                <a:latin typeface="Arial Narrow" panose="020B0604020202020204" pitchFamily="34" charset="0"/>
                <a:cs typeface="Arial Narrow" panose="020B0604020202020204" pitchFamily="34" charset="0"/>
              </a:rPr>
              <a:t>/</a:t>
            </a:r>
            <a:r>
              <a:rPr lang="en-AU" sz="2000" b="1" dirty="0">
                <a:latin typeface="Arial Narrow" panose="020B0604020202020204" pitchFamily="34" charset="0"/>
                <a:cs typeface="Arial Narrow" panose="020B0604020202020204" pitchFamily="34" charset="0"/>
              </a:rPr>
              <a:t>INVOKE</a:t>
            </a:r>
            <a:r>
              <a:rPr lang="en-AU" sz="2000" dirty="0">
                <a:latin typeface="Arial Narrow" panose="020B0604020202020204" pitchFamily="34" charset="0"/>
                <a:cs typeface="Arial Narrow" panose="020B0604020202020204" pitchFamily="34" charset="0"/>
              </a:rPr>
              <a:t>) </a:t>
            </a:r>
          </a:p>
          <a:p>
            <a:pPr marL="342900" indent="-342900">
              <a:buFont typeface="System Font Regular"/>
              <a:buChar char="—"/>
            </a:pPr>
            <a:r>
              <a:rPr lang="en-AU" sz="2000" dirty="0">
                <a:latin typeface="Arial Narrow" panose="020B0604020202020204" pitchFamily="34" charset="0"/>
                <a:cs typeface="Arial Narrow" panose="020B0604020202020204" pitchFamily="34" charset="0"/>
              </a:rPr>
              <a:t>preparing the data for the Handler and invoking the corresponding method to address the chaincode request</a:t>
            </a:r>
          </a:p>
        </p:txBody>
      </p:sp>
    </p:spTree>
    <p:extLst>
      <p:ext uri="{BB962C8B-B14F-4D97-AF65-F5344CB8AC3E}">
        <p14:creationId xmlns:p14="http://schemas.microsoft.com/office/powerpoint/2010/main" val="280309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a:extLst>
              <a:ext uri="{FF2B5EF4-FFF2-40B4-BE49-F238E27FC236}">
                <a16:creationId xmlns:a16="http://schemas.microsoft.com/office/drawing/2014/main" id="{A84F0DB9-17A6-AE4F-A6FC-E921E7F05028}"/>
              </a:ext>
            </a:extLst>
          </p:cNvPr>
          <p:cNvSpPr/>
          <p:nvPr/>
        </p:nvSpPr>
        <p:spPr>
          <a:xfrm>
            <a:off x="1243582" y="3660541"/>
            <a:ext cx="2014524" cy="241159"/>
          </a:xfrm>
          <a:prstGeom prst="roundRect">
            <a:avLst>
              <a:gd name="adj" fmla="val 28361"/>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a:extLst>
              <a:ext uri="{FF2B5EF4-FFF2-40B4-BE49-F238E27FC236}">
                <a16:creationId xmlns:a16="http://schemas.microsoft.com/office/drawing/2014/main" id="{727150F6-EE9F-B445-9E72-A7BFACCA4332}"/>
              </a:ext>
            </a:extLst>
          </p:cNvPr>
          <p:cNvSpPr/>
          <p:nvPr/>
        </p:nvSpPr>
        <p:spPr>
          <a:xfrm>
            <a:off x="1243581" y="3954968"/>
            <a:ext cx="3988952" cy="963264"/>
          </a:xfrm>
          <a:prstGeom prst="roundRect">
            <a:avLst>
              <a:gd name="adj" fmla="val 6274"/>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a:extLst>
              <a:ext uri="{FF2B5EF4-FFF2-40B4-BE49-F238E27FC236}">
                <a16:creationId xmlns:a16="http://schemas.microsoft.com/office/drawing/2014/main" id="{E84AFE95-A16A-E643-B6D4-D5D104881C42}"/>
              </a:ext>
            </a:extLst>
          </p:cNvPr>
          <p:cNvCxnSpPr>
            <a:cxnSpLocks/>
            <a:stCxn id="20" idx="3"/>
          </p:cNvCxnSpPr>
          <p:nvPr/>
        </p:nvCxnSpPr>
        <p:spPr>
          <a:xfrm>
            <a:off x="3258106" y="3781121"/>
            <a:ext cx="3213715"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7426A1-760D-864B-8BD9-222B429D39E0}"/>
              </a:ext>
            </a:extLst>
          </p:cNvPr>
          <p:cNvCxnSpPr>
            <a:cxnSpLocks/>
          </p:cNvCxnSpPr>
          <p:nvPr/>
        </p:nvCxnSpPr>
        <p:spPr>
          <a:xfrm>
            <a:off x="5232533" y="4448426"/>
            <a:ext cx="1239288"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243FD2D-09E8-574F-AB5D-0F7967ED34CF}"/>
              </a:ext>
            </a:extLst>
          </p:cNvPr>
          <p:cNvSpPr txBox="1"/>
          <p:nvPr/>
        </p:nvSpPr>
        <p:spPr>
          <a:xfrm>
            <a:off x="6471821" y="3560776"/>
            <a:ext cx="5370991" cy="369332"/>
          </a:xfrm>
          <a:prstGeom prst="rect">
            <a:avLst/>
          </a:prstGeom>
          <a:noFill/>
        </p:spPr>
        <p:txBody>
          <a:bodyPr wrap="square" rtlCol="0">
            <a:spAutoFit/>
          </a:bodyPr>
          <a:lstStyle/>
          <a:p>
            <a:r>
              <a:rPr lang="en-AU" dirty="0">
                <a:latin typeface="Arial Narrow" panose="020B0604020202020204" pitchFamily="34" charset="0"/>
                <a:cs typeface="Arial Narrow" panose="020B0604020202020204" pitchFamily="34" charset="0"/>
              </a:rPr>
              <a:t>reference to the Handler for talk-back interaction with the peer</a:t>
            </a:r>
          </a:p>
        </p:txBody>
      </p:sp>
      <p:sp>
        <p:nvSpPr>
          <p:cNvPr id="26" name="TextBox 25">
            <a:extLst>
              <a:ext uri="{FF2B5EF4-FFF2-40B4-BE49-F238E27FC236}">
                <a16:creationId xmlns:a16="http://schemas.microsoft.com/office/drawing/2014/main" id="{E193AD95-0B3A-FA4B-BA9E-47619B7AD84E}"/>
              </a:ext>
            </a:extLst>
          </p:cNvPr>
          <p:cNvSpPr txBox="1"/>
          <p:nvPr/>
        </p:nvSpPr>
        <p:spPr>
          <a:xfrm>
            <a:off x="6471822" y="4247244"/>
            <a:ext cx="5237825" cy="1477328"/>
          </a:xfrm>
          <a:prstGeom prst="rect">
            <a:avLst/>
          </a:prstGeom>
          <a:noFill/>
        </p:spPr>
        <p:txBody>
          <a:bodyPr wrap="square" rtlCol="0">
            <a:spAutoFit/>
          </a:bodyPr>
          <a:lstStyle/>
          <a:p>
            <a:r>
              <a:rPr lang="en-AU" dirty="0">
                <a:latin typeface="Arial Narrow" panose="020B0604020202020204" pitchFamily="34" charset="0"/>
                <a:cs typeface="Arial Narrow" panose="020B0604020202020204" pitchFamily="34" charset="0"/>
              </a:rPr>
              <a:t>attributes </a:t>
            </a:r>
            <a:r>
              <a:rPr lang="en-AU" dirty="0" err="1">
                <a:latin typeface="Arial Narrow" panose="020B0604020202020204" pitchFamily="34" charset="0"/>
                <a:cs typeface="Arial Narrow" panose="020B0604020202020204" pitchFamily="34" charset="0"/>
              </a:rPr>
              <a:t>represeting</a:t>
            </a:r>
            <a:r>
              <a:rPr lang="en-AU" dirty="0">
                <a:latin typeface="Arial Narrow" panose="020B0604020202020204" pitchFamily="34" charset="0"/>
                <a:cs typeface="Arial Narrow" panose="020B0604020202020204" pitchFamily="34" charset="0"/>
              </a:rPr>
              <a:t> the transaction execution context extracted from the </a:t>
            </a:r>
            <a:r>
              <a:rPr lang="en-AU" b="1" dirty="0" err="1">
                <a:latin typeface="Arial Narrow" panose="020B0604020202020204" pitchFamily="34" charset="0"/>
                <a:cs typeface="Arial Narrow" panose="020B0604020202020204" pitchFamily="34" charset="0"/>
              </a:rPr>
              <a:t>ChaincodeMessage</a:t>
            </a:r>
            <a:r>
              <a:rPr lang="en-AU" dirty="0">
                <a:latin typeface="Arial Narrow" panose="020B0604020202020204" pitchFamily="34" charset="0"/>
                <a:cs typeface="Arial Narrow" panose="020B0604020202020204" pitchFamily="34" charset="0"/>
              </a:rPr>
              <a:t> instance associated to the transaction invocation. Additional attributes (i.e. transient, binding, decorations, ...) are either extracted from the </a:t>
            </a:r>
            <a:r>
              <a:rPr lang="en-AU" b="1" dirty="0" err="1">
                <a:latin typeface="Arial Narrow" panose="020B0604020202020204" pitchFamily="34" charset="0"/>
                <a:cs typeface="Arial Narrow" panose="020B0604020202020204" pitchFamily="34" charset="0"/>
              </a:rPr>
              <a:t>ChaincodeInput</a:t>
            </a:r>
            <a:r>
              <a:rPr lang="en-AU" dirty="0">
                <a:latin typeface="Arial Narrow" panose="020B0604020202020204" pitchFamily="34" charset="0"/>
                <a:cs typeface="Arial Narrow" panose="020B0604020202020204" pitchFamily="34" charset="0"/>
              </a:rPr>
              <a:t> or the </a:t>
            </a:r>
            <a:r>
              <a:rPr lang="en-AU" b="1" dirty="0" err="1">
                <a:latin typeface="Arial Narrow" panose="020B0604020202020204" pitchFamily="34" charset="0"/>
                <a:cs typeface="Arial Narrow" panose="020B0604020202020204" pitchFamily="34" charset="0"/>
              </a:rPr>
              <a:t>SignedProposal</a:t>
            </a:r>
            <a:r>
              <a:rPr lang="en-AU" dirty="0">
                <a:latin typeface="Arial Narrow" panose="020B0604020202020204" pitchFamily="34" charset="0"/>
                <a:cs typeface="Arial Narrow" panose="020B0604020202020204" pitchFamily="34" charset="0"/>
              </a:rPr>
              <a:t>.</a:t>
            </a:r>
          </a:p>
        </p:txBody>
      </p:sp>
      <p:sp>
        <p:nvSpPr>
          <p:cNvPr id="15" name="TextBox 14">
            <a:extLst>
              <a:ext uri="{FF2B5EF4-FFF2-40B4-BE49-F238E27FC236}">
                <a16:creationId xmlns:a16="http://schemas.microsoft.com/office/drawing/2014/main" id="{874E1C4C-D2C8-4D4F-8011-5314D09D6B2C}"/>
              </a:ext>
            </a:extLst>
          </p:cNvPr>
          <p:cNvSpPr txBox="1"/>
          <p:nvPr/>
        </p:nvSpPr>
        <p:spPr>
          <a:xfrm>
            <a:off x="859220" y="3297999"/>
            <a:ext cx="4373313" cy="2693045"/>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newChaincodeStub</a:t>
            </a:r>
            <a:r>
              <a:rPr lang="en-AU" sz="1400" b="1" dirty="0">
                <a:latin typeface="Courier New" panose="02070309020205020404" pitchFamily="49" charset="0"/>
                <a:cs typeface="Courier New" panose="02070309020205020404" pitchFamily="49" charset="0"/>
              </a:rPr>
              <a:t>(</a:t>
            </a:r>
          </a:p>
          <a:p>
            <a:pPr>
              <a:spcBef>
                <a:spcPts val="900"/>
              </a:spcBef>
              <a:spcAft>
                <a:spcPts val="900"/>
              </a:spcAft>
            </a:pPr>
            <a:r>
              <a:rPr lang="en-AU" sz="1400" b="1" dirty="0">
                <a:latin typeface="Courier New" panose="02070309020205020404" pitchFamily="49" charset="0"/>
                <a:cs typeface="Courier New" panose="02070309020205020404" pitchFamily="49" charset="0"/>
              </a:rPr>
              <a:t>    handler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input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pb.ChaincodeInput</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signedProposal</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pb.ChaincodeMessage</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ChaincodeStub</a:t>
            </a:r>
            <a:r>
              <a:rPr lang="en-AU" sz="1400" b="1" dirty="0">
                <a:latin typeface="Courier New" panose="02070309020205020404" pitchFamily="49" charset="0"/>
                <a:cs typeface="Courier New" panose="02070309020205020404" pitchFamily="49" charset="0"/>
              </a:rPr>
              <a:t>, error) {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 </a:t>
            </a:r>
          </a:p>
          <a:p>
            <a:r>
              <a:rPr lang="en-AU" sz="1400" b="1" dirty="0">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err="1">
                <a:latin typeface="Arial Narrow" panose="020B0604020202020204" pitchFamily="34" charset="0"/>
                <a:cs typeface="Arial Narrow" panose="020B0604020202020204" pitchFamily="34" charset="0"/>
              </a:rPr>
              <a:t>ChaincodeStub</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880667"/>
            <a:ext cx="1373581"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Initialisation</a:t>
            </a:r>
          </a:p>
        </p:txBody>
      </p:sp>
      <p:sp>
        <p:nvSpPr>
          <p:cNvPr id="14" name="TextBox 13">
            <a:extLst>
              <a:ext uri="{FF2B5EF4-FFF2-40B4-BE49-F238E27FC236}">
                <a16:creationId xmlns:a16="http://schemas.microsoft.com/office/drawing/2014/main" id="{988ABB67-9F14-7D48-8D0A-79A92C133428}"/>
              </a:ext>
            </a:extLst>
          </p:cNvPr>
          <p:cNvSpPr txBox="1"/>
          <p:nvPr/>
        </p:nvSpPr>
        <p:spPr>
          <a:xfrm>
            <a:off x="887677" y="2420056"/>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A new instance of the </a:t>
            </a:r>
            <a:r>
              <a:rPr lang="en-AU" sz="2000" dirty="0" err="1">
                <a:latin typeface="Arial Narrow" panose="020B0604020202020204" pitchFamily="34" charset="0"/>
                <a:cs typeface="Arial Narrow" panose="020B0604020202020204" pitchFamily="34" charset="0"/>
              </a:rPr>
              <a:t>ChaincodeStub</a:t>
            </a:r>
            <a:r>
              <a:rPr lang="en-AU" sz="2000" dirty="0">
                <a:latin typeface="Arial Narrow" panose="020B0604020202020204" pitchFamily="34" charset="0"/>
                <a:cs typeface="Arial Narrow" panose="020B0604020202020204" pitchFamily="34" charset="0"/>
              </a:rPr>
              <a:t> is created by the Handler for each transaction invocation (i.e. INIT/INVOKE).</a:t>
            </a:r>
          </a:p>
          <a:p>
            <a:r>
              <a:rPr lang="en-AU" sz="2000" dirty="0">
                <a:latin typeface="Arial Narrow" panose="020B0604020202020204" pitchFamily="34" charset="0"/>
                <a:cs typeface="Arial Narrow" panose="020B0604020202020204" pitchFamily="34" charset="0"/>
              </a:rPr>
              <a:t>This is done via the function:</a:t>
            </a:r>
          </a:p>
        </p:txBody>
      </p:sp>
    </p:spTree>
    <p:extLst>
      <p:ext uri="{BB962C8B-B14F-4D97-AF65-F5344CB8AC3E}">
        <p14:creationId xmlns:p14="http://schemas.microsoft.com/office/powerpoint/2010/main" val="278038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par>
                                <p:cTn id="15" presetID="22" presetClass="entr" presetSubtype="8"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7" grpId="0" animBg="1"/>
      <p:bldP spid="25" grpId="0"/>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74E1C4C-D2C8-4D4F-8011-5314D09D6B2C}"/>
              </a:ext>
            </a:extLst>
          </p:cNvPr>
          <p:cNvSpPr txBox="1"/>
          <p:nvPr/>
        </p:nvSpPr>
        <p:spPr>
          <a:xfrm>
            <a:off x="868098" y="3218099"/>
            <a:ext cx="9528571" cy="2893100"/>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(s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ChaincodeStub</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GetState</a:t>
            </a:r>
            <a:r>
              <a:rPr lang="en-AU" sz="1400" b="1" dirty="0">
                <a:latin typeface="Courier New" panose="02070309020205020404" pitchFamily="49" charset="0"/>
                <a:cs typeface="Courier New" panose="02070309020205020404" pitchFamily="49" charset="0"/>
              </a:rPr>
              <a:t>(key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collection := </a:t>
            </a:r>
            <a:r>
              <a:rPr lang="en-AU" sz="1400" b="1" dirty="0">
                <a:solidFill>
                  <a:srgbClr val="C00000"/>
                </a:solidFill>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s.handler.handleGetState</a:t>
            </a:r>
            <a:r>
              <a:rPr lang="en-AU" sz="1400" b="1" dirty="0">
                <a:latin typeface="Courier New" panose="02070309020205020404" pitchFamily="49" charset="0"/>
                <a:cs typeface="Courier New" panose="02070309020205020404" pitchFamily="49" charset="0"/>
              </a:rPr>
              <a:t>(collection, key, </a:t>
            </a:r>
            <a:r>
              <a:rPr lang="en-AU" sz="1400" b="1" dirty="0" err="1">
                <a:latin typeface="Courier New" panose="02070309020205020404" pitchFamily="49" charset="0"/>
                <a:cs typeface="Courier New" panose="02070309020205020404" pitchFamily="49" charset="0"/>
              </a:rPr>
              <a:t>s.ChannelID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a:t>
            </a: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(s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ChaincodeStub</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GetPrivateData</a:t>
            </a:r>
            <a:r>
              <a:rPr lang="en-AU" sz="1400" b="1" dirty="0">
                <a:latin typeface="Courier New" panose="02070309020205020404" pitchFamily="49" charset="0"/>
                <a:cs typeface="Courier New" panose="02070309020205020404" pitchFamily="49" charset="0"/>
              </a:rPr>
              <a:t>(collection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key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collection == </a:t>
            </a:r>
            <a:r>
              <a:rPr lang="en-AU" sz="1400" b="1" dirty="0">
                <a:solidFill>
                  <a:srgbClr val="C0000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fmt.Errorf</a:t>
            </a:r>
            <a:r>
              <a:rPr lang="en-AU" sz="1400" b="1" dirty="0">
                <a:latin typeface="Courier New" panose="02070309020205020404" pitchFamily="49" charset="0"/>
                <a:cs typeface="Courier New" panose="02070309020205020404" pitchFamily="49" charset="0"/>
              </a:rPr>
              <a:t>("collection must not be an empty string")</a:t>
            </a:r>
          </a:p>
          <a:p>
            <a:r>
              <a:rPr lang="en-AU" sz="1400" b="1" dirty="0">
                <a:solidFill>
                  <a:srgbClr val="C0000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s.handler.handleGetState</a:t>
            </a:r>
            <a:r>
              <a:rPr lang="en-AU" sz="1400" b="1" dirty="0">
                <a:latin typeface="Courier New" panose="02070309020205020404" pitchFamily="49" charset="0"/>
                <a:cs typeface="Courier New" panose="02070309020205020404" pitchFamily="49" charset="0"/>
              </a:rPr>
              <a:t>(collection, key, </a:t>
            </a:r>
            <a:r>
              <a:rPr lang="en-AU" sz="1400" b="1" dirty="0" err="1">
                <a:latin typeface="Courier New" panose="02070309020205020404" pitchFamily="49" charset="0"/>
                <a:cs typeface="Courier New" panose="02070309020205020404" pitchFamily="49" charset="0"/>
              </a:rPr>
              <a:t>s.ChannelID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err="1">
                <a:latin typeface="Arial Narrow" panose="020B0604020202020204" pitchFamily="34" charset="0"/>
                <a:cs typeface="Arial Narrow" panose="020B0604020202020204" pitchFamily="34" charset="0"/>
              </a:rPr>
              <a:t>ChaincodeStub</a:t>
            </a:r>
            <a:endParaRPr lang="en-AU" sz="4000"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880667"/>
            <a:ext cx="462722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Examples – Getting ”Public” and Private State</a:t>
            </a:r>
          </a:p>
        </p:txBody>
      </p:sp>
      <p:sp>
        <p:nvSpPr>
          <p:cNvPr id="19" name="TextBox 18">
            <a:extLst>
              <a:ext uri="{FF2B5EF4-FFF2-40B4-BE49-F238E27FC236}">
                <a16:creationId xmlns:a16="http://schemas.microsoft.com/office/drawing/2014/main" id="{9597253F-6492-0F4A-9722-AD2CD142368A}"/>
              </a:ext>
            </a:extLst>
          </p:cNvPr>
          <p:cNvSpPr txBox="1"/>
          <p:nvPr/>
        </p:nvSpPr>
        <p:spPr>
          <a:xfrm>
            <a:off x="887677" y="2357910"/>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Below is an example of how two different capabilities resolve to calling the same Handler method with different parameters.</a:t>
            </a:r>
          </a:p>
        </p:txBody>
      </p:sp>
      <p:sp>
        <p:nvSpPr>
          <p:cNvPr id="21" name="TextBox 20">
            <a:extLst>
              <a:ext uri="{FF2B5EF4-FFF2-40B4-BE49-F238E27FC236}">
                <a16:creationId xmlns:a16="http://schemas.microsoft.com/office/drawing/2014/main" id="{AC494D4C-4E9F-0049-B59E-FAA24CA74768}"/>
              </a:ext>
            </a:extLst>
          </p:cNvPr>
          <p:cNvSpPr txBox="1"/>
          <p:nvPr/>
        </p:nvSpPr>
        <p:spPr>
          <a:xfrm>
            <a:off x="887677" y="6163374"/>
            <a:ext cx="10821970" cy="400110"/>
          </a:xfrm>
          <a:prstGeom prst="rect">
            <a:avLst/>
          </a:prstGeom>
          <a:noFill/>
        </p:spPr>
        <p:txBody>
          <a:bodyPr wrap="square" rtlCol="0">
            <a:spAutoFit/>
          </a:bodyPr>
          <a:lstStyle/>
          <a:p>
            <a:r>
              <a:rPr lang="en-AU" sz="2000" b="1" dirty="0">
                <a:latin typeface="Arial Narrow" panose="020B0604020202020204" pitchFamily="34" charset="0"/>
                <a:cs typeface="Arial Narrow" panose="020B0604020202020204" pitchFamily="34" charset="0"/>
              </a:rPr>
              <a:t>NOTE</a:t>
            </a:r>
            <a:r>
              <a:rPr lang="en-AU" sz="2000" dirty="0">
                <a:latin typeface="Arial Narrow" panose="020B0604020202020204" pitchFamily="34" charset="0"/>
                <a:cs typeface="Arial Narrow" panose="020B0604020202020204" pitchFamily="34" charset="0"/>
              </a:rPr>
              <a:t>: with a few exceptions, most of the stub methods are this simple!</a:t>
            </a:r>
          </a:p>
        </p:txBody>
      </p:sp>
    </p:spTree>
    <p:extLst>
      <p:ext uri="{BB962C8B-B14F-4D97-AF65-F5344CB8AC3E}">
        <p14:creationId xmlns:p14="http://schemas.microsoft.com/office/powerpoint/2010/main" val="3258206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50BEBFA3-EBB3-B540-BDA5-DD1B68908AD8}"/>
              </a:ext>
            </a:extLst>
          </p:cNvPr>
          <p:cNvSpPr/>
          <p:nvPr/>
        </p:nvSpPr>
        <p:spPr>
          <a:xfrm>
            <a:off x="1953793" y="4670044"/>
            <a:ext cx="6728567"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err="1">
                <a:latin typeface="Arial Narrow" panose="020B0604020202020204" pitchFamily="34" charset="0"/>
                <a:cs typeface="Arial Narrow" panose="020B0604020202020204" pitchFamily="34" charset="0"/>
              </a:rPr>
              <a:t>ChaincodeStub</a:t>
            </a:r>
            <a:r>
              <a:rPr lang="en-AU" sz="4000" dirty="0">
                <a:latin typeface="Arial Narrow" panose="020B0604020202020204" pitchFamily="34" charset="0"/>
                <a:cs typeface="Arial Narrow" panose="020B0604020202020204" pitchFamily="34" charset="0"/>
              </a:rPr>
              <a:t> / 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880667"/>
            <a:ext cx="350236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Managing Talk-backs with the Peer</a:t>
            </a:r>
          </a:p>
        </p:txBody>
      </p:sp>
      <p:sp>
        <p:nvSpPr>
          <p:cNvPr id="19" name="TextBox 18">
            <a:extLst>
              <a:ext uri="{FF2B5EF4-FFF2-40B4-BE49-F238E27FC236}">
                <a16:creationId xmlns:a16="http://schemas.microsoft.com/office/drawing/2014/main" id="{9597253F-6492-0F4A-9722-AD2CD142368A}"/>
              </a:ext>
            </a:extLst>
          </p:cNvPr>
          <p:cNvSpPr txBox="1"/>
          <p:nvPr/>
        </p:nvSpPr>
        <p:spPr>
          <a:xfrm>
            <a:off x="887677" y="2357910"/>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logic for coordinating the interaction with the Peer to address chaincode ledger requests, rich queries and invocations is completely managed by Handler, that hides to the stub the complexities of managing concurrency.</a:t>
            </a:r>
          </a:p>
        </p:txBody>
      </p:sp>
      <p:sp>
        <p:nvSpPr>
          <p:cNvPr id="14" name="TextBox 13">
            <a:extLst>
              <a:ext uri="{FF2B5EF4-FFF2-40B4-BE49-F238E27FC236}">
                <a16:creationId xmlns:a16="http://schemas.microsoft.com/office/drawing/2014/main" id="{25684252-AFFB-D842-907F-C600C7883D52}"/>
              </a:ext>
            </a:extLst>
          </p:cNvPr>
          <p:cNvSpPr txBox="1"/>
          <p:nvPr/>
        </p:nvSpPr>
        <p:spPr>
          <a:xfrm>
            <a:off x="887677" y="3173707"/>
            <a:ext cx="10821970"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From the stub perspective this is as simple as a synchronous call.</a:t>
            </a:r>
          </a:p>
        </p:txBody>
      </p:sp>
      <p:sp>
        <p:nvSpPr>
          <p:cNvPr id="16" name="TextBox 15">
            <a:extLst>
              <a:ext uri="{FF2B5EF4-FFF2-40B4-BE49-F238E27FC236}">
                <a16:creationId xmlns:a16="http://schemas.microsoft.com/office/drawing/2014/main" id="{CCDBECBF-3E4D-764B-9709-53D3831992D1}"/>
              </a:ext>
            </a:extLst>
          </p:cNvPr>
          <p:cNvSpPr txBox="1"/>
          <p:nvPr/>
        </p:nvSpPr>
        <p:spPr>
          <a:xfrm>
            <a:off x="887677" y="4023226"/>
            <a:ext cx="7917552" cy="1169551"/>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(s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ChaincodeStub</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GetState</a:t>
            </a:r>
            <a:r>
              <a:rPr lang="en-AU" sz="1400" b="1" dirty="0">
                <a:latin typeface="Courier New" panose="02070309020205020404" pitchFamily="49" charset="0"/>
                <a:cs typeface="Courier New" panose="02070309020205020404" pitchFamily="49" charset="0"/>
              </a:rPr>
              <a:t>(key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collection := </a:t>
            </a:r>
            <a:r>
              <a:rPr lang="en-AU" sz="1400" b="1" dirty="0">
                <a:solidFill>
                  <a:srgbClr val="C00000"/>
                </a:solidFill>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s.handler.handleGetState</a:t>
            </a:r>
            <a:r>
              <a:rPr lang="en-AU" sz="1400" b="1" dirty="0">
                <a:latin typeface="Courier New" panose="02070309020205020404" pitchFamily="49" charset="0"/>
                <a:cs typeface="Courier New" panose="02070309020205020404" pitchFamily="49" charset="0"/>
              </a:rPr>
              <a:t>(collection, key, </a:t>
            </a:r>
            <a:r>
              <a:rPr lang="en-AU" sz="1400" b="1" dirty="0" err="1">
                <a:latin typeface="Courier New" panose="02070309020205020404" pitchFamily="49" charset="0"/>
                <a:cs typeface="Courier New" panose="02070309020205020404" pitchFamily="49" charset="0"/>
              </a:rPr>
              <a:t>s.ChannelID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B6D10E49-6136-6C4B-A076-79643B983E2B}"/>
              </a:ext>
            </a:extLst>
          </p:cNvPr>
          <p:cNvSpPr txBox="1"/>
          <p:nvPr/>
        </p:nvSpPr>
        <p:spPr>
          <a:xfrm>
            <a:off x="4429958" y="5692592"/>
            <a:ext cx="6995603" cy="646331"/>
          </a:xfrm>
          <a:prstGeom prst="rect">
            <a:avLst/>
          </a:prstGeom>
          <a:noFill/>
        </p:spPr>
        <p:txBody>
          <a:bodyPr wrap="square" rtlCol="0">
            <a:spAutoFit/>
          </a:bodyPr>
          <a:lstStyle/>
          <a:p>
            <a:r>
              <a:rPr lang="en-AU" dirty="0">
                <a:latin typeface="Arial Narrow" panose="020B0604020202020204" pitchFamily="34" charset="0"/>
                <a:cs typeface="Arial Narrow" panose="020B0604020202020204" pitchFamily="34" charset="0"/>
              </a:rPr>
              <a:t>this is a blocking call until the handler has received a response from the peer in the form of a </a:t>
            </a:r>
            <a:r>
              <a:rPr lang="en-AU" b="1" dirty="0" err="1">
                <a:latin typeface="Arial Narrow" panose="020B0604020202020204" pitchFamily="34" charset="0"/>
                <a:cs typeface="Arial Narrow" panose="020B0604020202020204" pitchFamily="34" charset="0"/>
              </a:rPr>
              <a:t>ChaincodeMessage</a:t>
            </a:r>
            <a:r>
              <a:rPr lang="en-AU" dirty="0">
                <a:latin typeface="Arial Narrow" panose="020B0604020202020204" pitchFamily="34" charset="0"/>
                <a:cs typeface="Arial Narrow" panose="020B0604020202020204" pitchFamily="34" charset="0"/>
              </a:rPr>
              <a:t> replying to the request.</a:t>
            </a:r>
          </a:p>
        </p:txBody>
      </p:sp>
      <p:grpSp>
        <p:nvGrpSpPr>
          <p:cNvPr id="11" name="Group 10">
            <a:extLst>
              <a:ext uri="{FF2B5EF4-FFF2-40B4-BE49-F238E27FC236}">
                <a16:creationId xmlns:a16="http://schemas.microsoft.com/office/drawing/2014/main" id="{8D72F3A4-3D4A-4242-9D6D-D00FF7924E0C}"/>
              </a:ext>
            </a:extLst>
          </p:cNvPr>
          <p:cNvGrpSpPr/>
          <p:nvPr/>
        </p:nvGrpSpPr>
        <p:grpSpPr>
          <a:xfrm>
            <a:off x="3122301" y="4950800"/>
            <a:ext cx="1239288" cy="1064958"/>
            <a:chOff x="3122301" y="4950800"/>
            <a:chExt cx="1239288" cy="1064958"/>
          </a:xfrm>
        </p:grpSpPr>
        <p:cxnSp>
          <p:nvCxnSpPr>
            <p:cNvPr id="18" name="Straight Connector 17">
              <a:extLst>
                <a:ext uri="{FF2B5EF4-FFF2-40B4-BE49-F238E27FC236}">
                  <a16:creationId xmlns:a16="http://schemas.microsoft.com/office/drawing/2014/main" id="{FAD6FFCC-AF27-0C41-B123-0D034B2F7306}"/>
                </a:ext>
              </a:extLst>
            </p:cNvPr>
            <p:cNvCxnSpPr>
              <a:cxnSpLocks/>
            </p:cNvCxnSpPr>
            <p:nvPr/>
          </p:nvCxnSpPr>
          <p:spPr>
            <a:xfrm>
              <a:off x="3122301" y="6015758"/>
              <a:ext cx="1239288"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8CCB3C-5255-BC41-800C-566C1B027FA7}"/>
                </a:ext>
              </a:extLst>
            </p:cNvPr>
            <p:cNvCxnSpPr>
              <a:cxnSpLocks/>
            </p:cNvCxnSpPr>
            <p:nvPr/>
          </p:nvCxnSpPr>
          <p:spPr>
            <a:xfrm>
              <a:off x="3122301" y="4950800"/>
              <a:ext cx="0" cy="1064957"/>
            </a:xfrm>
            <a:prstGeom prst="line">
              <a:avLst/>
            </a:prstGeom>
            <a:ln>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201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Operating Modality</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p:txBody>
          <a:bodyPr>
            <a:normAutofit/>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Development Mode</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 this modality the Hyperledger Fabric peer does not own the chaincode process which is responsible for its own life-cycle (start-up, configuration, termination).</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This modality is particularly suited for development (and debugging) as it reduces the time of setup for development iterations, as we can run the chaincode as a local process and bind a debugger to it.</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 this modality the chaincode process is required to have already linked the code associated to the smart contract to execute and it is responsible to connect to the peer to enable the interaction.</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E9ADB13C-F323-B94A-8502-83E58C19726C}"/>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DD0061A2-C536-764B-8822-A2EF7E052367}"/>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672AC08-0767-B54F-9AF7-909B81B5A0BB}"/>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34A7D234-A800-9947-A636-811D3AC9DB40}"/>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26521227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8215C6DC-FD32-E145-B0D6-A145C69AC143}"/>
              </a:ext>
            </a:extLst>
          </p:cNvPr>
          <p:cNvSpPr/>
          <p:nvPr/>
        </p:nvSpPr>
        <p:spPr>
          <a:xfrm>
            <a:off x="3122302" y="4936590"/>
            <a:ext cx="4405962"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A11F2CDD-CF57-7E4A-8F3E-B1A55222740E}"/>
              </a:ext>
            </a:extLst>
          </p:cNvPr>
          <p:cNvSpPr txBox="1"/>
          <p:nvPr/>
        </p:nvSpPr>
        <p:spPr>
          <a:xfrm>
            <a:off x="8232559" y="4863422"/>
            <a:ext cx="3959441" cy="369332"/>
          </a:xfrm>
          <a:prstGeom prst="rect">
            <a:avLst/>
          </a:prstGeom>
          <a:noFill/>
        </p:spPr>
        <p:txBody>
          <a:bodyPr wrap="square" rtlCol="0">
            <a:spAutoFit/>
          </a:bodyPr>
          <a:lstStyle/>
          <a:p>
            <a:r>
              <a:rPr lang="en-AU" dirty="0">
                <a:latin typeface="Arial Narrow" panose="020B0604020202020204" pitchFamily="34" charset="0"/>
                <a:cs typeface="Arial Narrow" panose="020B0604020202020204" pitchFamily="34" charset="0"/>
              </a:rPr>
              <a:t>create a channel to wait on for the response</a:t>
            </a:r>
          </a:p>
        </p:txBody>
      </p:sp>
      <p:cxnSp>
        <p:nvCxnSpPr>
          <p:cNvPr id="26" name="Straight Connector 25">
            <a:extLst>
              <a:ext uri="{FF2B5EF4-FFF2-40B4-BE49-F238E27FC236}">
                <a16:creationId xmlns:a16="http://schemas.microsoft.com/office/drawing/2014/main" id="{4BA44D34-3EB1-7D45-8CE0-67CBCB53A717}"/>
              </a:ext>
            </a:extLst>
          </p:cNvPr>
          <p:cNvCxnSpPr>
            <a:cxnSpLocks/>
          </p:cNvCxnSpPr>
          <p:nvPr/>
        </p:nvCxnSpPr>
        <p:spPr>
          <a:xfrm>
            <a:off x="7528264" y="5074722"/>
            <a:ext cx="683581"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3C2BF29C-5B05-254A-A623-6DC6279F9160}"/>
              </a:ext>
            </a:extLst>
          </p:cNvPr>
          <p:cNvSpPr/>
          <p:nvPr/>
        </p:nvSpPr>
        <p:spPr>
          <a:xfrm>
            <a:off x="1322773" y="5788308"/>
            <a:ext cx="5035117"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a:extLst>
              <a:ext uri="{FF2B5EF4-FFF2-40B4-BE49-F238E27FC236}">
                <a16:creationId xmlns:a16="http://schemas.microsoft.com/office/drawing/2014/main" id="{20FEA3B9-339C-8E40-B4F2-F199754296A6}"/>
              </a:ext>
            </a:extLst>
          </p:cNvPr>
          <p:cNvSpPr txBox="1"/>
          <p:nvPr/>
        </p:nvSpPr>
        <p:spPr>
          <a:xfrm>
            <a:off x="8225164" y="5715140"/>
            <a:ext cx="3440098" cy="369332"/>
          </a:xfrm>
          <a:prstGeom prst="rect">
            <a:avLst/>
          </a:prstGeom>
          <a:noFill/>
        </p:spPr>
        <p:txBody>
          <a:bodyPr wrap="square" rtlCol="0">
            <a:spAutoFit/>
          </a:bodyPr>
          <a:lstStyle/>
          <a:p>
            <a:r>
              <a:rPr lang="en-AU" dirty="0">
                <a:latin typeface="Arial Narrow" panose="020B0604020202020204" pitchFamily="34" charset="0"/>
                <a:cs typeface="Arial Narrow" panose="020B0604020202020204" pitchFamily="34" charset="0"/>
              </a:rPr>
              <a:t>defer channel deletion until completion</a:t>
            </a:r>
          </a:p>
        </p:txBody>
      </p:sp>
      <p:cxnSp>
        <p:nvCxnSpPr>
          <p:cNvPr id="30" name="Straight Connector 29">
            <a:extLst>
              <a:ext uri="{FF2B5EF4-FFF2-40B4-BE49-F238E27FC236}">
                <a16:creationId xmlns:a16="http://schemas.microsoft.com/office/drawing/2014/main" id="{1837C26E-C54C-B445-AC3E-45B700717D89}"/>
              </a:ext>
            </a:extLst>
          </p:cNvPr>
          <p:cNvCxnSpPr>
            <a:cxnSpLocks/>
          </p:cNvCxnSpPr>
          <p:nvPr/>
        </p:nvCxnSpPr>
        <p:spPr>
          <a:xfrm>
            <a:off x="6357890" y="5926440"/>
            <a:ext cx="1853955"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7972AAB5-E405-D845-B726-C4AA722E4800}"/>
              </a:ext>
            </a:extLst>
          </p:cNvPr>
          <p:cNvSpPr/>
          <p:nvPr/>
        </p:nvSpPr>
        <p:spPr>
          <a:xfrm>
            <a:off x="2068819" y="6210449"/>
            <a:ext cx="3177884"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TextBox 31">
            <a:extLst>
              <a:ext uri="{FF2B5EF4-FFF2-40B4-BE49-F238E27FC236}">
                <a16:creationId xmlns:a16="http://schemas.microsoft.com/office/drawing/2014/main" id="{A6038566-E528-7447-B492-29BD17A1005C}"/>
              </a:ext>
            </a:extLst>
          </p:cNvPr>
          <p:cNvSpPr txBox="1"/>
          <p:nvPr/>
        </p:nvSpPr>
        <p:spPr>
          <a:xfrm>
            <a:off x="8226641" y="6163915"/>
            <a:ext cx="3855868" cy="369332"/>
          </a:xfrm>
          <a:prstGeom prst="rect">
            <a:avLst/>
          </a:prstGeom>
          <a:noFill/>
        </p:spPr>
        <p:txBody>
          <a:bodyPr wrap="square" rtlCol="0">
            <a:spAutoFit/>
          </a:bodyPr>
          <a:lstStyle/>
          <a:p>
            <a:r>
              <a:rPr lang="en-AU" dirty="0">
                <a:latin typeface="Arial Narrow" panose="020B0604020202020204" pitchFamily="34" charset="0"/>
                <a:cs typeface="Arial Narrow" panose="020B0604020202020204" pitchFamily="34" charset="0"/>
              </a:rPr>
              <a:t>send the message and wait on the channel</a:t>
            </a:r>
          </a:p>
        </p:txBody>
      </p:sp>
      <p:cxnSp>
        <p:nvCxnSpPr>
          <p:cNvPr id="33" name="Straight Connector 32">
            <a:extLst>
              <a:ext uri="{FF2B5EF4-FFF2-40B4-BE49-F238E27FC236}">
                <a16:creationId xmlns:a16="http://schemas.microsoft.com/office/drawing/2014/main" id="{C6FACCD7-DA97-1B40-A919-3DA0E42E3FB2}"/>
              </a:ext>
            </a:extLst>
          </p:cNvPr>
          <p:cNvCxnSpPr>
            <a:cxnSpLocks/>
          </p:cNvCxnSpPr>
          <p:nvPr/>
        </p:nvCxnSpPr>
        <p:spPr>
          <a:xfrm>
            <a:off x="5246703" y="6348581"/>
            <a:ext cx="2985856"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880667"/>
            <a:ext cx="350236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Managing Talk-backs with the Peer</a:t>
            </a:r>
          </a:p>
        </p:txBody>
      </p:sp>
      <p:sp>
        <p:nvSpPr>
          <p:cNvPr id="19" name="TextBox 18">
            <a:extLst>
              <a:ext uri="{FF2B5EF4-FFF2-40B4-BE49-F238E27FC236}">
                <a16:creationId xmlns:a16="http://schemas.microsoft.com/office/drawing/2014/main" id="{9597253F-6492-0F4A-9722-AD2CD142368A}"/>
              </a:ext>
            </a:extLst>
          </p:cNvPr>
          <p:cNvSpPr txBox="1"/>
          <p:nvPr/>
        </p:nvSpPr>
        <p:spPr>
          <a:xfrm>
            <a:off x="887677" y="2313520"/>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implementation of the communication back to the peer within the context of a transaction is coordinated through ad-hoc channels that are created for each interaction back with the peer.</a:t>
            </a:r>
          </a:p>
        </p:txBody>
      </p:sp>
      <p:sp>
        <p:nvSpPr>
          <p:cNvPr id="14" name="TextBox 13">
            <a:extLst>
              <a:ext uri="{FF2B5EF4-FFF2-40B4-BE49-F238E27FC236}">
                <a16:creationId xmlns:a16="http://schemas.microsoft.com/office/drawing/2014/main" id="{25684252-AFFB-D842-907F-C600C7883D52}"/>
              </a:ext>
            </a:extLst>
          </p:cNvPr>
          <p:cNvSpPr txBox="1"/>
          <p:nvPr/>
        </p:nvSpPr>
        <p:spPr>
          <a:xfrm>
            <a:off x="887677" y="3129317"/>
            <a:ext cx="10821970"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main method responsible for this is </a:t>
            </a:r>
            <a:r>
              <a:rPr lang="en-AU" sz="2000" b="1" dirty="0" err="1">
                <a:latin typeface="Arial Narrow" panose="020B0604020202020204" pitchFamily="34" charset="0"/>
                <a:cs typeface="Arial Narrow" panose="020B0604020202020204" pitchFamily="34" charset="0"/>
              </a:rPr>
              <a:t>callPeerWithChaincodeMsg</a:t>
            </a:r>
            <a:r>
              <a:rPr lang="en-AU" sz="2000" dirty="0">
                <a:latin typeface="Arial Narrow" panose="020B0604020202020204" pitchFamily="34" charset="0"/>
                <a:cs typeface="Arial Narrow" panose="020B0604020202020204" pitchFamily="34" charset="0"/>
              </a:rPr>
              <a:t>:</a:t>
            </a:r>
          </a:p>
        </p:txBody>
      </p:sp>
      <p:sp>
        <p:nvSpPr>
          <p:cNvPr id="21" name="TextBox 20">
            <a:extLst>
              <a:ext uri="{FF2B5EF4-FFF2-40B4-BE49-F238E27FC236}">
                <a16:creationId xmlns:a16="http://schemas.microsoft.com/office/drawing/2014/main" id="{7E00C934-6668-4845-AE21-F48F5440EA22}"/>
              </a:ext>
            </a:extLst>
          </p:cNvPr>
          <p:cNvSpPr txBox="1"/>
          <p:nvPr/>
        </p:nvSpPr>
        <p:spPr>
          <a:xfrm>
            <a:off x="974629" y="3644238"/>
            <a:ext cx="6628738" cy="3108543"/>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(h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callPeerWithChaincodeMsg</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msg *</a:t>
            </a:r>
            <a:r>
              <a:rPr lang="en-AU" sz="1400" b="1" dirty="0" err="1">
                <a:latin typeface="Courier New" panose="02070309020205020404" pitchFamily="49" charset="0"/>
                <a:cs typeface="Courier New" panose="02070309020205020404" pitchFamily="49" charset="0"/>
              </a:rPr>
              <a:t>pb.ChaincodeMessage</a:t>
            </a:r>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p>
          <a:p>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respChan</a:t>
            </a:r>
            <a:r>
              <a:rPr lang="en-AU" sz="1400" b="1" dirty="0">
                <a:latin typeface="Courier New" panose="02070309020205020404" pitchFamily="49" charset="0"/>
                <a:cs typeface="Courier New" panose="02070309020205020404" pitchFamily="49" charset="0"/>
              </a:rPr>
              <a:t>, err := </a:t>
            </a:r>
            <a:r>
              <a:rPr lang="en-AU" sz="1400" b="1" dirty="0" err="1">
                <a:latin typeface="Courier New" panose="02070309020205020404" pitchFamily="49" charset="0"/>
                <a:cs typeface="Courier New" panose="02070309020205020404" pitchFamily="49" charset="0"/>
              </a:rPr>
              <a:t>h.createResponseChannel</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err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err</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defer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h.deleteResponseChannel</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h.sendReceive</a:t>
            </a:r>
            <a:r>
              <a:rPr lang="en-AU" sz="1400" b="1" dirty="0">
                <a:latin typeface="Courier New" panose="02070309020205020404" pitchFamily="49" charset="0"/>
                <a:cs typeface="Courier New" panose="02070309020205020404" pitchFamily="49" charset="0"/>
              </a:rPr>
              <a:t>(msg, </a:t>
            </a:r>
            <a:r>
              <a:rPr lang="en-AU" sz="1400" b="1" dirty="0" err="1">
                <a:latin typeface="Courier New" panose="02070309020205020404" pitchFamily="49" charset="0"/>
                <a:cs typeface="Courier New" panose="02070309020205020404" pitchFamily="49" charset="0"/>
              </a:rPr>
              <a:t>respChan</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9414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000"/>
                            </p:stCondLst>
                            <p:childTnLst>
                              <p:par>
                                <p:cTn id="33" presetID="1" presetClass="entr" presetSubtype="0"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8" grpId="0" animBg="1"/>
      <p:bldP spid="29" grpId="0"/>
      <p:bldP spid="31" grpId="0" animBg="1"/>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6BCE18A0-B1BD-6246-B075-31242D74942F}"/>
              </a:ext>
            </a:extLst>
          </p:cNvPr>
          <p:cNvSpPr/>
          <p:nvPr/>
        </p:nvSpPr>
        <p:spPr>
          <a:xfrm>
            <a:off x="2347652" y="4203687"/>
            <a:ext cx="4087015"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7E00C934-6668-4845-AE21-F48F5440EA22}"/>
              </a:ext>
            </a:extLst>
          </p:cNvPr>
          <p:cNvSpPr txBox="1"/>
          <p:nvPr/>
        </p:nvSpPr>
        <p:spPr>
          <a:xfrm>
            <a:off x="819806" y="2500226"/>
            <a:ext cx="11246990" cy="3970318"/>
          </a:xfrm>
          <a:prstGeom prst="rect">
            <a:avLst/>
          </a:prstGeom>
          <a:noFill/>
        </p:spPr>
        <p:txBody>
          <a:bodyPr wrap="non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(h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createResponsechannel</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h.responseChannelMutex.Lock</a:t>
            </a:r>
            <a:r>
              <a:rPr lang="en-AU" sz="1400" b="1" dirty="0">
                <a:latin typeface="Courier New" panose="02070309020205020404" pitchFamily="49" charset="0"/>
                <a:cs typeface="Courier New" panose="02070309020205020404" pitchFamily="49" charset="0"/>
              </a:rPr>
              <a:t>()</a:t>
            </a:r>
          </a:p>
          <a:p>
            <a:r>
              <a:rPr lang="en-AU" sz="1400" b="1" dirty="0">
                <a:solidFill>
                  <a:srgbClr val="0070C0"/>
                </a:solidFill>
                <a:latin typeface="Courier New" panose="02070309020205020404" pitchFamily="49" charset="0"/>
                <a:cs typeface="Courier New" panose="02070309020205020404" pitchFamily="49" charset="0"/>
              </a:rPr>
              <a:t>   defer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h.responseChannelMutex.Unlock</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h.responseChannels</a:t>
            </a:r>
            <a:r>
              <a:rPr lang="en-AU" sz="1400" b="1" dirty="0">
                <a:latin typeface="Courier New" panose="02070309020205020404" pitchFamily="49" charset="0"/>
                <a:cs typeface="Courier New" panose="02070309020205020404" pitchFamily="49" charset="0"/>
              </a:rPr>
              <a:t>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fmt.Errorf</a:t>
            </a:r>
            <a:r>
              <a:rPr lang="en-AU" sz="1400" b="1" dirty="0">
                <a:latin typeface="Courier New" panose="02070309020205020404" pitchFamily="49" charset="0"/>
                <a:cs typeface="Courier New" panose="02070309020205020404" pitchFamily="49" charset="0"/>
              </a:rPr>
              <a:t>(</a:t>
            </a:r>
            <a:r>
              <a:rPr lang="en-AU" sz="1400" b="1" dirty="0">
                <a:solidFill>
                  <a:srgbClr val="C00000"/>
                </a:solidFill>
                <a:latin typeface="Courier New" panose="02070309020205020404" pitchFamily="49" charset="0"/>
                <a:cs typeface="Courier New" panose="02070309020205020404" pitchFamily="49" charset="0"/>
              </a:rPr>
              <a:t>"[%s] cannot create response channel"</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shorttxid</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txCtxID</a:t>
            </a:r>
            <a:r>
              <a:rPr lang="en-AU" sz="1400" b="1" dirty="0">
                <a:latin typeface="Courier New" panose="02070309020205020404" pitchFamily="49" charset="0"/>
                <a:cs typeface="Courier New" panose="02070309020205020404" pitchFamily="49" charset="0"/>
              </a:rPr>
              <a:t> := </a:t>
            </a:r>
            <a:r>
              <a:rPr lang="en-AU" sz="1400" b="1" dirty="0" err="1">
                <a:latin typeface="Courier New" panose="02070309020205020404" pitchFamily="49" charset="0"/>
                <a:cs typeface="Courier New" panose="02070309020205020404" pitchFamily="49" charset="0"/>
              </a:rPr>
              <a:t>transactionContextID</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txCtxID</a:t>
            </a:r>
            <a:r>
              <a:rPr lang="en-AU" sz="1400" b="1" dirty="0">
                <a:latin typeface="Courier New" panose="02070309020205020404" pitchFamily="49" charset="0"/>
                <a:cs typeface="Courier New" panose="02070309020205020404" pitchFamily="49" charset="0"/>
              </a:rPr>
              <a:t>]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fmt.Errorf</a:t>
            </a:r>
            <a:r>
              <a:rPr lang="en-AU" sz="1400" b="1" dirty="0">
                <a:latin typeface="Courier New" panose="02070309020205020404" pitchFamily="49" charset="0"/>
                <a:cs typeface="Courier New" panose="02070309020205020404" pitchFamily="49" charset="0"/>
              </a:rPr>
              <a:t>(</a:t>
            </a:r>
            <a:r>
              <a:rPr lang="en-AU" sz="1400" b="1" dirty="0">
                <a:solidFill>
                  <a:srgbClr val="C00000"/>
                </a:solidFill>
                <a:latin typeface="Courier New" panose="02070309020205020404" pitchFamily="49" charset="0"/>
                <a:cs typeface="Courier New" panose="02070309020205020404" pitchFamily="49" charset="0"/>
              </a:rPr>
              <a:t>"[%s] channel exists"</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shorttxid</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responseChan</a:t>
            </a:r>
            <a:r>
              <a:rPr lang="en-AU" sz="1400" b="1" dirty="0">
                <a:latin typeface="Courier New" panose="02070309020205020404" pitchFamily="49" charset="0"/>
                <a:cs typeface="Courier New" panose="02070309020205020404" pitchFamily="49" charset="0"/>
              </a:rPr>
              <a:t> := make(</a:t>
            </a:r>
            <a:r>
              <a:rPr lang="en-AU" sz="1400" b="1" dirty="0" err="1">
                <a:solidFill>
                  <a:srgbClr val="0070C0"/>
                </a:solidFill>
                <a:latin typeface="Courier New" panose="02070309020205020404" pitchFamily="49" charset="0"/>
                <a:cs typeface="Courier New" panose="02070309020205020404" pitchFamily="49" charset="0"/>
              </a:rPr>
              <a:t>chan</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txCtxID</a:t>
            </a:r>
            <a:r>
              <a:rPr lang="en-AU" sz="1400" b="1" dirty="0">
                <a:latin typeface="Courier New" panose="02070309020205020404" pitchFamily="49" charset="0"/>
                <a:cs typeface="Courier New" panose="02070309020205020404" pitchFamily="49" charset="0"/>
              </a:rPr>
              <a:t>] = </a:t>
            </a:r>
            <a:r>
              <a:rPr lang="en-AU" sz="1400" b="1" dirty="0" err="1">
                <a:latin typeface="Courier New" panose="02070309020205020404" pitchFamily="49" charset="0"/>
                <a:cs typeface="Courier New" panose="02070309020205020404" pitchFamily="49" charset="0"/>
              </a:rPr>
              <a:t>responseChan</a:t>
            </a:r>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responseChan</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nil</a:t>
            </a:r>
          </a:p>
          <a:p>
            <a:r>
              <a:rPr lang="en-AU" sz="1400" b="1" dirty="0">
                <a:latin typeface="Courier New" panose="02070309020205020404" pitchFamily="49" charset="0"/>
                <a:cs typeface="Courier New" panose="02070309020205020404" pitchFamily="49" charset="0"/>
              </a:rPr>
              <a:t>}</a:t>
            </a:r>
          </a:p>
        </p:txBody>
      </p:sp>
      <p:cxnSp>
        <p:nvCxnSpPr>
          <p:cNvPr id="15" name="Straight Connector 14">
            <a:extLst>
              <a:ext uri="{FF2B5EF4-FFF2-40B4-BE49-F238E27FC236}">
                <a16:creationId xmlns:a16="http://schemas.microsoft.com/office/drawing/2014/main" id="{64B8F6EE-6456-0847-81D2-877D57CF1376}"/>
              </a:ext>
            </a:extLst>
          </p:cNvPr>
          <p:cNvCxnSpPr>
            <a:cxnSpLocks/>
          </p:cNvCxnSpPr>
          <p:nvPr/>
        </p:nvCxnSpPr>
        <p:spPr>
          <a:xfrm>
            <a:off x="6434667" y="4341819"/>
            <a:ext cx="2619022"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880667"/>
            <a:ext cx="350236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Managing Talk-backs with the Peer</a:t>
            </a:r>
          </a:p>
        </p:txBody>
      </p:sp>
      <p:sp>
        <p:nvSpPr>
          <p:cNvPr id="14" name="TextBox 13">
            <a:extLst>
              <a:ext uri="{FF2B5EF4-FFF2-40B4-BE49-F238E27FC236}">
                <a16:creationId xmlns:a16="http://schemas.microsoft.com/office/drawing/2014/main" id="{03CE2499-A50D-A445-A3D9-BB01D91F25AD}"/>
              </a:ext>
            </a:extLst>
          </p:cNvPr>
          <p:cNvSpPr txBox="1"/>
          <p:nvPr/>
        </p:nvSpPr>
        <p:spPr>
          <a:xfrm>
            <a:off x="9121454" y="4203687"/>
            <a:ext cx="2630435" cy="1508105"/>
          </a:xfrm>
          <a:prstGeom prst="rect">
            <a:avLst/>
          </a:prstGeom>
          <a:noFill/>
        </p:spPr>
        <p:txBody>
          <a:bodyPr wrap="square" rtlCol="0">
            <a:spAutoFit/>
          </a:bodyPr>
          <a:lstStyle/>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channeID</a:t>
            </a:r>
            <a:r>
              <a:rPr lang="en-AU" sz="1400" b="1" dirty="0">
                <a:latin typeface="Courier New" panose="02070309020205020404" pitchFamily="49" charset="0"/>
                <a:cs typeface="Courier New" panose="02070309020205020404" pitchFamily="49" charset="0"/>
              </a:rPr>
              <a:t> + </a:t>
            </a:r>
            <a:r>
              <a:rPr lang="en-AU" sz="1400" b="1" dirty="0" err="1">
                <a:latin typeface="Courier New" panose="02070309020205020404" pitchFamily="49" charset="0"/>
                <a:cs typeface="Courier New" panose="02070309020205020404" pitchFamily="49" charset="0"/>
              </a:rPr>
              <a:t>txId</a:t>
            </a:r>
            <a:endParaRPr lang="en-AU" sz="1400" b="1" dirty="0">
              <a:latin typeface="Courier New" panose="02070309020205020404" pitchFamily="49" charset="0"/>
              <a:cs typeface="Courier New" panose="02070309020205020404" pitchFamily="49" charset="0"/>
            </a:endParaRPr>
          </a:p>
          <a:p>
            <a:endParaRPr lang="en-AU" sz="1400" b="1" dirty="0">
              <a:latin typeface="Courier New" panose="02070309020205020404" pitchFamily="49" charset="0"/>
              <a:cs typeface="Courier New" panose="02070309020205020404" pitchFamily="49" charset="0"/>
            </a:endParaRPr>
          </a:p>
          <a:p>
            <a:r>
              <a:rPr lang="en-AU" sz="1600" dirty="0">
                <a:latin typeface="Arial Narrow" panose="020B0604020202020204" pitchFamily="34" charset="0"/>
                <a:cs typeface="Arial Narrow" panose="020B0604020202020204" pitchFamily="34" charset="0"/>
              </a:rPr>
              <a:t>The combination of the channel and transaction identifier creates a unique identifier for the synchronisation channel.</a:t>
            </a:r>
          </a:p>
        </p:txBody>
      </p:sp>
    </p:spTree>
    <p:extLst>
      <p:ext uri="{BB962C8B-B14F-4D97-AF65-F5344CB8AC3E}">
        <p14:creationId xmlns:p14="http://schemas.microsoft.com/office/powerpoint/2010/main" val="45565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783009"/>
            <a:ext cx="350236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Managing Talk-backs with the Peer</a:t>
            </a:r>
          </a:p>
        </p:txBody>
      </p:sp>
      <p:sp>
        <p:nvSpPr>
          <p:cNvPr id="21" name="TextBox 20">
            <a:extLst>
              <a:ext uri="{FF2B5EF4-FFF2-40B4-BE49-F238E27FC236}">
                <a16:creationId xmlns:a16="http://schemas.microsoft.com/office/drawing/2014/main" id="{7E00C934-6668-4845-AE21-F48F5440EA22}"/>
              </a:ext>
            </a:extLst>
          </p:cNvPr>
          <p:cNvSpPr txBox="1"/>
          <p:nvPr/>
        </p:nvSpPr>
        <p:spPr>
          <a:xfrm>
            <a:off x="819806" y="2251647"/>
            <a:ext cx="11372194" cy="2462213"/>
          </a:xfrm>
          <a:prstGeom prst="rect">
            <a:avLst/>
          </a:prstGeom>
          <a:noFill/>
        </p:spPr>
        <p:txBody>
          <a:bodyPr wrap="squar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(h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deleteResponsechannel</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h.responseChannelMutex.Lock</a:t>
            </a:r>
            <a:r>
              <a:rPr lang="en-AU" sz="1400" b="1" dirty="0">
                <a:latin typeface="Courier New" panose="02070309020205020404" pitchFamily="49" charset="0"/>
                <a:cs typeface="Courier New" panose="02070309020205020404" pitchFamily="49" charset="0"/>
              </a:rPr>
              <a:t>()</a:t>
            </a:r>
          </a:p>
          <a:p>
            <a:r>
              <a:rPr lang="en-AU" sz="1400" b="1" dirty="0">
                <a:solidFill>
                  <a:srgbClr val="0070C0"/>
                </a:solidFill>
                <a:latin typeface="Courier New" panose="02070309020205020404" pitchFamily="49" charset="0"/>
                <a:cs typeface="Courier New" panose="02070309020205020404" pitchFamily="49" charset="0"/>
              </a:rPr>
              <a:t>   defer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h.responseChannelMutex.Unlock</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h.responseChannels</a:t>
            </a:r>
            <a:r>
              <a:rPr lang="en-AU" sz="1400" b="1" dirty="0">
                <a:latin typeface="Courier New" panose="02070309020205020404" pitchFamily="49" charset="0"/>
                <a:cs typeface="Courier New" panose="02070309020205020404" pitchFamily="49" charset="0"/>
              </a:rPr>
              <a:t>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txCtxID</a:t>
            </a:r>
            <a:r>
              <a:rPr lang="en-AU" sz="1400" b="1" dirty="0">
                <a:latin typeface="Courier New" panose="02070309020205020404" pitchFamily="49" charset="0"/>
                <a:cs typeface="Courier New" panose="02070309020205020404" pitchFamily="49" charset="0"/>
              </a:rPr>
              <a:t> := </a:t>
            </a:r>
            <a:r>
              <a:rPr lang="en-AU" sz="1400" b="1" dirty="0" err="1">
                <a:latin typeface="Courier New" panose="02070309020205020404" pitchFamily="49" charset="0"/>
                <a:cs typeface="Courier New" panose="02070309020205020404" pitchFamily="49" charset="0"/>
              </a:rPr>
              <a:t>transactionContextID</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delete(</a:t>
            </a:r>
            <a:r>
              <a:rPr lang="en-AU" sz="1400" b="1" dirty="0" err="1">
                <a:latin typeface="Courier New" panose="02070309020205020404" pitchFamily="49" charset="0"/>
                <a:cs typeface="Courier New" panose="02070309020205020404" pitchFamily="49" charset="0"/>
              </a:rPr>
              <a:t>h.responseChannels</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txCtxID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779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97378901-B1CF-454F-A6EC-26C59078165D}"/>
              </a:ext>
            </a:extLst>
          </p:cNvPr>
          <p:cNvSpPr/>
          <p:nvPr/>
        </p:nvSpPr>
        <p:spPr>
          <a:xfrm>
            <a:off x="1105706" y="4928872"/>
            <a:ext cx="3093761"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a:extLst>
              <a:ext uri="{FF2B5EF4-FFF2-40B4-BE49-F238E27FC236}">
                <a16:creationId xmlns:a16="http://schemas.microsoft.com/office/drawing/2014/main" id="{E518321B-6BB4-F147-8BE9-C15EF3D1333C}"/>
              </a:ext>
            </a:extLst>
          </p:cNvPr>
          <p:cNvCxnSpPr>
            <a:cxnSpLocks/>
          </p:cNvCxnSpPr>
          <p:nvPr/>
        </p:nvCxnSpPr>
        <p:spPr>
          <a:xfrm>
            <a:off x="4199467" y="5067004"/>
            <a:ext cx="3612276"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1ADDC9-D8E4-6344-83D1-8628B2BAE762}"/>
              </a:ext>
            </a:extLst>
          </p:cNvPr>
          <p:cNvSpPr txBox="1"/>
          <p:nvPr/>
        </p:nvSpPr>
        <p:spPr>
          <a:xfrm>
            <a:off x="7879508" y="4928872"/>
            <a:ext cx="3860936" cy="646331"/>
          </a:xfrm>
          <a:prstGeom prst="rect">
            <a:avLst/>
          </a:prstGeom>
          <a:noFill/>
        </p:spPr>
        <p:txBody>
          <a:bodyPr wrap="square" rtlCol="0">
            <a:spAutoFit/>
          </a:bodyPr>
          <a:lstStyle/>
          <a:p>
            <a:r>
              <a:rPr lang="en-AU" dirty="0">
                <a:latin typeface="Arial Narrow" panose="020B0604020202020204" pitchFamily="34" charset="0"/>
                <a:cs typeface="Arial Narrow" panose="020B0604020202020204" pitchFamily="34" charset="0"/>
              </a:rPr>
              <a:t>blocking wait until a </a:t>
            </a:r>
            <a:r>
              <a:rPr lang="en-AU" b="1" dirty="0" err="1">
                <a:latin typeface="Arial Narrow" panose="020B0604020202020204" pitchFamily="34" charset="0"/>
                <a:cs typeface="Arial Narrow" panose="020B0604020202020204" pitchFamily="34" charset="0"/>
              </a:rPr>
              <a:t>ChaincodeMessage</a:t>
            </a:r>
            <a:r>
              <a:rPr lang="en-AU" dirty="0">
                <a:latin typeface="Arial Narrow" panose="020B0604020202020204" pitchFamily="34" charset="0"/>
                <a:cs typeface="Arial Narrow" panose="020B0604020202020204" pitchFamily="34" charset="0"/>
              </a:rPr>
              <a:t> instance is sent through the channel.</a:t>
            </a: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783009"/>
            <a:ext cx="350236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Managing Talk-backs with the Peer</a:t>
            </a:r>
          </a:p>
        </p:txBody>
      </p:sp>
      <p:sp>
        <p:nvSpPr>
          <p:cNvPr id="21" name="TextBox 20">
            <a:extLst>
              <a:ext uri="{FF2B5EF4-FFF2-40B4-BE49-F238E27FC236}">
                <a16:creationId xmlns:a16="http://schemas.microsoft.com/office/drawing/2014/main" id="{7E00C934-6668-4845-AE21-F48F5440EA22}"/>
              </a:ext>
            </a:extLst>
          </p:cNvPr>
          <p:cNvSpPr txBox="1"/>
          <p:nvPr/>
        </p:nvSpPr>
        <p:spPr>
          <a:xfrm>
            <a:off x="859220" y="2152341"/>
            <a:ext cx="5736889" cy="3539430"/>
          </a:xfrm>
          <a:prstGeom prst="rect">
            <a:avLst/>
          </a:prstGeom>
          <a:noFill/>
        </p:spPr>
        <p:txBody>
          <a:bodyPr wrap="square" rtlCol="0">
            <a:spAutoFit/>
          </a:bodyPr>
          <a:lstStyle/>
          <a:p>
            <a:endParaRPr lang="en-AU" sz="1400" b="1" dirty="0">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latin typeface="Courier New" panose="02070309020205020404" pitchFamily="49" charset="0"/>
                <a:cs typeface="Courier New" panose="02070309020205020404" pitchFamily="49" charset="0"/>
              </a:rPr>
              <a:t> (h *Handler) </a:t>
            </a:r>
            <a:r>
              <a:rPr lang="en-AU" sz="1400" b="1" dirty="0" err="1">
                <a:latin typeface="Courier New" panose="02070309020205020404" pitchFamily="49" charset="0"/>
                <a:cs typeface="Courier New" panose="02070309020205020404" pitchFamily="49" charset="0"/>
              </a:rPr>
              <a:t>sendReceive</a:t>
            </a:r>
            <a:r>
              <a:rPr lang="en-AU" sz="1400" b="1" dirty="0">
                <a:latin typeface="Courier New" panose="02070309020205020404" pitchFamily="49" charset="0"/>
                <a:cs typeface="Courier New" panose="02070309020205020404" pitchFamily="49" charset="0"/>
              </a:rPr>
              <a:t>(</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msg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responseChan</a:t>
            </a:r>
            <a:r>
              <a:rPr lang="en-AU" sz="1400" b="1" dirty="0">
                <a:latin typeface="Courier New" panose="02070309020205020404" pitchFamily="49" charset="0"/>
                <a:cs typeface="Courier New" panose="02070309020205020404" pitchFamily="49" charset="0"/>
              </a:rPr>
              <a:t> &lt;-</a:t>
            </a:r>
            <a:r>
              <a:rPr lang="en-AU" sz="1400" b="1" dirty="0" err="1">
                <a:solidFill>
                  <a:srgbClr val="0070C0"/>
                </a:solidFill>
                <a:latin typeface="Courier New" panose="02070309020205020404" pitchFamily="49" charset="0"/>
                <a:cs typeface="Courier New" panose="02070309020205020404" pitchFamily="49" charset="0"/>
              </a:rPr>
              <a:t>chan</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pb.ChaincodeMessage</a:t>
            </a:r>
            <a:endParaRPr lang="en-AU" sz="1400" b="1" dirty="0">
              <a:solidFill>
                <a:srgbClr val="7030A0"/>
              </a:solidFill>
              <a:latin typeface="Courier New" panose="02070309020205020404" pitchFamily="49" charset="0"/>
              <a:cs typeface="Courier New" panose="02070309020205020404" pitchFamily="49" charset="0"/>
            </a:endParaRPr>
          </a:p>
          <a:p>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error)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err := </a:t>
            </a:r>
            <a:r>
              <a:rPr lang="en-AU" sz="1400" b="1" dirty="0" err="1">
                <a:latin typeface="Courier New" panose="02070309020205020404" pitchFamily="49" charset="0"/>
                <a:cs typeface="Courier New" panose="02070309020205020404" pitchFamily="49" charset="0"/>
              </a:rPr>
              <a:t>h.serialSend</a:t>
            </a:r>
            <a:r>
              <a:rPr lang="en-AU" sz="1400" b="1" dirty="0">
                <a:latin typeface="Courier New" panose="02070309020205020404" pitchFamily="49" charset="0"/>
                <a:cs typeface="Courier New" panose="02070309020205020404" pitchFamily="49" charset="0"/>
              </a:rPr>
              <a:t>(msg)</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err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return </a:t>
            </a:r>
            <a:r>
              <a:rPr lang="en-AU" sz="1400" b="1" dirty="0" err="1">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err</a:t>
            </a:r>
          </a:p>
          <a:p>
            <a:r>
              <a:rPr lang="en-AU" sz="1400" b="1" dirty="0">
                <a:latin typeface="Courier New" panose="02070309020205020404" pitchFamily="49" charset="0"/>
                <a:cs typeface="Courier New" panose="02070309020205020404" pitchFamily="49" charset="0"/>
              </a:rPr>
              <a:t>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outMsg</a:t>
            </a:r>
            <a:r>
              <a:rPr lang="en-AU" sz="1400" b="1" dirty="0">
                <a:latin typeface="Courier New" panose="02070309020205020404" pitchFamily="49" charset="0"/>
                <a:cs typeface="Courier New" panose="02070309020205020404" pitchFamily="49" charset="0"/>
              </a:rPr>
              <a:t> := &lt;- </a:t>
            </a:r>
            <a:r>
              <a:rPr lang="en-AU" sz="1400" b="1" dirty="0" err="1">
                <a:latin typeface="Courier New" panose="02070309020205020404" pitchFamily="49" charset="0"/>
                <a:cs typeface="Courier New" panose="02070309020205020404" pitchFamily="49" charset="0"/>
              </a:rPr>
              <a:t>responseChan</a:t>
            </a:r>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outMsg</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nil</a:t>
            </a:r>
          </a:p>
          <a:p>
            <a:r>
              <a:rPr lang="en-A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970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783009"/>
            <a:ext cx="350236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Managing Talk-backs with the Peer</a:t>
            </a:r>
          </a:p>
        </p:txBody>
      </p:sp>
      <p:sp>
        <p:nvSpPr>
          <p:cNvPr id="16" name="TextBox 15">
            <a:extLst>
              <a:ext uri="{FF2B5EF4-FFF2-40B4-BE49-F238E27FC236}">
                <a16:creationId xmlns:a16="http://schemas.microsoft.com/office/drawing/2014/main" id="{0FEC3AC5-2EFB-634F-ACF6-614C5FB71E57}"/>
              </a:ext>
            </a:extLst>
          </p:cNvPr>
          <p:cNvSpPr txBox="1"/>
          <p:nvPr/>
        </p:nvSpPr>
        <p:spPr>
          <a:xfrm>
            <a:off x="887677" y="2324210"/>
            <a:ext cx="10705233" cy="400110"/>
          </a:xfrm>
          <a:prstGeom prst="rect">
            <a:avLst/>
          </a:prstGeom>
          <a:noFill/>
        </p:spPr>
        <p:txBody>
          <a:bodyPr wrap="square" rtlCol="0">
            <a:spAutoFit/>
          </a:bodyPr>
          <a:lstStyle/>
          <a:p>
            <a:r>
              <a:rPr lang="en-AU" sz="2000" b="1" dirty="0">
                <a:latin typeface="Arial Narrow" panose="020B0604020202020204" pitchFamily="34" charset="0"/>
                <a:cs typeface="Arial Narrow" panose="020B0604020202020204" pitchFamily="34" charset="0"/>
              </a:rPr>
              <a:t>Implementation Notes</a:t>
            </a:r>
          </a:p>
        </p:txBody>
      </p:sp>
      <p:sp>
        <p:nvSpPr>
          <p:cNvPr id="17" name="TextBox 16">
            <a:extLst>
              <a:ext uri="{FF2B5EF4-FFF2-40B4-BE49-F238E27FC236}">
                <a16:creationId xmlns:a16="http://schemas.microsoft.com/office/drawing/2014/main" id="{46D616E6-B5CF-844F-A694-06ACF9FC439D}"/>
              </a:ext>
            </a:extLst>
          </p:cNvPr>
          <p:cNvSpPr txBox="1"/>
          <p:nvPr/>
        </p:nvSpPr>
        <p:spPr>
          <a:xfrm>
            <a:off x="887677" y="2839551"/>
            <a:ext cx="10705233" cy="3400931"/>
          </a:xfrm>
          <a:prstGeom prst="rect">
            <a:avLst/>
          </a:prstGeom>
          <a:noFill/>
        </p:spPr>
        <p:txBody>
          <a:bodyPr wrap="square" rtlCol="0">
            <a:spAutoFit/>
          </a:bodyPr>
          <a:lstStyle/>
          <a:p>
            <a:pPr marL="342900" indent="-342900">
              <a:spcBef>
                <a:spcPts val="600"/>
              </a:spcBef>
              <a:spcAft>
                <a:spcPts val="600"/>
              </a:spcAft>
              <a:buFont typeface="System Font Regular"/>
              <a:buChar char="—"/>
            </a:pPr>
            <a:r>
              <a:rPr lang="en-AU" sz="2000" dirty="0">
                <a:latin typeface="Arial Narrow" panose="020B0604020202020204" pitchFamily="34" charset="0"/>
                <a:cs typeface="Arial Narrow" panose="020B0604020202020204" pitchFamily="34" charset="0"/>
              </a:rPr>
              <a:t>the </a:t>
            </a:r>
            <a:r>
              <a:rPr lang="en-AU" sz="2000" b="1" dirty="0">
                <a:latin typeface="Arial Narrow" panose="020B0604020202020204" pitchFamily="34" charset="0"/>
                <a:cs typeface="Arial Narrow" panose="020B0604020202020204" pitchFamily="34" charset="0"/>
              </a:rPr>
              <a:t>Handler</a:t>
            </a:r>
            <a:r>
              <a:rPr lang="en-AU" sz="2000" dirty="0">
                <a:latin typeface="Arial Narrow" panose="020B0604020202020204" pitchFamily="34" charset="0"/>
                <a:cs typeface="Arial Narrow" panose="020B0604020202020204" pitchFamily="34" charset="0"/>
              </a:rPr>
              <a:t> manages the outgoing communications with the peer with a map of response channels, this maps the transaction context identifier to the channel instance used for </a:t>
            </a:r>
            <a:r>
              <a:rPr lang="en-AU" sz="2000" dirty="0" err="1">
                <a:latin typeface="Arial Narrow" panose="020B0604020202020204" pitchFamily="34" charset="0"/>
                <a:cs typeface="Arial Narrow" panose="020B0604020202020204" pitchFamily="34" charset="0"/>
              </a:rPr>
              <a:t>signaling</a:t>
            </a:r>
            <a:r>
              <a:rPr lang="en-AU" sz="2000" dirty="0">
                <a:latin typeface="Arial Narrow" panose="020B0604020202020204" pitchFamily="34" charset="0"/>
                <a:cs typeface="Arial Narrow" panose="020B0604020202020204" pitchFamily="34" charset="0"/>
              </a:rPr>
              <a:t> and data passing.</a:t>
            </a:r>
          </a:p>
          <a:p>
            <a:pPr marL="342900" indent="-342900">
              <a:spcBef>
                <a:spcPts val="600"/>
              </a:spcBef>
              <a:spcAft>
                <a:spcPts val="600"/>
              </a:spcAft>
              <a:buFont typeface="System Font Regular"/>
              <a:buChar char="—"/>
            </a:pPr>
            <a:r>
              <a:rPr lang="en-AU" sz="2000" dirty="0">
                <a:latin typeface="Arial Narrow" panose="020B0604020202020204" pitchFamily="34" charset="0"/>
                <a:cs typeface="Arial Narrow" panose="020B0604020202020204" pitchFamily="34" charset="0"/>
              </a:rPr>
              <a:t>every time a new request to the peer is made a new transaction context identifier is created as the combination of </a:t>
            </a:r>
            <a:r>
              <a:rPr lang="en-AU" sz="2000" i="1" dirty="0">
                <a:latin typeface="Arial Narrow" panose="020B0604020202020204" pitchFamily="34" charset="0"/>
                <a:cs typeface="Arial Narrow" panose="020B0604020202020204" pitchFamily="34" charset="0"/>
              </a:rPr>
              <a:t>channel id + transaction id</a:t>
            </a:r>
            <a:r>
              <a:rPr lang="en-AU" sz="2000" dirty="0">
                <a:latin typeface="Arial Narrow" panose="020B0604020202020204" pitchFamily="34" charset="0"/>
                <a:cs typeface="Arial Narrow" panose="020B0604020202020204" pitchFamily="34" charset="0"/>
              </a:rPr>
              <a:t>, and mapped to the channel used to manage the request.</a:t>
            </a:r>
          </a:p>
          <a:p>
            <a:pPr marL="342900" indent="-342900">
              <a:spcBef>
                <a:spcPts val="600"/>
              </a:spcBef>
              <a:spcAft>
                <a:spcPts val="600"/>
              </a:spcAft>
              <a:buFont typeface="System Font Regular"/>
              <a:buChar char="—"/>
            </a:pPr>
            <a:r>
              <a:rPr lang="en-AU" sz="2000" dirty="0">
                <a:latin typeface="Arial Narrow" panose="020B0604020202020204" pitchFamily="34" charset="0"/>
                <a:cs typeface="Arial Narrow" panose="020B0604020202020204" pitchFamily="34" charset="0"/>
              </a:rPr>
              <a:t>the is passed along to the </a:t>
            </a:r>
            <a:r>
              <a:rPr lang="en-AU" sz="2000" b="1" dirty="0" err="1">
                <a:latin typeface="Arial Narrow" panose="020B0604020202020204" pitchFamily="34" charset="0"/>
                <a:cs typeface="Arial Narrow" panose="020B0604020202020204" pitchFamily="34" charset="0"/>
              </a:rPr>
              <a:t>sendReceive</a:t>
            </a:r>
            <a:r>
              <a:rPr lang="en-AU" sz="2000" dirty="0">
                <a:latin typeface="Arial Narrow" panose="020B0604020202020204" pitchFamily="34" charset="0"/>
                <a:cs typeface="Arial Narrow" panose="020B0604020202020204" pitchFamily="34" charset="0"/>
              </a:rPr>
              <a:t> method to enable the function to wait on it for the </a:t>
            </a:r>
            <a:r>
              <a:rPr lang="en-AU" sz="2000" b="1"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containing the response to the chaincode requests.</a:t>
            </a:r>
          </a:p>
          <a:p>
            <a:pPr marL="342900" indent="-342900">
              <a:spcBef>
                <a:spcPts val="600"/>
              </a:spcBef>
              <a:spcAft>
                <a:spcPts val="600"/>
              </a:spcAft>
              <a:buFont typeface="System Font Regular"/>
              <a:buChar char="—"/>
            </a:pPr>
            <a:r>
              <a:rPr lang="en-AU" sz="2000" dirty="0">
                <a:latin typeface="Arial Narrow" panose="020B0604020202020204" pitchFamily="34" charset="0"/>
                <a:cs typeface="Arial Narrow" panose="020B0604020202020204" pitchFamily="34" charset="0"/>
              </a:rPr>
              <a:t>because the map of response channels is modified by the transaction execution threads its access and update need to be synchronised via a mutex.</a:t>
            </a:r>
          </a:p>
          <a:p>
            <a:pPr marL="342900" indent="-342900">
              <a:buFont typeface="System Font Regular"/>
              <a:buChar char="—"/>
            </a:pPr>
            <a:endParaRPr lang="en-AU" sz="2000"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25208690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783009"/>
            <a:ext cx="469461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Message Receiving Loop – Detecting Responses</a:t>
            </a:r>
          </a:p>
        </p:txBody>
      </p:sp>
      <p:sp>
        <p:nvSpPr>
          <p:cNvPr id="17" name="TextBox 16">
            <a:extLst>
              <a:ext uri="{FF2B5EF4-FFF2-40B4-BE49-F238E27FC236}">
                <a16:creationId xmlns:a16="http://schemas.microsoft.com/office/drawing/2014/main" id="{46D616E6-B5CF-844F-A694-06ACF9FC439D}"/>
              </a:ext>
            </a:extLst>
          </p:cNvPr>
          <p:cNvSpPr txBox="1"/>
          <p:nvPr/>
        </p:nvSpPr>
        <p:spPr>
          <a:xfrm>
            <a:off x="887677" y="2433148"/>
            <a:ext cx="10705233"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message receiving loop is centralised on the main thread, under the scope of </a:t>
            </a:r>
            <a:r>
              <a:rPr lang="en-AU" sz="2000" b="1" dirty="0" err="1">
                <a:latin typeface="Arial Narrow" panose="020B0604020202020204" pitchFamily="34" charset="0"/>
                <a:cs typeface="Arial Narrow" panose="020B0604020202020204" pitchFamily="34" charset="0"/>
              </a:rPr>
              <a:t>shim.Start</a:t>
            </a:r>
            <a:r>
              <a:rPr lang="en-AU" sz="2000" b="1" dirty="0">
                <a:latin typeface="Arial Narrow" panose="020B0604020202020204" pitchFamily="34" charset="0"/>
                <a:cs typeface="Arial Narrow" panose="020B0604020202020204" pitchFamily="34" charset="0"/>
              </a:rPr>
              <a:t>(Chaincode)</a:t>
            </a:r>
            <a:r>
              <a:rPr lang="en-AU" sz="2000" dirty="0">
                <a:latin typeface="Arial Narrow" panose="020B0604020202020204" pitchFamily="34" charset="0"/>
                <a:cs typeface="Arial Narrow" panose="020B0604020202020204" pitchFamily="34" charset="0"/>
              </a:rPr>
              <a:t>. </a:t>
            </a:r>
          </a:p>
        </p:txBody>
      </p:sp>
      <p:sp>
        <p:nvSpPr>
          <p:cNvPr id="13" name="TextBox 12">
            <a:extLst>
              <a:ext uri="{FF2B5EF4-FFF2-40B4-BE49-F238E27FC236}">
                <a16:creationId xmlns:a16="http://schemas.microsoft.com/office/drawing/2014/main" id="{8AE40EAA-0BCA-5743-903B-DDDD5CE11CDB}"/>
              </a:ext>
            </a:extLst>
          </p:cNvPr>
          <p:cNvSpPr txBox="1"/>
          <p:nvPr/>
        </p:nvSpPr>
        <p:spPr>
          <a:xfrm>
            <a:off x="887677" y="3028890"/>
            <a:ext cx="10705233"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This loop dispatches all the messages to the appropriate method of the </a:t>
            </a:r>
            <a:r>
              <a:rPr lang="en-AU" sz="2000" b="1" dirty="0">
                <a:latin typeface="Arial Narrow" panose="020B0604020202020204" pitchFamily="34" charset="0"/>
                <a:cs typeface="Arial Narrow" panose="020B0604020202020204" pitchFamily="34" charset="0"/>
              </a:rPr>
              <a:t>Handler</a:t>
            </a:r>
            <a:r>
              <a:rPr lang="en-AU" sz="2000" dirty="0">
                <a:latin typeface="Arial Narrow" panose="020B0604020202020204" pitchFamily="34" charset="0"/>
                <a:cs typeface="Arial Narrow" panose="020B0604020202020204" pitchFamily="34" charset="0"/>
              </a:rPr>
              <a:t>, which has to identify responses to chaincode requests from other messages, and wake up the corresponding thread waiting on the response.</a:t>
            </a:r>
          </a:p>
        </p:txBody>
      </p:sp>
      <p:sp>
        <p:nvSpPr>
          <p:cNvPr id="14" name="TextBox 13">
            <a:extLst>
              <a:ext uri="{FF2B5EF4-FFF2-40B4-BE49-F238E27FC236}">
                <a16:creationId xmlns:a16="http://schemas.microsoft.com/office/drawing/2014/main" id="{DC08B108-7840-BF46-87B7-7AA073B7AB9B}"/>
              </a:ext>
            </a:extLst>
          </p:cNvPr>
          <p:cNvSpPr txBox="1"/>
          <p:nvPr/>
        </p:nvSpPr>
        <p:spPr>
          <a:xfrm>
            <a:off x="887677" y="3958860"/>
            <a:ext cx="10876693"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Responses are only to be received when the chaincode is in ready state and are identified by </a:t>
            </a:r>
            <a:r>
              <a:rPr lang="en-AU" sz="2000" b="1"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instances of type </a:t>
            </a:r>
            <a:r>
              <a:rPr lang="en-AU" sz="2000" b="1" dirty="0">
                <a:latin typeface="Arial Narrow" panose="020B0604020202020204" pitchFamily="34" charset="0"/>
                <a:cs typeface="Arial Narrow" panose="020B0604020202020204" pitchFamily="34" charset="0"/>
              </a:rPr>
              <a:t>RESPONSE / ERROR</a:t>
            </a:r>
            <a:r>
              <a:rPr lang="en-AU" sz="2000" dirty="0">
                <a:latin typeface="Arial Narrow" panose="020B0604020202020204" pitchFamily="34" charset="0"/>
                <a:cs typeface="Arial Narrow" panose="020B0604020202020204" pitchFamily="34" charset="0"/>
              </a:rPr>
              <a:t>.</a:t>
            </a:r>
          </a:p>
        </p:txBody>
      </p:sp>
      <p:sp>
        <p:nvSpPr>
          <p:cNvPr id="15" name="TextBox 14">
            <a:extLst>
              <a:ext uri="{FF2B5EF4-FFF2-40B4-BE49-F238E27FC236}">
                <a16:creationId xmlns:a16="http://schemas.microsoft.com/office/drawing/2014/main" id="{24DA93B0-9D2A-4747-8132-72CAC2A37CD9}"/>
              </a:ext>
            </a:extLst>
          </p:cNvPr>
          <p:cNvSpPr txBox="1"/>
          <p:nvPr/>
        </p:nvSpPr>
        <p:spPr>
          <a:xfrm>
            <a:off x="887677" y="4888830"/>
            <a:ext cx="10705233"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These are therefore processed by </a:t>
            </a:r>
            <a:r>
              <a:rPr lang="en-AU" sz="2000" b="1" dirty="0" err="1">
                <a:latin typeface="Arial Narrow" panose="020B0604020202020204" pitchFamily="34" charset="0"/>
                <a:cs typeface="Arial Narrow" panose="020B0604020202020204" pitchFamily="34" charset="0"/>
              </a:rPr>
              <a:t>Handler.handleReady</a:t>
            </a:r>
            <a:r>
              <a:rPr lang="en-AU" sz="2000" b="1" dirty="0">
                <a:latin typeface="Arial Narrow" panose="020B0604020202020204" pitchFamily="34" charset="0"/>
                <a:cs typeface="Arial Narrow" panose="020B0604020202020204" pitchFamily="34" charset="0"/>
              </a:rPr>
              <a:t>(...)</a:t>
            </a:r>
            <a:r>
              <a:rPr lang="en-AU" sz="2000" dirty="0">
                <a:latin typeface="Arial Narrow" panose="020B0604020202020204" pitchFamily="34" charset="0"/>
                <a:cs typeface="Arial Narrow" panose="020B0604020202020204" pitchFamily="34" charset="0"/>
              </a:rPr>
              <a:t>, which for that type of messages invokes the method </a:t>
            </a:r>
            <a:r>
              <a:rPr lang="en-AU" sz="2000" b="1" dirty="0" err="1">
                <a:latin typeface="Arial Narrow" panose="020B0604020202020204" pitchFamily="34" charset="0"/>
                <a:cs typeface="Arial Narrow" panose="020B0604020202020204" pitchFamily="34" charset="0"/>
              </a:rPr>
              <a:t>Handler.handleResponse</a:t>
            </a:r>
            <a:r>
              <a:rPr lang="en-AU" sz="2000" b="1" dirty="0">
                <a:latin typeface="Arial Narrow" panose="020B0604020202020204" pitchFamily="34" charset="0"/>
                <a:cs typeface="Arial Narrow" panose="020B0604020202020204" pitchFamily="34" charset="0"/>
              </a:rPr>
              <a:t>(...)</a:t>
            </a:r>
            <a:r>
              <a:rPr lang="en-AU" sz="2000" dirty="0">
                <a:latin typeface="Arial Narrow" panose="020B0604020202020204" pitchFamily="34" charset="0"/>
                <a:cs typeface="Arial Narrow" panose="020B0604020202020204" pitchFamily="34" charset="0"/>
              </a:rPr>
              <a:t>.</a:t>
            </a:r>
          </a:p>
        </p:txBody>
      </p:sp>
    </p:spTree>
    <p:extLst>
      <p:ext uri="{BB962C8B-B14F-4D97-AF65-F5344CB8AC3E}">
        <p14:creationId xmlns:p14="http://schemas.microsoft.com/office/powerpoint/2010/main" val="2469446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B4D15E8-3B4D-AF4B-87BA-53DED92F181E}"/>
              </a:ext>
            </a:extLst>
          </p:cNvPr>
          <p:cNvSpPr/>
          <p:nvPr/>
        </p:nvSpPr>
        <p:spPr>
          <a:xfrm>
            <a:off x="1094418" y="4181893"/>
            <a:ext cx="6265938"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Connector 21">
            <a:extLst>
              <a:ext uri="{FF2B5EF4-FFF2-40B4-BE49-F238E27FC236}">
                <a16:creationId xmlns:a16="http://schemas.microsoft.com/office/drawing/2014/main" id="{6A610EA1-CA76-224E-A5C5-796E053E9872}"/>
              </a:ext>
            </a:extLst>
          </p:cNvPr>
          <p:cNvCxnSpPr>
            <a:cxnSpLocks/>
          </p:cNvCxnSpPr>
          <p:nvPr/>
        </p:nvCxnSpPr>
        <p:spPr>
          <a:xfrm>
            <a:off x="7360359" y="4281788"/>
            <a:ext cx="1654921"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A033B0A-CE72-044C-891C-2A6810D075A8}"/>
              </a:ext>
            </a:extLst>
          </p:cNvPr>
          <p:cNvSpPr txBox="1"/>
          <p:nvPr/>
        </p:nvSpPr>
        <p:spPr>
          <a:xfrm>
            <a:off x="9015280" y="3826739"/>
            <a:ext cx="3176720" cy="923330"/>
          </a:xfrm>
          <a:prstGeom prst="rect">
            <a:avLst/>
          </a:prstGeom>
          <a:noFill/>
        </p:spPr>
        <p:txBody>
          <a:bodyPr wrap="square" rtlCol="0">
            <a:spAutoFit/>
          </a:bodyPr>
          <a:lstStyle/>
          <a:p>
            <a:r>
              <a:rPr lang="en-AU" dirty="0">
                <a:latin typeface="Arial Narrow" panose="020B0604020202020204" pitchFamily="34" charset="0"/>
                <a:cs typeface="Arial Narrow" panose="020B0604020202020204" pitchFamily="34" charset="0"/>
              </a:rPr>
              <a:t>reconstruction of the transaction context unique identifier, from the </a:t>
            </a:r>
            <a:r>
              <a:rPr lang="en-AU" b="1" dirty="0" err="1">
                <a:latin typeface="Arial Narrow" panose="020B0604020202020204" pitchFamily="34" charset="0"/>
                <a:cs typeface="Arial Narrow" panose="020B0604020202020204" pitchFamily="34" charset="0"/>
              </a:rPr>
              <a:t>ChaincodeMessage</a:t>
            </a:r>
            <a:r>
              <a:rPr lang="en-AU" dirty="0">
                <a:latin typeface="Arial Narrow" panose="020B0604020202020204" pitchFamily="34" charset="0"/>
                <a:cs typeface="Arial Narrow" panose="020B0604020202020204" pitchFamily="34" charset="0"/>
              </a:rPr>
              <a:t> attributes.</a:t>
            </a:r>
          </a:p>
        </p:txBody>
      </p:sp>
      <p:sp>
        <p:nvSpPr>
          <p:cNvPr id="18" name="Rounded Rectangle 17">
            <a:extLst>
              <a:ext uri="{FF2B5EF4-FFF2-40B4-BE49-F238E27FC236}">
                <a16:creationId xmlns:a16="http://schemas.microsoft.com/office/drawing/2014/main" id="{806BDB66-BD1D-C94A-8A25-8CB63134508B}"/>
              </a:ext>
            </a:extLst>
          </p:cNvPr>
          <p:cNvSpPr/>
          <p:nvPr/>
        </p:nvSpPr>
        <p:spPr>
          <a:xfrm>
            <a:off x="1094418" y="5470740"/>
            <a:ext cx="2122916"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9" name="Straight Connector 18">
            <a:extLst>
              <a:ext uri="{FF2B5EF4-FFF2-40B4-BE49-F238E27FC236}">
                <a16:creationId xmlns:a16="http://schemas.microsoft.com/office/drawing/2014/main" id="{C77612A4-3373-F344-A80A-A8B3A04AE045}"/>
              </a:ext>
            </a:extLst>
          </p:cNvPr>
          <p:cNvCxnSpPr>
            <a:cxnSpLocks/>
          </p:cNvCxnSpPr>
          <p:nvPr/>
        </p:nvCxnSpPr>
        <p:spPr>
          <a:xfrm>
            <a:off x="3217334" y="5604502"/>
            <a:ext cx="3612276"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C546A7F-4749-E349-93C7-9F259DFF625C}"/>
              </a:ext>
            </a:extLst>
          </p:cNvPr>
          <p:cNvSpPr txBox="1"/>
          <p:nvPr/>
        </p:nvSpPr>
        <p:spPr>
          <a:xfrm>
            <a:off x="6903088" y="5394463"/>
            <a:ext cx="4264736" cy="646331"/>
          </a:xfrm>
          <a:prstGeom prst="rect">
            <a:avLst/>
          </a:prstGeom>
          <a:noFill/>
        </p:spPr>
        <p:txBody>
          <a:bodyPr wrap="square" rtlCol="0">
            <a:spAutoFit/>
          </a:bodyPr>
          <a:lstStyle/>
          <a:p>
            <a:r>
              <a:rPr lang="en-AU" dirty="0" err="1">
                <a:latin typeface="Arial Narrow" panose="020B0604020202020204" pitchFamily="34" charset="0"/>
                <a:cs typeface="Arial Narrow" panose="020B0604020202020204" pitchFamily="34" charset="0"/>
              </a:rPr>
              <a:t>signaling</a:t>
            </a:r>
            <a:r>
              <a:rPr lang="en-AU" dirty="0">
                <a:latin typeface="Arial Narrow" panose="020B0604020202020204" pitchFamily="34" charset="0"/>
                <a:cs typeface="Arial Narrow" panose="020B0604020202020204" pitchFamily="34" charset="0"/>
              </a:rPr>
              <a:t> and passing the </a:t>
            </a:r>
            <a:r>
              <a:rPr lang="en-AU" b="1" dirty="0" err="1">
                <a:latin typeface="Arial Narrow" panose="020B0604020202020204" pitchFamily="34" charset="0"/>
                <a:cs typeface="Arial Narrow" panose="020B0604020202020204" pitchFamily="34" charset="0"/>
              </a:rPr>
              <a:t>ChaincodeMessage</a:t>
            </a:r>
            <a:r>
              <a:rPr lang="en-AU" dirty="0">
                <a:latin typeface="Arial Narrow" panose="020B0604020202020204" pitchFamily="34" charset="0"/>
                <a:cs typeface="Arial Narrow" panose="020B0604020202020204" pitchFamily="34" charset="0"/>
              </a:rPr>
              <a:t> instance back to the waiting thread.</a:t>
            </a: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783009"/>
            <a:ext cx="469461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Message Receiving Loop – Detecting Responses</a:t>
            </a:r>
          </a:p>
        </p:txBody>
      </p:sp>
      <p:sp>
        <p:nvSpPr>
          <p:cNvPr id="16" name="TextBox 15">
            <a:extLst>
              <a:ext uri="{FF2B5EF4-FFF2-40B4-BE49-F238E27FC236}">
                <a16:creationId xmlns:a16="http://schemas.microsoft.com/office/drawing/2014/main" id="{A0F9D5C0-B02A-A240-AF29-F509B666E54D}"/>
              </a:ext>
            </a:extLst>
          </p:cNvPr>
          <p:cNvSpPr txBox="1"/>
          <p:nvPr/>
        </p:nvSpPr>
        <p:spPr>
          <a:xfrm>
            <a:off x="819806" y="2251647"/>
            <a:ext cx="11372194" cy="4185761"/>
          </a:xfrm>
          <a:prstGeom prst="rect">
            <a:avLst/>
          </a:prstGeom>
          <a:noFill/>
        </p:spPr>
        <p:txBody>
          <a:bodyPr wrap="square" rtlCol="0">
            <a:spAutoFit/>
          </a:bodyPr>
          <a:lstStyle/>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(h </a:t>
            </a:r>
            <a:r>
              <a:rPr lang="en-AU" sz="1400" b="1" dirty="0">
                <a:solidFill>
                  <a:srgbClr val="7030A0"/>
                </a:solidFill>
                <a:latin typeface="Courier New" panose="02070309020205020404" pitchFamily="49" charset="0"/>
                <a:cs typeface="Courier New" panose="02070309020205020404" pitchFamily="49" charset="0"/>
              </a:rPr>
              <a:t>*Handler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handleResponse</a:t>
            </a:r>
            <a:r>
              <a:rPr lang="en-AU" sz="1400" b="1" dirty="0">
                <a:latin typeface="Courier New" panose="02070309020205020404" pitchFamily="49" charset="0"/>
                <a:cs typeface="Courier New" panose="02070309020205020404" pitchFamily="49" charset="0"/>
              </a:rPr>
              <a:t>(msg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pb.ChaincodeMessage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h.responseChannelMutex.Lock</a:t>
            </a:r>
            <a:r>
              <a:rPr lang="en-AU" sz="1400" b="1" dirty="0">
                <a:latin typeface="Courier New" panose="02070309020205020404" pitchFamily="49" charset="0"/>
                <a:cs typeface="Courier New" panose="02070309020205020404" pitchFamily="49" charset="0"/>
              </a:rPr>
              <a:t>()</a:t>
            </a:r>
          </a:p>
          <a:p>
            <a:r>
              <a:rPr lang="en-AU" sz="1400" b="1" dirty="0">
                <a:solidFill>
                  <a:srgbClr val="0070C0"/>
                </a:solidFill>
                <a:latin typeface="Courier New" panose="02070309020205020404" pitchFamily="49" charset="0"/>
                <a:cs typeface="Courier New" panose="02070309020205020404" pitchFamily="49" charset="0"/>
              </a:rPr>
              <a:t>   defer</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h.responseChannelMutex.Unlock</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h.responseChannels</a:t>
            </a:r>
            <a:r>
              <a:rPr lang="en-AU" sz="1400" b="1" dirty="0">
                <a:latin typeface="Courier New" panose="02070309020205020404" pitchFamily="49" charset="0"/>
                <a:cs typeface="Courier New" panose="02070309020205020404" pitchFamily="49" charset="0"/>
              </a:rPr>
              <a:t>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fmt.Errorf</a:t>
            </a:r>
            <a:r>
              <a:rPr lang="en-AU" sz="1400" b="1" dirty="0">
                <a:latin typeface="Courier New" panose="02070309020205020404" pitchFamily="49" charset="0"/>
                <a:cs typeface="Courier New" panose="02070309020205020404" pitchFamily="49" charset="0"/>
              </a:rPr>
              <a:t>(</a:t>
            </a:r>
            <a:r>
              <a:rPr lang="en-AU" sz="1400" b="1" dirty="0">
                <a:solidFill>
                  <a:srgbClr val="C00000"/>
                </a:solidFill>
                <a:latin typeface="Courier New" panose="02070309020205020404" pitchFamily="49" charset="0"/>
                <a:cs typeface="Courier New" panose="02070309020205020404" pitchFamily="49" charset="0"/>
              </a:rPr>
              <a:t>"[%s] Cannot send message response channel"</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shorttxid</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msg.Txid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txCtxID</a:t>
            </a:r>
            <a:r>
              <a:rPr lang="en-AU" sz="1400" b="1" dirty="0">
                <a:latin typeface="Courier New" panose="02070309020205020404" pitchFamily="49" charset="0"/>
                <a:cs typeface="Courier New" panose="02070309020205020404" pitchFamily="49" charset="0"/>
              </a:rPr>
              <a:t> := </a:t>
            </a:r>
            <a:r>
              <a:rPr lang="en-AU" sz="1400" b="1" dirty="0" err="1">
                <a:latin typeface="Courier New" panose="02070309020205020404" pitchFamily="49" charset="0"/>
                <a:cs typeface="Courier New" panose="02070309020205020404" pitchFamily="49" charset="0"/>
              </a:rPr>
              <a:t>transactionContextID</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msg.ChannelID</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msg.Txid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responseCh</a:t>
            </a:r>
            <a:r>
              <a:rPr lang="en-AU" sz="1400" b="1" dirty="0">
                <a:latin typeface="Courier New" panose="02070309020205020404" pitchFamily="49" charset="0"/>
                <a:cs typeface="Courier New" panose="02070309020205020404" pitchFamily="49" charset="0"/>
              </a:rPr>
              <a:t> := </a:t>
            </a:r>
            <a:r>
              <a:rPr lang="en-AU" sz="1400" b="1" dirty="0" err="1">
                <a:latin typeface="Courier New" panose="02070309020205020404" pitchFamily="49" charset="0"/>
                <a:cs typeface="Courier New" panose="02070309020205020404" pitchFamily="49" charset="0"/>
              </a:rPr>
              <a:t>h.responseChannels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txCtxID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if</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responseCh</a:t>
            </a:r>
            <a:r>
              <a:rPr lang="en-AU" sz="1400" b="1" dirty="0">
                <a:latin typeface="Courier New" panose="02070309020205020404" pitchFamily="49" charset="0"/>
                <a:cs typeface="Courier New" panose="02070309020205020404" pitchFamily="49" charset="0"/>
              </a:rPr>
              <a:t> == </a:t>
            </a:r>
            <a:r>
              <a:rPr lang="en-AU" sz="1400" b="1" dirty="0">
                <a:solidFill>
                  <a:srgbClr val="0070C0"/>
                </a:solidFill>
                <a:latin typeface="Courier New" panose="02070309020205020404" pitchFamily="49" charset="0"/>
                <a:cs typeface="Courier New" panose="02070309020205020404" pitchFamily="49" charset="0"/>
              </a:rPr>
              <a:t>nil</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fmt.Errorf</a:t>
            </a:r>
            <a:r>
              <a:rPr lang="en-AU" sz="1400" b="1" dirty="0">
                <a:latin typeface="Courier New" panose="02070309020205020404" pitchFamily="49" charset="0"/>
                <a:cs typeface="Courier New" panose="02070309020205020404" pitchFamily="49" charset="0"/>
              </a:rPr>
              <a:t> (</a:t>
            </a:r>
            <a:r>
              <a:rPr lang="en-AU" sz="1400" b="1" dirty="0">
                <a:solidFill>
                  <a:srgbClr val="C00000"/>
                </a:solidFill>
                <a:latin typeface="Courier New" panose="02070309020205020404" pitchFamily="49" charset="0"/>
                <a:cs typeface="Courier New" panose="02070309020205020404" pitchFamily="49" charset="0"/>
              </a:rPr>
              <a:t>"[%s] </a:t>
            </a:r>
            <a:r>
              <a:rPr lang="en-AU" sz="1400" b="1" dirty="0" err="1">
                <a:solidFill>
                  <a:srgbClr val="C00000"/>
                </a:solidFill>
                <a:latin typeface="Courier New" panose="02070309020205020404" pitchFamily="49" charset="0"/>
                <a:cs typeface="Courier New" panose="02070309020205020404" pitchFamily="49" charset="0"/>
              </a:rPr>
              <a:t>responseChannel</a:t>
            </a:r>
            <a:r>
              <a:rPr lang="en-AU" sz="1400" b="1" dirty="0">
                <a:solidFill>
                  <a:srgbClr val="C00000"/>
                </a:solidFill>
                <a:latin typeface="Courier New" panose="02070309020205020404" pitchFamily="49" charset="0"/>
                <a:cs typeface="Courier New" panose="02070309020205020404" pitchFamily="49" charset="0"/>
              </a:rPr>
              <a:t> does not exist"</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shorttxid</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msg.Txid</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responseCh</a:t>
            </a:r>
            <a:r>
              <a:rPr lang="en-AU" sz="1400" b="1" dirty="0">
                <a:latin typeface="Courier New" panose="02070309020205020404" pitchFamily="49" charset="0"/>
                <a:cs typeface="Courier New" panose="02070309020205020404" pitchFamily="49" charset="0"/>
              </a:rPr>
              <a:t> &lt;- msg</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 nil</a:t>
            </a:r>
          </a:p>
          <a:p>
            <a:r>
              <a:rPr lang="en-A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7093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18" grpId="0" animBg="1"/>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Handler</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60" name="TextBox 59">
            <a:extLst>
              <a:ext uri="{FF2B5EF4-FFF2-40B4-BE49-F238E27FC236}">
                <a16:creationId xmlns:a16="http://schemas.microsoft.com/office/drawing/2014/main" id="{98A419AF-4444-D74E-8D53-0F54EA988648}"/>
              </a:ext>
            </a:extLst>
          </p:cNvPr>
          <p:cNvSpPr txBox="1"/>
          <p:nvPr/>
        </p:nvSpPr>
        <p:spPr>
          <a:xfrm>
            <a:off x="859220" y="1783009"/>
            <a:ext cx="469461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Message Receiving Loop – Detecting Responses</a:t>
            </a:r>
          </a:p>
        </p:txBody>
      </p:sp>
      <p:sp>
        <p:nvSpPr>
          <p:cNvPr id="16" name="TextBox 15">
            <a:extLst>
              <a:ext uri="{FF2B5EF4-FFF2-40B4-BE49-F238E27FC236}">
                <a16:creationId xmlns:a16="http://schemas.microsoft.com/office/drawing/2014/main" id="{0FEC3AC5-2EFB-634F-ACF6-614C5FB71E57}"/>
              </a:ext>
            </a:extLst>
          </p:cNvPr>
          <p:cNvSpPr txBox="1"/>
          <p:nvPr/>
        </p:nvSpPr>
        <p:spPr>
          <a:xfrm>
            <a:off x="887677" y="2324210"/>
            <a:ext cx="10705233" cy="400110"/>
          </a:xfrm>
          <a:prstGeom prst="rect">
            <a:avLst/>
          </a:prstGeom>
          <a:noFill/>
        </p:spPr>
        <p:txBody>
          <a:bodyPr wrap="square" rtlCol="0">
            <a:spAutoFit/>
          </a:bodyPr>
          <a:lstStyle/>
          <a:p>
            <a:r>
              <a:rPr lang="en-AU" sz="2000" b="1" dirty="0">
                <a:latin typeface="Arial Narrow" panose="020B0604020202020204" pitchFamily="34" charset="0"/>
                <a:cs typeface="Arial Narrow" panose="020B0604020202020204" pitchFamily="34" charset="0"/>
              </a:rPr>
              <a:t>Implementation Notes</a:t>
            </a:r>
          </a:p>
        </p:txBody>
      </p:sp>
      <p:sp>
        <p:nvSpPr>
          <p:cNvPr id="17" name="TextBox 16">
            <a:extLst>
              <a:ext uri="{FF2B5EF4-FFF2-40B4-BE49-F238E27FC236}">
                <a16:creationId xmlns:a16="http://schemas.microsoft.com/office/drawing/2014/main" id="{46D616E6-B5CF-844F-A694-06ACF9FC439D}"/>
              </a:ext>
            </a:extLst>
          </p:cNvPr>
          <p:cNvSpPr txBox="1"/>
          <p:nvPr/>
        </p:nvSpPr>
        <p:spPr>
          <a:xfrm>
            <a:off x="887677" y="2839551"/>
            <a:ext cx="10705233" cy="2554545"/>
          </a:xfrm>
          <a:prstGeom prst="rect">
            <a:avLst/>
          </a:prstGeom>
          <a:noFill/>
        </p:spPr>
        <p:txBody>
          <a:bodyPr wrap="square" rtlCol="0">
            <a:spAutoFit/>
          </a:bodyPr>
          <a:lstStyle/>
          <a:p>
            <a:pPr marL="342900" indent="-342900">
              <a:spcBef>
                <a:spcPts val="600"/>
              </a:spcBef>
              <a:spcAft>
                <a:spcPts val="600"/>
              </a:spcAft>
              <a:buFont typeface="System Font Regular"/>
              <a:buChar char="—"/>
            </a:pPr>
            <a:r>
              <a:rPr lang="en-AU" sz="2000" dirty="0">
                <a:latin typeface="Arial Narrow" panose="020B0604020202020204" pitchFamily="34" charset="0"/>
                <a:cs typeface="Arial Narrow" panose="020B0604020202020204" pitchFamily="34" charset="0"/>
              </a:rPr>
              <a:t>the response channel is uniquely identified by the combination of channel and transaction identifier. This implies that at any given time there could not be more than one request back to the peer for any given transaction. </a:t>
            </a:r>
          </a:p>
          <a:p>
            <a:pPr marL="342900" indent="-342900">
              <a:spcBef>
                <a:spcPts val="600"/>
              </a:spcBef>
              <a:spcAft>
                <a:spcPts val="600"/>
              </a:spcAft>
              <a:buFont typeface="System Font Regular"/>
              <a:buChar char="—"/>
            </a:pPr>
            <a:r>
              <a:rPr lang="en-AU" sz="2000" dirty="0">
                <a:latin typeface="Arial Narrow" panose="020B0604020202020204" pitchFamily="34" charset="0"/>
                <a:cs typeface="Arial Narrow" panose="020B0604020202020204" pitchFamily="34" charset="0"/>
              </a:rPr>
              <a:t>if a chaincode makes multiple requests to the peer within the context of a single transaction, these </a:t>
            </a:r>
            <a:r>
              <a:rPr lang="en-AU" sz="2000" b="1" dirty="0">
                <a:latin typeface="Arial Narrow" panose="020B0604020202020204" pitchFamily="34" charset="0"/>
                <a:cs typeface="Arial Narrow" panose="020B0604020202020204" pitchFamily="34" charset="0"/>
              </a:rPr>
              <a:t>must be serial</a:t>
            </a:r>
            <a:r>
              <a:rPr lang="en-AU" sz="2000" dirty="0">
                <a:latin typeface="Arial Narrow" panose="020B0604020202020204" pitchFamily="34" charset="0"/>
                <a:cs typeface="Arial Narrow" panose="020B0604020202020204" pitchFamily="34" charset="0"/>
              </a:rPr>
              <a:t>, so that the same transaction context identifier can be reused. </a:t>
            </a:r>
          </a:p>
          <a:p>
            <a:pPr marL="342900" indent="-342900">
              <a:spcBef>
                <a:spcPts val="600"/>
              </a:spcBef>
              <a:spcAft>
                <a:spcPts val="600"/>
              </a:spcAft>
              <a:buFont typeface="System Font Regular"/>
              <a:buChar char="—"/>
            </a:pPr>
            <a:r>
              <a:rPr lang="en-AU" sz="2000" dirty="0">
                <a:latin typeface="Arial Narrow" panose="020B0604020202020204" pitchFamily="34" charset="0"/>
                <a:cs typeface="Arial Narrow" panose="020B0604020202020204" pitchFamily="34" charset="0"/>
              </a:rPr>
              <a:t>from this reasoning we derive that the smart contract code besides being stateless, but must also be </a:t>
            </a:r>
            <a:r>
              <a:rPr lang="en-AU" sz="2000" b="1" dirty="0">
                <a:latin typeface="Arial Narrow" panose="020B0604020202020204" pitchFamily="34" charset="0"/>
                <a:cs typeface="Arial Narrow" panose="020B0604020202020204" pitchFamily="34" charset="0"/>
              </a:rPr>
              <a:t>single-threaded</a:t>
            </a:r>
            <a:r>
              <a:rPr lang="en-AU" sz="2000" dirty="0">
                <a:latin typeface="Arial Narrow" panose="020B0604020202020204" pitchFamily="34" charset="0"/>
                <a:cs typeface="Arial Narrow" panose="020B0604020202020204" pitchFamily="34" charset="0"/>
              </a:rPr>
              <a:t> (no go-routines with reference to the chaincode stub).</a:t>
            </a:r>
          </a:p>
        </p:txBody>
      </p:sp>
    </p:spTree>
    <p:extLst>
      <p:ext uri="{BB962C8B-B14F-4D97-AF65-F5344CB8AC3E}">
        <p14:creationId xmlns:p14="http://schemas.microsoft.com/office/powerpoint/2010/main" val="337897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1820178"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shim</a:t>
            </a:r>
          </a:p>
          <a:p>
            <a:r>
              <a:rPr lang="en-AU" dirty="0"/>
              <a:t>file: </a:t>
            </a:r>
            <a:r>
              <a:rPr lang="en-AU" dirty="0" err="1"/>
              <a:t>interfaces.go</a:t>
            </a:r>
            <a:endParaRPr lang="en-AU" dirty="0"/>
          </a:p>
        </p:txBody>
      </p:sp>
      <p:sp>
        <p:nvSpPr>
          <p:cNvPr id="14" name="TextBox 13">
            <a:extLst>
              <a:ext uri="{FF2B5EF4-FFF2-40B4-BE49-F238E27FC236}">
                <a16:creationId xmlns:a16="http://schemas.microsoft.com/office/drawing/2014/main" id="{1A526C1E-6488-B445-A422-D022B082FE9D}"/>
              </a:ext>
            </a:extLst>
          </p:cNvPr>
          <p:cNvSpPr txBox="1"/>
          <p:nvPr/>
        </p:nvSpPr>
        <p:spPr>
          <a:xfrm>
            <a:off x="887677" y="2695268"/>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a:t>
            </a:r>
            <a:r>
              <a:rPr lang="en-AU" sz="2000" b="1" dirty="0" err="1">
                <a:latin typeface="Arial Narrow" panose="020B0604020202020204" pitchFamily="34" charset="0"/>
                <a:cs typeface="Arial Narrow" panose="020B0604020202020204" pitchFamily="34" charset="0"/>
              </a:rPr>
              <a:t>ChaincodeStubInterface</a:t>
            </a:r>
            <a:r>
              <a:rPr lang="en-AU" sz="2000" dirty="0">
                <a:latin typeface="Arial Narrow" panose="020B0604020202020204" pitchFamily="34" charset="0"/>
                <a:cs typeface="Arial Narrow" panose="020B0604020202020204" pitchFamily="34" charset="0"/>
              </a:rPr>
              <a:t> exposes </a:t>
            </a:r>
            <a:r>
              <a:rPr lang="en-AU" sz="2000" dirty="0" err="1">
                <a:latin typeface="Arial Narrow" panose="020B0604020202020204" pitchFamily="34" charset="0"/>
                <a:cs typeface="Arial Narrow" panose="020B0604020202020204" pitchFamily="34" charset="0"/>
              </a:rPr>
              <a:t>several</a:t>
            </a:r>
            <a:r>
              <a:rPr lang="en-AU" sz="2000" dirty="0">
                <a:latin typeface="Arial Narrow" panose="020B0604020202020204" pitchFamily="34" charset="0"/>
                <a:cs typeface="Arial Narrow" panose="020B0604020202020204" pitchFamily="34" charset="0"/>
              </a:rPr>
              <a:t> methods that allows retrieving a sequence of entries, these maybe retrieved with multiple calls to the peer, particularly for those methods that support pagination.</a:t>
            </a:r>
          </a:p>
        </p:txBody>
      </p:sp>
      <p:sp>
        <p:nvSpPr>
          <p:cNvPr id="15" name="TextBox 14">
            <a:extLst>
              <a:ext uri="{FF2B5EF4-FFF2-40B4-BE49-F238E27FC236}">
                <a16:creationId xmlns:a16="http://schemas.microsoft.com/office/drawing/2014/main" id="{E99567FF-FB95-F44C-BD6B-577D8769D23A}"/>
              </a:ext>
            </a:extLst>
          </p:cNvPr>
          <p:cNvSpPr txBox="1"/>
          <p:nvPr/>
        </p:nvSpPr>
        <p:spPr>
          <a:xfrm>
            <a:off x="887677" y="3531578"/>
            <a:ext cx="10821970"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a:t>
            </a:r>
            <a:r>
              <a:rPr lang="en-AU" sz="2000" b="1" dirty="0" err="1">
                <a:latin typeface="Arial Narrow" panose="020B0604020202020204" pitchFamily="34" charset="0"/>
                <a:cs typeface="Arial Narrow" panose="020B0604020202020204" pitchFamily="34" charset="0"/>
              </a:rPr>
              <a:t>ChaincodeStubInterface</a:t>
            </a:r>
            <a:r>
              <a:rPr lang="en-AU" sz="2000" dirty="0">
                <a:latin typeface="Arial Narrow" panose="020B0604020202020204" pitchFamily="34" charset="0"/>
                <a:cs typeface="Arial Narrow" panose="020B0604020202020204" pitchFamily="34" charset="0"/>
              </a:rPr>
              <a:t> provides access to the sequence of result via the iterators abstraction.</a:t>
            </a:r>
          </a:p>
        </p:txBody>
      </p:sp>
      <p:sp>
        <p:nvSpPr>
          <p:cNvPr id="18" name="TextBox 17">
            <a:extLst>
              <a:ext uri="{FF2B5EF4-FFF2-40B4-BE49-F238E27FC236}">
                <a16:creationId xmlns:a16="http://schemas.microsoft.com/office/drawing/2014/main" id="{FB367EA1-E423-254C-85E3-48B2CD5CB49A}"/>
              </a:ext>
            </a:extLst>
          </p:cNvPr>
          <p:cNvSpPr txBox="1"/>
          <p:nvPr/>
        </p:nvSpPr>
        <p:spPr>
          <a:xfrm>
            <a:off x="887677" y="4149520"/>
            <a:ext cx="10821970"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Three different types of iterators are defined:</a:t>
            </a:r>
          </a:p>
        </p:txBody>
      </p:sp>
      <p:sp>
        <p:nvSpPr>
          <p:cNvPr id="21" name="TextBox 20">
            <a:extLst>
              <a:ext uri="{FF2B5EF4-FFF2-40B4-BE49-F238E27FC236}">
                <a16:creationId xmlns:a16="http://schemas.microsoft.com/office/drawing/2014/main" id="{73B5103D-B27A-D740-A8CF-419AC52CA548}"/>
              </a:ext>
            </a:extLst>
          </p:cNvPr>
          <p:cNvSpPr txBox="1"/>
          <p:nvPr/>
        </p:nvSpPr>
        <p:spPr>
          <a:xfrm>
            <a:off x="887677" y="4597329"/>
            <a:ext cx="10705233"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CommonIteratorInterface</a:t>
            </a:r>
            <a:r>
              <a:rPr lang="en-AU" sz="2000" dirty="0">
                <a:latin typeface="Arial Narrow" panose="020B0604020202020204" pitchFamily="34" charset="0"/>
                <a:cs typeface="Arial Narrow" panose="020B0604020202020204" pitchFamily="34" charset="0"/>
              </a:rPr>
              <a:t> : defines the common methods of an iterator</a:t>
            </a: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StateQueryIteratorInterface</a:t>
            </a:r>
            <a:r>
              <a:rPr lang="en-AU" sz="2000" dirty="0">
                <a:latin typeface="Arial Narrow" panose="020B0604020202020204" pitchFamily="34" charset="0"/>
                <a:cs typeface="Arial Narrow" panose="020B0604020202020204" pitchFamily="34" charset="0"/>
              </a:rPr>
              <a:t> : specialisation for any state range retrieval operation</a:t>
            </a: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HistoryQueryIteratorInterface</a:t>
            </a:r>
            <a:r>
              <a:rPr lang="en-AU" sz="2000" dirty="0">
                <a:latin typeface="Arial Narrow" panose="020B0604020202020204" pitchFamily="34" charset="0"/>
                <a:cs typeface="Arial Narrow" panose="020B0604020202020204" pitchFamily="34" charset="0"/>
              </a:rPr>
              <a:t> : specialisation for retrieving the history of changes of a key</a:t>
            </a:r>
          </a:p>
        </p:txBody>
      </p:sp>
    </p:spTree>
    <p:extLst>
      <p:ext uri="{BB962C8B-B14F-4D97-AF65-F5344CB8AC3E}">
        <p14:creationId xmlns:p14="http://schemas.microsoft.com/office/powerpoint/2010/main" val="3107496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4AC6E2B2-9300-484F-85FA-65C28B66AB48}"/>
              </a:ext>
            </a:extLst>
          </p:cNvPr>
          <p:cNvGrpSpPr/>
          <p:nvPr/>
        </p:nvGrpSpPr>
        <p:grpSpPr>
          <a:xfrm>
            <a:off x="693759" y="2975117"/>
            <a:ext cx="11283510" cy="2585323"/>
            <a:chOff x="693759" y="2975117"/>
            <a:chExt cx="11283510" cy="2585323"/>
          </a:xfrm>
        </p:grpSpPr>
        <p:sp>
          <p:nvSpPr>
            <p:cNvPr id="34" name="Rounded Rectangle 33">
              <a:extLst>
                <a:ext uri="{FF2B5EF4-FFF2-40B4-BE49-F238E27FC236}">
                  <a16:creationId xmlns:a16="http://schemas.microsoft.com/office/drawing/2014/main" id="{6B9FECC9-4101-8E41-8C52-907AD85F240C}"/>
                </a:ext>
              </a:extLst>
            </p:cNvPr>
            <p:cNvSpPr/>
            <p:nvPr/>
          </p:nvSpPr>
          <p:spPr>
            <a:xfrm>
              <a:off x="693759" y="3463883"/>
              <a:ext cx="5695215" cy="1422803"/>
            </a:xfrm>
            <a:prstGeom prst="roundRect">
              <a:avLst>
                <a:gd name="adj" fmla="val 6301"/>
              </a:avLst>
            </a:prstGeom>
            <a:solidFill>
              <a:schemeClr val="bg1">
                <a:lumMod val="95000"/>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a:extLst>
                <a:ext uri="{FF2B5EF4-FFF2-40B4-BE49-F238E27FC236}">
                  <a16:creationId xmlns:a16="http://schemas.microsoft.com/office/drawing/2014/main" id="{D24B830D-1A94-1E4A-B1B5-08DEA90BB556}"/>
                </a:ext>
              </a:extLst>
            </p:cNvPr>
            <p:cNvSpPr/>
            <p:nvPr/>
          </p:nvSpPr>
          <p:spPr>
            <a:xfrm>
              <a:off x="7523557" y="2975117"/>
              <a:ext cx="4453712" cy="2585323"/>
            </a:xfrm>
            <a:prstGeom prst="rect">
              <a:avLst/>
            </a:prstGeom>
          </p:spPr>
          <p:txBody>
            <a:bodyPr wrap="square">
              <a:spAutoFit/>
            </a:bodyPr>
            <a:lstStyle/>
            <a:p>
              <a:r>
                <a:rPr lang="en-AU" b="1" dirty="0" err="1">
                  <a:latin typeface="Arial Narrow" panose="020B0604020202020204" pitchFamily="34" charset="0"/>
                  <a:cs typeface="Arial Narrow" panose="020B0604020202020204" pitchFamily="34" charset="0"/>
                </a:rPr>
                <a:t>GetStateByRange</a:t>
              </a:r>
              <a:endParaRPr lang="en-AU" b="1" dirty="0">
                <a:latin typeface="Arial Narrow" panose="020B0604020202020204" pitchFamily="34" charset="0"/>
                <a:cs typeface="Arial Narrow" panose="020B0604020202020204" pitchFamily="34" charset="0"/>
              </a:endParaRPr>
            </a:p>
            <a:p>
              <a:r>
                <a:rPr lang="en-AU" b="1" dirty="0" err="1">
                  <a:latin typeface="Arial Narrow" panose="020B0604020202020204" pitchFamily="34" charset="0"/>
                  <a:cs typeface="Arial Narrow" panose="020B0604020202020204" pitchFamily="34" charset="0"/>
                </a:rPr>
                <a:t>GetStateByRangeWithPagination</a:t>
              </a:r>
              <a:endParaRPr lang="en-AU" b="1" dirty="0">
                <a:latin typeface="Arial Narrow" panose="020B0604020202020204" pitchFamily="34" charset="0"/>
                <a:cs typeface="Arial Narrow" panose="020B0604020202020204" pitchFamily="34" charset="0"/>
              </a:endParaRPr>
            </a:p>
            <a:p>
              <a:r>
                <a:rPr lang="en-AU" b="1" dirty="0" err="1">
                  <a:latin typeface="Arial Narrow" panose="020B0604020202020204" pitchFamily="34" charset="0"/>
                  <a:cs typeface="Arial Narrow" panose="020B0604020202020204" pitchFamily="34" charset="0"/>
                </a:rPr>
                <a:t>GetStateByPartialCompositeKey</a:t>
              </a:r>
              <a:endParaRPr lang="en-AU" b="1" dirty="0">
                <a:latin typeface="Arial Narrow" panose="020B0604020202020204" pitchFamily="34" charset="0"/>
                <a:cs typeface="Arial Narrow" panose="020B0604020202020204" pitchFamily="34" charset="0"/>
              </a:endParaRPr>
            </a:p>
            <a:p>
              <a:r>
                <a:rPr lang="en-AU" b="1" dirty="0" err="1">
                  <a:latin typeface="Arial Narrow" panose="020B0604020202020204" pitchFamily="34" charset="0"/>
                  <a:cs typeface="Arial Narrow" panose="020B0604020202020204" pitchFamily="34" charset="0"/>
                </a:rPr>
                <a:t>GetStateByPartialCompositeKeyWithPagination</a:t>
              </a:r>
              <a:endParaRPr lang="en-AU" b="1" dirty="0">
                <a:latin typeface="Arial Narrow" panose="020B0604020202020204" pitchFamily="34" charset="0"/>
                <a:cs typeface="Arial Narrow" panose="020B0604020202020204" pitchFamily="34" charset="0"/>
              </a:endParaRPr>
            </a:p>
            <a:p>
              <a:r>
                <a:rPr lang="en-AU" b="1" dirty="0" err="1">
                  <a:latin typeface="Arial Narrow" panose="020B0604020202020204" pitchFamily="34" charset="0"/>
                  <a:cs typeface="Arial Narrow" panose="020B0604020202020204" pitchFamily="34" charset="0"/>
                </a:rPr>
                <a:t>GetQueryResult</a:t>
              </a:r>
              <a:endParaRPr lang="en-AU" b="1" dirty="0">
                <a:latin typeface="Arial Narrow" panose="020B0604020202020204" pitchFamily="34" charset="0"/>
                <a:cs typeface="Arial Narrow" panose="020B0604020202020204" pitchFamily="34" charset="0"/>
              </a:endParaRPr>
            </a:p>
            <a:p>
              <a:r>
                <a:rPr lang="en-AU" b="1" dirty="0" err="1">
                  <a:latin typeface="Arial Narrow" panose="020B0604020202020204" pitchFamily="34" charset="0"/>
                  <a:cs typeface="Arial Narrow" panose="020B0604020202020204" pitchFamily="34" charset="0"/>
                </a:rPr>
                <a:t>GetQueryResultWithPagination</a:t>
              </a:r>
              <a:endParaRPr lang="en-AU" b="1" dirty="0">
                <a:latin typeface="Arial Narrow" panose="020B0604020202020204" pitchFamily="34" charset="0"/>
                <a:cs typeface="Arial Narrow" panose="020B0604020202020204" pitchFamily="34" charset="0"/>
              </a:endParaRPr>
            </a:p>
            <a:p>
              <a:r>
                <a:rPr lang="en-AU" b="1" dirty="0" err="1">
                  <a:latin typeface="Arial Narrow" panose="020B0604020202020204" pitchFamily="34" charset="0"/>
                  <a:cs typeface="Arial Narrow" panose="020B0604020202020204" pitchFamily="34" charset="0"/>
                </a:rPr>
                <a:t>GetPrivateDataByRange</a:t>
              </a:r>
              <a:endParaRPr lang="en-AU" b="1" dirty="0">
                <a:latin typeface="Arial Narrow" panose="020B0604020202020204" pitchFamily="34" charset="0"/>
                <a:cs typeface="Arial Narrow" panose="020B0604020202020204" pitchFamily="34" charset="0"/>
              </a:endParaRPr>
            </a:p>
            <a:p>
              <a:r>
                <a:rPr lang="en-AU" b="1" dirty="0" err="1">
                  <a:latin typeface="Arial Narrow" panose="020B0604020202020204" pitchFamily="34" charset="0"/>
                  <a:cs typeface="Arial Narrow" panose="020B0604020202020204" pitchFamily="34" charset="0"/>
                </a:rPr>
                <a:t>GetPrivateDataByPartialCompositeKey</a:t>
              </a:r>
              <a:endParaRPr lang="en-AU" b="1" dirty="0">
                <a:latin typeface="Arial Narrow" panose="020B0604020202020204" pitchFamily="34" charset="0"/>
                <a:cs typeface="Arial Narrow" panose="020B0604020202020204" pitchFamily="34" charset="0"/>
              </a:endParaRPr>
            </a:p>
            <a:p>
              <a:r>
                <a:rPr lang="en-AU" b="1" dirty="0" err="1">
                  <a:latin typeface="Arial Narrow" panose="020B0604020202020204" pitchFamily="34" charset="0"/>
                  <a:cs typeface="Arial Narrow" panose="020B0604020202020204" pitchFamily="34" charset="0"/>
                </a:rPr>
                <a:t>GetPrivateDataQueryResult</a:t>
              </a:r>
              <a:endParaRPr lang="en-AU" b="1" dirty="0">
                <a:latin typeface="Arial Narrow" panose="020B0604020202020204" pitchFamily="34" charset="0"/>
                <a:cs typeface="Arial Narrow" panose="020B0604020202020204" pitchFamily="34" charset="0"/>
              </a:endParaRPr>
            </a:p>
          </p:txBody>
        </p:sp>
        <p:cxnSp>
          <p:nvCxnSpPr>
            <p:cNvPr id="46" name="Straight Arrow Connector 45">
              <a:extLst>
                <a:ext uri="{FF2B5EF4-FFF2-40B4-BE49-F238E27FC236}">
                  <a16:creationId xmlns:a16="http://schemas.microsoft.com/office/drawing/2014/main" id="{3E055CE2-AC03-2B4C-9D58-980219B4F350}"/>
                </a:ext>
              </a:extLst>
            </p:cNvPr>
            <p:cNvCxnSpPr>
              <a:cxnSpLocks/>
            </p:cNvCxnSpPr>
            <p:nvPr/>
          </p:nvCxnSpPr>
          <p:spPr>
            <a:xfrm>
              <a:off x="6388974" y="4224815"/>
              <a:ext cx="1075441"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11AD261-0DB4-4F4B-A2C3-7238F5ADDD2C}"/>
                </a:ext>
              </a:extLst>
            </p:cNvPr>
            <p:cNvCxnSpPr>
              <a:cxnSpLocks/>
            </p:cNvCxnSpPr>
            <p:nvPr/>
          </p:nvCxnSpPr>
          <p:spPr>
            <a:xfrm>
              <a:off x="7464415" y="2989318"/>
              <a:ext cx="0" cy="2475586"/>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424BD0AF-D88A-0440-98F6-2F9D41EEB929}"/>
              </a:ext>
            </a:extLst>
          </p:cNvPr>
          <p:cNvGrpSpPr/>
          <p:nvPr/>
        </p:nvGrpSpPr>
        <p:grpSpPr>
          <a:xfrm>
            <a:off x="693759" y="4958453"/>
            <a:ext cx="11283510" cy="1422803"/>
            <a:chOff x="693759" y="4958453"/>
            <a:chExt cx="11283510" cy="1422803"/>
          </a:xfrm>
        </p:grpSpPr>
        <p:sp>
          <p:nvSpPr>
            <p:cNvPr id="39" name="Rounded Rectangle 38">
              <a:extLst>
                <a:ext uri="{FF2B5EF4-FFF2-40B4-BE49-F238E27FC236}">
                  <a16:creationId xmlns:a16="http://schemas.microsoft.com/office/drawing/2014/main" id="{34860D2A-6F0E-DE4C-B204-1A098140B6C9}"/>
                </a:ext>
              </a:extLst>
            </p:cNvPr>
            <p:cNvSpPr/>
            <p:nvPr/>
          </p:nvSpPr>
          <p:spPr>
            <a:xfrm>
              <a:off x="693759" y="4958453"/>
              <a:ext cx="5695215" cy="1422803"/>
            </a:xfrm>
            <a:prstGeom prst="roundRect">
              <a:avLst>
                <a:gd name="adj" fmla="val 6301"/>
              </a:avLst>
            </a:prstGeom>
            <a:solidFill>
              <a:schemeClr val="bg1">
                <a:lumMod val="95000"/>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a:extLst>
                <a:ext uri="{FF2B5EF4-FFF2-40B4-BE49-F238E27FC236}">
                  <a16:creationId xmlns:a16="http://schemas.microsoft.com/office/drawing/2014/main" id="{E8CDCC9A-A133-414F-9DF5-12BDB5019A17}"/>
                </a:ext>
              </a:extLst>
            </p:cNvPr>
            <p:cNvSpPr/>
            <p:nvPr/>
          </p:nvSpPr>
          <p:spPr>
            <a:xfrm>
              <a:off x="7523557" y="5826458"/>
              <a:ext cx="4453712" cy="369332"/>
            </a:xfrm>
            <a:prstGeom prst="rect">
              <a:avLst/>
            </a:prstGeom>
          </p:spPr>
          <p:txBody>
            <a:bodyPr wrap="square">
              <a:spAutoFit/>
            </a:bodyPr>
            <a:lstStyle/>
            <a:p>
              <a:r>
                <a:rPr lang="en-AU" b="1" dirty="0" err="1">
                  <a:latin typeface="Arial Narrow" panose="020B0604020202020204" pitchFamily="34" charset="0"/>
                  <a:cs typeface="Arial Narrow" panose="020B0604020202020204" pitchFamily="34" charset="0"/>
                </a:rPr>
                <a:t>GetHistoryForKey</a:t>
              </a:r>
              <a:endParaRPr lang="en-AU" b="1" dirty="0">
                <a:latin typeface="Arial Narrow" panose="020B0604020202020204" pitchFamily="34" charset="0"/>
                <a:cs typeface="Arial Narrow" panose="020B0604020202020204" pitchFamily="34" charset="0"/>
              </a:endParaRPr>
            </a:p>
          </p:txBody>
        </p:sp>
        <p:cxnSp>
          <p:nvCxnSpPr>
            <p:cNvPr id="57" name="Straight Arrow Connector 56">
              <a:extLst>
                <a:ext uri="{FF2B5EF4-FFF2-40B4-BE49-F238E27FC236}">
                  <a16:creationId xmlns:a16="http://schemas.microsoft.com/office/drawing/2014/main" id="{AF17A76F-87CB-1A46-91D8-CED17E51BE44}"/>
                </a:ext>
              </a:extLst>
            </p:cNvPr>
            <p:cNvCxnSpPr>
              <a:cxnSpLocks/>
            </p:cNvCxnSpPr>
            <p:nvPr/>
          </p:nvCxnSpPr>
          <p:spPr>
            <a:xfrm>
              <a:off x="7483203" y="5806263"/>
              <a:ext cx="0" cy="437019"/>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46C783E-3053-2347-A240-128274017EA6}"/>
                </a:ext>
              </a:extLst>
            </p:cNvPr>
            <p:cNvCxnSpPr>
              <a:cxnSpLocks/>
            </p:cNvCxnSpPr>
            <p:nvPr/>
          </p:nvCxnSpPr>
          <p:spPr>
            <a:xfrm>
              <a:off x="6402621" y="6011124"/>
              <a:ext cx="1075441"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57C4530A-A205-B645-8360-4DC58B019B67}"/>
              </a:ext>
            </a:extLst>
          </p:cNvPr>
          <p:cNvGrpSpPr/>
          <p:nvPr/>
        </p:nvGrpSpPr>
        <p:grpSpPr>
          <a:xfrm>
            <a:off x="1129480" y="2230988"/>
            <a:ext cx="7991770" cy="3362632"/>
            <a:chOff x="1225016" y="2230988"/>
            <a:chExt cx="7991770" cy="3362632"/>
          </a:xfrm>
        </p:grpSpPr>
        <p:sp>
          <p:nvSpPr>
            <p:cNvPr id="20" name="Rounded Rectangle 19">
              <a:extLst>
                <a:ext uri="{FF2B5EF4-FFF2-40B4-BE49-F238E27FC236}">
                  <a16:creationId xmlns:a16="http://schemas.microsoft.com/office/drawing/2014/main" id="{97D495B5-0E65-5F4F-BBE3-5EC12D1A6554}"/>
                </a:ext>
              </a:extLst>
            </p:cNvPr>
            <p:cNvSpPr/>
            <p:nvPr/>
          </p:nvSpPr>
          <p:spPr>
            <a:xfrm>
              <a:off x="1225017" y="5312864"/>
              <a:ext cx="2678241"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ounded Rectangle 21">
              <a:extLst>
                <a:ext uri="{FF2B5EF4-FFF2-40B4-BE49-F238E27FC236}">
                  <a16:creationId xmlns:a16="http://schemas.microsoft.com/office/drawing/2014/main" id="{96947274-2BC5-0240-AEE7-DD0E691B0C8D}"/>
                </a:ext>
              </a:extLst>
            </p:cNvPr>
            <p:cNvSpPr/>
            <p:nvPr/>
          </p:nvSpPr>
          <p:spPr>
            <a:xfrm>
              <a:off x="1225016" y="3914802"/>
              <a:ext cx="2678241" cy="28075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6B7FCE6-EE4A-8F46-A60A-CE12B0C6E2EC}"/>
                </a:ext>
              </a:extLst>
            </p:cNvPr>
            <p:cNvCxnSpPr>
              <a:cxnSpLocks/>
            </p:cNvCxnSpPr>
            <p:nvPr/>
          </p:nvCxnSpPr>
          <p:spPr>
            <a:xfrm>
              <a:off x="3903257" y="4049776"/>
              <a:ext cx="2306473" cy="0"/>
            </a:xfrm>
            <a:prstGeom prst="line">
              <a:avLst/>
            </a:prstGeom>
            <a:ln>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44303ED-C262-A642-B075-3A7ED76EC720}"/>
                </a:ext>
              </a:extLst>
            </p:cNvPr>
            <p:cNvCxnSpPr>
              <a:cxnSpLocks/>
            </p:cNvCxnSpPr>
            <p:nvPr/>
          </p:nvCxnSpPr>
          <p:spPr>
            <a:xfrm>
              <a:off x="3899255" y="5430474"/>
              <a:ext cx="2310475" cy="0"/>
            </a:xfrm>
            <a:prstGeom prst="line">
              <a:avLst/>
            </a:prstGeom>
            <a:ln>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3CF1B0-D23F-6640-AF72-DFFD45E31F69}"/>
                </a:ext>
              </a:extLst>
            </p:cNvPr>
            <p:cNvCxnSpPr>
              <a:cxnSpLocks/>
            </p:cNvCxnSpPr>
            <p:nvPr/>
          </p:nvCxnSpPr>
          <p:spPr>
            <a:xfrm>
              <a:off x="6218827" y="2415654"/>
              <a:ext cx="0" cy="3028470"/>
            </a:xfrm>
            <a:prstGeom prst="line">
              <a:avLst/>
            </a:prstGeom>
            <a:ln>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BD36A63-DF7D-5B48-A9EE-5380DF6EEAB8}"/>
                </a:ext>
              </a:extLst>
            </p:cNvPr>
            <p:cNvCxnSpPr>
              <a:cxnSpLocks/>
            </p:cNvCxnSpPr>
            <p:nvPr/>
          </p:nvCxnSpPr>
          <p:spPr>
            <a:xfrm flipH="1">
              <a:off x="5322627" y="2415654"/>
              <a:ext cx="1760561"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6DC457-5723-8F4A-AD26-F017384931A0}"/>
                </a:ext>
              </a:extLst>
            </p:cNvPr>
            <p:cNvSpPr/>
            <p:nvPr/>
          </p:nvSpPr>
          <p:spPr>
            <a:xfrm>
              <a:off x="7187819" y="2230988"/>
              <a:ext cx="2028967" cy="369332"/>
            </a:xfrm>
            <a:prstGeom prst="rect">
              <a:avLst/>
            </a:prstGeom>
          </p:spPr>
          <p:txBody>
            <a:bodyPr wrap="square">
              <a:spAutoFit/>
            </a:bodyPr>
            <a:lstStyle/>
            <a:p>
              <a:r>
                <a:rPr lang="en-AU" dirty="0">
                  <a:latin typeface="Arial Narrow" panose="020B0604020202020204" pitchFamily="34" charset="0"/>
                  <a:cs typeface="Arial Narrow" panose="020B0604020202020204" pitchFamily="34" charset="0"/>
                </a:rPr>
                <a:t>interface embedding</a:t>
              </a:r>
            </a:p>
          </p:txBody>
        </p:sp>
      </p:gr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6" name="TextBox 15">
            <a:extLst>
              <a:ext uri="{FF2B5EF4-FFF2-40B4-BE49-F238E27FC236}">
                <a16:creationId xmlns:a16="http://schemas.microsoft.com/office/drawing/2014/main" id="{97B74562-15C6-C947-AF46-8E5EF8550C55}"/>
              </a:ext>
            </a:extLst>
          </p:cNvPr>
          <p:cNvSpPr txBox="1"/>
          <p:nvPr/>
        </p:nvSpPr>
        <p:spPr>
          <a:xfrm>
            <a:off x="819806" y="2251647"/>
            <a:ext cx="4687613" cy="1184940"/>
          </a:xfrm>
          <a:prstGeom prst="rect">
            <a:avLst/>
          </a:prstGeom>
          <a:noFill/>
        </p:spPr>
        <p:txBody>
          <a:bodyPr wrap="square" rtlCol="0">
            <a:spAutoFit/>
          </a:bodyPr>
          <a:lstStyle/>
          <a:p>
            <a:pPr>
              <a:spcBef>
                <a:spcPts val="300"/>
              </a:spcBef>
              <a:spcAft>
                <a:spcPts val="300"/>
              </a:spcAft>
            </a:pPr>
            <a:r>
              <a:rPr lang="en-AU" sz="1400" b="1" dirty="0">
                <a:solidFill>
                  <a:srgbClr val="0070C0"/>
                </a:solidFill>
                <a:latin typeface="Courier New" panose="02070309020205020404" pitchFamily="49" charset="0"/>
                <a:cs typeface="Courier New" panose="02070309020205020404" pitchFamily="49" charset="0"/>
              </a:rPr>
              <a:t>type </a:t>
            </a:r>
            <a:r>
              <a:rPr lang="en-AU" sz="1400" b="1" dirty="0" err="1">
                <a:solidFill>
                  <a:srgbClr val="7030A0"/>
                </a:solidFill>
                <a:latin typeface="Courier New" panose="02070309020205020404" pitchFamily="49" charset="0"/>
                <a:cs typeface="Courier New" panose="02070309020205020404" pitchFamily="49" charset="0"/>
              </a:rPr>
              <a:t>CommonIteratorInterface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interface</a:t>
            </a:r>
            <a:r>
              <a:rPr lang="en-AU" sz="1400" b="1" dirty="0">
                <a:latin typeface="Courier New" panose="02070309020205020404" pitchFamily="49" charset="0"/>
                <a:cs typeface="Courier New" panose="02070309020205020404" pitchFamily="49" charset="0"/>
              </a:rPr>
              <a:t> { </a:t>
            </a:r>
          </a:p>
          <a:p>
            <a:pPr>
              <a:spcBef>
                <a:spcPts val="300"/>
              </a:spcBef>
              <a:spcAft>
                <a:spcPts val="300"/>
              </a:spcAft>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HasNext</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bool</a:t>
            </a:r>
          </a:p>
          <a:p>
            <a:pPr>
              <a:spcBef>
                <a:spcPts val="300"/>
              </a:spcBef>
              <a:spcAft>
                <a:spcPts val="300"/>
              </a:spcAft>
            </a:pPr>
            <a:r>
              <a:rPr lang="en-AU" sz="1400" b="1" dirty="0">
                <a:latin typeface="Courier New" panose="02070309020205020404" pitchFamily="49" charset="0"/>
                <a:cs typeface="Courier New" panose="02070309020205020404" pitchFamily="49" charset="0"/>
              </a:rPr>
              <a:t>   Close() </a:t>
            </a:r>
            <a:r>
              <a:rPr lang="en-AU" sz="1400" b="1" dirty="0">
                <a:solidFill>
                  <a:srgbClr val="0070C0"/>
                </a:solidFill>
                <a:latin typeface="Courier New" panose="02070309020205020404" pitchFamily="49" charset="0"/>
                <a:cs typeface="Courier New" panose="02070309020205020404" pitchFamily="49" charset="0"/>
              </a:rPr>
              <a:t>error</a:t>
            </a:r>
          </a:p>
          <a:p>
            <a:pPr>
              <a:spcBef>
                <a:spcPts val="300"/>
              </a:spcBef>
              <a:spcAft>
                <a:spcPts val="300"/>
              </a:spcAft>
            </a:pPr>
            <a:r>
              <a:rPr lang="en-AU" sz="1400" b="1" dirty="0">
                <a:latin typeface="Courier New" panose="020703090202050204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F5ACAC00-412A-0040-B798-7349E99FCFD5}"/>
              </a:ext>
            </a:extLst>
          </p:cNvPr>
          <p:cNvSpPr txBox="1"/>
          <p:nvPr/>
        </p:nvSpPr>
        <p:spPr>
          <a:xfrm>
            <a:off x="819805" y="3618698"/>
            <a:ext cx="4953198" cy="1184940"/>
          </a:xfrm>
          <a:prstGeom prst="rect">
            <a:avLst/>
          </a:prstGeom>
          <a:noFill/>
        </p:spPr>
        <p:txBody>
          <a:bodyPr wrap="square" rtlCol="0">
            <a:spAutoFit/>
          </a:bodyPr>
          <a:lstStyle/>
          <a:p>
            <a:pPr>
              <a:spcBef>
                <a:spcPts val="300"/>
              </a:spcBef>
              <a:spcAft>
                <a:spcPts val="300"/>
              </a:spcAft>
            </a:pPr>
            <a:r>
              <a:rPr lang="en-AU" sz="1400" b="1" dirty="0">
                <a:solidFill>
                  <a:srgbClr val="0070C0"/>
                </a:solidFill>
                <a:latin typeface="Courier New" panose="02070309020205020404" pitchFamily="49" charset="0"/>
                <a:cs typeface="Courier New" panose="02070309020205020404" pitchFamily="49" charset="0"/>
              </a:rPr>
              <a:t>type </a:t>
            </a:r>
            <a:r>
              <a:rPr lang="en-AU" sz="1400" b="1" dirty="0" err="1">
                <a:solidFill>
                  <a:srgbClr val="7030A0"/>
                </a:solidFill>
                <a:latin typeface="Courier New" panose="02070309020205020404" pitchFamily="49" charset="0"/>
                <a:cs typeface="Courier New" panose="02070309020205020404" pitchFamily="49" charset="0"/>
              </a:rPr>
              <a:t>StateQueryIteratorInterface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latin typeface="Courier New" panose="02070309020205020404" pitchFamily="49" charset="0"/>
                <a:cs typeface="Courier New" panose="02070309020205020404" pitchFamily="49" charset="0"/>
              </a:rPr>
              <a:t>{ </a:t>
            </a:r>
          </a:p>
          <a:p>
            <a:pPr>
              <a:spcBef>
                <a:spcPts val="300"/>
              </a:spcBef>
              <a:spcAft>
                <a:spcPts val="300"/>
              </a:spcAft>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CommonIteratorInterface</a:t>
            </a:r>
            <a:endParaRPr lang="en-AU" sz="1400" b="1" dirty="0">
              <a:latin typeface="Courier New" panose="02070309020205020404" pitchFamily="49" charset="0"/>
              <a:cs typeface="Courier New" panose="02070309020205020404" pitchFamily="49" charset="0"/>
            </a:endParaRPr>
          </a:p>
          <a:p>
            <a:pPr>
              <a:spcBef>
                <a:spcPts val="300"/>
              </a:spcBef>
              <a:spcAft>
                <a:spcPts val="300"/>
              </a:spcAft>
            </a:pPr>
            <a:r>
              <a:rPr lang="en-AU" sz="1400" b="1" dirty="0">
                <a:latin typeface="Courier New" panose="02070309020205020404" pitchFamily="49" charset="0"/>
                <a:cs typeface="Courier New" panose="02070309020205020404" pitchFamily="49" charset="0"/>
              </a:rPr>
              <a:t>   Next()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queryresult.KV</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a:t>
            </a:r>
          </a:p>
          <a:p>
            <a:pPr>
              <a:spcBef>
                <a:spcPts val="300"/>
              </a:spcBef>
              <a:spcAft>
                <a:spcPts val="300"/>
              </a:spcAft>
            </a:pPr>
            <a:r>
              <a:rPr lang="en-AU" sz="1400" b="1" dirty="0">
                <a:latin typeface="Courier New" panose="02070309020205020404" pitchFamily="49" charset="0"/>
                <a:cs typeface="Courier New" panose="02070309020205020404" pitchFamily="49" charset="0"/>
              </a:rPr>
              <a:t>}</a:t>
            </a:r>
          </a:p>
        </p:txBody>
      </p:sp>
      <p:sp>
        <p:nvSpPr>
          <p:cNvPr id="19" name="TextBox 18">
            <a:extLst>
              <a:ext uri="{FF2B5EF4-FFF2-40B4-BE49-F238E27FC236}">
                <a16:creationId xmlns:a16="http://schemas.microsoft.com/office/drawing/2014/main" id="{A96B122D-BD63-1749-9C4F-BBD28163D1FF}"/>
              </a:ext>
            </a:extLst>
          </p:cNvPr>
          <p:cNvSpPr txBox="1"/>
          <p:nvPr/>
        </p:nvSpPr>
        <p:spPr>
          <a:xfrm>
            <a:off x="818275" y="5001150"/>
            <a:ext cx="5350511" cy="1184940"/>
          </a:xfrm>
          <a:prstGeom prst="rect">
            <a:avLst/>
          </a:prstGeom>
          <a:noFill/>
        </p:spPr>
        <p:txBody>
          <a:bodyPr wrap="square" rtlCol="0">
            <a:spAutoFit/>
          </a:bodyPr>
          <a:lstStyle/>
          <a:p>
            <a:pPr>
              <a:spcBef>
                <a:spcPts val="300"/>
              </a:spcBef>
              <a:spcAft>
                <a:spcPts val="300"/>
              </a:spcAft>
            </a:pPr>
            <a:r>
              <a:rPr lang="en-AU" sz="1400" b="1" dirty="0">
                <a:solidFill>
                  <a:srgbClr val="0070C0"/>
                </a:solidFill>
                <a:latin typeface="Courier New" panose="02070309020205020404" pitchFamily="49" charset="0"/>
                <a:cs typeface="Courier New" panose="02070309020205020404" pitchFamily="49" charset="0"/>
              </a:rPr>
              <a:t>type </a:t>
            </a:r>
            <a:r>
              <a:rPr lang="en-AU" sz="1400" b="1" dirty="0" err="1">
                <a:solidFill>
                  <a:srgbClr val="7030A0"/>
                </a:solidFill>
                <a:latin typeface="Courier New" panose="02070309020205020404" pitchFamily="49" charset="0"/>
                <a:cs typeface="Courier New" panose="02070309020205020404" pitchFamily="49" charset="0"/>
              </a:rPr>
              <a:t>HistoryQueryIteratorInterface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latin typeface="Courier New" panose="02070309020205020404" pitchFamily="49" charset="0"/>
                <a:cs typeface="Courier New" panose="02070309020205020404" pitchFamily="49" charset="0"/>
              </a:rPr>
              <a:t>{ </a:t>
            </a:r>
          </a:p>
          <a:p>
            <a:pPr>
              <a:spcBef>
                <a:spcPts val="300"/>
              </a:spcBef>
              <a:spcAft>
                <a:spcPts val="300"/>
              </a:spcAft>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CommonIteratorInterface</a:t>
            </a:r>
            <a:endParaRPr lang="en-AU" sz="1400" b="1" dirty="0">
              <a:latin typeface="Courier New" panose="02070309020205020404" pitchFamily="49" charset="0"/>
              <a:cs typeface="Courier New" panose="02070309020205020404" pitchFamily="49" charset="0"/>
            </a:endParaRPr>
          </a:p>
          <a:p>
            <a:pPr>
              <a:spcBef>
                <a:spcPts val="300"/>
              </a:spcBef>
              <a:spcAft>
                <a:spcPts val="300"/>
              </a:spcAft>
            </a:pPr>
            <a:r>
              <a:rPr lang="en-AU" sz="1400" b="1" dirty="0">
                <a:latin typeface="Courier New" panose="02070309020205020404" pitchFamily="49" charset="0"/>
                <a:cs typeface="Courier New" panose="02070309020205020404" pitchFamily="49" charset="0"/>
              </a:rPr>
              <a:t>   Next()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queryresult.KeyModification</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a:t>
            </a:r>
          </a:p>
          <a:p>
            <a:pPr>
              <a:spcBef>
                <a:spcPts val="300"/>
              </a:spcBef>
              <a:spcAft>
                <a:spcPts val="300"/>
              </a:spcAft>
            </a:pPr>
            <a:r>
              <a:rPr lang="en-A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52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Operating Modality</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p:txBody>
          <a:bodyPr>
            <a:normAutofit/>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Development Mode</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life-cycle of the chaincode in development mode varies as follows:</a:t>
            </a:r>
          </a:p>
          <a:p>
            <a:pPr marL="1325563" lvl="2" indent="-411163">
              <a:buFont typeface="System Font Regular"/>
              <a:buChar char="—"/>
            </a:pPr>
            <a:r>
              <a:rPr lang="en-AU" dirty="0">
                <a:latin typeface="Arial Narrow" panose="020B0604020202020204" pitchFamily="34" charset="0"/>
                <a:cs typeface="Arial Narrow" panose="020B0604020202020204" pitchFamily="34" charset="0"/>
              </a:rPr>
              <a:t>INSTALL: this operation only updates the peer local file system, the internal registry with the chaincode metadata.</a:t>
            </a:r>
          </a:p>
          <a:p>
            <a:pPr marL="1325563" lvl="2" indent="-411163">
              <a:buFont typeface="System Font Regular"/>
              <a:buChar char="—"/>
            </a:pPr>
            <a:r>
              <a:rPr lang="en-AU" dirty="0">
                <a:latin typeface="Arial Narrow" panose="020B0604020202020204" pitchFamily="34" charset="0"/>
                <a:cs typeface="Arial Narrow" panose="020B0604020202020204" pitchFamily="34" charset="0"/>
              </a:rPr>
              <a:t>INSTANTIATE: this operation deploys the chaincode onto a channel, which essentially results to triggering the Init(</a:t>
            </a:r>
            <a:r>
              <a:rPr lang="en-AU" dirty="0" err="1">
                <a:latin typeface="Arial Narrow" panose="020B0604020202020204" pitchFamily="34" charset="0"/>
                <a:cs typeface="Arial Narrow" panose="020B0604020202020204" pitchFamily="34" charset="0"/>
              </a:rPr>
              <a:t>ChaincodeStub</a:t>
            </a:r>
            <a:r>
              <a:rPr lang="en-AU" dirty="0">
                <a:latin typeface="Arial Narrow" panose="020B0604020202020204" pitchFamily="34" charset="0"/>
                <a:cs typeface="Arial Narrow" panose="020B0604020202020204" pitchFamily="34" charset="0"/>
              </a:rPr>
              <a:t>) method on the smart contract in the chaincode process.</a:t>
            </a:r>
          </a:p>
          <a:p>
            <a:pPr marL="1325563" lvl="2" indent="-411163">
              <a:buFont typeface="System Font Regular"/>
              <a:buChar char="—"/>
            </a:pPr>
            <a:r>
              <a:rPr lang="en-AU" dirty="0">
                <a:latin typeface="Arial Narrow" panose="020B0604020202020204" pitchFamily="34" charset="0"/>
                <a:cs typeface="Arial Narrow" panose="020B0604020202020204" pitchFamily="34" charset="0"/>
              </a:rPr>
              <a:t>INVOKE: this operation is unchanged and triggers the Invoke(</a:t>
            </a:r>
            <a:r>
              <a:rPr lang="en-AU" dirty="0" err="1">
                <a:latin typeface="Arial Narrow" panose="020B0604020202020204" pitchFamily="34" charset="0"/>
                <a:cs typeface="Arial Narrow" panose="020B0604020202020204" pitchFamily="34" charset="0"/>
              </a:rPr>
              <a:t>ChaincodeStub</a:t>
            </a:r>
            <a:r>
              <a:rPr lang="en-AU" dirty="0">
                <a:latin typeface="Arial Narrow" panose="020B0604020202020204" pitchFamily="34" charset="0"/>
                <a:cs typeface="Arial Narrow" panose="020B0604020202020204" pitchFamily="34" charset="0"/>
              </a:rPr>
              <a:t>) method to execute the transaction defined in the smart contract. </a:t>
            </a:r>
          </a:p>
          <a:p>
            <a:pPr marL="1325563" lvl="2" indent="-411163">
              <a:buFont typeface="System Font Regular"/>
              <a:buChar char="—"/>
            </a:pPr>
            <a:r>
              <a:rPr lang="en-AU" dirty="0">
                <a:latin typeface="Arial Narrow" panose="020B0604020202020204" pitchFamily="34" charset="0"/>
                <a:cs typeface="Arial Narrow" panose="020B0604020202020204" pitchFamily="34" charset="0"/>
              </a:rPr>
              <a:t>QUERY: this operation is unchanged and triggers the Invoke(</a:t>
            </a:r>
            <a:r>
              <a:rPr lang="en-AU" dirty="0" err="1">
                <a:latin typeface="Arial Narrow" panose="020B0604020202020204" pitchFamily="34" charset="0"/>
                <a:cs typeface="Arial Narrow" panose="020B0604020202020204" pitchFamily="34" charset="0"/>
              </a:rPr>
              <a:t>ChaincodeStub</a:t>
            </a:r>
            <a:r>
              <a:rPr lang="en-AU" dirty="0">
                <a:latin typeface="Arial Narrow" panose="020B0604020202020204" pitchFamily="34" charset="0"/>
                <a:cs typeface="Arial Narrow" panose="020B0604020202020204" pitchFamily="34" charset="0"/>
              </a:rPr>
              <a:t>) method.</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E4F88A32-69CD-B74E-AF35-D1E60E49CDCE}"/>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6AD7CEEE-622E-A440-AE24-9535335A7632}"/>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9E1C1A64-6A18-EA46-A2D7-89654A6A74B7}"/>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7DC376C4-9892-3544-9EBE-607F1FF4019E}"/>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23777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1537087"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package: shim</a:t>
            </a:r>
          </a:p>
          <a:p>
            <a:r>
              <a:rPr lang="en-AU" dirty="0"/>
              <a:t>file: </a:t>
            </a:r>
            <a:r>
              <a:rPr lang="en-AU" dirty="0" err="1"/>
              <a:t>stub.go</a:t>
            </a:r>
            <a:endParaRPr lang="en-AU" dirty="0"/>
          </a:p>
        </p:txBody>
      </p:sp>
      <p:sp>
        <p:nvSpPr>
          <p:cNvPr id="14" name="TextBox 13">
            <a:extLst>
              <a:ext uri="{FF2B5EF4-FFF2-40B4-BE49-F238E27FC236}">
                <a16:creationId xmlns:a16="http://schemas.microsoft.com/office/drawing/2014/main" id="{1A526C1E-6488-B445-A422-D022B082FE9D}"/>
              </a:ext>
            </a:extLst>
          </p:cNvPr>
          <p:cNvSpPr txBox="1"/>
          <p:nvPr/>
        </p:nvSpPr>
        <p:spPr>
          <a:xfrm>
            <a:off x="887677" y="2695268"/>
            <a:ext cx="10821970"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Iterators are implemented across three types:</a:t>
            </a:r>
          </a:p>
        </p:txBody>
      </p:sp>
      <p:sp>
        <p:nvSpPr>
          <p:cNvPr id="21" name="TextBox 20">
            <a:extLst>
              <a:ext uri="{FF2B5EF4-FFF2-40B4-BE49-F238E27FC236}">
                <a16:creationId xmlns:a16="http://schemas.microsoft.com/office/drawing/2014/main" id="{73B5103D-B27A-D740-A8CF-419AC52CA548}"/>
              </a:ext>
            </a:extLst>
          </p:cNvPr>
          <p:cNvSpPr txBox="1"/>
          <p:nvPr/>
        </p:nvSpPr>
        <p:spPr>
          <a:xfrm>
            <a:off x="887677" y="3096065"/>
            <a:ext cx="11176944"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CommonIterator</a:t>
            </a:r>
            <a:r>
              <a:rPr lang="en-AU" sz="2000" dirty="0">
                <a:latin typeface="Arial Narrow" panose="020B0604020202020204" pitchFamily="34" charset="0"/>
                <a:cs typeface="Arial Narrow" panose="020B0604020202020204" pitchFamily="34" charset="0"/>
              </a:rPr>
              <a:t> : implements of the all common logic of the iterator and the interaction with the handler.</a:t>
            </a: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StateQueryIterator</a:t>
            </a:r>
            <a:r>
              <a:rPr lang="en-AU" sz="2000" dirty="0">
                <a:latin typeface="Arial Narrow" panose="020B0604020202020204" pitchFamily="34" charset="0"/>
                <a:cs typeface="Arial Narrow" panose="020B0604020202020204" pitchFamily="34" charset="0"/>
              </a:rPr>
              <a:t> : implements the </a:t>
            </a:r>
            <a:r>
              <a:rPr lang="en-AU" sz="2000" b="1" dirty="0">
                <a:latin typeface="Arial Narrow" panose="020B0604020202020204" pitchFamily="34" charset="0"/>
                <a:cs typeface="Arial Narrow" panose="020B0604020202020204" pitchFamily="34" charset="0"/>
              </a:rPr>
              <a:t>Next()</a:t>
            </a:r>
            <a:r>
              <a:rPr lang="en-AU" sz="2000" dirty="0">
                <a:latin typeface="Arial Narrow" panose="020B0604020202020204" pitchFamily="34" charset="0"/>
                <a:cs typeface="Arial Narrow" panose="020B0604020202020204" pitchFamily="34" charset="0"/>
              </a:rPr>
              <a:t> method and specialises to the </a:t>
            </a:r>
            <a:r>
              <a:rPr lang="en-AU" sz="2000" b="1" dirty="0">
                <a:latin typeface="Arial Narrow" panose="020B0604020202020204" pitchFamily="34" charset="0"/>
                <a:cs typeface="Arial Narrow" panose="020B0604020202020204" pitchFamily="34" charset="0"/>
              </a:rPr>
              <a:t>*</a:t>
            </a:r>
            <a:r>
              <a:rPr lang="en-AU" sz="2000" b="1" dirty="0" err="1">
                <a:latin typeface="Arial Narrow" panose="020B0604020202020204" pitchFamily="34" charset="0"/>
                <a:cs typeface="Arial Narrow" panose="020B0604020202020204" pitchFamily="34" charset="0"/>
              </a:rPr>
              <a:t>queryresult.KV</a:t>
            </a:r>
            <a:r>
              <a:rPr lang="en-AU" sz="2000" dirty="0">
                <a:latin typeface="Arial Narrow" panose="020B0604020202020204" pitchFamily="34" charset="0"/>
                <a:cs typeface="Arial Narrow" panose="020B0604020202020204" pitchFamily="34" charset="0"/>
              </a:rPr>
              <a:t> type.</a:t>
            </a: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HistoryQueryIterator</a:t>
            </a:r>
            <a:r>
              <a:rPr lang="en-AU" sz="2000" dirty="0">
                <a:latin typeface="Arial Narrow" panose="020B0604020202020204" pitchFamily="34" charset="0"/>
                <a:cs typeface="Arial Narrow" panose="020B0604020202020204" pitchFamily="34" charset="0"/>
              </a:rPr>
              <a:t> : implements the </a:t>
            </a:r>
            <a:r>
              <a:rPr lang="en-AU" sz="2000" b="1" dirty="0">
                <a:latin typeface="Arial Narrow" panose="020B0604020202020204" pitchFamily="34" charset="0"/>
                <a:cs typeface="Arial Narrow" panose="020B0604020202020204" pitchFamily="34" charset="0"/>
              </a:rPr>
              <a:t>Next()</a:t>
            </a:r>
            <a:r>
              <a:rPr lang="en-AU" sz="2000" dirty="0">
                <a:latin typeface="Arial Narrow" panose="020B0604020202020204" pitchFamily="34" charset="0"/>
                <a:cs typeface="Arial Narrow" panose="020B0604020202020204" pitchFamily="34" charset="0"/>
              </a:rPr>
              <a:t> method and specialises to the </a:t>
            </a:r>
            <a:r>
              <a:rPr lang="en-AU" sz="2000" b="1" dirty="0">
                <a:latin typeface="Arial Narrow" panose="020B0604020202020204" pitchFamily="34" charset="0"/>
                <a:cs typeface="Arial Narrow" panose="020B0604020202020204" pitchFamily="34" charset="0"/>
              </a:rPr>
              <a:t>*</a:t>
            </a:r>
            <a:r>
              <a:rPr lang="en-AU" sz="2000" b="1" dirty="0" err="1">
                <a:latin typeface="Arial Narrow" panose="020B0604020202020204" pitchFamily="34" charset="0"/>
                <a:cs typeface="Arial Narrow" panose="020B0604020202020204" pitchFamily="34" charset="0"/>
              </a:rPr>
              <a:t>queryresult.KeyModification</a:t>
            </a:r>
            <a:r>
              <a:rPr lang="en-AU" sz="2000" dirty="0">
                <a:latin typeface="Arial Narrow" panose="020B0604020202020204" pitchFamily="34" charset="0"/>
                <a:cs typeface="Arial Narrow" panose="020B0604020202020204" pitchFamily="34" charset="0"/>
              </a:rPr>
              <a:t> type.</a:t>
            </a:r>
          </a:p>
        </p:txBody>
      </p:sp>
      <p:sp>
        <p:nvSpPr>
          <p:cNvPr id="16" name="TextBox 15">
            <a:extLst>
              <a:ext uri="{FF2B5EF4-FFF2-40B4-BE49-F238E27FC236}">
                <a16:creationId xmlns:a16="http://schemas.microsoft.com/office/drawing/2014/main" id="{A004E910-42FB-E44C-8196-6AAA8FC09B67}"/>
              </a:ext>
            </a:extLst>
          </p:cNvPr>
          <p:cNvSpPr txBox="1"/>
          <p:nvPr/>
        </p:nvSpPr>
        <p:spPr>
          <a:xfrm>
            <a:off x="887677" y="4498890"/>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coordination of these classes with the </a:t>
            </a:r>
            <a:r>
              <a:rPr lang="en-AU" sz="2000" b="1" dirty="0" err="1">
                <a:latin typeface="Arial Narrow" panose="020B0604020202020204" pitchFamily="34" charset="0"/>
                <a:cs typeface="Arial Narrow" panose="020B0604020202020204" pitchFamily="34" charset="0"/>
              </a:rPr>
              <a:t>ChaincodeStub</a:t>
            </a:r>
            <a:r>
              <a:rPr lang="en-AU" sz="2000" dirty="0">
                <a:latin typeface="Arial Narrow" panose="020B0604020202020204" pitchFamily="34" charset="0"/>
                <a:cs typeface="Arial Narrow" panose="020B0604020202020204" pitchFamily="34" charset="0"/>
              </a:rPr>
              <a:t> provides support for all the functions that return iterators. In particular the </a:t>
            </a:r>
            <a:r>
              <a:rPr lang="en-AU" sz="2000" b="1" dirty="0" err="1">
                <a:latin typeface="Arial Narrow" panose="020B0604020202020204" pitchFamily="34" charset="0"/>
                <a:cs typeface="Arial Narrow" panose="020B0604020202020204" pitchFamily="34" charset="0"/>
              </a:rPr>
              <a:t>ChaincodeStub</a:t>
            </a:r>
            <a:r>
              <a:rPr lang="en-AU" sz="2000" dirty="0">
                <a:latin typeface="Arial Narrow" panose="020B0604020202020204" pitchFamily="34" charset="0"/>
                <a:cs typeface="Arial Narrow" panose="020B0604020202020204" pitchFamily="34" charset="0"/>
              </a:rPr>
              <a:t> has the following responsibilities:</a:t>
            </a:r>
          </a:p>
        </p:txBody>
      </p:sp>
      <p:sp>
        <p:nvSpPr>
          <p:cNvPr id="17" name="TextBox 16">
            <a:extLst>
              <a:ext uri="{FF2B5EF4-FFF2-40B4-BE49-F238E27FC236}">
                <a16:creationId xmlns:a16="http://schemas.microsoft.com/office/drawing/2014/main" id="{4C082B4D-135B-FA4F-863F-F282F56BE23F}"/>
              </a:ext>
            </a:extLst>
          </p:cNvPr>
          <p:cNvSpPr txBox="1"/>
          <p:nvPr/>
        </p:nvSpPr>
        <p:spPr>
          <a:xfrm>
            <a:off x="859220" y="5206776"/>
            <a:ext cx="11176944"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prepare the information about the range</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invoke the corresponding handler method</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return the appropriate iterator configured with the result.</a:t>
            </a:r>
          </a:p>
        </p:txBody>
      </p:sp>
    </p:spTree>
    <p:extLst>
      <p:ext uri="{BB962C8B-B14F-4D97-AF65-F5344CB8AC3E}">
        <p14:creationId xmlns:p14="http://schemas.microsoft.com/office/powerpoint/2010/main" val="1454581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3949414"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Design and Implementation of Iterators</a:t>
            </a:r>
          </a:p>
        </p:txBody>
      </p:sp>
      <p:sp>
        <p:nvSpPr>
          <p:cNvPr id="15" name="TextBox 14">
            <a:extLst>
              <a:ext uri="{FF2B5EF4-FFF2-40B4-BE49-F238E27FC236}">
                <a16:creationId xmlns:a16="http://schemas.microsoft.com/office/drawing/2014/main" id="{A8A47FC8-DDA9-234D-AAB9-FF515B077739}"/>
              </a:ext>
            </a:extLst>
          </p:cNvPr>
          <p:cNvSpPr txBox="1"/>
          <p:nvPr/>
        </p:nvSpPr>
        <p:spPr>
          <a:xfrm>
            <a:off x="819807" y="2442716"/>
            <a:ext cx="3857296" cy="2062103"/>
          </a:xfrm>
          <a:prstGeom prst="rect">
            <a:avLst/>
          </a:prstGeom>
          <a:noFill/>
        </p:spPr>
        <p:txBody>
          <a:bodyPr wrap="square" rtlCol="0">
            <a:spAutoFit/>
          </a:bodyPr>
          <a:lstStyle/>
          <a:p>
            <a:pPr>
              <a:spcBef>
                <a:spcPts val="300"/>
              </a:spcBef>
              <a:spcAft>
                <a:spcPts val="300"/>
              </a:spcAft>
            </a:pPr>
            <a:r>
              <a:rPr lang="en-AU" sz="1400" b="1" dirty="0">
                <a:solidFill>
                  <a:srgbClr val="0070C0"/>
                </a:solidFill>
                <a:latin typeface="Courier New" panose="02070309020205020404" pitchFamily="49" charset="0"/>
                <a:cs typeface="Courier New" panose="02070309020205020404" pitchFamily="49" charset="0"/>
              </a:rPr>
              <a:t>type </a:t>
            </a:r>
            <a:r>
              <a:rPr lang="en-AU" sz="1400" b="1" dirty="0" err="1">
                <a:solidFill>
                  <a:srgbClr val="7030A0"/>
                </a:solidFill>
                <a:latin typeface="Courier New" panose="02070309020205020404" pitchFamily="49" charset="0"/>
                <a:cs typeface="Courier New" panose="02070309020205020404" pitchFamily="49" charset="0"/>
              </a:rPr>
              <a:t>CommonIterator</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a:t>
            </a:r>
            <a:r>
              <a:rPr lang="en-AU" sz="1400" b="1" dirty="0">
                <a:latin typeface="Courier New" panose="02070309020205020404" pitchFamily="49" charset="0"/>
                <a:cs typeface="Courier New" panose="02070309020205020404" pitchFamily="49" charset="0"/>
              </a:rPr>
              <a:t> { </a:t>
            </a:r>
          </a:p>
          <a:p>
            <a:pPr>
              <a:spcBef>
                <a:spcPts val="300"/>
              </a:spcBef>
              <a:spcAft>
                <a:spcPts val="300"/>
              </a:spcAft>
            </a:pPr>
            <a:r>
              <a:rPr lang="en-AU" sz="1400" b="1" dirty="0">
                <a:latin typeface="Courier New" panose="02070309020205020404" pitchFamily="49" charset="0"/>
                <a:cs typeface="Courier New" panose="02070309020205020404" pitchFamily="49" charset="0"/>
              </a:rPr>
              <a:t>    handler </a:t>
            </a:r>
            <a:r>
              <a:rPr lang="en-AU" sz="1400" b="1" dirty="0">
                <a:solidFill>
                  <a:srgbClr val="7030A0"/>
                </a:solidFill>
                <a:latin typeface="Courier New" panose="02070309020205020404" pitchFamily="49" charset="0"/>
                <a:cs typeface="Courier New" panose="02070309020205020404" pitchFamily="49" charset="0"/>
              </a:rPr>
              <a:t>*Handler</a:t>
            </a:r>
          </a:p>
          <a:p>
            <a:pPr>
              <a:spcBef>
                <a:spcPts val="300"/>
              </a:spcBef>
              <a:spcAft>
                <a:spcPts val="300"/>
              </a:spcAft>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channelID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p>
          <a:p>
            <a:pPr>
              <a:spcBef>
                <a:spcPts val="300"/>
              </a:spcBef>
              <a:spcAft>
                <a:spcPts val="300"/>
              </a:spcAft>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a:t>
            </a:r>
          </a:p>
          <a:p>
            <a:pPr>
              <a:spcBef>
                <a:spcPts val="300"/>
              </a:spcBef>
              <a:spcAft>
                <a:spcPts val="300"/>
              </a:spcAft>
            </a:pPr>
            <a:r>
              <a:rPr lang="en-AU" sz="1400" b="1" dirty="0">
                <a:latin typeface="Courier New" panose="02070309020205020404" pitchFamily="49" charset="0"/>
                <a:cs typeface="Courier New" panose="02070309020205020404" pitchFamily="49" charset="0"/>
              </a:rPr>
              <a:t>    response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pb.QueryResponse</a:t>
            </a:r>
            <a:endParaRPr lang="en-AU" sz="1400" b="1" dirty="0">
              <a:solidFill>
                <a:srgbClr val="7030A0"/>
              </a:solidFill>
              <a:latin typeface="Courier New" panose="02070309020205020404" pitchFamily="49" charset="0"/>
              <a:cs typeface="Courier New" panose="02070309020205020404" pitchFamily="49" charset="0"/>
            </a:endParaRPr>
          </a:p>
          <a:p>
            <a:pPr>
              <a:spcBef>
                <a:spcPts val="300"/>
              </a:spcBef>
              <a:spcAft>
                <a:spcPts val="300"/>
              </a:spcAft>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currentLoc</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int</a:t>
            </a:r>
          </a:p>
          <a:p>
            <a:pPr>
              <a:spcBef>
                <a:spcPts val="300"/>
              </a:spcBef>
              <a:spcAft>
                <a:spcPts val="300"/>
              </a:spcAft>
            </a:pPr>
            <a:r>
              <a:rPr lang="en-AU" sz="1400" b="1" dirty="0">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F5AF49DB-0908-BD4B-92AE-553974F33875}"/>
              </a:ext>
            </a:extLst>
          </p:cNvPr>
          <p:cNvSpPr txBox="1"/>
          <p:nvPr/>
        </p:nvSpPr>
        <p:spPr>
          <a:xfrm>
            <a:off x="819805" y="4533102"/>
            <a:ext cx="3857298" cy="892552"/>
          </a:xfrm>
          <a:prstGeom prst="rect">
            <a:avLst/>
          </a:prstGeom>
          <a:noFill/>
        </p:spPr>
        <p:txBody>
          <a:bodyPr wrap="square" rtlCol="0">
            <a:spAutoFit/>
          </a:bodyPr>
          <a:lstStyle/>
          <a:p>
            <a:pPr>
              <a:spcBef>
                <a:spcPts val="300"/>
              </a:spcBef>
              <a:spcAft>
                <a:spcPts val="300"/>
              </a:spcAft>
            </a:pPr>
            <a:r>
              <a:rPr lang="en-AU" sz="1400" b="1" dirty="0">
                <a:solidFill>
                  <a:srgbClr val="0070C0"/>
                </a:solidFill>
                <a:latin typeface="Courier New" panose="02070309020205020404" pitchFamily="49" charset="0"/>
                <a:cs typeface="Courier New" panose="02070309020205020404" pitchFamily="49" charset="0"/>
              </a:rPr>
              <a:t>type </a:t>
            </a:r>
            <a:r>
              <a:rPr lang="en-AU" sz="1400" b="1" dirty="0" err="1">
                <a:solidFill>
                  <a:srgbClr val="7030A0"/>
                </a:solidFill>
                <a:latin typeface="Courier New" panose="02070309020205020404" pitchFamily="49" charset="0"/>
                <a:cs typeface="Courier New" panose="02070309020205020404" pitchFamily="49" charset="0"/>
              </a:rPr>
              <a:t>StateQueryIterator</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 </a:t>
            </a:r>
            <a:r>
              <a:rPr lang="en-AU" sz="1400" b="1" dirty="0">
                <a:latin typeface="Courier New" panose="02070309020205020404" pitchFamily="49" charset="0"/>
                <a:cs typeface="Courier New" panose="02070309020205020404" pitchFamily="49" charset="0"/>
              </a:rPr>
              <a:t>{ </a:t>
            </a:r>
          </a:p>
          <a:p>
            <a:pPr>
              <a:spcBef>
                <a:spcPts val="300"/>
              </a:spcBef>
              <a:spcAft>
                <a:spcPts val="300"/>
              </a:spcAft>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CommonIterator</a:t>
            </a:r>
            <a:endParaRPr lang="en-AU" sz="1400" b="1" dirty="0">
              <a:latin typeface="Courier New" panose="02070309020205020404" pitchFamily="49" charset="0"/>
              <a:cs typeface="Courier New" panose="02070309020205020404" pitchFamily="49" charset="0"/>
            </a:endParaRPr>
          </a:p>
          <a:p>
            <a:pPr>
              <a:spcBef>
                <a:spcPts val="300"/>
              </a:spcBef>
              <a:spcAft>
                <a:spcPts val="300"/>
              </a:spcAft>
            </a:pPr>
            <a:r>
              <a:rPr lang="en-AU" sz="1400" b="1" dirty="0">
                <a:latin typeface="Courier New" panose="02070309020205020404" pitchFamily="49" charset="0"/>
                <a:cs typeface="Courier New" panose="02070309020205020404" pitchFamily="49" charset="0"/>
              </a:rPr>
              <a:t>}</a:t>
            </a:r>
          </a:p>
        </p:txBody>
      </p:sp>
      <p:sp>
        <p:nvSpPr>
          <p:cNvPr id="19" name="TextBox 18">
            <a:extLst>
              <a:ext uri="{FF2B5EF4-FFF2-40B4-BE49-F238E27FC236}">
                <a16:creationId xmlns:a16="http://schemas.microsoft.com/office/drawing/2014/main" id="{23FB234F-1A2F-F144-81D3-61B248BF25DF}"/>
              </a:ext>
            </a:extLst>
          </p:cNvPr>
          <p:cNvSpPr txBox="1"/>
          <p:nvPr/>
        </p:nvSpPr>
        <p:spPr>
          <a:xfrm>
            <a:off x="818276" y="5424234"/>
            <a:ext cx="3858827" cy="892552"/>
          </a:xfrm>
          <a:prstGeom prst="rect">
            <a:avLst/>
          </a:prstGeom>
          <a:noFill/>
        </p:spPr>
        <p:txBody>
          <a:bodyPr wrap="square" rtlCol="0">
            <a:spAutoFit/>
          </a:bodyPr>
          <a:lstStyle/>
          <a:p>
            <a:pPr>
              <a:spcBef>
                <a:spcPts val="300"/>
              </a:spcBef>
              <a:spcAft>
                <a:spcPts val="300"/>
              </a:spcAft>
            </a:pPr>
            <a:r>
              <a:rPr lang="en-AU" sz="1400" b="1" dirty="0">
                <a:solidFill>
                  <a:srgbClr val="0070C0"/>
                </a:solidFill>
                <a:latin typeface="Courier New" panose="02070309020205020404" pitchFamily="49" charset="0"/>
                <a:cs typeface="Courier New" panose="02070309020205020404" pitchFamily="49" charset="0"/>
              </a:rPr>
              <a:t>type </a:t>
            </a:r>
            <a:r>
              <a:rPr lang="en-AU" sz="1400" b="1" dirty="0" err="1">
                <a:solidFill>
                  <a:srgbClr val="7030A0"/>
                </a:solidFill>
                <a:latin typeface="Courier New" panose="02070309020205020404" pitchFamily="49" charset="0"/>
                <a:cs typeface="Courier New" panose="02070309020205020404" pitchFamily="49" charset="0"/>
              </a:rPr>
              <a:t>HistoryQueryIterator</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 </a:t>
            </a:r>
            <a:r>
              <a:rPr lang="en-AU" sz="1400" b="1" dirty="0">
                <a:latin typeface="Courier New" panose="02070309020205020404" pitchFamily="49" charset="0"/>
                <a:cs typeface="Courier New" panose="02070309020205020404" pitchFamily="49" charset="0"/>
              </a:rPr>
              <a:t>{ </a:t>
            </a:r>
          </a:p>
          <a:p>
            <a:pPr>
              <a:spcBef>
                <a:spcPts val="300"/>
              </a:spcBef>
              <a:spcAft>
                <a:spcPts val="300"/>
              </a:spcAft>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CommonIterator</a:t>
            </a:r>
            <a:endParaRPr lang="en-AU" sz="1400" b="1" dirty="0">
              <a:latin typeface="Courier New" panose="02070309020205020404" pitchFamily="49" charset="0"/>
              <a:cs typeface="Courier New" panose="02070309020205020404" pitchFamily="49" charset="0"/>
            </a:endParaRPr>
          </a:p>
          <a:p>
            <a:pPr>
              <a:spcBef>
                <a:spcPts val="300"/>
              </a:spcBef>
              <a:spcAft>
                <a:spcPts val="300"/>
              </a:spcAft>
            </a:pPr>
            <a:r>
              <a:rPr lang="en-AU" sz="1400" b="1" dirty="0">
                <a:latin typeface="Courier New" panose="02070309020205020404" pitchFamily="49" charset="0"/>
                <a:cs typeface="Courier New" panose="02070309020205020404" pitchFamily="49" charset="0"/>
              </a:rPr>
              <a:t>}</a:t>
            </a:r>
          </a:p>
        </p:txBody>
      </p:sp>
      <p:sp>
        <p:nvSpPr>
          <p:cNvPr id="22" name="Rectangle 21">
            <a:extLst>
              <a:ext uri="{FF2B5EF4-FFF2-40B4-BE49-F238E27FC236}">
                <a16:creationId xmlns:a16="http://schemas.microsoft.com/office/drawing/2014/main" id="{36D76DD5-986A-F847-AA34-25B7C6F06E96}"/>
              </a:ext>
            </a:extLst>
          </p:cNvPr>
          <p:cNvSpPr/>
          <p:nvPr/>
        </p:nvSpPr>
        <p:spPr>
          <a:xfrm>
            <a:off x="7441671" y="2497443"/>
            <a:ext cx="4453712" cy="1477328"/>
          </a:xfrm>
          <a:prstGeom prst="rect">
            <a:avLst/>
          </a:prstGeom>
        </p:spPr>
        <p:txBody>
          <a:bodyPr wrap="square">
            <a:spAutoFit/>
          </a:bodyPr>
          <a:lstStyle/>
          <a:p>
            <a:r>
              <a:rPr lang="en-AU" b="1" dirty="0" err="1">
                <a:latin typeface="Arial Narrow" panose="020B0604020202020204" pitchFamily="34" charset="0"/>
                <a:cs typeface="Arial Narrow" panose="020B0604020202020204" pitchFamily="34" charset="0"/>
              </a:rPr>
              <a:t>HasNext</a:t>
            </a:r>
            <a:r>
              <a:rPr lang="en-AU" b="1" dirty="0">
                <a:latin typeface="Arial Narrow" panose="020B0604020202020204" pitchFamily="34" charset="0"/>
                <a:cs typeface="Arial Narrow" panose="020B0604020202020204" pitchFamily="34" charset="0"/>
              </a:rPr>
              <a:t>()</a:t>
            </a:r>
          </a:p>
          <a:p>
            <a:r>
              <a:rPr lang="en-AU" b="1" dirty="0">
                <a:latin typeface="Arial Narrow" panose="020B0604020202020204" pitchFamily="34" charset="0"/>
                <a:cs typeface="Arial Narrow" panose="020B0604020202020204" pitchFamily="34" charset="0"/>
              </a:rPr>
              <a:t>Close()</a:t>
            </a:r>
          </a:p>
          <a:p>
            <a:r>
              <a:rPr lang="en-AU" b="1" dirty="0" err="1">
                <a:latin typeface="Arial Narrow" panose="020B0604020202020204" pitchFamily="34" charset="0"/>
                <a:cs typeface="Arial Narrow" panose="020B0604020202020204" pitchFamily="34" charset="0"/>
              </a:rPr>
              <a:t>nextResult</a:t>
            </a:r>
            <a:r>
              <a:rPr lang="en-AU" b="1" dirty="0">
                <a:latin typeface="Arial Narrow" panose="020B0604020202020204" pitchFamily="34" charset="0"/>
                <a:cs typeface="Arial Narrow" panose="020B0604020202020204" pitchFamily="34" charset="0"/>
              </a:rPr>
              <a:t>(....)</a:t>
            </a:r>
          </a:p>
          <a:p>
            <a:r>
              <a:rPr lang="en-AU" b="1" dirty="0" err="1">
                <a:latin typeface="Arial Narrow" panose="020B0604020202020204" pitchFamily="34" charset="0"/>
                <a:cs typeface="Arial Narrow" panose="020B0604020202020204" pitchFamily="34" charset="0"/>
              </a:rPr>
              <a:t>getResultFromBytes</a:t>
            </a:r>
            <a:r>
              <a:rPr lang="en-AU" b="1" dirty="0">
                <a:latin typeface="Arial Narrow" panose="020B0604020202020204" pitchFamily="34" charset="0"/>
                <a:cs typeface="Arial Narrow" panose="020B0604020202020204" pitchFamily="34" charset="0"/>
              </a:rPr>
              <a:t>(....)</a:t>
            </a:r>
          </a:p>
          <a:p>
            <a:r>
              <a:rPr lang="en-AU" b="1" dirty="0" err="1">
                <a:latin typeface="Arial Narrow" panose="020B0604020202020204" pitchFamily="34" charset="0"/>
                <a:cs typeface="Arial Narrow" panose="020B0604020202020204" pitchFamily="34" charset="0"/>
              </a:rPr>
              <a:t>fetchNextQueryResult</a:t>
            </a:r>
            <a:r>
              <a:rPr lang="en-AU" b="1" dirty="0">
                <a:latin typeface="Arial Narrow" panose="020B0604020202020204" pitchFamily="34" charset="0"/>
                <a:cs typeface="Arial Narrow" panose="020B0604020202020204" pitchFamily="34" charset="0"/>
              </a:rPr>
              <a:t>(....)</a:t>
            </a:r>
          </a:p>
        </p:txBody>
      </p:sp>
      <p:cxnSp>
        <p:nvCxnSpPr>
          <p:cNvPr id="23" name="Straight Arrow Connector 22">
            <a:extLst>
              <a:ext uri="{FF2B5EF4-FFF2-40B4-BE49-F238E27FC236}">
                <a16:creationId xmlns:a16="http://schemas.microsoft.com/office/drawing/2014/main" id="{88EBED7F-0D4C-8C40-AACE-C1E703F8F6B7}"/>
              </a:ext>
            </a:extLst>
          </p:cNvPr>
          <p:cNvCxnSpPr>
            <a:cxnSpLocks/>
          </p:cNvCxnSpPr>
          <p:nvPr/>
        </p:nvCxnSpPr>
        <p:spPr>
          <a:xfrm>
            <a:off x="4926842" y="3214878"/>
            <a:ext cx="2442039"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8E77A3-356E-B245-99BD-3F6D91E7CE2C}"/>
              </a:ext>
            </a:extLst>
          </p:cNvPr>
          <p:cNvCxnSpPr>
            <a:cxnSpLocks/>
          </p:cNvCxnSpPr>
          <p:nvPr/>
        </p:nvCxnSpPr>
        <p:spPr>
          <a:xfrm>
            <a:off x="7368881" y="2538940"/>
            <a:ext cx="0" cy="1463127"/>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7E1E748-7A96-E644-B763-4FA7614D0BD9}"/>
              </a:ext>
            </a:extLst>
          </p:cNvPr>
          <p:cNvCxnSpPr>
            <a:cxnSpLocks/>
          </p:cNvCxnSpPr>
          <p:nvPr/>
        </p:nvCxnSpPr>
        <p:spPr>
          <a:xfrm>
            <a:off x="4926842" y="2496962"/>
            <a:ext cx="0" cy="1829378"/>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F292969F-1131-974B-B354-BF7832DE56AC}"/>
              </a:ext>
            </a:extLst>
          </p:cNvPr>
          <p:cNvGrpSpPr/>
          <p:nvPr/>
        </p:nvGrpSpPr>
        <p:grpSpPr>
          <a:xfrm>
            <a:off x="4926842" y="4487408"/>
            <a:ext cx="3330035" cy="835219"/>
            <a:chOff x="4926842" y="4487408"/>
            <a:chExt cx="3330035" cy="835219"/>
          </a:xfrm>
        </p:grpSpPr>
        <p:sp>
          <p:nvSpPr>
            <p:cNvPr id="29" name="Rectangle 28">
              <a:extLst>
                <a:ext uri="{FF2B5EF4-FFF2-40B4-BE49-F238E27FC236}">
                  <a16:creationId xmlns:a16="http://schemas.microsoft.com/office/drawing/2014/main" id="{5DB166EB-974A-E644-AA34-2F0F6CECF863}"/>
                </a:ext>
              </a:extLst>
            </p:cNvPr>
            <p:cNvSpPr/>
            <p:nvPr/>
          </p:nvSpPr>
          <p:spPr>
            <a:xfrm>
              <a:off x="7441671" y="4706256"/>
              <a:ext cx="815206" cy="369332"/>
            </a:xfrm>
            <a:prstGeom prst="rect">
              <a:avLst/>
            </a:prstGeom>
          </p:spPr>
          <p:txBody>
            <a:bodyPr wrap="square">
              <a:spAutoFit/>
            </a:bodyPr>
            <a:lstStyle/>
            <a:p>
              <a:r>
                <a:rPr lang="en-AU" b="1" dirty="0">
                  <a:latin typeface="Arial Narrow" panose="020B0604020202020204" pitchFamily="34" charset="0"/>
                  <a:cs typeface="Arial Narrow" panose="020B0604020202020204" pitchFamily="34" charset="0"/>
                </a:rPr>
                <a:t>Next()</a:t>
              </a:r>
            </a:p>
          </p:txBody>
        </p:sp>
        <p:cxnSp>
          <p:nvCxnSpPr>
            <p:cNvPr id="30" name="Straight Arrow Connector 29">
              <a:extLst>
                <a:ext uri="{FF2B5EF4-FFF2-40B4-BE49-F238E27FC236}">
                  <a16:creationId xmlns:a16="http://schemas.microsoft.com/office/drawing/2014/main" id="{E1901C30-258F-CE43-BE78-19615EDC361C}"/>
                </a:ext>
              </a:extLst>
            </p:cNvPr>
            <p:cNvCxnSpPr>
              <a:cxnSpLocks/>
            </p:cNvCxnSpPr>
            <p:nvPr/>
          </p:nvCxnSpPr>
          <p:spPr>
            <a:xfrm>
              <a:off x="4926842" y="4905072"/>
              <a:ext cx="2442039"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D795EF5-8837-6D4F-B439-C3BD1D9F4BD2}"/>
                </a:ext>
              </a:extLst>
            </p:cNvPr>
            <p:cNvCxnSpPr>
              <a:cxnSpLocks/>
            </p:cNvCxnSpPr>
            <p:nvPr/>
          </p:nvCxnSpPr>
          <p:spPr>
            <a:xfrm>
              <a:off x="7368881" y="4529386"/>
              <a:ext cx="0" cy="793241"/>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E1BE423-0323-A043-8E3E-21F310C5A067}"/>
                </a:ext>
              </a:extLst>
            </p:cNvPr>
            <p:cNvCxnSpPr>
              <a:cxnSpLocks/>
            </p:cNvCxnSpPr>
            <p:nvPr/>
          </p:nvCxnSpPr>
          <p:spPr>
            <a:xfrm>
              <a:off x="4926842" y="4487408"/>
              <a:ext cx="0" cy="835219"/>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5548CD60-FAF1-A24D-89F7-832CE7A65266}"/>
              </a:ext>
            </a:extLst>
          </p:cNvPr>
          <p:cNvGrpSpPr/>
          <p:nvPr/>
        </p:nvGrpSpPr>
        <p:grpSpPr>
          <a:xfrm>
            <a:off x="4926842" y="5424234"/>
            <a:ext cx="3330035" cy="835219"/>
            <a:chOff x="4926842" y="4487408"/>
            <a:chExt cx="3330035" cy="835219"/>
          </a:xfrm>
        </p:grpSpPr>
        <p:sp>
          <p:nvSpPr>
            <p:cNvPr id="37" name="Rectangle 36">
              <a:extLst>
                <a:ext uri="{FF2B5EF4-FFF2-40B4-BE49-F238E27FC236}">
                  <a16:creationId xmlns:a16="http://schemas.microsoft.com/office/drawing/2014/main" id="{E9FA980A-0672-F841-A36E-402EABE43964}"/>
                </a:ext>
              </a:extLst>
            </p:cNvPr>
            <p:cNvSpPr/>
            <p:nvPr/>
          </p:nvSpPr>
          <p:spPr>
            <a:xfrm>
              <a:off x="7441671" y="4706256"/>
              <a:ext cx="815206" cy="369332"/>
            </a:xfrm>
            <a:prstGeom prst="rect">
              <a:avLst/>
            </a:prstGeom>
          </p:spPr>
          <p:txBody>
            <a:bodyPr wrap="square">
              <a:spAutoFit/>
            </a:bodyPr>
            <a:lstStyle/>
            <a:p>
              <a:r>
                <a:rPr lang="en-AU" b="1" dirty="0">
                  <a:latin typeface="Arial Narrow" panose="020B0604020202020204" pitchFamily="34" charset="0"/>
                  <a:cs typeface="Arial Narrow" panose="020B0604020202020204" pitchFamily="34" charset="0"/>
                </a:rPr>
                <a:t>Next()</a:t>
              </a:r>
            </a:p>
          </p:txBody>
        </p:sp>
        <p:cxnSp>
          <p:nvCxnSpPr>
            <p:cNvPr id="38" name="Straight Arrow Connector 37">
              <a:extLst>
                <a:ext uri="{FF2B5EF4-FFF2-40B4-BE49-F238E27FC236}">
                  <a16:creationId xmlns:a16="http://schemas.microsoft.com/office/drawing/2014/main" id="{712BD272-5AD2-0C4C-AD37-421E283DB2E9}"/>
                </a:ext>
              </a:extLst>
            </p:cNvPr>
            <p:cNvCxnSpPr>
              <a:cxnSpLocks/>
            </p:cNvCxnSpPr>
            <p:nvPr/>
          </p:nvCxnSpPr>
          <p:spPr>
            <a:xfrm>
              <a:off x="4926842" y="4905072"/>
              <a:ext cx="2442039"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C66EB0-858D-5642-9D73-4C651A386209}"/>
                </a:ext>
              </a:extLst>
            </p:cNvPr>
            <p:cNvCxnSpPr>
              <a:cxnSpLocks/>
            </p:cNvCxnSpPr>
            <p:nvPr/>
          </p:nvCxnSpPr>
          <p:spPr>
            <a:xfrm>
              <a:off x="7368881" y="4529386"/>
              <a:ext cx="0" cy="793241"/>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9F6BACD-51C1-3E4E-BA9B-AA1650DFEFF1}"/>
                </a:ext>
              </a:extLst>
            </p:cNvPr>
            <p:cNvCxnSpPr>
              <a:cxnSpLocks/>
            </p:cNvCxnSpPr>
            <p:nvPr/>
          </p:nvCxnSpPr>
          <p:spPr>
            <a:xfrm>
              <a:off x="4926842" y="4487408"/>
              <a:ext cx="0" cy="835219"/>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41" name="Freeform 40">
            <a:extLst>
              <a:ext uri="{FF2B5EF4-FFF2-40B4-BE49-F238E27FC236}">
                <a16:creationId xmlns:a16="http://schemas.microsoft.com/office/drawing/2014/main" id="{B0EB82B8-9070-A04B-BE36-A7A092AA8D49}"/>
              </a:ext>
            </a:extLst>
          </p:cNvPr>
          <p:cNvSpPr/>
          <p:nvPr/>
        </p:nvSpPr>
        <p:spPr>
          <a:xfrm>
            <a:off x="8229600" y="3184053"/>
            <a:ext cx="2943038" cy="1715002"/>
          </a:xfrm>
          <a:custGeom>
            <a:avLst/>
            <a:gdLst>
              <a:gd name="connsiteX0" fmla="*/ 0 w 2943038"/>
              <a:gd name="connsiteY0" fmla="*/ 1688198 h 1715002"/>
              <a:gd name="connsiteX1" fmla="*/ 1473958 w 2943038"/>
              <a:gd name="connsiteY1" fmla="*/ 1701846 h 1715002"/>
              <a:gd name="connsiteX2" fmla="*/ 2224585 w 2943038"/>
              <a:gd name="connsiteY2" fmla="*/ 1524425 h 1715002"/>
              <a:gd name="connsiteX3" fmla="*/ 2784143 w 2943038"/>
              <a:gd name="connsiteY3" fmla="*/ 828389 h 1715002"/>
              <a:gd name="connsiteX4" fmla="*/ 2770496 w 2943038"/>
              <a:gd name="connsiteY4" fmla="*/ 91410 h 1715002"/>
              <a:gd name="connsiteX5" fmla="*/ 818866 w 2943038"/>
              <a:gd name="connsiteY5" fmla="*/ 36819 h 17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3038" h="1715002">
                <a:moveTo>
                  <a:pt x="0" y="1688198"/>
                </a:moveTo>
                <a:cubicBezTo>
                  <a:pt x="551597" y="1708670"/>
                  <a:pt x="1103194" y="1729142"/>
                  <a:pt x="1473958" y="1701846"/>
                </a:cubicBezTo>
                <a:cubicBezTo>
                  <a:pt x="1844722" y="1674550"/>
                  <a:pt x="2006221" y="1670001"/>
                  <a:pt x="2224585" y="1524425"/>
                </a:cubicBezTo>
                <a:cubicBezTo>
                  <a:pt x="2442949" y="1378849"/>
                  <a:pt x="2693158" y="1067225"/>
                  <a:pt x="2784143" y="828389"/>
                </a:cubicBezTo>
                <a:cubicBezTo>
                  <a:pt x="2875128" y="589553"/>
                  <a:pt x="3098042" y="223338"/>
                  <a:pt x="2770496" y="91410"/>
                </a:cubicBezTo>
                <a:cubicBezTo>
                  <a:pt x="2442950" y="-40518"/>
                  <a:pt x="1630908" y="-1850"/>
                  <a:pt x="818866" y="36819"/>
                </a:cubicBezTo>
              </a:path>
            </a:pathLst>
          </a:custGeom>
          <a:noFill/>
          <a:ln>
            <a:solidFill>
              <a:schemeClr val="bg1">
                <a:lumMod val="50000"/>
              </a:schemeClr>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Freeform 41">
            <a:extLst>
              <a:ext uri="{FF2B5EF4-FFF2-40B4-BE49-F238E27FC236}">
                <a16:creationId xmlns:a16="http://schemas.microsoft.com/office/drawing/2014/main" id="{5E7FA937-FB74-CA46-B5CF-15556DA16CAC}"/>
              </a:ext>
            </a:extLst>
          </p:cNvPr>
          <p:cNvSpPr/>
          <p:nvPr/>
        </p:nvSpPr>
        <p:spPr>
          <a:xfrm>
            <a:off x="8245520" y="3186324"/>
            <a:ext cx="2943038" cy="2655573"/>
          </a:xfrm>
          <a:custGeom>
            <a:avLst/>
            <a:gdLst>
              <a:gd name="connsiteX0" fmla="*/ 0 w 2943038"/>
              <a:gd name="connsiteY0" fmla="*/ 1688198 h 1715002"/>
              <a:gd name="connsiteX1" fmla="*/ 1473958 w 2943038"/>
              <a:gd name="connsiteY1" fmla="*/ 1701846 h 1715002"/>
              <a:gd name="connsiteX2" fmla="*/ 2224585 w 2943038"/>
              <a:gd name="connsiteY2" fmla="*/ 1524425 h 1715002"/>
              <a:gd name="connsiteX3" fmla="*/ 2784143 w 2943038"/>
              <a:gd name="connsiteY3" fmla="*/ 828389 h 1715002"/>
              <a:gd name="connsiteX4" fmla="*/ 2770496 w 2943038"/>
              <a:gd name="connsiteY4" fmla="*/ 91410 h 1715002"/>
              <a:gd name="connsiteX5" fmla="*/ 818866 w 2943038"/>
              <a:gd name="connsiteY5" fmla="*/ 36819 h 17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3038" h="1715002">
                <a:moveTo>
                  <a:pt x="0" y="1688198"/>
                </a:moveTo>
                <a:cubicBezTo>
                  <a:pt x="551597" y="1708670"/>
                  <a:pt x="1103194" y="1729142"/>
                  <a:pt x="1473958" y="1701846"/>
                </a:cubicBezTo>
                <a:cubicBezTo>
                  <a:pt x="1844722" y="1674550"/>
                  <a:pt x="2006221" y="1670001"/>
                  <a:pt x="2224585" y="1524425"/>
                </a:cubicBezTo>
                <a:cubicBezTo>
                  <a:pt x="2442949" y="1378849"/>
                  <a:pt x="2693158" y="1067225"/>
                  <a:pt x="2784143" y="828389"/>
                </a:cubicBezTo>
                <a:cubicBezTo>
                  <a:pt x="2875128" y="589553"/>
                  <a:pt x="3098042" y="223338"/>
                  <a:pt x="2770496" y="91410"/>
                </a:cubicBezTo>
                <a:cubicBezTo>
                  <a:pt x="2442950" y="-40518"/>
                  <a:pt x="1630908" y="-1850"/>
                  <a:pt x="818866" y="36819"/>
                </a:cubicBezTo>
              </a:path>
            </a:pathLst>
          </a:custGeom>
          <a:noFill/>
          <a:ln>
            <a:solidFill>
              <a:schemeClr val="bg1">
                <a:lumMod val="50000"/>
              </a:schemeClr>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66369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320991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err="1"/>
              <a:t>ChaincodeStub</a:t>
            </a:r>
            <a:r>
              <a:rPr lang="en-AU" dirty="0"/>
              <a:t> Implementation</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2439978"/>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stub primary responsibility is interfacing with the Chaincode and expose a rich set of functions to query a variety of data elements in the ledger.</a:t>
            </a:r>
          </a:p>
        </p:txBody>
      </p:sp>
      <p:sp>
        <p:nvSpPr>
          <p:cNvPr id="46" name="TextBox 45">
            <a:extLst>
              <a:ext uri="{FF2B5EF4-FFF2-40B4-BE49-F238E27FC236}">
                <a16:creationId xmlns:a16="http://schemas.microsoft.com/office/drawing/2014/main" id="{BCA9C5F9-D6A5-0A44-AA86-17187C46BD03}"/>
              </a:ext>
            </a:extLst>
          </p:cNvPr>
          <p:cNvSpPr txBox="1"/>
          <p:nvPr/>
        </p:nvSpPr>
        <p:spPr>
          <a:xfrm>
            <a:off x="838200" y="3337843"/>
            <a:ext cx="10821970"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From an implementation perspective, there are three key methods that support this variety:</a:t>
            </a:r>
          </a:p>
        </p:txBody>
      </p:sp>
      <p:sp>
        <p:nvSpPr>
          <p:cNvPr id="47" name="TextBox 46">
            <a:extLst>
              <a:ext uri="{FF2B5EF4-FFF2-40B4-BE49-F238E27FC236}">
                <a16:creationId xmlns:a16="http://schemas.microsoft.com/office/drawing/2014/main" id="{A0CCECCB-4B72-6C40-BAD2-A65A665BE859}"/>
              </a:ext>
            </a:extLst>
          </p:cNvPr>
          <p:cNvSpPr txBox="1"/>
          <p:nvPr/>
        </p:nvSpPr>
        <p:spPr>
          <a:xfrm>
            <a:off x="859220" y="3737953"/>
            <a:ext cx="11176944"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handleGetStateByRange</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handleGetQueryResult</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createQueryMetadata</a:t>
            </a:r>
            <a:endParaRPr lang="en-AU" sz="2000" dirty="0">
              <a:latin typeface="Arial Narrow" panose="020B0604020202020204" pitchFamily="34" charset="0"/>
              <a:cs typeface="Arial Narrow" panose="020B0604020202020204" pitchFamily="34" charset="0"/>
            </a:endParaRPr>
          </a:p>
        </p:txBody>
      </p:sp>
      <p:sp>
        <p:nvSpPr>
          <p:cNvPr id="48" name="TextBox 47">
            <a:extLst>
              <a:ext uri="{FF2B5EF4-FFF2-40B4-BE49-F238E27FC236}">
                <a16:creationId xmlns:a16="http://schemas.microsoft.com/office/drawing/2014/main" id="{4F67BCBD-6BD4-C54D-B5D1-690A4CA60D9A}"/>
              </a:ext>
            </a:extLst>
          </p:cNvPr>
          <p:cNvSpPr txBox="1"/>
          <p:nvPr/>
        </p:nvSpPr>
        <p:spPr>
          <a:xfrm>
            <a:off x="859220" y="5023137"/>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Moreover, a set of utility methods support the management of key ranges and are used to prepare the information required by these methods </a:t>
            </a:r>
          </a:p>
        </p:txBody>
      </p:sp>
    </p:spTree>
    <p:extLst>
      <p:ext uri="{BB962C8B-B14F-4D97-AF65-F5344CB8AC3E}">
        <p14:creationId xmlns:p14="http://schemas.microsoft.com/office/powerpoint/2010/main" val="37882071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320991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err="1"/>
              <a:t>ChaincodeStub</a:t>
            </a:r>
            <a:r>
              <a:rPr lang="en-AU" dirty="0"/>
              <a:t> Implementation</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2439978"/>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stub primary responsibility is interfacing with the Chaincode and expose a rich set of functions to query a variety of data elements in the ledger.</a:t>
            </a:r>
          </a:p>
        </p:txBody>
      </p:sp>
      <p:sp>
        <p:nvSpPr>
          <p:cNvPr id="46" name="TextBox 45">
            <a:extLst>
              <a:ext uri="{FF2B5EF4-FFF2-40B4-BE49-F238E27FC236}">
                <a16:creationId xmlns:a16="http://schemas.microsoft.com/office/drawing/2014/main" id="{BCA9C5F9-D6A5-0A44-AA86-17187C46BD03}"/>
              </a:ext>
            </a:extLst>
          </p:cNvPr>
          <p:cNvSpPr txBox="1"/>
          <p:nvPr/>
        </p:nvSpPr>
        <p:spPr>
          <a:xfrm>
            <a:off x="838200" y="3337843"/>
            <a:ext cx="10821970" cy="400110"/>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From an implementation perspective, there are three key methods that support this variety:</a:t>
            </a:r>
          </a:p>
        </p:txBody>
      </p:sp>
      <p:sp>
        <p:nvSpPr>
          <p:cNvPr id="47" name="TextBox 46">
            <a:extLst>
              <a:ext uri="{FF2B5EF4-FFF2-40B4-BE49-F238E27FC236}">
                <a16:creationId xmlns:a16="http://schemas.microsoft.com/office/drawing/2014/main" id="{A0CCECCB-4B72-6C40-BAD2-A65A665BE859}"/>
              </a:ext>
            </a:extLst>
          </p:cNvPr>
          <p:cNvSpPr txBox="1"/>
          <p:nvPr/>
        </p:nvSpPr>
        <p:spPr>
          <a:xfrm>
            <a:off x="859220" y="3737953"/>
            <a:ext cx="11176944"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handleGetStateByRange</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handleGetQueryResult</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createQueryMetadata</a:t>
            </a:r>
            <a:endParaRPr lang="en-AU" sz="2000" dirty="0">
              <a:latin typeface="Arial Narrow" panose="020B0604020202020204" pitchFamily="34" charset="0"/>
              <a:cs typeface="Arial Narrow" panose="020B0604020202020204" pitchFamily="34" charset="0"/>
            </a:endParaRPr>
          </a:p>
        </p:txBody>
      </p:sp>
      <p:sp>
        <p:nvSpPr>
          <p:cNvPr id="48" name="TextBox 47">
            <a:extLst>
              <a:ext uri="{FF2B5EF4-FFF2-40B4-BE49-F238E27FC236}">
                <a16:creationId xmlns:a16="http://schemas.microsoft.com/office/drawing/2014/main" id="{4F67BCBD-6BD4-C54D-B5D1-690A4CA60D9A}"/>
              </a:ext>
            </a:extLst>
          </p:cNvPr>
          <p:cNvSpPr txBox="1"/>
          <p:nvPr/>
        </p:nvSpPr>
        <p:spPr>
          <a:xfrm>
            <a:off x="859220" y="5023137"/>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Moreover, a set of utility methods support the management of key ranges and are used to prepare the information required by these methods. </a:t>
            </a:r>
          </a:p>
        </p:txBody>
      </p:sp>
    </p:spTree>
    <p:extLst>
      <p:ext uri="{BB962C8B-B14F-4D97-AF65-F5344CB8AC3E}">
        <p14:creationId xmlns:p14="http://schemas.microsoft.com/office/powerpoint/2010/main" val="2058149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3326936"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err="1"/>
              <a:t>ChaincodeStub</a:t>
            </a:r>
            <a:r>
              <a:rPr lang="en-AU" dirty="0"/>
              <a:t> Implementation</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2439978"/>
            <a:ext cx="10821970" cy="707886"/>
          </a:xfrm>
          <a:prstGeom prst="rect">
            <a:avLst/>
          </a:prstGeom>
          <a:noFill/>
        </p:spPr>
        <p:txBody>
          <a:bodyPr wrap="square" rtlCol="0">
            <a:spAutoFit/>
          </a:bodyPr>
          <a:lstStyle/>
          <a:p>
            <a:r>
              <a:rPr lang="en-AU" sz="2000" b="1" dirty="0" err="1">
                <a:latin typeface="Arial Narrow" panose="020B0604020202020204" pitchFamily="34" charset="0"/>
                <a:cs typeface="Arial Narrow" panose="020B0604020202020204" pitchFamily="34" charset="0"/>
              </a:rPr>
              <a:t>ChaincodeStub.handleGetStateByRange</a:t>
            </a:r>
            <a:r>
              <a:rPr lang="en-AU" sz="2000" b="1" dirty="0">
                <a:latin typeface="Arial Narrow" panose="020B0604020202020204" pitchFamily="34" charset="0"/>
                <a:cs typeface="Arial Narrow" panose="020B0604020202020204" pitchFamily="34" charset="0"/>
              </a:rPr>
              <a:t> </a:t>
            </a:r>
            <a:r>
              <a:rPr lang="en-AU" sz="2000" dirty="0">
                <a:latin typeface="Arial Narrow" panose="020B0604020202020204" pitchFamily="34" charset="0"/>
                <a:cs typeface="Arial Narrow" panose="020B0604020202020204" pitchFamily="34" charset="0"/>
              </a:rPr>
              <a:t>is the method eventually called when one of the following functions of the stub interface is called:</a:t>
            </a:r>
          </a:p>
        </p:txBody>
      </p:sp>
      <p:sp>
        <p:nvSpPr>
          <p:cNvPr id="14" name="TextBox 13">
            <a:extLst>
              <a:ext uri="{FF2B5EF4-FFF2-40B4-BE49-F238E27FC236}">
                <a16:creationId xmlns:a16="http://schemas.microsoft.com/office/drawing/2014/main" id="{3F41546D-31E3-2944-B923-8D5CF35D9918}"/>
              </a:ext>
            </a:extLst>
          </p:cNvPr>
          <p:cNvSpPr txBox="1"/>
          <p:nvPr/>
        </p:nvSpPr>
        <p:spPr>
          <a:xfrm>
            <a:off x="859220" y="3177154"/>
            <a:ext cx="11176944" cy="2323713"/>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GetStateByRange</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GetStateByRangeWithPagination</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GetStateByPartialCompositeKey</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GetStateByPartialCompositeKeyWithPagination</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GetPrivateDataByRange</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GetPrivateDataByPartialCompositeKey</a:t>
            </a:r>
            <a:endParaRPr lang="en-AU" sz="2000" dirty="0">
              <a:latin typeface="Arial Narrow" panose="020B0604020202020204" pitchFamily="34" charset="0"/>
              <a:cs typeface="Arial Narrow" panose="020B0604020202020204" pitchFamily="34" charset="0"/>
            </a:endParaRPr>
          </a:p>
        </p:txBody>
      </p:sp>
      <p:sp>
        <p:nvSpPr>
          <p:cNvPr id="15" name="TextBox 14">
            <a:extLst>
              <a:ext uri="{FF2B5EF4-FFF2-40B4-BE49-F238E27FC236}">
                <a16:creationId xmlns:a16="http://schemas.microsoft.com/office/drawing/2014/main" id="{7DC3F348-0022-D648-9045-57026A77869F}"/>
              </a:ext>
            </a:extLst>
          </p:cNvPr>
          <p:cNvSpPr txBox="1"/>
          <p:nvPr/>
        </p:nvSpPr>
        <p:spPr>
          <a:xfrm>
            <a:off x="859220" y="5607268"/>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method invokes the corresponding function in the handler, which triggers a </a:t>
            </a:r>
            <a:r>
              <a:rPr lang="en-AU" sz="2000" b="1"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of type </a:t>
            </a:r>
            <a:r>
              <a:rPr lang="en-AU" sz="2000" b="1" dirty="0">
                <a:latin typeface="Arial Narrow" panose="020B0604020202020204" pitchFamily="34" charset="0"/>
                <a:cs typeface="Arial Narrow" panose="020B0604020202020204" pitchFamily="34" charset="0"/>
              </a:rPr>
              <a:t>GET_STATE_BY_RANGE</a:t>
            </a:r>
            <a:r>
              <a:rPr lang="en-AU" sz="2000" dirty="0">
                <a:latin typeface="Arial Narrow" panose="020B0604020202020204" pitchFamily="34" charset="0"/>
                <a:cs typeface="Arial Narrow" panose="020B0604020202020204" pitchFamily="34" charset="0"/>
              </a:rPr>
              <a:t> configured with the required parameters to instruct the peer what to query.</a:t>
            </a:r>
          </a:p>
        </p:txBody>
      </p:sp>
    </p:spTree>
    <p:extLst>
      <p:ext uri="{BB962C8B-B14F-4D97-AF65-F5344CB8AC3E}">
        <p14:creationId xmlns:p14="http://schemas.microsoft.com/office/powerpoint/2010/main" val="4917414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9DD1E14B-700D-0348-AC4A-42FF71850E47}"/>
              </a:ext>
            </a:extLst>
          </p:cNvPr>
          <p:cNvSpPr/>
          <p:nvPr/>
        </p:nvSpPr>
        <p:spPr>
          <a:xfrm>
            <a:off x="2750142" y="2967895"/>
            <a:ext cx="8582637" cy="312819"/>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9" name="Straight Connector 18">
            <a:extLst>
              <a:ext uri="{FF2B5EF4-FFF2-40B4-BE49-F238E27FC236}">
                <a16:creationId xmlns:a16="http://schemas.microsoft.com/office/drawing/2014/main" id="{36FFCBC0-C0A0-624E-A6FE-A8B55D13A61B}"/>
              </a:ext>
            </a:extLst>
          </p:cNvPr>
          <p:cNvCxnSpPr>
            <a:cxnSpLocks/>
          </p:cNvCxnSpPr>
          <p:nvPr/>
        </p:nvCxnSpPr>
        <p:spPr>
          <a:xfrm>
            <a:off x="10789350" y="3283116"/>
            <a:ext cx="0" cy="351076"/>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543B16A-68A6-5449-8211-5DF0FB6349B3}"/>
              </a:ext>
            </a:extLst>
          </p:cNvPr>
          <p:cNvSpPr txBox="1"/>
          <p:nvPr/>
        </p:nvSpPr>
        <p:spPr>
          <a:xfrm>
            <a:off x="9963476" y="3634192"/>
            <a:ext cx="1659609" cy="1200329"/>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forward call to the handler to issue the request to the peer.</a:t>
            </a:r>
          </a:p>
        </p:txBody>
      </p:sp>
      <p:sp>
        <p:nvSpPr>
          <p:cNvPr id="21" name="Rounded Rectangle 20">
            <a:extLst>
              <a:ext uri="{FF2B5EF4-FFF2-40B4-BE49-F238E27FC236}">
                <a16:creationId xmlns:a16="http://schemas.microsoft.com/office/drawing/2014/main" id="{B23F9F1C-6B15-2B48-B673-3E387395ECA6}"/>
              </a:ext>
            </a:extLst>
          </p:cNvPr>
          <p:cNvSpPr/>
          <p:nvPr/>
        </p:nvSpPr>
        <p:spPr>
          <a:xfrm>
            <a:off x="2282611" y="3884650"/>
            <a:ext cx="3506007" cy="312819"/>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Connector 21">
            <a:extLst>
              <a:ext uri="{FF2B5EF4-FFF2-40B4-BE49-F238E27FC236}">
                <a16:creationId xmlns:a16="http://schemas.microsoft.com/office/drawing/2014/main" id="{947D720A-0CB4-594D-B475-E1D735C3BCEA}"/>
              </a:ext>
            </a:extLst>
          </p:cNvPr>
          <p:cNvCxnSpPr>
            <a:cxnSpLocks/>
          </p:cNvCxnSpPr>
          <p:nvPr/>
        </p:nvCxnSpPr>
        <p:spPr>
          <a:xfrm>
            <a:off x="5788618" y="4029435"/>
            <a:ext cx="1573077"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83461D3-1848-1146-ACA9-CFDD85D75226}"/>
              </a:ext>
            </a:extLst>
          </p:cNvPr>
          <p:cNvSpPr txBox="1"/>
          <p:nvPr/>
        </p:nvSpPr>
        <p:spPr>
          <a:xfrm>
            <a:off x="7289499" y="3839627"/>
            <a:ext cx="1726332" cy="369332"/>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initialise iterator</a:t>
            </a:r>
          </a:p>
        </p:txBody>
      </p:sp>
      <p:sp>
        <p:nvSpPr>
          <p:cNvPr id="27" name="Rounded Rectangle 26">
            <a:extLst>
              <a:ext uri="{FF2B5EF4-FFF2-40B4-BE49-F238E27FC236}">
                <a16:creationId xmlns:a16="http://schemas.microsoft.com/office/drawing/2014/main" id="{727CB80E-1680-E246-819E-0B91DE4E141E}"/>
              </a:ext>
            </a:extLst>
          </p:cNvPr>
          <p:cNvSpPr/>
          <p:nvPr/>
        </p:nvSpPr>
        <p:spPr>
          <a:xfrm>
            <a:off x="3484495" y="4248700"/>
            <a:ext cx="4411892" cy="312819"/>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8" name="Straight Connector 27">
            <a:extLst>
              <a:ext uri="{FF2B5EF4-FFF2-40B4-BE49-F238E27FC236}">
                <a16:creationId xmlns:a16="http://schemas.microsoft.com/office/drawing/2014/main" id="{AA1F7B4D-1277-DB44-9F9F-21B5A13D3FB6}"/>
              </a:ext>
            </a:extLst>
          </p:cNvPr>
          <p:cNvCxnSpPr>
            <a:cxnSpLocks/>
          </p:cNvCxnSpPr>
          <p:nvPr/>
        </p:nvCxnSpPr>
        <p:spPr>
          <a:xfrm>
            <a:off x="7447647" y="4561519"/>
            <a:ext cx="0" cy="351076"/>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2420388-74A8-7F41-A915-276E0BBD3EDC}"/>
              </a:ext>
            </a:extLst>
          </p:cNvPr>
          <p:cNvSpPr txBox="1"/>
          <p:nvPr/>
        </p:nvSpPr>
        <p:spPr>
          <a:xfrm>
            <a:off x="6349266" y="4949931"/>
            <a:ext cx="2212260" cy="923330"/>
          </a:xfrm>
          <a:prstGeom prst="rect">
            <a:avLst/>
          </a:prstGeom>
          <a:noFill/>
        </p:spPr>
        <p:txBody>
          <a:bodyPr wrap="square" rtlCol="0">
            <a:spAutoFit/>
          </a:bodyPr>
          <a:lstStyle/>
          <a:p>
            <a:pPr algn="ctr"/>
            <a:r>
              <a:rPr lang="en-AU" dirty="0" err="1">
                <a:latin typeface="Arial Narrow" panose="020B0604020202020204" pitchFamily="34" charset="0"/>
                <a:cs typeface="Arial Narrow" panose="020B0604020202020204" pitchFamily="34" charset="0"/>
              </a:rPr>
              <a:t>deserialise</a:t>
            </a:r>
            <a:r>
              <a:rPr lang="en-AU" dirty="0">
                <a:latin typeface="Arial Narrow" panose="020B0604020202020204" pitchFamily="34" charset="0"/>
                <a:cs typeface="Arial Narrow" panose="020B0604020202020204" pitchFamily="34" charset="0"/>
              </a:rPr>
              <a:t> query metadata to support paginated queries</a:t>
            </a: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320991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err="1"/>
              <a:t>ChaincodeStub</a:t>
            </a:r>
            <a:r>
              <a:rPr lang="en-AU" dirty="0"/>
              <a:t> Implementation</a:t>
            </a:r>
          </a:p>
        </p:txBody>
      </p:sp>
      <p:sp>
        <p:nvSpPr>
          <p:cNvPr id="16" name="TextBox 15">
            <a:extLst>
              <a:ext uri="{FF2B5EF4-FFF2-40B4-BE49-F238E27FC236}">
                <a16:creationId xmlns:a16="http://schemas.microsoft.com/office/drawing/2014/main" id="{4D0AE839-CA4C-3843-9043-524D67F65EA9}"/>
              </a:ext>
            </a:extLst>
          </p:cNvPr>
          <p:cNvSpPr txBox="1"/>
          <p:nvPr/>
        </p:nvSpPr>
        <p:spPr>
          <a:xfrm>
            <a:off x="859220" y="2439978"/>
            <a:ext cx="10602136" cy="3231654"/>
          </a:xfrm>
          <a:prstGeom prst="rect">
            <a:avLst/>
          </a:prstGeom>
          <a:noFill/>
        </p:spPr>
        <p:txBody>
          <a:bodyPr wrap="square" rtlCol="0">
            <a:spAutoFit/>
          </a:bodyPr>
          <a:lstStyle/>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latin typeface="Courier New" panose="02070309020205020404" pitchFamily="49" charset="0"/>
                <a:cs typeface="Courier New" panose="02070309020205020404" pitchFamily="49" charset="0"/>
              </a:rPr>
              <a:t> (s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ChaincodeStub</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handleGetStateByRange</a:t>
            </a:r>
            <a:r>
              <a:rPr lang="en-AU" sz="1200" b="1" dirty="0">
                <a:latin typeface="Courier New" panose="02070309020205020404" pitchFamily="49" charset="0"/>
                <a:cs typeface="Courier New" panose="02070309020205020404" pitchFamily="49" charset="0"/>
              </a:rPr>
              <a:t>(collection, </a:t>
            </a:r>
            <a:r>
              <a:rPr lang="en-AU" sz="1200" b="1" dirty="0" err="1">
                <a:latin typeface="Courier New" panose="02070309020205020404" pitchFamily="49" charset="0"/>
                <a:cs typeface="Courier New" panose="02070309020205020404" pitchFamily="49" charset="0"/>
              </a:rPr>
              <a:t>startKey</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endKey</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latin typeface="Courier New" panose="02070309020205020404" pitchFamily="49" charset="0"/>
                <a:cs typeface="Courier New" panose="02070309020205020404" pitchFamily="49" charset="0"/>
              </a:rPr>
              <a:t>, metadata []</a:t>
            </a:r>
            <a:r>
              <a:rPr lang="en-AU" sz="1200" b="1" dirty="0">
                <a:solidFill>
                  <a:srgbClr val="0070C0"/>
                </a:solidFill>
                <a:latin typeface="Courier New" panose="02070309020205020404" pitchFamily="49" charset="0"/>
                <a:cs typeface="Courier New" panose="02070309020205020404" pitchFamily="49" charset="0"/>
              </a:rPr>
              <a:t>byte</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StateQueryIteratorInterface</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pb.QueryResponseMetadata</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 {</a:t>
            </a:r>
          </a:p>
          <a:p>
            <a:br>
              <a:rPr lang="en-AU" sz="1200" b="1" dirty="0">
                <a:latin typeface="Courier New" panose="02070309020205020404" pitchFamily="49" charset="0"/>
                <a:cs typeface="Courier New" panose="02070309020205020404" pitchFamily="49" charset="0"/>
              </a:rPr>
            </a:br>
            <a:r>
              <a:rPr lang="en-AU" sz="1200" b="1" dirty="0">
                <a:latin typeface="Courier New" panose="02070309020205020404" pitchFamily="49" charset="0"/>
                <a:cs typeface="Courier New" panose="02070309020205020404" pitchFamily="49" charset="0"/>
              </a:rPr>
              <a:t>   response, err := </a:t>
            </a:r>
            <a:r>
              <a:rPr lang="en-AU" sz="1200" b="1" dirty="0" err="1">
                <a:latin typeface="Courier New" panose="02070309020205020404" pitchFamily="49" charset="0"/>
                <a:cs typeface="Courier New" panose="02070309020205020404" pitchFamily="49" charset="0"/>
              </a:rPr>
              <a:t>s.handler.handleGetStateByRange</a:t>
            </a:r>
            <a:r>
              <a:rPr lang="en-AU" sz="1200" b="1" dirty="0">
                <a:latin typeface="Courier New" panose="02070309020205020404" pitchFamily="49" charset="0"/>
                <a:cs typeface="Courier New" panose="02070309020205020404" pitchFamily="49" charset="0"/>
              </a:rPr>
              <a:t>(collection, </a:t>
            </a:r>
            <a:r>
              <a:rPr lang="en-AU" sz="1200" b="1" dirty="0" err="1">
                <a:latin typeface="Courier New" panose="02070309020205020404" pitchFamily="49" charset="0"/>
                <a:cs typeface="Courier New" panose="02070309020205020404" pitchFamily="49" charset="0"/>
              </a:rPr>
              <a:t>startKey</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endKey</a:t>
            </a:r>
            <a:r>
              <a:rPr lang="en-AU" sz="1200" b="1" dirty="0">
                <a:latin typeface="Courier New" panose="02070309020205020404" pitchFamily="49" charset="0"/>
                <a:cs typeface="Courier New" panose="02070309020205020404" pitchFamily="49" charset="0"/>
              </a:rPr>
              <a:t>, metadata, </a:t>
            </a:r>
            <a:r>
              <a:rPr lang="en-AU" sz="1200" b="1" dirty="0" err="1">
                <a:latin typeface="Courier New" panose="02070309020205020404" pitchFamily="49" charset="0"/>
                <a:cs typeface="Courier New" panose="02070309020205020404" pitchFamily="49" charset="0"/>
              </a:rPr>
              <a:t>s.ChannelID</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s.TxID</a:t>
            </a:r>
            <a:r>
              <a:rPr lang="en-AU" sz="1200" b="1" dirty="0">
                <a:latin typeface="Courier New" panose="02070309020205020404" pitchFamily="49" charset="0"/>
                <a:cs typeface="Courier New" panose="02070309020205020404" pitchFamily="49" charset="0"/>
              </a:rPr>
              <a:t>)</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if</a:t>
            </a:r>
            <a:r>
              <a:rPr lang="en-AU" sz="1200" b="1" dirty="0">
                <a:latin typeface="Courier New" panose="02070309020205020404" pitchFamily="49" charset="0"/>
                <a:cs typeface="Courier New" panose="02070309020205020404" pitchFamily="49" charset="0"/>
              </a:rPr>
              <a:t> err !=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err</a:t>
            </a:r>
          </a:p>
          <a:p>
            <a:r>
              <a:rPr lang="en-AU" sz="1200" b="1" dirty="0">
                <a:latin typeface="Courier New" panose="02070309020205020404" pitchFamily="49" charset="0"/>
                <a:cs typeface="Courier New" panose="02070309020205020404" pitchFamily="49" charset="0"/>
              </a:rPr>
              <a:t>   }</a:t>
            </a:r>
          </a:p>
          <a:p>
            <a:br>
              <a:rPr lang="en-AU" sz="1200" b="1" dirty="0">
                <a:latin typeface="Courier New" panose="02070309020205020404" pitchFamily="49" charset="0"/>
                <a:cs typeface="Courier New" panose="02070309020205020404" pitchFamily="49" charset="0"/>
              </a:rPr>
            </a:br>
            <a:r>
              <a:rPr lang="en-AU" sz="1200" b="1" dirty="0">
                <a:latin typeface="Courier New" panose="02070309020205020404" pitchFamily="49" charset="0"/>
                <a:cs typeface="Courier New" panose="02070309020205020404" pitchFamily="49" charset="0"/>
              </a:rPr>
              <a:t>   iterator := </a:t>
            </a:r>
            <a:r>
              <a:rPr lang="en-AU" sz="1200" b="1" dirty="0" err="1">
                <a:latin typeface="Courier New" panose="02070309020205020404" pitchFamily="49" charset="0"/>
                <a:cs typeface="Courier New" panose="02070309020205020404" pitchFamily="49" charset="0"/>
              </a:rPr>
              <a:t>s.createStateQueryIterator</a:t>
            </a:r>
            <a:r>
              <a:rPr lang="en-AU" sz="1200" b="1" dirty="0">
                <a:latin typeface="Courier New" panose="02070309020205020404" pitchFamily="49" charset="0"/>
                <a:cs typeface="Courier New" panose="02070309020205020404" pitchFamily="49" charset="0"/>
              </a:rPr>
              <a:t>(response)</a:t>
            </a:r>
          </a:p>
          <a:p>
            <a:endParaRPr lang="en-AU" sz="1200" b="1" dirty="0">
              <a:latin typeface="Courier New" panose="02070309020205020404" pitchFamily="49" charset="0"/>
              <a:cs typeface="Courier New" panose="02070309020205020404" pitchFamily="49" charset="0"/>
            </a:endParaRPr>
          </a:p>
          <a:p>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responseMetadata</a:t>
            </a:r>
            <a:r>
              <a:rPr lang="en-AU" sz="1200" b="1" dirty="0">
                <a:latin typeface="Courier New" panose="02070309020205020404" pitchFamily="49" charset="0"/>
                <a:cs typeface="Courier New" panose="02070309020205020404" pitchFamily="49" charset="0"/>
              </a:rPr>
              <a:t>, err := </a:t>
            </a:r>
            <a:r>
              <a:rPr lang="en-AU" sz="1200" b="1" dirty="0" err="1">
                <a:latin typeface="Courier New" panose="02070309020205020404" pitchFamily="49" charset="0"/>
                <a:cs typeface="Courier New" panose="02070309020205020404" pitchFamily="49" charset="0"/>
              </a:rPr>
              <a:t>createQueryResponseMetadata</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response.Metadata</a:t>
            </a:r>
            <a:r>
              <a:rPr lang="en-AU" sz="1200" b="1" dirty="0">
                <a:latin typeface="Courier New" panose="02070309020205020404" pitchFamily="49" charset="0"/>
                <a:cs typeface="Courier New" panose="02070309020205020404" pitchFamily="49" charset="0"/>
              </a:rPr>
              <a:t>)</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if</a:t>
            </a:r>
            <a:r>
              <a:rPr lang="en-AU" sz="1200" b="1" dirty="0">
                <a:latin typeface="Courier New" panose="02070309020205020404" pitchFamily="49" charset="0"/>
                <a:cs typeface="Courier New" panose="02070309020205020404" pitchFamily="49" charset="0"/>
              </a:rPr>
              <a:t> err !=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err</a:t>
            </a:r>
          </a:p>
          <a:p>
            <a:r>
              <a:rPr lang="en-AU" sz="1200" b="1" dirty="0">
                <a:latin typeface="Courier New" panose="02070309020205020404" pitchFamily="49" charset="0"/>
                <a:cs typeface="Courier New" panose="02070309020205020404" pitchFamily="49" charset="0"/>
              </a:rPr>
              <a:t>   }</a:t>
            </a:r>
          </a:p>
          <a:p>
            <a:br>
              <a:rPr lang="en-AU" sz="1200" b="1" dirty="0">
                <a:latin typeface="Courier New" panose="02070309020205020404" pitchFamily="49" charset="0"/>
                <a:cs typeface="Courier New" panose="02070309020205020404" pitchFamily="49" charset="0"/>
              </a:rPr>
            </a:b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a:t>
            </a:r>
            <a:r>
              <a:rPr lang="en-AU" sz="1200" b="1" dirty="0">
                <a:latin typeface="Courier New" panose="02070309020205020404" pitchFamily="49" charset="0"/>
                <a:cs typeface="Courier New" panose="02070309020205020404" pitchFamily="49" charset="0"/>
              </a:rPr>
              <a:t> iterator, </a:t>
            </a:r>
            <a:r>
              <a:rPr lang="en-AU" sz="1200" b="1" dirty="0" err="1">
                <a:latin typeface="Courier New" panose="02070309020205020404" pitchFamily="49" charset="0"/>
                <a:cs typeface="Courier New" panose="02070309020205020404" pitchFamily="49" charset="0"/>
              </a:rPr>
              <a:t>responseMetadata</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p>
          <a:p>
            <a:r>
              <a:rPr lang="en-AU"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817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000"/>
                            </p:stCondLst>
                            <p:childTnLst>
                              <p:par>
                                <p:cTn id="33" presetID="1"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3" grpId="0"/>
      <p:bldP spid="27" grpId="0" animBg="1"/>
      <p:bldP spid="2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3326936"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err="1"/>
              <a:t>ChaincodeStub</a:t>
            </a:r>
            <a:r>
              <a:rPr lang="en-AU" dirty="0"/>
              <a:t> Implementation</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2439978"/>
            <a:ext cx="10821970" cy="707886"/>
          </a:xfrm>
          <a:prstGeom prst="rect">
            <a:avLst/>
          </a:prstGeom>
          <a:noFill/>
        </p:spPr>
        <p:txBody>
          <a:bodyPr wrap="square" rtlCol="0">
            <a:spAutoFit/>
          </a:bodyPr>
          <a:lstStyle/>
          <a:p>
            <a:r>
              <a:rPr lang="en-AU" sz="2000" b="1" dirty="0" err="1">
                <a:latin typeface="Arial Narrow" panose="020B0604020202020204" pitchFamily="34" charset="0"/>
                <a:cs typeface="Arial Narrow" panose="020B0604020202020204" pitchFamily="34" charset="0"/>
              </a:rPr>
              <a:t>ChaincodeStub.handleGetQueryResult</a:t>
            </a:r>
            <a:r>
              <a:rPr lang="en-AU" sz="2000" b="1" dirty="0">
                <a:latin typeface="Arial Narrow" panose="020B0604020202020204" pitchFamily="34" charset="0"/>
                <a:cs typeface="Arial Narrow" panose="020B0604020202020204" pitchFamily="34" charset="0"/>
              </a:rPr>
              <a:t> </a:t>
            </a:r>
            <a:r>
              <a:rPr lang="en-AU" sz="2000" dirty="0">
                <a:latin typeface="Arial Narrow" panose="020B0604020202020204" pitchFamily="34" charset="0"/>
                <a:cs typeface="Arial Narrow" panose="020B0604020202020204" pitchFamily="34" charset="0"/>
              </a:rPr>
              <a:t>is the method eventually called when one of the following functions of the stub interface is called:</a:t>
            </a:r>
          </a:p>
        </p:txBody>
      </p:sp>
      <p:sp>
        <p:nvSpPr>
          <p:cNvPr id="14" name="TextBox 13">
            <a:extLst>
              <a:ext uri="{FF2B5EF4-FFF2-40B4-BE49-F238E27FC236}">
                <a16:creationId xmlns:a16="http://schemas.microsoft.com/office/drawing/2014/main" id="{3F41546D-31E3-2944-B923-8D5CF35D9918}"/>
              </a:ext>
            </a:extLst>
          </p:cNvPr>
          <p:cNvSpPr txBox="1"/>
          <p:nvPr/>
        </p:nvSpPr>
        <p:spPr>
          <a:xfrm>
            <a:off x="859220" y="3177154"/>
            <a:ext cx="11176944"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GetQueryResult</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GetQueryResultWithPagination</a:t>
            </a:r>
            <a:endParaRPr lang="en-AU" sz="2000" b="1" dirty="0">
              <a:latin typeface="Arial Narrow" panose="020B0604020202020204" pitchFamily="34" charset="0"/>
              <a:cs typeface="Arial Narrow" panose="020B0604020202020204" pitchFamily="34" charset="0"/>
            </a:endParaRPr>
          </a:p>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GetPrivateDataQueryResult</a:t>
            </a:r>
            <a:endParaRPr lang="en-AU" sz="2000" dirty="0">
              <a:latin typeface="Arial Narrow" panose="020B0604020202020204" pitchFamily="34" charset="0"/>
              <a:cs typeface="Arial Narrow" panose="020B0604020202020204" pitchFamily="34" charset="0"/>
            </a:endParaRPr>
          </a:p>
        </p:txBody>
      </p:sp>
      <p:sp>
        <p:nvSpPr>
          <p:cNvPr id="15" name="TextBox 14">
            <a:extLst>
              <a:ext uri="{FF2B5EF4-FFF2-40B4-BE49-F238E27FC236}">
                <a16:creationId xmlns:a16="http://schemas.microsoft.com/office/drawing/2014/main" id="{7DC3F348-0022-D648-9045-57026A77869F}"/>
              </a:ext>
            </a:extLst>
          </p:cNvPr>
          <p:cNvSpPr txBox="1"/>
          <p:nvPr/>
        </p:nvSpPr>
        <p:spPr>
          <a:xfrm>
            <a:off x="859220" y="4475894"/>
            <a:ext cx="10821970" cy="707886"/>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The method invokes the corresponding function in the handler, which triggers a </a:t>
            </a:r>
            <a:r>
              <a:rPr lang="en-AU" sz="2000" b="1"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of type </a:t>
            </a:r>
            <a:r>
              <a:rPr lang="en-AU" sz="2000" b="1" dirty="0">
                <a:latin typeface="Arial Narrow" panose="020B0604020202020204" pitchFamily="34" charset="0"/>
                <a:cs typeface="Arial Narrow" panose="020B0604020202020204" pitchFamily="34" charset="0"/>
              </a:rPr>
              <a:t>GET_QUERY_RESULT</a:t>
            </a:r>
            <a:r>
              <a:rPr lang="en-AU" sz="2000" dirty="0">
                <a:latin typeface="Arial Narrow" panose="020B0604020202020204" pitchFamily="34" charset="0"/>
                <a:cs typeface="Arial Narrow" panose="020B0604020202020204" pitchFamily="34" charset="0"/>
              </a:rPr>
              <a:t> configured with the required parameters to instruct the peer what to query.</a:t>
            </a:r>
          </a:p>
        </p:txBody>
      </p:sp>
    </p:spTree>
    <p:extLst>
      <p:ext uri="{BB962C8B-B14F-4D97-AF65-F5344CB8AC3E}">
        <p14:creationId xmlns:p14="http://schemas.microsoft.com/office/powerpoint/2010/main" val="38431028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9DD1E14B-700D-0348-AC4A-42FF71850E47}"/>
              </a:ext>
            </a:extLst>
          </p:cNvPr>
          <p:cNvSpPr/>
          <p:nvPr/>
        </p:nvSpPr>
        <p:spPr>
          <a:xfrm>
            <a:off x="2750142" y="2967895"/>
            <a:ext cx="8582637" cy="312819"/>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9" name="Straight Connector 18">
            <a:extLst>
              <a:ext uri="{FF2B5EF4-FFF2-40B4-BE49-F238E27FC236}">
                <a16:creationId xmlns:a16="http://schemas.microsoft.com/office/drawing/2014/main" id="{36FFCBC0-C0A0-624E-A6FE-A8B55D13A61B}"/>
              </a:ext>
            </a:extLst>
          </p:cNvPr>
          <p:cNvCxnSpPr>
            <a:cxnSpLocks/>
          </p:cNvCxnSpPr>
          <p:nvPr/>
        </p:nvCxnSpPr>
        <p:spPr>
          <a:xfrm>
            <a:off x="10789350" y="3283116"/>
            <a:ext cx="0" cy="351076"/>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543B16A-68A6-5449-8211-5DF0FB6349B3}"/>
              </a:ext>
            </a:extLst>
          </p:cNvPr>
          <p:cNvSpPr txBox="1"/>
          <p:nvPr/>
        </p:nvSpPr>
        <p:spPr>
          <a:xfrm>
            <a:off x="9963476" y="3634192"/>
            <a:ext cx="1659609" cy="1200329"/>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forward call to the handler to issue the request to the peer.</a:t>
            </a:r>
          </a:p>
        </p:txBody>
      </p:sp>
      <p:sp>
        <p:nvSpPr>
          <p:cNvPr id="21" name="Rounded Rectangle 20">
            <a:extLst>
              <a:ext uri="{FF2B5EF4-FFF2-40B4-BE49-F238E27FC236}">
                <a16:creationId xmlns:a16="http://schemas.microsoft.com/office/drawing/2014/main" id="{B23F9F1C-6B15-2B48-B673-3E387395ECA6}"/>
              </a:ext>
            </a:extLst>
          </p:cNvPr>
          <p:cNvSpPr/>
          <p:nvPr/>
        </p:nvSpPr>
        <p:spPr>
          <a:xfrm>
            <a:off x="2282611" y="3884650"/>
            <a:ext cx="3506007" cy="312819"/>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Connector 21">
            <a:extLst>
              <a:ext uri="{FF2B5EF4-FFF2-40B4-BE49-F238E27FC236}">
                <a16:creationId xmlns:a16="http://schemas.microsoft.com/office/drawing/2014/main" id="{947D720A-0CB4-594D-B475-E1D735C3BCEA}"/>
              </a:ext>
            </a:extLst>
          </p:cNvPr>
          <p:cNvCxnSpPr>
            <a:cxnSpLocks/>
          </p:cNvCxnSpPr>
          <p:nvPr/>
        </p:nvCxnSpPr>
        <p:spPr>
          <a:xfrm>
            <a:off x="5788618" y="4029435"/>
            <a:ext cx="1573077"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83461D3-1848-1146-ACA9-CFDD85D75226}"/>
              </a:ext>
            </a:extLst>
          </p:cNvPr>
          <p:cNvSpPr txBox="1"/>
          <p:nvPr/>
        </p:nvSpPr>
        <p:spPr>
          <a:xfrm>
            <a:off x="7289499" y="3839627"/>
            <a:ext cx="1726332" cy="369332"/>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initialise iterator</a:t>
            </a:r>
          </a:p>
        </p:txBody>
      </p:sp>
      <p:sp>
        <p:nvSpPr>
          <p:cNvPr id="27" name="Rounded Rectangle 26">
            <a:extLst>
              <a:ext uri="{FF2B5EF4-FFF2-40B4-BE49-F238E27FC236}">
                <a16:creationId xmlns:a16="http://schemas.microsoft.com/office/drawing/2014/main" id="{727CB80E-1680-E246-819E-0B91DE4E141E}"/>
              </a:ext>
            </a:extLst>
          </p:cNvPr>
          <p:cNvSpPr/>
          <p:nvPr/>
        </p:nvSpPr>
        <p:spPr>
          <a:xfrm>
            <a:off x="3484495" y="4248700"/>
            <a:ext cx="4411892" cy="312819"/>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8" name="Straight Connector 27">
            <a:extLst>
              <a:ext uri="{FF2B5EF4-FFF2-40B4-BE49-F238E27FC236}">
                <a16:creationId xmlns:a16="http://schemas.microsoft.com/office/drawing/2014/main" id="{AA1F7B4D-1277-DB44-9F9F-21B5A13D3FB6}"/>
              </a:ext>
            </a:extLst>
          </p:cNvPr>
          <p:cNvCxnSpPr>
            <a:cxnSpLocks/>
          </p:cNvCxnSpPr>
          <p:nvPr/>
        </p:nvCxnSpPr>
        <p:spPr>
          <a:xfrm>
            <a:off x="7447647" y="4561519"/>
            <a:ext cx="0" cy="351076"/>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2420388-74A8-7F41-A915-276E0BBD3EDC}"/>
              </a:ext>
            </a:extLst>
          </p:cNvPr>
          <p:cNvSpPr txBox="1"/>
          <p:nvPr/>
        </p:nvSpPr>
        <p:spPr>
          <a:xfrm>
            <a:off x="6349266" y="4949931"/>
            <a:ext cx="2212260" cy="923330"/>
          </a:xfrm>
          <a:prstGeom prst="rect">
            <a:avLst/>
          </a:prstGeom>
          <a:noFill/>
        </p:spPr>
        <p:txBody>
          <a:bodyPr wrap="square" rtlCol="0">
            <a:spAutoFit/>
          </a:bodyPr>
          <a:lstStyle/>
          <a:p>
            <a:pPr algn="ctr"/>
            <a:r>
              <a:rPr lang="en-AU" dirty="0" err="1">
                <a:latin typeface="Arial Narrow" panose="020B0604020202020204" pitchFamily="34" charset="0"/>
                <a:cs typeface="Arial Narrow" panose="020B0604020202020204" pitchFamily="34" charset="0"/>
              </a:rPr>
              <a:t>deserialise</a:t>
            </a:r>
            <a:r>
              <a:rPr lang="en-AU" dirty="0">
                <a:latin typeface="Arial Narrow" panose="020B0604020202020204" pitchFamily="34" charset="0"/>
                <a:cs typeface="Arial Narrow" panose="020B0604020202020204" pitchFamily="34" charset="0"/>
              </a:rPr>
              <a:t> query metadata to support paginated queries</a:t>
            </a: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320991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err="1"/>
              <a:t>ChaincodeStub</a:t>
            </a:r>
            <a:r>
              <a:rPr lang="en-AU" dirty="0"/>
              <a:t> Implementation</a:t>
            </a:r>
          </a:p>
        </p:txBody>
      </p:sp>
      <p:sp>
        <p:nvSpPr>
          <p:cNvPr id="16" name="TextBox 15">
            <a:extLst>
              <a:ext uri="{FF2B5EF4-FFF2-40B4-BE49-F238E27FC236}">
                <a16:creationId xmlns:a16="http://schemas.microsoft.com/office/drawing/2014/main" id="{4D0AE839-CA4C-3843-9043-524D67F65EA9}"/>
              </a:ext>
            </a:extLst>
          </p:cNvPr>
          <p:cNvSpPr txBox="1"/>
          <p:nvPr/>
        </p:nvSpPr>
        <p:spPr>
          <a:xfrm>
            <a:off x="859220" y="2439978"/>
            <a:ext cx="10602136" cy="3231654"/>
          </a:xfrm>
          <a:prstGeom prst="rect">
            <a:avLst/>
          </a:prstGeom>
          <a:noFill/>
        </p:spPr>
        <p:txBody>
          <a:bodyPr wrap="square" rtlCol="0">
            <a:spAutoFit/>
          </a:bodyPr>
          <a:lstStyle/>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(s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ChaincodeStub</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handleGetQueryResult</a:t>
            </a:r>
            <a:r>
              <a:rPr lang="en-AU" sz="1200" b="1" dirty="0">
                <a:latin typeface="Courier New" panose="02070309020205020404" pitchFamily="49" charset="0"/>
                <a:cs typeface="Courier New" panose="02070309020205020404" pitchFamily="49" charset="0"/>
              </a:rPr>
              <a:t>(collection, query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latin typeface="Courier New" panose="02070309020205020404" pitchFamily="49" charset="0"/>
                <a:cs typeface="Courier New" panose="02070309020205020404" pitchFamily="49" charset="0"/>
              </a:rPr>
              <a:t>, metadata []</a:t>
            </a:r>
            <a:r>
              <a:rPr lang="en-AU" sz="1200" b="1" dirty="0">
                <a:solidFill>
                  <a:srgbClr val="0070C0"/>
                </a:solidFill>
                <a:latin typeface="Courier New" panose="02070309020205020404" pitchFamily="49" charset="0"/>
                <a:cs typeface="Courier New" panose="02070309020205020404" pitchFamily="49" charset="0"/>
              </a:rPr>
              <a:t>byte</a:t>
            </a:r>
            <a:r>
              <a:rPr lang="en-AU" sz="1200" b="1" dirty="0">
                <a:latin typeface="Courier New" panose="02070309020205020404" pitchFamily="49" charset="0"/>
                <a:cs typeface="Courier New" panose="02070309020205020404" pitchFamily="49" charset="0"/>
              </a:rPr>
              <a:t>)</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StateQueryIteratorInterface</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pb.QueryResponseMetadata</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 {</a:t>
            </a:r>
          </a:p>
          <a:p>
            <a:br>
              <a:rPr lang="en-AU" sz="1200" b="1" dirty="0">
                <a:latin typeface="Courier New" panose="02070309020205020404" pitchFamily="49" charset="0"/>
                <a:cs typeface="Courier New" panose="02070309020205020404" pitchFamily="49" charset="0"/>
              </a:rPr>
            </a:br>
            <a:r>
              <a:rPr lang="en-AU" sz="1200" b="1" dirty="0">
                <a:latin typeface="Courier New" panose="02070309020205020404" pitchFamily="49" charset="0"/>
                <a:cs typeface="Courier New" panose="02070309020205020404" pitchFamily="49" charset="0"/>
              </a:rPr>
              <a:t>   response, err := </a:t>
            </a:r>
            <a:r>
              <a:rPr lang="en-AU" sz="1200" b="1" dirty="0" err="1">
                <a:latin typeface="Courier New" panose="02070309020205020404" pitchFamily="49" charset="0"/>
                <a:cs typeface="Courier New" panose="02070309020205020404" pitchFamily="49" charset="0"/>
              </a:rPr>
              <a:t>s.handler.handleGetQueryResult</a:t>
            </a:r>
            <a:r>
              <a:rPr lang="en-AU" sz="1200" b="1" dirty="0">
                <a:latin typeface="Courier New" panose="02070309020205020404" pitchFamily="49" charset="0"/>
                <a:cs typeface="Courier New" panose="02070309020205020404" pitchFamily="49" charset="0"/>
              </a:rPr>
              <a:t>(collection, query, metadata, </a:t>
            </a:r>
            <a:r>
              <a:rPr lang="en-AU" sz="1200" b="1" dirty="0" err="1">
                <a:latin typeface="Courier New" panose="02070309020205020404" pitchFamily="49" charset="0"/>
                <a:cs typeface="Courier New" panose="02070309020205020404" pitchFamily="49" charset="0"/>
              </a:rPr>
              <a:t>s.ChannelID</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s.TxID</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if </a:t>
            </a:r>
            <a:r>
              <a:rPr lang="en-AU" sz="1200" b="1" dirty="0">
                <a:latin typeface="Courier New" panose="02070309020205020404" pitchFamily="49" charset="0"/>
                <a:cs typeface="Courier New" panose="02070309020205020404" pitchFamily="49" charset="0"/>
              </a:rPr>
              <a:t>err !=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 nil</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err</a:t>
            </a:r>
          </a:p>
          <a:p>
            <a:r>
              <a:rPr lang="en-AU" sz="1200" b="1" dirty="0">
                <a:latin typeface="Courier New" panose="02070309020205020404" pitchFamily="49" charset="0"/>
                <a:cs typeface="Courier New" panose="02070309020205020404" pitchFamily="49" charset="0"/>
              </a:rPr>
              <a:t>   }</a:t>
            </a:r>
          </a:p>
          <a:p>
            <a:br>
              <a:rPr lang="en-AU" sz="1200" b="1" dirty="0">
                <a:latin typeface="Courier New" panose="02070309020205020404" pitchFamily="49" charset="0"/>
                <a:cs typeface="Courier New" panose="02070309020205020404" pitchFamily="49" charset="0"/>
              </a:rPr>
            </a:br>
            <a:r>
              <a:rPr lang="en-AU" sz="1200" b="1" dirty="0">
                <a:latin typeface="Courier New" panose="02070309020205020404" pitchFamily="49" charset="0"/>
                <a:cs typeface="Courier New" panose="02070309020205020404" pitchFamily="49" charset="0"/>
              </a:rPr>
              <a:t>   iterator := </a:t>
            </a:r>
            <a:r>
              <a:rPr lang="en-AU" sz="1200" b="1" dirty="0" err="1">
                <a:latin typeface="Courier New" panose="02070309020205020404" pitchFamily="49" charset="0"/>
                <a:cs typeface="Courier New" panose="02070309020205020404" pitchFamily="49" charset="0"/>
              </a:rPr>
              <a:t>s.createStateQueryIterator</a:t>
            </a:r>
            <a:r>
              <a:rPr lang="en-AU" sz="1200" b="1" dirty="0">
                <a:latin typeface="Courier New" panose="02070309020205020404" pitchFamily="49" charset="0"/>
                <a:cs typeface="Courier New" panose="02070309020205020404" pitchFamily="49" charset="0"/>
              </a:rPr>
              <a:t>(response)</a:t>
            </a:r>
          </a:p>
          <a:p>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responseMetadata</a:t>
            </a:r>
            <a:r>
              <a:rPr lang="en-AU" sz="1200" b="1" dirty="0">
                <a:latin typeface="Courier New" panose="02070309020205020404" pitchFamily="49" charset="0"/>
                <a:cs typeface="Courier New" panose="02070309020205020404" pitchFamily="49" charset="0"/>
              </a:rPr>
              <a:t>, err := </a:t>
            </a:r>
            <a:r>
              <a:rPr lang="en-AU" sz="1200" b="1" dirty="0" err="1">
                <a:latin typeface="Courier New" panose="02070309020205020404" pitchFamily="49" charset="0"/>
                <a:cs typeface="Courier New" panose="02070309020205020404" pitchFamily="49" charset="0"/>
              </a:rPr>
              <a:t>createQueryResponseMetadata</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response.Metadata</a:t>
            </a:r>
            <a:r>
              <a:rPr lang="en-AU" sz="1200" b="1" dirty="0">
                <a:latin typeface="Courier New" panose="02070309020205020404" pitchFamily="49" charset="0"/>
                <a:cs typeface="Courier New" panose="02070309020205020404" pitchFamily="49" charset="0"/>
              </a:rPr>
              <a:t>)</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if </a:t>
            </a:r>
            <a:r>
              <a:rPr lang="en-AU" sz="1200" b="1" dirty="0">
                <a:latin typeface="Courier New" panose="02070309020205020404" pitchFamily="49" charset="0"/>
                <a:cs typeface="Courier New" panose="02070309020205020404" pitchFamily="49" charset="0"/>
              </a:rPr>
              <a:t>err !=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 nil</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err</a:t>
            </a:r>
          </a:p>
          <a:p>
            <a:r>
              <a:rPr lang="en-AU" sz="1200" b="1" dirty="0">
                <a:latin typeface="Courier New" panose="02070309020205020404" pitchFamily="49" charset="0"/>
                <a:cs typeface="Courier New" panose="02070309020205020404" pitchFamily="49" charset="0"/>
              </a:rPr>
              <a:t>   }</a:t>
            </a:r>
          </a:p>
          <a:p>
            <a:br>
              <a:rPr lang="en-AU" sz="1200" b="1" dirty="0">
                <a:latin typeface="Courier New" panose="02070309020205020404" pitchFamily="49" charset="0"/>
                <a:cs typeface="Courier New" panose="02070309020205020404" pitchFamily="49" charset="0"/>
              </a:rPr>
            </a:b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a:t>
            </a:r>
            <a:r>
              <a:rPr lang="en-AU" sz="1200" b="1" dirty="0">
                <a:latin typeface="Courier New" panose="02070309020205020404" pitchFamily="49" charset="0"/>
                <a:cs typeface="Courier New" panose="02070309020205020404" pitchFamily="49" charset="0"/>
              </a:rPr>
              <a:t> iterator, </a:t>
            </a:r>
            <a:r>
              <a:rPr lang="en-AU" sz="1200" b="1" dirty="0" err="1">
                <a:latin typeface="Courier New" panose="02070309020205020404" pitchFamily="49" charset="0"/>
                <a:cs typeface="Courier New" panose="02070309020205020404" pitchFamily="49" charset="0"/>
              </a:rPr>
              <a:t>responseMetadata</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p>
          <a:p>
            <a:r>
              <a:rPr lang="en-AU"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76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000"/>
                            </p:stCondLst>
                            <p:childTnLst>
                              <p:par>
                                <p:cTn id="33" presetID="1"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3" grpId="0"/>
      <p:bldP spid="27" grpId="0" animBg="1"/>
      <p:bldP spid="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extLst>
              <a:ext uri="{FF2B5EF4-FFF2-40B4-BE49-F238E27FC236}">
                <a16:creationId xmlns:a16="http://schemas.microsoft.com/office/drawing/2014/main" id="{8782DE45-DA95-6040-AF44-6E4C2581772C}"/>
              </a:ext>
            </a:extLst>
          </p:cNvPr>
          <p:cNvSpPr/>
          <p:nvPr/>
        </p:nvSpPr>
        <p:spPr>
          <a:xfrm>
            <a:off x="1096991" y="3740744"/>
            <a:ext cx="4544392" cy="46704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Connector 15">
            <a:extLst>
              <a:ext uri="{FF2B5EF4-FFF2-40B4-BE49-F238E27FC236}">
                <a16:creationId xmlns:a16="http://schemas.microsoft.com/office/drawing/2014/main" id="{FB30CE44-971E-1B47-AB14-B8D6FFD7B2DC}"/>
              </a:ext>
            </a:extLst>
          </p:cNvPr>
          <p:cNvCxnSpPr>
            <a:cxnSpLocks/>
          </p:cNvCxnSpPr>
          <p:nvPr/>
        </p:nvCxnSpPr>
        <p:spPr>
          <a:xfrm>
            <a:off x="5641383" y="4068265"/>
            <a:ext cx="1573077"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E7EB23B-5B05-F349-86C4-8D0EC72B2429}"/>
              </a:ext>
            </a:extLst>
          </p:cNvPr>
          <p:cNvSpPr txBox="1"/>
          <p:nvPr/>
        </p:nvSpPr>
        <p:spPr>
          <a:xfrm>
            <a:off x="7319545" y="3781735"/>
            <a:ext cx="4556864" cy="646331"/>
          </a:xfrm>
          <a:prstGeom prst="rect">
            <a:avLst/>
          </a:prstGeom>
          <a:noFill/>
        </p:spPr>
        <p:txBody>
          <a:bodyPr wrap="square" rtlCol="0">
            <a:spAutoFit/>
          </a:bodyPr>
          <a:lstStyle/>
          <a:p>
            <a:r>
              <a:rPr lang="en-AU" dirty="0">
                <a:latin typeface="Arial Narrow" panose="020B0604020202020204" pitchFamily="34" charset="0"/>
                <a:cs typeface="Arial Narrow" panose="020B0604020202020204" pitchFamily="34" charset="0"/>
              </a:rPr>
              <a:t>unmarshalling of the attribute </a:t>
            </a:r>
            <a:r>
              <a:rPr lang="en-AU" b="1" dirty="0">
                <a:latin typeface="Arial Narrow" panose="020B0604020202020204" pitchFamily="34" charset="0"/>
                <a:cs typeface="Arial Narrow" panose="020B0604020202020204" pitchFamily="34" charset="0"/>
              </a:rPr>
              <a:t>Metadata</a:t>
            </a:r>
            <a:r>
              <a:rPr lang="en-AU" dirty="0">
                <a:latin typeface="Arial Narrow" panose="020B0604020202020204" pitchFamily="34" charset="0"/>
                <a:cs typeface="Arial Narrow" panose="020B0604020202020204" pitchFamily="34" charset="0"/>
              </a:rPr>
              <a:t> of  the </a:t>
            </a:r>
            <a:r>
              <a:rPr lang="en-AU" b="1" dirty="0" err="1">
                <a:latin typeface="Arial Narrow" panose="020B0604020202020204" pitchFamily="34" charset="0"/>
                <a:cs typeface="Arial Narrow" panose="020B0604020202020204" pitchFamily="34" charset="0"/>
              </a:rPr>
              <a:t>QueryResponse</a:t>
            </a:r>
            <a:r>
              <a:rPr lang="en-AU" dirty="0">
                <a:latin typeface="Arial Narrow" panose="020B0604020202020204" pitchFamily="34" charset="0"/>
                <a:cs typeface="Arial Narrow" panose="020B0604020202020204" pitchFamily="34" charset="0"/>
              </a:rPr>
              <a:t> payload received from the peer.</a:t>
            </a: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320991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err="1"/>
              <a:t>ChaincodeStub</a:t>
            </a:r>
            <a:r>
              <a:rPr lang="en-AU" dirty="0"/>
              <a:t> Implementation</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2439978"/>
            <a:ext cx="10821970" cy="707886"/>
          </a:xfrm>
          <a:prstGeom prst="rect">
            <a:avLst/>
          </a:prstGeom>
          <a:noFill/>
        </p:spPr>
        <p:txBody>
          <a:bodyPr wrap="square" rtlCol="0">
            <a:spAutoFit/>
          </a:bodyPr>
          <a:lstStyle/>
          <a:p>
            <a:r>
              <a:rPr lang="en-AU" sz="2000" b="1" dirty="0" err="1">
                <a:latin typeface="Arial Narrow" panose="020B0604020202020204" pitchFamily="34" charset="0"/>
                <a:cs typeface="Arial Narrow" panose="020B0604020202020204" pitchFamily="34" charset="0"/>
              </a:rPr>
              <a:t>ChaincodeStub.createQueryResponseMetadata</a:t>
            </a:r>
            <a:r>
              <a:rPr lang="en-AU" sz="2000" b="1" dirty="0">
                <a:latin typeface="Arial Narrow" panose="020B0604020202020204" pitchFamily="34" charset="0"/>
                <a:cs typeface="Arial Narrow" panose="020B0604020202020204" pitchFamily="34" charset="0"/>
              </a:rPr>
              <a:t> </a:t>
            </a:r>
            <a:r>
              <a:rPr lang="en-AU" sz="2000" dirty="0">
                <a:latin typeface="Arial Narrow" panose="020B0604020202020204" pitchFamily="34" charset="0"/>
                <a:cs typeface="Arial Narrow" panose="020B0604020202020204" pitchFamily="34" charset="0"/>
              </a:rPr>
              <a:t>constructs the metadata information associated to the ledger query request that is of use to the chaincode to take advantage of paginated searches.</a:t>
            </a:r>
          </a:p>
        </p:txBody>
      </p:sp>
      <p:sp>
        <p:nvSpPr>
          <p:cNvPr id="14" name="TextBox 13">
            <a:extLst>
              <a:ext uri="{FF2B5EF4-FFF2-40B4-BE49-F238E27FC236}">
                <a16:creationId xmlns:a16="http://schemas.microsoft.com/office/drawing/2014/main" id="{BF65C317-B9A9-B94A-B976-50330C5D28F1}"/>
              </a:ext>
            </a:extLst>
          </p:cNvPr>
          <p:cNvSpPr txBox="1"/>
          <p:nvPr/>
        </p:nvSpPr>
        <p:spPr>
          <a:xfrm>
            <a:off x="861447" y="3376588"/>
            <a:ext cx="10602136" cy="2123658"/>
          </a:xfrm>
          <a:prstGeom prst="rect">
            <a:avLst/>
          </a:prstGeom>
          <a:noFill/>
        </p:spPr>
        <p:txBody>
          <a:bodyPr wrap="square" rtlCol="0">
            <a:spAutoFit/>
          </a:bodyPr>
          <a:lstStyle/>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(s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ChaincodeStub</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createQueryResponseMetadata</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metadataBytes</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byte</a:t>
            </a:r>
            <a:r>
              <a:rPr lang="en-AU" sz="1200" b="1" dirty="0">
                <a:latin typeface="Courier New" panose="02070309020205020404" pitchFamily="49" charset="0"/>
                <a:cs typeface="Courier New" panose="02070309020205020404" pitchFamily="49" charset="0"/>
              </a:rPr>
              <a:t>)</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pb.QueryResponseMetadata</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 {</a:t>
            </a:r>
          </a:p>
          <a:p>
            <a:br>
              <a:rPr lang="en-AU" sz="1200" b="1" dirty="0">
                <a:latin typeface="Courier New" panose="02070309020205020404" pitchFamily="49" charset="0"/>
                <a:cs typeface="Courier New" panose="02070309020205020404" pitchFamily="49" charset="0"/>
              </a:rPr>
            </a:br>
            <a:r>
              <a:rPr lang="en-AU" sz="1200" b="1" dirty="0">
                <a:latin typeface="Courier New" panose="02070309020205020404" pitchFamily="49" charset="0"/>
                <a:cs typeface="Courier New" panose="02070309020205020404" pitchFamily="49" charset="0"/>
              </a:rPr>
              <a:t>   metadata := </a:t>
            </a:r>
            <a:r>
              <a:rPr lang="en-AU" sz="1200" b="1" dirty="0">
                <a:solidFill>
                  <a:srgbClr val="7030A0"/>
                </a:solidFill>
                <a:latin typeface="Courier New" panose="02070309020205020404" pitchFamily="49" charset="0"/>
                <a:cs typeface="Courier New" panose="02070309020205020404" pitchFamily="49" charset="0"/>
              </a:rPr>
              <a:t>&amp;</a:t>
            </a:r>
            <a:r>
              <a:rPr lang="en-AU" sz="1200" b="1" dirty="0" err="1">
                <a:solidFill>
                  <a:srgbClr val="7030A0"/>
                </a:solidFill>
                <a:latin typeface="Courier New" panose="02070309020205020404" pitchFamily="49" charset="0"/>
                <a:cs typeface="Courier New" panose="02070309020205020404" pitchFamily="49" charset="0"/>
              </a:rPr>
              <a:t>pb.QueryResponseMetadata</a:t>
            </a:r>
            <a:r>
              <a:rPr lang="en-AU" sz="1200" b="1" dirty="0">
                <a:latin typeface="Courier New" panose="02070309020205020404" pitchFamily="49" charset="0"/>
                <a:cs typeface="Courier New" panose="02070309020205020404" pitchFamily="49" charset="0"/>
              </a:rPr>
              <a:t>{}</a:t>
            </a:r>
          </a:p>
          <a:p>
            <a:r>
              <a:rPr lang="en-AU" sz="1200" b="1" dirty="0">
                <a:latin typeface="Courier New" panose="02070309020205020404" pitchFamily="49" charset="0"/>
                <a:cs typeface="Courier New" panose="02070309020205020404" pitchFamily="49" charset="0"/>
              </a:rPr>
              <a:t>   err := </a:t>
            </a:r>
            <a:r>
              <a:rPr lang="en-AU" sz="1200" b="1" dirty="0" err="1">
                <a:latin typeface="Courier New" panose="02070309020205020404" pitchFamily="49" charset="0"/>
                <a:cs typeface="Courier New" panose="02070309020205020404" pitchFamily="49" charset="0"/>
              </a:rPr>
              <a:t>proto.Unmarshal</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metadataBytes</a:t>
            </a:r>
            <a:r>
              <a:rPr lang="en-AU" sz="1200" b="1" dirty="0">
                <a:latin typeface="Courier New" panose="02070309020205020404" pitchFamily="49" charset="0"/>
                <a:cs typeface="Courier New" panose="02070309020205020404" pitchFamily="49" charset="0"/>
              </a:rPr>
              <a:t>, metadata)</a:t>
            </a:r>
          </a:p>
          <a:p>
            <a:endParaRPr lang="en-AU" sz="1200" b="1" dirty="0">
              <a:latin typeface="Courier New" panose="02070309020205020404" pitchFamily="49" charset="0"/>
              <a:cs typeface="Courier New" panose="02070309020205020404" pitchFamily="49" charset="0"/>
            </a:endParaRP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if</a:t>
            </a:r>
            <a:r>
              <a:rPr lang="en-AU" sz="1200" b="1" dirty="0">
                <a:latin typeface="Courier New" panose="02070309020205020404" pitchFamily="49" charset="0"/>
                <a:cs typeface="Courier New" panose="02070309020205020404" pitchFamily="49" charset="0"/>
              </a:rPr>
              <a:t> err != nil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err</a:t>
            </a:r>
          </a:p>
          <a:p>
            <a:r>
              <a:rPr lang="en-AU" sz="1200" b="1" dirty="0">
                <a:latin typeface="Courier New" panose="02070309020205020404" pitchFamily="49" charset="0"/>
                <a:cs typeface="Courier New" panose="02070309020205020404" pitchFamily="49" charset="0"/>
              </a:rPr>
              <a:t>   }</a:t>
            </a:r>
          </a:p>
          <a:p>
            <a:br>
              <a:rPr lang="en-AU" sz="1200" b="1" dirty="0">
                <a:latin typeface="Courier New" panose="02070309020205020404" pitchFamily="49" charset="0"/>
                <a:cs typeface="Courier New" panose="02070309020205020404" pitchFamily="49" charset="0"/>
              </a:rPr>
            </a:b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a:t>
            </a:r>
            <a:r>
              <a:rPr lang="en-AU" sz="1200" b="1" dirty="0">
                <a:latin typeface="Courier New" panose="02070309020205020404" pitchFamily="49" charset="0"/>
                <a:cs typeface="Courier New" panose="02070309020205020404" pitchFamily="49" charset="0"/>
              </a:rPr>
              <a:t> metadata, </a:t>
            </a:r>
            <a:r>
              <a:rPr lang="en-AU" sz="1200" b="1" dirty="0">
                <a:solidFill>
                  <a:srgbClr val="0070C0"/>
                </a:solidFill>
                <a:latin typeface="Courier New" panose="02070309020205020404" pitchFamily="49" charset="0"/>
                <a:cs typeface="Courier New" panose="02070309020205020404" pitchFamily="49" charset="0"/>
              </a:rPr>
              <a:t>nil</a:t>
            </a:r>
          </a:p>
          <a:p>
            <a:r>
              <a:rPr lang="en-AU"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32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320991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err="1"/>
              <a:t>ChaincodeStub</a:t>
            </a:r>
            <a:r>
              <a:rPr lang="en-AU" dirty="0"/>
              <a:t> Implementation</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2439978"/>
            <a:ext cx="10821970" cy="1477328"/>
          </a:xfrm>
          <a:prstGeom prst="rect">
            <a:avLst/>
          </a:prstGeom>
          <a:noFill/>
        </p:spPr>
        <p:txBody>
          <a:bodyPr wrap="square" rtlCol="0">
            <a:spAutoFit/>
          </a:bodyPr>
          <a:lstStyle/>
          <a:p>
            <a:r>
              <a:rPr lang="en-AU" sz="2000" dirty="0">
                <a:latin typeface="Arial Narrow" panose="020B0604020202020204" pitchFamily="34" charset="0"/>
                <a:cs typeface="Arial Narrow" panose="020B0604020202020204" pitchFamily="34" charset="0"/>
              </a:rPr>
              <a:t>What about </a:t>
            </a:r>
            <a:r>
              <a:rPr lang="en-AU" sz="2000" b="1" dirty="0" err="1">
                <a:latin typeface="Arial Narrow" panose="020B0604020202020204" pitchFamily="34" charset="0"/>
                <a:cs typeface="Arial Narrow" panose="020B0604020202020204" pitchFamily="34" charset="0"/>
              </a:rPr>
              <a:t>GetHistoryForKey</a:t>
            </a:r>
            <a:r>
              <a:rPr lang="en-AU" sz="2000" dirty="0">
                <a:latin typeface="Arial Narrow" panose="020B0604020202020204" pitchFamily="34" charset="0"/>
                <a:cs typeface="Arial Narrow" panose="020B0604020202020204" pitchFamily="34" charset="0"/>
              </a:rPr>
              <a:t>? </a:t>
            </a:r>
          </a:p>
          <a:p>
            <a:pPr>
              <a:spcBef>
                <a:spcPts val="600"/>
              </a:spcBef>
            </a:pPr>
            <a:r>
              <a:rPr lang="en-AU" sz="2000" dirty="0">
                <a:latin typeface="Arial Narrow" panose="020B0604020202020204" pitchFamily="34" charset="0"/>
                <a:cs typeface="Arial Narrow" panose="020B0604020202020204" pitchFamily="34" charset="0"/>
              </a:rPr>
              <a:t>The behaviour is the same and being this a single method the logic is directly implemented in the method itself, as there is no need to perform any data preparation.</a:t>
            </a:r>
          </a:p>
          <a:p>
            <a:pPr>
              <a:spcBef>
                <a:spcPts val="600"/>
              </a:spcBef>
            </a:pPr>
            <a:r>
              <a:rPr lang="en-AU" sz="2000" dirty="0">
                <a:latin typeface="Arial Narrow" panose="020B0604020202020204" pitchFamily="34" charset="0"/>
                <a:cs typeface="Arial Narrow" panose="020B0604020202020204" pitchFamily="34" charset="0"/>
              </a:rPr>
              <a:t>No query metadata is processed, because the functionality does not support pagination.</a:t>
            </a:r>
          </a:p>
        </p:txBody>
      </p:sp>
      <p:sp>
        <p:nvSpPr>
          <p:cNvPr id="14" name="Rounded Rectangle 13">
            <a:extLst>
              <a:ext uri="{FF2B5EF4-FFF2-40B4-BE49-F238E27FC236}">
                <a16:creationId xmlns:a16="http://schemas.microsoft.com/office/drawing/2014/main" id="{47B81168-D8C5-534A-8F71-7E424D1FA4B7}"/>
              </a:ext>
            </a:extLst>
          </p:cNvPr>
          <p:cNvSpPr/>
          <p:nvPr/>
        </p:nvSpPr>
        <p:spPr>
          <a:xfrm>
            <a:off x="2750143" y="4591427"/>
            <a:ext cx="5572764" cy="312819"/>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a:extLst>
              <a:ext uri="{FF2B5EF4-FFF2-40B4-BE49-F238E27FC236}">
                <a16:creationId xmlns:a16="http://schemas.microsoft.com/office/drawing/2014/main" id="{F06526AA-C270-2048-B8E4-9DA23E55F5D8}"/>
              </a:ext>
            </a:extLst>
          </p:cNvPr>
          <p:cNvCxnSpPr>
            <a:cxnSpLocks/>
          </p:cNvCxnSpPr>
          <p:nvPr/>
        </p:nvCxnSpPr>
        <p:spPr>
          <a:xfrm>
            <a:off x="8322907" y="4736953"/>
            <a:ext cx="1511558"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BB1A6A4-9BBD-2F43-8C4E-642B291CAAB8}"/>
              </a:ext>
            </a:extLst>
          </p:cNvPr>
          <p:cNvSpPr txBox="1"/>
          <p:nvPr/>
        </p:nvSpPr>
        <p:spPr>
          <a:xfrm>
            <a:off x="9905474" y="4289847"/>
            <a:ext cx="1897750" cy="923330"/>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forward call to the handler to issue the request to the peer.</a:t>
            </a:r>
          </a:p>
        </p:txBody>
      </p:sp>
      <p:sp>
        <p:nvSpPr>
          <p:cNvPr id="17" name="Rounded Rectangle 16">
            <a:extLst>
              <a:ext uri="{FF2B5EF4-FFF2-40B4-BE49-F238E27FC236}">
                <a16:creationId xmlns:a16="http://schemas.microsoft.com/office/drawing/2014/main" id="{B45F4C66-ED90-A24A-9984-719197ABBE7F}"/>
              </a:ext>
            </a:extLst>
          </p:cNvPr>
          <p:cNvSpPr/>
          <p:nvPr/>
        </p:nvSpPr>
        <p:spPr>
          <a:xfrm>
            <a:off x="1834003" y="5667235"/>
            <a:ext cx="9791201" cy="312819"/>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a:extLst>
              <a:ext uri="{FF2B5EF4-FFF2-40B4-BE49-F238E27FC236}">
                <a16:creationId xmlns:a16="http://schemas.microsoft.com/office/drawing/2014/main" id="{B8552986-097C-B94F-BA65-A2D834ED9F75}"/>
              </a:ext>
            </a:extLst>
          </p:cNvPr>
          <p:cNvCxnSpPr>
            <a:cxnSpLocks/>
          </p:cNvCxnSpPr>
          <p:nvPr/>
        </p:nvCxnSpPr>
        <p:spPr>
          <a:xfrm>
            <a:off x="9905474" y="5980054"/>
            <a:ext cx="0" cy="364765"/>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3BF5F9-A60E-954F-A2F9-1056B09240E2}"/>
              </a:ext>
            </a:extLst>
          </p:cNvPr>
          <p:cNvSpPr txBox="1"/>
          <p:nvPr/>
        </p:nvSpPr>
        <p:spPr>
          <a:xfrm>
            <a:off x="9042308" y="6410810"/>
            <a:ext cx="1726332" cy="369332"/>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initialise iterator</a:t>
            </a:r>
          </a:p>
        </p:txBody>
      </p:sp>
      <p:sp>
        <p:nvSpPr>
          <p:cNvPr id="23" name="TextBox 22">
            <a:extLst>
              <a:ext uri="{FF2B5EF4-FFF2-40B4-BE49-F238E27FC236}">
                <a16:creationId xmlns:a16="http://schemas.microsoft.com/office/drawing/2014/main" id="{B59AC4A9-E2AB-FE4B-9F3D-F15A8A13EB21}"/>
              </a:ext>
            </a:extLst>
          </p:cNvPr>
          <p:cNvSpPr txBox="1"/>
          <p:nvPr/>
        </p:nvSpPr>
        <p:spPr>
          <a:xfrm>
            <a:off x="887212" y="4240795"/>
            <a:ext cx="10916011" cy="1938992"/>
          </a:xfrm>
          <a:prstGeom prst="rect">
            <a:avLst/>
          </a:prstGeom>
          <a:noFill/>
        </p:spPr>
        <p:txBody>
          <a:bodyPr wrap="square" rtlCol="0">
            <a:spAutoFit/>
          </a:bodyPr>
          <a:lstStyle/>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(s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ChaincodeStub</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GetHistoryForKey</a:t>
            </a:r>
            <a:r>
              <a:rPr lang="en-AU" sz="1200" b="1" dirty="0">
                <a:latin typeface="Courier New" panose="02070309020205020404" pitchFamily="49" charset="0"/>
                <a:cs typeface="Courier New" panose="02070309020205020404" pitchFamily="49" charset="0"/>
              </a:rPr>
              <a:t>(key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latin typeface="Courier New" panose="02070309020205020404" pitchFamily="49" charset="0"/>
                <a:cs typeface="Courier New" panose="02070309020205020404" pitchFamily="49" charset="0"/>
              </a:rPr>
              <a:t>)</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StateQueryIteratorInterface</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response, err := </a:t>
            </a:r>
            <a:r>
              <a:rPr lang="en-AU" sz="1200" b="1" dirty="0" err="1">
                <a:latin typeface="Courier New" panose="02070309020205020404" pitchFamily="49" charset="0"/>
                <a:cs typeface="Courier New" panose="02070309020205020404" pitchFamily="49" charset="0"/>
              </a:rPr>
              <a:t>s.handler.handleGetHistoryForKey</a:t>
            </a:r>
            <a:r>
              <a:rPr lang="en-AU" sz="1200" b="1" dirty="0">
                <a:latin typeface="Courier New" panose="02070309020205020404" pitchFamily="49" charset="0"/>
                <a:cs typeface="Courier New" panose="02070309020205020404" pitchFamily="49" charset="0"/>
              </a:rPr>
              <a:t>(key, </a:t>
            </a:r>
            <a:r>
              <a:rPr lang="en-AU" sz="1200" b="1" dirty="0" err="1">
                <a:latin typeface="Courier New" panose="02070309020205020404" pitchFamily="49" charset="0"/>
                <a:cs typeface="Courier New" panose="02070309020205020404" pitchFamily="49" charset="0"/>
              </a:rPr>
              <a:t>s.ChannelID</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s.TxID</a:t>
            </a:r>
            <a:r>
              <a:rPr lang="en-AU" sz="1200" b="1" dirty="0">
                <a:latin typeface="Courier New" panose="02070309020205020404" pitchFamily="49" charset="0"/>
                <a:cs typeface="Courier New" panose="02070309020205020404" pitchFamily="49" charset="0"/>
              </a:rPr>
              <a:t>)</a:t>
            </a:r>
          </a:p>
          <a:p>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if</a:t>
            </a:r>
            <a:r>
              <a:rPr lang="en-AU" sz="1200" b="1" dirty="0">
                <a:latin typeface="Courier New" panose="02070309020205020404" pitchFamily="49" charset="0"/>
                <a:cs typeface="Courier New" panose="02070309020205020404" pitchFamily="49" charset="0"/>
              </a:rPr>
              <a:t> err != </a:t>
            </a:r>
            <a:r>
              <a:rPr lang="en-AU" sz="1200" b="1" dirty="0">
                <a:solidFill>
                  <a:srgbClr val="0070C0"/>
                </a:solidFill>
                <a:latin typeface="Courier New" panose="02070309020205020404" pitchFamily="49" charset="0"/>
                <a:cs typeface="Courier New" panose="02070309020205020404" pitchFamily="49" charset="0"/>
              </a:rPr>
              <a:t>nil</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 nil</a:t>
            </a:r>
            <a:r>
              <a:rPr lang="en-AU" sz="1200" b="1" dirty="0">
                <a:latin typeface="Courier New" panose="02070309020205020404" pitchFamily="49" charset="0"/>
                <a:cs typeface="Courier New" panose="02070309020205020404" pitchFamily="49" charset="0"/>
              </a:rPr>
              <a:t>, err</a:t>
            </a:r>
          </a:p>
          <a:p>
            <a:r>
              <a:rPr lang="en-AU" sz="1200" b="1" dirty="0">
                <a:latin typeface="Courier New" panose="02070309020205020404" pitchFamily="49" charset="0"/>
                <a:cs typeface="Courier New" panose="02070309020205020404" pitchFamily="49" charset="0"/>
              </a:rPr>
              <a:t>   }</a:t>
            </a:r>
          </a:p>
          <a:p>
            <a:endParaRPr lang="en-AU" sz="1200" b="1" dirty="0">
              <a:latin typeface="Courier New" panose="02070309020205020404" pitchFamily="49" charset="0"/>
              <a:cs typeface="Courier New" panose="02070309020205020404" pitchFamily="49" charset="0"/>
            </a:endParaRP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&amp;</a:t>
            </a:r>
            <a:r>
              <a:rPr lang="en-AU" sz="1200" b="1" dirty="0" err="1">
                <a:solidFill>
                  <a:srgbClr val="7030A0"/>
                </a:solidFill>
                <a:latin typeface="Courier New" panose="02070309020205020404" pitchFamily="49" charset="0"/>
                <a:cs typeface="Courier New" panose="02070309020205020404" pitchFamily="49" charset="0"/>
              </a:rPr>
              <a:t>HistoryQueryIterator</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CommonIterator</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&amp;</a:t>
            </a:r>
            <a:r>
              <a:rPr lang="en-AU" sz="1200" b="1" dirty="0" err="1">
                <a:solidFill>
                  <a:srgbClr val="7030A0"/>
                </a:solidFill>
                <a:latin typeface="Courier New" panose="02070309020205020404" pitchFamily="49" charset="0"/>
                <a:cs typeface="Courier New" panose="02070309020205020404" pitchFamily="49" charset="0"/>
              </a:rPr>
              <a:t>CommonIterator</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s.handler</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s.ChannelID</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s.TxID</a:t>
            </a:r>
            <a:r>
              <a:rPr lang="en-AU" sz="1200" b="1" dirty="0">
                <a:latin typeface="Courier New" panose="02070309020205020404" pitchFamily="49" charset="0"/>
                <a:cs typeface="Courier New" panose="02070309020205020404" pitchFamily="49" charset="0"/>
              </a:rPr>
              <a:t>, response, 0}}, </a:t>
            </a:r>
            <a:r>
              <a:rPr lang="en-AU" sz="1200" b="1" dirty="0">
                <a:solidFill>
                  <a:srgbClr val="0070C0"/>
                </a:solidFill>
                <a:latin typeface="Courier New" panose="02070309020205020404" pitchFamily="49" charset="0"/>
                <a:cs typeface="Courier New" panose="02070309020205020404" pitchFamily="49" charset="0"/>
              </a:rPr>
              <a:t>nil</a:t>
            </a:r>
          </a:p>
          <a:p>
            <a:r>
              <a:rPr lang="en-AU"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476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Operating Modality</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p:txBody>
          <a:bodyPr>
            <a:normAutofit/>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Standard Mode</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 this modality the Hyperledger Fabric Peer owns the chaincode processes that are used to execute the smart contract deployed on the various channel.</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 standard mode the Fabric Peer owns every aspect of the chaincode life-cycle management. No external process needs to exist as a prerequisite.</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management of chaincode processes is managed through execution environments which currently are either based on Docker or System processes.</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In this modality, the executing environment and the chaincode process are created by the peer during installation and instantiation (i.e. deployment to a channel).</a:t>
            </a:r>
          </a:p>
          <a:p>
            <a:pPr marL="868363" lvl="1" indent="-411163">
              <a:buFont typeface="System Font Regular"/>
              <a:buChar char="—"/>
            </a:pPr>
            <a:endParaRPr lang="en-AU"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875DFD91-383D-DA49-982F-DF2E471F6C5D}"/>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25786D1F-E5FF-FE46-B614-FACF992DF804}"/>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72769F5-73A3-9943-892F-8D8EE6748FEF}"/>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8CE64B67-2A7C-3E45-9463-C6466F15877F}"/>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263211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9961ED4B-F582-FC40-9F77-549BAAA97D1B}"/>
              </a:ext>
            </a:extLst>
          </p:cNvPr>
          <p:cNvSpPr/>
          <p:nvPr/>
        </p:nvSpPr>
        <p:spPr>
          <a:xfrm>
            <a:off x="5912008" y="2957794"/>
            <a:ext cx="167283" cy="1112097"/>
          </a:xfrm>
          <a:prstGeom prst="rect">
            <a:avLst/>
          </a:prstGeom>
          <a:solidFill>
            <a:schemeClr val="accent5">
              <a:lumMod val="20000"/>
              <a:lumOff val="80000"/>
              <a:alpha val="43000"/>
            </a:schemeClr>
          </a:solidFill>
          <a:ln w="3175">
            <a:solidFill>
              <a:schemeClr val="accent5">
                <a:lumMod val="40000"/>
                <a:lumOff val="6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744995"/>
            <a:ext cx="2539991"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General Interaction Flow</a:t>
            </a:r>
          </a:p>
        </p:txBody>
      </p:sp>
      <p:cxnSp>
        <p:nvCxnSpPr>
          <p:cNvPr id="10" name="Straight Connector 9">
            <a:extLst>
              <a:ext uri="{FF2B5EF4-FFF2-40B4-BE49-F238E27FC236}">
                <a16:creationId xmlns:a16="http://schemas.microsoft.com/office/drawing/2014/main" id="{4E8817C4-3131-FB4F-A557-E81E3D52F10D}"/>
              </a:ext>
            </a:extLst>
          </p:cNvPr>
          <p:cNvCxnSpPr>
            <a:cxnSpLocks/>
          </p:cNvCxnSpPr>
          <p:nvPr/>
        </p:nvCxnSpPr>
        <p:spPr>
          <a:xfrm>
            <a:off x="1604865" y="2334956"/>
            <a:ext cx="0" cy="403412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D6514AB-39CE-B446-A9FA-A95E7B1BA058}"/>
              </a:ext>
            </a:extLst>
          </p:cNvPr>
          <p:cNvSpPr txBox="1"/>
          <p:nvPr/>
        </p:nvSpPr>
        <p:spPr>
          <a:xfrm>
            <a:off x="1101604" y="6334921"/>
            <a:ext cx="986167" cy="338554"/>
          </a:xfrm>
          <a:prstGeom prst="rect">
            <a:avLst/>
          </a:prstGeom>
          <a:noFill/>
        </p:spPr>
        <p:txBody>
          <a:bodyPr wrap="none" rtlCol="0">
            <a:spAutoFit/>
          </a:bodyPr>
          <a:lstStyle/>
          <a:p>
            <a:pPr algn="ctr"/>
            <a:r>
              <a:rPr lang="en-AU" sz="1600" dirty="0">
                <a:latin typeface="Arial Narrow" panose="020B0604020202020204" pitchFamily="34" charset="0"/>
                <a:cs typeface="Arial Narrow" panose="020B0604020202020204" pitchFamily="34" charset="0"/>
              </a:rPr>
              <a:t>Chaincode</a:t>
            </a:r>
          </a:p>
        </p:txBody>
      </p:sp>
      <p:cxnSp>
        <p:nvCxnSpPr>
          <p:cNvPr id="24" name="Straight Connector 23">
            <a:extLst>
              <a:ext uri="{FF2B5EF4-FFF2-40B4-BE49-F238E27FC236}">
                <a16:creationId xmlns:a16="http://schemas.microsoft.com/office/drawing/2014/main" id="{1E9A6AFA-14BE-474A-8C20-8836FB431847}"/>
              </a:ext>
            </a:extLst>
          </p:cNvPr>
          <p:cNvCxnSpPr>
            <a:cxnSpLocks/>
          </p:cNvCxnSpPr>
          <p:nvPr/>
        </p:nvCxnSpPr>
        <p:spPr>
          <a:xfrm>
            <a:off x="5984592" y="2258308"/>
            <a:ext cx="0" cy="4029961"/>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AE80940-4642-7344-BD4A-AAB0E0B8A232}"/>
              </a:ext>
            </a:extLst>
          </p:cNvPr>
          <p:cNvSpPr txBox="1"/>
          <p:nvPr/>
        </p:nvSpPr>
        <p:spPr>
          <a:xfrm>
            <a:off x="5324744" y="6322186"/>
            <a:ext cx="1330814" cy="338554"/>
          </a:xfrm>
          <a:prstGeom prst="rect">
            <a:avLst/>
          </a:prstGeom>
          <a:noFill/>
        </p:spPr>
        <p:txBody>
          <a:bodyPr wrap="none" rtlCol="0">
            <a:spAutoFit/>
          </a:bodyPr>
          <a:lstStyle/>
          <a:p>
            <a:pPr algn="ctr"/>
            <a:r>
              <a:rPr lang="en-AU" sz="1600" dirty="0" err="1">
                <a:latin typeface="Arial Narrow" panose="020B0604020202020204" pitchFamily="34" charset="0"/>
                <a:cs typeface="Arial Narrow" panose="020B0604020202020204" pitchFamily="34" charset="0"/>
              </a:rPr>
              <a:t>ChaincodeStub</a:t>
            </a:r>
            <a:endParaRPr lang="en-AU" sz="1600" dirty="0">
              <a:latin typeface="Arial Narrow" panose="020B0604020202020204" pitchFamily="34" charset="0"/>
              <a:cs typeface="Arial Narrow" panose="020B0604020202020204" pitchFamily="34" charset="0"/>
            </a:endParaRPr>
          </a:p>
        </p:txBody>
      </p:sp>
      <p:cxnSp>
        <p:nvCxnSpPr>
          <p:cNvPr id="26" name="Straight Connector 25">
            <a:extLst>
              <a:ext uri="{FF2B5EF4-FFF2-40B4-BE49-F238E27FC236}">
                <a16:creationId xmlns:a16="http://schemas.microsoft.com/office/drawing/2014/main" id="{9FEA2AB7-CC90-4546-A226-8B3A77CA9D31}"/>
              </a:ext>
            </a:extLst>
          </p:cNvPr>
          <p:cNvCxnSpPr>
            <a:cxnSpLocks/>
          </p:cNvCxnSpPr>
          <p:nvPr/>
        </p:nvCxnSpPr>
        <p:spPr>
          <a:xfrm>
            <a:off x="8738924" y="2258308"/>
            <a:ext cx="0" cy="400651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053B06E-1374-EE4C-8480-1131D3CB56E7}"/>
              </a:ext>
            </a:extLst>
          </p:cNvPr>
          <p:cNvSpPr txBox="1"/>
          <p:nvPr/>
        </p:nvSpPr>
        <p:spPr>
          <a:xfrm>
            <a:off x="8358802" y="6287137"/>
            <a:ext cx="771365" cy="338554"/>
          </a:xfrm>
          <a:prstGeom prst="rect">
            <a:avLst/>
          </a:prstGeom>
          <a:noFill/>
        </p:spPr>
        <p:txBody>
          <a:bodyPr wrap="none" rtlCol="0">
            <a:spAutoFit/>
          </a:bodyPr>
          <a:lstStyle/>
          <a:p>
            <a:pPr algn="ctr"/>
            <a:r>
              <a:rPr lang="en-AU" sz="1600" dirty="0">
                <a:latin typeface="Arial Narrow" panose="020B0604020202020204" pitchFamily="34" charset="0"/>
                <a:cs typeface="Arial Narrow" panose="020B0604020202020204" pitchFamily="34" charset="0"/>
              </a:rPr>
              <a:t>Handler</a:t>
            </a:r>
          </a:p>
        </p:txBody>
      </p:sp>
      <p:cxnSp>
        <p:nvCxnSpPr>
          <p:cNvPr id="22" name="Straight Arrow Connector 21">
            <a:extLst>
              <a:ext uri="{FF2B5EF4-FFF2-40B4-BE49-F238E27FC236}">
                <a16:creationId xmlns:a16="http://schemas.microsoft.com/office/drawing/2014/main" id="{DE252CDA-AA04-D249-A6B0-3ED3DB46F968}"/>
              </a:ext>
            </a:extLst>
          </p:cNvPr>
          <p:cNvCxnSpPr>
            <a:cxnSpLocks/>
          </p:cNvCxnSpPr>
          <p:nvPr/>
        </p:nvCxnSpPr>
        <p:spPr>
          <a:xfrm>
            <a:off x="1604865" y="2476427"/>
            <a:ext cx="4379726"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8FD02EE-3BB4-7D46-AAC8-D4BAC0F01CD5}"/>
              </a:ext>
            </a:extLst>
          </p:cNvPr>
          <p:cNvSpPr txBox="1"/>
          <p:nvPr/>
        </p:nvSpPr>
        <p:spPr>
          <a:xfrm>
            <a:off x="2746665" y="2168650"/>
            <a:ext cx="1023037"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GetXXX</a:t>
            </a:r>
            <a:r>
              <a:rPr lang="en-AU" sz="1400" dirty="0">
                <a:latin typeface="Arial Narrow" panose="020B0604020202020204" pitchFamily="34" charset="0"/>
                <a:cs typeface="Arial Narrow" panose="020B0604020202020204" pitchFamily="34" charset="0"/>
              </a:rPr>
              <a:t>(.....)</a:t>
            </a:r>
          </a:p>
        </p:txBody>
      </p:sp>
      <p:cxnSp>
        <p:nvCxnSpPr>
          <p:cNvPr id="30" name="Straight Connector 29">
            <a:extLst>
              <a:ext uri="{FF2B5EF4-FFF2-40B4-BE49-F238E27FC236}">
                <a16:creationId xmlns:a16="http://schemas.microsoft.com/office/drawing/2014/main" id="{874D4421-2D3A-4A47-9580-7CCF02B57F40}"/>
              </a:ext>
            </a:extLst>
          </p:cNvPr>
          <p:cNvCxnSpPr/>
          <p:nvPr/>
        </p:nvCxnSpPr>
        <p:spPr>
          <a:xfrm>
            <a:off x="5984591" y="2577515"/>
            <a:ext cx="314775"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44BABF57-07AA-1941-A589-BAE58F2EA86F}"/>
              </a:ext>
            </a:extLst>
          </p:cNvPr>
          <p:cNvSpPr/>
          <p:nvPr/>
        </p:nvSpPr>
        <p:spPr>
          <a:xfrm>
            <a:off x="6152528" y="2570664"/>
            <a:ext cx="289249" cy="28924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33" name="Straight Connector 32">
            <a:extLst>
              <a:ext uri="{FF2B5EF4-FFF2-40B4-BE49-F238E27FC236}">
                <a16:creationId xmlns:a16="http://schemas.microsoft.com/office/drawing/2014/main" id="{CB6C62C8-987D-1641-9771-A16FA11D13B1}"/>
              </a:ext>
            </a:extLst>
          </p:cNvPr>
          <p:cNvCxnSpPr/>
          <p:nvPr/>
        </p:nvCxnSpPr>
        <p:spPr>
          <a:xfrm>
            <a:off x="5988021" y="2943955"/>
            <a:ext cx="314775" cy="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73DF4A-390B-EC43-8869-37997A2AF884}"/>
              </a:ext>
            </a:extLst>
          </p:cNvPr>
          <p:cNvCxnSpPr>
            <a:cxnSpLocks/>
          </p:cNvCxnSpPr>
          <p:nvPr/>
        </p:nvCxnSpPr>
        <p:spPr>
          <a:xfrm>
            <a:off x="6445050" y="2709873"/>
            <a:ext cx="0" cy="1083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9D3E595C-2D2C-CF43-A801-51688A637477}"/>
              </a:ext>
            </a:extLst>
          </p:cNvPr>
          <p:cNvSpPr/>
          <p:nvPr/>
        </p:nvSpPr>
        <p:spPr>
          <a:xfrm rot="5400000">
            <a:off x="6152528" y="2654995"/>
            <a:ext cx="289249" cy="28924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6" name="TextBox 35">
            <a:extLst>
              <a:ext uri="{FF2B5EF4-FFF2-40B4-BE49-F238E27FC236}">
                <a16:creationId xmlns:a16="http://schemas.microsoft.com/office/drawing/2014/main" id="{12A05567-B027-D24B-927F-5D1F19D0EC67}"/>
              </a:ext>
            </a:extLst>
          </p:cNvPr>
          <p:cNvSpPr txBox="1"/>
          <p:nvPr/>
        </p:nvSpPr>
        <p:spPr>
          <a:xfrm>
            <a:off x="6441777" y="2654654"/>
            <a:ext cx="1292571" cy="246221"/>
          </a:xfrm>
          <a:prstGeom prst="rect">
            <a:avLst/>
          </a:prstGeom>
          <a:noFill/>
        </p:spPr>
        <p:txBody>
          <a:bodyPr wrap="square" rtlCol="0">
            <a:spAutoFit/>
          </a:bodyPr>
          <a:lstStyle/>
          <a:p>
            <a:r>
              <a:rPr lang="en-AU" sz="1000" i="1" dirty="0">
                <a:latin typeface="Arial Narrow" panose="020B0604020202020204" pitchFamily="34" charset="0"/>
                <a:cs typeface="Arial Narrow" panose="020B0604020202020204" pitchFamily="34" charset="0"/>
              </a:rPr>
              <a:t>&lt;chain of method calls&gt;</a:t>
            </a:r>
          </a:p>
        </p:txBody>
      </p:sp>
      <p:sp>
        <p:nvSpPr>
          <p:cNvPr id="38" name="Oval 37">
            <a:extLst>
              <a:ext uri="{FF2B5EF4-FFF2-40B4-BE49-F238E27FC236}">
                <a16:creationId xmlns:a16="http://schemas.microsoft.com/office/drawing/2014/main" id="{65E571BE-F35F-AD41-B6ED-84062C399306}"/>
              </a:ext>
            </a:extLst>
          </p:cNvPr>
          <p:cNvSpPr/>
          <p:nvPr/>
        </p:nvSpPr>
        <p:spPr>
          <a:xfrm>
            <a:off x="5961081" y="2916116"/>
            <a:ext cx="60750" cy="62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TextBox 39">
            <a:extLst>
              <a:ext uri="{FF2B5EF4-FFF2-40B4-BE49-F238E27FC236}">
                <a16:creationId xmlns:a16="http://schemas.microsoft.com/office/drawing/2014/main" id="{7DD87BE5-823A-7543-94BD-9CC66192A5E1}"/>
              </a:ext>
            </a:extLst>
          </p:cNvPr>
          <p:cNvSpPr txBox="1"/>
          <p:nvPr/>
        </p:nvSpPr>
        <p:spPr>
          <a:xfrm>
            <a:off x="3949677" y="2782381"/>
            <a:ext cx="2036135"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handleGetStateByRange</a:t>
            </a:r>
            <a:r>
              <a:rPr lang="en-AU" sz="1400" dirty="0">
                <a:latin typeface="Arial Narrow" panose="020B0604020202020204" pitchFamily="34" charset="0"/>
                <a:cs typeface="Arial Narrow" panose="020B0604020202020204" pitchFamily="34" charset="0"/>
              </a:rPr>
              <a:t>(...)</a:t>
            </a:r>
          </a:p>
        </p:txBody>
      </p:sp>
      <p:cxnSp>
        <p:nvCxnSpPr>
          <p:cNvPr id="41" name="Straight Arrow Connector 40">
            <a:extLst>
              <a:ext uri="{FF2B5EF4-FFF2-40B4-BE49-F238E27FC236}">
                <a16:creationId xmlns:a16="http://schemas.microsoft.com/office/drawing/2014/main" id="{BEE94656-BBD8-2E45-B027-5E4B46EADFCE}"/>
              </a:ext>
            </a:extLst>
          </p:cNvPr>
          <p:cNvCxnSpPr>
            <a:cxnSpLocks/>
          </p:cNvCxnSpPr>
          <p:nvPr/>
        </p:nvCxnSpPr>
        <p:spPr>
          <a:xfrm>
            <a:off x="5994350" y="3215144"/>
            <a:ext cx="2739103"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1D9BDC5-4FFD-3A4D-B53B-46FD3A66E253}"/>
              </a:ext>
            </a:extLst>
          </p:cNvPr>
          <p:cNvSpPr txBox="1"/>
          <p:nvPr/>
        </p:nvSpPr>
        <p:spPr>
          <a:xfrm>
            <a:off x="6250904" y="2934960"/>
            <a:ext cx="2159566"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h.handleGetStateByRange</a:t>
            </a:r>
            <a:r>
              <a:rPr lang="en-AU" sz="1400" dirty="0">
                <a:latin typeface="Arial Narrow" panose="020B0604020202020204" pitchFamily="34" charset="0"/>
                <a:cs typeface="Arial Narrow" panose="020B0604020202020204" pitchFamily="34" charset="0"/>
              </a:rPr>
              <a:t>(...)</a:t>
            </a:r>
          </a:p>
        </p:txBody>
      </p:sp>
      <p:cxnSp>
        <p:nvCxnSpPr>
          <p:cNvPr id="44" name="Straight Arrow Connector 43">
            <a:extLst>
              <a:ext uri="{FF2B5EF4-FFF2-40B4-BE49-F238E27FC236}">
                <a16:creationId xmlns:a16="http://schemas.microsoft.com/office/drawing/2014/main" id="{A557589D-192E-ED47-B0BC-619585200683}"/>
              </a:ext>
            </a:extLst>
          </p:cNvPr>
          <p:cNvCxnSpPr>
            <a:cxnSpLocks/>
          </p:cNvCxnSpPr>
          <p:nvPr/>
        </p:nvCxnSpPr>
        <p:spPr>
          <a:xfrm flipH="1">
            <a:off x="5994350" y="3433581"/>
            <a:ext cx="2737882"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0E802841-5797-2342-BACE-9FDFBA766D92}"/>
              </a:ext>
            </a:extLst>
          </p:cNvPr>
          <p:cNvGrpSpPr/>
          <p:nvPr/>
        </p:nvGrpSpPr>
        <p:grpSpPr>
          <a:xfrm>
            <a:off x="8803592" y="2819314"/>
            <a:ext cx="2649669" cy="746358"/>
            <a:chOff x="8803592" y="3138913"/>
            <a:chExt cx="2649669" cy="746358"/>
          </a:xfrm>
        </p:grpSpPr>
        <p:cxnSp>
          <p:nvCxnSpPr>
            <p:cNvPr id="45" name="Straight Arrow Connector 44">
              <a:extLst>
                <a:ext uri="{FF2B5EF4-FFF2-40B4-BE49-F238E27FC236}">
                  <a16:creationId xmlns:a16="http://schemas.microsoft.com/office/drawing/2014/main" id="{CAEF1D11-DBBC-D845-BE20-2DA0D95D203C}"/>
                </a:ext>
              </a:extLst>
            </p:cNvPr>
            <p:cNvCxnSpPr>
              <a:cxnSpLocks/>
            </p:cNvCxnSpPr>
            <p:nvPr/>
          </p:nvCxnSpPr>
          <p:spPr>
            <a:xfrm flipH="1">
              <a:off x="8803592" y="3635391"/>
              <a:ext cx="2649669" cy="0"/>
            </a:xfrm>
            <a:prstGeom prst="straightConnector1">
              <a:avLst/>
            </a:prstGeom>
            <a:ln>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196F36B-FCDD-1249-9D0E-A8D7CF5F6559}"/>
                </a:ext>
              </a:extLst>
            </p:cNvPr>
            <p:cNvSpPr txBox="1"/>
            <p:nvPr/>
          </p:nvSpPr>
          <p:spPr>
            <a:xfrm>
              <a:off x="9089338" y="3138913"/>
              <a:ext cx="2192324" cy="746358"/>
            </a:xfrm>
            <a:prstGeom prst="rect">
              <a:avLst/>
            </a:prstGeom>
            <a:noFill/>
          </p:spPr>
          <p:txBody>
            <a:bodyPr wrap="square" rtlCol="0">
              <a:spAutoFit/>
            </a:bodyPr>
            <a:lstStyle/>
            <a:p>
              <a:pPr algn="ctr">
                <a:spcBef>
                  <a:spcPts val="600"/>
                </a:spcBef>
              </a:pPr>
              <a:r>
                <a:rPr lang="en-AU" sz="1000" i="1" dirty="0">
                  <a:latin typeface="Arial Narrow" panose="020B0604020202020204" pitchFamily="34" charset="0"/>
                  <a:cs typeface="Arial Narrow" panose="020B0604020202020204" pitchFamily="34" charset="0"/>
                </a:rPr>
                <a:t>&lt;peer </a:t>
              </a:r>
              <a:r>
                <a:rPr lang="en-AU" sz="1000" i="1" dirty="0" err="1">
                  <a:latin typeface="Arial Narrow" panose="020B0604020202020204" pitchFamily="34" charset="0"/>
                  <a:cs typeface="Arial Narrow" panose="020B0604020202020204" pitchFamily="34" charset="0"/>
                </a:rPr>
                <a:t>interation</a:t>
              </a:r>
              <a:r>
                <a:rPr lang="en-AU" sz="1000" i="1" dirty="0">
                  <a:latin typeface="Arial Narrow" panose="020B0604020202020204" pitchFamily="34" charset="0"/>
                  <a:cs typeface="Arial Narrow" panose="020B0604020202020204" pitchFamily="34" charset="0"/>
                </a:rPr>
                <a:t>&gt;</a:t>
              </a:r>
            </a:p>
            <a:p>
              <a:pPr algn="ctr">
                <a:spcBef>
                  <a:spcPts val="600"/>
                </a:spcBef>
                <a:spcAft>
                  <a:spcPts val="300"/>
                </a:spcAft>
              </a:pPr>
              <a:r>
                <a:rPr lang="en-AU" sz="1000" i="1" dirty="0">
                  <a:latin typeface="Arial Narrow" panose="020B0604020202020204" pitchFamily="34" charset="0"/>
                  <a:cs typeface="Arial Narrow" panose="020B0604020202020204" pitchFamily="34" charset="0"/>
                </a:rPr>
                <a:t>Message Type: GET_STATE_BY_RANGE</a:t>
              </a:r>
            </a:p>
            <a:p>
              <a:pPr algn="ctr">
                <a:spcBef>
                  <a:spcPts val="600"/>
                </a:spcBef>
                <a:spcAft>
                  <a:spcPts val="300"/>
                </a:spcAft>
              </a:pPr>
              <a:r>
                <a:rPr lang="en-AU" sz="1000" i="1" dirty="0" err="1">
                  <a:latin typeface="Arial Narrow" panose="020B0604020202020204" pitchFamily="34" charset="0"/>
                  <a:cs typeface="Arial Narrow" panose="020B0604020202020204" pitchFamily="34" charset="0"/>
                </a:rPr>
                <a:t>Respose</a:t>
              </a:r>
              <a:r>
                <a:rPr lang="en-AU" sz="1000" i="1" dirty="0">
                  <a:latin typeface="Arial Narrow" panose="020B0604020202020204" pitchFamily="34" charset="0"/>
                  <a:cs typeface="Arial Narrow" panose="020B0604020202020204" pitchFamily="34" charset="0"/>
                </a:rPr>
                <a:t> Type: RESPONSE (ERROR)</a:t>
              </a:r>
            </a:p>
          </p:txBody>
        </p:sp>
      </p:grpSp>
      <p:sp>
        <p:nvSpPr>
          <p:cNvPr id="47" name="Oval 46">
            <a:extLst>
              <a:ext uri="{FF2B5EF4-FFF2-40B4-BE49-F238E27FC236}">
                <a16:creationId xmlns:a16="http://schemas.microsoft.com/office/drawing/2014/main" id="{D73019B2-1CE5-D746-8F07-448F679BC9DC}"/>
              </a:ext>
            </a:extLst>
          </p:cNvPr>
          <p:cNvSpPr/>
          <p:nvPr/>
        </p:nvSpPr>
        <p:spPr>
          <a:xfrm>
            <a:off x="5962182" y="3643599"/>
            <a:ext cx="60750" cy="62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8" name="Straight Arrow Connector 47">
            <a:extLst>
              <a:ext uri="{FF2B5EF4-FFF2-40B4-BE49-F238E27FC236}">
                <a16:creationId xmlns:a16="http://schemas.microsoft.com/office/drawing/2014/main" id="{AE474EAB-DC9F-4144-91AA-EAA384F2E8C1}"/>
              </a:ext>
            </a:extLst>
          </p:cNvPr>
          <p:cNvCxnSpPr>
            <a:cxnSpLocks/>
          </p:cNvCxnSpPr>
          <p:nvPr/>
        </p:nvCxnSpPr>
        <p:spPr>
          <a:xfrm flipH="1">
            <a:off x="3663507" y="3667675"/>
            <a:ext cx="2321085"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277B723-0C80-0344-BCBD-075DC4812446}"/>
              </a:ext>
            </a:extLst>
          </p:cNvPr>
          <p:cNvSpPr txBox="1"/>
          <p:nvPr/>
        </p:nvSpPr>
        <p:spPr>
          <a:xfrm>
            <a:off x="6045342" y="3504141"/>
            <a:ext cx="2034531"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createStateQueryIterator</a:t>
            </a:r>
            <a:r>
              <a:rPr lang="en-AU" sz="1400" dirty="0">
                <a:latin typeface="Arial Narrow" panose="020B0604020202020204" pitchFamily="34" charset="0"/>
                <a:cs typeface="Arial Narrow" panose="020B0604020202020204" pitchFamily="34" charset="0"/>
              </a:rPr>
              <a:t>(...)</a:t>
            </a:r>
          </a:p>
        </p:txBody>
      </p:sp>
      <p:cxnSp>
        <p:nvCxnSpPr>
          <p:cNvPr id="54" name="Straight Connector 53">
            <a:extLst>
              <a:ext uri="{FF2B5EF4-FFF2-40B4-BE49-F238E27FC236}">
                <a16:creationId xmlns:a16="http://schemas.microsoft.com/office/drawing/2014/main" id="{806A71AC-CECB-0C4D-9FD5-2198E495A0FA}"/>
              </a:ext>
            </a:extLst>
          </p:cNvPr>
          <p:cNvCxnSpPr>
            <a:cxnSpLocks/>
          </p:cNvCxnSpPr>
          <p:nvPr/>
        </p:nvCxnSpPr>
        <p:spPr>
          <a:xfrm>
            <a:off x="3640061" y="3656583"/>
            <a:ext cx="2591" cy="2700772"/>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8D8FA20-FC76-FC4E-96A8-3EDD7B796A31}"/>
              </a:ext>
            </a:extLst>
          </p:cNvPr>
          <p:cNvSpPr txBox="1"/>
          <p:nvPr/>
        </p:nvSpPr>
        <p:spPr>
          <a:xfrm>
            <a:off x="2871949" y="6322186"/>
            <a:ext cx="1564851" cy="338554"/>
          </a:xfrm>
          <a:prstGeom prst="rect">
            <a:avLst/>
          </a:prstGeom>
          <a:noFill/>
        </p:spPr>
        <p:txBody>
          <a:bodyPr wrap="none" rtlCol="0">
            <a:spAutoFit/>
          </a:bodyPr>
          <a:lstStyle/>
          <a:p>
            <a:pPr algn="ctr"/>
            <a:r>
              <a:rPr lang="en-AU" sz="1600" dirty="0" err="1">
                <a:latin typeface="Arial Narrow" panose="020B0604020202020204" pitchFamily="34" charset="0"/>
                <a:cs typeface="Arial Narrow" panose="020B0604020202020204" pitchFamily="34" charset="0"/>
              </a:rPr>
              <a:t>StateQueryIterator</a:t>
            </a:r>
            <a:endParaRPr lang="en-AU" sz="1600" dirty="0">
              <a:latin typeface="Arial Narrow" panose="020B0604020202020204" pitchFamily="34" charset="0"/>
              <a:cs typeface="Arial Narrow" panose="020B0604020202020204" pitchFamily="34" charset="0"/>
            </a:endParaRPr>
          </a:p>
        </p:txBody>
      </p:sp>
      <p:sp>
        <p:nvSpPr>
          <p:cNvPr id="58" name="TextBox 57">
            <a:extLst>
              <a:ext uri="{FF2B5EF4-FFF2-40B4-BE49-F238E27FC236}">
                <a16:creationId xmlns:a16="http://schemas.microsoft.com/office/drawing/2014/main" id="{7B77FF10-11C0-2443-B563-A6A270779877}"/>
              </a:ext>
            </a:extLst>
          </p:cNvPr>
          <p:cNvSpPr txBox="1"/>
          <p:nvPr/>
        </p:nvSpPr>
        <p:spPr>
          <a:xfrm>
            <a:off x="6045342" y="3750890"/>
            <a:ext cx="249780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createResponseQueryMetadata</a:t>
            </a:r>
            <a:r>
              <a:rPr lang="en-AU" sz="1400" dirty="0">
                <a:latin typeface="Arial Narrow" panose="020B0604020202020204" pitchFamily="34" charset="0"/>
                <a:cs typeface="Arial Narrow" panose="020B0604020202020204" pitchFamily="34" charset="0"/>
              </a:rPr>
              <a:t>(...)</a:t>
            </a:r>
          </a:p>
        </p:txBody>
      </p:sp>
      <p:cxnSp>
        <p:nvCxnSpPr>
          <p:cNvPr id="59" name="Straight Arrow Connector 58">
            <a:extLst>
              <a:ext uri="{FF2B5EF4-FFF2-40B4-BE49-F238E27FC236}">
                <a16:creationId xmlns:a16="http://schemas.microsoft.com/office/drawing/2014/main" id="{7B395CE4-D180-D141-B46B-2AEEAC405724}"/>
              </a:ext>
            </a:extLst>
          </p:cNvPr>
          <p:cNvCxnSpPr>
            <a:cxnSpLocks/>
          </p:cNvCxnSpPr>
          <p:nvPr/>
        </p:nvCxnSpPr>
        <p:spPr>
          <a:xfrm flipH="1">
            <a:off x="1604865" y="4268651"/>
            <a:ext cx="4380014"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212DB468-647B-5C4A-A435-280F2292CA39}"/>
              </a:ext>
            </a:extLst>
          </p:cNvPr>
          <p:cNvSpPr/>
          <p:nvPr/>
        </p:nvSpPr>
        <p:spPr>
          <a:xfrm>
            <a:off x="5956705" y="3890775"/>
            <a:ext cx="60750" cy="62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a:extLst>
              <a:ext uri="{FF2B5EF4-FFF2-40B4-BE49-F238E27FC236}">
                <a16:creationId xmlns:a16="http://schemas.microsoft.com/office/drawing/2014/main" id="{BB6EF4E4-C7B3-5447-9818-E3DFC8BDC725}"/>
              </a:ext>
            </a:extLst>
          </p:cNvPr>
          <p:cNvSpPr txBox="1"/>
          <p:nvPr/>
        </p:nvSpPr>
        <p:spPr>
          <a:xfrm>
            <a:off x="6049521" y="4064086"/>
            <a:ext cx="1969984" cy="246221"/>
          </a:xfrm>
          <a:prstGeom prst="rect">
            <a:avLst/>
          </a:prstGeom>
          <a:noFill/>
        </p:spPr>
        <p:txBody>
          <a:bodyPr wrap="square" rtlCol="0">
            <a:spAutoFit/>
          </a:bodyPr>
          <a:lstStyle/>
          <a:p>
            <a:r>
              <a:rPr lang="en-AU" sz="1000" i="1" dirty="0">
                <a:latin typeface="Arial Narrow" panose="020B0604020202020204" pitchFamily="34" charset="0"/>
                <a:cs typeface="Arial Narrow" panose="020B0604020202020204" pitchFamily="34" charset="0"/>
              </a:rPr>
              <a:t>&lt;walking up the chain of method calls&gt;</a:t>
            </a:r>
          </a:p>
        </p:txBody>
      </p:sp>
      <p:cxnSp>
        <p:nvCxnSpPr>
          <p:cNvPr id="68" name="Straight Arrow Connector 67">
            <a:extLst>
              <a:ext uri="{FF2B5EF4-FFF2-40B4-BE49-F238E27FC236}">
                <a16:creationId xmlns:a16="http://schemas.microsoft.com/office/drawing/2014/main" id="{88BEAED9-E5B3-774E-B052-70D89AF70D56}"/>
              </a:ext>
            </a:extLst>
          </p:cNvPr>
          <p:cNvCxnSpPr>
            <a:cxnSpLocks/>
          </p:cNvCxnSpPr>
          <p:nvPr/>
        </p:nvCxnSpPr>
        <p:spPr>
          <a:xfrm>
            <a:off x="1614624" y="4585397"/>
            <a:ext cx="2048883"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E8358FA-55BA-EB42-8908-6AE1AA6E85C5}"/>
              </a:ext>
            </a:extLst>
          </p:cNvPr>
          <p:cNvSpPr txBox="1"/>
          <p:nvPr/>
        </p:nvSpPr>
        <p:spPr>
          <a:xfrm>
            <a:off x="2095738" y="4309353"/>
            <a:ext cx="1111138"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iter.</a:t>
            </a:r>
            <a:r>
              <a:rPr lang="en-AU" sz="1400" b="1" dirty="0" err="1">
                <a:latin typeface="Arial Narrow" panose="020B0604020202020204" pitchFamily="34" charset="0"/>
                <a:cs typeface="Arial Narrow" panose="020B0604020202020204" pitchFamily="34" charset="0"/>
              </a:rPr>
              <a:t>HasNext</a:t>
            </a:r>
            <a:r>
              <a:rPr lang="en-AU" sz="1400" dirty="0">
                <a:latin typeface="Arial Narrow" panose="020B0604020202020204" pitchFamily="34" charset="0"/>
                <a:cs typeface="Arial Narrow" panose="020B0604020202020204" pitchFamily="34" charset="0"/>
              </a:rPr>
              <a:t>()</a:t>
            </a:r>
          </a:p>
        </p:txBody>
      </p:sp>
      <p:sp>
        <p:nvSpPr>
          <p:cNvPr id="72" name="TextBox 71">
            <a:extLst>
              <a:ext uri="{FF2B5EF4-FFF2-40B4-BE49-F238E27FC236}">
                <a16:creationId xmlns:a16="http://schemas.microsoft.com/office/drawing/2014/main" id="{1BAD8A34-14E4-534E-998C-8EB465D7C88B}"/>
              </a:ext>
            </a:extLst>
          </p:cNvPr>
          <p:cNvSpPr txBox="1"/>
          <p:nvPr/>
        </p:nvSpPr>
        <p:spPr>
          <a:xfrm>
            <a:off x="357383" y="4110856"/>
            <a:ext cx="1261820" cy="307777"/>
          </a:xfrm>
          <a:prstGeom prst="rect">
            <a:avLst/>
          </a:prstGeom>
          <a:noFill/>
        </p:spPr>
        <p:txBody>
          <a:bodyPr wrap="none" rtlCol="0">
            <a:spAutoFit/>
          </a:bodyPr>
          <a:lstStyle/>
          <a:p>
            <a:r>
              <a:rPr lang="en-AU" sz="1400" dirty="0">
                <a:latin typeface="Arial Narrow" panose="020B0604020202020204" pitchFamily="34" charset="0"/>
                <a:cs typeface="Arial Narrow" panose="020B0604020202020204" pitchFamily="34" charset="0"/>
              </a:rPr>
              <a:t>(</a:t>
            </a:r>
            <a:r>
              <a:rPr lang="en-AU" sz="1400" dirty="0" err="1">
                <a:latin typeface="Arial Narrow" panose="020B0604020202020204" pitchFamily="34" charset="0"/>
                <a:cs typeface="Arial Narrow" panose="020B0604020202020204" pitchFamily="34" charset="0"/>
              </a:rPr>
              <a:t>iter</a:t>
            </a:r>
            <a:r>
              <a:rPr lang="en-AU" sz="1400" dirty="0">
                <a:latin typeface="Arial Narrow" panose="020B0604020202020204" pitchFamily="34" charset="0"/>
                <a:cs typeface="Arial Narrow" panose="020B0604020202020204" pitchFamily="34" charset="0"/>
              </a:rPr>
              <a:t>, metadata?)</a:t>
            </a:r>
          </a:p>
        </p:txBody>
      </p:sp>
      <p:cxnSp>
        <p:nvCxnSpPr>
          <p:cNvPr id="73" name="Straight Arrow Connector 72">
            <a:extLst>
              <a:ext uri="{FF2B5EF4-FFF2-40B4-BE49-F238E27FC236}">
                <a16:creationId xmlns:a16="http://schemas.microsoft.com/office/drawing/2014/main" id="{D15B3E37-B10C-4748-A7E5-991DCE0B2956}"/>
              </a:ext>
            </a:extLst>
          </p:cNvPr>
          <p:cNvCxnSpPr>
            <a:cxnSpLocks/>
          </p:cNvCxnSpPr>
          <p:nvPr/>
        </p:nvCxnSpPr>
        <p:spPr>
          <a:xfrm>
            <a:off x="1614624" y="4925575"/>
            <a:ext cx="2048883"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106A3B8-BD38-8843-83C9-280E073D5C1D}"/>
              </a:ext>
            </a:extLst>
          </p:cNvPr>
          <p:cNvSpPr txBox="1"/>
          <p:nvPr/>
        </p:nvSpPr>
        <p:spPr>
          <a:xfrm>
            <a:off x="2204957" y="4657831"/>
            <a:ext cx="841834"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iter.</a:t>
            </a:r>
            <a:r>
              <a:rPr lang="en-AU" sz="1400" b="1" dirty="0" err="1">
                <a:latin typeface="Arial Narrow" panose="020B0604020202020204" pitchFamily="34" charset="0"/>
                <a:cs typeface="Arial Narrow" panose="020B0604020202020204" pitchFamily="34" charset="0"/>
              </a:rPr>
              <a:t>Next</a:t>
            </a:r>
            <a:r>
              <a:rPr lang="en-AU" sz="1400" dirty="0">
                <a:latin typeface="Arial Narrow" panose="020B0604020202020204" pitchFamily="34" charset="0"/>
                <a:cs typeface="Arial Narrow" panose="020B0604020202020204" pitchFamily="34" charset="0"/>
              </a:rPr>
              <a:t>()</a:t>
            </a:r>
          </a:p>
        </p:txBody>
      </p:sp>
      <p:grpSp>
        <p:nvGrpSpPr>
          <p:cNvPr id="83" name="Group 82">
            <a:extLst>
              <a:ext uri="{FF2B5EF4-FFF2-40B4-BE49-F238E27FC236}">
                <a16:creationId xmlns:a16="http://schemas.microsoft.com/office/drawing/2014/main" id="{BC2F6ED8-BB57-4844-8E96-CFB3440BFFAF}"/>
              </a:ext>
            </a:extLst>
          </p:cNvPr>
          <p:cNvGrpSpPr/>
          <p:nvPr/>
        </p:nvGrpSpPr>
        <p:grpSpPr>
          <a:xfrm>
            <a:off x="3636353" y="4971733"/>
            <a:ext cx="408071" cy="267279"/>
            <a:chOff x="7513725" y="1458333"/>
            <a:chExt cx="408071" cy="267279"/>
          </a:xfrm>
        </p:grpSpPr>
        <p:cxnSp>
          <p:nvCxnSpPr>
            <p:cNvPr id="75" name="Straight Connector 74">
              <a:extLst>
                <a:ext uri="{FF2B5EF4-FFF2-40B4-BE49-F238E27FC236}">
                  <a16:creationId xmlns:a16="http://schemas.microsoft.com/office/drawing/2014/main" id="{021B34B5-88C6-6749-8778-2EA70ACD5E39}"/>
                </a:ext>
              </a:extLst>
            </p:cNvPr>
            <p:cNvCxnSpPr/>
            <p:nvPr/>
          </p:nvCxnSpPr>
          <p:spPr>
            <a:xfrm>
              <a:off x="7540664" y="1458333"/>
              <a:ext cx="314775"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Arc 75">
              <a:extLst>
                <a:ext uri="{FF2B5EF4-FFF2-40B4-BE49-F238E27FC236}">
                  <a16:creationId xmlns:a16="http://schemas.microsoft.com/office/drawing/2014/main" id="{900AC739-C500-F74C-9CBA-3E32F670C355}"/>
                </a:ext>
              </a:extLst>
            </p:cNvPr>
            <p:cNvSpPr/>
            <p:nvPr/>
          </p:nvSpPr>
          <p:spPr>
            <a:xfrm>
              <a:off x="7775553" y="1458333"/>
              <a:ext cx="144000" cy="14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77" name="Straight Connector 76">
              <a:extLst>
                <a:ext uri="{FF2B5EF4-FFF2-40B4-BE49-F238E27FC236}">
                  <a16:creationId xmlns:a16="http://schemas.microsoft.com/office/drawing/2014/main" id="{20E70113-A2B0-B644-9E65-2399909CAFFD}"/>
                </a:ext>
              </a:extLst>
            </p:cNvPr>
            <p:cNvCxnSpPr/>
            <p:nvPr/>
          </p:nvCxnSpPr>
          <p:spPr>
            <a:xfrm>
              <a:off x="7540665" y="1691362"/>
              <a:ext cx="314775" cy="0"/>
            </a:xfrm>
            <a:prstGeom prst="line">
              <a:avLst/>
            </a:prstGeom>
            <a:ln>
              <a:headEnd type="stealt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F32B0DC-31D1-AB44-AB1A-9800207D5CA0}"/>
                </a:ext>
              </a:extLst>
            </p:cNvPr>
            <p:cNvCxnSpPr>
              <a:cxnSpLocks/>
            </p:cNvCxnSpPr>
            <p:nvPr/>
          </p:nvCxnSpPr>
          <p:spPr>
            <a:xfrm>
              <a:off x="7921796" y="1547352"/>
              <a:ext cx="0" cy="72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9" name="Arc 78">
              <a:extLst>
                <a:ext uri="{FF2B5EF4-FFF2-40B4-BE49-F238E27FC236}">
                  <a16:creationId xmlns:a16="http://schemas.microsoft.com/office/drawing/2014/main" id="{0FBBB305-433F-E745-BB45-9BAF7313AB82}"/>
                </a:ext>
              </a:extLst>
            </p:cNvPr>
            <p:cNvSpPr/>
            <p:nvPr/>
          </p:nvSpPr>
          <p:spPr>
            <a:xfrm rot="5400000">
              <a:off x="7777796" y="1547352"/>
              <a:ext cx="144000" cy="144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0" name="Oval 79">
              <a:extLst>
                <a:ext uri="{FF2B5EF4-FFF2-40B4-BE49-F238E27FC236}">
                  <a16:creationId xmlns:a16="http://schemas.microsoft.com/office/drawing/2014/main" id="{BAD00468-D01E-714B-AF4B-37E6214D9FBD}"/>
                </a:ext>
              </a:extLst>
            </p:cNvPr>
            <p:cNvSpPr/>
            <p:nvPr/>
          </p:nvSpPr>
          <p:spPr>
            <a:xfrm>
              <a:off x="7513725" y="1663523"/>
              <a:ext cx="60750" cy="62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84" name="TextBox 83">
            <a:extLst>
              <a:ext uri="{FF2B5EF4-FFF2-40B4-BE49-F238E27FC236}">
                <a16:creationId xmlns:a16="http://schemas.microsoft.com/office/drawing/2014/main" id="{40184BB6-1EE3-404A-AE7D-9E363F6B1575}"/>
              </a:ext>
            </a:extLst>
          </p:cNvPr>
          <p:cNvSpPr txBox="1"/>
          <p:nvPr/>
        </p:nvSpPr>
        <p:spPr>
          <a:xfrm>
            <a:off x="1901531" y="5029395"/>
            <a:ext cx="1766830"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fetchNextQueryResult</a:t>
            </a:r>
            <a:r>
              <a:rPr lang="en-AU" sz="1400" dirty="0">
                <a:latin typeface="Arial Narrow" panose="020B0604020202020204" pitchFamily="34" charset="0"/>
                <a:cs typeface="Arial Narrow" panose="020B0604020202020204" pitchFamily="34" charset="0"/>
              </a:rPr>
              <a:t>()</a:t>
            </a:r>
          </a:p>
        </p:txBody>
      </p:sp>
      <p:sp>
        <p:nvSpPr>
          <p:cNvPr id="85" name="TextBox 84">
            <a:extLst>
              <a:ext uri="{FF2B5EF4-FFF2-40B4-BE49-F238E27FC236}">
                <a16:creationId xmlns:a16="http://schemas.microsoft.com/office/drawing/2014/main" id="{9A8241A4-A760-4F4C-8AE5-5DEBB6B10572}"/>
              </a:ext>
            </a:extLst>
          </p:cNvPr>
          <p:cNvSpPr txBox="1"/>
          <p:nvPr/>
        </p:nvSpPr>
        <p:spPr>
          <a:xfrm>
            <a:off x="4030817" y="4945392"/>
            <a:ext cx="1292571" cy="246221"/>
          </a:xfrm>
          <a:prstGeom prst="rect">
            <a:avLst/>
          </a:prstGeom>
          <a:noFill/>
        </p:spPr>
        <p:txBody>
          <a:bodyPr wrap="square" rtlCol="0">
            <a:spAutoFit/>
          </a:bodyPr>
          <a:lstStyle/>
          <a:p>
            <a:r>
              <a:rPr lang="en-AU" sz="1000" i="1" dirty="0">
                <a:latin typeface="Arial Narrow" panose="020B0604020202020204" pitchFamily="34" charset="0"/>
                <a:cs typeface="Arial Narrow" panose="020B0604020202020204" pitchFamily="34" charset="0"/>
              </a:rPr>
              <a:t>&lt;end of local list?&gt;</a:t>
            </a:r>
          </a:p>
        </p:txBody>
      </p:sp>
      <p:cxnSp>
        <p:nvCxnSpPr>
          <p:cNvPr id="86" name="Straight Arrow Connector 85">
            <a:extLst>
              <a:ext uri="{FF2B5EF4-FFF2-40B4-BE49-F238E27FC236}">
                <a16:creationId xmlns:a16="http://schemas.microsoft.com/office/drawing/2014/main" id="{D8E5223F-8D53-0545-821B-5A2EC7674C79}"/>
              </a:ext>
            </a:extLst>
          </p:cNvPr>
          <p:cNvCxnSpPr>
            <a:cxnSpLocks/>
          </p:cNvCxnSpPr>
          <p:nvPr/>
        </p:nvCxnSpPr>
        <p:spPr>
          <a:xfrm>
            <a:off x="3663292" y="5331781"/>
            <a:ext cx="5075632"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761BB831-09FC-A343-9A14-3BA350EEBDE4}"/>
              </a:ext>
            </a:extLst>
          </p:cNvPr>
          <p:cNvSpPr txBox="1"/>
          <p:nvPr/>
        </p:nvSpPr>
        <p:spPr>
          <a:xfrm>
            <a:off x="6214459" y="5018614"/>
            <a:ext cx="2111475"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h.</a:t>
            </a:r>
            <a:r>
              <a:rPr lang="en-AU" sz="1400" b="1" dirty="0" err="1">
                <a:latin typeface="Arial Narrow" panose="020B0604020202020204" pitchFamily="34" charset="0"/>
                <a:cs typeface="Arial Narrow" panose="020B0604020202020204" pitchFamily="34" charset="0"/>
              </a:rPr>
              <a:t>handleQueryStateNext</a:t>
            </a:r>
            <a:r>
              <a:rPr lang="en-AU" sz="1400" dirty="0">
                <a:latin typeface="Arial Narrow" panose="020B0604020202020204" pitchFamily="34" charset="0"/>
                <a:cs typeface="Arial Narrow" panose="020B0604020202020204" pitchFamily="34" charset="0"/>
              </a:rPr>
              <a:t>(...)</a:t>
            </a:r>
          </a:p>
        </p:txBody>
      </p:sp>
      <p:grpSp>
        <p:nvGrpSpPr>
          <p:cNvPr id="90" name="Group 89">
            <a:extLst>
              <a:ext uri="{FF2B5EF4-FFF2-40B4-BE49-F238E27FC236}">
                <a16:creationId xmlns:a16="http://schemas.microsoft.com/office/drawing/2014/main" id="{19FA4EC4-3432-0444-AAF6-3D2EC6239F8C}"/>
              </a:ext>
            </a:extLst>
          </p:cNvPr>
          <p:cNvGrpSpPr/>
          <p:nvPr/>
        </p:nvGrpSpPr>
        <p:grpSpPr>
          <a:xfrm>
            <a:off x="8738924" y="4910765"/>
            <a:ext cx="2649669" cy="746358"/>
            <a:chOff x="8803592" y="3138913"/>
            <a:chExt cx="2649669" cy="746358"/>
          </a:xfrm>
        </p:grpSpPr>
        <p:cxnSp>
          <p:nvCxnSpPr>
            <p:cNvPr id="91" name="Straight Arrow Connector 90">
              <a:extLst>
                <a:ext uri="{FF2B5EF4-FFF2-40B4-BE49-F238E27FC236}">
                  <a16:creationId xmlns:a16="http://schemas.microsoft.com/office/drawing/2014/main" id="{73BE00E1-FB36-4B4B-9BB4-68A38FB0860A}"/>
                </a:ext>
              </a:extLst>
            </p:cNvPr>
            <p:cNvCxnSpPr>
              <a:cxnSpLocks/>
            </p:cNvCxnSpPr>
            <p:nvPr/>
          </p:nvCxnSpPr>
          <p:spPr>
            <a:xfrm flipH="1">
              <a:off x="8803592" y="3635391"/>
              <a:ext cx="2649669" cy="0"/>
            </a:xfrm>
            <a:prstGeom prst="straightConnector1">
              <a:avLst/>
            </a:prstGeom>
            <a:ln>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FC3417E-7AB3-0D47-8F3F-10B80DD2CD40}"/>
                </a:ext>
              </a:extLst>
            </p:cNvPr>
            <p:cNvSpPr txBox="1"/>
            <p:nvPr/>
          </p:nvSpPr>
          <p:spPr>
            <a:xfrm>
              <a:off x="9089338" y="3138913"/>
              <a:ext cx="2192324" cy="746358"/>
            </a:xfrm>
            <a:prstGeom prst="rect">
              <a:avLst/>
            </a:prstGeom>
            <a:noFill/>
          </p:spPr>
          <p:txBody>
            <a:bodyPr wrap="square" rtlCol="0">
              <a:spAutoFit/>
            </a:bodyPr>
            <a:lstStyle/>
            <a:p>
              <a:pPr algn="ctr">
                <a:spcBef>
                  <a:spcPts val="600"/>
                </a:spcBef>
              </a:pPr>
              <a:r>
                <a:rPr lang="en-AU" sz="1000" i="1" dirty="0">
                  <a:latin typeface="Arial Narrow" panose="020B0604020202020204" pitchFamily="34" charset="0"/>
                  <a:cs typeface="Arial Narrow" panose="020B0604020202020204" pitchFamily="34" charset="0"/>
                </a:rPr>
                <a:t>&lt;peer </a:t>
              </a:r>
              <a:r>
                <a:rPr lang="en-AU" sz="1000" i="1" dirty="0" err="1">
                  <a:latin typeface="Arial Narrow" panose="020B0604020202020204" pitchFamily="34" charset="0"/>
                  <a:cs typeface="Arial Narrow" panose="020B0604020202020204" pitchFamily="34" charset="0"/>
                </a:rPr>
                <a:t>interation</a:t>
              </a:r>
              <a:r>
                <a:rPr lang="en-AU" sz="1000" i="1" dirty="0">
                  <a:latin typeface="Arial Narrow" panose="020B0604020202020204" pitchFamily="34" charset="0"/>
                  <a:cs typeface="Arial Narrow" panose="020B0604020202020204" pitchFamily="34" charset="0"/>
                </a:rPr>
                <a:t>&gt;</a:t>
              </a:r>
            </a:p>
            <a:p>
              <a:pPr algn="ctr">
                <a:spcBef>
                  <a:spcPts val="600"/>
                </a:spcBef>
                <a:spcAft>
                  <a:spcPts val="300"/>
                </a:spcAft>
              </a:pPr>
              <a:r>
                <a:rPr lang="en-AU" sz="1000" i="1" dirty="0">
                  <a:latin typeface="Arial Narrow" panose="020B0604020202020204" pitchFamily="34" charset="0"/>
                  <a:cs typeface="Arial Narrow" panose="020B0604020202020204" pitchFamily="34" charset="0"/>
                </a:rPr>
                <a:t>Message Type: </a:t>
              </a:r>
              <a:r>
                <a:rPr lang="en-AU" sz="1000" b="1" i="1" dirty="0">
                  <a:latin typeface="Arial Narrow" panose="020B0604020202020204" pitchFamily="34" charset="0"/>
                  <a:cs typeface="Arial Narrow" panose="020B0604020202020204" pitchFamily="34" charset="0"/>
                </a:rPr>
                <a:t>QUERY_STATE_NEXT</a:t>
              </a:r>
            </a:p>
            <a:p>
              <a:pPr algn="ctr">
                <a:spcBef>
                  <a:spcPts val="600"/>
                </a:spcBef>
                <a:spcAft>
                  <a:spcPts val="300"/>
                </a:spcAft>
              </a:pPr>
              <a:r>
                <a:rPr lang="en-AU" sz="1000" i="1" dirty="0" err="1">
                  <a:latin typeface="Arial Narrow" panose="020B0604020202020204" pitchFamily="34" charset="0"/>
                  <a:cs typeface="Arial Narrow" panose="020B0604020202020204" pitchFamily="34" charset="0"/>
                </a:rPr>
                <a:t>Respose</a:t>
              </a:r>
              <a:r>
                <a:rPr lang="en-AU" sz="1000" i="1" dirty="0">
                  <a:latin typeface="Arial Narrow" panose="020B0604020202020204" pitchFamily="34" charset="0"/>
                  <a:cs typeface="Arial Narrow" panose="020B0604020202020204" pitchFamily="34" charset="0"/>
                </a:rPr>
                <a:t> Type: RESPONSE (ERROR)</a:t>
              </a:r>
            </a:p>
          </p:txBody>
        </p:sp>
      </p:grpSp>
      <p:cxnSp>
        <p:nvCxnSpPr>
          <p:cNvPr id="94" name="Straight Arrow Connector 93">
            <a:extLst>
              <a:ext uri="{FF2B5EF4-FFF2-40B4-BE49-F238E27FC236}">
                <a16:creationId xmlns:a16="http://schemas.microsoft.com/office/drawing/2014/main" id="{0FA2F523-3732-2248-92CC-F5C7E8E973D8}"/>
              </a:ext>
            </a:extLst>
          </p:cNvPr>
          <p:cNvCxnSpPr>
            <a:cxnSpLocks/>
          </p:cNvCxnSpPr>
          <p:nvPr/>
        </p:nvCxnSpPr>
        <p:spPr>
          <a:xfrm flipH="1">
            <a:off x="3656600" y="5493058"/>
            <a:ext cx="5075632"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680A21-20FE-DD46-BF0A-06F7F341846D}"/>
              </a:ext>
            </a:extLst>
          </p:cNvPr>
          <p:cNvCxnSpPr>
            <a:cxnSpLocks/>
          </p:cNvCxnSpPr>
          <p:nvPr/>
        </p:nvCxnSpPr>
        <p:spPr>
          <a:xfrm flipH="1">
            <a:off x="1614624" y="5566247"/>
            <a:ext cx="2048883"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BC5C192-1AFE-EF41-9F73-A46E99596B48}"/>
              </a:ext>
            </a:extLst>
          </p:cNvPr>
          <p:cNvCxnSpPr>
            <a:cxnSpLocks/>
          </p:cNvCxnSpPr>
          <p:nvPr/>
        </p:nvCxnSpPr>
        <p:spPr>
          <a:xfrm>
            <a:off x="1614338" y="5856548"/>
            <a:ext cx="2048883"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9815F40-B722-F64D-81AE-16D7EDDD2779}"/>
              </a:ext>
            </a:extLst>
          </p:cNvPr>
          <p:cNvSpPr txBox="1"/>
          <p:nvPr/>
        </p:nvSpPr>
        <p:spPr>
          <a:xfrm>
            <a:off x="2204671" y="5588804"/>
            <a:ext cx="923586"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iter.</a:t>
            </a:r>
            <a:r>
              <a:rPr lang="en-AU" sz="1400" b="1" dirty="0" err="1">
                <a:latin typeface="Arial Narrow" panose="020B0604020202020204" pitchFamily="34" charset="0"/>
                <a:cs typeface="Arial Narrow" panose="020B0604020202020204" pitchFamily="34" charset="0"/>
              </a:rPr>
              <a:t>Close</a:t>
            </a:r>
            <a:r>
              <a:rPr lang="en-AU" sz="1400" dirty="0">
                <a:latin typeface="Arial Narrow" panose="020B0604020202020204" pitchFamily="34" charset="0"/>
                <a:cs typeface="Arial Narrow" panose="020B0604020202020204" pitchFamily="34" charset="0"/>
              </a:rPr>
              <a:t>()</a:t>
            </a:r>
          </a:p>
        </p:txBody>
      </p:sp>
      <p:cxnSp>
        <p:nvCxnSpPr>
          <p:cNvPr id="98" name="Straight Arrow Connector 97">
            <a:extLst>
              <a:ext uri="{FF2B5EF4-FFF2-40B4-BE49-F238E27FC236}">
                <a16:creationId xmlns:a16="http://schemas.microsoft.com/office/drawing/2014/main" id="{18F34819-5801-FB4A-B2CE-A31F6B66C48B}"/>
              </a:ext>
            </a:extLst>
          </p:cNvPr>
          <p:cNvCxnSpPr>
            <a:cxnSpLocks/>
          </p:cNvCxnSpPr>
          <p:nvPr/>
        </p:nvCxnSpPr>
        <p:spPr>
          <a:xfrm>
            <a:off x="3664506" y="5931614"/>
            <a:ext cx="5075632"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748ED3C-B56B-064D-8A88-EB0311BD5474}"/>
              </a:ext>
            </a:extLst>
          </p:cNvPr>
          <p:cNvSpPr txBox="1"/>
          <p:nvPr/>
        </p:nvSpPr>
        <p:spPr>
          <a:xfrm>
            <a:off x="6215673" y="5618447"/>
            <a:ext cx="2193229" cy="307777"/>
          </a:xfrm>
          <a:prstGeom prst="rect">
            <a:avLst/>
          </a:prstGeom>
          <a:noFill/>
        </p:spPr>
        <p:txBody>
          <a:bodyPr wrap="none" rtlCol="0">
            <a:spAutoFit/>
          </a:bodyPr>
          <a:lstStyle/>
          <a:p>
            <a:r>
              <a:rPr lang="en-AU" sz="1400" dirty="0" err="1">
                <a:latin typeface="Arial Narrow" panose="020B0604020202020204" pitchFamily="34" charset="0"/>
                <a:cs typeface="Arial Narrow" panose="020B0604020202020204" pitchFamily="34" charset="0"/>
              </a:rPr>
              <a:t>h.</a:t>
            </a:r>
            <a:r>
              <a:rPr lang="en-AU" sz="1400" b="1" dirty="0" err="1">
                <a:latin typeface="Arial Narrow" panose="020B0604020202020204" pitchFamily="34" charset="0"/>
                <a:cs typeface="Arial Narrow" panose="020B0604020202020204" pitchFamily="34" charset="0"/>
              </a:rPr>
              <a:t>handleQueryStateClose</a:t>
            </a:r>
            <a:r>
              <a:rPr lang="en-AU" sz="1400" dirty="0">
                <a:latin typeface="Arial Narrow" panose="020B0604020202020204" pitchFamily="34" charset="0"/>
                <a:cs typeface="Arial Narrow" panose="020B0604020202020204" pitchFamily="34" charset="0"/>
              </a:rPr>
              <a:t>(...)</a:t>
            </a:r>
          </a:p>
        </p:txBody>
      </p:sp>
      <p:grpSp>
        <p:nvGrpSpPr>
          <p:cNvPr id="100" name="Group 99">
            <a:extLst>
              <a:ext uri="{FF2B5EF4-FFF2-40B4-BE49-F238E27FC236}">
                <a16:creationId xmlns:a16="http://schemas.microsoft.com/office/drawing/2014/main" id="{F4E7C3DC-879D-BA40-AF5D-4BB7AE3B5B7F}"/>
              </a:ext>
            </a:extLst>
          </p:cNvPr>
          <p:cNvGrpSpPr/>
          <p:nvPr/>
        </p:nvGrpSpPr>
        <p:grpSpPr>
          <a:xfrm>
            <a:off x="8740138" y="5750297"/>
            <a:ext cx="2649669" cy="515526"/>
            <a:chOff x="8803592" y="3378612"/>
            <a:chExt cx="2649669" cy="515526"/>
          </a:xfrm>
        </p:grpSpPr>
        <p:cxnSp>
          <p:nvCxnSpPr>
            <p:cNvPr id="101" name="Straight Arrow Connector 100">
              <a:extLst>
                <a:ext uri="{FF2B5EF4-FFF2-40B4-BE49-F238E27FC236}">
                  <a16:creationId xmlns:a16="http://schemas.microsoft.com/office/drawing/2014/main" id="{96E4D64C-77CD-054A-A623-4D5BD4B662A4}"/>
                </a:ext>
              </a:extLst>
            </p:cNvPr>
            <p:cNvCxnSpPr>
              <a:cxnSpLocks/>
            </p:cNvCxnSpPr>
            <p:nvPr/>
          </p:nvCxnSpPr>
          <p:spPr>
            <a:xfrm flipH="1">
              <a:off x="8803592" y="3635391"/>
              <a:ext cx="2649669" cy="0"/>
            </a:xfrm>
            <a:prstGeom prst="straightConnector1">
              <a:avLst/>
            </a:prstGeom>
            <a:ln>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52A574BE-D4BB-3441-8C19-E75D3C5AD943}"/>
                </a:ext>
              </a:extLst>
            </p:cNvPr>
            <p:cNvSpPr txBox="1"/>
            <p:nvPr/>
          </p:nvSpPr>
          <p:spPr>
            <a:xfrm>
              <a:off x="9089338" y="3378612"/>
              <a:ext cx="2192324" cy="515526"/>
            </a:xfrm>
            <a:prstGeom prst="rect">
              <a:avLst/>
            </a:prstGeom>
            <a:noFill/>
          </p:spPr>
          <p:txBody>
            <a:bodyPr wrap="square" rtlCol="0">
              <a:spAutoFit/>
            </a:bodyPr>
            <a:lstStyle/>
            <a:p>
              <a:pPr algn="ctr">
                <a:spcBef>
                  <a:spcPts val="600"/>
                </a:spcBef>
                <a:spcAft>
                  <a:spcPts val="300"/>
                </a:spcAft>
              </a:pPr>
              <a:r>
                <a:rPr lang="en-AU" sz="1000" i="1" dirty="0">
                  <a:latin typeface="Arial Narrow" panose="020B0604020202020204" pitchFamily="34" charset="0"/>
                  <a:cs typeface="Arial Narrow" panose="020B0604020202020204" pitchFamily="34" charset="0"/>
                </a:rPr>
                <a:t>Message Type: </a:t>
              </a:r>
              <a:r>
                <a:rPr lang="en-AU" sz="1000" b="1" i="1" dirty="0">
                  <a:latin typeface="Arial Narrow" panose="020B0604020202020204" pitchFamily="34" charset="0"/>
                  <a:cs typeface="Arial Narrow" panose="020B0604020202020204" pitchFamily="34" charset="0"/>
                </a:rPr>
                <a:t>QUERY_STATE_CLOSE</a:t>
              </a:r>
            </a:p>
            <a:p>
              <a:pPr algn="ctr">
                <a:spcBef>
                  <a:spcPts val="600"/>
                </a:spcBef>
                <a:spcAft>
                  <a:spcPts val="300"/>
                </a:spcAft>
              </a:pPr>
              <a:r>
                <a:rPr lang="en-AU" sz="1000" i="1" dirty="0" err="1">
                  <a:latin typeface="Arial Narrow" panose="020B0604020202020204" pitchFamily="34" charset="0"/>
                  <a:cs typeface="Arial Narrow" panose="020B0604020202020204" pitchFamily="34" charset="0"/>
                </a:rPr>
                <a:t>Respose</a:t>
              </a:r>
              <a:r>
                <a:rPr lang="en-AU" sz="1000" i="1" dirty="0">
                  <a:latin typeface="Arial Narrow" panose="020B0604020202020204" pitchFamily="34" charset="0"/>
                  <a:cs typeface="Arial Narrow" panose="020B0604020202020204" pitchFamily="34" charset="0"/>
                </a:rPr>
                <a:t> Type: RESPONSE (ERROR)</a:t>
              </a:r>
            </a:p>
          </p:txBody>
        </p:sp>
      </p:grpSp>
      <p:cxnSp>
        <p:nvCxnSpPr>
          <p:cNvPr id="103" name="Straight Arrow Connector 102">
            <a:extLst>
              <a:ext uri="{FF2B5EF4-FFF2-40B4-BE49-F238E27FC236}">
                <a16:creationId xmlns:a16="http://schemas.microsoft.com/office/drawing/2014/main" id="{2A8B47A5-ECE7-754D-9A98-0B7DBB6A2CFD}"/>
              </a:ext>
            </a:extLst>
          </p:cNvPr>
          <p:cNvCxnSpPr>
            <a:cxnSpLocks/>
          </p:cNvCxnSpPr>
          <p:nvPr/>
        </p:nvCxnSpPr>
        <p:spPr>
          <a:xfrm flipH="1">
            <a:off x="3657814" y="6092891"/>
            <a:ext cx="5075632"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C1372CF-441E-5F4F-BF21-48539AB0D5BE}"/>
              </a:ext>
            </a:extLst>
          </p:cNvPr>
          <p:cNvCxnSpPr>
            <a:cxnSpLocks/>
          </p:cNvCxnSpPr>
          <p:nvPr/>
        </p:nvCxnSpPr>
        <p:spPr>
          <a:xfrm flipH="1">
            <a:off x="1607717" y="6189883"/>
            <a:ext cx="2048883"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C45E866A-7675-A249-9FBD-C6DD8EAE2E27}"/>
              </a:ext>
            </a:extLst>
          </p:cNvPr>
          <p:cNvGrpSpPr/>
          <p:nvPr/>
        </p:nvGrpSpPr>
        <p:grpSpPr>
          <a:xfrm>
            <a:off x="6045342" y="1324239"/>
            <a:ext cx="5664129" cy="691826"/>
            <a:chOff x="6045342" y="1324239"/>
            <a:chExt cx="5664129" cy="691826"/>
          </a:xfrm>
        </p:grpSpPr>
        <p:sp>
          <p:nvSpPr>
            <p:cNvPr id="112" name="Rounded Rectangle 111">
              <a:extLst>
                <a:ext uri="{FF2B5EF4-FFF2-40B4-BE49-F238E27FC236}">
                  <a16:creationId xmlns:a16="http://schemas.microsoft.com/office/drawing/2014/main" id="{8D2E1724-5C14-0A4D-B7A5-6A156D263DBA}"/>
                </a:ext>
              </a:extLst>
            </p:cNvPr>
            <p:cNvSpPr/>
            <p:nvPr/>
          </p:nvSpPr>
          <p:spPr>
            <a:xfrm>
              <a:off x="6045342" y="1324239"/>
              <a:ext cx="5607397" cy="691826"/>
            </a:xfrm>
            <a:prstGeom prst="roundRect">
              <a:avLst>
                <a:gd name="adj" fmla="val 1327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TextBox 110">
              <a:extLst>
                <a:ext uri="{FF2B5EF4-FFF2-40B4-BE49-F238E27FC236}">
                  <a16:creationId xmlns:a16="http://schemas.microsoft.com/office/drawing/2014/main" id="{E9CCA265-436D-C343-BB01-1F249B863E6A}"/>
                </a:ext>
              </a:extLst>
            </p:cNvPr>
            <p:cNvSpPr txBox="1"/>
            <p:nvPr/>
          </p:nvSpPr>
          <p:spPr>
            <a:xfrm>
              <a:off x="6550862" y="1383701"/>
              <a:ext cx="5158609" cy="523220"/>
            </a:xfrm>
            <a:prstGeom prst="rect">
              <a:avLst/>
            </a:prstGeom>
            <a:noFill/>
          </p:spPr>
          <p:txBody>
            <a:bodyPr wrap="square" rtlCol="0">
              <a:spAutoFit/>
            </a:bodyPr>
            <a:lstStyle/>
            <a:p>
              <a:pPr marL="488950" indent="-488950"/>
              <a:r>
                <a:rPr lang="en-AU" sz="1400" b="1" dirty="0">
                  <a:latin typeface="Arial Narrow" panose="020B0604020202020204" pitchFamily="34" charset="0"/>
                  <a:cs typeface="Arial Narrow" panose="020B0604020202020204" pitchFamily="34" charset="0"/>
                </a:rPr>
                <a:t>NOTE</a:t>
              </a:r>
              <a:r>
                <a:rPr lang="en-AU" sz="1400" dirty="0">
                  <a:latin typeface="Arial Narrow" panose="020B0604020202020204" pitchFamily="34" charset="0"/>
                  <a:cs typeface="Arial Narrow" panose="020B0604020202020204" pitchFamily="34" charset="0"/>
                </a:rPr>
                <a:t>: interaction show for calls resolving to </a:t>
              </a:r>
              <a:r>
                <a:rPr lang="en-AU" sz="1400" b="1" dirty="0" err="1">
                  <a:latin typeface="Arial Narrow" panose="020B0604020202020204" pitchFamily="34" charset="0"/>
                  <a:cs typeface="Arial Narrow" panose="020B0604020202020204" pitchFamily="34" charset="0"/>
                </a:rPr>
                <a:t>handleGetStateByRange</a:t>
              </a:r>
              <a:r>
                <a:rPr lang="en-AU" sz="1400" b="1" dirty="0">
                  <a:latin typeface="Arial Narrow" panose="020B0604020202020204" pitchFamily="34" charset="0"/>
                  <a:cs typeface="Arial Narrow" panose="020B0604020202020204" pitchFamily="34" charset="0"/>
                </a:rPr>
                <a:t>(....) </a:t>
              </a:r>
              <a:r>
                <a:rPr lang="en-AU" sz="1400" dirty="0">
                  <a:latin typeface="Arial Narrow" panose="020B0604020202020204" pitchFamily="34" charset="0"/>
                  <a:cs typeface="Arial Narrow" panose="020B0604020202020204" pitchFamily="34" charset="0"/>
                </a:rPr>
                <a:t>the for the other two cases the iteration behaviour is identical.</a:t>
              </a:r>
            </a:p>
          </p:txBody>
        </p:sp>
        <p:pic>
          <p:nvPicPr>
            <p:cNvPr id="114" name="Picture 113" descr="A close up of a logo&#10;&#10;Description automatically generated">
              <a:extLst>
                <a:ext uri="{FF2B5EF4-FFF2-40B4-BE49-F238E27FC236}">
                  <a16:creationId xmlns:a16="http://schemas.microsoft.com/office/drawing/2014/main" id="{704FC1DA-3E0E-D549-8921-32EB118A6A86}"/>
                </a:ext>
              </a:extLst>
            </p:cNvPr>
            <p:cNvPicPr>
              <a:picLocks noChangeAspect="1"/>
            </p:cNvPicPr>
            <p:nvPr/>
          </p:nvPicPr>
          <p:blipFill>
            <a:blip r:embed="rId3"/>
            <a:stretch>
              <a:fillRect/>
            </a:stretch>
          </p:blipFill>
          <p:spPr>
            <a:xfrm>
              <a:off x="6133668" y="1475722"/>
              <a:ext cx="431199" cy="431199"/>
            </a:xfrm>
            <a:prstGeom prst="rect">
              <a:avLst/>
            </a:prstGeom>
          </p:spPr>
        </p:pic>
      </p:grpSp>
    </p:spTree>
    <p:extLst>
      <p:ext uri="{BB962C8B-B14F-4D97-AF65-F5344CB8AC3E}">
        <p14:creationId xmlns:p14="http://schemas.microsoft.com/office/powerpoint/2010/main" val="99982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Range Queries and Iterators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8D60E58B-AB10-634D-8249-50C5A893798E}"/>
              </a:ext>
            </a:extLst>
          </p:cNvPr>
          <p:cNvSpPr txBox="1"/>
          <p:nvPr/>
        </p:nvSpPr>
        <p:spPr>
          <a:xfrm>
            <a:off x="859220" y="1250732"/>
            <a:ext cx="2516010" cy="461665"/>
          </a:xfrm>
          <a:prstGeom prst="rect">
            <a:avLst/>
          </a:prstGeom>
          <a:noFill/>
        </p:spPr>
        <p:txBody>
          <a:bodyPr wrap="none" rtlCol="0">
            <a:spAutoFit/>
          </a:bodyPr>
          <a:lstStyle/>
          <a:p>
            <a:r>
              <a:rPr lang="en-AU" sz="2400" dirty="0"/>
              <a:t>Protocol Execution</a:t>
            </a:r>
          </a:p>
        </p:txBody>
      </p:sp>
      <p:sp>
        <p:nvSpPr>
          <p:cNvPr id="13" name="TextBox 12">
            <a:extLst>
              <a:ext uri="{FF2B5EF4-FFF2-40B4-BE49-F238E27FC236}">
                <a16:creationId xmlns:a16="http://schemas.microsoft.com/office/drawing/2014/main" id="{695A3A0F-21AE-0343-9E20-C1D18AB88A40}"/>
              </a:ext>
            </a:extLst>
          </p:cNvPr>
          <p:cNvSpPr txBox="1"/>
          <p:nvPr/>
        </p:nvSpPr>
        <p:spPr>
          <a:xfrm>
            <a:off x="859220" y="1880667"/>
            <a:ext cx="5255670"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To Paginate or Not To Paginate... That is the Question</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2439978"/>
            <a:ext cx="10494580" cy="1785104"/>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Regardless how we query the peer for a collection of values, the resulting iterator never retrieves the entire </a:t>
            </a:r>
            <a:r>
              <a:rPr lang="en-AU" sz="2000" dirty="0" err="1">
                <a:latin typeface="Arial Narrow" panose="020B0604020202020204" pitchFamily="34" charset="0"/>
                <a:cs typeface="Arial Narrow" panose="020B0604020202020204" pitchFamily="34" charset="0"/>
              </a:rPr>
              <a:t>resultset</a:t>
            </a:r>
            <a:r>
              <a:rPr lang="en-AU" sz="2000" dirty="0">
                <a:latin typeface="Arial Narrow" panose="020B0604020202020204" pitchFamily="34" charset="0"/>
                <a:cs typeface="Arial Narrow" panose="020B0604020202020204" pitchFamily="34" charset="0"/>
              </a:rPr>
              <a:t> (unless very small).  </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As a side effect of calling </a:t>
            </a:r>
            <a:r>
              <a:rPr lang="en-AU" sz="2000" b="1" dirty="0">
                <a:latin typeface="Arial Narrow" panose="020B0604020202020204" pitchFamily="34" charset="0"/>
                <a:cs typeface="Arial Narrow" panose="020B0604020202020204" pitchFamily="34" charset="0"/>
              </a:rPr>
              <a:t>Next()</a:t>
            </a:r>
            <a:r>
              <a:rPr lang="en-AU" sz="2000" dirty="0">
                <a:latin typeface="Arial Narrow" panose="020B0604020202020204" pitchFamily="34" charset="0"/>
                <a:cs typeface="Arial Narrow" panose="020B0604020202020204" pitchFamily="34" charset="0"/>
              </a:rPr>
              <a:t> the iterator may prefetch another batch of element (the next page) by forwarding the request to the configured handler.</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This makes the retrieval model of the iterator inherently paginated.</a:t>
            </a:r>
          </a:p>
        </p:txBody>
      </p:sp>
      <p:grpSp>
        <p:nvGrpSpPr>
          <p:cNvPr id="20" name="Group 19">
            <a:extLst>
              <a:ext uri="{FF2B5EF4-FFF2-40B4-BE49-F238E27FC236}">
                <a16:creationId xmlns:a16="http://schemas.microsoft.com/office/drawing/2014/main" id="{D6398FD4-EA02-4A4C-AE03-B153D3524A48}"/>
              </a:ext>
            </a:extLst>
          </p:cNvPr>
          <p:cNvGrpSpPr/>
          <p:nvPr/>
        </p:nvGrpSpPr>
        <p:grpSpPr>
          <a:xfrm>
            <a:off x="2462249" y="4643408"/>
            <a:ext cx="7224577" cy="527135"/>
            <a:chOff x="2462249" y="4537901"/>
            <a:chExt cx="7224577" cy="527135"/>
          </a:xfrm>
        </p:grpSpPr>
        <p:sp>
          <p:nvSpPr>
            <p:cNvPr id="3" name="Rectangle 2">
              <a:extLst>
                <a:ext uri="{FF2B5EF4-FFF2-40B4-BE49-F238E27FC236}">
                  <a16:creationId xmlns:a16="http://schemas.microsoft.com/office/drawing/2014/main" id="{1A563438-A1F5-204E-86F0-2C903E93A194}"/>
                </a:ext>
              </a:extLst>
            </p:cNvPr>
            <p:cNvSpPr/>
            <p:nvPr/>
          </p:nvSpPr>
          <p:spPr>
            <a:xfrm>
              <a:off x="3008523" y="4574262"/>
              <a:ext cx="6678303" cy="400110"/>
            </a:xfrm>
            <a:prstGeom prst="rect">
              <a:avLst/>
            </a:prstGeom>
          </p:spPr>
          <p:txBody>
            <a:bodyPr wrap="none">
              <a:spAutoFit/>
            </a:bodyPr>
            <a:lstStyle/>
            <a:p>
              <a:r>
                <a:rPr lang="en-AU" sz="2000" dirty="0" err="1">
                  <a:latin typeface="Arial Narrow" panose="020B0604020202020204" pitchFamily="34" charset="0"/>
                  <a:cs typeface="Arial Narrow" panose="020B0604020202020204" pitchFamily="34" charset="0"/>
                </a:rPr>
                <a:t>So.</a:t>
              </a:r>
              <a:r>
                <a:rPr lang="en-AU" sz="2000" dirty="0">
                  <a:latin typeface="Arial Narrow" panose="020B0604020202020204" pitchFamily="34" charset="0"/>
                  <a:cs typeface="Arial Narrow" panose="020B0604020202020204" pitchFamily="34" charset="0"/>
                </a:rPr>
                <a:t>... what is the point of having </a:t>
              </a:r>
              <a:r>
                <a:rPr lang="en-AU" sz="2000" b="1" dirty="0">
                  <a:latin typeface="Arial Narrow" panose="020B0604020202020204" pitchFamily="34" charset="0"/>
                  <a:cs typeface="Arial Narrow" panose="020B0604020202020204" pitchFamily="34" charset="0"/>
                </a:rPr>
                <a:t>Get....</a:t>
              </a:r>
              <a:r>
                <a:rPr lang="en-AU" sz="2000" b="1" dirty="0" err="1">
                  <a:latin typeface="Arial Narrow" panose="020B0604020202020204" pitchFamily="34" charset="0"/>
                  <a:cs typeface="Arial Narrow" panose="020B0604020202020204" pitchFamily="34" charset="0"/>
                </a:rPr>
                <a:t>WithPagination</a:t>
              </a:r>
              <a:r>
                <a:rPr lang="en-AU" sz="2000" b="1" dirty="0">
                  <a:latin typeface="Arial Narrow" panose="020B0604020202020204" pitchFamily="34" charset="0"/>
                  <a:cs typeface="Arial Narrow" panose="020B0604020202020204" pitchFamily="34" charset="0"/>
                </a:rPr>
                <a:t>(....)</a:t>
              </a:r>
              <a:r>
                <a:rPr lang="en-AU" sz="2000" dirty="0">
                  <a:latin typeface="Arial Narrow" panose="020B0604020202020204" pitchFamily="34" charset="0"/>
                  <a:cs typeface="Arial Narrow" panose="020B0604020202020204" pitchFamily="34" charset="0"/>
                </a:rPr>
                <a:t> methods?</a:t>
              </a:r>
            </a:p>
          </p:txBody>
        </p:sp>
        <p:pic>
          <p:nvPicPr>
            <p:cNvPr id="11" name="Picture 10" descr="A picture containing drawing&#10;&#10;Description automatically generated">
              <a:extLst>
                <a:ext uri="{FF2B5EF4-FFF2-40B4-BE49-F238E27FC236}">
                  <a16:creationId xmlns:a16="http://schemas.microsoft.com/office/drawing/2014/main" id="{05C7D577-4891-DA43-BA54-D3693D20B410}"/>
                </a:ext>
              </a:extLst>
            </p:cNvPr>
            <p:cNvPicPr>
              <a:picLocks noChangeAspect="1"/>
            </p:cNvPicPr>
            <p:nvPr/>
          </p:nvPicPr>
          <p:blipFill>
            <a:blip r:embed="rId3"/>
            <a:stretch>
              <a:fillRect/>
            </a:stretch>
          </p:blipFill>
          <p:spPr>
            <a:xfrm>
              <a:off x="2462249" y="4537901"/>
              <a:ext cx="527135" cy="527135"/>
            </a:xfrm>
            <a:prstGeom prst="rect">
              <a:avLst/>
            </a:prstGeom>
          </p:spPr>
        </p:pic>
      </p:grpSp>
      <p:sp>
        <p:nvSpPr>
          <p:cNvPr id="21" name="TextBox 20">
            <a:extLst>
              <a:ext uri="{FF2B5EF4-FFF2-40B4-BE49-F238E27FC236}">
                <a16:creationId xmlns:a16="http://schemas.microsoft.com/office/drawing/2014/main" id="{320FDAD7-3C56-0249-8F11-0A80F3350A51}"/>
              </a:ext>
            </a:extLst>
          </p:cNvPr>
          <p:cNvSpPr txBox="1"/>
          <p:nvPr/>
        </p:nvSpPr>
        <p:spPr>
          <a:xfrm>
            <a:off x="1169291" y="5548653"/>
            <a:ext cx="10114172" cy="1015663"/>
          </a:xfrm>
          <a:prstGeom prst="rect">
            <a:avLst/>
          </a:prstGeom>
          <a:noFill/>
        </p:spPr>
        <p:txBody>
          <a:bodyPr wrap="square" rtlCol="0">
            <a:spAutoFit/>
          </a:bodyPr>
          <a:lstStyle/>
          <a:p>
            <a:pPr marL="1385888" indent="-1374775"/>
            <a:r>
              <a:rPr lang="en-AU" sz="2000" b="1" dirty="0">
                <a:latin typeface="Arial Narrow" panose="020B0604020202020204" pitchFamily="34" charset="0"/>
                <a:cs typeface="Arial Narrow" panose="020B0604020202020204" pitchFamily="34" charset="0"/>
              </a:rPr>
              <a:t>(My) Answer: </a:t>
            </a:r>
            <a:r>
              <a:rPr lang="en-AU" sz="2000" dirty="0">
                <a:latin typeface="Arial Narrow" panose="020B0604020202020204" pitchFamily="34" charset="0"/>
                <a:cs typeface="Arial Narrow" panose="020B0604020202020204" pitchFamily="34" charset="0"/>
              </a:rPr>
              <a:t>they provide to the chaincode (and the smart contract developer) direct control over the pagination and the ability to start search from a given page (it may be useful in some use case scenarios).</a:t>
            </a:r>
          </a:p>
        </p:txBody>
      </p:sp>
    </p:spTree>
    <p:extLst>
      <p:ext uri="{BB962C8B-B14F-4D97-AF65-F5344CB8AC3E}">
        <p14:creationId xmlns:p14="http://schemas.microsoft.com/office/powerpoint/2010/main" val="228746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Events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2029673"/>
            <a:ext cx="10494580" cy="1169551"/>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Hyperledger Fabric, supports the ability to raise events during the invocation of a chaincode transaction. </a:t>
            </a:r>
          </a:p>
          <a:p>
            <a:pPr>
              <a:spcBef>
                <a:spcPts val="600"/>
              </a:spcBef>
              <a:spcAft>
                <a:spcPts val="600"/>
              </a:spcAft>
            </a:pPr>
            <a:r>
              <a:rPr lang="en-AU" sz="2000" dirty="0">
                <a:latin typeface="Arial Narrow" panose="020B0604020202020204" pitchFamily="34" charset="0"/>
                <a:cs typeface="Arial Narrow" panose="020B0604020202020204" pitchFamily="34" charset="0"/>
              </a:rPr>
              <a:t>Events are </a:t>
            </a:r>
            <a:r>
              <a:rPr lang="en-AU" sz="2000" b="1" dirty="0">
                <a:latin typeface="Arial Narrow" panose="020B0604020202020204" pitchFamily="34" charset="0"/>
                <a:cs typeface="Arial Narrow" panose="020B0604020202020204" pitchFamily="34" charset="0"/>
              </a:rPr>
              <a:t>named objects</a:t>
            </a:r>
            <a:r>
              <a:rPr lang="en-AU" sz="2000" dirty="0">
                <a:latin typeface="Arial Narrow" panose="020B0604020202020204" pitchFamily="34" charset="0"/>
                <a:cs typeface="Arial Narrow" panose="020B0604020202020204" pitchFamily="34" charset="0"/>
              </a:rPr>
              <a:t> that are recorded as part of the transaction execution and eventually bubbled up the application clients connected to the same channel for their perusal. </a:t>
            </a:r>
          </a:p>
        </p:txBody>
      </p:sp>
      <p:sp>
        <p:nvSpPr>
          <p:cNvPr id="16" name="TextBox 15">
            <a:extLst>
              <a:ext uri="{FF2B5EF4-FFF2-40B4-BE49-F238E27FC236}">
                <a16:creationId xmlns:a16="http://schemas.microsoft.com/office/drawing/2014/main" id="{67736FF7-875E-4549-8736-00172BDBE6D9}"/>
              </a:ext>
            </a:extLst>
          </p:cNvPr>
          <p:cNvSpPr txBox="1"/>
          <p:nvPr/>
        </p:nvSpPr>
        <p:spPr>
          <a:xfrm>
            <a:off x="859220" y="1433319"/>
            <a:ext cx="187775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Feature Overview</a:t>
            </a:r>
          </a:p>
        </p:txBody>
      </p:sp>
      <p:sp>
        <p:nvSpPr>
          <p:cNvPr id="17" name="TextBox 16">
            <a:extLst>
              <a:ext uri="{FF2B5EF4-FFF2-40B4-BE49-F238E27FC236}">
                <a16:creationId xmlns:a16="http://schemas.microsoft.com/office/drawing/2014/main" id="{41A2861B-B261-EB43-9037-3F9A8BFD1C4F}"/>
              </a:ext>
            </a:extLst>
          </p:cNvPr>
          <p:cNvSpPr txBox="1"/>
          <p:nvPr/>
        </p:nvSpPr>
        <p:spPr>
          <a:xfrm>
            <a:off x="874009" y="3426246"/>
            <a:ext cx="10494580"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Smart contract developers can call the following method to raise events, from within the chaincode logic:</a:t>
            </a:r>
          </a:p>
        </p:txBody>
      </p:sp>
      <p:sp>
        <p:nvSpPr>
          <p:cNvPr id="18" name="TextBox 17">
            <a:extLst>
              <a:ext uri="{FF2B5EF4-FFF2-40B4-BE49-F238E27FC236}">
                <a16:creationId xmlns:a16="http://schemas.microsoft.com/office/drawing/2014/main" id="{1DC62B4F-1CC9-E341-814F-5FEDE7B2F8A7}"/>
              </a:ext>
            </a:extLst>
          </p:cNvPr>
          <p:cNvSpPr txBox="1"/>
          <p:nvPr/>
        </p:nvSpPr>
        <p:spPr>
          <a:xfrm>
            <a:off x="888798" y="4822819"/>
            <a:ext cx="10494580"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Only </a:t>
            </a:r>
            <a:r>
              <a:rPr lang="en-AU" sz="2000" b="1" dirty="0">
                <a:latin typeface="Arial Narrow" panose="020B0604020202020204" pitchFamily="34" charset="0"/>
                <a:cs typeface="Arial Narrow" panose="020B0604020202020204" pitchFamily="34" charset="0"/>
              </a:rPr>
              <a:t>one event </a:t>
            </a:r>
            <a:r>
              <a:rPr lang="en-AU" sz="2000" dirty="0">
                <a:latin typeface="Arial Narrow" panose="020B0604020202020204" pitchFamily="34" charset="0"/>
                <a:cs typeface="Arial Narrow" panose="020B0604020202020204" pitchFamily="34" charset="0"/>
              </a:rPr>
              <a:t>is allowed per transaction execution and if multiple calls to this method are made within the context of the same transaction, only the </a:t>
            </a:r>
            <a:r>
              <a:rPr lang="en-AU" sz="2000" b="1" dirty="0">
                <a:latin typeface="Arial Narrow" panose="020B0604020202020204" pitchFamily="34" charset="0"/>
                <a:cs typeface="Arial Narrow" panose="020B0604020202020204" pitchFamily="34" charset="0"/>
              </a:rPr>
              <a:t>last one </a:t>
            </a:r>
            <a:r>
              <a:rPr lang="en-AU" sz="2000" dirty="0">
                <a:latin typeface="Arial Narrow" panose="020B0604020202020204" pitchFamily="34" charset="0"/>
                <a:cs typeface="Arial Narrow" panose="020B0604020202020204" pitchFamily="34" charset="0"/>
              </a:rPr>
              <a:t>will be recorded to the transaction execution record.</a:t>
            </a:r>
          </a:p>
        </p:txBody>
      </p:sp>
      <p:sp>
        <p:nvSpPr>
          <p:cNvPr id="10" name="Rectangle 9">
            <a:extLst>
              <a:ext uri="{FF2B5EF4-FFF2-40B4-BE49-F238E27FC236}">
                <a16:creationId xmlns:a16="http://schemas.microsoft.com/office/drawing/2014/main" id="{7A8B5CF3-BF40-2A44-B11B-C3243CDC6AC2}"/>
              </a:ext>
            </a:extLst>
          </p:cNvPr>
          <p:cNvSpPr/>
          <p:nvPr/>
        </p:nvSpPr>
        <p:spPr>
          <a:xfrm>
            <a:off x="954217" y="4139921"/>
            <a:ext cx="10304585" cy="369332"/>
          </a:xfrm>
          <a:prstGeom prst="rect">
            <a:avLst/>
          </a:prstGeom>
        </p:spPr>
        <p:txBody>
          <a:bodyPr wrap="square">
            <a:spAutoFit/>
          </a:bodyPr>
          <a:lstStyle/>
          <a:p>
            <a:r>
              <a:rPr lang="en-AU" b="1" dirty="0" err="1">
                <a:solidFill>
                  <a:srgbClr val="0070C0"/>
                </a:solidFill>
                <a:latin typeface="Courier New" panose="02070309020205020404" pitchFamily="49" charset="0"/>
                <a:cs typeface="Courier New" panose="02070309020205020404" pitchFamily="49" charset="0"/>
              </a:rPr>
              <a:t>func</a:t>
            </a:r>
            <a:r>
              <a:rPr lang="en-AU" b="1" dirty="0">
                <a:solidFill>
                  <a:srgbClr val="0070C0"/>
                </a:solidFill>
                <a:latin typeface="Courier New" panose="02070309020205020404" pitchFamily="49" charset="0"/>
                <a:cs typeface="Courier New" panose="02070309020205020404" pitchFamily="49" charset="0"/>
              </a:rPr>
              <a:t> </a:t>
            </a:r>
            <a:r>
              <a:rPr lang="en-AU" b="1" dirty="0" err="1">
                <a:solidFill>
                  <a:srgbClr val="7030A0"/>
                </a:solidFill>
                <a:latin typeface="Courier New" panose="02070309020205020404" pitchFamily="49" charset="0"/>
                <a:cs typeface="Courier New" panose="02070309020205020404" pitchFamily="49" charset="0"/>
              </a:rPr>
              <a:t>ChaincodeStubInterface</a:t>
            </a:r>
            <a:r>
              <a:rPr lang="en-AU" b="1" dirty="0" err="1">
                <a:latin typeface="Courier New" panose="02070309020205020404" pitchFamily="49" charset="0"/>
                <a:cs typeface="Courier New" panose="02070309020205020404" pitchFamily="49" charset="0"/>
              </a:rPr>
              <a:t>.SetEvent</a:t>
            </a:r>
            <a:r>
              <a:rPr lang="en-AU" b="1" dirty="0">
                <a:latin typeface="Courier New" panose="02070309020205020404" pitchFamily="49" charset="0"/>
                <a:cs typeface="Courier New" panose="02070309020205020404" pitchFamily="49" charset="0"/>
              </a:rPr>
              <a:t>(name </a:t>
            </a:r>
            <a:r>
              <a:rPr lang="en-AU" b="1" dirty="0">
                <a:solidFill>
                  <a:srgbClr val="0070C0"/>
                </a:solidFill>
                <a:latin typeface="Courier New" panose="02070309020205020404" pitchFamily="49" charset="0"/>
                <a:cs typeface="Courier New" panose="02070309020205020404" pitchFamily="49" charset="0"/>
              </a:rPr>
              <a:t>string, </a:t>
            </a:r>
            <a:r>
              <a:rPr lang="en-AU" b="1" dirty="0">
                <a:latin typeface="Courier New" panose="02070309020205020404" pitchFamily="49" charset="0"/>
                <a:cs typeface="Courier New" panose="02070309020205020404" pitchFamily="49" charset="0"/>
              </a:rPr>
              <a:t>payload</a:t>
            </a:r>
            <a:r>
              <a:rPr lang="en-AU" b="1" dirty="0">
                <a:solidFill>
                  <a:srgbClr val="0070C0"/>
                </a:solidFill>
                <a:latin typeface="Courier New" panose="02070309020205020404" pitchFamily="49" charset="0"/>
                <a:cs typeface="Courier New" panose="02070309020205020404" pitchFamily="49" charset="0"/>
              </a:rPr>
              <a:t> </a:t>
            </a:r>
            <a:r>
              <a:rPr lang="en-AU" b="1" dirty="0">
                <a:latin typeface="Courier New" panose="02070309020205020404" pitchFamily="49" charset="0"/>
                <a:cs typeface="Courier New" panose="02070309020205020404" pitchFamily="49" charset="0"/>
              </a:rPr>
              <a:t>[]</a:t>
            </a:r>
            <a:r>
              <a:rPr lang="en-AU" b="1" dirty="0">
                <a:solidFill>
                  <a:srgbClr val="0070C0"/>
                </a:solidFill>
                <a:latin typeface="Courier New" panose="02070309020205020404" pitchFamily="49" charset="0"/>
                <a:cs typeface="Courier New" panose="02070309020205020404" pitchFamily="49" charset="0"/>
              </a:rPr>
              <a:t>byte</a:t>
            </a:r>
            <a:r>
              <a:rPr lang="en-AU" b="1" dirty="0">
                <a:latin typeface="Courier New" panose="02070309020205020404" pitchFamily="49" charset="0"/>
                <a:cs typeface="Courier New" panose="02070309020205020404" pitchFamily="49" charset="0"/>
              </a:rPr>
              <a:t>)</a:t>
            </a:r>
            <a:r>
              <a:rPr lang="en-AU" b="1" dirty="0">
                <a:solidFill>
                  <a:srgbClr val="0070C0"/>
                </a:solidFill>
                <a:latin typeface="Courier New" panose="02070309020205020404" pitchFamily="49" charset="0"/>
                <a:cs typeface="Courier New" panose="02070309020205020404" pitchFamily="49" charset="0"/>
              </a:rPr>
              <a:t> error</a:t>
            </a:r>
            <a:endParaRPr lang="en-AU"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09163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a:extLst>
              <a:ext uri="{FF2B5EF4-FFF2-40B4-BE49-F238E27FC236}">
                <a16:creationId xmlns:a16="http://schemas.microsoft.com/office/drawing/2014/main" id="{A41F8416-BEB1-6D46-9F9A-30AE9C7A347D}"/>
              </a:ext>
            </a:extLst>
          </p:cNvPr>
          <p:cNvSpPr/>
          <p:nvPr/>
        </p:nvSpPr>
        <p:spPr>
          <a:xfrm>
            <a:off x="2884116" y="4792590"/>
            <a:ext cx="1792987" cy="312819"/>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1" name="Straight Connector 20">
            <a:extLst>
              <a:ext uri="{FF2B5EF4-FFF2-40B4-BE49-F238E27FC236}">
                <a16:creationId xmlns:a16="http://schemas.microsoft.com/office/drawing/2014/main" id="{C650D56B-80DF-2B4E-BD3B-D5735E14E899}"/>
              </a:ext>
            </a:extLst>
          </p:cNvPr>
          <p:cNvCxnSpPr>
            <a:cxnSpLocks/>
          </p:cNvCxnSpPr>
          <p:nvPr/>
        </p:nvCxnSpPr>
        <p:spPr>
          <a:xfrm>
            <a:off x="4688751" y="4949839"/>
            <a:ext cx="3458787"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4D16C90-D3CD-BB4A-BC44-CE11747D7967}"/>
              </a:ext>
            </a:extLst>
          </p:cNvPr>
          <p:cNvGrpSpPr/>
          <p:nvPr/>
        </p:nvGrpSpPr>
        <p:grpSpPr>
          <a:xfrm>
            <a:off x="8163131" y="4040821"/>
            <a:ext cx="3923361" cy="2602580"/>
            <a:chOff x="8163131" y="4040821"/>
            <a:chExt cx="3923361" cy="2602580"/>
          </a:xfrm>
        </p:grpSpPr>
        <p:sp>
          <p:nvSpPr>
            <p:cNvPr id="19" name="TextBox 18">
              <a:extLst>
                <a:ext uri="{FF2B5EF4-FFF2-40B4-BE49-F238E27FC236}">
                  <a16:creationId xmlns:a16="http://schemas.microsoft.com/office/drawing/2014/main" id="{2CC3DAC2-5B6D-1446-B5AF-63B0993FDB92}"/>
                </a:ext>
              </a:extLst>
            </p:cNvPr>
            <p:cNvSpPr txBox="1"/>
            <p:nvPr/>
          </p:nvSpPr>
          <p:spPr>
            <a:xfrm>
              <a:off x="8233469" y="4164045"/>
              <a:ext cx="3853023" cy="2246769"/>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 </a:t>
              </a:r>
              <a:r>
                <a:rPr lang="en-AU" sz="1400" b="1" dirty="0" err="1">
                  <a:solidFill>
                    <a:srgbClr val="7030A0"/>
                  </a:solidFill>
                  <a:latin typeface="Courier New" panose="02070309020205020404" pitchFamily="49" charset="0"/>
                  <a:cs typeface="Courier New" panose="02070309020205020404" pitchFamily="49" charset="0"/>
                </a:rPr>
                <a:t>ChaincodeEvent</a:t>
              </a:r>
              <a:r>
                <a:rPr lang="en-AU" sz="1400" b="1" dirty="0">
                  <a:solidFill>
                    <a:srgbClr val="0070C0"/>
                  </a:solidFill>
                  <a:latin typeface="Courier New" panose="02070309020205020404" pitchFamily="49" charset="0"/>
                  <a:cs typeface="Courier New" panose="02070309020205020404" pitchFamily="49" charset="0"/>
                </a:rPr>
                <a:t> struct </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ChaincodeId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string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solidFill>
                    <a:srgbClr val="0070C0"/>
                  </a:solidFill>
                  <a:latin typeface="Courier New" panose="02070309020205020404" pitchFamily="49" charset="0"/>
                  <a:cs typeface="Courier New" panose="02070309020205020404" pitchFamily="49" charset="0"/>
                </a:rPr>
                <a:t> string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EventName</a:t>
              </a:r>
              <a:r>
                <a:rPr lang="en-AU" sz="1400" b="1" dirty="0">
                  <a:solidFill>
                    <a:srgbClr val="0070C0"/>
                  </a:solidFill>
                  <a:latin typeface="Courier New" panose="02070309020205020404" pitchFamily="49" charset="0"/>
                  <a:cs typeface="Courier New" panose="02070309020205020404" pitchFamily="49" charset="0"/>
                </a:rPr>
                <a:t> string</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Payload []</a:t>
              </a:r>
              <a:r>
                <a:rPr lang="en-AU" sz="1400" b="1" dirty="0">
                  <a:solidFill>
                    <a:srgbClr val="0070C0"/>
                  </a:solidFill>
                  <a:latin typeface="Courier New" panose="02070309020205020404" pitchFamily="49" charset="0"/>
                  <a:cs typeface="Courier New" panose="02070309020205020404" pitchFamily="49" charset="0"/>
                </a:rPr>
                <a:t>byte </a:t>
              </a:r>
            </a:p>
            <a:p>
              <a:r>
                <a:rPr lang="en-AU" sz="1400" b="1" dirty="0">
                  <a:solidFill>
                    <a:srgbClr val="0070C0"/>
                  </a:solidFill>
                  <a:latin typeface="Courier New" panose="02070309020205020404" pitchFamily="49" charset="0"/>
                  <a:cs typeface="Courier New" panose="02070309020205020404" pitchFamily="49" charset="0"/>
                </a:rPr>
                <a:t>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XXX_NoUnkeyedLiteral</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a:t>
              </a:r>
              <a:r>
                <a:rPr lang="en-AU" sz="1400" b="1" dirty="0">
                  <a:latin typeface="Courier New" panose="02070309020205020404" pitchFamily="49" charset="0"/>
                  <a:cs typeface="Courier New" panose="02070309020205020404" pitchFamily="49" charset="0"/>
                </a:rPr>
                <a:t>{}</a:t>
              </a:r>
              <a:r>
                <a:rPr lang="en-AU" sz="1400" b="1" dirty="0">
                  <a:solidFill>
                    <a:srgbClr val="0070C0"/>
                  </a:solidFill>
                  <a:latin typeface="Courier New" panose="02070309020205020404" pitchFamily="49" charset="0"/>
                  <a:cs typeface="Courier New" panose="02070309020205020404" pitchFamily="49" charset="0"/>
                </a:rPr>
                <a:t>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XXX_unrecognized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XXX_sizecache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int32</a:t>
              </a:r>
            </a:p>
            <a:p>
              <a:r>
                <a:rPr lang="en-AU" sz="1400" b="1" dirty="0">
                  <a:latin typeface="Courier New" panose="02070309020205020404" pitchFamily="49" charset="0"/>
                  <a:cs typeface="Courier New" panose="02070309020205020404" pitchFamily="49" charset="0"/>
                </a:rPr>
                <a:t>}</a:t>
              </a:r>
            </a:p>
          </p:txBody>
        </p:sp>
        <p:sp>
          <p:nvSpPr>
            <p:cNvPr id="22" name="Rounded Rectangle 21">
              <a:extLst>
                <a:ext uri="{FF2B5EF4-FFF2-40B4-BE49-F238E27FC236}">
                  <a16:creationId xmlns:a16="http://schemas.microsoft.com/office/drawing/2014/main" id="{6D22543F-0683-A74D-B630-CC5FED7E9E1B}"/>
                </a:ext>
              </a:extLst>
            </p:cNvPr>
            <p:cNvSpPr/>
            <p:nvPr/>
          </p:nvSpPr>
          <p:spPr>
            <a:xfrm>
              <a:off x="8163131" y="4040821"/>
              <a:ext cx="3677176" cy="2602580"/>
            </a:xfrm>
            <a:prstGeom prst="roundRect">
              <a:avLst>
                <a:gd name="adj" fmla="val 5406"/>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Events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1900720"/>
            <a:ext cx="10494580"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Events are piggy-backed to the peer together with the </a:t>
            </a:r>
            <a:r>
              <a:rPr lang="en-AU" sz="2000" b="1"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of type </a:t>
            </a:r>
            <a:r>
              <a:rPr lang="en-AU" sz="2000" b="1" dirty="0">
                <a:latin typeface="Arial Narrow" panose="020B0604020202020204" pitchFamily="34" charset="0"/>
                <a:cs typeface="Arial Narrow" panose="020B0604020202020204" pitchFamily="34" charset="0"/>
              </a:rPr>
              <a:t>COMPLETED</a:t>
            </a:r>
            <a:r>
              <a:rPr lang="en-AU" sz="2000" dirty="0">
                <a:latin typeface="Arial Narrow" panose="020B0604020202020204" pitchFamily="34" charset="0"/>
                <a:cs typeface="Arial Narrow" panose="020B0604020202020204" pitchFamily="34" charset="0"/>
              </a:rPr>
              <a:t> (</a:t>
            </a:r>
            <a:r>
              <a:rPr lang="en-AU" sz="2000" b="1" dirty="0">
                <a:latin typeface="Arial Narrow" panose="020B0604020202020204" pitchFamily="34" charset="0"/>
                <a:cs typeface="Arial Narrow" panose="020B0604020202020204" pitchFamily="34" charset="0"/>
              </a:rPr>
              <a:t>ERROR</a:t>
            </a:r>
            <a:r>
              <a:rPr lang="en-AU" sz="2000" dirty="0">
                <a:latin typeface="Arial Narrow" panose="020B0604020202020204" pitchFamily="34" charset="0"/>
                <a:cs typeface="Arial Narrow" panose="020B0604020202020204" pitchFamily="34" charset="0"/>
              </a:rPr>
              <a:t>) that represent the outcome of a transaction invocation:</a:t>
            </a:r>
          </a:p>
        </p:txBody>
      </p:sp>
      <p:sp>
        <p:nvSpPr>
          <p:cNvPr id="16" name="TextBox 15">
            <a:extLst>
              <a:ext uri="{FF2B5EF4-FFF2-40B4-BE49-F238E27FC236}">
                <a16:creationId xmlns:a16="http://schemas.microsoft.com/office/drawing/2014/main" id="{67736FF7-875E-4549-8736-00172BDBE6D9}"/>
              </a:ext>
            </a:extLst>
          </p:cNvPr>
          <p:cNvSpPr txBox="1"/>
          <p:nvPr/>
        </p:nvSpPr>
        <p:spPr>
          <a:xfrm>
            <a:off x="859220" y="1421596"/>
            <a:ext cx="172508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Implementation</a:t>
            </a:r>
          </a:p>
        </p:txBody>
      </p:sp>
      <p:sp>
        <p:nvSpPr>
          <p:cNvPr id="14" name="TextBox 13">
            <a:extLst>
              <a:ext uri="{FF2B5EF4-FFF2-40B4-BE49-F238E27FC236}">
                <a16:creationId xmlns:a16="http://schemas.microsoft.com/office/drawing/2014/main" id="{87A1A1F9-05A4-F147-8B84-BB649F0892D7}"/>
              </a:ext>
            </a:extLst>
          </p:cNvPr>
          <p:cNvSpPr txBox="1"/>
          <p:nvPr/>
        </p:nvSpPr>
        <p:spPr>
          <a:xfrm>
            <a:off x="942928" y="2673083"/>
            <a:ext cx="7075657" cy="3970318"/>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 </a:t>
            </a:r>
            <a:r>
              <a:rPr lang="en-AU" sz="1400" b="1" dirty="0" err="1">
                <a:solidFill>
                  <a:srgbClr val="7030A0"/>
                </a:solidFill>
                <a:latin typeface="Courier New" panose="02070309020205020404" pitchFamily="49" charset="0"/>
                <a:cs typeface="Courier New" panose="02070309020205020404" pitchFamily="49" charset="0"/>
              </a:rPr>
              <a:t>ChaincodeMessage</a:t>
            </a:r>
            <a:r>
              <a:rPr lang="en-AU" sz="1400" b="1" dirty="0">
                <a:solidFill>
                  <a:srgbClr val="0070C0"/>
                </a:solidFill>
                <a:latin typeface="Courier New" panose="02070309020205020404" pitchFamily="49" charset="0"/>
                <a:cs typeface="Courier New" panose="02070309020205020404" pitchFamily="49" charset="0"/>
              </a:rPr>
              <a:t> struct </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Type </a:t>
            </a:r>
            <a:r>
              <a:rPr lang="en-AU" sz="1400" b="1" dirty="0" err="1">
                <a:solidFill>
                  <a:srgbClr val="7030A0"/>
                </a:solidFill>
                <a:latin typeface="Courier New" panose="02070309020205020404" pitchFamily="49" charset="0"/>
                <a:cs typeface="Courier New" panose="02070309020205020404" pitchFamily="49" charset="0"/>
              </a:rPr>
              <a:t>ChaincodeMessage_Type</a:t>
            </a:r>
            <a:r>
              <a:rPr lang="en-AU" sz="1400" b="1" dirty="0">
                <a:solidFill>
                  <a:srgbClr val="0070C0"/>
                </a:solidFill>
                <a:latin typeface="Courier New" panose="02070309020205020404" pitchFamily="49" charset="0"/>
                <a:cs typeface="Courier New" panose="02070309020205020404" pitchFamily="49" charset="0"/>
              </a:rPr>
              <a:t>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Timestamp</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timestamp.Timestamp</a:t>
            </a:r>
            <a:r>
              <a:rPr lang="en-AU" sz="1400" b="1" dirty="0">
                <a:solidFill>
                  <a:srgbClr val="0070C0"/>
                </a:solidFill>
                <a:latin typeface="Courier New" panose="02070309020205020404" pitchFamily="49" charset="0"/>
                <a:cs typeface="Courier New" panose="02070309020205020404" pitchFamily="49" charset="0"/>
              </a:rPr>
              <a:t>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Payload []</a:t>
            </a:r>
            <a:r>
              <a:rPr lang="en-AU" sz="1400" b="1" dirty="0">
                <a:solidFill>
                  <a:srgbClr val="0070C0"/>
                </a:solidFill>
                <a:latin typeface="Courier New" panose="02070309020205020404" pitchFamily="49" charset="0"/>
                <a:cs typeface="Courier New" panose="02070309020205020404" pitchFamily="49" charset="0"/>
              </a:rPr>
              <a:t>byte</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Txid</a:t>
            </a:r>
            <a:r>
              <a:rPr lang="en-AU" sz="1400" b="1" dirty="0">
                <a:solidFill>
                  <a:srgbClr val="0070C0"/>
                </a:solidFill>
                <a:latin typeface="Courier New" panose="02070309020205020404" pitchFamily="49" charset="0"/>
                <a:cs typeface="Courier New" panose="02070309020205020404" pitchFamily="49" charset="0"/>
              </a:rPr>
              <a:t> string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Proposal</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SignedProposal</a:t>
            </a:r>
            <a:r>
              <a:rPr lang="en-AU" sz="1400" b="1" dirty="0">
                <a:solidFill>
                  <a:srgbClr val="0070C0"/>
                </a:solidFill>
                <a:latin typeface="Courier New" panose="02070309020205020404" pitchFamily="49" charset="0"/>
                <a:cs typeface="Courier New" panose="02070309020205020404" pitchFamily="49" charset="0"/>
              </a:rPr>
              <a:t> </a:t>
            </a: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a:solidFill>
                  <a:srgbClr val="276C38"/>
                </a:solidFill>
                <a:latin typeface="Courier New" panose="02070309020205020404" pitchFamily="49" charset="0"/>
                <a:cs typeface="Courier New" panose="02070309020205020404" pitchFamily="49" charset="0"/>
              </a:rPr>
              <a:t>   // event emitted by chaincode. Used only with Init or Invoke.</a:t>
            </a:r>
          </a:p>
          <a:p>
            <a:r>
              <a:rPr lang="en-AU" sz="1400" b="1" dirty="0">
                <a:solidFill>
                  <a:srgbClr val="276C38"/>
                </a:solidFill>
                <a:latin typeface="Courier New" panose="02070309020205020404" pitchFamily="49" charset="0"/>
                <a:cs typeface="Courier New" panose="02070309020205020404" pitchFamily="49" charset="0"/>
              </a:rPr>
              <a:t>   // This event is then stored (currently)</a:t>
            </a:r>
          </a:p>
          <a:p>
            <a:r>
              <a:rPr lang="en-AU" sz="1400" b="1" dirty="0">
                <a:solidFill>
                  <a:srgbClr val="276C38"/>
                </a:solidFill>
                <a:latin typeface="Courier New" panose="02070309020205020404" pitchFamily="49" charset="0"/>
                <a:cs typeface="Courier New" panose="02070309020205020404" pitchFamily="49" charset="0"/>
              </a:rPr>
              <a:t>   // with </a:t>
            </a:r>
            <a:r>
              <a:rPr lang="en-AU" sz="1400" b="1" dirty="0" err="1">
                <a:solidFill>
                  <a:srgbClr val="276C38"/>
                </a:solidFill>
                <a:latin typeface="Courier New" panose="02070309020205020404" pitchFamily="49" charset="0"/>
                <a:cs typeface="Courier New" panose="02070309020205020404" pitchFamily="49" charset="0"/>
              </a:rPr>
              <a:t>Block.NonHashData.TransactionResult</a:t>
            </a:r>
            <a:endParaRPr lang="en-AU" sz="1400" b="1" dirty="0">
              <a:solidFill>
                <a:srgbClr val="276C38"/>
              </a:solidFill>
              <a:latin typeface="Courier New" panose="02070309020205020404" pitchFamily="49" charset="0"/>
              <a:cs typeface="Courier New" panose="02070309020205020404" pitchFamily="49" charset="0"/>
            </a:endParaRP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ChaincodeEvent</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ChaincodeEvent</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ChannelId</a:t>
            </a:r>
            <a:r>
              <a:rPr lang="en-AU" sz="1400" b="1" dirty="0">
                <a:solidFill>
                  <a:srgbClr val="0070C0"/>
                </a:solidFill>
                <a:latin typeface="Courier New" panose="02070309020205020404" pitchFamily="49" charset="0"/>
                <a:cs typeface="Courier New" panose="02070309020205020404" pitchFamily="49" charset="0"/>
              </a:rPr>
              <a:t> string </a:t>
            </a:r>
          </a:p>
          <a:p>
            <a:r>
              <a:rPr lang="en-AU" sz="1400" b="1" dirty="0">
                <a:solidFill>
                  <a:srgbClr val="0070C0"/>
                </a:solidFill>
                <a:latin typeface="Courier New" panose="02070309020205020404" pitchFamily="49" charset="0"/>
                <a:cs typeface="Courier New" panose="02070309020205020404" pitchFamily="49" charset="0"/>
              </a:rPr>
              <a:t>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XXX_NoUnkeyedLiteral</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a:t>
            </a:r>
            <a:r>
              <a:rPr lang="en-AU" sz="1400" b="1" dirty="0">
                <a:latin typeface="Courier New" panose="02070309020205020404" pitchFamily="49" charset="0"/>
                <a:cs typeface="Courier New" panose="02070309020205020404" pitchFamily="49" charset="0"/>
              </a:rPr>
              <a:t>{}</a:t>
            </a:r>
            <a:r>
              <a:rPr lang="en-AU" sz="1400" b="1" dirty="0">
                <a:solidFill>
                  <a:srgbClr val="0070C0"/>
                </a:solidFill>
                <a:latin typeface="Courier New" panose="02070309020205020404" pitchFamily="49" charset="0"/>
                <a:cs typeface="Courier New" panose="02070309020205020404" pitchFamily="49" charset="0"/>
              </a:rPr>
              <a:t> </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XXX_unrecognized</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XXX_sizecache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int32</a:t>
            </a:r>
          </a:p>
          <a:p>
            <a:r>
              <a:rPr lang="en-A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000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B05592E-14BD-7F49-8CAF-38397FB57E64}"/>
              </a:ext>
            </a:extLst>
          </p:cNvPr>
          <p:cNvGrpSpPr/>
          <p:nvPr/>
        </p:nvGrpSpPr>
        <p:grpSpPr>
          <a:xfrm>
            <a:off x="1149101" y="3528376"/>
            <a:ext cx="10020592" cy="2637963"/>
            <a:chOff x="1149101" y="3528376"/>
            <a:chExt cx="10020592" cy="2637963"/>
          </a:xfrm>
        </p:grpSpPr>
        <p:sp>
          <p:nvSpPr>
            <p:cNvPr id="17" name="Rounded Rectangle 16">
              <a:extLst>
                <a:ext uri="{FF2B5EF4-FFF2-40B4-BE49-F238E27FC236}">
                  <a16:creationId xmlns:a16="http://schemas.microsoft.com/office/drawing/2014/main" id="{955D8E88-E16A-2D4A-8843-6D64C2E2B4D5}"/>
                </a:ext>
              </a:extLst>
            </p:cNvPr>
            <p:cNvSpPr/>
            <p:nvPr/>
          </p:nvSpPr>
          <p:spPr>
            <a:xfrm>
              <a:off x="1149101" y="3528376"/>
              <a:ext cx="6799145" cy="269901"/>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ounded Rectangle 17">
              <a:extLst>
                <a:ext uri="{FF2B5EF4-FFF2-40B4-BE49-F238E27FC236}">
                  <a16:creationId xmlns:a16="http://schemas.microsoft.com/office/drawing/2014/main" id="{E10078D5-1BC4-7348-8578-008B55FE9D30}"/>
                </a:ext>
              </a:extLst>
            </p:cNvPr>
            <p:cNvSpPr/>
            <p:nvPr/>
          </p:nvSpPr>
          <p:spPr>
            <a:xfrm>
              <a:off x="7057533" y="5896438"/>
              <a:ext cx="3481514" cy="269901"/>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a:extLst>
                <a:ext uri="{FF2B5EF4-FFF2-40B4-BE49-F238E27FC236}">
                  <a16:creationId xmlns:a16="http://schemas.microsoft.com/office/drawing/2014/main" id="{180C39D2-6375-B242-8477-8FD71309006A}"/>
                </a:ext>
              </a:extLst>
            </p:cNvPr>
            <p:cNvCxnSpPr>
              <a:cxnSpLocks/>
              <a:stCxn id="17" idx="3"/>
            </p:cNvCxnSpPr>
            <p:nvPr/>
          </p:nvCxnSpPr>
          <p:spPr>
            <a:xfrm>
              <a:off x="7948246" y="3663327"/>
              <a:ext cx="3219578"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D17F639-D7D4-9247-9A9C-1450E98B0C03}"/>
                </a:ext>
              </a:extLst>
            </p:cNvPr>
            <p:cNvCxnSpPr>
              <a:cxnSpLocks/>
            </p:cNvCxnSpPr>
            <p:nvPr/>
          </p:nvCxnSpPr>
          <p:spPr>
            <a:xfrm>
              <a:off x="10539047" y="6031389"/>
              <a:ext cx="628777"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5B1328F-B337-A94F-9A6D-1139FF03E672}"/>
                </a:ext>
              </a:extLst>
            </p:cNvPr>
            <p:cNvCxnSpPr>
              <a:cxnSpLocks/>
            </p:cNvCxnSpPr>
            <p:nvPr/>
          </p:nvCxnSpPr>
          <p:spPr>
            <a:xfrm>
              <a:off x="11169693" y="3661868"/>
              <a:ext cx="0" cy="236952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Events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43" name="TextBox 42">
            <a:extLst>
              <a:ext uri="{FF2B5EF4-FFF2-40B4-BE49-F238E27FC236}">
                <a16:creationId xmlns:a16="http://schemas.microsoft.com/office/drawing/2014/main" id="{1CA287D3-4480-A34E-B10C-B2FD5024DA43}"/>
              </a:ext>
            </a:extLst>
          </p:cNvPr>
          <p:cNvSpPr txBox="1"/>
          <p:nvPr/>
        </p:nvSpPr>
        <p:spPr>
          <a:xfrm>
            <a:off x="859220" y="1900720"/>
            <a:ext cx="10494580"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last event set is locally cached in the stub and if present, added to the chaincode message by the Handler when composing the response </a:t>
            </a:r>
            <a:r>
              <a:rPr lang="en-AU" sz="2000" b="1" dirty="0" err="1">
                <a:latin typeface="Arial Narrow" panose="020B0604020202020204" pitchFamily="34" charset="0"/>
                <a:cs typeface="Arial Narrow" panose="020B0604020202020204" pitchFamily="34" charset="0"/>
              </a:rPr>
              <a:t>ChaincodeMessage</a:t>
            </a:r>
            <a:r>
              <a:rPr lang="en-AU" sz="2000" dirty="0">
                <a:latin typeface="Arial Narrow" panose="020B0604020202020204" pitchFamily="34" charset="0"/>
                <a:cs typeface="Arial Narrow" panose="020B0604020202020204" pitchFamily="34" charset="0"/>
              </a:rPr>
              <a:t> in </a:t>
            </a:r>
            <a:r>
              <a:rPr lang="en-AU" sz="2000" b="1" dirty="0" err="1">
                <a:latin typeface="Arial Narrow" panose="020B0604020202020204" pitchFamily="34" charset="0"/>
                <a:cs typeface="Arial Narrow" panose="020B0604020202020204" pitchFamily="34" charset="0"/>
              </a:rPr>
              <a:t>handleInit</a:t>
            </a:r>
            <a:r>
              <a:rPr lang="en-AU" sz="2000" b="1" dirty="0">
                <a:latin typeface="Arial Narrow" panose="020B0604020202020204" pitchFamily="34" charset="0"/>
                <a:cs typeface="Arial Narrow" panose="020B0604020202020204" pitchFamily="34" charset="0"/>
              </a:rPr>
              <a:t>(...)</a:t>
            </a:r>
            <a:r>
              <a:rPr lang="en-AU" sz="2000" dirty="0">
                <a:latin typeface="Arial Narrow" panose="020B0604020202020204" pitchFamily="34" charset="0"/>
                <a:cs typeface="Arial Narrow" panose="020B0604020202020204" pitchFamily="34" charset="0"/>
              </a:rPr>
              <a:t>, </a:t>
            </a:r>
            <a:r>
              <a:rPr lang="en-AU" sz="2000" b="1" dirty="0" err="1">
                <a:latin typeface="Arial Narrow" panose="020B0604020202020204" pitchFamily="34" charset="0"/>
                <a:cs typeface="Arial Narrow" panose="020B0604020202020204" pitchFamily="34" charset="0"/>
              </a:rPr>
              <a:t>handleTransaction</a:t>
            </a:r>
            <a:r>
              <a:rPr lang="en-AU" sz="2000" b="1" dirty="0">
                <a:latin typeface="Arial Narrow" panose="020B0604020202020204" pitchFamily="34" charset="0"/>
                <a:cs typeface="Arial Narrow" panose="020B0604020202020204" pitchFamily="34" charset="0"/>
              </a:rPr>
              <a:t>(...)</a:t>
            </a:r>
          </a:p>
        </p:txBody>
      </p:sp>
      <p:sp>
        <p:nvSpPr>
          <p:cNvPr id="16" name="TextBox 15">
            <a:extLst>
              <a:ext uri="{FF2B5EF4-FFF2-40B4-BE49-F238E27FC236}">
                <a16:creationId xmlns:a16="http://schemas.microsoft.com/office/drawing/2014/main" id="{67736FF7-875E-4549-8736-00172BDBE6D9}"/>
              </a:ext>
            </a:extLst>
          </p:cNvPr>
          <p:cNvSpPr txBox="1"/>
          <p:nvPr/>
        </p:nvSpPr>
        <p:spPr>
          <a:xfrm>
            <a:off x="859220" y="1421596"/>
            <a:ext cx="172508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Implementation</a:t>
            </a:r>
          </a:p>
        </p:txBody>
      </p:sp>
      <p:sp>
        <p:nvSpPr>
          <p:cNvPr id="14" name="TextBox 13">
            <a:extLst>
              <a:ext uri="{FF2B5EF4-FFF2-40B4-BE49-F238E27FC236}">
                <a16:creationId xmlns:a16="http://schemas.microsoft.com/office/drawing/2014/main" id="{87A1A1F9-05A4-F147-8B84-BB649F0892D7}"/>
              </a:ext>
            </a:extLst>
          </p:cNvPr>
          <p:cNvSpPr txBox="1"/>
          <p:nvPr/>
        </p:nvSpPr>
        <p:spPr>
          <a:xfrm>
            <a:off x="872589" y="2790313"/>
            <a:ext cx="11249073" cy="3785652"/>
          </a:xfrm>
          <a:prstGeom prst="rect">
            <a:avLst/>
          </a:prstGeom>
          <a:noFill/>
        </p:spPr>
        <p:txBody>
          <a:bodyPr wrap="square" rtlCol="0">
            <a:spAutoFit/>
          </a:bodyPr>
          <a:lstStyle/>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latin typeface="Courier New" panose="02070309020205020404" pitchFamily="49" charset="0"/>
                <a:cs typeface="Courier New" panose="02070309020205020404" pitchFamily="49" charset="0"/>
              </a:rPr>
              <a:t>(s</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ChaincodeStub</a:t>
            </a:r>
            <a:r>
              <a:rPr lang="en-AU" sz="1200" b="1" dirty="0">
                <a:latin typeface="Courier New" panose="02070309020205020404" pitchFamily="49" charset="0"/>
                <a:cs typeface="Courier New" panose="02070309020205020404" pitchFamily="49" charset="0"/>
              </a:rPr>
              <a:t>)</a:t>
            </a:r>
            <a:r>
              <a:rPr lang="en-AU" sz="1200" b="1" dirty="0">
                <a:solidFill>
                  <a:srgbClr val="0070C0"/>
                </a:solidFill>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SetEvent</a:t>
            </a:r>
            <a:r>
              <a:rPr lang="en-AU" sz="1200" b="1" dirty="0">
                <a:latin typeface="Courier New" panose="02070309020205020404" pitchFamily="49" charset="0"/>
                <a:cs typeface="Courier New" panose="02070309020205020404" pitchFamily="49" charset="0"/>
              </a:rPr>
              <a:t>(name </a:t>
            </a:r>
            <a:r>
              <a:rPr lang="en-AU" sz="1200" b="1" dirty="0">
                <a:solidFill>
                  <a:srgbClr val="0070C0"/>
                </a:solidFill>
                <a:latin typeface="Courier New" panose="02070309020205020404" pitchFamily="49" charset="0"/>
                <a:cs typeface="Courier New" panose="02070309020205020404" pitchFamily="49" charset="0"/>
              </a:rPr>
              <a:t>string</a:t>
            </a:r>
            <a:r>
              <a:rPr lang="en-AU" sz="1200" b="1" dirty="0">
                <a:latin typeface="Courier New" panose="02070309020205020404" pitchFamily="49" charset="0"/>
                <a:cs typeface="Courier New" panose="02070309020205020404" pitchFamily="49" charset="0"/>
              </a:rPr>
              <a:t>, payload []</a:t>
            </a:r>
            <a:r>
              <a:rPr lang="en-AU" sz="1200" b="1" dirty="0">
                <a:solidFill>
                  <a:srgbClr val="0070C0"/>
                </a:solidFill>
                <a:latin typeface="Courier New" panose="02070309020205020404" pitchFamily="49" charset="0"/>
                <a:cs typeface="Courier New" panose="02070309020205020404" pitchFamily="49" charset="0"/>
              </a:rPr>
              <a:t>byte</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if</a:t>
            </a:r>
            <a:r>
              <a:rPr lang="en-AU" sz="1200" b="1" dirty="0">
                <a:latin typeface="Courier New" panose="02070309020205020404" pitchFamily="49" charset="0"/>
                <a:cs typeface="Courier New" panose="02070309020205020404" pitchFamily="49" charset="0"/>
              </a:rPr>
              <a:t> name == ""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errors.New</a:t>
            </a:r>
            <a:r>
              <a:rPr lang="en-AU" sz="1200" b="1" dirty="0">
                <a:latin typeface="Courier New" panose="02070309020205020404" pitchFamily="49" charset="0"/>
                <a:cs typeface="Courier New" panose="02070309020205020404" pitchFamily="49" charset="0"/>
              </a:rPr>
              <a:t>("event name cannot be empty string")</a:t>
            </a:r>
          </a:p>
          <a:p>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s.chaincodeEvent</a:t>
            </a:r>
            <a:r>
              <a:rPr lang="en-AU" sz="1200" b="1" dirty="0">
                <a:latin typeface="Courier New" panose="02070309020205020404" pitchFamily="49" charset="0"/>
                <a:cs typeface="Courier New" panose="02070309020205020404" pitchFamily="49" charset="0"/>
              </a:rPr>
              <a:t> = </a:t>
            </a:r>
            <a:r>
              <a:rPr lang="en-AU" sz="1200" b="1" dirty="0">
                <a:solidFill>
                  <a:srgbClr val="7030A0"/>
                </a:solidFill>
                <a:latin typeface="Courier New" panose="02070309020205020404" pitchFamily="49" charset="0"/>
                <a:cs typeface="Courier New" panose="02070309020205020404" pitchFamily="49" charset="0"/>
              </a:rPr>
              <a:t>&amp;</a:t>
            </a:r>
            <a:r>
              <a:rPr lang="en-AU" sz="1200" b="1" dirty="0" err="1">
                <a:solidFill>
                  <a:srgbClr val="7030A0"/>
                </a:solidFill>
                <a:latin typeface="Courier New" panose="02070309020205020404" pitchFamily="49" charset="0"/>
                <a:cs typeface="Courier New" panose="02070309020205020404" pitchFamily="49" charset="0"/>
              </a:rPr>
              <a:t>pb.ChaincodeEvent</a:t>
            </a:r>
            <a:r>
              <a:rPr lang="en-AU" sz="1200" b="1" dirty="0">
                <a:latin typeface="Courier New" panose="02070309020205020404" pitchFamily="49" charset="0"/>
                <a:cs typeface="Courier New" panose="02070309020205020404" pitchFamily="49" charset="0"/>
              </a:rPr>
              <a:t>{</a:t>
            </a:r>
            <a:r>
              <a:rPr lang="en-AU" sz="1200" b="1" dirty="0" err="1">
                <a:latin typeface="Courier New" panose="02070309020205020404" pitchFamily="49" charset="0"/>
                <a:cs typeface="Courier New" panose="02070309020205020404" pitchFamily="49" charset="0"/>
              </a:rPr>
              <a:t>EventName</a:t>
            </a:r>
            <a:r>
              <a:rPr lang="en-AU" sz="1200" b="1" dirty="0">
                <a:latin typeface="Courier New" panose="02070309020205020404" pitchFamily="49" charset="0"/>
                <a:cs typeface="Courier New" panose="02070309020205020404" pitchFamily="49" charset="0"/>
              </a:rPr>
              <a:t>: name, Payload: payload}</a:t>
            </a:r>
          </a:p>
          <a:p>
            <a:r>
              <a:rPr lang="en-AU" sz="1200" b="1" dirty="0">
                <a:latin typeface="Courier New" panose="02070309020205020404" pitchFamily="49" charset="0"/>
                <a:cs typeface="Courier New" panose="02070309020205020404" pitchFamily="49" charset="0"/>
              </a:rPr>
              <a:t>}</a:t>
            </a:r>
          </a:p>
          <a:p>
            <a:endParaRPr lang="en-AU" sz="1200" b="1" dirty="0">
              <a:latin typeface="Courier New" panose="02070309020205020404" pitchFamily="49" charset="0"/>
              <a:cs typeface="Courier New" panose="02070309020205020404" pitchFamily="49" charset="0"/>
            </a:endParaRPr>
          </a:p>
          <a:p>
            <a:endParaRPr lang="en-AU" sz="1200" b="1" dirty="0">
              <a:latin typeface="Courier New" panose="02070309020205020404" pitchFamily="49" charset="0"/>
              <a:cs typeface="Courier New" panose="02070309020205020404" pitchFamily="49" charset="0"/>
            </a:endParaRPr>
          </a:p>
          <a:p>
            <a:r>
              <a:rPr lang="en-AU" sz="1200" b="1" dirty="0">
                <a:solidFill>
                  <a:srgbClr val="276C38"/>
                </a:solidFill>
                <a:latin typeface="Courier New" panose="02070309020205020404" pitchFamily="49" charset="0"/>
                <a:cs typeface="Courier New" panose="02070309020205020404" pitchFamily="49" charset="0"/>
              </a:rPr>
              <a:t>// similar flow for </a:t>
            </a:r>
            <a:r>
              <a:rPr lang="en-AU" sz="1200" b="1" dirty="0" err="1">
                <a:solidFill>
                  <a:srgbClr val="276C38"/>
                </a:solidFill>
                <a:latin typeface="Courier New" panose="02070309020205020404" pitchFamily="49" charset="0"/>
                <a:cs typeface="Courier New" panose="02070309020205020404" pitchFamily="49" charset="0"/>
              </a:rPr>
              <a:t>handleTransaction</a:t>
            </a:r>
            <a:r>
              <a:rPr lang="en-AU" sz="1200" b="1" dirty="0">
                <a:solidFill>
                  <a:srgbClr val="276C38"/>
                </a:solidFill>
                <a:latin typeface="Courier New" panose="02070309020205020404" pitchFamily="49" charset="0"/>
                <a:cs typeface="Courier New" panose="02070309020205020404" pitchFamily="49" charset="0"/>
              </a:rPr>
              <a:t>, chaincode events also set for ERROR.</a:t>
            </a:r>
          </a:p>
          <a:p>
            <a:r>
              <a:rPr lang="en-AU" sz="1200" b="1" dirty="0" err="1">
                <a:solidFill>
                  <a:srgbClr val="0070C0"/>
                </a:solidFill>
                <a:latin typeface="Courier New" panose="02070309020205020404" pitchFamily="49" charset="0"/>
                <a:cs typeface="Courier New" panose="02070309020205020404" pitchFamily="49" charset="0"/>
              </a:rPr>
              <a:t>func</a:t>
            </a:r>
            <a:r>
              <a:rPr lang="en-AU" sz="1200" b="1" dirty="0">
                <a:latin typeface="Courier New" panose="02070309020205020404" pitchFamily="49" charset="0"/>
                <a:cs typeface="Courier New" panose="02070309020205020404" pitchFamily="49" charset="0"/>
              </a:rPr>
              <a:t> (h </a:t>
            </a:r>
            <a:r>
              <a:rPr lang="en-AU" sz="1200" b="1" dirty="0">
                <a:solidFill>
                  <a:srgbClr val="7030A0"/>
                </a:solidFill>
                <a:latin typeface="Courier New" panose="02070309020205020404" pitchFamily="49" charset="0"/>
                <a:cs typeface="Courier New" panose="02070309020205020404" pitchFamily="49" charset="0"/>
              </a:rPr>
              <a:t>*Handler</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handleInit</a:t>
            </a:r>
            <a:r>
              <a:rPr lang="en-AU" sz="1200" b="1" dirty="0">
                <a:latin typeface="Courier New" panose="02070309020205020404" pitchFamily="49" charset="0"/>
                <a:cs typeface="Courier New" panose="02070309020205020404" pitchFamily="49" charset="0"/>
              </a:rPr>
              <a:t>(msg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pb.ChaincodeMessage</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t>
            </a:r>
            <a:r>
              <a:rPr lang="en-AU" sz="1200" b="1" dirty="0" err="1">
                <a:solidFill>
                  <a:srgbClr val="7030A0"/>
                </a:solidFill>
                <a:latin typeface="Courier New" panose="02070309020205020404" pitchFamily="49" charset="0"/>
                <a:cs typeface="Courier New" panose="02070309020205020404" pitchFamily="49" charset="0"/>
              </a:rPr>
              <a:t>pb.ChaincodeMessage</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error</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stub, err := </a:t>
            </a:r>
            <a:r>
              <a:rPr lang="en-AU" sz="1200" b="1" dirty="0" err="1">
                <a:latin typeface="Courier New" panose="02070309020205020404" pitchFamily="49" charset="0"/>
                <a:cs typeface="Courier New" panose="02070309020205020404" pitchFamily="49" charset="0"/>
              </a:rPr>
              <a:t>newChaincodeStub</a:t>
            </a:r>
            <a:r>
              <a:rPr lang="en-AU" sz="1200" b="1" dirty="0">
                <a:latin typeface="Courier New" panose="02070309020205020404" pitchFamily="49" charset="0"/>
                <a:cs typeface="Courier New" panose="02070309020205020404" pitchFamily="49" charset="0"/>
              </a:rPr>
              <a:t>(h, </a:t>
            </a:r>
            <a:r>
              <a:rPr lang="en-AU" sz="1200" b="1" dirty="0" err="1">
                <a:latin typeface="Courier New" panose="02070309020205020404" pitchFamily="49" charset="0"/>
                <a:cs typeface="Courier New" panose="02070309020205020404" pitchFamily="49" charset="0"/>
              </a:rPr>
              <a:t>msg.ChannelId</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msg.Txid</a:t>
            </a:r>
            <a:r>
              <a:rPr lang="en-AU" sz="1200" b="1" dirty="0">
                <a:latin typeface="Courier New" panose="02070309020205020404" pitchFamily="49" charset="0"/>
                <a:cs typeface="Courier New" panose="02070309020205020404" pitchFamily="49" charset="0"/>
              </a:rPr>
              <a:t>, input, </a:t>
            </a:r>
            <a:r>
              <a:rPr lang="en-AU" sz="1200" b="1" dirty="0" err="1">
                <a:latin typeface="Courier New" panose="02070309020205020404" pitchFamily="49" charset="0"/>
                <a:cs typeface="Courier New" panose="02070309020205020404" pitchFamily="49" charset="0"/>
              </a:rPr>
              <a:t>msg.Proposal</a:t>
            </a:r>
            <a:r>
              <a:rPr lang="en-AU" sz="1200" b="1" dirty="0">
                <a:latin typeface="Courier New" panose="02070309020205020404" pitchFamily="49" charset="0"/>
                <a:cs typeface="Courier New" panose="02070309020205020404" pitchFamily="49" charset="0"/>
              </a:rPr>
              <a:t>)</a:t>
            </a:r>
          </a:p>
          <a:p>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res := </a:t>
            </a:r>
            <a:r>
              <a:rPr lang="en-AU" sz="1200" b="1" dirty="0" err="1">
                <a:latin typeface="Courier New" panose="02070309020205020404" pitchFamily="49" charset="0"/>
                <a:cs typeface="Courier New" panose="02070309020205020404" pitchFamily="49" charset="0"/>
              </a:rPr>
              <a:t>h.cc.Init</a:t>
            </a:r>
            <a:r>
              <a:rPr lang="en-AU" sz="1200" b="1" dirty="0">
                <a:latin typeface="Courier New" panose="02070309020205020404" pitchFamily="49" charset="0"/>
                <a:cs typeface="Courier New" panose="02070309020205020404" pitchFamily="49" charset="0"/>
              </a:rPr>
              <a:t>(stub)</a:t>
            </a:r>
          </a:p>
          <a:p>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resBytes</a:t>
            </a:r>
            <a:r>
              <a:rPr lang="en-AU" sz="1200" b="1" dirty="0">
                <a:latin typeface="Courier New" panose="02070309020205020404" pitchFamily="49" charset="0"/>
                <a:cs typeface="Courier New" panose="02070309020205020404" pitchFamily="49" charset="0"/>
              </a:rPr>
              <a:t>, err := </a:t>
            </a:r>
            <a:r>
              <a:rPr lang="en-AU" sz="1200" b="1" dirty="0" err="1">
                <a:latin typeface="Courier New" panose="02070309020205020404" pitchFamily="49" charset="0"/>
                <a:cs typeface="Courier New" panose="02070309020205020404" pitchFamily="49" charset="0"/>
              </a:rPr>
              <a:t>proto.Marshal</a:t>
            </a:r>
            <a:r>
              <a:rPr lang="en-AU" sz="1200" b="1" dirty="0">
                <a:latin typeface="Courier New" panose="02070309020205020404" pitchFamily="49" charset="0"/>
                <a:cs typeface="Courier New" panose="02070309020205020404" pitchFamily="49" charset="0"/>
              </a:rPr>
              <a:t>(&amp;res)</a:t>
            </a:r>
          </a:p>
          <a:p>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return</a:t>
            </a:r>
            <a:r>
              <a:rPr lang="en-AU" sz="1200" b="1" dirty="0">
                <a:latin typeface="Courier New" panose="02070309020205020404" pitchFamily="49" charset="0"/>
                <a:cs typeface="Courier New" panose="02070309020205020404" pitchFamily="49" charset="0"/>
              </a:rPr>
              <a:t> </a:t>
            </a:r>
            <a:r>
              <a:rPr lang="en-AU" sz="1200" b="1" dirty="0">
                <a:solidFill>
                  <a:srgbClr val="7030A0"/>
                </a:solidFill>
                <a:latin typeface="Courier New" panose="02070309020205020404" pitchFamily="49" charset="0"/>
                <a:cs typeface="Courier New" panose="02070309020205020404" pitchFamily="49" charset="0"/>
              </a:rPr>
              <a:t>&amp;</a:t>
            </a:r>
            <a:r>
              <a:rPr lang="en-AU" sz="1200" b="1" dirty="0" err="1">
                <a:solidFill>
                  <a:srgbClr val="7030A0"/>
                </a:solidFill>
                <a:latin typeface="Courier New" panose="02070309020205020404" pitchFamily="49" charset="0"/>
                <a:cs typeface="Courier New" panose="02070309020205020404" pitchFamily="49" charset="0"/>
              </a:rPr>
              <a:t>pb.ChaincodeMessage</a:t>
            </a:r>
            <a:r>
              <a:rPr lang="en-AU" sz="1200" b="1" dirty="0">
                <a:latin typeface="Courier New" panose="02070309020205020404" pitchFamily="49" charset="0"/>
                <a:cs typeface="Courier New" panose="02070309020205020404" pitchFamily="49" charset="0"/>
              </a:rPr>
              <a:t>{Type: </a:t>
            </a:r>
            <a:r>
              <a:rPr lang="en-AU" sz="1200" b="1" dirty="0" err="1">
                <a:latin typeface="Courier New" panose="02070309020205020404" pitchFamily="49" charset="0"/>
                <a:cs typeface="Courier New" panose="02070309020205020404" pitchFamily="49" charset="0"/>
              </a:rPr>
              <a:t>pb.ChaincodeMessage_COMPLETED</a:t>
            </a:r>
            <a:r>
              <a:rPr lang="en-AU" sz="1200" b="1" dirty="0">
                <a:latin typeface="Courier New" panose="02070309020205020404" pitchFamily="49" charset="0"/>
                <a:cs typeface="Courier New" panose="02070309020205020404" pitchFamily="49" charset="0"/>
              </a:rPr>
              <a:t>, </a:t>
            </a:r>
          </a:p>
          <a:p>
            <a:r>
              <a:rPr lang="en-AU" sz="1200" b="1" dirty="0">
                <a:latin typeface="Courier New" panose="02070309020205020404" pitchFamily="49" charset="0"/>
                <a:cs typeface="Courier New" panose="02070309020205020404" pitchFamily="49" charset="0"/>
              </a:rPr>
              <a:t>                                Payload: </a:t>
            </a:r>
            <a:r>
              <a:rPr lang="en-AU" sz="1200" b="1" dirty="0" err="1">
                <a:latin typeface="Courier New" panose="02070309020205020404" pitchFamily="49" charset="0"/>
                <a:cs typeface="Courier New" panose="02070309020205020404" pitchFamily="49" charset="0"/>
              </a:rPr>
              <a:t>resBytes</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Txid</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msg.Txid</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ChaincodeEvent</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stub.chaincodeEvent</a:t>
            </a:r>
            <a:r>
              <a:rPr lang="en-AU" sz="1200" b="1" dirty="0">
                <a:latin typeface="Courier New" panose="02070309020205020404" pitchFamily="49" charset="0"/>
                <a:cs typeface="Courier New" panose="02070309020205020404" pitchFamily="49" charset="0"/>
              </a:rPr>
              <a:t>,</a:t>
            </a:r>
          </a:p>
          <a:p>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ChannelId</a:t>
            </a:r>
            <a:r>
              <a:rPr lang="en-AU" sz="1200" b="1" dirty="0">
                <a:latin typeface="Courier New" panose="02070309020205020404" pitchFamily="49" charset="0"/>
                <a:cs typeface="Courier New" panose="02070309020205020404" pitchFamily="49" charset="0"/>
              </a:rPr>
              <a:t>: </a:t>
            </a:r>
            <a:r>
              <a:rPr lang="en-AU" sz="1200" b="1" dirty="0" err="1">
                <a:latin typeface="Courier New" panose="02070309020205020404" pitchFamily="49" charset="0"/>
                <a:cs typeface="Courier New" panose="02070309020205020404" pitchFamily="49" charset="0"/>
              </a:rPr>
              <a:t>stub.ChannelID</a:t>
            </a:r>
            <a:r>
              <a:rPr lang="en-AU" sz="1200" b="1" dirty="0">
                <a:latin typeface="Courier New" panose="02070309020205020404" pitchFamily="49" charset="0"/>
                <a:cs typeface="Courier New" panose="02070309020205020404" pitchFamily="49" charset="0"/>
              </a:rPr>
              <a:t>}, </a:t>
            </a:r>
            <a:r>
              <a:rPr lang="en-AU" sz="1200" b="1" dirty="0">
                <a:solidFill>
                  <a:srgbClr val="0070C0"/>
                </a:solidFill>
                <a:latin typeface="Courier New" panose="02070309020205020404" pitchFamily="49" charset="0"/>
                <a:cs typeface="Courier New" panose="02070309020205020404" pitchFamily="49" charset="0"/>
              </a:rPr>
              <a:t>nil</a:t>
            </a:r>
          </a:p>
          <a:p>
            <a:r>
              <a:rPr lang="en-AU"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919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What’s Left in the Shim?</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6" name="TextBox 15">
            <a:extLst>
              <a:ext uri="{FF2B5EF4-FFF2-40B4-BE49-F238E27FC236}">
                <a16:creationId xmlns:a16="http://schemas.microsoft.com/office/drawing/2014/main" id="{67736FF7-875E-4549-8736-00172BDBE6D9}"/>
              </a:ext>
            </a:extLst>
          </p:cNvPr>
          <p:cNvSpPr txBox="1"/>
          <p:nvPr/>
        </p:nvSpPr>
        <p:spPr>
          <a:xfrm>
            <a:off x="859220" y="1421596"/>
            <a:ext cx="1725088"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Implementation</a:t>
            </a:r>
          </a:p>
        </p:txBody>
      </p:sp>
      <p:grpSp>
        <p:nvGrpSpPr>
          <p:cNvPr id="70" name="Group 69">
            <a:extLst>
              <a:ext uri="{FF2B5EF4-FFF2-40B4-BE49-F238E27FC236}">
                <a16:creationId xmlns:a16="http://schemas.microsoft.com/office/drawing/2014/main" id="{54E89988-6DF6-134E-863F-F8A893B42406}"/>
              </a:ext>
            </a:extLst>
          </p:cNvPr>
          <p:cNvGrpSpPr/>
          <p:nvPr/>
        </p:nvGrpSpPr>
        <p:grpSpPr>
          <a:xfrm>
            <a:off x="1029200" y="2017261"/>
            <a:ext cx="3535247" cy="4658037"/>
            <a:chOff x="806463" y="2017261"/>
            <a:chExt cx="3535247" cy="4658037"/>
          </a:xfrm>
        </p:grpSpPr>
        <p:cxnSp>
          <p:nvCxnSpPr>
            <p:cNvPr id="11" name="Straight Connector 10">
              <a:extLst>
                <a:ext uri="{FF2B5EF4-FFF2-40B4-BE49-F238E27FC236}">
                  <a16:creationId xmlns:a16="http://schemas.microsoft.com/office/drawing/2014/main" id="{9853FCBF-A247-674F-BAB6-6D7814C8C53D}"/>
                </a:ext>
              </a:extLst>
            </p:cNvPr>
            <p:cNvCxnSpPr>
              <a:cxnSpLocks/>
            </p:cNvCxnSpPr>
            <p:nvPr/>
          </p:nvCxnSpPr>
          <p:spPr>
            <a:xfrm>
              <a:off x="1586047" y="2441508"/>
              <a:ext cx="0" cy="3502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descr="A close up of a camera&#10;&#10;Description automatically generated">
              <a:extLst>
                <a:ext uri="{FF2B5EF4-FFF2-40B4-BE49-F238E27FC236}">
                  <a16:creationId xmlns:a16="http://schemas.microsoft.com/office/drawing/2014/main" id="{0A4F76F7-CDC4-C043-BFAD-83B1B4D2A133}"/>
                </a:ext>
              </a:extLst>
            </p:cNvPr>
            <p:cNvPicPr>
              <a:picLocks noChangeAspect="1"/>
            </p:cNvPicPr>
            <p:nvPr/>
          </p:nvPicPr>
          <p:blipFill>
            <a:blip r:embed="rId3"/>
            <a:stretch>
              <a:fillRect/>
            </a:stretch>
          </p:blipFill>
          <p:spPr>
            <a:xfrm>
              <a:off x="1345840" y="2017261"/>
              <a:ext cx="461578" cy="461578"/>
            </a:xfrm>
            <a:prstGeom prst="rect">
              <a:avLst/>
            </a:prstGeom>
          </p:spPr>
        </p:pic>
        <p:sp>
          <p:nvSpPr>
            <p:cNvPr id="15" name="TextBox 14">
              <a:extLst>
                <a:ext uri="{FF2B5EF4-FFF2-40B4-BE49-F238E27FC236}">
                  <a16:creationId xmlns:a16="http://schemas.microsoft.com/office/drawing/2014/main" id="{CB3CDCE2-1F77-184C-945D-D2C4DF3E66D1}"/>
                </a:ext>
              </a:extLst>
            </p:cNvPr>
            <p:cNvSpPr txBox="1"/>
            <p:nvPr/>
          </p:nvSpPr>
          <p:spPr>
            <a:xfrm>
              <a:off x="1807418" y="2044015"/>
              <a:ext cx="583814"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shim</a:t>
              </a:r>
            </a:p>
          </p:txBody>
        </p:sp>
        <p:cxnSp>
          <p:nvCxnSpPr>
            <p:cNvPr id="25" name="Straight Connector 24">
              <a:extLst>
                <a:ext uri="{FF2B5EF4-FFF2-40B4-BE49-F238E27FC236}">
                  <a16:creationId xmlns:a16="http://schemas.microsoft.com/office/drawing/2014/main" id="{B735EDA0-D96B-9943-983C-3C40035DC6DE}"/>
                </a:ext>
              </a:extLst>
            </p:cNvPr>
            <p:cNvCxnSpPr>
              <a:cxnSpLocks/>
            </p:cNvCxnSpPr>
            <p:nvPr/>
          </p:nvCxnSpPr>
          <p:spPr>
            <a:xfrm flipH="1">
              <a:off x="1586047" y="2766081"/>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descr="A close up of a camera&#10;&#10;Description automatically generated">
              <a:extLst>
                <a:ext uri="{FF2B5EF4-FFF2-40B4-BE49-F238E27FC236}">
                  <a16:creationId xmlns:a16="http://schemas.microsoft.com/office/drawing/2014/main" id="{F3BE681F-7030-7B4F-9AAC-35414F6A2436}"/>
                </a:ext>
              </a:extLst>
            </p:cNvPr>
            <p:cNvPicPr>
              <a:picLocks noChangeAspect="1"/>
            </p:cNvPicPr>
            <p:nvPr/>
          </p:nvPicPr>
          <p:blipFill>
            <a:blip r:embed="rId3"/>
            <a:stretch>
              <a:fillRect/>
            </a:stretch>
          </p:blipFill>
          <p:spPr>
            <a:xfrm>
              <a:off x="2122730" y="2523569"/>
              <a:ext cx="461578" cy="461578"/>
            </a:xfrm>
            <a:prstGeom prst="rect">
              <a:avLst/>
            </a:prstGeom>
          </p:spPr>
        </p:pic>
        <p:sp>
          <p:nvSpPr>
            <p:cNvPr id="28" name="TextBox 27">
              <a:extLst>
                <a:ext uri="{FF2B5EF4-FFF2-40B4-BE49-F238E27FC236}">
                  <a16:creationId xmlns:a16="http://schemas.microsoft.com/office/drawing/2014/main" id="{ADEBB7F1-F241-B846-9E68-30FECA155567}"/>
                </a:ext>
              </a:extLst>
            </p:cNvPr>
            <p:cNvSpPr txBox="1"/>
            <p:nvPr/>
          </p:nvSpPr>
          <p:spPr>
            <a:xfrm>
              <a:off x="2595112" y="2561844"/>
              <a:ext cx="806631"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internal</a:t>
              </a:r>
            </a:p>
          </p:txBody>
        </p:sp>
        <p:cxnSp>
          <p:nvCxnSpPr>
            <p:cNvPr id="29" name="Straight Connector 28">
              <a:extLst>
                <a:ext uri="{FF2B5EF4-FFF2-40B4-BE49-F238E27FC236}">
                  <a16:creationId xmlns:a16="http://schemas.microsoft.com/office/drawing/2014/main" id="{7DDFB0A8-FE78-0F41-AFC9-9A68BA320010}"/>
                </a:ext>
              </a:extLst>
            </p:cNvPr>
            <p:cNvCxnSpPr>
              <a:cxnSpLocks/>
            </p:cNvCxnSpPr>
            <p:nvPr/>
          </p:nvCxnSpPr>
          <p:spPr>
            <a:xfrm flipH="1">
              <a:off x="1586047" y="4805890"/>
              <a:ext cx="5108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56FBFDB-6CF7-4243-B95A-73089D306926}"/>
                </a:ext>
              </a:extLst>
            </p:cNvPr>
            <p:cNvSpPr txBox="1"/>
            <p:nvPr/>
          </p:nvSpPr>
          <p:spPr>
            <a:xfrm>
              <a:off x="2086708" y="4624702"/>
              <a:ext cx="1071960"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handler.go</a:t>
              </a:r>
              <a:endParaRPr lang="en-AU" dirty="0">
                <a:latin typeface="Arial Narrow" panose="020B0604020202020204" pitchFamily="34" charset="0"/>
                <a:cs typeface="Arial Narrow" panose="020B0604020202020204" pitchFamily="34" charset="0"/>
              </a:endParaRPr>
            </a:p>
          </p:txBody>
        </p:sp>
        <p:sp>
          <p:nvSpPr>
            <p:cNvPr id="31" name="TextBox 30">
              <a:extLst>
                <a:ext uri="{FF2B5EF4-FFF2-40B4-BE49-F238E27FC236}">
                  <a16:creationId xmlns:a16="http://schemas.microsoft.com/office/drawing/2014/main" id="{B3C6830B-888D-A74E-8D76-8949D807DDF1}"/>
                </a:ext>
              </a:extLst>
            </p:cNvPr>
            <p:cNvSpPr txBox="1"/>
            <p:nvPr/>
          </p:nvSpPr>
          <p:spPr>
            <a:xfrm>
              <a:off x="2086708" y="4908495"/>
              <a:ext cx="1271502"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interfaces.go</a:t>
              </a:r>
              <a:endParaRPr lang="en-AU" dirty="0">
                <a:latin typeface="Arial Narrow" panose="020B0604020202020204" pitchFamily="34" charset="0"/>
                <a:cs typeface="Arial Narrow" panose="020B0604020202020204" pitchFamily="34" charset="0"/>
              </a:endParaRPr>
            </a:p>
          </p:txBody>
        </p:sp>
        <p:cxnSp>
          <p:nvCxnSpPr>
            <p:cNvPr id="32" name="Straight Connector 31">
              <a:extLst>
                <a:ext uri="{FF2B5EF4-FFF2-40B4-BE49-F238E27FC236}">
                  <a16:creationId xmlns:a16="http://schemas.microsoft.com/office/drawing/2014/main" id="{0CE141B3-3ED5-8D42-A3E3-62408510C838}"/>
                </a:ext>
              </a:extLst>
            </p:cNvPr>
            <p:cNvCxnSpPr>
              <a:cxnSpLocks/>
            </p:cNvCxnSpPr>
            <p:nvPr/>
          </p:nvCxnSpPr>
          <p:spPr>
            <a:xfrm flipH="1">
              <a:off x="1586047" y="5095639"/>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1795240-5327-C24D-9D3A-3FD7BCA7D557}"/>
                </a:ext>
              </a:extLst>
            </p:cNvPr>
            <p:cNvCxnSpPr>
              <a:cxnSpLocks/>
            </p:cNvCxnSpPr>
            <p:nvPr/>
          </p:nvCxnSpPr>
          <p:spPr>
            <a:xfrm flipH="1">
              <a:off x="1586047" y="4524535"/>
              <a:ext cx="5108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B4C6545-06CD-2A4B-9F60-2594F0752FA0}"/>
                </a:ext>
              </a:extLst>
            </p:cNvPr>
            <p:cNvSpPr txBox="1"/>
            <p:nvPr/>
          </p:nvSpPr>
          <p:spPr>
            <a:xfrm>
              <a:off x="2087561" y="4335692"/>
              <a:ext cx="848309"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shim.go</a:t>
              </a:r>
              <a:endParaRPr lang="en-AU" dirty="0">
                <a:latin typeface="Arial Narrow" panose="020B0604020202020204" pitchFamily="34" charset="0"/>
                <a:cs typeface="Arial Narrow" panose="020B0604020202020204" pitchFamily="34" charset="0"/>
              </a:endParaRPr>
            </a:p>
          </p:txBody>
        </p:sp>
        <p:cxnSp>
          <p:nvCxnSpPr>
            <p:cNvPr id="35" name="Straight Connector 34">
              <a:extLst>
                <a:ext uri="{FF2B5EF4-FFF2-40B4-BE49-F238E27FC236}">
                  <a16:creationId xmlns:a16="http://schemas.microsoft.com/office/drawing/2014/main" id="{6C020D72-A35A-9448-B5ED-21DD28DFCC2B}"/>
                </a:ext>
              </a:extLst>
            </p:cNvPr>
            <p:cNvCxnSpPr>
              <a:cxnSpLocks/>
            </p:cNvCxnSpPr>
            <p:nvPr/>
          </p:nvCxnSpPr>
          <p:spPr>
            <a:xfrm flipH="1">
              <a:off x="1586047" y="5386941"/>
              <a:ext cx="5093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4578DC1-DAC3-5548-AC6F-4C5719F377B5}"/>
                </a:ext>
              </a:extLst>
            </p:cNvPr>
            <p:cNvSpPr txBox="1"/>
            <p:nvPr/>
          </p:nvSpPr>
          <p:spPr>
            <a:xfrm>
              <a:off x="2085180" y="5205753"/>
              <a:ext cx="808235"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stub.go</a:t>
              </a:r>
              <a:endParaRPr lang="en-AU" dirty="0">
                <a:latin typeface="Arial Narrow" panose="020B0604020202020204" pitchFamily="34" charset="0"/>
                <a:cs typeface="Arial Narrow" panose="020B0604020202020204" pitchFamily="34" charset="0"/>
              </a:endParaRPr>
            </a:p>
          </p:txBody>
        </p:sp>
        <p:sp>
          <p:nvSpPr>
            <p:cNvPr id="37" name="TextBox 36">
              <a:extLst>
                <a:ext uri="{FF2B5EF4-FFF2-40B4-BE49-F238E27FC236}">
                  <a16:creationId xmlns:a16="http://schemas.microsoft.com/office/drawing/2014/main" id="{70119256-1D91-674A-A1B3-66C8F6659EB9}"/>
                </a:ext>
              </a:extLst>
            </p:cNvPr>
            <p:cNvSpPr txBox="1"/>
            <p:nvPr/>
          </p:nvSpPr>
          <p:spPr>
            <a:xfrm>
              <a:off x="2085180" y="5756854"/>
              <a:ext cx="1966436" cy="369332"/>
            </a:xfrm>
            <a:prstGeom prst="rect">
              <a:avLst/>
            </a:prstGeom>
            <a:noFill/>
          </p:spPr>
          <p:txBody>
            <a:bodyPr wrap="none" rtlCol="0">
              <a:spAutoFit/>
            </a:bodyPr>
            <a:lstStyle/>
            <a:p>
              <a:r>
                <a:rPr lang="en-AU" b="1" dirty="0" err="1">
                  <a:latin typeface="Arial Narrow" panose="020B0604020202020204" pitchFamily="34" charset="0"/>
                  <a:cs typeface="Arial Narrow" panose="020B0604020202020204" pitchFamily="34" charset="0"/>
                </a:rPr>
                <a:t>chaincodeserver.go</a:t>
              </a:r>
              <a:endParaRPr lang="en-AU" b="1" dirty="0">
                <a:latin typeface="Arial Narrow" panose="020B0604020202020204" pitchFamily="34" charset="0"/>
                <a:cs typeface="Arial Narrow" panose="020B0604020202020204" pitchFamily="34" charset="0"/>
              </a:endParaRPr>
            </a:p>
          </p:txBody>
        </p:sp>
        <p:cxnSp>
          <p:nvCxnSpPr>
            <p:cNvPr id="38" name="Straight Connector 37">
              <a:extLst>
                <a:ext uri="{FF2B5EF4-FFF2-40B4-BE49-F238E27FC236}">
                  <a16:creationId xmlns:a16="http://schemas.microsoft.com/office/drawing/2014/main" id="{50EF8B26-8D79-F648-BC4B-9874445CEA2F}"/>
                </a:ext>
              </a:extLst>
            </p:cNvPr>
            <p:cNvCxnSpPr>
              <a:cxnSpLocks/>
            </p:cNvCxnSpPr>
            <p:nvPr/>
          </p:nvCxnSpPr>
          <p:spPr>
            <a:xfrm flipH="1">
              <a:off x="1586047" y="5943998"/>
              <a:ext cx="4991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DDA74CA-A80A-8845-BE23-94AB6D272E6A}"/>
                </a:ext>
              </a:extLst>
            </p:cNvPr>
            <p:cNvCxnSpPr>
              <a:cxnSpLocks/>
            </p:cNvCxnSpPr>
            <p:nvPr/>
          </p:nvCxnSpPr>
          <p:spPr>
            <a:xfrm flipH="1">
              <a:off x="1586047" y="5677692"/>
              <a:ext cx="5093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775D6BA-380A-E148-8726-3BAD32E0E3B3}"/>
                </a:ext>
              </a:extLst>
            </p:cNvPr>
            <p:cNvSpPr txBox="1"/>
            <p:nvPr/>
          </p:nvSpPr>
          <p:spPr>
            <a:xfrm>
              <a:off x="2097756" y="5488849"/>
              <a:ext cx="1311578" cy="369332"/>
            </a:xfrm>
            <a:prstGeom prst="rect">
              <a:avLst/>
            </a:prstGeom>
            <a:noFill/>
          </p:spPr>
          <p:txBody>
            <a:bodyPr wrap="none" rtlCol="0">
              <a:spAutoFit/>
            </a:bodyPr>
            <a:lstStyle/>
            <a:p>
              <a:r>
                <a:rPr lang="en-AU" b="1" dirty="0" err="1">
                  <a:latin typeface="Arial Narrow" panose="020B0604020202020204" pitchFamily="34" charset="0"/>
                  <a:cs typeface="Arial Narrow" panose="020B0604020202020204" pitchFamily="34" charset="0"/>
                </a:rPr>
                <a:t>response.go</a:t>
              </a:r>
              <a:endParaRPr lang="en-AU" b="1" dirty="0">
                <a:latin typeface="Arial Narrow" panose="020B0604020202020204" pitchFamily="34" charset="0"/>
                <a:cs typeface="Arial Narrow" panose="020B0604020202020204" pitchFamily="34" charset="0"/>
              </a:endParaRPr>
            </a:p>
          </p:txBody>
        </p:sp>
        <p:pic>
          <p:nvPicPr>
            <p:cNvPr id="41" name="Picture 40" descr="A close up of a camera&#10;&#10;Description automatically generated">
              <a:extLst>
                <a:ext uri="{FF2B5EF4-FFF2-40B4-BE49-F238E27FC236}">
                  <a16:creationId xmlns:a16="http://schemas.microsoft.com/office/drawing/2014/main" id="{5DE10CC9-A027-E744-A076-E9239A9B95A5}"/>
                </a:ext>
              </a:extLst>
            </p:cNvPr>
            <p:cNvPicPr>
              <a:picLocks noChangeAspect="1"/>
            </p:cNvPicPr>
            <p:nvPr/>
          </p:nvPicPr>
          <p:blipFill>
            <a:blip r:embed="rId3"/>
            <a:stretch>
              <a:fillRect/>
            </a:stretch>
          </p:blipFill>
          <p:spPr>
            <a:xfrm>
              <a:off x="1357563" y="6213720"/>
              <a:ext cx="461578" cy="461578"/>
            </a:xfrm>
            <a:prstGeom prst="rect">
              <a:avLst/>
            </a:prstGeom>
          </p:spPr>
        </p:pic>
        <p:sp>
          <p:nvSpPr>
            <p:cNvPr id="42" name="TextBox 41">
              <a:extLst>
                <a:ext uri="{FF2B5EF4-FFF2-40B4-BE49-F238E27FC236}">
                  <a16:creationId xmlns:a16="http://schemas.microsoft.com/office/drawing/2014/main" id="{529979F2-BAAB-EA4C-8B53-0CBA4BE51479}"/>
                </a:ext>
              </a:extLst>
            </p:cNvPr>
            <p:cNvSpPr txBox="1"/>
            <p:nvPr/>
          </p:nvSpPr>
          <p:spPr>
            <a:xfrm>
              <a:off x="1819141" y="6240474"/>
              <a:ext cx="889987"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shimtest</a:t>
              </a:r>
              <a:endParaRPr lang="en-AU" dirty="0">
                <a:latin typeface="Arial Narrow" panose="020B0604020202020204" pitchFamily="34" charset="0"/>
                <a:cs typeface="Arial Narrow" panose="020B0604020202020204" pitchFamily="34" charset="0"/>
              </a:endParaRPr>
            </a:p>
          </p:txBody>
        </p:sp>
        <p:cxnSp>
          <p:nvCxnSpPr>
            <p:cNvPr id="44" name="Straight Connector 43">
              <a:extLst>
                <a:ext uri="{FF2B5EF4-FFF2-40B4-BE49-F238E27FC236}">
                  <a16:creationId xmlns:a16="http://schemas.microsoft.com/office/drawing/2014/main" id="{FB22026A-F240-194E-B73E-D8D889826E99}"/>
                </a:ext>
              </a:extLst>
            </p:cNvPr>
            <p:cNvCxnSpPr>
              <a:cxnSpLocks/>
            </p:cNvCxnSpPr>
            <p:nvPr/>
          </p:nvCxnSpPr>
          <p:spPr>
            <a:xfrm>
              <a:off x="2364998" y="2943066"/>
              <a:ext cx="0" cy="1228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4C18C89-B1EC-5441-9A1D-168F36A0E6F2}"/>
                </a:ext>
              </a:extLst>
            </p:cNvPr>
            <p:cNvCxnSpPr>
              <a:cxnSpLocks/>
            </p:cNvCxnSpPr>
            <p:nvPr/>
          </p:nvCxnSpPr>
          <p:spPr>
            <a:xfrm flipH="1">
              <a:off x="2364998" y="3206328"/>
              <a:ext cx="7702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D7AD54F-FEBB-C743-A251-CCA41508FE7A}"/>
                </a:ext>
              </a:extLst>
            </p:cNvPr>
            <p:cNvCxnSpPr>
              <a:cxnSpLocks/>
            </p:cNvCxnSpPr>
            <p:nvPr/>
          </p:nvCxnSpPr>
          <p:spPr>
            <a:xfrm flipH="1">
              <a:off x="2375193" y="3908740"/>
              <a:ext cx="7702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B74523F-074B-CC4E-B8CB-678765A40DAC}"/>
                </a:ext>
              </a:extLst>
            </p:cNvPr>
            <p:cNvSpPr txBox="1"/>
            <p:nvPr/>
          </p:nvSpPr>
          <p:spPr>
            <a:xfrm>
              <a:off x="3135288" y="3727552"/>
              <a:ext cx="963725" cy="369332"/>
            </a:xfrm>
            <a:prstGeom prst="rect">
              <a:avLst/>
            </a:prstGeom>
            <a:noFill/>
          </p:spPr>
          <p:txBody>
            <a:bodyPr wrap="none" rtlCol="0">
              <a:spAutoFit/>
            </a:bodyPr>
            <a:lstStyle/>
            <a:p>
              <a:r>
                <a:rPr lang="en-AU" b="1" dirty="0" err="1">
                  <a:latin typeface="Arial Narrow" panose="020B0604020202020204" pitchFamily="34" charset="0"/>
                  <a:cs typeface="Arial Narrow" panose="020B0604020202020204" pitchFamily="34" charset="0"/>
                </a:rPr>
                <a:t>client.go</a:t>
              </a:r>
              <a:endParaRPr lang="en-AU" b="1" dirty="0">
                <a:latin typeface="Arial Narrow" panose="020B0604020202020204" pitchFamily="34" charset="0"/>
                <a:cs typeface="Arial Narrow" panose="020B0604020202020204" pitchFamily="34" charset="0"/>
              </a:endParaRPr>
            </a:p>
          </p:txBody>
        </p:sp>
        <p:sp>
          <p:nvSpPr>
            <p:cNvPr id="48" name="TextBox 47">
              <a:extLst>
                <a:ext uri="{FF2B5EF4-FFF2-40B4-BE49-F238E27FC236}">
                  <a16:creationId xmlns:a16="http://schemas.microsoft.com/office/drawing/2014/main" id="{AEB51781-9F10-A54B-97C8-D041258782FA}"/>
                </a:ext>
              </a:extLst>
            </p:cNvPr>
            <p:cNvSpPr txBox="1"/>
            <p:nvPr/>
          </p:nvSpPr>
          <p:spPr>
            <a:xfrm>
              <a:off x="3135288" y="3976176"/>
              <a:ext cx="1028680" cy="369332"/>
            </a:xfrm>
            <a:prstGeom prst="rect">
              <a:avLst/>
            </a:prstGeom>
            <a:noFill/>
          </p:spPr>
          <p:txBody>
            <a:bodyPr wrap="none" rtlCol="0">
              <a:spAutoFit/>
            </a:bodyPr>
            <a:lstStyle/>
            <a:p>
              <a:r>
                <a:rPr lang="en-AU" b="1" dirty="0" err="1">
                  <a:latin typeface="Arial Narrow" panose="020B0604020202020204" pitchFamily="34" charset="0"/>
                  <a:cs typeface="Arial Narrow" panose="020B0604020202020204" pitchFamily="34" charset="0"/>
                </a:rPr>
                <a:t>server.go</a:t>
              </a:r>
              <a:endParaRPr lang="en-AU" b="1" dirty="0">
                <a:latin typeface="Arial Narrow" panose="020B0604020202020204" pitchFamily="34" charset="0"/>
                <a:cs typeface="Arial Narrow" panose="020B0604020202020204" pitchFamily="34" charset="0"/>
              </a:endParaRPr>
            </a:p>
          </p:txBody>
        </p:sp>
        <p:cxnSp>
          <p:nvCxnSpPr>
            <p:cNvPr id="49" name="Straight Connector 48">
              <a:extLst>
                <a:ext uri="{FF2B5EF4-FFF2-40B4-BE49-F238E27FC236}">
                  <a16:creationId xmlns:a16="http://schemas.microsoft.com/office/drawing/2014/main" id="{539A8E4A-4555-364E-954C-F970B0196CA0}"/>
                </a:ext>
              </a:extLst>
            </p:cNvPr>
            <p:cNvCxnSpPr>
              <a:cxnSpLocks/>
            </p:cNvCxnSpPr>
            <p:nvPr/>
          </p:nvCxnSpPr>
          <p:spPr>
            <a:xfrm flipH="1">
              <a:off x="2364998" y="4163320"/>
              <a:ext cx="7702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ABAC2E-458C-254C-8397-8B61E92713BE}"/>
                </a:ext>
              </a:extLst>
            </p:cNvPr>
            <p:cNvCxnSpPr>
              <a:cxnSpLocks/>
            </p:cNvCxnSpPr>
            <p:nvPr/>
          </p:nvCxnSpPr>
          <p:spPr>
            <a:xfrm flipH="1">
              <a:off x="2375193" y="3639108"/>
              <a:ext cx="7702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F21450D-FBAA-CB4F-A18C-A26758691573}"/>
                </a:ext>
              </a:extLst>
            </p:cNvPr>
            <p:cNvSpPr txBox="1"/>
            <p:nvPr/>
          </p:nvSpPr>
          <p:spPr>
            <a:xfrm>
              <a:off x="3136141" y="3450265"/>
              <a:ext cx="1035861" cy="369332"/>
            </a:xfrm>
            <a:prstGeom prst="rect">
              <a:avLst/>
            </a:prstGeom>
            <a:noFill/>
          </p:spPr>
          <p:txBody>
            <a:bodyPr wrap="none" rtlCol="0">
              <a:spAutoFit/>
            </a:bodyPr>
            <a:lstStyle/>
            <a:p>
              <a:r>
                <a:rPr lang="en-AU" b="1" dirty="0" err="1">
                  <a:latin typeface="Arial Narrow" panose="020B0604020202020204" pitchFamily="34" charset="0"/>
                  <a:cs typeface="Arial Narrow" panose="020B0604020202020204" pitchFamily="34" charset="0"/>
                </a:rPr>
                <a:t>config.go</a:t>
              </a:r>
              <a:endParaRPr lang="en-AU" b="1" dirty="0">
                <a:latin typeface="Arial Narrow" panose="020B0604020202020204" pitchFamily="34" charset="0"/>
                <a:cs typeface="Arial Narrow" panose="020B0604020202020204" pitchFamily="34" charset="0"/>
              </a:endParaRPr>
            </a:p>
          </p:txBody>
        </p:sp>
        <p:pic>
          <p:nvPicPr>
            <p:cNvPr id="53" name="Picture 52" descr="A close up of a camera&#10;&#10;Description automatically generated">
              <a:extLst>
                <a:ext uri="{FF2B5EF4-FFF2-40B4-BE49-F238E27FC236}">
                  <a16:creationId xmlns:a16="http://schemas.microsoft.com/office/drawing/2014/main" id="{FE54ACAF-6812-964B-A1D4-E757E22607A7}"/>
                </a:ext>
              </a:extLst>
            </p:cNvPr>
            <p:cNvPicPr>
              <a:picLocks noChangeAspect="1"/>
            </p:cNvPicPr>
            <p:nvPr/>
          </p:nvPicPr>
          <p:blipFill>
            <a:blip r:embed="rId3"/>
            <a:stretch>
              <a:fillRect/>
            </a:stretch>
          </p:blipFill>
          <p:spPr>
            <a:xfrm>
              <a:off x="3232615" y="2975129"/>
              <a:ext cx="461578" cy="461578"/>
            </a:xfrm>
            <a:prstGeom prst="rect">
              <a:avLst/>
            </a:prstGeom>
          </p:spPr>
        </p:pic>
        <p:sp>
          <p:nvSpPr>
            <p:cNvPr id="54" name="TextBox 53">
              <a:extLst>
                <a:ext uri="{FF2B5EF4-FFF2-40B4-BE49-F238E27FC236}">
                  <a16:creationId xmlns:a16="http://schemas.microsoft.com/office/drawing/2014/main" id="{729F0232-1663-F647-BA76-4C82A125C9BA}"/>
                </a:ext>
              </a:extLst>
            </p:cNvPr>
            <p:cNvSpPr txBox="1"/>
            <p:nvPr/>
          </p:nvSpPr>
          <p:spPr>
            <a:xfrm>
              <a:off x="3704997" y="2989958"/>
              <a:ext cx="636713"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mock</a:t>
              </a:r>
            </a:p>
          </p:txBody>
        </p:sp>
        <p:cxnSp>
          <p:nvCxnSpPr>
            <p:cNvPr id="65" name="Straight Connector 64">
              <a:extLst>
                <a:ext uri="{FF2B5EF4-FFF2-40B4-BE49-F238E27FC236}">
                  <a16:creationId xmlns:a16="http://schemas.microsoft.com/office/drawing/2014/main" id="{8A77F4DF-7979-5A48-85B8-4AFCEC3C2315}"/>
                </a:ext>
              </a:extLst>
            </p:cNvPr>
            <p:cNvCxnSpPr>
              <a:cxnSpLocks/>
            </p:cNvCxnSpPr>
            <p:nvPr/>
          </p:nvCxnSpPr>
          <p:spPr>
            <a:xfrm>
              <a:off x="806463" y="2017261"/>
              <a:ext cx="0" cy="4489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3A2F04-B246-C840-A1A5-11901B776510}"/>
                </a:ext>
              </a:extLst>
            </p:cNvPr>
            <p:cNvCxnSpPr>
              <a:cxnSpLocks/>
            </p:cNvCxnSpPr>
            <p:nvPr/>
          </p:nvCxnSpPr>
          <p:spPr>
            <a:xfrm flipH="1">
              <a:off x="819806" y="650630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10F701-35D2-0543-AC87-1BEDE2169EB7}"/>
                </a:ext>
              </a:extLst>
            </p:cNvPr>
            <p:cNvCxnSpPr>
              <a:cxnSpLocks/>
            </p:cNvCxnSpPr>
            <p:nvPr/>
          </p:nvCxnSpPr>
          <p:spPr>
            <a:xfrm flipH="1">
              <a:off x="806463" y="2227385"/>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42D0669B-6F47-BB40-8C18-1F2E09FCF861}"/>
              </a:ext>
            </a:extLst>
          </p:cNvPr>
          <p:cNvSpPr txBox="1"/>
          <p:nvPr/>
        </p:nvSpPr>
        <p:spPr>
          <a:xfrm>
            <a:off x="5446724" y="1984709"/>
            <a:ext cx="6604592" cy="4616648"/>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package</a:t>
            </a:r>
            <a:r>
              <a:rPr lang="en-AU" sz="1400" b="1" dirty="0">
                <a:latin typeface="Courier New" panose="02070309020205020404" pitchFamily="49" charset="0"/>
                <a:cs typeface="Courier New" panose="02070309020205020404" pitchFamily="49" charset="0"/>
              </a:rPr>
              <a:t> shim</a:t>
            </a:r>
          </a:p>
          <a:p>
            <a:br>
              <a:rPr lang="en-AU" sz="1400" b="1" dirty="0">
                <a:latin typeface="Courier New" panose="02070309020205020404" pitchFamily="49" charset="0"/>
                <a:cs typeface="Courier New" panose="02070309020205020404" pitchFamily="49" charset="0"/>
              </a:rPr>
            </a:br>
            <a:r>
              <a:rPr lang="en-AU" sz="1400" b="1" dirty="0">
                <a:solidFill>
                  <a:srgbClr val="0070C0"/>
                </a:solidFill>
                <a:latin typeface="Courier New" panose="02070309020205020404" pitchFamily="49" charset="0"/>
                <a:cs typeface="Courier New" panose="02070309020205020404" pitchFamily="49" charset="0"/>
              </a:rPr>
              <a:t>import</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pb </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github.com</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hyperledger</a:t>
            </a:r>
            <a:r>
              <a:rPr lang="en-AU" sz="1400" b="1" dirty="0">
                <a:solidFill>
                  <a:srgbClr val="C00000"/>
                </a:solidFill>
                <a:latin typeface="Courier New" panose="02070309020205020404" pitchFamily="49" charset="0"/>
                <a:cs typeface="Courier New" panose="02070309020205020404" pitchFamily="49" charset="0"/>
              </a:rPr>
              <a:t>/fabric-protos-go/peer"</a:t>
            </a:r>
          </a:p>
          <a:p>
            <a:r>
              <a:rPr lang="en-AU" sz="1400" b="1" dirty="0">
                <a:latin typeface="Courier New" panose="02070309020205020404" pitchFamily="49" charset="0"/>
                <a:cs typeface="Courier New" panose="02070309020205020404" pitchFamily="49" charset="0"/>
              </a:rPr>
              <a:t>)</a:t>
            </a:r>
          </a:p>
          <a:p>
            <a:br>
              <a:rPr lang="en-AU" sz="1400" b="1" dirty="0">
                <a:latin typeface="Courier New" panose="02070309020205020404" pitchFamily="49" charset="0"/>
                <a:cs typeface="Courier New" panose="02070309020205020404" pitchFamily="49" charset="0"/>
              </a:rPr>
            </a:br>
            <a:r>
              <a:rPr lang="en-AU" sz="1400" b="1" dirty="0">
                <a:solidFill>
                  <a:srgbClr val="0070C0"/>
                </a:solidFill>
                <a:latin typeface="Courier New" panose="02070309020205020404" pitchFamily="49" charset="0"/>
                <a:cs typeface="Courier New" panose="02070309020205020404" pitchFamily="49" charset="0"/>
              </a:rPr>
              <a:t>const</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OK = 200              </a:t>
            </a:r>
            <a:r>
              <a:rPr lang="en-AU" sz="1400" b="1" dirty="0">
                <a:solidFill>
                  <a:srgbClr val="276C38"/>
                </a:solidFill>
                <a:latin typeface="Courier New" panose="02070309020205020404" pitchFamily="49" charset="0"/>
                <a:cs typeface="Courier New" panose="02070309020205020404" pitchFamily="49" charset="0"/>
              </a:rPr>
              <a:t>// successful invocation</a:t>
            </a:r>
          </a:p>
          <a:p>
            <a:r>
              <a:rPr lang="en-AU" sz="1400" b="1" dirty="0">
                <a:latin typeface="Courier New" panose="02070309020205020404" pitchFamily="49" charset="0"/>
                <a:cs typeface="Courier New" panose="02070309020205020404" pitchFamily="49" charset="0"/>
              </a:rPr>
              <a:t>  ERRORTHRESHOLD = 400  </a:t>
            </a:r>
            <a:r>
              <a:rPr lang="en-AU" sz="1400" b="1" dirty="0">
                <a:solidFill>
                  <a:srgbClr val="276C38"/>
                </a:solidFill>
                <a:latin typeface="Courier New" panose="02070309020205020404" pitchFamily="49" charset="0"/>
                <a:cs typeface="Courier New" panose="02070309020205020404" pitchFamily="49" charset="0"/>
              </a:rPr>
              <a:t>// rejection by endorser</a:t>
            </a:r>
          </a:p>
          <a:p>
            <a:r>
              <a:rPr lang="en-AU" sz="1400" b="1" dirty="0">
                <a:latin typeface="Courier New" panose="02070309020205020404" pitchFamily="49" charset="0"/>
                <a:cs typeface="Courier New" panose="02070309020205020404" pitchFamily="49" charset="0"/>
              </a:rPr>
              <a:t>  ERROR = 500           </a:t>
            </a:r>
            <a:r>
              <a:rPr lang="en-AU" sz="1400" b="1" dirty="0">
                <a:solidFill>
                  <a:srgbClr val="276C38"/>
                </a:solidFill>
                <a:latin typeface="Courier New" panose="02070309020205020404" pitchFamily="49" charset="0"/>
                <a:cs typeface="Courier New" panose="02070309020205020404" pitchFamily="49" charset="0"/>
              </a:rPr>
              <a:t>// error</a:t>
            </a:r>
          </a:p>
          <a:p>
            <a:r>
              <a:rPr lang="en-AU" sz="1400" b="1" dirty="0">
                <a:latin typeface="Courier New" panose="02070309020205020404" pitchFamily="49" charset="0"/>
                <a:cs typeface="Courier New" panose="02070309020205020404" pitchFamily="49" charset="0"/>
              </a:rPr>
              <a:t>)</a:t>
            </a:r>
          </a:p>
          <a:p>
            <a:br>
              <a:rPr lang="en-AU" sz="1400" b="1" dirty="0">
                <a:latin typeface="Courier New" panose="02070309020205020404" pitchFamily="49" charset="0"/>
                <a:cs typeface="Courier New" panose="02070309020205020404" pitchFamily="49" charset="0"/>
              </a:rPr>
            </a:br>
            <a:r>
              <a:rPr lang="en-AU" sz="1400" b="1" dirty="0">
                <a:solidFill>
                  <a:srgbClr val="276C38"/>
                </a:solidFill>
                <a:latin typeface="Courier New" panose="02070309020205020404" pitchFamily="49" charset="0"/>
                <a:cs typeface="Courier New" panose="02070309020205020404" pitchFamily="49" charset="0"/>
              </a:rPr>
              <a:t>// Success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latin typeface="Courier New" panose="02070309020205020404" pitchFamily="49" charset="0"/>
                <a:cs typeface="Courier New" panose="02070309020205020404" pitchFamily="49" charset="0"/>
              </a:rPr>
              <a:t> Success(payload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latin typeface="Courier New" panose="02070309020205020404" pitchFamily="49" charset="0"/>
                <a:cs typeface="Courier New" panose="02070309020205020404" pitchFamily="49" charset="0"/>
              </a:rPr>
              <a:t>{Status: OK, Payload: payload}</a:t>
            </a:r>
          </a:p>
          <a:p>
            <a:r>
              <a:rPr lang="en-AU" sz="1400" b="1" dirty="0">
                <a:latin typeface="Courier New" panose="02070309020205020404" pitchFamily="49" charset="0"/>
                <a:cs typeface="Courier New" panose="02070309020205020404" pitchFamily="49" charset="0"/>
              </a:rPr>
              <a:t>}</a:t>
            </a:r>
          </a:p>
          <a:p>
            <a:br>
              <a:rPr lang="en-AU" sz="1400" b="1" dirty="0">
                <a:latin typeface="Courier New" panose="02070309020205020404" pitchFamily="49" charset="0"/>
                <a:cs typeface="Courier New" panose="02070309020205020404" pitchFamily="49" charset="0"/>
              </a:rPr>
            </a:br>
            <a:r>
              <a:rPr lang="en-AU" sz="1400" b="1" dirty="0">
                <a:solidFill>
                  <a:srgbClr val="276C38"/>
                </a:solidFill>
                <a:latin typeface="Courier New" panose="02070309020205020404" pitchFamily="49" charset="0"/>
                <a:cs typeface="Courier New" panose="02070309020205020404" pitchFamily="49" charset="0"/>
              </a:rPr>
              <a:t>// Error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latin typeface="Courier New" panose="02070309020205020404" pitchFamily="49" charset="0"/>
                <a:cs typeface="Courier New" panose="02070309020205020404" pitchFamily="49" charset="0"/>
              </a:rPr>
              <a:t> Error(msg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latin typeface="Courier New" panose="02070309020205020404" pitchFamily="49" charset="0"/>
                <a:cs typeface="Courier New" panose="02070309020205020404" pitchFamily="49" charset="0"/>
              </a:rPr>
              <a:t>{Status: ERROR, Message: msg}</a:t>
            </a:r>
          </a:p>
          <a:p>
            <a:r>
              <a:rPr lang="en-AU" sz="1400" b="1" dirty="0">
                <a:latin typeface="Courier New" panose="02070309020205020404" pitchFamily="49" charset="0"/>
                <a:cs typeface="Courier New" panose="02070309020205020404" pitchFamily="49" charset="0"/>
              </a:rPr>
              <a:t>}</a:t>
            </a:r>
          </a:p>
        </p:txBody>
      </p:sp>
      <p:grpSp>
        <p:nvGrpSpPr>
          <p:cNvPr id="77" name="Group 76">
            <a:extLst>
              <a:ext uri="{FF2B5EF4-FFF2-40B4-BE49-F238E27FC236}">
                <a16:creationId xmlns:a16="http://schemas.microsoft.com/office/drawing/2014/main" id="{E74181F7-F020-D545-B2C4-6F521DB5D179}"/>
              </a:ext>
            </a:extLst>
          </p:cNvPr>
          <p:cNvGrpSpPr/>
          <p:nvPr/>
        </p:nvGrpSpPr>
        <p:grpSpPr>
          <a:xfrm>
            <a:off x="3624480" y="2019878"/>
            <a:ext cx="1671952" cy="4521599"/>
            <a:chOff x="3624480" y="2019878"/>
            <a:chExt cx="1671952" cy="4521599"/>
          </a:xfrm>
        </p:grpSpPr>
        <p:cxnSp>
          <p:nvCxnSpPr>
            <p:cNvPr id="72" name="Straight Connector 71">
              <a:extLst>
                <a:ext uri="{FF2B5EF4-FFF2-40B4-BE49-F238E27FC236}">
                  <a16:creationId xmlns:a16="http://schemas.microsoft.com/office/drawing/2014/main" id="{AF3EAE75-DE43-6E4C-A361-F0D79CCD9423}"/>
                </a:ext>
              </a:extLst>
            </p:cNvPr>
            <p:cNvCxnSpPr>
              <a:cxnSpLocks/>
            </p:cNvCxnSpPr>
            <p:nvPr/>
          </p:nvCxnSpPr>
          <p:spPr>
            <a:xfrm>
              <a:off x="5296432" y="2019878"/>
              <a:ext cx="0" cy="4521599"/>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2BD3781-7AE4-5541-8115-C9D81B97B8C4}"/>
                </a:ext>
              </a:extLst>
            </p:cNvPr>
            <p:cNvCxnSpPr>
              <a:cxnSpLocks/>
            </p:cNvCxnSpPr>
            <p:nvPr/>
          </p:nvCxnSpPr>
          <p:spPr>
            <a:xfrm flipH="1">
              <a:off x="3624480" y="5677693"/>
              <a:ext cx="1671952"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115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Execution Patterns</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6" name="TextBox 15">
            <a:extLst>
              <a:ext uri="{FF2B5EF4-FFF2-40B4-BE49-F238E27FC236}">
                <a16:creationId xmlns:a16="http://schemas.microsoft.com/office/drawing/2014/main" id="{67736FF7-875E-4549-8736-00172BDBE6D9}"/>
              </a:ext>
            </a:extLst>
          </p:cNvPr>
          <p:cNvSpPr txBox="1"/>
          <p:nvPr/>
        </p:nvSpPr>
        <p:spPr>
          <a:xfrm>
            <a:off x="859220" y="1421596"/>
            <a:ext cx="1695079"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Quick Overview</a:t>
            </a:r>
          </a:p>
        </p:txBody>
      </p:sp>
      <p:sp>
        <p:nvSpPr>
          <p:cNvPr id="52" name="TextBox 51">
            <a:extLst>
              <a:ext uri="{FF2B5EF4-FFF2-40B4-BE49-F238E27FC236}">
                <a16:creationId xmlns:a16="http://schemas.microsoft.com/office/drawing/2014/main" id="{48E5C870-297F-9C4A-BF3F-4ECE20922C24}"/>
              </a:ext>
            </a:extLst>
          </p:cNvPr>
          <p:cNvSpPr txBox="1"/>
          <p:nvPr/>
        </p:nvSpPr>
        <p:spPr>
          <a:xfrm>
            <a:off x="859220" y="2029673"/>
            <a:ext cx="10494580" cy="2246769"/>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Starting from v2.0 Hyperledger Fabric supports chaincode deployment outside of Fabric, thus enabling users to manage a chaincode runtime independently from </a:t>
            </a:r>
            <a:r>
              <a:rPr lang="en-AU" sz="2000" dirty="0" err="1">
                <a:latin typeface="Arial Narrow" panose="020B0604020202020204" pitchFamily="34" charset="0"/>
                <a:cs typeface="Arial Narrow" panose="020B0604020202020204" pitchFamily="34" charset="0"/>
              </a:rPr>
              <a:t>the</a:t>
            </a:r>
            <a:r>
              <a:rPr lang="en-AU" sz="2000" dirty="0">
                <a:latin typeface="Arial Narrow" panose="020B0604020202020204" pitchFamily="34" charset="0"/>
                <a:cs typeface="Arial Narrow" panose="020B0604020202020204" pitchFamily="34" charset="0"/>
              </a:rPr>
              <a:t> peer. </a:t>
            </a:r>
          </a:p>
          <a:p>
            <a:pPr>
              <a:spcBef>
                <a:spcPts val="600"/>
              </a:spcBef>
              <a:spcAft>
                <a:spcPts val="600"/>
              </a:spcAft>
            </a:pPr>
            <a:r>
              <a:rPr lang="en-AU" sz="2000" dirty="0">
                <a:latin typeface="Arial Narrow" panose="020B0604020202020204" pitchFamily="34" charset="0"/>
                <a:cs typeface="Arial Narrow" panose="020B0604020202020204" pitchFamily="34" charset="0"/>
              </a:rPr>
              <a:t>This capability becomes particularly useful in cloud deployments such as Kubernetes, where the </a:t>
            </a:r>
            <a:r>
              <a:rPr lang="en-AU" sz="2000" dirty="0" err="1">
                <a:latin typeface="Arial Narrow" panose="020B0604020202020204" pitchFamily="34" charset="0"/>
                <a:cs typeface="Arial Narrow" panose="020B0604020202020204" pitchFamily="34" charset="0"/>
              </a:rPr>
              <a:t>chaicode</a:t>
            </a:r>
            <a:r>
              <a:rPr lang="en-AU" sz="2000" dirty="0">
                <a:latin typeface="Arial Narrow" panose="020B0604020202020204" pitchFamily="34" charset="0"/>
                <a:cs typeface="Arial Narrow" panose="020B0604020202020204" pitchFamily="34" charset="0"/>
              </a:rPr>
              <a:t> can be managed as a service with an independent life-cycle  from the fabric network. In this scenario it is not necessary to build and launch the chaincode for every peer.</a:t>
            </a:r>
          </a:p>
          <a:p>
            <a:pPr>
              <a:spcBef>
                <a:spcPts val="600"/>
              </a:spcBef>
              <a:spcAft>
                <a:spcPts val="600"/>
              </a:spcAft>
            </a:pPr>
            <a:r>
              <a:rPr lang="en-AU" sz="2000" dirty="0">
                <a:latin typeface="Arial Narrow" panose="020B0604020202020204" pitchFamily="34" charset="0"/>
                <a:cs typeface="Arial Narrow" panose="020B0604020202020204" pitchFamily="34" charset="0"/>
              </a:rPr>
              <a:t>To support the chaincode as an external service, it is necessary:</a:t>
            </a:r>
          </a:p>
        </p:txBody>
      </p:sp>
      <p:sp>
        <p:nvSpPr>
          <p:cNvPr id="55" name="TextBox 54">
            <a:extLst>
              <a:ext uri="{FF2B5EF4-FFF2-40B4-BE49-F238E27FC236}">
                <a16:creationId xmlns:a16="http://schemas.microsoft.com/office/drawing/2014/main" id="{EEC7D626-8D83-AC44-A289-C0D118F5E658}"/>
              </a:ext>
            </a:extLst>
          </p:cNvPr>
          <p:cNvSpPr txBox="1"/>
          <p:nvPr/>
        </p:nvSpPr>
        <p:spPr>
          <a:xfrm>
            <a:off x="859220" y="4276442"/>
            <a:ext cx="10494580" cy="784830"/>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configure the peer with an external builder and launcher</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initialise and run the chaincode shim as a server process (</a:t>
            </a:r>
            <a:r>
              <a:rPr lang="en-AU" sz="2000" b="1" dirty="0">
                <a:latin typeface="Arial Narrow" panose="020B0604020202020204" pitchFamily="34" charset="0"/>
                <a:cs typeface="Arial Narrow" panose="020B0604020202020204" pitchFamily="34" charset="0"/>
              </a:rPr>
              <a:t>chaincode-as-server pattern</a:t>
            </a:r>
            <a:r>
              <a:rPr lang="en-AU" sz="2000" dirty="0">
                <a:latin typeface="Arial Narrow" panose="020B0604020202020204" pitchFamily="34" charset="0"/>
                <a:cs typeface="Arial Narrow" panose="020B0604020202020204" pitchFamily="34" charset="0"/>
              </a:rPr>
              <a:t>)</a:t>
            </a:r>
          </a:p>
        </p:txBody>
      </p:sp>
      <p:sp>
        <p:nvSpPr>
          <p:cNvPr id="3" name="Rectangle 2">
            <a:extLst>
              <a:ext uri="{FF2B5EF4-FFF2-40B4-BE49-F238E27FC236}">
                <a16:creationId xmlns:a16="http://schemas.microsoft.com/office/drawing/2014/main" id="{9F5E0191-81D7-7246-A2F4-C06253311349}"/>
              </a:ext>
            </a:extLst>
          </p:cNvPr>
          <p:cNvSpPr/>
          <p:nvPr/>
        </p:nvSpPr>
        <p:spPr>
          <a:xfrm>
            <a:off x="859220" y="5347120"/>
            <a:ext cx="7440718" cy="369332"/>
          </a:xfrm>
          <a:prstGeom prst="rect">
            <a:avLst/>
          </a:prstGeom>
        </p:spPr>
        <p:txBody>
          <a:bodyPr wrap="square">
            <a:spAutoFit/>
          </a:bodyPr>
          <a:lstStyle/>
          <a:p>
            <a:pPr>
              <a:spcBef>
                <a:spcPts val="600"/>
              </a:spcBef>
              <a:spcAft>
                <a:spcPts val="600"/>
              </a:spcAft>
            </a:pPr>
            <a:r>
              <a:rPr lang="en-AU" dirty="0">
                <a:latin typeface="Arial Narrow" panose="020B0604020202020204" pitchFamily="34" charset="0"/>
                <a:cs typeface="Arial Narrow" panose="020B0604020202020204" pitchFamily="34" charset="0"/>
              </a:rPr>
              <a:t>More: </a:t>
            </a:r>
            <a:r>
              <a:rPr lang="en-AU" dirty="0">
                <a:hlinkClick r:id="rId3"/>
              </a:rPr>
              <a:t>https://hyperledger-fabric.readthedocs.io/en/latest/cc_service.html</a:t>
            </a:r>
            <a:endParaRPr lang="en-AU" dirty="0">
              <a:latin typeface="Arial Narrow" panose="020B0604020202020204" pitchFamily="34" charset="0"/>
              <a:cs typeface="Arial Narrow" panose="020B0604020202020204" pitchFamily="34" charset="0"/>
            </a:endParaRPr>
          </a:p>
        </p:txBody>
      </p:sp>
      <p:sp>
        <p:nvSpPr>
          <p:cNvPr id="56" name="Trapezium 55">
            <a:extLst>
              <a:ext uri="{FF2B5EF4-FFF2-40B4-BE49-F238E27FC236}">
                <a16:creationId xmlns:a16="http://schemas.microsoft.com/office/drawing/2014/main" id="{847DD1E4-7CAA-9446-BAC5-34CB3488AAE8}"/>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200" b="1" dirty="0"/>
              <a:t>FABRIC 1.4/2.0</a:t>
            </a:r>
          </a:p>
        </p:txBody>
      </p:sp>
    </p:spTree>
    <p:extLst>
      <p:ext uri="{BB962C8B-B14F-4D97-AF65-F5344CB8AC3E}">
        <p14:creationId xmlns:p14="http://schemas.microsoft.com/office/powerpoint/2010/main" val="10060388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Execution Patterns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200" b="1" dirty="0"/>
              <a:t>FABRIC 1.4/2.0</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6" name="TextBox 15">
            <a:extLst>
              <a:ext uri="{FF2B5EF4-FFF2-40B4-BE49-F238E27FC236}">
                <a16:creationId xmlns:a16="http://schemas.microsoft.com/office/drawing/2014/main" id="{67736FF7-875E-4549-8736-00172BDBE6D9}"/>
              </a:ext>
            </a:extLst>
          </p:cNvPr>
          <p:cNvSpPr txBox="1"/>
          <p:nvPr/>
        </p:nvSpPr>
        <p:spPr>
          <a:xfrm>
            <a:off x="859220" y="1421596"/>
            <a:ext cx="3918380"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Chaincode as Server – Implementation</a:t>
            </a:r>
          </a:p>
        </p:txBody>
      </p:sp>
      <p:sp>
        <p:nvSpPr>
          <p:cNvPr id="52" name="TextBox 51">
            <a:extLst>
              <a:ext uri="{FF2B5EF4-FFF2-40B4-BE49-F238E27FC236}">
                <a16:creationId xmlns:a16="http://schemas.microsoft.com/office/drawing/2014/main" id="{48E5C870-297F-9C4A-BF3F-4ECE20922C24}"/>
              </a:ext>
            </a:extLst>
          </p:cNvPr>
          <p:cNvSpPr txBox="1"/>
          <p:nvPr/>
        </p:nvSpPr>
        <p:spPr>
          <a:xfrm>
            <a:off x="859219" y="2029673"/>
            <a:ext cx="10758349"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chaincode shim for go in v1.4, even though using a chaincode-as-client pattern, already contains the implementation of the </a:t>
            </a:r>
            <a:r>
              <a:rPr lang="en-AU" sz="2000" b="1" dirty="0">
                <a:latin typeface="Arial Narrow" panose="020B0604020202020204" pitchFamily="34" charset="0"/>
                <a:cs typeface="Arial Narrow" panose="020B0604020202020204" pitchFamily="34" charset="0"/>
              </a:rPr>
              <a:t>chaincode-as-server</a:t>
            </a:r>
            <a:r>
              <a:rPr lang="en-AU" sz="2000" dirty="0">
                <a:latin typeface="Arial Narrow" panose="020B0604020202020204" pitchFamily="34" charset="0"/>
                <a:cs typeface="Arial Narrow" panose="020B0604020202020204" pitchFamily="34" charset="0"/>
              </a:rPr>
              <a:t> pattern, which is essentially contained in the files:</a:t>
            </a:r>
          </a:p>
        </p:txBody>
      </p:sp>
      <p:sp>
        <p:nvSpPr>
          <p:cNvPr id="55" name="TextBox 54">
            <a:extLst>
              <a:ext uri="{FF2B5EF4-FFF2-40B4-BE49-F238E27FC236}">
                <a16:creationId xmlns:a16="http://schemas.microsoft.com/office/drawing/2014/main" id="{EEC7D626-8D83-AC44-A289-C0D118F5E658}"/>
              </a:ext>
            </a:extLst>
          </p:cNvPr>
          <p:cNvSpPr txBox="1"/>
          <p:nvPr/>
        </p:nvSpPr>
        <p:spPr>
          <a:xfrm>
            <a:off x="859219" y="2976304"/>
            <a:ext cx="10934195" cy="1477328"/>
          </a:xfrm>
          <a:prstGeom prst="rect">
            <a:avLst/>
          </a:prstGeom>
          <a:noFill/>
        </p:spPr>
        <p:txBody>
          <a:bodyPr wrap="square" rtlCol="0">
            <a:spAutoFit/>
          </a:bodyPr>
          <a:lstStyle/>
          <a:p>
            <a:pPr marL="342900" indent="-342900">
              <a:spcBef>
                <a:spcPts val="600"/>
              </a:spcBef>
              <a:spcAft>
                <a:spcPts val="600"/>
              </a:spcAft>
              <a:buFont typeface="System Font Regular"/>
              <a:buChar char="—"/>
            </a:pPr>
            <a:r>
              <a:rPr lang="en-AU" sz="2000" b="1" dirty="0">
                <a:latin typeface="Arial Narrow" panose="020B0604020202020204" pitchFamily="34" charset="0"/>
                <a:cs typeface="Arial Narrow" panose="020B0604020202020204" pitchFamily="34" charset="0"/>
              </a:rPr>
              <a:t>shim/</a:t>
            </a:r>
            <a:r>
              <a:rPr lang="en-AU" sz="2000" b="1" dirty="0" err="1">
                <a:latin typeface="Arial Narrow" panose="020B0604020202020204" pitchFamily="34" charset="0"/>
                <a:cs typeface="Arial Narrow" panose="020B0604020202020204" pitchFamily="34" charset="0"/>
              </a:rPr>
              <a:t>chaincodeserver.go</a:t>
            </a:r>
            <a:r>
              <a:rPr lang="en-AU" sz="2000" dirty="0">
                <a:latin typeface="Arial Narrow" panose="020B0604020202020204" pitchFamily="34" charset="0"/>
                <a:cs typeface="Arial Narrow" panose="020B0604020202020204" pitchFamily="34" charset="0"/>
              </a:rPr>
              <a:t>: implementation of the </a:t>
            </a:r>
            <a:r>
              <a:rPr lang="en-AU" sz="2000" dirty="0" err="1">
                <a:latin typeface="Arial Narrow" panose="020B0604020202020204" pitchFamily="34" charset="0"/>
                <a:cs typeface="Arial Narrow" panose="020B0604020202020204" pitchFamily="34" charset="0"/>
              </a:rPr>
              <a:t>protobuf</a:t>
            </a:r>
            <a:r>
              <a:rPr lang="en-AU" sz="2000" dirty="0">
                <a:latin typeface="Arial Narrow" panose="020B0604020202020204" pitchFamily="34" charset="0"/>
                <a:cs typeface="Arial Narrow" panose="020B0604020202020204" pitchFamily="34" charset="0"/>
              </a:rPr>
              <a:t> service that exposes  the </a:t>
            </a:r>
            <a:r>
              <a:rPr lang="en-AU" sz="2000" b="1" dirty="0">
                <a:latin typeface="Arial Narrow" panose="020B0604020202020204" pitchFamily="34" charset="0"/>
                <a:cs typeface="Arial Narrow" panose="020B0604020202020204" pitchFamily="34" charset="0"/>
              </a:rPr>
              <a:t>Chaincode</a:t>
            </a:r>
            <a:r>
              <a:rPr lang="en-AU" sz="2000" dirty="0">
                <a:latin typeface="Arial Narrow" panose="020B0604020202020204" pitchFamily="34" charset="0"/>
                <a:cs typeface="Arial Narrow" panose="020B0604020202020204" pitchFamily="34" charset="0"/>
              </a:rPr>
              <a:t> interface as GRPC service</a:t>
            </a:r>
            <a:endParaRPr lang="en-AU" sz="2000" b="1" dirty="0">
              <a:latin typeface="Arial Narrow" panose="020B0604020202020204" pitchFamily="34" charset="0"/>
              <a:cs typeface="Arial Narrow" panose="020B0604020202020204" pitchFamily="34" charset="0"/>
            </a:endParaRPr>
          </a:p>
          <a:p>
            <a:pPr marL="342900" indent="-342900">
              <a:spcBef>
                <a:spcPts val="600"/>
              </a:spcBef>
              <a:spcAft>
                <a:spcPts val="600"/>
              </a:spcAft>
              <a:buFont typeface="System Font Regular"/>
              <a:buChar char="—"/>
            </a:pPr>
            <a:r>
              <a:rPr lang="en-AU" sz="2000" b="1" dirty="0">
                <a:latin typeface="Arial Narrow" panose="020B0604020202020204" pitchFamily="34" charset="0"/>
                <a:cs typeface="Arial Narrow" panose="020B0604020202020204" pitchFamily="34" charset="0"/>
              </a:rPr>
              <a:t>shim/internal/</a:t>
            </a:r>
            <a:r>
              <a:rPr lang="en-AU" sz="2000" b="1" dirty="0" err="1">
                <a:latin typeface="Arial Narrow" panose="020B0604020202020204" pitchFamily="34" charset="0"/>
                <a:cs typeface="Arial Narrow" panose="020B0604020202020204" pitchFamily="34" charset="0"/>
              </a:rPr>
              <a:t>server.go</a:t>
            </a:r>
            <a:r>
              <a:rPr lang="en-AU" sz="2000" dirty="0">
                <a:latin typeface="Arial Narrow" panose="020B0604020202020204" pitchFamily="34" charset="0"/>
                <a:cs typeface="Arial Narrow" panose="020B0604020202020204" pitchFamily="34" charset="0"/>
              </a:rPr>
              <a:t>: implementation of a simple GRPC server that is used to register the </a:t>
            </a:r>
            <a:r>
              <a:rPr lang="en-AU" sz="2000" b="1" dirty="0" err="1">
                <a:latin typeface="Arial Narrow" panose="020B0604020202020204" pitchFamily="34" charset="0"/>
                <a:cs typeface="Arial Narrow" panose="020B0604020202020204" pitchFamily="34" charset="0"/>
              </a:rPr>
              <a:t>ChaincodeServer</a:t>
            </a:r>
            <a:r>
              <a:rPr lang="en-AU" sz="2000" dirty="0">
                <a:latin typeface="Arial Narrow" panose="020B0604020202020204" pitchFamily="34" charset="0"/>
                <a:cs typeface="Arial Narrow" panose="020B0604020202020204" pitchFamily="34" charset="0"/>
              </a:rPr>
              <a:t> service, accept connections from the peers, and relay the control to the configured </a:t>
            </a:r>
            <a:r>
              <a:rPr lang="en-AU" sz="2000" b="1" dirty="0">
                <a:latin typeface="Arial Narrow" panose="020B0604020202020204" pitchFamily="34" charset="0"/>
                <a:cs typeface="Arial Narrow" panose="020B0604020202020204" pitchFamily="34" charset="0"/>
              </a:rPr>
              <a:t>Chaincode</a:t>
            </a:r>
            <a:r>
              <a:rPr lang="en-AU" sz="2000" dirty="0">
                <a:latin typeface="Arial Narrow" panose="020B0604020202020204" pitchFamily="34" charset="0"/>
                <a:cs typeface="Arial Narrow" panose="020B0604020202020204" pitchFamily="34" charset="0"/>
              </a:rPr>
              <a:t>.</a:t>
            </a:r>
            <a:r>
              <a:rPr lang="en-AU" sz="2000" b="1" dirty="0">
                <a:latin typeface="Arial Narrow" panose="020B0604020202020204" pitchFamily="34" charset="0"/>
                <a:cs typeface="Arial Narrow" panose="020B0604020202020204" pitchFamily="34" charset="0"/>
              </a:rPr>
              <a:t> </a:t>
            </a:r>
          </a:p>
        </p:txBody>
      </p:sp>
      <p:sp>
        <p:nvSpPr>
          <p:cNvPr id="13" name="TextBox 12">
            <a:extLst>
              <a:ext uri="{FF2B5EF4-FFF2-40B4-BE49-F238E27FC236}">
                <a16:creationId xmlns:a16="http://schemas.microsoft.com/office/drawing/2014/main" id="{616C966D-A588-FD47-925F-929C01BE5076}"/>
              </a:ext>
            </a:extLst>
          </p:cNvPr>
          <p:cNvSpPr txBox="1"/>
          <p:nvPr/>
        </p:nvSpPr>
        <p:spPr>
          <a:xfrm>
            <a:off x="947141" y="4692377"/>
            <a:ext cx="10758349" cy="1169551"/>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In this case, we will be calling </a:t>
            </a:r>
            <a:r>
              <a:rPr lang="en-AU" sz="2000" b="1" dirty="0" err="1">
                <a:latin typeface="Arial Narrow" panose="020B0604020202020204" pitchFamily="34" charset="0"/>
                <a:cs typeface="Arial Narrow" panose="020B0604020202020204" pitchFamily="34" charset="0"/>
              </a:rPr>
              <a:t>ChaincodeServer.Start</a:t>
            </a:r>
            <a:r>
              <a:rPr lang="en-AU" sz="2000" b="1" dirty="0">
                <a:latin typeface="Arial Narrow" panose="020B0604020202020204" pitchFamily="34" charset="0"/>
                <a:cs typeface="Arial Narrow" panose="020B0604020202020204" pitchFamily="34" charset="0"/>
              </a:rPr>
              <a:t>(), </a:t>
            </a:r>
            <a:r>
              <a:rPr lang="en-AU" sz="2000" dirty="0">
                <a:latin typeface="Arial Narrow" panose="020B0604020202020204" pitchFamily="34" charset="0"/>
                <a:cs typeface="Arial Narrow" panose="020B0604020202020204" pitchFamily="34" charset="0"/>
              </a:rPr>
              <a:t>rather than </a:t>
            </a:r>
            <a:r>
              <a:rPr lang="en-AU" sz="2000" b="1" dirty="0" err="1">
                <a:latin typeface="Arial Narrow" panose="020B0604020202020204" pitchFamily="34" charset="0"/>
                <a:cs typeface="Arial Narrow" panose="020B0604020202020204" pitchFamily="34" charset="0"/>
              </a:rPr>
              <a:t>shim.Start</a:t>
            </a:r>
            <a:r>
              <a:rPr lang="en-AU" sz="2000" b="1" dirty="0">
                <a:latin typeface="Arial Narrow" panose="020B0604020202020204" pitchFamily="34" charset="0"/>
                <a:cs typeface="Arial Narrow" panose="020B0604020202020204" pitchFamily="34" charset="0"/>
              </a:rPr>
              <a:t>(Chaincode)</a:t>
            </a:r>
            <a:r>
              <a:rPr lang="en-AU" sz="2000" dirty="0">
                <a:latin typeface="Arial Narrow" panose="020B0604020202020204" pitchFamily="34" charset="0"/>
                <a:cs typeface="Arial Narrow" panose="020B0604020202020204" pitchFamily="34" charset="0"/>
              </a:rPr>
              <a:t>.</a:t>
            </a:r>
          </a:p>
          <a:p>
            <a:pPr>
              <a:spcBef>
                <a:spcPts val="600"/>
              </a:spcBef>
              <a:spcAft>
                <a:spcPts val="600"/>
              </a:spcAft>
            </a:pPr>
            <a:r>
              <a:rPr lang="en-AU" sz="2000" dirty="0">
                <a:latin typeface="Arial Narrow" panose="020B0604020202020204" pitchFamily="34" charset="0"/>
                <a:cs typeface="Arial Narrow" panose="020B0604020202020204" pitchFamily="34" charset="0"/>
              </a:rPr>
              <a:t>Once a peer establishes a connection, a bidirectional stream is created, and the control is forwarded to the </a:t>
            </a:r>
            <a:r>
              <a:rPr lang="en-AU" sz="2000" b="1" dirty="0" err="1">
                <a:latin typeface="Arial Narrow" panose="020B0604020202020204" pitchFamily="34" charset="0"/>
                <a:cs typeface="Arial Narrow" panose="020B0604020202020204" pitchFamily="34" charset="0"/>
              </a:rPr>
              <a:t>chatWithPeer</a:t>
            </a:r>
            <a:r>
              <a:rPr lang="en-AU" sz="2000" b="1" dirty="0">
                <a:latin typeface="Arial Narrow" panose="020B0604020202020204" pitchFamily="34" charset="0"/>
                <a:cs typeface="Arial Narrow" panose="020B0604020202020204" pitchFamily="34" charset="0"/>
              </a:rPr>
              <a:t>(string, </a:t>
            </a:r>
            <a:r>
              <a:rPr lang="en-AU" sz="2000" b="1" dirty="0" err="1">
                <a:latin typeface="Arial Narrow" panose="020B0604020202020204" pitchFamily="34" charset="0"/>
                <a:cs typeface="Arial Narrow" panose="020B0604020202020204" pitchFamily="34" charset="0"/>
              </a:rPr>
              <a:t>ClientStream</a:t>
            </a:r>
            <a:r>
              <a:rPr lang="en-AU" sz="2000" b="1" dirty="0">
                <a:latin typeface="Arial Narrow" panose="020B0604020202020204" pitchFamily="34" charset="0"/>
                <a:cs typeface="Arial Narrow" panose="020B0604020202020204" pitchFamily="34" charset="0"/>
              </a:rPr>
              <a:t>, Chaincode)</a:t>
            </a:r>
            <a:r>
              <a:rPr lang="en-AU" sz="2000" dirty="0">
                <a:latin typeface="Arial Narrow" panose="020B0604020202020204" pitchFamily="34" charset="0"/>
                <a:cs typeface="Arial Narrow" panose="020B0604020202020204" pitchFamily="34" charset="0"/>
              </a:rPr>
              <a:t> as happens for the shim-based execution.</a:t>
            </a:r>
          </a:p>
        </p:txBody>
      </p:sp>
    </p:spTree>
    <p:extLst>
      <p:ext uri="{BB962C8B-B14F-4D97-AF65-F5344CB8AC3E}">
        <p14:creationId xmlns:p14="http://schemas.microsoft.com/office/powerpoint/2010/main" val="28740751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Execution Patterns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200" b="1" dirty="0"/>
              <a:t>FABRIC 1.4/2.0</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6" name="TextBox 15">
            <a:extLst>
              <a:ext uri="{FF2B5EF4-FFF2-40B4-BE49-F238E27FC236}">
                <a16:creationId xmlns:a16="http://schemas.microsoft.com/office/drawing/2014/main" id="{67736FF7-875E-4549-8736-00172BDBE6D9}"/>
              </a:ext>
            </a:extLst>
          </p:cNvPr>
          <p:cNvSpPr txBox="1"/>
          <p:nvPr/>
        </p:nvSpPr>
        <p:spPr>
          <a:xfrm>
            <a:off x="859220" y="1421596"/>
            <a:ext cx="3910622"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Chaincode as Server – </a:t>
            </a:r>
            <a:r>
              <a:rPr lang="en-AU" dirty="0" err="1"/>
              <a:t>Protobuf</a:t>
            </a:r>
            <a:r>
              <a:rPr lang="en-AU" dirty="0"/>
              <a:t> Service</a:t>
            </a:r>
          </a:p>
        </p:txBody>
      </p:sp>
      <p:sp>
        <p:nvSpPr>
          <p:cNvPr id="14" name="TextBox 13">
            <a:extLst>
              <a:ext uri="{FF2B5EF4-FFF2-40B4-BE49-F238E27FC236}">
                <a16:creationId xmlns:a16="http://schemas.microsoft.com/office/drawing/2014/main" id="{4C349D37-6D83-D34A-A116-E493440BB3F5}"/>
              </a:ext>
            </a:extLst>
          </p:cNvPr>
          <p:cNvSpPr txBox="1"/>
          <p:nvPr/>
        </p:nvSpPr>
        <p:spPr>
          <a:xfrm>
            <a:off x="980230" y="2148384"/>
            <a:ext cx="10187593" cy="1600438"/>
          </a:xfrm>
          <a:prstGeom prst="rect">
            <a:avLst/>
          </a:prstGeom>
          <a:noFill/>
        </p:spPr>
        <p:txBody>
          <a:bodyPr wrap="square" rtlCol="0">
            <a:spAutoFit/>
          </a:bodyPr>
          <a:lstStyle/>
          <a:p>
            <a:r>
              <a:rPr lang="en-AU" sz="1400" b="1" dirty="0">
                <a:solidFill>
                  <a:schemeClr val="accent6">
                    <a:lumMod val="50000"/>
                  </a:schemeClr>
                </a:solidFill>
                <a:latin typeface="Courier New" panose="02070309020205020404" pitchFamily="49" charset="0"/>
                <a:cs typeface="Courier New" panose="02070309020205020404" pitchFamily="49" charset="0"/>
              </a:rPr>
              <a:t>// repository: https://github.com/hyperledger/fabric-protos</a:t>
            </a:r>
          </a:p>
          <a:p>
            <a:r>
              <a:rPr lang="en-AU" sz="1400" b="1" dirty="0">
                <a:solidFill>
                  <a:schemeClr val="accent6">
                    <a:lumMod val="50000"/>
                  </a:schemeClr>
                </a:solidFill>
                <a:latin typeface="Courier New" panose="02070309020205020404" pitchFamily="49" charset="0"/>
                <a:cs typeface="Courier New" panose="02070309020205020404" pitchFamily="49" charset="0"/>
              </a:rPr>
              <a:t>// file: peer/</a:t>
            </a:r>
            <a:r>
              <a:rPr lang="en-AU" sz="1400" b="1" dirty="0" err="1">
                <a:solidFill>
                  <a:schemeClr val="accent6">
                    <a:lumMod val="50000"/>
                  </a:schemeClr>
                </a:solidFill>
                <a:latin typeface="Courier New" panose="02070309020205020404" pitchFamily="49" charset="0"/>
                <a:cs typeface="Courier New" panose="02070309020205020404" pitchFamily="49" charset="0"/>
              </a:rPr>
              <a:t>chaincode_shim.proto</a:t>
            </a:r>
            <a:endParaRPr lang="en-AU" sz="1400" b="1" dirty="0">
              <a:solidFill>
                <a:schemeClr val="accent6">
                  <a:lumMod val="50000"/>
                </a:schemeClr>
              </a:solidFill>
              <a:latin typeface="Courier New" panose="02070309020205020404" pitchFamily="49" charset="0"/>
              <a:cs typeface="Courier New" panose="02070309020205020404" pitchFamily="49" charset="0"/>
            </a:endParaRP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a:solidFill>
                  <a:srgbClr val="0070C0"/>
                </a:solidFill>
                <a:latin typeface="Courier New" panose="02070309020205020404" pitchFamily="49" charset="0"/>
                <a:cs typeface="Courier New" panose="02070309020205020404" pitchFamily="49" charset="0"/>
              </a:rPr>
              <a:t>service</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Chaincode</a:t>
            </a:r>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err="1">
                <a:solidFill>
                  <a:srgbClr val="0070C0"/>
                </a:solidFill>
                <a:latin typeface="Courier New" panose="02070309020205020404" pitchFamily="49" charset="0"/>
                <a:cs typeface="Courier New" panose="02070309020205020404" pitchFamily="49" charset="0"/>
              </a:rPr>
              <a:t>rpc</a:t>
            </a:r>
            <a:r>
              <a:rPr lang="en-AU" sz="1400" b="1" dirty="0">
                <a:latin typeface="Courier New" panose="02070309020205020404" pitchFamily="49" charset="0"/>
                <a:cs typeface="Courier New" panose="02070309020205020404" pitchFamily="49" charset="0"/>
              </a:rPr>
              <a:t> Connect(</a:t>
            </a:r>
            <a:r>
              <a:rPr lang="en-AU" sz="1400" b="1" dirty="0">
                <a:solidFill>
                  <a:srgbClr val="0070C0"/>
                </a:solidFill>
                <a:latin typeface="Courier New" panose="02070309020205020404" pitchFamily="49" charset="0"/>
                <a:cs typeface="Courier New" panose="02070309020205020404" pitchFamily="49" charset="0"/>
              </a:rPr>
              <a:t>stream</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ChincodeMessage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returns</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stream</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ChaincodeMessage</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a:t>
            </a:r>
          </a:p>
        </p:txBody>
      </p:sp>
      <p:sp>
        <p:nvSpPr>
          <p:cNvPr id="19" name="TextBox 18">
            <a:extLst>
              <a:ext uri="{FF2B5EF4-FFF2-40B4-BE49-F238E27FC236}">
                <a16:creationId xmlns:a16="http://schemas.microsoft.com/office/drawing/2014/main" id="{0DECDA8C-1DB3-AA42-BFDB-9F408C087076}"/>
              </a:ext>
            </a:extLst>
          </p:cNvPr>
          <p:cNvSpPr txBox="1"/>
          <p:nvPr/>
        </p:nvSpPr>
        <p:spPr>
          <a:xfrm>
            <a:off x="980230" y="4206788"/>
            <a:ext cx="10758349" cy="2092881"/>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service exposing the chaincode is very simple. It defines a single method that opens a bidirectional stream with the client. </a:t>
            </a:r>
          </a:p>
          <a:p>
            <a:pPr>
              <a:spcBef>
                <a:spcPts val="600"/>
              </a:spcBef>
              <a:spcAft>
                <a:spcPts val="600"/>
              </a:spcAft>
            </a:pPr>
            <a:r>
              <a:rPr lang="en-AU" sz="2000" dirty="0">
                <a:latin typeface="Arial Narrow" panose="020B0604020202020204" pitchFamily="34" charset="0"/>
                <a:cs typeface="Arial Narrow" panose="020B0604020202020204" pitchFamily="34" charset="0"/>
              </a:rPr>
              <a:t>The implementation of the service binding go is in the repository:</a:t>
            </a:r>
          </a:p>
          <a:p>
            <a:pPr>
              <a:spcBef>
                <a:spcPts val="600"/>
              </a:spcBef>
              <a:spcAft>
                <a:spcPts val="600"/>
              </a:spcAft>
            </a:pPr>
            <a:r>
              <a:rPr lang="en-AU" sz="2000" dirty="0">
                <a:latin typeface="Arial Narrow" panose="020B0604020202020204" pitchFamily="34" charset="0"/>
                <a:cs typeface="Arial Narrow" panose="020B0604020202020204" pitchFamily="34" charset="0"/>
                <a:hlinkClick r:id="rId3"/>
              </a:rPr>
              <a:t>https://github.ibm.com/hyperledger/fabric-protos-go</a:t>
            </a:r>
            <a:endParaRPr lang="en-AU" sz="2000" dirty="0">
              <a:latin typeface="Arial Narrow" panose="020B0604020202020204" pitchFamily="34" charset="0"/>
              <a:cs typeface="Arial Narrow" panose="020B0604020202020204" pitchFamily="34" charset="0"/>
            </a:endParaRPr>
          </a:p>
          <a:p>
            <a:pPr>
              <a:spcBef>
                <a:spcPts val="600"/>
              </a:spcBef>
              <a:spcAft>
                <a:spcPts val="600"/>
              </a:spcAft>
            </a:pPr>
            <a:endParaRPr lang="en-AU" sz="2000" dirty="0">
              <a:latin typeface="Arial Narrow" panose="020B0604020202020204" pitchFamily="34" charset="0"/>
              <a:cs typeface="Arial Narrow" panose="020B0604020202020204" pitchFamily="34" charset="0"/>
            </a:endParaRPr>
          </a:p>
        </p:txBody>
      </p:sp>
    </p:spTree>
    <p:extLst>
      <p:ext uri="{BB962C8B-B14F-4D97-AF65-F5344CB8AC3E}">
        <p14:creationId xmlns:p14="http://schemas.microsoft.com/office/powerpoint/2010/main" val="18660750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C0BF764-BFAB-DA45-B342-836BDF15C41F}"/>
              </a:ext>
            </a:extLst>
          </p:cNvPr>
          <p:cNvSpPr/>
          <p:nvPr/>
        </p:nvSpPr>
        <p:spPr>
          <a:xfrm>
            <a:off x="2075226" y="3880068"/>
            <a:ext cx="4114560" cy="281624"/>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a:extLst>
              <a:ext uri="{FF2B5EF4-FFF2-40B4-BE49-F238E27FC236}">
                <a16:creationId xmlns:a16="http://schemas.microsoft.com/office/drawing/2014/main" id="{F383F35E-3A09-3542-A7A4-89E25D19A7B2}"/>
              </a:ext>
            </a:extLst>
          </p:cNvPr>
          <p:cNvCxnSpPr>
            <a:cxnSpLocks/>
          </p:cNvCxnSpPr>
          <p:nvPr/>
        </p:nvCxnSpPr>
        <p:spPr>
          <a:xfrm>
            <a:off x="6189786" y="4000270"/>
            <a:ext cx="3458787" cy="0"/>
          </a:xfrm>
          <a:prstGeom prst="line">
            <a:avLst/>
          </a:prstGeom>
          <a:ln>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89FB59-9AB2-204C-88C6-7ECAB1DEC324}"/>
              </a:ext>
            </a:extLst>
          </p:cNvPr>
          <p:cNvSpPr txBox="1"/>
          <p:nvPr/>
        </p:nvSpPr>
        <p:spPr>
          <a:xfrm>
            <a:off x="9647314" y="3397929"/>
            <a:ext cx="2310223" cy="1200329"/>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the controls is then passed to the message receiving loop as previously discussed.</a:t>
            </a:r>
          </a:p>
        </p:txBody>
      </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Execution Patterns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200" b="1" dirty="0"/>
              <a:t>FABRIC 1.4/2.0</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6" name="TextBox 15">
            <a:extLst>
              <a:ext uri="{FF2B5EF4-FFF2-40B4-BE49-F238E27FC236}">
                <a16:creationId xmlns:a16="http://schemas.microsoft.com/office/drawing/2014/main" id="{67736FF7-875E-4549-8736-00172BDBE6D9}"/>
              </a:ext>
            </a:extLst>
          </p:cNvPr>
          <p:cNvSpPr txBox="1"/>
          <p:nvPr/>
        </p:nvSpPr>
        <p:spPr>
          <a:xfrm>
            <a:off x="859220" y="1421596"/>
            <a:ext cx="3865482"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Chaincode as Server – Implementation</a:t>
            </a:r>
          </a:p>
        </p:txBody>
      </p:sp>
      <p:sp>
        <p:nvSpPr>
          <p:cNvPr id="14" name="TextBox 13">
            <a:extLst>
              <a:ext uri="{FF2B5EF4-FFF2-40B4-BE49-F238E27FC236}">
                <a16:creationId xmlns:a16="http://schemas.microsoft.com/office/drawing/2014/main" id="{4C349D37-6D83-D34A-A116-E493440BB3F5}"/>
              </a:ext>
            </a:extLst>
          </p:cNvPr>
          <p:cNvSpPr txBox="1"/>
          <p:nvPr/>
        </p:nvSpPr>
        <p:spPr>
          <a:xfrm>
            <a:off x="980230" y="1878755"/>
            <a:ext cx="10187593" cy="4693593"/>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 </a:t>
            </a:r>
            <a:r>
              <a:rPr lang="en-AU" sz="1400" b="1" dirty="0" err="1">
                <a:solidFill>
                  <a:srgbClr val="7030A0"/>
                </a:solidFill>
                <a:latin typeface="Courier New" panose="02070309020205020404" pitchFamily="49" charset="0"/>
                <a:cs typeface="Courier New" panose="02070309020205020404" pitchFamily="49" charset="0"/>
              </a:rPr>
              <a:t>ChaincodeServer</a:t>
            </a:r>
            <a:r>
              <a:rPr lang="en-AU" sz="1400" b="1" dirty="0">
                <a:solidFill>
                  <a:srgbClr val="0070C0"/>
                </a:solidFill>
                <a:latin typeface="Courier New" panose="02070309020205020404" pitchFamily="49" charset="0"/>
                <a:cs typeface="Courier New" panose="02070309020205020404" pitchFamily="49" charset="0"/>
              </a:rPr>
              <a:t> struct </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CCID </a:t>
            </a:r>
            <a:r>
              <a:rPr lang="en-AU" sz="1400" b="1" dirty="0">
                <a:solidFill>
                  <a:srgbClr val="0070C0"/>
                </a:solidFill>
                <a:latin typeface="Courier New" panose="02070309020205020404" pitchFamily="49" charset="0"/>
                <a:cs typeface="Courier New" panose="02070309020205020404" pitchFamily="49" charset="0"/>
              </a:rPr>
              <a:t>string</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Address</a:t>
            </a:r>
            <a:r>
              <a:rPr lang="en-AU" sz="1400" b="1" dirty="0">
                <a:solidFill>
                  <a:srgbClr val="0070C0"/>
                </a:solidFill>
                <a:latin typeface="Courier New" panose="02070309020205020404" pitchFamily="49" charset="0"/>
                <a:cs typeface="Courier New" panose="02070309020205020404" pitchFamily="49" charset="0"/>
              </a:rPr>
              <a:t> string</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CC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Chaincode</a:t>
            </a: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TLSPRops</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TLSProperties</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KaOpts</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keepalive.ServerParameters</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a:t>
            </a:r>
          </a:p>
          <a:p>
            <a:endParaRPr lang="en-AU" sz="1400" b="1" dirty="0">
              <a:solidFill>
                <a:srgbClr val="276C38"/>
              </a:solidFill>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latin typeface="Courier New" panose="02070309020205020404" pitchFamily="49" charset="0"/>
                <a:cs typeface="Courier New" panose="02070309020205020404" pitchFamily="49" charset="0"/>
              </a:rPr>
              <a:t> (cs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ChaincodeServer</a:t>
            </a:r>
            <a:r>
              <a:rPr lang="en-AU" sz="1400" b="1" dirty="0">
                <a:latin typeface="Courier New" panose="02070309020205020404" pitchFamily="49" charset="0"/>
                <a:cs typeface="Courier New" panose="02070309020205020404" pitchFamily="49" charset="0"/>
              </a:rPr>
              <a:t>) Connect(stream </a:t>
            </a:r>
            <a:r>
              <a:rPr lang="en-AU" sz="1400" b="1" dirty="0" err="1">
                <a:solidFill>
                  <a:srgbClr val="7030A0"/>
                </a:solidFill>
                <a:latin typeface="Courier New" panose="02070309020205020404" pitchFamily="49" charset="0"/>
                <a:cs typeface="Courier New" panose="02070309020205020404" pitchFamily="49" charset="0"/>
              </a:rPr>
              <a:t>pb.Chaincode_ConnectServer</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latin typeface="Courier New" panose="02070309020205020404" pitchFamily="49" charset="0"/>
                <a:cs typeface="Courier New" panose="02070309020205020404" pitchFamily="49" charset="0"/>
              </a:rPr>
              <a:t> {</a:t>
            </a:r>
          </a:p>
          <a:p>
            <a:pPr>
              <a:spcBef>
                <a:spcPts val="600"/>
              </a:spcBef>
            </a:pP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 </a:t>
            </a:r>
            <a:r>
              <a:rPr lang="en-AU" sz="1400" b="1" dirty="0" err="1">
                <a:latin typeface="Courier New" panose="02070309020205020404" pitchFamily="49" charset="0"/>
                <a:cs typeface="Courier New" panose="02070309020205020404" pitchFamily="49" charset="0"/>
              </a:rPr>
              <a:t>chatWithPeer</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cs.CCID</a:t>
            </a:r>
            <a:r>
              <a:rPr lang="en-AU" sz="1400" b="1" dirty="0">
                <a:latin typeface="Courier New" panose="02070309020205020404" pitchFamily="49" charset="0"/>
                <a:cs typeface="Courier New" panose="02070309020205020404" pitchFamily="49" charset="0"/>
              </a:rPr>
              <a:t>, stream, </a:t>
            </a:r>
            <a:r>
              <a:rPr lang="en-AU" sz="1400" b="1" dirty="0" err="1">
                <a:latin typeface="Courier New" panose="02070309020205020404" pitchFamily="49" charset="0"/>
                <a:cs typeface="Courier New" panose="02070309020205020404" pitchFamily="49" charset="0"/>
              </a:rPr>
              <a:t>cs.CC</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a:t>
            </a:r>
          </a:p>
          <a:p>
            <a:br>
              <a:rPr lang="en-AU" sz="1400" b="1" dirty="0">
                <a:latin typeface="Courier New" panose="02070309020205020404" pitchFamily="49" charset="0"/>
                <a:cs typeface="Courier New" panose="02070309020205020404" pitchFamily="49" charset="0"/>
              </a:rPr>
            </a:br>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latin typeface="Courier New" panose="02070309020205020404" pitchFamily="49" charset="0"/>
                <a:cs typeface="Courier New" panose="02070309020205020404" pitchFamily="49" charset="0"/>
              </a:rPr>
              <a:t> (cs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ChaincodeServer</a:t>
            </a:r>
            <a:r>
              <a:rPr lang="en-AU" sz="1400" b="1" dirty="0">
                <a:latin typeface="Courier New" panose="02070309020205020404" pitchFamily="49" charset="0"/>
                <a:cs typeface="Courier New" panose="02070309020205020404" pitchFamily="49" charset="0"/>
              </a:rPr>
              <a:t>) Start()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server, err := </a:t>
            </a:r>
            <a:r>
              <a:rPr lang="en-AU" sz="1400" b="1" dirty="0" err="1">
                <a:latin typeface="Courier New" panose="02070309020205020404" pitchFamily="49" charset="0"/>
                <a:cs typeface="Courier New" panose="02070309020205020404" pitchFamily="49" charset="0"/>
              </a:rPr>
              <a:t>internal.newServer</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cs.Address</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tlsCfg</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cs.KaOpts</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pb.RegisterChaincodeServer</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server.Server</a:t>
            </a:r>
            <a:r>
              <a:rPr lang="en-AU" sz="1400" b="1" dirty="0">
                <a:latin typeface="Courier New" panose="02070309020205020404" pitchFamily="49" charset="0"/>
                <a:cs typeface="Courier New" panose="02070309020205020404" pitchFamily="49" charset="0"/>
              </a:rPr>
              <a:t>, cs)</a:t>
            </a:r>
          </a:p>
          <a:p>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return </a:t>
            </a:r>
            <a:r>
              <a:rPr lang="en-AU" sz="1400" b="1" dirty="0" err="1">
                <a:latin typeface="Courier New" panose="02070309020205020404" pitchFamily="49" charset="0"/>
                <a:cs typeface="Courier New" panose="02070309020205020404" pitchFamily="49" charset="0"/>
              </a:rPr>
              <a:t>server.Start</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522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Operating Modality</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p:txBody>
          <a:bodyPr>
            <a:normAutofit/>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Standard Mode</a:t>
            </a:r>
          </a:p>
          <a:p>
            <a:pPr marL="868363" lvl="1" indent="-411163">
              <a:buFont typeface="System Font Regular"/>
              <a:buChar char="—"/>
            </a:pPr>
            <a:r>
              <a:rPr lang="en-AU" dirty="0">
                <a:latin typeface="Arial Narrow" panose="020B0604020202020204" pitchFamily="34" charset="0"/>
                <a:cs typeface="Arial Narrow" panose="020B0604020202020204" pitchFamily="34" charset="0"/>
              </a:rPr>
              <a:t>The life-cycle of the chaincode in development mode varies as follows:</a:t>
            </a:r>
          </a:p>
          <a:p>
            <a:pPr marL="1325563" lvl="2" indent="-411163">
              <a:buFont typeface="System Font Regular"/>
              <a:buChar char="—"/>
            </a:pPr>
            <a:r>
              <a:rPr lang="en-AU" dirty="0">
                <a:latin typeface="Arial Narrow" panose="020B0604020202020204" pitchFamily="34" charset="0"/>
                <a:cs typeface="Arial Narrow" panose="020B0604020202020204" pitchFamily="34" charset="0"/>
              </a:rPr>
              <a:t>INSTALL: this operation updates the registry of chaincode in the peer and stores a copy of the chaincode package for instantiation.</a:t>
            </a:r>
          </a:p>
          <a:p>
            <a:pPr marL="1325563" lvl="2" indent="-411163">
              <a:buFont typeface="System Font Regular"/>
              <a:buChar char="—"/>
            </a:pPr>
            <a:r>
              <a:rPr lang="en-AU" dirty="0">
                <a:latin typeface="Arial Narrow" panose="020B0604020202020204" pitchFamily="34" charset="0"/>
                <a:cs typeface="Arial Narrow" panose="020B0604020202020204" pitchFamily="34" charset="0"/>
              </a:rPr>
              <a:t>INSTANTIATE: this operation entails building the supporting execution environment and starting the chaincode process. The details of the executing environment and chaincode process depend on the type of platform identified in the chaincode deployment spec (i.e. </a:t>
            </a:r>
            <a:r>
              <a:rPr lang="en-AU" dirty="0" err="1">
                <a:latin typeface="Arial Narrow" panose="020B0604020202020204" pitchFamily="34" charset="0"/>
                <a:cs typeface="Arial Narrow" panose="020B0604020202020204" pitchFamily="34" charset="0"/>
              </a:rPr>
              <a:t>golang</a:t>
            </a:r>
            <a:r>
              <a:rPr lang="en-AU" dirty="0">
                <a:latin typeface="Arial Narrow" panose="020B0604020202020204" pitchFamily="34" charset="0"/>
                <a:cs typeface="Arial Narrow" panose="020B0604020202020204" pitchFamily="34" charset="0"/>
              </a:rPr>
              <a:t>, node, java/car).</a:t>
            </a:r>
          </a:p>
          <a:p>
            <a:pPr marL="1325563" lvl="2" indent="-411163">
              <a:buFont typeface="System Font Regular"/>
              <a:buChar char="—"/>
            </a:pPr>
            <a:r>
              <a:rPr lang="en-AU" dirty="0">
                <a:latin typeface="Arial Narrow" panose="020B0604020202020204" pitchFamily="34" charset="0"/>
                <a:cs typeface="Arial Narrow" panose="020B0604020202020204" pitchFamily="34" charset="0"/>
              </a:rPr>
              <a:t>INVOKE: this operation is unchanged and triggers the Invoke(</a:t>
            </a:r>
            <a:r>
              <a:rPr lang="en-AU" dirty="0" err="1">
                <a:latin typeface="Arial Narrow" panose="020B0604020202020204" pitchFamily="34" charset="0"/>
                <a:cs typeface="Arial Narrow" panose="020B0604020202020204" pitchFamily="34" charset="0"/>
              </a:rPr>
              <a:t>ChaincodeStub</a:t>
            </a:r>
            <a:r>
              <a:rPr lang="en-AU" dirty="0">
                <a:latin typeface="Arial Narrow" panose="020B0604020202020204" pitchFamily="34" charset="0"/>
                <a:cs typeface="Arial Narrow" panose="020B0604020202020204" pitchFamily="34" charset="0"/>
              </a:rPr>
              <a:t>) method to execute the transaction defined in the smart contract. </a:t>
            </a:r>
          </a:p>
          <a:p>
            <a:pPr marL="1325563" lvl="2" indent="-411163">
              <a:buFont typeface="System Font Regular"/>
              <a:buChar char="—"/>
            </a:pPr>
            <a:r>
              <a:rPr lang="en-AU" dirty="0">
                <a:latin typeface="Arial Narrow" panose="020B0604020202020204" pitchFamily="34" charset="0"/>
                <a:cs typeface="Arial Narrow" panose="020B0604020202020204" pitchFamily="34" charset="0"/>
              </a:rPr>
              <a:t>QUERY: this operation is unchanged and triggers the Invoke(</a:t>
            </a:r>
            <a:r>
              <a:rPr lang="en-AU" dirty="0" err="1">
                <a:latin typeface="Arial Narrow" panose="020B0604020202020204" pitchFamily="34" charset="0"/>
                <a:cs typeface="Arial Narrow" panose="020B0604020202020204" pitchFamily="34" charset="0"/>
              </a:rPr>
              <a:t>ChaincodeStub</a:t>
            </a:r>
            <a:r>
              <a:rPr lang="en-AU" dirty="0">
                <a:latin typeface="Arial Narrow" panose="020B0604020202020204" pitchFamily="34" charset="0"/>
                <a:cs typeface="Arial Narrow" panose="020B0604020202020204" pitchFamily="34" charset="0"/>
              </a:rPr>
              <a:t>) method.</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BBD303A4-993D-3C4F-B064-C41E6D960A1F}"/>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B7827B0D-253E-0F42-8373-4D878EDACBD7}"/>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286A6778-4356-864E-AA97-13A95E5BFDF8}"/>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F1CD2466-D0C2-1C48-9E0C-3F36D7DD8658}"/>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41232681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Execution Patterns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200" b="1" dirty="0"/>
              <a:t>FABRIC 1.4/2.0</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6" name="TextBox 15">
            <a:extLst>
              <a:ext uri="{FF2B5EF4-FFF2-40B4-BE49-F238E27FC236}">
                <a16:creationId xmlns:a16="http://schemas.microsoft.com/office/drawing/2014/main" id="{67736FF7-875E-4549-8736-00172BDBE6D9}"/>
              </a:ext>
            </a:extLst>
          </p:cNvPr>
          <p:cNvSpPr txBox="1"/>
          <p:nvPr/>
        </p:nvSpPr>
        <p:spPr>
          <a:xfrm>
            <a:off x="859220" y="1421596"/>
            <a:ext cx="3865482"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Chaincode as Server – Implementation</a:t>
            </a:r>
          </a:p>
        </p:txBody>
      </p:sp>
      <p:sp>
        <p:nvSpPr>
          <p:cNvPr id="14" name="TextBox 13">
            <a:extLst>
              <a:ext uri="{FF2B5EF4-FFF2-40B4-BE49-F238E27FC236}">
                <a16:creationId xmlns:a16="http://schemas.microsoft.com/office/drawing/2014/main" id="{4C349D37-6D83-D34A-A116-E493440BB3F5}"/>
              </a:ext>
            </a:extLst>
          </p:cNvPr>
          <p:cNvSpPr txBox="1"/>
          <p:nvPr/>
        </p:nvSpPr>
        <p:spPr>
          <a:xfrm>
            <a:off x="921615" y="2441459"/>
            <a:ext cx="10187593" cy="4185761"/>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SimpleChaincode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ssc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SimpleChaincode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Init(stub </a:t>
            </a:r>
            <a:r>
              <a:rPr lang="en-AU" sz="1400" b="1" dirty="0" err="1">
                <a:solidFill>
                  <a:srgbClr val="7030A0"/>
                </a:solidFill>
                <a:latin typeface="Courier New" panose="02070309020205020404" pitchFamily="49" charset="0"/>
                <a:cs typeface="Courier New" panose="02070309020205020404" pitchFamily="49" charset="0"/>
              </a:rPr>
              <a:t>shim.ChaincodeInterface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ssc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SimpleChaincode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Invoke(stub </a:t>
            </a:r>
            <a:r>
              <a:rPr lang="en-AU" sz="1400" b="1" dirty="0" err="1">
                <a:solidFill>
                  <a:srgbClr val="7030A0"/>
                </a:solidFill>
                <a:latin typeface="Courier New" panose="02070309020205020404" pitchFamily="49" charset="0"/>
                <a:cs typeface="Courier New" panose="02070309020205020404" pitchFamily="49" charset="0"/>
              </a:rPr>
              <a:t>shim.ChaincodeInterface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pb.Response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p>
          <a:p>
            <a:endParaRPr lang="en-AU" sz="1400" b="1" dirty="0">
              <a:solidFill>
                <a:srgbClr val="0070C0"/>
              </a:solidFill>
              <a:latin typeface="Courier New" panose="02070309020205020404" pitchFamily="49" charset="0"/>
              <a:cs typeface="Courier New" panose="02070309020205020404" pitchFamily="49" charset="0"/>
            </a:endParaRP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main() {</a:t>
            </a: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ccid</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mycc</a:t>
            </a:r>
            <a:r>
              <a:rPr lang="en-AU" sz="1400" b="1" dirty="0">
                <a:solidFill>
                  <a:srgbClr val="C00000"/>
                </a:solidFill>
                <a:latin typeface="Courier New" panose="02070309020205020404" pitchFamily="49" charset="0"/>
                <a:cs typeface="Courier New" panose="02070309020205020404" pitchFamily="49" charset="0"/>
              </a:rPr>
              <a:t>:....."</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server := </a:t>
            </a:r>
            <a:r>
              <a:rPr lang="en-AU" sz="1400" b="1" dirty="0">
                <a:solidFill>
                  <a:srgbClr val="7030A0"/>
                </a:solidFill>
                <a:latin typeface="Courier New" panose="02070309020205020404" pitchFamily="49" charset="0"/>
                <a:cs typeface="Courier New" panose="02070309020205020404" pitchFamily="49" charset="0"/>
              </a:rPr>
              <a:t>&amp;</a:t>
            </a:r>
            <a:r>
              <a:rPr lang="en-AU" sz="1400" b="1" dirty="0" err="1">
                <a:solidFill>
                  <a:srgbClr val="7030A0"/>
                </a:solidFill>
                <a:latin typeface="Courier New" panose="02070309020205020404" pitchFamily="49" charset="0"/>
                <a:cs typeface="Courier New" panose="02070309020205020404" pitchFamily="49" charset="0"/>
              </a:rPr>
              <a:t>shim.ChaincodeServer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CCID: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ccid</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Address: </a:t>
            </a:r>
            <a:r>
              <a:rPr lang="en-AU" sz="1400" b="1" dirty="0">
                <a:solidFill>
                  <a:srgbClr val="C00000"/>
                </a:solidFill>
                <a:latin typeface="Courier New" panose="02070309020205020404" pitchFamily="49" charset="0"/>
                <a:cs typeface="Courier New" panose="02070309020205020404" pitchFamily="49" charset="0"/>
              </a:rPr>
              <a:t>"localhost:9999"</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CC: </a:t>
            </a:r>
            <a:r>
              <a:rPr lang="en-AU" sz="1400" b="1" dirty="0">
                <a:solidFill>
                  <a:srgbClr val="0070C0"/>
                </a:solidFill>
                <a:latin typeface="Courier New" panose="02070309020205020404" pitchFamily="49" charset="0"/>
                <a:cs typeface="Courier New" panose="02070309020205020404" pitchFamily="49" charset="0"/>
              </a:rPr>
              <a:t>new</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SimpleChaincode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TLSProp</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shim.TLSProperties</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Disabled: </a:t>
            </a:r>
            <a:r>
              <a:rPr lang="en-AU" sz="1400" b="1" dirty="0">
                <a:solidFill>
                  <a:srgbClr val="0070C0"/>
                </a:solidFill>
                <a:latin typeface="Courier New" panose="02070309020205020404" pitchFamily="49" charset="0"/>
                <a:cs typeface="Courier New" panose="02070309020205020404" pitchFamily="49" charset="0"/>
              </a:rPr>
              <a:t>true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a:t>
            </a:r>
            <a:r>
              <a:rPr lang="en-AU" sz="1400" b="1" dirty="0">
                <a:solidFill>
                  <a:srgbClr val="0070C0"/>
                </a:solidFill>
                <a:latin typeface="Courier New" panose="02070309020205020404" pitchFamily="49" charset="0"/>
                <a:cs typeface="Courier New" panose="02070309020205020404" pitchFamily="49" charset="0"/>
              </a:rPr>
              <a:t>}</a:t>
            </a: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err :=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server.Start</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a:solidFill>
                  <a:srgbClr val="0070C0"/>
                </a:solidFill>
                <a:latin typeface="Courier New" panose="02070309020205020404" pitchFamily="49" charset="0"/>
                <a:cs typeface="Courier New" panose="02070309020205020404" pitchFamily="49" charset="0"/>
              </a:rPr>
              <a:t>   if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err != </a:t>
            </a:r>
            <a:r>
              <a:rPr lang="en-AU" sz="1400" b="1" dirty="0">
                <a:solidFill>
                  <a:srgbClr val="0070C0"/>
                </a:solidFill>
                <a:latin typeface="Courier New" panose="02070309020205020404" pitchFamily="49" charset="0"/>
                <a:cs typeface="Courier New" panose="02070309020205020404" pitchFamily="49" charset="0"/>
              </a:rPr>
              <a:t>nil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fmt.Printf</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a:solidFill>
                  <a:srgbClr val="C00000"/>
                </a:solidFill>
                <a:latin typeface="Courier New" panose="02070309020205020404" pitchFamily="49" charset="0"/>
                <a:cs typeface="Courier New" panose="02070309020205020404" pitchFamily="49" charset="0"/>
              </a:rPr>
              <a:t>"Error starting the simple chaincode server: %s"</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err)</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269068F8-0B6E-C248-910F-4CA06AB30326}"/>
              </a:ext>
            </a:extLst>
          </p:cNvPr>
          <p:cNvSpPr/>
          <p:nvPr/>
        </p:nvSpPr>
        <p:spPr>
          <a:xfrm>
            <a:off x="921614" y="1942448"/>
            <a:ext cx="9767973" cy="400110"/>
          </a:xfrm>
          <a:prstGeom prst="rect">
            <a:avLst/>
          </a:prstGeom>
        </p:spPr>
        <p:txBody>
          <a:bodyPr wrap="square">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Below is a simple example of how to initialise the </a:t>
            </a:r>
            <a:r>
              <a:rPr lang="en-AU" sz="2000" b="1" dirty="0" err="1">
                <a:latin typeface="Arial Narrow" panose="020B0604020202020204" pitchFamily="34" charset="0"/>
                <a:cs typeface="Arial Narrow" panose="020B0604020202020204" pitchFamily="34" charset="0"/>
              </a:rPr>
              <a:t>ChaincodeServer</a:t>
            </a:r>
            <a:r>
              <a:rPr lang="en-AU" sz="2000" dirty="0">
                <a:latin typeface="Arial Narrow" panose="020B0604020202020204" pitchFamily="34" charset="0"/>
                <a:cs typeface="Arial Narrow" panose="020B0604020202020204" pitchFamily="34" charset="0"/>
              </a:rPr>
              <a:t> with the </a:t>
            </a:r>
            <a:r>
              <a:rPr lang="en-AU" sz="2000" b="1" dirty="0">
                <a:latin typeface="Arial Narrow" panose="020B0604020202020204" pitchFamily="34" charset="0"/>
                <a:cs typeface="Arial Narrow" panose="020B0604020202020204" pitchFamily="34" charset="0"/>
              </a:rPr>
              <a:t>Chaincode</a:t>
            </a:r>
            <a:r>
              <a:rPr lang="en-AU" sz="2000" dirty="0">
                <a:latin typeface="Arial Narrow" panose="020B0604020202020204" pitchFamily="34" charset="0"/>
                <a:cs typeface="Arial Narrow" panose="020B0604020202020204" pitchFamily="34" charset="0"/>
              </a:rPr>
              <a:t> and start it up.</a:t>
            </a:r>
          </a:p>
        </p:txBody>
      </p:sp>
    </p:spTree>
    <p:extLst>
      <p:ext uri="{BB962C8B-B14F-4D97-AF65-F5344CB8AC3E}">
        <p14:creationId xmlns:p14="http://schemas.microsoft.com/office/powerpoint/2010/main" val="8996788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Securing the Chaincode Process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200" b="1" dirty="0"/>
              <a:t>FABRIC 1.4/2.0</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3" name="Rectangle 2">
            <a:extLst>
              <a:ext uri="{FF2B5EF4-FFF2-40B4-BE49-F238E27FC236}">
                <a16:creationId xmlns:a16="http://schemas.microsoft.com/office/drawing/2014/main" id="{269068F8-0B6E-C248-910F-4CA06AB30326}"/>
              </a:ext>
            </a:extLst>
          </p:cNvPr>
          <p:cNvSpPr/>
          <p:nvPr/>
        </p:nvSpPr>
        <p:spPr>
          <a:xfrm>
            <a:off x="921614" y="1942448"/>
            <a:ext cx="10246210" cy="707886"/>
          </a:xfrm>
          <a:prstGeom prst="rect">
            <a:avLst/>
          </a:prstGeom>
        </p:spPr>
        <p:txBody>
          <a:bodyPr wrap="square">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security of the communication with the Peer is managed through a set of </a:t>
            </a:r>
            <a:r>
              <a:rPr lang="en-AU" sz="2000" dirty="0" err="1">
                <a:latin typeface="Arial Narrow" panose="020B0604020202020204" pitchFamily="34" charset="0"/>
                <a:cs typeface="Arial Narrow" panose="020B0604020202020204" pitchFamily="34" charset="0"/>
              </a:rPr>
              <a:t>enviroment</a:t>
            </a:r>
            <a:r>
              <a:rPr lang="en-AU" sz="2000" dirty="0">
                <a:latin typeface="Arial Narrow" panose="020B0604020202020204" pitchFamily="34" charset="0"/>
                <a:cs typeface="Arial Narrow" panose="020B0604020202020204" pitchFamily="34" charset="0"/>
              </a:rPr>
              <a:t> variables passed to the chaincode process at start-up:</a:t>
            </a:r>
          </a:p>
        </p:txBody>
      </p:sp>
      <p:sp>
        <p:nvSpPr>
          <p:cNvPr id="12" name="TextBox 11">
            <a:extLst>
              <a:ext uri="{FF2B5EF4-FFF2-40B4-BE49-F238E27FC236}">
                <a16:creationId xmlns:a16="http://schemas.microsoft.com/office/drawing/2014/main" id="{B646CA91-4D4F-2A4E-9808-797E18CDE772}"/>
              </a:ext>
            </a:extLst>
          </p:cNvPr>
          <p:cNvSpPr txBox="1"/>
          <p:nvPr/>
        </p:nvSpPr>
        <p:spPr>
          <a:xfrm>
            <a:off x="859220" y="1421596"/>
            <a:ext cx="1485920"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Configuration</a:t>
            </a:r>
          </a:p>
        </p:txBody>
      </p:sp>
      <p:sp>
        <p:nvSpPr>
          <p:cNvPr id="13" name="TextBox 12">
            <a:extLst>
              <a:ext uri="{FF2B5EF4-FFF2-40B4-BE49-F238E27FC236}">
                <a16:creationId xmlns:a16="http://schemas.microsoft.com/office/drawing/2014/main" id="{2BDBE2B9-3E23-1741-B92C-F439835C4645}"/>
              </a:ext>
            </a:extLst>
          </p:cNvPr>
          <p:cNvSpPr txBox="1"/>
          <p:nvPr/>
        </p:nvSpPr>
        <p:spPr>
          <a:xfrm>
            <a:off x="903823" y="2842492"/>
            <a:ext cx="10934195" cy="261610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1600" b="1" dirty="0">
                <a:latin typeface="Arial Narrow" panose="020B0604020202020204" pitchFamily="34" charset="0"/>
                <a:cs typeface="Arial Narrow" panose="020B0604020202020204" pitchFamily="34" charset="0"/>
              </a:rPr>
              <a:t>CODE_CHAINCODE_ID_NAME: </a:t>
            </a:r>
            <a:r>
              <a:rPr lang="en-AU" sz="1600" dirty="0">
                <a:latin typeface="Arial Narrow" panose="020B0604020202020204" pitchFamily="34" charset="0"/>
                <a:cs typeface="Arial Narrow" panose="020B0604020202020204" pitchFamily="34" charset="0"/>
              </a:rPr>
              <a:t>it provides the chaincode process with its identification details that are used to when it register itself with the peer. This parameter is essential for the protocol to work and not only a security switch.</a:t>
            </a:r>
            <a:r>
              <a:rPr lang="en-AU" sz="1600" b="1" dirty="0">
                <a:latin typeface="Arial Narrow" panose="020B0604020202020204" pitchFamily="34" charset="0"/>
                <a:cs typeface="Arial Narrow" panose="020B0604020202020204" pitchFamily="34" charset="0"/>
              </a:rPr>
              <a:t> </a:t>
            </a:r>
          </a:p>
          <a:p>
            <a:pPr marL="342900" indent="-342900">
              <a:spcBef>
                <a:spcPts val="300"/>
              </a:spcBef>
              <a:spcAft>
                <a:spcPts val="300"/>
              </a:spcAft>
              <a:buFont typeface="System Font Regular"/>
              <a:buChar char="—"/>
            </a:pPr>
            <a:r>
              <a:rPr lang="en-AU" sz="1600" b="1" dirty="0">
                <a:latin typeface="Arial Narrow" panose="020B0604020202020204" pitchFamily="34" charset="0"/>
                <a:cs typeface="Arial Narrow" panose="020B0604020202020204" pitchFamily="34" charset="0"/>
              </a:rPr>
              <a:t>CORE_PEER_TLS_ENABLED</a:t>
            </a:r>
            <a:r>
              <a:rPr lang="en-AU" sz="1600" dirty="0">
                <a:latin typeface="Arial Narrow" panose="020B0604020202020204" pitchFamily="34" charset="0"/>
                <a:cs typeface="Arial Narrow" panose="020B0604020202020204" pitchFamily="34" charset="0"/>
              </a:rPr>
              <a:t>: this is the main switch to enable TLS communication with the peer. It can be set to true or false. If false all the other TLS parameter are ignored. </a:t>
            </a:r>
          </a:p>
          <a:p>
            <a:pPr marL="342900" indent="-342900">
              <a:spcBef>
                <a:spcPts val="300"/>
              </a:spcBef>
              <a:spcAft>
                <a:spcPts val="300"/>
              </a:spcAft>
              <a:buFont typeface="System Font Regular"/>
              <a:buChar char="—"/>
            </a:pPr>
            <a:r>
              <a:rPr lang="en-AU" sz="1600" b="1" dirty="0">
                <a:latin typeface="Arial Narrow" panose="020B0604020202020204" pitchFamily="34" charset="0"/>
                <a:cs typeface="Arial Narrow" panose="020B0604020202020204" pitchFamily="34" charset="0"/>
              </a:rPr>
              <a:t>CORE_PEER_TLS_ROOT_CERT_FILE</a:t>
            </a:r>
            <a:r>
              <a:rPr lang="en-AU" sz="1600" dirty="0">
                <a:latin typeface="Arial Narrow" panose="020B0604020202020204" pitchFamily="34" charset="0"/>
                <a:cs typeface="Arial Narrow" panose="020B0604020202020204" pitchFamily="34" charset="0"/>
              </a:rPr>
              <a:t>: this is file containing the CA root that signed the TLS certificate that will be presented by the peer. </a:t>
            </a:r>
          </a:p>
          <a:p>
            <a:pPr marL="342900" indent="-342900">
              <a:spcBef>
                <a:spcPts val="300"/>
              </a:spcBef>
              <a:spcAft>
                <a:spcPts val="300"/>
              </a:spcAft>
              <a:buFont typeface="System Font Regular"/>
              <a:buChar char="—"/>
            </a:pPr>
            <a:r>
              <a:rPr lang="en-AU" sz="1600" b="1" dirty="0">
                <a:latin typeface="Arial Narrow" panose="020B0604020202020204" pitchFamily="34" charset="0"/>
                <a:cs typeface="Arial Narrow" panose="020B0604020202020204" pitchFamily="34" charset="0"/>
              </a:rPr>
              <a:t>CORE_TLS_CLIENT_KEY_FILE |  CORE_TLS_CLIENT_KEY_PATH</a:t>
            </a:r>
            <a:r>
              <a:rPr lang="en-AU" sz="1600" dirty="0">
                <a:latin typeface="Arial Narrow" panose="020B0604020202020204" pitchFamily="34" charset="0"/>
                <a:cs typeface="Arial Narrow" panose="020B0604020202020204" pitchFamily="34" charset="0"/>
              </a:rPr>
              <a:t>: location of the of the private key of the client certificate used by the chaincode process to connect. First file is checked, if not found path is looked up.</a:t>
            </a:r>
          </a:p>
          <a:p>
            <a:pPr marL="342900" indent="-342900">
              <a:spcBef>
                <a:spcPts val="300"/>
              </a:spcBef>
              <a:spcAft>
                <a:spcPts val="300"/>
              </a:spcAft>
              <a:buFont typeface="System Font Regular"/>
              <a:buChar char="—"/>
            </a:pPr>
            <a:r>
              <a:rPr lang="en-AU" sz="1600" b="1" dirty="0">
                <a:latin typeface="Arial Narrow" panose="020B0604020202020204" pitchFamily="34" charset="0"/>
                <a:cs typeface="Arial Narrow" panose="020B0604020202020204" pitchFamily="34" charset="0"/>
              </a:rPr>
              <a:t>CORE_TLS_CLIENT_CERT_FILE | CORE_TLS_CLIENT_CERT_PATH</a:t>
            </a:r>
            <a:r>
              <a:rPr lang="en-AU" sz="1600" dirty="0">
                <a:latin typeface="Arial Narrow" panose="020B0604020202020204" pitchFamily="34" charset="0"/>
                <a:cs typeface="Arial Narrow" panose="020B0604020202020204" pitchFamily="34" charset="0"/>
              </a:rPr>
              <a:t>: location of the of the client certificate used by the chaincode process to connect. First file is checked, if not found path is looked up.</a:t>
            </a:r>
          </a:p>
        </p:txBody>
      </p:sp>
      <p:sp>
        <p:nvSpPr>
          <p:cNvPr id="15" name="Rectangle 14">
            <a:extLst>
              <a:ext uri="{FF2B5EF4-FFF2-40B4-BE49-F238E27FC236}">
                <a16:creationId xmlns:a16="http://schemas.microsoft.com/office/drawing/2014/main" id="{2A77941F-A260-E744-8DCA-444B7149577B}"/>
              </a:ext>
            </a:extLst>
          </p:cNvPr>
          <p:cNvSpPr/>
          <p:nvPr/>
        </p:nvSpPr>
        <p:spPr>
          <a:xfrm>
            <a:off x="972895" y="5650751"/>
            <a:ext cx="10246210" cy="707886"/>
          </a:xfrm>
          <a:prstGeom prst="rect">
            <a:avLst/>
          </a:prstGeom>
        </p:spPr>
        <p:txBody>
          <a:bodyPr wrap="square">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In addition to this the </a:t>
            </a:r>
            <a:r>
              <a:rPr lang="en-AU" sz="2000" b="1" dirty="0">
                <a:latin typeface="Arial Narrow" panose="020B0604020202020204" pitchFamily="34" charset="0"/>
                <a:cs typeface="Arial Narrow" panose="020B0604020202020204" pitchFamily="34" charset="0"/>
              </a:rPr>
              <a:t>--</a:t>
            </a:r>
            <a:r>
              <a:rPr lang="en-AU" sz="2000" b="1" dirty="0" err="1">
                <a:latin typeface="Arial Narrow" panose="020B0604020202020204" pitchFamily="34" charset="0"/>
                <a:cs typeface="Arial Narrow" panose="020B0604020202020204" pitchFamily="34" charset="0"/>
              </a:rPr>
              <a:t>peer.address</a:t>
            </a:r>
            <a:r>
              <a:rPr lang="en-AU" sz="2000" dirty="0">
                <a:latin typeface="Arial Narrow" panose="020B0604020202020204" pitchFamily="34" charset="0"/>
                <a:cs typeface="Arial Narrow" panose="020B0604020202020204" pitchFamily="34" charset="0"/>
              </a:rPr>
              <a:t> command line flag is used to pass the address (host and port) of the Chaincode Support Server GRPC service the chaincode </a:t>
            </a:r>
            <a:r>
              <a:rPr lang="en-AU" sz="2000" dirty="0" err="1">
                <a:latin typeface="Arial Narrow" panose="020B0604020202020204" pitchFamily="34" charset="0"/>
                <a:cs typeface="Arial Narrow" panose="020B0604020202020204" pitchFamily="34" charset="0"/>
              </a:rPr>
              <a:t>procecess</a:t>
            </a:r>
            <a:r>
              <a:rPr lang="en-AU" sz="2000" dirty="0">
                <a:latin typeface="Arial Narrow" panose="020B0604020202020204" pitchFamily="34" charset="0"/>
                <a:cs typeface="Arial Narrow" panose="020B0604020202020204" pitchFamily="34" charset="0"/>
              </a:rPr>
              <a:t> will connect to.</a:t>
            </a:r>
          </a:p>
        </p:txBody>
      </p:sp>
    </p:spTree>
    <p:extLst>
      <p:ext uri="{BB962C8B-B14F-4D97-AF65-F5344CB8AC3E}">
        <p14:creationId xmlns:p14="http://schemas.microsoft.com/office/powerpoint/2010/main" val="19499951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91FEF8F-E20F-5344-8144-338583297B40}"/>
              </a:ext>
            </a:extLst>
          </p:cNvPr>
          <p:cNvGrpSpPr/>
          <p:nvPr/>
        </p:nvGrpSpPr>
        <p:grpSpPr>
          <a:xfrm>
            <a:off x="834554" y="4660509"/>
            <a:ext cx="11124761" cy="1618094"/>
            <a:chOff x="936362" y="4190611"/>
            <a:chExt cx="11124761" cy="1618094"/>
          </a:xfrm>
        </p:grpSpPr>
        <p:grpSp>
          <p:nvGrpSpPr>
            <p:cNvPr id="24" name="Group 23">
              <a:extLst>
                <a:ext uri="{FF2B5EF4-FFF2-40B4-BE49-F238E27FC236}">
                  <a16:creationId xmlns:a16="http://schemas.microsoft.com/office/drawing/2014/main" id="{3E9A2BC6-DA7A-DE4F-926C-4FA242E8D9B5}"/>
                </a:ext>
              </a:extLst>
            </p:cNvPr>
            <p:cNvGrpSpPr/>
            <p:nvPr/>
          </p:nvGrpSpPr>
          <p:grpSpPr>
            <a:xfrm>
              <a:off x="936362" y="4544554"/>
              <a:ext cx="9489304" cy="1264151"/>
              <a:chOff x="936362" y="4544554"/>
              <a:chExt cx="9489304" cy="1264151"/>
            </a:xfrm>
          </p:grpSpPr>
          <p:sp>
            <p:nvSpPr>
              <p:cNvPr id="26" name="Rounded Rectangle 25">
                <a:extLst>
                  <a:ext uri="{FF2B5EF4-FFF2-40B4-BE49-F238E27FC236}">
                    <a16:creationId xmlns:a16="http://schemas.microsoft.com/office/drawing/2014/main" id="{91770D03-3DE9-EE43-8879-83066F59FB29}"/>
                  </a:ext>
                </a:extLst>
              </p:cNvPr>
              <p:cNvSpPr/>
              <p:nvPr/>
            </p:nvSpPr>
            <p:spPr>
              <a:xfrm>
                <a:off x="936362" y="5456709"/>
                <a:ext cx="9489304" cy="351996"/>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8" name="Straight Connector 27">
                <a:extLst>
                  <a:ext uri="{FF2B5EF4-FFF2-40B4-BE49-F238E27FC236}">
                    <a16:creationId xmlns:a16="http://schemas.microsoft.com/office/drawing/2014/main" id="{6D76EBBD-8087-444A-9318-2BA40E83A0F0}"/>
                  </a:ext>
                </a:extLst>
              </p:cNvPr>
              <p:cNvCxnSpPr>
                <a:cxnSpLocks/>
              </p:cNvCxnSpPr>
              <p:nvPr/>
            </p:nvCxnSpPr>
            <p:spPr>
              <a:xfrm>
                <a:off x="7025270" y="4544554"/>
                <a:ext cx="0" cy="941651"/>
              </a:xfrm>
              <a:prstGeom prst="line">
                <a:avLst/>
              </a:prstGeom>
              <a:ln w="1270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CAD73F-B162-474B-87B5-5A76C7939DA3}"/>
                  </a:ext>
                </a:extLst>
              </p:cNvPr>
              <p:cNvCxnSpPr>
                <a:cxnSpLocks/>
              </p:cNvCxnSpPr>
              <p:nvPr/>
            </p:nvCxnSpPr>
            <p:spPr>
              <a:xfrm>
                <a:off x="7025270" y="4544554"/>
                <a:ext cx="602166" cy="0"/>
              </a:xfrm>
              <a:prstGeom prst="line">
                <a:avLst/>
              </a:prstGeom>
              <a:ln w="12700">
                <a:solidFill>
                  <a:schemeClr val="accent4">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6DCE7297-EDDC-264A-9CC6-4A5EDF7E07F9}"/>
                </a:ext>
              </a:extLst>
            </p:cNvPr>
            <p:cNvSpPr/>
            <p:nvPr/>
          </p:nvSpPr>
          <p:spPr>
            <a:xfrm>
              <a:off x="7630731" y="4190611"/>
              <a:ext cx="4430392" cy="707886"/>
            </a:xfrm>
            <a:prstGeom prst="rect">
              <a:avLst/>
            </a:prstGeom>
          </p:spPr>
          <p:txBody>
            <a:bodyPr wrap="square">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Called by </a:t>
              </a:r>
              <a:r>
                <a:rPr lang="en-AU" sz="2000" dirty="0" err="1">
                  <a:latin typeface="Arial Narrow" panose="020B0604020202020204" pitchFamily="34" charset="0"/>
                  <a:cs typeface="Arial Narrow" panose="020B0604020202020204" pitchFamily="34" charset="0"/>
                </a:rPr>
                <a:t>LoadConfig</a:t>
              </a:r>
              <a:r>
                <a:rPr lang="en-AU" sz="2000" dirty="0">
                  <a:latin typeface="Arial Narrow" panose="020B0604020202020204" pitchFamily="34" charset="0"/>
                  <a:cs typeface="Arial Narrow" panose="020B0604020202020204" pitchFamily="34" charset="0"/>
                </a:rPr>
                <a:t>() if TLS is enabled and produces the TLS portion of the configuration.</a:t>
              </a:r>
            </a:p>
          </p:txBody>
        </p:sp>
      </p:grpSp>
      <p:grpSp>
        <p:nvGrpSpPr>
          <p:cNvPr id="22" name="Group 21">
            <a:extLst>
              <a:ext uri="{FF2B5EF4-FFF2-40B4-BE49-F238E27FC236}">
                <a16:creationId xmlns:a16="http://schemas.microsoft.com/office/drawing/2014/main" id="{F8F1A547-2242-624B-AA51-35B530C04906}"/>
              </a:ext>
            </a:extLst>
          </p:cNvPr>
          <p:cNvGrpSpPr/>
          <p:nvPr/>
        </p:nvGrpSpPr>
        <p:grpSpPr>
          <a:xfrm>
            <a:off x="847874" y="3093887"/>
            <a:ext cx="11002980" cy="2703438"/>
            <a:chOff x="921614" y="3108635"/>
            <a:chExt cx="11002980" cy="2703438"/>
          </a:xfrm>
        </p:grpSpPr>
        <p:grpSp>
          <p:nvGrpSpPr>
            <p:cNvPr id="21" name="Group 20">
              <a:extLst>
                <a:ext uri="{FF2B5EF4-FFF2-40B4-BE49-F238E27FC236}">
                  <a16:creationId xmlns:a16="http://schemas.microsoft.com/office/drawing/2014/main" id="{8ACE3A3A-FD6C-724A-9E27-F2DFBDDF520B}"/>
                </a:ext>
              </a:extLst>
            </p:cNvPr>
            <p:cNvGrpSpPr/>
            <p:nvPr/>
          </p:nvGrpSpPr>
          <p:grpSpPr>
            <a:xfrm>
              <a:off x="921614" y="3462578"/>
              <a:ext cx="6103656" cy="2349495"/>
              <a:chOff x="921614" y="3462578"/>
              <a:chExt cx="6103656" cy="2349495"/>
            </a:xfrm>
          </p:grpSpPr>
          <p:sp>
            <p:nvSpPr>
              <p:cNvPr id="15" name="Rounded Rectangle 14">
                <a:extLst>
                  <a:ext uri="{FF2B5EF4-FFF2-40B4-BE49-F238E27FC236}">
                    <a16:creationId xmlns:a16="http://schemas.microsoft.com/office/drawing/2014/main" id="{D2CF11A9-B0E3-074F-B62E-38AA2976DA11}"/>
                  </a:ext>
                </a:extLst>
              </p:cNvPr>
              <p:cNvSpPr/>
              <p:nvPr/>
            </p:nvSpPr>
            <p:spPr>
              <a:xfrm>
                <a:off x="921614" y="5530449"/>
                <a:ext cx="4895145" cy="281624"/>
              </a:xfrm>
              <a:prstGeom prst="roundRect">
                <a:avLst>
                  <a:gd name="adj" fmla="val 12598"/>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Connector 15">
                <a:extLst>
                  <a:ext uri="{FF2B5EF4-FFF2-40B4-BE49-F238E27FC236}">
                    <a16:creationId xmlns:a16="http://schemas.microsoft.com/office/drawing/2014/main" id="{DF18297C-1A17-724D-B01A-602BCBE15FAA}"/>
                  </a:ext>
                </a:extLst>
              </p:cNvPr>
              <p:cNvCxnSpPr>
                <a:cxnSpLocks/>
              </p:cNvCxnSpPr>
              <p:nvPr/>
            </p:nvCxnSpPr>
            <p:spPr>
              <a:xfrm>
                <a:off x="5820938" y="5661802"/>
                <a:ext cx="602166" cy="0"/>
              </a:xfrm>
              <a:prstGeom prst="line">
                <a:avLst/>
              </a:prstGeom>
              <a:ln w="1270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C28365-DF2D-AF4C-9381-7512A798CD11}"/>
                  </a:ext>
                </a:extLst>
              </p:cNvPr>
              <p:cNvCxnSpPr>
                <a:cxnSpLocks/>
              </p:cNvCxnSpPr>
              <p:nvPr/>
            </p:nvCxnSpPr>
            <p:spPr>
              <a:xfrm rot="5400000">
                <a:off x="5323492" y="4562190"/>
                <a:ext cx="2199224" cy="0"/>
              </a:xfrm>
              <a:prstGeom prst="line">
                <a:avLst/>
              </a:prstGeom>
              <a:ln w="1270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950C63-747F-984B-BD40-65ADC036D6A7}"/>
                  </a:ext>
                </a:extLst>
              </p:cNvPr>
              <p:cNvCxnSpPr>
                <a:cxnSpLocks/>
              </p:cNvCxnSpPr>
              <p:nvPr/>
            </p:nvCxnSpPr>
            <p:spPr>
              <a:xfrm>
                <a:off x="6423104" y="3466995"/>
                <a:ext cx="602166" cy="0"/>
              </a:xfrm>
              <a:prstGeom prst="line">
                <a:avLst/>
              </a:prstGeom>
              <a:ln w="12700">
                <a:solidFill>
                  <a:schemeClr val="accent4">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9B19B4A-876A-4E4F-B7FC-82B3AB9F175A}"/>
                </a:ext>
              </a:extLst>
            </p:cNvPr>
            <p:cNvSpPr/>
            <p:nvPr/>
          </p:nvSpPr>
          <p:spPr>
            <a:xfrm>
              <a:off x="7069349" y="3108635"/>
              <a:ext cx="4855245" cy="707886"/>
            </a:xfrm>
            <a:prstGeom prst="rect">
              <a:avLst/>
            </a:prstGeom>
          </p:spPr>
          <p:txBody>
            <a:bodyPr wrap="square">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Parses the environment variables and generates the overall configuration of the shim.</a:t>
              </a:r>
            </a:p>
          </p:txBody>
        </p:sp>
      </p:gr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Securing the Chaincode Process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200" b="1" dirty="0"/>
              <a:t>FABRIC 1.4/2.0</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3" name="Rectangle 2">
            <a:extLst>
              <a:ext uri="{FF2B5EF4-FFF2-40B4-BE49-F238E27FC236}">
                <a16:creationId xmlns:a16="http://schemas.microsoft.com/office/drawing/2014/main" id="{269068F8-0B6E-C248-910F-4CA06AB30326}"/>
              </a:ext>
            </a:extLst>
          </p:cNvPr>
          <p:cNvSpPr/>
          <p:nvPr/>
        </p:nvSpPr>
        <p:spPr>
          <a:xfrm>
            <a:off x="921614" y="1942448"/>
            <a:ext cx="10246210" cy="707886"/>
          </a:xfrm>
          <a:prstGeom prst="rect">
            <a:avLst/>
          </a:prstGeom>
        </p:spPr>
        <p:txBody>
          <a:bodyPr wrap="square">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implementation of the configuration management is located in the </a:t>
            </a:r>
            <a:r>
              <a:rPr lang="en-AU" sz="2000" b="1" dirty="0">
                <a:latin typeface="Arial Narrow" panose="020B0604020202020204" pitchFamily="34" charset="0"/>
                <a:cs typeface="Arial Narrow" panose="020B0604020202020204" pitchFamily="34" charset="0"/>
              </a:rPr>
              <a:t>internal/</a:t>
            </a:r>
            <a:r>
              <a:rPr lang="en-AU" sz="2000" b="1" dirty="0" err="1">
                <a:latin typeface="Arial Narrow" panose="020B0604020202020204" pitchFamily="34" charset="0"/>
                <a:cs typeface="Arial Narrow" panose="020B0604020202020204" pitchFamily="34" charset="0"/>
              </a:rPr>
              <a:t>config.go</a:t>
            </a:r>
            <a:r>
              <a:rPr lang="en-AU" sz="2000" dirty="0">
                <a:latin typeface="Arial Narrow" panose="020B0604020202020204" pitchFamily="34" charset="0"/>
                <a:cs typeface="Arial Narrow" panose="020B0604020202020204" pitchFamily="34" charset="0"/>
              </a:rPr>
              <a:t> file. This file contains </a:t>
            </a:r>
            <a:r>
              <a:rPr lang="en-AU" sz="2000" dirty="0" err="1">
                <a:latin typeface="Arial Narrow" panose="020B0604020202020204" pitchFamily="34" charset="0"/>
                <a:cs typeface="Arial Narrow" panose="020B0604020202020204" pitchFamily="34" charset="0"/>
              </a:rPr>
              <a:t>th</a:t>
            </a:r>
            <a:r>
              <a:rPr lang="en-AU" sz="2000" dirty="0">
                <a:latin typeface="Arial Narrow" panose="020B0604020202020204" pitchFamily="34" charset="0"/>
                <a:cs typeface="Arial Narrow" panose="020B0604020202020204" pitchFamily="34" charset="0"/>
              </a:rPr>
              <a:t> </a:t>
            </a:r>
            <a:r>
              <a:rPr lang="en-AU" sz="2000" b="1" dirty="0">
                <a:latin typeface="Arial Narrow" panose="020B0604020202020204" pitchFamily="34" charset="0"/>
                <a:cs typeface="Arial Narrow" panose="020B0604020202020204" pitchFamily="34" charset="0"/>
              </a:rPr>
              <a:t>Config</a:t>
            </a:r>
            <a:r>
              <a:rPr lang="en-AU" sz="2000" dirty="0">
                <a:latin typeface="Arial Narrow" panose="020B0604020202020204" pitchFamily="34" charset="0"/>
                <a:cs typeface="Arial Narrow" panose="020B0604020202020204" pitchFamily="34" charset="0"/>
              </a:rPr>
              <a:t> struct and the implementation of two key functions:</a:t>
            </a:r>
          </a:p>
        </p:txBody>
      </p:sp>
      <p:sp>
        <p:nvSpPr>
          <p:cNvPr id="12" name="TextBox 11">
            <a:extLst>
              <a:ext uri="{FF2B5EF4-FFF2-40B4-BE49-F238E27FC236}">
                <a16:creationId xmlns:a16="http://schemas.microsoft.com/office/drawing/2014/main" id="{B646CA91-4D4F-2A4E-9808-797E18CDE772}"/>
              </a:ext>
            </a:extLst>
          </p:cNvPr>
          <p:cNvSpPr txBox="1"/>
          <p:nvPr/>
        </p:nvSpPr>
        <p:spPr>
          <a:xfrm>
            <a:off x="859220" y="1421596"/>
            <a:ext cx="1485920"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Configuration</a:t>
            </a:r>
          </a:p>
        </p:txBody>
      </p:sp>
      <p:sp>
        <p:nvSpPr>
          <p:cNvPr id="14" name="TextBox 13">
            <a:extLst>
              <a:ext uri="{FF2B5EF4-FFF2-40B4-BE49-F238E27FC236}">
                <a16:creationId xmlns:a16="http://schemas.microsoft.com/office/drawing/2014/main" id="{AAFF5EB6-C433-804A-A43C-EB4900646727}"/>
              </a:ext>
            </a:extLst>
          </p:cNvPr>
          <p:cNvSpPr txBox="1"/>
          <p:nvPr/>
        </p:nvSpPr>
        <p:spPr>
          <a:xfrm>
            <a:off x="921615" y="2742541"/>
            <a:ext cx="10187593" cy="3539430"/>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import </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a:solidFill>
                  <a:srgbClr val="C00000"/>
                </a:solidFill>
                <a:latin typeface="Courier New" panose="02070309020205020404" pitchFamily="49" charset="0"/>
                <a:cs typeface="Courier New" panose="02070309020205020404" pitchFamily="49" charset="0"/>
              </a:rPr>
              <a:t>"crypto/</a:t>
            </a:r>
            <a:r>
              <a:rPr lang="en-AU" sz="1400" b="1" dirty="0" err="1">
                <a:solidFill>
                  <a:srgbClr val="C00000"/>
                </a:solidFill>
                <a:latin typeface="Courier New" panose="02070309020205020404" pitchFamily="49" charset="0"/>
                <a:cs typeface="Courier New" panose="02070309020205020404" pitchFamily="49" charset="0"/>
              </a:rPr>
              <a:t>tls</a:t>
            </a:r>
            <a:r>
              <a:rPr lang="en-AU" sz="1400" b="1" dirty="0">
                <a:solidFill>
                  <a:srgbClr val="C00000"/>
                </a:solidFill>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p>
          <a:p>
            <a:r>
              <a:rPr lang="en-AU" sz="1400" b="1" dirty="0">
                <a:latin typeface="Courier New" panose="02070309020205020404" pitchFamily="49" charset="0"/>
                <a:cs typeface="Courier New" panose="02070309020205020404" pitchFamily="49" charset="0"/>
              </a:rPr>
              <a:t>   </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google.golang.org</a:t>
            </a:r>
            <a:r>
              <a:rPr lang="en-AU" sz="1400" b="1" dirty="0">
                <a:solidFill>
                  <a:srgbClr val="C00000"/>
                </a:solidFill>
                <a:latin typeface="Courier New" panose="02070309020205020404" pitchFamily="49" charset="0"/>
                <a:cs typeface="Courier New" panose="02070309020205020404" pitchFamily="49" charset="0"/>
              </a:rPr>
              <a:t>/</a:t>
            </a:r>
            <a:r>
              <a:rPr lang="en-AU" sz="1400" b="1" dirty="0" err="1">
                <a:solidFill>
                  <a:srgbClr val="C00000"/>
                </a:solidFill>
                <a:latin typeface="Courier New" panose="02070309020205020404" pitchFamily="49" charset="0"/>
                <a:cs typeface="Courier New" panose="02070309020205020404" pitchFamily="49" charset="0"/>
              </a:rPr>
              <a:t>grpc</a:t>
            </a:r>
            <a:r>
              <a:rPr lang="en-AU" sz="1400" b="1" dirty="0">
                <a:solidFill>
                  <a:srgbClr val="C00000"/>
                </a:solidFill>
                <a:latin typeface="Courier New" panose="02070309020205020404" pitchFamily="49" charset="0"/>
                <a:cs typeface="Courier New" panose="02070309020205020404" pitchFamily="49" charset="0"/>
              </a:rPr>
              <a:t>/keepalive"</a:t>
            </a:r>
          </a:p>
          <a:p>
            <a:r>
              <a:rPr lang="en-AU" sz="1400" b="1" dirty="0">
                <a:latin typeface="Courier New" panose="02070309020205020404" pitchFamily="49" charset="0"/>
                <a:cs typeface="Courier New" panose="02070309020205020404" pitchFamily="49" charset="0"/>
              </a:rPr>
              <a:t>)</a:t>
            </a: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a:solidFill>
                  <a:srgbClr val="0070C0"/>
                </a:solidFill>
                <a:latin typeface="Courier New" panose="02070309020205020404" pitchFamily="49" charset="0"/>
                <a:cs typeface="Courier New" panose="02070309020205020404" pitchFamily="49" charset="0"/>
              </a:rPr>
              <a:t>type </a:t>
            </a:r>
            <a:r>
              <a:rPr lang="en-AU" sz="1400" b="1" dirty="0">
                <a:solidFill>
                  <a:srgbClr val="7030A0"/>
                </a:solidFill>
                <a:latin typeface="Courier New" panose="02070309020205020404" pitchFamily="49" charset="0"/>
                <a:cs typeface="Courier New" panose="02070309020205020404" pitchFamily="49" charset="0"/>
              </a:rPr>
              <a:t>Config</a:t>
            </a:r>
            <a:r>
              <a:rPr lang="en-AU" sz="1400" b="1" dirty="0">
                <a:solidFill>
                  <a:srgbClr val="0070C0"/>
                </a:solidFill>
                <a:latin typeface="Courier New" panose="02070309020205020404" pitchFamily="49" charset="0"/>
                <a:cs typeface="Courier New" panose="02070309020205020404" pitchFamily="49" charset="0"/>
              </a:rPr>
              <a:t> struct </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ChaincodeName</a:t>
            </a:r>
            <a:r>
              <a:rPr lang="en-AU" sz="1400" b="1" dirty="0">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TLS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tls.Config</a:t>
            </a:r>
            <a:r>
              <a:rPr lang="en-AU" sz="1400" b="1" dirty="0">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KaOpts</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keepalive.ClientParameters</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a:t>
            </a: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LoadConfig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*Config</a:t>
            </a:r>
            <a:r>
              <a:rPr lang="en-AU" sz="1400" b="1" dirty="0">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error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 }</a:t>
            </a:r>
          </a:p>
          <a:p>
            <a:endParaRPr lang="en-AU" sz="1400" b="1" dirty="0">
              <a:solidFill>
                <a:srgbClr val="0070C0"/>
              </a:solidFill>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LoadTLSConfig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isserver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key, cert, root []</a:t>
            </a:r>
            <a:r>
              <a:rPr lang="en-AU" sz="1400" b="1" dirty="0">
                <a:solidFill>
                  <a:schemeClr val="accent5">
                    <a:lumMod val="75000"/>
                  </a:schemeClr>
                </a:solidFill>
                <a:latin typeface="Courier New" panose="02070309020205020404" pitchFamily="49" charset="0"/>
                <a:cs typeface="Courier New" panose="02070309020205020404" pitchFamily="49" charset="0"/>
              </a:rPr>
              <a:t>byte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tls.Config</a:t>
            </a:r>
            <a:r>
              <a:rPr lang="en-AU" sz="1400" b="1" dirty="0">
                <a:latin typeface="Courier New" panose="02070309020205020404" pitchFamily="49" charset="0"/>
                <a:cs typeface="Courier New" panose="02070309020205020404" pitchFamily="49" charset="0"/>
              </a:rPr>
              <a:t>,</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error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 }</a:t>
            </a:r>
          </a:p>
        </p:txBody>
      </p:sp>
    </p:spTree>
    <p:extLst>
      <p:ext uri="{BB962C8B-B14F-4D97-AF65-F5344CB8AC3E}">
        <p14:creationId xmlns:p14="http://schemas.microsoft.com/office/powerpoint/2010/main" val="27199419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Securing the Chaincode Process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200" b="1" dirty="0"/>
              <a:t>FABRIC 1.4/2.0</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3" name="Rectangle 2">
            <a:extLst>
              <a:ext uri="{FF2B5EF4-FFF2-40B4-BE49-F238E27FC236}">
                <a16:creationId xmlns:a16="http://schemas.microsoft.com/office/drawing/2014/main" id="{269068F8-0B6E-C248-910F-4CA06AB30326}"/>
              </a:ext>
            </a:extLst>
          </p:cNvPr>
          <p:cNvSpPr/>
          <p:nvPr/>
        </p:nvSpPr>
        <p:spPr>
          <a:xfrm>
            <a:off x="921614" y="1942448"/>
            <a:ext cx="10246210" cy="400110"/>
          </a:xfrm>
          <a:prstGeom prst="rect">
            <a:avLst/>
          </a:prstGeom>
        </p:spPr>
        <p:txBody>
          <a:bodyPr wrap="square">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configuration of the TLS (v1.2) capabilities is sensitive to the chaincode execution pattern:</a:t>
            </a:r>
          </a:p>
        </p:txBody>
      </p:sp>
      <p:sp>
        <p:nvSpPr>
          <p:cNvPr id="12" name="TextBox 11">
            <a:extLst>
              <a:ext uri="{FF2B5EF4-FFF2-40B4-BE49-F238E27FC236}">
                <a16:creationId xmlns:a16="http://schemas.microsoft.com/office/drawing/2014/main" id="{B646CA91-4D4F-2A4E-9808-797E18CDE772}"/>
              </a:ext>
            </a:extLst>
          </p:cNvPr>
          <p:cNvSpPr txBox="1"/>
          <p:nvPr/>
        </p:nvSpPr>
        <p:spPr>
          <a:xfrm>
            <a:off x="859220" y="1421596"/>
            <a:ext cx="1965603"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Execution Patterns</a:t>
            </a:r>
          </a:p>
        </p:txBody>
      </p:sp>
      <p:sp>
        <p:nvSpPr>
          <p:cNvPr id="10" name="Rectangle 9">
            <a:extLst>
              <a:ext uri="{FF2B5EF4-FFF2-40B4-BE49-F238E27FC236}">
                <a16:creationId xmlns:a16="http://schemas.microsoft.com/office/drawing/2014/main" id="{373E95EF-489D-A54C-A5E2-CEE026CFD849}"/>
              </a:ext>
            </a:extLst>
          </p:cNvPr>
          <p:cNvSpPr/>
          <p:nvPr/>
        </p:nvSpPr>
        <p:spPr>
          <a:xfrm>
            <a:off x="955066" y="2387328"/>
            <a:ext cx="11110553" cy="2503249"/>
          </a:xfrm>
          <a:prstGeom prst="rect">
            <a:avLst/>
          </a:prstGeom>
        </p:spPr>
        <p:txBody>
          <a:bodyPr wrap="square">
            <a:spAutoFit/>
          </a:bodyPr>
          <a:lstStyle/>
          <a:p>
            <a:pPr marL="342900" indent="-342900">
              <a:spcBef>
                <a:spcPts val="600"/>
              </a:spcBef>
              <a:spcAft>
                <a:spcPts val="600"/>
              </a:spcAft>
              <a:buFont typeface="System Font Regular"/>
              <a:buChar char="—"/>
            </a:pPr>
            <a:r>
              <a:rPr lang="en-AU" sz="2000" b="1" dirty="0">
                <a:latin typeface="Arial Narrow" panose="020B0604020202020204" pitchFamily="34" charset="0"/>
                <a:cs typeface="Arial Narrow" panose="020B0604020202020204" pitchFamily="34" charset="0"/>
              </a:rPr>
              <a:t>Chaincode as Client</a:t>
            </a:r>
          </a:p>
          <a:p>
            <a:pPr marL="800100" lvl="1" indent="-342900">
              <a:spcBef>
                <a:spcPts val="200"/>
              </a:spcBef>
              <a:spcAft>
                <a:spcPts val="200"/>
              </a:spcAft>
              <a:buFont typeface="System Font Regular"/>
              <a:buChar char="—"/>
            </a:pPr>
            <a:r>
              <a:rPr lang="en-AU" sz="2000" dirty="0">
                <a:latin typeface="Arial Narrow" panose="020B0604020202020204" pitchFamily="34" charset="0"/>
                <a:cs typeface="Arial Narrow" panose="020B0604020202020204" pitchFamily="34" charset="0"/>
              </a:rPr>
              <a:t>This is the default mode currently enforced by hard-coding </a:t>
            </a:r>
            <a:r>
              <a:rPr lang="en-AU" sz="2000" b="1" dirty="0" err="1">
                <a:latin typeface="Arial Narrow" panose="020B0604020202020204" pitchFamily="34" charset="0"/>
                <a:cs typeface="Arial Narrow" panose="020B0604020202020204" pitchFamily="34" charset="0"/>
              </a:rPr>
              <a:t>isserver</a:t>
            </a:r>
            <a:r>
              <a:rPr lang="en-AU" sz="2000" b="1" dirty="0">
                <a:latin typeface="Arial Narrow" panose="020B0604020202020204" pitchFamily="34" charset="0"/>
                <a:cs typeface="Arial Narrow" panose="020B0604020202020204" pitchFamily="34" charset="0"/>
              </a:rPr>
              <a:t>=false</a:t>
            </a:r>
            <a:r>
              <a:rPr lang="en-AU" sz="2000" dirty="0">
                <a:latin typeface="Arial Narrow" panose="020B0604020202020204" pitchFamily="34" charset="0"/>
                <a:cs typeface="Arial Narrow" panose="020B0604020202020204" pitchFamily="34" charset="0"/>
              </a:rPr>
              <a:t>.</a:t>
            </a:r>
          </a:p>
          <a:p>
            <a:pPr marL="800100" lvl="1" indent="-342900">
              <a:spcBef>
                <a:spcPts val="200"/>
              </a:spcBef>
              <a:spcAft>
                <a:spcPts val="200"/>
              </a:spcAft>
              <a:buFont typeface="System Font Regular"/>
              <a:buChar char="—"/>
            </a:pPr>
            <a:r>
              <a:rPr lang="en-AU" sz="2000" dirty="0">
                <a:latin typeface="Arial Narrow" panose="020B0604020202020204" pitchFamily="34" charset="0"/>
                <a:cs typeface="Arial Narrow" panose="020B0604020202020204" pitchFamily="34" charset="0"/>
              </a:rPr>
              <a:t>In this modality the </a:t>
            </a:r>
            <a:r>
              <a:rPr lang="en-AU" sz="2000" b="1" dirty="0">
                <a:latin typeface="Arial Narrow" panose="020B0604020202020204" pitchFamily="34" charset="0"/>
                <a:cs typeface="Arial Narrow" panose="020B0604020202020204" pitchFamily="34" charset="0"/>
              </a:rPr>
              <a:t>root</a:t>
            </a:r>
            <a:r>
              <a:rPr lang="en-AU" sz="2000" dirty="0">
                <a:latin typeface="Arial Narrow" panose="020B0604020202020204" pitchFamily="34" charset="0"/>
                <a:cs typeface="Arial Narrow" panose="020B0604020202020204" pitchFamily="34" charset="0"/>
              </a:rPr>
              <a:t> certificate is used to construct the pool of root certificates that the GRPC client should consult to validate the server (</a:t>
            </a:r>
            <a:r>
              <a:rPr lang="en-AU" sz="1600" b="1" dirty="0" err="1">
                <a:solidFill>
                  <a:srgbClr val="0070C0"/>
                </a:solidFill>
                <a:latin typeface="Courier New" panose="02070309020205020404" pitchFamily="49" charset="0"/>
                <a:cs typeface="Courier New" panose="02070309020205020404" pitchFamily="49" charset="0"/>
              </a:rPr>
              <a:t>tlsConfig.RootCAs</a:t>
            </a:r>
            <a:r>
              <a:rPr lang="en-AU" sz="2000" dirty="0">
                <a:latin typeface="Arial Narrow" panose="020B0604020202020204" pitchFamily="34" charset="0"/>
                <a:cs typeface="Arial Narrow" panose="020B0604020202020204" pitchFamily="34" charset="0"/>
              </a:rPr>
              <a:t>).</a:t>
            </a:r>
          </a:p>
          <a:p>
            <a:pPr marL="800100" lvl="1" indent="-342900">
              <a:spcBef>
                <a:spcPts val="200"/>
              </a:spcBef>
              <a:spcAft>
                <a:spcPts val="200"/>
              </a:spcAft>
              <a:buFont typeface="System Font Regular"/>
              <a:buChar char="—"/>
            </a:pPr>
            <a:r>
              <a:rPr lang="en-AU" sz="2000" dirty="0">
                <a:latin typeface="Arial Narrow" panose="020B0604020202020204" pitchFamily="34" charset="0"/>
                <a:cs typeface="Arial Narrow" panose="020B0604020202020204" pitchFamily="34" charset="0"/>
              </a:rPr>
              <a:t>The </a:t>
            </a:r>
            <a:r>
              <a:rPr lang="en-AU" sz="2000" b="1" dirty="0">
                <a:latin typeface="Arial Narrow" panose="020B0604020202020204" pitchFamily="34" charset="0"/>
                <a:cs typeface="Arial Narrow" panose="020B0604020202020204" pitchFamily="34" charset="0"/>
              </a:rPr>
              <a:t>key</a:t>
            </a:r>
            <a:r>
              <a:rPr lang="en-AU" sz="2000" dirty="0">
                <a:latin typeface="Arial Narrow" panose="020B0604020202020204" pitchFamily="34" charset="0"/>
                <a:cs typeface="Arial Narrow" panose="020B0604020202020204" pitchFamily="34" charset="0"/>
              </a:rPr>
              <a:t> and </a:t>
            </a:r>
            <a:r>
              <a:rPr lang="en-AU" sz="2000" b="1" dirty="0">
                <a:latin typeface="Arial Narrow" panose="020B0604020202020204" pitchFamily="34" charset="0"/>
                <a:cs typeface="Arial Narrow" panose="020B0604020202020204" pitchFamily="34" charset="0"/>
              </a:rPr>
              <a:t>cert</a:t>
            </a:r>
            <a:r>
              <a:rPr lang="en-AU" sz="2000" dirty="0">
                <a:latin typeface="Arial Narrow" panose="020B0604020202020204" pitchFamily="34" charset="0"/>
                <a:cs typeface="Arial Narrow" panose="020B0604020202020204" pitchFamily="34" charset="0"/>
              </a:rPr>
              <a:t> pair is used client certificate to be supplied to the peer (</a:t>
            </a:r>
            <a:r>
              <a:rPr lang="en-AU" sz="1600" b="1" dirty="0" err="1">
                <a:solidFill>
                  <a:srgbClr val="0070C0"/>
                </a:solidFill>
                <a:latin typeface="Courier New" panose="02070309020205020404" pitchFamily="49" charset="0"/>
                <a:cs typeface="Courier New" panose="02070309020205020404" pitchFamily="49" charset="0"/>
              </a:rPr>
              <a:t>tlsConfig.Certificates</a:t>
            </a:r>
            <a:r>
              <a:rPr lang="en-AU" sz="2000" dirty="0">
                <a:latin typeface="Arial Narrow" panose="020B0604020202020204" pitchFamily="34" charset="0"/>
                <a:cs typeface="Arial Narrow" panose="020B0604020202020204" pitchFamily="34" charset="0"/>
              </a:rPr>
              <a:t>).</a:t>
            </a:r>
          </a:p>
          <a:p>
            <a:pPr marL="800100" lvl="1" indent="-342900">
              <a:spcBef>
                <a:spcPts val="200"/>
              </a:spcBef>
              <a:spcAft>
                <a:spcPts val="200"/>
              </a:spcAft>
              <a:buFont typeface="System Font Regular"/>
              <a:buChar char="—"/>
            </a:pPr>
            <a:r>
              <a:rPr lang="en-AU" sz="2000" dirty="0">
                <a:latin typeface="Arial Narrow" panose="020B0604020202020204" pitchFamily="34" charset="0"/>
                <a:cs typeface="Arial Narrow" panose="020B0604020202020204" pitchFamily="34" charset="0"/>
              </a:rPr>
              <a:t>The resulting </a:t>
            </a:r>
            <a:r>
              <a:rPr lang="en-AU" sz="1600" b="1" dirty="0" err="1">
                <a:solidFill>
                  <a:srgbClr val="0070C0"/>
                </a:solidFill>
                <a:latin typeface="Courier New" panose="02070309020205020404" pitchFamily="49" charset="0"/>
                <a:cs typeface="Courier New" panose="02070309020205020404" pitchFamily="49" charset="0"/>
              </a:rPr>
              <a:t>tls.Config</a:t>
            </a:r>
            <a:r>
              <a:rPr lang="en-AU" sz="1600" b="1" dirty="0">
                <a:solidFill>
                  <a:srgbClr val="0070C0"/>
                </a:solidFill>
                <a:latin typeface="Courier New" panose="02070309020205020404" pitchFamily="49" charset="0"/>
                <a:cs typeface="Courier New" panose="02070309020205020404" pitchFamily="49" charset="0"/>
              </a:rPr>
              <a:t> </a:t>
            </a:r>
            <a:r>
              <a:rPr lang="en-AU" sz="2000" dirty="0">
                <a:latin typeface="Arial Narrow" panose="020B0604020202020204" pitchFamily="34" charset="0"/>
                <a:cs typeface="Arial Narrow" panose="020B0604020202020204" pitchFamily="34" charset="0"/>
              </a:rPr>
              <a:t>instance is passed to the connection setup function which establishes the GRPC connection with the peer and create a client for the Chaincode Support Server service:</a:t>
            </a:r>
          </a:p>
        </p:txBody>
      </p:sp>
      <p:sp>
        <p:nvSpPr>
          <p:cNvPr id="11" name="Rectangle 10">
            <a:extLst>
              <a:ext uri="{FF2B5EF4-FFF2-40B4-BE49-F238E27FC236}">
                <a16:creationId xmlns:a16="http://schemas.microsoft.com/office/drawing/2014/main" id="{7285A1F8-7CE7-BC4F-8C10-0C7CF909CCE2}"/>
              </a:ext>
            </a:extLst>
          </p:cNvPr>
          <p:cNvSpPr/>
          <p:nvPr/>
        </p:nvSpPr>
        <p:spPr>
          <a:xfrm>
            <a:off x="735725" y="5272825"/>
            <a:ext cx="11329894" cy="724608"/>
          </a:xfrm>
          <a:prstGeom prst="rect">
            <a:avLst/>
          </a:prstGeom>
        </p:spPr>
        <p:txBody>
          <a:bodyPr wrap="square" tIns="108000">
            <a:spAutoFit/>
          </a:bodyPr>
          <a:lstStyle/>
          <a:p>
            <a:pPr marL="14288" lvl="1">
              <a:spcBef>
                <a:spcPts val="300"/>
              </a:spcBef>
              <a:spcAft>
                <a:spcPts val="300"/>
              </a:spcAft>
            </a:pPr>
            <a:r>
              <a:rPr lang="en-AU" sz="1600" b="1" dirty="0" err="1">
                <a:solidFill>
                  <a:srgbClr val="0070C0"/>
                </a:solidFill>
                <a:latin typeface="Courier New" panose="02070309020205020404" pitchFamily="49" charset="0"/>
                <a:cs typeface="Courier New" panose="02070309020205020404" pitchFamily="49" charset="0"/>
              </a:rPr>
              <a:t>func</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NewClientConn</a:t>
            </a:r>
            <a:r>
              <a:rPr lang="en-AU" sz="1600" b="1" dirty="0">
                <a:latin typeface="Courier New" panose="02070309020205020404" pitchFamily="49" charset="0"/>
                <a:cs typeface="Courier New" panose="02070309020205020404" pitchFamily="49" charset="0"/>
              </a:rPr>
              <a:t>(address </a:t>
            </a:r>
            <a:r>
              <a:rPr lang="en-AU" sz="1600" b="1" dirty="0">
                <a:solidFill>
                  <a:srgbClr val="0070C0"/>
                </a:solidFill>
                <a:latin typeface="Courier New" panose="02070309020205020404" pitchFamily="49" charset="0"/>
                <a:cs typeface="Courier New" panose="02070309020205020404" pitchFamily="49" charset="0"/>
              </a:rPr>
              <a:t>string</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tlsConf</a:t>
            </a:r>
            <a:r>
              <a:rPr lang="en-AU" sz="1600" b="1" dirty="0">
                <a:latin typeface="Courier New" panose="02070309020205020404" pitchFamily="49" charset="0"/>
                <a:cs typeface="Courier New" panose="02070309020205020404" pitchFamily="49" charset="0"/>
              </a:rPr>
              <a:t> </a:t>
            </a:r>
            <a:r>
              <a:rPr lang="en-AU" sz="1600" b="1" dirty="0">
                <a:solidFill>
                  <a:srgbClr val="7030A0"/>
                </a:solidFill>
                <a:latin typeface="Courier New" panose="02070309020205020404" pitchFamily="49" charset="0"/>
                <a:cs typeface="Courier New" panose="02070309020205020404" pitchFamily="49" charset="0"/>
              </a:rPr>
              <a:t>*</a:t>
            </a:r>
            <a:r>
              <a:rPr lang="en-AU" sz="1600" b="1" dirty="0" err="1">
                <a:solidFill>
                  <a:srgbClr val="7030A0"/>
                </a:solidFill>
                <a:latin typeface="Courier New" panose="02070309020205020404" pitchFamily="49" charset="0"/>
                <a:cs typeface="Courier New" panose="02070309020205020404" pitchFamily="49" charset="0"/>
              </a:rPr>
              <a:t>tls.Config</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kaOpts</a:t>
            </a:r>
            <a:r>
              <a:rPr lang="en-AU" sz="1600" b="1" dirty="0">
                <a:latin typeface="Courier New" panose="02070309020205020404" pitchFamily="49" charset="0"/>
                <a:cs typeface="Courier New" panose="02070309020205020404" pitchFamily="49" charset="0"/>
              </a:rPr>
              <a:t> </a:t>
            </a:r>
            <a:r>
              <a:rPr lang="en-AU" sz="1600" b="1" dirty="0" err="1">
                <a:solidFill>
                  <a:srgbClr val="7030A0"/>
                </a:solidFill>
                <a:latin typeface="Courier New" panose="02070309020205020404" pitchFamily="49" charset="0"/>
                <a:cs typeface="Courier New" panose="02070309020205020404" pitchFamily="49" charset="0"/>
              </a:rPr>
              <a:t>keepalive.ClientParameters</a:t>
            </a:r>
            <a:r>
              <a:rPr lang="en-AU" sz="1600" b="1" dirty="0">
                <a:latin typeface="Courier New" panose="02070309020205020404" pitchFamily="49" charset="0"/>
                <a:cs typeface="Courier New" panose="02070309020205020404" pitchFamily="49" charset="0"/>
              </a:rPr>
              <a:t>)</a:t>
            </a:r>
          </a:p>
          <a:p>
            <a:pPr marL="14288" lvl="1">
              <a:spcBef>
                <a:spcPts val="300"/>
              </a:spcBef>
              <a:spcAft>
                <a:spcPts val="300"/>
              </a:spcAft>
            </a:pPr>
            <a:r>
              <a:rPr lang="en-AU" sz="1600" b="1" dirty="0">
                <a:latin typeface="Courier New" panose="02070309020205020404" pitchFamily="49" charset="0"/>
                <a:cs typeface="Courier New" panose="02070309020205020404" pitchFamily="49" charset="0"/>
              </a:rPr>
              <a:t>     (</a:t>
            </a:r>
            <a:r>
              <a:rPr lang="en-AU" sz="1600" b="1" dirty="0">
                <a:solidFill>
                  <a:srgbClr val="7030A0"/>
                </a:solidFill>
                <a:latin typeface="Courier New" panose="02070309020205020404" pitchFamily="49" charset="0"/>
                <a:cs typeface="Courier New" panose="02070309020205020404" pitchFamily="49" charset="0"/>
              </a:rPr>
              <a:t>*</a:t>
            </a:r>
            <a:r>
              <a:rPr lang="en-AU" sz="1600" b="1" dirty="0" err="1">
                <a:solidFill>
                  <a:srgbClr val="7030A0"/>
                </a:solidFill>
                <a:latin typeface="Courier New" panose="02070309020205020404" pitchFamily="49" charset="0"/>
                <a:cs typeface="Courier New" panose="02070309020205020404" pitchFamily="49" charset="0"/>
              </a:rPr>
              <a:t>grpc.ClientConn</a:t>
            </a:r>
            <a:r>
              <a:rPr lang="en-AU" sz="1600" b="1" dirty="0">
                <a:latin typeface="Courier New" panose="02070309020205020404" pitchFamily="49" charset="0"/>
                <a:cs typeface="Courier New" panose="02070309020205020404" pitchFamily="49" charset="0"/>
              </a:rPr>
              <a:t>, </a:t>
            </a:r>
            <a:r>
              <a:rPr lang="en-AU" sz="1600" b="1" dirty="0">
                <a:solidFill>
                  <a:schemeClr val="accent5">
                    <a:lumMod val="75000"/>
                  </a:schemeClr>
                </a:solidFill>
                <a:latin typeface="Courier New" panose="02070309020205020404" pitchFamily="49" charset="0"/>
                <a:cs typeface="Courier New" panose="02070309020205020404" pitchFamily="49" charset="0"/>
              </a:rPr>
              <a:t>error</a:t>
            </a:r>
            <a:r>
              <a:rPr lang="en-AU" sz="1600" b="1" dirty="0">
                <a:latin typeface="Courier New" panose="02070309020205020404" pitchFamily="49" charset="0"/>
                <a:cs typeface="Courier New" panose="02070309020205020404" pitchFamily="49" charset="0"/>
              </a:rPr>
              <a:t>) ( ... }</a:t>
            </a:r>
          </a:p>
        </p:txBody>
      </p:sp>
      <p:sp>
        <p:nvSpPr>
          <p:cNvPr id="14" name="TextBox 13">
            <a:extLst>
              <a:ext uri="{FF2B5EF4-FFF2-40B4-BE49-F238E27FC236}">
                <a16:creationId xmlns:a16="http://schemas.microsoft.com/office/drawing/2014/main" id="{C9776E87-0B89-BB4F-99C4-631834DAC68C}"/>
              </a:ext>
            </a:extLst>
          </p:cNvPr>
          <p:cNvSpPr txBox="1"/>
          <p:nvPr/>
        </p:nvSpPr>
        <p:spPr>
          <a:xfrm>
            <a:off x="9160794" y="5924695"/>
            <a:ext cx="2106987"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internal</a:t>
            </a:r>
          </a:p>
          <a:p>
            <a:r>
              <a:rPr lang="en-AU" dirty="0"/>
              <a:t>file: </a:t>
            </a:r>
            <a:r>
              <a:rPr lang="en-AU" dirty="0" err="1"/>
              <a:t>client.go</a:t>
            </a:r>
            <a:endParaRPr lang="en-AU" dirty="0"/>
          </a:p>
        </p:txBody>
      </p:sp>
    </p:spTree>
    <p:extLst>
      <p:ext uri="{BB962C8B-B14F-4D97-AF65-F5344CB8AC3E}">
        <p14:creationId xmlns:p14="http://schemas.microsoft.com/office/powerpoint/2010/main" val="11493102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Securing the Chaincode Process</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200" b="1" dirty="0"/>
              <a:t>FABRIC 1.4/2.0</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9303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Shim</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3</a:t>
              </a:r>
              <a:endParaRPr lang="en-AU" sz="3600" b="1" dirty="0">
                <a:latin typeface="Impact" panose="020B0806030902050204" pitchFamily="34" charset="0"/>
                <a:cs typeface="Aharoni" panose="02010803020104030203" pitchFamily="2" charset="-79"/>
              </a:endParaRPr>
            </a:p>
          </p:txBody>
        </p:sp>
      </p:grpSp>
      <p:sp>
        <p:nvSpPr>
          <p:cNvPr id="9" name="Trapezium 8">
            <a:extLst>
              <a:ext uri="{FF2B5EF4-FFF2-40B4-BE49-F238E27FC236}">
                <a16:creationId xmlns:a16="http://schemas.microsoft.com/office/drawing/2014/main" id="{62BD26DA-F48B-D749-B3F0-02F47645255F}"/>
              </a:ext>
            </a:extLst>
          </p:cNvPr>
          <p:cNvSpPr/>
          <p:nvPr/>
        </p:nvSpPr>
        <p:spPr>
          <a:xfrm rot="2700000">
            <a:off x="10481365" y="499490"/>
            <a:ext cx="2127400" cy="292252"/>
          </a:xfrm>
          <a:prstGeom prst="trapezoid">
            <a:avLst>
              <a:gd name="adj" fmla="val 9527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CHAINCODE GO</a:t>
            </a:r>
          </a:p>
        </p:txBody>
      </p:sp>
      <p:sp>
        <p:nvSpPr>
          <p:cNvPr id="12" name="TextBox 11">
            <a:extLst>
              <a:ext uri="{FF2B5EF4-FFF2-40B4-BE49-F238E27FC236}">
                <a16:creationId xmlns:a16="http://schemas.microsoft.com/office/drawing/2014/main" id="{B646CA91-4D4F-2A4E-9808-797E18CDE772}"/>
              </a:ext>
            </a:extLst>
          </p:cNvPr>
          <p:cNvSpPr txBox="1"/>
          <p:nvPr/>
        </p:nvSpPr>
        <p:spPr>
          <a:xfrm>
            <a:off x="859220" y="1421596"/>
            <a:ext cx="1965603" cy="369332"/>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Execution Patterns</a:t>
            </a:r>
          </a:p>
        </p:txBody>
      </p:sp>
      <p:sp>
        <p:nvSpPr>
          <p:cNvPr id="27" name="Rectangle 26">
            <a:extLst>
              <a:ext uri="{FF2B5EF4-FFF2-40B4-BE49-F238E27FC236}">
                <a16:creationId xmlns:a16="http://schemas.microsoft.com/office/drawing/2014/main" id="{92E29B7E-B491-7743-A236-365E9D305BA4}"/>
              </a:ext>
            </a:extLst>
          </p:cNvPr>
          <p:cNvSpPr/>
          <p:nvPr/>
        </p:nvSpPr>
        <p:spPr>
          <a:xfrm>
            <a:off x="906866" y="1907713"/>
            <a:ext cx="11110553" cy="3826689"/>
          </a:xfrm>
          <a:prstGeom prst="rect">
            <a:avLst/>
          </a:prstGeom>
        </p:spPr>
        <p:txBody>
          <a:bodyPr wrap="square">
            <a:spAutoFit/>
          </a:bodyPr>
          <a:lstStyle/>
          <a:p>
            <a:pPr marL="342900" indent="-342900">
              <a:spcBef>
                <a:spcPts val="600"/>
              </a:spcBef>
              <a:spcAft>
                <a:spcPts val="600"/>
              </a:spcAft>
              <a:buFont typeface="System Font Regular"/>
              <a:buChar char="—"/>
            </a:pPr>
            <a:r>
              <a:rPr lang="en-AU" sz="2000" b="1" dirty="0">
                <a:latin typeface="Arial Narrow" panose="020B0604020202020204" pitchFamily="34" charset="0"/>
                <a:cs typeface="Arial Narrow" panose="020B0604020202020204" pitchFamily="34" charset="0"/>
              </a:rPr>
              <a:t>Chaincode as Server</a:t>
            </a:r>
          </a:p>
          <a:p>
            <a:pPr marL="800100" lvl="1" indent="-342900">
              <a:spcBef>
                <a:spcPts val="200"/>
              </a:spcBef>
              <a:spcAft>
                <a:spcPts val="200"/>
              </a:spcAft>
              <a:buFont typeface="System Font Regular"/>
              <a:buChar char="—"/>
            </a:pPr>
            <a:r>
              <a:rPr lang="en-AU" sz="2000" dirty="0">
                <a:latin typeface="Arial Narrow" panose="020B0604020202020204" pitchFamily="34" charset="0"/>
                <a:cs typeface="Arial Narrow" panose="020B0604020202020204" pitchFamily="34" charset="0"/>
              </a:rPr>
              <a:t>This mode is not currently used in version 1.4, but it is a preview of 2.0</a:t>
            </a:r>
          </a:p>
          <a:p>
            <a:pPr marL="800100" lvl="1" indent="-342900">
              <a:spcBef>
                <a:spcPts val="200"/>
              </a:spcBef>
              <a:spcAft>
                <a:spcPts val="200"/>
              </a:spcAft>
              <a:buFont typeface="System Font Regular"/>
              <a:buChar char="—"/>
            </a:pPr>
            <a:r>
              <a:rPr lang="en-AU" sz="2000" dirty="0">
                <a:latin typeface="Arial Narrow" panose="020B0604020202020204" pitchFamily="34" charset="0"/>
                <a:cs typeface="Arial Narrow" panose="020B0604020202020204" pitchFamily="34" charset="0"/>
              </a:rPr>
              <a:t>In this modality the values of </a:t>
            </a:r>
            <a:r>
              <a:rPr lang="en-AU" sz="2000" b="1" dirty="0">
                <a:latin typeface="Arial Narrow" panose="020B0604020202020204" pitchFamily="34" charset="0"/>
                <a:cs typeface="Arial Narrow" panose="020B0604020202020204" pitchFamily="34" charset="0"/>
              </a:rPr>
              <a:t>root</a:t>
            </a:r>
            <a:r>
              <a:rPr lang="en-AU" sz="2000" dirty="0">
                <a:latin typeface="Arial Narrow" panose="020B0604020202020204" pitchFamily="34" charset="0"/>
                <a:cs typeface="Arial Narrow" panose="020B0604020202020204" pitchFamily="34" charset="0"/>
              </a:rPr>
              <a:t>, </a:t>
            </a:r>
            <a:r>
              <a:rPr lang="en-AU" sz="2000" b="1" dirty="0">
                <a:latin typeface="Arial Narrow" panose="020B0604020202020204" pitchFamily="34" charset="0"/>
                <a:cs typeface="Arial Narrow" panose="020B0604020202020204" pitchFamily="34" charset="0"/>
              </a:rPr>
              <a:t>key</a:t>
            </a:r>
            <a:r>
              <a:rPr lang="en-AU" sz="2000" dirty="0">
                <a:latin typeface="Arial Narrow" panose="020B0604020202020204" pitchFamily="34" charset="0"/>
                <a:cs typeface="Arial Narrow" panose="020B0604020202020204" pitchFamily="34" charset="0"/>
              </a:rPr>
              <a:t>, and </a:t>
            </a:r>
            <a:r>
              <a:rPr lang="en-AU" sz="2000" b="1" dirty="0">
                <a:latin typeface="Arial Narrow" panose="020B0604020202020204" pitchFamily="34" charset="0"/>
                <a:cs typeface="Arial Narrow" panose="020B0604020202020204" pitchFamily="34" charset="0"/>
              </a:rPr>
              <a:t>cert</a:t>
            </a:r>
            <a:r>
              <a:rPr lang="en-AU" sz="2000" dirty="0">
                <a:latin typeface="Arial Narrow" panose="020B0604020202020204" pitchFamily="34" charset="0"/>
                <a:cs typeface="Arial Narrow" panose="020B0604020202020204" pitchFamily="34" charset="0"/>
              </a:rPr>
              <a:t> are fed from the </a:t>
            </a:r>
            <a:r>
              <a:rPr lang="en-AU" sz="1600" b="1" dirty="0" err="1">
                <a:solidFill>
                  <a:srgbClr val="0070C0"/>
                </a:solidFill>
                <a:latin typeface="Courier New" panose="02070309020205020404" pitchFamily="49" charset="0"/>
                <a:cs typeface="Courier New" panose="02070309020205020404" pitchFamily="49" charset="0"/>
              </a:rPr>
              <a:t>ChaincodeServer.TLSProps</a:t>
            </a:r>
            <a:r>
              <a:rPr lang="en-AU" sz="2000" dirty="0">
                <a:latin typeface="Arial Narrow" panose="020B0604020202020204" pitchFamily="34" charset="0"/>
                <a:cs typeface="Arial Narrow" panose="020B0604020202020204" pitchFamily="34" charset="0"/>
              </a:rPr>
              <a:t> struct that defines the configuration of the server.</a:t>
            </a:r>
          </a:p>
          <a:p>
            <a:pPr marL="800100" lvl="1" indent="-342900">
              <a:spcBef>
                <a:spcPts val="200"/>
              </a:spcBef>
              <a:spcAft>
                <a:spcPts val="200"/>
              </a:spcAft>
              <a:buFont typeface="System Font Regular"/>
              <a:buChar char="—"/>
            </a:pPr>
            <a:r>
              <a:rPr lang="en-AU" sz="2000" dirty="0">
                <a:latin typeface="Arial Narrow" panose="020B0604020202020204" pitchFamily="34" charset="0"/>
                <a:cs typeface="Arial Narrow" panose="020B0604020202020204" pitchFamily="34" charset="0"/>
              </a:rPr>
              <a:t>The </a:t>
            </a:r>
            <a:r>
              <a:rPr lang="en-AU" sz="2000" b="1" dirty="0">
                <a:latin typeface="Arial Narrow" panose="020B0604020202020204" pitchFamily="34" charset="0"/>
                <a:cs typeface="Arial Narrow" panose="020B0604020202020204" pitchFamily="34" charset="0"/>
              </a:rPr>
              <a:t>root</a:t>
            </a:r>
            <a:r>
              <a:rPr lang="en-AU" sz="2000" dirty="0">
                <a:latin typeface="Arial Narrow" panose="020B0604020202020204" pitchFamily="34" charset="0"/>
                <a:cs typeface="Arial Narrow" panose="020B0604020202020204" pitchFamily="34" charset="0"/>
              </a:rPr>
              <a:t> certificate cannot be null and contributes to the creation of the pool of root certificates that looked up by the server to validate client certificates from connecting peers (</a:t>
            </a:r>
            <a:r>
              <a:rPr lang="en-AU" sz="1600" b="1" dirty="0" err="1">
                <a:solidFill>
                  <a:srgbClr val="0070C0"/>
                </a:solidFill>
                <a:latin typeface="Courier New" panose="02070309020205020404" pitchFamily="49" charset="0"/>
                <a:cs typeface="Courier New" panose="02070309020205020404" pitchFamily="49" charset="0"/>
              </a:rPr>
              <a:t>tlscfg.ClientCAs</a:t>
            </a:r>
            <a:r>
              <a:rPr lang="en-AU" sz="2000" dirty="0">
                <a:latin typeface="Arial Narrow" panose="020B0604020202020204" pitchFamily="34" charset="0"/>
                <a:cs typeface="Arial Narrow" panose="020B0604020202020204" pitchFamily="34" charset="0"/>
              </a:rPr>
              <a:t>). </a:t>
            </a:r>
          </a:p>
          <a:p>
            <a:pPr marL="800100" lvl="1" indent="-342900">
              <a:spcBef>
                <a:spcPts val="200"/>
              </a:spcBef>
              <a:spcAft>
                <a:spcPts val="200"/>
              </a:spcAft>
              <a:buFont typeface="System Font Regular"/>
              <a:buChar char="—"/>
            </a:pPr>
            <a:r>
              <a:rPr lang="en-AU" sz="2000" dirty="0">
                <a:latin typeface="Arial Narrow" panose="020B0604020202020204" pitchFamily="34" charset="0"/>
                <a:cs typeface="Arial Narrow" panose="020B0604020202020204" pitchFamily="34" charset="0"/>
              </a:rPr>
              <a:t>This modality also forces client certificate authentication and validation (</a:t>
            </a:r>
            <a:r>
              <a:rPr lang="en-AU" sz="1600" b="1" dirty="0" err="1">
                <a:solidFill>
                  <a:srgbClr val="0070C0"/>
                </a:solidFill>
                <a:latin typeface="Courier New" panose="02070309020205020404" pitchFamily="49" charset="0"/>
                <a:cs typeface="Courier New" panose="02070309020205020404" pitchFamily="49" charset="0"/>
              </a:rPr>
              <a:t>tlscfg.ClientAuth</a:t>
            </a:r>
            <a:r>
              <a:rPr lang="en-AU" sz="1600" b="1" dirty="0">
                <a:solidFill>
                  <a:srgbClr val="0070C0"/>
                </a:solidFill>
                <a:latin typeface="Courier New" panose="02070309020205020404" pitchFamily="49" charset="0"/>
                <a:cs typeface="Courier New" panose="02070309020205020404" pitchFamily="49" charset="0"/>
              </a:rPr>
              <a:t>=</a:t>
            </a:r>
            <a:r>
              <a:rPr lang="en-AU" sz="1600" b="1" dirty="0" err="1">
                <a:solidFill>
                  <a:srgbClr val="0070C0"/>
                </a:solidFill>
                <a:latin typeface="Courier New" panose="02070309020205020404" pitchFamily="49" charset="0"/>
                <a:cs typeface="Courier New" panose="02070309020205020404" pitchFamily="49" charset="0"/>
              </a:rPr>
              <a:t>tls.RequireAndVerifyClient</a:t>
            </a:r>
            <a:r>
              <a:rPr lang="en-AU" sz="2000" dirty="0">
                <a:latin typeface="Arial Narrow" panose="020B0604020202020204" pitchFamily="34" charset="0"/>
                <a:cs typeface="Arial Narrow" panose="020B0604020202020204" pitchFamily="34" charset="0"/>
              </a:rPr>
              <a:t>).</a:t>
            </a:r>
            <a:endParaRPr lang="en-AU" sz="1600" b="1" dirty="0">
              <a:solidFill>
                <a:srgbClr val="0070C0"/>
              </a:solidFill>
              <a:latin typeface="Courier New" panose="02070309020205020404" pitchFamily="49" charset="0"/>
              <a:cs typeface="Courier New" panose="02070309020205020404" pitchFamily="49" charset="0"/>
            </a:endParaRPr>
          </a:p>
          <a:p>
            <a:pPr marL="800100" lvl="1" indent="-342900">
              <a:spcBef>
                <a:spcPts val="200"/>
              </a:spcBef>
              <a:spcAft>
                <a:spcPts val="200"/>
              </a:spcAft>
              <a:buFont typeface="System Font Regular"/>
              <a:buChar char="—"/>
            </a:pPr>
            <a:r>
              <a:rPr lang="en-AU" sz="2000" dirty="0">
                <a:solidFill>
                  <a:prstClr val="black"/>
                </a:solidFill>
                <a:latin typeface="Arial Narrow" panose="020B0604020202020204" pitchFamily="34" charset="0"/>
                <a:cs typeface="Arial Narrow" panose="020B0604020202020204" pitchFamily="34" charset="0"/>
              </a:rPr>
              <a:t>The </a:t>
            </a:r>
            <a:r>
              <a:rPr lang="en-AU" sz="2000" b="1" dirty="0">
                <a:solidFill>
                  <a:prstClr val="black"/>
                </a:solidFill>
                <a:latin typeface="Arial Narrow" panose="020B0604020202020204" pitchFamily="34" charset="0"/>
                <a:cs typeface="Arial Narrow" panose="020B0604020202020204" pitchFamily="34" charset="0"/>
              </a:rPr>
              <a:t>key</a:t>
            </a:r>
            <a:r>
              <a:rPr lang="en-AU" sz="2000" dirty="0">
                <a:solidFill>
                  <a:prstClr val="black"/>
                </a:solidFill>
                <a:latin typeface="Arial Narrow" panose="020B0604020202020204" pitchFamily="34" charset="0"/>
                <a:cs typeface="Arial Narrow" panose="020B0604020202020204" pitchFamily="34" charset="0"/>
              </a:rPr>
              <a:t> and </a:t>
            </a:r>
            <a:r>
              <a:rPr lang="en-AU" sz="2000" b="1" dirty="0">
                <a:solidFill>
                  <a:prstClr val="black"/>
                </a:solidFill>
                <a:latin typeface="Arial Narrow" panose="020B0604020202020204" pitchFamily="34" charset="0"/>
                <a:cs typeface="Arial Narrow" panose="020B0604020202020204" pitchFamily="34" charset="0"/>
              </a:rPr>
              <a:t>cert</a:t>
            </a:r>
            <a:r>
              <a:rPr lang="en-AU" sz="2000" dirty="0">
                <a:solidFill>
                  <a:prstClr val="black"/>
                </a:solidFill>
                <a:latin typeface="Arial Narrow" panose="020B0604020202020204" pitchFamily="34" charset="0"/>
                <a:cs typeface="Arial Narrow" panose="020B0604020202020204" pitchFamily="34" charset="0"/>
              </a:rPr>
              <a:t> pair provides access to the server </a:t>
            </a:r>
            <a:r>
              <a:rPr lang="en-AU" sz="2000" dirty="0" err="1">
                <a:solidFill>
                  <a:prstClr val="black"/>
                </a:solidFill>
                <a:latin typeface="Arial Narrow" panose="020B0604020202020204" pitchFamily="34" charset="0"/>
                <a:cs typeface="Arial Narrow" panose="020B0604020202020204" pitchFamily="34" charset="0"/>
              </a:rPr>
              <a:t>certficate</a:t>
            </a:r>
            <a:r>
              <a:rPr lang="en-AU" sz="2000" dirty="0">
                <a:solidFill>
                  <a:prstClr val="black"/>
                </a:solidFill>
                <a:latin typeface="Arial Narrow" panose="020B0604020202020204" pitchFamily="34" charset="0"/>
                <a:cs typeface="Arial Narrow" panose="020B0604020202020204" pitchFamily="34" charset="0"/>
              </a:rPr>
              <a:t> that will be presented to incoming connections</a:t>
            </a:r>
          </a:p>
          <a:p>
            <a:pPr marL="800100" lvl="1" indent="-342900">
              <a:spcBef>
                <a:spcPts val="200"/>
              </a:spcBef>
              <a:spcAft>
                <a:spcPts val="200"/>
              </a:spcAft>
              <a:buFont typeface="System Font Regular"/>
              <a:buChar char="—"/>
            </a:pPr>
            <a:r>
              <a:rPr lang="en-AU" sz="2000" dirty="0">
                <a:solidFill>
                  <a:prstClr val="black"/>
                </a:solidFill>
                <a:latin typeface="Arial Narrow" panose="020B0604020202020204" pitchFamily="34" charset="0"/>
                <a:cs typeface="Arial Narrow" panose="020B0604020202020204" pitchFamily="34" charset="0"/>
              </a:rPr>
              <a:t>The resulting </a:t>
            </a:r>
            <a:r>
              <a:rPr lang="en-AU" sz="1600" b="1" dirty="0" err="1">
                <a:solidFill>
                  <a:srgbClr val="0070C0"/>
                </a:solidFill>
                <a:latin typeface="Courier New" panose="02070309020205020404" pitchFamily="49" charset="0"/>
                <a:cs typeface="Courier New" panose="02070309020205020404" pitchFamily="49" charset="0"/>
              </a:rPr>
              <a:t>tlsConfig</a:t>
            </a:r>
            <a:r>
              <a:rPr lang="en-AU" sz="2000" dirty="0">
                <a:solidFill>
                  <a:prstClr val="black"/>
                </a:solidFill>
                <a:latin typeface="Arial Narrow" panose="020B0604020202020204" pitchFamily="34" charset="0"/>
                <a:cs typeface="Arial Narrow" panose="020B0604020202020204" pitchFamily="34" charset="0"/>
              </a:rPr>
              <a:t> is passed to the server setup function that starts the chaincode server. </a:t>
            </a:r>
          </a:p>
          <a:p>
            <a:pPr lvl="1">
              <a:spcBef>
                <a:spcPts val="200"/>
              </a:spcBef>
              <a:spcAft>
                <a:spcPts val="200"/>
              </a:spcAft>
            </a:pPr>
            <a:endParaRPr lang="en-AU" sz="1600" b="1" dirty="0">
              <a:solidFill>
                <a:srgbClr val="0070C0"/>
              </a:solidFill>
              <a:latin typeface="Courier New" panose="02070309020205020404" pitchFamily="49" charset="0"/>
              <a:cs typeface="Courier New" panose="02070309020205020404" pitchFamily="49" charset="0"/>
            </a:endParaRPr>
          </a:p>
        </p:txBody>
      </p:sp>
      <p:sp>
        <p:nvSpPr>
          <p:cNvPr id="30" name="Rectangle 29">
            <a:extLst>
              <a:ext uri="{FF2B5EF4-FFF2-40B4-BE49-F238E27FC236}">
                <a16:creationId xmlns:a16="http://schemas.microsoft.com/office/drawing/2014/main" id="{58DD3C7F-4BBE-5241-B7F8-355F2AA2EB20}"/>
              </a:ext>
            </a:extLst>
          </p:cNvPr>
          <p:cNvSpPr/>
          <p:nvPr/>
        </p:nvSpPr>
        <p:spPr>
          <a:xfrm>
            <a:off x="794717" y="5744774"/>
            <a:ext cx="11329894" cy="724608"/>
          </a:xfrm>
          <a:prstGeom prst="rect">
            <a:avLst/>
          </a:prstGeom>
        </p:spPr>
        <p:txBody>
          <a:bodyPr wrap="square" tIns="108000">
            <a:spAutoFit/>
          </a:bodyPr>
          <a:lstStyle/>
          <a:p>
            <a:pPr marL="14288" lvl="1">
              <a:spcBef>
                <a:spcPts val="300"/>
              </a:spcBef>
              <a:spcAft>
                <a:spcPts val="300"/>
              </a:spcAft>
            </a:pPr>
            <a:r>
              <a:rPr lang="en-AU" sz="1600" b="1" dirty="0" err="1">
                <a:solidFill>
                  <a:srgbClr val="0070C0"/>
                </a:solidFill>
                <a:latin typeface="Courier New" panose="02070309020205020404" pitchFamily="49" charset="0"/>
                <a:cs typeface="Courier New" panose="02070309020205020404" pitchFamily="49" charset="0"/>
              </a:rPr>
              <a:t>func</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NewServer</a:t>
            </a:r>
            <a:r>
              <a:rPr lang="en-AU" sz="1600" b="1" dirty="0">
                <a:latin typeface="Courier New" panose="02070309020205020404" pitchFamily="49" charset="0"/>
                <a:cs typeface="Courier New" panose="02070309020205020404" pitchFamily="49" charset="0"/>
              </a:rPr>
              <a:t>(address </a:t>
            </a:r>
            <a:r>
              <a:rPr lang="en-AU" sz="1600" b="1" dirty="0">
                <a:solidFill>
                  <a:srgbClr val="0070C0"/>
                </a:solidFill>
                <a:latin typeface="Courier New" panose="02070309020205020404" pitchFamily="49" charset="0"/>
                <a:cs typeface="Courier New" panose="02070309020205020404" pitchFamily="49" charset="0"/>
              </a:rPr>
              <a:t>string</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tlsConf</a:t>
            </a:r>
            <a:r>
              <a:rPr lang="en-AU" sz="1600" b="1" dirty="0">
                <a:latin typeface="Courier New" panose="02070309020205020404" pitchFamily="49" charset="0"/>
                <a:cs typeface="Courier New" panose="02070309020205020404" pitchFamily="49" charset="0"/>
              </a:rPr>
              <a:t> </a:t>
            </a:r>
            <a:r>
              <a:rPr lang="en-AU" sz="1600" b="1" dirty="0">
                <a:solidFill>
                  <a:srgbClr val="7030A0"/>
                </a:solidFill>
                <a:latin typeface="Courier New" panose="02070309020205020404" pitchFamily="49" charset="0"/>
                <a:cs typeface="Courier New" panose="02070309020205020404" pitchFamily="49" charset="0"/>
              </a:rPr>
              <a:t>*</a:t>
            </a:r>
            <a:r>
              <a:rPr lang="en-AU" sz="1600" b="1" dirty="0" err="1">
                <a:solidFill>
                  <a:srgbClr val="7030A0"/>
                </a:solidFill>
                <a:latin typeface="Courier New" panose="02070309020205020404" pitchFamily="49" charset="0"/>
                <a:cs typeface="Courier New" panose="02070309020205020404" pitchFamily="49" charset="0"/>
              </a:rPr>
              <a:t>tls.Config</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srvKaOpts</a:t>
            </a:r>
            <a:r>
              <a:rPr lang="en-AU" sz="1600" b="1" dirty="0">
                <a:latin typeface="Courier New" panose="02070309020205020404" pitchFamily="49" charset="0"/>
                <a:cs typeface="Courier New" panose="02070309020205020404" pitchFamily="49" charset="0"/>
              </a:rPr>
              <a:t> </a:t>
            </a:r>
            <a:r>
              <a:rPr lang="en-AU" sz="1600" b="1" dirty="0" err="1">
                <a:solidFill>
                  <a:srgbClr val="7030A0"/>
                </a:solidFill>
                <a:latin typeface="Courier New" panose="02070309020205020404" pitchFamily="49" charset="0"/>
                <a:cs typeface="Courier New" panose="02070309020205020404" pitchFamily="49" charset="0"/>
              </a:rPr>
              <a:t>keepalive.ServerParameters</a:t>
            </a:r>
            <a:r>
              <a:rPr lang="en-AU" sz="1600" b="1" dirty="0">
                <a:latin typeface="Courier New" panose="02070309020205020404" pitchFamily="49" charset="0"/>
                <a:cs typeface="Courier New" panose="02070309020205020404" pitchFamily="49" charset="0"/>
              </a:rPr>
              <a:t>)</a:t>
            </a:r>
          </a:p>
          <a:p>
            <a:pPr marL="14288" lvl="1">
              <a:spcBef>
                <a:spcPts val="300"/>
              </a:spcBef>
              <a:spcAft>
                <a:spcPts val="300"/>
              </a:spcAft>
            </a:pPr>
            <a:r>
              <a:rPr lang="en-AU" sz="1600" b="1" dirty="0">
                <a:latin typeface="Courier New" panose="02070309020205020404" pitchFamily="49" charset="0"/>
                <a:cs typeface="Courier New" panose="02070309020205020404" pitchFamily="49" charset="0"/>
              </a:rPr>
              <a:t>     (</a:t>
            </a:r>
            <a:r>
              <a:rPr lang="en-AU" sz="1600" b="1" dirty="0">
                <a:solidFill>
                  <a:srgbClr val="7030A0"/>
                </a:solidFill>
                <a:latin typeface="Courier New" panose="02070309020205020404" pitchFamily="49" charset="0"/>
                <a:cs typeface="Courier New" panose="02070309020205020404" pitchFamily="49" charset="0"/>
              </a:rPr>
              <a:t>*Server</a:t>
            </a:r>
            <a:r>
              <a:rPr lang="en-AU" sz="1600" b="1" dirty="0">
                <a:latin typeface="Courier New" panose="02070309020205020404" pitchFamily="49" charset="0"/>
                <a:cs typeface="Courier New" panose="02070309020205020404" pitchFamily="49" charset="0"/>
              </a:rPr>
              <a:t>, </a:t>
            </a:r>
            <a:r>
              <a:rPr lang="en-AU" sz="1600" b="1" dirty="0">
                <a:solidFill>
                  <a:schemeClr val="accent5">
                    <a:lumMod val="75000"/>
                  </a:schemeClr>
                </a:solidFill>
                <a:latin typeface="Courier New" panose="02070309020205020404" pitchFamily="49" charset="0"/>
                <a:cs typeface="Courier New" panose="02070309020205020404" pitchFamily="49" charset="0"/>
              </a:rPr>
              <a:t>error</a:t>
            </a:r>
            <a:r>
              <a:rPr lang="en-AU" sz="1600" b="1" dirty="0">
                <a:latin typeface="Courier New" panose="02070309020205020404" pitchFamily="49" charset="0"/>
                <a:cs typeface="Courier New" panose="02070309020205020404" pitchFamily="49" charset="0"/>
              </a:rPr>
              <a:t>) { ... }</a:t>
            </a:r>
          </a:p>
        </p:txBody>
      </p:sp>
      <p:sp>
        <p:nvSpPr>
          <p:cNvPr id="31" name="TextBox 30">
            <a:extLst>
              <a:ext uri="{FF2B5EF4-FFF2-40B4-BE49-F238E27FC236}">
                <a16:creationId xmlns:a16="http://schemas.microsoft.com/office/drawing/2014/main" id="{D757DF1D-5347-E342-9A06-0EDA8889B2FE}"/>
              </a:ext>
            </a:extLst>
          </p:cNvPr>
          <p:cNvSpPr txBox="1"/>
          <p:nvPr/>
        </p:nvSpPr>
        <p:spPr>
          <a:xfrm>
            <a:off x="9632740" y="6145925"/>
            <a:ext cx="2106987"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internal</a:t>
            </a:r>
          </a:p>
          <a:p>
            <a:r>
              <a:rPr lang="en-AU" dirty="0"/>
              <a:t>file: </a:t>
            </a:r>
            <a:r>
              <a:rPr lang="en-AU" dirty="0" err="1"/>
              <a:t>server.go</a:t>
            </a:r>
            <a:endParaRPr lang="en-AU" dirty="0"/>
          </a:p>
        </p:txBody>
      </p:sp>
    </p:spTree>
    <p:extLst>
      <p:ext uri="{BB962C8B-B14F-4D97-AF65-F5344CB8AC3E}">
        <p14:creationId xmlns:p14="http://schemas.microsoft.com/office/powerpoint/2010/main" val="22139826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ium 3">
            <a:extLst>
              <a:ext uri="{FF2B5EF4-FFF2-40B4-BE49-F238E27FC236}">
                <a16:creationId xmlns:a16="http://schemas.microsoft.com/office/drawing/2014/main" id="{F51C1572-A936-104A-A743-FFF43F8D45C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8" name="Group 7">
            <a:extLst>
              <a:ext uri="{FF2B5EF4-FFF2-40B4-BE49-F238E27FC236}">
                <a16:creationId xmlns:a16="http://schemas.microsoft.com/office/drawing/2014/main" id="{9301E385-CD21-574D-BC0E-77CBFE26ECB1}"/>
              </a:ext>
            </a:extLst>
          </p:cNvPr>
          <p:cNvGrpSpPr/>
          <p:nvPr/>
        </p:nvGrpSpPr>
        <p:grpSpPr>
          <a:xfrm>
            <a:off x="-10510" y="1584841"/>
            <a:ext cx="12202510" cy="2673213"/>
            <a:chOff x="-756743" y="-1294160"/>
            <a:chExt cx="12202510" cy="2673213"/>
          </a:xfrm>
        </p:grpSpPr>
        <p:sp>
          <p:nvSpPr>
            <p:cNvPr id="5" name="Rectangle 4">
              <a:extLst>
                <a:ext uri="{FF2B5EF4-FFF2-40B4-BE49-F238E27FC236}">
                  <a16:creationId xmlns:a16="http://schemas.microsoft.com/office/drawing/2014/main" id="{47E5F407-0760-0842-AAC4-4A63EC9A9C43}"/>
                </a:ext>
              </a:extLst>
            </p:cNvPr>
            <p:cNvSpPr/>
            <p:nvPr/>
          </p:nvSpPr>
          <p:spPr>
            <a:xfrm flipV="1">
              <a:off x="-756743" y="-10510"/>
              <a:ext cx="12202510" cy="5570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5EE6BF3-68EF-B446-B55A-DBB41577FBDF}"/>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7" name="Rectangle 6">
              <a:extLst>
                <a:ext uri="{FF2B5EF4-FFF2-40B4-BE49-F238E27FC236}">
                  <a16:creationId xmlns:a16="http://schemas.microsoft.com/office/drawing/2014/main" id="{EF6F158B-7357-9E43-BAD9-E72E012CF81F}"/>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latin typeface="Impact" panose="020B0806030902050204" pitchFamily="34" charset="0"/>
                  <a:cs typeface="Aharoni" panose="02010803020104030203" pitchFamily="2" charset="-79"/>
                </a:rPr>
                <a:t>4</a:t>
              </a:r>
              <a:endParaRPr lang="en-AU" sz="3600" dirty="0">
                <a:latin typeface="Impact" panose="020B0806030902050204" pitchFamily="34" charset="0"/>
                <a:cs typeface="Aharoni" panose="02010803020104030203" pitchFamily="2" charset="-79"/>
              </a:endParaRPr>
            </a:p>
          </p:txBody>
        </p:sp>
        <p:sp>
          <p:nvSpPr>
            <p:cNvPr id="13" name="TextBox 12">
              <a:extLst>
                <a:ext uri="{FF2B5EF4-FFF2-40B4-BE49-F238E27FC236}">
                  <a16:creationId xmlns:a16="http://schemas.microsoft.com/office/drawing/2014/main" id="{C42810FF-6329-934F-AC76-90ED3DA12C58}"/>
                </a:ext>
              </a:extLst>
            </p:cNvPr>
            <p:cNvSpPr txBox="1"/>
            <p:nvPr/>
          </p:nvSpPr>
          <p:spPr>
            <a:xfrm>
              <a:off x="819805" y="-1294160"/>
              <a:ext cx="247535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Chaincode Management</a:t>
              </a:r>
            </a:p>
          </p:txBody>
        </p:sp>
        <p:sp>
          <p:nvSpPr>
            <p:cNvPr id="14" name="TextBox 13">
              <a:extLst>
                <a:ext uri="{FF2B5EF4-FFF2-40B4-BE49-F238E27FC236}">
                  <a16:creationId xmlns:a16="http://schemas.microsoft.com/office/drawing/2014/main" id="{812059C4-2957-FD4D-A197-8182A81F2FF5}"/>
                </a:ext>
              </a:extLst>
            </p:cNvPr>
            <p:cNvSpPr txBox="1"/>
            <p:nvPr/>
          </p:nvSpPr>
          <p:spPr>
            <a:xfrm>
              <a:off x="819805" y="-873028"/>
              <a:ext cx="2244525"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Architecture Overview</a:t>
              </a:r>
            </a:p>
          </p:txBody>
        </p:sp>
        <p:sp>
          <p:nvSpPr>
            <p:cNvPr id="15" name="TextBox 14">
              <a:extLst>
                <a:ext uri="{FF2B5EF4-FFF2-40B4-BE49-F238E27FC236}">
                  <a16:creationId xmlns:a16="http://schemas.microsoft.com/office/drawing/2014/main" id="{992ACA00-DC35-4B46-980B-72CEB6456BB7}"/>
                </a:ext>
              </a:extLst>
            </p:cNvPr>
            <p:cNvSpPr txBox="1"/>
            <p:nvPr/>
          </p:nvSpPr>
          <p:spPr>
            <a:xfrm>
              <a:off x="819805" y="-451897"/>
              <a:ext cx="1632178"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Inside the Shim</a:t>
              </a:r>
            </a:p>
          </p:txBody>
        </p:sp>
        <p:sp>
          <p:nvSpPr>
            <p:cNvPr id="16" name="TextBox 15">
              <a:extLst>
                <a:ext uri="{FF2B5EF4-FFF2-40B4-BE49-F238E27FC236}">
                  <a16:creationId xmlns:a16="http://schemas.microsoft.com/office/drawing/2014/main" id="{BDAE959B-8024-BB4D-8B5C-7E78625039B3}"/>
                </a:ext>
              </a:extLst>
            </p:cNvPr>
            <p:cNvSpPr txBox="1"/>
            <p:nvPr/>
          </p:nvSpPr>
          <p:spPr>
            <a:xfrm>
              <a:off x="819805" y="578833"/>
              <a:ext cx="2803973"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Support for New Languages</a:t>
              </a:r>
            </a:p>
          </p:txBody>
        </p:sp>
        <p:sp>
          <p:nvSpPr>
            <p:cNvPr id="17" name="TextBox 16">
              <a:extLst>
                <a:ext uri="{FF2B5EF4-FFF2-40B4-BE49-F238E27FC236}">
                  <a16:creationId xmlns:a16="http://schemas.microsoft.com/office/drawing/2014/main" id="{2A7322EF-E3F4-1A4A-9C43-23C63A89333A}"/>
                </a:ext>
              </a:extLst>
            </p:cNvPr>
            <p:cNvSpPr txBox="1"/>
            <p:nvPr/>
          </p:nvSpPr>
          <p:spPr>
            <a:xfrm>
              <a:off x="819805" y="978943"/>
              <a:ext cx="1011367" cy="400110"/>
            </a:xfrm>
            <a:prstGeom prst="rect">
              <a:avLst/>
            </a:prstGeom>
            <a:noFill/>
          </p:spPr>
          <p:txBody>
            <a:bodyPr wrap="none" rtlCol="0">
              <a:spAutoFit/>
            </a:bodyPr>
            <a:lstStyle/>
            <a:p>
              <a:r>
                <a:rPr lang="en-AU" sz="2000" dirty="0">
                  <a:solidFill>
                    <a:schemeClr val="accent5">
                      <a:lumMod val="75000"/>
                    </a:schemeClr>
                  </a:solidFill>
                  <a:latin typeface="Arial Narrow" panose="020B0604020202020204" pitchFamily="34" charset="0"/>
                  <a:cs typeface="Arial Narrow" panose="020B0604020202020204" pitchFamily="34" charset="0"/>
                </a:rPr>
                <a:t>Wrap Up</a:t>
              </a:r>
            </a:p>
          </p:txBody>
        </p:sp>
      </p:grpSp>
    </p:spTree>
    <p:extLst>
      <p:ext uri="{BB962C8B-B14F-4D97-AF65-F5344CB8AC3E}">
        <p14:creationId xmlns:p14="http://schemas.microsoft.com/office/powerpoint/2010/main" val="26815502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Group 170">
            <a:extLst>
              <a:ext uri="{FF2B5EF4-FFF2-40B4-BE49-F238E27FC236}">
                <a16:creationId xmlns:a16="http://schemas.microsoft.com/office/drawing/2014/main" id="{93FD4E17-5091-7448-8C6E-BAA3873577BD}"/>
              </a:ext>
            </a:extLst>
          </p:cNvPr>
          <p:cNvGrpSpPr/>
          <p:nvPr/>
        </p:nvGrpSpPr>
        <p:grpSpPr>
          <a:xfrm>
            <a:off x="970885" y="2989407"/>
            <a:ext cx="7289673" cy="3348620"/>
            <a:chOff x="970885" y="2989407"/>
            <a:chExt cx="7289673" cy="3348620"/>
          </a:xfrm>
        </p:grpSpPr>
        <p:sp>
          <p:nvSpPr>
            <p:cNvPr id="168" name="Rounded Rectangle 167">
              <a:extLst>
                <a:ext uri="{FF2B5EF4-FFF2-40B4-BE49-F238E27FC236}">
                  <a16:creationId xmlns:a16="http://schemas.microsoft.com/office/drawing/2014/main" id="{017C4A73-E844-5D42-900C-DF47FBF87BCE}"/>
                </a:ext>
              </a:extLst>
            </p:cNvPr>
            <p:cNvSpPr/>
            <p:nvPr/>
          </p:nvSpPr>
          <p:spPr>
            <a:xfrm>
              <a:off x="982417" y="5543761"/>
              <a:ext cx="7278141" cy="794266"/>
            </a:xfrm>
            <a:prstGeom prst="roundRect">
              <a:avLst>
                <a:gd name="adj" fmla="val 13469"/>
              </a:avLst>
            </a:prstGeom>
            <a:solidFill>
              <a:schemeClr val="accent6">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7" name="Rounded Rectangle 166">
              <a:extLst>
                <a:ext uri="{FF2B5EF4-FFF2-40B4-BE49-F238E27FC236}">
                  <a16:creationId xmlns:a16="http://schemas.microsoft.com/office/drawing/2014/main" id="{82A639AC-7CA4-0246-9976-CDDBC2421ACE}"/>
                </a:ext>
              </a:extLst>
            </p:cNvPr>
            <p:cNvSpPr/>
            <p:nvPr/>
          </p:nvSpPr>
          <p:spPr>
            <a:xfrm>
              <a:off x="970885" y="2989407"/>
              <a:ext cx="7278141" cy="794266"/>
            </a:xfrm>
            <a:prstGeom prst="roundRect">
              <a:avLst>
                <a:gd name="adj" fmla="val 13469"/>
              </a:avLst>
            </a:prstGeom>
            <a:solidFill>
              <a:schemeClr val="accent6">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Hyperledger Fabric</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2878352" cy="461665"/>
          </a:xfrm>
          <a:prstGeom prst="rect">
            <a:avLst/>
          </a:prstGeom>
        </p:spPr>
        <p:txBody>
          <a:bodyPr wrap="none">
            <a:spAutoFit/>
          </a:bodyPr>
          <a:lstStyle/>
          <a:p>
            <a:pPr lvl="0"/>
            <a:r>
              <a:rPr lang="en-AU" sz="2400" dirty="0">
                <a:solidFill>
                  <a:prstClr val="black"/>
                </a:solidFill>
              </a:rPr>
              <a:t>Looking at the Source</a:t>
            </a:r>
          </a:p>
        </p:txBody>
      </p:sp>
      <p:pic>
        <p:nvPicPr>
          <p:cNvPr id="13" name="Picture 12" descr="A close up of a logo&#10;&#10;Description automatically generated">
            <a:extLst>
              <a:ext uri="{FF2B5EF4-FFF2-40B4-BE49-F238E27FC236}">
                <a16:creationId xmlns:a16="http://schemas.microsoft.com/office/drawing/2014/main" id="{70B3C357-D416-6F47-B57F-8B6516436F4F}"/>
              </a:ext>
            </a:extLst>
          </p:cNvPr>
          <p:cNvPicPr>
            <a:picLocks noChangeAspect="1"/>
          </p:cNvPicPr>
          <p:nvPr/>
        </p:nvPicPr>
        <p:blipFill>
          <a:blip r:embed="rId2"/>
          <a:stretch>
            <a:fillRect/>
          </a:stretch>
        </p:blipFill>
        <p:spPr>
          <a:xfrm>
            <a:off x="668725" y="1963678"/>
            <a:ext cx="302161" cy="302161"/>
          </a:xfrm>
          <a:prstGeom prst="rect">
            <a:avLst/>
          </a:prstGeom>
        </p:spPr>
      </p:pic>
      <p:sp>
        <p:nvSpPr>
          <p:cNvPr id="15" name="TextBox 14">
            <a:extLst>
              <a:ext uri="{FF2B5EF4-FFF2-40B4-BE49-F238E27FC236}">
                <a16:creationId xmlns:a16="http://schemas.microsoft.com/office/drawing/2014/main" id="{60604716-362D-DD40-A533-E5E346308C8F}"/>
              </a:ext>
            </a:extLst>
          </p:cNvPr>
          <p:cNvSpPr txBox="1"/>
          <p:nvPr/>
        </p:nvSpPr>
        <p:spPr>
          <a:xfrm>
            <a:off x="970886" y="1891973"/>
            <a:ext cx="2704587"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hyperleger</a:t>
            </a:r>
            <a:r>
              <a:rPr lang="en-AU" dirty="0">
                <a:latin typeface="Arial Narrow" panose="020B0604020202020204" pitchFamily="34" charset="0"/>
                <a:cs typeface="Arial Narrow" panose="020B0604020202020204" pitchFamily="34" charset="0"/>
              </a:rPr>
              <a:t>/fabric [release-1.4]</a:t>
            </a:r>
          </a:p>
        </p:txBody>
      </p:sp>
      <p:cxnSp>
        <p:nvCxnSpPr>
          <p:cNvPr id="16" name="Straight Connector 15">
            <a:extLst>
              <a:ext uri="{FF2B5EF4-FFF2-40B4-BE49-F238E27FC236}">
                <a16:creationId xmlns:a16="http://schemas.microsoft.com/office/drawing/2014/main" id="{59AD140B-D892-7B46-BC51-5645FA4CD0B0}"/>
              </a:ext>
            </a:extLst>
          </p:cNvPr>
          <p:cNvCxnSpPr>
            <a:cxnSpLocks/>
          </p:cNvCxnSpPr>
          <p:nvPr/>
        </p:nvCxnSpPr>
        <p:spPr>
          <a:xfrm>
            <a:off x="1207330" y="2265867"/>
            <a:ext cx="0" cy="4188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79CA90B4-8BEA-A840-B125-91C91262DAFF}"/>
              </a:ext>
            </a:extLst>
          </p:cNvPr>
          <p:cNvGrpSpPr/>
          <p:nvPr/>
        </p:nvGrpSpPr>
        <p:grpSpPr>
          <a:xfrm>
            <a:off x="1207330" y="2299581"/>
            <a:ext cx="1601067" cy="379137"/>
            <a:chOff x="1207330" y="2476557"/>
            <a:chExt cx="1601067" cy="379137"/>
          </a:xfrm>
        </p:grpSpPr>
        <p:pic>
          <p:nvPicPr>
            <p:cNvPr id="14" name="Picture 13" descr="A close up of a camera&#10;&#10;Description automatically generated">
              <a:extLst>
                <a:ext uri="{FF2B5EF4-FFF2-40B4-BE49-F238E27FC236}">
                  <a16:creationId xmlns:a16="http://schemas.microsoft.com/office/drawing/2014/main" id="{593D16BE-7198-F749-9BB2-68F535B51523}"/>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17" name="Straight Connector 16">
              <a:extLst>
                <a:ext uri="{FF2B5EF4-FFF2-40B4-BE49-F238E27FC236}">
                  <a16:creationId xmlns:a16="http://schemas.microsoft.com/office/drawing/2014/main" id="{3B1A103C-E4ED-3F49-A6DB-7C4B78E10E8E}"/>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6017839-5699-4248-8517-977392C63267}"/>
                </a:ext>
              </a:extLst>
            </p:cNvPr>
            <p:cNvSpPr txBox="1"/>
            <p:nvPr/>
          </p:nvSpPr>
          <p:spPr>
            <a:xfrm>
              <a:off x="2128403" y="2476557"/>
              <a:ext cx="679994"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bccsp</a:t>
              </a:r>
              <a:endParaRPr lang="en-AU" dirty="0">
                <a:latin typeface="Arial Narrow" panose="020B0604020202020204" pitchFamily="34" charset="0"/>
                <a:cs typeface="Arial Narrow" panose="020B0604020202020204" pitchFamily="34" charset="0"/>
              </a:endParaRPr>
            </a:p>
          </p:txBody>
        </p:sp>
      </p:grpSp>
      <p:grpSp>
        <p:nvGrpSpPr>
          <p:cNvPr id="21" name="Group 20">
            <a:extLst>
              <a:ext uri="{FF2B5EF4-FFF2-40B4-BE49-F238E27FC236}">
                <a16:creationId xmlns:a16="http://schemas.microsoft.com/office/drawing/2014/main" id="{AE8FB4BD-7A94-7C42-99EF-3C2FDDBEB581}"/>
              </a:ext>
            </a:extLst>
          </p:cNvPr>
          <p:cNvGrpSpPr/>
          <p:nvPr/>
        </p:nvGrpSpPr>
        <p:grpSpPr>
          <a:xfrm>
            <a:off x="1207330" y="2650475"/>
            <a:ext cx="1463209" cy="379137"/>
            <a:chOff x="1207330" y="2476557"/>
            <a:chExt cx="1463209" cy="379137"/>
          </a:xfrm>
        </p:grpSpPr>
        <p:pic>
          <p:nvPicPr>
            <p:cNvPr id="22" name="Picture 21" descr="A close up of a camera&#10;&#10;Description automatically generated">
              <a:extLst>
                <a:ext uri="{FF2B5EF4-FFF2-40B4-BE49-F238E27FC236}">
                  <a16:creationId xmlns:a16="http://schemas.microsoft.com/office/drawing/2014/main" id="{34231FB4-A9BF-8C4E-85FF-FAF43E6E5145}"/>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23" name="Straight Connector 22">
              <a:extLst>
                <a:ext uri="{FF2B5EF4-FFF2-40B4-BE49-F238E27FC236}">
                  <a16:creationId xmlns:a16="http://schemas.microsoft.com/office/drawing/2014/main" id="{D17A02C3-454F-3B46-B3AB-878F813B43C1}"/>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400CAAA-7B46-D346-AFA0-2443BE1075C2}"/>
                </a:ext>
              </a:extLst>
            </p:cNvPr>
            <p:cNvSpPr txBox="1"/>
            <p:nvPr/>
          </p:nvSpPr>
          <p:spPr>
            <a:xfrm>
              <a:off x="2128403" y="2476557"/>
              <a:ext cx="542136"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cmd</a:t>
              </a:r>
              <a:endParaRPr lang="en-AU" dirty="0">
                <a:latin typeface="Arial Narrow" panose="020B0604020202020204" pitchFamily="34" charset="0"/>
                <a:cs typeface="Arial Narrow" panose="020B0604020202020204" pitchFamily="34" charset="0"/>
              </a:endParaRPr>
            </a:p>
          </p:txBody>
        </p:sp>
      </p:grpSp>
      <p:grpSp>
        <p:nvGrpSpPr>
          <p:cNvPr id="25" name="Group 24">
            <a:extLst>
              <a:ext uri="{FF2B5EF4-FFF2-40B4-BE49-F238E27FC236}">
                <a16:creationId xmlns:a16="http://schemas.microsoft.com/office/drawing/2014/main" id="{C6E10080-7EA1-C449-8E20-365D52088A04}"/>
              </a:ext>
            </a:extLst>
          </p:cNvPr>
          <p:cNvGrpSpPr/>
          <p:nvPr/>
        </p:nvGrpSpPr>
        <p:grpSpPr>
          <a:xfrm>
            <a:off x="1207330" y="2999564"/>
            <a:ext cx="1831900" cy="379137"/>
            <a:chOff x="1207330" y="2476557"/>
            <a:chExt cx="1831900" cy="379137"/>
          </a:xfrm>
        </p:grpSpPr>
        <p:pic>
          <p:nvPicPr>
            <p:cNvPr id="26" name="Picture 25" descr="A close up of a camera&#10;&#10;Description automatically generated">
              <a:extLst>
                <a:ext uri="{FF2B5EF4-FFF2-40B4-BE49-F238E27FC236}">
                  <a16:creationId xmlns:a16="http://schemas.microsoft.com/office/drawing/2014/main" id="{05731D8C-9F16-7741-97B4-D9C4F2632DEF}"/>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27" name="Straight Connector 26">
              <a:extLst>
                <a:ext uri="{FF2B5EF4-FFF2-40B4-BE49-F238E27FC236}">
                  <a16:creationId xmlns:a16="http://schemas.microsoft.com/office/drawing/2014/main" id="{B95D5F09-BD36-7246-932C-2FC5C503D7F1}"/>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E8C56F4-D6CA-3849-8E87-7A4DE0BA9C92}"/>
                </a:ext>
              </a:extLst>
            </p:cNvPr>
            <p:cNvSpPr txBox="1"/>
            <p:nvPr/>
          </p:nvSpPr>
          <p:spPr>
            <a:xfrm>
              <a:off x="2128403" y="2476557"/>
              <a:ext cx="910827"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common</a:t>
              </a:r>
            </a:p>
          </p:txBody>
        </p:sp>
      </p:grpSp>
      <p:grpSp>
        <p:nvGrpSpPr>
          <p:cNvPr id="29" name="Group 28">
            <a:extLst>
              <a:ext uri="{FF2B5EF4-FFF2-40B4-BE49-F238E27FC236}">
                <a16:creationId xmlns:a16="http://schemas.microsoft.com/office/drawing/2014/main" id="{E3ECF2F9-FB0F-0F45-8D7B-E9F00FA1FC8B}"/>
              </a:ext>
            </a:extLst>
          </p:cNvPr>
          <p:cNvGrpSpPr/>
          <p:nvPr/>
        </p:nvGrpSpPr>
        <p:grpSpPr>
          <a:xfrm>
            <a:off x="1207330" y="3348652"/>
            <a:ext cx="1474430" cy="379137"/>
            <a:chOff x="1207330" y="2476557"/>
            <a:chExt cx="1474430" cy="379137"/>
          </a:xfrm>
        </p:grpSpPr>
        <p:pic>
          <p:nvPicPr>
            <p:cNvPr id="30" name="Picture 29" descr="A close up of a camera&#10;&#10;Description automatically generated">
              <a:extLst>
                <a:ext uri="{FF2B5EF4-FFF2-40B4-BE49-F238E27FC236}">
                  <a16:creationId xmlns:a16="http://schemas.microsoft.com/office/drawing/2014/main" id="{BA9265B6-B084-774C-80BE-7DA03783583A}"/>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31" name="Straight Connector 30">
              <a:extLst>
                <a:ext uri="{FF2B5EF4-FFF2-40B4-BE49-F238E27FC236}">
                  <a16:creationId xmlns:a16="http://schemas.microsoft.com/office/drawing/2014/main" id="{B29A1DE9-E310-3B4F-9027-298C34E02B90}"/>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49AD595-6F3C-3745-9322-A884E5478502}"/>
                </a:ext>
              </a:extLst>
            </p:cNvPr>
            <p:cNvSpPr txBox="1"/>
            <p:nvPr/>
          </p:nvSpPr>
          <p:spPr>
            <a:xfrm>
              <a:off x="2128403" y="2476557"/>
              <a:ext cx="553357"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core</a:t>
              </a:r>
            </a:p>
          </p:txBody>
        </p:sp>
      </p:grpSp>
      <p:grpSp>
        <p:nvGrpSpPr>
          <p:cNvPr id="33" name="Group 32">
            <a:extLst>
              <a:ext uri="{FF2B5EF4-FFF2-40B4-BE49-F238E27FC236}">
                <a16:creationId xmlns:a16="http://schemas.microsoft.com/office/drawing/2014/main" id="{1252708B-0050-FA40-BD6C-A6D4C6E7C4FA}"/>
              </a:ext>
            </a:extLst>
          </p:cNvPr>
          <p:cNvGrpSpPr/>
          <p:nvPr/>
        </p:nvGrpSpPr>
        <p:grpSpPr>
          <a:xfrm>
            <a:off x="1222580" y="3717554"/>
            <a:ext cx="1905638" cy="379137"/>
            <a:chOff x="1207330" y="2476557"/>
            <a:chExt cx="1905638" cy="379137"/>
          </a:xfrm>
        </p:grpSpPr>
        <p:pic>
          <p:nvPicPr>
            <p:cNvPr id="34" name="Picture 33" descr="A close up of a camera&#10;&#10;Description automatically generated">
              <a:extLst>
                <a:ext uri="{FF2B5EF4-FFF2-40B4-BE49-F238E27FC236}">
                  <a16:creationId xmlns:a16="http://schemas.microsoft.com/office/drawing/2014/main" id="{DAC0543E-98FD-D540-B92A-A93A866990AB}"/>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35" name="Straight Connector 34">
              <a:extLst>
                <a:ext uri="{FF2B5EF4-FFF2-40B4-BE49-F238E27FC236}">
                  <a16:creationId xmlns:a16="http://schemas.microsoft.com/office/drawing/2014/main" id="{649D94F5-206E-F84C-8861-275F3AAEF9C6}"/>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489A13-B045-5046-A2AE-6832E1F98EE3}"/>
                </a:ext>
              </a:extLst>
            </p:cNvPr>
            <p:cNvSpPr txBox="1"/>
            <p:nvPr/>
          </p:nvSpPr>
          <p:spPr>
            <a:xfrm>
              <a:off x="2128403" y="2476557"/>
              <a:ext cx="984565"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discovery</a:t>
              </a:r>
            </a:p>
          </p:txBody>
        </p:sp>
      </p:grpSp>
      <p:grpSp>
        <p:nvGrpSpPr>
          <p:cNvPr id="37" name="Group 36">
            <a:extLst>
              <a:ext uri="{FF2B5EF4-FFF2-40B4-BE49-F238E27FC236}">
                <a16:creationId xmlns:a16="http://schemas.microsoft.com/office/drawing/2014/main" id="{3553F09A-629C-A54D-BF57-24754FB68E1B}"/>
              </a:ext>
            </a:extLst>
          </p:cNvPr>
          <p:cNvGrpSpPr/>
          <p:nvPr/>
        </p:nvGrpSpPr>
        <p:grpSpPr>
          <a:xfrm>
            <a:off x="1207330" y="4091195"/>
            <a:ext cx="1653966" cy="379137"/>
            <a:chOff x="1207330" y="2476557"/>
            <a:chExt cx="1653966" cy="379137"/>
          </a:xfrm>
        </p:grpSpPr>
        <p:pic>
          <p:nvPicPr>
            <p:cNvPr id="38" name="Picture 37" descr="A close up of a camera&#10;&#10;Description automatically generated">
              <a:extLst>
                <a:ext uri="{FF2B5EF4-FFF2-40B4-BE49-F238E27FC236}">
                  <a16:creationId xmlns:a16="http://schemas.microsoft.com/office/drawing/2014/main" id="{D290922E-329B-B945-8E6E-4CC3A24D8DAF}"/>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39" name="Straight Connector 38">
              <a:extLst>
                <a:ext uri="{FF2B5EF4-FFF2-40B4-BE49-F238E27FC236}">
                  <a16:creationId xmlns:a16="http://schemas.microsoft.com/office/drawing/2014/main" id="{3C726191-8842-1648-9399-610DFBB712A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4A0DDC5-20FF-5E45-8AB4-1A8F3EB14CB5}"/>
                </a:ext>
              </a:extLst>
            </p:cNvPr>
            <p:cNvSpPr txBox="1"/>
            <p:nvPr/>
          </p:nvSpPr>
          <p:spPr>
            <a:xfrm>
              <a:off x="2128403" y="2476557"/>
              <a:ext cx="732893"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gossip</a:t>
              </a:r>
            </a:p>
          </p:txBody>
        </p:sp>
      </p:grpSp>
      <p:grpSp>
        <p:nvGrpSpPr>
          <p:cNvPr id="41" name="Group 40">
            <a:extLst>
              <a:ext uri="{FF2B5EF4-FFF2-40B4-BE49-F238E27FC236}">
                <a16:creationId xmlns:a16="http://schemas.microsoft.com/office/drawing/2014/main" id="{22F27C33-A4C0-A24F-879C-97D12CFF60CD}"/>
              </a:ext>
            </a:extLst>
          </p:cNvPr>
          <p:cNvGrpSpPr/>
          <p:nvPr/>
        </p:nvGrpSpPr>
        <p:grpSpPr>
          <a:xfrm>
            <a:off x="1212467" y="4450087"/>
            <a:ext cx="1652363" cy="379137"/>
            <a:chOff x="1207330" y="2476557"/>
            <a:chExt cx="1652363" cy="379137"/>
          </a:xfrm>
        </p:grpSpPr>
        <p:pic>
          <p:nvPicPr>
            <p:cNvPr id="42" name="Picture 41" descr="A close up of a camera&#10;&#10;Description automatically generated">
              <a:extLst>
                <a:ext uri="{FF2B5EF4-FFF2-40B4-BE49-F238E27FC236}">
                  <a16:creationId xmlns:a16="http://schemas.microsoft.com/office/drawing/2014/main" id="{8D2EB27D-E630-CC4B-AC25-118F52C1C066}"/>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43" name="Straight Connector 42">
              <a:extLst>
                <a:ext uri="{FF2B5EF4-FFF2-40B4-BE49-F238E27FC236}">
                  <a16:creationId xmlns:a16="http://schemas.microsoft.com/office/drawing/2014/main" id="{567E6C1E-92A8-644A-AEAD-8D753A4B6EC7}"/>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E6F9177-DAC5-2C48-B113-4720DBBC3493}"/>
                </a:ext>
              </a:extLst>
            </p:cNvPr>
            <p:cNvSpPr txBox="1"/>
            <p:nvPr/>
          </p:nvSpPr>
          <p:spPr>
            <a:xfrm>
              <a:off x="2128403" y="2476557"/>
              <a:ext cx="731290"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idemix</a:t>
              </a:r>
              <a:endParaRPr lang="en-AU" dirty="0">
                <a:latin typeface="Arial Narrow" panose="020B0604020202020204" pitchFamily="34" charset="0"/>
                <a:cs typeface="Arial Narrow" panose="020B0604020202020204" pitchFamily="34" charset="0"/>
              </a:endParaRPr>
            </a:p>
          </p:txBody>
        </p:sp>
      </p:grpSp>
      <p:grpSp>
        <p:nvGrpSpPr>
          <p:cNvPr id="45" name="Group 44">
            <a:extLst>
              <a:ext uri="{FF2B5EF4-FFF2-40B4-BE49-F238E27FC236}">
                <a16:creationId xmlns:a16="http://schemas.microsoft.com/office/drawing/2014/main" id="{50E3DBD1-4457-F641-B608-9E45E7C8B88C}"/>
              </a:ext>
            </a:extLst>
          </p:cNvPr>
          <p:cNvGrpSpPr/>
          <p:nvPr/>
        </p:nvGrpSpPr>
        <p:grpSpPr>
          <a:xfrm>
            <a:off x="1207330" y="4823727"/>
            <a:ext cx="1463209" cy="379137"/>
            <a:chOff x="1207330" y="2476557"/>
            <a:chExt cx="1463209" cy="379137"/>
          </a:xfrm>
        </p:grpSpPr>
        <p:pic>
          <p:nvPicPr>
            <p:cNvPr id="46" name="Picture 45" descr="A close up of a camera&#10;&#10;Description automatically generated">
              <a:extLst>
                <a:ext uri="{FF2B5EF4-FFF2-40B4-BE49-F238E27FC236}">
                  <a16:creationId xmlns:a16="http://schemas.microsoft.com/office/drawing/2014/main" id="{C22964CD-3017-0146-B2B2-C1246CC7CA6E}"/>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47" name="Straight Connector 46">
              <a:extLst>
                <a:ext uri="{FF2B5EF4-FFF2-40B4-BE49-F238E27FC236}">
                  <a16:creationId xmlns:a16="http://schemas.microsoft.com/office/drawing/2014/main" id="{B9820BA3-E9C9-3344-AC06-A2F7545CA41D}"/>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ED5C8B1-7447-DC46-A432-417D28798091}"/>
                </a:ext>
              </a:extLst>
            </p:cNvPr>
            <p:cNvSpPr txBox="1"/>
            <p:nvPr/>
          </p:nvSpPr>
          <p:spPr>
            <a:xfrm>
              <a:off x="2128403" y="2476557"/>
              <a:ext cx="542136"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msp</a:t>
              </a:r>
              <a:endParaRPr lang="en-AU" dirty="0">
                <a:latin typeface="Arial Narrow" panose="020B0604020202020204" pitchFamily="34" charset="0"/>
                <a:cs typeface="Arial Narrow" panose="020B0604020202020204" pitchFamily="34" charset="0"/>
              </a:endParaRPr>
            </a:p>
          </p:txBody>
        </p:sp>
      </p:grpSp>
      <p:grpSp>
        <p:nvGrpSpPr>
          <p:cNvPr id="49" name="Group 48">
            <a:extLst>
              <a:ext uri="{FF2B5EF4-FFF2-40B4-BE49-F238E27FC236}">
                <a16:creationId xmlns:a16="http://schemas.microsoft.com/office/drawing/2014/main" id="{2447196A-1EB9-AA4E-B22C-A7B301A2AACC}"/>
              </a:ext>
            </a:extLst>
          </p:cNvPr>
          <p:cNvGrpSpPr/>
          <p:nvPr/>
        </p:nvGrpSpPr>
        <p:grpSpPr>
          <a:xfrm>
            <a:off x="1211965" y="5198247"/>
            <a:ext cx="1716484" cy="379137"/>
            <a:chOff x="1207330" y="2476557"/>
            <a:chExt cx="1716484" cy="379137"/>
          </a:xfrm>
        </p:grpSpPr>
        <p:pic>
          <p:nvPicPr>
            <p:cNvPr id="50" name="Picture 49" descr="A close up of a camera&#10;&#10;Description automatically generated">
              <a:extLst>
                <a:ext uri="{FF2B5EF4-FFF2-40B4-BE49-F238E27FC236}">
                  <a16:creationId xmlns:a16="http://schemas.microsoft.com/office/drawing/2014/main" id="{85CB8212-51CA-F149-93F8-FAB1030DE587}"/>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51" name="Straight Connector 50">
              <a:extLst>
                <a:ext uri="{FF2B5EF4-FFF2-40B4-BE49-F238E27FC236}">
                  <a16:creationId xmlns:a16="http://schemas.microsoft.com/office/drawing/2014/main" id="{641BCF3E-8E93-DB4D-BF5D-7B0D2FFC0DDB}"/>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9A02529-0788-AE4F-B4CB-2E4F571A4F2D}"/>
                </a:ext>
              </a:extLst>
            </p:cNvPr>
            <p:cNvSpPr txBox="1"/>
            <p:nvPr/>
          </p:nvSpPr>
          <p:spPr>
            <a:xfrm>
              <a:off x="2128403" y="2476557"/>
              <a:ext cx="795411"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orderer</a:t>
              </a:r>
            </a:p>
          </p:txBody>
        </p:sp>
      </p:grpSp>
      <p:grpSp>
        <p:nvGrpSpPr>
          <p:cNvPr id="53" name="Group 52">
            <a:extLst>
              <a:ext uri="{FF2B5EF4-FFF2-40B4-BE49-F238E27FC236}">
                <a16:creationId xmlns:a16="http://schemas.microsoft.com/office/drawing/2014/main" id="{AB27FCA9-5A29-B340-8065-5074FA7EB745}"/>
              </a:ext>
            </a:extLst>
          </p:cNvPr>
          <p:cNvGrpSpPr/>
          <p:nvPr/>
        </p:nvGrpSpPr>
        <p:grpSpPr>
          <a:xfrm>
            <a:off x="1202353" y="5557883"/>
            <a:ext cx="1485651" cy="379137"/>
            <a:chOff x="1207330" y="2476557"/>
            <a:chExt cx="1485651" cy="379137"/>
          </a:xfrm>
        </p:grpSpPr>
        <p:pic>
          <p:nvPicPr>
            <p:cNvPr id="54" name="Picture 53" descr="A close up of a camera&#10;&#10;Description automatically generated">
              <a:extLst>
                <a:ext uri="{FF2B5EF4-FFF2-40B4-BE49-F238E27FC236}">
                  <a16:creationId xmlns:a16="http://schemas.microsoft.com/office/drawing/2014/main" id="{794CB6F5-4CFB-7C4F-A8C7-801CCA5203C4}"/>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55" name="Straight Connector 54">
              <a:extLst>
                <a:ext uri="{FF2B5EF4-FFF2-40B4-BE49-F238E27FC236}">
                  <a16:creationId xmlns:a16="http://schemas.microsoft.com/office/drawing/2014/main" id="{028B61AF-50C7-6340-BD0B-56F6955B40B3}"/>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B5C40F9-91F5-2942-8550-8F897C5079B1}"/>
                </a:ext>
              </a:extLst>
            </p:cNvPr>
            <p:cNvSpPr txBox="1"/>
            <p:nvPr/>
          </p:nvSpPr>
          <p:spPr>
            <a:xfrm>
              <a:off x="2128403" y="2476557"/>
              <a:ext cx="564578"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peer</a:t>
              </a:r>
            </a:p>
          </p:txBody>
        </p:sp>
      </p:grpSp>
      <p:grpSp>
        <p:nvGrpSpPr>
          <p:cNvPr id="57" name="Group 56">
            <a:extLst>
              <a:ext uri="{FF2B5EF4-FFF2-40B4-BE49-F238E27FC236}">
                <a16:creationId xmlns:a16="http://schemas.microsoft.com/office/drawing/2014/main" id="{776134BE-EF37-CA42-9D83-7D75CE11A05E}"/>
              </a:ext>
            </a:extLst>
          </p:cNvPr>
          <p:cNvGrpSpPr/>
          <p:nvPr/>
        </p:nvGrpSpPr>
        <p:grpSpPr>
          <a:xfrm>
            <a:off x="1202353" y="5925570"/>
            <a:ext cx="1633127" cy="379137"/>
            <a:chOff x="1207330" y="2476557"/>
            <a:chExt cx="1633127" cy="379137"/>
          </a:xfrm>
        </p:grpSpPr>
        <p:pic>
          <p:nvPicPr>
            <p:cNvPr id="58" name="Picture 57" descr="A close up of a camera&#10;&#10;Description automatically generated">
              <a:extLst>
                <a:ext uri="{FF2B5EF4-FFF2-40B4-BE49-F238E27FC236}">
                  <a16:creationId xmlns:a16="http://schemas.microsoft.com/office/drawing/2014/main" id="{FDA1A649-61A7-7848-9AAB-EE6515EDCD1A}"/>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59" name="Straight Connector 58">
              <a:extLst>
                <a:ext uri="{FF2B5EF4-FFF2-40B4-BE49-F238E27FC236}">
                  <a16:creationId xmlns:a16="http://schemas.microsoft.com/office/drawing/2014/main" id="{03EB749F-9FD0-7C48-9EEE-8D173B5F6C38}"/>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CC8BA7D-F19D-A444-8387-0645CA53877A}"/>
                </a:ext>
              </a:extLst>
            </p:cNvPr>
            <p:cNvSpPr txBox="1"/>
            <p:nvPr/>
          </p:nvSpPr>
          <p:spPr>
            <a:xfrm>
              <a:off x="2128403" y="2476557"/>
              <a:ext cx="712054"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protos</a:t>
              </a:r>
            </a:p>
          </p:txBody>
        </p:sp>
      </p:grpSp>
      <p:grpSp>
        <p:nvGrpSpPr>
          <p:cNvPr id="61" name="Group 60">
            <a:extLst>
              <a:ext uri="{FF2B5EF4-FFF2-40B4-BE49-F238E27FC236}">
                <a16:creationId xmlns:a16="http://schemas.microsoft.com/office/drawing/2014/main" id="{7503B583-DEDB-8D4B-AAF6-1E09C7B849C6}"/>
              </a:ext>
            </a:extLst>
          </p:cNvPr>
          <p:cNvGrpSpPr/>
          <p:nvPr/>
        </p:nvGrpSpPr>
        <p:grpSpPr>
          <a:xfrm>
            <a:off x="1207489" y="6299954"/>
            <a:ext cx="1570610" cy="379137"/>
            <a:chOff x="1207330" y="2476557"/>
            <a:chExt cx="1570610" cy="379137"/>
          </a:xfrm>
        </p:grpSpPr>
        <p:pic>
          <p:nvPicPr>
            <p:cNvPr id="62" name="Picture 61" descr="A close up of a camera&#10;&#10;Description automatically generated">
              <a:extLst>
                <a:ext uri="{FF2B5EF4-FFF2-40B4-BE49-F238E27FC236}">
                  <a16:creationId xmlns:a16="http://schemas.microsoft.com/office/drawing/2014/main" id="{4F03EEC1-49E8-0848-9E62-524A9D27E145}"/>
                </a:ext>
              </a:extLst>
            </p:cNvPr>
            <p:cNvPicPr>
              <a:picLocks noChangeAspect="1"/>
            </p:cNvPicPr>
            <p:nvPr/>
          </p:nvPicPr>
          <p:blipFill>
            <a:blip r:embed="rId3"/>
            <a:stretch>
              <a:fillRect/>
            </a:stretch>
          </p:blipFill>
          <p:spPr>
            <a:xfrm>
              <a:off x="1764137" y="2491428"/>
              <a:ext cx="364266" cy="364266"/>
            </a:xfrm>
            <a:prstGeom prst="rect">
              <a:avLst/>
            </a:prstGeom>
          </p:spPr>
        </p:pic>
        <p:cxnSp>
          <p:nvCxnSpPr>
            <p:cNvPr id="63" name="Straight Connector 62">
              <a:extLst>
                <a:ext uri="{FF2B5EF4-FFF2-40B4-BE49-F238E27FC236}">
                  <a16:creationId xmlns:a16="http://schemas.microsoft.com/office/drawing/2014/main" id="{CD745CF6-52F9-B348-81C4-209F132899D1}"/>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15CFE9C-9367-6E4A-975B-E79F87FE9A30}"/>
                </a:ext>
              </a:extLst>
            </p:cNvPr>
            <p:cNvSpPr txBox="1"/>
            <p:nvPr/>
          </p:nvSpPr>
          <p:spPr>
            <a:xfrm>
              <a:off x="2128403" y="2476557"/>
              <a:ext cx="649537"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token</a:t>
              </a:r>
            </a:p>
          </p:txBody>
        </p:sp>
      </p:grpSp>
      <p:grpSp>
        <p:nvGrpSpPr>
          <p:cNvPr id="170" name="Group 169">
            <a:extLst>
              <a:ext uri="{FF2B5EF4-FFF2-40B4-BE49-F238E27FC236}">
                <a16:creationId xmlns:a16="http://schemas.microsoft.com/office/drawing/2014/main" id="{C9995909-4D35-1C41-ABBB-3A45A92187A8}"/>
              </a:ext>
            </a:extLst>
          </p:cNvPr>
          <p:cNvGrpSpPr/>
          <p:nvPr/>
        </p:nvGrpSpPr>
        <p:grpSpPr>
          <a:xfrm>
            <a:off x="8448948" y="1556686"/>
            <a:ext cx="3552699" cy="5147778"/>
            <a:chOff x="8448948" y="1556686"/>
            <a:chExt cx="3552699" cy="5147778"/>
          </a:xfrm>
        </p:grpSpPr>
        <p:grpSp>
          <p:nvGrpSpPr>
            <p:cNvPr id="127" name="Group 126">
              <a:extLst>
                <a:ext uri="{FF2B5EF4-FFF2-40B4-BE49-F238E27FC236}">
                  <a16:creationId xmlns:a16="http://schemas.microsoft.com/office/drawing/2014/main" id="{20143080-ED21-B44A-A65C-78310774EFAC}"/>
                </a:ext>
              </a:extLst>
            </p:cNvPr>
            <p:cNvGrpSpPr/>
            <p:nvPr/>
          </p:nvGrpSpPr>
          <p:grpSpPr>
            <a:xfrm>
              <a:off x="9644575" y="1556686"/>
              <a:ext cx="2357072" cy="5147778"/>
              <a:chOff x="8006275" y="1556686"/>
              <a:chExt cx="2357072" cy="5147778"/>
            </a:xfrm>
          </p:grpSpPr>
          <p:grpSp>
            <p:nvGrpSpPr>
              <p:cNvPr id="67" name="Group 66">
                <a:extLst>
                  <a:ext uri="{FF2B5EF4-FFF2-40B4-BE49-F238E27FC236}">
                    <a16:creationId xmlns:a16="http://schemas.microsoft.com/office/drawing/2014/main" id="{75D82304-41E8-044F-98D0-96C577B9A801}"/>
                  </a:ext>
                </a:extLst>
              </p:cNvPr>
              <p:cNvGrpSpPr/>
              <p:nvPr/>
            </p:nvGrpSpPr>
            <p:grpSpPr>
              <a:xfrm>
                <a:off x="8011252" y="1556686"/>
                <a:ext cx="1506490" cy="379137"/>
                <a:chOff x="1207330" y="2476557"/>
                <a:chExt cx="1506490" cy="379137"/>
              </a:xfrm>
            </p:grpSpPr>
            <p:pic>
              <p:nvPicPr>
                <p:cNvPr id="68" name="Picture 67" descr="A close up of a camera&#10;&#10;Description automatically generated">
                  <a:extLst>
                    <a:ext uri="{FF2B5EF4-FFF2-40B4-BE49-F238E27FC236}">
                      <a16:creationId xmlns:a16="http://schemas.microsoft.com/office/drawing/2014/main" id="{DB2FFF69-84FB-B440-ADCC-E67EEB93B398}"/>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69" name="Straight Connector 68">
                  <a:extLst>
                    <a:ext uri="{FF2B5EF4-FFF2-40B4-BE49-F238E27FC236}">
                      <a16:creationId xmlns:a16="http://schemas.microsoft.com/office/drawing/2014/main" id="{301F45A2-054B-1C4F-AAD7-ECB6877FA98D}"/>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C9E05F-235C-4244-B4D1-43611E621A68}"/>
                    </a:ext>
                  </a:extLst>
                </p:cNvPr>
                <p:cNvSpPr txBox="1"/>
                <p:nvPr/>
              </p:nvSpPr>
              <p:spPr>
                <a:xfrm>
                  <a:off x="2128403" y="2476557"/>
                  <a:ext cx="585417"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build</a:t>
                  </a:r>
                </a:p>
              </p:txBody>
            </p:sp>
          </p:grpSp>
          <p:grpSp>
            <p:nvGrpSpPr>
              <p:cNvPr id="71" name="Group 70">
                <a:extLst>
                  <a:ext uri="{FF2B5EF4-FFF2-40B4-BE49-F238E27FC236}">
                    <a16:creationId xmlns:a16="http://schemas.microsoft.com/office/drawing/2014/main" id="{87E7C292-FFB3-EA42-96B8-AB3BA16E7091}"/>
                  </a:ext>
                </a:extLst>
              </p:cNvPr>
              <p:cNvGrpSpPr/>
              <p:nvPr/>
            </p:nvGrpSpPr>
            <p:grpSpPr>
              <a:xfrm>
                <a:off x="8011252" y="1922328"/>
                <a:ext cx="1718086" cy="379137"/>
                <a:chOff x="1207330" y="2476557"/>
                <a:chExt cx="1718086" cy="379137"/>
              </a:xfrm>
            </p:grpSpPr>
            <p:pic>
              <p:nvPicPr>
                <p:cNvPr id="72" name="Picture 71" descr="A close up of a camera&#10;&#10;Description automatically generated">
                  <a:extLst>
                    <a:ext uri="{FF2B5EF4-FFF2-40B4-BE49-F238E27FC236}">
                      <a16:creationId xmlns:a16="http://schemas.microsoft.com/office/drawing/2014/main" id="{55E72C07-9FE2-DE4E-A0F2-CBFA54129E9E}"/>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73" name="Straight Connector 72">
                  <a:extLst>
                    <a:ext uri="{FF2B5EF4-FFF2-40B4-BE49-F238E27FC236}">
                      <a16:creationId xmlns:a16="http://schemas.microsoft.com/office/drawing/2014/main" id="{9B613251-3FB4-DE42-8D15-E86D3837E775}"/>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8F683DBC-39A1-4341-A8EE-3E43E26E5142}"/>
                    </a:ext>
                  </a:extLst>
                </p:cNvPr>
                <p:cNvSpPr txBox="1"/>
                <p:nvPr/>
              </p:nvSpPr>
              <p:spPr>
                <a:xfrm>
                  <a:off x="2128403" y="2476557"/>
                  <a:ext cx="797013"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devenv</a:t>
                  </a:r>
                  <a:endParaRPr lang="en-AU" dirty="0">
                    <a:latin typeface="Arial Narrow" panose="020B0604020202020204" pitchFamily="34" charset="0"/>
                    <a:cs typeface="Arial Narrow" panose="020B0604020202020204" pitchFamily="34" charset="0"/>
                  </a:endParaRPr>
                </a:p>
              </p:txBody>
            </p:sp>
          </p:grpSp>
          <p:grpSp>
            <p:nvGrpSpPr>
              <p:cNvPr id="75" name="Group 74">
                <a:extLst>
                  <a:ext uri="{FF2B5EF4-FFF2-40B4-BE49-F238E27FC236}">
                    <a16:creationId xmlns:a16="http://schemas.microsoft.com/office/drawing/2014/main" id="{6ACEA7CD-2991-8E40-B23B-D374B83773A4}"/>
                  </a:ext>
                </a:extLst>
              </p:cNvPr>
              <p:cNvGrpSpPr/>
              <p:nvPr/>
            </p:nvGrpSpPr>
            <p:grpSpPr>
              <a:xfrm>
                <a:off x="8011252" y="2271417"/>
                <a:ext cx="1506490" cy="379137"/>
                <a:chOff x="1207330" y="2476557"/>
                <a:chExt cx="1506490" cy="379137"/>
              </a:xfrm>
            </p:grpSpPr>
            <p:pic>
              <p:nvPicPr>
                <p:cNvPr id="76" name="Picture 75" descr="A close up of a camera&#10;&#10;Description automatically generated">
                  <a:extLst>
                    <a:ext uri="{FF2B5EF4-FFF2-40B4-BE49-F238E27FC236}">
                      <a16:creationId xmlns:a16="http://schemas.microsoft.com/office/drawing/2014/main" id="{E33452C4-3136-6945-8B20-5BD3752AB4DF}"/>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77" name="Straight Connector 76">
                  <a:extLst>
                    <a:ext uri="{FF2B5EF4-FFF2-40B4-BE49-F238E27FC236}">
                      <a16:creationId xmlns:a16="http://schemas.microsoft.com/office/drawing/2014/main" id="{702B09A9-1375-1648-9D8F-74B06BDCBB65}"/>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DD10C712-3FA1-F541-90CB-A53A8366FA2D}"/>
                    </a:ext>
                  </a:extLst>
                </p:cNvPr>
                <p:cNvSpPr txBox="1"/>
                <p:nvPr/>
              </p:nvSpPr>
              <p:spPr>
                <a:xfrm>
                  <a:off x="2128403" y="2476557"/>
                  <a:ext cx="585417"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docs</a:t>
                  </a:r>
                </a:p>
              </p:txBody>
            </p:sp>
          </p:grpSp>
          <p:grpSp>
            <p:nvGrpSpPr>
              <p:cNvPr id="79" name="Group 78">
                <a:extLst>
                  <a:ext uri="{FF2B5EF4-FFF2-40B4-BE49-F238E27FC236}">
                    <a16:creationId xmlns:a16="http://schemas.microsoft.com/office/drawing/2014/main" id="{76CFD243-E8B6-CA43-B64B-E1BD77CC5FD8}"/>
                  </a:ext>
                </a:extLst>
              </p:cNvPr>
              <p:cNvGrpSpPr/>
              <p:nvPr/>
            </p:nvGrpSpPr>
            <p:grpSpPr>
              <a:xfrm>
                <a:off x="8011252" y="2620505"/>
                <a:ext cx="1916858" cy="379137"/>
                <a:chOff x="1207330" y="2476557"/>
                <a:chExt cx="1916858" cy="379137"/>
              </a:xfrm>
            </p:grpSpPr>
            <p:pic>
              <p:nvPicPr>
                <p:cNvPr id="80" name="Picture 79" descr="A close up of a camera&#10;&#10;Description automatically generated">
                  <a:extLst>
                    <a:ext uri="{FF2B5EF4-FFF2-40B4-BE49-F238E27FC236}">
                      <a16:creationId xmlns:a16="http://schemas.microsoft.com/office/drawing/2014/main" id="{F0BF864D-D945-5946-8F1D-BFF5936E02FD}"/>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81" name="Straight Connector 80">
                  <a:extLst>
                    <a:ext uri="{FF2B5EF4-FFF2-40B4-BE49-F238E27FC236}">
                      <a16:creationId xmlns:a16="http://schemas.microsoft.com/office/drawing/2014/main" id="{37F50805-BE8C-D645-ADCA-AF38826907F1}"/>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E84D19F-0021-954F-9069-367F457350DA}"/>
                    </a:ext>
                  </a:extLst>
                </p:cNvPr>
                <p:cNvSpPr txBox="1"/>
                <p:nvPr/>
              </p:nvSpPr>
              <p:spPr>
                <a:xfrm>
                  <a:off x="2128403" y="2476557"/>
                  <a:ext cx="995785"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examples</a:t>
                  </a:r>
                </a:p>
              </p:txBody>
            </p:sp>
          </p:grpSp>
          <p:grpSp>
            <p:nvGrpSpPr>
              <p:cNvPr id="83" name="Group 82">
                <a:extLst>
                  <a:ext uri="{FF2B5EF4-FFF2-40B4-BE49-F238E27FC236}">
                    <a16:creationId xmlns:a16="http://schemas.microsoft.com/office/drawing/2014/main" id="{4421762F-17ED-B54D-9607-99F20FA59E7D}"/>
                  </a:ext>
                </a:extLst>
              </p:cNvPr>
              <p:cNvGrpSpPr/>
              <p:nvPr/>
            </p:nvGrpSpPr>
            <p:grpSpPr>
              <a:xfrm>
                <a:off x="8026502" y="2989407"/>
                <a:ext cx="2336845" cy="379137"/>
                <a:chOff x="1207330" y="2476557"/>
                <a:chExt cx="2336845" cy="379137"/>
              </a:xfrm>
            </p:grpSpPr>
            <p:pic>
              <p:nvPicPr>
                <p:cNvPr id="84" name="Picture 83" descr="A close up of a camera&#10;&#10;Description automatically generated">
                  <a:extLst>
                    <a:ext uri="{FF2B5EF4-FFF2-40B4-BE49-F238E27FC236}">
                      <a16:creationId xmlns:a16="http://schemas.microsoft.com/office/drawing/2014/main" id="{EEEBC109-3BA8-C242-8DF6-A674907CCC98}"/>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85" name="Straight Connector 84">
                  <a:extLst>
                    <a:ext uri="{FF2B5EF4-FFF2-40B4-BE49-F238E27FC236}">
                      <a16:creationId xmlns:a16="http://schemas.microsoft.com/office/drawing/2014/main" id="{FBA7159E-4E07-9B48-9EE4-2B46BD070EE1}"/>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8F106CE-C86A-3E47-A7CA-F1C2CBC63477}"/>
                    </a:ext>
                  </a:extLst>
                </p:cNvPr>
                <p:cNvSpPr txBox="1"/>
                <p:nvPr/>
              </p:nvSpPr>
              <p:spPr>
                <a:xfrm>
                  <a:off x="2128403" y="2476557"/>
                  <a:ext cx="1415772"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fabric-samples</a:t>
                  </a:r>
                </a:p>
              </p:txBody>
            </p:sp>
          </p:grpSp>
          <p:grpSp>
            <p:nvGrpSpPr>
              <p:cNvPr id="87" name="Group 86">
                <a:extLst>
                  <a:ext uri="{FF2B5EF4-FFF2-40B4-BE49-F238E27FC236}">
                    <a16:creationId xmlns:a16="http://schemas.microsoft.com/office/drawing/2014/main" id="{6FD7DBA4-A252-974D-B900-BB79A4AADF32}"/>
                  </a:ext>
                </a:extLst>
              </p:cNvPr>
              <p:cNvGrpSpPr/>
              <p:nvPr/>
            </p:nvGrpSpPr>
            <p:grpSpPr>
              <a:xfrm>
                <a:off x="8011252" y="3363048"/>
                <a:ext cx="1718086" cy="379137"/>
                <a:chOff x="1207330" y="2476557"/>
                <a:chExt cx="1718086" cy="379137"/>
              </a:xfrm>
            </p:grpSpPr>
            <p:pic>
              <p:nvPicPr>
                <p:cNvPr id="88" name="Picture 87" descr="A close up of a camera&#10;&#10;Description automatically generated">
                  <a:extLst>
                    <a:ext uri="{FF2B5EF4-FFF2-40B4-BE49-F238E27FC236}">
                      <a16:creationId xmlns:a16="http://schemas.microsoft.com/office/drawing/2014/main" id="{84E243FE-63A4-CD4A-8338-A3127489A8C6}"/>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89" name="Straight Connector 88">
                  <a:extLst>
                    <a:ext uri="{FF2B5EF4-FFF2-40B4-BE49-F238E27FC236}">
                      <a16:creationId xmlns:a16="http://schemas.microsoft.com/office/drawing/2014/main" id="{3BAA217D-4050-8649-8403-A5BE7BF7EFB0}"/>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494130E9-EE2C-A643-B288-13B3174C2BA8}"/>
                    </a:ext>
                  </a:extLst>
                </p:cNvPr>
                <p:cNvSpPr txBox="1"/>
                <p:nvPr/>
              </p:nvSpPr>
              <p:spPr>
                <a:xfrm>
                  <a:off x="2128403" y="2476557"/>
                  <a:ext cx="797013"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gotools</a:t>
                  </a:r>
                  <a:endParaRPr lang="en-AU" dirty="0">
                    <a:latin typeface="Arial Narrow" panose="020B0604020202020204" pitchFamily="34" charset="0"/>
                    <a:cs typeface="Arial Narrow" panose="020B0604020202020204" pitchFamily="34" charset="0"/>
                  </a:endParaRPr>
                </a:p>
              </p:txBody>
            </p:sp>
          </p:grpSp>
          <p:grpSp>
            <p:nvGrpSpPr>
              <p:cNvPr id="91" name="Group 90">
                <a:extLst>
                  <a:ext uri="{FF2B5EF4-FFF2-40B4-BE49-F238E27FC236}">
                    <a16:creationId xmlns:a16="http://schemas.microsoft.com/office/drawing/2014/main" id="{5484761A-4047-B444-B490-E57CA345F16B}"/>
                  </a:ext>
                </a:extLst>
              </p:cNvPr>
              <p:cNvGrpSpPr/>
              <p:nvPr/>
            </p:nvGrpSpPr>
            <p:grpSpPr>
              <a:xfrm>
                <a:off x="8016389" y="3721940"/>
                <a:ext cx="1716484" cy="379137"/>
                <a:chOff x="1207330" y="2476557"/>
                <a:chExt cx="1716484" cy="379137"/>
              </a:xfrm>
            </p:grpSpPr>
            <p:pic>
              <p:nvPicPr>
                <p:cNvPr id="92" name="Picture 91" descr="A close up of a camera&#10;&#10;Description automatically generated">
                  <a:extLst>
                    <a:ext uri="{FF2B5EF4-FFF2-40B4-BE49-F238E27FC236}">
                      <a16:creationId xmlns:a16="http://schemas.microsoft.com/office/drawing/2014/main" id="{7F9F5921-7C21-014C-9F56-CFC9387DE20A}"/>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93" name="Straight Connector 92">
                  <a:extLst>
                    <a:ext uri="{FF2B5EF4-FFF2-40B4-BE49-F238E27FC236}">
                      <a16:creationId xmlns:a16="http://schemas.microsoft.com/office/drawing/2014/main" id="{C3166DA6-4A9C-7343-B102-3B338F11A549}"/>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123FD71B-B473-A248-B1A6-39CA6C9AC075}"/>
                    </a:ext>
                  </a:extLst>
                </p:cNvPr>
                <p:cNvSpPr txBox="1"/>
                <p:nvPr/>
              </p:nvSpPr>
              <p:spPr>
                <a:xfrm>
                  <a:off x="2128403" y="2476557"/>
                  <a:ext cx="795411"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images</a:t>
                  </a:r>
                </a:p>
              </p:txBody>
            </p:sp>
          </p:grpSp>
          <p:grpSp>
            <p:nvGrpSpPr>
              <p:cNvPr id="95" name="Group 94">
                <a:extLst>
                  <a:ext uri="{FF2B5EF4-FFF2-40B4-BE49-F238E27FC236}">
                    <a16:creationId xmlns:a16="http://schemas.microsoft.com/office/drawing/2014/main" id="{B01BC823-C8EB-B94A-9639-BEBB8687C709}"/>
                  </a:ext>
                </a:extLst>
              </p:cNvPr>
              <p:cNvGrpSpPr/>
              <p:nvPr/>
            </p:nvGrpSpPr>
            <p:grpSpPr>
              <a:xfrm>
                <a:off x="8011252" y="4095580"/>
                <a:ext cx="1992200" cy="379137"/>
                <a:chOff x="1207330" y="2476557"/>
                <a:chExt cx="1992200" cy="379137"/>
              </a:xfrm>
            </p:grpSpPr>
            <p:pic>
              <p:nvPicPr>
                <p:cNvPr id="96" name="Picture 95" descr="A close up of a camera&#10;&#10;Description automatically generated">
                  <a:extLst>
                    <a:ext uri="{FF2B5EF4-FFF2-40B4-BE49-F238E27FC236}">
                      <a16:creationId xmlns:a16="http://schemas.microsoft.com/office/drawing/2014/main" id="{0689A834-F336-7D4C-8FCE-2547B266D137}"/>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97" name="Straight Connector 96">
                  <a:extLst>
                    <a:ext uri="{FF2B5EF4-FFF2-40B4-BE49-F238E27FC236}">
                      <a16:creationId xmlns:a16="http://schemas.microsoft.com/office/drawing/2014/main" id="{2518ADDB-BB8B-5944-85AF-6E3AF046FAE0}"/>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28CE9C44-9D8A-0143-95BE-F2BA9949D0A3}"/>
                    </a:ext>
                  </a:extLst>
                </p:cNvPr>
                <p:cNvSpPr txBox="1"/>
                <p:nvPr/>
              </p:nvSpPr>
              <p:spPr>
                <a:xfrm>
                  <a:off x="2128403" y="2476557"/>
                  <a:ext cx="1071127"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integration</a:t>
                  </a:r>
                </a:p>
              </p:txBody>
            </p:sp>
          </p:grpSp>
          <p:grpSp>
            <p:nvGrpSpPr>
              <p:cNvPr id="99" name="Group 98">
                <a:extLst>
                  <a:ext uri="{FF2B5EF4-FFF2-40B4-BE49-F238E27FC236}">
                    <a16:creationId xmlns:a16="http://schemas.microsoft.com/office/drawing/2014/main" id="{E12CE512-147A-E043-B576-F1D4CFB303FF}"/>
                  </a:ext>
                </a:extLst>
              </p:cNvPr>
              <p:cNvGrpSpPr/>
              <p:nvPr/>
            </p:nvGrpSpPr>
            <p:grpSpPr>
              <a:xfrm>
                <a:off x="8015887" y="4470100"/>
                <a:ext cx="1727704" cy="379137"/>
                <a:chOff x="1207330" y="2476557"/>
                <a:chExt cx="1727704" cy="379137"/>
              </a:xfrm>
            </p:grpSpPr>
            <p:pic>
              <p:nvPicPr>
                <p:cNvPr id="100" name="Picture 99" descr="A close up of a camera&#10;&#10;Description automatically generated">
                  <a:extLst>
                    <a:ext uri="{FF2B5EF4-FFF2-40B4-BE49-F238E27FC236}">
                      <a16:creationId xmlns:a16="http://schemas.microsoft.com/office/drawing/2014/main" id="{BDEE48BC-8E21-5E43-A844-4E25007862FB}"/>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101" name="Straight Connector 100">
                  <a:extLst>
                    <a:ext uri="{FF2B5EF4-FFF2-40B4-BE49-F238E27FC236}">
                      <a16:creationId xmlns:a16="http://schemas.microsoft.com/office/drawing/2014/main" id="{04ED2DC5-5B6B-E946-AA38-B4C72175956C}"/>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6ECAFCE1-A772-6740-92A8-8FD60C241CCB}"/>
                    </a:ext>
                  </a:extLst>
                </p:cNvPr>
                <p:cNvSpPr txBox="1"/>
                <p:nvPr/>
              </p:nvSpPr>
              <p:spPr>
                <a:xfrm>
                  <a:off x="2128403" y="2476557"/>
                  <a:ext cx="806631"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release</a:t>
                  </a:r>
                </a:p>
              </p:txBody>
            </p:sp>
          </p:grpSp>
          <p:grpSp>
            <p:nvGrpSpPr>
              <p:cNvPr id="103" name="Group 102">
                <a:extLst>
                  <a:ext uri="{FF2B5EF4-FFF2-40B4-BE49-F238E27FC236}">
                    <a16:creationId xmlns:a16="http://schemas.microsoft.com/office/drawing/2014/main" id="{0300D91A-6F73-6742-8EB1-8DDC224D5A11}"/>
                  </a:ext>
                </a:extLst>
              </p:cNvPr>
              <p:cNvGrpSpPr/>
              <p:nvPr/>
            </p:nvGrpSpPr>
            <p:grpSpPr>
              <a:xfrm>
                <a:off x="8006275" y="4829736"/>
                <a:ext cx="2298373" cy="379137"/>
                <a:chOff x="1207330" y="2476557"/>
                <a:chExt cx="2298373" cy="379137"/>
              </a:xfrm>
            </p:grpSpPr>
            <p:pic>
              <p:nvPicPr>
                <p:cNvPr id="104" name="Picture 103" descr="A close up of a camera&#10;&#10;Description automatically generated">
                  <a:extLst>
                    <a:ext uri="{FF2B5EF4-FFF2-40B4-BE49-F238E27FC236}">
                      <a16:creationId xmlns:a16="http://schemas.microsoft.com/office/drawing/2014/main" id="{FAFE3773-7A6D-964B-B1BC-831F7C665FE8}"/>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105" name="Straight Connector 104">
                  <a:extLst>
                    <a:ext uri="{FF2B5EF4-FFF2-40B4-BE49-F238E27FC236}">
                      <a16:creationId xmlns:a16="http://schemas.microsoft.com/office/drawing/2014/main" id="{78AD5FC2-D67B-AA43-93AA-1EA47AF2DD35}"/>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E5B3EF8-ABEC-D043-9FBD-5B75E76100AC}"/>
                    </a:ext>
                  </a:extLst>
                </p:cNvPr>
                <p:cNvSpPr txBox="1"/>
                <p:nvPr/>
              </p:nvSpPr>
              <p:spPr>
                <a:xfrm>
                  <a:off x="2128403" y="2476557"/>
                  <a:ext cx="1377300"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release_notes</a:t>
                  </a:r>
                  <a:endParaRPr lang="en-AU" dirty="0">
                    <a:latin typeface="Arial Narrow" panose="020B0604020202020204" pitchFamily="34" charset="0"/>
                    <a:cs typeface="Arial Narrow" panose="020B0604020202020204" pitchFamily="34" charset="0"/>
                  </a:endParaRPr>
                </a:p>
              </p:txBody>
            </p:sp>
          </p:grpSp>
          <p:grpSp>
            <p:nvGrpSpPr>
              <p:cNvPr id="107" name="Group 106">
                <a:extLst>
                  <a:ext uri="{FF2B5EF4-FFF2-40B4-BE49-F238E27FC236}">
                    <a16:creationId xmlns:a16="http://schemas.microsoft.com/office/drawing/2014/main" id="{D333E62A-9210-0A43-A12A-F46DE7AA8B7A}"/>
                  </a:ext>
                </a:extLst>
              </p:cNvPr>
              <p:cNvGrpSpPr/>
              <p:nvPr/>
            </p:nvGrpSpPr>
            <p:grpSpPr>
              <a:xfrm>
                <a:off x="8006275" y="5197423"/>
                <a:ext cx="2223032" cy="379137"/>
                <a:chOff x="1207330" y="2476557"/>
                <a:chExt cx="2223032" cy="379137"/>
              </a:xfrm>
            </p:grpSpPr>
            <p:pic>
              <p:nvPicPr>
                <p:cNvPr id="108" name="Picture 107" descr="A close up of a camera&#10;&#10;Description automatically generated">
                  <a:extLst>
                    <a:ext uri="{FF2B5EF4-FFF2-40B4-BE49-F238E27FC236}">
                      <a16:creationId xmlns:a16="http://schemas.microsoft.com/office/drawing/2014/main" id="{2750DA73-329A-1041-A652-2A92BF1E4620}"/>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109" name="Straight Connector 108">
                  <a:extLst>
                    <a:ext uri="{FF2B5EF4-FFF2-40B4-BE49-F238E27FC236}">
                      <a16:creationId xmlns:a16="http://schemas.microsoft.com/office/drawing/2014/main" id="{E622485C-A0EE-B84C-BE86-EC9023B380E3}"/>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9F720AA6-60C2-5140-B7D7-885CB869AA26}"/>
                    </a:ext>
                  </a:extLst>
                </p:cNvPr>
                <p:cNvSpPr txBox="1"/>
                <p:nvPr/>
              </p:nvSpPr>
              <p:spPr>
                <a:xfrm>
                  <a:off x="2128403" y="2476557"/>
                  <a:ext cx="1301959"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sampleconfig</a:t>
                  </a:r>
                  <a:endParaRPr lang="en-AU" dirty="0">
                    <a:latin typeface="Arial Narrow" panose="020B0604020202020204" pitchFamily="34" charset="0"/>
                    <a:cs typeface="Arial Narrow" panose="020B0604020202020204" pitchFamily="34" charset="0"/>
                  </a:endParaRPr>
                </a:p>
              </p:txBody>
            </p:sp>
          </p:grpSp>
          <p:grpSp>
            <p:nvGrpSpPr>
              <p:cNvPr id="111" name="Group 110">
                <a:extLst>
                  <a:ext uri="{FF2B5EF4-FFF2-40B4-BE49-F238E27FC236}">
                    <a16:creationId xmlns:a16="http://schemas.microsoft.com/office/drawing/2014/main" id="{2BBCC2A3-C5E4-E242-BF2C-D1D82E11E651}"/>
                  </a:ext>
                </a:extLst>
              </p:cNvPr>
              <p:cNvGrpSpPr/>
              <p:nvPr/>
            </p:nvGrpSpPr>
            <p:grpSpPr>
              <a:xfrm>
                <a:off x="8011411" y="5571807"/>
                <a:ext cx="1652363" cy="379137"/>
                <a:chOff x="1207330" y="2476557"/>
                <a:chExt cx="1652363" cy="379137"/>
              </a:xfrm>
            </p:grpSpPr>
            <p:pic>
              <p:nvPicPr>
                <p:cNvPr id="112" name="Picture 111" descr="A close up of a camera&#10;&#10;Description automatically generated">
                  <a:extLst>
                    <a:ext uri="{FF2B5EF4-FFF2-40B4-BE49-F238E27FC236}">
                      <a16:creationId xmlns:a16="http://schemas.microsoft.com/office/drawing/2014/main" id="{DA30871B-9828-8941-815B-92A56A53FAA2}"/>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113" name="Straight Connector 112">
                  <a:extLst>
                    <a:ext uri="{FF2B5EF4-FFF2-40B4-BE49-F238E27FC236}">
                      <a16:creationId xmlns:a16="http://schemas.microsoft.com/office/drawing/2014/main" id="{33E75A12-D4BE-2D49-9637-A1365DF71AC6}"/>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65382368-DFF0-EA47-ADAA-6C18973BB6D2}"/>
                    </a:ext>
                  </a:extLst>
                </p:cNvPr>
                <p:cNvSpPr txBox="1"/>
                <p:nvPr/>
              </p:nvSpPr>
              <p:spPr>
                <a:xfrm>
                  <a:off x="2128403" y="2476557"/>
                  <a:ext cx="731290"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scripts</a:t>
                  </a:r>
                </a:p>
              </p:txBody>
            </p:sp>
          </p:grpSp>
          <p:cxnSp>
            <p:nvCxnSpPr>
              <p:cNvPr id="115" name="Straight Connector 114">
                <a:extLst>
                  <a:ext uri="{FF2B5EF4-FFF2-40B4-BE49-F238E27FC236}">
                    <a16:creationId xmlns:a16="http://schemas.microsoft.com/office/drawing/2014/main" id="{FDF0B099-9F54-A143-977A-9AF86F727248}"/>
                  </a:ext>
                </a:extLst>
              </p:cNvPr>
              <p:cNvCxnSpPr>
                <a:cxnSpLocks/>
              </p:cNvCxnSpPr>
              <p:nvPr/>
            </p:nvCxnSpPr>
            <p:spPr>
              <a:xfrm>
                <a:off x="8011754" y="1711277"/>
                <a:ext cx="0" cy="4775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6358C8FA-816B-8741-BC8D-2940375F40DD}"/>
                  </a:ext>
                </a:extLst>
              </p:cNvPr>
              <p:cNvGrpSpPr/>
              <p:nvPr/>
            </p:nvGrpSpPr>
            <p:grpSpPr>
              <a:xfrm>
                <a:off x="8011067" y="5950943"/>
                <a:ext cx="1780604" cy="379137"/>
                <a:chOff x="1207330" y="2476557"/>
                <a:chExt cx="1780604" cy="379137"/>
              </a:xfrm>
            </p:grpSpPr>
            <p:pic>
              <p:nvPicPr>
                <p:cNvPr id="117" name="Picture 116" descr="A close up of a camera&#10;&#10;Description automatically generated">
                  <a:extLst>
                    <a:ext uri="{FF2B5EF4-FFF2-40B4-BE49-F238E27FC236}">
                      <a16:creationId xmlns:a16="http://schemas.microsoft.com/office/drawing/2014/main" id="{63D84CCF-0541-8540-B5DF-89303C51DF60}"/>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118" name="Straight Connector 117">
                  <a:extLst>
                    <a:ext uri="{FF2B5EF4-FFF2-40B4-BE49-F238E27FC236}">
                      <a16:creationId xmlns:a16="http://schemas.microsoft.com/office/drawing/2014/main" id="{3725CAA4-D3C3-F34E-8111-6A3228456116}"/>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A982F2A-7520-2542-9C9E-C9893410C70F}"/>
                    </a:ext>
                  </a:extLst>
                </p:cNvPr>
                <p:cNvSpPr txBox="1"/>
                <p:nvPr/>
              </p:nvSpPr>
              <p:spPr>
                <a:xfrm>
                  <a:off x="2128403" y="2476557"/>
                  <a:ext cx="859531"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unit-test</a:t>
                  </a:r>
                </a:p>
              </p:txBody>
            </p:sp>
          </p:grpSp>
          <p:grpSp>
            <p:nvGrpSpPr>
              <p:cNvPr id="120" name="Group 119">
                <a:extLst>
                  <a:ext uri="{FF2B5EF4-FFF2-40B4-BE49-F238E27FC236}">
                    <a16:creationId xmlns:a16="http://schemas.microsoft.com/office/drawing/2014/main" id="{3F311BF3-F2AC-B041-901E-F7C0DB19A168}"/>
                  </a:ext>
                </a:extLst>
              </p:cNvPr>
              <p:cNvGrpSpPr/>
              <p:nvPr/>
            </p:nvGrpSpPr>
            <p:grpSpPr>
              <a:xfrm>
                <a:off x="8016203" y="6325327"/>
                <a:ext cx="1686026" cy="379137"/>
                <a:chOff x="1207330" y="2476557"/>
                <a:chExt cx="1686026" cy="379137"/>
              </a:xfrm>
            </p:grpSpPr>
            <p:pic>
              <p:nvPicPr>
                <p:cNvPr id="121" name="Picture 120" descr="A close up of a camera&#10;&#10;Description automatically generated">
                  <a:extLst>
                    <a:ext uri="{FF2B5EF4-FFF2-40B4-BE49-F238E27FC236}">
                      <a16:creationId xmlns:a16="http://schemas.microsoft.com/office/drawing/2014/main" id="{8C795487-7A82-4F4D-9737-FC814D4443DD}"/>
                    </a:ext>
                  </a:extLst>
                </p:cNvPr>
                <p:cNvPicPr>
                  <a:picLocks noChangeAspect="1"/>
                </p:cNvPicPr>
                <p:nvPr/>
              </p:nvPicPr>
              <p:blipFill>
                <a:blip r:embed="rId3">
                  <a:grayscl/>
                </a:blip>
                <a:stretch>
                  <a:fillRect/>
                </a:stretch>
              </p:blipFill>
              <p:spPr>
                <a:xfrm>
                  <a:off x="1764137" y="2491428"/>
                  <a:ext cx="364266" cy="364266"/>
                </a:xfrm>
                <a:prstGeom prst="rect">
                  <a:avLst/>
                </a:prstGeom>
              </p:spPr>
            </p:pic>
            <p:cxnSp>
              <p:nvCxnSpPr>
                <p:cNvPr id="122" name="Straight Connector 121">
                  <a:extLst>
                    <a:ext uri="{FF2B5EF4-FFF2-40B4-BE49-F238E27FC236}">
                      <a16:creationId xmlns:a16="http://schemas.microsoft.com/office/drawing/2014/main" id="{6AD97CCA-9FFD-5D49-AD25-DCBF5509E740}"/>
                    </a:ext>
                  </a:extLst>
                </p:cNvPr>
                <p:cNvCxnSpPr>
                  <a:cxnSpLocks/>
                </p:cNvCxnSpPr>
                <p:nvPr/>
              </p:nvCxnSpPr>
              <p:spPr>
                <a:xfrm flipH="1">
                  <a:off x="1207330" y="2631148"/>
                  <a:ext cx="5006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398160AE-00F7-6248-9192-6EB1741B3F29}"/>
                    </a:ext>
                  </a:extLst>
                </p:cNvPr>
                <p:cNvSpPr txBox="1"/>
                <p:nvPr/>
              </p:nvSpPr>
              <p:spPr>
                <a:xfrm>
                  <a:off x="2128403" y="2476557"/>
                  <a:ext cx="764953"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vendor</a:t>
                  </a:r>
                </a:p>
              </p:txBody>
            </p:sp>
          </p:grpSp>
        </p:grpSp>
        <p:sp>
          <p:nvSpPr>
            <p:cNvPr id="129" name="Plus 128">
              <a:extLst>
                <a:ext uri="{FF2B5EF4-FFF2-40B4-BE49-F238E27FC236}">
                  <a16:creationId xmlns:a16="http://schemas.microsoft.com/office/drawing/2014/main" id="{2B603481-EAF1-8347-9052-1557FCE95A07}"/>
                </a:ext>
              </a:extLst>
            </p:cNvPr>
            <p:cNvSpPr>
              <a:spLocks noChangeAspect="1"/>
            </p:cNvSpPr>
            <p:nvPr/>
          </p:nvSpPr>
          <p:spPr>
            <a:xfrm>
              <a:off x="8448948" y="3826427"/>
              <a:ext cx="684000" cy="684000"/>
            </a:xfrm>
            <a:prstGeom prst="mathPlus">
              <a:avLst>
                <a:gd name="adj1" fmla="val 15138"/>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69" name="Group 168">
            <a:extLst>
              <a:ext uri="{FF2B5EF4-FFF2-40B4-BE49-F238E27FC236}">
                <a16:creationId xmlns:a16="http://schemas.microsoft.com/office/drawing/2014/main" id="{BDFD199C-68A4-F747-AC2B-1AE46EEB45E9}"/>
              </a:ext>
            </a:extLst>
          </p:cNvPr>
          <p:cNvGrpSpPr/>
          <p:nvPr/>
        </p:nvGrpSpPr>
        <p:grpSpPr>
          <a:xfrm>
            <a:off x="3107449" y="2311919"/>
            <a:ext cx="4864794" cy="4382740"/>
            <a:chOff x="3107449" y="2311919"/>
            <a:chExt cx="4864794" cy="4382740"/>
          </a:xfrm>
        </p:grpSpPr>
        <p:grpSp>
          <p:nvGrpSpPr>
            <p:cNvPr id="133" name="Group 132">
              <a:extLst>
                <a:ext uri="{FF2B5EF4-FFF2-40B4-BE49-F238E27FC236}">
                  <a16:creationId xmlns:a16="http://schemas.microsoft.com/office/drawing/2014/main" id="{5F1D586F-2376-5747-9668-9FBF4A164E8A}"/>
                </a:ext>
              </a:extLst>
            </p:cNvPr>
            <p:cNvGrpSpPr/>
            <p:nvPr/>
          </p:nvGrpSpPr>
          <p:grpSpPr>
            <a:xfrm>
              <a:off x="3107527" y="2311919"/>
              <a:ext cx="3948931" cy="369332"/>
              <a:chOff x="3107527" y="2311919"/>
              <a:chExt cx="3948931" cy="369332"/>
            </a:xfrm>
          </p:grpSpPr>
          <p:cxnSp>
            <p:nvCxnSpPr>
              <p:cNvPr id="130" name="Straight Connector 129">
                <a:extLst>
                  <a:ext uri="{FF2B5EF4-FFF2-40B4-BE49-F238E27FC236}">
                    <a16:creationId xmlns:a16="http://schemas.microsoft.com/office/drawing/2014/main" id="{705D8E2E-E633-8448-B9DE-0D8F4308628E}"/>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66611E54-5233-9149-B853-644E6C0A32A8}"/>
                  </a:ext>
                </a:extLst>
              </p:cNvPr>
              <p:cNvSpPr txBox="1"/>
              <p:nvPr/>
            </p:nvSpPr>
            <p:spPr>
              <a:xfrm>
                <a:off x="4016843" y="2311919"/>
                <a:ext cx="3039615"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blockchain crypto service provider</a:t>
                </a:r>
              </a:p>
            </p:txBody>
          </p:sp>
        </p:grpSp>
        <p:grpSp>
          <p:nvGrpSpPr>
            <p:cNvPr id="134" name="Group 133">
              <a:extLst>
                <a:ext uri="{FF2B5EF4-FFF2-40B4-BE49-F238E27FC236}">
                  <a16:creationId xmlns:a16="http://schemas.microsoft.com/office/drawing/2014/main" id="{4F9A1DB9-C664-1E49-A1A9-2BAC6377C8EB}"/>
                </a:ext>
              </a:extLst>
            </p:cNvPr>
            <p:cNvGrpSpPr/>
            <p:nvPr/>
          </p:nvGrpSpPr>
          <p:grpSpPr>
            <a:xfrm>
              <a:off x="3108076" y="2667162"/>
              <a:ext cx="3929695" cy="369332"/>
              <a:chOff x="3107527" y="2311919"/>
              <a:chExt cx="3929695" cy="369332"/>
            </a:xfrm>
          </p:grpSpPr>
          <p:cxnSp>
            <p:nvCxnSpPr>
              <p:cNvPr id="135" name="Straight Connector 134">
                <a:extLst>
                  <a:ext uri="{FF2B5EF4-FFF2-40B4-BE49-F238E27FC236}">
                    <a16:creationId xmlns:a16="http://schemas.microsoft.com/office/drawing/2014/main" id="{AD0FBC9A-5352-E64C-9B24-97280D559C67}"/>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D7AD900-6279-2C44-B17C-CFF7BC35FC97}"/>
                  </a:ext>
                </a:extLst>
              </p:cNvPr>
              <p:cNvSpPr txBox="1"/>
              <p:nvPr/>
            </p:nvSpPr>
            <p:spPr>
              <a:xfrm>
                <a:off x="4016843" y="2311919"/>
                <a:ext cx="3020379"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command line utilities for the peer</a:t>
                </a:r>
              </a:p>
            </p:txBody>
          </p:sp>
        </p:grpSp>
        <p:grpSp>
          <p:nvGrpSpPr>
            <p:cNvPr id="137" name="Group 136">
              <a:extLst>
                <a:ext uri="{FF2B5EF4-FFF2-40B4-BE49-F238E27FC236}">
                  <a16:creationId xmlns:a16="http://schemas.microsoft.com/office/drawing/2014/main" id="{B27F5F75-3B8F-4A40-906F-3473CE6F82CF}"/>
                </a:ext>
              </a:extLst>
            </p:cNvPr>
            <p:cNvGrpSpPr/>
            <p:nvPr/>
          </p:nvGrpSpPr>
          <p:grpSpPr>
            <a:xfrm>
              <a:off x="3108076" y="3022819"/>
              <a:ext cx="3022395" cy="369332"/>
              <a:chOff x="3107527" y="2311919"/>
              <a:chExt cx="3022395" cy="369332"/>
            </a:xfrm>
          </p:grpSpPr>
          <p:cxnSp>
            <p:nvCxnSpPr>
              <p:cNvPr id="138" name="Straight Connector 137">
                <a:extLst>
                  <a:ext uri="{FF2B5EF4-FFF2-40B4-BE49-F238E27FC236}">
                    <a16:creationId xmlns:a16="http://schemas.microsoft.com/office/drawing/2014/main" id="{3C1C8C6A-2E4A-C94F-8836-024170EF80E4}"/>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B9B4FC71-8EA4-474B-B34A-49AAE0C321C0}"/>
                  </a:ext>
                </a:extLst>
              </p:cNvPr>
              <p:cNvSpPr txBox="1"/>
              <p:nvPr/>
            </p:nvSpPr>
            <p:spPr>
              <a:xfrm>
                <a:off x="4016843" y="2311919"/>
                <a:ext cx="2113079"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common functionalities</a:t>
                </a:r>
              </a:p>
            </p:txBody>
          </p:sp>
        </p:grpSp>
        <p:grpSp>
          <p:nvGrpSpPr>
            <p:cNvPr id="140" name="Group 139">
              <a:extLst>
                <a:ext uri="{FF2B5EF4-FFF2-40B4-BE49-F238E27FC236}">
                  <a16:creationId xmlns:a16="http://schemas.microsoft.com/office/drawing/2014/main" id="{6338B1EF-98FD-084F-838D-BF4FC06C6E45}"/>
                </a:ext>
              </a:extLst>
            </p:cNvPr>
            <p:cNvGrpSpPr/>
            <p:nvPr/>
          </p:nvGrpSpPr>
          <p:grpSpPr>
            <a:xfrm>
              <a:off x="3107527" y="3380295"/>
              <a:ext cx="3888017" cy="369332"/>
              <a:chOff x="3107527" y="2311919"/>
              <a:chExt cx="3888017" cy="369332"/>
            </a:xfrm>
          </p:grpSpPr>
          <p:cxnSp>
            <p:nvCxnSpPr>
              <p:cNvPr id="141" name="Straight Connector 140">
                <a:extLst>
                  <a:ext uri="{FF2B5EF4-FFF2-40B4-BE49-F238E27FC236}">
                    <a16:creationId xmlns:a16="http://schemas.microsoft.com/office/drawing/2014/main" id="{BA9DCD1E-ED87-D04F-92E9-4C56525FFF03}"/>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919E5E8E-7F6A-E748-90F8-163A4761D71A}"/>
                  </a:ext>
                </a:extLst>
              </p:cNvPr>
              <p:cNvSpPr txBox="1"/>
              <p:nvPr/>
            </p:nvSpPr>
            <p:spPr>
              <a:xfrm>
                <a:off x="4016843" y="2311919"/>
                <a:ext cx="2978701"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core components implementation</a:t>
                </a:r>
              </a:p>
            </p:txBody>
          </p:sp>
        </p:grpSp>
        <p:grpSp>
          <p:nvGrpSpPr>
            <p:cNvPr id="143" name="Group 142">
              <a:extLst>
                <a:ext uri="{FF2B5EF4-FFF2-40B4-BE49-F238E27FC236}">
                  <a16:creationId xmlns:a16="http://schemas.microsoft.com/office/drawing/2014/main" id="{4AA232ED-327E-AF4D-A1A1-3F28569C5A9D}"/>
                </a:ext>
              </a:extLst>
            </p:cNvPr>
            <p:cNvGrpSpPr/>
            <p:nvPr/>
          </p:nvGrpSpPr>
          <p:grpSpPr>
            <a:xfrm>
              <a:off x="3108076" y="3735538"/>
              <a:ext cx="3884811" cy="369332"/>
              <a:chOff x="3107527" y="2311919"/>
              <a:chExt cx="3884811" cy="369332"/>
            </a:xfrm>
          </p:grpSpPr>
          <p:cxnSp>
            <p:nvCxnSpPr>
              <p:cNvPr id="144" name="Straight Connector 143">
                <a:extLst>
                  <a:ext uri="{FF2B5EF4-FFF2-40B4-BE49-F238E27FC236}">
                    <a16:creationId xmlns:a16="http://schemas.microsoft.com/office/drawing/2014/main" id="{ED0F4C36-5AD0-7047-B108-DA6D076D463E}"/>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470D6C52-DE73-904E-BDBF-4B562003E135}"/>
                  </a:ext>
                </a:extLst>
              </p:cNvPr>
              <p:cNvSpPr txBox="1"/>
              <p:nvPr/>
            </p:nvSpPr>
            <p:spPr>
              <a:xfrm>
                <a:off x="4016843" y="2311919"/>
                <a:ext cx="2975495"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service discovery implementation</a:t>
                </a:r>
              </a:p>
            </p:txBody>
          </p:sp>
        </p:grpSp>
        <p:grpSp>
          <p:nvGrpSpPr>
            <p:cNvPr id="146" name="Group 145">
              <a:extLst>
                <a:ext uri="{FF2B5EF4-FFF2-40B4-BE49-F238E27FC236}">
                  <a16:creationId xmlns:a16="http://schemas.microsoft.com/office/drawing/2014/main" id="{1860C1E7-F213-BA4C-9300-BC0AE8EA8D46}"/>
                </a:ext>
              </a:extLst>
            </p:cNvPr>
            <p:cNvGrpSpPr/>
            <p:nvPr/>
          </p:nvGrpSpPr>
          <p:grpSpPr>
            <a:xfrm>
              <a:off x="3108076" y="4091195"/>
              <a:ext cx="3974579" cy="369332"/>
              <a:chOff x="3107527" y="2311919"/>
              <a:chExt cx="3974579" cy="369332"/>
            </a:xfrm>
          </p:grpSpPr>
          <p:cxnSp>
            <p:nvCxnSpPr>
              <p:cNvPr id="147" name="Straight Connector 146">
                <a:extLst>
                  <a:ext uri="{FF2B5EF4-FFF2-40B4-BE49-F238E27FC236}">
                    <a16:creationId xmlns:a16="http://schemas.microsoft.com/office/drawing/2014/main" id="{3F21A04E-CE66-7547-A31A-B98ADC592A24}"/>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914655FC-389C-8A4F-A45E-D9A47D712FC4}"/>
                  </a:ext>
                </a:extLst>
              </p:cNvPr>
              <p:cNvSpPr txBox="1"/>
              <p:nvPr/>
            </p:nvSpPr>
            <p:spPr>
              <a:xfrm>
                <a:off x="4016843" y="2311919"/>
                <a:ext cx="3065263"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gossip protocol, leader election, ...</a:t>
                </a:r>
              </a:p>
            </p:txBody>
          </p:sp>
        </p:grpSp>
        <p:grpSp>
          <p:nvGrpSpPr>
            <p:cNvPr id="149" name="Group 148">
              <a:extLst>
                <a:ext uri="{FF2B5EF4-FFF2-40B4-BE49-F238E27FC236}">
                  <a16:creationId xmlns:a16="http://schemas.microsoft.com/office/drawing/2014/main" id="{2DBC4DFD-A9BA-2443-8A6D-ABA8850E2CBD}"/>
                </a:ext>
              </a:extLst>
            </p:cNvPr>
            <p:cNvGrpSpPr/>
            <p:nvPr/>
          </p:nvGrpSpPr>
          <p:grpSpPr>
            <a:xfrm>
              <a:off x="3107449" y="4462788"/>
              <a:ext cx="3548180" cy="369332"/>
              <a:chOff x="3107527" y="2311919"/>
              <a:chExt cx="3548180" cy="369332"/>
            </a:xfrm>
          </p:grpSpPr>
          <p:cxnSp>
            <p:nvCxnSpPr>
              <p:cNvPr id="150" name="Straight Connector 149">
                <a:extLst>
                  <a:ext uri="{FF2B5EF4-FFF2-40B4-BE49-F238E27FC236}">
                    <a16:creationId xmlns:a16="http://schemas.microsoft.com/office/drawing/2014/main" id="{0E30812A-D5DA-6944-AB45-5622CDBC1BBF}"/>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4A8633CB-A35A-A445-92F5-13996F90721B}"/>
                  </a:ext>
                </a:extLst>
              </p:cNvPr>
              <p:cNvSpPr txBox="1"/>
              <p:nvPr/>
            </p:nvSpPr>
            <p:spPr>
              <a:xfrm>
                <a:off x="4016843" y="2311919"/>
                <a:ext cx="2638864"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identity mixer implementation</a:t>
                </a:r>
              </a:p>
            </p:txBody>
          </p:sp>
        </p:grpSp>
        <p:grpSp>
          <p:nvGrpSpPr>
            <p:cNvPr id="152" name="Group 151">
              <a:extLst>
                <a:ext uri="{FF2B5EF4-FFF2-40B4-BE49-F238E27FC236}">
                  <a16:creationId xmlns:a16="http://schemas.microsoft.com/office/drawing/2014/main" id="{1ED3197B-F4DF-CC4C-BA2D-D1CDBCA58F42}"/>
                </a:ext>
              </a:extLst>
            </p:cNvPr>
            <p:cNvGrpSpPr/>
            <p:nvPr/>
          </p:nvGrpSpPr>
          <p:grpSpPr>
            <a:xfrm>
              <a:off x="3107998" y="4818031"/>
              <a:ext cx="4864245" cy="369332"/>
              <a:chOff x="3107527" y="2311919"/>
              <a:chExt cx="4864245" cy="369332"/>
            </a:xfrm>
          </p:grpSpPr>
          <p:cxnSp>
            <p:nvCxnSpPr>
              <p:cNvPr id="153" name="Straight Connector 152">
                <a:extLst>
                  <a:ext uri="{FF2B5EF4-FFF2-40B4-BE49-F238E27FC236}">
                    <a16:creationId xmlns:a16="http://schemas.microsoft.com/office/drawing/2014/main" id="{236844D4-B2D7-FE4A-A6A5-E969A103F10C}"/>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45EE949D-E2B5-3E4C-A454-64EB4B834654}"/>
                  </a:ext>
                </a:extLst>
              </p:cNvPr>
              <p:cNvSpPr txBox="1"/>
              <p:nvPr/>
            </p:nvSpPr>
            <p:spPr>
              <a:xfrm>
                <a:off x="4016843" y="2311919"/>
                <a:ext cx="3954929"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membership service provider implementation</a:t>
                </a:r>
              </a:p>
            </p:txBody>
          </p:sp>
        </p:grpSp>
        <p:grpSp>
          <p:nvGrpSpPr>
            <p:cNvPr id="155" name="Group 154">
              <a:extLst>
                <a:ext uri="{FF2B5EF4-FFF2-40B4-BE49-F238E27FC236}">
                  <a16:creationId xmlns:a16="http://schemas.microsoft.com/office/drawing/2014/main" id="{71CDC5AC-D3CF-BD4D-948C-DE55C108A730}"/>
                </a:ext>
              </a:extLst>
            </p:cNvPr>
            <p:cNvGrpSpPr/>
            <p:nvPr/>
          </p:nvGrpSpPr>
          <p:grpSpPr>
            <a:xfrm>
              <a:off x="3107998" y="5173688"/>
              <a:ext cx="4792110" cy="369332"/>
              <a:chOff x="3107527" y="2311919"/>
              <a:chExt cx="4792110" cy="369332"/>
            </a:xfrm>
          </p:grpSpPr>
          <p:cxnSp>
            <p:nvCxnSpPr>
              <p:cNvPr id="156" name="Straight Connector 155">
                <a:extLst>
                  <a:ext uri="{FF2B5EF4-FFF2-40B4-BE49-F238E27FC236}">
                    <a16:creationId xmlns:a16="http://schemas.microsoft.com/office/drawing/2014/main" id="{F6DC55A7-6232-4740-B4C9-9C70677AAAB2}"/>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300A3F75-F238-A249-8F73-4CEE8348BF8B}"/>
                  </a:ext>
                </a:extLst>
              </p:cNvPr>
              <p:cNvSpPr txBox="1"/>
              <p:nvPr/>
            </p:nvSpPr>
            <p:spPr>
              <a:xfrm>
                <a:off x="4016843" y="2311919"/>
                <a:ext cx="3882794"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orderer service (executable) implementation</a:t>
                </a:r>
              </a:p>
            </p:txBody>
          </p:sp>
        </p:grpSp>
        <p:grpSp>
          <p:nvGrpSpPr>
            <p:cNvPr id="158" name="Group 157">
              <a:extLst>
                <a:ext uri="{FF2B5EF4-FFF2-40B4-BE49-F238E27FC236}">
                  <a16:creationId xmlns:a16="http://schemas.microsoft.com/office/drawing/2014/main" id="{3B29FE3A-F982-AF44-9B14-731E5A6E0D9F}"/>
                </a:ext>
              </a:extLst>
            </p:cNvPr>
            <p:cNvGrpSpPr/>
            <p:nvPr/>
          </p:nvGrpSpPr>
          <p:grpSpPr>
            <a:xfrm>
              <a:off x="3107998" y="5553254"/>
              <a:ext cx="4561278" cy="369332"/>
              <a:chOff x="3107527" y="2311919"/>
              <a:chExt cx="4561278" cy="369332"/>
            </a:xfrm>
          </p:grpSpPr>
          <p:cxnSp>
            <p:nvCxnSpPr>
              <p:cNvPr id="159" name="Straight Connector 158">
                <a:extLst>
                  <a:ext uri="{FF2B5EF4-FFF2-40B4-BE49-F238E27FC236}">
                    <a16:creationId xmlns:a16="http://schemas.microsoft.com/office/drawing/2014/main" id="{FD8E387D-375F-A141-B83A-80A56024655B}"/>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09774354-5D4B-544E-88C1-0586C210541C}"/>
                  </a:ext>
                </a:extLst>
              </p:cNvPr>
              <p:cNvSpPr txBox="1"/>
              <p:nvPr/>
            </p:nvSpPr>
            <p:spPr>
              <a:xfrm>
                <a:off x="4016843" y="2311919"/>
                <a:ext cx="3651962"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peer service (executable) implementation</a:t>
                </a:r>
              </a:p>
            </p:txBody>
          </p:sp>
        </p:grpSp>
        <p:grpSp>
          <p:nvGrpSpPr>
            <p:cNvPr id="161" name="Group 160">
              <a:extLst>
                <a:ext uri="{FF2B5EF4-FFF2-40B4-BE49-F238E27FC236}">
                  <a16:creationId xmlns:a16="http://schemas.microsoft.com/office/drawing/2014/main" id="{7EC6E83E-6BD2-8141-A0F4-55E28B6F0485}"/>
                </a:ext>
              </a:extLst>
            </p:cNvPr>
            <p:cNvGrpSpPr/>
            <p:nvPr/>
          </p:nvGrpSpPr>
          <p:grpSpPr>
            <a:xfrm>
              <a:off x="3107998" y="5945493"/>
              <a:ext cx="4857833" cy="369332"/>
              <a:chOff x="3107527" y="2311919"/>
              <a:chExt cx="4857833" cy="369332"/>
            </a:xfrm>
          </p:grpSpPr>
          <p:cxnSp>
            <p:nvCxnSpPr>
              <p:cNvPr id="162" name="Straight Connector 161">
                <a:extLst>
                  <a:ext uri="{FF2B5EF4-FFF2-40B4-BE49-F238E27FC236}">
                    <a16:creationId xmlns:a16="http://schemas.microsoft.com/office/drawing/2014/main" id="{8D409B50-7DBE-854E-B920-091F869A0DF1}"/>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4D76B5F3-2641-D246-B83E-D0306D6D2AD6}"/>
                  </a:ext>
                </a:extLst>
              </p:cNvPr>
              <p:cNvSpPr txBox="1"/>
              <p:nvPr/>
            </p:nvSpPr>
            <p:spPr>
              <a:xfrm>
                <a:off x="4016843" y="2311919"/>
                <a:ext cx="3948517" cy="369332"/>
              </a:xfrm>
              <a:prstGeom prst="rect">
                <a:avLst/>
              </a:prstGeom>
              <a:noFill/>
            </p:spPr>
            <p:txBody>
              <a:bodyPr wrap="none" rtlCol="0">
                <a:spAutoFit/>
              </a:bodyPr>
              <a:lstStyle/>
              <a:p>
                <a:r>
                  <a:rPr lang="en-AU" dirty="0" err="1">
                    <a:latin typeface="Arial Narrow" panose="020B0604020202020204" pitchFamily="34" charset="0"/>
                    <a:cs typeface="Arial Narrow" panose="020B0604020202020204" pitchFamily="34" charset="0"/>
                  </a:rPr>
                  <a:t>protobuf</a:t>
                </a:r>
                <a:r>
                  <a:rPr lang="en-AU" dirty="0">
                    <a:latin typeface="Arial Narrow" panose="020B0604020202020204" pitchFamily="34" charset="0"/>
                    <a:cs typeface="Arial Narrow" panose="020B0604020202020204" pitchFamily="34" charset="0"/>
                  </a:rPr>
                  <a:t> definitions (messages and services)</a:t>
                </a:r>
              </a:p>
            </p:txBody>
          </p:sp>
        </p:grpSp>
        <p:grpSp>
          <p:nvGrpSpPr>
            <p:cNvPr id="164" name="Group 163">
              <a:extLst>
                <a:ext uri="{FF2B5EF4-FFF2-40B4-BE49-F238E27FC236}">
                  <a16:creationId xmlns:a16="http://schemas.microsoft.com/office/drawing/2014/main" id="{FAB72C74-7716-EE46-852E-4D1C4DD264F6}"/>
                </a:ext>
              </a:extLst>
            </p:cNvPr>
            <p:cNvGrpSpPr/>
            <p:nvPr/>
          </p:nvGrpSpPr>
          <p:grpSpPr>
            <a:xfrm>
              <a:off x="3107998" y="6325327"/>
              <a:ext cx="3857559" cy="369332"/>
              <a:chOff x="3107527" y="2311919"/>
              <a:chExt cx="3857559" cy="369332"/>
            </a:xfrm>
          </p:grpSpPr>
          <p:cxnSp>
            <p:nvCxnSpPr>
              <p:cNvPr id="165" name="Straight Connector 164">
                <a:extLst>
                  <a:ext uri="{FF2B5EF4-FFF2-40B4-BE49-F238E27FC236}">
                    <a16:creationId xmlns:a16="http://schemas.microsoft.com/office/drawing/2014/main" id="{789DD1C8-89DD-0E40-8E06-1E9A4F671EAF}"/>
                  </a:ext>
                </a:extLst>
              </p:cNvPr>
              <p:cNvCxnSpPr>
                <a:cxnSpLocks/>
              </p:cNvCxnSpPr>
              <p:nvPr/>
            </p:nvCxnSpPr>
            <p:spPr>
              <a:xfrm>
                <a:off x="3107527" y="2504972"/>
                <a:ext cx="863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DB24AC43-7158-1D41-86D4-1399A48E7653}"/>
                  </a:ext>
                </a:extLst>
              </p:cNvPr>
              <p:cNvSpPr txBox="1"/>
              <p:nvPr/>
            </p:nvSpPr>
            <p:spPr>
              <a:xfrm>
                <a:off x="4016843" y="2311919"/>
                <a:ext cx="2948243"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implementation for token support</a:t>
                </a:r>
              </a:p>
            </p:txBody>
          </p:sp>
        </p:grpSp>
      </p:grpSp>
    </p:spTree>
    <p:extLst>
      <p:ext uri="{BB962C8B-B14F-4D97-AF65-F5344CB8AC3E}">
        <p14:creationId xmlns:p14="http://schemas.microsoft.com/office/powerpoint/2010/main" val="379864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wipe(left)">
                                      <p:cBhvr>
                                        <p:cTn id="7" dur="5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5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Fabric Peer Overview</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3393429" cy="461665"/>
          </a:xfrm>
          <a:prstGeom prst="rect">
            <a:avLst/>
          </a:prstGeom>
        </p:spPr>
        <p:txBody>
          <a:bodyPr wrap="none">
            <a:spAutoFit/>
          </a:bodyPr>
          <a:lstStyle/>
          <a:p>
            <a:pPr lvl="0"/>
            <a:r>
              <a:rPr lang="en-AU" sz="2400" dirty="0">
                <a:solidFill>
                  <a:prstClr val="black"/>
                </a:solidFill>
              </a:rPr>
              <a:t>Roles and Responsibilities</a:t>
            </a:r>
          </a:p>
        </p:txBody>
      </p:sp>
      <p:sp>
        <p:nvSpPr>
          <p:cNvPr id="172" name="TextBox 171">
            <a:extLst>
              <a:ext uri="{FF2B5EF4-FFF2-40B4-BE49-F238E27FC236}">
                <a16:creationId xmlns:a16="http://schemas.microsoft.com/office/drawing/2014/main" id="{B623E198-C775-F04B-9D8E-CB56C72CE7E5}"/>
              </a:ext>
            </a:extLst>
          </p:cNvPr>
          <p:cNvSpPr txBox="1"/>
          <p:nvPr/>
        </p:nvSpPr>
        <p:spPr>
          <a:xfrm>
            <a:off x="859220" y="2029673"/>
            <a:ext cx="10494580"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peer is a fundamental component of an Hyperledger Fabric network, and it is responsible for doing the “legwork” for the evolution of the ledger:</a:t>
            </a:r>
          </a:p>
        </p:txBody>
      </p:sp>
      <p:sp>
        <p:nvSpPr>
          <p:cNvPr id="173" name="TextBox 172">
            <a:extLst>
              <a:ext uri="{FF2B5EF4-FFF2-40B4-BE49-F238E27FC236}">
                <a16:creationId xmlns:a16="http://schemas.microsoft.com/office/drawing/2014/main" id="{1F658A02-C51D-DF43-85EA-0694C9A99C6D}"/>
              </a:ext>
            </a:extLst>
          </p:cNvPr>
          <p:cNvSpPr txBox="1"/>
          <p:nvPr/>
        </p:nvSpPr>
        <p:spPr>
          <a:xfrm>
            <a:off x="922720" y="2757478"/>
            <a:ext cx="10494580"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management of  Smart Contracts (e.g. installation, deployment of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onto the node)</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endorsement of transaction via execution of the corresponding Smart Contract function</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commitment of blocks of transactions into the ledger </a:t>
            </a:r>
          </a:p>
        </p:txBody>
      </p:sp>
      <p:sp>
        <p:nvSpPr>
          <p:cNvPr id="174" name="TextBox 173">
            <a:extLst>
              <a:ext uri="{FF2B5EF4-FFF2-40B4-BE49-F238E27FC236}">
                <a16:creationId xmlns:a16="http://schemas.microsoft.com/office/drawing/2014/main" id="{D1ECB27F-D4CB-4E4B-8DD8-EAE4850E5ADF}"/>
              </a:ext>
            </a:extLst>
          </p:cNvPr>
          <p:cNvSpPr txBox="1"/>
          <p:nvPr/>
        </p:nvSpPr>
        <p:spPr>
          <a:xfrm>
            <a:off x="922720" y="4311750"/>
            <a:ext cx="10494580"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Peers are grouped into organisations and the collective of peers associated to an organisation can be thought as the stake that such organisation has into the network (modulo endorsement policies </a:t>
            </a:r>
            <a:r>
              <a:rPr lang="en-AU" sz="2000" dirty="0">
                <a:latin typeface="Arial Narrow" panose="020B0604020202020204" pitchFamily="34" charset="0"/>
                <a:cs typeface="Arial Narrow" panose="020B0604020202020204" pitchFamily="34" charset="0"/>
                <a:sym typeface="Wingdings" pitchFamily="2" charset="2"/>
              </a:rPr>
              <a:t></a:t>
            </a:r>
            <a:r>
              <a:rPr lang="en-AU" sz="2000" dirty="0">
                <a:latin typeface="Arial Narrow" panose="020B0604020202020204" pitchFamily="34" charset="0"/>
                <a:cs typeface="Arial Narrow" panose="020B0604020202020204" pitchFamily="34" charset="0"/>
              </a:rPr>
              <a:t>).</a:t>
            </a:r>
          </a:p>
        </p:txBody>
      </p:sp>
      <p:sp>
        <p:nvSpPr>
          <p:cNvPr id="175" name="TextBox 174">
            <a:extLst>
              <a:ext uri="{FF2B5EF4-FFF2-40B4-BE49-F238E27FC236}">
                <a16:creationId xmlns:a16="http://schemas.microsoft.com/office/drawing/2014/main" id="{2BFDF831-991F-BE44-959D-A76E8C346F59}"/>
              </a:ext>
            </a:extLst>
          </p:cNvPr>
          <p:cNvSpPr txBox="1"/>
          <p:nvPr/>
        </p:nvSpPr>
        <p:spPr>
          <a:xfrm>
            <a:off x="922720" y="5336213"/>
            <a:ext cx="10494580"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To realise these function the peer is implemented as a collection of sub-systems that are conveniently packaged </a:t>
            </a:r>
            <a:r>
              <a:rPr lang="en-AU" sz="2000" dirty="0" err="1">
                <a:latin typeface="Arial Narrow" panose="020B0604020202020204" pitchFamily="34" charset="0"/>
                <a:cs typeface="Arial Narrow" panose="020B0604020202020204" pitchFamily="34" charset="0"/>
              </a:rPr>
              <a:t>togethe</a:t>
            </a:r>
            <a:r>
              <a:rPr lang="en-AU" sz="2000" dirty="0">
                <a:latin typeface="Arial Narrow" panose="020B0604020202020204" pitchFamily="34" charset="0"/>
                <a:cs typeface="Arial Narrow" panose="020B0604020202020204" pitchFamily="34" charset="0"/>
              </a:rPr>
              <a:t> into a single executable: </a:t>
            </a:r>
            <a:r>
              <a:rPr lang="en-AU" sz="2000" b="1" dirty="0">
                <a:latin typeface="Arial Narrow" panose="020B0604020202020204" pitchFamily="34" charset="0"/>
                <a:cs typeface="Arial Narrow" panose="020B0604020202020204" pitchFamily="34" charset="0"/>
              </a:rPr>
              <a:t>peer</a:t>
            </a:r>
            <a:r>
              <a:rPr lang="en-AU" sz="2000" dirty="0">
                <a:latin typeface="Arial Narrow" panose="020B0604020202020204" pitchFamily="34" charset="0"/>
                <a:cs typeface="Arial Narrow" panose="020B0604020202020204" pitchFamily="34" charset="0"/>
              </a:rPr>
              <a:t>.</a:t>
            </a:r>
          </a:p>
        </p:txBody>
      </p:sp>
    </p:spTree>
    <p:extLst>
      <p:ext uri="{BB962C8B-B14F-4D97-AF65-F5344CB8AC3E}">
        <p14:creationId xmlns:p14="http://schemas.microsoft.com/office/powerpoint/2010/main" val="33472661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20F92FD5-B441-DD43-9F60-3697CCA666EB}"/>
              </a:ext>
            </a:extLst>
          </p:cNvPr>
          <p:cNvGrpSpPr/>
          <p:nvPr/>
        </p:nvGrpSpPr>
        <p:grpSpPr>
          <a:xfrm>
            <a:off x="581952" y="4029195"/>
            <a:ext cx="11160186" cy="1453079"/>
            <a:chOff x="581952" y="4029195"/>
            <a:chExt cx="11160186" cy="1453079"/>
          </a:xfrm>
        </p:grpSpPr>
        <p:grpSp>
          <p:nvGrpSpPr>
            <p:cNvPr id="18" name="Group 17">
              <a:extLst>
                <a:ext uri="{FF2B5EF4-FFF2-40B4-BE49-F238E27FC236}">
                  <a16:creationId xmlns:a16="http://schemas.microsoft.com/office/drawing/2014/main" id="{A4B8A3C9-2396-6542-AAC2-09EAD73795C7}"/>
                </a:ext>
              </a:extLst>
            </p:cNvPr>
            <p:cNvGrpSpPr/>
            <p:nvPr/>
          </p:nvGrpSpPr>
          <p:grpSpPr>
            <a:xfrm>
              <a:off x="581952" y="4029195"/>
              <a:ext cx="9853638" cy="1453079"/>
              <a:chOff x="581952" y="4029195"/>
              <a:chExt cx="9853638" cy="1453079"/>
            </a:xfrm>
          </p:grpSpPr>
          <p:sp>
            <p:nvSpPr>
              <p:cNvPr id="3" name="Rounded Rectangle 2">
                <a:extLst>
                  <a:ext uri="{FF2B5EF4-FFF2-40B4-BE49-F238E27FC236}">
                    <a16:creationId xmlns:a16="http://schemas.microsoft.com/office/drawing/2014/main" id="{E5D3EDEA-53B7-204E-A597-7DE347DEEB18}"/>
                  </a:ext>
                </a:extLst>
              </p:cNvPr>
              <p:cNvSpPr/>
              <p:nvPr/>
            </p:nvSpPr>
            <p:spPr>
              <a:xfrm>
                <a:off x="581952" y="4029195"/>
                <a:ext cx="8710638" cy="1453079"/>
              </a:xfrm>
              <a:prstGeom prst="roundRect">
                <a:avLst>
                  <a:gd name="adj" fmla="val 6441"/>
                </a:avLst>
              </a:prstGeom>
              <a:solidFill>
                <a:srgbClr val="E2F0D9">
                  <a:alpha val="60000"/>
                </a:srgb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a:extLst>
                  <a:ext uri="{FF2B5EF4-FFF2-40B4-BE49-F238E27FC236}">
                    <a16:creationId xmlns:a16="http://schemas.microsoft.com/office/drawing/2014/main" id="{0B1FD8F3-24A2-B54B-B2A5-D1B680CDFF5F}"/>
                  </a:ext>
                </a:extLst>
              </p:cNvPr>
              <p:cNvCxnSpPr>
                <a:cxnSpLocks/>
                <a:stCxn id="3" idx="3"/>
              </p:cNvCxnSpPr>
              <p:nvPr/>
            </p:nvCxnSpPr>
            <p:spPr>
              <a:xfrm>
                <a:off x="9292590" y="4755735"/>
                <a:ext cx="114300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A067A8F1-B6D4-D446-9B42-9D7DEE94A2D6}"/>
                </a:ext>
              </a:extLst>
            </p:cNvPr>
            <p:cNvSpPr txBox="1"/>
            <p:nvPr/>
          </p:nvSpPr>
          <p:spPr>
            <a:xfrm>
              <a:off x="10345143" y="4297979"/>
              <a:ext cx="1396995" cy="923330"/>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chaincode </a:t>
              </a:r>
            </a:p>
            <a:p>
              <a:pPr algn="ctr"/>
              <a:r>
                <a:rPr lang="en-AU" dirty="0">
                  <a:latin typeface="Arial Narrow" panose="020B0604020202020204" pitchFamily="34" charset="0"/>
                  <a:cs typeface="Arial Narrow" panose="020B0604020202020204" pitchFamily="34" charset="0"/>
                </a:rPr>
                <a:t>life-cycle management</a:t>
              </a:r>
            </a:p>
          </p:txBody>
        </p:sp>
      </p:grpSp>
      <p:grpSp>
        <p:nvGrpSpPr>
          <p:cNvPr id="35" name="Group 34">
            <a:extLst>
              <a:ext uri="{FF2B5EF4-FFF2-40B4-BE49-F238E27FC236}">
                <a16:creationId xmlns:a16="http://schemas.microsoft.com/office/drawing/2014/main" id="{2B67D77A-C557-8D40-BBA7-8B0229A2B118}"/>
              </a:ext>
            </a:extLst>
          </p:cNvPr>
          <p:cNvGrpSpPr/>
          <p:nvPr/>
        </p:nvGrpSpPr>
        <p:grpSpPr>
          <a:xfrm>
            <a:off x="581952" y="5560380"/>
            <a:ext cx="11190948" cy="991101"/>
            <a:chOff x="581952" y="5560380"/>
            <a:chExt cx="11190948" cy="991101"/>
          </a:xfrm>
        </p:grpSpPr>
        <p:grpSp>
          <p:nvGrpSpPr>
            <p:cNvPr id="53" name="Group 52">
              <a:extLst>
                <a:ext uri="{FF2B5EF4-FFF2-40B4-BE49-F238E27FC236}">
                  <a16:creationId xmlns:a16="http://schemas.microsoft.com/office/drawing/2014/main" id="{AEBAD342-25BD-7F49-9F6B-5A71CF9FDE0F}"/>
                </a:ext>
              </a:extLst>
            </p:cNvPr>
            <p:cNvGrpSpPr/>
            <p:nvPr/>
          </p:nvGrpSpPr>
          <p:grpSpPr>
            <a:xfrm>
              <a:off x="581952" y="5564397"/>
              <a:ext cx="9853638" cy="987084"/>
              <a:chOff x="581952" y="4029196"/>
              <a:chExt cx="9853638" cy="987084"/>
            </a:xfrm>
          </p:grpSpPr>
          <p:sp>
            <p:nvSpPr>
              <p:cNvPr id="56" name="Rounded Rectangle 55">
                <a:extLst>
                  <a:ext uri="{FF2B5EF4-FFF2-40B4-BE49-F238E27FC236}">
                    <a16:creationId xmlns:a16="http://schemas.microsoft.com/office/drawing/2014/main" id="{452DADC0-73B8-CD46-88E3-53F814E2D182}"/>
                  </a:ext>
                </a:extLst>
              </p:cNvPr>
              <p:cNvSpPr/>
              <p:nvPr/>
            </p:nvSpPr>
            <p:spPr>
              <a:xfrm>
                <a:off x="581952" y="4029196"/>
                <a:ext cx="8710638" cy="987084"/>
              </a:xfrm>
              <a:prstGeom prst="roundRect">
                <a:avLst>
                  <a:gd name="adj" fmla="val 11073"/>
                </a:avLst>
              </a:prstGeom>
              <a:solidFill>
                <a:srgbClr val="DEEBF7">
                  <a:alpha val="6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59" name="Straight Arrow Connector 58">
                <a:extLst>
                  <a:ext uri="{FF2B5EF4-FFF2-40B4-BE49-F238E27FC236}">
                    <a16:creationId xmlns:a16="http://schemas.microsoft.com/office/drawing/2014/main" id="{AC22BEA3-E97E-4E47-9806-EE33E7F0C16B}"/>
                  </a:ext>
                </a:extLst>
              </p:cNvPr>
              <p:cNvCxnSpPr>
                <a:cxnSpLocks/>
              </p:cNvCxnSpPr>
              <p:nvPr/>
            </p:nvCxnSpPr>
            <p:spPr>
              <a:xfrm>
                <a:off x="9292590" y="4465588"/>
                <a:ext cx="1143000" cy="11036"/>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6C45C6AE-73FD-0C47-915B-87F1F1C4A5A0}"/>
                </a:ext>
              </a:extLst>
            </p:cNvPr>
            <p:cNvSpPr txBox="1"/>
            <p:nvPr/>
          </p:nvSpPr>
          <p:spPr>
            <a:xfrm>
              <a:off x="10345143" y="5560380"/>
              <a:ext cx="1427757" cy="923330"/>
            </a:xfrm>
            <a:prstGeom prst="rect">
              <a:avLst/>
            </a:prstGeom>
            <a:noFill/>
          </p:spPr>
          <p:txBody>
            <a:bodyPr wrap="square" rtlCol="0">
              <a:spAutoFit/>
            </a:bodyPr>
            <a:lstStyle/>
            <a:p>
              <a:pPr algn="ctr"/>
              <a:r>
                <a:rPr lang="en-AU" dirty="0">
                  <a:latin typeface="Arial Narrow" panose="020B0604020202020204" pitchFamily="34" charset="0"/>
                  <a:cs typeface="Arial Narrow" panose="020B0604020202020204" pitchFamily="34" charset="0"/>
                </a:rPr>
                <a:t>transaction life-cycle management</a:t>
              </a:r>
            </a:p>
          </p:txBody>
        </p:sp>
      </p:grpSp>
      <p:sp>
        <p:nvSpPr>
          <p:cNvPr id="30" name="Oval 29">
            <a:extLst>
              <a:ext uri="{FF2B5EF4-FFF2-40B4-BE49-F238E27FC236}">
                <a16:creationId xmlns:a16="http://schemas.microsoft.com/office/drawing/2014/main" id="{B7175CE8-1978-7E4D-A1B8-6B23CD836858}"/>
              </a:ext>
            </a:extLst>
          </p:cNvPr>
          <p:cNvSpPr/>
          <p:nvPr/>
        </p:nvSpPr>
        <p:spPr>
          <a:xfrm>
            <a:off x="882650" y="4107380"/>
            <a:ext cx="241300" cy="254000"/>
          </a:xfrm>
          <a:prstGeom prst="ellipse">
            <a:avLst/>
          </a:prstGeom>
          <a:gradFill>
            <a:gsLst>
              <a:gs pos="0">
                <a:schemeClr val="accent6">
                  <a:lumMod val="20000"/>
                  <a:lumOff val="80000"/>
                </a:schemeClr>
              </a:gs>
              <a:gs pos="100000">
                <a:schemeClr val="accent6">
                  <a:lumMod val="7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a:extLst>
              <a:ext uri="{FF2B5EF4-FFF2-40B4-BE49-F238E27FC236}">
                <a16:creationId xmlns:a16="http://schemas.microsoft.com/office/drawing/2014/main" id="{8B81A760-49CB-554C-9314-03B42402806B}"/>
              </a:ext>
            </a:extLst>
          </p:cNvPr>
          <p:cNvSpPr txBox="1"/>
          <p:nvPr/>
        </p:nvSpPr>
        <p:spPr>
          <a:xfrm>
            <a:off x="1187451" y="4049714"/>
            <a:ext cx="7577715" cy="369332"/>
          </a:xfrm>
          <a:prstGeom prst="rect">
            <a:avLst/>
          </a:prstGeom>
          <a:noFill/>
        </p:spPr>
        <p:txBody>
          <a:bodyPr wrap="none" rtlCol="0">
            <a:spAutoFit/>
          </a:bodyPr>
          <a:lstStyle/>
          <a:p>
            <a:r>
              <a:rPr lang="en-AU" b="1" dirty="0">
                <a:latin typeface="Arial Narrow" panose="020B0604020202020204" pitchFamily="34" charset="0"/>
                <a:cs typeface="Arial Narrow" panose="020B0604020202020204" pitchFamily="34" charset="0"/>
              </a:rPr>
              <a:t>Chaincode(s) are installed onto the peers</a:t>
            </a:r>
            <a:r>
              <a:rPr lang="en-AU" dirty="0">
                <a:latin typeface="Arial Narrow" panose="020B0604020202020204" pitchFamily="34" charset="0"/>
                <a:cs typeface="Arial Narrow" panose="020B0604020202020204" pitchFamily="34" charset="0"/>
              </a:rPr>
              <a:t> based on the need of the business process</a:t>
            </a:r>
          </a:p>
        </p:txBody>
      </p:sp>
      <p:sp>
        <p:nvSpPr>
          <p:cNvPr id="33" name="Oval 32">
            <a:extLst>
              <a:ext uri="{FF2B5EF4-FFF2-40B4-BE49-F238E27FC236}">
                <a16:creationId xmlns:a16="http://schemas.microsoft.com/office/drawing/2014/main" id="{1352EE9C-F91E-6245-9621-FDFE9C44A1BC}"/>
              </a:ext>
            </a:extLst>
          </p:cNvPr>
          <p:cNvSpPr/>
          <p:nvPr/>
        </p:nvSpPr>
        <p:spPr>
          <a:xfrm>
            <a:off x="882650" y="4621214"/>
            <a:ext cx="241300" cy="254000"/>
          </a:xfrm>
          <a:prstGeom prst="ellipse">
            <a:avLst/>
          </a:prstGeom>
          <a:gradFill>
            <a:gsLst>
              <a:gs pos="0">
                <a:schemeClr val="accent6">
                  <a:lumMod val="20000"/>
                  <a:lumOff val="80000"/>
                </a:schemeClr>
              </a:gs>
              <a:gs pos="100000">
                <a:schemeClr val="accent6">
                  <a:lumMod val="7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a:extLst>
              <a:ext uri="{FF2B5EF4-FFF2-40B4-BE49-F238E27FC236}">
                <a16:creationId xmlns:a16="http://schemas.microsoft.com/office/drawing/2014/main" id="{38F3AA9C-EF7C-D049-976E-698EEE6EE8DE}"/>
              </a:ext>
            </a:extLst>
          </p:cNvPr>
          <p:cNvSpPr txBox="1"/>
          <p:nvPr/>
        </p:nvSpPr>
        <p:spPr>
          <a:xfrm>
            <a:off x="1200151" y="4563548"/>
            <a:ext cx="5642891" cy="369332"/>
          </a:xfrm>
          <a:prstGeom prst="rect">
            <a:avLst/>
          </a:prstGeom>
          <a:noFill/>
        </p:spPr>
        <p:txBody>
          <a:bodyPr wrap="none" rtlCol="0">
            <a:spAutoFit/>
          </a:bodyPr>
          <a:lstStyle/>
          <a:p>
            <a:r>
              <a:rPr lang="en-AU" b="1" dirty="0">
                <a:latin typeface="Arial Narrow" panose="020B0604020202020204" pitchFamily="34" charset="0"/>
                <a:cs typeface="Arial Narrow" panose="020B0604020202020204" pitchFamily="34" charset="0"/>
              </a:rPr>
              <a:t>Peers join channels </a:t>
            </a:r>
            <a:r>
              <a:rPr lang="en-AU" dirty="0">
                <a:latin typeface="Arial Narrow" panose="020B0604020202020204" pitchFamily="34" charset="0"/>
                <a:cs typeface="Arial Narrow" panose="020B0604020202020204" pitchFamily="34" charset="0"/>
              </a:rPr>
              <a:t>based on the need of the business process</a:t>
            </a:r>
          </a:p>
        </p:txBody>
      </p:sp>
      <p:sp>
        <p:nvSpPr>
          <p:cNvPr id="36" name="Oval 35">
            <a:extLst>
              <a:ext uri="{FF2B5EF4-FFF2-40B4-BE49-F238E27FC236}">
                <a16:creationId xmlns:a16="http://schemas.microsoft.com/office/drawing/2014/main" id="{1D936F18-3477-8146-8C32-3D1D34533C44}"/>
              </a:ext>
            </a:extLst>
          </p:cNvPr>
          <p:cNvSpPr/>
          <p:nvPr/>
        </p:nvSpPr>
        <p:spPr>
          <a:xfrm>
            <a:off x="876301" y="5147748"/>
            <a:ext cx="241300" cy="254000"/>
          </a:xfrm>
          <a:prstGeom prst="ellipse">
            <a:avLst/>
          </a:prstGeom>
          <a:gradFill>
            <a:gsLst>
              <a:gs pos="0">
                <a:schemeClr val="accent6">
                  <a:lumMod val="20000"/>
                  <a:lumOff val="80000"/>
                </a:schemeClr>
              </a:gs>
              <a:gs pos="100000">
                <a:schemeClr val="accent6">
                  <a:lumMod val="7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a:extLst>
              <a:ext uri="{FF2B5EF4-FFF2-40B4-BE49-F238E27FC236}">
                <a16:creationId xmlns:a16="http://schemas.microsoft.com/office/drawing/2014/main" id="{92B6FC0F-46FB-3942-BCDD-85A9D4F7EFF7}"/>
              </a:ext>
            </a:extLst>
          </p:cNvPr>
          <p:cNvSpPr txBox="1"/>
          <p:nvPr/>
        </p:nvSpPr>
        <p:spPr>
          <a:xfrm>
            <a:off x="1181102" y="5090082"/>
            <a:ext cx="7956024" cy="369332"/>
          </a:xfrm>
          <a:prstGeom prst="rect">
            <a:avLst/>
          </a:prstGeom>
          <a:noFill/>
        </p:spPr>
        <p:txBody>
          <a:bodyPr wrap="none" rtlCol="0">
            <a:spAutoFit/>
          </a:bodyPr>
          <a:lstStyle/>
          <a:p>
            <a:r>
              <a:rPr lang="en-AU" b="1" dirty="0">
                <a:latin typeface="Arial Narrow" panose="020B0604020202020204" pitchFamily="34" charset="0"/>
                <a:cs typeface="Arial Narrow" panose="020B0604020202020204" pitchFamily="34" charset="0"/>
              </a:rPr>
              <a:t>Chaincode(s) are deployed onto the channels</a:t>
            </a:r>
            <a:r>
              <a:rPr lang="en-AU" dirty="0">
                <a:latin typeface="Arial Narrow" panose="020B0604020202020204" pitchFamily="34" charset="0"/>
                <a:cs typeface="Arial Narrow" panose="020B0604020202020204" pitchFamily="34" charset="0"/>
              </a:rPr>
              <a:t> based on the need of the business process</a:t>
            </a:r>
          </a:p>
        </p:txBody>
      </p:sp>
      <p:cxnSp>
        <p:nvCxnSpPr>
          <p:cNvPr id="44" name="Straight Arrow Connector 43">
            <a:extLst>
              <a:ext uri="{FF2B5EF4-FFF2-40B4-BE49-F238E27FC236}">
                <a16:creationId xmlns:a16="http://schemas.microsoft.com/office/drawing/2014/main" id="{E03E512E-E004-C242-9FBB-AA0506234743}"/>
              </a:ext>
            </a:extLst>
          </p:cNvPr>
          <p:cNvCxnSpPr/>
          <p:nvPr/>
        </p:nvCxnSpPr>
        <p:spPr>
          <a:xfrm>
            <a:off x="1009652" y="3835401"/>
            <a:ext cx="0" cy="2682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7ABE9F9-A804-7D49-8AE4-5D0DD48D7F63}"/>
              </a:ext>
            </a:extLst>
          </p:cNvPr>
          <p:cNvCxnSpPr/>
          <p:nvPr/>
        </p:nvCxnSpPr>
        <p:spPr>
          <a:xfrm>
            <a:off x="1016002" y="4361380"/>
            <a:ext cx="0" cy="2682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0574235-A002-E84E-AD5D-FD5C8C63996B}"/>
              </a:ext>
            </a:extLst>
          </p:cNvPr>
          <p:cNvCxnSpPr/>
          <p:nvPr/>
        </p:nvCxnSpPr>
        <p:spPr>
          <a:xfrm>
            <a:off x="1016002" y="4875214"/>
            <a:ext cx="0" cy="2682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Fabric Peer Overview</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4235968" cy="461665"/>
          </a:xfrm>
          <a:prstGeom prst="rect">
            <a:avLst/>
          </a:prstGeom>
        </p:spPr>
        <p:txBody>
          <a:bodyPr wrap="none">
            <a:spAutoFit/>
          </a:bodyPr>
          <a:lstStyle/>
          <a:p>
            <a:pPr lvl="0"/>
            <a:r>
              <a:rPr lang="en-AU" sz="2400" dirty="0">
                <a:solidFill>
                  <a:prstClr val="black"/>
                </a:solidFill>
              </a:rPr>
              <a:t>Bringing a Fabric Network to Life</a:t>
            </a:r>
          </a:p>
        </p:txBody>
      </p:sp>
      <p:cxnSp>
        <p:nvCxnSpPr>
          <p:cNvPr id="9" name="Straight Arrow Connector 8">
            <a:extLst>
              <a:ext uri="{FF2B5EF4-FFF2-40B4-BE49-F238E27FC236}">
                <a16:creationId xmlns:a16="http://schemas.microsoft.com/office/drawing/2014/main" id="{254D1095-D06F-3E41-9A09-DAC791654421}"/>
              </a:ext>
            </a:extLst>
          </p:cNvPr>
          <p:cNvCxnSpPr>
            <a:cxnSpLocks/>
          </p:cNvCxnSpPr>
          <p:nvPr/>
        </p:nvCxnSpPr>
        <p:spPr>
          <a:xfrm>
            <a:off x="1016000" y="1816100"/>
            <a:ext cx="0" cy="2032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4A66398-580F-194D-A291-75FA8B01665A}"/>
              </a:ext>
            </a:extLst>
          </p:cNvPr>
          <p:cNvSpPr/>
          <p:nvPr/>
        </p:nvSpPr>
        <p:spPr>
          <a:xfrm>
            <a:off x="882650" y="2019300"/>
            <a:ext cx="241300" cy="254000"/>
          </a:xfrm>
          <a:prstGeom prst="ellipse">
            <a:avLst/>
          </a:prstGeom>
          <a:gradFill>
            <a:gsLst>
              <a:gs pos="0">
                <a:schemeClr val="accent2">
                  <a:lumMod val="20000"/>
                  <a:lumOff val="80000"/>
                </a:schemeClr>
              </a:gs>
              <a:gs pos="100000">
                <a:schemeClr val="accent2">
                  <a:lumMod val="7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37AFF3B8-9A0C-374B-84E5-57FE6508D00D}"/>
              </a:ext>
            </a:extLst>
          </p:cNvPr>
          <p:cNvSpPr txBox="1"/>
          <p:nvPr/>
        </p:nvSpPr>
        <p:spPr>
          <a:xfrm>
            <a:off x="1187451" y="1969309"/>
            <a:ext cx="2712602"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The Fabric Network is created</a:t>
            </a:r>
          </a:p>
        </p:txBody>
      </p:sp>
      <p:sp>
        <p:nvSpPr>
          <p:cNvPr id="19" name="Oval 18">
            <a:extLst>
              <a:ext uri="{FF2B5EF4-FFF2-40B4-BE49-F238E27FC236}">
                <a16:creationId xmlns:a16="http://schemas.microsoft.com/office/drawing/2014/main" id="{C7D95ED8-0C77-9747-86A6-FB2E25D7165B}"/>
              </a:ext>
            </a:extLst>
          </p:cNvPr>
          <p:cNvSpPr/>
          <p:nvPr/>
        </p:nvSpPr>
        <p:spPr>
          <a:xfrm>
            <a:off x="882650" y="2540000"/>
            <a:ext cx="241300" cy="254000"/>
          </a:xfrm>
          <a:prstGeom prst="ellipse">
            <a:avLst/>
          </a:prstGeom>
          <a:gradFill>
            <a:gsLst>
              <a:gs pos="0">
                <a:schemeClr val="accent2">
                  <a:lumMod val="20000"/>
                  <a:lumOff val="80000"/>
                </a:schemeClr>
              </a:gs>
              <a:gs pos="100000">
                <a:schemeClr val="accent2">
                  <a:lumMod val="7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a:extLst>
              <a:ext uri="{FF2B5EF4-FFF2-40B4-BE49-F238E27FC236}">
                <a16:creationId xmlns:a16="http://schemas.microsoft.com/office/drawing/2014/main" id="{2C37047F-AF2B-A446-B7EF-452AD1721358}"/>
              </a:ext>
            </a:extLst>
          </p:cNvPr>
          <p:cNvSpPr txBox="1"/>
          <p:nvPr/>
        </p:nvSpPr>
        <p:spPr>
          <a:xfrm>
            <a:off x="1187451" y="2482334"/>
            <a:ext cx="4604146"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One or more organisations are invited to the network</a:t>
            </a:r>
          </a:p>
        </p:txBody>
      </p:sp>
      <p:sp>
        <p:nvSpPr>
          <p:cNvPr id="22" name="Oval 21">
            <a:extLst>
              <a:ext uri="{FF2B5EF4-FFF2-40B4-BE49-F238E27FC236}">
                <a16:creationId xmlns:a16="http://schemas.microsoft.com/office/drawing/2014/main" id="{D72800FE-DFD3-B548-96AB-FA2397930F84}"/>
              </a:ext>
            </a:extLst>
          </p:cNvPr>
          <p:cNvSpPr/>
          <p:nvPr/>
        </p:nvSpPr>
        <p:spPr>
          <a:xfrm>
            <a:off x="882650" y="3060701"/>
            <a:ext cx="241300" cy="254000"/>
          </a:xfrm>
          <a:prstGeom prst="ellipse">
            <a:avLst/>
          </a:prstGeom>
          <a:gradFill>
            <a:gsLst>
              <a:gs pos="0">
                <a:schemeClr val="accent2">
                  <a:lumMod val="20000"/>
                  <a:lumOff val="80000"/>
                </a:schemeClr>
              </a:gs>
              <a:gs pos="100000">
                <a:schemeClr val="accent2">
                  <a:lumMod val="7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E634AD51-542C-7F41-B971-595BF3493A31}"/>
              </a:ext>
            </a:extLst>
          </p:cNvPr>
          <p:cNvSpPr txBox="1"/>
          <p:nvPr/>
        </p:nvSpPr>
        <p:spPr>
          <a:xfrm>
            <a:off x="1187451" y="3003035"/>
            <a:ext cx="9752991"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Channels and ordering services are created based on the need of the business process (and security requirement)</a:t>
            </a:r>
          </a:p>
        </p:txBody>
      </p:sp>
      <p:sp>
        <p:nvSpPr>
          <p:cNvPr id="25" name="Oval 24">
            <a:extLst>
              <a:ext uri="{FF2B5EF4-FFF2-40B4-BE49-F238E27FC236}">
                <a16:creationId xmlns:a16="http://schemas.microsoft.com/office/drawing/2014/main" id="{A99A9B7C-EE5B-A84C-BDC0-2850A7518950}"/>
              </a:ext>
            </a:extLst>
          </p:cNvPr>
          <p:cNvSpPr/>
          <p:nvPr/>
        </p:nvSpPr>
        <p:spPr>
          <a:xfrm>
            <a:off x="882650" y="3581401"/>
            <a:ext cx="241300" cy="254000"/>
          </a:xfrm>
          <a:prstGeom prst="ellipse">
            <a:avLst/>
          </a:prstGeom>
          <a:gradFill>
            <a:gsLst>
              <a:gs pos="0">
                <a:schemeClr val="accent4">
                  <a:lumMod val="20000"/>
                  <a:lumOff val="80000"/>
                </a:schemeClr>
              </a:gs>
              <a:gs pos="100000">
                <a:schemeClr val="accent4">
                  <a:lumMod val="7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623BB23A-C7B8-7C4E-88D9-7F813B036CAC}"/>
              </a:ext>
            </a:extLst>
          </p:cNvPr>
          <p:cNvSpPr txBox="1"/>
          <p:nvPr/>
        </p:nvSpPr>
        <p:spPr>
          <a:xfrm>
            <a:off x="1187451" y="3523735"/>
            <a:ext cx="6441187" cy="369332"/>
          </a:xfrm>
          <a:prstGeom prst="rect">
            <a:avLst/>
          </a:prstGeom>
          <a:noFill/>
        </p:spPr>
        <p:txBody>
          <a:bodyPr wrap="none" rtlCol="0">
            <a:spAutoFit/>
          </a:bodyPr>
          <a:lstStyle/>
          <a:p>
            <a:r>
              <a:rPr lang="en-AU" dirty="0">
                <a:latin typeface="Arial Narrow" panose="020B0604020202020204" pitchFamily="34" charset="0"/>
                <a:cs typeface="Arial Narrow" panose="020B0604020202020204" pitchFamily="34" charset="0"/>
              </a:rPr>
              <a:t>One or more peers are created to represent an organisation in the network</a:t>
            </a:r>
          </a:p>
        </p:txBody>
      </p:sp>
      <p:cxnSp>
        <p:nvCxnSpPr>
          <p:cNvPr id="16" name="Straight Arrow Connector 15">
            <a:extLst>
              <a:ext uri="{FF2B5EF4-FFF2-40B4-BE49-F238E27FC236}">
                <a16:creationId xmlns:a16="http://schemas.microsoft.com/office/drawing/2014/main" id="{8DD760E7-98DC-FA4E-944D-9152CE06D662}"/>
              </a:ext>
            </a:extLst>
          </p:cNvPr>
          <p:cNvCxnSpPr/>
          <p:nvPr/>
        </p:nvCxnSpPr>
        <p:spPr>
          <a:xfrm>
            <a:off x="1016001" y="2277546"/>
            <a:ext cx="0" cy="2682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09AFEB8-3985-754C-AF40-FA762079D23B}"/>
              </a:ext>
            </a:extLst>
          </p:cNvPr>
          <p:cNvCxnSpPr/>
          <p:nvPr/>
        </p:nvCxnSpPr>
        <p:spPr>
          <a:xfrm>
            <a:off x="1016001" y="2794000"/>
            <a:ext cx="0" cy="2682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D94E585-4366-E541-A013-5B284D7582EA}"/>
              </a:ext>
            </a:extLst>
          </p:cNvPr>
          <p:cNvCxnSpPr/>
          <p:nvPr/>
        </p:nvCxnSpPr>
        <p:spPr>
          <a:xfrm>
            <a:off x="1009652" y="3314701"/>
            <a:ext cx="0" cy="2682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827E724-7DCC-6B42-946F-56081CA81D89}"/>
              </a:ext>
            </a:extLst>
          </p:cNvPr>
          <p:cNvSpPr/>
          <p:nvPr/>
        </p:nvSpPr>
        <p:spPr>
          <a:xfrm>
            <a:off x="876301" y="5645510"/>
            <a:ext cx="241300" cy="254000"/>
          </a:xfrm>
          <a:prstGeom prst="ellipse">
            <a:avLst/>
          </a:prstGeom>
          <a:gradFill>
            <a:gsLst>
              <a:gs pos="0">
                <a:schemeClr val="accent5">
                  <a:lumMod val="20000"/>
                  <a:lumOff val="80000"/>
                </a:schemeClr>
              </a:gs>
              <a:gs pos="100000">
                <a:schemeClr val="accent5">
                  <a:lumMod val="7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TextBox 47">
            <a:extLst>
              <a:ext uri="{FF2B5EF4-FFF2-40B4-BE49-F238E27FC236}">
                <a16:creationId xmlns:a16="http://schemas.microsoft.com/office/drawing/2014/main" id="{A0B055A5-6DA4-8F42-BFDD-31371EC8C25F}"/>
              </a:ext>
            </a:extLst>
          </p:cNvPr>
          <p:cNvSpPr txBox="1"/>
          <p:nvPr/>
        </p:nvSpPr>
        <p:spPr>
          <a:xfrm>
            <a:off x="1193802" y="5587844"/>
            <a:ext cx="4084773" cy="369332"/>
          </a:xfrm>
          <a:prstGeom prst="rect">
            <a:avLst/>
          </a:prstGeom>
          <a:noFill/>
        </p:spPr>
        <p:txBody>
          <a:bodyPr wrap="none" rtlCol="0">
            <a:spAutoFit/>
          </a:bodyPr>
          <a:lstStyle/>
          <a:p>
            <a:r>
              <a:rPr lang="en-AU" b="1" dirty="0">
                <a:latin typeface="Arial Narrow" panose="020B0604020202020204" pitchFamily="34" charset="0"/>
                <a:cs typeface="Arial Narrow" panose="020B0604020202020204" pitchFamily="34" charset="0"/>
              </a:rPr>
              <a:t>Peers</a:t>
            </a:r>
            <a:r>
              <a:rPr lang="en-AU" dirty="0">
                <a:latin typeface="Arial Narrow" panose="020B0604020202020204" pitchFamily="34" charset="0"/>
                <a:cs typeface="Arial Narrow" panose="020B0604020202020204" pitchFamily="34" charset="0"/>
              </a:rPr>
              <a:t> </a:t>
            </a:r>
            <a:r>
              <a:rPr lang="en-AU" b="1" dirty="0">
                <a:latin typeface="Arial Narrow" panose="020B0604020202020204" pitchFamily="34" charset="0"/>
                <a:cs typeface="Arial Narrow" panose="020B0604020202020204" pitchFamily="34" charset="0"/>
              </a:rPr>
              <a:t>endorse/reject transaction proposals</a:t>
            </a:r>
          </a:p>
        </p:txBody>
      </p:sp>
      <p:sp>
        <p:nvSpPr>
          <p:cNvPr id="49" name="Oval 48">
            <a:extLst>
              <a:ext uri="{FF2B5EF4-FFF2-40B4-BE49-F238E27FC236}">
                <a16:creationId xmlns:a16="http://schemas.microsoft.com/office/drawing/2014/main" id="{3A70D2FD-F8E7-1141-8A1D-5141ACE91C85}"/>
              </a:ext>
            </a:extLst>
          </p:cNvPr>
          <p:cNvSpPr/>
          <p:nvPr/>
        </p:nvSpPr>
        <p:spPr>
          <a:xfrm>
            <a:off x="869952" y="6172044"/>
            <a:ext cx="241300" cy="254000"/>
          </a:xfrm>
          <a:prstGeom prst="ellipse">
            <a:avLst/>
          </a:prstGeom>
          <a:gradFill>
            <a:gsLst>
              <a:gs pos="0">
                <a:schemeClr val="accent5">
                  <a:lumMod val="20000"/>
                  <a:lumOff val="80000"/>
                </a:schemeClr>
              </a:gs>
              <a:gs pos="100000">
                <a:schemeClr val="accent5">
                  <a:lumMod val="75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TextBox 49">
            <a:extLst>
              <a:ext uri="{FF2B5EF4-FFF2-40B4-BE49-F238E27FC236}">
                <a16:creationId xmlns:a16="http://schemas.microsoft.com/office/drawing/2014/main" id="{96AAA096-B5FA-B042-A164-80E18C666B2A}"/>
              </a:ext>
            </a:extLst>
          </p:cNvPr>
          <p:cNvSpPr txBox="1"/>
          <p:nvPr/>
        </p:nvSpPr>
        <p:spPr>
          <a:xfrm>
            <a:off x="1174753" y="6114378"/>
            <a:ext cx="7043916" cy="369332"/>
          </a:xfrm>
          <a:prstGeom prst="rect">
            <a:avLst/>
          </a:prstGeom>
          <a:noFill/>
        </p:spPr>
        <p:txBody>
          <a:bodyPr wrap="none" rtlCol="0">
            <a:spAutoFit/>
          </a:bodyPr>
          <a:lstStyle/>
          <a:p>
            <a:r>
              <a:rPr lang="en-AU" b="1" dirty="0">
                <a:latin typeface="Arial Narrow" panose="020B0604020202020204" pitchFamily="34" charset="0"/>
                <a:cs typeface="Arial Narrow" panose="020B0604020202020204" pitchFamily="34" charset="0"/>
              </a:rPr>
              <a:t>Peers</a:t>
            </a:r>
            <a:r>
              <a:rPr lang="en-AU" dirty="0">
                <a:latin typeface="Arial Narrow" panose="020B0604020202020204" pitchFamily="34" charset="0"/>
                <a:cs typeface="Arial Narrow" panose="020B0604020202020204" pitchFamily="34" charset="0"/>
              </a:rPr>
              <a:t> </a:t>
            </a:r>
            <a:r>
              <a:rPr lang="en-AU" b="1" dirty="0">
                <a:latin typeface="Arial Narrow" panose="020B0604020202020204" pitchFamily="34" charset="0"/>
                <a:cs typeface="Arial Narrow" panose="020B0604020202020204" pitchFamily="34" charset="0"/>
              </a:rPr>
              <a:t>commit blocks of transactions into the ledger</a:t>
            </a:r>
            <a:r>
              <a:rPr lang="en-AU" dirty="0">
                <a:latin typeface="Arial Narrow" panose="020B0604020202020204" pitchFamily="34" charset="0"/>
                <a:cs typeface="Arial Narrow" panose="020B0604020202020204" pitchFamily="34" charset="0"/>
              </a:rPr>
              <a:t>(after orderer sequencing)</a:t>
            </a:r>
          </a:p>
        </p:txBody>
      </p:sp>
      <p:cxnSp>
        <p:nvCxnSpPr>
          <p:cNvPr id="51" name="Straight Arrow Connector 50">
            <a:extLst>
              <a:ext uri="{FF2B5EF4-FFF2-40B4-BE49-F238E27FC236}">
                <a16:creationId xmlns:a16="http://schemas.microsoft.com/office/drawing/2014/main" id="{EBF9545E-3294-D646-85F0-D22B9EB77ACD}"/>
              </a:ext>
            </a:extLst>
          </p:cNvPr>
          <p:cNvCxnSpPr/>
          <p:nvPr/>
        </p:nvCxnSpPr>
        <p:spPr>
          <a:xfrm>
            <a:off x="1009653" y="5385676"/>
            <a:ext cx="0" cy="2682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C0555C-5728-4B4B-832C-200B137DA32A}"/>
              </a:ext>
            </a:extLst>
          </p:cNvPr>
          <p:cNvCxnSpPr/>
          <p:nvPr/>
        </p:nvCxnSpPr>
        <p:spPr>
          <a:xfrm>
            <a:off x="1009653" y="5899510"/>
            <a:ext cx="0" cy="2682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4B95A6A4-67AF-634A-AEF6-CAE5B843C644}"/>
              </a:ext>
            </a:extLst>
          </p:cNvPr>
          <p:cNvSpPr/>
          <p:nvPr/>
        </p:nvSpPr>
        <p:spPr>
          <a:xfrm>
            <a:off x="419100" y="3407847"/>
            <a:ext cx="9258300" cy="3259653"/>
          </a:xfrm>
          <a:prstGeom prst="roundRect">
            <a:avLst>
              <a:gd name="adj" fmla="val 4289"/>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Arc 37">
            <a:extLst>
              <a:ext uri="{FF2B5EF4-FFF2-40B4-BE49-F238E27FC236}">
                <a16:creationId xmlns:a16="http://schemas.microsoft.com/office/drawing/2014/main" id="{5D5EFB7A-435D-ED4C-9B88-C752ECEC4EFA}"/>
              </a:ext>
            </a:extLst>
          </p:cNvPr>
          <p:cNvSpPr/>
          <p:nvPr/>
        </p:nvSpPr>
        <p:spPr>
          <a:xfrm rot="5400000">
            <a:off x="711003" y="6260944"/>
            <a:ext cx="288000" cy="288000"/>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40" name="Straight Connector 39">
            <a:extLst>
              <a:ext uri="{FF2B5EF4-FFF2-40B4-BE49-F238E27FC236}">
                <a16:creationId xmlns:a16="http://schemas.microsoft.com/office/drawing/2014/main" id="{CFDF333A-3B47-8546-93E7-B760474AA7DD}"/>
              </a:ext>
            </a:extLst>
          </p:cNvPr>
          <p:cNvCxnSpPr/>
          <p:nvPr/>
        </p:nvCxnSpPr>
        <p:spPr>
          <a:xfrm>
            <a:off x="585038" y="5905995"/>
            <a:ext cx="0" cy="5032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Arc 56">
            <a:extLst>
              <a:ext uri="{FF2B5EF4-FFF2-40B4-BE49-F238E27FC236}">
                <a16:creationId xmlns:a16="http://schemas.microsoft.com/office/drawing/2014/main" id="{7966C7DA-291B-914A-8E69-7DCCF91B8F31}"/>
              </a:ext>
            </a:extLst>
          </p:cNvPr>
          <p:cNvSpPr/>
          <p:nvPr/>
        </p:nvSpPr>
        <p:spPr>
          <a:xfrm rot="10800000">
            <a:off x="586197" y="6261265"/>
            <a:ext cx="288000" cy="288000"/>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8" name="Straight Connector 57">
            <a:extLst>
              <a:ext uri="{FF2B5EF4-FFF2-40B4-BE49-F238E27FC236}">
                <a16:creationId xmlns:a16="http://schemas.microsoft.com/office/drawing/2014/main" id="{AF30CFB8-9B3C-724D-A396-AAEFB45B6FDF}"/>
              </a:ext>
            </a:extLst>
          </p:cNvPr>
          <p:cNvCxnSpPr>
            <a:cxnSpLocks/>
          </p:cNvCxnSpPr>
          <p:nvPr/>
        </p:nvCxnSpPr>
        <p:spPr>
          <a:xfrm flipH="1">
            <a:off x="730197" y="6548961"/>
            <a:ext cx="1080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963CE818-D775-9243-9A89-B0B9B0D653FA}"/>
              </a:ext>
            </a:extLst>
          </p:cNvPr>
          <p:cNvSpPr/>
          <p:nvPr/>
        </p:nvSpPr>
        <p:spPr>
          <a:xfrm rot="16200000">
            <a:off x="581952" y="5780975"/>
            <a:ext cx="288000" cy="288000"/>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61" name="Straight Connector 60">
            <a:extLst>
              <a:ext uri="{FF2B5EF4-FFF2-40B4-BE49-F238E27FC236}">
                <a16:creationId xmlns:a16="http://schemas.microsoft.com/office/drawing/2014/main" id="{9DCA9F4C-BFD5-8B46-961F-F80869801C50}"/>
              </a:ext>
            </a:extLst>
          </p:cNvPr>
          <p:cNvCxnSpPr>
            <a:cxnSpLocks/>
          </p:cNvCxnSpPr>
          <p:nvPr/>
        </p:nvCxnSpPr>
        <p:spPr>
          <a:xfrm flipH="1">
            <a:off x="732437" y="5776736"/>
            <a:ext cx="108003" cy="0"/>
          </a:xfrm>
          <a:prstGeom prst="line">
            <a:avLst/>
          </a:prstGeom>
          <a:ln>
            <a:solidFill>
              <a:schemeClr val="tx1"/>
            </a:solidFill>
            <a:prstDash val="dash"/>
            <a:headEnd type="stealth"/>
            <a:tailEnd type="none"/>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66E0D88B-72AD-8847-B3CC-43E080D18857}"/>
              </a:ext>
            </a:extLst>
          </p:cNvPr>
          <p:cNvSpPr/>
          <p:nvPr/>
        </p:nvSpPr>
        <p:spPr>
          <a:xfrm>
            <a:off x="9543192" y="3582671"/>
            <a:ext cx="287096" cy="2966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TextBox 54">
            <a:extLst>
              <a:ext uri="{FF2B5EF4-FFF2-40B4-BE49-F238E27FC236}">
                <a16:creationId xmlns:a16="http://schemas.microsoft.com/office/drawing/2014/main" id="{4E510EE2-8908-2242-A534-1688DB28CF7A}"/>
              </a:ext>
            </a:extLst>
          </p:cNvPr>
          <p:cNvSpPr txBox="1"/>
          <p:nvPr/>
        </p:nvSpPr>
        <p:spPr>
          <a:xfrm rot="16200000">
            <a:off x="8738130" y="4882764"/>
            <a:ext cx="1919180" cy="276999"/>
          </a:xfrm>
          <a:prstGeom prst="rect">
            <a:avLst/>
          </a:prstGeom>
          <a:noFill/>
        </p:spPr>
        <p:txBody>
          <a:bodyPr wrap="none" rtlCol="0">
            <a:spAutoFit/>
          </a:bodyPr>
          <a:lstStyle/>
          <a:p>
            <a:r>
              <a:rPr lang="en-AU" sz="1200" b="1" dirty="0">
                <a:solidFill>
                  <a:schemeClr val="bg1"/>
                </a:solidFill>
              </a:rPr>
              <a:t>FOR EVERY ORGANISATION</a:t>
            </a:r>
          </a:p>
        </p:txBody>
      </p:sp>
    </p:spTree>
    <p:extLst>
      <p:ext uri="{BB962C8B-B14F-4D97-AF65-F5344CB8AC3E}">
        <p14:creationId xmlns:p14="http://schemas.microsoft.com/office/powerpoint/2010/main" val="56052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Fabric Peer Overview</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4464299" cy="461665"/>
          </a:xfrm>
          <a:prstGeom prst="rect">
            <a:avLst/>
          </a:prstGeom>
        </p:spPr>
        <p:txBody>
          <a:bodyPr wrap="none">
            <a:spAutoFit/>
          </a:bodyPr>
          <a:lstStyle/>
          <a:p>
            <a:pPr lvl="0"/>
            <a:r>
              <a:rPr lang="en-AU" sz="2400" dirty="0">
                <a:solidFill>
                  <a:prstClr val="black"/>
                </a:solidFill>
              </a:rPr>
              <a:t>Chaincode Life-cycle Management</a:t>
            </a:r>
          </a:p>
        </p:txBody>
      </p:sp>
      <p:sp>
        <p:nvSpPr>
          <p:cNvPr id="63" name="TextBox 62">
            <a:extLst>
              <a:ext uri="{FF2B5EF4-FFF2-40B4-BE49-F238E27FC236}">
                <a16:creationId xmlns:a16="http://schemas.microsoft.com/office/drawing/2014/main" id="{856A4DF8-AEEE-0042-A430-02640835E634}"/>
              </a:ext>
            </a:extLst>
          </p:cNvPr>
          <p:cNvSpPr txBox="1"/>
          <p:nvPr/>
        </p:nvSpPr>
        <p:spPr>
          <a:xfrm>
            <a:off x="859220" y="2029673"/>
            <a:ext cx="10494580" cy="1169551"/>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Chaincode Life-cycle Management refers to the set of activities and operations that are performed by the Peer to manage and interact with chaincode containers as client submit transactions.</a:t>
            </a:r>
          </a:p>
          <a:p>
            <a:pPr>
              <a:spcBef>
                <a:spcPts val="600"/>
              </a:spcBef>
              <a:spcAft>
                <a:spcPts val="600"/>
              </a:spcAft>
            </a:pPr>
            <a:r>
              <a:rPr lang="en-AU" sz="2000" dirty="0">
                <a:latin typeface="Arial Narrow" panose="020B0604020202020204" pitchFamily="34" charset="0"/>
                <a:cs typeface="Arial Narrow" panose="020B0604020202020204" pitchFamily="34" charset="0"/>
              </a:rPr>
              <a:t>These operations essentially include:</a:t>
            </a:r>
          </a:p>
        </p:txBody>
      </p:sp>
      <p:sp>
        <p:nvSpPr>
          <p:cNvPr id="64" name="TextBox 63">
            <a:extLst>
              <a:ext uri="{FF2B5EF4-FFF2-40B4-BE49-F238E27FC236}">
                <a16:creationId xmlns:a16="http://schemas.microsoft.com/office/drawing/2014/main" id="{A2271D65-A3C4-8E4C-BAE5-B1544F26485E}"/>
              </a:ext>
            </a:extLst>
          </p:cNvPr>
          <p:cNvSpPr txBox="1"/>
          <p:nvPr/>
        </p:nvSpPr>
        <p:spPr>
          <a:xfrm>
            <a:off x="922720" y="3226108"/>
            <a:ext cx="10494580" cy="2708434"/>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installing a chaincode package onto the node</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verifying that the content of the package meets the requirements dictated by the </a:t>
            </a:r>
            <a:r>
              <a:rPr lang="en-AU" sz="2000" dirty="0" err="1">
                <a:latin typeface="Arial Narrow" panose="020B0604020202020204" pitchFamily="34" charset="0"/>
                <a:cs typeface="Arial Narrow" panose="020B0604020202020204" pitchFamily="34" charset="0"/>
              </a:rPr>
              <a:t>platfrom</a:t>
            </a:r>
            <a:r>
              <a:rPr lang="en-AU" sz="2000" dirty="0">
                <a:latin typeface="Arial Narrow" panose="020B0604020202020204" pitchFamily="34" charset="0"/>
                <a:cs typeface="Arial Narrow" panose="020B0604020202020204" pitchFamily="34" charset="0"/>
              </a:rPr>
              <a:t> it targets</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building an environment where the chaincode package can run</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activating such environment for the chaincode execution</a:t>
            </a:r>
          </a:p>
          <a:p>
            <a:pPr marL="342900" indent="-342900">
              <a:spcBef>
                <a:spcPts val="300"/>
              </a:spcBef>
              <a:spcAft>
                <a:spcPts val="300"/>
              </a:spcAft>
              <a:buFont typeface="System Font Regular"/>
              <a:buChar char="—"/>
            </a:pPr>
            <a:r>
              <a:rPr lang="en-AU" sz="2000" dirty="0" err="1">
                <a:latin typeface="Arial Narrow" panose="020B0604020202020204" pitchFamily="34" charset="0"/>
                <a:cs typeface="Arial Narrow" panose="020B0604020202020204" pitchFamily="34" charset="0"/>
              </a:rPr>
              <a:t>initilialising</a:t>
            </a:r>
            <a:r>
              <a:rPr lang="en-AU" sz="2000" dirty="0">
                <a:latin typeface="Arial Narrow" panose="020B0604020202020204" pitchFamily="34" charset="0"/>
                <a:cs typeface="Arial Narrow" panose="020B0604020202020204" pitchFamily="34" charset="0"/>
              </a:rPr>
              <a:t> the chaincode for a specific channel (instantiation)</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managing the execution environment of the chaincode for its life-time</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dispatching transaction proposals to the appropriate chaincode container as client submit them</a:t>
            </a:r>
          </a:p>
        </p:txBody>
      </p:sp>
    </p:spTree>
    <p:extLst>
      <p:ext uri="{BB962C8B-B14F-4D97-AF65-F5344CB8AC3E}">
        <p14:creationId xmlns:p14="http://schemas.microsoft.com/office/powerpoint/2010/main" val="231513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Secure Communications</a:t>
            </a:r>
          </a:p>
        </p:txBody>
      </p:sp>
      <p:sp>
        <p:nvSpPr>
          <p:cNvPr id="3" name="Content Placeholder 2">
            <a:extLst>
              <a:ext uri="{FF2B5EF4-FFF2-40B4-BE49-F238E27FC236}">
                <a16:creationId xmlns:a16="http://schemas.microsoft.com/office/drawing/2014/main" id="{F34CD28C-787E-3543-9B34-E38EB49ED9CF}"/>
              </a:ext>
            </a:extLst>
          </p:cNvPr>
          <p:cNvSpPr>
            <a:spLocks noGrp="1"/>
          </p:cNvSpPr>
          <p:nvPr>
            <p:ph idx="1"/>
          </p:nvPr>
        </p:nvSpPr>
        <p:spPr/>
        <p:txBody>
          <a:bodyPr>
            <a:normAutofit fontScale="92500"/>
          </a:bodyPr>
          <a:lstStyle/>
          <a:p>
            <a:pPr marL="411163" indent="-411163">
              <a:buFont typeface="System Font Regular"/>
              <a:buChar char="—"/>
            </a:pPr>
            <a:r>
              <a:rPr lang="en-AU" dirty="0">
                <a:latin typeface="Arial Narrow" panose="020B0604020202020204" pitchFamily="34" charset="0"/>
                <a:cs typeface="Arial Narrow" panose="020B0604020202020204" pitchFamily="34" charset="0"/>
              </a:rPr>
              <a:t>The Chaincode process and the Peer interact over a GRPC connection, this communication can be secured with TLS since it may occur over an insecure network.</a:t>
            </a:r>
          </a:p>
          <a:p>
            <a:pPr marL="411163" indent="-411163">
              <a:buFont typeface="System Font Regular"/>
              <a:buChar char="—"/>
            </a:pPr>
            <a:r>
              <a:rPr lang="en-AU" dirty="0">
                <a:latin typeface="Arial Narrow" panose="020B0604020202020204" pitchFamily="34" charset="0"/>
                <a:cs typeface="Arial Narrow" panose="020B0604020202020204" pitchFamily="34" charset="0"/>
              </a:rPr>
              <a:t>There exists a variety of attacks that may occur if the network is insecure:</a:t>
            </a:r>
          </a:p>
          <a:p>
            <a:pPr marL="868363" lvl="1" indent="-411163">
              <a:spcBef>
                <a:spcPts val="600"/>
              </a:spcBef>
              <a:spcAft>
                <a:spcPts val="600"/>
              </a:spcAft>
              <a:buFont typeface="System Font Regular"/>
              <a:buChar char="—"/>
            </a:pPr>
            <a:r>
              <a:rPr lang="en-AU" b="1" dirty="0" err="1">
                <a:latin typeface="Arial Narrow" panose="020B0604020202020204" pitchFamily="34" charset="0"/>
                <a:cs typeface="Arial Narrow" panose="020B0604020202020204" pitchFamily="34" charset="0"/>
              </a:rPr>
              <a:t>heavesdropping</a:t>
            </a:r>
            <a:r>
              <a:rPr lang="en-AU" dirty="0">
                <a:latin typeface="Arial Narrow" panose="020B0604020202020204" pitchFamily="34" charset="0"/>
                <a:cs typeface="Arial Narrow" panose="020B0604020202020204" pitchFamily="34" charset="0"/>
              </a:rPr>
              <a:t>: made possible by someone spoofing the GRPC connection and observing the invocation of transactions as well as the responses.</a:t>
            </a:r>
            <a:r>
              <a:rPr lang="en-AU" b="1" dirty="0">
                <a:latin typeface="Arial Narrow" panose="020B0604020202020204" pitchFamily="34" charset="0"/>
                <a:cs typeface="Arial Narrow" panose="020B0604020202020204" pitchFamily="34" charset="0"/>
              </a:rPr>
              <a:t> </a:t>
            </a:r>
          </a:p>
          <a:p>
            <a:pPr marL="868363" lvl="1" indent="-411163">
              <a:spcBef>
                <a:spcPts val="600"/>
              </a:spcBef>
              <a:spcAft>
                <a:spcPts val="600"/>
              </a:spcAft>
              <a:buFont typeface="System Font Regular"/>
              <a:buChar char="—"/>
            </a:pPr>
            <a:r>
              <a:rPr lang="en-AU" b="1" dirty="0">
                <a:latin typeface="Arial Narrow" panose="020B0604020202020204" pitchFamily="34" charset="0"/>
                <a:cs typeface="Arial Narrow" panose="020B0604020202020204" pitchFamily="34" charset="0"/>
              </a:rPr>
              <a:t>peer impersonation attacks</a:t>
            </a:r>
            <a:r>
              <a:rPr lang="en-AU" dirty="0">
                <a:latin typeface="Arial Narrow" panose="020B0604020202020204" pitchFamily="34" charset="0"/>
                <a:cs typeface="Arial Narrow" panose="020B0604020202020204" pitchFamily="34" charset="0"/>
              </a:rPr>
              <a:t>: made possible by altering the configuration of the chaincode process and luring it to connect to a malicious process pretending to be the peer.</a:t>
            </a:r>
          </a:p>
          <a:p>
            <a:pPr marL="868363" lvl="1" indent="-411163">
              <a:spcBef>
                <a:spcPts val="600"/>
              </a:spcBef>
              <a:spcAft>
                <a:spcPts val="600"/>
              </a:spcAft>
              <a:buFont typeface="System Font Regular"/>
              <a:buChar char="—"/>
            </a:pPr>
            <a:r>
              <a:rPr lang="en-AU" b="1" dirty="0">
                <a:latin typeface="Arial Narrow" panose="020B0604020202020204" pitchFamily="34" charset="0"/>
                <a:cs typeface="Arial Narrow" panose="020B0604020202020204" pitchFamily="34" charset="0"/>
              </a:rPr>
              <a:t>chaincode impersonation attacks</a:t>
            </a:r>
            <a:r>
              <a:rPr lang="en-AU" dirty="0">
                <a:latin typeface="Arial Narrow" panose="020B0604020202020204" pitchFamily="34" charset="0"/>
                <a:cs typeface="Arial Narrow" panose="020B0604020202020204" pitchFamily="34" charset="0"/>
              </a:rPr>
              <a:t>: made possible by luring the peer into believing that the connected process is a legitimate chaincode, but instead it is a malicious process.</a:t>
            </a:r>
          </a:p>
          <a:p>
            <a:pPr marL="0" indent="0">
              <a:buNone/>
            </a:pPr>
            <a:endParaRPr lang="en-AU" dirty="0">
              <a:latin typeface="Arial Narrow" panose="020B0604020202020204" pitchFamily="34" charset="0"/>
              <a:cs typeface="Arial Narrow" panose="020B0604020202020204" pitchFamily="34" charset="0"/>
            </a:endParaRPr>
          </a:p>
          <a:p>
            <a:pPr marL="411163" indent="-411163">
              <a:buFont typeface="System Font Regular"/>
              <a:buChar char="—"/>
            </a:pPr>
            <a:endParaRPr lang="en-AU" dirty="0">
              <a:latin typeface="Arial Narrow" panose="020B0604020202020204" pitchFamily="34" charset="0"/>
              <a:cs typeface="Arial Narrow" panose="020B0604020202020204" pitchFamily="34" charset="0"/>
            </a:endParaRP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BBD303A4-993D-3C4F-B064-C41E6D960A1F}"/>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B7827B0D-253E-0F42-8373-4D878EDACBD7}"/>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286A6778-4356-864E-AA97-13A95E5BFDF8}"/>
                </a:ext>
              </a:extLst>
            </p:cNvPr>
            <p:cNvSpPr txBox="1"/>
            <p:nvPr/>
          </p:nvSpPr>
          <p:spPr>
            <a:xfrm>
              <a:off x="819806" y="30133"/>
              <a:ext cx="2945037"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Chaincode Management</a:t>
              </a:r>
            </a:p>
          </p:txBody>
        </p:sp>
        <p:sp>
          <p:nvSpPr>
            <p:cNvPr id="8" name="Rectangle 7">
              <a:extLst>
                <a:ext uri="{FF2B5EF4-FFF2-40B4-BE49-F238E27FC236}">
                  <a16:creationId xmlns:a16="http://schemas.microsoft.com/office/drawing/2014/main" id="{F1CD2466-D0C2-1C48-9E0C-3F36D7DD8658}"/>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1</a:t>
              </a:r>
              <a:endParaRPr lang="en-AU" sz="3600" b="1" dirty="0">
                <a:latin typeface="Impact" panose="020B0806030902050204" pitchFamily="34" charset="0"/>
                <a:cs typeface="Aharoni" panose="02010803020104030203" pitchFamily="2" charset="-79"/>
              </a:endParaRPr>
            </a:p>
          </p:txBody>
        </p:sp>
      </p:grpSp>
    </p:spTree>
    <p:extLst>
      <p:ext uri="{BB962C8B-B14F-4D97-AF65-F5344CB8AC3E}">
        <p14:creationId xmlns:p14="http://schemas.microsoft.com/office/powerpoint/2010/main" val="15020996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Fabric Peer Overview</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4624215" cy="461665"/>
          </a:xfrm>
          <a:prstGeom prst="rect">
            <a:avLst/>
          </a:prstGeom>
        </p:spPr>
        <p:txBody>
          <a:bodyPr wrap="none">
            <a:spAutoFit/>
          </a:bodyPr>
          <a:lstStyle/>
          <a:p>
            <a:pPr lvl="0"/>
            <a:r>
              <a:rPr lang="en-AU" sz="2400" dirty="0">
                <a:solidFill>
                  <a:prstClr val="black"/>
                </a:solidFill>
              </a:rPr>
              <a:t>Transaction Life-Cycle Management</a:t>
            </a:r>
          </a:p>
        </p:txBody>
      </p:sp>
      <p:sp>
        <p:nvSpPr>
          <p:cNvPr id="63" name="TextBox 62">
            <a:extLst>
              <a:ext uri="{FF2B5EF4-FFF2-40B4-BE49-F238E27FC236}">
                <a16:creationId xmlns:a16="http://schemas.microsoft.com/office/drawing/2014/main" id="{856A4DF8-AEEE-0042-A430-02640835E634}"/>
              </a:ext>
            </a:extLst>
          </p:cNvPr>
          <p:cNvSpPr txBox="1"/>
          <p:nvPr/>
        </p:nvSpPr>
        <p:spPr>
          <a:xfrm>
            <a:off x="859220" y="2029673"/>
            <a:ext cx="10494580"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Below is a summary view of the life-cycle of a transaction with an highlight on the involvement of the peer in the process.</a:t>
            </a:r>
          </a:p>
        </p:txBody>
      </p:sp>
      <p:pic>
        <p:nvPicPr>
          <p:cNvPr id="12" name="Picture 63" descr="C:\Users\IBM_ADMIN\AppData\Local\Microsoft\Windows\Temporary Internet Files\Content.IE5\890RTDAA\MC900433932[1].png">
            <a:extLst>
              <a:ext uri="{FF2B5EF4-FFF2-40B4-BE49-F238E27FC236}">
                <a16:creationId xmlns:a16="http://schemas.microsoft.com/office/drawing/2014/main" id="{24330564-2AFD-2647-9DE7-8DEE31D1E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78174" y="3705558"/>
            <a:ext cx="542900" cy="5429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id="{7A5A4AA2-1851-1D45-8871-144596089F9B}"/>
              </a:ext>
            </a:extLst>
          </p:cNvPr>
          <p:cNvSpPr/>
          <p:nvPr/>
        </p:nvSpPr>
        <p:spPr>
          <a:xfrm>
            <a:off x="4201668" y="2974086"/>
            <a:ext cx="2994660" cy="1428750"/>
          </a:xfrm>
          <a:prstGeom prst="roundRect">
            <a:avLst>
              <a:gd name="adj" fmla="val 8334"/>
            </a:avLst>
          </a:prstGeom>
          <a:solidFill>
            <a:srgbClr val="DEEBF7">
              <a:alpha val="52157"/>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15" name="Group 114">
            <a:extLst>
              <a:ext uri="{FF2B5EF4-FFF2-40B4-BE49-F238E27FC236}">
                <a16:creationId xmlns:a16="http://schemas.microsoft.com/office/drawing/2014/main" id="{5FABF113-7BB5-5F44-978A-B2168866C24C}"/>
              </a:ext>
            </a:extLst>
          </p:cNvPr>
          <p:cNvGrpSpPr/>
          <p:nvPr/>
        </p:nvGrpSpPr>
        <p:grpSpPr>
          <a:xfrm>
            <a:off x="4315968" y="3112606"/>
            <a:ext cx="2760672" cy="1147282"/>
            <a:chOff x="3657600" y="2984590"/>
            <a:chExt cx="2760672" cy="1147282"/>
          </a:xfrm>
        </p:grpSpPr>
        <p:sp>
          <p:nvSpPr>
            <p:cNvPr id="10" name="Rounded Rectangle 9">
              <a:extLst>
                <a:ext uri="{FF2B5EF4-FFF2-40B4-BE49-F238E27FC236}">
                  <a16:creationId xmlns:a16="http://schemas.microsoft.com/office/drawing/2014/main" id="{A1313918-AD71-0946-9699-68B1698F378A}"/>
                </a:ext>
              </a:extLst>
            </p:cNvPr>
            <p:cNvSpPr/>
            <p:nvPr/>
          </p:nvSpPr>
          <p:spPr>
            <a:xfrm>
              <a:off x="3657600" y="2984590"/>
              <a:ext cx="902970" cy="1147282"/>
            </a:xfrm>
            <a:prstGeom prst="roundRect">
              <a:avLst>
                <a:gd name="adj" fmla="val 8320"/>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ounded Rectangle 14">
              <a:extLst>
                <a:ext uri="{FF2B5EF4-FFF2-40B4-BE49-F238E27FC236}">
                  <a16:creationId xmlns:a16="http://schemas.microsoft.com/office/drawing/2014/main" id="{F9C472C6-3E3E-AF44-AB20-7CD7464D699D}"/>
                </a:ext>
              </a:extLst>
            </p:cNvPr>
            <p:cNvSpPr/>
            <p:nvPr/>
          </p:nvSpPr>
          <p:spPr>
            <a:xfrm>
              <a:off x="5490209" y="2984590"/>
              <a:ext cx="902970" cy="444410"/>
            </a:xfrm>
            <a:prstGeom prst="roundRect">
              <a:avLst>
                <a:gd name="adj" fmla="val 16036"/>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ounded Rectangle 15">
              <a:extLst>
                <a:ext uri="{FF2B5EF4-FFF2-40B4-BE49-F238E27FC236}">
                  <a16:creationId xmlns:a16="http://schemas.microsoft.com/office/drawing/2014/main" id="{09C5E711-2EB4-1043-8005-05396BB3359B}"/>
                </a:ext>
              </a:extLst>
            </p:cNvPr>
            <p:cNvSpPr/>
            <p:nvPr/>
          </p:nvSpPr>
          <p:spPr>
            <a:xfrm>
              <a:off x="5490209" y="3687462"/>
              <a:ext cx="902970" cy="444410"/>
            </a:xfrm>
            <a:prstGeom prst="roundRect">
              <a:avLst>
                <a:gd name="adj" fmla="val 16036"/>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0D9C7CF0-CD31-F349-9635-6A6ADD0D0A0E}"/>
                </a:ext>
              </a:extLst>
            </p:cNvPr>
            <p:cNvSpPr txBox="1"/>
            <p:nvPr/>
          </p:nvSpPr>
          <p:spPr>
            <a:xfrm>
              <a:off x="3777615" y="3171003"/>
              <a:ext cx="662940" cy="738664"/>
            </a:xfrm>
            <a:prstGeom prst="rect">
              <a:avLst/>
            </a:prstGeom>
            <a:noFill/>
          </p:spPr>
          <p:txBody>
            <a:bodyPr wrap="square" rtlCol="0">
              <a:spAutoFit/>
            </a:bodyPr>
            <a:lstStyle/>
            <a:p>
              <a:pPr algn="ctr"/>
              <a:r>
                <a:rPr lang="en-AU" sz="1400" dirty="0">
                  <a:latin typeface="Arial Narrow" panose="020B0604020202020204" pitchFamily="34" charset="0"/>
                  <a:cs typeface="Arial Narrow" panose="020B0604020202020204" pitchFamily="34" charset="0"/>
                </a:rPr>
                <a:t>core peer logic</a:t>
              </a:r>
            </a:p>
          </p:txBody>
        </p:sp>
        <p:sp>
          <p:nvSpPr>
            <p:cNvPr id="18" name="TextBox 17">
              <a:extLst>
                <a:ext uri="{FF2B5EF4-FFF2-40B4-BE49-F238E27FC236}">
                  <a16:creationId xmlns:a16="http://schemas.microsoft.com/office/drawing/2014/main" id="{2FE50F24-D5CD-7A4A-906E-D90CBC168674}"/>
                </a:ext>
              </a:extLst>
            </p:cNvPr>
            <p:cNvSpPr txBox="1"/>
            <p:nvPr/>
          </p:nvSpPr>
          <p:spPr>
            <a:xfrm>
              <a:off x="5490209" y="3052906"/>
              <a:ext cx="928063" cy="307777"/>
            </a:xfrm>
            <a:prstGeom prst="rect">
              <a:avLst/>
            </a:prstGeom>
            <a:noFill/>
          </p:spPr>
          <p:txBody>
            <a:bodyPr wrap="square" rtlCol="0">
              <a:spAutoFit/>
            </a:bodyPr>
            <a:lstStyle/>
            <a:p>
              <a:pPr algn="ctr"/>
              <a:r>
                <a:rPr lang="en-AU" sz="1400" dirty="0">
                  <a:latin typeface="Arial Narrow" panose="020B0604020202020204" pitchFamily="34" charset="0"/>
                  <a:cs typeface="Arial Narrow" panose="020B0604020202020204" pitchFamily="34" charset="0"/>
                </a:rPr>
                <a:t>chaincode</a:t>
              </a:r>
            </a:p>
          </p:txBody>
        </p:sp>
        <p:sp>
          <p:nvSpPr>
            <p:cNvPr id="19" name="TextBox 18">
              <a:extLst>
                <a:ext uri="{FF2B5EF4-FFF2-40B4-BE49-F238E27FC236}">
                  <a16:creationId xmlns:a16="http://schemas.microsoft.com/office/drawing/2014/main" id="{C55C09BB-71C6-264B-9D40-4413BA71CA0C}"/>
                </a:ext>
              </a:extLst>
            </p:cNvPr>
            <p:cNvSpPr txBox="1"/>
            <p:nvPr/>
          </p:nvSpPr>
          <p:spPr>
            <a:xfrm>
              <a:off x="5476546" y="3755778"/>
              <a:ext cx="928063" cy="307777"/>
            </a:xfrm>
            <a:prstGeom prst="rect">
              <a:avLst/>
            </a:prstGeom>
            <a:noFill/>
          </p:spPr>
          <p:txBody>
            <a:bodyPr wrap="square" rtlCol="0">
              <a:spAutoFit/>
            </a:bodyPr>
            <a:lstStyle/>
            <a:p>
              <a:pPr algn="ctr"/>
              <a:r>
                <a:rPr lang="en-AU" sz="1400" dirty="0">
                  <a:latin typeface="Arial Narrow" panose="020B0604020202020204" pitchFamily="34" charset="0"/>
                  <a:cs typeface="Arial Narrow" panose="020B0604020202020204" pitchFamily="34" charset="0"/>
                </a:rPr>
                <a:t>ledger</a:t>
              </a:r>
            </a:p>
          </p:txBody>
        </p:sp>
      </p:grpSp>
      <p:sp>
        <p:nvSpPr>
          <p:cNvPr id="22" name="Rounded Rectangle 21">
            <a:extLst>
              <a:ext uri="{FF2B5EF4-FFF2-40B4-BE49-F238E27FC236}">
                <a16:creationId xmlns:a16="http://schemas.microsoft.com/office/drawing/2014/main" id="{36265F3C-540A-2240-8C2B-94E88DA1E80F}"/>
              </a:ext>
            </a:extLst>
          </p:cNvPr>
          <p:cNvSpPr/>
          <p:nvPr/>
        </p:nvSpPr>
        <p:spPr>
          <a:xfrm>
            <a:off x="4178808" y="4511347"/>
            <a:ext cx="3017520" cy="436044"/>
          </a:xfrm>
          <a:prstGeom prst="roundRect">
            <a:avLst>
              <a:gd name="adj" fmla="val 18819"/>
            </a:avLst>
          </a:prstGeom>
          <a:solidFill>
            <a:srgbClr val="DEEBF7">
              <a:alpha val="52157"/>
            </a:srgbClr>
          </a:solidFill>
          <a:ln>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ounded Rectangle 28">
            <a:extLst>
              <a:ext uri="{FF2B5EF4-FFF2-40B4-BE49-F238E27FC236}">
                <a16:creationId xmlns:a16="http://schemas.microsoft.com/office/drawing/2014/main" id="{5D1E82F8-FB27-EB45-86DD-1180235E7052}"/>
              </a:ext>
            </a:extLst>
          </p:cNvPr>
          <p:cNvSpPr/>
          <p:nvPr/>
        </p:nvSpPr>
        <p:spPr>
          <a:xfrm>
            <a:off x="4178807" y="5055902"/>
            <a:ext cx="3017517" cy="436044"/>
          </a:xfrm>
          <a:prstGeom prst="roundRect">
            <a:avLst>
              <a:gd name="adj" fmla="val 18819"/>
            </a:avLst>
          </a:prstGeom>
          <a:solidFill>
            <a:srgbClr val="DEEBF7">
              <a:alpha val="52157"/>
            </a:srgbClr>
          </a:solidFill>
          <a:ln>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TextBox 29">
            <a:extLst>
              <a:ext uri="{FF2B5EF4-FFF2-40B4-BE49-F238E27FC236}">
                <a16:creationId xmlns:a16="http://schemas.microsoft.com/office/drawing/2014/main" id="{54C328DC-8828-054E-BB06-EE15003D06E1}"/>
              </a:ext>
            </a:extLst>
          </p:cNvPr>
          <p:cNvSpPr txBox="1"/>
          <p:nvPr/>
        </p:nvSpPr>
        <p:spPr>
          <a:xfrm>
            <a:off x="1222642" y="4252222"/>
            <a:ext cx="1001635" cy="738664"/>
          </a:xfrm>
          <a:prstGeom prst="rect">
            <a:avLst/>
          </a:prstGeom>
          <a:noFill/>
        </p:spPr>
        <p:txBody>
          <a:bodyPr wrap="square" rtlCol="0">
            <a:spAutoFit/>
          </a:bodyPr>
          <a:lstStyle/>
          <a:p>
            <a:pPr algn="ctr"/>
            <a:r>
              <a:rPr lang="en-AU" sz="1400" dirty="0">
                <a:latin typeface="Arial Narrow" panose="020B0604020202020204" pitchFamily="34" charset="0"/>
                <a:cs typeface="Arial Narrow" panose="020B0604020202020204" pitchFamily="34" charset="0"/>
              </a:rPr>
              <a:t>client application (via SDK)</a:t>
            </a:r>
          </a:p>
        </p:txBody>
      </p:sp>
      <p:grpSp>
        <p:nvGrpSpPr>
          <p:cNvPr id="116" name="Group 115">
            <a:extLst>
              <a:ext uri="{FF2B5EF4-FFF2-40B4-BE49-F238E27FC236}">
                <a16:creationId xmlns:a16="http://schemas.microsoft.com/office/drawing/2014/main" id="{C42CAF2D-E78A-7B42-A84D-189F38624FD1}"/>
              </a:ext>
            </a:extLst>
          </p:cNvPr>
          <p:cNvGrpSpPr/>
          <p:nvPr/>
        </p:nvGrpSpPr>
        <p:grpSpPr>
          <a:xfrm>
            <a:off x="5218938" y="2996863"/>
            <a:ext cx="929639" cy="261610"/>
            <a:chOff x="4560570" y="2868847"/>
            <a:chExt cx="929639" cy="261610"/>
          </a:xfrm>
        </p:grpSpPr>
        <p:cxnSp>
          <p:nvCxnSpPr>
            <p:cNvPr id="38" name="Straight Arrow Connector 37">
              <a:extLst>
                <a:ext uri="{FF2B5EF4-FFF2-40B4-BE49-F238E27FC236}">
                  <a16:creationId xmlns:a16="http://schemas.microsoft.com/office/drawing/2014/main" id="{0260C2F4-351C-CB49-BFB4-1888C203EAA8}"/>
                </a:ext>
              </a:extLst>
            </p:cNvPr>
            <p:cNvCxnSpPr>
              <a:cxnSpLocks/>
            </p:cNvCxnSpPr>
            <p:nvPr/>
          </p:nvCxnSpPr>
          <p:spPr>
            <a:xfrm>
              <a:off x="4560570" y="3102423"/>
              <a:ext cx="929639"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A35FB2D-B671-BF4B-9D50-75917D5EFDF1}"/>
                </a:ext>
              </a:extLst>
            </p:cNvPr>
            <p:cNvSpPr txBox="1"/>
            <p:nvPr/>
          </p:nvSpPr>
          <p:spPr>
            <a:xfrm>
              <a:off x="4721702" y="2868847"/>
              <a:ext cx="639919" cy="261610"/>
            </a:xfrm>
            <a:prstGeom prst="rect">
              <a:avLst/>
            </a:prstGeom>
            <a:noFill/>
          </p:spPr>
          <p:txBody>
            <a:bodyPr wrap="none" rtlCol="0">
              <a:spAutoFit/>
            </a:bodyPr>
            <a:lstStyle/>
            <a:p>
              <a:r>
                <a:rPr lang="en-AU" sz="1100" b="1" dirty="0"/>
                <a:t>INVOKE</a:t>
              </a:r>
              <a:endParaRPr lang="en-AU" b="1" dirty="0"/>
            </a:p>
          </p:txBody>
        </p:sp>
      </p:grpSp>
      <p:grpSp>
        <p:nvGrpSpPr>
          <p:cNvPr id="117" name="Group 116">
            <a:extLst>
              <a:ext uri="{FF2B5EF4-FFF2-40B4-BE49-F238E27FC236}">
                <a16:creationId xmlns:a16="http://schemas.microsoft.com/office/drawing/2014/main" id="{DDACC2A3-D7E9-4342-AB59-A059B1271274}"/>
              </a:ext>
            </a:extLst>
          </p:cNvPr>
          <p:cNvGrpSpPr/>
          <p:nvPr/>
        </p:nvGrpSpPr>
        <p:grpSpPr>
          <a:xfrm>
            <a:off x="5230368" y="3334810"/>
            <a:ext cx="938829" cy="261610"/>
            <a:chOff x="4572000" y="3206794"/>
            <a:chExt cx="938829" cy="261610"/>
          </a:xfrm>
        </p:grpSpPr>
        <p:cxnSp>
          <p:nvCxnSpPr>
            <p:cNvPr id="42" name="Straight Arrow Connector 41">
              <a:extLst>
                <a:ext uri="{FF2B5EF4-FFF2-40B4-BE49-F238E27FC236}">
                  <a16:creationId xmlns:a16="http://schemas.microsoft.com/office/drawing/2014/main" id="{FB41AF44-34B6-E742-BFA7-170E207F4F0B}"/>
                </a:ext>
              </a:extLst>
            </p:cNvPr>
            <p:cNvCxnSpPr>
              <a:cxnSpLocks/>
            </p:cNvCxnSpPr>
            <p:nvPr/>
          </p:nvCxnSpPr>
          <p:spPr>
            <a:xfrm flipH="1">
              <a:off x="4572000" y="3206794"/>
              <a:ext cx="901845"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530842C-744C-A24C-95E3-03E87E96453F}"/>
                </a:ext>
              </a:extLst>
            </p:cNvPr>
            <p:cNvSpPr txBox="1"/>
            <p:nvPr/>
          </p:nvSpPr>
          <p:spPr>
            <a:xfrm>
              <a:off x="4600002" y="3206794"/>
              <a:ext cx="910827" cy="261610"/>
            </a:xfrm>
            <a:prstGeom prst="rect">
              <a:avLst/>
            </a:prstGeom>
            <a:noFill/>
          </p:spPr>
          <p:txBody>
            <a:bodyPr wrap="none" rtlCol="0">
              <a:spAutoFit/>
            </a:bodyPr>
            <a:lstStyle/>
            <a:p>
              <a:r>
                <a:rPr lang="en-AU" sz="1100" b="1" dirty="0"/>
                <a:t>COMPLETED</a:t>
              </a:r>
              <a:endParaRPr lang="en-AU" b="1" dirty="0"/>
            </a:p>
          </p:txBody>
        </p:sp>
      </p:grpSp>
      <p:grpSp>
        <p:nvGrpSpPr>
          <p:cNvPr id="114" name="Group 113">
            <a:extLst>
              <a:ext uri="{FF2B5EF4-FFF2-40B4-BE49-F238E27FC236}">
                <a16:creationId xmlns:a16="http://schemas.microsoft.com/office/drawing/2014/main" id="{D432FBD7-F14E-EC48-B764-44C7C9E6B8B1}"/>
              </a:ext>
            </a:extLst>
          </p:cNvPr>
          <p:cNvGrpSpPr/>
          <p:nvPr/>
        </p:nvGrpSpPr>
        <p:grpSpPr>
          <a:xfrm>
            <a:off x="2105067" y="3396042"/>
            <a:ext cx="2096601" cy="1877882"/>
            <a:chOff x="1446699" y="3268026"/>
            <a:chExt cx="2096601" cy="1877882"/>
          </a:xfrm>
        </p:grpSpPr>
        <p:cxnSp>
          <p:nvCxnSpPr>
            <p:cNvPr id="20" name="Straight Arrow Connector 19">
              <a:extLst>
                <a:ext uri="{FF2B5EF4-FFF2-40B4-BE49-F238E27FC236}">
                  <a16:creationId xmlns:a16="http://schemas.microsoft.com/office/drawing/2014/main" id="{93D4E770-ED2F-6540-8E25-AA92AC4B8074}"/>
                </a:ext>
              </a:extLst>
            </p:cNvPr>
            <p:cNvCxnSpPr>
              <a:cxnSpLocks/>
            </p:cNvCxnSpPr>
            <p:nvPr/>
          </p:nvCxnSpPr>
          <p:spPr>
            <a:xfrm flipV="1">
              <a:off x="1446699" y="3268026"/>
              <a:ext cx="2096601" cy="583166"/>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AA17780-33BE-3A41-B161-C06EEF37BB61}"/>
                </a:ext>
              </a:extLst>
            </p:cNvPr>
            <p:cNvCxnSpPr>
              <a:cxnSpLocks/>
            </p:cNvCxnSpPr>
            <p:nvPr/>
          </p:nvCxnSpPr>
          <p:spPr>
            <a:xfrm>
              <a:off x="1465576" y="3863335"/>
              <a:ext cx="2054864" cy="738018"/>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5352F7-64CA-3C42-9917-DFB7AA4A47A6}"/>
                </a:ext>
              </a:extLst>
            </p:cNvPr>
            <p:cNvCxnSpPr>
              <a:cxnSpLocks/>
            </p:cNvCxnSpPr>
            <p:nvPr/>
          </p:nvCxnSpPr>
          <p:spPr>
            <a:xfrm>
              <a:off x="1465574" y="3859654"/>
              <a:ext cx="2054865" cy="1286254"/>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F48ADF3-13A7-EE4D-8565-21C7CBC4FE41}"/>
                </a:ext>
              </a:extLst>
            </p:cNvPr>
            <p:cNvSpPr txBox="1"/>
            <p:nvPr/>
          </p:nvSpPr>
          <p:spPr>
            <a:xfrm rot="20694639">
              <a:off x="1559168" y="3295653"/>
              <a:ext cx="1787669" cy="261610"/>
            </a:xfrm>
            <a:prstGeom prst="rect">
              <a:avLst/>
            </a:prstGeom>
            <a:noFill/>
          </p:spPr>
          <p:txBody>
            <a:bodyPr wrap="none" rtlCol="0">
              <a:spAutoFit/>
            </a:bodyPr>
            <a:lstStyle/>
            <a:p>
              <a:r>
                <a:rPr lang="en-AU" sz="1100" b="1" dirty="0">
                  <a:latin typeface="Arial Narrow" panose="020B0604020202020204" pitchFamily="34" charset="0"/>
                  <a:cs typeface="Arial Narrow" panose="020B0604020202020204" pitchFamily="34" charset="0"/>
                </a:rPr>
                <a:t>TRANSANCTION PROPOSAL</a:t>
              </a:r>
            </a:p>
          </p:txBody>
        </p:sp>
      </p:grpSp>
      <p:sp>
        <p:nvSpPr>
          <p:cNvPr id="49" name="Oval 48">
            <a:extLst>
              <a:ext uri="{FF2B5EF4-FFF2-40B4-BE49-F238E27FC236}">
                <a16:creationId xmlns:a16="http://schemas.microsoft.com/office/drawing/2014/main" id="{D09BDBD9-BB0C-1941-866B-DADE171C2229}"/>
              </a:ext>
            </a:extLst>
          </p:cNvPr>
          <p:cNvSpPr>
            <a:spLocks noChangeAspect="1"/>
          </p:cNvSpPr>
          <p:nvPr/>
        </p:nvSpPr>
        <p:spPr>
          <a:xfrm>
            <a:off x="1274167" y="3596420"/>
            <a:ext cx="288000" cy="2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1</a:t>
            </a:r>
            <a:endParaRPr lang="en-AU" b="1" dirty="0"/>
          </a:p>
        </p:txBody>
      </p:sp>
      <p:sp>
        <p:nvSpPr>
          <p:cNvPr id="53" name="Oval 52">
            <a:extLst>
              <a:ext uri="{FF2B5EF4-FFF2-40B4-BE49-F238E27FC236}">
                <a16:creationId xmlns:a16="http://schemas.microsoft.com/office/drawing/2014/main" id="{F840647B-CA00-2946-92C5-B6BB437EBEC5}"/>
              </a:ext>
            </a:extLst>
          </p:cNvPr>
          <p:cNvSpPr>
            <a:spLocks noChangeAspect="1"/>
          </p:cNvSpPr>
          <p:nvPr/>
        </p:nvSpPr>
        <p:spPr>
          <a:xfrm>
            <a:off x="6858018" y="2904108"/>
            <a:ext cx="288000" cy="2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2</a:t>
            </a:r>
            <a:endParaRPr lang="en-AU" b="1" dirty="0"/>
          </a:p>
        </p:txBody>
      </p:sp>
      <p:grpSp>
        <p:nvGrpSpPr>
          <p:cNvPr id="118" name="Group 117">
            <a:extLst>
              <a:ext uri="{FF2B5EF4-FFF2-40B4-BE49-F238E27FC236}">
                <a16:creationId xmlns:a16="http://schemas.microsoft.com/office/drawing/2014/main" id="{22C8EDF1-C74E-A249-9BBD-8C5060D5CA20}"/>
              </a:ext>
            </a:extLst>
          </p:cNvPr>
          <p:cNvGrpSpPr/>
          <p:nvPr/>
        </p:nvGrpSpPr>
        <p:grpSpPr>
          <a:xfrm>
            <a:off x="1830237" y="3688461"/>
            <a:ext cx="2428870" cy="1609019"/>
            <a:chOff x="1171869" y="3560445"/>
            <a:chExt cx="2428870" cy="1609019"/>
          </a:xfrm>
        </p:grpSpPr>
        <p:cxnSp>
          <p:nvCxnSpPr>
            <p:cNvPr id="54" name="Straight Arrow Connector 53">
              <a:extLst>
                <a:ext uri="{FF2B5EF4-FFF2-40B4-BE49-F238E27FC236}">
                  <a16:creationId xmlns:a16="http://schemas.microsoft.com/office/drawing/2014/main" id="{6CB6BE89-04F1-F544-990C-EDF9787B843E}"/>
                </a:ext>
              </a:extLst>
            </p:cNvPr>
            <p:cNvCxnSpPr>
              <a:cxnSpLocks/>
            </p:cNvCxnSpPr>
            <p:nvPr/>
          </p:nvCxnSpPr>
          <p:spPr>
            <a:xfrm flipH="1">
              <a:off x="1437022" y="3560445"/>
              <a:ext cx="2124566" cy="1609019"/>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D7EAF2F-D0B2-AD42-82C5-94022F33F359}"/>
                </a:ext>
              </a:extLst>
            </p:cNvPr>
            <p:cNvSpPr txBox="1"/>
            <p:nvPr/>
          </p:nvSpPr>
          <p:spPr>
            <a:xfrm rot="19396263">
              <a:off x="1171869" y="4144497"/>
              <a:ext cx="2428870" cy="261610"/>
            </a:xfrm>
            <a:prstGeom prst="rect">
              <a:avLst/>
            </a:prstGeom>
            <a:noFill/>
          </p:spPr>
          <p:txBody>
            <a:bodyPr wrap="none" rtlCol="0">
              <a:spAutoFit/>
            </a:bodyPr>
            <a:lstStyle/>
            <a:p>
              <a:r>
                <a:rPr lang="en-AU" sz="1100" b="1" dirty="0">
                  <a:latin typeface="Arial Narrow" panose="020B0604020202020204" pitchFamily="34" charset="0"/>
                  <a:cs typeface="Arial Narrow" panose="020B0604020202020204" pitchFamily="34" charset="0"/>
                </a:rPr>
                <a:t>SIGNED TRANSACTION ENDORSEMENT</a:t>
              </a:r>
            </a:p>
          </p:txBody>
        </p:sp>
        <p:cxnSp>
          <p:nvCxnSpPr>
            <p:cNvPr id="58" name="Straight Arrow Connector 57">
              <a:extLst>
                <a:ext uri="{FF2B5EF4-FFF2-40B4-BE49-F238E27FC236}">
                  <a16:creationId xmlns:a16="http://schemas.microsoft.com/office/drawing/2014/main" id="{227858A7-0B1A-6B43-B356-7A82E242E9B2}"/>
                </a:ext>
              </a:extLst>
            </p:cNvPr>
            <p:cNvCxnSpPr>
              <a:cxnSpLocks/>
            </p:cNvCxnSpPr>
            <p:nvPr/>
          </p:nvCxnSpPr>
          <p:spPr>
            <a:xfrm flipH="1">
              <a:off x="1442713" y="4594704"/>
              <a:ext cx="2050420" cy="559666"/>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637F2D3-7F0E-4F4F-8595-76988127262C}"/>
                </a:ext>
              </a:extLst>
            </p:cNvPr>
            <p:cNvCxnSpPr>
              <a:cxnSpLocks/>
            </p:cNvCxnSpPr>
            <p:nvPr/>
          </p:nvCxnSpPr>
          <p:spPr>
            <a:xfrm flipH="1">
              <a:off x="1461001" y="5145908"/>
              <a:ext cx="2077726" cy="1835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6E2C3565-D79F-8645-BB6A-40C19EE9593D}"/>
              </a:ext>
            </a:extLst>
          </p:cNvPr>
          <p:cNvGrpSpPr/>
          <p:nvPr/>
        </p:nvGrpSpPr>
        <p:grpSpPr>
          <a:xfrm>
            <a:off x="818389" y="5063318"/>
            <a:ext cx="1863090" cy="1030740"/>
            <a:chOff x="160021" y="4935302"/>
            <a:chExt cx="1863090" cy="1030740"/>
          </a:xfrm>
        </p:grpSpPr>
        <p:pic>
          <p:nvPicPr>
            <p:cNvPr id="51" name="Picture 63" descr="C:\Users\IBM_ADMIN\AppData\Local\Microsoft\Windows\Temporary Internet Files\Content.IE5\890RTDAA\MC900433932[1].png">
              <a:extLst>
                <a:ext uri="{FF2B5EF4-FFF2-40B4-BE49-F238E27FC236}">
                  <a16:creationId xmlns:a16="http://schemas.microsoft.com/office/drawing/2014/main" id="{AF9076F3-5DF4-4A4C-B2D5-D858B01AD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3641" y="4954940"/>
              <a:ext cx="542900" cy="542900"/>
            </a:xfrm>
            <a:prstGeom prst="rect">
              <a:avLst/>
            </a:prstGeom>
            <a:noFill/>
            <a:extLst>
              <a:ext uri="{909E8E84-426E-40dd-AFC4-6F175D3DCCD1}">
                <a14:hiddenFill xmlns=""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D0C5EE00-FAEB-2B4E-B397-4CFED1524185}"/>
                </a:ext>
              </a:extLst>
            </p:cNvPr>
            <p:cNvSpPr txBox="1"/>
            <p:nvPr/>
          </p:nvSpPr>
          <p:spPr>
            <a:xfrm>
              <a:off x="160021" y="5442822"/>
              <a:ext cx="1863090" cy="523220"/>
            </a:xfrm>
            <a:prstGeom prst="rect">
              <a:avLst/>
            </a:prstGeom>
            <a:noFill/>
          </p:spPr>
          <p:txBody>
            <a:bodyPr wrap="square" rtlCol="0">
              <a:spAutoFit/>
            </a:bodyPr>
            <a:lstStyle/>
            <a:p>
              <a:pPr algn="ctr"/>
              <a:r>
                <a:rPr lang="en-AU" sz="1400" dirty="0">
                  <a:latin typeface="Arial Narrow" panose="020B0604020202020204" pitchFamily="34" charset="0"/>
                  <a:cs typeface="Arial Narrow" panose="020B0604020202020204" pitchFamily="34" charset="0"/>
                </a:rPr>
                <a:t>verification of signatures and comparison of results</a:t>
              </a:r>
            </a:p>
          </p:txBody>
        </p:sp>
        <p:sp>
          <p:nvSpPr>
            <p:cNvPr id="66" name="Oval 65">
              <a:extLst>
                <a:ext uri="{FF2B5EF4-FFF2-40B4-BE49-F238E27FC236}">
                  <a16:creationId xmlns:a16="http://schemas.microsoft.com/office/drawing/2014/main" id="{339D814A-1CA7-6C49-952B-6B3217F44C44}"/>
                </a:ext>
              </a:extLst>
            </p:cNvPr>
            <p:cNvSpPr>
              <a:spLocks noChangeAspect="1"/>
            </p:cNvSpPr>
            <p:nvPr/>
          </p:nvSpPr>
          <p:spPr>
            <a:xfrm>
              <a:off x="585931" y="4935302"/>
              <a:ext cx="288000" cy="2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3</a:t>
              </a:r>
              <a:endParaRPr lang="en-AU" b="1" dirty="0"/>
            </a:p>
          </p:txBody>
        </p:sp>
      </p:grpSp>
      <p:sp>
        <p:nvSpPr>
          <p:cNvPr id="77" name="Rounded Rectangle 76">
            <a:extLst>
              <a:ext uri="{FF2B5EF4-FFF2-40B4-BE49-F238E27FC236}">
                <a16:creationId xmlns:a16="http://schemas.microsoft.com/office/drawing/2014/main" id="{D92B2978-EB3D-B74D-A9EB-A86F65D97647}"/>
              </a:ext>
            </a:extLst>
          </p:cNvPr>
          <p:cNvSpPr/>
          <p:nvPr/>
        </p:nvSpPr>
        <p:spPr>
          <a:xfrm>
            <a:off x="8519167" y="4583499"/>
            <a:ext cx="2648655" cy="890009"/>
          </a:xfrm>
          <a:prstGeom prst="roundRect">
            <a:avLst>
              <a:gd name="adj" fmla="val 8334"/>
            </a:avLst>
          </a:prstGeom>
          <a:solidFill>
            <a:schemeClr val="bg1">
              <a:lumMod val="95000"/>
              <a:alpha val="52157"/>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121" name="Group 120">
            <a:extLst>
              <a:ext uri="{FF2B5EF4-FFF2-40B4-BE49-F238E27FC236}">
                <a16:creationId xmlns:a16="http://schemas.microsoft.com/office/drawing/2014/main" id="{DC17AC9D-B5BE-DF49-BCFA-E2C37B83D42C}"/>
              </a:ext>
            </a:extLst>
          </p:cNvPr>
          <p:cNvGrpSpPr/>
          <p:nvPr/>
        </p:nvGrpSpPr>
        <p:grpSpPr>
          <a:xfrm>
            <a:off x="1731336" y="5491946"/>
            <a:ext cx="7847832" cy="1112578"/>
            <a:chOff x="1072968" y="5363930"/>
            <a:chExt cx="7847832" cy="1112578"/>
          </a:xfrm>
        </p:grpSpPr>
        <p:grpSp>
          <p:nvGrpSpPr>
            <p:cNvPr id="120" name="Group 119">
              <a:extLst>
                <a:ext uri="{FF2B5EF4-FFF2-40B4-BE49-F238E27FC236}">
                  <a16:creationId xmlns:a16="http://schemas.microsoft.com/office/drawing/2014/main" id="{FC13B96F-27B8-4148-9EF8-9E4DC62B4807}"/>
                </a:ext>
              </a:extLst>
            </p:cNvPr>
            <p:cNvGrpSpPr/>
            <p:nvPr/>
          </p:nvGrpSpPr>
          <p:grpSpPr>
            <a:xfrm>
              <a:off x="1072968" y="5363930"/>
              <a:ext cx="7847832" cy="1112578"/>
              <a:chOff x="1072968" y="5363930"/>
              <a:chExt cx="7847832" cy="1112578"/>
            </a:xfrm>
          </p:grpSpPr>
          <p:cxnSp>
            <p:nvCxnSpPr>
              <p:cNvPr id="62" name="Straight Connector 61">
                <a:extLst>
                  <a:ext uri="{FF2B5EF4-FFF2-40B4-BE49-F238E27FC236}">
                    <a16:creationId xmlns:a16="http://schemas.microsoft.com/office/drawing/2014/main" id="{1F90E50D-2467-6447-A1CD-4B9B5ACB37D8}"/>
                  </a:ext>
                </a:extLst>
              </p:cNvPr>
              <p:cNvCxnSpPr>
                <a:cxnSpLocks/>
              </p:cNvCxnSpPr>
              <p:nvPr/>
            </p:nvCxnSpPr>
            <p:spPr>
              <a:xfrm flipH="1">
                <a:off x="1072968" y="5966042"/>
                <a:ext cx="310" cy="286168"/>
              </a:xfrm>
              <a:prstGeom prst="line">
                <a:avLst/>
              </a:prstGeom>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BEF56CF7-7C8A-6642-B9FB-575AB127AE27}"/>
                  </a:ext>
                </a:extLst>
              </p:cNvPr>
              <p:cNvSpPr/>
              <p:nvPr/>
            </p:nvSpPr>
            <p:spPr>
              <a:xfrm rot="10800000">
                <a:off x="1087934" y="6008508"/>
                <a:ext cx="468000" cy="468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68" name="Straight Connector 67">
                <a:extLst>
                  <a:ext uri="{FF2B5EF4-FFF2-40B4-BE49-F238E27FC236}">
                    <a16:creationId xmlns:a16="http://schemas.microsoft.com/office/drawing/2014/main" id="{043937A7-1360-F447-AB67-7FFC58DD2D91}"/>
                  </a:ext>
                </a:extLst>
              </p:cNvPr>
              <p:cNvCxnSpPr>
                <a:cxnSpLocks/>
              </p:cNvCxnSpPr>
              <p:nvPr/>
            </p:nvCxnSpPr>
            <p:spPr>
              <a:xfrm>
                <a:off x="1319834" y="6476508"/>
                <a:ext cx="7366966"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Arc 71">
                <a:extLst>
                  <a:ext uri="{FF2B5EF4-FFF2-40B4-BE49-F238E27FC236}">
                    <a16:creationId xmlns:a16="http://schemas.microsoft.com/office/drawing/2014/main" id="{BC324FFB-049A-0049-850C-651BDC7F20E8}"/>
                  </a:ext>
                </a:extLst>
              </p:cNvPr>
              <p:cNvSpPr/>
              <p:nvPr/>
            </p:nvSpPr>
            <p:spPr>
              <a:xfrm rot="5400000">
                <a:off x="8452800" y="6008508"/>
                <a:ext cx="468000" cy="468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73" name="Straight Connector 72">
                <a:extLst>
                  <a:ext uri="{FF2B5EF4-FFF2-40B4-BE49-F238E27FC236}">
                    <a16:creationId xmlns:a16="http://schemas.microsoft.com/office/drawing/2014/main" id="{EEE46BF2-34F3-F94B-B850-80E39629B22E}"/>
                  </a:ext>
                </a:extLst>
              </p:cNvPr>
              <p:cNvCxnSpPr>
                <a:cxnSpLocks/>
              </p:cNvCxnSpPr>
              <p:nvPr/>
            </p:nvCxnSpPr>
            <p:spPr>
              <a:xfrm flipH="1">
                <a:off x="8919666" y="5363930"/>
                <a:ext cx="0" cy="890008"/>
              </a:xfrm>
              <a:prstGeom prst="line">
                <a:avLst/>
              </a:prstGeom>
              <a:ln>
                <a:headEnd type="stealth"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383EC01B-F18A-9543-8172-22D4F88E693E}"/>
                </a:ext>
              </a:extLst>
            </p:cNvPr>
            <p:cNvSpPr txBox="1"/>
            <p:nvPr/>
          </p:nvSpPr>
          <p:spPr>
            <a:xfrm>
              <a:off x="3066296" y="6202755"/>
              <a:ext cx="3913251" cy="261610"/>
            </a:xfrm>
            <a:prstGeom prst="rect">
              <a:avLst/>
            </a:prstGeom>
            <a:noFill/>
          </p:spPr>
          <p:txBody>
            <a:bodyPr wrap="none" rtlCol="0">
              <a:spAutoFit/>
            </a:bodyPr>
            <a:lstStyle/>
            <a:p>
              <a:pPr algn="ctr"/>
              <a:r>
                <a:rPr lang="en-AU" sz="1100" b="1" dirty="0">
                  <a:latin typeface="Arial Narrow" panose="020B0604020202020204" pitchFamily="34" charset="0"/>
                  <a:cs typeface="Arial Narrow" panose="020B0604020202020204" pitchFamily="34" charset="0"/>
                </a:rPr>
                <a:t>PROPOSAL + ENDORSEMENT ASSEMBLED INTO A TRANSACTION</a:t>
              </a:r>
            </a:p>
          </p:txBody>
        </p:sp>
      </p:grpSp>
      <p:sp>
        <p:nvSpPr>
          <p:cNvPr id="99" name="Rounded Rectangle 98">
            <a:extLst>
              <a:ext uri="{FF2B5EF4-FFF2-40B4-BE49-F238E27FC236}">
                <a16:creationId xmlns:a16="http://schemas.microsoft.com/office/drawing/2014/main" id="{D27C2776-E6EE-7C45-A999-2C51CC7C6425}"/>
              </a:ext>
            </a:extLst>
          </p:cNvPr>
          <p:cNvSpPr/>
          <p:nvPr/>
        </p:nvSpPr>
        <p:spPr>
          <a:xfrm>
            <a:off x="4172530" y="5642363"/>
            <a:ext cx="3017517" cy="436044"/>
          </a:xfrm>
          <a:prstGeom prst="roundRect">
            <a:avLst>
              <a:gd name="adj" fmla="val 18819"/>
            </a:avLst>
          </a:prstGeom>
          <a:solidFill>
            <a:srgbClr val="DEEBF7">
              <a:alpha val="52157"/>
            </a:srgbClr>
          </a:solidFill>
          <a:ln>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4" name="Straight Arrow Connector 103">
            <a:extLst>
              <a:ext uri="{FF2B5EF4-FFF2-40B4-BE49-F238E27FC236}">
                <a16:creationId xmlns:a16="http://schemas.microsoft.com/office/drawing/2014/main" id="{4ED5FE39-E878-0445-9F7C-52CC3589B036}"/>
              </a:ext>
            </a:extLst>
          </p:cNvPr>
          <p:cNvCxnSpPr>
            <a:cxnSpLocks/>
          </p:cNvCxnSpPr>
          <p:nvPr/>
        </p:nvCxnSpPr>
        <p:spPr>
          <a:xfrm flipH="1" flipV="1">
            <a:off x="5218940" y="3709107"/>
            <a:ext cx="1965958" cy="2214"/>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063B3A3F-876C-E445-BAA6-F36BF6DEAE09}"/>
              </a:ext>
            </a:extLst>
          </p:cNvPr>
          <p:cNvGrpSpPr/>
          <p:nvPr/>
        </p:nvGrpSpPr>
        <p:grpSpPr>
          <a:xfrm>
            <a:off x="5193045" y="4037682"/>
            <a:ext cx="982961" cy="276883"/>
            <a:chOff x="4534677" y="3909666"/>
            <a:chExt cx="982961" cy="276883"/>
          </a:xfrm>
        </p:grpSpPr>
        <p:cxnSp>
          <p:nvCxnSpPr>
            <p:cNvPr id="106" name="Straight Arrow Connector 105">
              <a:extLst>
                <a:ext uri="{FF2B5EF4-FFF2-40B4-BE49-F238E27FC236}">
                  <a16:creationId xmlns:a16="http://schemas.microsoft.com/office/drawing/2014/main" id="{3CE18AC6-AAF3-8743-8F2D-FB77694FD354}"/>
                </a:ext>
              </a:extLst>
            </p:cNvPr>
            <p:cNvCxnSpPr>
              <a:cxnSpLocks/>
            </p:cNvCxnSpPr>
            <p:nvPr/>
          </p:nvCxnSpPr>
          <p:spPr>
            <a:xfrm>
              <a:off x="4560570" y="3909666"/>
              <a:ext cx="929639"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B1CF573F-BF4B-E745-A600-F45949525611}"/>
                </a:ext>
              </a:extLst>
            </p:cNvPr>
            <p:cNvSpPr txBox="1"/>
            <p:nvPr/>
          </p:nvSpPr>
          <p:spPr>
            <a:xfrm>
              <a:off x="4534677" y="3924939"/>
              <a:ext cx="982961" cy="261610"/>
            </a:xfrm>
            <a:prstGeom prst="rect">
              <a:avLst/>
            </a:prstGeom>
            <a:noFill/>
          </p:spPr>
          <p:txBody>
            <a:bodyPr wrap="none" rtlCol="0">
              <a:spAutoFit/>
            </a:bodyPr>
            <a:lstStyle/>
            <a:p>
              <a:r>
                <a:rPr lang="en-AU" sz="1100" b="1" dirty="0"/>
                <a:t>UPDATE KEYS</a:t>
              </a:r>
              <a:endParaRPr lang="en-AU" b="1" dirty="0"/>
            </a:p>
          </p:txBody>
        </p:sp>
      </p:grpSp>
      <p:sp>
        <p:nvSpPr>
          <p:cNvPr id="90" name="Oval 89">
            <a:extLst>
              <a:ext uri="{FF2B5EF4-FFF2-40B4-BE49-F238E27FC236}">
                <a16:creationId xmlns:a16="http://schemas.microsoft.com/office/drawing/2014/main" id="{7FEEA9C7-E771-A045-80EF-333CA8CD4E07}"/>
              </a:ext>
            </a:extLst>
          </p:cNvPr>
          <p:cNvSpPr>
            <a:spLocks noChangeAspect="1"/>
          </p:cNvSpPr>
          <p:nvPr/>
        </p:nvSpPr>
        <p:spPr>
          <a:xfrm>
            <a:off x="6860251" y="3743539"/>
            <a:ext cx="288000" cy="2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5</a:t>
            </a:r>
            <a:endParaRPr lang="en-AU" b="1" dirty="0"/>
          </a:p>
        </p:txBody>
      </p:sp>
      <p:grpSp>
        <p:nvGrpSpPr>
          <p:cNvPr id="122" name="Group 121">
            <a:extLst>
              <a:ext uri="{FF2B5EF4-FFF2-40B4-BE49-F238E27FC236}">
                <a16:creationId xmlns:a16="http://schemas.microsoft.com/office/drawing/2014/main" id="{0C0A0882-FFC2-2045-8FE6-F1AF2D0DD2E5}"/>
              </a:ext>
            </a:extLst>
          </p:cNvPr>
          <p:cNvGrpSpPr/>
          <p:nvPr/>
        </p:nvGrpSpPr>
        <p:grpSpPr>
          <a:xfrm>
            <a:off x="7190047" y="3385581"/>
            <a:ext cx="1329120" cy="2493092"/>
            <a:chOff x="7092431" y="3257565"/>
            <a:chExt cx="1329120" cy="2493092"/>
          </a:xfrm>
        </p:grpSpPr>
        <p:cxnSp>
          <p:nvCxnSpPr>
            <p:cNvPr id="92" name="Straight Arrow Connector 91">
              <a:extLst>
                <a:ext uri="{FF2B5EF4-FFF2-40B4-BE49-F238E27FC236}">
                  <a16:creationId xmlns:a16="http://schemas.microsoft.com/office/drawing/2014/main" id="{45434F91-5E5D-8B4E-BA96-688778B6A352}"/>
                </a:ext>
              </a:extLst>
            </p:cNvPr>
            <p:cNvCxnSpPr>
              <a:cxnSpLocks/>
              <a:stCxn id="77" idx="1"/>
              <a:endCxn id="9" idx="3"/>
            </p:cNvCxnSpPr>
            <p:nvPr/>
          </p:nvCxnSpPr>
          <p:spPr>
            <a:xfrm flipH="1" flipV="1">
              <a:off x="7098712" y="3578733"/>
              <a:ext cx="1322839" cy="1340043"/>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C010244-891A-8B4C-97AD-5033954EE4A8}"/>
                </a:ext>
              </a:extLst>
            </p:cNvPr>
            <p:cNvCxnSpPr>
              <a:cxnSpLocks/>
              <a:stCxn id="77" idx="1"/>
              <a:endCxn id="22" idx="3"/>
            </p:cNvCxnSpPr>
            <p:nvPr/>
          </p:nvCxnSpPr>
          <p:spPr>
            <a:xfrm flipH="1" flipV="1">
              <a:off x="7098712" y="4619641"/>
              <a:ext cx="1322839" cy="299135"/>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9AD1FE7-515E-2648-ACCE-2A6BFB513C92}"/>
                </a:ext>
              </a:extLst>
            </p:cNvPr>
            <p:cNvCxnSpPr>
              <a:cxnSpLocks/>
              <a:stCxn id="77" idx="1"/>
              <a:endCxn id="29" idx="3"/>
            </p:cNvCxnSpPr>
            <p:nvPr/>
          </p:nvCxnSpPr>
          <p:spPr>
            <a:xfrm flipH="1">
              <a:off x="7098708" y="4918776"/>
              <a:ext cx="1322843" cy="245420"/>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E8C7316-31C2-014F-B826-C91D4241E8C8}"/>
                </a:ext>
              </a:extLst>
            </p:cNvPr>
            <p:cNvCxnSpPr>
              <a:cxnSpLocks/>
              <a:stCxn id="77" idx="1"/>
              <a:endCxn id="99" idx="3"/>
            </p:cNvCxnSpPr>
            <p:nvPr/>
          </p:nvCxnSpPr>
          <p:spPr>
            <a:xfrm flipH="1">
              <a:off x="7092431" y="4918776"/>
              <a:ext cx="1329120" cy="831881"/>
            </a:xfrm>
            <a:prstGeom prst="straightConnector1">
              <a:avLst/>
            </a:prstGeom>
            <a:ln>
              <a:prstDash val="dash"/>
              <a:tailEnd type="stealth"/>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41C4A30-DDA2-7B46-B8D1-B0C968AB915C}"/>
                </a:ext>
              </a:extLst>
            </p:cNvPr>
            <p:cNvSpPr txBox="1"/>
            <p:nvPr/>
          </p:nvSpPr>
          <p:spPr>
            <a:xfrm rot="2730946">
              <a:off x="7121039" y="3794891"/>
              <a:ext cx="1505540" cy="430887"/>
            </a:xfrm>
            <a:prstGeom prst="rect">
              <a:avLst/>
            </a:prstGeom>
            <a:noFill/>
          </p:spPr>
          <p:txBody>
            <a:bodyPr wrap="none" rtlCol="0">
              <a:spAutoFit/>
            </a:bodyPr>
            <a:lstStyle/>
            <a:p>
              <a:pPr algn="ctr"/>
              <a:r>
                <a:rPr lang="en-AU" sz="1100" b="1" dirty="0">
                  <a:latin typeface="Arial Narrow" panose="020B0604020202020204" pitchFamily="34" charset="0"/>
                  <a:cs typeface="Arial Narrow" panose="020B0604020202020204" pitchFamily="34" charset="0"/>
                </a:rPr>
                <a:t>BLOCK </a:t>
              </a:r>
            </a:p>
            <a:p>
              <a:pPr algn="ctr"/>
              <a:r>
                <a:rPr lang="en-AU" sz="1100" b="1" dirty="0">
                  <a:latin typeface="Arial Narrow" panose="020B0604020202020204" pitchFamily="34" charset="0"/>
                  <a:cs typeface="Arial Narrow" panose="020B0604020202020204" pitchFamily="34" charset="0"/>
                </a:rPr>
                <a:t>WITH TRANSACTION(S)</a:t>
              </a:r>
            </a:p>
          </p:txBody>
        </p:sp>
      </p:grpSp>
      <p:grpSp>
        <p:nvGrpSpPr>
          <p:cNvPr id="124" name="Group 123">
            <a:extLst>
              <a:ext uri="{FF2B5EF4-FFF2-40B4-BE49-F238E27FC236}">
                <a16:creationId xmlns:a16="http://schemas.microsoft.com/office/drawing/2014/main" id="{BCB50A34-054D-1A44-893F-5A84A965A84E}"/>
              </a:ext>
            </a:extLst>
          </p:cNvPr>
          <p:cNvGrpSpPr/>
          <p:nvPr/>
        </p:nvGrpSpPr>
        <p:grpSpPr>
          <a:xfrm>
            <a:off x="3656657" y="3961962"/>
            <a:ext cx="723275" cy="440874"/>
            <a:chOff x="2998289" y="3833946"/>
            <a:chExt cx="723275" cy="440874"/>
          </a:xfrm>
        </p:grpSpPr>
        <p:cxnSp>
          <p:nvCxnSpPr>
            <p:cNvPr id="112" name="Straight Arrow Connector 111">
              <a:extLst>
                <a:ext uri="{FF2B5EF4-FFF2-40B4-BE49-F238E27FC236}">
                  <a16:creationId xmlns:a16="http://schemas.microsoft.com/office/drawing/2014/main" id="{8C9DC8B3-5AE5-5441-A698-FB2761819843}"/>
                </a:ext>
              </a:extLst>
            </p:cNvPr>
            <p:cNvCxnSpPr/>
            <p:nvPr/>
          </p:nvCxnSpPr>
          <p:spPr>
            <a:xfrm flipH="1">
              <a:off x="3150307" y="3924939"/>
              <a:ext cx="507293" cy="34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4ADAB1C-F01F-B244-8BFF-158D5959525E}"/>
                </a:ext>
              </a:extLst>
            </p:cNvPr>
            <p:cNvSpPr txBox="1"/>
            <p:nvPr/>
          </p:nvSpPr>
          <p:spPr>
            <a:xfrm rot="19529603">
              <a:off x="2998289" y="3833946"/>
              <a:ext cx="723275" cy="261610"/>
            </a:xfrm>
            <a:prstGeom prst="rect">
              <a:avLst/>
            </a:prstGeom>
            <a:noFill/>
          </p:spPr>
          <p:txBody>
            <a:bodyPr wrap="none" rtlCol="0">
              <a:spAutoFit/>
            </a:bodyPr>
            <a:lstStyle/>
            <a:p>
              <a:r>
                <a:rPr lang="en-AU" sz="1100" b="1" dirty="0">
                  <a:latin typeface="Arial Narrow" panose="020B0604020202020204" pitchFamily="34" charset="0"/>
                  <a:cs typeface="Arial Narrow" panose="020B0604020202020204" pitchFamily="34" charset="0"/>
                </a:rPr>
                <a:t>EVENT(S)</a:t>
              </a:r>
            </a:p>
          </p:txBody>
        </p:sp>
      </p:grpSp>
      <p:sp>
        <p:nvSpPr>
          <p:cNvPr id="108" name="Oval 107">
            <a:extLst>
              <a:ext uri="{FF2B5EF4-FFF2-40B4-BE49-F238E27FC236}">
                <a16:creationId xmlns:a16="http://schemas.microsoft.com/office/drawing/2014/main" id="{615B3A1B-344F-6D4E-B46A-4CDBD5F13375}"/>
              </a:ext>
            </a:extLst>
          </p:cNvPr>
          <p:cNvSpPr>
            <a:spLocks noChangeAspect="1"/>
          </p:cNvSpPr>
          <p:nvPr/>
        </p:nvSpPr>
        <p:spPr>
          <a:xfrm>
            <a:off x="8364518" y="4884503"/>
            <a:ext cx="288000" cy="2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4</a:t>
            </a:r>
            <a:endParaRPr lang="en-AU" b="1" dirty="0"/>
          </a:p>
        </p:txBody>
      </p:sp>
      <p:sp>
        <p:nvSpPr>
          <p:cNvPr id="125" name="TextBox 124">
            <a:extLst>
              <a:ext uri="{FF2B5EF4-FFF2-40B4-BE49-F238E27FC236}">
                <a16:creationId xmlns:a16="http://schemas.microsoft.com/office/drawing/2014/main" id="{A1D99F2B-9444-2249-9AD1-7CC71C33D014}"/>
              </a:ext>
            </a:extLst>
          </p:cNvPr>
          <p:cNvSpPr txBox="1"/>
          <p:nvPr/>
        </p:nvSpPr>
        <p:spPr>
          <a:xfrm>
            <a:off x="4707144" y="2603314"/>
            <a:ext cx="744114" cy="338554"/>
          </a:xfrm>
          <a:prstGeom prst="rect">
            <a:avLst/>
          </a:prstGeom>
          <a:noFill/>
        </p:spPr>
        <p:txBody>
          <a:bodyPr wrap="none" rtlCol="0">
            <a:spAutoFit/>
          </a:bodyPr>
          <a:lstStyle/>
          <a:p>
            <a:r>
              <a:rPr lang="en-AU" sz="1600" b="1" dirty="0">
                <a:solidFill>
                  <a:schemeClr val="tx2">
                    <a:lumMod val="75000"/>
                  </a:schemeClr>
                </a:solidFill>
                <a:latin typeface="Arial Narrow" panose="020B0604020202020204" pitchFamily="34" charset="0"/>
                <a:cs typeface="Arial Narrow" panose="020B0604020202020204" pitchFamily="34" charset="0"/>
              </a:rPr>
              <a:t>peer(s)</a:t>
            </a:r>
          </a:p>
        </p:txBody>
      </p:sp>
      <p:sp>
        <p:nvSpPr>
          <p:cNvPr id="126" name="TextBox 125">
            <a:extLst>
              <a:ext uri="{FF2B5EF4-FFF2-40B4-BE49-F238E27FC236}">
                <a16:creationId xmlns:a16="http://schemas.microsoft.com/office/drawing/2014/main" id="{C16699C5-55FA-F643-845B-615C23E21DC8}"/>
              </a:ext>
            </a:extLst>
          </p:cNvPr>
          <p:cNvSpPr txBox="1"/>
          <p:nvPr/>
        </p:nvSpPr>
        <p:spPr>
          <a:xfrm>
            <a:off x="9098280" y="4248458"/>
            <a:ext cx="1489510" cy="338554"/>
          </a:xfrm>
          <a:prstGeom prst="rect">
            <a:avLst/>
          </a:prstGeom>
          <a:noFill/>
        </p:spPr>
        <p:txBody>
          <a:bodyPr wrap="none" rtlCol="0">
            <a:spAutoFit/>
          </a:bodyPr>
          <a:lstStyle/>
          <a:p>
            <a:r>
              <a:rPr lang="en-AU" sz="1600" b="1" dirty="0">
                <a:solidFill>
                  <a:schemeClr val="tx2">
                    <a:lumMod val="75000"/>
                  </a:schemeClr>
                </a:solidFill>
                <a:latin typeface="Arial Narrow" panose="020B0604020202020204" pitchFamily="34" charset="0"/>
                <a:cs typeface="Arial Narrow" panose="020B0604020202020204" pitchFamily="34" charset="0"/>
              </a:rPr>
              <a:t>ordering service</a:t>
            </a:r>
          </a:p>
        </p:txBody>
      </p:sp>
      <p:sp>
        <p:nvSpPr>
          <p:cNvPr id="144" name="Oval 143">
            <a:extLst>
              <a:ext uri="{FF2B5EF4-FFF2-40B4-BE49-F238E27FC236}">
                <a16:creationId xmlns:a16="http://schemas.microsoft.com/office/drawing/2014/main" id="{06806E0C-B776-C944-A656-80CF6BD8DF3B}"/>
              </a:ext>
            </a:extLst>
          </p:cNvPr>
          <p:cNvSpPr>
            <a:spLocks noChangeAspect="1"/>
          </p:cNvSpPr>
          <p:nvPr/>
        </p:nvSpPr>
        <p:spPr>
          <a:xfrm>
            <a:off x="4177683" y="4041866"/>
            <a:ext cx="288000" cy="2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6</a:t>
            </a:r>
            <a:endParaRPr lang="en-AU" b="1" dirty="0"/>
          </a:p>
        </p:txBody>
      </p:sp>
    </p:spTree>
    <p:extLst>
      <p:ext uri="{BB962C8B-B14F-4D97-AF65-F5344CB8AC3E}">
        <p14:creationId xmlns:p14="http://schemas.microsoft.com/office/powerpoint/2010/main" val="221730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14"/>
                                        </p:tgtEl>
                                        <p:attrNameLst>
                                          <p:attrName>style.visibility</p:attrName>
                                        </p:attrNameLst>
                                      </p:cBhvr>
                                      <p:to>
                                        <p:strVal val="visible"/>
                                      </p:to>
                                    </p:set>
                                    <p:animEffect transition="in" filter="wipe(left)">
                                      <p:cBhvr>
                                        <p:cTn id="9" dur="500"/>
                                        <p:tgtEl>
                                          <p:spTgt spid="114"/>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wipe(down)">
                                      <p:cBhvr>
                                        <p:cTn id="17" dur="500"/>
                                        <p:tgtEl>
                                          <p:spTgt spid="11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wipe(right)">
                                      <p:cBhvr>
                                        <p:cTn id="24" dur="500"/>
                                        <p:tgtEl>
                                          <p:spTgt spid="117"/>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118"/>
                                        </p:tgtEl>
                                        <p:attrNameLst>
                                          <p:attrName>style.visibility</p:attrName>
                                        </p:attrNameLst>
                                      </p:cBhvr>
                                      <p:to>
                                        <p:strVal val="visible"/>
                                      </p:to>
                                    </p:set>
                                    <p:animEffect transition="in" filter="wipe(right)">
                                      <p:cBhvr>
                                        <p:cTn id="28" dur="500"/>
                                        <p:tgtEl>
                                          <p:spTgt spid="118"/>
                                        </p:tgtEl>
                                      </p:cBhvr>
                                    </p:animEffec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0"/>
                                          </p:stCondLst>
                                        </p:cTn>
                                        <p:tgtEl>
                                          <p:spTgt spid="1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wipe(left)">
                                      <p:cBhvr>
                                        <p:cTn id="36" dur="500"/>
                                        <p:tgtEl>
                                          <p:spTgt spid="121"/>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08"/>
                                        </p:tgtEl>
                                        <p:attrNameLst>
                                          <p:attrName>style.visibility</p:attrName>
                                        </p:attrNameLst>
                                      </p:cBhvr>
                                      <p:to>
                                        <p:strVal val="visible"/>
                                      </p:to>
                                    </p:se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right)">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wipe(right)">
                                      <p:cBhvr>
                                        <p:cTn id="48" dur="500"/>
                                        <p:tgtEl>
                                          <p:spTgt spid="104"/>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childTnLst>
                          </p:cTn>
                        </p:par>
                        <p:par>
                          <p:cTn id="55" fill="hold">
                            <p:stCondLst>
                              <p:cond delay="1000"/>
                            </p:stCondLst>
                            <p:childTnLst>
                              <p:par>
                                <p:cTn id="56" presetID="22" presetClass="entr" presetSubtype="1" fill="hold" nodeType="after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wipe(up)">
                                      <p:cBhvr>
                                        <p:cTn id="58" dur="500"/>
                                        <p:tgtEl>
                                          <p:spTgt spid="124"/>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3" grpId="0" animBg="1"/>
      <p:bldP spid="90" grpId="0" animBg="1"/>
      <p:bldP spid="108" grpId="0" animBg="1"/>
      <p:bldP spid="14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Fabric Peer Overview</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2271327" cy="461665"/>
          </a:xfrm>
          <a:prstGeom prst="rect">
            <a:avLst/>
          </a:prstGeom>
        </p:spPr>
        <p:txBody>
          <a:bodyPr wrap="none">
            <a:spAutoFit/>
          </a:bodyPr>
          <a:lstStyle/>
          <a:p>
            <a:pPr lvl="0"/>
            <a:r>
              <a:rPr lang="en-AU" sz="2400" dirty="0">
                <a:solidFill>
                  <a:prstClr val="black"/>
                </a:solidFill>
              </a:rPr>
              <a:t>Peer Subsystems</a:t>
            </a:r>
          </a:p>
        </p:txBody>
      </p:sp>
      <p:sp>
        <p:nvSpPr>
          <p:cNvPr id="12" name="Rounded Rectangle 11">
            <a:extLst>
              <a:ext uri="{FF2B5EF4-FFF2-40B4-BE49-F238E27FC236}">
                <a16:creationId xmlns:a16="http://schemas.microsoft.com/office/drawing/2014/main" id="{363E0655-3004-1846-88F5-DBC77731702B}"/>
              </a:ext>
            </a:extLst>
          </p:cNvPr>
          <p:cNvSpPr/>
          <p:nvPr/>
        </p:nvSpPr>
        <p:spPr>
          <a:xfrm>
            <a:off x="1094232" y="2048034"/>
            <a:ext cx="10089242" cy="4224750"/>
          </a:xfrm>
          <a:prstGeom prst="roundRect">
            <a:avLst>
              <a:gd name="adj" fmla="val 3967"/>
            </a:avLst>
          </a:prstGeom>
          <a:solidFill>
            <a:srgbClr val="DEEBF7">
              <a:alpha val="52157"/>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a:extLst>
              <a:ext uri="{FF2B5EF4-FFF2-40B4-BE49-F238E27FC236}">
                <a16:creationId xmlns:a16="http://schemas.microsoft.com/office/drawing/2014/main" id="{AB7EE565-8298-914E-BA79-3DF4957C3F31}"/>
              </a:ext>
            </a:extLst>
          </p:cNvPr>
          <p:cNvSpPr/>
          <p:nvPr/>
        </p:nvSpPr>
        <p:spPr>
          <a:xfrm>
            <a:off x="1313473" y="2247387"/>
            <a:ext cx="2325839" cy="787691"/>
          </a:xfrm>
          <a:prstGeom prst="roundRect">
            <a:avLst>
              <a:gd name="adj" fmla="val 1188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Chaincode Lifecycle Management</a:t>
            </a:r>
          </a:p>
        </p:txBody>
      </p:sp>
      <p:sp>
        <p:nvSpPr>
          <p:cNvPr id="14" name="Rounded Rectangle 13">
            <a:extLst>
              <a:ext uri="{FF2B5EF4-FFF2-40B4-BE49-F238E27FC236}">
                <a16:creationId xmlns:a16="http://schemas.microsoft.com/office/drawing/2014/main" id="{CF36641A-14C4-D34E-98FF-741736C601F2}"/>
              </a:ext>
            </a:extLst>
          </p:cNvPr>
          <p:cNvSpPr/>
          <p:nvPr/>
        </p:nvSpPr>
        <p:spPr>
          <a:xfrm>
            <a:off x="1313473" y="3174782"/>
            <a:ext cx="2325839" cy="1982434"/>
          </a:xfrm>
          <a:prstGeom prst="roundRect">
            <a:avLst>
              <a:gd name="adj" fmla="val 6697"/>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dirty="0">
              <a:solidFill>
                <a:schemeClr val="tx1"/>
              </a:solidFill>
              <a:latin typeface="Arial Narrow" panose="020B0604020202020204" pitchFamily="34" charset="0"/>
              <a:cs typeface="Arial Narrow" panose="020B0604020202020204" pitchFamily="34" charset="0"/>
            </a:endParaRPr>
          </a:p>
          <a:p>
            <a:pPr algn="ctr"/>
            <a:endParaRPr lang="en-AU" b="1" dirty="0">
              <a:solidFill>
                <a:schemeClr val="tx1"/>
              </a:solidFill>
              <a:latin typeface="Arial Narrow" panose="020B0604020202020204" pitchFamily="34" charset="0"/>
              <a:cs typeface="Arial Narrow" panose="020B0604020202020204" pitchFamily="34" charset="0"/>
            </a:endParaRPr>
          </a:p>
          <a:p>
            <a:pPr algn="ctr"/>
            <a:endParaRPr lang="en-AU" b="1" dirty="0">
              <a:solidFill>
                <a:schemeClr val="tx1"/>
              </a:solidFill>
              <a:latin typeface="Arial Narrow" panose="020B0604020202020204" pitchFamily="34" charset="0"/>
              <a:cs typeface="Arial Narrow" panose="020B0604020202020204" pitchFamily="34" charset="0"/>
            </a:endParaRPr>
          </a:p>
        </p:txBody>
      </p:sp>
      <p:sp>
        <p:nvSpPr>
          <p:cNvPr id="16" name="Rounded Rectangle 15">
            <a:extLst>
              <a:ext uri="{FF2B5EF4-FFF2-40B4-BE49-F238E27FC236}">
                <a16:creationId xmlns:a16="http://schemas.microsoft.com/office/drawing/2014/main" id="{6E20BDDB-A9BF-FD40-992A-46C9594ACD06}"/>
              </a:ext>
            </a:extLst>
          </p:cNvPr>
          <p:cNvSpPr/>
          <p:nvPr/>
        </p:nvSpPr>
        <p:spPr>
          <a:xfrm>
            <a:off x="1546644" y="3966543"/>
            <a:ext cx="1859496" cy="466344"/>
          </a:xfrm>
          <a:prstGeom prst="roundRect">
            <a:avLst>
              <a:gd name="adj" fmla="val 14540"/>
            </a:avLst>
          </a:prstGeom>
          <a:solidFill>
            <a:schemeClr val="accent6">
              <a:lumMod val="60000"/>
              <a:lumOff val="40000"/>
              <a:alpha val="51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Builders</a:t>
            </a:r>
          </a:p>
        </p:txBody>
      </p:sp>
      <p:sp>
        <p:nvSpPr>
          <p:cNvPr id="17" name="Rounded Rectangle 16">
            <a:extLst>
              <a:ext uri="{FF2B5EF4-FFF2-40B4-BE49-F238E27FC236}">
                <a16:creationId xmlns:a16="http://schemas.microsoft.com/office/drawing/2014/main" id="{AC7D5356-3A45-B842-8B2A-203DAE12201E}"/>
              </a:ext>
            </a:extLst>
          </p:cNvPr>
          <p:cNvSpPr/>
          <p:nvPr/>
        </p:nvSpPr>
        <p:spPr>
          <a:xfrm>
            <a:off x="1546644" y="4520302"/>
            <a:ext cx="1859496" cy="466344"/>
          </a:xfrm>
          <a:prstGeom prst="roundRect">
            <a:avLst>
              <a:gd name="adj" fmla="val 14540"/>
            </a:avLst>
          </a:prstGeom>
          <a:solidFill>
            <a:schemeClr val="accent6">
              <a:lumMod val="60000"/>
              <a:lumOff val="40000"/>
              <a:alpha val="51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Environments</a:t>
            </a:r>
          </a:p>
        </p:txBody>
      </p:sp>
      <p:sp>
        <p:nvSpPr>
          <p:cNvPr id="3" name="TextBox 2">
            <a:extLst>
              <a:ext uri="{FF2B5EF4-FFF2-40B4-BE49-F238E27FC236}">
                <a16:creationId xmlns:a16="http://schemas.microsoft.com/office/drawing/2014/main" id="{EEEDC69C-FDC1-0D4D-94B8-5A997F2D1163}"/>
              </a:ext>
            </a:extLst>
          </p:cNvPr>
          <p:cNvSpPr txBox="1"/>
          <p:nvPr/>
        </p:nvSpPr>
        <p:spPr>
          <a:xfrm>
            <a:off x="1520590" y="3265785"/>
            <a:ext cx="1859497" cy="646331"/>
          </a:xfrm>
          <a:prstGeom prst="rect">
            <a:avLst/>
          </a:prstGeom>
          <a:noFill/>
        </p:spPr>
        <p:txBody>
          <a:bodyPr wrap="square" rtlCol="0">
            <a:spAutoFit/>
          </a:bodyP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Platform Management</a:t>
            </a:r>
          </a:p>
        </p:txBody>
      </p:sp>
      <p:sp>
        <p:nvSpPr>
          <p:cNvPr id="19" name="Rounded Rectangle 18">
            <a:extLst>
              <a:ext uri="{FF2B5EF4-FFF2-40B4-BE49-F238E27FC236}">
                <a16:creationId xmlns:a16="http://schemas.microsoft.com/office/drawing/2014/main" id="{2CEC0263-8FB1-0449-8524-F8DD84ECB286}"/>
              </a:ext>
            </a:extLst>
          </p:cNvPr>
          <p:cNvSpPr/>
          <p:nvPr/>
        </p:nvSpPr>
        <p:spPr>
          <a:xfrm>
            <a:off x="1313473" y="5310453"/>
            <a:ext cx="2325839" cy="787691"/>
          </a:xfrm>
          <a:prstGeom prst="roundRect">
            <a:avLst>
              <a:gd name="adj" fmla="val 1188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Endorsement </a:t>
            </a:r>
          </a:p>
          <a:p>
            <a:pPr algn="ctr"/>
            <a:r>
              <a:rPr lang="en-AU" dirty="0">
                <a:solidFill>
                  <a:schemeClr val="accent6">
                    <a:lumMod val="50000"/>
                  </a:schemeClr>
                </a:solidFill>
                <a:latin typeface="Arial Narrow" panose="020B0604020202020204" pitchFamily="34" charset="0"/>
                <a:cs typeface="Arial Narrow" panose="020B0604020202020204" pitchFamily="34" charset="0"/>
              </a:rPr>
              <a:t>Services</a:t>
            </a:r>
          </a:p>
        </p:txBody>
      </p:sp>
      <p:sp>
        <p:nvSpPr>
          <p:cNvPr id="20" name="Rounded Rectangle 19">
            <a:extLst>
              <a:ext uri="{FF2B5EF4-FFF2-40B4-BE49-F238E27FC236}">
                <a16:creationId xmlns:a16="http://schemas.microsoft.com/office/drawing/2014/main" id="{365BA700-958F-404A-AA7A-A0173A9BFDF3}"/>
              </a:ext>
            </a:extLst>
          </p:cNvPr>
          <p:cNvSpPr/>
          <p:nvPr/>
        </p:nvSpPr>
        <p:spPr>
          <a:xfrm>
            <a:off x="3770215" y="5298133"/>
            <a:ext cx="2325839" cy="787691"/>
          </a:xfrm>
          <a:prstGeom prst="roundRect">
            <a:avLst>
              <a:gd name="adj" fmla="val 1188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Block Delivery</a:t>
            </a:r>
          </a:p>
          <a:p>
            <a:pPr algn="ctr"/>
            <a:r>
              <a:rPr lang="en-AU" dirty="0">
                <a:solidFill>
                  <a:schemeClr val="accent6">
                    <a:lumMod val="50000"/>
                  </a:schemeClr>
                </a:solidFill>
                <a:latin typeface="Arial Narrow" panose="020B0604020202020204" pitchFamily="34" charset="0"/>
                <a:cs typeface="Arial Narrow" panose="020B0604020202020204" pitchFamily="34" charset="0"/>
              </a:rPr>
              <a:t>Services</a:t>
            </a:r>
          </a:p>
        </p:txBody>
      </p:sp>
      <p:sp>
        <p:nvSpPr>
          <p:cNvPr id="21" name="Rounded Rectangle 20">
            <a:extLst>
              <a:ext uri="{FF2B5EF4-FFF2-40B4-BE49-F238E27FC236}">
                <a16:creationId xmlns:a16="http://schemas.microsoft.com/office/drawing/2014/main" id="{2CB2D927-2893-5143-8B77-585A1CF1ED78}"/>
              </a:ext>
            </a:extLst>
          </p:cNvPr>
          <p:cNvSpPr/>
          <p:nvPr/>
        </p:nvSpPr>
        <p:spPr>
          <a:xfrm>
            <a:off x="8647121" y="3115934"/>
            <a:ext cx="2325839" cy="652603"/>
          </a:xfrm>
          <a:prstGeom prst="roundRect">
            <a:avLst>
              <a:gd name="adj" fmla="val 1188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5">
                    <a:lumMod val="50000"/>
                  </a:schemeClr>
                </a:solidFill>
                <a:latin typeface="Arial Narrow" panose="020B0604020202020204" pitchFamily="34" charset="0"/>
                <a:cs typeface="Arial Narrow" panose="020B0604020202020204" pitchFamily="34" charset="0"/>
              </a:rPr>
              <a:t>Gossip</a:t>
            </a:r>
          </a:p>
          <a:p>
            <a:pPr algn="ctr"/>
            <a:r>
              <a:rPr lang="en-AU" dirty="0">
                <a:solidFill>
                  <a:schemeClr val="accent5">
                    <a:lumMod val="50000"/>
                  </a:schemeClr>
                </a:solidFill>
                <a:latin typeface="Arial Narrow" panose="020B0604020202020204" pitchFamily="34" charset="0"/>
                <a:cs typeface="Arial Narrow" panose="020B0604020202020204" pitchFamily="34" charset="0"/>
              </a:rPr>
              <a:t>Services</a:t>
            </a:r>
          </a:p>
        </p:txBody>
      </p:sp>
      <p:sp>
        <p:nvSpPr>
          <p:cNvPr id="22" name="Rounded Rectangle 21">
            <a:extLst>
              <a:ext uri="{FF2B5EF4-FFF2-40B4-BE49-F238E27FC236}">
                <a16:creationId xmlns:a16="http://schemas.microsoft.com/office/drawing/2014/main" id="{095A95AC-2118-E446-BA8D-EA50147567AF}"/>
              </a:ext>
            </a:extLst>
          </p:cNvPr>
          <p:cNvSpPr/>
          <p:nvPr/>
        </p:nvSpPr>
        <p:spPr>
          <a:xfrm>
            <a:off x="8647123" y="5425320"/>
            <a:ext cx="2325839" cy="635157"/>
          </a:xfrm>
          <a:prstGeom prst="roundRect">
            <a:avLst>
              <a:gd name="adj" fmla="val 1188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5">
                    <a:lumMod val="50000"/>
                  </a:schemeClr>
                </a:solidFill>
                <a:latin typeface="Arial Narrow" panose="020B0604020202020204" pitchFamily="34" charset="0"/>
                <a:cs typeface="Arial Narrow" panose="020B0604020202020204" pitchFamily="34" charset="0"/>
              </a:rPr>
              <a:t>Discovery</a:t>
            </a:r>
          </a:p>
          <a:p>
            <a:pPr algn="ctr"/>
            <a:r>
              <a:rPr lang="en-AU" dirty="0">
                <a:solidFill>
                  <a:schemeClr val="accent5">
                    <a:lumMod val="50000"/>
                  </a:schemeClr>
                </a:solidFill>
                <a:latin typeface="Arial Narrow" panose="020B0604020202020204" pitchFamily="34" charset="0"/>
                <a:cs typeface="Arial Narrow" panose="020B0604020202020204" pitchFamily="34" charset="0"/>
              </a:rPr>
              <a:t>Services</a:t>
            </a:r>
          </a:p>
        </p:txBody>
      </p:sp>
      <p:sp>
        <p:nvSpPr>
          <p:cNvPr id="23" name="Rounded Rectangle 22">
            <a:extLst>
              <a:ext uri="{FF2B5EF4-FFF2-40B4-BE49-F238E27FC236}">
                <a16:creationId xmlns:a16="http://schemas.microsoft.com/office/drawing/2014/main" id="{70D4BDC3-314C-C945-B8B0-60E49150857B}"/>
              </a:ext>
            </a:extLst>
          </p:cNvPr>
          <p:cNvSpPr/>
          <p:nvPr/>
        </p:nvSpPr>
        <p:spPr>
          <a:xfrm>
            <a:off x="6205782" y="2247387"/>
            <a:ext cx="2325839" cy="787691"/>
          </a:xfrm>
          <a:prstGeom prst="roundRect">
            <a:avLst>
              <a:gd name="adj" fmla="val 1188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Chaincode Support </a:t>
            </a:r>
          </a:p>
          <a:p>
            <a:pPr algn="ctr"/>
            <a:r>
              <a:rPr lang="en-AU" dirty="0">
                <a:solidFill>
                  <a:schemeClr val="accent6">
                    <a:lumMod val="50000"/>
                  </a:schemeClr>
                </a:solidFill>
                <a:latin typeface="Arial Narrow" panose="020B0604020202020204" pitchFamily="34" charset="0"/>
                <a:cs typeface="Arial Narrow" panose="020B0604020202020204" pitchFamily="34" charset="0"/>
              </a:rPr>
              <a:t>Services</a:t>
            </a:r>
          </a:p>
        </p:txBody>
      </p:sp>
      <p:sp>
        <p:nvSpPr>
          <p:cNvPr id="24" name="Rounded Rectangle 23">
            <a:extLst>
              <a:ext uri="{FF2B5EF4-FFF2-40B4-BE49-F238E27FC236}">
                <a16:creationId xmlns:a16="http://schemas.microsoft.com/office/drawing/2014/main" id="{133423E5-3FE4-A141-B484-5D23B44345E5}"/>
              </a:ext>
            </a:extLst>
          </p:cNvPr>
          <p:cNvSpPr/>
          <p:nvPr/>
        </p:nvSpPr>
        <p:spPr>
          <a:xfrm>
            <a:off x="8647121" y="2250183"/>
            <a:ext cx="2325839" cy="715368"/>
          </a:xfrm>
          <a:prstGeom prst="roundRect">
            <a:avLst>
              <a:gd name="adj" fmla="val 1188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5">
                    <a:lumMod val="50000"/>
                  </a:schemeClr>
                </a:solidFill>
                <a:latin typeface="Arial Narrow" panose="020B0604020202020204" pitchFamily="34" charset="0"/>
                <a:cs typeface="Arial Narrow" panose="020B0604020202020204" pitchFamily="34" charset="0"/>
              </a:rPr>
              <a:t>Access Control </a:t>
            </a:r>
          </a:p>
          <a:p>
            <a:pPr algn="ctr"/>
            <a:r>
              <a:rPr lang="en-AU" dirty="0">
                <a:solidFill>
                  <a:schemeClr val="accent5">
                    <a:lumMod val="50000"/>
                  </a:schemeClr>
                </a:solidFill>
                <a:latin typeface="Arial Narrow" panose="020B0604020202020204" pitchFamily="34" charset="0"/>
                <a:cs typeface="Arial Narrow" panose="020B0604020202020204" pitchFamily="34" charset="0"/>
              </a:rPr>
              <a:t>Services</a:t>
            </a:r>
          </a:p>
        </p:txBody>
      </p:sp>
      <p:sp>
        <p:nvSpPr>
          <p:cNvPr id="25" name="Rounded Rectangle 24">
            <a:extLst>
              <a:ext uri="{FF2B5EF4-FFF2-40B4-BE49-F238E27FC236}">
                <a16:creationId xmlns:a16="http://schemas.microsoft.com/office/drawing/2014/main" id="{E3FAF08F-16A1-7A4E-88A6-358F328C2CBB}"/>
              </a:ext>
            </a:extLst>
          </p:cNvPr>
          <p:cNvSpPr/>
          <p:nvPr/>
        </p:nvSpPr>
        <p:spPr>
          <a:xfrm>
            <a:off x="8647122" y="3916798"/>
            <a:ext cx="2325839" cy="652603"/>
          </a:xfrm>
          <a:prstGeom prst="roundRect">
            <a:avLst>
              <a:gd name="adj" fmla="val 1188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5">
                    <a:lumMod val="50000"/>
                  </a:schemeClr>
                </a:solidFill>
                <a:latin typeface="Arial Narrow" panose="020B0604020202020204" pitchFamily="34" charset="0"/>
                <a:cs typeface="Arial Narrow" panose="020B0604020202020204" pitchFamily="34" charset="0"/>
              </a:rPr>
              <a:t>Metric </a:t>
            </a:r>
          </a:p>
          <a:p>
            <a:pPr algn="ctr"/>
            <a:r>
              <a:rPr lang="en-AU" dirty="0">
                <a:solidFill>
                  <a:schemeClr val="accent5">
                    <a:lumMod val="50000"/>
                  </a:schemeClr>
                </a:solidFill>
                <a:latin typeface="Arial Narrow" panose="020B0604020202020204" pitchFamily="34" charset="0"/>
                <a:cs typeface="Arial Narrow" panose="020B0604020202020204" pitchFamily="34" charset="0"/>
              </a:rPr>
              <a:t>Services</a:t>
            </a:r>
          </a:p>
        </p:txBody>
      </p:sp>
      <p:sp>
        <p:nvSpPr>
          <p:cNvPr id="26" name="Rounded Rectangle 25">
            <a:extLst>
              <a:ext uri="{FF2B5EF4-FFF2-40B4-BE49-F238E27FC236}">
                <a16:creationId xmlns:a16="http://schemas.microsoft.com/office/drawing/2014/main" id="{708F495B-A58D-B747-9ABD-CDF560AA5AE8}"/>
              </a:ext>
            </a:extLst>
          </p:cNvPr>
          <p:cNvSpPr/>
          <p:nvPr/>
        </p:nvSpPr>
        <p:spPr>
          <a:xfrm>
            <a:off x="6190381" y="5304584"/>
            <a:ext cx="2325839" cy="787691"/>
          </a:xfrm>
          <a:prstGeom prst="roundRect">
            <a:avLst>
              <a:gd name="adj" fmla="val 1188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Event</a:t>
            </a:r>
          </a:p>
          <a:p>
            <a:pPr algn="ctr"/>
            <a:r>
              <a:rPr lang="en-AU" dirty="0">
                <a:solidFill>
                  <a:schemeClr val="accent6">
                    <a:lumMod val="50000"/>
                  </a:schemeClr>
                </a:solidFill>
                <a:latin typeface="Arial Narrow" panose="020B0604020202020204" pitchFamily="34" charset="0"/>
                <a:cs typeface="Arial Narrow" panose="020B0604020202020204" pitchFamily="34" charset="0"/>
              </a:rPr>
              <a:t>Services</a:t>
            </a:r>
          </a:p>
        </p:txBody>
      </p:sp>
      <p:sp>
        <p:nvSpPr>
          <p:cNvPr id="29" name="Rounded Rectangle 28">
            <a:extLst>
              <a:ext uri="{FF2B5EF4-FFF2-40B4-BE49-F238E27FC236}">
                <a16:creationId xmlns:a16="http://schemas.microsoft.com/office/drawing/2014/main" id="{CA51C3DE-95CA-1D48-B8FD-DCEAC5E8D0F6}"/>
              </a:ext>
            </a:extLst>
          </p:cNvPr>
          <p:cNvSpPr/>
          <p:nvPr/>
        </p:nvSpPr>
        <p:spPr>
          <a:xfrm>
            <a:off x="3770214" y="2247386"/>
            <a:ext cx="2325839" cy="2933327"/>
          </a:xfrm>
          <a:prstGeom prst="roundRect">
            <a:avLst>
              <a:gd name="adj" fmla="val 6697"/>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b="1" dirty="0">
              <a:solidFill>
                <a:schemeClr val="tx1"/>
              </a:solidFill>
              <a:latin typeface="Arial Narrow" panose="020B0604020202020204" pitchFamily="34" charset="0"/>
              <a:cs typeface="Arial Narrow" panose="020B0604020202020204" pitchFamily="34" charset="0"/>
            </a:endParaRPr>
          </a:p>
          <a:p>
            <a:pPr algn="ctr"/>
            <a:endParaRPr lang="en-AU" b="1" dirty="0">
              <a:solidFill>
                <a:schemeClr val="tx1"/>
              </a:solidFill>
              <a:latin typeface="Arial Narrow" panose="020B0604020202020204" pitchFamily="34" charset="0"/>
              <a:cs typeface="Arial Narrow" panose="020B0604020202020204" pitchFamily="34" charset="0"/>
            </a:endParaRPr>
          </a:p>
          <a:p>
            <a:pPr algn="ctr"/>
            <a:endParaRPr lang="en-AU" b="1" dirty="0">
              <a:solidFill>
                <a:schemeClr val="tx1"/>
              </a:solidFill>
              <a:latin typeface="Arial Narrow" panose="020B0604020202020204" pitchFamily="34" charset="0"/>
              <a:cs typeface="Arial Narrow" panose="020B0604020202020204" pitchFamily="34" charset="0"/>
            </a:endParaRPr>
          </a:p>
        </p:txBody>
      </p:sp>
      <p:sp>
        <p:nvSpPr>
          <p:cNvPr id="30" name="Rounded Rectangle 29">
            <a:extLst>
              <a:ext uri="{FF2B5EF4-FFF2-40B4-BE49-F238E27FC236}">
                <a16:creationId xmlns:a16="http://schemas.microsoft.com/office/drawing/2014/main" id="{E95D0C80-0024-9645-8477-0E9F6C91A737}"/>
              </a:ext>
            </a:extLst>
          </p:cNvPr>
          <p:cNvSpPr/>
          <p:nvPr/>
        </p:nvSpPr>
        <p:spPr>
          <a:xfrm>
            <a:off x="4003385" y="3578267"/>
            <a:ext cx="1859496" cy="400799"/>
          </a:xfrm>
          <a:prstGeom prst="roundRect">
            <a:avLst>
              <a:gd name="adj" fmla="val 14540"/>
            </a:avLst>
          </a:prstGeom>
          <a:solidFill>
            <a:schemeClr val="accent6">
              <a:lumMod val="60000"/>
              <a:lumOff val="40000"/>
              <a:alpha val="51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LSCC</a:t>
            </a:r>
          </a:p>
        </p:txBody>
      </p:sp>
      <p:sp>
        <p:nvSpPr>
          <p:cNvPr id="31" name="Rounded Rectangle 30">
            <a:extLst>
              <a:ext uri="{FF2B5EF4-FFF2-40B4-BE49-F238E27FC236}">
                <a16:creationId xmlns:a16="http://schemas.microsoft.com/office/drawing/2014/main" id="{BEB4433F-8211-FA4D-A05F-FB1ECF945D1E}"/>
              </a:ext>
            </a:extLst>
          </p:cNvPr>
          <p:cNvSpPr/>
          <p:nvPr/>
        </p:nvSpPr>
        <p:spPr>
          <a:xfrm>
            <a:off x="4003385" y="4094862"/>
            <a:ext cx="1859496" cy="400799"/>
          </a:xfrm>
          <a:prstGeom prst="roundRect">
            <a:avLst>
              <a:gd name="adj" fmla="val 14540"/>
            </a:avLst>
          </a:prstGeom>
          <a:solidFill>
            <a:schemeClr val="accent6">
              <a:lumMod val="60000"/>
              <a:lumOff val="40000"/>
              <a:alpha val="51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QSCC</a:t>
            </a:r>
          </a:p>
        </p:txBody>
      </p:sp>
      <p:sp>
        <p:nvSpPr>
          <p:cNvPr id="32" name="TextBox 31">
            <a:extLst>
              <a:ext uri="{FF2B5EF4-FFF2-40B4-BE49-F238E27FC236}">
                <a16:creationId xmlns:a16="http://schemas.microsoft.com/office/drawing/2014/main" id="{3BDCD344-4E4D-BB4E-B981-FD2469E6E594}"/>
              </a:ext>
            </a:extLst>
          </p:cNvPr>
          <p:cNvSpPr txBox="1"/>
          <p:nvPr/>
        </p:nvSpPr>
        <p:spPr>
          <a:xfrm>
            <a:off x="3977331" y="2320018"/>
            <a:ext cx="1859497" cy="646331"/>
          </a:xfrm>
          <a:prstGeom prst="rect">
            <a:avLst/>
          </a:prstGeom>
          <a:noFill/>
        </p:spPr>
        <p:txBody>
          <a:bodyPr wrap="square" rtlCol="0">
            <a:spAutoFit/>
          </a:bodyP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System </a:t>
            </a:r>
          </a:p>
          <a:p>
            <a:pPr algn="ctr"/>
            <a:r>
              <a:rPr lang="en-AU" dirty="0" err="1">
                <a:solidFill>
                  <a:schemeClr val="accent6">
                    <a:lumMod val="50000"/>
                  </a:schemeClr>
                </a:solidFill>
                <a:latin typeface="Arial Narrow" panose="020B0604020202020204" pitchFamily="34" charset="0"/>
                <a:cs typeface="Arial Narrow" panose="020B0604020202020204" pitchFamily="34" charset="0"/>
              </a:rPr>
              <a:t>Chaincodes</a:t>
            </a:r>
            <a:endParaRPr lang="en-AU" dirty="0">
              <a:solidFill>
                <a:schemeClr val="accent6">
                  <a:lumMod val="50000"/>
                </a:schemeClr>
              </a:solidFill>
              <a:latin typeface="Arial Narrow" panose="020B0604020202020204" pitchFamily="34" charset="0"/>
              <a:cs typeface="Arial Narrow" panose="020B0604020202020204" pitchFamily="34" charset="0"/>
            </a:endParaRPr>
          </a:p>
        </p:txBody>
      </p:sp>
      <p:sp>
        <p:nvSpPr>
          <p:cNvPr id="35" name="Rounded Rectangle 34">
            <a:extLst>
              <a:ext uri="{FF2B5EF4-FFF2-40B4-BE49-F238E27FC236}">
                <a16:creationId xmlns:a16="http://schemas.microsoft.com/office/drawing/2014/main" id="{3983E31D-D781-AB4B-B811-90C8297275EC}"/>
              </a:ext>
            </a:extLst>
          </p:cNvPr>
          <p:cNvSpPr/>
          <p:nvPr/>
        </p:nvSpPr>
        <p:spPr>
          <a:xfrm>
            <a:off x="4024903" y="3068243"/>
            <a:ext cx="1859496" cy="400799"/>
          </a:xfrm>
          <a:prstGeom prst="roundRect">
            <a:avLst>
              <a:gd name="adj" fmla="val 14540"/>
            </a:avLst>
          </a:prstGeom>
          <a:solidFill>
            <a:schemeClr val="accent6">
              <a:lumMod val="60000"/>
              <a:lumOff val="40000"/>
              <a:alpha val="51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CSCC</a:t>
            </a:r>
          </a:p>
        </p:txBody>
      </p:sp>
      <p:sp>
        <p:nvSpPr>
          <p:cNvPr id="33" name="Rounded Rectangle 32">
            <a:extLst>
              <a:ext uri="{FF2B5EF4-FFF2-40B4-BE49-F238E27FC236}">
                <a16:creationId xmlns:a16="http://schemas.microsoft.com/office/drawing/2014/main" id="{18B7CA4E-A52D-7946-A958-9B634C8D10AC}"/>
              </a:ext>
            </a:extLst>
          </p:cNvPr>
          <p:cNvSpPr/>
          <p:nvPr/>
        </p:nvSpPr>
        <p:spPr>
          <a:xfrm>
            <a:off x="6190381" y="3124425"/>
            <a:ext cx="2325839" cy="2032791"/>
          </a:xfrm>
          <a:prstGeom prst="roundRect">
            <a:avLst>
              <a:gd name="adj" fmla="val 6486"/>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Ledger</a:t>
            </a:r>
          </a:p>
          <a:p>
            <a:pPr algn="ctr"/>
            <a:r>
              <a:rPr lang="en-AU" dirty="0">
                <a:solidFill>
                  <a:schemeClr val="accent6">
                    <a:lumMod val="50000"/>
                  </a:schemeClr>
                </a:solidFill>
                <a:latin typeface="Arial Narrow" panose="020B0604020202020204" pitchFamily="34" charset="0"/>
                <a:cs typeface="Arial Narrow" panose="020B0604020202020204" pitchFamily="34" charset="0"/>
              </a:rPr>
              <a:t>Services</a:t>
            </a:r>
          </a:p>
        </p:txBody>
      </p:sp>
      <p:sp>
        <p:nvSpPr>
          <p:cNvPr id="34" name="Rounded Rectangle 33">
            <a:extLst>
              <a:ext uri="{FF2B5EF4-FFF2-40B4-BE49-F238E27FC236}">
                <a16:creationId xmlns:a16="http://schemas.microsoft.com/office/drawing/2014/main" id="{AE953562-F30F-314C-9273-09F1236AB5C8}"/>
              </a:ext>
            </a:extLst>
          </p:cNvPr>
          <p:cNvSpPr/>
          <p:nvPr/>
        </p:nvSpPr>
        <p:spPr>
          <a:xfrm>
            <a:off x="8647120" y="4681264"/>
            <a:ext cx="2325839" cy="635157"/>
          </a:xfrm>
          <a:prstGeom prst="roundRect">
            <a:avLst>
              <a:gd name="adj" fmla="val 1188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5">
                    <a:lumMod val="50000"/>
                  </a:schemeClr>
                </a:solidFill>
                <a:latin typeface="Arial Narrow" panose="020B0604020202020204" pitchFamily="34" charset="0"/>
                <a:cs typeface="Arial Narrow" panose="020B0604020202020204" pitchFamily="34" charset="0"/>
              </a:rPr>
              <a:t>Crypto</a:t>
            </a:r>
          </a:p>
          <a:p>
            <a:pPr algn="ctr"/>
            <a:r>
              <a:rPr lang="en-AU" dirty="0">
                <a:solidFill>
                  <a:schemeClr val="accent5">
                    <a:lumMod val="50000"/>
                  </a:schemeClr>
                </a:solidFill>
                <a:latin typeface="Arial Narrow" panose="020B0604020202020204" pitchFamily="34" charset="0"/>
                <a:cs typeface="Arial Narrow" panose="020B0604020202020204" pitchFamily="34" charset="0"/>
              </a:rPr>
              <a:t>Services</a:t>
            </a:r>
          </a:p>
        </p:txBody>
      </p:sp>
      <p:grpSp>
        <p:nvGrpSpPr>
          <p:cNvPr id="36" name="Group 35">
            <a:extLst>
              <a:ext uri="{FF2B5EF4-FFF2-40B4-BE49-F238E27FC236}">
                <a16:creationId xmlns:a16="http://schemas.microsoft.com/office/drawing/2014/main" id="{17726F4C-6073-B34C-A713-BDC267A54649}"/>
              </a:ext>
            </a:extLst>
          </p:cNvPr>
          <p:cNvGrpSpPr/>
          <p:nvPr/>
        </p:nvGrpSpPr>
        <p:grpSpPr>
          <a:xfrm>
            <a:off x="1089415" y="2094150"/>
            <a:ext cx="5524177" cy="3606030"/>
            <a:chOff x="1089415" y="2094150"/>
            <a:chExt cx="5524177" cy="3606030"/>
          </a:xfrm>
        </p:grpSpPr>
        <p:pic>
          <p:nvPicPr>
            <p:cNvPr id="18" name="Picture 17" descr="A close up of a device&#10;&#10;Description automatically generated">
              <a:extLst>
                <a:ext uri="{FF2B5EF4-FFF2-40B4-BE49-F238E27FC236}">
                  <a16:creationId xmlns:a16="http://schemas.microsoft.com/office/drawing/2014/main" id="{28E78DDE-FC0E-724C-87BD-7C73D816A7C0}"/>
                </a:ext>
              </a:extLst>
            </p:cNvPr>
            <p:cNvPicPr>
              <a:picLocks noChangeAspect="1"/>
            </p:cNvPicPr>
            <p:nvPr/>
          </p:nvPicPr>
          <p:blipFill>
            <a:blip r:embed="rId3"/>
            <a:stretch>
              <a:fillRect/>
            </a:stretch>
          </p:blipFill>
          <p:spPr>
            <a:xfrm>
              <a:off x="1089415" y="2094150"/>
              <a:ext cx="527400" cy="527400"/>
            </a:xfrm>
            <a:prstGeom prst="rect">
              <a:avLst/>
            </a:prstGeom>
          </p:spPr>
        </p:pic>
        <p:pic>
          <p:nvPicPr>
            <p:cNvPr id="38" name="Picture 37" descr="A close up of a device&#10;&#10;Description automatically generated">
              <a:extLst>
                <a:ext uri="{FF2B5EF4-FFF2-40B4-BE49-F238E27FC236}">
                  <a16:creationId xmlns:a16="http://schemas.microsoft.com/office/drawing/2014/main" id="{9B53C9BC-3F23-8E4F-8FFF-F3BC991E7A3F}"/>
                </a:ext>
              </a:extLst>
            </p:cNvPr>
            <p:cNvPicPr>
              <a:picLocks noChangeAspect="1"/>
            </p:cNvPicPr>
            <p:nvPr/>
          </p:nvPicPr>
          <p:blipFill>
            <a:blip r:embed="rId3"/>
            <a:stretch>
              <a:fillRect/>
            </a:stretch>
          </p:blipFill>
          <p:spPr>
            <a:xfrm>
              <a:off x="3633125" y="2113832"/>
              <a:ext cx="527400" cy="527400"/>
            </a:xfrm>
            <a:prstGeom prst="rect">
              <a:avLst/>
            </a:prstGeom>
          </p:spPr>
        </p:pic>
        <p:pic>
          <p:nvPicPr>
            <p:cNvPr id="39" name="Picture 38" descr="A close up of a device&#10;&#10;Description automatically generated">
              <a:extLst>
                <a:ext uri="{FF2B5EF4-FFF2-40B4-BE49-F238E27FC236}">
                  <a16:creationId xmlns:a16="http://schemas.microsoft.com/office/drawing/2014/main" id="{871CA32F-0EBF-2042-BA43-DBF7C3F52AAF}"/>
                </a:ext>
              </a:extLst>
            </p:cNvPr>
            <p:cNvPicPr>
              <a:picLocks noChangeAspect="1"/>
            </p:cNvPicPr>
            <p:nvPr/>
          </p:nvPicPr>
          <p:blipFill>
            <a:blip r:embed="rId3"/>
            <a:stretch>
              <a:fillRect/>
            </a:stretch>
          </p:blipFill>
          <p:spPr>
            <a:xfrm>
              <a:off x="3633125" y="5164847"/>
              <a:ext cx="527400" cy="5274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366E53B7-568C-924B-9B27-6A9CAB0FC2D2}"/>
                </a:ext>
              </a:extLst>
            </p:cNvPr>
            <p:cNvPicPr>
              <a:picLocks noChangeAspect="1"/>
            </p:cNvPicPr>
            <p:nvPr/>
          </p:nvPicPr>
          <p:blipFill>
            <a:blip r:embed="rId3"/>
            <a:stretch>
              <a:fillRect/>
            </a:stretch>
          </p:blipFill>
          <p:spPr>
            <a:xfrm>
              <a:off x="1089415" y="5164847"/>
              <a:ext cx="527400" cy="527400"/>
            </a:xfrm>
            <a:prstGeom prst="rect">
              <a:avLst/>
            </a:prstGeom>
          </p:spPr>
        </p:pic>
        <p:pic>
          <p:nvPicPr>
            <p:cNvPr id="41" name="Picture 40" descr="A close up of a device&#10;&#10;Description automatically generated">
              <a:extLst>
                <a:ext uri="{FF2B5EF4-FFF2-40B4-BE49-F238E27FC236}">
                  <a16:creationId xmlns:a16="http://schemas.microsoft.com/office/drawing/2014/main" id="{B39B753F-BD49-7645-BB7B-698ACE3290C7}"/>
                </a:ext>
              </a:extLst>
            </p:cNvPr>
            <p:cNvPicPr>
              <a:picLocks noChangeAspect="1"/>
            </p:cNvPicPr>
            <p:nvPr/>
          </p:nvPicPr>
          <p:blipFill>
            <a:blip r:embed="rId3"/>
            <a:stretch>
              <a:fillRect/>
            </a:stretch>
          </p:blipFill>
          <p:spPr>
            <a:xfrm>
              <a:off x="6086192" y="5172780"/>
              <a:ext cx="527400" cy="527400"/>
            </a:xfrm>
            <a:prstGeom prst="rect">
              <a:avLst/>
            </a:prstGeom>
          </p:spPr>
        </p:pic>
        <p:pic>
          <p:nvPicPr>
            <p:cNvPr id="42" name="Picture 41" descr="A close up of a device&#10;&#10;Description automatically generated">
              <a:extLst>
                <a:ext uri="{FF2B5EF4-FFF2-40B4-BE49-F238E27FC236}">
                  <a16:creationId xmlns:a16="http://schemas.microsoft.com/office/drawing/2014/main" id="{C0112A43-51D1-5947-87F8-5CA7480BB315}"/>
                </a:ext>
              </a:extLst>
            </p:cNvPr>
            <p:cNvPicPr>
              <a:picLocks noChangeAspect="1"/>
            </p:cNvPicPr>
            <p:nvPr/>
          </p:nvPicPr>
          <p:blipFill>
            <a:blip r:embed="rId3"/>
            <a:stretch>
              <a:fillRect/>
            </a:stretch>
          </p:blipFill>
          <p:spPr>
            <a:xfrm>
              <a:off x="6065137" y="3040497"/>
              <a:ext cx="527400" cy="527400"/>
            </a:xfrm>
            <a:prstGeom prst="rect">
              <a:avLst/>
            </a:prstGeom>
          </p:spPr>
        </p:pic>
        <p:pic>
          <p:nvPicPr>
            <p:cNvPr id="43" name="Picture 42" descr="A close up of a device&#10;&#10;Description automatically generated">
              <a:extLst>
                <a:ext uri="{FF2B5EF4-FFF2-40B4-BE49-F238E27FC236}">
                  <a16:creationId xmlns:a16="http://schemas.microsoft.com/office/drawing/2014/main" id="{AF3EB36F-7514-434D-ADB1-3263FC8DB941}"/>
                </a:ext>
              </a:extLst>
            </p:cNvPr>
            <p:cNvPicPr>
              <a:picLocks noChangeAspect="1"/>
            </p:cNvPicPr>
            <p:nvPr/>
          </p:nvPicPr>
          <p:blipFill>
            <a:blip r:embed="rId3"/>
            <a:stretch>
              <a:fillRect/>
            </a:stretch>
          </p:blipFill>
          <p:spPr>
            <a:xfrm>
              <a:off x="6043945" y="2113832"/>
              <a:ext cx="527400" cy="527400"/>
            </a:xfrm>
            <a:prstGeom prst="rect">
              <a:avLst/>
            </a:prstGeom>
          </p:spPr>
        </p:pic>
        <p:pic>
          <p:nvPicPr>
            <p:cNvPr id="44" name="Picture 43" descr="A close up of a device&#10;&#10;Description automatically generated">
              <a:extLst>
                <a:ext uri="{FF2B5EF4-FFF2-40B4-BE49-F238E27FC236}">
                  <a16:creationId xmlns:a16="http://schemas.microsoft.com/office/drawing/2014/main" id="{C6B280E8-C7CE-074A-9DF7-77A751977171}"/>
                </a:ext>
              </a:extLst>
            </p:cNvPr>
            <p:cNvPicPr>
              <a:picLocks noChangeAspect="1"/>
            </p:cNvPicPr>
            <p:nvPr/>
          </p:nvPicPr>
          <p:blipFill>
            <a:blip r:embed="rId3"/>
            <a:stretch>
              <a:fillRect/>
            </a:stretch>
          </p:blipFill>
          <p:spPr>
            <a:xfrm>
              <a:off x="1101819" y="3040497"/>
              <a:ext cx="527400" cy="527400"/>
            </a:xfrm>
            <a:prstGeom prst="rect">
              <a:avLst/>
            </a:prstGeom>
          </p:spPr>
        </p:pic>
      </p:grpSp>
      <p:sp>
        <p:nvSpPr>
          <p:cNvPr id="45" name="Rounded Rectangle 44">
            <a:extLst>
              <a:ext uri="{FF2B5EF4-FFF2-40B4-BE49-F238E27FC236}">
                <a16:creationId xmlns:a16="http://schemas.microsoft.com/office/drawing/2014/main" id="{DFCD8946-DA3D-6A4D-8CBE-E53079B189FA}"/>
              </a:ext>
            </a:extLst>
          </p:cNvPr>
          <p:cNvSpPr/>
          <p:nvPr/>
        </p:nvSpPr>
        <p:spPr>
          <a:xfrm>
            <a:off x="3993556" y="4630718"/>
            <a:ext cx="1859496" cy="400799"/>
          </a:xfrm>
          <a:prstGeom prst="roundRect">
            <a:avLst>
              <a:gd name="adj" fmla="val 14540"/>
            </a:avLst>
          </a:prstGeom>
          <a:solidFill>
            <a:schemeClr val="accent6">
              <a:lumMod val="60000"/>
              <a:lumOff val="40000"/>
              <a:alpha val="51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accent6">
                    <a:lumMod val="50000"/>
                  </a:schemeClr>
                </a:solidFill>
                <a:latin typeface="Arial Narrow" panose="020B0604020202020204" pitchFamily="34" charset="0"/>
                <a:cs typeface="Arial Narrow" panose="020B0604020202020204" pitchFamily="34" charset="0"/>
              </a:rPr>
              <a:t>&lt;plugins&gt;</a:t>
            </a:r>
          </a:p>
        </p:txBody>
      </p:sp>
    </p:spTree>
    <p:extLst>
      <p:ext uri="{BB962C8B-B14F-4D97-AF65-F5344CB8AC3E}">
        <p14:creationId xmlns:p14="http://schemas.microsoft.com/office/powerpoint/2010/main" val="369604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Life-cycle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63" name="TextBox 62">
            <a:extLst>
              <a:ext uri="{FF2B5EF4-FFF2-40B4-BE49-F238E27FC236}">
                <a16:creationId xmlns:a16="http://schemas.microsoft.com/office/drawing/2014/main" id="{856A4DF8-AEEE-0042-A430-02640835E634}"/>
              </a:ext>
            </a:extLst>
          </p:cNvPr>
          <p:cNvSpPr txBox="1"/>
          <p:nvPr/>
        </p:nvSpPr>
        <p:spPr>
          <a:xfrm>
            <a:off x="859220" y="1918460"/>
            <a:ext cx="10494580" cy="1169551"/>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management of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within a Peer is primarily achieved through the </a:t>
            </a:r>
            <a:r>
              <a:rPr lang="en-AU" sz="2000" b="1" dirty="0">
                <a:latin typeface="Arial Narrow" panose="020B0604020202020204" pitchFamily="34" charset="0"/>
                <a:cs typeface="Arial Narrow" panose="020B0604020202020204" pitchFamily="34" charset="0"/>
              </a:rPr>
              <a:t>Lifecycle</a:t>
            </a:r>
            <a:r>
              <a:rPr lang="en-AU" sz="2000" dirty="0">
                <a:latin typeface="Arial Narrow" panose="020B0604020202020204" pitchFamily="34" charset="0"/>
                <a:cs typeface="Arial Narrow" panose="020B0604020202020204" pitchFamily="34" charset="0"/>
              </a:rPr>
              <a:t> struct, which keeps track of the installed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and in which </a:t>
            </a:r>
            <a:r>
              <a:rPr lang="en-AU" sz="2000" dirty="0" err="1">
                <a:latin typeface="Arial Narrow" panose="020B0604020202020204" pitchFamily="34" charset="0"/>
                <a:cs typeface="Arial Narrow" panose="020B0604020202020204" pitchFamily="34" charset="0"/>
              </a:rPr>
              <a:t>chanels</a:t>
            </a:r>
            <a:r>
              <a:rPr lang="en-AU" sz="2000" dirty="0">
                <a:latin typeface="Arial Narrow" panose="020B0604020202020204" pitchFamily="34" charset="0"/>
                <a:cs typeface="Arial Narrow" panose="020B0604020202020204" pitchFamily="34" charset="0"/>
              </a:rPr>
              <a:t> they are deployed.</a:t>
            </a:r>
          </a:p>
          <a:p>
            <a:pPr>
              <a:spcBef>
                <a:spcPts val="600"/>
              </a:spcBef>
              <a:spcAft>
                <a:spcPts val="600"/>
              </a:spcAft>
            </a:pPr>
            <a:r>
              <a:rPr lang="en-AU" sz="2000" dirty="0">
                <a:latin typeface="Arial Narrow" panose="020B0604020202020204" pitchFamily="34" charset="0"/>
                <a:cs typeface="Arial Narrow" panose="020B0604020202020204" pitchFamily="34" charset="0"/>
              </a:rPr>
              <a:t>An instance of the Lifecycle is created during Peer initialisation and subsequently updated over time:</a:t>
            </a:r>
          </a:p>
        </p:txBody>
      </p:sp>
      <p:sp>
        <p:nvSpPr>
          <p:cNvPr id="12" name="TextBox 11">
            <a:extLst>
              <a:ext uri="{FF2B5EF4-FFF2-40B4-BE49-F238E27FC236}">
                <a16:creationId xmlns:a16="http://schemas.microsoft.com/office/drawing/2014/main" id="{61CD8A8B-19AA-8F47-B9F2-45E7F45255E2}"/>
              </a:ext>
            </a:extLst>
          </p:cNvPr>
          <p:cNvSpPr txBox="1"/>
          <p:nvPr/>
        </p:nvSpPr>
        <p:spPr>
          <a:xfrm>
            <a:off x="922720" y="3078756"/>
            <a:ext cx="10494580"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chaincode packages are installed</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channels are created</a:t>
            </a:r>
          </a:p>
          <a:p>
            <a:pPr marL="342900" indent="-342900">
              <a:spcBef>
                <a:spcPts val="300"/>
              </a:spcBef>
              <a:spcAft>
                <a:spcPts val="300"/>
              </a:spcAft>
              <a:buFont typeface="System Font Regular"/>
              <a:buChar char="—"/>
            </a:pPr>
            <a:r>
              <a:rPr lang="en-AU" sz="2000" dirty="0" err="1">
                <a:latin typeface="Arial Narrow" panose="020B0604020202020204" pitchFamily="34" charset="0"/>
                <a:cs typeface="Arial Narrow" panose="020B0604020202020204" pitchFamily="34" charset="0"/>
              </a:rPr>
              <a:t>chaicode</a:t>
            </a:r>
            <a:r>
              <a:rPr lang="en-AU" sz="2000" dirty="0">
                <a:latin typeface="Arial Narrow" panose="020B0604020202020204" pitchFamily="34" charset="0"/>
                <a:cs typeface="Arial Narrow" panose="020B0604020202020204" pitchFamily="34" charset="0"/>
              </a:rPr>
              <a:t> packages are deployed into channels</a:t>
            </a:r>
          </a:p>
        </p:txBody>
      </p:sp>
      <p:sp>
        <p:nvSpPr>
          <p:cNvPr id="13" name="TextBox 12">
            <a:extLst>
              <a:ext uri="{FF2B5EF4-FFF2-40B4-BE49-F238E27FC236}">
                <a16:creationId xmlns:a16="http://schemas.microsoft.com/office/drawing/2014/main" id="{4DB90FC1-E3A5-AD4D-9920-08FD7457D516}"/>
              </a:ext>
            </a:extLst>
          </p:cNvPr>
          <p:cNvSpPr txBox="1"/>
          <p:nvPr/>
        </p:nvSpPr>
        <p:spPr>
          <a:xfrm>
            <a:off x="859220" y="4356042"/>
            <a:ext cx="10494580"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Lifecycle has two methods to notified interested components about these events:</a:t>
            </a:r>
          </a:p>
        </p:txBody>
      </p:sp>
      <p:sp>
        <p:nvSpPr>
          <p:cNvPr id="14" name="TextBox 13">
            <a:extLst>
              <a:ext uri="{FF2B5EF4-FFF2-40B4-BE49-F238E27FC236}">
                <a16:creationId xmlns:a16="http://schemas.microsoft.com/office/drawing/2014/main" id="{45E101B7-B80E-ED47-80BE-E6D8894256DC}"/>
              </a:ext>
            </a:extLst>
          </p:cNvPr>
          <p:cNvSpPr txBox="1"/>
          <p:nvPr/>
        </p:nvSpPr>
        <p:spPr>
          <a:xfrm>
            <a:off x="1006336" y="4793223"/>
            <a:ext cx="10494580" cy="1092607"/>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b="1" dirty="0" err="1">
                <a:latin typeface="Arial Narrow" panose="020B0604020202020204" pitchFamily="34" charset="0"/>
                <a:cs typeface="Arial Narrow" panose="020B0604020202020204" pitchFamily="34" charset="0"/>
              </a:rPr>
              <a:t>LifeCycleChangeListener</a:t>
            </a:r>
            <a:r>
              <a:rPr lang="en-AU" sz="2000" dirty="0">
                <a:latin typeface="Arial Narrow" panose="020B0604020202020204" pitchFamily="34" charset="0"/>
                <a:cs typeface="Arial Narrow" panose="020B0604020202020204" pitchFamily="34" charset="0"/>
              </a:rPr>
              <a:t>: implement the observer pattern to every update of the lifecycle</a:t>
            </a:r>
          </a:p>
          <a:p>
            <a:pPr marL="342900" indent="-342900">
              <a:spcBef>
                <a:spcPts val="300"/>
              </a:spcBef>
              <a:spcAft>
                <a:spcPts val="300"/>
              </a:spcAft>
              <a:buFont typeface="System Font Regular"/>
              <a:buChar char="—"/>
            </a:pPr>
            <a:r>
              <a:rPr lang="en-AU" sz="2000" b="1" dirty="0">
                <a:latin typeface="Arial Narrow" panose="020B0604020202020204" pitchFamily="34" charset="0"/>
                <a:cs typeface="Arial Narrow" panose="020B0604020202020204" pitchFamily="34" charset="0"/>
              </a:rPr>
              <a:t>Subscription</a:t>
            </a:r>
            <a:r>
              <a:rPr lang="en-AU" sz="2000" dirty="0">
                <a:latin typeface="Arial Narrow" panose="020B0604020202020204" pitchFamily="34" charset="0"/>
                <a:cs typeface="Arial Narrow" panose="020B0604020202020204" pitchFamily="34" charset="0"/>
              </a:rPr>
              <a:t>: captures the relevant events associated to a channel, this component also verifies that information about the deployed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in a channel is correct (especially on peer restarts).</a:t>
            </a:r>
          </a:p>
        </p:txBody>
      </p:sp>
    </p:spTree>
    <p:extLst>
      <p:ext uri="{BB962C8B-B14F-4D97-AF65-F5344CB8AC3E}">
        <p14:creationId xmlns:p14="http://schemas.microsoft.com/office/powerpoint/2010/main" val="15667433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Life-cycle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74" name="TextBox 73">
            <a:extLst>
              <a:ext uri="{FF2B5EF4-FFF2-40B4-BE49-F238E27FC236}">
                <a16:creationId xmlns:a16="http://schemas.microsoft.com/office/drawing/2014/main" id="{3EE00B9A-E2FD-1248-9BFC-89ACD56C5F8A}"/>
              </a:ext>
            </a:extLst>
          </p:cNvPr>
          <p:cNvSpPr txBox="1"/>
          <p:nvPr/>
        </p:nvSpPr>
        <p:spPr>
          <a:xfrm>
            <a:off x="909257" y="2565021"/>
            <a:ext cx="10916159" cy="3970318"/>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InstalledChaincode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Name      </a:t>
            </a:r>
            <a:r>
              <a:rPr lang="en-AU" sz="1400" b="1" dirty="0">
                <a:solidFill>
                  <a:srgbClr val="0070C0"/>
                </a:solidFill>
                <a:latin typeface="Courier New" panose="02070309020205020404" pitchFamily="49" charset="0"/>
                <a:cs typeface="Courier New" panose="02070309020205020404" pitchFamily="49" charset="0"/>
              </a:rPr>
              <a:t>string</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Version   </a:t>
            </a:r>
            <a:r>
              <a:rPr lang="en-AU" sz="1400" b="1" dirty="0">
                <a:solidFill>
                  <a:srgbClr val="0070C0"/>
                </a:solidFill>
                <a:latin typeface="Courier New" panose="02070309020205020404" pitchFamily="49" charset="0"/>
                <a:cs typeface="Courier New" panose="02070309020205020404" pitchFamily="49" charset="0"/>
              </a:rPr>
              <a:t>string</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Id        []</a:t>
            </a:r>
            <a:r>
              <a:rPr lang="en-AU" sz="1400" b="1" dirty="0">
                <a:solidFill>
                  <a:srgbClr val="0070C0"/>
                </a:solidFill>
                <a:latin typeface="Courier New" panose="02070309020205020404" pitchFamily="49" charset="0"/>
                <a:cs typeface="Courier New" panose="02070309020205020404" pitchFamily="49" charset="0"/>
              </a:rPr>
              <a:t>byte</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endParaRPr lang="en-AU" sz="14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Metadata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Name              </a:t>
            </a:r>
            <a:r>
              <a:rPr lang="en-AU" sz="1400" b="1" dirty="0">
                <a:solidFill>
                  <a:srgbClr val="0070C0"/>
                </a:solidFill>
                <a:latin typeface="Courier New" panose="02070309020205020404" pitchFamily="49" charset="0"/>
                <a:cs typeface="Courier New" panose="02070309020205020404" pitchFamily="49" charset="0"/>
              </a:rPr>
              <a:t>string</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Version           </a:t>
            </a:r>
            <a:r>
              <a:rPr lang="en-AU" sz="1400" b="1" dirty="0">
                <a:solidFill>
                  <a:srgbClr val="0070C0"/>
                </a:solidFill>
                <a:latin typeface="Courier New" panose="02070309020205020404" pitchFamily="49" charset="0"/>
                <a:cs typeface="Courier New" panose="02070309020205020404" pitchFamily="49" charset="0"/>
              </a:rPr>
              <a:t>string</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Policy            []</a:t>
            </a:r>
            <a:r>
              <a:rPr lang="en-AU" sz="1400" b="1" dirty="0">
                <a:solidFill>
                  <a:srgbClr val="0070C0"/>
                </a:solidFill>
                <a:latin typeface="Courier New" panose="02070309020205020404" pitchFamily="49" charset="0"/>
                <a:cs typeface="Courier New" panose="02070309020205020404" pitchFamily="49" charset="0"/>
              </a:rPr>
              <a:t>byte</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Id                []</a:t>
            </a:r>
            <a:r>
              <a:rPr lang="en-AU" sz="1400" b="1" dirty="0">
                <a:solidFill>
                  <a:srgbClr val="0070C0"/>
                </a:solidFill>
                <a:latin typeface="Courier New" panose="02070309020205020404" pitchFamily="49" charset="0"/>
                <a:cs typeface="Courier New" panose="02070309020205020404" pitchFamily="49" charset="0"/>
              </a:rPr>
              <a:t>byte</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CollectionsConfig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endParaRPr lang="en-AU" sz="14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MetadataMapping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struct</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sync.RWMutex</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mdByName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map</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a:solidFill>
                  <a:srgbClr val="7030A0"/>
                </a:solidFill>
                <a:latin typeface="Courier New" panose="02070309020205020404" pitchFamily="49" charset="0"/>
                <a:cs typeface="Courier New" panose="02070309020205020404" pitchFamily="49" charset="0"/>
              </a:rPr>
              <a:t>Metadata</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78" name="TextBox 77">
            <a:extLst>
              <a:ext uri="{FF2B5EF4-FFF2-40B4-BE49-F238E27FC236}">
                <a16:creationId xmlns:a16="http://schemas.microsoft.com/office/drawing/2014/main" id="{DFFC3D60-9A96-7F41-963D-1A39A73F241F}"/>
              </a:ext>
            </a:extLst>
          </p:cNvPr>
          <p:cNvSpPr txBox="1"/>
          <p:nvPr/>
        </p:nvSpPr>
        <p:spPr>
          <a:xfrm>
            <a:off x="819806" y="1794072"/>
            <a:ext cx="3266151"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common/chaincode</a:t>
            </a:r>
          </a:p>
          <a:p>
            <a:r>
              <a:rPr lang="en-AU" dirty="0"/>
              <a:t>file: </a:t>
            </a:r>
            <a:r>
              <a:rPr lang="en-AU" dirty="0" err="1"/>
              <a:t>metadata.go</a:t>
            </a:r>
            <a:endParaRPr lang="en-AU" dirty="0"/>
          </a:p>
        </p:txBody>
      </p:sp>
      <p:grpSp>
        <p:nvGrpSpPr>
          <p:cNvPr id="10" name="Group 9">
            <a:extLst>
              <a:ext uri="{FF2B5EF4-FFF2-40B4-BE49-F238E27FC236}">
                <a16:creationId xmlns:a16="http://schemas.microsoft.com/office/drawing/2014/main" id="{DFE2FCC7-0D0B-A644-B918-47BE8A2697A2}"/>
              </a:ext>
            </a:extLst>
          </p:cNvPr>
          <p:cNvGrpSpPr/>
          <p:nvPr/>
        </p:nvGrpSpPr>
        <p:grpSpPr>
          <a:xfrm>
            <a:off x="5325764" y="2656703"/>
            <a:ext cx="6620429" cy="889686"/>
            <a:chOff x="5325764" y="2656703"/>
            <a:chExt cx="6620429" cy="889686"/>
          </a:xfrm>
        </p:grpSpPr>
        <p:sp>
          <p:nvSpPr>
            <p:cNvPr id="3" name="Right Brace 2">
              <a:extLst>
                <a:ext uri="{FF2B5EF4-FFF2-40B4-BE49-F238E27FC236}">
                  <a16:creationId xmlns:a16="http://schemas.microsoft.com/office/drawing/2014/main" id="{7BD50B52-3812-B440-8F14-6EFD835557F3}"/>
                </a:ext>
              </a:extLst>
            </p:cNvPr>
            <p:cNvSpPr/>
            <p:nvPr/>
          </p:nvSpPr>
          <p:spPr>
            <a:xfrm>
              <a:off x="5325764" y="2656703"/>
              <a:ext cx="222422" cy="889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ectangle 8">
              <a:extLst>
                <a:ext uri="{FF2B5EF4-FFF2-40B4-BE49-F238E27FC236}">
                  <a16:creationId xmlns:a16="http://schemas.microsoft.com/office/drawing/2014/main" id="{A4B73231-B539-524B-AD1E-E4A4480495F0}"/>
                </a:ext>
              </a:extLst>
            </p:cNvPr>
            <p:cNvSpPr/>
            <p:nvPr/>
          </p:nvSpPr>
          <p:spPr>
            <a:xfrm>
              <a:off x="5603790" y="2916880"/>
              <a:ext cx="6342403" cy="369332"/>
            </a:xfrm>
            <a:prstGeom prst="rect">
              <a:avLst/>
            </a:prstGeom>
          </p:spPr>
          <p:txBody>
            <a:bodyPr wrap="square">
              <a:spAutoFit/>
            </a:bodyPr>
            <a:lstStyle/>
            <a:p>
              <a:pPr>
                <a:spcBef>
                  <a:spcPts val="600"/>
                </a:spcBef>
                <a:spcAft>
                  <a:spcPts val="600"/>
                </a:spcAft>
              </a:pPr>
              <a:r>
                <a:rPr lang="en-AU" dirty="0">
                  <a:latin typeface="Arial Narrow" panose="020B0604020202020204" pitchFamily="34" charset="0"/>
                  <a:cs typeface="Arial Narrow" panose="020B0604020202020204" pitchFamily="34" charset="0"/>
                </a:rPr>
                <a:t>Captures information about an installed chaincode package onto the peer</a:t>
              </a:r>
            </a:p>
          </p:txBody>
        </p:sp>
      </p:grpSp>
      <p:grpSp>
        <p:nvGrpSpPr>
          <p:cNvPr id="16" name="Group 15">
            <a:extLst>
              <a:ext uri="{FF2B5EF4-FFF2-40B4-BE49-F238E27FC236}">
                <a16:creationId xmlns:a16="http://schemas.microsoft.com/office/drawing/2014/main" id="{FF715477-A9F7-7F49-A5D4-1FED7C5923D9}"/>
              </a:ext>
            </a:extLst>
          </p:cNvPr>
          <p:cNvGrpSpPr/>
          <p:nvPr/>
        </p:nvGrpSpPr>
        <p:grpSpPr>
          <a:xfrm>
            <a:off x="5325763" y="3817887"/>
            <a:ext cx="6374028" cy="1421377"/>
            <a:chOff x="5325763" y="2656702"/>
            <a:chExt cx="6374028" cy="1421377"/>
          </a:xfrm>
        </p:grpSpPr>
        <p:sp>
          <p:nvSpPr>
            <p:cNvPr id="17" name="Right Brace 16">
              <a:extLst>
                <a:ext uri="{FF2B5EF4-FFF2-40B4-BE49-F238E27FC236}">
                  <a16:creationId xmlns:a16="http://schemas.microsoft.com/office/drawing/2014/main" id="{CC756E36-E269-B745-999E-51106895AC22}"/>
                </a:ext>
              </a:extLst>
            </p:cNvPr>
            <p:cNvSpPr/>
            <p:nvPr/>
          </p:nvSpPr>
          <p:spPr>
            <a:xfrm>
              <a:off x="5325763" y="2656702"/>
              <a:ext cx="278027" cy="14213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8" name="Rectangle 17">
              <a:extLst>
                <a:ext uri="{FF2B5EF4-FFF2-40B4-BE49-F238E27FC236}">
                  <a16:creationId xmlns:a16="http://schemas.microsoft.com/office/drawing/2014/main" id="{BC60D4D9-055C-644C-AF85-EDE8C7E974E5}"/>
                </a:ext>
              </a:extLst>
            </p:cNvPr>
            <p:cNvSpPr/>
            <p:nvPr/>
          </p:nvSpPr>
          <p:spPr>
            <a:xfrm>
              <a:off x="5603791" y="3040450"/>
              <a:ext cx="6096000" cy="646331"/>
            </a:xfrm>
            <a:prstGeom prst="rect">
              <a:avLst/>
            </a:prstGeom>
          </p:spPr>
          <p:txBody>
            <a:bodyPr>
              <a:spAutoFit/>
            </a:bodyPr>
            <a:lstStyle/>
            <a:p>
              <a:pPr>
                <a:spcBef>
                  <a:spcPts val="600"/>
                </a:spcBef>
                <a:spcAft>
                  <a:spcPts val="600"/>
                </a:spcAft>
              </a:pPr>
              <a:r>
                <a:rPr lang="en-AU" dirty="0">
                  <a:latin typeface="Arial Narrow" panose="020B0604020202020204" pitchFamily="34" charset="0"/>
                  <a:cs typeface="Arial Narrow" panose="020B0604020202020204" pitchFamily="34" charset="0"/>
                </a:rPr>
                <a:t>Captures information about a chaincode deployed onto a specific channel</a:t>
              </a:r>
            </a:p>
          </p:txBody>
        </p:sp>
      </p:grpSp>
      <p:grpSp>
        <p:nvGrpSpPr>
          <p:cNvPr id="19" name="Group 18">
            <a:extLst>
              <a:ext uri="{FF2B5EF4-FFF2-40B4-BE49-F238E27FC236}">
                <a16:creationId xmlns:a16="http://schemas.microsoft.com/office/drawing/2014/main" id="{FB09BE65-F351-4049-8C99-FEB2A9D8F0FE}"/>
              </a:ext>
            </a:extLst>
          </p:cNvPr>
          <p:cNvGrpSpPr/>
          <p:nvPr/>
        </p:nvGrpSpPr>
        <p:grpSpPr>
          <a:xfrm>
            <a:off x="5338121" y="5548521"/>
            <a:ext cx="6374027" cy="889686"/>
            <a:chOff x="5325764" y="2656703"/>
            <a:chExt cx="6374027" cy="889686"/>
          </a:xfrm>
        </p:grpSpPr>
        <p:sp>
          <p:nvSpPr>
            <p:cNvPr id="20" name="Right Brace 19">
              <a:extLst>
                <a:ext uri="{FF2B5EF4-FFF2-40B4-BE49-F238E27FC236}">
                  <a16:creationId xmlns:a16="http://schemas.microsoft.com/office/drawing/2014/main" id="{71283BBC-7C78-4C4F-B7E2-2ABF9196E615}"/>
                </a:ext>
              </a:extLst>
            </p:cNvPr>
            <p:cNvSpPr/>
            <p:nvPr/>
          </p:nvSpPr>
          <p:spPr>
            <a:xfrm>
              <a:off x="5325764" y="2656703"/>
              <a:ext cx="222422" cy="889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1" name="Rectangle 20">
              <a:extLst>
                <a:ext uri="{FF2B5EF4-FFF2-40B4-BE49-F238E27FC236}">
                  <a16:creationId xmlns:a16="http://schemas.microsoft.com/office/drawing/2014/main" id="{48C90773-624E-EB45-B70C-C06CF85C1F24}"/>
                </a:ext>
              </a:extLst>
            </p:cNvPr>
            <p:cNvSpPr/>
            <p:nvPr/>
          </p:nvSpPr>
          <p:spPr>
            <a:xfrm>
              <a:off x="5603791" y="2793310"/>
              <a:ext cx="6096000" cy="646331"/>
            </a:xfrm>
            <a:prstGeom prst="rect">
              <a:avLst/>
            </a:prstGeom>
          </p:spPr>
          <p:txBody>
            <a:bodyPr>
              <a:spAutoFit/>
            </a:bodyPr>
            <a:lstStyle/>
            <a:p>
              <a:pPr>
                <a:spcBef>
                  <a:spcPts val="600"/>
                </a:spcBef>
                <a:spcAft>
                  <a:spcPts val="600"/>
                </a:spcAft>
              </a:pPr>
              <a:r>
                <a:rPr lang="en-AU" dirty="0">
                  <a:latin typeface="Arial Narrow" panose="020B0604020202020204" pitchFamily="34" charset="0"/>
                  <a:cs typeface="Arial Narrow" panose="020B0604020202020204" pitchFamily="34" charset="0"/>
                </a:rPr>
                <a:t>Captures information on all the chaincode packages deployed onto a specific channel</a:t>
              </a:r>
            </a:p>
          </p:txBody>
        </p:sp>
      </p:grpSp>
    </p:spTree>
    <p:extLst>
      <p:ext uri="{BB962C8B-B14F-4D97-AF65-F5344CB8AC3E}">
        <p14:creationId xmlns:p14="http://schemas.microsoft.com/office/powerpoint/2010/main" val="13021493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Life-cycle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74" name="TextBox 73">
            <a:extLst>
              <a:ext uri="{FF2B5EF4-FFF2-40B4-BE49-F238E27FC236}">
                <a16:creationId xmlns:a16="http://schemas.microsoft.com/office/drawing/2014/main" id="{3EE00B9A-E2FD-1248-9BFC-89ACD56C5F8A}"/>
              </a:ext>
            </a:extLst>
          </p:cNvPr>
          <p:cNvSpPr txBox="1"/>
          <p:nvPr/>
        </p:nvSpPr>
        <p:spPr>
          <a:xfrm>
            <a:off x="838489" y="2654892"/>
            <a:ext cx="10916159" cy="3811300"/>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Lifecycle </a:t>
            </a:r>
            <a:r>
              <a:rPr lang="en-AU" sz="1400" b="1" dirty="0">
                <a:solidFill>
                  <a:srgbClr val="0070C0"/>
                </a:solidFill>
                <a:latin typeface="Courier New" panose="02070309020205020404" pitchFamily="49" charset="0"/>
                <a:cs typeface="Courier New" panose="02070309020205020404" pitchFamily="49" charset="0"/>
              </a:rPr>
              <a:t>struct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sync.RWMutex</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rgbClr val="7030A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listeners</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LifeCycleChangeListener</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installedCCs</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chaincode.InstalledChaincode</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deployedCCsByChannel</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map</a:t>
            </a:r>
            <a:r>
              <a:rPr lang="en-AU" sz="1400" b="1" dirty="0">
                <a:latin typeface="Courier New" panose="02070309020205020404" pitchFamily="49" charset="0"/>
                <a:cs typeface="Courier New" panose="02070309020205020404" pitchFamily="49" charset="0"/>
              </a:rPr>
              <a:t>[</a:t>
            </a:r>
            <a:r>
              <a:rPr lang="en-AU" sz="1400" b="1" dirty="0">
                <a:solidFill>
                  <a:schemeClr val="accent5">
                    <a:lumMod val="75000"/>
                  </a:schemeClr>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chaincode.MetadataMapping</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rgbClr val="0070C0"/>
                </a:solidFill>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queryCreatorsByChannel</a:t>
            </a:r>
            <a:r>
              <a:rPr lang="en-AU" sz="1400" b="1" dirty="0">
                <a:solidFill>
                  <a:srgbClr val="0070C0"/>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map</a:t>
            </a:r>
            <a:r>
              <a:rPr lang="en-AU" sz="1400" b="1" dirty="0">
                <a:latin typeface="Courier New" panose="02070309020205020404" pitchFamily="49" charset="0"/>
                <a:cs typeface="Courier New" panose="02070309020205020404" pitchFamily="49" charset="0"/>
              </a:rPr>
              <a:t>[</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QueryCreator</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10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initialises the </a:t>
            </a:r>
            <a:r>
              <a:rPr lang="en-AU" sz="1400" b="1" dirty="0" err="1">
                <a:solidFill>
                  <a:schemeClr val="accent6">
                    <a:lumMod val="50000"/>
                  </a:schemeClr>
                </a:solidFill>
                <a:latin typeface="Courier New" panose="02070309020205020404" pitchFamily="49" charset="0"/>
                <a:cs typeface="Courier New" panose="02070309020205020404" pitchFamily="49" charset="0"/>
              </a:rPr>
              <a:t>lifecyle</a:t>
            </a:r>
            <a:r>
              <a:rPr lang="en-AU" sz="1400" b="1" dirty="0">
                <a:solidFill>
                  <a:schemeClr val="accent6">
                    <a:lumMod val="50000"/>
                  </a:schemeClr>
                </a:solidFill>
                <a:latin typeface="Courier New" panose="02070309020205020404" pitchFamily="49" charset="0"/>
                <a:cs typeface="Courier New" panose="02070309020205020404" pitchFamily="49" charset="0"/>
              </a:rPr>
              <a:t> </a:t>
            </a:r>
          </a:p>
          <a:p>
            <a:r>
              <a:rPr lang="en-AU" sz="1400" b="1" dirty="0" err="1">
                <a:solidFill>
                  <a:schemeClr val="accent5">
                    <a:lumMod val="75000"/>
                  </a:schemeClr>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NewLifeCycle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installedChaincodes</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Enumerator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*Lifecycle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10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retrieves metadata for a chaincode deployed into a channel</a:t>
            </a:r>
          </a:p>
          <a:p>
            <a:r>
              <a:rPr lang="en-AU" sz="1400" b="1" dirty="0" err="1">
                <a:solidFill>
                  <a:schemeClr val="accent5">
                    <a:lumMod val="75000"/>
                  </a:schemeClr>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*Lifecycle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Metadata(</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ch</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cc </a:t>
            </a:r>
            <a:r>
              <a:rPr lang="en-AU" sz="1400" b="1" dirty="0">
                <a:solidFill>
                  <a:schemeClr val="accent5">
                    <a:lumMod val="75000"/>
                  </a:schemeClr>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collections </a:t>
            </a:r>
            <a:r>
              <a:rPr lang="en-AU" sz="1400" b="1" dirty="0">
                <a:solidFill>
                  <a:schemeClr val="accent5">
                    <a:lumMod val="75000"/>
                  </a:schemeClr>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chaincode.Metadata</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10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initialises the metadata for the channel with the installed </a:t>
            </a:r>
            <a:r>
              <a:rPr lang="en-AU" sz="1400" b="1" dirty="0" err="1">
                <a:solidFill>
                  <a:schemeClr val="accent6">
                    <a:lumMod val="50000"/>
                  </a:schemeClr>
                </a:solidFill>
                <a:latin typeface="Courier New" panose="02070309020205020404" pitchFamily="49" charset="0"/>
                <a:cs typeface="Courier New" panose="02070309020205020404" pitchFamily="49" charset="0"/>
              </a:rPr>
              <a:t>chaincodes</a:t>
            </a:r>
            <a:r>
              <a:rPr lang="en-AU" sz="1400" b="1" dirty="0">
                <a:solidFill>
                  <a:schemeClr val="accent6">
                    <a:lumMod val="50000"/>
                  </a:schemeClr>
                </a:solidFill>
                <a:latin typeface="Courier New" panose="02070309020205020404" pitchFamily="49" charset="0"/>
                <a:cs typeface="Courier New" panose="02070309020205020404" pitchFamily="49" charset="0"/>
              </a:rPr>
              <a:t> and creates a subscription</a:t>
            </a:r>
          </a:p>
          <a:p>
            <a:r>
              <a:rPr lang="en-AU" sz="1400" b="1" dirty="0" err="1">
                <a:solidFill>
                  <a:schemeClr val="accent5">
                    <a:lumMod val="75000"/>
                  </a:schemeClr>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*Lifecycle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NewChannelSubscription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ch</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chemeClr val="accent5">
                    <a:lumMod val="75000"/>
                  </a:schemeClr>
                </a:solidFill>
                <a:latin typeface="Courier New" panose="02070309020205020404" pitchFamily="49" charset="0"/>
                <a:cs typeface="Courier New" panose="02070309020205020404" pitchFamily="49" charset="0"/>
              </a:rPr>
              <a:t>string</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qc </a:t>
            </a:r>
            <a:r>
              <a:rPr lang="en-AU" sz="1400" b="1" dirty="0" err="1">
                <a:solidFill>
                  <a:srgbClr val="7030A0"/>
                </a:solidFill>
                <a:latin typeface="Courier New" panose="02070309020205020404" pitchFamily="49" charset="0"/>
                <a:cs typeface="Courier New" panose="02070309020205020404" pitchFamily="49" charset="0"/>
              </a:rPr>
              <a:t>QueryCretor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*Subscription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p>
          <a:p>
            <a:pPr>
              <a:spcBef>
                <a:spcPts val="1000"/>
              </a:spcBef>
            </a:pPr>
            <a:r>
              <a:rPr lang="en-AU" sz="1400" b="1" dirty="0">
                <a:solidFill>
                  <a:schemeClr val="accent6">
                    <a:lumMod val="50000"/>
                  </a:schemeClr>
                </a:solidFill>
                <a:latin typeface="Courier New" panose="02070309020205020404" pitchFamily="49" charset="0"/>
                <a:cs typeface="Courier New" panose="02070309020205020404" pitchFamily="49" charset="0"/>
              </a:rPr>
              <a:t>// adds a new listener to the lifecycle</a:t>
            </a:r>
          </a:p>
          <a:p>
            <a:r>
              <a:rPr lang="en-AU" sz="1400" b="1" dirty="0" err="1">
                <a:solidFill>
                  <a:schemeClr val="accent5">
                    <a:lumMod val="75000"/>
                  </a:schemeClr>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lc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*Lifecycle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AddListener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(listener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LifeCycleChangeListener</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 ... }</a:t>
            </a:r>
          </a:p>
        </p:txBody>
      </p:sp>
      <p:sp>
        <p:nvSpPr>
          <p:cNvPr id="78" name="TextBox 77">
            <a:extLst>
              <a:ext uri="{FF2B5EF4-FFF2-40B4-BE49-F238E27FC236}">
                <a16:creationId xmlns:a16="http://schemas.microsoft.com/office/drawing/2014/main" id="{DFFC3D60-9A96-7F41-963D-1A39A73F241F}"/>
              </a:ext>
            </a:extLst>
          </p:cNvPr>
          <p:cNvSpPr txBox="1"/>
          <p:nvPr/>
        </p:nvSpPr>
        <p:spPr>
          <a:xfrm>
            <a:off x="838489" y="1871628"/>
            <a:ext cx="2828147"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a:t>
            </a:r>
            <a:r>
              <a:rPr lang="en-AU" dirty="0" err="1"/>
              <a:t>cclifecycle</a:t>
            </a:r>
            <a:endParaRPr lang="en-AU" dirty="0"/>
          </a:p>
          <a:p>
            <a:r>
              <a:rPr lang="en-AU" dirty="0"/>
              <a:t>file: </a:t>
            </a:r>
            <a:r>
              <a:rPr lang="en-AU" dirty="0" err="1"/>
              <a:t>lifecycle.go</a:t>
            </a:r>
            <a:endParaRPr lang="en-AU" dirty="0"/>
          </a:p>
        </p:txBody>
      </p:sp>
    </p:spTree>
    <p:extLst>
      <p:ext uri="{BB962C8B-B14F-4D97-AF65-F5344CB8AC3E}">
        <p14:creationId xmlns:p14="http://schemas.microsoft.com/office/powerpoint/2010/main" val="28421654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Life-cycle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74" name="TextBox 73">
            <a:extLst>
              <a:ext uri="{FF2B5EF4-FFF2-40B4-BE49-F238E27FC236}">
                <a16:creationId xmlns:a16="http://schemas.microsoft.com/office/drawing/2014/main" id="{3EE00B9A-E2FD-1248-9BFC-89ACD56C5F8A}"/>
              </a:ext>
            </a:extLst>
          </p:cNvPr>
          <p:cNvSpPr txBox="1"/>
          <p:nvPr/>
        </p:nvSpPr>
        <p:spPr>
          <a:xfrm>
            <a:off x="897382" y="2541271"/>
            <a:ext cx="10916159" cy="738664"/>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LifeCycleChangeListener</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LifeCycleChangeLister</a:t>
            </a:r>
            <a:r>
              <a:rPr lang="en-AU" sz="1400" b="1" dirty="0">
                <a:latin typeface="Courier New" panose="02070309020205020404" pitchFamily="49" charset="0"/>
                <a:cs typeface="Courier New" panose="02070309020205020404" pitchFamily="49" charset="0"/>
              </a:rPr>
              <a:t>(channel </a:t>
            </a:r>
            <a:r>
              <a:rPr lang="en-AU" sz="1400" b="1" dirty="0">
                <a:solidFill>
                  <a:srgbClr val="0070C0"/>
                </a:solidFill>
                <a:latin typeface="Courier New" panose="02070309020205020404" pitchFamily="49" charset="0"/>
                <a:cs typeface="Courier New" panose="02070309020205020404" pitchFamily="49" charset="0"/>
              </a:rPr>
              <a:t>string</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chaincodes</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chaincode.MetadataSet</a:t>
            </a:r>
            <a:r>
              <a:rPr lang="en-AU" sz="1400" b="1" dirty="0">
                <a:latin typeface="Courier New" panose="02070309020205020404" pitchFamily="49" charset="0"/>
                <a:cs typeface="Courier New" panose="02070309020205020404" pitchFamily="49" charset="0"/>
              </a:rPr>
              <a:t>)</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78" name="TextBox 77">
            <a:extLst>
              <a:ext uri="{FF2B5EF4-FFF2-40B4-BE49-F238E27FC236}">
                <a16:creationId xmlns:a16="http://schemas.microsoft.com/office/drawing/2014/main" id="{DFFC3D60-9A96-7F41-963D-1A39A73F241F}"/>
              </a:ext>
            </a:extLst>
          </p:cNvPr>
          <p:cNvSpPr txBox="1"/>
          <p:nvPr/>
        </p:nvSpPr>
        <p:spPr>
          <a:xfrm>
            <a:off x="855431" y="1794072"/>
            <a:ext cx="2828147"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a:t>
            </a:r>
            <a:r>
              <a:rPr lang="en-AU" dirty="0" err="1"/>
              <a:t>cclifecycle</a:t>
            </a:r>
            <a:endParaRPr lang="en-AU" dirty="0"/>
          </a:p>
          <a:p>
            <a:r>
              <a:rPr lang="en-AU" dirty="0"/>
              <a:t>file: </a:t>
            </a:r>
            <a:r>
              <a:rPr lang="en-AU" dirty="0" err="1"/>
              <a:t>lifecycle.go</a:t>
            </a:r>
            <a:endParaRPr lang="en-AU" dirty="0"/>
          </a:p>
        </p:txBody>
      </p:sp>
      <p:sp>
        <p:nvSpPr>
          <p:cNvPr id="12" name="TextBox 11">
            <a:extLst>
              <a:ext uri="{FF2B5EF4-FFF2-40B4-BE49-F238E27FC236}">
                <a16:creationId xmlns:a16="http://schemas.microsoft.com/office/drawing/2014/main" id="{523C1231-AE24-B242-9CA6-37AC1536E4C7}"/>
              </a:ext>
            </a:extLst>
          </p:cNvPr>
          <p:cNvSpPr txBox="1"/>
          <p:nvPr/>
        </p:nvSpPr>
        <p:spPr>
          <a:xfrm>
            <a:off x="903901" y="4168360"/>
            <a:ext cx="11054553" cy="2246769"/>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Subscription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sync.Mutex</a:t>
            </a:r>
            <a:endParaRPr lang="en-AU" sz="1400" b="1" dirty="0">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lc</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*Lifecycle</a:t>
            </a:r>
          </a:p>
          <a:p>
            <a:r>
              <a:rPr lang="en-AU" sz="1400" b="1" dirty="0">
                <a:latin typeface="Courier New" panose="02070309020205020404" pitchFamily="49" charset="0"/>
                <a:cs typeface="Courier New" panose="02070309020205020404" pitchFamily="49" charset="0"/>
              </a:rPr>
              <a:t>   channel        </a:t>
            </a:r>
            <a:r>
              <a:rPr lang="en-AU" sz="1400" b="1" dirty="0">
                <a:solidFill>
                  <a:srgbClr val="0070C0"/>
                </a:solidFill>
                <a:latin typeface="Courier New" panose="02070309020205020404" pitchFamily="49" charset="0"/>
                <a:cs typeface="Courier New" panose="02070309020205020404" pitchFamily="49" charset="0"/>
              </a:rPr>
              <a:t>string</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queryCreator</a:t>
            </a:r>
            <a:r>
              <a:rPr lang="en-AU" sz="1400" b="1" dirty="0">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QueryCreator</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pendingUpdates</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cceventmgmt.ChaincodeDefinition</a:t>
            </a:r>
            <a:r>
              <a:rPr lang="en-AU" sz="1400" b="1" dirty="0">
                <a:latin typeface="Courier New" panose="02070309020205020404" pitchFamily="49" charset="0"/>
                <a:cs typeface="Courier New" panose="02070309020205020404" pitchFamily="49" charset="0"/>
              </a:rPr>
              <a:t> </a:t>
            </a: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endParaRPr lang="en-AU" sz="1400" b="1" dirty="0">
              <a:solidFill>
                <a:schemeClr val="tx1">
                  <a:lumMod val="95000"/>
                  <a:lumOff val="5000"/>
                </a:schemeClr>
              </a:solidFill>
              <a:latin typeface="Courier New" panose="02070309020205020404" pitchFamily="49" charset="0"/>
              <a:cs typeface="Courier New" panose="02070309020205020404" pitchFamily="49" charset="0"/>
            </a:endParaRP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(s </a:t>
            </a:r>
            <a:r>
              <a:rPr lang="en-AU" sz="1400" b="1" dirty="0">
                <a:solidFill>
                  <a:srgbClr val="7030A0"/>
                </a:solidFill>
                <a:latin typeface="Courier New" panose="02070309020205020404" pitchFamily="49" charset="0"/>
                <a:cs typeface="Courier New" panose="02070309020205020404" pitchFamily="49" charset="0"/>
              </a:rPr>
              <a:t>*Subscription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HandleChaincodeDeploy</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(cd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cceventmgmt.ChaincodeDefinition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dbTar</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error</a:t>
            </a:r>
          </a:p>
          <a:p>
            <a:r>
              <a:rPr lang="en-AU" sz="1400" b="1" dirty="0" err="1">
                <a:solidFill>
                  <a:srgbClr val="0070C0"/>
                </a:solidFill>
                <a:latin typeface="Courier New" panose="02070309020205020404" pitchFamily="49" charset="0"/>
                <a:cs typeface="Courier New" panose="02070309020205020404" pitchFamily="49" charset="0"/>
              </a:rPr>
              <a:t>func</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(s </a:t>
            </a:r>
            <a:r>
              <a:rPr lang="en-AU" sz="1400" b="1" dirty="0">
                <a:solidFill>
                  <a:srgbClr val="7030A0"/>
                </a:solidFill>
                <a:latin typeface="Courier New" panose="02070309020205020404" pitchFamily="49" charset="0"/>
                <a:cs typeface="Courier New" panose="02070309020205020404" pitchFamily="49" charset="0"/>
              </a:rPr>
              <a:t>*Subscription</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 </a:t>
            </a:r>
            <a:r>
              <a:rPr lang="en-AU" sz="1400" b="1" dirty="0" err="1">
                <a:solidFill>
                  <a:schemeClr val="tx1">
                    <a:lumMod val="95000"/>
                    <a:lumOff val="5000"/>
                  </a:schemeClr>
                </a:solidFill>
                <a:latin typeface="Courier New" panose="02070309020205020404" pitchFamily="49" charset="0"/>
                <a:cs typeface="Courier New" panose="02070309020205020404" pitchFamily="49" charset="0"/>
              </a:rPr>
              <a:t>ChaincodeDeployDone</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(succeed </a:t>
            </a:r>
            <a:r>
              <a:rPr lang="en-AU" sz="1400" b="1" dirty="0">
                <a:solidFill>
                  <a:srgbClr val="0070C0"/>
                </a:solidFill>
                <a:latin typeface="Courier New" panose="02070309020205020404" pitchFamily="49" charset="0"/>
                <a:cs typeface="Courier New" panose="02070309020205020404" pitchFamily="49" charset="0"/>
              </a:rPr>
              <a:t>bool</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3A2F60AC-1886-1243-B4A8-0E9D101B411A}"/>
              </a:ext>
            </a:extLst>
          </p:cNvPr>
          <p:cNvSpPr txBox="1"/>
          <p:nvPr/>
        </p:nvSpPr>
        <p:spPr>
          <a:xfrm>
            <a:off x="873825" y="3446839"/>
            <a:ext cx="2060885"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core/cc</a:t>
            </a:r>
          </a:p>
          <a:p>
            <a:r>
              <a:rPr lang="en-AU" dirty="0"/>
              <a:t>file: </a:t>
            </a:r>
            <a:r>
              <a:rPr lang="en-AU" dirty="0" err="1"/>
              <a:t>subscription.go</a:t>
            </a:r>
            <a:endParaRPr lang="en-AU" dirty="0"/>
          </a:p>
        </p:txBody>
      </p:sp>
    </p:spTree>
    <p:extLst>
      <p:ext uri="{BB962C8B-B14F-4D97-AF65-F5344CB8AC3E}">
        <p14:creationId xmlns:p14="http://schemas.microsoft.com/office/powerpoint/2010/main" val="13959204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Life-cycle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78" name="TextBox 77">
            <a:extLst>
              <a:ext uri="{FF2B5EF4-FFF2-40B4-BE49-F238E27FC236}">
                <a16:creationId xmlns:a16="http://schemas.microsoft.com/office/drawing/2014/main" id="{DFFC3D60-9A96-7F41-963D-1A39A73F241F}"/>
              </a:ext>
            </a:extLst>
          </p:cNvPr>
          <p:cNvSpPr txBox="1"/>
          <p:nvPr/>
        </p:nvSpPr>
        <p:spPr>
          <a:xfrm>
            <a:off x="883823" y="2165940"/>
            <a:ext cx="2382832"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peer/node</a:t>
            </a:r>
          </a:p>
          <a:p>
            <a:r>
              <a:rPr lang="en-AU" dirty="0"/>
              <a:t>file: </a:t>
            </a:r>
            <a:r>
              <a:rPr lang="en-AU" dirty="0" err="1"/>
              <a:t>start.go</a:t>
            </a:r>
            <a:endParaRPr lang="en-AU" dirty="0"/>
          </a:p>
        </p:txBody>
      </p:sp>
      <p:sp>
        <p:nvSpPr>
          <p:cNvPr id="14" name="TextBox 13">
            <a:extLst>
              <a:ext uri="{FF2B5EF4-FFF2-40B4-BE49-F238E27FC236}">
                <a16:creationId xmlns:a16="http://schemas.microsoft.com/office/drawing/2014/main" id="{DBCBAC46-76BD-8040-A194-B76B0948D268}"/>
              </a:ext>
            </a:extLst>
          </p:cNvPr>
          <p:cNvSpPr txBox="1"/>
          <p:nvPr/>
        </p:nvSpPr>
        <p:spPr>
          <a:xfrm>
            <a:off x="962456" y="3032560"/>
            <a:ext cx="3034354" cy="442674"/>
          </a:xfrm>
          <a:prstGeom prst="roundRect">
            <a:avLst/>
          </a:prstGeom>
          <a:solidFill>
            <a:schemeClr val="tx1">
              <a:lumMod val="75000"/>
              <a:lumOff val="25000"/>
            </a:schemeClr>
          </a:solidFill>
        </p:spPr>
        <p:txBody>
          <a:bodyPr wrap="square" rtlCol="0">
            <a:spAutoFit/>
          </a:bodyPr>
          <a:lstStyle/>
          <a:p>
            <a:pPr>
              <a:spcBef>
                <a:spcPts val="600"/>
              </a:spcBef>
              <a:spcAft>
                <a:spcPts val="600"/>
              </a:spcAft>
            </a:pPr>
            <a:r>
              <a:rPr lang="en-AU" sz="2000" b="1" dirty="0">
                <a:solidFill>
                  <a:schemeClr val="bg1">
                    <a:lumMod val="95000"/>
                  </a:schemeClr>
                </a:solidFill>
                <a:latin typeface="Courier New" panose="02070309020205020404" pitchFamily="49" charset="0"/>
                <a:cs typeface="Courier New" panose="02070309020205020404" pitchFamily="49" charset="0"/>
              </a:rPr>
              <a:t>&gt; peer node start</a:t>
            </a:r>
          </a:p>
        </p:txBody>
      </p:sp>
      <p:cxnSp>
        <p:nvCxnSpPr>
          <p:cNvPr id="12" name="Straight Arrow Connector 11">
            <a:extLst>
              <a:ext uri="{FF2B5EF4-FFF2-40B4-BE49-F238E27FC236}">
                <a16:creationId xmlns:a16="http://schemas.microsoft.com/office/drawing/2014/main" id="{2393897E-E2AC-CD44-9AA1-3E63EEE734C4}"/>
              </a:ext>
            </a:extLst>
          </p:cNvPr>
          <p:cNvCxnSpPr>
            <a:cxnSpLocks/>
          </p:cNvCxnSpPr>
          <p:nvPr/>
        </p:nvCxnSpPr>
        <p:spPr>
          <a:xfrm>
            <a:off x="3982062" y="3253897"/>
            <a:ext cx="695041" cy="0"/>
          </a:xfrm>
          <a:prstGeom prst="straightConnector1">
            <a:avLst/>
          </a:prstGeom>
          <a:ln>
            <a:solidFill>
              <a:schemeClr val="tx1">
                <a:lumMod val="75000"/>
                <a:lumOff val="25000"/>
              </a:schemeClr>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86DAB02-0489-D341-A04F-2697D87B65AA}"/>
              </a:ext>
            </a:extLst>
          </p:cNvPr>
          <p:cNvSpPr txBox="1"/>
          <p:nvPr/>
        </p:nvSpPr>
        <p:spPr>
          <a:xfrm>
            <a:off x="7407649" y="2868109"/>
            <a:ext cx="4377670" cy="830997"/>
          </a:xfrm>
          <a:prstGeom prst="rect">
            <a:avLst/>
          </a:prstGeom>
          <a:noFill/>
        </p:spPr>
        <p:txBody>
          <a:bodyPr wrap="square" rtlCol="0">
            <a:spAutoFit/>
          </a:bodyPr>
          <a:lstStyle/>
          <a:p>
            <a:r>
              <a:rPr lang="en-AU" sz="1600" b="1" dirty="0" err="1">
                <a:solidFill>
                  <a:srgbClr val="0070C0"/>
                </a:solidFill>
                <a:latin typeface="Courier New" panose="02070309020205020404" pitchFamily="49" charset="0"/>
                <a:cs typeface="Courier New" panose="02070309020205020404" pitchFamily="49" charset="0"/>
              </a:rPr>
              <a:t>func</a:t>
            </a:r>
            <a:r>
              <a:rPr lang="en-AU" sz="1600" b="1" dirty="0">
                <a:solidFill>
                  <a:srgbClr val="7030A0"/>
                </a:solidFill>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serve(</a:t>
            </a:r>
            <a:r>
              <a:rPr lang="en-AU" sz="1600" b="1" dirty="0" err="1">
                <a:latin typeface="Courier New" panose="02070309020205020404" pitchFamily="49" charset="0"/>
                <a:cs typeface="Courier New" panose="02070309020205020404" pitchFamily="49" charset="0"/>
              </a:rPr>
              <a:t>args</a:t>
            </a:r>
            <a:r>
              <a:rPr lang="en-AU" sz="1600" b="1" dirty="0">
                <a:solidFill>
                  <a:srgbClr val="7030A0"/>
                </a:solidFill>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a:t>
            </a:r>
            <a:r>
              <a:rPr lang="en-AU" sz="1600" b="1" dirty="0">
                <a:solidFill>
                  <a:srgbClr val="0070C0"/>
                </a:solidFill>
                <a:latin typeface="Courier New" panose="02070309020205020404" pitchFamily="49" charset="0"/>
                <a:cs typeface="Courier New" panose="02070309020205020404" pitchFamily="49" charset="0"/>
              </a:rPr>
              <a:t>string</a:t>
            </a:r>
            <a:r>
              <a:rPr lang="en-AU" sz="1600" b="1" dirty="0">
                <a:latin typeface="Courier New" panose="02070309020205020404" pitchFamily="49" charset="0"/>
                <a:cs typeface="Courier New" panose="02070309020205020404" pitchFamily="49" charset="0"/>
              </a:rPr>
              <a:t>)</a:t>
            </a:r>
            <a:r>
              <a:rPr lang="en-AU" sz="1600" b="1" dirty="0">
                <a:solidFill>
                  <a:srgbClr val="7030A0"/>
                </a:solidFill>
                <a:latin typeface="Courier New" panose="02070309020205020404" pitchFamily="49" charset="0"/>
                <a:cs typeface="Courier New" panose="02070309020205020404" pitchFamily="49" charset="0"/>
              </a:rPr>
              <a:t> </a:t>
            </a:r>
            <a:r>
              <a:rPr lang="en-AU" sz="1600" b="1" dirty="0">
                <a:solidFill>
                  <a:srgbClr val="0070C0"/>
                </a:solidFill>
                <a:latin typeface="Courier New" panose="02070309020205020404" pitchFamily="49" charset="0"/>
                <a:cs typeface="Courier New" panose="02070309020205020404" pitchFamily="49" charset="0"/>
              </a:rPr>
              <a:t>error </a:t>
            </a:r>
            <a:r>
              <a:rPr lang="en-AU" sz="1600" b="1" dirty="0">
                <a:solidFill>
                  <a:schemeClr val="tx1">
                    <a:lumMod val="95000"/>
                    <a:lumOff val="5000"/>
                  </a:schemeClr>
                </a:solidFill>
                <a:latin typeface="Courier New" panose="02070309020205020404" pitchFamily="49" charset="0"/>
                <a:cs typeface="Courier New" panose="02070309020205020404" pitchFamily="49" charset="0"/>
              </a:rPr>
              <a:t>{</a:t>
            </a:r>
          </a:p>
          <a:p>
            <a:r>
              <a:rPr lang="en-AU" sz="1600" b="1" dirty="0">
                <a:latin typeface="Courier New" panose="02070309020205020404" pitchFamily="49" charset="0"/>
                <a:cs typeface="Courier New" panose="02070309020205020404" pitchFamily="49" charset="0"/>
              </a:rPr>
              <a:t>   .....</a:t>
            </a:r>
          </a:p>
          <a:p>
            <a:r>
              <a:rPr lang="en-AU" sz="16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0194C27B-1791-6C47-87B3-59720A1C30C2}"/>
              </a:ext>
            </a:extLst>
          </p:cNvPr>
          <p:cNvSpPr txBox="1"/>
          <p:nvPr/>
        </p:nvSpPr>
        <p:spPr>
          <a:xfrm>
            <a:off x="4400896" y="3010880"/>
            <a:ext cx="2394293" cy="584775"/>
          </a:xfrm>
          <a:prstGeom prst="rect">
            <a:avLst/>
          </a:prstGeom>
          <a:noFill/>
        </p:spPr>
        <p:txBody>
          <a:bodyPr wrap="square" rtlCol="0">
            <a:spAutoFit/>
          </a:bodyPr>
          <a:lstStyle/>
          <a:p>
            <a:pPr algn="ctr"/>
            <a:r>
              <a:rPr lang="en-AU" sz="1600" b="1" dirty="0" err="1">
                <a:solidFill>
                  <a:schemeClr val="tx1">
                    <a:lumMod val="85000"/>
                    <a:lumOff val="15000"/>
                  </a:schemeClr>
                </a:solidFill>
                <a:latin typeface="Courier New" panose="02070309020205020404" pitchFamily="49" charset="0"/>
                <a:cs typeface="Courier New" panose="02070309020205020404" pitchFamily="49" charset="0"/>
              </a:rPr>
              <a:t>nodeStartCmd</a:t>
            </a:r>
            <a:endParaRPr lang="en-AU" sz="1600" b="1" dirty="0">
              <a:solidFill>
                <a:schemeClr val="tx1">
                  <a:lumMod val="85000"/>
                  <a:lumOff val="15000"/>
                </a:schemeClr>
              </a:solidFill>
              <a:latin typeface="Courier New" panose="02070309020205020404" pitchFamily="49" charset="0"/>
              <a:cs typeface="Courier New" panose="02070309020205020404" pitchFamily="49" charset="0"/>
            </a:endParaRPr>
          </a:p>
          <a:p>
            <a:pPr algn="ctr"/>
            <a:r>
              <a:rPr lang="en-AU" sz="1600" b="1" dirty="0">
                <a:solidFill>
                  <a:schemeClr val="tx1">
                    <a:lumMod val="85000"/>
                    <a:lumOff val="15000"/>
                  </a:schemeClr>
                </a:solidFill>
                <a:latin typeface="Courier New" panose="02070309020205020404" pitchFamily="49" charset="0"/>
                <a:cs typeface="Courier New" panose="02070309020205020404" pitchFamily="49" charset="0"/>
              </a:rPr>
              <a:t>(</a:t>
            </a:r>
            <a:r>
              <a:rPr lang="en-AU" sz="1600" b="1" dirty="0">
                <a:solidFill>
                  <a:srgbClr val="7030A0"/>
                </a:solidFill>
                <a:latin typeface="Courier New" panose="02070309020205020404" pitchFamily="49" charset="0"/>
                <a:cs typeface="Courier New" panose="02070309020205020404" pitchFamily="49" charset="0"/>
              </a:rPr>
              <a:t>*</a:t>
            </a:r>
            <a:r>
              <a:rPr lang="en-AU" sz="1600" b="1" dirty="0" err="1">
                <a:solidFill>
                  <a:srgbClr val="7030A0"/>
                </a:solidFill>
                <a:latin typeface="Courier New" panose="02070309020205020404" pitchFamily="49" charset="0"/>
                <a:cs typeface="Courier New" panose="02070309020205020404" pitchFamily="49" charset="0"/>
              </a:rPr>
              <a:t>cobra.Command</a:t>
            </a:r>
            <a:r>
              <a:rPr lang="en-AU" sz="1600" b="1" dirty="0">
                <a:solidFill>
                  <a:schemeClr val="tx1">
                    <a:lumMod val="85000"/>
                    <a:lumOff val="15000"/>
                  </a:schemeClr>
                </a:solidFill>
                <a:latin typeface="Courier New" panose="02070309020205020404" pitchFamily="49" charset="0"/>
                <a:cs typeface="Courier New" panose="02070309020205020404" pitchFamily="49" charset="0"/>
              </a:rPr>
              <a:t>)</a:t>
            </a:r>
          </a:p>
        </p:txBody>
      </p:sp>
      <p:cxnSp>
        <p:nvCxnSpPr>
          <p:cNvPr id="18" name="Straight Arrow Connector 17">
            <a:extLst>
              <a:ext uri="{FF2B5EF4-FFF2-40B4-BE49-F238E27FC236}">
                <a16:creationId xmlns:a16="http://schemas.microsoft.com/office/drawing/2014/main" id="{AD46EBBD-75C1-8F48-971D-8B523570142D}"/>
              </a:ext>
            </a:extLst>
          </p:cNvPr>
          <p:cNvCxnSpPr>
            <a:cxnSpLocks/>
          </p:cNvCxnSpPr>
          <p:nvPr/>
        </p:nvCxnSpPr>
        <p:spPr>
          <a:xfrm>
            <a:off x="6499172" y="3253313"/>
            <a:ext cx="695041" cy="0"/>
          </a:xfrm>
          <a:prstGeom prst="straightConnector1">
            <a:avLst/>
          </a:prstGeom>
          <a:ln>
            <a:solidFill>
              <a:schemeClr val="tx1">
                <a:lumMod val="75000"/>
                <a:lumOff val="25000"/>
              </a:schemeClr>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F08BD916-B385-BD40-9ECE-F0E7EA7451AA}"/>
              </a:ext>
            </a:extLst>
          </p:cNvPr>
          <p:cNvSpPr/>
          <p:nvPr/>
        </p:nvSpPr>
        <p:spPr>
          <a:xfrm>
            <a:off x="7194213" y="2608655"/>
            <a:ext cx="4484867" cy="1290484"/>
          </a:xfrm>
          <a:prstGeom prst="roundRect">
            <a:avLst>
              <a:gd name="adj" fmla="val 13238"/>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9" name="Group 28">
            <a:extLst>
              <a:ext uri="{FF2B5EF4-FFF2-40B4-BE49-F238E27FC236}">
                <a16:creationId xmlns:a16="http://schemas.microsoft.com/office/drawing/2014/main" id="{935E3E7F-BF2A-8848-8858-9E6DF2E0CC1B}"/>
              </a:ext>
            </a:extLst>
          </p:cNvPr>
          <p:cNvGrpSpPr/>
          <p:nvPr/>
        </p:nvGrpSpPr>
        <p:grpSpPr>
          <a:xfrm>
            <a:off x="644187" y="3884943"/>
            <a:ext cx="10953539" cy="724918"/>
            <a:chOff x="806415" y="3589969"/>
            <a:chExt cx="10953539" cy="724918"/>
          </a:xfrm>
        </p:grpSpPr>
        <p:sp>
          <p:nvSpPr>
            <p:cNvPr id="21" name="Arc 20">
              <a:extLst>
                <a:ext uri="{FF2B5EF4-FFF2-40B4-BE49-F238E27FC236}">
                  <a16:creationId xmlns:a16="http://schemas.microsoft.com/office/drawing/2014/main" id="{F2B5A468-FF73-3443-88E3-04A59E90F6F4}"/>
                </a:ext>
              </a:extLst>
            </p:cNvPr>
            <p:cNvSpPr/>
            <p:nvPr/>
          </p:nvSpPr>
          <p:spPr>
            <a:xfrm>
              <a:off x="11399954" y="3949969"/>
              <a:ext cx="360000" cy="36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nvGrpSpPr>
            <p:cNvPr id="22" name="Group 21">
              <a:extLst>
                <a:ext uri="{FF2B5EF4-FFF2-40B4-BE49-F238E27FC236}">
                  <a16:creationId xmlns:a16="http://schemas.microsoft.com/office/drawing/2014/main" id="{B673A05D-B1C7-F745-ABFC-9E3C109071DC}"/>
                </a:ext>
              </a:extLst>
            </p:cNvPr>
            <p:cNvGrpSpPr/>
            <p:nvPr/>
          </p:nvGrpSpPr>
          <p:grpSpPr>
            <a:xfrm>
              <a:off x="8896646" y="3589969"/>
              <a:ext cx="720000" cy="365396"/>
              <a:chOff x="7560049" y="4340942"/>
              <a:chExt cx="720000" cy="365396"/>
            </a:xfrm>
          </p:grpSpPr>
          <p:sp>
            <p:nvSpPr>
              <p:cNvPr id="23" name="Arc 22">
                <a:extLst>
                  <a:ext uri="{FF2B5EF4-FFF2-40B4-BE49-F238E27FC236}">
                    <a16:creationId xmlns:a16="http://schemas.microsoft.com/office/drawing/2014/main" id="{01C4CA6A-4A84-D44F-A0A6-194A90E8F82D}"/>
                  </a:ext>
                </a:extLst>
              </p:cNvPr>
              <p:cNvSpPr/>
              <p:nvPr/>
            </p:nvSpPr>
            <p:spPr>
              <a:xfrm rot="5400000">
                <a:off x="7560049" y="4340942"/>
                <a:ext cx="360000" cy="36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4" name="Arc 23">
                <a:extLst>
                  <a:ext uri="{FF2B5EF4-FFF2-40B4-BE49-F238E27FC236}">
                    <a16:creationId xmlns:a16="http://schemas.microsoft.com/office/drawing/2014/main" id="{0FDF9DDA-E3F4-1F46-B3A9-7A431993D426}"/>
                  </a:ext>
                </a:extLst>
              </p:cNvPr>
              <p:cNvSpPr/>
              <p:nvPr/>
            </p:nvSpPr>
            <p:spPr>
              <a:xfrm rot="16200000" flipH="1">
                <a:off x="7920049" y="4346338"/>
                <a:ext cx="360000" cy="36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cxnSp>
          <p:nvCxnSpPr>
            <p:cNvPr id="25" name="Straight Connector 24">
              <a:extLst>
                <a:ext uri="{FF2B5EF4-FFF2-40B4-BE49-F238E27FC236}">
                  <a16:creationId xmlns:a16="http://schemas.microsoft.com/office/drawing/2014/main" id="{6A1B4B48-A0BF-B04A-8FDA-5AB910B1D44A}"/>
                </a:ext>
              </a:extLst>
            </p:cNvPr>
            <p:cNvCxnSpPr>
              <a:cxnSpLocks/>
              <a:stCxn id="24" idx="2"/>
            </p:cNvCxnSpPr>
            <p:nvPr/>
          </p:nvCxnSpPr>
          <p:spPr>
            <a:xfrm flipV="1">
              <a:off x="9436646" y="3954887"/>
              <a:ext cx="2143308" cy="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82B16B7-FDAF-DA4F-93A2-A1695AD7A0B0}"/>
                </a:ext>
              </a:extLst>
            </p:cNvPr>
            <p:cNvCxnSpPr>
              <a:cxnSpLocks/>
            </p:cNvCxnSpPr>
            <p:nvPr/>
          </p:nvCxnSpPr>
          <p:spPr>
            <a:xfrm>
              <a:off x="962456" y="3945301"/>
              <a:ext cx="811419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Arc 29">
              <a:extLst>
                <a:ext uri="{FF2B5EF4-FFF2-40B4-BE49-F238E27FC236}">
                  <a16:creationId xmlns:a16="http://schemas.microsoft.com/office/drawing/2014/main" id="{28919EBE-4FDD-284A-AA7F-10B5B2A3B689}"/>
                </a:ext>
              </a:extLst>
            </p:cNvPr>
            <p:cNvSpPr/>
            <p:nvPr/>
          </p:nvSpPr>
          <p:spPr>
            <a:xfrm flipH="1">
              <a:off x="806415" y="3954887"/>
              <a:ext cx="360000" cy="36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cxnSp>
        <p:nvCxnSpPr>
          <p:cNvPr id="20" name="Straight Connector 19">
            <a:extLst>
              <a:ext uri="{FF2B5EF4-FFF2-40B4-BE49-F238E27FC236}">
                <a16:creationId xmlns:a16="http://schemas.microsoft.com/office/drawing/2014/main" id="{5BBD0C5C-9620-0346-B237-21BC76E7ADC8}"/>
              </a:ext>
            </a:extLst>
          </p:cNvPr>
          <p:cNvCxnSpPr>
            <a:cxnSpLocks/>
          </p:cNvCxnSpPr>
          <p:nvPr/>
        </p:nvCxnSpPr>
        <p:spPr>
          <a:xfrm>
            <a:off x="735725" y="6577782"/>
            <a:ext cx="10753269"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2B5843-A4AB-354F-B8E0-702332C55176}"/>
              </a:ext>
            </a:extLst>
          </p:cNvPr>
          <p:cNvCxnSpPr>
            <a:cxnSpLocks/>
          </p:cNvCxnSpPr>
          <p:nvPr/>
        </p:nvCxnSpPr>
        <p:spPr>
          <a:xfrm flipV="1">
            <a:off x="732420" y="6459795"/>
            <a:ext cx="0" cy="235973"/>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A1784D6-EEE8-874E-8179-0D8BAA5A1147}"/>
              </a:ext>
            </a:extLst>
          </p:cNvPr>
          <p:cNvGrpSpPr/>
          <p:nvPr/>
        </p:nvGrpSpPr>
        <p:grpSpPr>
          <a:xfrm>
            <a:off x="443242" y="5192738"/>
            <a:ext cx="1123981" cy="1480386"/>
            <a:chOff x="443242" y="4765032"/>
            <a:chExt cx="1123981" cy="1480386"/>
          </a:xfrm>
        </p:grpSpPr>
        <p:sp>
          <p:nvSpPr>
            <p:cNvPr id="31" name="Oval 30">
              <a:extLst>
                <a:ext uri="{FF2B5EF4-FFF2-40B4-BE49-F238E27FC236}">
                  <a16:creationId xmlns:a16="http://schemas.microsoft.com/office/drawing/2014/main" id="{65ACC00C-81F5-6F44-A23B-308954E10F87}"/>
                </a:ext>
              </a:extLst>
            </p:cNvPr>
            <p:cNvSpPr/>
            <p:nvPr/>
          </p:nvSpPr>
          <p:spPr>
            <a:xfrm>
              <a:off x="893210" y="6065418"/>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8" name="Straight Connector 37">
              <a:extLst>
                <a:ext uri="{FF2B5EF4-FFF2-40B4-BE49-F238E27FC236}">
                  <a16:creationId xmlns:a16="http://schemas.microsoft.com/office/drawing/2014/main" id="{97C9FC06-185C-F841-AF38-932FB30FAE39}"/>
                </a:ext>
              </a:extLst>
            </p:cNvPr>
            <p:cNvCxnSpPr>
              <a:cxnSpLocks/>
            </p:cNvCxnSpPr>
            <p:nvPr/>
          </p:nvCxnSpPr>
          <p:spPr>
            <a:xfrm flipV="1">
              <a:off x="983210" y="5309419"/>
              <a:ext cx="0" cy="755999"/>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59120BB-34E3-1646-AE8D-71BF63F30495}"/>
                </a:ext>
              </a:extLst>
            </p:cNvPr>
            <p:cNvSpPr txBox="1"/>
            <p:nvPr/>
          </p:nvSpPr>
          <p:spPr>
            <a:xfrm>
              <a:off x="443242" y="4765032"/>
              <a:ext cx="1123981" cy="523220"/>
            </a:xfrm>
            <a:prstGeom prst="rect">
              <a:avLst/>
            </a:prstGeom>
            <a:noFill/>
          </p:spPr>
          <p:txBody>
            <a:bodyPr wrap="square" rtlCol="0">
              <a:spAutoFit/>
            </a:bodyPr>
            <a:lstStyle/>
            <a:p>
              <a:pPr algn="ctr"/>
              <a:r>
                <a:rPr lang="en-AU" sz="1400" dirty="0"/>
                <a:t>Initialise ACL Provider</a:t>
              </a:r>
            </a:p>
          </p:txBody>
        </p:sp>
      </p:grpSp>
      <p:grpSp>
        <p:nvGrpSpPr>
          <p:cNvPr id="42" name="Group 41">
            <a:extLst>
              <a:ext uri="{FF2B5EF4-FFF2-40B4-BE49-F238E27FC236}">
                <a16:creationId xmlns:a16="http://schemas.microsoft.com/office/drawing/2014/main" id="{5E9CFE6B-D386-FF43-B699-9C7FEEDB607A}"/>
              </a:ext>
            </a:extLst>
          </p:cNvPr>
          <p:cNvGrpSpPr/>
          <p:nvPr/>
        </p:nvGrpSpPr>
        <p:grpSpPr>
          <a:xfrm>
            <a:off x="840625" y="4549987"/>
            <a:ext cx="1615980" cy="2117210"/>
            <a:chOff x="-412983" y="4246192"/>
            <a:chExt cx="1615980" cy="2117210"/>
          </a:xfrm>
        </p:grpSpPr>
        <p:sp>
          <p:nvSpPr>
            <p:cNvPr id="43" name="Oval 42">
              <a:extLst>
                <a:ext uri="{FF2B5EF4-FFF2-40B4-BE49-F238E27FC236}">
                  <a16:creationId xmlns:a16="http://schemas.microsoft.com/office/drawing/2014/main" id="{AB423539-E682-8948-8848-47F0BBC5F9BF}"/>
                </a:ext>
              </a:extLst>
            </p:cNvPr>
            <p:cNvSpPr/>
            <p:nvPr/>
          </p:nvSpPr>
          <p:spPr>
            <a:xfrm>
              <a:off x="288528" y="6183402"/>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4" name="Straight Connector 43">
              <a:extLst>
                <a:ext uri="{FF2B5EF4-FFF2-40B4-BE49-F238E27FC236}">
                  <a16:creationId xmlns:a16="http://schemas.microsoft.com/office/drawing/2014/main" id="{3B189EB3-A219-9F4F-A6DF-DC51CC1E169D}"/>
                </a:ext>
              </a:extLst>
            </p:cNvPr>
            <p:cNvCxnSpPr>
              <a:cxnSpLocks/>
            </p:cNvCxnSpPr>
            <p:nvPr/>
          </p:nvCxnSpPr>
          <p:spPr>
            <a:xfrm flipV="1">
              <a:off x="378528" y="4754902"/>
              <a:ext cx="0" cy="1428501"/>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29E3A78-37BF-F543-8DDA-506BEE787640}"/>
                </a:ext>
              </a:extLst>
            </p:cNvPr>
            <p:cNvSpPr txBox="1"/>
            <p:nvPr/>
          </p:nvSpPr>
          <p:spPr>
            <a:xfrm>
              <a:off x="-412983" y="4246192"/>
              <a:ext cx="1615980" cy="523220"/>
            </a:xfrm>
            <a:prstGeom prst="rect">
              <a:avLst/>
            </a:prstGeom>
            <a:noFill/>
          </p:spPr>
          <p:txBody>
            <a:bodyPr wrap="square" rtlCol="0">
              <a:spAutoFit/>
            </a:bodyPr>
            <a:lstStyle/>
            <a:p>
              <a:pPr algn="ctr"/>
              <a:r>
                <a:rPr lang="en-AU" sz="1400" dirty="0"/>
                <a:t>Initialise Platform Registry</a:t>
              </a:r>
            </a:p>
          </p:txBody>
        </p:sp>
      </p:grpSp>
      <p:grpSp>
        <p:nvGrpSpPr>
          <p:cNvPr id="47" name="Group 46">
            <a:extLst>
              <a:ext uri="{FF2B5EF4-FFF2-40B4-BE49-F238E27FC236}">
                <a16:creationId xmlns:a16="http://schemas.microsoft.com/office/drawing/2014/main" id="{5E699904-20B6-5D42-B4CE-7CD46724226B}"/>
              </a:ext>
            </a:extLst>
          </p:cNvPr>
          <p:cNvGrpSpPr/>
          <p:nvPr/>
        </p:nvGrpSpPr>
        <p:grpSpPr>
          <a:xfrm>
            <a:off x="1761803" y="4990565"/>
            <a:ext cx="1123981" cy="1672114"/>
            <a:chOff x="443242" y="4573304"/>
            <a:chExt cx="1123981" cy="1672114"/>
          </a:xfrm>
        </p:grpSpPr>
        <p:sp>
          <p:nvSpPr>
            <p:cNvPr id="48" name="Oval 47">
              <a:extLst>
                <a:ext uri="{FF2B5EF4-FFF2-40B4-BE49-F238E27FC236}">
                  <a16:creationId xmlns:a16="http://schemas.microsoft.com/office/drawing/2014/main" id="{5A51B043-B286-2046-8FC3-66DD9F680992}"/>
                </a:ext>
              </a:extLst>
            </p:cNvPr>
            <p:cNvSpPr/>
            <p:nvPr/>
          </p:nvSpPr>
          <p:spPr>
            <a:xfrm>
              <a:off x="893210" y="6065418"/>
              <a:ext cx="180000" cy="180000"/>
            </a:xfrm>
            <a:prstGeom prst="ellipse">
              <a:avLst/>
            </a:prstGeom>
            <a:solidFill>
              <a:srgbClr val="AC64F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9" name="Straight Connector 48">
              <a:extLst>
                <a:ext uri="{FF2B5EF4-FFF2-40B4-BE49-F238E27FC236}">
                  <a16:creationId xmlns:a16="http://schemas.microsoft.com/office/drawing/2014/main" id="{B2CAA7D4-B884-7A49-8BAC-1EC214C22B0D}"/>
                </a:ext>
              </a:extLst>
            </p:cNvPr>
            <p:cNvCxnSpPr>
              <a:cxnSpLocks/>
            </p:cNvCxnSpPr>
            <p:nvPr/>
          </p:nvCxnSpPr>
          <p:spPr>
            <a:xfrm flipV="1">
              <a:off x="983210" y="5309419"/>
              <a:ext cx="0" cy="755999"/>
            </a:xfrm>
            <a:prstGeom prst="line">
              <a:avLst/>
            </a:prstGeom>
            <a:solidFill>
              <a:srgbClr val="AC64FE"/>
            </a:solidFill>
            <a:ln>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76BFE2F-0CA0-614E-878B-2E7DDA2616C9}"/>
                </a:ext>
              </a:extLst>
            </p:cNvPr>
            <p:cNvSpPr txBox="1"/>
            <p:nvPr/>
          </p:nvSpPr>
          <p:spPr>
            <a:xfrm>
              <a:off x="443242" y="4573304"/>
              <a:ext cx="1123981" cy="738664"/>
            </a:xfrm>
            <a:prstGeom prst="rect">
              <a:avLst/>
            </a:prstGeom>
            <a:noFill/>
          </p:spPr>
          <p:txBody>
            <a:bodyPr wrap="square" rtlCol="0">
              <a:spAutoFit/>
            </a:bodyPr>
            <a:lstStyle/>
            <a:p>
              <a:pPr algn="ctr"/>
              <a:r>
                <a:rPr lang="en-AU" sz="1400" b="1" dirty="0"/>
                <a:t>Initialise Deployed CC Provider</a:t>
              </a:r>
            </a:p>
          </p:txBody>
        </p:sp>
      </p:grpSp>
      <p:grpSp>
        <p:nvGrpSpPr>
          <p:cNvPr id="55" name="Group 54">
            <a:extLst>
              <a:ext uri="{FF2B5EF4-FFF2-40B4-BE49-F238E27FC236}">
                <a16:creationId xmlns:a16="http://schemas.microsoft.com/office/drawing/2014/main" id="{D54ED2D6-0C61-EB46-AF5D-21764DEE3D03}"/>
              </a:ext>
            </a:extLst>
          </p:cNvPr>
          <p:cNvGrpSpPr/>
          <p:nvPr/>
        </p:nvGrpSpPr>
        <p:grpSpPr>
          <a:xfrm>
            <a:off x="2305730" y="4564243"/>
            <a:ext cx="1615980" cy="2117210"/>
            <a:chOff x="-412983" y="4246192"/>
            <a:chExt cx="1615980" cy="2117210"/>
          </a:xfrm>
        </p:grpSpPr>
        <p:sp>
          <p:nvSpPr>
            <p:cNvPr id="56" name="Oval 55">
              <a:extLst>
                <a:ext uri="{FF2B5EF4-FFF2-40B4-BE49-F238E27FC236}">
                  <a16:creationId xmlns:a16="http://schemas.microsoft.com/office/drawing/2014/main" id="{CB978191-2945-0244-9DA5-D459B46D7B3E}"/>
                </a:ext>
              </a:extLst>
            </p:cNvPr>
            <p:cNvSpPr/>
            <p:nvPr/>
          </p:nvSpPr>
          <p:spPr>
            <a:xfrm>
              <a:off x="288528" y="6183402"/>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7" name="Straight Connector 56">
              <a:extLst>
                <a:ext uri="{FF2B5EF4-FFF2-40B4-BE49-F238E27FC236}">
                  <a16:creationId xmlns:a16="http://schemas.microsoft.com/office/drawing/2014/main" id="{E2F83855-47F0-0D45-AD7B-AF8EC7507E13}"/>
                </a:ext>
              </a:extLst>
            </p:cNvPr>
            <p:cNvCxnSpPr>
              <a:cxnSpLocks/>
            </p:cNvCxnSpPr>
            <p:nvPr/>
          </p:nvCxnSpPr>
          <p:spPr>
            <a:xfrm flipV="1">
              <a:off x="378528" y="4754902"/>
              <a:ext cx="0" cy="1428501"/>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C6D399E-256A-874D-ABD4-94432E09A611}"/>
                </a:ext>
              </a:extLst>
            </p:cNvPr>
            <p:cNvSpPr txBox="1"/>
            <p:nvPr/>
          </p:nvSpPr>
          <p:spPr>
            <a:xfrm>
              <a:off x="-412983" y="4246192"/>
              <a:ext cx="1615980" cy="523220"/>
            </a:xfrm>
            <a:prstGeom prst="rect">
              <a:avLst/>
            </a:prstGeom>
            <a:noFill/>
          </p:spPr>
          <p:txBody>
            <a:bodyPr wrap="square" rtlCol="0">
              <a:spAutoFit/>
            </a:bodyPr>
            <a:lstStyle/>
            <a:p>
              <a:pPr algn="ctr"/>
              <a:r>
                <a:rPr lang="en-AU" sz="1400" dirty="0"/>
                <a:t>Initialise Identity </a:t>
              </a:r>
              <a:r>
                <a:rPr lang="en-AU" sz="1400" dirty="0" err="1"/>
                <a:t>Deserialiser</a:t>
              </a:r>
              <a:endParaRPr lang="en-AU" sz="1400" dirty="0"/>
            </a:p>
          </p:txBody>
        </p:sp>
      </p:grpSp>
      <p:grpSp>
        <p:nvGrpSpPr>
          <p:cNvPr id="59" name="Group 58">
            <a:extLst>
              <a:ext uri="{FF2B5EF4-FFF2-40B4-BE49-F238E27FC236}">
                <a16:creationId xmlns:a16="http://schemas.microsoft.com/office/drawing/2014/main" id="{EFA0E010-AF8F-F34C-A78D-8D88C99A3453}"/>
              </a:ext>
            </a:extLst>
          </p:cNvPr>
          <p:cNvGrpSpPr/>
          <p:nvPr/>
        </p:nvGrpSpPr>
        <p:grpSpPr>
          <a:xfrm>
            <a:off x="3266655" y="4999136"/>
            <a:ext cx="1123981" cy="1672114"/>
            <a:chOff x="443242" y="4573304"/>
            <a:chExt cx="1123981" cy="1672114"/>
          </a:xfrm>
        </p:grpSpPr>
        <p:sp>
          <p:nvSpPr>
            <p:cNvPr id="60" name="Oval 59">
              <a:extLst>
                <a:ext uri="{FF2B5EF4-FFF2-40B4-BE49-F238E27FC236}">
                  <a16:creationId xmlns:a16="http://schemas.microsoft.com/office/drawing/2014/main" id="{2D64CB05-804E-EF46-97D1-6F10BCDD345F}"/>
                </a:ext>
              </a:extLst>
            </p:cNvPr>
            <p:cNvSpPr/>
            <p:nvPr/>
          </p:nvSpPr>
          <p:spPr>
            <a:xfrm>
              <a:off x="893210" y="6065418"/>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1" name="Straight Connector 60">
              <a:extLst>
                <a:ext uri="{FF2B5EF4-FFF2-40B4-BE49-F238E27FC236}">
                  <a16:creationId xmlns:a16="http://schemas.microsoft.com/office/drawing/2014/main" id="{9251231E-009C-A348-BBAC-1BBDE4D0FD25}"/>
                </a:ext>
              </a:extLst>
            </p:cNvPr>
            <p:cNvCxnSpPr>
              <a:cxnSpLocks/>
            </p:cNvCxnSpPr>
            <p:nvPr/>
          </p:nvCxnSpPr>
          <p:spPr>
            <a:xfrm flipV="1">
              <a:off x="983210" y="5309419"/>
              <a:ext cx="0" cy="755999"/>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01AB302-6391-9E4C-B042-7B567078E56F}"/>
                </a:ext>
              </a:extLst>
            </p:cNvPr>
            <p:cNvSpPr txBox="1"/>
            <p:nvPr/>
          </p:nvSpPr>
          <p:spPr>
            <a:xfrm>
              <a:off x="443242" y="4573304"/>
              <a:ext cx="1123981" cy="738664"/>
            </a:xfrm>
            <a:prstGeom prst="rect">
              <a:avLst/>
            </a:prstGeom>
            <a:noFill/>
          </p:spPr>
          <p:txBody>
            <a:bodyPr wrap="square" rtlCol="0">
              <a:spAutoFit/>
            </a:bodyPr>
            <a:lstStyle/>
            <a:p>
              <a:pPr algn="ctr"/>
              <a:r>
                <a:rPr lang="en-AU" sz="1400" dirty="0"/>
                <a:t>Initialise Operations System</a:t>
              </a:r>
            </a:p>
          </p:txBody>
        </p:sp>
      </p:grpSp>
      <p:grpSp>
        <p:nvGrpSpPr>
          <p:cNvPr id="63" name="Group 62">
            <a:extLst>
              <a:ext uri="{FF2B5EF4-FFF2-40B4-BE49-F238E27FC236}">
                <a16:creationId xmlns:a16="http://schemas.microsoft.com/office/drawing/2014/main" id="{F13486FD-2E4B-1248-9B07-60CF2A0B2DC5}"/>
              </a:ext>
            </a:extLst>
          </p:cNvPr>
          <p:cNvGrpSpPr/>
          <p:nvPr/>
        </p:nvGrpSpPr>
        <p:grpSpPr>
          <a:xfrm>
            <a:off x="3816791" y="4564243"/>
            <a:ext cx="1615980" cy="2117210"/>
            <a:chOff x="-412983" y="4246192"/>
            <a:chExt cx="1615980" cy="2117210"/>
          </a:xfrm>
        </p:grpSpPr>
        <p:sp>
          <p:nvSpPr>
            <p:cNvPr id="64" name="Oval 63">
              <a:extLst>
                <a:ext uri="{FF2B5EF4-FFF2-40B4-BE49-F238E27FC236}">
                  <a16:creationId xmlns:a16="http://schemas.microsoft.com/office/drawing/2014/main" id="{6D359E93-0DFF-1F4A-A328-CC7C471781A2}"/>
                </a:ext>
              </a:extLst>
            </p:cNvPr>
            <p:cNvSpPr/>
            <p:nvPr/>
          </p:nvSpPr>
          <p:spPr>
            <a:xfrm>
              <a:off x="288528" y="6183402"/>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5" name="Straight Connector 64">
              <a:extLst>
                <a:ext uri="{FF2B5EF4-FFF2-40B4-BE49-F238E27FC236}">
                  <a16:creationId xmlns:a16="http://schemas.microsoft.com/office/drawing/2014/main" id="{5F24F436-45A0-3C40-8B5A-085C1DE2A3A0}"/>
                </a:ext>
              </a:extLst>
            </p:cNvPr>
            <p:cNvCxnSpPr>
              <a:cxnSpLocks/>
            </p:cNvCxnSpPr>
            <p:nvPr/>
          </p:nvCxnSpPr>
          <p:spPr>
            <a:xfrm flipV="1">
              <a:off x="378528" y="4754902"/>
              <a:ext cx="0" cy="1428501"/>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3DA7EF7-4E75-5644-94CF-D7DFB31BAF24}"/>
                </a:ext>
              </a:extLst>
            </p:cNvPr>
            <p:cNvSpPr txBox="1"/>
            <p:nvPr/>
          </p:nvSpPr>
          <p:spPr>
            <a:xfrm>
              <a:off x="-412983" y="4246192"/>
              <a:ext cx="1615980" cy="523220"/>
            </a:xfrm>
            <a:prstGeom prst="rect">
              <a:avLst/>
            </a:prstGeom>
            <a:noFill/>
          </p:spPr>
          <p:txBody>
            <a:bodyPr wrap="square" rtlCol="0">
              <a:spAutoFit/>
            </a:bodyPr>
            <a:lstStyle/>
            <a:p>
              <a:pPr algn="ctr"/>
              <a:r>
                <a:rPr lang="en-AU" sz="1400" dirty="0"/>
                <a:t>Initialise Ledger Management</a:t>
              </a:r>
            </a:p>
          </p:txBody>
        </p:sp>
      </p:grpSp>
      <p:grpSp>
        <p:nvGrpSpPr>
          <p:cNvPr id="67" name="Group 66">
            <a:extLst>
              <a:ext uri="{FF2B5EF4-FFF2-40B4-BE49-F238E27FC236}">
                <a16:creationId xmlns:a16="http://schemas.microsoft.com/office/drawing/2014/main" id="{7EC3190B-2570-CB46-9F53-985689C74D96}"/>
              </a:ext>
            </a:extLst>
          </p:cNvPr>
          <p:cNvGrpSpPr/>
          <p:nvPr/>
        </p:nvGrpSpPr>
        <p:grpSpPr>
          <a:xfrm>
            <a:off x="4833242" y="5462509"/>
            <a:ext cx="1123981" cy="1200170"/>
            <a:chOff x="428494" y="5045248"/>
            <a:chExt cx="1123981" cy="1200170"/>
          </a:xfrm>
        </p:grpSpPr>
        <p:sp>
          <p:nvSpPr>
            <p:cNvPr id="68" name="Oval 67">
              <a:extLst>
                <a:ext uri="{FF2B5EF4-FFF2-40B4-BE49-F238E27FC236}">
                  <a16:creationId xmlns:a16="http://schemas.microsoft.com/office/drawing/2014/main" id="{9192FE5A-2FEF-994A-B1ED-415FAFB2458F}"/>
                </a:ext>
              </a:extLst>
            </p:cNvPr>
            <p:cNvSpPr/>
            <p:nvPr/>
          </p:nvSpPr>
          <p:spPr>
            <a:xfrm>
              <a:off x="893210" y="6065418"/>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9" name="Straight Connector 68">
              <a:extLst>
                <a:ext uri="{FF2B5EF4-FFF2-40B4-BE49-F238E27FC236}">
                  <a16:creationId xmlns:a16="http://schemas.microsoft.com/office/drawing/2014/main" id="{C2B988DF-877A-AD4A-A1CB-CB2A6D189B31}"/>
                </a:ext>
              </a:extLst>
            </p:cNvPr>
            <p:cNvCxnSpPr>
              <a:cxnSpLocks/>
            </p:cNvCxnSpPr>
            <p:nvPr/>
          </p:nvCxnSpPr>
          <p:spPr>
            <a:xfrm flipV="1">
              <a:off x="983210" y="5600084"/>
              <a:ext cx="0" cy="465335"/>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795E6D8-A4F6-3A48-AACC-47239EC1D209}"/>
                </a:ext>
              </a:extLst>
            </p:cNvPr>
            <p:cNvSpPr txBox="1"/>
            <p:nvPr/>
          </p:nvSpPr>
          <p:spPr>
            <a:xfrm>
              <a:off x="428494" y="5045248"/>
              <a:ext cx="1123981" cy="523220"/>
            </a:xfrm>
            <a:prstGeom prst="rect">
              <a:avLst/>
            </a:prstGeom>
            <a:noFill/>
          </p:spPr>
          <p:txBody>
            <a:bodyPr wrap="square" rtlCol="0">
              <a:spAutoFit/>
            </a:bodyPr>
            <a:lstStyle/>
            <a:p>
              <a:pPr algn="ctr"/>
              <a:r>
                <a:rPr lang="en-AU" sz="1400" dirty="0"/>
                <a:t>Initialise Peer Server</a:t>
              </a:r>
            </a:p>
          </p:txBody>
        </p:sp>
      </p:grpSp>
      <p:grpSp>
        <p:nvGrpSpPr>
          <p:cNvPr id="71" name="Group 70">
            <a:extLst>
              <a:ext uri="{FF2B5EF4-FFF2-40B4-BE49-F238E27FC236}">
                <a16:creationId xmlns:a16="http://schemas.microsoft.com/office/drawing/2014/main" id="{F12CC5A5-1DC8-5A4D-9319-350A186BDFF2}"/>
              </a:ext>
            </a:extLst>
          </p:cNvPr>
          <p:cNvGrpSpPr/>
          <p:nvPr/>
        </p:nvGrpSpPr>
        <p:grpSpPr>
          <a:xfrm>
            <a:off x="5262714" y="4539290"/>
            <a:ext cx="2059620" cy="2131960"/>
            <a:chOff x="-619461" y="4231442"/>
            <a:chExt cx="2059620" cy="2131960"/>
          </a:xfrm>
        </p:grpSpPr>
        <p:sp>
          <p:nvSpPr>
            <p:cNvPr id="72" name="Oval 71">
              <a:extLst>
                <a:ext uri="{FF2B5EF4-FFF2-40B4-BE49-F238E27FC236}">
                  <a16:creationId xmlns:a16="http://schemas.microsoft.com/office/drawing/2014/main" id="{E2CE4CBE-EA84-6D4C-B2A0-8150DA1776F8}"/>
                </a:ext>
              </a:extLst>
            </p:cNvPr>
            <p:cNvSpPr/>
            <p:nvPr/>
          </p:nvSpPr>
          <p:spPr>
            <a:xfrm>
              <a:off x="288528" y="6183402"/>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3" name="Straight Connector 72">
              <a:extLst>
                <a:ext uri="{FF2B5EF4-FFF2-40B4-BE49-F238E27FC236}">
                  <a16:creationId xmlns:a16="http://schemas.microsoft.com/office/drawing/2014/main" id="{35FA5EE6-FA40-A74B-BAD1-F8C9B764FDCC}"/>
                </a:ext>
              </a:extLst>
            </p:cNvPr>
            <p:cNvCxnSpPr>
              <a:cxnSpLocks/>
            </p:cNvCxnSpPr>
            <p:nvPr/>
          </p:nvCxnSpPr>
          <p:spPr>
            <a:xfrm flipV="1">
              <a:off x="378528" y="5001574"/>
              <a:ext cx="0" cy="1181832"/>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488CD0A-6D8D-4440-BD10-EE86C3196122}"/>
                </a:ext>
              </a:extLst>
            </p:cNvPr>
            <p:cNvSpPr txBox="1"/>
            <p:nvPr/>
          </p:nvSpPr>
          <p:spPr>
            <a:xfrm>
              <a:off x="-619461" y="4231442"/>
              <a:ext cx="2059620" cy="738664"/>
            </a:xfrm>
            <a:prstGeom prst="rect">
              <a:avLst/>
            </a:prstGeom>
            <a:noFill/>
          </p:spPr>
          <p:txBody>
            <a:bodyPr wrap="square" rtlCol="0">
              <a:spAutoFit/>
            </a:bodyPr>
            <a:lstStyle/>
            <a:p>
              <a:pPr algn="ctr"/>
              <a:r>
                <a:rPr lang="en-AU" sz="1400" dirty="0"/>
                <a:t>Initialise GRPC Services (Deliver Event, </a:t>
              </a:r>
              <a:r>
                <a:rPr lang="en-AU" sz="1400" b="1" dirty="0"/>
                <a:t>Chaincode</a:t>
              </a:r>
              <a:r>
                <a:rPr lang="en-AU" sz="1400" dirty="0"/>
                <a:t> </a:t>
              </a:r>
              <a:r>
                <a:rPr lang="en-AU" sz="1400" b="1" dirty="0"/>
                <a:t>Support</a:t>
              </a:r>
              <a:r>
                <a:rPr lang="en-AU" sz="1400" dirty="0"/>
                <a:t>, Admin, Gossip)</a:t>
              </a:r>
            </a:p>
          </p:txBody>
        </p:sp>
      </p:grpSp>
      <p:grpSp>
        <p:nvGrpSpPr>
          <p:cNvPr id="98" name="Group 97">
            <a:extLst>
              <a:ext uri="{FF2B5EF4-FFF2-40B4-BE49-F238E27FC236}">
                <a16:creationId xmlns:a16="http://schemas.microsoft.com/office/drawing/2014/main" id="{4B977C85-1FA4-7A41-BA45-DB79E12CB059}"/>
              </a:ext>
            </a:extLst>
          </p:cNvPr>
          <p:cNvGrpSpPr/>
          <p:nvPr/>
        </p:nvGrpSpPr>
        <p:grpSpPr>
          <a:xfrm>
            <a:off x="6353545" y="5468027"/>
            <a:ext cx="1515309" cy="1200170"/>
            <a:chOff x="236768" y="5045248"/>
            <a:chExt cx="1515309" cy="1200170"/>
          </a:xfrm>
        </p:grpSpPr>
        <p:sp>
          <p:nvSpPr>
            <p:cNvPr id="99" name="Oval 98">
              <a:extLst>
                <a:ext uri="{FF2B5EF4-FFF2-40B4-BE49-F238E27FC236}">
                  <a16:creationId xmlns:a16="http://schemas.microsoft.com/office/drawing/2014/main" id="{5A0C8A2E-7CDC-3142-B8B7-B1AB9426C5E2}"/>
                </a:ext>
              </a:extLst>
            </p:cNvPr>
            <p:cNvSpPr/>
            <p:nvPr/>
          </p:nvSpPr>
          <p:spPr>
            <a:xfrm>
              <a:off x="893210" y="6065418"/>
              <a:ext cx="180000" cy="180000"/>
            </a:xfrm>
            <a:prstGeom prst="ellipse">
              <a:avLst/>
            </a:prstGeom>
            <a:solidFill>
              <a:srgbClr val="AC64F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0" name="Straight Connector 99">
              <a:extLst>
                <a:ext uri="{FF2B5EF4-FFF2-40B4-BE49-F238E27FC236}">
                  <a16:creationId xmlns:a16="http://schemas.microsoft.com/office/drawing/2014/main" id="{AB2FF1D2-3CC6-AB4F-9836-6E3355ECE800}"/>
                </a:ext>
              </a:extLst>
            </p:cNvPr>
            <p:cNvCxnSpPr>
              <a:cxnSpLocks/>
            </p:cNvCxnSpPr>
            <p:nvPr/>
          </p:nvCxnSpPr>
          <p:spPr>
            <a:xfrm flipV="1">
              <a:off x="983210" y="5600084"/>
              <a:ext cx="0" cy="465335"/>
            </a:xfrm>
            <a:prstGeom prst="line">
              <a:avLst/>
            </a:prstGeom>
            <a:solidFill>
              <a:srgbClr val="AC64FE"/>
            </a:solidFill>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B5F06B45-AB2A-D64E-8AAF-0A73C840E941}"/>
                </a:ext>
              </a:extLst>
            </p:cNvPr>
            <p:cNvSpPr txBox="1"/>
            <p:nvPr/>
          </p:nvSpPr>
          <p:spPr>
            <a:xfrm>
              <a:off x="236768" y="5045248"/>
              <a:ext cx="1515309" cy="523220"/>
            </a:xfrm>
            <a:prstGeom prst="rect">
              <a:avLst/>
            </a:prstGeom>
            <a:noFill/>
          </p:spPr>
          <p:txBody>
            <a:bodyPr wrap="square" rtlCol="0">
              <a:spAutoFit/>
            </a:bodyPr>
            <a:lstStyle/>
            <a:p>
              <a:pPr algn="ctr"/>
              <a:r>
                <a:rPr lang="en-AU" sz="1400" b="1" dirty="0"/>
                <a:t>Deploy System </a:t>
              </a:r>
              <a:r>
                <a:rPr lang="en-AU" sz="1400" b="1" dirty="0" err="1"/>
                <a:t>Chaincodes</a:t>
              </a:r>
              <a:endParaRPr lang="en-AU" sz="1400" b="1" dirty="0"/>
            </a:p>
          </p:txBody>
        </p:sp>
      </p:grpSp>
      <p:grpSp>
        <p:nvGrpSpPr>
          <p:cNvPr id="102" name="Group 101">
            <a:extLst>
              <a:ext uri="{FF2B5EF4-FFF2-40B4-BE49-F238E27FC236}">
                <a16:creationId xmlns:a16="http://schemas.microsoft.com/office/drawing/2014/main" id="{8DDCE9BA-1570-9742-A2D7-C75527125516}"/>
              </a:ext>
            </a:extLst>
          </p:cNvPr>
          <p:cNvGrpSpPr/>
          <p:nvPr/>
        </p:nvGrpSpPr>
        <p:grpSpPr>
          <a:xfrm>
            <a:off x="7171082" y="4568786"/>
            <a:ext cx="1615980" cy="2102464"/>
            <a:chOff x="-427733" y="4260938"/>
            <a:chExt cx="1615980" cy="2102464"/>
          </a:xfrm>
        </p:grpSpPr>
        <p:sp>
          <p:nvSpPr>
            <p:cNvPr id="103" name="Oval 102">
              <a:extLst>
                <a:ext uri="{FF2B5EF4-FFF2-40B4-BE49-F238E27FC236}">
                  <a16:creationId xmlns:a16="http://schemas.microsoft.com/office/drawing/2014/main" id="{DD1BD059-F42C-8C42-ABC1-2FC5933EE221}"/>
                </a:ext>
              </a:extLst>
            </p:cNvPr>
            <p:cNvSpPr/>
            <p:nvPr/>
          </p:nvSpPr>
          <p:spPr>
            <a:xfrm>
              <a:off x="288528" y="6183402"/>
              <a:ext cx="180000" cy="180000"/>
            </a:xfrm>
            <a:prstGeom prst="ellipse">
              <a:avLst/>
            </a:prstGeom>
            <a:solidFill>
              <a:srgbClr val="AC64F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4" name="Straight Connector 103">
              <a:extLst>
                <a:ext uri="{FF2B5EF4-FFF2-40B4-BE49-F238E27FC236}">
                  <a16:creationId xmlns:a16="http://schemas.microsoft.com/office/drawing/2014/main" id="{5175835A-D98E-2E4F-8202-CD352F6DDDD2}"/>
                </a:ext>
              </a:extLst>
            </p:cNvPr>
            <p:cNvCxnSpPr>
              <a:cxnSpLocks/>
            </p:cNvCxnSpPr>
            <p:nvPr/>
          </p:nvCxnSpPr>
          <p:spPr>
            <a:xfrm flipV="1">
              <a:off x="378528" y="5001574"/>
              <a:ext cx="0" cy="1181832"/>
            </a:xfrm>
            <a:prstGeom prst="line">
              <a:avLst/>
            </a:prstGeom>
            <a:solidFill>
              <a:srgbClr val="AC64FE"/>
            </a:solidFill>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5BE7743C-AE13-1349-A02C-6375B6A93BA1}"/>
                </a:ext>
              </a:extLst>
            </p:cNvPr>
            <p:cNvSpPr txBox="1"/>
            <p:nvPr/>
          </p:nvSpPr>
          <p:spPr>
            <a:xfrm>
              <a:off x="-427733" y="4260938"/>
              <a:ext cx="1615980" cy="738664"/>
            </a:xfrm>
            <a:prstGeom prst="rect">
              <a:avLst/>
            </a:prstGeom>
            <a:noFill/>
          </p:spPr>
          <p:txBody>
            <a:bodyPr wrap="square" rtlCol="0">
              <a:spAutoFit/>
            </a:bodyPr>
            <a:lstStyle/>
            <a:p>
              <a:pPr algn="ctr"/>
              <a:r>
                <a:rPr lang="en-AU" sz="1400" b="1" dirty="0"/>
                <a:t>Initialise Lifecycle with installed </a:t>
              </a:r>
              <a:r>
                <a:rPr lang="en-AU" sz="1400" b="1" dirty="0" err="1"/>
                <a:t>chaincodes</a:t>
              </a:r>
              <a:r>
                <a:rPr lang="en-AU" sz="1400" b="1" dirty="0"/>
                <a:t>.</a:t>
              </a:r>
            </a:p>
          </p:txBody>
        </p:sp>
      </p:grpSp>
      <p:grpSp>
        <p:nvGrpSpPr>
          <p:cNvPr id="106" name="Group 105">
            <a:extLst>
              <a:ext uri="{FF2B5EF4-FFF2-40B4-BE49-F238E27FC236}">
                <a16:creationId xmlns:a16="http://schemas.microsoft.com/office/drawing/2014/main" id="{4E0940B3-421C-4644-BD0C-DA30DF620065}"/>
              </a:ext>
            </a:extLst>
          </p:cNvPr>
          <p:cNvGrpSpPr/>
          <p:nvPr/>
        </p:nvGrpSpPr>
        <p:grpSpPr>
          <a:xfrm>
            <a:off x="8062841" y="5452232"/>
            <a:ext cx="1468909" cy="1200170"/>
            <a:chOff x="266264" y="5045248"/>
            <a:chExt cx="1468909" cy="1200170"/>
          </a:xfrm>
        </p:grpSpPr>
        <p:sp>
          <p:nvSpPr>
            <p:cNvPr id="107" name="Oval 106">
              <a:extLst>
                <a:ext uri="{FF2B5EF4-FFF2-40B4-BE49-F238E27FC236}">
                  <a16:creationId xmlns:a16="http://schemas.microsoft.com/office/drawing/2014/main" id="{775A875F-C867-0643-8A81-2A7C416EB481}"/>
                </a:ext>
              </a:extLst>
            </p:cNvPr>
            <p:cNvSpPr/>
            <p:nvPr/>
          </p:nvSpPr>
          <p:spPr>
            <a:xfrm>
              <a:off x="893210" y="6065418"/>
              <a:ext cx="180000" cy="180000"/>
            </a:xfrm>
            <a:prstGeom prst="ellipse">
              <a:avLst/>
            </a:prstGeom>
            <a:solidFill>
              <a:srgbClr val="AC64F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8" name="Straight Connector 107">
              <a:extLst>
                <a:ext uri="{FF2B5EF4-FFF2-40B4-BE49-F238E27FC236}">
                  <a16:creationId xmlns:a16="http://schemas.microsoft.com/office/drawing/2014/main" id="{E2AC1361-46A8-824A-A259-7BEDC446157B}"/>
                </a:ext>
              </a:extLst>
            </p:cNvPr>
            <p:cNvCxnSpPr>
              <a:cxnSpLocks/>
            </p:cNvCxnSpPr>
            <p:nvPr/>
          </p:nvCxnSpPr>
          <p:spPr>
            <a:xfrm flipV="1">
              <a:off x="983210" y="5600084"/>
              <a:ext cx="0" cy="465335"/>
            </a:xfrm>
            <a:prstGeom prst="line">
              <a:avLst/>
            </a:prstGeom>
            <a:solidFill>
              <a:srgbClr val="AC64FE"/>
            </a:solidFill>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FCAD30B6-6886-524A-AB67-76FDE310A128}"/>
                </a:ext>
              </a:extLst>
            </p:cNvPr>
            <p:cNvSpPr txBox="1"/>
            <p:nvPr/>
          </p:nvSpPr>
          <p:spPr>
            <a:xfrm>
              <a:off x="266264" y="5045248"/>
              <a:ext cx="1468909" cy="523220"/>
            </a:xfrm>
            <a:prstGeom prst="rect">
              <a:avLst/>
            </a:prstGeom>
            <a:noFill/>
          </p:spPr>
          <p:txBody>
            <a:bodyPr wrap="square" rtlCol="0">
              <a:spAutoFit/>
            </a:bodyPr>
            <a:lstStyle/>
            <a:p>
              <a:pPr algn="ctr"/>
              <a:r>
                <a:rPr lang="en-AU" sz="1400" b="1" dirty="0"/>
                <a:t>Call </a:t>
              </a:r>
              <a:r>
                <a:rPr lang="en-AU" sz="1400" b="1" dirty="0" err="1"/>
                <a:t>peer.Initialize</a:t>
              </a:r>
              <a:r>
                <a:rPr lang="en-AU" sz="1400" b="1" dirty="0"/>
                <a:t>(...)</a:t>
              </a:r>
            </a:p>
          </p:txBody>
        </p:sp>
      </p:grpSp>
      <p:grpSp>
        <p:nvGrpSpPr>
          <p:cNvPr id="110" name="Group 109">
            <a:extLst>
              <a:ext uri="{FF2B5EF4-FFF2-40B4-BE49-F238E27FC236}">
                <a16:creationId xmlns:a16="http://schemas.microsoft.com/office/drawing/2014/main" id="{E99F7F9E-00C4-A943-814B-1B68E24011E4}"/>
              </a:ext>
            </a:extLst>
          </p:cNvPr>
          <p:cNvGrpSpPr/>
          <p:nvPr/>
        </p:nvGrpSpPr>
        <p:grpSpPr>
          <a:xfrm>
            <a:off x="8721080" y="4557391"/>
            <a:ext cx="1615980" cy="2117210"/>
            <a:chOff x="-412983" y="4246192"/>
            <a:chExt cx="1615980" cy="2117210"/>
          </a:xfrm>
        </p:grpSpPr>
        <p:sp>
          <p:nvSpPr>
            <p:cNvPr id="111" name="Oval 110">
              <a:extLst>
                <a:ext uri="{FF2B5EF4-FFF2-40B4-BE49-F238E27FC236}">
                  <a16:creationId xmlns:a16="http://schemas.microsoft.com/office/drawing/2014/main" id="{92DE767A-677E-3646-A24E-08798C2129A7}"/>
                </a:ext>
              </a:extLst>
            </p:cNvPr>
            <p:cNvSpPr/>
            <p:nvPr/>
          </p:nvSpPr>
          <p:spPr>
            <a:xfrm>
              <a:off x="288528" y="6183402"/>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2" name="Straight Connector 111">
              <a:extLst>
                <a:ext uri="{FF2B5EF4-FFF2-40B4-BE49-F238E27FC236}">
                  <a16:creationId xmlns:a16="http://schemas.microsoft.com/office/drawing/2014/main" id="{08DB6EB7-ACAE-7D46-AD21-75C22FCD010A}"/>
                </a:ext>
              </a:extLst>
            </p:cNvPr>
            <p:cNvCxnSpPr>
              <a:cxnSpLocks/>
            </p:cNvCxnSpPr>
            <p:nvPr/>
          </p:nvCxnSpPr>
          <p:spPr>
            <a:xfrm flipV="1">
              <a:off x="378528" y="4754902"/>
              <a:ext cx="0" cy="1428501"/>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418561E6-01AA-244C-98CA-B3AA789D0053}"/>
                </a:ext>
              </a:extLst>
            </p:cNvPr>
            <p:cNvSpPr txBox="1"/>
            <p:nvPr/>
          </p:nvSpPr>
          <p:spPr>
            <a:xfrm>
              <a:off x="-412983" y="4246192"/>
              <a:ext cx="1615980" cy="523220"/>
            </a:xfrm>
            <a:prstGeom prst="rect">
              <a:avLst/>
            </a:prstGeom>
            <a:noFill/>
          </p:spPr>
          <p:txBody>
            <a:bodyPr wrap="square" rtlCol="0">
              <a:spAutoFit/>
            </a:bodyPr>
            <a:lstStyle/>
            <a:p>
              <a:pPr algn="ctr"/>
              <a:r>
                <a:rPr lang="en-AU" sz="1400" dirty="0"/>
                <a:t>Initialise Discovery GRPC Service</a:t>
              </a:r>
            </a:p>
          </p:txBody>
        </p:sp>
      </p:grpSp>
      <p:grpSp>
        <p:nvGrpSpPr>
          <p:cNvPr id="122" name="Group 121">
            <a:extLst>
              <a:ext uri="{FF2B5EF4-FFF2-40B4-BE49-F238E27FC236}">
                <a16:creationId xmlns:a16="http://schemas.microsoft.com/office/drawing/2014/main" id="{F4589758-FCEE-0C4D-96FF-1D745DC6386D}"/>
              </a:ext>
            </a:extLst>
          </p:cNvPr>
          <p:cNvGrpSpPr/>
          <p:nvPr/>
        </p:nvGrpSpPr>
        <p:grpSpPr>
          <a:xfrm>
            <a:off x="9642801" y="5286920"/>
            <a:ext cx="1123981" cy="1377149"/>
            <a:chOff x="428494" y="4868269"/>
            <a:chExt cx="1123981" cy="1377149"/>
          </a:xfrm>
        </p:grpSpPr>
        <p:sp>
          <p:nvSpPr>
            <p:cNvPr id="123" name="Oval 122">
              <a:extLst>
                <a:ext uri="{FF2B5EF4-FFF2-40B4-BE49-F238E27FC236}">
                  <a16:creationId xmlns:a16="http://schemas.microsoft.com/office/drawing/2014/main" id="{E04ABC1F-A8AD-5744-8C72-C613B51CD8D2}"/>
                </a:ext>
              </a:extLst>
            </p:cNvPr>
            <p:cNvSpPr/>
            <p:nvPr/>
          </p:nvSpPr>
          <p:spPr>
            <a:xfrm>
              <a:off x="893210" y="6065418"/>
              <a:ext cx="180000" cy="180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4" name="Straight Connector 123">
              <a:extLst>
                <a:ext uri="{FF2B5EF4-FFF2-40B4-BE49-F238E27FC236}">
                  <a16:creationId xmlns:a16="http://schemas.microsoft.com/office/drawing/2014/main" id="{253DD49E-E2A8-E247-8330-F8BD7D12190D}"/>
                </a:ext>
              </a:extLst>
            </p:cNvPr>
            <p:cNvCxnSpPr>
              <a:cxnSpLocks/>
            </p:cNvCxnSpPr>
            <p:nvPr/>
          </p:nvCxnSpPr>
          <p:spPr>
            <a:xfrm flipV="1">
              <a:off x="983210" y="5600084"/>
              <a:ext cx="0" cy="465335"/>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BA040AE9-0978-214B-912B-1EF729189F5C}"/>
                </a:ext>
              </a:extLst>
            </p:cNvPr>
            <p:cNvSpPr txBox="1"/>
            <p:nvPr/>
          </p:nvSpPr>
          <p:spPr>
            <a:xfrm>
              <a:off x="428494" y="4868269"/>
              <a:ext cx="1123981" cy="738664"/>
            </a:xfrm>
            <a:prstGeom prst="rect">
              <a:avLst/>
            </a:prstGeom>
            <a:noFill/>
          </p:spPr>
          <p:txBody>
            <a:bodyPr wrap="square" rtlCol="0">
              <a:spAutoFit/>
            </a:bodyPr>
            <a:lstStyle/>
            <a:p>
              <a:pPr algn="ctr"/>
              <a:r>
                <a:rPr lang="en-AU" sz="1400" dirty="0"/>
                <a:t>Synchronise Ledgers with Peers</a:t>
              </a:r>
            </a:p>
          </p:txBody>
        </p:sp>
      </p:grpSp>
      <p:grpSp>
        <p:nvGrpSpPr>
          <p:cNvPr id="126" name="Group 125">
            <a:extLst>
              <a:ext uri="{FF2B5EF4-FFF2-40B4-BE49-F238E27FC236}">
                <a16:creationId xmlns:a16="http://schemas.microsoft.com/office/drawing/2014/main" id="{222EC276-007E-E043-A65B-5863A3399DF5}"/>
              </a:ext>
            </a:extLst>
          </p:cNvPr>
          <p:cNvGrpSpPr/>
          <p:nvPr/>
        </p:nvGrpSpPr>
        <p:grpSpPr>
          <a:xfrm>
            <a:off x="10140981" y="4560215"/>
            <a:ext cx="1615980" cy="2102464"/>
            <a:chOff x="-427733" y="4260938"/>
            <a:chExt cx="1615980" cy="2102464"/>
          </a:xfrm>
        </p:grpSpPr>
        <p:sp>
          <p:nvSpPr>
            <p:cNvPr id="127" name="Oval 126">
              <a:extLst>
                <a:ext uri="{FF2B5EF4-FFF2-40B4-BE49-F238E27FC236}">
                  <a16:creationId xmlns:a16="http://schemas.microsoft.com/office/drawing/2014/main" id="{A4C8A275-D2FF-314D-903A-B6916E4F4EC9}"/>
                </a:ext>
              </a:extLst>
            </p:cNvPr>
            <p:cNvSpPr/>
            <p:nvPr/>
          </p:nvSpPr>
          <p:spPr>
            <a:xfrm>
              <a:off x="288528" y="6183402"/>
              <a:ext cx="180000" cy="1800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8" name="Straight Connector 127">
              <a:extLst>
                <a:ext uri="{FF2B5EF4-FFF2-40B4-BE49-F238E27FC236}">
                  <a16:creationId xmlns:a16="http://schemas.microsoft.com/office/drawing/2014/main" id="{0ECE299D-F39F-624E-97EA-0AE7C4B30E4C}"/>
                </a:ext>
              </a:extLst>
            </p:cNvPr>
            <p:cNvCxnSpPr>
              <a:cxnSpLocks/>
            </p:cNvCxnSpPr>
            <p:nvPr/>
          </p:nvCxnSpPr>
          <p:spPr>
            <a:xfrm flipV="1">
              <a:off x="378528" y="5001574"/>
              <a:ext cx="0" cy="1181832"/>
            </a:xfrm>
            <a:prstGeom prst="line">
              <a:avLst/>
            </a:prstGeom>
            <a:solidFill>
              <a:srgbClr val="00B0F0"/>
            </a:solidFill>
            <a:ln>
              <a:solidFill>
                <a:srgbClr val="0070C0"/>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45BFC232-6686-F04D-9809-6715FE4D7412}"/>
                </a:ext>
              </a:extLst>
            </p:cNvPr>
            <p:cNvSpPr txBox="1"/>
            <p:nvPr/>
          </p:nvSpPr>
          <p:spPr>
            <a:xfrm>
              <a:off x="-427733" y="4260938"/>
              <a:ext cx="1615980" cy="738664"/>
            </a:xfrm>
            <a:prstGeom prst="rect">
              <a:avLst/>
            </a:prstGeom>
            <a:noFill/>
          </p:spPr>
          <p:txBody>
            <a:bodyPr wrap="square" rtlCol="0">
              <a:spAutoFit/>
            </a:bodyPr>
            <a:lstStyle/>
            <a:p>
              <a:pPr algn="ctr"/>
              <a:r>
                <a:rPr lang="en-AU" sz="1400" b="1" dirty="0"/>
                <a:t>Register Endorser Support GRPC Service</a:t>
              </a:r>
            </a:p>
          </p:txBody>
        </p:sp>
      </p:grpSp>
      <p:sp>
        <p:nvSpPr>
          <p:cNvPr id="130" name="Rectangle 129">
            <a:extLst>
              <a:ext uri="{FF2B5EF4-FFF2-40B4-BE49-F238E27FC236}">
                <a16:creationId xmlns:a16="http://schemas.microsoft.com/office/drawing/2014/main" id="{9B22BD12-A6B0-B048-8FB3-E20D3BDBDEEF}"/>
              </a:ext>
            </a:extLst>
          </p:cNvPr>
          <p:cNvSpPr/>
          <p:nvPr/>
        </p:nvSpPr>
        <p:spPr>
          <a:xfrm>
            <a:off x="838190" y="1711855"/>
            <a:ext cx="1373581" cy="369332"/>
          </a:xfrm>
          <a:prstGeom prst="rect">
            <a:avLst/>
          </a:prstGeom>
        </p:spPr>
        <p:txBody>
          <a:bodyPr wrap="none">
            <a:spAutoFit/>
          </a:bodyPr>
          <a:lstStyle/>
          <a:p>
            <a:pPr lvl="0"/>
            <a:r>
              <a:rPr lang="en-AU" b="1" dirty="0">
                <a:solidFill>
                  <a:prstClr val="black"/>
                </a:solidFill>
              </a:rPr>
              <a:t>Initialisation</a:t>
            </a:r>
          </a:p>
        </p:txBody>
      </p:sp>
    </p:spTree>
    <p:extLst>
      <p:ext uri="{BB962C8B-B14F-4D97-AF65-F5344CB8AC3E}">
        <p14:creationId xmlns:p14="http://schemas.microsoft.com/office/powerpoint/2010/main" val="26475563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Life-cycle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30" name="Rectangle 129">
            <a:extLst>
              <a:ext uri="{FF2B5EF4-FFF2-40B4-BE49-F238E27FC236}">
                <a16:creationId xmlns:a16="http://schemas.microsoft.com/office/drawing/2014/main" id="{9B22BD12-A6B0-B048-8FB3-E20D3BDBDEEF}"/>
              </a:ext>
            </a:extLst>
          </p:cNvPr>
          <p:cNvSpPr/>
          <p:nvPr/>
        </p:nvSpPr>
        <p:spPr>
          <a:xfrm>
            <a:off x="838190" y="1711855"/>
            <a:ext cx="1373581" cy="369332"/>
          </a:xfrm>
          <a:prstGeom prst="rect">
            <a:avLst/>
          </a:prstGeom>
        </p:spPr>
        <p:txBody>
          <a:bodyPr wrap="none">
            <a:spAutoFit/>
          </a:bodyPr>
          <a:lstStyle/>
          <a:p>
            <a:pPr lvl="0"/>
            <a:r>
              <a:rPr lang="en-AU" b="1" dirty="0">
                <a:solidFill>
                  <a:prstClr val="black"/>
                </a:solidFill>
              </a:rPr>
              <a:t>Initialisation</a:t>
            </a:r>
          </a:p>
        </p:txBody>
      </p:sp>
      <p:sp>
        <p:nvSpPr>
          <p:cNvPr id="83" name="TextBox 82">
            <a:extLst>
              <a:ext uri="{FF2B5EF4-FFF2-40B4-BE49-F238E27FC236}">
                <a16:creationId xmlns:a16="http://schemas.microsoft.com/office/drawing/2014/main" id="{558D46B5-B766-274C-911B-F1956B32304B}"/>
              </a:ext>
            </a:extLst>
          </p:cNvPr>
          <p:cNvSpPr txBox="1"/>
          <p:nvPr/>
        </p:nvSpPr>
        <p:spPr>
          <a:xfrm>
            <a:off x="859219" y="2154430"/>
            <a:ext cx="10836251" cy="163121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A Lifecycle instance is initialise during peer </a:t>
            </a:r>
            <a:r>
              <a:rPr lang="en-AU" sz="2000" dirty="0" err="1">
                <a:latin typeface="Arial Narrow" panose="020B0604020202020204" pitchFamily="34" charset="0"/>
                <a:cs typeface="Arial Narrow" panose="020B0604020202020204" pitchFamily="34" charset="0"/>
              </a:rPr>
              <a:t>startup</a:t>
            </a:r>
            <a:r>
              <a:rPr lang="en-AU" sz="2000" dirty="0">
                <a:latin typeface="Arial Narrow" panose="020B0604020202020204" pitchFamily="34" charset="0"/>
                <a:cs typeface="Arial Narrow" panose="020B0604020202020204" pitchFamily="34" charset="0"/>
              </a:rPr>
              <a:t> and configured with the list of installed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a:t>
            </a:r>
          </a:p>
          <a:p>
            <a:pPr>
              <a:spcBef>
                <a:spcPts val="600"/>
              </a:spcBef>
              <a:spcAft>
                <a:spcPts val="600"/>
              </a:spcAft>
            </a:pPr>
            <a:r>
              <a:rPr lang="en-AU" sz="2000" dirty="0">
                <a:latin typeface="Arial Narrow" panose="020B0604020202020204" pitchFamily="34" charset="0"/>
                <a:cs typeface="Arial Narrow" panose="020B0604020202020204" pitchFamily="34" charset="0"/>
              </a:rPr>
              <a:t>The list of installed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is retrieved via the </a:t>
            </a:r>
            <a:r>
              <a:rPr lang="en-AU" sz="2000" b="1" dirty="0" err="1">
                <a:latin typeface="Arial Narrow" panose="020B0604020202020204" pitchFamily="34" charset="0"/>
                <a:cs typeface="Arial Narrow" panose="020B0604020202020204" pitchFamily="34" charset="0"/>
              </a:rPr>
              <a:t>persistence.PackageProvider</a:t>
            </a:r>
            <a:r>
              <a:rPr lang="en-AU" sz="2000" dirty="0">
                <a:latin typeface="Arial Narrow" panose="020B0604020202020204" pitchFamily="34" charset="0"/>
                <a:cs typeface="Arial Narrow" panose="020B0604020202020204" pitchFamily="34" charset="0"/>
              </a:rPr>
              <a:t> which provides access to the chaincode packages stored in the peer.</a:t>
            </a:r>
          </a:p>
          <a:p>
            <a:pPr>
              <a:spcBef>
                <a:spcPts val="600"/>
              </a:spcBef>
              <a:spcAft>
                <a:spcPts val="600"/>
              </a:spcAft>
            </a:pPr>
            <a:r>
              <a:rPr lang="en-AU" sz="2000" dirty="0">
                <a:latin typeface="Arial Narrow" panose="020B0604020202020204" pitchFamily="34" charset="0"/>
                <a:cs typeface="Arial Narrow" panose="020B0604020202020204" pitchFamily="34" charset="0"/>
              </a:rPr>
              <a:t>Once the Lifecycle instance is created, the </a:t>
            </a:r>
            <a:r>
              <a:rPr lang="en-AU" sz="2000" dirty="0" err="1">
                <a:latin typeface="Arial Narrow" panose="020B0604020202020204" pitchFamily="34" charset="0"/>
                <a:cs typeface="Arial Narrow" panose="020B0604020202020204" pitchFamily="34" charset="0"/>
              </a:rPr>
              <a:t>startup</a:t>
            </a:r>
            <a:r>
              <a:rPr lang="en-AU" sz="2000" dirty="0">
                <a:latin typeface="Arial Narrow" panose="020B0604020202020204" pitchFamily="34" charset="0"/>
                <a:cs typeface="Arial Narrow" panose="020B0604020202020204" pitchFamily="34" charset="0"/>
              </a:rPr>
              <a:t> procedure invokes </a:t>
            </a:r>
            <a:r>
              <a:rPr lang="en-AU" sz="2000" b="1" dirty="0" err="1">
                <a:latin typeface="Arial Narrow" panose="020B0604020202020204" pitchFamily="34" charset="0"/>
                <a:cs typeface="Arial Narrow" panose="020B0604020202020204" pitchFamily="34" charset="0"/>
              </a:rPr>
              <a:t>peer.Initialise</a:t>
            </a:r>
            <a:r>
              <a:rPr lang="en-AU" sz="2000" b="1" dirty="0">
                <a:latin typeface="Arial Narrow" panose="020B0604020202020204" pitchFamily="34" charset="0"/>
                <a:cs typeface="Arial Narrow" panose="020B0604020202020204" pitchFamily="34" charset="0"/>
              </a:rPr>
              <a:t>(...)</a:t>
            </a:r>
            <a:r>
              <a:rPr lang="en-AU" sz="2000" dirty="0">
                <a:latin typeface="Arial Narrow" panose="020B0604020202020204" pitchFamily="34" charset="0"/>
                <a:cs typeface="Arial Narrow" panose="020B0604020202020204" pitchFamily="34" charset="0"/>
              </a:rPr>
              <a:t> which does the following:</a:t>
            </a:r>
          </a:p>
        </p:txBody>
      </p:sp>
      <p:sp>
        <p:nvSpPr>
          <p:cNvPr id="84" name="TextBox 83">
            <a:extLst>
              <a:ext uri="{FF2B5EF4-FFF2-40B4-BE49-F238E27FC236}">
                <a16:creationId xmlns:a16="http://schemas.microsoft.com/office/drawing/2014/main" id="{663B475F-D839-8044-A26B-ED79B9971ACC}"/>
              </a:ext>
            </a:extLst>
          </p:cNvPr>
          <p:cNvSpPr txBox="1"/>
          <p:nvPr/>
        </p:nvSpPr>
        <p:spPr>
          <a:xfrm>
            <a:off x="859220" y="3853762"/>
            <a:ext cx="10494580" cy="784830"/>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loads all the active chains (i.e. channels)</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initialises all the chains that are healthy</a:t>
            </a:r>
          </a:p>
        </p:txBody>
      </p:sp>
      <p:sp>
        <p:nvSpPr>
          <p:cNvPr id="85" name="TextBox 84">
            <a:extLst>
              <a:ext uri="{FF2B5EF4-FFF2-40B4-BE49-F238E27FC236}">
                <a16:creationId xmlns:a16="http://schemas.microsoft.com/office/drawing/2014/main" id="{ED364AC9-B3A5-2440-8EA9-362A8257F9A7}"/>
              </a:ext>
            </a:extLst>
          </p:cNvPr>
          <p:cNvSpPr txBox="1"/>
          <p:nvPr/>
        </p:nvSpPr>
        <p:spPr>
          <a:xfrm>
            <a:off x="859218" y="4758647"/>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initialisation of a chain entails:</a:t>
            </a:r>
          </a:p>
        </p:txBody>
      </p:sp>
      <p:sp>
        <p:nvSpPr>
          <p:cNvPr id="86" name="TextBox 85">
            <a:extLst>
              <a:ext uri="{FF2B5EF4-FFF2-40B4-BE49-F238E27FC236}">
                <a16:creationId xmlns:a16="http://schemas.microsoft.com/office/drawing/2014/main" id="{9C3868AA-21B2-4F44-9D2C-B1EB169C5EA9}"/>
              </a:ext>
            </a:extLst>
          </p:cNvPr>
          <p:cNvSpPr txBox="1"/>
          <p:nvPr/>
        </p:nvSpPr>
        <p:spPr>
          <a:xfrm>
            <a:off x="848710" y="5278812"/>
            <a:ext cx="10494580" cy="1169551"/>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deploying the system </a:t>
            </a:r>
            <a:r>
              <a:rPr lang="en-AU" sz="2000" dirty="0" err="1">
                <a:latin typeface="Arial Narrow" panose="020B0604020202020204" pitchFamily="34" charset="0"/>
                <a:cs typeface="Arial Narrow" panose="020B0604020202020204" pitchFamily="34" charset="0"/>
              </a:rPr>
              <a:t>chaincodes</a:t>
            </a:r>
            <a:r>
              <a:rPr lang="en-AU" sz="2000" dirty="0">
                <a:latin typeface="Arial Narrow" panose="020B0604020202020204" pitchFamily="34" charset="0"/>
                <a:cs typeface="Arial Narrow" panose="020B0604020202020204" pitchFamily="34" charset="0"/>
              </a:rPr>
              <a:t> onto the chain</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creating a channel subscription for the chain</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registering the subscription with the chaincode event management service for that chain</a:t>
            </a:r>
          </a:p>
        </p:txBody>
      </p:sp>
    </p:spTree>
    <p:extLst>
      <p:ext uri="{BB962C8B-B14F-4D97-AF65-F5344CB8AC3E}">
        <p14:creationId xmlns:p14="http://schemas.microsoft.com/office/powerpoint/2010/main" val="12745507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Life-cycle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30" name="Rectangle 129">
            <a:extLst>
              <a:ext uri="{FF2B5EF4-FFF2-40B4-BE49-F238E27FC236}">
                <a16:creationId xmlns:a16="http://schemas.microsoft.com/office/drawing/2014/main" id="{9B22BD12-A6B0-B048-8FB3-E20D3BDBDEEF}"/>
              </a:ext>
            </a:extLst>
          </p:cNvPr>
          <p:cNvSpPr/>
          <p:nvPr/>
        </p:nvSpPr>
        <p:spPr>
          <a:xfrm>
            <a:off x="838190" y="1711855"/>
            <a:ext cx="2292166" cy="369332"/>
          </a:xfrm>
          <a:prstGeom prst="rect">
            <a:avLst/>
          </a:prstGeom>
        </p:spPr>
        <p:txBody>
          <a:bodyPr wrap="none">
            <a:spAutoFit/>
          </a:bodyPr>
          <a:lstStyle/>
          <a:p>
            <a:pPr lvl="0"/>
            <a:r>
              <a:rPr lang="en-AU" b="1" dirty="0">
                <a:solidFill>
                  <a:prstClr val="black"/>
                </a:solidFill>
              </a:rPr>
              <a:t>Channel Subscriptions</a:t>
            </a:r>
          </a:p>
        </p:txBody>
      </p:sp>
      <p:sp>
        <p:nvSpPr>
          <p:cNvPr id="14" name="TextBox 13">
            <a:extLst>
              <a:ext uri="{FF2B5EF4-FFF2-40B4-BE49-F238E27FC236}">
                <a16:creationId xmlns:a16="http://schemas.microsoft.com/office/drawing/2014/main" id="{C17D7969-9371-654D-8F76-CCAC3950504E}"/>
              </a:ext>
            </a:extLst>
          </p:cNvPr>
          <p:cNvSpPr txBox="1"/>
          <p:nvPr/>
        </p:nvSpPr>
        <p:spPr>
          <a:xfrm>
            <a:off x="922720" y="2208606"/>
            <a:ext cx="10494580" cy="707886"/>
          </a:xfrm>
          <a:prstGeom prst="rect">
            <a:avLst/>
          </a:prstGeom>
          <a:noFill/>
        </p:spPr>
        <p:txBody>
          <a:bodyPr wrap="square" rtlCol="0">
            <a:spAutoFit/>
          </a:bodyPr>
          <a:lstStyle/>
          <a:p>
            <a:pPr>
              <a:spcBef>
                <a:spcPts val="300"/>
              </a:spcBef>
              <a:spcAft>
                <a:spcPts val="300"/>
              </a:spcAft>
            </a:pPr>
            <a:r>
              <a:rPr lang="en-AU" sz="2000" dirty="0">
                <a:latin typeface="Arial Narrow" panose="020B0604020202020204" pitchFamily="34" charset="0"/>
                <a:cs typeface="Arial Narrow" panose="020B0604020202020204" pitchFamily="34" charset="0"/>
              </a:rPr>
              <a:t>A channel subscription is the way in which a Peer lists for chaincode specific events on a channel. More specifically, chaincode deployments.</a:t>
            </a:r>
          </a:p>
        </p:txBody>
      </p:sp>
      <p:sp>
        <p:nvSpPr>
          <p:cNvPr id="3" name="Rectangle 2">
            <a:extLst>
              <a:ext uri="{FF2B5EF4-FFF2-40B4-BE49-F238E27FC236}">
                <a16:creationId xmlns:a16="http://schemas.microsoft.com/office/drawing/2014/main" id="{EB03C67D-2BF2-4449-A2F0-99F9C4A6E66B}"/>
              </a:ext>
            </a:extLst>
          </p:cNvPr>
          <p:cNvSpPr/>
          <p:nvPr/>
        </p:nvSpPr>
        <p:spPr>
          <a:xfrm>
            <a:off x="922720" y="2999047"/>
            <a:ext cx="10802248" cy="707886"/>
          </a:xfrm>
          <a:prstGeom prst="rect">
            <a:avLst/>
          </a:prstGeom>
        </p:spPr>
        <p:txBody>
          <a:bodyPr wrap="square">
            <a:spAutoFit/>
          </a:bodyPr>
          <a:lstStyle/>
          <a:p>
            <a:pPr lvl="0">
              <a:spcBef>
                <a:spcPts val="300"/>
              </a:spcBef>
              <a:spcAft>
                <a:spcPts val="300"/>
              </a:spcAft>
            </a:pPr>
            <a:r>
              <a:rPr lang="en-AU" sz="2000" dirty="0">
                <a:solidFill>
                  <a:prstClr val="black"/>
                </a:solidFill>
                <a:latin typeface="Arial Narrow" panose="020B0604020202020204" pitchFamily="34" charset="0"/>
                <a:cs typeface="Arial Narrow" panose="020B0604020202020204" pitchFamily="34" charset="0"/>
              </a:rPr>
              <a:t>A </a:t>
            </a:r>
            <a:r>
              <a:rPr lang="en-AU" sz="2000" b="1" dirty="0">
                <a:solidFill>
                  <a:prstClr val="black"/>
                </a:solidFill>
                <a:latin typeface="Arial Narrow" panose="020B0604020202020204" pitchFamily="34" charset="0"/>
                <a:cs typeface="Arial Narrow" panose="020B0604020202020204" pitchFamily="34" charset="0"/>
              </a:rPr>
              <a:t>Subscription</a:t>
            </a:r>
            <a:r>
              <a:rPr lang="en-AU" sz="2000" dirty="0">
                <a:solidFill>
                  <a:prstClr val="black"/>
                </a:solidFill>
                <a:latin typeface="Arial Narrow" panose="020B0604020202020204" pitchFamily="34" charset="0"/>
                <a:cs typeface="Arial Narrow" panose="020B0604020202020204" pitchFamily="34" charset="0"/>
              </a:rPr>
              <a:t> implicitly implements </a:t>
            </a:r>
            <a:r>
              <a:rPr lang="en-AU" sz="2000" b="1" dirty="0" err="1">
                <a:solidFill>
                  <a:prstClr val="black"/>
                </a:solidFill>
                <a:latin typeface="Arial Narrow" panose="020B0604020202020204" pitchFamily="34" charset="0"/>
                <a:cs typeface="Arial Narrow" panose="020B0604020202020204" pitchFamily="34" charset="0"/>
              </a:rPr>
              <a:t>ChaincodeLifeCycleEventListener</a:t>
            </a:r>
            <a:r>
              <a:rPr lang="en-AU" sz="2000" b="1" dirty="0">
                <a:solidFill>
                  <a:prstClr val="black"/>
                </a:solidFill>
                <a:latin typeface="Arial Narrow" panose="020B0604020202020204" pitchFamily="34" charset="0"/>
                <a:cs typeface="Arial Narrow" panose="020B0604020202020204" pitchFamily="34" charset="0"/>
              </a:rPr>
              <a:t> </a:t>
            </a:r>
            <a:r>
              <a:rPr lang="en-AU" sz="2000" dirty="0">
                <a:solidFill>
                  <a:prstClr val="black"/>
                </a:solidFill>
                <a:latin typeface="Arial Narrow" panose="020B0604020202020204" pitchFamily="34" charset="0"/>
                <a:cs typeface="Arial Narrow" panose="020B0604020202020204" pitchFamily="34" charset="0"/>
              </a:rPr>
              <a:t>which captures handlers for pre and post chaincode deployment events.</a:t>
            </a:r>
          </a:p>
        </p:txBody>
      </p:sp>
      <p:sp>
        <p:nvSpPr>
          <p:cNvPr id="16" name="TextBox 15">
            <a:extLst>
              <a:ext uri="{FF2B5EF4-FFF2-40B4-BE49-F238E27FC236}">
                <a16:creationId xmlns:a16="http://schemas.microsoft.com/office/drawing/2014/main" id="{BCD46B80-57E3-4045-B7EB-0AE98039F4BE}"/>
              </a:ext>
            </a:extLst>
          </p:cNvPr>
          <p:cNvSpPr txBox="1"/>
          <p:nvPr/>
        </p:nvSpPr>
        <p:spPr>
          <a:xfrm>
            <a:off x="853237" y="4570071"/>
            <a:ext cx="11166698" cy="1969770"/>
          </a:xfrm>
          <a:prstGeom prst="rect">
            <a:avLst/>
          </a:prstGeom>
          <a:noFill/>
        </p:spPr>
        <p:txBody>
          <a:bodyPr wrap="square" rtlCol="0">
            <a:spAutoFit/>
          </a:bodyPr>
          <a:lstStyle/>
          <a:p>
            <a:r>
              <a:rPr lang="en-AU" sz="1400" b="1" dirty="0">
                <a:solidFill>
                  <a:srgbClr val="0070C0"/>
                </a:solidFill>
                <a:latin typeface="Courier New" panose="02070309020205020404" pitchFamily="49" charset="0"/>
                <a:cs typeface="Courier New" panose="02070309020205020404" pitchFamily="49" charset="0"/>
              </a:rPr>
              <a:t>type</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err="1">
                <a:solidFill>
                  <a:srgbClr val="7030A0"/>
                </a:solidFill>
                <a:latin typeface="Courier New" panose="02070309020205020404" pitchFamily="49" charset="0"/>
                <a:cs typeface="Courier New" panose="02070309020205020404" pitchFamily="49" charset="0"/>
              </a:rPr>
              <a:t>ChaincodeLifecycleEventListener</a:t>
            </a: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interface </a:t>
            </a:r>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a:p>
            <a:pPr>
              <a:spcBef>
                <a:spcPts val="600"/>
              </a:spcBef>
            </a:pPr>
            <a:r>
              <a:rPr lang="en-AU" sz="1400" b="1" dirty="0">
                <a:solidFill>
                  <a:srgbClr val="276C38"/>
                </a:solidFill>
                <a:latin typeface="Courier New" panose="02070309020205020404" pitchFamily="49" charset="0"/>
                <a:cs typeface="Courier New" panose="02070309020205020404" pitchFamily="49" charset="0"/>
              </a:rPr>
              <a:t>   // Invoked after </a:t>
            </a:r>
            <a:r>
              <a:rPr lang="en-AU" sz="1400" b="1" dirty="0" err="1">
                <a:solidFill>
                  <a:srgbClr val="276C38"/>
                </a:solidFill>
                <a:latin typeface="Courier New" panose="02070309020205020404" pitchFamily="49" charset="0"/>
                <a:cs typeface="Courier New" panose="02070309020205020404" pitchFamily="49" charset="0"/>
              </a:rPr>
              <a:t>istallation</a:t>
            </a:r>
            <a:r>
              <a:rPr lang="en-AU" sz="1400" b="1" dirty="0">
                <a:solidFill>
                  <a:srgbClr val="276C38"/>
                </a:solidFill>
                <a:latin typeface="Courier New" panose="02070309020205020404" pitchFamily="49" charset="0"/>
                <a:cs typeface="Courier New" panose="02070309020205020404" pitchFamily="49" charset="0"/>
              </a:rPr>
              <a:t> and deployment. The expected usage is to create all the necessary </a:t>
            </a:r>
          </a:p>
          <a:p>
            <a:r>
              <a:rPr lang="en-AU" sz="1400" b="1" dirty="0">
                <a:solidFill>
                  <a:srgbClr val="276C38"/>
                </a:solidFill>
                <a:latin typeface="Courier New" panose="02070309020205020404" pitchFamily="49" charset="0"/>
                <a:cs typeface="Courier New" panose="02070309020205020404" pitchFamily="49" charset="0"/>
              </a:rPr>
              <a:t>   // state database structures and update service discovery information. The function is called</a:t>
            </a:r>
          </a:p>
          <a:p>
            <a:r>
              <a:rPr lang="en-AU" sz="1400" b="1" dirty="0">
                <a:solidFill>
                  <a:srgbClr val="276C38"/>
                </a:solidFill>
                <a:latin typeface="Courier New" panose="02070309020205020404" pitchFamily="49" charset="0"/>
                <a:cs typeface="Courier New" panose="02070309020205020404" pitchFamily="49" charset="0"/>
              </a:rPr>
              <a:t>   // immediately before state changes containing chaincode definitions, or when installing. </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HandleChaincodeDeploy</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chaincodeDefinition</a:t>
            </a:r>
            <a:r>
              <a:rPr lang="en-AU" sz="1400" b="1" dirty="0">
                <a:latin typeface="Courier New" panose="02070309020205020404" pitchFamily="49" charset="0"/>
                <a:cs typeface="Courier New" panose="02070309020205020404" pitchFamily="49" charset="0"/>
              </a:rPr>
              <a:t> </a:t>
            </a:r>
            <a:r>
              <a:rPr lang="en-AU" sz="1400" b="1" dirty="0">
                <a:solidFill>
                  <a:srgbClr val="7030A0"/>
                </a:solidFill>
                <a:latin typeface="Courier New" panose="02070309020205020404" pitchFamily="49" charset="0"/>
                <a:cs typeface="Courier New" panose="02070309020205020404" pitchFamily="49" charset="0"/>
              </a:rPr>
              <a:t>*</a:t>
            </a:r>
            <a:r>
              <a:rPr lang="en-AU" sz="1400" b="1" dirty="0" err="1">
                <a:solidFill>
                  <a:srgbClr val="7030A0"/>
                </a:solidFill>
                <a:latin typeface="Courier New" panose="02070309020205020404" pitchFamily="49" charset="0"/>
                <a:cs typeface="Courier New" panose="02070309020205020404" pitchFamily="49" charset="0"/>
              </a:rPr>
              <a:t>ChaincodeDefinition</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dbArtifactsTar</a:t>
            </a:r>
            <a:r>
              <a:rPr lang="en-AU" sz="1400" b="1" dirty="0">
                <a:latin typeface="Courier New" panose="02070309020205020404" pitchFamily="49" charset="0"/>
                <a:cs typeface="Courier New" panose="02070309020205020404" pitchFamily="49" charset="0"/>
              </a:rPr>
              <a:t> []</a:t>
            </a:r>
            <a:r>
              <a:rPr lang="en-AU" sz="1400" b="1" dirty="0">
                <a:solidFill>
                  <a:srgbClr val="0070C0"/>
                </a:solidFill>
                <a:latin typeface="Courier New" panose="02070309020205020404" pitchFamily="49" charset="0"/>
                <a:cs typeface="Courier New" panose="02070309020205020404" pitchFamily="49" charset="0"/>
              </a:rPr>
              <a:t>byte</a:t>
            </a:r>
            <a:r>
              <a:rPr lang="en-AU" sz="1400" b="1" dirty="0">
                <a:latin typeface="Courier New" panose="02070309020205020404" pitchFamily="49" charset="0"/>
                <a:cs typeface="Courier New" panose="02070309020205020404" pitchFamily="49" charset="0"/>
              </a:rPr>
              <a:t>)</a:t>
            </a:r>
            <a:r>
              <a:rPr lang="en-AU" sz="1400" b="1" dirty="0">
                <a:solidFill>
                  <a:srgbClr val="0070C0"/>
                </a:solidFill>
                <a:latin typeface="Courier New" panose="02070309020205020404" pitchFamily="49" charset="0"/>
                <a:cs typeface="Courier New" panose="02070309020205020404" pitchFamily="49" charset="0"/>
              </a:rPr>
              <a:t> error</a:t>
            </a:r>
          </a:p>
          <a:p>
            <a:pPr>
              <a:spcBef>
                <a:spcPts val="600"/>
              </a:spcBef>
            </a:pPr>
            <a:r>
              <a:rPr lang="en-AU" sz="1400" b="1" dirty="0">
                <a:solidFill>
                  <a:srgbClr val="7030A0"/>
                </a:solidFill>
                <a:latin typeface="Courier New" panose="02070309020205020404" pitchFamily="49" charset="0"/>
                <a:cs typeface="Courier New" panose="02070309020205020404" pitchFamily="49" charset="0"/>
              </a:rPr>
              <a:t>   </a:t>
            </a:r>
            <a:r>
              <a:rPr lang="en-AU" sz="1400" b="1" dirty="0">
                <a:solidFill>
                  <a:srgbClr val="276C38"/>
                </a:solidFill>
                <a:latin typeface="Courier New" panose="02070309020205020404" pitchFamily="49" charset="0"/>
                <a:cs typeface="Courier New" panose="02070309020205020404" pitchFamily="49" charset="0"/>
              </a:rPr>
              <a:t>// Invoked after completion of a deployment procedure.</a:t>
            </a:r>
          </a:p>
          <a:p>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ChaincodeDeployDone</a:t>
            </a:r>
            <a:r>
              <a:rPr lang="en-AU" sz="1400" b="1" dirty="0">
                <a:latin typeface="Courier New" panose="02070309020205020404" pitchFamily="49" charset="0"/>
                <a:cs typeface="Courier New" panose="02070309020205020404" pitchFamily="49" charset="0"/>
              </a:rPr>
              <a:t>(succeeded </a:t>
            </a:r>
            <a:r>
              <a:rPr lang="en-AU" sz="1400" b="1" dirty="0">
                <a:solidFill>
                  <a:srgbClr val="0070C0"/>
                </a:solidFill>
                <a:latin typeface="Courier New" panose="02070309020205020404" pitchFamily="49" charset="0"/>
                <a:cs typeface="Courier New" panose="02070309020205020404" pitchFamily="49" charset="0"/>
              </a:rPr>
              <a:t>bool</a:t>
            </a:r>
            <a:r>
              <a:rPr lang="en-AU" sz="1400" b="1" dirty="0">
                <a:latin typeface="Courier New" panose="02070309020205020404" pitchFamily="49" charset="0"/>
                <a:cs typeface="Courier New" panose="02070309020205020404" pitchFamily="49" charset="0"/>
              </a:rPr>
              <a:t>)</a:t>
            </a:r>
            <a:endParaRPr lang="en-AU" sz="1400" b="1" dirty="0">
              <a:solidFill>
                <a:srgbClr val="7030A0"/>
              </a:solidFill>
              <a:latin typeface="Courier New" panose="02070309020205020404" pitchFamily="49" charset="0"/>
              <a:cs typeface="Courier New" panose="02070309020205020404" pitchFamily="49" charset="0"/>
            </a:endParaRPr>
          </a:p>
          <a:p>
            <a:r>
              <a:rPr lang="en-AU" sz="1400" b="1" dirty="0">
                <a:solidFill>
                  <a:schemeClr val="tx1">
                    <a:lumMod val="95000"/>
                    <a:lumOff val="5000"/>
                  </a:schemeClr>
                </a:solidFill>
                <a:latin typeface="Courier New" panose="020703090202050204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7C76B8E1-87E2-4C46-81F8-4F2E07CD8FD9}"/>
              </a:ext>
            </a:extLst>
          </p:cNvPr>
          <p:cNvSpPr txBox="1"/>
          <p:nvPr/>
        </p:nvSpPr>
        <p:spPr>
          <a:xfrm>
            <a:off x="853237" y="3803663"/>
            <a:ext cx="3859070" cy="646331"/>
          </a:xfrm>
          <a:prstGeom prst="rect">
            <a:avLst/>
          </a:prstGeom>
          <a:noFill/>
        </p:spPr>
        <p:txBody>
          <a:bodyPr wrap="none" rtlCol="0">
            <a:spAutoFit/>
          </a:bodyPr>
          <a:lstStyle>
            <a:defPPr>
              <a:defRPr lang="en-US"/>
            </a:defPPr>
            <a:lvl1pPr>
              <a:defRPr b="1">
                <a:solidFill>
                  <a:schemeClr val="tx2"/>
                </a:solidFill>
                <a:cs typeface="Courier New" panose="02070309020205020404" pitchFamily="49" charset="0"/>
              </a:defRPr>
            </a:lvl1pPr>
          </a:lstStyle>
          <a:p>
            <a:r>
              <a:rPr lang="en-AU" dirty="0"/>
              <a:t>go package: core/ledger/</a:t>
            </a:r>
            <a:r>
              <a:rPr lang="en-AU" dirty="0" err="1"/>
              <a:t>cceventmgmt</a:t>
            </a:r>
            <a:endParaRPr lang="en-AU" dirty="0"/>
          </a:p>
          <a:p>
            <a:r>
              <a:rPr lang="en-AU" dirty="0"/>
              <a:t>file: </a:t>
            </a:r>
            <a:r>
              <a:rPr lang="en-AU" dirty="0" err="1"/>
              <a:t>defs.go</a:t>
            </a:r>
            <a:endParaRPr lang="en-AU" dirty="0"/>
          </a:p>
        </p:txBody>
      </p:sp>
    </p:spTree>
    <p:extLst>
      <p:ext uri="{BB962C8B-B14F-4D97-AF65-F5344CB8AC3E}">
        <p14:creationId xmlns:p14="http://schemas.microsoft.com/office/powerpoint/2010/main" val="36488934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711-89DC-8749-AF2A-44630F7E7FD8}"/>
              </a:ext>
            </a:extLst>
          </p:cNvPr>
          <p:cNvSpPr>
            <a:spLocks noGrp="1"/>
          </p:cNvSpPr>
          <p:nvPr>
            <p:ph type="title"/>
          </p:nvPr>
        </p:nvSpPr>
        <p:spPr/>
        <p:txBody>
          <a:bodyPr>
            <a:normAutofit/>
          </a:bodyPr>
          <a:lstStyle/>
          <a:p>
            <a:r>
              <a:rPr lang="en-AU" sz="4000" dirty="0">
                <a:latin typeface="Arial Narrow" panose="020B0604020202020204" pitchFamily="34" charset="0"/>
                <a:cs typeface="Arial Narrow" panose="020B0604020202020204" pitchFamily="34" charset="0"/>
              </a:rPr>
              <a:t>Chaincode Life-cycle</a:t>
            </a:r>
          </a:p>
        </p:txBody>
      </p:sp>
      <p:sp>
        <p:nvSpPr>
          <p:cNvPr id="4" name="Trapezium 3">
            <a:extLst>
              <a:ext uri="{FF2B5EF4-FFF2-40B4-BE49-F238E27FC236}">
                <a16:creationId xmlns:a16="http://schemas.microsoft.com/office/drawing/2014/main" id="{819D0CB0-1AC9-5B4E-BD9A-7D92817176D1}"/>
              </a:ext>
            </a:extLst>
          </p:cNvPr>
          <p:cNvSpPr/>
          <p:nvPr/>
        </p:nvSpPr>
        <p:spPr>
          <a:xfrm rot="2700000">
            <a:off x="11058176" y="261508"/>
            <a:ext cx="1454287" cy="292252"/>
          </a:xfrm>
          <a:prstGeom prst="trapezoid">
            <a:avLst>
              <a:gd name="adj" fmla="val 9527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AU" sz="1200" b="1" dirty="0"/>
              <a:t>FABRIC 1.4</a:t>
            </a:r>
          </a:p>
        </p:txBody>
      </p:sp>
      <p:grpSp>
        <p:nvGrpSpPr>
          <p:cNvPr id="5" name="Group 4">
            <a:extLst>
              <a:ext uri="{FF2B5EF4-FFF2-40B4-BE49-F238E27FC236}">
                <a16:creationId xmlns:a16="http://schemas.microsoft.com/office/drawing/2014/main" id="{A5E5F52F-423A-F341-B83E-03E9693CDFD4}"/>
              </a:ext>
            </a:extLst>
          </p:cNvPr>
          <p:cNvGrpSpPr/>
          <p:nvPr/>
        </p:nvGrpSpPr>
        <p:grpSpPr>
          <a:xfrm>
            <a:off x="-10510" y="-10510"/>
            <a:ext cx="4687613" cy="560509"/>
            <a:chOff x="-10510" y="-10510"/>
            <a:chExt cx="4687613" cy="560509"/>
          </a:xfrm>
        </p:grpSpPr>
        <p:sp>
          <p:nvSpPr>
            <p:cNvPr id="6" name="Snip Single Corner of Rectangle 5">
              <a:extLst>
                <a:ext uri="{FF2B5EF4-FFF2-40B4-BE49-F238E27FC236}">
                  <a16:creationId xmlns:a16="http://schemas.microsoft.com/office/drawing/2014/main" id="{3CDBCAC9-56CF-3F41-AF89-F6FFC5F5D48F}"/>
                </a:ext>
              </a:extLst>
            </p:cNvPr>
            <p:cNvSpPr/>
            <p:nvPr/>
          </p:nvSpPr>
          <p:spPr>
            <a:xfrm flipV="1">
              <a:off x="-10510" y="-10510"/>
              <a:ext cx="4687613" cy="557048"/>
            </a:xfrm>
            <a:prstGeom prst="snip1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21A9919-4BD5-C04B-8395-03AD5F6E4A3A}"/>
                </a:ext>
              </a:extLst>
            </p:cNvPr>
            <p:cNvSpPr txBox="1"/>
            <p:nvPr/>
          </p:nvSpPr>
          <p:spPr>
            <a:xfrm>
              <a:off x="819806" y="30133"/>
              <a:ext cx="1888659" cy="461665"/>
            </a:xfrm>
            <a:prstGeom prst="rect">
              <a:avLst/>
            </a:prstGeom>
            <a:noFill/>
          </p:spPr>
          <p:txBody>
            <a:bodyPr wrap="none" rtlCol="0">
              <a:spAutoFit/>
            </a:bodyPr>
            <a:lstStyle/>
            <a:p>
              <a:r>
                <a:rPr lang="en-AU" sz="2400" dirty="0">
                  <a:solidFill>
                    <a:schemeClr val="bg1"/>
                  </a:solidFill>
                  <a:latin typeface="Arial Narrow" panose="020B0604020202020204" pitchFamily="34" charset="0"/>
                  <a:cs typeface="Arial Narrow" panose="020B0604020202020204" pitchFamily="34" charset="0"/>
                </a:rPr>
                <a:t>Inside the Peer</a:t>
              </a:r>
            </a:p>
          </p:txBody>
        </p:sp>
        <p:sp>
          <p:nvSpPr>
            <p:cNvPr id="8" name="Rectangle 7">
              <a:extLst>
                <a:ext uri="{FF2B5EF4-FFF2-40B4-BE49-F238E27FC236}">
                  <a16:creationId xmlns:a16="http://schemas.microsoft.com/office/drawing/2014/main" id="{5B7F4FD5-348D-8243-BFE7-7513B20E059D}"/>
                </a:ext>
              </a:extLst>
            </p:cNvPr>
            <p:cNvSpPr/>
            <p:nvPr/>
          </p:nvSpPr>
          <p:spPr>
            <a:xfrm>
              <a:off x="-10509" y="-7049"/>
              <a:ext cx="746234" cy="557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latin typeface="Impact" panose="020B0806030902050204" pitchFamily="34" charset="0"/>
                  <a:cs typeface="Aharoni" panose="02010803020104030203" pitchFamily="2" charset="-79"/>
                </a:rPr>
                <a:t>4</a:t>
              </a:r>
              <a:endParaRPr lang="en-AU" sz="3600" b="1" dirty="0">
                <a:latin typeface="Impact" panose="020B0806030902050204" pitchFamily="34" charset="0"/>
                <a:cs typeface="Aharoni" panose="02010803020104030203" pitchFamily="2" charset="-79"/>
              </a:endParaRPr>
            </a:p>
          </p:txBody>
        </p:sp>
      </p:grpSp>
      <p:sp>
        <p:nvSpPr>
          <p:cNvPr id="11" name="Rectangle 10">
            <a:extLst>
              <a:ext uri="{FF2B5EF4-FFF2-40B4-BE49-F238E27FC236}">
                <a16:creationId xmlns:a16="http://schemas.microsoft.com/office/drawing/2014/main" id="{36648AAF-46C9-1D4F-8B43-DF9EEA6BF526}"/>
              </a:ext>
            </a:extLst>
          </p:cNvPr>
          <p:cNvSpPr/>
          <p:nvPr/>
        </p:nvSpPr>
        <p:spPr>
          <a:xfrm>
            <a:off x="838200" y="1332407"/>
            <a:ext cx="1514454" cy="461665"/>
          </a:xfrm>
          <a:prstGeom prst="rect">
            <a:avLst/>
          </a:prstGeom>
        </p:spPr>
        <p:txBody>
          <a:bodyPr wrap="none">
            <a:spAutoFit/>
          </a:bodyPr>
          <a:lstStyle/>
          <a:p>
            <a:pPr lvl="0"/>
            <a:r>
              <a:rPr lang="en-AU" sz="2400" dirty="0">
                <a:solidFill>
                  <a:prstClr val="black"/>
                </a:solidFill>
              </a:rPr>
              <a:t>Subsystem</a:t>
            </a:r>
          </a:p>
        </p:txBody>
      </p:sp>
      <p:sp>
        <p:nvSpPr>
          <p:cNvPr id="130" name="Rectangle 129">
            <a:extLst>
              <a:ext uri="{FF2B5EF4-FFF2-40B4-BE49-F238E27FC236}">
                <a16:creationId xmlns:a16="http://schemas.microsoft.com/office/drawing/2014/main" id="{9B22BD12-A6B0-B048-8FB3-E20D3BDBDEEF}"/>
              </a:ext>
            </a:extLst>
          </p:cNvPr>
          <p:cNvSpPr/>
          <p:nvPr/>
        </p:nvSpPr>
        <p:spPr>
          <a:xfrm>
            <a:off x="838190" y="1711855"/>
            <a:ext cx="4609275" cy="369332"/>
          </a:xfrm>
          <a:prstGeom prst="rect">
            <a:avLst/>
          </a:prstGeom>
        </p:spPr>
        <p:txBody>
          <a:bodyPr wrap="none">
            <a:spAutoFit/>
          </a:bodyPr>
          <a:lstStyle/>
          <a:p>
            <a:pPr lvl="0"/>
            <a:r>
              <a:rPr lang="en-AU" b="1" dirty="0">
                <a:solidFill>
                  <a:prstClr val="black"/>
                </a:solidFill>
              </a:rPr>
              <a:t>Channel Subscriptions and Deployment Events</a:t>
            </a:r>
          </a:p>
        </p:txBody>
      </p:sp>
      <p:sp>
        <p:nvSpPr>
          <p:cNvPr id="83" name="TextBox 82">
            <a:extLst>
              <a:ext uri="{FF2B5EF4-FFF2-40B4-BE49-F238E27FC236}">
                <a16:creationId xmlns:a16="http://schemas.microsoft.com/office/drawing/2014/main" id="{558D46B5-B766-274C-911B-F1956B32304B}"/>
              </a:ext>
            </a:extLst>
          </p:cNvPr>
          <p:cNvSpPr txBox="1"/>
          <p:nvPr/>
        </p:nvSpPr>
        <p:spPr>
          <a:xfrm>
            <a:off x="859219" y="2154430"/>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The subscription is initialised during channel </a:t>
            </a:r>
            <a:r>
              <a:rPr lang="en-AU" sz="2000" dirty="0" err="1">
                <a:latin typeface="Arial Narrow" panose="020B0604020202020204" pitchFamily="34" charset="0"/>
                <a:cs typeface="Arial Narrow" panose="020B0604020202020204" pitchFamily="34" charset="0"/>
              </a:rPr>
              <a:t>startup</a:t>
            </a:r>
            <a:r>
              <a:rPr lang="en-AU" sz="2000" dirty="0">
                <a:latin typeface="Arial Narrow" panose="020B0604020202020204" pitchFamily="34" charset="0"/>
                <a:cs typeface="Arial Narrow" panose="020B0604020202020204" pitchFamily="34" charset="0"/>
              </a:rPr>
              <a:t>, and registered with the chaincode event management service.  </a:t>
            </a:r>
          </a:p>
        </p:txBody>
      </p:sp>
      <p:sp>
        <p:nvSpPr>
          <p:cNvPr id="14" name="TextBox 13">
            <a:extLst>
              <a:ext uri="{FF2B5EF4-FFF2-40B4-BE49-F238E27FC236}">
                <a16:creationId xmlns:a16="http://schemas.microsoft.com/office/drawing/2014/main" id="{2DE57217-AF3E-5F4E-8C16-FC95664A5250}"/>
              </a:ext>
            </a:extLst>
          </p:cNvPr>
          <p:cNvSpPr txBox="1"/>
          <p:nvPr/>
        </p:nvSpPr>
        <p:spPr>
          <a:xfrm>
            <a:off x="859219" y="2634830"/>
            <a:ext cx="10836251" cy="707886"/>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When a chaincode deployment transaction is executed, the chaincode event management service performs the following </a:t>
            </a:r>
            <a:r>
              <a:rPr lang="en-AU" sz="2000" dirty="0" err="1">
                <a:latin typeface="Arial Narrow" panose="020B0604020202020204" pitchFamily="34" charset="0"/>
                <a:cs typeface="Arial Narrow" panose="020B0604020202020204" pitchFamily="34" charset="0"/>
              </a:rPr>
              <a:t>perations</a:t>
            </a:r>
            <a:r>
              <a:rPr lang="en-AU" sz="2000" dirty="0">
                <a:latin typeface="Arial Narrow" panose="020B0604020202020204" pitchFamily="34" charset="0"/>
                <a:cs typeface="Arial Narrow" panose="020B0604020202020204" pitchFamily="34" charset="0"/>
              </a:rPr>
              <a:t>:</a:t>
            </a:r>
          </a:p>
        </p:txBody>
      </p:sp>
      <p:sp>
        <p:nvSpPr>
          <p:cNvPr id="15" name="TextBox 14">
            <a:extLst>
              <a:ext uri="{FF2B5EF4-FFF2-40B4-BE49-F238E27FC236}">
                <a16:creationId xmlns:a16="http://schemas.microsoft.com/office/drawing/2014/main" id="{02D30D64-1649-614E-9B41-22007FA2B655}"/>
              </a:ext>
            </a:extLst>
          </p:cNvPr>
          <p:cNvSpPr txBox="1"/>
          <p:nvPr/>
        </p:nvSpPr>
        <p:spPr>
          <a:xfrm>
            <a:off x="848710" y="3340512"/>
            <a:ext cx="10494580" cy="1477328"/>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retrieve the chaincode state database artifacts associated to the chaincode (only present if the chaincode is installed onto the peer)</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notifies the subscription associated to the channel where the chaincode is deployed</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the channel subscription register the deployment as pending</a:t>
            </a:r>
          </a:p>
        </p:txBody>
      </p:sp>
      <p:sp>
        <p:nvSpPr>
          <p:cNvPr id="16" name="TextBox 15">
            <a:extLst>
              <a:ext uri="{FF2B5EF4-FFF2-40B4-BE49-F238E27FC236}">
                <a16:creationId xmlns:a16="http://schemas.microsoft.com/office/drawing/2014/main" id="{E8841D1F-FF71-FB4B-B718-EED8A4208109}"/>
              </a:ext>
            </a:extLst>
          </p:cNvPr>
          <p:cNvSpPr txBox="1"/>
          <p:nvPr/>
        </p:nvSpPr>
        <p:spPr>
          <a:xfrm>
            <a:off x="859219" y="4969666"/>
            <a:ext cx="10836251" cy="400110"/>
          </a:xfrm>
          <a:prstGeom prst="rect">
            <a:avLst/>
          </a:prstGeom>
          <a:noFill/>
        </p:spPr>
        <p:txBody>
          <a:bodyPr wrap="square" rtlCol="0">
            <a:spAutoFit/>
          </a:bodyPr>
          <a:lstStyle/>
          <a:p>
            <a:pPr>
              <a:spcBef>
                <a:spcPts val="600"/>
              </a:spcBef>
              <a:spcAft>
                <a:spcPts val="600"/>
              </a:spcAft>
            </a:pPr>
            <a:r>
              <a:rPr lang="en-AU" sz="2000" dirty="0">
                <a:latin typeface="Arial Narrow" panose="020B0604020202020204" pitchFamily="34" charset="0"/>
                <a:cs typeface="Arial Narrow" panose="020B0604020202020204" pitchFamily="34" charset="0"/>
              </a:rPr>
              <a:t>When the deployment process completes:</a:t>
            </a:r>
          </a:p>
        </p:txBody>
      </p:sp>
      <p:sp>
        <p:nvSpPr>
          <p:cNvPr id="17" name="TextBox 16">
            <a:extLst>
              <a:ext uri="{FF2B5EF4-FFF2-40B4-BE49-F238E27FC236}">
                <a16:creationId xmlns:a16="http://schemas.microsoft.com/office/drawing/2014/main" id="{6C787571-B935-5D40-8E6D-441EE1F01CFB}"/>
              </a:ext>
            </a:extLst>
          </p:cNvPr>
          <p:cNvSpPr txBox="1"/>
          <p:nvPr/>
        </p:nvSpPr>
        <p:spPr>
          <a:xfrm>
            <a:off x="859220" y="5422357"/>
            <a:ext cx="10494580" cy="784830"/>
          </a:xfrm>
          <a:prstGeom prst="rect">
            <a:avLst/>
          </a:prstGeom>
          <a:noFill/>
        </p:spPr>
        <p:txBody>
          <a:bodyPr wrap="square" rtlCol="0">
            <a:spAutoFit/>
          </a:bodyPr>
          <a:lstStyle/>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the chaincode event management service notifies the corresponding channel subscription</a:t>
            </a:r>
          </a:p>
          <a:p>
            <a:pPr marL="342900" indent="-342900">
              <a:spcBef>
                <a:spcPts val="300"/>
              </a:spcBef>
              <a:spcAft>
                <a:spcPts val="300"/>
              </a:spcAft>
              <a:buFont typeface="System Font Regular"/>
              <a:buChar char="—"/>
            </a:pPr>
            <a:r>
              <a:rPr lang="en-AU" sz="2000" dirty="0">
                <a:latin typeface="Arial Narrow" panose="020B0604020202020204" pitchFamily="34" charset="0"/>
                <a:cs typeface="Arial Narrow" panose="020B0604020202020204" pitchFamily="34" charset="0"/>
              </a:rPr>
              <a:t>the channel subscription, updates the Lifecycle and then fires the associated change listeners.</a:t>
            </a:r>
          </a:p>
        </p:txBody>
      </p:sp>
    </p:spTree>
    <p:extLst>
      <p:ext uri="{BB962C8B-B14F-4D97-AF65-F5344CB8AC3E}">
        <p14:creationId xmlns:p14="http://schemas.microsoft.com/office/powerpoint/2010/main" val="4019175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7904</TotalTime>
  <Words>19455</Words>
  <Application>Microsoft Macintosh PowerPoint</Application>
  <PresentationFormat>Widescreen</PresentationFormat>
  <Paragraphs>3325</Paragraphs>
  <Slides>144</Slides>
  <Notes>117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144</vt:i4>
      </vt:variant>
    </vt:vector>
  </HeadingPairs>
  <TitlesOfParts>
    <vt:vector size="154" baseType="lpstr">
      <vt:lpstr>Abadi MT Condensed Light</vt:lpstr>
      <vt:lpstr>Arial</vt:lpstr>
      <vt:lpstr>Arial Narrow</vt:lpstr>
      <vt:lpstr>Calibri</vt:lpstr>
      <vt:lpstr>Calibri Light</vt:lpstr>
      <vt:lpstr>Courier New</vt:lpstr>
      <vt:lpstr>Impact</vt:lpstr>
      <vt:lpstr>Monaco</vt:lpstr>
      <vt:lpstr>System Font Regular</vt:lpstr>
      <vt:lpstr>Office Theme</vt:lpstr>
      <vt:lpstr>Hyperledger Fabric</vt:lpstr>
      <vt:lpstr>PowerPoint Presentation</vt:lpstr>
      <vt:lpstr>Overview</vt:lpstr>
      <vt:lpstr>Operating Modality</vt:lpstr>
      <vt:lpstr>Operating Modality</vt:lpstr>
      <vt:lpstr>Operating Modality</vt:lpstr>
      <vt:lpstr>Operating Modality</vt:lpstr>
      <vt:lpstr>Operating Modality</vt:lpstr>
      <vt:lpstr>Secure Communications</vt:lpstr>
      <vt:lpstr>Secure Communications</vt:lpstr>
      <vt:lpstr>Secure Communications</vt:lpstr>
      <vt:lpstr>Secure Communications</vt:lpstr>
      <vt:lpstr>Secure Communications</vt:lpstr>
      <vt:lpstr>PowerPoint Presentation</vt:lpstr>
      <vt:lpstr>Key Components</vt:lpstr>
      <vt:lpstr>Shim Initialisation</vt:lpstr>
      <vt:lpstr>Peer Initialisation</vt:lpstr>
      <vt:lpstr>Interaction Protocol</vt:lpstr>
      <vt:lpstr>Interaction Protocol</vt:lpstr>
      <vt:lpstr>Interaction Protocol</vt:lpstr>
      <vt:lpstr>Interaction Protocol</vt:lpstr>
      <vt:lpstr>Interaction Protocol</vt:lpstr>
      <vt:lpstr>Interaction Protocol</vt:lpstr>
      <vt:lpstr>Interaction Protocol</vt:lpstr>
      <vt:lpstr>Interaction Protocol</vt:lpstr>
      <vt:lpstr>PowerPoint Presentation</vt:lpstr>
      <vt:lpstr>Chaincode Process</vt:lpstr>
      <vt:lpstr>Chaincode Process</vt:lpstr>
      <vt:lpstr>Shim</vt:lpstr>
      <vt:lpstr>Handler</vt:lpstr>
      <vt:lpstr>Handler</vt:lpstr>
      <vt:lpstr>Handler</vt:lpstr>
      <vt:lpstr>Handler</vt:lpstr>
      <vt:lpstr>Handler</vt:lpstr>
      <vt:lpstr>Handler</vt:lpstr>
      <vt:lpstr>Handler</vt:lpstr>
      <vt:lpstr>Handler</vt:lpstr>
      <vt:lpstr>Handler</vt:lpstr>
      <vt:lpstr>Handler</vt:lpstr>
      <vt:lpstr>Handler</vt:lpstr>
      <vt:lpstr>Handler</vt:lpstr>
      <vt:lpstr>ChaincodeStubInterface</vt:lpstr>
      <vt:lpstr>ChaincodeStubInterface</vt:lpstr>
      <vt:lpstr>ChaincodeStubInterface</vt:lpstr>
      <vt:lpstr>ChaincodeStubInterface</vt:lpstr>
      <vt:lpstr>ChaincodeStub</vt:lpstr>
      <vt:lpstr>ChaincodeStub</vt:lpstr>
      <vt:lpstr>ChaincodeStub</vt:lpstr>
      <vt:lpstr>ChaincodeStub / Handler</vt:lpstr>
      <vt:lpstr>Handler</vt:lpstr>
      <vt:lpstr>Handler</vt:lpstr>
      <vt:lpstr>Handler</vt:lpstr>
      <vt:lpstr>Handler</vt:lpstr>
      <vt:lpstr>Handler</vt:lpstr>
      <vt:lpstr>Handler</vt:lpstr>
      <vt:lpstr>Handler</vt:lpstr>
      <vt:lpstr>Handler</vt:lpstr>
      <vt:lpstr>Range Queries and Iterators</vt:lpstr>
      <vt:lpstr>Range Queries and Iterators</vt:lpstr>
      <vt:lpstr>Range Queries and Iterators</vt:lpstr>
      <vt:lpstr>Range Queries and Iterators</vt:lpstr>
      <vt:lpstr>Range Queries and Iterators</vt:lpstr>
      <vt:lpstr>Range Queries and Iterators</vt:lpstr>
      <vt:lpstr>Range Queries and Iterators</vt:lpstr>
      <vt:lpstr>Range Queries and Iterators</vt:lpstr>
      <vt:lpstr>Range Queries and Iterators</vt:lpstr>
      <vt:lpstr>Range Queries and Iterators</vt:lpstr>
      <vt:lpstr>Range Queries and Iterators</vt:lpstr>
      <vt:lpstr>Range Queries and Iterators</vt:lpstr>
      <vt:lpstr>Range Queries and Iterators</vt:lpstr>
      <vt:lpstr>Range Queries and Iterators</vt:lpstr>
      <vt:lpstr>Chaincode Events</vt:lpstr>
      <vt:lpstr>Chaincode Events</vt:lpstr>
      <vt:lpstr>Chaincode Events</vt:lpstr>
      <vt:lpstr>What’s Left in the Shim?</vt:lpstr>
      <vt:lpstr>Chaincode Execution Patterns</vt:lpstr>
      <vt:lpstr>Chaincode Execution Patterns</vt:lpstr>
      <vt:lpstr>Chaincode Execution Patterns</vt:lpstr>
      <vt:lpstr>Chaincode Execution Patterns</vt:lpstr>
      <vt:lpstr>Chaincode Execution Patterns</vt:lpstr>
      <vt:lpstr>Securing the Chaincode Process</vt:lpstr>
      <vt:lpstr>Securing the Chaincode Process</vt:lpstr>
      <vt:lpstr>Securing the Chaincode Process</vt:lpstr>
      <vt:lpstr>Securing the Chaincode Process</vt:lpstr>
      <vt:lpstr>PowerPoint Presentation</vt:lpstr>
      <vt:lpstr>Hyperledger Fabric</vt:lpstr>
      <vt:lpstr>Fabric Peer Overview</vt:lpstr>
      <vt:lpstr>Fabric Peer Overview</vt:lpstr>
      <vt:lpstr>Fabric Peer Overview</vt:lpstr>
      <vt:lpstr>Fabric Peer Overview</vt:lpstr>
      <vt:lpstr>Fabric Peer Overview</vt:lpstr>
      <vt:lpstr>Chaincode Life-cycle</vt:lpstr>
      <vt:lpstr>Chaincode Life-cycle</vt:lpstr>
      <vt:lpstr>Chaincode Life-cycle</vt:lpstr>
      <vt:lpstr>Chaincode Life-cycle</vt:lpstr>
      <vt:lpstr>Chaincode Life-cycle</vt:lpstr>
      <vt:lpstr>Chaincode Life-cycle</vt:lpstr>
      <vt:lpstr>Chaincode Life-cycle</vt:lpstr>
      <vt:lpstr>Chaincode Life-cycle</vt:lpstr>
      <vt:lpstr>Chaincode Life-cycle</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System Chaincodes</vt:lpstr>
      <vt:lpstr>Chaincode Support Services</vt:lpstr>
      <vt:lpstr>Chaincode Support Services</vt:lpstr>
      <vt:lpstr>Chaincode Support Services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 Fabric</dc:title>
  <dc:creator>Christian Vecchiola</dc:creator>
  <cp:lastModifiedBy>CHRISTIAN VECCHIOLA</cp:lastModifiedBy>
  <cp:revision>308</cp:revision>
  <dcterms:created xsi:type="dcterms:W3CDTF">2020-01-28T04:39:04Z</dcterms:created>
  <dcterms:modified xsi:type="dcterms:W3CDTF">2020-04-15T12:20:47Z</dcterms:modified>
</cp:coreProperties>
</file>