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7" r:id="rId7"/>
    <p:sldId id="268" r:id="rId8"/>
    <p:sldId id="260" r:id="rId9"/>
    <p:sldId id="261" r:id="rId10"/>
    <p:sldId id="262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4FF"/>
    <a:srgbClr val="7E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00" y="360"/>
      </p:cViewPr>
      <p:guideLst>
        <p:guide orient="horz" pos="8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  <a:p>
          <a:r>
            <a:rPr lang="en-US" sz="1800" baseline="0">
              <a:latin typeface="Arial" panose="020B0604020202020204" pitchFamily="34" charset="0"/>
            </a:rPr>
            <a:t>Easy search and tuning of pipelines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Usability</a:t>
          </a:r>
        </a:p>
        <a:p>
          <a:r>
            <a:rPr lang="en-US" sz="1800" baseline="0">
              <a:latin typeface="Arial" panose="020B0604020202020204" pitchFamily="34" charset="0"/>
            </a:rPr>
            <a:t>Like scikit learn plus types 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Portability</a:t>
          </a:r>
        </a:p>
        <a:p>
          <a:r>
            <a:rPr lang="en-US" sz="1800" baseline="0">
              <a:latin typeface="Arial" panose="020B0604020202020204" pitchFamily="34" charset="0"/>
            </a:rPr>
            <a:t>Python building blocks &amp; beyond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  <a:p>
          <a:r>
            <a:rPr lang="en-US" sz="1800" baseline="0">
              <a:latin typeface="Arial" panose="020B0604020202020204" pitchFamily="34" charset="0"/>
            </a:rPr>
            <a:t>hyperopt,</a:t>
          </a:r>
          <a:br>
            <a:rPr lang="en-US" sz="1800" baseline="0">
              <a:latin typeface="Arial" panose="020B0604020202020204" pitchFamily="34" charset="0"/>
            </a:rPr>
          </a:br>
          <a:r>
            <a:rPr lang="en-US" sz="1800" baseline="0">
              <a:latin typeface="Arial" panose="020B0604020202020204" pitchFamily="34" charset="0"/>
            </a:rPr>
            <a:t>grid search, SMAC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Usability</a:t>
          </a:r>
        </a:p>
        <a:p>
          <a:r>
            <a:rPr lang="en-US" sz="1800" baseline="0">
              <a:latin typeface="Arial" panose="020B0604020202020204" pitchFamily="34" charset="0"/>
            </a:rPr>
            <a:t>IBM-internal alpha version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Portability</a:t>
          </a:r>
        </a:p>
        <a:p>
          <a:r>
            <a:rPr lang="en-US" sz="1800" baseline="0">
              <a:latin typeface="Arial" panose="020B0604020202020204" pitchFamily="34" charset="0"/>
            </a:rPr>
            <a:t>Python, Java, R; non-DL and DL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2431680" y="62986"/>
          <a:ext cx="3023338" cy="3023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Easy search and tuning of pipelines</a:t>
          </a:r>
        </a:p>
      </dsp:txBody>
      <dsp:txXfrm>
        <a:off x="2834792" y="592070"/>
        <a:ext cx="2217114" cy="1360502"/>
      </dsp:txXfrm>
    </dsp:sp>
    <dsp:sp modelId="{780D015E-CAD3-449E-AB3E-60FE9D876288}">
      <dsp:nvSpPr>
        <dsp:cNvPr id="0" name=""/>
        <dsp:cNvSpPr/>
      </dsp:nvSpPr>
      <dsp:spPr>
        <a:xfrm>
          <a:off x="3522602" y="1952572"/>
          <a:ext cx="3023338" cy="3023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Usability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Like scikit learn plus types </a:t>
          </a:r>
        </a:p>
      </dsp:txBody>
      <dsp:txXfrm>
        <a:off x="4447239" y="2733601"/>
        <a:ext cx="1814002" cy="1662836"/>
      </dsp:txXfrm>
    </dsp:sp>
    <dsp:sp modelId="{0B056004-2CC7-49F5-A68C-43FA349E2D17}">
      <dsp:nvSpPr>
        <dsp:cNvPr id="0" name=""/>
        <dsp:cNvSpPr/>
      </dsp:nvSpPr>
      <dsp:spPr>
        <a:xfrm>
          <a:off x="1340759" y="1952572"/>
          <a:ext cx="3023338" cy="3023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Portability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Python building blocks &amp; beyond</a:t>
          </a:r>
        </a:p>
      </dsp:txBody>
      <dsp:txXfrm>
        <a:off x="1625457" y="2733601"/>
        <a:ext cx="1814002" cy="1662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2431680" y="62986"/>
          <a:ext cx="3023338" cy="3023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hyperopt,</a:t>
          </a:r>
          <a:br>
            <a:rPr lang="en-US" sz="1800" kern="1200" baseline="0">
              <a:latin typeface="Arial" panose="020B0604020202020204" pitchFamily="34" charset="0"/>
            </a:rPr>
          </a:br>
          <a:r>
            <a:rPr lang="en-US" sz="1800" kern="1200" baseline="0">
              <a:latin typeface="Arial" panose="020B0604020202020204" pitchFamily="34" charset="0"/>
            </a:rPr>
            <a:t>grid search, SMAC</a:t>
          </a:r>
        </a:p>
      </dsp:txBody>
      <dsp:txXfrm>
        <a:off x="2834792" y="592070"/>
        <a:ext cx="2217114" cy="1360502"/>
      </dsp:txXfrm>
    </dsp:sp>
    <dsp:sp modelId="{780D015E-CAD3-449E-AB3E-60FE9D876288}">
      <dsp:nvSpPr>
        <dsp:cNvPr id="0" name=""/>
        <dsp:cNvSpPr/>
      </dsp:nvSpPr>
      <dsp:spPr>
        <a:xfrm>
          <a:off x="3522602" y="1952572"/>
          <a:ext cx="3023338" cy="3023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Usability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IBM-internal alpha version</a:t>
          </a:r>
        </a:p>
      </dsp:txBody>
      <dsp:txXfrm>
        <a:off x="4447239" y="2733601"/>
        <a:ext cx="1814002" cy="1662836"/>
      </dsp:txXfrm>
    </dsp:sp>
    <dsp:sp modelId="{0B056004-2CC7-49F5-A68C-43FA349E2D17}">
      <dsp:nvSpPr>
        <dsp:cNvPr id="0" name=""/>
        <dsp:cNvSpPr/>
      </dsp:nvSpPr>
      <dsp:spPr>
        <a:xfrm>
          <a:off x="1340759" y="1952572"/>
          <a:ext cx="3023338" cy="3023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Portability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Python, Java, R; non-DL and DL</a:t>
          </a:r>
        </a:p>
      </dsp:txBody>
      <dsp:txXfrm>
        <a:off x="1625457" y="2733601"/>
        <a:ext cx="1814002" cy="1662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80778-99BE-4C73-A249-C77881C89F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65B7A-ABD2-4FE5-8D85-29A2BDA0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98E5-AB1D-4A34-A10D-9A7C96440E0E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7981-C731-4125-8BF1-73823750AD4C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788-055D-42FC-92DC-280DEDD47743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935-001B-4E87-BCA0-AE188B2EA776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09EB-616E-4E9C-B1BE-E45FA0F370E8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8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009-528D-412D-AE44-BD62EC85F1A4}" type="datetime1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63C-9FC0-4D44-8E17-70CC66943A34}" type="datetime1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E48-36E1-4370-8CB2-D887AB7B8DBB}" type="datetime1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BDE-1924-4990-8D1D-9CF109BE01DD}" type="datetime1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8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F780-F403-4C78-9C78-24F52AA7B651}" type="datetime1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0A0D-05CB-4903-B8F2-B7E8A000BD26}" type="datetime1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5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F333-B744-4DFB-9878-323F300A28FE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5AFA-83EC-41AE-B762-DE933D0B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91" y="365125"/>
            <a:ext cx="5337854" cy="16927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>
                <a:latin typeface="Arial Black" panose="020B0A04020102020204" pitchFamily="34" charset="0"/>
              </a:rPr>
              <a:t>Type-Driven Automated Learning with </a:t>
            </a:r>
            <a:r>
              <a:rPr lang="en-US" sz="3600" cap="small">
                <a:latin typeface="Arial Black" panose="020B0A04020102020204" pitchFamily="34" charset="0"/>
              </a:rPr>
              <a:t>Lale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4FB8A6-9406-4C5F-B001-CAD010E5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93" y="2575034"/>
            <a:ext cx="5337854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latin typeface="Arial" panose="020B0604020202020204" pitchFamily="34" charset="0"/>
              </a:rPr>
              <a:t>Martin Hirzel, Kiran Kate, Avi Shinnar, Subhrajit Roy, Pari Ram, and Guillaume Baudart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Wednesday 29 May 2019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Global Data Scientist Profession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1/2 Day Conference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44C46-9426-48D3-876F-B6D9A7AF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r="242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1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Hyperopt Search Space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64A4F-E6CE-448B-BAF1-72F5AE7BFD0F}"/>
              </a:ext>
            </a:extLst>
          </p:cNvPr>
          <p:cNvSpPr txBox="1"/>
          <p:nvPr/>
        </p:nvSpPr>
        <p:spPr>
          <a:xfrm>
            <a:off x="838200" y="937095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Supports parallel search</a:t>
            </a:r>
            <a:endParaRPr lang="en-US" sz="2000"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00EFB-D287-4560-9A42-6976B981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" y="2933701"/>
            <a:ext cx="10904220" cy="210312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A6AC92-48FD-4C40-B0CA-C4B99EA406BF}"/>
              </a:ext>
            </a:extLst>
          </p:cNvPr>
          <p:cNvCxnSpPr>
            <a:cxnSpLocks/>
          </p:cNvCxnSpPr>
          <p:nvPr/>
        </p:nvCxnSpPr>
        <p:spPr>
          <a:xfrm flipV="1">
            <a:off x="1958009" y="2494722"/>
            <a:ext cx="1470991" cy="438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14060A-33D3-4505-BEE6-EA8D62EA5526}"/>
              </a:ext>
            </a:extLst>
          </p:cNvPr>
          <p:cNvCxnSpPr>
            <a:cxnSpLocks/>
          </p:cNvCxnSpPr>
          <p:nvPr/>
        </p:nvCxnSpPr>
        <p:spPr>
          <a:xfrm flipV="1">
            <a:off x="1958009" y="2415378"/>
            <a:ext cx="4848440" cy="15698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9893C04-7AF9-4745-8F70-3063903956B7}"/>
              </a:ext>
            </a:extLst>
          </p:cNvPr>
          <p:cNvSpPr/>
          <p:nvPr/>
        </p:nvSpPr>
        <p:spPr>
          <a:xfrm>
            <a:off x="2852533" y="1701252"/>
            <a:ext cx="1156835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PCA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323AF2-9977-4275-AFA1-D99A3E5550F6}"/>
              </a:ext>
            </a:extLst>
          </p:cNvPr>
          <p:cNvSpPr/>
          <p:nvPr/>
        </p:nvSpPr>
        <p:spPr>
          <a:xfrm>
            <a:off x="6644521" y="1701251"/>
            <a:ext cx="1652622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J48 | LR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9B00D0-97EA-4633-BBCB-CA19C05AB0B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4009368" y="2059454"/>
            <a:ext cx="26351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CB2749C8-7372-41DF-A3D6-CF11D84B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08" y="5453603"/>
            <a:ext cx="2751201" cy="7568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Types as Search Spaces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AC19E-A9C3-4DDB-8D9B-630240F393E3}"/>
              </a:ext>
            </a:extLst>
          </p:cNvPr>
          <p:cNvSpPr txBox="1"/>
          <p:nvPr/>
        </p:nvSpPr>
        <p:spPr>
          <a:xfrm>
            <a:off x="838200" y="925454"/>
            <a:ext cx="6141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>
                <a:latin typeface="Arial" panose="020B0604020202020204" pitchFamily="34" charset="0"/>
              </a:rPr>
              <a:t>Lale</a:t>
            </a:r>
            <a:r>
              <a:rPr lang="en-US" sz="2000">
                <a:latin typeface="Arial" panose="020B0604020202020204" pitchFamily="34" charset="0"/>
              </a:rPr>
              <a:t> auto-generates search spaces for AutoML tools</a:t>
            </a:r>
            <a:endParaRPr lang="en-US" sz="2000">
              <a:latin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DFA2C1-2B16-4D06-9102-7B11860E3C35}"/>
              </a:ext>
            </a:extLst>
          </p:cNvPr>
          <p:cNvSpPr/>
          <p:nvPr/>
        </p:nvSpPr>
        <p:spPr>
          <a:xfrm>
            <a:off x="2854792" y="1518648"/>
            <a:ext cx="2834640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Planned pipeline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197DA9-C027-4837-A8D3-F1DBB0135D48}"/>
              </a:ext>
            </a:extLst>
          </p:cNvPr>
          <p:cNvSpPr/>
          <p:nvPr/>
        </p:nvSpPr>
        <p:spPr>
          <a:xfrm>
            <a:off x="6502568" y="1518648"/>
            <a:ext cx="2834640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Operator schemas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F8C5E4-1CFD-4E3F-82E7-ACCDF19FC663}"/>
              </a:ext>
            </a:extLst>
          </p:cNvPr>
          <p:cNvSpPr/>
          <p:nvPr/>
        </p:nvSpPr>
        <p:spPr>
          <a:xfrm>
            <a:off x="4678679" y="3473523"/>
            <a:ext cx="2834640" cy="82434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Compiler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B5910B-6453-4695-AAC1-BF2FBB7A7272}"/>
              </a:ext>
            </a:extLst>
          </p:cNvPr>
          <p:cNvSpPr/>
          <p:nvPr/>
        </p:nvSpPr>
        <p:spPr>
          <a:xfrm>
            <a:off x="1663589" y="4946450"/>
            <a:ext cx="2834640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GridSearchCV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0C4F9C-1C98-4CC5-B1B6-BBF1A1151C1A}"/>
              </a:ext>
            </a:extLst>
          </p:cNvPr>
          <p:cNvSpPr/>
          <p:nvPr/>
        </p:nvSpPr>
        <p:spPr>
          <a:xfrm>
            <a:off x="4673537" y="4946451"/>
            <a:ext cx="2834640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SMAC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8A10C8-3A35-443C-80DD-7E194B865ED0}"/>
              </a:ext>
            </a:extLst>
          </p:cNvPr>
          <p:cNvSpPr/>
          <p:nvPr/>
        </p:nvSpPr>
        <p:spPr>
          <a:xfrm>
            <a:off x="7683485" y="4946450"/>
            <a:ext cx="2834640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hyperopt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994FDC-BC34-478D-89F6-F2F8F0D76B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72112" y="2844211"/>
            <a:ext cx="1823888" cy="63894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63823C-3C93-4438-8461-41A1997DF76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6095999" y="2844211"/>
            <a:ext cx="1823889" cy="62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E34EEF-30EC-4300-84F7-393A17659A7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909" y="4297870"/>
            <a:ext cx="3015090" cy="6485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BC508D-373A-4501-A28E-32EF7F41B6E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6090857" y="4297870"/>
            <a:ext cx="5142" cy="64858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0CDC22-F923-4B91-9688-559499E876D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6095999" y="4297870"/>
            <a:ext cx="3004806" cy="6485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DD133D-3F8A-4554-824A-62B4557114FA}"/>
              </a:ext>
            </a:extLst>
          </p:cNvPr>
          <p:cNvSpPr/>
          <p:nvPr/>
        </p:nvSpPr>
        <p:spPr>
          <a:xfrm>
            <a:off x="2891336" y="2112250"/>
            <a:ext cx="960120" cy="597004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PCA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55EE6D-AF47-4DED-9BD9-ABC5B2091FE1}"/>
              </a:ext>
            </a:extLst>
          </p:cNvPr>
          <p:cNvSpPr/>
          <p:nvPr/>
        </p:nvSpPr>
        <p:spPr>
          <a:xfrm>
            <a:off x="4088282" y="2112250"/>
            <a:ext cx="1377185" cy="597004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J48 | LR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8C6BD1-8AD3-4A8E-9F68-3261533C91C3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3851457" y="2410752"/>
            <a:ext cx="2368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A638D2-6098-4785-B660-4209FB0CAA64}"/>
              </a:ext>
            </a:extLst>
          </p:cNvPr>
          <p:cNvSpPr txBox="1"/>
          <p:nvPr/>
        </p:nvSpPr>
        <p:spPr>
          <a:xfrm>
            <a:off x="7488867" y="1920882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PCA</a:t>
            </a:r>
            <a:r>
              <a:rPr lang="en-US">
                <a:latin typeface="Times New Roman" panose="02020603050405020304" pitchFamily="18" charset="0"/>
              </a:rPr>
              <a:t>: …</a:t>
            </a:r>
            <a:br>
              <a:rPr lang="en-US">
                <a:latin typeface="Times New Roman" panose="02020603050405020304" pitchFamily="18" charset="0"/>
              </a:rPr>
            </a:br>
            <a:r>
              <a:rPr lang="en-US" i="1">
                <a:latin typeface="Times New Roman" panose="02020603050405020304" pitchFamily="18" charset="0"/>
              </a:rPr>
              <a:t>J48</a:t>
            </a:r>
            <a:r>
              <a:rPr lang="en-US">
                <a:latin typeface="Times New Roman" panose="02020603050405020304" pitchFamily="18" charset="0"/>
              </a:rPr>
              <a:t>: …</a:t>
            </a:r>
            <a:br>
              <a:rPr lang="en-US">
                <a:latin typeface="Times New Roman" panose="02020603050405020304" pitchFamily="18" charset="0"/>
              </a:rPr>
            </a:br>
            <a:r>
              <a:rPr lang="en-US" i="1">
                <a:latin typeface="Times New Roman" panose="02020603050405020304" pitchFamily="18" charset="0"/>
              </a:rPr>
              <a:t>LR</a:t>
            </a:r>
            <a:r>
              <a:rPr lang="en-US">
                <a:latin typeface="Times New Roman" panose="02020603050405020304" pitchFamily="18" charset="0"/>
              </a:rPr>
              <a:t>: …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1C75418-B5FD-4663-B61E-493B54C1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5453603"/>
            <a:ext cx="2008156" cy="7540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FD40E64-2E45-4605-AE1F-9278249F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069" y="5543219"/>
            <a:ext cx="2635187" cy="5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CBEE0C4-F425-418B-965E-9CEE0BB65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17" y="2033196"/>
            <a:ext cx="10595644" cy="4844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Search Convergence (1/3)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E33D623-0D13-4A3E-B12E-66D6F3B74EFE}"/>
              </a:ext>
            </a:extLst>
          </p:cNvPr>
          <p:cNvSpPr/>
          <p:nvPr/>
        </p:nvSpPr>
        <p:spPr>
          <a:xfrm>
            <a:off x="5279663" y="1134163"/>
            <a:ext cx="1632674" cy="7373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</a:rPr>
              <a:t>Car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F5136-CB7B-46AA-BAC3-E508CD3072C5}"/>
              </a:ext>
            </a:extLst>
          </p:cNvPr>
          <p:cNvSpPr txBox="1"/>
          <p:nvPr/>
        </p:nvSpPr>
        <p:spPr>
          <a:xfrm>
            <a:off x="7997291" y="1298788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ourier New" panose="02070309020205020404" pitchFamily="49" charset="0"/>
              </a:rPr>
              <a:t>hyperopt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F447CF-F5C3-46A6-BD70-216B93C3E10D}"/>
              </a:ext>
            </a:extLst>
          </p:cNvPr>
          <p:cNvSpPr/>
          <p:nvPr/>
        </p:nvSpPr>
        <p:spPr>
          <a:xfrm>
            <a:off x="2650697" y="1134163"/>
            <a:ext cx="1454307" cy="737334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LR | KNN</a:t>
            </a:r>
          </a:p>
        </p:txBody>
      </p:sp>
    </p:spTree>
    <p:extLst>
      <p:ext uri="{BB962C8B-B14F-4D97-AF65-F5344CB8AC3E}">
        <p14:creationId xmlns:p14="http://schemas.microsoft.com/office/powerpoint/2010/main" val="63101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12AE4-F221-4971-9F7A-0B93F86F4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8" y="1842193"/>
            <a:ext cx="10640098" cy="49959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42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Search Convergence (2/3)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46C641F-E50E-4042-A2CB-0B9E0A3C105F}"/>
              </a:ext>
            </a:extLst>
          </p:cNvPr>
          <p:cNvSpPr/>
          <p:nvPr/>
        </p:nvSpPr>
        <p:spPr>
          <a:xfrm>
            <a:off x="5279663" y="1134163"/>
            <a:ext cx="1632674" cy="7373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</a:rPr>
              <a:t>Car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31C35-B01C-42DC-8BEA-18ACF8586255}"/>
              </a:ext>
            </a:extLst>
          </p:cNvPr>
          <p:cNvSpPr txBox="1"/>
          <p:nvPr/>
        </p:nvSpPr>
        <p:spPr>
          <a:xfrm>
            <a:off x="7997291" y="1298788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ourier New" panose="02070309020205020404" pitchFamily="49" charset="0"/>
              </a:rPr>
              <a:t>hyperopt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06DCA7-F930-495E-B9BD-247A73763086}"/>
              </a:ext>
            </a:extLst>
          </p:cNvPr>
          <p:cNvSpPr/>
          <p:nvPr/>
        </p:nvSpPr>
        <p:spPr>
          <a:xfrm>
            <a:off x="2650697" y="1134163"/>
            <a:ext cx="1454307" cy="737334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LR | KNN</a:t>
            </a:r>
          </a:p>
        </p:txBody>
      </p:sp>
    </p:spTree>
    <p:extLst>
      <p:ext uri="{BB962C8B-B14F-4D97-AF65-F5344CB8AC3E}">
        <p14:creationId xmlns:p14="http://schemas.microsoft.com/office/powerpoint/2010/main" val="302107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E411EB-210C-48BE-B30C-5436BED1D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1" y="1960185"/>
            <a:ext cx="10628922" cy="49176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Search Convergence (3/3)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DD271F8D-63B3-4EA9-8B46-1D8FDF942D2F}"/>
              </a:ext>
            </a:extLst>
          </p:cNvPr>
          <p:cNvSpPr/>
          <p:nvPr/>
        </p:nvSpPr>
        <p:spPr>
          <a:xfrm>
            <a:off x="5279663" y="1134163"/>
            <a:ext cx="1632674" cy="7373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</a:rPr>
              <a:t>Car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EDAE7-87F2-45B0-AD8E-3BDBE3EDC3AB}"/>
              </a:ext>
            </a:extLst>
          </p:cNvPr>
          <p:cNvSpPr txBox="1"/>
          <p:nvPr/>
        </p:nvSpPr>
        <p:spPr>
          <a:xfrm>
            <a:off x="7997291" y="1298788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ourier New" panose="02070309020205020404" pitchFamily="49" charset="0"/>
              </a:rPr>
              <a:t>hyperopt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74A0DD-60B5-4C0C-A4CE-5F8381400FF0}"/>
              </a:ext>
            </a:extLst>
          </p:cNvPr>
          <p:cNvSpPr/>
          <p:nvPr/>
        </p:nvSpPr>
        <p:spPr>
          <a:xfrm>
            <a:off x="2332114" y="1134163"/>
            <a:ext cx="2011680" cy="737334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J48 | LR | KNN</a:t>
            </a:r>
          </a:p>
        </p:txBody>
      </p:sp>
    </p:spTree>
    <p:extLst>
      <p:ext uri="{BB962C8B-B14F-4D97-AF65-F5344CB8AC3E}">
        <p14:creationId xmlns:p14="http://schemas.microsoft.com/office/powerpoint/2010/main" val="111081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Portability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E25EC2-F65D-4652-B55E-CC8F7D6AD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12652"/>
              </p:ext>
            </p:extLst>
          </p:nvPr>
        </p:nvGraphicFramePr>
        <p:xfrm>
          <a:off x="838200" y="1295400"/>
          <a:ext cx="1010147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558">
                  <a:extLst>
                    <a:ext uri="{9D8B030D-6E8A-4147-A177-3AD203B41FA5}">
                      <a16:colId xmlns:a16="http://schemas.microsoft.com/office/drawing/2014/main" val="982580601"/>
                    </a:ext>
                  </a:extLst>
                </a:gridCol>
                <a:gridCol w="2426342">
                  <a:extLst>
                    <a:ext uri="{9D8B030D-6E8A-4147-A177-3AD203B41FA5}">
                      <a16:colId xmlns:a16="http://schemas.microsoft.com/office/drawing/2014/main" val="4014928164"/>
                    </a:ext>
                  </a:extLst>
                </a:gridCol>
                <a:gridCol w="5910570">
                  <a:extLst>
                    <a:ext uri="{9D8B030D-6E8A-4147-A177-3AD203B41FA5}">
                      <a16:colId xmlns:a16="http://schemas.microsoft.com/office/drawing/2014/main" val="1707719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Modality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Pipeline (</a:t>
                      </a:r>
                      <a:r>
                        <a:rPr lang="en-US" sz="2400" baseline="0">
                          <a:latin typeface="Arial Black" panose="020B0A04020102020204" pitchFamily="34" charset="0"/>
                        </a:rPr>
                        <a:t>bold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: best found choice)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12126"/>
                  </a:ext>
                </a:extLst>
              </a:tr>
              <a:tr h="1038534"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Movie reviews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(sentiment analysis)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BERT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TFIDF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2400" baseline="0">
                          <a:latin typeface="Courier New" panose="02070309020205020404" pitchFamily="49" charset="0"/>
                        </a:rPr>
                      </a:b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MLP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SVC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PAC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161001"/>
                  </a:ext>
                </a:extLst>
              </a:tr>
              <a:tr h="1038534"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Car (structured with categorical features)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J48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ArulesCBA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993919"/>
                  </a:ext>
                </a:extLst>
              </a:tr>
              <a:tr h="1038534"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CIFAR-10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(image classification)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ResNet50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925334"/>
                  </a:ext>
                </a:extLst>
              </a:tr>
              <a:tr h="1038534"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Time-series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Epilepsy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(seizure classification)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WindowTransformer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KNN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XGBoost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Voting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99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30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37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Status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64B4F2-4139-476F-831E-070E416FC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411740"/>
              </p:ext>
            </p:extLst>
          </p:nvPr>
        </p:nvGraphicFramePr>
        <p:xfrm>
          <a:off x="2152650" y="1372334"/>
          <a:ext cx="7886700" cy="503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49199-3FE5-4777-8E54-650210344971}"/>
              </a:ext>
            </a:extLst>
          </p:cNvPr>
          <p:cNvSpPr txBox="1"/>
          <p:nvPr/>
        </p:nvSpPr>
        <p:spPr>
          <a:xfrm>
            <a:off x="838200" y="895290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https://github.ibm.com/aimodels/lale</a:t>
            </a:r>
            <a:endParaRPr lang="en-US" sz="2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8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64B4F2-4139-476F-831E-070E416FC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958162"/>
              </p:ext>
            </p:extLst>
          </p:nvPr>
        </p:nvGraphicFramePr>
        <p:xfrm>
          <a:off x="2152650" y="1372334"/>
          <a:ext cx="7886700" cy="503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60AEF-068B-4882-9F69-A5A2C58C13A6}"/>
              </a:ext>
            </a:extLst>
          </p:cNvPr>
          <p:cNvSpPr txBox="1"/>
          <p:nvPr/>
        </p:nvSpPr>
        <p:spPr>
          <a:xfrm>
            <a:off x="838200" y="862035"/>
            <a:ext cx="5379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Augment, but don’t replace, the data scientist.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9FBAE9-A956-4C4C-B9E2-6446AE331203}"/>
              </a:ext>
            </a:extLst>
          </p:cNvPr>
          <p:cNvSpPr txBox="1">
            <a:spLocks/>
          </p:cNvSpPr>
          <p:nvPr/>
        </p:nvSpPr>
        <p:spPr>
          <a:xfrm>
            <a:off x="838200" y="-39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Arial Black" panose="020B0A04020102020204" pitchFamily="34" charset="0"/>
              </a:rPr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134407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Manual ML with Sklearn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43732FE-2901-465C-9959-05F3FE65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15" y="1420570"/>
            <a:ext cx="8675370" cy="227457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5B4E698-09B0-4458-8487-646CAA06AEA0}"/>
              </a:ext>
            </a:extLst>
          </p:cNvPr>
          <p:cNvSpPr txBox="1"/>
          <p:nvPr/>
        </p:nvSpPr>
        <p:spPr>
          <a:xfrm>
            <a:off x="838200" y="925453"/>
            <a:ext cx="6753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Prior work: scikit learn, popular machine learning package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4C06CC-7F75-474F-BAF1-468E384452BC}"/>
              </a:ext>
            </a:extLst>
          </p:cNvPr>
          <p:cNvSpPr txBox="1"/>
          <p:nvPr/>
        </p:nvSpPr>
        <p:spPr>
          <a:xfrm>
            <a:off x="1435791" y="1502006"/>
            <a:ext cx="322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</a:t>
            </a:r>
          </a:p>
          <a:p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3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4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5</a:t>
            </a:r>
          </a:p>
          <a:p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187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68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Manual ML with </a:t>
            </a:r>
            <a:r>
              <a:rPr lang="en-US" sz="4000" cap="small">
                <a:latin typeface="Arial Black" panose="020B0A04020102020204" pitchFamily="34" charset="0"/>
              </a:rPr>
              <a:t>Lale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A1B0F76-5CAA-4591-B988-C8805523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70" y="1406366"/>
            <a:ext cx="8709660" cy="486918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7B4105A-5EF8-479F-8B4E-BD3511B024F1}"/>
              </a:ext>
            </a:extLst>
          </p:cNvPr>
          <p:cNvSpPr txBox="1"/>
          <p:nvPr/>
        </p:nvSpPr>
        <p:spPr>
          <a:xfrm>
            <a:off x="843268" y="925453"/>
            <a:ext cx="6593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Our work: Language for Automated Learning Exploration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9EC343-1B36-46DF-AC86-41915DDD8D55}"/>
              </a:ext>
            </a:extLst>
          </p:cNvPr>
          <p:cNvSpPr txBox="1"/>
          <p:nvPr/>
        </p:nvSpPr>
        <p:spPr>
          <a:xfrm>
            <a:off x="1280723" y="1480931"/>
            <a:ext cx="4604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3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4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5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6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7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8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9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3641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Automated ML with </a:t>
            </a:r>
            <a:r>
              <a:rPr lang="en-US" sz="4000" cap="small">
                <a:latin typeface="Arial Black" panose="020B0A04020102020204" pitchFamily="34" charset="0"/>
              </a:rPr>
              <a:t>Lale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E5AC02-2450-4CB6-9116-F5611382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15" y="1407351"/>
            <a:ext cx="8675370" cy="35090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706F25-0DD2-424A-889A-91B1261D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05" y="4990560"/>
            <a:ext cx="3188970" cy="12915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C2A2CF-9F5A-4E32-83E1-5F3B35EA48D0}"/>
              </a:ext>
            </a:extLst>
          </p:cNvPr>
          <p:cNvSpPr txBox="1"/>
          <p:nvPr/>
        </p:nvSpPr>
        <p:spPr>
          <a:xfrm>
            <a:off x="838200" y="926334"/>
            <a:ext cx="6710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Combined algorithm selection and hyperparameter tuning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835D0-C587-4D50-A552-8499FD736AE7}"/>
              </a:ext>
            </a:extLst>
          </p:cNvPr>
          <p:cNvSpPr txBox="1"/>
          <p:nvPr/>
        </p:nvSpPr>
        <p:spPr>
          <a:xfrm>
            <a:off x="1297868" y="1496803"/>
            <a:ext cx="4604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3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4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5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6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7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8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9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759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Constraints in Manual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D4E6-1A11-4A5A-BD8B-96E933F539C2}"/>
              </a:ext>
            </a:extLst>
          </p:cNvPr>
          <p:cNvSpPr txBox="1"/>
          <p:nvPr/>
        </p:nvSpPr>
        <p:spPr>
          <a:xfrm>
            <a:off x="838200" y="927479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Conditional hyperparameters</a:t>
            </a:r>
            <a:endParaRPr lang="en-US" sz="2000"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0269B-B949-497A-A501-128DDDC8B95B}"/>
              </a:ext>
            </a:extLst>
          </p:cNvPr>
          <p:cNvSpPr txBox="1"/>
          <p:nvPr/>
        </p:nvSpPr>
        <p:spPr>
          <a:xfrm>
            <a:off x="1722120" y="2799591"/>
            <a:ext cx="725070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Courier New" panose="02070309020205020404" pitchFamily="49" charset="0"/>
              </a:rPr>
              <a:t>---------------------------------------------------------------------------</a:t>
            </a:r>
          </a:p>
          <a:p>
            <a:r>
              <a:rPr lang="en-US" sz="800">
                <a:latin typeface="Courier New" panose="02070309020205020404" pitchFamily="49" charset="0"/>
              </a:rPr>
              <a:t>ValueError                                Traceback (most recent call last)</a:t>
            </a:r>
          </a:p>
          <a:p>
            <a:r>
              <a:rPr lang="en-US" sz="800">
                <a:latin typeface="Courier New" panose="02070309020205020404" pitchFamily="49" charset="0"/>
              </a:rPr>
              <a:t>&lt;ipython-input-7-de82d92d1962&gt; in &lt;module&gt;</a:t>
            </a:r>
          </a:p>
          <a:p>
            <a:r>
              <a:rPr lang="en-US" sz="800">
                <a:latin typeface="Courier New" panose="02070309020205020404" pitchFamily="49" charset="0"/>
              </a:rPr>
              <a:t>----&gt; 1 pca_lr.fit(train_X, train_y)</a:t>
            </a:r>
          </a:p>
          <a:p>
            <a:endParaRPr lang="en-US" sz="800">
              <a:latin typeface="Courier New" panose="02070309020205020404" pitchFamily="49" charset="0"/>
            </a:endParaRPr>
          </a:p>
          <a:p>
            <a:r>
              <a:rPr lang="en-US" sz="800">
                <a:latin typeface="Courier New" panose="02070309020205020404" pitchFamily="49" charset="0"/>
              </a:rPr>
              <a:t>~/python3.7venv/lib/python3.7/site-packages/sklearn/pipeline.py in fit(self, X, y, **fit_params)</a:t>
            </a:r>
          </a:p>
          <a:p>
            <a:r>
              <a:rPr lang="en-US" sz="800">
                <a:latin typeface="Courier New" panose="02070309020205020404" pitchFamily="49" charset="0"/>
              </a:rPr>
              <a:t>    265         Xt, fit_params = self._fit(X, y, **fit_params)</a:t>
            </a:r>
          </a:p>
          <a:p>
            <a:r>
              <a:rPr lang="en-US" sz="800">
                <a:latin typeface="Courier New" panose="02070309020205020404" pitchFamily="49" charset="0"/>
              </a:rPr>
              <a:t>    266         if self._final_estimator is not None:</a:t>
            </a:r>
          </a:p>
          <a:p>
            <a:r>
              <a:rPr lang="en-US" sz="800">
                <a:latin typeface="Courier New" panose="02070309020205020404" pitchFamily="49" charset="0"/>
              </a:rPr>
              <a:t>--&gt; 267             self._final_estimator.fit(Xt, y, **fit_params)</a:t>
            </a:r>
          </a:p>
          <a:p>
            <a:r>
              <a:rPr lang="en-US" sz="800">
                <a:latin typeface="Courier New" panose="02070309020205020404" pitchFamily="49" charset="0"/>
              </a:rPr>
              <a:t>    268         return self</a:t>
            </a:r>
          </a:p>
          <a:p>
            <a:r>
              <a:rPr lang="en-US" sz="800">
                <a:latin typeface="Courier New" panose="02070309020205020404" pitchFamily="49" charset="0"/>
              </a:rPr>
              <a:t>    269 </a:t>
            </a:r>
          </a:p>
          <a:p>
            <a:endParaRPr lang="en-US" sz="800">
              <a:latin typeface="Courier New" panose="02070309020205020404" pitchFamily="49" charset="0"/>
            </a:endParaRPr>
          </a:p>
          <a:p>
            <a:r>
              <a:rPr lang="en-US" sz="800">
                <a:latin typeface="Courier New" panose="02070309020205020404" pitchFamily="49" charset="0"/>
              </a:rPr>
              <a:t>~/python3.7venv/lib/python3.7/site-packages/sklearn/linear_model/logistic.py in fit(self, X, y, sample_weight)</a:t>
            </a:r>
          </a:p>
          <a:p>
            <a:r>
              <a:rPr lang="en-US" sz="800">
                <a:latin typeface="Courier New" panose="02070309020205020404" pitchFamily="49" charset="0"/>
              </a:rPr>
              <a:t>   1275                              "positive; got (tol=%r)" % self.tol)</a:t>
            </a:r>
          </a:p>
          <a:p>
            <a:r>
              <a:rPr lang="en-US" sz="800">
                <a:latin typeface="Courier New" panose="02070309020205020404" pitchFamily="49" charset="0"/>
              </a:rPr>
              <a:t>   1276 </a:t>
            </a:r>
          </a:p>
          <a:p>
            <a:r>
              <a:rPr lang="en-US" sz="800">
                <a:latin typeface="Courier New" panose="02070309020205020404" pitchFamily="49" charset="0"/>
              </a:rPr>
              <a:t>-&gt; 1277         solver = _check_solver(self.solver, self.penalty, self.dual)</a:t>
            </a:r>
          </a:p>
          <a:p>
            <a:r>
              <a:rPr lang="en-US" sz="800">
                <a:latin typeface="Courier New" panose="02070309020205020404" pitchFamily="49" charset="0"/>
              </a:rPr>
              <a:t>   1278 </a:t>
            </a:r>
          </a:p>
          <a:p>
            <a:r>
              <a:rPr lang="en-US" sz="800">
                <a:latin typeface="Courier New" panose="02070309020205020404" pitchFamily="49" charset="0"/>
              </a:rPr>
              <a:t>   1279         if solver in ['newton-cg']:</a:t>
            </a:r>
          </a:p>
          <a:p>
            <a:endParaRPr lang="en-US" sz="800">
              <a:latin typeface="Courier New" panose="02070309020205020404" pitchFamily="49" charset="0"/>
            </a:endParaRPr>
          </a:p>
          <a:p>
            <a:r>
              <a:rPr lang="en-US" sz="800">
                <a:latin typeface="Courier New" panose="02070309020205020404" pitchFamily="49" charset="0"/>
              </a:rPr>
              <a:t>~/python3.7venv/lib/python3.7/site-packages/sklearn/linear_model/logistic.py in _check_solver(solver, penalty, dual)</a:t>
            </a:r>
          </a:p>
          <a:p>
            <a:r>
              <a:rPr lang="en-US" sz="800">
                <a:latin typeface="Courier New" panose="02070309020205020404" pitchFamily="49" charset="0"/>
              </a:rPr>
              <a:t>    445     if solver not in ['liblinear', 'saga'] and penalty != 'l2':</a:t>
            </a:r>
          </a:p>
          <a:p>
            <a:r>
              <a:rPr lang="en-US" sz="800">
                <a:latin typeface="Courier New" panose="02070309020205020404" pitchFamily="49" charset="0"/>
              </a:rPr>
              <a:t>    446         raise ValueError("Solver %s supports only l2 penalties, "</a:t>
            </a:r>
          </a:p>
          <a:p>
            <a:r>
              <a:rPr lang="en-US" sz="800">
                <a:latin typeface="Courier New" panose="02070309020205020404" pitchFamily="49" charset="0"/>
              </a:rPr>
              <a:t>--&gt; 447                          "got %s penalty." % (solver, penalty))</a:t>
            </a:r>
          </a:p>
          <a:p>
            <a:r>
              <a:rPr lang="en-US" sz="800">
                <a:latin typeface="Courier New" panose="02070309020205020404" pitchFamily="49" charset="0"/>
              </a:rPr>
              <a:t>    448     if solver != 'liblinear' and dual:</a:t>
            </a:r>
          </a:p>
          <a:p>
            <a:r>
              <a:rPr lang="en-US" sz="800">
                <a:latin typeface="Courier New" panose="02070309020205020404" pitchFamily="49" charset="0"/>
              </a:rPr>
              <a:t>    449         raise ValueError("Solver %s supports only "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C98FAF-8E07-4DE7-A7F8-978873A2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05" y="5930521"/>
            <a:ext cx="8606790" cy="3657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271148-B761-4782-909F-19344D01B665}"/>
              </a:ext>
            </a:extLst>
          </p:cNvPr>
          <p:cNvSpPr txBox="1"/>
          <p:nvPr/>
        </p:nvSpPr>
        <p:spPr>
          <a:xfrm>
            <a:off x="1226430" y="1512627"/>
            <a:ext cx="4604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3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A6C9C-DA86-4B10-8E0C-0AF81C44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0" y="1373043"/>
            <a:ext cx="8747760" cy="14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8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Constraints in AutoML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95910-83B3-4028-B084-AE67F045A15F}"/>
              </a:ext>
            </a:extLst>
          </p:cNvPr>
          <p:cNvSpPr txBox="1"/>
          <p:nvPr/>
        </p:nvSpPr>
        <p:spPr>
          <a:xfrm>
            <a:off x="838200" y="1351508"/>
            <a:ext cx="9538189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latin typeface="Arial Black" panose="020B0A04020102020204" pitchFamily="34" charset="0"/>
              </a:rPr>
              <a:t>Problem: </a:t>
            </a:r>
            <a:r>
              <a:rPr lang="en-US" sz="2600">
                <a:latin typeface="Arial" panose="020B0604020202020204" pitchFamily="34" charset="0"/>
                <a:cs typeface="Courier New" panose="02070309020205020404" pitchFamily="49" charset="0"/>
              </a:rPr>
              <a:t>Some automated iterations raise exceptions</a:t>
            </a:r>
          </a:p>
          <a:p>
            <a:endParaRPr lang="en-US" sz="2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600">
                <a:latin typeface="Arial Black" panose="020B0A04020102020204" pitchFamily="34" charset="0"/>
              </a:rPr>
              <a:t>Solution 1: </a:t>
            </a:r>
            <a:r>
              <a:rPr lang="en-US" sz="2600">
                <a:latin typeface="Arial" panose="020B0604020202020204" pitchFamily="34" charset="0"/>
              </a:rPr>
              <a:t>Unconstrained search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Arial" panose="020B0604020202020204" pitchFamily="34" charset="0"/>
              </a:rPr>
              <a:t>Catch 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Arial" panose="020B0604020202020204" pitchFamily="34" charset="0"/>
              </a:rPr>
              <a:t>Return made-up loss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np.float.max</a:t>
            </a:r>
          </a:p>
          <a:p>
            <a:endParaRPr 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>
                <a:latin typeface="Arial Black" panose="020B0A04020102020204" pitchFamily="34" charset="0"/>
              </a:rPr>
              <a:t>Solution 2: </a:t>
            </a:r>
            <a:r>
              <a:rPr lang="en-US" sz="2600">
                <a:latin typeface="Arial" panose="020B0604020202020204" pitchFamily="34" charset="0"/>
                <a:cs typeface="Courier New" panose="02070309020205020404" pitchFamily="49" charset="0"/>
              </a:rPr>
              <a:t>Constrained search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]} 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600" b="1">
                <a:latin typeface="Arial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Arial" panose="020B0604020202020204" pitchFamily="34" charset="0"/>
                <a:cs typeface="Courier New" panose="02070309020205020404" pitchFamily="49" charset="0"/>
              </a:rPr>
              <a:t>No 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Arial" panose="020B0604020202020204" pitchFamily="34" charset="0"/>
                <a:cs typeface="Courier New" panose="02070309020205020404" pitchFamily="49" charset="0"/>
              </a:rPr>
              <a:t>No made-up loss</a:t>
            </a:r>
            <a:endParaRPr 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5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GridSearchCV Search Space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64A4F-E6CE-448B-BAF1-72F5AE7BFD0F}"/>
              </a:ext>
            </a:extLst>
          </p:cNvPr>
          <p:cNvSpPr txBox="1"/>
          <p:nvPr/>
        </p:nvSpPr>
        <p:spPr>
          <a:xfrm>
            <a:off x="838200" y="927746"/>
            <a:ext cx="355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AutoML included with Sklearn</a:t>
            </a:r>
            <a:endParaRPr lang="en-US" sz="2000"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C4F62-82F3-47D1-BAA6-0FA162BFC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897300"/>
            <a:ext cx="11384280" cy="313182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E780B25D-C769-4D9D-BD56-A21AA37011AF}"/>
              </a:ext>
            </a:extLst>
          </p:cNvPr>
          <p:cNvSpPr/>
          <p:nvPr/>
        </p:nvSpPr>
        <p:spPr>
          <a:xfrm rot="16200000">
            <a:off x="2667386" y="1332605"/>
            <a:ext cx="370294" cy="2802832"/>
          </a:xfrm>
          <a:prstGeom prst="rightBrace">
            <a:avLst>
              <a:gd name="adj1" fmla="val 65440"/>
              <a:gd name="adj2" fmla="val 709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09378AF-1152-4905-8D72-A060ADB4A840}"/>
              </a:ext>
            </a:extLst>
          </p:cNvPr>
          <p:cNvSpPr/>
          <p:nvPr/>
        </p:nvSpPr>
        <p:spPr>
          <a:xfrm rot="16200000">
            <a:off x="7838557" y="-821365"/>
            <a:ext cx="370294" cy="7110772"/>
          </a:xfrm>
          <a:prstGeom prst="rightBrace">
            <a:avLst>
              <a:gd name="adj1" fmla="val 65440"/>
              <a:gd name="adj2" fmla="val 4239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E0AFCD-4279-437C-B42B-E4D3DB227678}"/>
              </a:ext>
            </a:extLst>
          </p:cNvPr>
          <p:cNvSpPr/>
          <p:nvPr/>
        </p:nvSpPr>
        <p:spPr>
          <a:xfrm>
            <a:off x="2852533" y="1701252"/>
            <a:ext cx="1156835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PCA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D5A569-3383-4A02-9EDC-DC905FBE1FC2}"/>
              </a:ext>
            </a:extLst>
          </p:cNvPr>
          <p:cNvSpPr/>
          <p:nvPr/>
        </p:nvSpPr>
        <p:spPr>
          <a:xfrm>
            <a:off x="6644521" y="1701251"/>
            <a:ext cx="1652622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J48 | LR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702B43-8F46-40B1-B50F-A62716686C71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 flipV="1">
            <a:off x="4009368" y="2059454"/>
            <a:ext cx="26351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8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07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SMAC Search Space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64A4F-E6CE-448B-BAF1-72F5AE7BFD0F}"/>
              </a:ext>
            </a:extLst>
          </p:cNvPr>
          <p:cNvSpPr txBox="1"/>
          <p:nvPr/>
        </p:nvSpPr>
        <p:spPr>
          <a:xfrm>
            <a:off x="838200" y="919446"/>
            <a:ext cx="568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Sequential Model-based Algorithm Configuration</a:t>
            </a:r>
            <a:endParaRPr lang="en-US" sz="2000"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6CF4D-AAC2-4065-A992-5E7CE002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2918754"/>
            <a:ext cx="8309610" cy="3120390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556E5558-A2AD-44CC-803B-4A26A45D9349}"/>
              </a:ext>
            </a:extLst>
          </p:cNvPr>
          <p:cNvSpPr/>
          <p:nvPr/>
        </p:nvSpPr>
        <p:spPr>
          <a:xfrm rot="16200000">
            <a:off x="3426669" y="2091888"/>
            <a:ext cx="370294" cy="1284266"/>
          </a:xfrm>
          <a:prstGeom prst="rightBrace">
            <a:avLst>
              <a:gd name="adj1" fmla="val 65440"/>
              <a:gd name="adj2" fmla="val 363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06256B0-03AF-499A-9FEB-FE61C1328120}"/>
              </a:ext>
            </a:extLst>
          </p:cNvPr>
          <p:cNvSpPr/>
          <p:nvPr/>
        </p:nvSpPr>
        <p:spPr>
          <a:xfrm rot="16200000">
            <a:off x="7048395" y="-31203"/>
            <a:ext cx="370294" cy="5530447"/>
          </a:xfrm>
          <a:prstGeom prst="rightBrace">
            <a:avLst>
              <a:gd name="adj1" fmla="val 65440"/>
              <a:gd name="adj2" fmla="val 5461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FC99F1-A9F9-4C28-A4E3-CEE67BCF7EF7}"/>
              </a:ext>
            </a:extLst>
          </p:cNvPr>
          <p:cNvSpPr/>
          <p:nvPr/>
        </p:nvSpPr>
        <p:spPr>
          <a:xfrm>
            <a:off x="2852533" y="1701252"/>
            <a:ext cx="1156835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PCA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D84B62-6B26-4F11-BA6E-CC546D9589CA}"/>
              </a:ext>
            </a:extLst>
          </p:cNvPr>
          <p:cNvSpPr/>
          <p:nvPr/>
        </p:nvSpPr>
        <p:spPr>
          <a:xfrm>
            <a:off x="6644521" y="1701251"/>
            <a:ext cx="1652622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J48 | LR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144950-EAA3-491F-A29D-8883C05B0231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4009368" y="2059454"/>
            <a:ext cx="26351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8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703</Words>
  <Application>Microsoft Office PowerPoint</Application>
  <PresentationFormat>Widescreen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Type-Driven Automated Learning with Lale</vt:lpstr>
      <vt:lpstr>PowerPoint Presentation</vt:lpstr>
      <vt:lpstr>Manual ML with Sklearn</vt:lpstr>
      <vt:lpstr>Manual ML with Lale</vt:lpstr>
      <vt:lpstr>Automated ML with Lale</vt:lpstr>
      <vt:lpstr>Constraints in Manual ML</vt:lpstr>
      <vt:lpstr>Constraints in AutoML</vt:lpstr>
      <vt:lpstr>GridSearchCV Search Space</vt:lpstr>
      <vt:lpstr>SMAC Search Space</vt:lpstr>
      <vt:lpstr>Hyperopt Search Space</vt:lpstr>
      <vt:lpstr>Types as Search Spaces</vt:lpstr>
      <vt:lpstr>Search Convergence (1/3)</vt:lpstr>
      <vt:lpstr>Search Convergence (2/3)</vt:lpstr>
      <vt:lpstr>Search Convergence (3/3)</vt:lpstr>
      <vt:lpstr>Portability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Type-Driven Automated Learning with Lale</dc:title>
  <dc:creator>MARTIN HIRZEL</dc:creator>
  <cp:lastModifiedBy>MARTIN HIRZEL</cp:lastModifiedBy>
  <cp:revision>27</cp:revision>
  <dcterms:created xsi:type="dcterms:W3CDTF">2019-05-28T18:46:51Z</dcterms:created>
  <dcterms:modified xsi:type="dcterms:W3CDTF">2019-06-14T15:42:53Z</dcterms:modified>
</cp:coreProperties>
</file>