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KATE" initials="KK" lastIdx="10" clrIdx="0">
    <p:extLst>
      <p:ext uri="{19B8F6BF-5375-455C-9EA6-DF929625EA0E}">
        <p15:presenceInfo xmlns:p15="http://schemas.microsoft.com/office/powerpoint/2012/main" userId="S::kakate@us.ibm.com::88674db4-6439-410b-bbca-3878e06b7c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" y="72"/>
      </p:cViewPr>
      <p:guideLst>
        <p:guide orient="horz" pos="216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8T13:49:15.794" idx="2">
    <p:pos x="2039" y="1133"/>
    <p:text>get_schemas can return hyper-parameter schema, input or output schema based on an enum that is passed as a parameter?</p:text>
    <p:extLst>
      <p:ext uri="{C676402C-5697-4E1C-873F-D02D1690AC5C}">
        <p15:threadingInfo xmlns:p15="http://schemas.microsoft.com/office/powerpoint/2012/main" timeZoneBias="300"/>
      </p:ext>
    </p:extLst>
  </p:cm>
  <p:cm authorId="1" dt="2019-02-08T13:52:41.202" idx="4">
    <p:pos x="4031" y="1142"/>
    <p:text>auto_assemble for IndividualOperator will be a no_op.</p:text>
    <p:extLst>
      <p:ext uri="{C676402C-5697-4E1C-873F-D02D1690AC5C}">
        <p15:threadingInfo xmlns:p15="http://schemas.microsoft.com/office/powerpoint/2012/main" timeZoneBias="300"/>
      </p:ext>
    </p:extLst>
  </p:cm>
  <p:cm authorId="1" dt="2019-02-08T14:05:00.880" idx="5">
    <p:pos x="2197" y="1576"/>
    <p:text>Is this applicable to all individual operators or only scikit wrappers?</p:text>
    <p:extLst>
      <p:ext uri="{C676402C-5697-4E1C-873F-D02D1690AC5C}">
        <p15:threadingInfo xmlns:p15="http://schemas.microsoft.com/office/powerpoint/2012/main" timeZoneBias="300"/>
      </p:ext>
    </p:extLst>
  </p:cm>
  <p:cm authorId="1" dt="2019-02-08T15:27:30.883" idx="6">
    <p:pos x="2235" y="2812"/>
    <p:text>Does a pipeline have parameters? Since a trainable pipeline is a linear pipeline, its parameters are all the operators + their parameters? In scikit, pipeline has a get_params method. If we want to do the same, get_params should move to "trainable".</p:text>
    <p:extLst>
      <p:ext uri="{C676402C-5697-4E1C-873F-D02D1690AC5C}">
        <p15:threadingInfo xmlns:p15="http://schemas.microsoft.com/office/powerpoint/2012/main" timeZoneBias="300"/>
      </p:ext>
    </p:extLst>
  </p:cm>
  <p:cm authorId="1" dt="2019-02-08T16:21:56.524" idx="7">
    <p:pos x="5631" y="993"/>
    <p:text>Should we call this a MetaPipeline to indicate that concrete connections have not been formed? Wasn't too sure about MetaIndividualOp.</p:text>
    <p:extLst>
      <p:ext uri="{C676402C-5697-4E1C-873F-D02D1690AC5C}">
        <p15:threadingInfo xmlns:p15="http://schemas.microsoft.com/office/powerpoint/2012/main" timeZoneBias="300"/>
      </p:ext>
    </p:extLst>
  </p:cm>
  <p:cm authorId="1" dt="2019-02-08T16:38:44.583" idx="8">
    <p:pos x="2251" y="2083"/>
    <p:text>All the individual operators are actually PlannedIndividualOp, and a __call__ method on them returns instances of TrainableIndividualOp. Auto_configure would do hyper parameter selection. As before we allow auto_configure on partially configured instances (PCA(n_components = 10)), as TrainableIndividualOp will inherit auto_configure from PlannedIndividualOp. Are IndividualOperator and Pipeline abstract classes then, as their instances don't mean anything?</p:text>
    <p:extLst>
      <p:ext uri="{C676402C-5697-4E1C-873F-D02D1690AC5C}">
        <p15:threadingInfo xmlns:p15="http://schemas.microsoft.com/office/powerpoint/2012/main" timeZoneBias="300"/>
      </p:ext>
    </p:extLst>
  </p:cm>
  <p:cm authorId="1" dt="2019-02-08T16:55:50.252" idx="9">
    <p:pos x="3623" y="2834"/>
    <p:text>Fit returns a trained instance. Does this all mean, for each individual operator that we add, we implement at least 3 classes (PlannedIndividualOp, TrainableIndividualOp and TrainedIndividualOp)? It is important to our design that these stages are transparent to a data scientist as well as a model developer. The y need to understand that there are these stages so their usage is correct, but the user/developer experience should not become too different from what it is today. Am I missing something?</p:text>
    <p:extLst>
      <p:ext uri="{C676402C-5697-4E1C-873F-D02D1690AC5C}">
        <p15:threadingInfo xmlns:p15="http://schemas.microsoft.com/office/powerpoint/2012/main" timeZoneBias="300"/>
      </p:ext>
    </p:extLst>
  </p:cm>
  <p:cm authorId="1" dt="2019-02-08T17:01:00.627" idx="10">
    <p:pos x="7180" y="3951"/>
    <p:text>Once we agree on this slide, I will make one for hyperopt and also utilities such as cross_val_score to see how that gets affected.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E83E-4478-4E45-8346-600BDFA0E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B706C-0B3F-40EA-BADA-DDD253686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4DA0-1E13-451A-A59F-4DFBAD35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0ECF-DC58-45D9-934C-EEE8785C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D127-80C5-4870-B708-EAE1B4F4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48E0-E0E4-4A07-96AD-EF0206EA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76598-8250-483E-9A42-F4712E8C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0190-DDD2-4C5A-907B-E609FA7C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2511-26AB-4A94-949C-23A1BBD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B2DA-54A1-4274-A341-C3DEAFFD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A234-97C1-48A0-B4D3-7B3D6151D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3BC7-2DFA-4C11-AFA3-36537893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56FA-D023-4711-9D5B-B92C2127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8762-8F89-4E8B-A60A-3ECB55D6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1EC12-9670-4CAE-BE05-5D1F853C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2A85-C42B-4BB0-918A-360EF925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C1AF-0AF6-4F87-8477-E3157796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439C-B2E6-485A-A3ED-1B49C92B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171A-7704-4B34-BCB2-703000F3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3BF9-C5DB-424B-81E4-3A8413E5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F1DB-1EBB-46CA-B9C2-A0BD19E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6F4F1-CFBF-41BD-A881-18A71740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68CD-F4C7-4181-8649-E2E97509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1876-F721-4C1A-80B2-1A3E66B8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8D77-3FB0-47C8-8B6C-07D64E06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18E4-1C0F-4380-88C5-3681F9F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A047-A51C-40F2-8468-A5E663B78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9BF6-B19E-4298-8605-A422B3BED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4B203-DDAD-4FA4-9BBC-0D5562A2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FFB1-CCFA-4555-8AA8-2EBFE506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B147-BBD0-43EE-A0F6-DB0E030B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81BE-2C02-47C0-A682-9D275C5C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7DA1D-AC7C-420E-9C1F-7AE5795D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A77CE-6A7F-40ED-8537-24B3E7CA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6CB84-5C73-45ED-8D6E-13F88DDA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AE233-E94A-41D7-9A0F-CD03D9D65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8D185-8C7A-4EF9-9785-99AC3724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FD5D9-2697-467E-9381-C7AF1AF4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00558-9606-49A0-8F58-DD3B842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F97C-E0DB-45DE-BCB8-8A8315BA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052D5-ECDB-4945-8C33-3B5F6434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0DCC9-D4CA-4950-ACB6-0D2F338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385FC-FE8C-456A-A284-4BBD0B82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4C253-8C57-4E6D-A0D3-AE76BC5B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5308-5EE0-458F-90BD-392B21BE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1C929-AD92-4271-8779-B6A02AB5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5B80-AEB4-46A1-839B-7F7B6336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93D8-08EA-42BC-8110-8A84C559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F0BA0-DC46-4D16-85A2-1AB6DEC76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07C2-F235-47A8-AB8D-7189A52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3DC10-AA4E-4026-9E64-A206FBB7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3D6B-EC23-488D-AABE-A7D0DD56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593D-48A0-472C-A895-86DC2777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4D5D4-2677-41D4-B602-8D3E5BDF5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4D81F-3D15-4C35-86D0-1A4F7C7A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F6891-A9EC-4C2F-934D-255F5AA5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3C6-9630-4AF9-9CE6-8DC0104E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244F-6466-4A15-8E7E-7A7D6B38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ABF40-3F7E-489B-8CB8-DC4FE23D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478E-6B65-4451-A23A-E777802B7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B5B6-252B-45CB-8A84-735E3EE7F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2912-D602-4A89-A137-2485465BA04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664F-3261-428B-9EAA-889A5A6DC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3D54-774D-4AED-B519-C2B26559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3FE6-A7D2-4FEC-B639-A6AB6CFA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FA7BBC-0196-437E-9724-2FDDE44AB80D}"/>
              </a:ext>
            </a:extLst>
          </p:cNvPr>
          <p:cNvSpPr/>
          <p:nvPr/>
        </p:nvSpPr>
        <p:spPr>
          <a:xfrm>
            <a:off x="2765879" y="2073609"/>
            <a:ext cx="6029739" cy="2743906"/>
          </a:xfrm>
          <a:prstGeom prst="roundRect">
            <a:avLst>
              <a:gd name="adj" fmla="val 9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B19C02-1082-463F-AE5E-57491FC66B93}"/>
              </a:ext>
            </a:extLst>
          </p:cNvPr>
          <p:cNvSpPr/>
          <p:nvPr/>
        </p:nvSpPr>
        <p:spPr>
          <a:xfrm>
            <a:off x="2835450" y="2736549"/>
            <a:ext cx="5903844" cy="2046024"/>
          </a:xfrm>
          <a:prstGeom prst="roundRect">
            <a:avLst>
              <a:gd name="adj" fmla="val 1453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12C93D-29BC-424E-9A4E-2A20CE061206}"/>
              </a:ext>
            </a:extLst>
          </p:cNvPr>
          <p:cNvSpPr/>
          <p:nvPr/>
        </p:nvSpPr>
        <p:spPr>
          <a:xfrm>
            <a:off x="2914964" y="3391869"/>
            <a:ext cx="5744817" cy="1351358"/>
          </a:xfrm>
          <a:prstGeom prst="roundRect">
            <a:avLst>
              <a:gd name="adj" fmla="val 214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71D0D9-FF9D-4F87-B7F0-DF6610B0F2AF}"/>
              </a:ext>
            </a:extLst>
          </p:cNvPr>
          <p:cNvSpPr/>
          <p:nvPr/>
        </p:nvSpPr>
        <p:spPr>
          <a:xfrm>
            <a:off x="2984539" y="4058120"/>
            <a:ext cx="5605669" cy="652945"/>
          </a:xfrm>
          <a:prstGeom prst="roundRect">
            <a:avLst>
              <a:gd name="adj" fmla="val 461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68B72E-8326-425A-AFF2-FB3F87675688}"/>
              </a:ext>
            </a:extLst>
          </p:cNvPr>
          <p:cNvCxnSpPr>
            <a:cxnSpLocks/>
          </p:cNvCxnSpPr>
          <p:nvPr/>
        </p:nvCxnSpPr>
        <p:spPr>
          <a:xfrm>
            <a:off x="5509080" y="2073609"/>
            <a:ext cx="0" cy="27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08B4B70C-280D-473A-A71D-A05DF835DE79}"/>
              </a:ext>
            </a:extLst>
          </p:cNvPr>
          <p:cNvSpPr/>
          <p:nvPr/>
        </p:nvSpPr>
        <p:spPr>
          <a:xfrm>
            <a:off x="8912569" y="2293515"/>
            <a:ext cx="430696" cy="6957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113E0E1-2AB5-47AB-BE63-5EDC88F2C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37155"/>
              </p:ext>
            </p:extLst>
          </p:nvPr>
        </p:nvGraphicFramePr>
        <p:xfrm>
          <a:off x="9359165" y="1537476"/>
          <a:ext cx="1725694" cy="3500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694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658743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latin typeface="Arial" panose="020B0604020202020204" pitchFamily="34" charset="0"/>
                        </a:rPr>
                        <a:t>objectives,</a:t>
                      </a:r>
                      <a:br>
                        <a:rPr lang="en-US" sz="2200" baseline="0">
                          <a:latin typeface="Arial" panose="020B0604020202020204" pitchFamily="34" charset="0"/>
                        </a:rPr>
                      </a:br>
                      <a:r>
                        <a:rPr lang="en-US" sz="2200" baseline="0">
                          <a:latin typeface="Arial" panose="020B0604020202020204" pitchFamily="34" charset="0"/>
                        </a:rPr>
                        <a:t>training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4291151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latin typeface="Arial" panose="020B0604020202020204" pitchFamily="34" charset="0"/>
                        </a:rPr>
                        <a:t>arrange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latin typeface="Arial" panose="020B0604020202020204" pitchFamily="34" charset="0"/>
                        </a:rPr>
                        <a:t>configure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latin typeface="Arial" panose="020B0604020202020204" pitchFamily="34" charset="0"/>
                        </a:rPr>
                        <a:t>metrics/</a:t>
                      </a:r>
                      <a:br>
                        <a:rPr lang="en-US" sz="2200" baseline="0">
                          <a:latin typeface="Arial" panose="020B0604020202020204" pitchFamily="34" charset="0"/>
                        </a:rPr>
                      </a:br>
                      <a:r>
                        <a:rPr lang="en-US" sz="2200" baseline="0">
                          <a:latin typeface="Arial" panose="020B0604020202020204" pitchFamily="34" charset="0"/>
                        </a:rPr>
                        <a:t>fact sheet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14312"/>
                  </a:ext>
                </a:extLst>
              </a:tr>
            </a:tbl>
          </a:graphicData>
        </a:graphic>
      </p:graphicFrame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3E20440E-B67D-477B-993B-D1AFDDA0F441}"/>
              </a:ext>
            </a:extLst>
          </p:cNvPr>
          <p:cNvSpPr/>
          <p:nvPr/>
        </p:nvSpPr>
        <p:spPr>
          <a:xfrm>
            <a:off x="8908263" y="3014513"/>
            <a:ext cx="430696" cy="6957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088775F5-1510-46DE-A20D-253751550E69}"/>
              </a:ext>
            </a:extLst>
          </p:cNvPr>
          <p:cNvSpPr/>
          <p:nvPr/>
        </p:nvSpPr>
        <p:spPr>
          <a:xfrm>
            <a:off x="8908263" y="3735511"/>
            <a:ext cx="430696" cy="6957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F565C75E-1FA5-424E-931F-B5E1B3BDA202}"/>
              </a:ext>
            </a:extLst>
          </p:cNvPr>
          <p:cNvSpPr/>
          <p:nvPr/>
        </p:nvSpPr>
        <p:spPr>
          <a:xfrm>
            <a:off x="5017093" y="4867698"/>
            <a:ext cx="983974" cy="4075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E554DFA-D1DD-4542-9D22-933FC232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34713"/>
              </p:ext>
            </p:extLst>
          </p:nvPr>
        </p:nvGraphicFramePr>
        <p:xfrm>
          <a:off x="4776068" y="5154742"/>
          <a:ext cx="1466023" cy="658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023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658743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compose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</a:tbl>
          </a:graphicData>
        </a:graphic>
      </p:graphicFrame>
      <p:sp>
        <p:nvSpPr>
          <p:cNvPr id="24" name="Title 3">
            <a:extLst>
              <a:ext uri="{FF2B5EF4-FFF2-40B4-BE49-F238E27FC236}">
                <a16:creationId xmlns:a16="http://schemas.microsoft.com/office/drawing/2014/main" id="{72AE8616-2CE0-43FD-B616-3305ADBD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>
                <a:latin typeface="Arial" panose="020B0604020202020204" pitchFamily="34" charset="0"/>
              </a:rPr>
              <a:t>Operators = Transformers or Estimators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21F281-8963-4354-9A70-F8BEBB654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41172"/>
              </p:ext>
            </p:extLst>
          </p:nvPr>
        </p:nvGraphicFramePr>
        <p:xfrm>
          <a:off x="1007627" y="1416398"/>
          <a:ext cx="7787991" cy="329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878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  <a:gridCol w="2749754">
                  <a:extLst>
                    <a:ext uri="{9D8B030D-6E8A-4147-A177-3AD203B41FA5}">
                      <a16:colId xmlns:a16="http://schemas.microsoft.com/office/drawing/2014/main" val="3205646832"/>
                    </a:ext>
                  </a:extLst>
                </a:gridCol>
                <a:gridCol w="3273359">
                  <a:extLst>
                    <a:ext uri="{9D8B030D-6E8A-4147-A177-3AD203B41FA5}">
                      <a16:colId xmlns:a16="http://schemas.microsoft.com/office/drawing/2014/main" val="3650284542"/>
                    </a:ext>
                  </a:extLst>
                </a:gridCol>
              </a:tblGrid>
              <a:tr h="658743">
                <a:tc>
                  <a:txBody>
                    <a:bodyPr/>
                    <a:lstStyle/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Individual operator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Pipeline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346592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Meta-model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schemas, tags, priors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steps, grammar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graph topology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hyperparameters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operator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9632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5B8AE5-A74B-40E0-B0D3-2F922140780F}"/>
              </a:ext>
            </a:extLst>
          </p:cNvPr>
          <p:cNvSpPr txBox="1"/>
          <p:nvPr/>
        </p:nvSpPr>
        <p:spPr>
          <a:xfrm>
            <a:off x="1319692" y="5693025"/>
            <a:ext cx="9552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</a:rPr>
              <a:t>Optimization</a:t>
            </a:r>
            <a:r>
              <a:rPr lang="en-US">
                <a:latin typeface="Arial" panose="020B0604020202020204" pitchFamily="34" charset="0"/>
              </a:rPr>
              <a:t> of hyperparameters and operator choices automates the configure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</a:rPr>
              <a:t>Transfer learning </a:t>
            </a:r>
            <a:r>
              <a:rPr lang="en-US">
                <a:latin typeface="Arial" panose="020B0604020202020204" pitchFamily="34" charset="0"/>
              </a:rPr>
              <a:t>starts from a trained operator and re-trains it on a new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</a:rPr>
              <a:t>Planning</a:t>
            </a:r>
            <a:r>
              <a:rPr lang="en-US">
                <a:latin typeface="Arial" panose="020B0604020202020204" pitchFamily="34" charset="0"/>
              </a:rPr>
              <a:t> automates the arrange action.</a:t>
            </a:r>
            <a:endParaRPr lang="en-US" b="1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</a:rPr>
              <a:t>Meta-learning</a:t>
            </a:r>
            <a:r>
              <a:rPr lang="en-US">
                <a:latin typeface="Arial" panose="020B0604020202020204" pitchFamily="34" charset="0"/>
              </a:rPr>
              <a:t> uses past training information as priors for future optimization or planning.</a:t>
            </a:r>
          </a:p>
        </p:txBody>
      </p:sp>
    </p:spTree>
    <p:extLst>
      <p:ext uri="{BB962C8B-B14F-4D97-AF65-F5344CB8AC3E}">
        <p14:creationId xmlns:p14="http://schemas.microsoft.com/office/powerpoint/2010/main" val="36189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4E03BD-176C-4988-9AA9-7D7FA3AB9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92380"/>
              </p:ext>
            </p:extLst>
          </p:nvPr>
        </p:nvGraphicFramePr>
        <p:xfrm>
          <a:off x="3605800" y="1825204"/>
          <a:ext cx="273254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25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Arial" panose="020B0604020202020204" pitchFamily="34" charset="0"/>
                        </a:rPr>
                        <a:t>MetaModel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arrange(arng_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impl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 arng</a:t>
                      </a:r>
                      <a:br>
                        <a:rPr lang="en-US" sz="1400" baseline="0">
                          <a:latin typeface="Arial" panose="020B0604020202020204" pitchFamily="34" charset="0"/>
                        </a:rPr>
                      </a:b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auto_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arrange(planner)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389D06-FB92-4BAF-B56A-74EBCB23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01023"/>
              </p:ext>
            </p:extLst>
          </p:nvPr>
        </p:nvGraphicFramePr>
        <p:xfrm>
          <a:off x="3605799" y="3088185"/>
          <a:ext cx="273254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254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__call__(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conf_args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#configure</a:t>
                      </a:r>
                      <a:br>
                        <a:rPr lang="en-US" sz="1400" baseline="0">
                          <a:latin typeface="Arial" panose="020B0604020202020204" pitchFamily="34" charset="0"/>
                        </a:rPr>
                      </a:br>
                      <a:r>
                        <a:rPr lang="en-US" sz="1400" baseline="0">
                          <a:latin typeface="Arial" panose="020B0604020202020204" pitchFamily="34" charset="0"/>
                        </a:rPr>
                        <a:t>configure(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conf_args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impl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 conf</a:t>
                      </a:r>
                      <a:br>
                        <a:rPr lang="en-US" sz="1400" baseline="0">
                          <a:latin typeface="Arial" panose="020B0604020202020204" pitchFamily="34" charset="0"/>
                        </a:rPr>
                      </a:b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auto_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configure(optimizer)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5221B8-A801-464B-A26C-873975E73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58131"/>
              </p:ext>
            </p:extLst>
          </p:nvPr>
        </p:nvGraphicFramePr>
        <p:xfrm>
          <a:off x="3603829" y="4546500"/>
          <a:ext cx="2724084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08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Arial" panose="020B0604020202020204" pitchFamily="34" charset="0"/>
                        </a:rPr>
                        <a:t>Trainable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fit(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fit_args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impl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8B93B9-753A-4951-97C3-30CA7E1C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8570"/>
              </p:ext>
            </p:extLst>
          </p:nvPr>
        </p:nvGraphicFramePr>
        <p:xfrm>
          <a:off x="3603829" y="5601419"/>
          <a:ext cx="2724084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08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Arial" panose="020B0604020202020204" pitchFamily="34" charset="0"/>
                        </a:rPr>
                        <a:t>Trained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predict(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predict_args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impl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945CC33-2C4C-427A-9DD2-81ADA7FB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66540"/>
              </p:ext>
            </p:extLst>
          </p:nvPr>
        </p:nvGraphicFramePr>
        <p:xfrm>
          <a:off x="6837692" y="5025995"/>
          <a:ext cx="274494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946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err="1">
                          <a:latin typeface="Arial" panose="020B0604020202020204" pitchFamily="34" charset="0"/>
                        </a:rPr>
                        <a:t>IndividualOperator</a:t>
                      </a:r>
                      <a:endParaRPr lang="en-US" sz="1400" b="1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_{arng,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conf,fit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}_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args</a:t>
                      </a:r>
                      <a:endParaRPr lang="en-US" sz="1400" baseline="0">
                        <a:latin typeface="Arial" panose="020B0604020202020204" pitchFamily="34" charset="0"/>
                      </a:endParaRP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_{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input,output,hparam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}_schema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7388" indent="-687388"/>
                      <a:r>
                        <a:rPr lang="en-US" sz="1400" baseline="0">
                          <a:latin typeface="Arial" panose="020B0604020202020204" pitchFamily="34" charset="0"/>
                        </a:rPr>
                        <a:t>__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__(stage, arng_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conf_args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fit_args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59EB321-2D41-4615-8A4F-1B8F1609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8300"/>
              </p:ext>
            </p:extLst>
          </p:nvPr>
        </p:nvGraphicFramePr>
        <p:xfrm>
          <a:off x="7435175" y="3335884"/>
          <a:ext cx="274494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946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err="1">
                          <a:latin typeface="Arial" panose="020B0604020202020204" pitchFamily="34" charset="0"/>
                        </a:rPr>
                        <a:t>lale.LogisticRegressionImpl</a:t>
                      </a:r>
                      <a:endParaRPr lang="en-US" sz="1400" b="1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arrange(arng_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#no-op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configure(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conf_args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#no-op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fit(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fit_args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sklearn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 + fit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predict(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pr_args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sklearn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 predict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CCBD7FB-7952-4396-83E5-6995C5A44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06098"/>
              </p:ext>
            </p:extLst>
          </p:nvPr>
        </p:nvGraphicFramePr>
        <p:xfrm>
          <a:off x="489972" y="4812636"/>
          <a:ext cx="273579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790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Arial" panose="020B0604020202020204" pitchFamily="34" charset="0"/>
                        </a:rPr>
                        <a:t>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_edges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arrange(arng_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configure(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conf_args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fit(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fit_args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#operators fit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predict(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pr_args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 #operators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29" name="Arrow: Up 28">
            <a:extLst>
              <a:ext uri="{FF2B5EF4-FFF2-40B4-BE49-F238E27FC236}">
                <a16:creationId xmlns:a16="http://schemas.microsoft.com/office/drawing/2014/main" id="{D30A1631-0D16-4E27-A37B-3F119F5161DF}"/>
              </a:ext>
            </a:extLst>
          </p:cNvPr>
          <p:cNvSpPr/>
          <p:nvPr/>
        </p:nvSpPr>
        <p:spPr>
          <a:xfrm>
            <a:off x="4814617" y="2811525"/>
            <a:ext cx="302508" cy="27432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3B93BDB0-1456-4853-84D5-4F8A8668D246}"/>
              </a:ext>
            </a:extLst>
          </p:cNvPr>
          <p:cNvSpPr/>
          <p:nvPr/>
        </p:nvSpPr>
        <p:spPr>
          <a:xfrm>
            <a:off x="4817973" y="4278161"/>
            <a:ext cx="302508" cy="27432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69E3B1B-2561-4F1C-BCC0-471376230DA5}"/>
              </a:ext>
            </a:extLst>
          </p:cNvPr>
          <p:cNvSpPr/>
          <p:nvPr/>
        </p:nvSpPr>
        <p:spPr>
          <a:xfrm>
            <a:off x="4814617" y="5308500"/>
            <a:ext cx="302508" cy="27432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126C27D-1653-4F43-8F1E-865FE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88706"/>
              </p:ext>
            </p:extLst>
          </p:nvPr>
        </p:nvGraphicFramePr>
        <p:xfrm>
          <a:off x="9048696" y="1830320"/>
          <a:ext cx="2739775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977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err="1">
                          <a:latin typeface="Arial" panose="020B0604020202020204" pitchFamily="34" charset="0"/>
                        </a:rPr>
                        <a:t>sklearn.LogisticRegression</a:t>
                      </a:r>
                      <a:endParaRPr lang="en-US" sz="1400" b="1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learned_coefficients</a:t>
                      </a:r>
                      <a:endParaRPr lang="en-US" sz="1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__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__(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conf_args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fit(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fit_args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predict(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predict_args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09A07187-58B1-4ED3-9F3E-6BD7C1129B53}"/>
              </a:ext>
            </a:extLst>
          </p:cNvPr>
          <p:cNvSpPr txBox="1"/>
          <p:nvPr/>
        </p:nvSpPr>
        <p:spPr>
          <a:xfrm>
            <a:off x="6350983" y="471804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stage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B758F4-0135-472A-B59A-372AEC08A786}"/>
              </a:ext>
            </a:extLst>
          </p:cNvPr>
          <p:cNvSpPr txBox="1"/>
          <p:nvPr/>
        </p:nvSpPr>
        <p:spPr>
          <a:xfrm>
            <a:off x="6314181" y="189182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latin typeface="Arial" panose="020B0604020202020204" pitchFamily="34" charset="0"/>
              </a:rPr>
              <a:t>impl</a:t>
            </a: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91165E-6A4A-41C1-A979-3D96CAB85D21}"/>
              </a:ext>
            </a:extLst>
          </p:cNvPr>
          <p:cNvSpPr txBox="1"/>
          <p:nvPr/>
        </p:nvSpPr>
        <p:spPr>
          <a:xfrm>
            <a:off x="1191841" y="364935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1..n operators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6AE1F3B-DEC0-484E-A07E-5A311AAFF7C2}"/>
              </a:ext>
            </a:extLst>
          </p:cNvPr>
          <p:cNvCxnSpPr>
            <a:cxnSpLocks/>
            <a:stCxn id="27" idx="3"/>
            <a:endCxn id="53" idx="2"/>
          </p:cNvCxnSpPr>
          <p:nvPr/>
        </p:nvCxnSpPr>
        <p:spPr>
          <a:xfrm flipV="1">
            <a:off x="10180121" y="3171440"/>
            <a:ext cx="238462" cy="86548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9D0A36-87C1-477D-A5EC-C80B59CC0096}"/>
              </a:ext>
            </a:extLst>
          </p:cNvPr>
          <p:cNvSpPr txBox="1"/>
          <p:nvPr/>
        </p:nvSpPr>
        <p:spPr>
          <a:xfrm>
            <a:off x="10418583" y="317144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latin typeface="Arial" panose="020B0604020202020204" pitchFamily="34" charset="0"/>
              </a:rPr>
              <a:t>sklearn</a:t>
            </a: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7" name="Title 3">
            <a:extLst>
              <a:ext uri="{FF2B5EF4-FFF2-40B4-BE49-F238E27FC236}">
                <a16:creationId xmlns:a16="http://schemas.microsoft.com/office/drawing/2014/main" id="{FAEF617B-A0B9-45FE-84D0-2B1742A0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latin typeface="Arial" panose="020B0604020202020204" pitchFamily="34" charset="0"/>
              </a:rPr>
              <a:t>Marker Interfaces with Delegation</a:t>
            </a:r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AC18CA9D-AA3A-4E20-A7CE-59A203A1A44A}"/>
              </a:ext>
            </a:extLst>
          </p:cNvPr>
          <p:cNvSpPr/>
          <p:nvPr/>
        </p:nvSpPr>
        <p:spPr>
          <a:xfrm rot="10800000">
            <a:off x="8658621" y="4741732"/>
            <a:ext cx="302508" cy="27432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EB36D47A-08D5-46B2-8C0B-F5E255C70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49155"/>
              </p:ext>
            </p:extLst>
          </p:nvPr>
        </p:nvGraphicFramePr>
        <p:xfrm>
          <a:off x="490979" y="1821143"/>
          <a:ext cx="273254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25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get_name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get_stage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to_json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to_visual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(visualizer)</a:t>
                      </a:r>
                    </a:p>
                    <a:p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to_python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1400" baseline="0">
                          <a:latin typeface="Arial" panose="020B0604020202020204" pitchFamily="34" charset="0"/>
                        </a:rPr>
                        <a:t>__or__, __and__, __</a:t>
                      </a:r>
                      <a:r>
                        <a:rPr lang="en-US" sz="1400" baseline="0" err="1">
                          <a:latin typeface="Arial" panose="020B0604020202020204" pitchFamily="34" charset="0"/>
                        </a:rPr>
                        <a:t>xor</a:t>
                      </a:r>
                      <a:r>
                        <a:rPr lang="en-US" sz="1400" baseline="0">
                          <a:latin typeface="Arial" panose="020B0604020202020204" pitchFamily="34" charset="0"/>
                        </a:rPr>
                        <a:t>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98494A-0E03-4113-8E7A-6570851AEC10}"/>
              </a:ext>
            </a:extLst>
          </p:cNvPr>
          <p:cNvCxnSpPr>
            <a:cxnSpLocks/>
          </p:cNvCxnSpPr>
          <p:nvPr/>
        </p:nvCxnSpPr>
        <p:spPr>
          <a:xfrm flipV="1">
            <a:off x="1207901" y="3649359"/>
            <a:ext cx="5584" cy="114427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row: Up 116">
            <a:extLst>
              <a:ext uri="{FF2B5EF4-FFF2-40B4-BE49-F238E27FC236}">
                <a16:creationId xmlns:a16="http://schemas.microsoft.com/office/drawing/2014/main" id="{DA3496EE-03D5-45B8-BC52-C28852076212}"/>
              </a:ext>
            </a:extLst>
          </p:cNvPr>
          <p:cNvSpPr/>
          <p:nvPr/>
        </p:nvSpPr>
        <p:spPr>
          <a:xfrm rot="16200000">
            <a:off x="3271718" y="2132501"/>
            <a:ext cx="301752" cy="36576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72700AE2-7DE1-4A0E-8B97-8B867EABB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64985"/>
              </p:ext>
            </p:extLst>
          </p:nvPr>
        </p:nvGraphicFramePr>
        <p:xfrm>
          <a:off x="1672640" y="3976141"/>
          <a:ext cx="153917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172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err="1">
                          <a:latin typeface="Arial" panose="020B0604020202020204" pitchFamily="34" charset="0"/>
                        </a:rPr>
                        <a:t>OperatorChoice</a:t>
                      </a:r>
                      <a:endParaRPr lang="en-US" sz="1400" b="1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125" name="Arrow: Up 124">
            <a:extLst>
              <a:ext uri="{FF2B5EF4-FFF2-40B4-BE49-F238E27FC236}">
                <a16:creationId xmlns:a16="http://schemas.microsoft.com/office/drawing/2014/main" id="{4EB80E9B-2927-47D2-B0B3-730A25501772}"/>
              </a:ext>
            </a:extLst>
          </p:cNvPr>
          <p:cNvSpPr/>
          <p:nvPr/>
        </p:nvSpPr>
        <p:spPr>
          <a:xfrm rot="5400000">
            <a:off x="11330008" y="5643495"/>
            <a:ext cx="302508" cy="516518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AB9B7B5-BA16-4364-B13A-CE83A1AC2E5D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2442226" y="3649359"/>
            <a:ext cx="0" cy="32678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rrow: Up 128">
            <a:extLst>
              <a:ext uri="{FF2B5EF4-FFF2-40B4-BE49-F238E27FC236}">
                <a16:creationId xmlns:a16="http://schemas.microsoft.com/office/drawing/2014/main" id="{171DBEEF-D2DF-4CB1-9BC6-ECFA3E13EF13}"/>
              </a:ext>
            </a:extLst>
          </p:cNvPr>
          <p:cNvSpPr/>
          <p:nvPr/>
        </p:nvSpPr>
        <p:spPr>
          <a:xfrm rot="5400000">
            <a:off x="3264643" y="5860731"/>
            <a:ext cx="302508" cy="36576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Up 129">
            <a:extLst>
              <a:ext uri="{FF2B5EF4-FFF2-40B4-BE49-F238E27FC236}">
                <a16:creationId xmlns:a16="http://schemas.microsoft.com/office/drawing/2014/main" id="{C8E2AD67-5A21-4970-B3E9-9C6E75A97FE4}"/>
              </a:ext>
            </a:extLst>
          </p:cNvPr>
          <p:cNvSpPr/>
          <p:nvPr/>
        </p:nvSpPr>
        <p:spPr>
          <a:xfrm rot="16200000">
            <a:off x="6432884" y="5782562"/>
            <a:ext cx="301752" cy="51651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row: Up 133">
            <a:extLst>
              <a:ext uri="{FF2B5EF4-FFF2-40B4-BE49-F238E27FC236}">
                <a16:creationId xmlns:a16="http://schemas.microsoft.com/office/drawing/2014/main" id="{A4A1F3D3-3056-4EB4-AA2F-C37B6669A8E7}"/>
              </a:ext>
            </a:extLst>
          </p:cNvPr>
          <p:cNvSpPr/>
          <p:nvPr/>
        </p:nvSpPr>
        <p:spPr>
          <a:xfrm rot="5400000">
            <a:off x="3246726" y="3996427"/>
            <a:ext cx="302508" cy="365760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B9C685E-DF07-4C4D-A753-9C37FEED13CC}"/>
              </a:ext>
            </a:extLst>
          </p:cNvPr>
          <p:cNvCxnSpPr>
            <a:cxnSpLocks/>
          </p:cNvCxnSpPr>
          <p:nvPr/>
        </p:nvCxnSpPr>
        <p:spPr>
          <a:xfrm>
            <a:off x="11220658" y="6163434"/>
            <a:ext cx="5212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1FB2639-310E-4891-8CA3-A80A13F14E8E}"/>
              </a:ext>
            </a:extLst>
          </p:cNvPr>
          <p:cNvSpPr txBox="1"/>
          <p:nvPr/>
        </p:nvSpPr>
        <p:spPr>
          <a:xfrm>
            <a:off x="10235504" y="5440089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subtype</a:t>
            </a:r>
          </a:p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CF368E-504C-44BC-BD08-83ED17C86230}"/>
              </a:ext>
            </a:extLst>
          </p:cNvPr>
          <p:cNvSpPr/>
          <p:nvPr/>
        </p:nvSpPr>
        <p:spPr>
          <a:xfrm>
            <a:off x="6150250" y="2088683"/>
            <a:ext cx="182880" cy="1828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638438-1ED8-4D0C-8123-095B95C1F094}"/>
              </a:ext>
            </a:extLst>
          </p:cNvPr>
          <p:cNvSpPr/>
          <p:nvPr/>
        </p:nvSpPr>
        <p:spPr>
          <a:xfrm>
            <a:off x="6844029" y="5024528"/>
            <a:ext cx="182880" cy="1828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56C7ED-13F0-4240-BF12-C7AFEFBB0866}"/>
              </a:ext>
            </a:extLst>
          </p:cNvPr>
          <p:cNvSpPr/>
          <p:nvPr/>
        </p:nvSpPr>
        <p:spPr>
          <a:xfrm>
            <a:off x="7028120" y="5024528"/>
            <a:ext cx="182880" cy="1828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983E3C-E218-4696-9FBD-A91B1948979A}"/>
              </a:ext>
            </a:extLst>
          </p:cNvPr>
          <p:cNvSpPr/>
          <p:nvPr/>
        </p:nvSpPr>
        <p:spPr>
          <a:xfrm>
            <a:off x="6150250" y="2272819"/>
            <a:ext cx="182880" cy="1828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C7CFE35-39C3-49DD-8178-6D6786DAF982}"/>
              </a:ext>
            </a:extLst>
          </p:cNvPr>
          <p:cNvCxnSpPr>
            <a:cxnSpLocks/>
            <a:stCxn id="42" idx="0"/>
            <a:endCxn id="45" idx="6"/>
          </p:cNvCxnSpPr>
          <p:nvPr/>
        </p:nvCxnSpPr>
        <p:spPr>
          <a:xfrm rot="16200000" flipV="1">
            <a:off x="5304166" y="3393224"/>
            <a:ext cx="2660269" cy="60233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BC8A60B-19D0-4DD4-8AD3-988F4BDFB499}"/>
              </a:ext>
            </a:extLst>
          </p:cNvPr>
          <p:cNvCxnSpPr>
            <a:cxnSpLocks/>
            <a:stCxn id="12" idx="6"/>
            <a:endCxn id="44" idx="0"/>
          </p:cNvCxnSpPr>
          <p:nvPr/>
        </p:nvCxnSpPr>
        <p:spPr>
          <a:xfrm>
            <a:off x="6333130" y="2180123"/>
            <a:ext cx="786430" cy="284440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47BB-409A-7D4F-AC22-1C5A7CDE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of tracking the state/stage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409F-5464-7147-B88A-83368F68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pure uses and library writers, still mostly scikit-learn compatible</a:t>
            </a:r>
          </a:p>
          <a:p>
            <a:r>
              <a:rPr lang="en-US"/>
              <a:t>To control and track a model’s lifecycle from UI</a:t>
            </a:r>
          </a:p>
          <a:p>
            <a:pPr lvl="1"/>
            <a:r>
              <a:rPr lang="en-US"/>
              <a:t>Or even in graphviz in a notebook</a:t>
            </a:r>
          </a:p>
          <a:p>
            <a:r>
              <a:rPr lang="en-US"/>
              <a:t>To make it clear and explicit what happens on manual or automated stage transition</a:t>
            </a:r>
          </a:p>
          <a:p>
            <a:r>
              <a:rPr lang="en-US"/>
              <a:t>Allow calls to methods from earlier stage</a:t>
            </a:r>
          </a:p>
          <a:p>
            <a:pPr lvl="1"/>
            <a:r>
              <a:rPr lang="en-US"/>
              <a:t>E.g., mixed-stage pipelines, or transfer learning</a:t>
            </a:r>
          </a:p>
          <a:p>
            <a:r>
              <a:rPr lang="en-US"/>
              <a:t>To avoid errors</a:t>
            </a:r>
          </a:p>
          <a:p>
            <a:pPr lvl="1"/>
            <a:r>
              <a:rPr lang="en-US"/>
              <a:t>Prevent calls to methods from later stage by construction</a:t>
            </a:r>
          </a:p>
          <a:p>
            <a:pPr lvl="1"/>
            <a:r>
              <a:rPr lang="en-US"/>
              <a:t>Use static type checking, e.g., red squiggly line in IDE</a:t>
            </a:r>
          </a:p>
          <a:p>
            <a:r>
              <a:rPr lang="en-US"/>
              <a:t>IDE auto-complete and hover-help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020E7D-3889-E34D-95F1-898E7379696F}"/>
              </a:ext>
            </a:extLst>
          </p:cNvPr>
          <p:cNvSpPr/>
          <p:nvPr/>
        </p:nvSpPr>
        <p:spPr>
          <a:xfrm>
            <a:off x="164754" y="2526882"/>
            <a:ext cx="3954614" cy="269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ModelWithSchemas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1A72A-D096-CD49-B777-BF8A0B059008}"/>
              </a:ext>
            </a:extLst>
          </p:cNvPr>
          <p:cNvSpPr/>
          <p:nvPr/>
        </p:nvSpPr>
        <p:spPr>
          <a:xfrm>
            <a:off x="164756" y="2902424"/>
            <a:ext cx="39546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enum_to_strings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get_params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get_params_all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hyperparam_schema_with_hyperparams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long_name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sklearn_predict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sklearn_transform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5AD0E8-0D4F-2F4A-A0EE-207366FB366B}"/>
              </a:ext>
            </a:extLst>
          </p:cNvPr>
          <p:cNvGrpSpPr/>
          <p:nvPr/>
        </p:nvGrpSpPr>
        <p:grpSpPr>
          <a:xfrm>
            <a:off x="5544163" y="281948"/>
            <a:ext cx="1569308" cy="1707420"/>
            <a:chOff x="3101546" y="1690688"/>
            <a:chExt cx="1940011" cy="19051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A8C96-85E6-484E-96B0-6E241F637A0C}"/>
                </a:ext>
              </a:extLst>
            </p:cNvPr>
            <p:cNvSpPr/>
            <p:nvPr/>
          </p:nvSpPr>
          <p:spPr>
            <a:xfrm>
              <a:off x="3101546" y="1690688"/>
              <a:ext cx="194001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A34D87-4BE8-714D-8915-145B7BC571C0}"/>
                </a:ext>
              </a:extLst>
            </p:cNvPr>
            <p:cNvSpPr/>
            <p:nvPr/>
          </p:nvSpPr>
          <p:spPr>
            <a:xfrm>
              <a:off x="3101546" y="2118487"/>
              <a:ext cx="1940011" cy="1477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__or__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__and__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__xor__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name</a:t>
              </a:r>
            </a:p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58406-1FF4-F24D-B751-27FFBF5DAC4E}"/>
              </a:ext>
            </a:extLst>
          </p:cNvPr>
          <p:cNvSpPr/>
          <p:nvPr/>
        </p:nvSpPr>
        <p:spPr>
          <a:xfrm>
            <a:off x="4239080" y="2526882"/>
            <a:ext cx="2758069" cy="370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ModelFactory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EE74D-D67D-CD49-A4FA-ED1EDF3A2485}"/>
              </a:ext>
            </a:extLst>
          </p:cNvPr>
          <p:cNvSpPr/>
          <p:nvPr/>
        </p:nvSpPr>
        <p:spPr>
          <a:xfrm>
            <a:off x="4239079" y="2972436"/>
            <a:ext cx="275807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__call__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getattr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get_params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hyperparam_defaults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hyperparam_schema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input_schema_fit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input_schema_predict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input_schema_transform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output_schema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A1B1EB-B606-A241-933A-A6DCB5719F07}"/>
              </a:ext>
            </a:extLst>
          </p:cNvPr>
          <p:cNvSpPr/>
          <p:nvPr/>
        </p:nvSpPr>
        <p:spPr>
          <a:xfrm>
            <a:off x="669589" y="5664543"/>
            <a:ext cx="2949145" cy="101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sklearn_wrappers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AC5FA-17EB-9D42-8F97-3DD04C2CE15E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H="1" flipV="1">
            <a:off x="2142062" y="5210748"/>
            <a:ext cx="2100" cy="45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103ADB3-F52E-3348-B36F-1A6814E8E848}"/>
              </a:ext>
            </a:extLst>
          </p:cNvPr>
          <p:cNvSpPr/>
          <p:nvPr/>
        </p:nvSpPr>
        <p:spPr>
          <a:xfrm>
            <a:off x="669588" y="6095800"/>
            <a:ext cx="294914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4746D9-A963-8043-AEDC-8B2211D059E1}"/>
              </a:ext>
            </a:extLst>
          </p:cNvPr>
          <p:cNvSpPr/>
          <p:nvPr/>
        </p:nvSpPr>
        <p:spPr>
          <a:xfrm>
            <a:off x="7113472" y="2526882"/>
            <a:ext cx="2437959" cy="253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ModelChoice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2D1EE4-CD14-8A4F-BBA3-CB6D1E9F90A4}"/>
              </a:ext>
            </a:extLst>
          </p:cNvPr>
          <p:cNvSpPr/>
          <p:nvPr/>
        </p:nvSpPr>
        <p:spPr>
          <a:xfrm>
            <a:off x="7113471" y="2985688"/>
            <a:ext cx="2437960" cy="2142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json_to_graphviz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json_to_python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to_python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EAB01E-6581-3F46-B4DE-0A1362248F70}"/>
              </a:ext>
            </a:extLst>
          </p:cNvPr>
          <p:cNvSpPr/>
          <p:nvPr/>
        </p:nvSpPr>
        <p:spPr>
          <a:xfrm>
            <a:off x="9654648" y="2526349"/>
            <a:ext cx="2437957" cy="421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MetaModel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2DD46A-B884-254D-B53B-D67F8E7863C3}"/>
              </a:ext>
            </a:extLst>
          </p:cNvPr>
          <p:cNvSpPr/>
          <p:nvPr/>
        </p:nvSpPr>
        <p:spPr>
          <a:xfrm>
            <a:off x="9654648" y="2948653"/>
            <a:ext cx="2437960" cy="3796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json_to_graphviz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is_in_topological_order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names_of_leaves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names_of_roots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sort_topologically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create_clone_from_hyperopt_search_space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8D7EB7-66B8-9340-989E-1461C0AD4F20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2142061" y="1989367"/>
            <a:ext cx="4186756" cy="53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AEF3CB-E964-C44D-9FB5-A2337627130F}"/>
              </a:ext>
            </a:extLst>
          </p:cNvPr>
          <p:cNvCxnSpPr>
            <a:stCxn id="28" idx="0"/>
            <a:endCxn id="18" idx="2"/>
          </p:cNvCxnSpPr>
          <p:nvPr/>
        </p:nvCxnSpPr>
        <p:spPr>
          <a:xfrm flipV="1">
            <a:off x="5618115" y="1989367"/>
            <a:ext cx="710702" cy="53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E7B086-5FA6-C44F-9169-A7EF471202D6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6328817" y="1989367"/>
            <a:ext cx="2003636" cy="53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19A822-E8C1-0545-8829-7AB7C452ED33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H="1" flipV="1">
            <a:off x="6328817" y="1989367"/>
            <a:ext cx="4544810" cy="53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3">
            <a:extLst>
              <a:ext uri="{FF2B5EF4-FFF2-40B4-BE49-F238E27FC236}">
                <a16:creationId xmlns:a16="http://schemas.microsoft.com/office/drawing/2014/main" id="{1D0B78E1-4915-4FA4-8332-9571A4C1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Arial" panose="020B0604020202020204" pitchFamily="34" charset="0"/>
              </a:rPr>
              <a:t>Pre-Refactoring</a:t>
            </a:r>
            <a:br>
              <a:rPr lang="en-US" sz="4800">
                <a:latin typeface="Arial" panose="020B0604020202020204" pitchFamily="34" charset="0"/>
              </a:rPr>
            </a:br>
            <a:r>
              <a:rPr lang="en-US" sz="4800">
                <a:latin typeface="Arial" panose="020B0604020202020204" pitchFamily="34" charset="0"/>
              </a:rPr>
              <a:t>Status Quo</a:t>
            </a:r>
          </a:p>
        </p:txBody>
      </p:sp>
    </p:spTree>
    <p:extLst>
      <p:ext uri="{BB962C8B-B14F-4D97-AF65-F5344CB8AC3E}">
        <p14:creationId xmlns:p14="http://schemas.microsoft.com/office/powerpoint/2010/main" val="42372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020E7D-3889-E34D-95F1-898E7379696F}"/>
              </a:ext>
            </a:extLst>
          </p:cNvPr>
          <p:cNvSpPr/>
          <p:nvPr/>
        </p:nvSpPr>
        <p:spPr>
          <a:xfrm>
            <a:off x="164754" y="2526882"/>
            <a:ext cx="3954614" cy="269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ModelWithSchemas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1A72A-D096-CD49-B777-BF8A0B059008}"/>
              </a:ext>
            </a:extLst>
          </p:cNvPr>
          <p:cNvSpPr/>
          <p:nvPr/>
        </p:nvSpPr>
        <p:spPr>
          <a:xfrm>
            <a:off x="164756" y="2902424"/>
            <a:ext cx="39546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enum_to_strings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get_params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get_params_all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hyperparam_schema_with_hyperparams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long_name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sklearn_predict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sklearn_transform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5AD0E8-0D4F-2F4A-A0EE-207366FB366B}"/>
              </a:ext>
            </a:extLst>
          </p:cNvPr>
          <p:cNvGrpSpPr/>
          <p:nvPr/>
        </p:nvGrpSpPr>
        <p:grpSpPr>
          <a:xfrm>
            <a:off x="5544163" y="281948"/>
            <a:ext cx="1569308" cy="1707420"/>
            <a:chOff x="3101546" y="1690688"/>
            <a:chExt cx="1940011" cy="19051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A8C96-85E6-484E-96B0-6E241F637A0C}"/>
                </a:ext>
              </a:extLst>
            </p:cNvPr>
            <p:cNvSpPr/>
            <p:nvPr/>
          </p:nvSpPr>
          <p:spPr>
            <a:xfrm>
              <a:off x="3101546" y="1690688"/>
              <a:ext cx="194001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A34D87-4BE8-714D-8915-145B7BC571C0}"/>
                </a:ext>
              </a:extLst>
            </p:cNvPr>
            <p:cNvSpPr/>
            <p:nvPr/>
          </p:nvSpPr>
          <p:spPr>
            <a:xfrm>
              <a:off x="3101546" y="2118487"/>
              <a:ext cx="1940011" cy="1477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__or__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__and__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__xor__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name</a:t>
              </a:r>
            </a:p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58406-1FF4-F24D-B751-27FFBF5DAC4E}"/>
              </a:ext>
            </a:extLst>
          </p:cNvPr>
          <p:cNvSpPr/>
          <p:nvPr/>
        </p:nvSpPr>
        <p:spPr>
          <a:xfrm>
            <a:off x="4239080" y="2526882"/>
            <a:ext cx="2758069" cy="370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ModelFactory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EE74D-D67D-CD49-A4FA-ED1EDF3A2485}"/>
              </a:ext>
            </a:extLst>
          </p:cNvPr>
          <p:cNvSpPr/>
          <p:nvPr/>
        </p:nvSpPr>
        <p:spPr>
          <a:xfrm>
            <a:off x="4239079" y="2849326"/>
            <a:ext cx="275807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__call__ - to get the trainable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getattr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get_params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hyperparam_defaults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hyperparam_schema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input_schema_fit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input_schema_predict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input_schema_transform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output_schema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A1B1EB-B606-A241-933A-A6DCB5719F07}"/>
              </a:ext>
            </a:extLst>
          </p:cNvPr>
          <p:cNvSpPr/>
          <p:nvPr/>
        </p:nvSpPr>
        <p:spPr>
          <a:xfrm>
            <a:off x="669589" y="5664543"/>
            <a:ext cx="2949145" cy="101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sklearn_wrappers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AC5FA-17EB-9D42-8F97-3DD04C2CE15E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H="1" flipV="1">
            <a:off x="2142062" y="5210748"/>
            <a:ext cx="2100" cy="45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103ADB3-F52E-3348-B36F-1A6814E8E848}"/>
              </a:ext>
            </a:extLst>
          </p:cNvPr>
          <p:cNvSpPr/>
          <p:nvPr/>
        </p:nvSpPr>
        <p:spPr>
          <a:xfrm>
            <a:off x="669588" y="6095800"/>
            <a:ext cx="294914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4746D9-A963-8043-AEDC-8B2211D059E1}"/>
              </a:ext>
            </a:extLst>
          </p:cNvPr>
          <p:cNvSpPr/>
          <p:nvPr/>
        </p:nvSpPr>
        <p:spPr>
          <a:xfrm>
            <a:off x="7113472" y="2526882"/>
            <a:ext cx="2437959" cy="253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ModelChoice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2D1EE4-CD14-8A4F-BBA3-CB6D1E9F90A4}"/>
              </a:ext>
            </a:extLst>
          </p:cNvPr>
          <p:cNvSpPr/>
          <p:nvPr/>
        </p:nvSpPr>
        <p:spPr>
          <a:xfrm>
            <a:off x="7113471" y="2985688"/>
            <a:ext cx="2437960" cy="2142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json_to_graphviz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json_to_python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to_python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EAB01E-6581-3F46-B4DE-0A1362248F70}"/>
              </a:ext>
            </a:extLst>
          </p:cNvPr>
          <p:cNvSpPr/>
          <p:nvPr/>
        </p:nvSpPr>
        <p:spPr>
          <a:xfrm>
            <a:off x="9654648" y="2526349"/>
            <a:ext cx="2437957" cy="421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MetaModel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2DD46A-B884-254D-B53B-D67F8E7863C3}"/>
              </a:ext>
            </a:extLst>
          </p:cNvPr>
          <p:cNvSpPr/>
          <p:nvPr/>
        </p:nvSpPr>
        <p:spPr>
          <a:xfrm>
            <a:off x="9654648" y="2948653"/>
            <a:ext cx="2437960" cy="3796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json_to_graphviz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is_in_topological_order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names_of_leaves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names_of_roots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sort_topologically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to_graphviz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to_json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create_clone_from_hyperopt_search_space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8D7EB7-66B8-9340-989E-1461C0AD4F20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2142061" y="1989367"/>
            <a:ext cx="4186756" cy="53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AEF3CB-E964-C44D-9FB5-A2337627130F}"/>
              </a:ext>
            </a:extLst>
          </p:cNvPr>
          <p:cNvCxnSpPr>
            <a:stCxn id="28" idx="0"/>
            <a:endCxn id="18" idx="2"/>
          </p:cNvCxnSpPr>
          <p:nvPr/>
        </p:nvCxnSpPr>
        <p:spPr>
          <a:xfrm flipV="1">
            <a:off x="5618115" y="1989367"/>
            <a:ext cx="710702" cy="53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E7B086-5FA6-C44F-9169-A7EF471202D6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6328817" y="1989367"/>
            <a:ext cx="2003636" cy="53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19A822-E8C1-0545-8829-7AB7C452ED33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H="1" flipV="1">
            <a:off x="6328817" y="1989367"/>
            <a:ext cx="4544810" cy="53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7460D3E-5D60-8740-9C0B-3B2414C7E936}"/>
              </a:ext>
            </a:extLst>
          </p:cNvPr>
          <p:cNvSpPr/>
          <p:nvPr/>
        </p:nvSpPr>
        <p:spPr>
          <a:xfrm>
            <a:off x="6997149" y="79185"/>
            <a:ext cx="1514553" cy="476655"/>
          </a:xfrm>
          <a:prstGeom prst="wedgeRoundRectCallout">
            <a:avLst>
              <a:gd name="adj1" fmla="val -63315"/>
              <a:gd name="adj2" fmla="val 8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Operator?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F8C36377-6294-934C-8448-7B88A5AB87E3}"/>
              </a:ext>
            </a:extLst>
          </p:cNvPr>
          <p:cNvSpPr/>
          <p:nvPr/>
        </p:nvSpPr>
        <p:spPr>
          <a:xfrm>
            <a:off x="2656768" y="1479857"/>
            <a:ext cx="2293015" cy="962647"/>
          </a:xfrm>
          <a:prstGeom prst="wedgeRoundRectCallout">
            <a:avLst>
              <a:gd name="adj1" fmla="val -63315"/>
              <a:gd name="adj2" fmla="val 8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IndividualOperator?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 we want to name an interface that? How about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OperatorWithSchemas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?)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0940C90A-9969-BA4E-B061-D999BC8D7B8F}"/>
              </a:ext>
            </a:extLst>
          </p:cNvPr>
          <p:cNvSpPr/>
          <p:nvPr/>
        </p:nvSpPr>
        <p:spPr>
          <a:xfrm>
            <a:off x="1291664" y="4548273"/>
            <a:ext cx="2730207" cy="878103"/>
          </a:xfrm>
          <a:prstGeom prst="wedgeRoundRectCallout">
            <a:avLst>
              <a:gd name="adj1" fmla="val -63315"/>
              <a:gd name="adj2" fmla="val 8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get rid of these, how about for cases where we need to add new methods to some wrappers?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884D85FC-DF36-A848-B352-83AC8DA31125}"/>
              </a:ext>
            </a:extLst>
          </p:cNvPr>
          <p:cNvSpPr/>
          <p:nvPr/>
        </p:nvSpPr>
        <p:spPr>
          <a:xfrm>
            <a:off x="8186327" y="701301"/>
            <a:ext cx="2730207" cy="878103"/>
          </a:xfrm>
          <a:prstGeom prst="wedgeRoundRectCallout">
            <a:avLst>
              <a:gd name="adj1" fmla="val -41581"/>
              <a:gd name="adj2" fmla="val 172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really a subgraph of the pipeline?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CF1C7184-D4A6-B84B-8358-D5194C2853EB}"/>
              </a:ext>
            </a:extLst>
          </p:cNvPr>
          <p:cNvSpPr/>
          <p:nvPr/>
        </p:nvSpPr>
        <p:spPr>
          <a:xfrm>
            <a:off x="10469085" y="1613825"/>
            <a:ext cx="2730207" cy="878103"/>
          </a:xfrm>
          <a:prstGeom prst="wedgeRoundRectCallout">
            <a:avLst>
              <a:gd name="adj1" fmla="val -39799"/>
              <a:gd name="adj2" fmla="val 705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Pipeline, Plan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this can be the pipeline and a plan can contain a pipeline + constraints which created it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8945E9CC-3EC6-7D40-9FFE-91B783F10586}"/>
              </a:ext>
            </a:extLst>
          </p:cNvPr>
          <p:cNvSpPr/>
          <p:nvPr/>
        </p:nvSpPr>
        <p:spPr>
          <a:xfrm>
            <a:off x="669588" y="58212"/>
            <a:ext cx="3095016" cy="1177201"/>
          </a:xfrm>
          <a:prstGeom prst="wedgeRoundRectCallout">
            <a:avLst>
              <a:gd name="adj1" fmla="val -63315"/>
              <a:gd name="adj2" fmla="val 8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have classes for individual operators and pipeline and marker interfaces for the stages.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733A5E84-2E6E-2A4C-B623-45FA799E0226}"/>
              </a:ext>
            </a:extLst>
          </p:cNvPr>
          <p:cNvSpPr/>
          <p:nvPr/>
        </p:nvSpPr>
        <p:spPr>
          <a:xfrm>
            <a:off x="5608971" y="1104013"/>
            <a:ext cx="2254225" cy="1233193"/>
          </a:xfrm>
          <a:prstGeom prst="wedgeRoundRectCallout">
            <a:avLst>
              <a:gd name="adj1" fmla="val -63315"/>
              <a:gd name="adj2" fmla="val 8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we create instances of these named PCA,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Just like now?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02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1014CF-2E3E-E641-A0B1-093A50231BC1}"/>
              </a:ext>
            </a:extLst>
          </p:cNvPr>
          <p:cNvGrpSpPr/>
          <p:nvPr/>
        </p:nvGrpSpPr>
        <p:grpSpPr>
          <a:xfrm>
            <a:off x="5327603" y="39653"/>
            <a:ext cx="1510349" cy="1258699"/>
            <a:chOff x="3101546" y="1690688"/>
            <a:chExt cx="1940011" cy="19293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BC04F-F1DC-374D-B325-7CBC287ABA95}"/>
                </a:ext>
              </a:extLst>
            </p:cNvPr>
            <p:cNvSpPr/>
            <p:nvPr/>
          </p:nvSpPr>
          <p:spPr>
            <a:xfrm>
              <a:off x="3101546" y="1690688"/>
              <a:ext cx="194001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Operator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188A74-1284-A248-8149-AB7C11608F47}"/>
                </a:ext>
              </a:extLst>
            </p:cNvPr>
            <p:cNvSpPr/>
            <p:nvPr/>
          </p:nvSpPr>
          <p:spPr>
            <a:xfrm>
              <a:off x="3101547" y="2132529"/>
              <a:ext cx="1940010" cy="1487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__or__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__and__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__xor__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to_json</a:t>
              </a:r>
            </a:p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6E73D-0C87-C849-A98F-01F4CA474450}"/>
              </a:ext>
            </a:extLst>
          </p:cNvPr>
          <p:cNvGrpSpPr/>
          <p:nvPr/>
        </p:nvGrpSpPr>
        <p:grpSpPr>
          <a:xfrm>
            <a:off x="2165684" y="1653122"/>
            <a:ext cx="1985213" cy="1213405"/>
            <a:chOff x="3101546" y="1690688"/>
            <a:chExt cx="2246821" cy="2066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24254C-33E1-F742-9C29-F5B7C9BADBC2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IndividualOperator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097A35-24C6-C74F-88F2-54E813EF6327}"/>
                </a:ext>
              </a:extLst>
            </p:cNvPr>
            <p:cNvSpPr/>
            <p:nvPr/>
          </p:nvSpPr>
          <p:spPr>
            <a:xfrm>
              <a:off x="3101546" y="2061582"/>
              <a:ext cx="2246820" cy="16952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get_schemas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get_tags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hyperparam_defaults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hyperparam_schema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_enum_to_strings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4FA29-09F6-9449-8763-9C120BE6FD9E}"/>
              </a:ext>
            </a:extLst>
          </p:cNvPr>
          <p:cNvGrpSpPr/>
          <p:nvPr/>
        </p:nvGrpSpPr>
        <p:grpSpPr>
          <a:xfrm>
            <a:off x="2526633" y="2939484"/>
            <a:ext cx="1624262" cy="1213404"/>
            <a:chOff x="3101546" y="1690688"/>
            <a:chExt cx="2246821" cy="20661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2B43C-6299-E845-BCD4-6D8FA910BB38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PlannedIndividualOp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0DEB85-64AA-6D40-9D0F-EB11E39EDC99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8BFB13-144E-2B48-8B4F-01B74D10E987}"/>
              </a:ext>
            </a:extLst>
          </p:cNvPr>
          <p:cNvGrpSpPr/>
          <p:nvPr/>
        </p:nvGrpSpPr>
        <p:grpSpPr>
          <a:xfrm>
            <a:off x="2526632" y="4276134"/>
            <a:ext cx="1624263" cy="1213404"/>
            <a:chOff x="3101546" y="1690688"/>
            <a:chExt cx="2246821" cy="20661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43DB61-4F8E-964D-841B-A0170E0AC9E8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TrainableIndividualOp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6CF113-C718-674B-A26B-E195AD0A8240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get_params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52B15D-D08A-4C4A-AF47-25D52F2A9EA2}"/>
              </a:ext>
            </a:extLst>
          </p:cNvPr>
          <p:cNvGrpSpPr/>
          <p:nvPr/>
        </p:nvGrpSpPr>
        <p:grpSpPr>
          <a:xfrm>
            <a:off x="2526633" y="5567903"/>
            <a:ext cx="1624264" cy="1213404"/>
            <a:chOff x="3101546" y="1690688"/>
            <a:chExt cx="2246821" cy="20661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409C31-D2DB-F54D-8672-72040C819683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TrainedIndividualOp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EBD69B-2CE2-1543-A711-FDC2FCA3DC79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6E2CA5-A0F7-124E-94C7-5B59A8D42AB2}"/>
              </a:ext>
            </a:extLst>
          </p:cNvPr>
          <p:cNvGrpSpPr/>
          <p:nvPr/>
        </p:nvGrpSpPr>
        <p:grpSpPr>
          <a:xfrm>
            <a:off x="7928662" y="1647555"/>
            <a:ext cx="1510352" cy="1213404"/>
            <a:chOff x="3101546" y="1690688"/>
            <a:chExt cx="2246821" cy="20661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2DA56D-58D9-9546-86C6-4FD85541E858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367904-8A65-5F4C-870C-3F9699C24183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get_models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84618-E8AA-5449-8643-D836975410D4}"/>
              </a:ext>
            </a:extLst>
          </p:cNvPr>
          <p:cNvGrpSpPr/>
          <p:nvPr/>
        </p:nvGrpSpPr>
        <p:grpSpPr>
          <a:xfrm>
            <a:off x="7933267" y="2934082"/>
            <a:ext cx="1510352" cy="1213404"/>
            <a:chOff x="3101546" y="1690688"/>
            <a:chExt cx="2246821" cy="20661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749D72-134A-E34D-8AA2-074277EEDE9F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PlannedPipeline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1C07A-6395-9848-96C3-54680AD4B14A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get_edges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is_in_topological_order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sort_topologically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CEE85-33D0-8D4E-BC72-9414250D12C2}"/>
              </a:ext>
            </a:extLst>
          </p:cNvPr>
          <p:cNvGrpSpPr/>
          <p:nvPr/>
        </p:nvGrpSpPr>
        <p:grpSpPr>
          <a:xfrm>
            <a:off x="7933267" y="4276134"/>
            <a:ext cx="1501143" cy="1213404"/>
            <a:chOff x="3101546" y="1690688"/>
            <a:chExt cx="2246821" cy="20661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E252DC-DC0A-4641-9994-A41B97190F5F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TrainablePipeline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3082C7-E81C-E149-B50A-C80CBC4EAFB4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42322-D3AD-5B4D-B351-2DCF144DC0B9}"/>
              </a:ext>
            </a:extLst>
          </p:cNvPr>
          <p:cNvGrpSpPr/>
          <p:nvPr/>
        </p:nvGrpSpPr>
        <p:grpSpPr>
          <a:xfrm>
            <a:off x="7942475" y="5567903"/>
            <a:ext cx="1501142" cy="1213404"/>
            <a:chOff x="3101546" y="1690688"/>
            <a:chExt cx="2246821" cy="206615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8502E6-701B-0D4D-A6B3-B1CABBE4E2E9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TrainedPipeline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A475A4-4833-8D47-982E-EA7CA47C6B5B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451CE5-D3C2-D345-BD6A-CD65D8D22078}"/>
              </a:ext>
            </a:extLst>
          </p:cNvPr>
          <p:cNvGrpSpPr/>
          <p:nvPr/>
        </p:nvGrpSpPr>
        <p:grpSpPr>
          <a:xfrm>
            <a:off x="5327599" y="1652682"/>
            <a:ext cx="1510352" cy="1213404"/>
            <a:chOff x="3101546" y="1690688"/>
            <a:chExt cx="2246821" cy="20661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20B2C0-AC04-194D-9BC5-65D18B70C796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MetaModel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084D50-F5BE-F94F-93DE-4B2F0B12BE7E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auto_assemble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82302E-AC11-5442-9C84-F62B75FDC1F9}"/>
              </a:ext>
            </a:extLst>
          </p:cNvPr>
          <p:cNvGrpSpPr/>
          <p:nvPr/>
        </p:nvGrpSpPr>
        <p:grpSpPr>
          <a:xfrm>
            <a:off x="5327600" y="2934082"/>
            <a:ext cx="1510352" cy="1213404"/>
            <a:chOff x="3101546" y="1690688"/>
            <a:chExt cx="2246821" cy="206615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027A5A-5115-2A4D-A0FB-C03DE79C9B8D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Planned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D960F8-9530-564F-B945-ED4075D6D0EA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auto_configure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__call__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855D68-102D-2848-84F6-80D5E1A77EC8}"/>
              </a:ext>
            </a:extLst>
          </p:cNvPr>
          <p:cNvGrpSpPr/>
          <p:nvPr/>
        </p:nvGrpSpPr>
        <p:grpSpPr>
          <a:xfrm>
            <a:off x="5327604" y="4276134"/>
            <a:ext cx="1510351" cy="1213404"/>
            <a:chOff x="3101546" y="1690688"/>
            <a:chExt cx="2246821" cy="206615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499157-3BCC-3243-AE29-82ED22548B6E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Trainable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C51899-8407-5B47-B079-5E80573B9581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E3AF5E-A217-8D4D-B306-2D12DAE790EF}"/>
              </a:ext>
            </a:extLst>
          </p:cNvPr>
          <p:cNvGrpSpPr/>
          <p:nvPr/>
        </p:nvGrpSpPr>
        <p:grpSpPr>
          <a:xfrm>
            <a:off x="5327604" y="5583937"/>
            <a:ext cx="1510350" cy="1213404"/>
            <a:chOff x="3101546" y="1690688"/>
            <a:chExt cx="2246821" cy="206615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E9F577-BAB7-6F44-8584-17AEFBA1FE9B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Trained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FB17D6-096B-0543-8A40-221256A60E92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get_feature_names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E8078A-297D-2A45-B161-142069FBA882}"/>
              </a:ext>
            </a:extLst>
          </p:cNvPr>
          <p:cNvGrpSpPr/>
          <p:nvPr/>
        </p:nvGrpSpPr>
        <p:grpSpPr>
          <a:xfrm>
            <a:off x="10140236" y="39653"/>
            <a:ext cx="1510352" cy="1242599"/>
            <a:chOff x="3101546" y="1640975"/>
            <a:chExt cx="2246821" cy="211587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411988-4FEB-CD45-A959-8525D9A017B2}"/>
                </a:ext>
              </a:extLst>
            </p:cNvPr>
            <p:cNvSpPr/>
            <p:nvPr/>
          </p:nvSpPr>
          <p:spPr>
            <a:xfrm>
              <a:off x="3101546" y="1640975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OperatorChoice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971E9B3-AFA3-344B-A590-177683EBCFA0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958DEC9-9DE9-284B-B8A6-BD13A0B1B8F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4443149" y="13494"/>
            <a:ext cx="354770" cy="2924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365464A-64F6-0643-9854-407CB43B443D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rot="16200000" flipV="1">
            <a:off x="7208707" y="172424"/>
            <a:ext cx="349203" cy="2601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C21770-5AD5-8248-84BD-A9F97F72FB43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4150896" y="2368733"/>
            <a:ext cx="1176703" cy="3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304955-7B05-4747-93E0-3C3F3FC4FD4C}"/>
              </a:ext>
            </a:extLst>
          </p:cNvPr>
          <p:cNvCxnSpPr>
            <a:stCxn id="12" idx="3"/>
            <a:endCxn id="37" idx="1"/>
          </p:cNvCxnSpPr>
          <p:nvPr/>
        </p:nvCxnSpPr>
        <p:spPr>
          <a:xfrm flipV="1">
            <a:off x="4150894" y="3682553"/>
            <a:ext cx="1176706" cy="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FF71CE-2A27-1541-A20D-FA30A7997681}"/>
              </a:ext>
            </a:extLst>
          </p:cNvPr>
          <p:cNvCxnSpPr>
            <a:stCxn id="15" idx="3"/>
            <a:endCxn id="40" idx="1"/>
          </p:cNvCxnSpPr>
          <p:nvPr/>
        </p:nvCxnSpPr>
        <p:spPr>
          <a:xfrm>
            <a:off x="4150894" y="5024605"/>
            <a:ext cx="117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A938A5-198F-E24C-9667-653B22853DF1}"/>
              </a:ext>
            </a:extLst>
          </p:cNvPr>
          <p:cNvCxnSpPr>
            <a:stCxn id="18" idx="3"/>
            <a:endCxn id="43" idx="1"/>
          </p:cNvCxnSpPr>
          <p:nvPr/>
        </p:nvCxnSpPr>
        <p:spPr>
          <a:xfrm>
            <a:off x="4150896" y="6316374"/>
            <a:ext cx="1176708" cy="1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20C7FC-18C0-654C-ADA2-CDC25C24A3E2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 flipV="1">
            <a:off x="6837952" y="813128"/>
            <a:ext cx="3302284" cy="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74B7D6-EE28-B64D-A764-C3AA1C2DD83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flipH="1">
            <a:off x="6837950" y="2396026"/>
            <a:ext cx="1090712" cy="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B0F15A-01BF-E140-B894-F78FECBAE1E7}"/>
              </a:ext>
            </a:extLst>
          </p:cNvPr>
          <p:cNvCxnSpPr>
            <a:stCxn id="25" idx="1"/>
            <a:endCxn id="37" idx="3"/>
          </p:cNvCxnSpPr>
          <p:nvPr/>
        </p:nvCxnSpPr>
        <p:spPr>
          <a:xfrm flipH="1">
            <a:off x="6837951" y="3682553"/>
            <a:ext cx="1095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1EA5B9-F700-AA46-A97C-899E0016847E}"/>
              </a:ext>
            </a:extLst>
          </p:cNvPr>
          <p:cNvCxnSpPr>
            <a:stCxn id="28" idx="1"/>
            <a:endCxn id="40" idx="3"/>
          </p:cNvCxnSpPr>
          <p:nvPr/>
        </p:nvCxnSpPr>
        <p:spPr>
          <a:xfrm flipH="1">
            <a:off x="6837954" y="5024605"/>
            <a:ext cx="109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712632-B9EC-E545-B77D-1C39872A7899}"/>
              </a:ext>
            </a:extLst>
          </p:cNvPr>
          <p:cNvCxnSpPr>
            <a:stCxn id="31" idx="1"/>
            <a:endCxn id="43" idx="3"/>
          </p:cNvCxnSpPr>
          <p:nvPr/>
        </p:nvCxnSpPr>
        <p:spPr>
          <a:xfrm flipH="1">
            <a:off x="6837953" y="6316374"/>
            <a:ext cx="1104522" cy="1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45AC2F-2C76-AA45-8C19-83FFFFF1AB5D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3158290" y="2866527"/>
            <a:ext cx="180474" cy="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382578-B7A7-6A47-8DDA-0B5BB01C492A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3338764" y="4152888"/>
            <a:ext cx="0" cy="12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A63B75-F08E-5B46-BA1A-A45AE4EC7ED1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H="1" flipV="1">
            <a:off x="3338763" y="5489538"/>
            <a:ext cx="2" cy="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A1D2F0D-BE0A-2246-8C1B-0F7C68C332E9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flipH="1" flipV="1">
            <a:off x="8683838" y="2860959"/>
            <a:ext cx="4605" cy="7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52CD00-C85E-9E4F-8C14-88AEF32BB7E4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8683839" y="4147486"/>
            <a:ext cx="4604" cy="12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7E926BD-C8F3-7846-9569-19959D4F3362}"/>
              </a:ext>
            </a:extLst>
          </p:cNvPr>
          <p:cNvCxnSpPr>
            <a:stCxn id="30" idx="0"/>
            <a:endCxn id="28" idx="2"/>
          </p:cNvCxnSpPr>
          <p:nvPr/>
        </p:nvCxnSpPr>
        <p:spPr>
          <a:xfrm flipH="1" flipV="1">
            <a:off x="8683838" y="5489538"/>
            <a:ext cx="9208" cy="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3">
            <a:extLst>
              <a:ext uri="{FF2B5EF4-FFF2-40B4-BE49-F238E27FC236}">
                <a16:creationId xmlns:a16="http://schemas.microsoft.com/office/drawing/2014/main" id="{F145286F-8E1A-49BF-9C45-B489C9FA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9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Arial" panose="020B0604020202020204" pitchFamily="34" charset="0"/>
              </a:rPr>
              <a:t>Marker Interfaces</a:t>
            </a:r>
            <a:br>
              <a:rPr lang="en-US" sz="4800">
                <a:latin typeface="Arial" panose="020B0604020202020204" pitchFamily="34" charset="0"/>
              </a:rPr>
            </a:br>
            <a:r>
              <a:rPr lang="en-US" sz="4800">
                <a:latin typeface="Arial" panose="020B0604020202020204" pitchFamily="34" charset="0"/>
              </a:rPr>
              <a:t>without delegation</a:t>
            </a:r>
          </a:p>
        </p:txBody>
      </p:sp>
    </p:spTree>
    <p:extLst>
      <p:ext uri="{BB962C8B-B14F-4D97-AF65-F5344CB8AC3E}">
        <p14:creationId xmlns:p14="http://schemas.microsoft.com/office/powerpoint/2010/main" val="348622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6292E1-57AC-1A40-873C-229E98375F5A}"/>
              </a:ext>
            </a:extLst>
          </p:cNvPr>
          <p:cNvGrpSpPr/>
          <p:nvPr/>
        </p:nvGrpSpPr>
        <p:grpSpPr>
          <a:xfrm>
            <a:off x="3174756" y="636416"/>
            <a:ext cx="2284380" cy="3081341"/>
            <a:chOff x="3101546" y="1690688"/>
            <a:chExt cx="1940011" cy="19293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BCA814-9E80-D544-A19C-74DFE43F4202}"/>
                </a:ext>
              </a:extLst>
            </p:cNvPr>
            <p:cNvSpPr/>
            <p:nvPr/>
          </p:nvSpPr>
          <p:spPr>
            <a:xfrm>
              <a:off x="3101546" y="1690688"/>
              <a:ext cx="194001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Operator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(delegates many of the methods to the state object)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9AD997-4225-8942-935B-EB283FAB8737}"/>
                </a:ext>
              </a:extLst>
            </p:cNvPr>
            <p:cNvSpPr/>
            <p:nvPr/>
          </p:nvSpPr>
          <p:spPr>
            <a:xfrm>
              <a:off x="3101547" y="2132529"/>
              <a:ext cx="1940010" cy="1487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state_object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__or__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__and__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__xor__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to_json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auto_assemble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auto_configure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get_feature_names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D2F908-A856-EA44-9311-DCD1D9490973}"/>
              </a:ext>
            </a:extLst>
          </p:cNvPr>
          <p:cNvGrpSpPr/>
          <p:nvPr/>
        </p:nvGrpSpPr>
        <p:grpSpPr>
          <a:xfrm>
            <a:off x="7288746" y="924859"/>
            <a:ext cx="2264328" cy="2022878"/>
            <a:chOff x="3101546" y="1690688"/>
            <a:chExt cx="2246821" cy="20661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EE082-2A1A-3949-8FCA-48DDE73D841C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967287-C9A9-384A-A00A-4B804C9D8E7E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auto_assemble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auto_configure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get_feature_names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58E78-F539-3C4E-8AE2-E22D7D588319}"/>
              </a:ext>
            </a:extLst>
          </p:cNvPr>
          <p:cNvGrpSpPr/>
          <p:nvPr/>
        </p:nvGrpSpPr>
        <p:grpSpPr>
          <a:xfrm>
            <a:off x="4392338" y="4690693"/>
            <a:ext cx="2369409" cy="1794328"/>
            <a:chOff x="3101546" y="1690688"/>
            <a:chExt cx="2246821" cy="20661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CC6B84-6E69-9948-84DF-D08D1DDD106F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Planned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62EE2-0852-444C-A36A-F24589361B0E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auto_configure: calls the appropriate optimizer and returns a new instance with state as  ‘Trainable’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NotValidOperationError for all other operations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38754-9974-4C4D-9ADE-C5AF186018B7}"/>
              </a:ext>
            </a:extLst>
          </p:cNvPr>
          <p:cNvGrpSpPr/>
          <p:nvPr/>
        </p:nvGrpSpPr>
        <p:grpSpPr>
          <a:xfrm>
            <a:off x="7160798" y="4690693"/>
            <a:ext cx="2148039" cy="1774800"/>
            <a:chOff x="3101546" y="1690688"/>
            <a:chExt cx="2246821" cy="20661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FA0C4A-9128-7D4F-A224-810E48C6F621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Trainable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9053A3-08F2-3346-8282-56A79B3FEC1B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fit: Calls _fit on the calling operator object, sets the state to ‘Trained’ on the result and returns 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NotValidOperationError for all other operations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141072-204D-D149-8418-2BA403431C3F}"/>
              </a:ext>
            </a:extLst>
          </p:cNvPr>
          <p:cNvGrpSpPr/>
          <p:nvPr/>
        </p:nvGrpSpPr>
        <p:grpSpPr>
          <a:xfrm>
            <a:off x="9707886" y="4690693"/>
            <a:ext cx="2058997" cy="1774800"/>
            <a:chOff x="3101546" y="1690688"/>
            <a:chExt cx="2246821" cy="20661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BA7E5A-B296-544A-A086-761545483626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D35C36-840C-2D4C-8EE4-FA62ACD6A9DC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Predict: calls _predict on the calling operator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Transform: calls _transform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get_feature_names: calls _get_feature_names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NotValidOperationError for all other operations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D0EEF9-BA9E-2F48-A774-264DCDAC1A56}"/>
              </a:ext>
            </a:extLst>
          </p:cNvPr>
          <p:cNvGrpSpPr/>
          <p:nvPr/>
        </p:nvGrpSpPr>
        <p:grpSpPr>
          <a:xfrm>
            <a:off x="1678016" y="4690693"/>
            <a:ext cx="2193763" cy="1794328"/>
            <a:chOff x="3101546" y="1690688"/>
            <a:chExt cx="2246821" cy="206615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0E5619-7AC8-DE4E-9E71-79A4912A605B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C53DF-1619-2D41-911B-C522A6A105B2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auto_assemble: calls the planner and returns a new instance of operator based on that with state as ‘Planned’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NotValidOperationError for all other operations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3651B-3D7F-D945-B688-82A863F20944}"/>
              </a:ext>
            </a:extLst>
          </p:cNvPr>
          <p:cNvGrpSpPr/>
          <p:nvPr/>
        </p:nvGrpSpPr>
        <p:grpSpPr>
          <a:xfrm>
            <a:off x="5459136" y="2013393"/>
            <a:ext cx="1829609" cy="283536"/>
            <a:chOff x="4704347" y="2066550"/>
            <a:chExt cx="2584399" cy="176082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807C3AB6-D5CC-044E-94FC-02855A00DC47}"/>
                </a:ext>
              </a:extLst>
            </p:cNvPr>
            <p:cNvSpPr/>
            <p:nvPr/>
          </p:nvSpPr>
          <p:spPr>
            <a:xfrm flipV="1">
              <a:off x="4704347" y="2066550"/>
              <a:ext cx="352929" cy="1760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133F91-BDE6-7846-92EC-4646382CDB4F}"/>
                </a:ext>
              </a:extLst>
            </p:cNvPr>
            <p:cNvCxnSpPr>
              <a:cxnSpLocks/>
              <a:stCxn id="22" idx="3"/>
              <a:endCxn id="9" idx="1"/>
            </p:cNvCxnSpPr>
            <p:nvPr/>
          </p:nvCxnSpPr>
          <p:spPr>
            <a:xfrm>
              <a:off x="5057276" y="2154591"/>
              <a:ext cx="2231470" cy="18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88EBA30-7DE0-FD4D-AD8D-9EAFDE86DBF1}"/>
              </a:ext>
            </a:extLst>
          </p:cNvPr>
          <p:cNvCxnSpPr>
            <a:stCxn id="20" idx="0"/>
            <a:endCxn id="9" idx="2"/>
          </p:cNvCxnSpPr>
          <p:nvPr/>
        </p:nvCxnSpPr>
        <p:spPr>
          <a:xfrm rot="5400000" flipH="1" flipV="1">
            <a:off x="4726426" y="996209"/>
            <a:ext cx="1742956" cy="5646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3511300-1F37-A24A-BE78-0F0CD862F23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5400000" flipH="1" flipV="1">
            <a:off x="6127498" y="2397282"/>
            <a:ext cx="1742956" cy="2843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BD4006E-D00E-8147-990D-E1857F3FA48A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rot="5400000" flipH="1" flipV="1">
            <a:off x="7456386" y="3726169"/>
            <a:ext cx="1742956" cy="186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84E886-A5EC-F04F-B327-601C7D5A60AE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8707670" y="2660977"/>
            <a:ext cx="1742956" cy="231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CA51C6-E947-6A4D-A443-343EA5251ED1}"/>
              </a:ext>
            </a:extLst>
          </p:cNvPr>
          <p:cNvGrpSpPr/>
          <p:nvPr/>
        </p:nvGrpSpPr>
        <p:grpSpPr>
          <a:xfrm>
            <a:off x="227815" y="1077205"/>
            <a:ext cx="1985213" cy="1213405"/>
            <a:chOff x="3101546" y="1690688"/>
            <a:chExt cx="2246821" cy="20661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33B18C-3C7C-0A4C-8418-EA7A71EED6AF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IndividualOperator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899E8C-0E34-7844-89A2-F29F087D48A4}"/>
                </a:ext>
              </a:extLst>
            </p:cNvPr>
            <p:cNvSpPr/>
            <p:nvPr/>
          </p:nvSpPr>
          <p:spPr>
            <a:xfrm>
              <a:off x="3101546" y="2061582"/>
              <a:ext cx="2246820" cy="16952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get_schemas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get_tags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hyperparam_defaults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hyperparam_schema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_enum_to_strings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74873-1B08-CC4D-BFE3-8BDED343B58B}"/>
              </a:ext>
            </a:extLst>
          </p:cNvPr>
          <p:cNvGrpSpPr/>
          <p:nvPr/>
        </p:nvGrpSpPr>
        <p:grpSpPr>
          <a:xfrm>
            <a:off x="227815" y="2446533"/>
            <a:ext cx="1985212" cy="1213404"/>
            <a:chOff x="3101546" y="1690688"/>
            <a:chExt cx="2246821" cy="20661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59A9D0-17B7-784D-A9AA-566C0ABA5A5C}"/>
                </a:ext>
              </a:extLst>
            </p:cNvPr>
            <p:cNvSpPr/>
            <p:nvPr/>
          </p:nvSpPr>
          <p:spPr>
            <a:xfrm>
              <a:off x="3101546" y="1690688"/>
              <a:ext cx="2246821" cy="190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E2B758-A1C1-154E-8D0D-47F8CB929E14}"/>
                </a:ext>
              </a:extLst>
            </p:cNvPr>
            <p:cNvSpPr/>
            <p:nvPr/>
          </p:nvSpPr>
          <p:spPr>
            <a:xfrm>
              <a:off x="3101546" y="2173489"/>
              <a:ext cx="2246820" cy="15833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get_models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get_edges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is_in_topological_order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sort_topologically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6E571B3-7E3E-EC4A-AF5F-60C366F63FA2}"/>
              </a:ext>
            </a:extLst>
          </p:cNvPr>
          <p:cNvCxnSpPr>
            <a:stCxn id="38" idx="3"/>
            <a:endCxn id="6" idx="1"/>
          </p:cNvCxnSpPr>
          <p:nvPr/>
        </p:nvCxnSpPr>
        <p:spPr>
          <a:xfrm>
            <a:off x="2213027" y="1792816"/>
            <a:ext cx="961730" cy="737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D99A1A7-ED3B-4E49-9F21-DB4DE376B08A}"/>
              </a:ext>
            </a:extLst>
          </p:cNvPr>
          <p:cNvCxnSpPr>
            <a:stCxn id="41" idx="3"/>
            <a:endCxn id="6" idx="1"/>
          </p:cNvCxnSpPr>
          <p:nvPr/>
        </p:nvCxnSpPr>
        <p:spPr>
          <a:xfrm flipV="1">
            <a:off x="2213026" y="2529911"/>
            <a:ext cx="961731" cy="665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>
            <a:extLst>
              <a:ext uri="{FF2B5EF4-FFF2-40B4-BE49-F238E27FC236}">
                <a16:creationId xmlns:a16="http://schemas.microsoft.com/office/drawing/2014/main" id="{56E9AA7B-5ECE-43D9-826E-06666E00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"/>
            <a:ext cx="12192000" cy="60629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Arial" panose="020B0604020202020204" pitchFamily="34" charset="0"/>
              </a:rPr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166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1090</Words>
  <Application>Microsoft Office PowerPoint</Application>
  <PresentationFormat>Widescreen</PresentationFormat>
  <Paragraphs>284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Operators = Transformers or Estimators</vt:lpstr>
      <vt:lpstr>Marker Interfaces with Delegation</vt:lpstr>
      <vt:lpstr>Motivation of tracking the state/stage</vt:lpstr>
      <vt:lpstr>Pre-Refactoring Status Quo</vt:lpstr>
      <vt:lpstr>PowerPoint Presentation</vt:lpstr>
      <vt:lpstr>Marker Interfaces without delegation</vt:lpstr>
      <vt:lpstr>State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</dc:title>
  <dc:creator>MARTIN HIRZEL</dc:creator>
  <cp:lastModifiedBy>MARTIN HIRZEL</cp:lastModifiedBy>
  <cp:revision>107</cp:revision>
  <cp:lastPrinted>2019-03-19T12:59:31Z</cp:lastPrinted>
  <dcterms:created xsi:type="dcterms:W3CDTF">2019-01-31T18:56:49Z</dcterms:created>
  <dcterms:modified xsi:type="dcterms:W3CDTF">2019-03-29T13:28:02Z</dcterms:modified>
</cp:coreProperties>
</file>