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311"/>
          <p:cNvGrpSpPr/>
          <p:nvPr/>
        </p:nvGrpSpPr>
        <p:grpSpPr>
          <a:xfrm>
            <a:off x="718800" y="1083789"/>
            <a:ext cx="7706400" cy="4690423"/>
            <a:chOff x="718800" y="1083789"/>
            <a:chExt cx="7706400" cy="4690423"/>
          </a:xfrm>
        </p:grpSpPr>
        <p:sp>
          <p:nvSpPr>
            <p:cNvPr id="231" name="Component"/>
            <p:cNvSpPr/>
            <p:nvPr/>
          </p:nvSpPr>
          <p:spPr>
            <a:xfrm rot="5400000">
              <a:off x="338682" y="184740"/>
              <a:ext cx="1656800" cy="4073836"/>
            </a:xfrm>
            <a:custGeom>
              <a:avLst/>
              <a:gdLst>
                <a:gd name="connsiteX0" fmla="*/ 2036914 w 1656800"/>
                <a:gd name="connsiteY0" fmla="*/ 1656800 h 4073836"/>
                <a:gd name="connsiteX1" fmla="*/ 2036914 w 1656800"/>
                <a:gd name="connsiteY1" fmla="*/ 0 h 4073836"/>
                <a:gd name="connsiteX2" fmla="*/ 4073836 w 1656800"/>
                <a:gd name="connsiteY2" fmla="*/ 828400 h 4073836"/>
                <a:gd name="connsiteX3" fmla="*/ 0 w 1656800"/>
                <a:gd name="connsiteY3" fmla="*/ 828400 h 4073836"/>
                <a:gd name="connsiteX4" fmla="*/ 2036914 w 1656800"/>
                <a:gd name="connsiteY4" fmla="*/ 828400 h 407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656800" h="4073836">
                  <a:moveTo>
                    <a:pt x="3958939" y="1656800"/>
                  </a:moveTo>
                  <a:cubicBezTo>
                    <a:pt x="4022399" y="1656800"/>
                    <a:pt x="4073836" y="1605363"/>
                    <a:pt x="4073836" y="1541903"/>
                  </a:cubicBezTo>
                  <a:lnTo>
                    <a:pt x="4073836" y="114898"/>
                  </a:lnTo>
                  <a:cubicBezTo>
                    <a:pt x="4073836" y="51440"/>
                    <a:pt x="4022399" y="0"/>
                    <a:pt x="3958939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1541903"/>
                  </a:lnTo>
                  <a:cubicBezTo>
                    <a:pt x="0" y="1605363"/>
                    <a:pt x="51440" y="1656800"/>
                    <a:pt x="114898" y="1656800"/>
                  </a:cubicBezTo>
                  <a:lnTo>
                    <a:pt x="3958939" y="1656800"/>
                  </a:lnTo>
                  <a:close/>
                </a:path>
              </a:pathLst>
            </a:custGeom>
            <a:solidFill>
              <a:srgbClr val="B4B5B5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33" name="Triangle"/>
            <p:cNvSpPr/>
            <p:nvPr/>
          </p:nvSpPr>
          <p:spPr>
            <a:xfrm>
              <a:off x="-2743137" y="2028253"/>
              <a:ext cx="1710000" cy="4050800"/>
            </a:xfrm>
            <a:custGeom>
              <a:avLst/>
              <a:gdLst/>
              <a:ahLst/>
              <a:cxnLst/>
              <a:rect l="0" t="0" r="0" b="0"/>
              <a:pathLst>
                <a:path w="1710000" h="4050800">
                  <a:moveTo>
                    <a:pt x="6836337" y="-627175"/>
                  </a:moveTo>
                  <a:lnTo>
                    <a:pt x="6836337" y="3423625"/>
                  </a:lnTo>
                  <a:lnTo>
                    <a:pt x="5126337" y="1371625"/>
                  </a:lnTo>
                  <a:lnTo>
                    <a:pt x="6836337" y="-627175"/>
                  </a:lnTo>
                  <a:close/>
                </a:path>
              </a:pathLst>
            </a:custGeom>
            <a:solidFill>
              <a:srgbClr val="DEE7D1">
                <a:alpha val="50000"/>
              </a:srgbClr>
            </a:solidFill>
            <a:ln w="7600" cap="flat">
              <a:noFill/>
              <a:bevel/>
            </a:ln>
          </p:spPr>
        </p:sp>
        <p:sp>
          <p:nvSpPr>
            <p:cNvPr id="234" name="Component"/>
            <p:cNvSpPr/>
            <p:nvPr/>
          </p:nvSpPr>
          <p:spPr>
            <a:xfrm>
              <a:off x="4017200" y="1394801"/>
              <a:ext cx="4400400" cy="4057085"/>
            </a:xfrm>
            <a:custGeom>
              <a:avLst/>
              <a:gdLst>
                <a:gd name="connsiteX0" fmla="*/ 2200200 w 4400400"/>
                <a:gd name="connsiteY0" fmla="*/ 4057085 h 4057085"/>
                <a:gd name="connsiteX1" fmla="*/ 2200200 w 4400400"/>
                <a:gd name="connsiteY1" fmla="*/ 0 h 4057085"/>
                <a:gd name="connsiteX2" fmla="*/ 4400400 w 4400400"/>
                <a:gd name="connsiteY2" fmla="*/ 2028539 h 4057085"/>
                <a:gd name="connsiteX3" fmla="*/ 0 w 4400400"/>
                <a:gd name="connsiteY3" fmla="*/ 2028539 h 4057085"/>
                <a:gd name="connsiteX4" fmla="*/ 2200200 w 4400400"/>
                <a:gd name="connsiteY4" fmla="*/ 2028539 h 405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4400400" h="4057085">
                  <a:moveTo>
                    <a:pt x="4285503" y="4057085"/>
                  </a:moveTo>
                  <a:cubicBezTo>
                    <a:pt x="4348963" y="4057085"/>
                    <a:pt x="4400400" y="4005641"/>
                    <a:pt x="4400400" y="3942188"/>
                  </a:cubicBezTo>
                  <a:lnTo>
                    <a:pt x="4400400" y="114898"/>
                  </a:lnTo>
                  <a:cubicBezTo>
                    <a:pt x="4400400" y="51440"/>
                    <a:pt x="4348963" y="0"/>
                    <a:pt x="4285503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942188"/>
                  </a:lnTo>
                  <a:cubicBezTo>
                    <a:pt x="0" y="4005641"/>
                    <a:pt x="51440" y="4057085"/>
                    <a:pt x="114898" y="4057085"/>
                  </a:cubicBezTo>
                  <a:lnTo>
                    <a:pt x="4285503" y="4057085"/>
                  </a:lnTo>
                  <a:close/>
                </a:path>
              </a:pathLst>
            </a:custGeom>
            <a:solidFill>
              <a:srgbClr val="C2C3C3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95" name="Line"/>
            <p:cNvSpPr/>
            <p:nvPr/>
          </p:nvSpPr>
          <p:spPr>
            <a:xfrm rot="-5400000">
              <a:off x="7240075" y="4337752"/>
              <a:ext cx="7600" cy="2023067"/>
            </a:xfrm>
            <a:custGeom>
              <a:avLst/>
              <a:gdLst/>
              <a:ahLst/>
              <a:cxnLst/>
              <a:rect l="0" t="0" r="0" b="0"/>
              <a:pathLst>
                <a:path w="7600" h="2023067" fill="none">
                  <a:moveTo>
                    <a:pt x="0" y="0"/>
                  </a:moveTo>
                  <a:cubicBezTo>
                    <a:pt x="0" y="0"/>
                    <a:pt x="2023067" y="0"/>
                    <a:pt x="2023067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232" name="Component"/>
            <p:cNvSpPr/>
            <p:nvPr/>
          </p:nvSpPr>
          <p:spPr>
            <a:xfrm>
              <a:off x="2098162" y="1584403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2" name="Text 312"/>
            <p:cNvSpPr txBox="1"/>
            <p:nvPr/>
          </p:nvSpPr>
          <p:spPr>
            <a:xfrm>
              <a:off x="2539243" y="5467078"/>
              <a:ext cx="1728749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summary object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  <a:r>
                <a:rPr sz="1520">
                  <a:solidFill>
                    <a:srgbClr val="303030"/>
                  </a:solidFill>
                  <a:latin typeface="Arial"/>
                </a:rPr>
                <a:t> = 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44" name="Component"/>
            <p:cNvSpPr/>
            <p:nvPr/>
          </p:nvSpPr>
          <p:spPr>
            <a:xfrm>
              <a:off x="2098162" y="3144295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356" name="Freeform 355"/>
            <p:cNvSpPr/>
            <p:nvPr/>
          </p:nvSpPr>
          <p:spPr>
            <a:xfrm>
              <a:off x="1715999" y="3426364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68" name="Component"/>
            <p:cNvSpPr/>
            <p:nvPr/>
          </p:nvSpPr>
          <p:spPr>
            <a:xfrm>
              <a:off x="2105762" y="4740045"/>
              <a:ext cx="547200" cy="538100"/>
            </a:xfrm>
            <a:custGeom>
              <a:avLst/>
              <a:gdLst>
                <a:gd name="connsiteX0" fmla="*/ 273600 w 547200"/>
                <a:gd name="connsiteY0" fmla="*/ 538100 h 538100"/>
                <a:gd name="connsiteX1" fmla="*/ 273600 w 547200"/>
                <a:gd name="connsiteY1" fmla="*/ 0 h 538100"/>
                <a:gd name="connsiteX2" fmla="*/ 547200 w 547200"/>
                <a:gd name="connsiteY2" fmla="*/ 269050 h 538100"/>
                <a:gd name="connsiteX3" fmla="*/ 0 w 547200"/>
                <a:gd name="connsiteY3" fmla="*/ 269050 h 538100"/>
                <a:gd name="connsiteX4" fmla="*/ 273600 w 547200"/>
                <a:gd name="connsiteY4" fmla="*/ 269050 h 538100"/>
                <a:gd name="rtt" fmla="*/ 52450 h 538100"/>
                <a:gd name="rtb" fmla="*/ 485650 h 5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547200" h="538100">
                  <a:moveTo>
                    <a:pt x="432302" y="538100"/>
                  </a:moveTo>
                  <a:cubicBezTo>
                    <a:pt x="495760" y="538100"/>
                    <a:pt x="547200" y="486660"/>
                    <a:pt x="547200" y="423202"/>
                  </a:cubicBezTo>
                  <a:lnTo>
                    <a:pt x="547200" y="114898"/>
                  </a:lnTo>
                  <a:cubicBezTo>
                    <a:pt x="547200" y="51440"/>
                    <a:pt x="495760" y="0"/>
                    <a:pt x="432302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423202"/>
                  </a:lnTo>
                  <a:cubicBezTo>
                    <a:pt x="0" y="486660"/>
                    <a:pt x="51440" y="538100"/>
                    <a:pt x="114898" y="538100"/>
                  </a:cubicBezTo>
                  <a:lnTo>
                    <a:pt x="432302" y="538100"/>
                  </a:lnTo>
                  <a:close/>
                </a:path>
              </a:pathLst>
            </a:custGeom>
            <a:solidFill>
              <a:srgbClr val="CDCECE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313" name="Text 313"/>
            <p:cNvSpPr txBox="1"/>
            <p:nvPr/>
          </p:nvSpPr>
          <p:spPr>
            <a:xfrm>
              <a:off x="7521712" y="1461878"/>
              <a:ext cx="895888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 Black"/>
                </a:rPr>
                <a:t>SAM Cell</a:t>
              </a:r>
            </a:p>
          </p:txBody>
        </p:sp>
        <p:sp>
          <p:nvSpPr>
            <p:cNvPr id="314" name="Text 314"/>
            <p:cNvSpPr txBox="1"/>
            <p:nvPr/>
          </p:nvSpPr>
          <p:spPr>
            <a:xfrm>
              <a:off x="748070" y="2873134"/>
              <a:ext cx="684464" cy="33965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question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encoding</a:t>
              </a:r>
            </a:p>
          </p:txBody>
        </p:sp>
        <p:sp>
          <p:nvSpPr>
            <p:cNvPr id="315" name="Text 315"/>
            <p:cNvSpPr txBox="1"/>
            <p:nvPr/>
          </p:nvSpPr>
          <p:spPr>
            <a:xfrm>
              <a:off x="726400" y="2145797"/>
              <a:ext cx="782724" cy="35736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contextual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words</a:t>
              </a:r>
            </a:p>
          </p:txBody>
        </p:sp>
        <p:sp>
          <p:nvSpPr>
            <p:cNvPr id="316" name="Text 316"/>
            <p:cNvSpPr txBox="1"/>
            <p:nvPr/>
          </p:nvSpPr>
          <p:spPr>
            <a:xfrm>
              <a:off x="1112667" y="2552699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cw</a:t>
              </a: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1168471" y="2529579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63" name="Freeform 462"/>
            <p:cNvSpPr/>
            <p:nvPr/>
          </p:nvSpPr>
          <p:spPr>
            <a:xfrm>
              <a:off x="1168471" y="3302583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17" name="Text 317"/>
            <p:cNvSpPr txBox="1"/>
            <p:nvPr/>
          </p:nvSpPr>
          <p:spPr>
            <a:xfrm>
              <a:off x="1168474" y="3325383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q</a:t>
              </a:r>
            </a:p>
          </p:txBody>
        </p:sp>
        <p:sp>
          <p:nvSpPr>
            <p:cNvPr id="318" name="Text 318"/>
            <p:cNvSpPr txBox="1"/>
            <p:nvPr/>
          </p:nvSpPr>
          <p:spPr>
            <a:xfrm>
              <a:off x="827088" y="3860856"/>
              <a:ext cx="651052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feature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map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1168471" y="4277063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19" name="Text 319"/>
            <p:cNvSpPr txBox="1"/>
            <p:nvPr/>
          </p:nvSpPr>
          <p:spPr>
            <a:xfrm>
              <a:off x="1168474" y="4312623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F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20" name="Text 320"/>
            <p:cNvSpPr txBox="1"/>
            <p:nvPr/>
          </p:nvSpPr>
          <p:spPr>
            <a:xfrm>
              <a:off x="1144402" y="1165243"/>
              <a:ext cx="1309670" cy="25145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0</a:t>
              </a:r>
              <a:r>
                <a:rPr sz="1520">
                  <a:solidFill>
                    <a:srgbClr val="303030"/>
                  </a:solidFill>
                  <a:latin typeface="Arial"/>
                </a:rPr>
                <a:t> = memory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k-1</a:t>
              </a:r>
            </a:p>
          </p:txBody>
        </p:sp>
        <p:sp>
          <p:nvSpPr>
            <p:cNvPr id="471" name="Freeform 470"/>
            <p:cNvSpPr/>
            <p:nvPr/>
          </p:nvSpPr>
          <p:spPr>
            <a:xfrm rot="5400000">
              <a:off x="2198903" y="1042019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1" name="Text 321"/>
            <p:cNvSpPr txBox="1"/>
            <p:nvPr/>
          </p:nvSpPr>
          <p:spPr>
            <a:xfrm>
              <a:off x="1106402" y="5467078"/>
              <a:ext cx="1084520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303030"/>
                  </a:solidFill>
                  <a:latin typeface="Arial"/>
                </a:rPr>
                <a:t>memory</a:t>
              </a:r>
              <a:r>
                <a:rPr sz="1520" baseline="-25000">
                  <a:solidFill>
                    <a:srgbClr val="303030"/>
                  </a:solidFill>
                  <a:latin typeface="Arial"/>
                </a:rPr>
                <a:t>k</a:t>
              </a:r>
              <a:r>
                <a:rPr sz="1520">
                  <a:solidFill>
                    <a:srgbClr val="303030"/>
                  </a:solidFill>
                  <a:latin typeface="Arial"/>
                </a:rPr>
                <a:t> = 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22" name="Text 322"/>
            <p:cNvSpPr txBox="1"/>
            <p:nvPr/>
          </p:nvSpPr>
          <p:spPr>
            <a:xfrm>
              <a:off x="1547937" y="3124200"/>
              <a:ext cx="604701" cy="25881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cw,q,F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1715999" y="1857253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3" name="Text 323"/>
            <p:cNvSpPr txBox="1"/>
            <p:nvPr/>
          </p:nvSpPr>
          <p:spPr>
            <a:xfrm>
              <a:off x="1547200" y="1584403"/>
              <a:ext cx="604701" cy="25881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cw,q,F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478" name="Freeform 477"/>
            <p:cNvSpPr/>
            <p:nvPr/>
          </p:nvSpPr>
          <p:spPr>
            <a:xfrm>
              <a:off x="1715999" y="5012895"/>
              <a:ext cx="330518" cy="7600"/>
            </a:xfrm>
            <a:custGeom>
              <a:avLst/>
              <a:gdLst/>
              <a:ahLst/>
              <a:cxnLst/>
              <a:rect l="0" t="0" r="0" b="0"/>
              <a:pathLst>
                <a:path w="330518" h="7600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4" name="Text 324"/>
            <p:cNvSpPr txBox="1"/>
            <p:nvPr/>
          </p:nvSpPr>
          <p:spPr>
            <a:xfrm>
              <a:off x="1547937" y="4714469"/>
              <a:ext cx="604701" cy="25881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cw,q,F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25" name="Text 325"/>
            <p:cNvSpPr txBox="1"/>
            <p:nvPr/>
          </p:nvSpPr>
          <p:spPr>
            <a:xfrm>
              <a:off x="2423633" y="2750223"/>
              <a:ext cx="810768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wh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</a:t>
              </a:r>
            </a:p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grpSp>
          <p:nvGrpSpPr>
            <p:cNvPr id="484" name="Group 483"/>
            <p:cNvGrpSpPr/>
            <p:nvPr/>
          </p:nvGrpSpPr>
          <p:grpSpPr>
            <a:xfrm rot="-5400000">
              <a:off x="2458779" y="4176454"/>
              <a:ext cx="77871" cy="329776"/>
              <a:chOff x="2458779" y="4176454"/>
              <a:chExt cx="77871" cy="329776"/>
            </a:xfrm>
          </p:grpSpPr>
          <p:sp>
            <p:nvSpPr>
              <p:cNvPr id="485" name="Freeform 484"/>
              <p:cNvSpPr/>
              <p:nvPr/>
            </p:nvSpPr>
            <p:spPr>
              <a:xfrm>
                <a:off x="2458779" y="4179249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486" name="Freeform 485"/>
              <p:cNvSpPr/>
              <p:nvPr/>
            </p:nvSpPr>
            <p:spPr>
              <a:xfrm>
                <a:off x="2586129" y="4179249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487" name="Freeform 486"/>
              <p:cNvSpPr/>
              <p:nvPr/>
            </p:nvSpPr>
            <p:spPr>
              <a:xfrm>
                <a:off x="2713479" y="4176454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2" name="Line"/>
            <p:cNvSpPr/>
            <p:nvPr/>
          </p:nvSpPr>
          <p:spPr>
            <a:xfrm rot="-7156680">
              <a:off x="7666236" y="3397428"/>
              <a:ext cx="573381" cy="1022673"/>
            </a:xfrm>
            <a:custGeom>
              <a:avLst/>
              <a:gdLst/>
              <a:ahLst/>
              <a:cxnLst/>
              <a:rect l="0" t="0" r="0" b="0"/>
              <a:pathLst>
                <a:path w="573381" h="1022673" fill="none">
                  <a:moveTo>
                    <a:pt x="0" y="0"/>
                  </a:moveTo>
                  <a:cubicBezTo>
                    <a:pt x="644546" y="232702"/>
                    <a:pt x="628495" y="-243108"/>
                    <a:pt x="1172444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" name="Line"/>
            <p:cNvSpPr/>
            <p:nvPr/>
          </p:nvSpPr>
          <p:spPr>
            <a:xfrm rot="-9104640">
              <a:off x="5659687" y="2994429"/>
              <a:ext cx="1906478" cy="1024216"/>
            </a:xfrm>
            <a:custGeom>
              <a:avLst/>
              <a:gdLst/>
              <a:ahLst/>
              <a:cxnLst/>
              <a:rect l="0" t="0" r="0" b="0"/>
              <a:pathLst>
                <a:path w="1906478" h="1024216" fill="none">
                  <a:moveTo>
                    <a:pt x="0" y="0"/>
                  </a:moveTo>
                  <a:cubicBezTo>
                    <a:pt x="233259" y="528352"/>
                    <a:pt x="1659399" y="-712048"/>
                    <a:pt x="2163477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4" name="Line"/>
            <p:cNvSpPr/>
            <p:nvPr/>
          </p:nvSpPr>
          <p:spPr>
            <a:xfrm rot="-2073768">
              <a:off x="5748303" y="3897562"/>
              <a:ext cx="1484517" cy="1022678"/>
            </a:xfrm>
            <a:custGeom>
              <a:avLst/>
              <a:gdLst/>
              <a:ahLst/>
              <a:cxnLst/>
              <a:rect l="0" t="0" r="0" b="0"/>
              <a:pathLst>
                <a:path w="1484517" h="1022678" fill="none">
                  <a:moveTo>
                    <a:pt x="0" y="0"/>
                  </a:moveTo>
                  <a:cubicBezTo>
                    <a:pt x="451279" y="-473844"/>
                    <a:pt x="1239218" y="736028"/>
                    <a:pt x="1802682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5" name="Line"/>
            <p:cNvSpPr/>
            <p:nvPr/>
          </p:nvSpPr>
          <p:spPr>
            <a:xfrm rot="-6475800">
              <a:off x="6552373" y="2541064"/>
              <a:ext cx="392130" cy="1211760"/>
            </a:xfrm>
            <a:custGeom>
              <a:avLst/>
              <a:gdLst/>
              <a:ahLst/>
              <a:cxnLst/>
              <a:rect l="0" t="0" r="0" b="0"/>
              <a:pathLst>
                <a:path w="392130" h="1211760" fill="none">
                  <a:moveTo>
                    <a:pt x="0" y="0"/>
                  </a:moveTo>
                  <a:cubicBezTo>
                    <a:pt x="295832" y="95128"/>
                    <a:pt x="851154" y="296656"/>
                    <a:pt x="1273616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6" name="Line"/>
            <p:cNvSpPr/>
            <p:nvPr/>
          </p:nvSpPr>
          <p:spPr>
            <a:xfrm rot="10612260">
              <a:off x="5833686" y="1999321"/>
              <a:ext cx="1027020" cy="265988"/>
            </a:xfrm>
            <a:custGeom>
              <a:avLst/>
              <a:gdLst/>
              <a:ahLst/>
              <a:cxnLst/>
              <a:rect l="0" t="0" r="0" b="0"/>
              <a:pathLst>
                <a:path w="1027020" h="265988" fill="none">
                  <a:moveTo>
                    <a:pt x="0" y="0"/>
                  </a:moveTo>
                  <a:cubicBezTo>
                    <a:pt x="0" y="437154"/>
                    <a:pt x="756528" y="-339704"/>
                    <a:pt x="1028554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26" name="Text 326"/>
            <p:cNvSpPr txBox="1"/>
            <p:nvPr/>
          </p:nvSpPr>
          <p:spPr>
            <a:xfrm>
              <a:off x="5547481" y="118345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334" name="Freeform 333"/>
            <p:cNvSpPr/>
            <p:nvPr/>
          </p:nvSpPr>
          <p:spPr>
            <a:xfrm rot="5400000">
              <a:off x="6108123" y="103946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39" name="Freeform 338"/>
            <p:cNvSpPr/>
            <p:nvPr/>
          </p:nvSpPr>
          <p:spPr>
            <a:xfrm rot="5400000">
              <a:off x="5671123" y="103946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0" name="Freeform 339"/>
            <p:cNvSpPr/>
            <p:nvPr/>
          </p:nvSpPr>
          <p:spPr>
            <a:xfrm rot="5400000">
              <a:off x="6545123" y="103946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27" name="Text 327"/>
            <p:cNvSpPr txBox="1"/>
            <p:nvPr/>
          </p:nvSpPr>
          <p:spPr>
            <a:xfrm>
              <a:off x="6521550" y="117585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q</a:t>
              </a:r>
            </a:p>
          </p:txBody>
        </p:sp>
        <p:sp>
          <p:nvSpPr>
            <p:cNvPr id="328" name="Text 328"/>
            <p:cNvSpPr txBox="1"/>
            <p:nvPr/>
          </p:nvSpPr>
          <p:spPr>
            <a:xfrm>
              <a:off x="5993350" y="118345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cw</a:t>
              </a:r>
            </a:p>
          </p:txBody>
        </p:sp>
        <p:sp>
          <p:nvSpPr>
            <p:cNvPr id="329" name="Text 329"/>
            <p:cNvSpPr txBox="1"/>
            <p:nvPr/>
          </p:nvSpPr>
          <p:spPr>
            <a:xfrm>
              <a:off x="5560637" y="2054351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45" name="Freeform 344"/>
            <p:cNvSpPr/>
            <p:nvPr/>
          </p:nvSpPr>
          <p:spPr>
            <a:xfrm rot="5400000">
              <a:off x="5745100" y="2023172"/>
              <a:ext cx="7600" cy="182563"/>
            </a:xfrm>
            <a:custGeom>
              <a:avLst/>
              <a:gdLst/>
              <a:ahLst/>
              <a:cxnLst/>
              <a:rect l="0" t="0" r="0" b="0"/>
              <a:pathLst>
                <a:path w="7600" h="182563" fill="none">
                  <a:moveTo>
                    <a:pt x="0" y="0"/>
                  </a:moveTo>
                  <a:lnTo>
                    <a:pt x="18256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330" name="Text 330"/>
            <p:cNvSpPr txBox="1"/>
            <p:nvPr/>
          </p:nvSpPr>
          <p:spPr>
            <a:xfrm>
              <a:off x="6265674" y="2401785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Times"/>
                </a:rPr>
                <a:t>τ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31" name="Text 331"/>
            <p:cNvSpPr txBox="1"/>
            <p:nvPr/>
          </p:nvSpPr>
          <p:spPr>
            <a:xfrm>
              <a:off x="6638233" y="223584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64" name="Freeform 363"/>
            <p:cNvSpPr/>
            <p:nvPr/>
          </p:nvSpPr>
          <p:spPr>
            <a:xfrm rot="5400000">
              <a:off x="6698881" y="2075969"/>
              <a:ext cx="7600" cy="329814"/>
            </a:xfrm>
            <a:custGeom>
              <a:avLst/>
              <a:gdLst/>
              <a:ahLst/>
              <a:cxnLst/>
              <a:rect l="0" t="0" r="0" b="0"/>
              <a:pathLst>
                <a:path w="7600" h="329814" fill="none">
                  <a:moveTo>
                    <a:pt x="0" y="0"/>
                  </a:moveTo>
                  <a:lnTo>
                    <a:pt x="329814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65" name="Freeform 364"/>
            <p:cNvSpPr/>
            <p:nvPr/>
          </p:nvSpPr>
          <p:spPr>
            <a:xfrm rot="5400000">
              <a:off x="6844860" y="525570"/>
              <a:ext cx="7600" cy="1363417"/>
            </a:xfrm>
            <a:custGeom>
              <a:avLst/>
              <a:gdLst/>
              <a:ahLst/>
              <a:cxnLst/>
              <a:rect l="0" t="0" r="0" b="0"/>
              <a:pathLst>
                <a:path w="7600" h="1363417" fill="none">
                  <a:moveTo>
                    <a:pt x="0" y="0"/>
                  </a:moveTo>
                  <a:lnTo>
                    <a:pt x="136341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32" name="Text 332"/>
            <p:cNvSpPr txBox="1"/>
            <p:nvPr/>
          </p:nvSpPr>
          <p:spPr>
            <a:xfrm>
              <a:off x="7287802" y="1203478"/>
              <a:ext cx="270995" cy="1976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F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k</a:t>
              </a:r>
            </a:p>
          </p:txBody>
        </p:sp>
        <p:sp>
          <p:nvSpPr>
            <p:cNvPr id="333" name="Text 333"/>
            <p:cNvSpPr txBox="1"/>
            <p:nvPr/>
          </p:nvSpPr>
          <p:spPr>
            <a:xfrm>
              <a:off x="7126533" y="223410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369" name="Freeform 368"/>
            <p:cNvSpPr/>
            <p:nvPr/>
          </p:nvSpPr>
          <p:spPr>
            <a:xfrm rot="5400000">
              <a:off x="6970365" y="3091309"/>
              <a:ext cx="7600" cy="199145"/>
            </a:xfrm>
            <a:custGeom>
              <a:avLst/>
              <a:gdLst/>
              <a:ahLst/>
              <a:cxnLst/>
              <a:rect l="0" t="0" r="0" b="0"/>
              <a:pathLst>
                <a:path w="7600" h="199145" fill="none">
                  <a:moveTo>
                    <a:pt x="0" y="0"/>
                  </a:moveTo>
                  <a:lnTo>
                    <a:pt x="19914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7" name="Text 334"/>
            <p:cNvSpPr txBox="1"/>
            <p:nvPr/>
          </p:nvSpPr>
          <p:spPr>
            <a:xfrm>
              <a:off x="7110398" y="3187074"/>
              <a:ext cx="386326" cy="23392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vo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72" name="Component"/>
            <p:cNvSpPr/>
            <p:nvPr/>
          </p:nvSpPr>
          <p:spPr>
            <a:xfrm rot="-10800000">
              <a:off x="4581599" y="2643768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35" name="Text 335"/>
            <p:cNvSpPr txBox="1"/>
            <p:nvPr/>
          </p:nvSpPr>
          <p:spPr>
            <a:xfrm>
              <a:off x="4601426" y="2717246"/>
              <a:ext cx="1296682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Memory Retrieval Unit</a:t>
              </a:r>
            </a:p>
          </p:txBody>
        </p:sp>
        <p:grpSp>
          <p:nvGrpSpPr>
            <p:cNvPr id="374" name="Group 373"/>
            <p:cNvGrpSpPr/>
            <p:nvPr/>
          </p:nvGrpSpPr>
          <p:grpSpPr>
            <a:xfrm>
              <a:off x="5805605" y="2790336"/>
              <a:ext cx="172347" cy="176760"/>
              <a:chOff x="5805605" y="2790336"/>
              <a:chExt cx="172347" cy="176760"/>
            </a:xfrm>
          </p:grpSpPr>
          <p:sp>
            <p:nvSpPr>
              <p:cNvPr id="375" name="Freeform 374"/>
              <p:cNvSpPr/>
              <p:nvPr/>
            </p:nvSpPr>
            <p:spPr>
              <a:xfrm>
                <a:off x="5830259" y="281361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6" name="Freeform 375"/>
              <p:cNvSpPr/>
              <p:nvPr/>
            </p:nvSpPr>
            <p:spPr>
              <a:xfrm>
                <a:off x="5830259" y="281361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7" name="Freeform 376"/>
              <p:cNvSpPr/>
              <p:nvPr/>
            </p:nvSpPr>
            <p:spPr>
              <a:xfrm flipV="1">
                <a:off x="5831529" y="284583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8" name="Freeform 377"/>
              <p:cNvSpPr/>
              <p:nvPr/>
            </p:nvSpPr>
            <p:spPr>
              <a:xfrm flipV="1">
                <a:off x="5831529" y="284710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9" name="Freeform 378"/>
              <p:cNvSpPr/>
              <p:nvPr/>
            </p:nvSpPr>
            <p:spPr>
              <a:xfrm rot="-10800000" flipH="1">
                <a:off x="5830259" y="291088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0" name="Freeform 379"/>
              <p:cNvSpPr/>
              <p:nvPr/>
            </p:nvSpPr>
            <p:spPr>
              <a:xfrm rot="10800000" flipH="1" flipV="1">
                <a:off x="5831529" y="287899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1" name="Freeform 380"/>
              <p:cNvSpPr/>
              <p:nvPr/>
            </p:nvSpPr>
            <p:spPr>
              <a:xfrm>
                <a:off x="5805605" y="279033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2" name="Freeform 381"/>
              <p:cNvSpPr/>
              <p:nvPr/>
            </p:nvSpPr>
            <p:spPr>
              <a:xfrm>
                <a:off x="5805605" y="285472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3" name="Freeform 382"/>
              <p:cNvSpPr/>
              <p:nvPr/>
            </p:nvSpPr>
            <p:spPr>
              <a:xfrm>
                <a:off x="5805605" y="291911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4" name="Freeform 383"/>
              <p:cNvSpPr/>
              <p:nvPr/>
            </p:nvSpPr>
            <p:spPr>
              <a:xfrm>
                <a:off x="5929968" y="282253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85" name="Freeform 384"/>
              <p:cNvSpPr/>
              <p:nvPr/>
            </p:nvSpPr>
            <p:spPr>
              <a:xfrm>
                <a:off x="5929968" y="288691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386" name="Freeform 385"/>
            <p:cNvSpPr/>
            <p:nvPr/>
          </p:nvSpPr>
          <p:spPr>
            <a:xfrm rot="5400000">
              <a:off x="4759549" y="954967"/>
              <a:ext cx="7600" cy="1082217"/>
            </a:xfrm>
            <a:custGeom>
              <a:avLst/>
              <a:gdLst/>
              <a:ahLst/>
              <a:cxnLst/>
              <a:rect l="0" t="0" r="0" b="0"/>
              <a:pathLst>
                <a:path w="7600" h="1082217" fill="none">
                  <a:moveTo>
                    <a:pt x="0" y="0"/>
                  </a:moveTo>
                  <a:lnTo>
                    <a:pt x="1082217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88" name="Freeform 387"/>
            <p:cNvSpPr/>
            <p:nvPr/>
          </p:nvSpPr>
          <p:spPr>
            <a:xfrm rot="5400000">
              <a:off x="5703340" y="2178939"/>
              <a:ext cx="7600" cy="266235"/>
            </a:xfrm>
            <a:custGeom>
              <a:avLst/>
              <a:gdLst/>
              <a:ahLst/>
              <a:cxnLst/>
              <a:rect l="0" t="0" r="0" b="0"/>
              <a:pathLst>
                <a:path w="7600" h="266235" fill="none">
                  <a:moveTo>
                    <a:pt x="0" y="0"/>
                  </a:moveTo>
                  <a:lnTo>
                    <a:pt x="26623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36" name="Text 336"/>
            <p:cNvSpPr txBox="1"/>
            <p:nvPr/>
          </p:nvSpPr>
          <p:spPr>
            <a:xfrm>
              <a:off x="4628459" y="2243971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391" name="Freeform 390"/>
            <p:cNvSpPr/>
            <p:nvPr/>
          </p:nvSpPr>
          <p:spPr>
            <a:xfrm rot="5400000">
              <a:off x="4409477" y="2664525"/>
              <a:ext cx="7600" cy="1387114"/>
            </a:xfrm>
            <a:custGeom>
              <a:avLst/>
              <a:gdLst/>
              <a:ahLst/>
              <a:cxnLst/>
              <a:rect l="0" t="0" r="0" b="0"/>
              <a:pathLst>
                <a:path w="7600" h="1387114" fill="none">
                  <a:moveTo>
                    <a:pt x="0" y="0"/>
                  </a:moveTo>
                  <a:lnTo>
                    <a:pt x="1387114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92" name="Freeform 391"/>
            <p:cNvSpPr/>
            <p:nvPr/>
          </p:nvSpPr>
          <p:spPr>
            <a:xfrm rot="5400000">
              <a:off x="5208068" y="3098290"/>
              <a:ext cx="7600" cy="185179"/>
            </a:xfrm>
            <a:custGeom>
              <a:avLst/>
              <a:gdLst/>
              <a:ahLst/>
              <a:cxnLst/>
              <a:rect l="0" t="0" r="0" b="0"/>
              <a:pathLst>
                <a:path w="7600" h="185179" fill="none">
                  <a:moveTo>
                    <a:pt x="0" y="0"/>
                  </a:moveTo>
                  <a:lnTo>
                    <a:pt x="185179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337" name="Text 337"/>
            <p:cNvSpPr txBox="1"/>
            <p:nvPr/>
          </p:nvSpPr>
          <p:spPr>
            <a:xfrm>
              <a:off x="5340609" y="3187078"/>
              <a:ext cx="386326" cy="2128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38" name="Text 338"/>
            <p:cNvSpPr txBox="1"/>
            <p:nvPr/>
          </p:nvSpPr>
          <p:spPr>
            <a:xfrm>
              <a:off x="4815534" y="3179406"/>
              <a:ext cx="280867" cy="19006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rh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95" name="Component"/>
            <p:cNvSpPr/>
            <p:nvPr/>
          </p:nvSpPr>
          <p:spPr>
            <a:xfrm rot="-10800000">
              <a:off x="5524683" y="3729808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EBEBEB">
                <a:alpha val="80000"/>
              </a:srgbClr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13000"/>
                </a:srgbClr>
              </a:outerShdw>
            </a:effectLst>
          </p:spPr>
        </p:sp>
        <p:sp>
          <p:nvSpPr>
            <p:cNvPr id="8" name="Text 339"/>
            <p:cNvSpPr txBox="1"/>
            <p:nvPr/>
          </p:nvSpPr>
          <p:spPr>
            <a:xfrm>
              <a:off x="5512051" y="3803286"/>
              <a:ext cx="1283518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Reasoning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Unit</a:t>
              </a: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6748666" y="3876376"/>
              <a:ext cx="172347" cy="176760"/>
              <a:chOff x="6748666" y="3876376"/>
              <a:chExt cx="172347" cy="176760"/>
            </a:xfrm>
          </p:grpSpPr>
          <p:sp>
            <p:nvSpPr>
              <p:cNvPr id="398" name="Freeform 397"/>
              <p:cNvSpPr/>
              <p:nvPr/>
            </p:nvSpPr>
            <p:spPr>
              <a:xfrm>
                <a:off x="6773321" y="389965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99" name="Freeform 398"/>
              <p:cNvSpPr/>
              <p:nvPr/>
            </p:nvSpPr>
            <p:spPr>
              <a:xfrm>
                <a:off x="6773320" y="389965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0" name="Freeform 399"/>
              <p:cNvSpPr/>
              <p:nvPr/>
            </p:nvSpPr>
            <p:spPr>
              <a:xfrm flipV="1">
                <a:off x="6774590" y="393187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1" name="Freeform 400"/>
              <p:cNvSpPr/>
              <p:nvPr/>
            </p:nvSpPr>
            <p:spPr>
              <a:xfrm flipV="1">
                <a:off x="6774590" y="393314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2" name="Freeform 401"/>
              <p:cNvSpPr/>
              <p:nvPr/>
            </p:nvSpPr>
            <p:spPr>
              <a:xfrm rot="-10800000" flipH="1">
                <a:off x="6773321" y="399692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3" name="Freeform 402"/>
              <p:cNvSpPr/>
              <p:nvPr/>
            </p:nvSpPr>
            <p:spPr>
              <a:xfrm rot="10800000" flipH="1" flipV="1">
                <a:off x="6774590" y="396503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4" name="Freeform 403"/>
              <p:cNvSpPr/>
              <p:nvPr/>
            </p:nvSpPr>
            <p:spPr>
              <a:xfrm>
                <a:off x="6748666" y="387637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5" name="Freeform 404"/>
              <p:cNvSpPr/>
              <p:nvPr/>
            </p:nvSpPr>
            <p:spPr>
              <a:xfrm>
                <a:off x="6748666" y="394076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6" name="Freeform 405"/>
              <p:cNvSpPr/>
              <p:nvPr/>
            </p:nvSpPr>
            <p:spPr>
              <a:xfrm>
                <a:off x="6748666" y="400515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7" name="Freeform 406"/>
              <p:cNvSpPr/>
              <p:nvPr/>
            </p:nvSpPr>
            <p:spPr>
              <a:xfrm>
                <a:off x="6873029" y="390857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08" name="Freeform 407"/>
              <p:cNvSpPr/>
              <p:nvPr/>
            </p:nvSpPr>
            <p:spPr>
              <a:xfrm>
                <a:off x="6873029" y="397295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9" name="Text 340"/>
            <p:cNvSpPr txBox="1"/>
            <p:nvPr/>
          </p:nvSpPr>
          <p:spPr>
            <a:xfrm>
              <a:off x="6026547" y="3327610"/>
              <a:ext cx="239326" cy="207602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10" name="Freeform 409"/>
            <p:cNvSpPr/>
            <p:nvPr/>
          </p:nvSpPr>
          <p:spPr>
            <a:xfrm rot="5400000">
              <a:off x="6063283" y="3168555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2" name="Freeform 411"/>
            <p:cNvSpPr/>
            <p:nvPr/>
          </p:nvSpPr>
          <p:spPr>
            <a:xfrm rot="5400000">
              <a:off x="6618815" y="2954149"/>
              <a:ext cx="7600" cy="473453"/>
            </a:xfrm>
            <a:custGeom>
              <a:avLst/>
              <a:gdLst/>
              <a:ahLst/>
              <a:cxnLst/>
              <a:rect l="0" t="0" r="0" b="0"/>
              <a:pathLst>
                <a:path w="7600" h="473453" fill="none">
                  <a:moveTo>
                    <a:pt x="0" y="0"/>
                  </a:moveTo>
                  <a:lnTo>
                    <a:pt x="47345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3" name="Freeform 412"/>
            <p:cNvSpPr/>
            <p:nvPr/>
          </p:nvSpPr>
          <p:spPr>
            <a:xfrm rot="5400000">
              <a:off x="5506460" y="4048572"/>
              <a:ext cx="7600" cy="463763"/>
            </a:xfrm>
            <a:custGeom>
              <a:avLst/>
              <a:gdLst/>
              <a:ahLst/>
              <a:cxnLst/>
              <a:rect l="0" t="0" r="0" b="0"/>
              <a:pathLst>
                <a:path w="7600" h="463763" fill="none">
                  <a:moveTo>
                    <a:pt x="0" y="0"/>
                  </a:moveTo>
                  <a:lnTo>
                    <a:pt x="46376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4" name="Freeform 413"/>
            <p:cNvSpPr/>
            <p:nvPr/>
          </p:nvSpPr>
          <p:spPr>
            <a:xfrm rot="5400000">
              <a:off x="6585660" y="4040972"/>
              <a:ext cx="7600" cy="463763"/>
            </a:xfrm>
            <a:custGeom>
              <a:avLst/>
              <a:gdLst/>
              <a:ahLst/>
              <a:cxnLst/>
              <a:rect l="0" t="0" r="0" b="0"/>
              <a:pathLst>
                <a:path w="7600" h="463763" fill="none">
                  <a:moveTo>
                    <a:pt x="0" y="0"/>
                  </a:moveTo>
                  <a:lnTo>
                    <a:pt x="46376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15" name="Freeform 414"/>
            <p:cNvSpPr/>
            <p:nvPr/>
          </p:nvSpPr>
          <p:spPr>
            <a:xfrm rot="5400000">
              <a:off x="5676037" y="1339252"/>
              <a:ext cx="7600" cy="1550400"/>
            </a:xfrm>
            <a:custGeom>
              <a:avLst/>
              <a:gdLst/>
              <a:ahLst/>
              <a:cxnLst/>
              <a:rect l="0" t="0" r="0" b="0"/>
              <a:pathLst>
                <a:path w="7600" h="1550400" fill="none">
                  <a:moveTo>
                    <a:pt x="0" y="0"/>
                  </a:moveTo>
                  <a:lnTo>
                    <a:pt x="1550400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1" name="Text 341"/>
            <p:cNvSpPr txBox="1"/>
            <p:nvPr/>
          </p:nvSpPr>
          <p:spPr>
            <a:xfrm>
              <a:off x="5756657" y="4228065"/>
              <a:ext cx="449344" cy="26241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>
                  <a:solidFill>
                    <a:srgbClr val="303030"/>
                  </a:solidFill>
                  <a:latin typeface="Arial"/>
                </a:rPr>
                <a:t>a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>
                  <a:solidFill>
                    <a:srgbClr val="303030"/>
                  </a:solidFill>
                  <a:latin typeface="Arial"/>
                </a:rPr>
                <a:t>u</a:t>
              </a:r>
            </a:p>
          </p:txBody>
        </p:sp>
        <p:sp>
          <p:nvSpPr>
            <p:cNvPr id="342" name="Text 342"/>
            <p:cNvSpPr txBox="1"/>
            <p:nvPr/>
          </p:nvSpPr>
          <p:spPr>
            <a:xfrm>
              <a:off x="6350579" y="4231865"/>
              <a:ext cx="478625" cy="28521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g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>
                  <a:solidFill>
                    <a:srgbClr val="303030"/>
                  </a:solidFill>
                  <a:latin typeface="Arial"/>
                </a:rPr>
                <a:t>v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,g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 baseline="30000">
                  <a:solidFill>
                    <a:srgbClr val="303030"/>
                  </a:solidFill>
                  <a:latin typeface="Arial"/>
                </a:rPr>
                <a:t>m</a:t>
              </a:r>
            </a:p>
          </p:txBody>
        </p:sp>
        <p:sp>
          <p:nvSpPr>
            <p:cNvPr id="418" name="Component"/>
            <p:cNvSpPr/>
            <p:nvPr/>
          </p:nvSpPr>
          <p:spPr>
            <a:xfrm rot="-10800000">
              <a:off x="4192000" y="4801157"/>
              <a:ext cx="1731827" cy="460882"/>
            </a:xfrm>
            <a:custGeom>
              <a:avLst/>
              <a:gdLst>
                <a:gd name="connsiteX0" fmla="*/ 865914 w 1731827"/>
                <a:gd name="connsiteY0" fmla="*/ 460882 h 460882"/>
                <a:gd name="connsiteX1" fmla="*/ 865914 w 1731827"/>
                <a:gd name="connsiteY1" fmla="*/ 0 h 460882"/>
                <a:gd name="connsiteX2" fmla="*/ 1731827 w 1731827"/>
                <a:gd name="connsiteY2" fmla="*/ 230441 h 460882"/>
                <a:gd name="connsiteX3" fmla="*/ 0 w 1731827"/>
                <a:gd name="connsiteY3" fmla="*/ 230441 h 460882"/>
                <a:gd name="connsiteX4" fmla="*/ 865914 w 1731827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731827" h="460882">
                  <a:moveTo>
                    <a:pt x="1616930" y="460882"/>
                  </a:moveTo>
                  <a:cubicBezTo>
                    <a:pt x="1680390" y="460882"/>
                    <a:pt x="1731827" y="409442"/>
                    <a:pt x="1731827" y="345985"/>
                  </a:cubicBezTo>
                  <a:lnTo>
                    <a:pt x="1731827" y="114898"/>
                  </a:lnTo>
                  <a:cubicBezTo>
                    <a:pt x="1731827" y="51440"/>
                    <a:pt x="1680390" y="0"/>
                    <a:pt x="1616930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616930" y="4608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43" name="Text 343"/>
            <p:cNvSpPr txBox="1"/>
            <p:nvPr/>
          </p:nvSpPr>
          <p:spPr>
            <a:xfrm>
              <a:off x="4245198" y="4874613"/>
              <a:ext cx="1366723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Memory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Update Unit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645792" y="4930876"/>
              <a:ext cx="172347" cy="176760"/>
              <a:chOff x="5645792" y="4930876"/>
              <a:chExt cx="172347" cy="176760"/>
            </a:xfrm>
          </p:grpSpPr>
          <p:sp>
            <p:nvSpPr>
              <p:cNvPr id="421" name="Freeform 420"/>
              <p:cNvSpPr/>
              <p:nvPr/>
            </p:nvSpPr>
            <p:spPr>
              <a:xfrm>
                <a:off x="5670447" y="495415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2" name="Freeform 421"/>
              <p:cNvSpPr/>
              <p:nvPr/>
            </p:nvSpPr>
            <p:spPr>
              <a:xfrm>
                <a:off x="5670446" y="495415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3" name="Freeform 422"/>
              <p:cNvSpPr/>
              <p:nvPr/>
            </p:nvSpPr>
            <p:spPr>
              <a:xfrm flipV="1">
                <a:off x="5671716" y="498637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4" name="Freeform 423"/>
              <p:cNvSpPr/>
              <p:nvPr/>
            </p:nvSpPr>
            <p:spPr>
              <a:xfrm flipV="1">
                <a:off x="5671716" y="498764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5" name="Freeform 424"/>
              <p:cNvSpPr/>
              <p:nvPr/>
            </p:nvSpPr>
            <p:spPr>
              <a:xfrm rot="-10800000" flipH="1">
                <a:off x="5670447" y="505142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6" name="Freeform 425"/>
              <p:cNvSpPr/>
              <p:nvPr/>
            </p:nvSpPr>
            <p:spPr>
              <a:xfrm rot="10800000" flipH="1" flipV="1">
                <a:off x="5671716" y="501953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7" name="Freeform 426"/>
              <p:cNvSpPr/>
              <p:nvPr/>
            </p:nvSpPr>
            <p:spPr>
              <a:xfrm>
                <a:off x="5645792" y="493087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8" name="Freeform 427"/>
              <p:cNvSpPr/>
              <p:nvPr/>
            </p:nvSpPr>
            <p:spPr>
              <a:xfrm>
                <a:off x="5645792" y="499526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29" name="Freeform 428"/>
              <p:cNvSpPr/>
              <p:nvPr/>
            </p:nvSpPr>
            <p:spPr>
              <a:xfrm>
                <a:off x="5645792" y="505965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0" name="Freeform 429"/>
              <p:cNvSpPr/>
              <p:nvPr/>
            </p:nvSpPr>
            <p:spPr>
              <a:xfrm>
                <a:off x="5770155" y="496307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31" name="Freeform 430"/>
              <p:cNvSpPr/>
              <p:nvPr/>
            </p:nvSpPr>
            <p:spPr>
              <a:xfrm>
                <a:off x="5770155" y="502745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10" name="Text 344"/>
            <p:cNvSpPr txBox="1"/>
            <p:nvPr/>
          </p:nvSpPr>
          <p:spPr>
            <a:xfrm>
              <a:off x="5317809" y="437622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vo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34" name="Freeform 433"/>
            <p:cNvSpPr/>
            <p:nvPr/>
          </p:nvSpPr>
          <p:spPr>
            <a:xfrm rot="5400000">
              <a:off x="5420163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37" name="Freeform 436"/>
            <p:cNvSpPr/>
            <p:nvPr/>
          </p:nvSpPr>
          <p:spPr>
            <a:xfrm rot="5400000">
              <a:off x="4648763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38" name="Freeform 437"/>
            <p:cNvSpPr/>
            <p:nvPr/>
          </p:nvSpPr>
          <p:spPr>
            <a:xfrm rot="5400000">
              <a:off x="5070563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11" name="Text 345"/>
            <p:cNvSpPr txBox="1"/>
            <p:nvPr/>
          </p:nvSpPr>
          <p:spPr>
            <a:xfrm>
              <a:off x="5239620" y="5467078"/>
              <a:ext cx="386326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46" name="Text 346"/>
            <p:cNvSpPr txBox="1"/>
            <p:nvPr/>
          </p:nvSpPr>
          <p:spPr>
            <a:xfrm>
              <a:off x="4365833" y="5467078"/>
              <a:ext cx="444618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wh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41" name="Freeform 440"/>
            <p:cNvSpPr/>
            <p:nvPr/>
          </p:nvSpPr>
          <p:spPr>
            <a:xfrm rot="5400000">
              <a:off x="2541892" y="-561565"/>
              <a:ext cx="7600" cy="3537686"/>
            </a:xfrm>
            <a:custGeom>
              <a:avLst/>
              <a:gdLst/>
              <a:ahLst/>
              <a:cxnLst/>
              <a:rect l="0" t="0" r="0" b="0"/>
              <a:pathLst>
                <a:path w="7600" h="3537686" fill="none">
                  <a:moveTo>
                    <a:pt x="0" y="0"/>
                  </a:moveTo>
                  <a:lnTo>
                    <a:pt x="3537686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42" name="Freeform 441"/>
            <p:cNvSpPr/>
            <p:nvPr/>
          </p:nvSpPr>
          <p:spPr>
            <a:xfrm rot="5400000">
              <a:off x="2868699" y="-170165"/>
              <a:ext cx="7600" cy="3271686"/>
            </a:xfrm>
            <a:custGeom>
              <a:avLst/>
              <a:gdLst/>
              <a:ahLst/>
              <a:cxnLst/>
              <a:rect l="0" t="0" r="0" b="0"/>
              <a:pathLst>
                <a:path w="7600" h="3271686" fill="none">
                  <a:moveTo>
                    <a:pt x="0" y="0"/>
                  </a:moveTo>
                  <a:lnTo>
                    <a:pt x="3271686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7" name="Text 347"/>
            <p:cNvSpPr txBox="1"/>
            <p:nvPr/>
          </p:nvSpPr>
          <p:spPr>
            <a:xfrm>
              <a:off x="3930715" y="1188278"/>
              <a:ext cx="375282" cy="2128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wh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444" name="Component"/>
            <p:cNvSpPr/>
            <p:nvPr/>
          </p:nvSpPr>
          <p:spPr>
            <a:xfrm rot="-10800000">
              <a:off x="6630627" y="4791931"/>
              <a:ext cx="1611200" cy="460882"/>
            </a:xfrm>
            <a:custGeom>
              <a:avLst/>
              <a:gdLst>
                <a:gd name="connsiteX0" fmla="*/ 805600 w 1611200"/>
                <a:gd name="connsiteY0" fmla="*/ 460882 h 460882"/>
                <a:gd name="connsiteX1" fmla="*/ 805600 w 1611200"/>
                <a:gd name="connsiteY1" fmla="*/ 0 h 460882"/>
                <a:gd name="connsiteX2" fmla="*/ 1611200 w 1611200"/>
                <a:gd name="connsiteY2" fmla="*/ 230441 h 460882"/>
                <a:gd name="connsiteX3" fmla="*/ 0 w 1611200"/>
                <a:gd name="connsiteY3" fmla="*/ 230441 h 460882"/>
                <a:gd name="connsiteX4" fmla="*/ 805600 w 1611200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611200" h="460882">
                  <a:moveTo>
                    <a:pt x="1496303" y="460882"/>
                  </a:moveTo>
                  <a:cubicBezTo>
                    <a:pt x="1559763" y="460882"/>
                    <a:pt x="1611200" y="409442"/>
                    <a:pt x="1611200" y="345985"/>
                  </a:cubicBezTo>
                  <a:lnTo>
                    <a:pt x="1611200" y="114898"/>
                  </a:lnTo>
                  <a:cubicBezTo>
                    <a:pt x="1611200" y="51440"/>
                    <a:pt x="1559763" y="0"/>
                    <a:pt x="1496303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496303" y="460882"/>
                  </a:lnTo>
                  <a:close/>
                </a:path>
              </a:pathLst>
            </a:custGeom>
            <a:solidFill>
              <a:srgbClr val="DCDCDD"/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48" name="Text 348"/>
            <p:cNvSpPr txBox="1"/>
            <p:nvPr/>
          </p:nvSpPr>
          <p:spPr>
            <a:xfrm>
              <a:off x="6683830" y="4872986"/>
              <a:ext cx="1280638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Summary Object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Update Unit</a:t>
              </a:r>
            </a:p>
          </p:txBody>
        </p:sp>
        <p:grpSp>
          <p:nvGrpSpPr>
            <p:cNvPr id="446" name="Group 445"/>
            <p:cNvGrpSpPr/>
            <p:nvPr/>
          </p:nvGrpSpPr>
          <p:grpSpPr>
            <a:xfrm>
              <a:off x="8001739" y="4943219"/>
              <a:ext cx="172347" cy="176760"/>
              <a:chOff x="8001739" y="4943219"/>
              <a:chExt cx="172347" cy="176760"/>
            </a:xfrm>
          </p:grpSpPr>
          <p:sp>
            <p:nvSpPr>
              <p:cNvPr id="447" name="Freeform 446"/>
              <p:cNvSpPr/>
              <p:nvPr/>
            </p:nvSpPr>
            <p:spPr>
              <a:xfrm>
                <a:off x="8026393" y="4966500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48" name="Freeform 447"/>
              <p:cNvSpPr/>
              <p:nvPr/>
            </p:nvSpPr>
            <p:spPr>
              <a:xfrm>
                <a:off x="8026393" y="4966500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49" name="Freeform 448"/>
              <p:cNvSpPr/>
              <p:nvPr/>
            </p:nvSpPr>
            <p:spPr>
              <a:xfrm flipV="1">
                <a:off x="8027663" y="4998720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0" name="Freeform 449"/>
              <p:cNvSpPr/>
              <p:nvPr/>
            </p:nvSpPr>
            <p:spPr>
              <a:xfrm flipV="1">
                <a:off x="8027663" y="4999989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1" name="Freeform 450"/>
              <p:cNvSpPr/>
              <p:nvPr/>
            </p:nvSpPr>
            <p:spPr>
              <a:xfrm rot="-10800000" flipH="1">
                <a:off x="8026393" y="506376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2" name="Freeform 451"/>
              <p:cNvSpPr/>
              <p:nvPr/>
            </p:nvSpPr>
            <p:spPr>
              <a:xfrm rot="10800000" flipH="1" flipV="1">
                <a:off x="8027663" y="5031879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3" name="Freeform 452"/>
              <p:cNvSpPr/>
              <p:nvPr/>
            </p:nvSpPr>
            <p:spPr>
              <a:xfrm>
                <a:off x="8001739" y="494321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4" name="Freeform 453"/>
              <p:cNvSpPr/>
              <p:nvPr/>
            </p:nvSpPr>
            <p:spPr>
              <a:xfrm>
                <a:off x="8001739" y="500760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5" name="Freeform 454"/>
              <p:cNvSpPr/>
              <p:nvPr/>
            </p:nvSpPr>
            <p:spPr>
              <a:xfrm>
                <a:off x="8001739" y="507199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6" name="Freeform 455"/>
              <p:cNvSpPr/>
              <p:nvPr/>
            </p:nvSpPr>
            <p:spPr>
              <a:xfrm>
                <a:off x="8126102" y="497541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57" name="Freeform 456"/>
              <p:cNvSpPr/>
              <p:nvPr/>
            </p:nvSpPr>
            <p:spPr>
              <a:xfrm>
                <a:off x="8126102" y="5039801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458" name="Freeform 457"/>
            <p:cNvSpPr/>
            <p:nvPr/>
          </p:nvSpPr>
          <p:spPr>
            <a:xfrm rot="5400000">
              <a:off x="7478053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469" name="Freeform 468"/>
            <p:cNvSpPr/>
            <p:nvPr/>
          </p:nvSpPr>
          <p:spPr>
            <a:xfrm rot="5400000">
              <a:off x="7041076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49" name="Text 349"/>
            <p:cNvSpPr txBox="1"/>
            <p:nvPr/>
          </p:nvSpPr>
          <p:spPr>
            <a:xfrm>
              <a:off x="7893229" y="438024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350" name="Text 350"/>
            <p:cNvSpPr txBox="1"/>
            <p:nvPr/>
          </p:nvSpPr>
          <p:spPr>
            <a:xfrm>
              <a:off x="7368494" y="438024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vo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51" name="Text 351"/>
            <p:cNvSpPr txBox="1"/>
            <p:nvPr/>
          </p:nvSpPr>
          <p:spPr>
            <a:xfrm>
              <a:off x="6884374" y="4376227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92" name="Freeform 491"/>
            <p:cNvSpPr/>
            <p:nvPr/>
          </p:nvSpPr>
          <p:spPr>
            <a:xfrm rot="5400000">
              <a:off x="7263368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52" name="Text 352"/>
            <p:cNvSpPr txBox="1"/>
            <p:nvPr/>
          </p:nvSpPr>
          <p:spPr>
            <a:xfrm>
              <a:off x="7537275" y="5467078"/>
              <a:ext cx="302726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496" name="Freeform 495"/>
            <p:cNvSpPr/>
            <p:nvPr/>
          </p:nvSpPr>
          <p:spPr>
            <a:xfrm rot="5400000">
              <a:off x="6063283" y="51574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53" name="Text 353"/>
            <p:cNvSpPr txBox="1"/>
            <p:nvPr/>
          </p:nvSpPr>
          <p:spPr>
            <a:xfrm>
              <a:off x="6308773" y="5467078"/>
              <a:ext cx="239326" cy="190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54" name="Text 354"/>
            <p:cNvSpPr txBox="1"/>
            <p:nvPr/>
          </p:nvSpPr>
          <p:spPr>
            <a:xfrm>
              <a:off x="4540329" y="118827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503" name="Line"/>
            <p:cNvSpPr/>
            <p:nvPr/>
          </p:nvSpPr>
          <p:spPr>
            <a:xfrm rot="-7140600">
              <a:off x="4988544" y="1474446"/>
              <a:ext cx="463596" cy="836006"/>
            </a:xfrm>
            <a:custGeom>
              <a:avLst/>
              <a:gdLst/>
              <a:ahLst/>
              <a:cxnLst/>
              <a:rect l="0" t="0" r="0" b="0"/>
              <a:pathLst>
                <a:path w="463596" h="836006" fill="none">
                  <a:moveTo>
                    <a:pt x="0" y="0"/>
                  </a:moveTo>
                  <a:cubicBezTo>
                    <a:pt x="358909" y="199030"/>
                    <a:pt x="480414" y="-176796"/>
                    <a:pt x="955943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87" name="Freeform 386"/>
            <p:cNvSpPr/>
            <p:nvPr/>
          </p:nvSpPr>
          <p:spPr>
            <a:xfrm rot="5400000">
              <a:off x="4797221" y="2082515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00" name="Freeform 499"/>
            <p:cNvSpPr/>
            <p:nvPr/>
          </p:nvSpPr>
          <p:spPr>
            <a:xfrm rot="5400000">
              <a:off x="4375342" y="1078078"/>
              <a:ext cx="7600" cy="258400"/>
            </a:xfrm>
            <a:custGeom>
              <a:avLst/>
              <a:gdLst/>
              <a:ahLst/>
              <a:cxnLst/>
              <a:rect l="0" t="0" r="0" b="0"/>
              <a:pathLst>
                <a:path w="7600" h="258400" fill="none">
                  <a:moveTo>
                    <a:pt x="0" y="0"/>
                  </a:moveTo>
                  <a:lnTo>
                    <a:pt x="258400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507" name="Line"/>
            <p:cNvSpPr/>
            <p:nvPr/>
          </p:nvSpPr>
          <p:spPr>
            <a:xfrm rot="-6537000">
              <a:off x="8387859" y="2616715"/>
              <a:ext cx="747769" cy="2171819"/>
            </a:xfrm>
            <a:custGeom>
              <a:avLst/>
              <a:gdLst/>
              <a:ahLst/>
              <a:cxnLst/>
              <a:rect l="0" t="0" r="0" b="0"/>
              <a:pathLst>
                <a:path w="747769" h="2171819" fill="none">
                  <a:moveTo>
                    <a:pt x="0" y="0"/>
                  </a:moveTo>
                  <a:cubicBezTo>
                    <a:pt x="1645324" y="491654"/>
                    <a:pt x="1060352" y="-472576"/>
                    <a:pt x="2296272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12" name="Component"/>
            <p:cNvSpPr/>
            <p:nvPr/>
          </p:nvSpPr>
          <p:spPr>
            <a:xfrm rot="-10800000">
              <a:off x="6552910" y="2636168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EBEBEB">
                <a:alpha val="80000"/>
              </a:srgbClr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355" name="Text 355"/>
            <p:cNvSpPr txBox="1"/>
            <p:nvPr/>
          </p:nvSpPr>
          <p:spPr>
            <a:xfrm>
              <a:off x="6539427" y="2709646"/>
              <a:ext cx="1284400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Visual</a:t>
              </a:r>
            </a:p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Retrieval Unit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776931" y="2782736"/>
              <a:ext cx="172347" cy="176760"/>
              <a:chOff x="7776931" y="2782736"/>
              <a:chExt cx="172347" cy="176760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7801585" y="2806017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5" name="Freeform 14"/>
              <p:cNvSpPr/>
              <p:nvPr/>
            </p:nvSpPr>
            <p:spPr>
              <a:xfrm>
                <a:off x="7801585" y="280601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6" name="Freeform 15"/>
              <p:cNvSpPr/>
              <p:nvPr/>
            </p:nvSpPr>
            <p:spPr>
              <a:xfrm flipV="1">
                <a:off x="7802855" y="2838238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7" name="Freeform 16"/>
              <p:cNvSpPr/>
              <p:nvPr/>
            </p:nvSpPr>
            <p:spPr>
              <a:xfrm flipV="1">
                <a:off x="7802855" y="2839507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8" name="Freeform 17"/>
              <p:cNvSpPr/>
              <p:nvPr/>
            </p:nvSpPr>
            <p:spPr>
              <a:xfrm rot="-10800000" flipH="1">
                <a:off x="7801585" y="2903285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19" name="Freeform 18"/>
              <p:cNvSpPr/>
              <p:nvPr/>
            </p:nvSpPr>
            <p:spPr>
              <a:xfrm rot="10800000" flipH="1" flipV="1">
                <a:off x="7802855" y="2871396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0" name="Freeform 19"/>
              <p:cNvSpPr/>
              <p:nvPr/>
            </p:nvSpPr>
            <p:spPr>
              <a:xfrm>
                <a:off x="7776931" y="278273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1" name="Freeform 20"/>
              <p:cNvSpPr/>
              <p:nvPr/>
            </p:nvSpPr>
            <p:spPr>
              <a:xfrm>
                <a:off x="7776931" y="284712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2" name="Freeform 21"/>
              <p:cNvSpPr/>
              <p:nvPr/>
            </p:nvSpPr>
            <p:spPr>
              <a:xfrm>
                <a:off x="7776931" y="291151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3" name="Freeform 22"/>
              <p:cNvSpPr/>
              <p:nvPr/>
            </p:nvSpPr>
            <p:spPr>
              <a:xfrm>
                <a:off x="7901294" y="281493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61" name="Freeform 360"/>
              <p:cNvSpPr/>
              <p:nvPr/>
            </p:nvSpPr>
            <p:spPr>
              <a:xfrm>
                <a:off x="7901294" y="287931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488" name="Freeform 487"/>
            <p:cNvSpPr/>
            <p:nvPr/>
          </p:nvSpPr>
          <p:spPr>
            <a:xfrm rot="5400000">
              <a:off x="7687053" y="4247436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08" name="Line"/>
            <p:cNvSpPr/>
            <p:nvPr/>
          </p:nvSpPr>
          <p:spPr>
            <a:xfrm rot="-9416940">
              <a:off x="5540828" y="1157022"/>
              <a:ext cx="1789814" cy="759991"/>
            </a:xfrm>
            <a:custGeom>
              <a:avLst/>
              <a:gdLst/>
              <a:ahLst/>
              <a:cxnLst/>
              <a:rect l="0" t="0" r="0" b="0"/>
              <a:pathLst>
                <a:path w="1789814" h="759991" fill="none">
                  <a:moveTo>
                    <a:pt x="0" y="0"/>
                  </a:moveTo>
                  <a:cubicBezTo>
                    <a:pt x="338831" y="722205"/>
                    <a:pt x="1758116" y="-682057"/>
                    <a:pt x="1940979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363" name="Freeform 362"/>
            <p:cNvSpPr/>
            <p:nvPr/>
          </p:nvSpPr>
          <p:spPr>
            <a:xfrm rot="5400000">
              <a:off x="6941693" y="2075968"/>
              <a:ext cx="7600" cy="329815"/>
            </a:xfrm>
            <a:custGeom>
              <a:avLst/>
              <a:gdLst/>
              <a:ahLst/>
              <a:cxnLst/>
              <a:rect l="0" t="0" r="0" b="0"/>
              <a:pathLst>
                <a:path w="7600" h="329815" fill="none">
                  <a:moveTo>
                    <a:pt x="0" y="0"/>
                  </a:moveTo>
                  <a:lnTo>
                    <a:pt x="329815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24" name="Component"/>
            <p:cNvSpPr/>
            <p:nvPr/>
          </p:nvSpPr>
          <p:spPr>
            <a:xfrm rot="-10800000">
              <a:off x="5531523" y="1600722"/>
              <a:ext cx="1483718" cy="460882"/>
            </a:xfrm>
            <a:custGeom>
              <a:avLst/>
              <a:gdLst>
                <a:gd name="connsiteX0" fmla="*/ 741859 w 1483718"/>
                <a:gd name="connsiteY0" fmla="*/ 460882 h 460882"/>
                <a:gd name="connsiteX1" fmla="*/ 741859 w 1483718"/>
                <a:gd name="connsiteY1" fmla="*/ 0 h 460882"/>
                <a:gd name="connsiteX2" fmla="*/ 1483718 w 1483718"/>
                <a:gd name="connsiteY2" fmla="*/ 230441 h 460882"/>
                <a:gd name="connsiteX3" fmla="*/ 0 w 1483718"/>
                <a:gd name="connsiteY3" fmla="*/ 230441 h 460882"/>
                <a:gd name="connsiteX4" fmla="*/ 741859 w 1483718"/>
                <a:gd name="connsiteY4" fmla="*/ 230441 h 4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1483718" h="460882">
                  <a:moveTo>
                    <a:pt x="1368821" y="460882"/>
                  </a:moveTo>
                  <a:cubicBezTo>
                    <a:pt x="1432281" y="460882"/>
                    <a:pt x="1483718" y="409442"/>
                    <a:pt x="1483718" y="345985"/>
                  </a:cubicBezTo>
                  <a:lnTo>
                    <a:pt x="1483718" y="114898"/>
                  </a:lnTo>
                  <a:cubicBezTo>
                    <a:pt x="1483718" y="51440"/>
                    <a:pt x="1432281" y="0"/>
                    <a:pt x="1368821" y="0"/>
                  </a:cubicBezTo>
                  <a:lnTo>
                    <a:pt x="114898" y="0"/>
                  </a:lnTo>
                  <a:cubicBezTo>
                    <a:pt x="51440" y="0"/>
                    <a:pt x="0" y="51440"/>
                    <a:pt x="0" y="114898"/>
                  </a:cubicBezTo>
                  <a:lnTo>
                    <a:pt x="0" y="345985"/>
                  </a:lnTo>
                  <a:cubicBezTo>
                    <a:pt x="0" y="409442"/>
                    <a:pt x="51440" y="460882"/>
                    <a:pt x="114898" y="460882"/>
                  </a:cubicBezTo>
                  <a:lnTo>
                    <a:pt x="1368821" y="460882"/>
                  </a:lnTo>
                  <a:close/>
                </a:path>
              </a:pathLst>
            </a:custGeom>
            <a:solidFill>
              <a:srgbClr val="EBEBEB">
                <a:alpha val="80000"/>
              </a:srgbClr>
            </a:solidFill>
            <a:ln w="7600" cap="flat">
              <a:noFill/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5" name="Text 356"/>
            <p:cNvSpPr txBox="1"/>
            <p:nvPr/>
          </p:nvSpPr>
          <p:spPr>
            <a:xfrm>
              <a:off x="5586896" y="1674200"/>
              <a:ext cx="1215544" cy="307738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 b="1">
                  <a:solidFill>
                    <a:srgbClr val="303030"/>
                  </a:solidFill>
                  <a:latin typeface="Arial"/>
                </a:rPr>
                <a:t>Question-driven Controller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755529" y="1747290"/>
              <a:ext cx="172347" cy="176760"/>
              <a:chOff x="6755529" y="1747290"/>
              <a:chExt cx="172347" cy="17676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6780183" y="1770571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8" name="Freeform 27"/>
              <p:cNvSpPr/>
              <p:nvPr/>
            </p:nvSpPr>
            <p:spPr>
              <a:xfrm>
                <a:off x="6780183" y="1770571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29" name="Freeform 28"/>
              <p:cNvSpPr/>
              <p:nvPr/>
            </p:nvSpPr>
            <p:spPr>
              <a:xfrm flipV="1">
                <a:off x="6781453" y="1802792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0" name="Freeform 29"/>
              <p:cNvSpPr/>
              <p:nvPr/>
            </p:nvSpPr>
            <p:spPr>
              <a:xfrm flipV="1">
                <a:off x="6781453" y="1804061"/>
                <a:ext cx="123948" cy="95669"/>
              </a:xfrm>
              <a:custGeom>
                <a:avLst/>
                <a:gdLst/>
                <a:ahLst/>
                <a:cxnLst/>
                <a:rect l="0" t="0" r="0" b="0"/>
                <a:pathLst>
                  <a:path w="123948" h="95669" fill="none">
                    <a:moveTo>
                      <a:pt x="0" y="0"/>
                    </a:moveTo>
                    <a:lnTo>
                      <a:pt x="123948" y="95669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1" name="Freeform 30"/>
              <p:cNvSpPr/>
              <p:nvPr/>
            </p:nvSpPr>
            <p:spPr>
              <a:xfrm rot="-10800000" flipH="1">
                <a:off x="6780183" y="1867839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2" name="Freeform 31"/>
              <p:cNvSpPr/>
              <p:nvPr/>
            </p:nvSpPr>
            <p:spPr>
              <a:xfrm rot="10800000" flipH="1" flipV="1">
                <a:off x="6781453" y="1835950"/>
                <a:ext cx="125151" cy="31890"/>
              </a:xfrm>
              <a:custGeom>
                <a:avLst/>
                <a:gdLst/>
                <a:ahLst/>
                <a:cxnLst/>
                <a:rect l="0" t="0" r="0" b="0"/>
                <a:pathLst>
                  <a:path w="125151" h="31890" fill="none">
                    <a:moveTo>
                      <a:pt x="0" y="0"/>
                    </a:moveTo>
                    <a:lnTo>
                      <a:pt x="125151" y="3189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3" name="Freeform 32"/>
              <p:cNvSpPr/>
              <p:nvPr/>
            </p:nvSpPr>
            <p:spPr>
              <a:xfrm>
                <a:off x="6755529" y="1747290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4" name="Freeform 33"/>
              <p:cNvSpPr/>
              <p:nvPr/>
            </p:nvSpPr>
            <p:spPr>
              <a:xfrm>
                <a:off x="6755529" y="1811678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5" name="Freeform 34"/>
              <p:cNvSpPr/>
              <p:nvPr/>
            </p:nvSpPr>
            <p:spPr>
              <a:xfrm>
                <a:off x="6755529" y="1876066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6" name="Freeform 35"/>
              <p:cNvSpPr/>
              <p:nvPr/>
            </p:nvSpPr>
            <p:spPr>
              <a:xfrm>
                <a:off x="6879892" y="1779484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37" name="Freeform 36"/>
              <p:cNvSpPr/>
              <p:nvPr/>
            </p:nvSpPr>
            <p:spPr>
              <a:xfrm>
                <a:off x="6879892" y="1843872"/>
                <a:ext cx="47984" cy="47984"/>
              </a:xfrm>
              <a:custGeom>
                <a:avLst/>
                <a:gdLst/>
                <a:ahLst/>
                <a:cxnLst/>
                <a:rect l="0" t="0" r="0" b="0"/>
                <a:pathLst>
                  <a:path w="47984" h="47984">
                    <a:moveTo>
                      <a:pt x="0" y="23992"/>
                    </a:moveTo>
                    <a:cubicBezTo>
                      <a:pt x="0" y="10742"/>
                      <a:pt x="10742" y="0"/>
                      <a:pt x="23992" y="0"/>
                    </a:cubicBezTo>
                    <a:cubicBezTo>
                      <a:pt x="37242" y="0"/>
                      <a:pt x="47984" y="10742"/>
                      <a:pt x="47984" y="23992"/>
                    </a:cubicBezTo>
                    <a:cubicBezTo>
                      <a:pt x="47984" y="37242"/>
                      <a:pt x="37242" y="47984"/>
                      <a:pt x="23992" y="47984"/>
                    </a:cubicBezTo>
                    <a:cubicBezTo>
                      <a:pt x="10742" y="47984"/>
                      <a:pt x="0" y="37242"/>
                      <a:pt x="0" y="23992"/>
                    </a:cubicBezTo>
                    <a:close/>
                  </a:path>
                </a:pathLst>
              </a:custGeom>
              <a:solidFill>
                <a:srgbClr val="318FD8"/>
              </a:solidFill>
              <a:ln w="7600" cap="flat">
                <a:solidFill>
                  <a:srgbClr val="00000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sp>
          <p:nvSpPr>
            <p:cNvPr id="357" name="Text 357"/>
            <p:cNvSpPr txBox="1"/>
            <p:nvPr/>
          </p:nvSpPr>
          <p:spPr>
            <a:xfrm>
              <a:off x="4951079" y="1188278"/>
              <a:ext cx="38632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t-1</a:t>
              </a:r>
            </a:p>
          </p:txBody>
        </p:sp>
        <p:sp>
          <p:nvSpPr>
            <p:cNvPr id="505" name="Freeform 504"/>
            <p:cNvSpPr/>
            <p:nvPr/>
          </p:nvSpPr>
          <p:spPr>
            <a:xfrm rot="5400000">
              <a:off x="5172514" y="1078078"/>
              <a:ext cx="7600" cy="258400"/>
            </a:xfrm>
            <a:custGeom>
              <a:avLst/>
              <a:gdLst/>
              <a:ahLst/>
              <a:cxnLst/>
              <a:rect l="0" t="0" r="0" b="0"/>
              <a:pathLst>
                <a:path w="7600" h="258400" fill="none">
                  <a:moveTo>
                    <a:pt x="0" y="0"/>
                  </a:moveTo>
                  <a:lnTo>
                    <a:pt x="258400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358" name="Text 358"/>
            <p:cNvSpPr txBox="1"/>
            <p:nvPr/>
          </p:nvSpPr>
          <p:spPr>
            <a:xfrm>
              <a:off x="2423633" y="3714609"/>
              <a:ext cx="666366" cy="36545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wh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,M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</a:t>
              </a:r>
            </a:p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so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  <a:r>
                <a:rPr sz="1520" i="1">
                  <a:solidFill>
                    <a:srgbClr val="303030"/>
                  </a:solidFill>
                  <a:latin typeface="Arial"/>
                </a:rPr>
                <a:t>,c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531" name="Freeform 530"/>
            <p:cNvSpPr/>
            <p:nvPr/>
          </p:nvSpPr>
          <p:spPr>
            <a:xfrm rot="5400000">
              <a:off x="2245661" y="4318776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32" name="Freeform 531"/>
            <p:cNvSpPr/>
            <p:nvPr/>
          </p:nvSpPr>
          <p:spPr>
            <a:xfrm rot="5400000">
              <a:off x="2238061" y="3615107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grpSp>
          <p:nvGrpSpPr>
            <p:cNvPr id="533" name="Group 532"/>
            <p:cNvGrpSpPr/>
            <p:nvPr/>
          </p:nvGrpSpPr>
          <p:grpSpPr>
            <a:xfrm rot="-5400000">
              <a:off x="2458779" y="2595426"/>
              <a:ext cx="77871" cy="329776"/>
              <a:chOff x="2458779" y="2595426"/>
              <a:chExt cx="77871" cy="329776"/>
            </a:xfrm>
          </p:grpSpPr>
          <p:sp>
            <p:nvSpPr>
              <p:cNvPr id="534" name="Freeform 533"/>
              <p:cNvSpPr/>
              <p:nvPr/>
            </p:nvSpPr>
            <p:spPr>
              <a:xfrm>
                <a:off x="2458779" y="2598221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535" name="Freeform 534"/>
              <p:cNvSpPr/>
              <p:nvPr/>
            </p:nvSpPr>
            <p:spPr>
              <a:xfrm>
                <a:off x="2586129" y="2598221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  <p:sp>
            <p:nvSpPr>
              <p:cNvPr id="536" name="Freeform 535"/>
              <p:cNvSpPr/>
              <p:nvPr/>
            </p:nvSpPr>
            <p:spPr>
              <a:xfrm>
                <a:off x="2713479" y="2595426"/>
                <a:ext cx="75076" cy="75077"/>
              </a:xfrm>
              <a:custGeom>
                <a:avLst/>
                <a:gdLst>
                  <a:gd name="connsiteX0" fmla="*/ 0 w 75076"/>
                  <a:gd name="connsiteY0" fmla="*/ 37538 h 75077"/>
                  <a:gd name="connsiteX1" fmla="*/ 37538 w 75076"/>
                  <a:gd name="connsiteY1" fmla="*/ 0 h 75077"/>
                  <a:gd name="connsiteX2" fmla="*/ 75077 w 75076"/>
                  <a:gd name="connsiteY2" fmla="*/ 37538 h 75077"/>
                  <a:gd name="connsiteX3" fmla="*/ 37538 w 75076"/>
                  <a:gd name="connsiteY3" fmla="*/ 75076 h 7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75076" h="75077">
                    <a:moveTo>
                      <a:pt x="0" y="37538"/>
                    </a:moveTo>
                    <a:cubicBezTo>
                      <a:pt x="0" y="16806"/>
                      <a:pt x="16806" y="0"/>
                      <a:pt x="37538" y="0"/>
                    </a:cubicBezTo>
                    <a:cubicBezTo>
                      <a:pt x="58270" y="0"/>
                      <a:pt x="75077" y="16806"/>
                      <a:pt x="75077" y="37538"/>
                    </a:cubicBezTo>
                    <a:cubicBezTo>
                      <a:pt x="75077" y="58270"/>
                      <a:pt x="58270" y="75076"/>
                      <a:pt x="37538" y="75076"/>
                    </a:cubicBezTo>
                    <a:cubicBezTo>
                      <a:pt x="16806" y="75076"/>
                      <a:pt x="0" y="58270"/>
                      <a:pt x="0" y="375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bevel/>
              </a:ln>
            </p:spPr>
          </p:sp>
        </p:grpSp>
        <p:sp>
          <p:nvSpPr>
            <p:cNvPr id="537" name="Freeform 536"/>
            <p:cNvSpPr/>
            <p:nvPr/>
          </p:nvSpPr>
          <p:spPr>
            <a:xfrm rot="5400000">
              <a:off x="2245661" y="2737748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38" name="Freeform 537"/>
            <p:cNvSpPr/>
            <p:nvPr/>
          </p:nvSpPr>
          <p:spPr>
            <a:xfrm rot="5400000">
              <a:off x="2238061" y="2034079"/>
              <a:ext cx="7600" cy="252202"/>
            </a:xfrm>
            <a:custGeom>
              <a:avLst/>
              <a:gdLst/>
              <a:ahLst/>
              <a:cxnLst/>
              <a:rect l="0" t="0" r="0" b="0"/>
              <a:pathLst>
                <a:path w="7600" h="252202" fill="none">
                  <a:moveTo>
                    <a:pt x="0" y="0"/>
                  </a:moveTo>
                  <a:lnTo>
                    <a:pt x="252202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39" name="Freeform 538"/>
            <p:cNvSpPr/>
            <p:nvPr/>
          </p:nvSpPr>
          <p:spPr>
            <a:xfrm rot="5400000">
              <a:off x="2370192" y="51650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40" name="Freeform 539"/>
            <p:cNvSpPr/>
            <p:nvPr/>
          </p:nvSpPr>
          <p:spPr>
            <a:xfrm rot="5400000">
              <a:off x="2077341" y="5165098"/>
              <a:ext cx="7600" cy="330518"/>
            </a:xfrm>
            <a:custGeom>
              <a:avLst/>
              <a:gdLst/>
              <a:ahLst/>
              <a:cxnLst/>
              <a:rect l="0" t="0" r="0" b="0"/>
              <a:pathLst>
                <a:path w="7600" h="330518" fill="none">
                  <a:moveTo>
                    <a:pt x="0" y="0"/>
                  </a:moveTo>
                  <a:lnTo>
                    <a:pt x="330518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43" name="Line"/>
            <p:cNvSpPr/>
            <p:nvPr/>
          </p:nvSpPr>
          <p:spPr>
            <a:xfrm rot="-10250880">
              <a:off x="5124067" y="3260519"/>
              <a:ext cx="643167" cy="165261"/>
            </a:xfrm>
            <a:custGeom>
              <a:avLst/>
              <a:gdLst/>
              <a:ahLst/>
              <a:cxnLst/>
              <a:rect l="0" t="0" r="0" b="0"/>
              <a:pathLst>
                <a:path w="643167" h="165261" fill="none">
                  <a:moveTo>
                    <a:pt x="0" y="0"/>
                  </a:moveTo>
                  <a:cubicBezTo>
                    <a:pt x="58025" y="360156"/>
                    <a:pt x="341140" y="-424037"/>
                    <a:pt x="651460" y="0"/>
                  </a:cubicBezTo>
                </a:path>
              </a:pathLst>
            </a:custGeom>
            <a:noFill/>
            <a:ln w="50667" cap="flat">
              <a:solidFill>
                <a:srgbClr val="6D6D6D"/>
              </a:solidFill>
              <a:bevel/>
            </a:ln>
          </p:spPr>
        </p:sp>
        <p:sp>
          <p:nvSpPr>
            <p:cNvPr id="545" name="Freeform 544"/>
            <p:cNvSpPr/>
            <p:nvPr/>
          </p:nvSpPr>
          <p:spPr>
            <a:xfrm rot="5400000">
              <a:off x="5010445" y="3098290"/>
              <a:ext cx="7600" cy="185179"/>
            </a:xfrm>
            <a:custGeom>
              <a:avLst/>
              <a:gdLst/>
              <a:ahLst/>
              <a:cxnLst/>
              <a:rect l="0" t="0" r="0" b="0"/>
              <a:pathLst>
                <a:path w="7600" h="185179" fill="none">
                  <a:moveTo>
                    <a:pt x="0" y="0"/>
                  </a:moveTo>
                  <a:lnTo>
                    <a:pt x="185179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oval" w="sm" len="sm"/>
            </a:ln>
          </p:spPr>
        </p:sp>
        <p:sp>
          <p:nvSpPr>
            <p:cNvPr id="546" name="Freeform 545"/>
            <p:cNvSpPr/>
            <p:nvPr/>
          </p:nvSpPr>
          <p:spPr>
            <a:xfrm rot="5400000">
              <a:off x="4620146" y="2707967"/>
              <a:ext cx="7600" cy="1361023"/>
            </a:xfrm>
            <a:custGeom>
              <a:avLst/>
              <a:gdLst/>
              <a:ahLst/>
              <a:cxnLst/>
              <a:rect l="0" t="0" r="0" b="0"/>
              <a:pathLst>
                <a:path w="7600" h="1361023" fill="none">
                  <a:moveTo>
                    <a:pt x="0" y="0"/>
                  </a:moveTo>
                  <a:lnTo>
                    <a:pt x="136102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547" name="Freeform 546"/>
            <p:cNvSpPr/>
            <p:nvPr/>
          </p:nvSpPr>
          <p:spPr>
            <a:xfrm rot="5400000">
              <a:off x="5650073" y="3375949"/>
              <a:ext cx="7600" cy="192253"/>
            </a:xfrm>
            <a:custGeom>
              <a:avLst/>
              <a:gdLst/>
              <a:ahLst/>
              <a:cxnLst/>
              <a:rect l="0" t="0" r="0" b="0"/>
              <a:pathLst>
                <a:path w="7600" h="192253" fill="none">
                  <a:moveTo>
                    <a:pt x="0" y="0"/>
                  </a:moveTo>
                  <a:lnTo>
                    <a:pt x="192253" y="0"/>
                  </a:lnTo>
                </a:path>
              </a:pathLst>
            </a:custGeom>
            <a:solidFill>
              <a:srgbClr val="FFFFFF"/>
            </a:solidFill>
            <a:ln w="50667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359" name="Text 359"/>
            <p:cNvSpPr txBox="1"/>
            <p:nvPr/>
          </p:nvSpPr>
          <p:spPr>
            <a:xfrm>
              <a:off x="5779457" y="3326056"/>
              <a:ext cx="280867" cy="25846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rh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  <p:sp>
          <p:nvSpPr>
            <p:cNvPr id="360" name="Text 360"/>
            <p:cNvSpPr txBox="1"/>
            <p:nvPr/>
          </p:nvSpPr>
          <p:spPr>
            <a:xfrm>
              <a:off x="6581644" y="3187074"/>
              <a:ext cx="386326" cy="23392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00000"/>
                </a:lnSpc>
              </a:pPr>
              <a:r>
                <a:rPr sz="1520" i="1">
                  <a:solidFill>
                    <a:srgbClr val="303030"/>
                  </a:solidFill>
                  <a:latin typeface="Arial"/>
                </a:rPr>
                <a:t>va</a:t>
              </a:r>
              <a:r>
                <a:rPr sz="1520" i="1" baseline="-25000">
                  <a:solidFill>
                    <a:srgbClr val="303030"/>
                  </a:solidFill>
                  <a:latin typeface="Arial"/>
                </a:rPr>
                <a:t>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tomaszkornuta</dc:creator>
  <cp:lastModifiedBy>TOMASZ KORNUTA</cp:lastModifiedBy>
  <cp:revision>1</cp:revision>
  <dcterms:created xsi:type="dcterms:W3CDTF">2019-09-17T14:45:14Z</dcterms:created>
  <dcterms:modified xsi:type="dcterms:W3CDTF">2019-09-17T18:45:25Z</dcterms:modified>
</cp:coreProperties>
</file>