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9"/>
    <p:restoredTop sz="94753"/>
  </p:normalViewPr>
  <p:slideViewPr>
    <p:cSldViewPr>
      <p:cViewPr>
        <p:scale>
          <a:sx n="55" d="100"/>
          <a:sy n="55" d="100"/>
        </p:scale>
        <p:origin x="440" y="-9336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90E489-07AC-4918-BA38-12528A5DBF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7C636-D8AD-487F-ACF4-0D97EC5FCF6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2C4603-5464-FB4A-A2BE-D8A35A3808B3}" type="datetimeFigureOut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047B9E1-790B-4A17-9F8E-F5CBA03FD9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9E2023D-76CA-4F37-9A37-B3F8159F1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E1D0B-BDA0-4384-8A77-684E7B17A7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3360F-6B71-4437-806D-521E3BE710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6072CB4-B18F-484C-915E-8AA8A0D699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527" kern="1200">
        <a:solidFill>
          <a:schemeClr val="tx1"/>
        </a:solidFill>
        <a:latin typeface="+mn-lt"/>
        <a:ea typeface="+mn-ea"/>
        <a:cs typeface="+mn-cs"/>
      </a:defRPr>
    </a:lvl1pPr>
    <a:lvl2pPr marL="581878" algn="l" rtl="0" eaLnBrk="0" fontAlgn="base" hangingPunct="0">
      <a:spcBef>
        <a:spcPct val="30000"/>
      </a:spcBef>
      <a:spcAft>
        <a:spcPct val="0"/>
      </a:spcAft>
      <a:defRPr sz="1527" kern="1200">
        <a:solidFill>
          <a:schemeClr val="tx1"/>
        </a:solidFill>
        <a:latin typeface="+mn-lt"/>
        <a:ea typeface="+mn-ea"/>
        <a:cs typeface="+mn-cs"/>
      </a:defRPr>
    </a:lvl2pPr>
    <a:lvl3pPr marL="1163757" algn="l" rtl="0" eaLnBrk="0" fontAlgn="base" hangingPunct="0">
      <a:spcBef>
        <a:spcPct val="30000"/>
      </a:spcBef>
      <a:spcAft>
        <a:spcPct val="0"/>
      </a:spcAft>
      <a:defRPr sz="1527" kern="1200">
        <a:solidFill>
          <a:schemeClr val="tx1"/>
        </a:solidFill>
        <a:latin typeface="+mn-lt"/>
        <a:ea typeface="+mn-ea"/>
        <a:cs typeface="+mn-cs"/>
      </a:defRPr>
    </a:lvl3pPr>
    <a:lvl4pPr marL="1745635" algn="l" rtl="0" eaLnBrk="0" fontAlgn="base" hangingPunct="0">
      <a:spcBef>
        <a:spcPct val="30000"/>
      </a:spcBef>
      <a:spcAft>
        <a:spcPct val="0"/>
      </a:spcAft>
      <a:defRPr sz="1527" kern="1200">
        <a:solidFill>
          <a:schemeClr val="tx1"/>
        </a:solidFill>
        <a:latin typeface="+mn-lt"/>
        <a:ea typeface="+mn-ea"/>
        <a:cs typeface="+mn-cs"/>
      </a:defRPr>
    </a:lvl4pPr>
    <a:lvl5pPr marL="2327514" algn="l" rtl="0" eaLnBrk="0" fontAlgn="base" hangingPunct="0">
      <a:spcBef>
        <a:spcPct val="30000"/>
      </a:spcBef>
      <a:spcAft>
        <a:spcPct val="0"/>
      </a:spcAft>
      <a:defRPr sz="1527" kern="1200">
        <a:solidFill>
          <a:schemeClr val="tx1"/>
        </a:solidFill>
        <a:latin typeface="+mn-lt"/>
        <a:ea typeface="+mn-ea"/>
        <a:cs typeface="+mn-cs"/>
      </a:defRPr>
    </a:lvl5pPr>
    <a:lvl6pPr marL="2909392" algn="l" defTabSz="1163757" rtl="0" eaLnBrk="1" latinLnBrk="0" hangingPunct="1">
      <a:defRPr sz="1527" kern="1200">
        <a:solidFill>
          <a:schemeClr val="tx1"/>
        </a:solidFill>
        <a:latin typeface="+mn-lt"/>
        <a:ea typeface="+mn-ea"/>
        <a:cs typeface="+mn-cs"/>
      </a:defRPr>
    </a:lvl6pPr>
    <a:lvl7pPr marL="3491271" algn="l" defTabSz="1163757" rtl="0" eaLnBrk="1" latinLnBrk="0" hangingPunct="1">
      <a:defRPr sz="1527" kern="1200">
        <a:solidFill>
          <a:schemeClr val="tx1"/>
        </a:solidFill>
        <a:latin typeface="+mn-lt"/>
        <a:ea typeface="+mn-ea"/>
        <a:cs typeface="+mn-cs"/>
      </a:defRPr>
    </a:lvl7pPr>
    <a:lvl8pPr marL="4073149" algn="l" defTabSz="1163757" rtl="0" eaLnBrk="1" latinLnBrk="0" hangingPunct="1">
      <a:defRPr sz="1527" kern="1200">
        <a:solidFill>
          <a:schemeClr val="tx1"/>
        </a:solidFill>
        <a:latin typeface="+mn-lt"/>
        <a:ea typeface="+mn-ea"/>
        <a:cs typeface="+mn-cs"/>
      </a:defRPr>
    </a:lvl8pPr>
    <a:lvl9pPr marL="4655028" algn="l" defTabSz="1163757" rtl="0" eaLnBrk="1" latinLnBrk="0" hangingPunct="1">
      <a:defRPr sz="15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081AC91A-0CCC-E84A-8174-8B37D53D12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1713" y="1143000"/>
            <a:ext cx="231457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4B523A7B-C064-C041-B2C7-40003514F1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F54DD7C5-3357-9F47-971F-3775FD1EB4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7D4AA95-D8CC-2242-B4FB-2B0CCBED647A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F28BBC-6B8A-6547-ADEC-87B5F147849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378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94E6B-CCF4-7B42-B59A-7D1366680B5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08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8B99E-BF94-6B41-8215-7E8926ECB9D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044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F9DA79-028B-3645-8C0D-0EC51E9DC80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531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D414C-0545-3149-B488-03D9DD89AA9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41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68C0F4-7708-9E4A-9615-63D3476B455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976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DE86BF-2830-7947-8DCE-4F86F492FE6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866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7EC716-B143-FE4A-BE4E-5B66BD017DB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99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F483DD-CEFE-9149-914E-EEA4D52B9B3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54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8946C7-0D7D-2344-8D20-8E3647AC65B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51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F62C5E-3C46-0C4A-8617-22DC79D79C6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6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8A0F476-4F7C-EA4D-9087-DBF0928BDA5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89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3">
            <a:extLst>
              <a:ext uri="{FF2B5EF4-FFF2-40B4-BE49-F238E27FC236}">
                <a16:creationId xmlns:a16="http://schemas.microsoft.com/office/drawing/2014/main" id="{8DD9F6DB-A379-EC4D-80C1-E12FBD2FE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960" y="1670752"/>
            <a:ext cx="29748480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8160" b="1" dirty="0">
                <a:latin typeface="Segoe UI" pitchFamily="34" charset="0"/>
              </a:rPr>
              <a:t>Visually Grounded Video Reasoning in Selective Attention Memory</a:t>
            </a:r>
          </a:p>
        </p:txBody>
      </p:sp>
      <p:sp>
        <p:nvSpPr>
          <p:cNvPr id="3078" name="TextBox 4">
            <a:extLst>
              <a:ext uri="{FF2B5EF4-FFF2-40B4-BE49-F238E27FC236}">
                <a16:creationId xmlns:a16="http://schemas.microsoft.com/office/drawing/2014/main" id="{7F3D5D96-8E9D-954B-907A-A028C4BB5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5266" y="3922396"/>
            <a:ext cx="2486787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800" dirty="0">
                <a:latin typeface="Segoe UI" pitchFamily="34" charset="0"/>
              </a:rPr>
              <a:t>T.S. Jayram, Vincent </a:t>
            </a:r>
            <a:r>
              <a:rPr lang="en-US" altLang="en-US" sz="4800" dirty="0" err="1">
                <a:latin typeface="Segoe UI" pitchFamily="34" charset="0"/>
              </a:rPr>
              <a:t>Albouy</a:t>
            </a:r>
            <a:r>
              <a:rPr lang="en-US" altLang="en-US" sz="4800" dirty="0">
                <a:latin typeface="Segoe UI" pitchFamily="34" charset="0"/>
              </a:rPr>
              <a:t>, Tomasz </a:t>
            </a:r>
            <a:r>
              <a:rPr lang="en-US" altLang="en-US" sz="4800" dirty="0" err="1">
                <a:latin typeface="Segoe UI" pitchFamily="34" charset="0"/>
              </a:rPr>
              <a:t>Kornuta</a:t>
            </a:r>
            <a:r>
              <a:rPr lang="en-US" altLang="en-US" sz="4800" dirty="0">
                <a:latin typeface="Segoe UI" pitchFamily="34" charset="0"/>
              </a:rPr>
              <a:t>, Emre </a:t>
            </a:r>
            <a:r>
              <a:rPr lang="en-US" altLang="en-US" sz="4800" dirty="0" err="1">
                <a:latin typeface="Segoe UI" pitchFamily="34" charset="0"/>
              </a:rPr>
              <a:t>Sevgen</a:t>
            </a:r>
            <a:r>
              <a:rPr lang="en-US" altLang="en-US" sz="4800" dirty="0">
                <a:latin typeface="Segoe UI" pitchFamily="34" charset="0"/>
              </a:rPr>
              <a:t>, Ahmet S. Ozcan</a:t>
            </a:r>
          </a:p>
        </p:txBody>
      </p:sp>
      <p:sp>
        <p:nvSpPr>
          <p:cNvPr id="3079" name="TextBox 241">
            <a:extLst>
              <a:ext uri="{FF2B5EF4-FFF2-40B4-BE49-F238E27FC236}">
                <a16:creationId xmlns:a16="http://schemas.microsoft.com/office/drawing/2014/main" id="{B5C99E03-5FF2-E24B-94F4-3610F66A4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5265" y="5029200"/>
            <a:ext cx="24867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6000" baseline="30000" dirty="0">
                <a:latin typeface="Times" pitchFamily="2" charset="0"/>
              </a:rPr>
              <a:t>IBM Research AI Almaden Research Center, San Jose, CA 95120, USA</a:t>
            </a:r>
          </a:p>
        </p:txBody>
      </p:sp>
      <p:sp>
        <p:nvSpPr>
          <p:cNvPr id="3080" name="TextBox 249">
            <a:extLst>
              <a:ext uri="{FF2B5EF4-FFF2-40B4-BE49-F238E27FC236}">
                <a16:creationId xmlns:a16="http://schemas.microsoft.com/office/drawing/2014/main" id="{B07E00A3-085E-A04A-804D-7A6BB2E9C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6035040"/>
            <a:ext cx="14813280" cy="1015663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6000" b="1" dirty="0">
                <a:solidFill>
                  <a:schemeClr val="bg1"/>
                </a:solidFill>
                <a:latin typeface="IBM Plex Sans" panose="020B0503050203000203" pitchFamily="34" charset="0"/>
              </a:rPr>
              <a:t>Introduction</a:t>
            </a:r>
          </a:p>
        </p:txBody>
      </p:sp>
      <p:sp>
        <p:nvSpPr>
          <p:cNvPr id="3081" name="TextBox 250">
            <a:extLst>
              <a:ext uri="{FF2B5EF4-FFF2-40B4-BE49-F238E27FC236}">
                <a16:creationId xmlns:a16="http://schemas.microsoft.com/office/drawing/2014/main" id="{54C26E28-C6B9-D54A-B32A-53834CDA7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26890" y="6033136"/>
            <a:ext cx="14813280" cy="1015663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6000" b="1" dirty="0">
                <a:solidFill>
                  <a:schemeClr val="bg1"/>
                </a:solidFill>
                <a:latin typeface="IBM Plex Sans" panose="020B0503050203000203" pitchFamily="34" charset="0"/>
              </a:rPr>
              <a:t>COG Dataset</a:t>
            </a:r>
          </a:p>
        </p:txBody>
      </p:sp>
      <p:sp>
        <p:nvSpPr>
          <p:cNvPr id="3085" name="TextBox 262">
            <a:extLst>
              <a:ext uri="{FF2B5EF4-FFF2-40B4-BE49-F238E27FC236}">
                <a16:creationId xmlns:a16="http://schemas.microsoft.com/office/drawing/2014/main" id="{2B1A5C6B-E98C-9541-BFDA-3CD2E48A9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7609810"/>
            <a:ext cx="14813280" cy="944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463550" indent="-463550">
              <a:buFont typeface="Arial" panose="020B0604020202020204" pitchFamily="34" charset="0"/>
              <a:buChar char="•"/>
            </a:pPr>
            <a:r>
              <a:rPr lang="en-US" altLang="en-US" sz="3800" dirty="0">
                <a:latin typeface="IBM Plex Sans" panose="020B0503050203000203" pitchFamily="34" charset="0"/>
              </a:rPr>
              <a:t>Video reasoning involves </a:t>
            </a:r>
            <a:r>
              <a:rPr lang="en-US" altLang="en-US" sz="3800" b="1" dirty="0">
                <a:latin typeface="IBM Plex Sans" panose="020B0503050203000203" pitchFamily="34" charset="0"/>
              </a:rPr>
              <a:t>temporal</a:t>
            </a:r>
            <a:r>
              <a:rPr lang="en-US" altLang="en-US" sz="3800" dirty="0">
                <a:latin typeface="IBM Plex Sans" panose="020B0503050203000203" pitchFamily="34" charset="0"/>
              </a:rPr>
              <a:t> </a:t>
            </a:r>
            <a:r>
              <a:rPr lang="en-US" altLang="en-US" sz="3800" b="1" dirty="0">
                <a:latin typeface="IBM Plex Sans" panose="020B0503050203000203" pitchFamily="34" charset="0"/>
              </a:rPr>
              <a:t>concepts</a:t>
            </a:r>
            <a:r>
              <a:rPr lang="en-US" altLang="en-US" sz="3800" dirty="0">
                <a:latin typeface="IBM Plex Sans" panose="020B0503050203000203" pitchFamily="34" charset="0"/>
              </a:rPr>
              <a:t> &amp; </a:t>
            </a:r>
            <a:r>
              <a:rPr lang="en-US" altLang="en-US" sz="3800" b="1" dirty="0">
                <a:latin typeface="IBM Plex Sans" panose="020B0503050203000203" pitchFamily="34" charset="0"/>
              </a:rPr>
              <a:t>object relations</a:t>
            </a:r>
          </a:p>
          <a:p>
            <a:pPr marL="463550" indent="-463550">
              <a:buFont typeface="Arial" panose="020B0604020202020204" pitchFamily="34" charset="0"/>
              <a:buChar char="•"/>
            </a:pPr>
            <a:endParaRPr lang="en-US" altLang="en-US" sz="3800" dirty="0">
              <a:latin typeface="IBM Plex Sans" panose="020B0503050203000203" pitchFamily="34" charset="0"/>
            </a:endParaRPr>
          </a:p>
          <a:p>
            <a:pPr marL="463550" indent="-463550">
              <a:buFont typeface="Arial" panose="020B0604020202020204" pitchFamily="34" charset="0"/>
              <a:buChar char="•"/>
            </a:pPr>
            <a:r>
              <a:rPr lang="en-US" altLang="en-US" sz="3800" dirty="0">
                <a:latin typeface="IBM Plex Sans" panose="020B0503050203000203" pitchFamily="34" charset="0"/>
              </a:rPr>
              <a:t>New model: </a:t>
            </a:r>
            <a:r>
              <a:rPr lang="en-US" altLang="en-US" sz="3800" b="1" dirty="0">
                <a:latin typeface="IBM Plex Sans" panose="020B0503050203000203" pitchFamily="34" charset="0"/>
              </a:rPr>
              <a:t>Selective Attention Memory Network (</a:t>
            </a:r>
            <a:r>
              <a:rPr lang="en-US" altLang="en-US" sz="3800" b="1" dirty="0" err="1">
                <a:latin typeface="IBM Plex Sans" panose="020B0503050203000203" pitchFamily="34" charset="0"/>
              </a:rPr>
              <a:t>SAMNet</a:t>
            </a:r>
            <a:r>
              <a:rPr lang="en-US" altLang="en-US" sz="3800" b="1" dirty="0">
                <a:latin typeface="IBM Plex Sans" panose="020B0503050203000203" pitchFamily="34" charset="0"/>
              </a:rPr>
              <a:t>)</a:t>
            </a:r>
            <a:r>
              <a:rPr lang="en-US" altLang="en-US" sz="3800" dirty="0">
                <a:latin typeface="IBM Plex Sans" panose="020B0503050203000203" pitchFamily="34" charset="0"/>
              </a:rPr>
              <a:t>: </a:t>
            </a:r>
          </a:p>
          <a:p>
            <a:pPr marL="927100" lvl="1" indent="-463550">
              <a:buFont typeface="Arial" panose="020B0604020202020204" pitchFamily="34" charset="0"/>
              <a:buChar char="•"/>
            </a:pPr>
            <a:r>
              <a:rPr lang="en-US" altLang="en-US" sz="3800" b="1" dirty="0">
                <a:latin typeface="IBM Plex Sans" panose="020B0503050203000203" pitchFamily="34" charset="0"/>
              </a:rPr>
              <a:t>end-to-end differentiable </a:t>
            </a:r>
            <a:r>
              <a:rPr lang="en-US" altLang="en-US" sz="3800" dirty="0">
                <a:latin typeface="IBM Plex Sans" panose="020B0503050203000203" pitchFamily="34" charset="0"/>
              </a:rPr>
              <a:t>model with </a:t>
            </a:r>
            <a:r>
              <a:rPr lang="en-US" altLang="en-US" sz="3800" b="1" dirty="0">
                <a:latin typeface="IBM Plex Sans" panose="020B0503050203000203" pitchFamily="34" charset="0"/>
              </a:rPr>
              <a:t>external memory</a:t>
            </a:r>
          </a:p>
          <a:p>
            <a:pPr marL="927100" lvl="1" indent="-463550">
              <a:buFont typeface="Arial" panose="020B0604020202020204" pitchFamily="34" charset="0"/>
              <a:buChar char="•"/>
            </a:pPr>
            <a:r>
              <a:rPr lang="en-US" altLang="en-US" sz="3800" b="1" dirty="0">
                <a:latin typeface="IBM Plex Sans" panose="020B0503050203000203" pitchFamily="34" charset="0"/>
              </a:rPr>
              <a:t>dynamically</a:t>
            </a:r>
            <a:r>
              <a:rPr lang="en-US" altLang="en-US" sz="3800" dirty="0">
                <a:latin typeface="IBM Plex Sans" panose="020B0503050203000203" pitchFamily="34" charset="0"/>
              </a:rPr>
              <a:t> processes video input </a:t>
            </a:r>
            <a:r>
              <a:rPr lang="en-US" altLang="en-US" sz="3800" b="1" dirty="0">
                <a:latin typeface="IBM Plex Sans" panose="020B0503050203000203" pitchFamily="34" charset="0"/>
              </a:rPr>
              <a:t>frame-by-frame</a:t>
            </a:r>
          </a:p>
          <a:p>
            <a:pPr marL="927100" lvl="1" indent="-463550">
              <a:buFont typeface="Arial" panose="020B0604020202020204" pitchFamily="34" charset="0"/>
              <a:buChar char="•"/>
            </a:pPr>
            <a:r>
              <a:rPr lang="en-US" altLang="en-US" sz="3800" b="1" dirty="0">
                <a:latin typeface="IBM Plex Sans" panose="020B0503050203000203" pitchFamily="34" charset="0"/>
              </a:rPr>
              <a:t>multi-step reasoning</a:t>
            </a:r>
            <a:r>
              <a:rPr lang="en-US" altLang="en-US" sz="3800" dirty="0">
                <a:latin typeface="IBM Plex Sans" panose="020B0503050203000203" pitchFamily="34" charset="0"/>
              </a:rPr>
              <a:t> over</a:t>
            </a:r>
            <a:r>
              <a:rPr lang="en-US" altLang="en-US" sz="3800" b="1" dirty="0">
                <a:latin typeface="IBM Plex Sans" panose="020B0503050203000203" pitchFamily="34" charset="0"/>
              </a:rPr>
              <a:t> </a:t>
            </a:r>
            <a:r>
              <a:rPr lang="en-US" altLang="en-US" sz="3800" dirty="0">
                <a:latin typeface="IBM Plex Sans" panose="020B0503050203000203" pitchFamily="34" charset="0"/>
              </a:rPr>
              <a:t>each frame</a:t>
            </a:r>
          </a:p>
          <a:p>
            <a:pPr marL="927100" lvl="1" indent="-463550">
              <a:buFont typeface="Arial" panose="020B0604020202020204" pitchFamily="34" charset="0"/>
              <a:buChar char="•"/>
            </a:pPr>
            <a:r>
              <a:rPr lang="en-US" altLang="en-US" sz="3800" dirty="0">
                <a:latin typeface="IBM Plex Sans" panose="020B0503050203000203" pitchFamily="34" charset="0"/>
              </a:rPr>
              <a:t>stores salient concepts in memory</a:t>
            </a:r>
          </a:p>
          <a:p>
            <a:pPr marL="184150" indent="-463550">
              <a:buFont typeface="Arial" panose="020B0604020202020204" pitchFamily="34" charset="0"/>
              <a:buChar char="•"/>
            </a:pPr>
            <a:endParaRPr lang="en-US" altLang="en-US" sz="3800" dirty="0">
              <a:latin typeface="IBM Plex Sans" panose="020B0503050203000203" pitchFamily="34" charset="0"/>
            </a:endParaRPr>
          </a:p>
          <a:p>
            <a:pPr marL="184150" indent="-463550">
              <a:buFont typeface="Arial" panose="020B0604020202020204" pitchFamily="34" charset="0"/>
              <a:buChar char="•"/>
            </a:pPr>
            <a:r>
              <a:rPr lang="en-US" altLang="en-US" sz="3800" dirty="0" err="1">
                <a:latin typeface="IBM Plex Sans" panose="020B0503050203000203" pitchFamily="34" charset="0"/>
              </a:rPr>
              <a:t>SAMNet</a:t>
            </a:r>
            <a:r>
              <a:rPr lang="en-US" altLang="en-US" sz="3800" dirty="0">
                <a:latin typeface="IBM Plex Sans" panose="020B0503050203000203" pitchFamily="34" charset="0"/>
              </a:rPr>
              <a:t> outperforms state-of-the-art baseline model [1]</a:t>
            </a:r>
          </a:p>
          <a:p>
            <a:pPr marL="866775" lvl="2" indent="-403225">
              <a:buFont typeface="Arial" panose="020B0604020202020204" pitchFamily="34" charset="0"/>
              <a:buChar char="•"/>
            </a:pPr>
            <a:r>
              <a:rPr lang="en-US" altLang="en-US" sz="3800" dirty="0">
                <a:latin typeface="IBM Plex Sans" panose="020B0503050203000203" pitchFamily="34" charset="0"/>
              </a:rPr>
              <a:t>particularly, on the  </a:t>
            </a:r>
            <a:r>
              <a:rPr lang="en-US" altLang="en-US" sz="3800" b="1" dirty="0">
                <a:latin typeface="IBM Plex Sans" panose="020B0503050203000203" pitchFamily="34" charset="0"/>
              </a:rPr>
              <a:t>“hard” </a:t>
            </a:r>
            <a:r>
              <a:rPr lang="en-US" altLang="en-US" sz="3800" dirty="0">
                <a:latin typeface="IBM Plex Sans" panose="020B0503050203000203" pitchFamily="34" charset="0"/>
              </a:rPr>
              <a:t>variant of COG dataset [1] </a:t>
            </a:r>
          </a:p>
          <a:p>
            <a:pPr marL="866775" lvl="2" indent="-403225">
              <a:buFont typeface="Arial" panose="020B0604020202020204" pitchFamily="34" charset="0"/>
              <a:buChar char="•"/>
            </a:pPr>
            <a:r>
              <a:rPr lang="en-US" altLang="en-US" sz="3800" b="1" dirty="0">
                <a:latin typeface="IBM Plex Sans" panose="020B0503050203000203" pitchFamily="34" charset="0"/>
              </a:rPr>
              <a:t>generalizes</a:t>
            </a:r>
            <a:r>
              <a:rPr lang="en-US" altLang="en-US" sz="3800" dirty="0">
                <a:latin typeface="IBM Plex Sans" panose="020B0503050203000203" pitchFamily="34" charset="0"/>
              </a:rPr>
              <a:t> to longer frames and scene complexity</a:t>
            </a:r>
          </a:p>
          <a:p>
            <a:pPr marL="866775" lvl="2" indent="-403225">
              <a:buFont typeface="Arial" panose="020B0604020202020204" pitchFamily="34" charset="0"/>
              <a:buChar char="•"/>
            </a:pPr>
            <a:r>
              <a:rPr lang="en-US" altLang="en-US" sz="3800" dirty="0">
                <a:latin typeface="IBM Plex Sans" panose="020B0503050203000203" pitchFamily="34" charset="0"/>
              </a:rPr>
              <a:t>performs </a:t>
            </a:r>
            <a:r>
              <a:rPr lang="en-US" altLang="en-US" sz="3800" b="1" dirty="0">
                <a:latin typeface="IBM Plex Sans" panose="020B0503050203000203" pitchFamily="34" charset="0"/>
              </a:rPr>
              <a:t>grounding of time-related words</a:t>
            </a:r>
            <a:r>
              <a:rPr lang="en-US" altLang="en-US" sz="3800" dirty="0">
                <a:latin typeface="IBM Plex Sans" panose="020B0503050203000203" pitchFamily="34" charset="0"/>
              </a:rPr>
              <a:t> </a:t>
            </a:r>
            <a:r>
              <a:rPr lang="en-US" altLang="en-US" sz="3800" b="1" dirty="0">
                <a:latin typeface="IBM Plex Sans" panose="020B0503050203000203" pitchFamily="34" charset="0"/>
              </a:rPr>
              <a:t>with meaning</a:t>
            </a:r>
          </a:p>
          <a:p>
            <a:pPr marL="866775" lvl="2" indent="-403225">
              <a:buFont typeface="Arial" panose="020B0604020202020204" pitchFamily="34" charset="0"/>
              <a:buChar char="•"/>
            </a:pPr>
            <a:r>
              <a:rPr lang="en-US" altLang="en-US" sz="3800" dirty="0">
                <a:latin typeface="IBM Plex Sans" panose="020B0503050203000203" pitchFamily="34" charset="0"/>
              </a:rPr>
              <a:t>learns complex, multi-step reasoning that involves </a:t>
            </a:r>
            <a:r>
              <a:rPr lang="en-US" altLang="en-US" sz="3800" b="1" dirty="0">
                <a:latin typeface="IBM Plex Sans" panose="020B0503050203000203" pitchFamily="34" charset="0"/>
              </a:rPr>
              <a:t>grounding of text with visual representations of objects and relations</a:t>
            </a:r>
          </a:p>
          <a:p>
            <a:pPr marL="866775" lvl="2" indent="-403225">
              <a:buFont typeface="Arial" panose="020B0604020202020204" pitchFamily="34" charset="0"/>
              <a:buChar char="•"/>
            </a:pPr>
            <a:r>
              <a:rPr lang="en-US" altLang="en-US" sz="3800" dirty="0">
                <a:latin typeface="IBM Plex Sans" panose="020B0503050203000203" pitchFamily="34" charset="0"/>
              </a:rPr>
              <a:t>selectively controls the flow of information to and from memory</a:t>
            </a:r>
          </a:p>
          <a:p>
            <a:pPr marL="866775" lvl="2" indent="-403225">
              <a:buFont typeface="Arial" panose="020B0604020202020204" pitchFamily="34" charset="0"/>
              <a:buChar char="•"/>
            </a:pPr>
            <a:r>
              <a:rPr lang="en-US" altLang="en-US" sz="3800" dirty="0">
                <a:latin typeface="IBM Plex Sans" panose="020B0503050203000203" pitchFamily="34" charset="0"/>
              </a:rPr>
              <a:t>Uses temporal context to store only relevant visual information</a:t>
            </a:r>
          </a:p>
        </p:txBody>
      </p:sp>
      <p:pic>
        <p:nvPicPr>
          <p:cNvPr id="3260" name="Picture 66">
            <a:extLst>
              <a:ext uri="{FF2B5EF4-FFF2-40B4-BE49-F238E27FC236}">
                <a16:creationId xmlns:a16="http://schemas.microsoft.com/office/drawing/2014/main" id="{5360C55C-0C8B-B848-A8F3-EA16A7627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6150" y="3922395"/>
            <a:ext cx="4002196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61" name="Picture 68">
            <a:extLst>
              <a:ext uri="{FF2B5EF4-FFF2-40B4-BE49-F238E27FC236}">
                <a16:creationId xmlns:a16="http://schemas.microsoft.com/office/drawing/2014/main" id="{BBA5FEC2-FB8F-5A4B-9CE4-80939AEDA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3581400"/>
            <a:ext cx="3451860" cy="1937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D7C92486-55DB-4544-86D4-78DCC3B473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421" y="21862078"/>
            <a:ext cx="14016139" cy="7853487"/>
          </a:xfrm>
          <a:prstGeom prst="rect">
            <a:avLst/>
          </a:prstGeom>
        </p:spPr>
      </p:pic>
      <p:pic>
        <p:nvPicPr>
          <p:cNvPr id="10" name="Picture 9" descr="A close up of a device&#10;&#10;Description automatically generated">
            <a:extLst>
              <a:ext uri="{FF2B5EF4-FFF2-40B4-BE49-F238E27FC236}">
                <a16:creationId xmlns:a16="http://schemas.microsoft.com/office/drawing/2014/main" id="{9B4DD598-ABA3-A948-A9D7-C94CC8F37C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9328" y="21710322"/>
            <a:ext cx="13544144" cy="8022964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51503D-3815-3148-8E2C-4F26D8A692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4907" y="32318577"/>
            <a:ext cx="8197244" cy="4370354"/>
          </a:xfrm>
          <a:prstGeom prst="rect">
            <a:avLst/>
          </a:prstGeom>
        </p:spPr>
      </p:pic>
      <p:pic>
        <p:nvPicPr>
          <p:cNvPr id="14" name="Picture 13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1B837822-C371-E248-8718-7021608683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2318576"/>
            <a:ext cx="21914314" cy="6848223"/>
          </a:xfrm>
          <a:prstGeom prst="rect">
            <a:avLst/>
          </a:prstGeom>
        </p:spPr>
      </p:pic>
      <p:sp>
        <p:nvSpPr>
          <p:cNvPr id="218" name="TextBox 250">
            <a:extLst>
              <a:ext uri="{FF2B5EF4-FFF2-40B4-BE49-F238E27FC236}">
                <a16:creationId xmlns:a16="http://schemas.microsoft.com/office/drawing/2014/main" id="{1EAD2A0D-F874-D949-84AD-A2928E292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9644496"/>
            <a:ext cx="30429307" cy="1015663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6000" b="1" dirty="0" err="1">
                <a:solidFill>
                  <a:schemeClr val="bg1"/>
                </a:solidFill>
                <a:latin typeface="IBM Plex Sans" panose="020B0503050203000203" pitchFamily="34" charset="0"/>
              </a:rPr>
              <a:t>SAMNet</a:t>
            </a:r>
            <a:r>
              <a:rPr lang="en-US" altLang="en-US" sz="6000" b="1" dirty="0">
                <a:solidFill>
                  <a:schemeClr val="bg1"/>
                </a:solidFill>
                <a:latin typeface="IBM Plex Sans" panose="020B0503050203000203" pitchFamily="34" charset="0"/>
              </a:rPr>
              <a:t> Model</a:t>
            </a:r>
          </a:p>
        </p:txBody>
      </p:sp>
      <p:sp>
        <p:nvSpPr>
          <p:cNvPr id="219" name="TextBox 250">
            <a:extLst>
              <a:ext uri="{FF2B5EF4-FFF2-40B4-BE49-F238E27FC236}">
                <a16:creationId xmlns:a16="http://schemas.microsoft.com/office/drawing/2014/main" id="{3917BE98-3AFC-5049-8E3C-1F02E8158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087" y="31013400"/>
            <a:ext cx="14813280" cy="1015663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6000" b="1" dirty="0">
                <a:solidFill>
                  <a:schemeClr val="bg1"/>
                </a:solidFill>
                <a:latin typeface="IBM Plex Sans" panose="020B0503050203000203" pitchFamily="34" charset="0"/>
              </a:rPr>
              <a:t>Results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BC0D03B-7639-1F42-9C5A-72C1F88628A9}"/>
              </a:ext>
            </a:extLst>
          </p:cNvPr>
          <p:cNvSpPr/>
          <p:nvPr/>
        </p:nvSpPr>
        <p:spPr>
          <a:xfrm>
            <a:off x="1371600" y="21392094"/>
            <a:ext cx="14813280" cy="8630706"/>
          </a:xfrm>
          <a:prstGeom prst="roundRect">
            <a:avLst>
              <a:gd name="adj" fmla="val 6016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ounded Rectangle 221">
            <a:extLst>
              <a:ext uri="{FF2B5EF4-FFF2-40B4-BE49-F238E27FC236}">
                <a16:creationId xmlns:a16="http://schemas.microsoft.com/office/drawing/2014/main" id="{7A2F2899-069D-4049-8B7E-03F42289C95F}"/>
              </a:ext>
            </a:extLst>
          </p:cNvPr>
          <p:cNvSpPr/>
          <p:nvPr/>
        </p:nvSpPr>
        <p:spPr>
          <a:xfrm>
            <a:off x="16987627" y="21336414"/>
            <a:ext cx="14813280" cy="8630706"/>
          </a:xfrm>
          <a:prstGeom prst="roundRect">
            <a:avLst>
              <a:gd name="adj" fmla="val 6016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DC0D48C-4AFB-2343-B0D3-FBD5EA8E27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574356" y="7971532"/>
            <a:ext cx="13772620" cy="41416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2536615-2BE6-F644-AFDD-20F3B6290C1F}"/>
              </a:ext>
            </a:extLst>
          </p:cNvPr>
          <p:cNvSpPr txBox="1"/>
          <p:nvPr/>
        </p:nvSpPr>
        <p:spPr>
          <a:xfrm rot="10800000" flipV="1">
            <a:off x="17277745" y="12402741"/>
            <a:ext cx="145715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>
              <a:buFont typeface="Arial" panose="020B0604020202020204" pitchFamily="34" charset="0"/>
              <a:buChar char="•"/>
            </a:pPr>
            <a:r>
              <a:rPr lang="en-US" sz="3800" dirty="0">
                <a:latin typeface="IBM Plex Sans" panose="020B0503050203000203" pitchFamily="34" charset="0"/>
                <a:cs typeface="Arial" panose="020B0604020202020204" pitchFamily="34" charset="0"/>
              </a:rPr>
              <a:t>Sample question/answer &amp; sequence from the COG dataset [1]</a:t>
            </a:r>
          </a:p>
          <a:p>
            <a:pPr marL="463550" indent="-463550">
              <a:buFont typeface="Arial" panose="020B0604020202020204" pitchFamily="34" charset="0"/>
              <a:buChar char="•"/>
            </a:pPr>
            <a:r>
              <a:rPr lang="en-US" sz="3800" dirty="0">
                <a:latin typeface="IBM Plex Sans" panose="020B0503050203000203" pitchFamily="34" charset="0"/>
                <a:cs typeface="Arial" panose="020B0604020202020204" pitchFamily="34" charset="0"/>
              </a:rPr>
              <a:t>Tasks test relational reasoning and memory capacity </a:t>
            </a:r>
          </a:p>
          <a:p>
            <a:pPr marL="463550" indent="-463550">
              <a:buFont typeface="Arial" panose="020B0604020202020204" pitchFamily="34" charset="0"/>
              <a:buChar char="•"/>
            </a:pPr>
            <a:r>
              <a:rPr lang="en-US" sz="3800" dirty="0">
                <a:latin typeface="IBM Plex Sans" panose="020B0503050203000203" pitchFamily="34" charset="0"/>
                <a:cs typeface="Arial" panose="020B0604020202020204" pitchFamily="34" charset="0"/>
              </a:rPr>
              <a:t>Can involve objects in current as well as previous frames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8194B32-97E6-FD4F-A314-41F6A003E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961239"/>
              </p:ext>
            </p:extLst>
          </p:nvPr>
        </p:nvGraphicFramePr>
        <p:xfrm>
          <a:off x="17277745" y="14884076"/>
          <a:ext cx="14309244" cy="364557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384874">
                  <a:extLst>
                    <a:ext uri="{9D8B030D-6E8A-4147-A177-3AD203B41FA5}">
                      <a16:colId xmlns:a16="http://schemas.microsoft.com/office/drawing/2014/main" val="1063800757"/>
                    </a:ext>
                  </a:extLst>
                </a:gridCol>
                <a:gridCol w="2384874">
                  <a:extLst>
                    <a:ext uri="{9D8B030D-6E8A-4147-A177-3AD203B41FA5}">
                      <a16:colId xmlns:a16="http://schemas.microsoft.com/office/drawing/2014/main" val="3627867606"/>
                    </a:ext>
                  </a:extLst>
                </a:gridCol>
                <a:gridCol w="2384874">
                  <a:extLst>
                    <a:ext uri="{9D8B030D-6E8A-4147-A177-3AD203B41FA5}">
                      <a16:colId xmlns:a16="http://schemas.microsoft.com/office/drawing/2014/main" val="3246989981"/>
                    </a:ext>
                  </a:extLst>
                </a:gridCol>
                <a:gridCol w="2384874">
                  <a:extLst>
                    <a:ext uri="{9D8B030D-6E8A-4147-A177-3AD203B41FA5}">
                      <a16:colId xmlns:a16="http://schemas.microsoft.com/office/drawing/2014/main" val="3100228308"/>
                    </a:ext>
                  </a:extLst>
                </a:gridCol>
                <a:gridCol w="2384874">
                  <a:extLst>
                    <a:ext uri="{9D8B030D-6E8A-4147-A177-3AD203B41FA5}">
                      <a16:colId xmlns:a16="http://schemas.microsoft.com/office/drawing/2014/main" val="355513534"/>
                    </a:ext>
                  </a:extLst>
                </a:gridCol>
                <a:gridCol w="2384874">
                  <a:extLst>
                    <a:ext uri="{9D8B030D-6E8A-4147-A177-3AD203B41FA5}">
                      <a16:colId xmlns:a16="http://schemas.microsoft.com/office/drawing/2014/main" val="2212061695"/>
                    </a:ext>
                  </a:extLst>
                </a:gridCol>
              </a:tblGrid>
              <a:tr h="95410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IBM Plex Sans" panose="020B0503050203000203" pitchFamily="34" charset="0"/>
                        </a:rPr>
                        <a:t>Dataset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IBM Plex Sans" panose="020B0503050203000203" pitchFamily="34" charset="0"/>
                        </a:rPr>
                        <a:t># of frames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IBM Plex Sans" panose="020B0503050203000203" pitchFamily="34" charset="0"/>
                        </a:rPr>
                        <a:t>Max memory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IBM Plex Sans" panose="020B0503050203000203" pitchFamily="34" charset="0"/>
                        </a:rPr>
                        <a:t># of distractors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IBM Plex Sans" panose="020B0503050203000203" pitchFamily="34" charset="0"/>
                        </a:rPr>
                        <a:t>Size of 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IBM Plex Sans" panose="020B0503050203000203" pitchFamily="34" charset="0"/>
                        </a:rPr>
                        <a:t>Size of validation/test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36092"/>
                  </a:ext>
                </a:extLst>
              </a:tr>
              <a:tr h="95410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IBM Plex Sans" panose="020B0503050203000203" pitchFamily="34" charset="0"/>
                        </a:rPr>
                        <a:t>Canonical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IBM Plex Sans" panose="020B050305020300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IBM Plex Sans" panose="020B050305020300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IBM Plex Sans" panose="020B050305020300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IBM Plex Sans" panose="020B0503050203000203" pitchFamily="34" charset="0"/>
                        </a:rPr>
                        <a:t>10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IBM Plex Sans" panose="020B0503050203000203" pitchFamily="34" charset="0"/>
                        </a:rPr>
                        <a:t>0.5 million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931659"/>
                  </a:ext>
                </a:extLst>
              </a:tr>
              <a:tr h="95410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IBM Plex Sans" panose="020B0503050203000203" pitchFamily="34" charset="0"/>
                        </a:rPr>
                        <a:t>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IBM Plex Sans" panose="020B0503050203000203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IBM Plex Sans" panose="020B0503050203000203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IBM Plex Sans" panose="020B0503050203000203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IBM Plex Sans" panose="020B0503050203000203" pitchFamily="34" charset="0"/>
                        </a:rPr>
                        <a:t>10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IBM Plex Sans" panose="020B0503050203000203" pitchFamily="34" charset="0"/>
                        </a:rPr>
                        <a:t>0.5 million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548204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E81EA0FD-FC87-A64A-B68F-A0D7996D82E4}"/>
              </a:ext>
            </a:extLst>
          </p:cNvPr>
          <p:cNvSpPr/>
          <p:nvPr/>
        </p:nvSpPr>
        <p:spPr>
          <a:xfrm>
            <a:off x="18211800" y="7202269"/>
            <a:ext cx="118368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IBM Plex Sans" panose="020B0503050203000203" pitchFamily="34" charset="0"/>
              </a:rPr>
              <a:t>A dataset for visual reasoning with a working memory</a:t>
            </a:r>
            <a:endParaRPr lang="en-US" sz="3600" dirty="0">
              <a:latin typeface="IBM Plex Sans" panose="020B050305020300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C4BEE4-61AD-9F43-AED1-8039C6BD9BD7}"/>
              </a:ext>
            </a:extLst>
          </p:cNvPr>
          <p:cNvSpPr txBox="1"/>
          <p:nvPr/>
        </p:nvSpPr>
        <p:spPr>
          <a:xfrm rot="10800000" flipV="1">
            <a:off x="1619228" y="18098868"/>
            <a:ext cx="1457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IBM Plex Sans" panose="020B0503050203000203" pitchFamily="34" charset="0"/>
                <a:cs typeface="Arial" panose="020B0604020202020204" pitchFamily="34" charset="0"/>
              </a:rPr>
              <a:t>[1] Yang et al. ECCV 2018, https://</a:t>
            </a:r>
            <a:r>
              <a:rPr lang="en-US" sz="3600" dirty="0" err="1">
                <a:latin typeface="IBM Plex Sans" panose="020B0503050203000203" pitchFamily="34" charset="0"/>
                <a:cs typeface="Arial" panose="020B0604020202020204" pitchFamily="34" charset="0"/>
              </a:rPr>
              <a:t>arxiv.org</a:t>
            </a:r>
            <a:r>
              <a:rPr lang="en-US" sz="3600" dirty="0">
                <a:latin typeface="IBM Plex Sans" panose="020B0503050203000203" pitchFamily="34" charset="0"/>
                <a:cs typeface="Arial" panose="020B0604020202020204" pitchFamily="34" charset="0"/>
              </a:rPr>
              <a:t>/abs/1803.06092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01444-4106-B447-93D9-A88F1826F35E}"/>
              </a:ext>
            </a:extLst>
          </p:cNvPr>
          <p:cNvSpPr txBox="1"/>
          <p:nvPr/>
        </p:nvSpPr>
        <p:spPr>
          <a:xfrm>
            <a:off x="1619227" y="40496890"/>
            <a:ext cx="18954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IBM Plex Sans" panose="020B0503050203000203" pitchFamily="34" charset="0"/>
              </a:rPr>
              <a:t>﻿Comparison of test set accuracies of </a:t>
            </a:r>
            <a:r>
              <a:rPr lang="en-US" sz="3600" dirty="0" err="1">
                <a:latin typeface="IBM Plex Sans" panose="020B0503050203000203" pitchFamily="34" charset="0"/>
              </a:rPr>
              <a:t>SAMNet</a:t>
            </a:r>
            <a:r>
              <a:rPr lang="en-US" sz="3600" dirty="0">
                <a:latin typeface="IBM Plex Sans" panose="020B0503050203000203" pitchFamily="34" charset="0"/>
              </a:rPr>
              <a:t> (blue) with original results achieved by the COG model (gray)  on Hard  variants of the COG dataset.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27F95-788B-9B45-9FE5-6F7C00FC1507}"/>
              </a:ext>
            </a:extLst>
          </p:cNvPr>
          <p:cNvSpPr txBox="1"/>
          <p:nvPr/>
        </p:nvSpPr>
        <p:spPr>
          <a:xfrm>
            <a:off x="23595274" y="37863926"/>
            <a:ext cx="77517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IBM Plex Sans" panose="020B0503050203000203" pitchFamily="34" charset="0"/>
              </a:rPr>
              <a:t>﻿Total accuracies of </a:t>
            </a:r>
            <a:r>
              <a:rPr lang="en-US" sz="3600" dirty="0" err="1">
                <a:latin typeface="IBM Plex Sans" panose="020B0503050203000203" pitchFamily="34" charset="0"/>
              </a:rPr>
              <a:t>SAMNet</a:t>
            </a:r>
            <a:r>
              <a:rPr lang="en-US" sz="3600" dirty="0">
                <a:latin typeface="IBM Plex Sans" panose="020B0503050203000203" pitchFamily="34" charset="0"/>
              </a:rPr>
              <a:t> (blue) and COG models (light/dark gray) when testing generalization from Canonical to Hard variants of the dataset.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10753</TotalTime>
  <Words>313</Words>
  <Application>Microsoft Macintosh PowerPoint</Application>
  <PresentationFormat>Custom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IBM Plex Sans</vt:lpstr>
      <vt:lpstr>Segoe UI</vt:lpstr>
      <vt:lpstr>Times</vt:lpstr>
      <vt:lpstr>Default Design</vt:lpstr>
      <vt:lpstr>PowerPoint Presentation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Pin</dc:creator>
  <cp:lastModifiedBy>Jayram Thathachar</cp:lastModifiedBy>
  <cp:revision>97</cp:revision>
  <dcterms:created xsi:type="dcterms:W3CDTF">2010-07-21T17:38:01Z</dcterms:created>
  <dcterms:modified xsi:type="dcterms:W3CDTF">2019-12-04T18:00:48Z</dcterms:modified>
</cp:coreProperties>
</file>