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8"/>
    <p:restoredTop sz="94768"/>
  </p:normalViewPr>
  <p:slideViewPr>
    <p:cSldViewPr>
      <p:cViewPr>
        <p:scale>
          <a:sx n="52" d="100"/>
          <a:sy n="52" d="100"/>
        </p:scale>
        <p:origin x="1888" y="14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90E489-07AC-4918-BA38-12528A5DB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C636-D8AD-487F-ACF4-0D97EC5FCF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2C4603-5464-FB4A-A2BE-D8A35A3808B3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47B9E1-790B-4A17-9F8E-F5CBA03FD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E2023D-76CA-4F37-9A37-B3F8159F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1D0B-BDA0-4384-8A77-684E7B17A7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360F-6B71-4437-806D-521E3BE71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072CB4-B18F-484C-915E-8AA8A0D69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1pPr>
    <a:lvl2pPr marL="581878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2pPr>
    <a:lvl3pPr marL="1163757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3pPr>
    <a:lvl4pPr marL="1745635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4pPr>
    <a:lvl5pPr marL="2327514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5pPr>
    <a:lvl6pPr marL="2909392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6pPr>
    <a:lvl7pPr marL="3491271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7pPr>
    <a:lvl8pPr marL="4073149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8pPr>
    <a:lvl9pPr marL="4655028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81AC91A-0CCC-E84A-8174-8B37D53D1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1713" y="1143000"/>
            <a:ext cx="23145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B523A7B-C064-C041-B2C7-40003514F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54DD7C5-3357-9F47-971F-3775FD1EB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D4AA95-D8CC-2242-B4FB-2B0CCBED647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28BBC-6B8A-6547-ADEC-87B5F14784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7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4E6B-CCF4-7B42-B59A-7D1366680B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B99E-BF94-6B41-8215-7E8926ECB9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4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DA79-028B-3645-8C0D-0EC51E9DC8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D414C-0545-3149-B488-03D9DD89AA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4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8C0F4-7708-9E4A-9615-63D3476B45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E86BF-2830-7947-8DCE-4F86F492FE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6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EC716-B143-FE4A-BE4E-5B66BD017D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483DD-CEFE-9149-914E-EEA4D52B9B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946C7-0D7D-2344-8D20-8E3647AC65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62C5E-3C46-0C4A-8617-22DC79D79C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A0F476-4F7C-EA4D-9087-DBF0928BDA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>
            <a:extLst>
              <a:ext uri="{FF2B5EF4-FFF2-40B4-BE49-F238E27FC236}">
                <a16:creationId xmlns:a16="http://schemas.microsoft.com/office/drawing/2014/main" id="{8DD9F6DB-A379-EC4D-80C1-E12FBD2F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60" y="1670752"/>
            <a:ext cx="29748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7200" b="1" dirty="0">
                <a:latin typeface="IBM Plex Sans" panose="020B0503050203000203" pitchFamily="34" charset="0"/>
              </a:rPr>
              <a:t>Visually Grounded Video Reasoning in Selective Attention Memory</a:t>
            </a:r>
          </a:p>
        </p:txBody>
      </p:sp>
      <p:sp>
        <p:nvSpPr>
          <p:cNvPr id="3078" name="TextBox 4">
            <a:extLst>
              <a:ext uri="{FF2B5EF4-FFF2-40B4-BE49-F238E27FC236}">
                <a16:creationId xmlns:a16="http://schemas.microsoft.com/office/drawing/2014/main" id="{7F3D5D96-8E9D-954B-907A-A028C4BB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266" y="3657600"/>
            <a:ext cx="24867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dirty="0">
                <a:latin typeface="IBM Plex Sans" panose="020B0503050203000203" pitchFamily="34" charset="0"/>
              </a:rPr>
              <a:t>T.S. Jayram, Vincent </a:t>
            </a:r>
            <a:r>
              <a:rPr lang="en-US" altLang="en-US" sz="4800" dirty="0" err="1">
                <a:latin typeface="IBM Plex Sans" panose="020B0503050203000203" pitchFamily="34" charset="0"/>
              </a:rPr>
              <a:t>Albouy</a:t>
            </a:r>
            <a:r>
              <a:rPr lang="en-US" altLang="en-US" sz="4800" dirty="0">
                <a:latin typeface="IBM Plex Sans" panose="020B0503050203000203" pitchFamily="34" charset="0"/>
              </a:rPr>
              <a:t>, Tomasz </a:t>
            </a:r>
            <a:r>
              <a:rPr lang="en-US" altLang="en-US" sz="4800" dirty="0" err="1">
                <a:latin typeface="IBM Plex Sans" panose="020B0503050203000203" pitchFamily="34" charset="0"/>
              </a:rPr>
              <a:t>Kornuta</a:t>
            </a:r>
            <a:r>
              <a:rPr lang="en-US" altLang="en-US" sz="4800" dirty="0">
                <a:latin typeface="IBM Plex Sans" panose="020B0503050203000203" pitchFamily="34" charset="0"/>
              </a:rPr>
              <a:t>, Emre </a:t>
            </a:r>
            <a:r>
              <a:rPr lang="en-US" altLang="en-US" sz="4800" dirty="0" err="1">
                <a:latin typeface="IBM Plex Sans" panose="020B0503050203000203" pitchFamily="34" charset="0"/>
              </a:rPr>
              <a:t>Sevgen</a:t>
            </a:r>
            <a:r>
              <a:rPr lang="en-US" altLang="en-US" sz="4800" dirty="0">
                <a:latin typeface="IBM Plex Sans" panose="020B0503050203000203" pitchFamily="34" charset="0"/>
              </a:rPr>
              <a:t>, Ahmet S. Ozcan</a:t>
            </a:r>
          </a:p>
        </p:txBody>
      </p:sp>
      <p:sp>
        <p:nvSpPr>
          <p:cNvPr id="3080" name="TextBox 249">
            <a:extLst>
              <a:ext uri="{FF2B5EF4-FFF2-40B4-BE49-F238E27FC236}">
                <a16:creationId xmlns:a16="http://schemas.microsoft.com/office/drawing/2014/main" id="{B07E00A3-085E-A04A-804D-7A6BB2E9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035040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3081" name="TextBox 250">
            <a:extLst>
              <a:ext uri="{FF2B5EF4-FFF2-40B4-BE49-F238E27FC236}">
                <a16:creationId xmlns:a16="http://schemas.microsoft.com/office/drawing/2014/main" id="{54C26E28-C6B9-D54A-B32A-53834CDA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6890" y="6033136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COG Dataset</a:t>
            </a:r>
          </a:p>
        </p:txBody>
      </p:sp>
      <p:sp>
        <p:nvSpPr>
          <p:cNvPr id="3085" name="TextBox 262">
            <a:extLst>
              <a:ext uri="{FF2B5EF4-FFF2-40B4-BE49-F238E27FC236}">
                <a16:creationId xmlns:a16="http://schemas.microsoft.com/office/drawing/2014/main" id="{2B1A5C6B-E98C-9541-BFDA-3CD2E48A9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199" y="7731502"/>
            <a:ext cx="14316801" cy="1003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Video reasoning involves </a:t>
            </a:r>
            <a:r>
              <a:rPr lang="en-US" altLang="en-US" sz="3600" b="1" dirty="0">
                <a:latin typeface="IBM Plex Sans" panose="020B0503050203000203" pitchFamily="34" charset="0"/>
              </a:rPr>
              <a:t>temporal</a:t>
            </a:r>
            <a:r>
              <a:rPr lang="en-US" altLang="en-US" sz="3600" dirty="0">
                <a:latin typeface="IBM Plex Sans" panose="020B0503050203000203" pitchFamily="34" charset="0"/>
              </a:rPr>
              <a:t> </a:t>
            </a:r>
            <a:r>
              <a:rPr lang="en-US" altLang="en-US" sz="3600" b="1" dirty="0">
                <a:latin typeface="IBM Plex Sans" panose="020B0503050203000203" pitchFamily="34" charset="0"/>
              </a:rPr>
              <a:t>concepts</a:t>
            </a:r>
            <a:r>
              <a:rPr lang="en-US" altLang="en-US" sz="3600" dirty="0">
                <a:latin typeface="IBM Plex Sans" panose="020B0503050203000203" pitchFamily="34" charset="0"/>
              </a:rPr>
              <a:t> &amp; </a:t>
            </a:r>
            <a:r>
              <a:rPr lang="en-US" altLang="en-US" sz="3600" b="1" dirty="0">
                <a:latin typeface="IBM Plex Sans" panose="020B0503050203000203" pitchFamily="34" charset="0"/>
              </a:rPr>
              <a:t>object relations</a:t>
            </a:r>
          </a:p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en-US" sz="3600" dirty="0">
              <a:latin typeface="IBM Plex Sans" panose="020B0503050203000203" pitchFamily="34" charset="0"/>
            </a:endParaRPr>
          </a:p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New model: </a:t>
            </a:r>
            <a:r>
              <a:rPr lang="en-US" altLang="en-US" sz="3600" b="1" dirty="0">
                <a:latin typeface="IBM Plex Sans" panose="020B0503050203000203" pitchFamily="34" charset="0"/>
              </a:rPr>
              <a:t>Selective Attention Memory Network (</a:t>
            </a:r>
            <a:r>
              <a:rPr lang="en-US" altLang="en-US" sz="3600" b="1" dirty="0" err="1">
                <a:latin typeface="IBM Plex Sans" panose="020B0503050203000203" pitchFamily="34" charset="0"/>
              </a:rPr>
              <a:t>SAMNet</a:t>
            </a:r>
            <a:r>
              <a:rPr lang="en-US" altLang="en-US" sz="3600" b="1" dirty="0">
                <a:latin typeface="IBM Plex Sans" panose="020B0503050203000203" pitchFamily="34" charset="0"/>
              </a:rPr>
              <a:t>)</a:t>
            </a:r>
            <a:endParaRPr lang="en-US" altLang="en-US" sz="3600" dirty="0">
              <a:latin typeface="IBM Plex Sans" panose="020B0503050203000203" pitchFamily="34" charset="0"/>
            </a:endParaRPr>
          </a:p>
          <a:p>
            <a:pPr marL="927100" lvl="1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IBM Plex Sans" panose="020B0503050203000203" pitchFamily="34" charset="0"/>
              </a:rPr>
              <a:t>End-to-end differentiable </a:t>
            </a:r>
            <a:r>
              <a:rPr lang="en-US" altLang="en-US" sz="3600" dirty="0">
                <a:latin typeface="IBM Plex Sans" panose="020B0503050203000203" pitchFamily="34" charset="0"/>
              </a:rPr>
              <a:t>model with </a:t>
            </a:r>
            <a:r>
              <a:rPr lang="en-US" altLang="en-US" sz="3600" b="1" dirty="0">
                <a:latin typeface="IBM Plex Sans" panose="020B0503050203000203" pitchFamily="34" charset="0"/>
              </a:rPr>
              <a:t>external memory</a:t>
            </a:r>
          </a:p>
          <a:p>
            <a:pPr marL="927100" lvl="1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IBM Plex Sans" panose="020B0503050203000203" pitchFamily="34" charset="0"/>
              </a:rPr>
              <a:t>Dynamically</a:t>
            </a:r>
            <a:r>
              <a:rPr lang="en-US" altLang="en-US" sz="3600" dirty="0">
                <a:latin typeface="IBM Plex Sans" panose="020B0503050203000203" pitchFamily="34" charset="0"/>
              </a:rPr>
              <a:t> processes video input </a:t>
            </a:r>
            <a:r>
              <a:rPr lang="en-US" altLang="en-US" sz="3600" b="1" dirty="0">
                <a:latin typeface="IBM Plex Sans" panose="020B0503050203000203" pitchFamily="34" charset="0"/>
              </a:rPr>
              <a:t>frame-by-frame</a:t>
            </a:r>
          </a:p>
          <a:p>
            <a:pPr marL="927100" lvl="1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IBM Plex Sans" panose="020B0503050203000203" pitchFamily="34" charset="0"/>
              </a:rPr>
              <a:t>Multi-step reasoning</a:t>
            </a:r>
            <a:r>
              <a:rPr lang="en-US" altLang="en-US" sz="3600" dirty="0">
                <a:latin typeface="IBM Plex Sans" panose="020B0503050203000203" pitchFamily="34" charset="0"/>
              </a:rPr>
              <a:t> over</a:t>
            </a:r>
            <a:r>
              <a:rPr lang="en-US" altLang="en-US" sz="3600" b="1" dirty="0">
                <a:latin typeface="IBM Plex Sans" panose="020B0503050203000203" pitchFamily="34" charset="0"/>
              </a:rPr>
              <a:t> </a:t>
            </a:r>
            <a:r>
              <a:rPr lang="en-US" altLang="en-US" sz="3600" dirty="0">
                <a:latin typeface="IBM Plex Sans" panose="020B0503050203000203" pitchFamily="34" charset="0"/>
              </a:rPr>
              <a:t>each frame</a:t>
            </a:r>
          </a:p>
          <a:p>
            <a:pPr marL="927100" lvl="1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Stores salient concepts in memory</a:t>
            </a:r>
          </a:p>
          <a:p>
            <a:pPr marL="1841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en-US" sz="3600" dirty="0">
              <a:latin typeface="IBM Plex Sans" panose="020B0503050203000203" pitchFamily="34" charset="0"/>
            </a:endParaRPr>
          </a:p>
          <a:p>
            <a:pPr marL="1841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 err="1">
                <a:latin typeface="IBM Plex Sans" panose="020B0503050203000203" pitchFamily="34" charset="0"/>
              </a:rPr>
              <a:t>SAMNet</a:t>
            </a:r>
            <a:r>
              <a:rPr lang="en-US" altLang="en-US" sz="3600" dirty="0">
                <a:latin typeface="IBM Plex Sans" panose="020B0503050203000203" pitchFamily="34" charset="0"/>
              </a:rPr>
              <a:t> outperforms state-of-the-art baseline model [1]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Particularly, on the  </a:t>
            </a:r>
            <a:r>
              <a:rPr lang="en-US" altLang="en-US" sz="3600" b="1" dirty="0">
                <a:latin typeface="IBM Plex Sans" panose="020B0503050203000203" pitchFamily="34" charset="0"/>
              </a:rPr>
              <a:t>“Hard” </a:t>
            </a:r>
            <a:r>
              <a:rPr lang="en-US" altLang="en-US" sz="3600" dirty="0">
                <a:latin typeface="IBM Plex Sans" panose="020B0503050203000203" pitchFamily="34" charset="0"/>
              </a:rPr>
              <a:t>variant of the COG dataset [1]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IBM Plex Sans" panose="020B0503050203000203" pitchFamily="34" charset="0"/>
              </a:rPr>
              <a:t>Generalizes</a:t>
            </a:r>
            <a:r>
              <a:rPr lang="en-US" altLang="en-US" sz="3600" dirty="0">
                <a:latin typeface="IBM Plex Sans" panose="020B0503050203000203" pitchFamily="34" charset="0"/>
              </a:rPr>
              <a:t> to longer sequences and more complex scenes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Performs </a:t>
            </a:r>
            <a:r>
              <a:rPr lang="en-US" altLang="en-US" sz="3600" b="1" dirty="0">
                <a:latin typeface="IBM Plex Sans" panose="020B0503050203000203" pitchFamily="34" charset="0"/>
              </a:rPr>
              <a:t>grounding of time-related words</a:t>
            </a:r>
            <a:r>
              <a:rPr lang="en-US" altLang="en-US" sz="3600" dirty="0">
                <a:latin typeface="IBM Plex Sans" panose="020B0503050203000203" pitchFamily="34" charset="0"/>
              </a:rPr>
              <a:t> </a:t>
            </a:r>
            <a:r>
              <a:rPr lang="en-US" altLang="en-US" sz="3600" b="1" dirty="0">
                <a:latin typeface="IBM Plex Sans" panose="020B0503050203000203" pitchFamily="34" charset="0"/>
              </a:rPr>
              <a:t>with meaning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Learns complex, multi-step reasoning that involves </a:t>
            </a:r>
            <a:r>
              <a:rPr lang="en-US" altLang="en-US" sz="3600" b="1" dirty="0">
                <a:latin typeface="IBM Plex Sans" panose="020B0503050203000203" pitchFamily="34" charset="0"/>
              </a:rPr>
              <a:t>grounding of text with visual representations of objects and relations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Selectively controls the flow of information to and from memory</a:t>
            </a:r>
          </a:p>
          <a:p>
            <a:pPr marL="866775" lvl="2" indent="-4032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IBM Plex Sans" panose="020B0503050203000203" pitchFamily="34" charset="0"/>
              </a:rPr>
              <a:t>Uses temporal context to store only relevant visual information</a:t>
            </a:r>
          </a:p>
        </p:txBody>
      </p:sp>
      <p:pic>
        <p:nvPicPr>
          <p:cNvPr id="3260" name="Picture 66">
            <a:extLst>
              <a:ext uri="{FF2B5EF4-FFF2-40B4-BE49-F238E27FC236}">
                <a16:creationId xmlns:a16="http://schemas.microsoft.com/office/drawing/2014/main" id="{5360C55C-0C8B-B848-A8F3-EA16A762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150" y="3922395"/>
            <a:ext cx="4002196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1" name="Picture 68">
            <a:extLst>
              <a:ext uri="{FF2B5EF4-FFF2-40B4-BE49-F238E27FC236}">
                <a16:creationId xmlns:a16="http://schemas.microsoft.com/office/drawing/2014/main" id="{BBA5FEC2-FB8F-5A4B-9CE4-80939AED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581400"/>
            <a:ext cx="3451860" cy="193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7C92486-55DB-4544-86D4-78DCC3B47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402800"/>
            <a:ext cx="14016139" cy="7853487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9B4DD598-ABA3-A948-A9D7-C94CC8F37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656" y="22380836"/>
            <a:ext cx="13544144" cy="80229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1503D-3815-3148-8E2C-4F26D8A69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895" y="35470177"/>
            <a:ext cx="8934502" cy="4763423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B837822-C371-E248-8718-70216086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96320"/>
            <a:ext cx="20584579" cy="6432680"/>
          </a:xfrm>
          <a:prstGeom prst="rect">
            <a:avLst/>
          </a:prstGeom>
        </p:spPr>
      </p:pic>
      <p:sp>
        <p:nvSpPr>
          <p:cNvPr id="218" name="TextBox 250">
            <a:extLst>
              <a:ext uri="{FF2B5EF4-FFF2-40B4-BE49-F238E27FC236}">
                <a16:creationId xmlns:a16="http://schemas.microsoft.com/office/drawing/2014/main" id="{1EAD2A0D-F874-D949-84AD-A2928E29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9644496"/>
            <a:ext cx="3074289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 err="1">
                <a:solidFill>
                  <a:schemeClr val="bg1"/>
                </a:solidFill>
                <a:latin typeface="IBM Plex Sans" panose="020B0503050203000203" pitchFamily="34" charset="0"/>
              </a:rPr>
              <a:t>SAMNet</a:t>
            </a:r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 Model</a:t>
            </a:r>
          </a:p>
        </p:txBody>
      </p:sp>
      <p:sp>
        <p:nvSpPr>
          <p:cNvPr id="219" name="TextBox 250">
            <a:extLst>
              <a:ext uri="{FF2B5EF4-FFF2-40B4-BE49-F238E27FC236}">
                <a16:creationId xmlns:a16="http://schemas.microsoft.com/office/drawing/2014/main" id="{3917BE98-3AFC-5049-8E3C-1F02E815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1293137"/>
            <a:ext cx="30751979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Results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C0D03B-7639-1F42-9C5A-72C1F88628A9}"/>
              </a:ext>
            </a:extLst>
          </p:cNvPr>
          <p:cNvSpPr/>
          <p:nvPr/>
        </p:nvSpPr>
        <p:spPr>
          <a:xfrm>
            <a:off x="1097280" y="20958113"/>
            <a:ext cx="14813280" cy="9705583"/>
          </a:xfrm>
          <a:prstGeom prst="roundRect">
            <a:avLst>
              <a:gd name="adj" fmla="val 381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A2F2899-069D-4049-8B7E-03F42289C95F}"/>
              </a:ext>
            </a:extLst>
          </p:cNvPr>
          <p:cNvSpPr/>
          <p:nvPr/>
        </p:nvSpPr>
        <p:spPr>
          <a:xfrm>
            <a:off x="17026889" y="20956209"/>
            <a:ext cx="14724433" cy="9651807"/>
          </a:xfrm>
          <a:prstGeom prst="roundRect">
            <a:avLst>
              <a:gd name="adj" fmla="val 349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0D48C-4AFB-2343-B0D3-FBD5EA8E2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9328" y="8522576"/>
            <a:ext cx="13469116" cy="40504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36615-2BE6-F644-AFDD-20F3B6290C1F}"/>
              </a:ext>
            </a:extLst>
          </p:cNvPr>
          <p:cNvSpPr txBox="1"/>
          <p:nvPr/>
        </p:nvSpPr>
        <p:spPr>
          <a:xfrm rot="10800000" flipV="1">
            <a:off x="17277745" y="12798385"/>
            <a:ext cx="1457151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Sample question/answer &amp; sequence from the COG dataset [1]</a:t>
            </a:r>
          </a:p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Tasks test relational reasoning and memory capacity </a:t>
            </a:r>
          </a:p>
          <a:p>
            <a:pPr marL="463550" indent="-4635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Can involve objects in current as well as previous frames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8194B32-97E6-FD4F-A314-41F6A003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47828"/>
              </p:ext>
            </p:extLst>
          </p:nvPr>
        </p:nvGraphicFramePr>
        <p:xfrm>
          <a:off x="17338704" y="15124214"/>
          <a:ext cx="14055696" cy="331618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42616">
                  <a:extLst>
                    <a:ext uri="{9D8B030D-6E8A-4147-A177-3AD203B41FA5}">
                      <a16:colId xmlns:a16="http://schemas.microsoft.com/office/drawing/2014/main" val="1063800757"/>
                    </a:ext>
                  </a:extLst>
                </a:gridCol>
                <a:gridCol w="2342616">
                  <a:extLst>
                    <a:ext uri="{9D8B030D-6E8A-4147-A177-3AD203B41FA5}">
                      <a16:colId xmlns:a16="http://schemas.microsoft.com/office/drawing/2014/main" val="3627867606"/>
                    </a:ext>
                  </a:extLst>
                </a:gridCol>
                <a:gridCol w="2342616">
                  <a:extLst>
                    <a:ext uri="{9D8B030D-6E8A-4147-A177-3AD203B41FA5}">
                      <a16:colId xmlns:a16="http://schemas.microsoft.com/office/drawing/2014/main" val="3246989981"/>
                    </a:ext>
                  </a:extLst>
                </a:gridCol>
                <a:gridCol w="2342616">
                  <a:extLst>
                    <a:ext uri="{9D8B030D-6E8A-4147-A177-3AD203B41FA5}">
                      <a16:colId xmlns:a16="http://schemas.microsoft.com/office/drawing/2014/main" val="3100228308"/>
                    </a:ext>
                  </a:extLst>
                </a:gridCol>
                <a:gridCol w="2342616">
                  <a:extLst>
                    <a:ext uri="{9D8B030D-6E8A-4147-A177-3AD203B41FA5}">
                      <a16:colId xmlns:a16="http://schemas.microsoft.com/office/drawing/2014/main" val="355513534"/>
                    </a:ext>
                  </a:extLst>
                </a:gridCol>
                <a:gridCol w="2342616">
                  <a:extLst>
                    <a:ext uri="{9D8B030D-6E8A-4147-A177-3AD203B41FA5}">
                      <a16:colId xmlns:a16="http://schemas.microsoft.com/office/drawing/2014/main" val="2212061695"/>
                    </a:ext>
                  </a:extLst>
                </a:gridCol>
              </a:tblGrid>
              <a:tr h="148870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Dataset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#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Max memory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# of distractors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Size of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Size of validation /test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6092"/>
                  </a:ext>
                </a:extLst>
              </a:tr>
              <a:tr h="91373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Canonical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1659"/>
                  </a:ext>
                </a:extLst>
              </a:tr>
              <a:tr h="91373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4820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1EA0FD-FC87-A64A-B68F-A0D7996D82E4}"/>
              </a:ext>
            </a:extLst>
          </p:cNvPr>
          <p:cNvSpPr/>
          <p:nvPr/>
        </p:nvSpPr>
        <p:spPr>
          <a:xfrm>
            <a:off x="18390466" y="7593589"/>
            <a:ext cx="11836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IBM Plex Sans" panose="020B0503050203000203" pitchFamily="34" charset="0"/>
              </a:rPr>
              <a:t>A dataset for visual reasoning with a working memory</a:t>
            </a:r>
            <a:endParaRPr lang="en-US" sz="3600" dirty="0">
              <a:latin typeface="IBM Plex Sans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C4BEE4-61AD-9F43-AED1-8039C6BD9BD7}"/>
              </a:ext>
            </a:extLst>
          </p:cNvPr>
          <p:cNvSpPr txBox="1"/>
          <p:nvPr/>
        </p:nvSpPr>
        <p:spPr>
          <a:xfrm rot="10800000" flipV="1">
            <a:off x="1524000" y="18127779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[1] Yang et al. ECCV 2018, https://</a:t>
            </a:r>
            <a:r>
              <a:rPr lang="en-US" sz="3600" dirty="0" err="1">
                <a:latin typeface="IBM Plex Sans" panose="020B0503050203000203" pitchFamily="34" charset="0"/>
                <a:cs typeface="Arial" panose="020B0604020202020204" pitchFamily="34" charset="0"/>
              </a:rPr>
              <a:t>arxiv.org</a:t>
            </a: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/abs/1803.06092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01444-4106-B447-93D9-A88F1826F35E}"/>
              </a:ext>
            </a:extLst>
          </p:cNvPr>
          <p:cNvSpPr txBox="1"/>
          <p:nvPr/>
        </p:nvSpPr>
        <p:spPr>
          <a:xfrm>
            <a:off x="1584960" y="41782425"/>
            <a:ext cx="202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IBM Plex Sans" panose="020B0503050203000203" pitchFamily="34" charset="0"/>
              </a:rPr>
              <a:t>Significant improvements</a:t>
            </a:r>
            <a:r>
              <a:rPr lang="en-US" sz="3200" dirty="0">
                <a:latin typeface="IBM Plex Sans" panose="020B0503050203000203" pitchFamily="34" charset="0"/>
              </a:rPr>
              <a:t> on tasks where two or more objects need to be kept in memory for reasoning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A13299-AB7D-FC42-A64F-372A4F8D8FDC}"/>
              </a:ext>
            </a:extLst>
          </p:cNvPr>
          <p:cNvSpPr/>
          <p:nvPr/>
        </p:nvSpPr>
        <p:spPr>
          <a:xfrm>
            <a:off x="1078231" y="32744778"/>
            <a:ext cx="21248370" cy="10003422"/>
          </a:xfrm>
          <a:prstGeom prst="roundRect">
            <a:avLst>
              <a:gd name="adj" fmla="val 388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A7D77B-81F7-044B-AD20-ACBF18F1585D}"/>
              </a:ext>
            </a:extLst>
          </p:cNvPr>
          <p:cNvSpPr/>
          <p:nvPr/>
        </p:nvSpPr>
        <p:spPr>
          <a:xfrm>
            <a:off x="22791421" y="32718393"/>
            <a:ext cx="9048749" cy="10029807"/>
          </a:xfrm>
          <a:prstGeom prst="roundRect">
            <a:avLst>
              <a:gd name="adj" fmla="val 332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7154FB-3377-5243-991A-0716127269CB}"/>
              </a:ext>
            </a:extLst>
          </p:cNvPr>
          <p:cNvSpPr/>
          <p:nvPr/>
        </p:nvSpPr>
        <p:spPr>
          <a:xfrm>
            <a:off x="1097280" y="7241321"/>
            <a:ext cx="14813280" cy="11726920"/>
          </a:xfrm>
          <a:prstGeom prst="roundRect">
            <a:avLst>
              <a:gd name="adj" fmla="val 315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D774683-451F-A042-B5B7-F38C8AEBAB70}"/>
              </a:ext>
            </a:extLst>
          </p:cNvPr>
          <p:cNvSpPr/>
          <p:nvPr/>
        </p:nvSpPr>
        <p:spPr>
          <a:xfrm>
            <a:off x="17026889" y="7241321"/>
            <a:ext cx="14724433" cy="11726920"/>
          </a:xfrm>
          <a:prstGeom prst="roundRect">
            <a:avLst>
              <a:gd name="adj" fmla="val 289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162F3B-E5D2-BB42-A6A7-B5FB7DA179FE}"/>
              </a:ext>
            </a:extLst>
          </p:cNvPr>
          <p:cNvSpPr/>
          <p:nvPr/>
        </p:nvSpPr>
        <p:spPr>
          <a:xfrm>
            <a:off x="1304199" y="33079267"/>
            <a:ext cx="19904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IBM Plex Sans" panose="020B0503050203000203" pitchFamily="34" charset="0"/>
              </a:rPr>
              <a:t>Test accuracy per task on the </a:t>
            </a:r>
            <a:r>
              <a:rPr lang="en-US" sz="4000" b="1" u="sng" dirty="0">
                <a:latin typeface="IBM Plex Sans" panose="020B0503050203000203" pitchFamily="34" charset="0"/>
              </a:rPr>
              <a:t>Hard</a:t>
            </a:r>
            <a:r>
              <a:rPr lang="en-US" sz="4000" b="1" dirty="0">
                <a:latin typeface="IBM Plex Sans" panose="020B0503050203000203" pitchFamily="34" charset="0"/>
              </a:rPr>
              <a:t> variant of COG : </a:t>
            </a:r>
            <a:r>
              <a:rPr lang="en-US" sz="4000" b="1" dirty="0" err="1">
                <a:latin typeface="IBM Plex Sans" panose="020B0503050203000203" pitchFamily="34" charset="0"/>
              </a:rPr>
              <a:t>SAMNet</a:t>
            </a:r>
            <a:r>
              <a:rPr lang="en-US" sz="4000" b="1" dirty="0">
                <a:latin typeface="IBM Plex Sans" panose="020B0503050203000203" pitchFamily="34" charset="0"/>
              </a:rPr>
              <a:t> vs. Baseline Model [1]</a:t>
            </a:r>
            <a:endParaRPr lang="en-US" sz="4000" dirty="0">
              <a:latin typeface="IBM Plex Sans" panose="020B050305020300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69D2A8-3B9B-0D43-BC1F-3BDDB84D4605}"/>
              </a:ext>
            </a:extLst>
          </p:cNvPr>
          <p:cNvSpPr/>
          <p:nvPr/>
        </p:nvSpPr>
        <p:spPr>
          <a:xfrm>
            <a:off x="23698821" y="33075769"/>
            <a:ext cx="8667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IBM Plex Sans" panose="020B0503050203000203" pitchFamily="34" charset="0"/>
              </a:rPr>
              <a:t>Generalization Across Datasets</a:t>
            </a:r>
            <a:endParaRPr lang="en-US" sz="4000" dirty="0">
              <a:latin typeface="IBM Plex Sans" panose="020B050305020300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751ED-FCDD-1B46-8690-56CF6314A7F6}"/>
              </a:ext>
            </a:extLst>
          </p:cNvPr>
          <p:cNvSpPr/>
          <p:nvPr/>
        </p:nvSpPr>
        <p:spPr>
          <a:xfrm>
            <a:off x="4684116" y="21134457"/>
            <a:ext cx="105128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IBM Plex Sans" panose="020B0503050203000203" pitchFamily="34" charset="0"/>
              </a:rPr>
              <a:t>Overall </a:t>
            </a:r>
            <a:r>
              <a:rPr lang="en-US" sz="4000" b="1" dirty="0" err="1">
                <a:latin typeface="IBM Plex Sans" panose="020B0503050203000203" pitchFamily="34" charset="0"/>
              </a:rPr>
              <a:t>SAMNet</a:t>
            </a:r>
            <a:r>
              <a:rPr lang="en-US" sz="4000" b="1" dirty="0">
                <a:latin typeface="IBM Plex Sans" panose="020B0503050203000203" pitchFamily="34" charset="0"/>
              </a:rPr>
              <a:t> architecture and dataflow </a:t>
            </a:r>
            <a:endParaRPr lang="en-US" sz="4000" dirty="0">
              <a:latin typeface="IBM Plex Sans" panose="020B050305020300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B6159F-4E4C-8040-9111-96C95E1A67FE}"/>
              </a:ext>
            </a:extLst>
          </p:cNvPr>
          <p:cNvSpPr/>
          <p:nvPr/>
        </p:nvSpPr>
        <p:spPr>
          <a:xfrm>
            <a:off x="20067926" y="21144155"/>
            <a:ext cx="9089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IBM Plex Sans" panose="020B0503050203000203" pitchFamily="34" charset="0"/>
              </a:rPr>
              <a:t>Detailed architecture of the SAM Cell</a:t>
            </a:r>
            <a:endParaRPr lang="en-US" sz="4000" dirty="0">
              <a:latin typeface="IBM Plex Sans" panose="020B050305020300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E7960F-A7C1-0C43-8B0F-E20344A7F6F6}"/>
              </a:ext>
            </a:extLst>
          </p:cNvPr>
          <p:cNvSpPr/>
          <p:nvPr/>
        </p:nvSpPr>
        <p:spPr>
          <a:xfrm>
            <a:off x="19565419" y="34598230"/>
            <a:ext cx="765899" cy="3396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DB985-A089-D440-B972-C70843A0BF01}"/>
              </a:ext>
            </a:extLst>
          </p:cNvPr>
          <p:cNvSpPr txBox="1"/>
          <p:nvPr/>
        </p:nvSpPr>
        <p:spPr>
          <a:xfrm>
            <a:off x="20298136" y="34506426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Baseline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8E6B2D-E6AD-A344-957D-02951ECFBB90}"/>
              </a:ext>
            </a:extLst>
          </p:cNvPr>
          <p:cNvSpPr/>
          <p:nvPr/>
        </p:nvSpPr>
        <p:spPr>
          <a:xfrm>
            <a:off x="16306800" y="34598230"/>
            <a:ext cx="765899" cy="339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D6591-D9B7-AC43-8154-3BC7151E7BC2}"/>
              </a:ext>
            </a:extLst>
          </p:cNvPr>
          <p:cNvSpPr txBox="1"/>
          <p:nvPr/>
        </p:nvSpPr>
        <p:spPr>
          <a:xfrm>
            <a:off x="17101412" y="34506426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IBM Plex Sans" panose="020B0503050203000203" pitchFamily="34" charset="0"/>
              </a:rPr>
              <a:t>SAMNet</a:t>
            </a: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9672C260-BDD7-0C4B-AD81-58C12499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295" y="4706910"/>
            <a:ext cx="17790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>
                <a:latin typeface="Segoe UI" pitchFamily="34" charset="0"/>
              </a:rPr>
              <a:t>IBM Research AI, Almaden Research Center, San Jose, USA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F80D84-5CFB-294E-8424-6730E832C6D1}"/>
              </a:ext>
            </a:extLst>
          </p:cNvPr>
          <p:cNvSpPr/>
          <p:nvPr/>
        </p:nvSpPr>
        <p:spPr>
          <a:xfrm>
            <a:off x="23315872" y="34598230"/>
            <a:ext cx="765899" cy="339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81FEFB-F42A-9447-8E3A-147610F78FA9}"/>
              </a:ext>
            </a:extLst>
          </p:cNvPr>
          <p:cNvSpPr txBox="1"/>
          <p:nvPr/>
        </p:nvSpPr>
        <p:spPr>
          <a:xfrm>
            <a:off x="24110484" y="3451860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IBM Plex Sans" panose="020B0503050203000203" pitchFamily="34" charset="0"/>
              </a:rPr>
              <a:t>SAMNet</a:t>
            </a: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CD4F29-454E-AA40-B37C-544D7A905502}"/>
              </a:ext>
            </a:extLst>
          </p:cNvPr>
          <p:cNvSpPr/>
          <p:nvPr/>
        </p:nvSpPr>
        <p:spPr>
          <a:xfrm>
            <a:off x="26054727" y="34598230"/>
            <a:ext cx="765899" cy="3396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5A3EC4-B706-8645-8152-8EFC1DB9B45B}"/>
              </a:ext>
            </a:extLst>
          </p:cNvPr>
          <p:cNvSpPr txBox="1"/>
          <p:nvPr/>
        </p:nvSpPr>
        <p:spPr>
          <a:xfrm>
            <a:off x="26847298" y="34518600"/>
            <a:ext cx="1571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Baseline</a:t>
            </a:r>
          </a:p>
          <a:p>
            <a:r>
              <a:rPr lang="en-US" sz="2800" dirty="0">
                <a:latin typeface="IBM Plex Sans" panose="020B0503050203000203" pitchFamily="34" charset="0"/>
              </a:rPr>
              <a:t>(Paper)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78F94-1242-3549-84F0-409F4DECB948}"/>
              </a:ext>
            </a:extLst>
          </p:cNvPr>
          <p:cNvSpPr/>
          <p:nvPr/>
        </p:nvSpPr>
        <p:spPr>
          <a:xfrm>
            <a:off x="28903523" y="34598230"/>
            <a:ext cx="765899" cy="3396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79D8F6-3B44-214D-B118-DC2EAD96CD57}"/>
              </a:ext>
            </a:extLst>
          </p:cNvPr>
          <p:cNvSpPr txBox="1"/>
          <p:nvPr/>
        </p:nvSpPr>
        <p:spPr>
          <a:xfrm>
            <a:off x="29696094" y="34518600"/>
            <a:ext cx="1571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Baseline</a:t>
            </a:r>
          </a:p>
          <a:p>
            <a:r>
              <a:rPr lang="en-US" sz="2800" dirty="0">
                <a:latin typeface="IBM Plex Sans" panose="020B0503050203000203" pitchFamily="34" charset="0"/>
              </a:rPr>
              <a:t>(Code)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50CC6-EEC5-B245-8527-12F89EB10051}"/>
              </a:ext>
            </a:extLst>
          </p:cNvPr>
          <p:cNvSpPr txBox="1"/>
          <p:nvPr/>
        </p:nvSpPr>
        <p:spPr>
          <a:xfrm>
            <a:off x="23430934" y="40280383"/>
            <a:ext cx="80145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X-axis:  A (trained) – B (tested)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b="1" dirty="0"/>
              <a:t>Fine-tuning</a:t>
            </a:r>
            <a:r>
              <a:rPr lang="en-US" sz="3200" dirty="0"/>
              <a:t>: Train on A, retrain on B, test on B</a:t>
            </a:r>
          </a:p>
          <a:p>
            <a:r>
              <a:rPr lang="en-US" sz="3200" b="1" dirty="0"/>
              <a:t>  Zero-shot</a:t>
            </a:r>
            <a:r>
              <a:rPr lang="en-US" sz="3200" dirty="0"/>
              <a:t>: No retraining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11016</TotalTime>
  <Words>344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Segoe UI</vt:lpstr>
      <vt:lpstr>Arial</vt:lpstr>
      <vt:lpstr>Calibri</vt:lpstr>
      <vt:lpstr>Calibri Light</vt:lpstr>
      <vt:lpstr>IBM Plex Sans</vt:lpstr>
      <vt:lpstr>Default Design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</dc:creator>
  <cp:lastModifiedBy>Ahmet Ozcan</cp:lastModifiedBy>
  <cp:revision>118</cp:revision>
  <dcterms:created xsi:type="dcterms:W3CDTF">2010-07-21T17:38:01Z</dcterms:created>
  <dcterms:modified xsi:type="dcterms:W3CDTF">2019-12-05T18:41:27Z</dcterms:modified>
</cp:coreProperties>
</file>