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4" r:id="rId1"/>
  </p:sldMasterIdLst>
  <p:notesMasterIdLst>
    <p:notesMasterId r:id="rId17"/>
  </p:notesMasterIdLst>
  <p:sldIdLst>
    <p:sldId id="256" r:id="rId2"/>
    <p:sldId id="258" r:id="rId3"/>
    <p:sldId id="263" r:id="rId4"/>
    <p:sldId id="257" r:id="rId5"/>
    <p:sldId id="260" r:id="rId6"/>
    <p:sldId id="262" r:id="rId7"/>
    <p:sldId id="264" r:id="rId8"/>
    <p:sldId id="271" r:id="rId9"/>
    <p:sldId id="272" r:id="rId10"/>
    <p:sldId id="273" r:id="rId11"/>
    <p:sldId id="274" r:id="rId12"/>
    <p:sldId id="275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700"/>
    <a:srgbClr val="FF71FF"/>
    <a:srgbClr val="FF40FF"/>
    <a:srgbClr val="FBFF9B"/>
    <a:srgbClr val="009700"/>
    <a:srgbClr val="384EC4"/>
    <a:srgbClr val="C2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397"/>
    <p:restoredTop sz="95394"/>
  </p:normalViewPr>
  <p:slideViewPr>
    <p:cSldViewPr snapToGrid="0" snapToObjects="1">
      <p:cViewPr varScale="1">
        <p:scale>
          <a:sx n="108" d="100"/>
          <a:sy n="108" d="100"/>
        </p:scale>
        <p:origin x="1152" y="192"/>
      </p:cViewPr>
      <p:guideLst/>
    </p:cSldViewPr>
  </p:slideViewPr>
  <p:outlineViewPr>
    <p:cViewPr>
      <p:scale>
        <a:sx n="33" d="100"/>
        <a:sy n="33" d="100"/>
      </p:scale>
      <p:origin x="0" y="-108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802041-D519-504B-8181-38112A1AB89D}" type="datetimeFigureOut">
              <a:rPr lang="en-US" smtClean="0"/>
              <a:t>9/13/19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5DC25F-5D2E-734A-AD91-CAE0D9EC3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7484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6651" y="1075269"/>
            <a:ext cx="11046940" cy="2276929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6651" y="3704891"/>
            <a:ext cx="11046940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3200" b="0" cap="all" baseline="0">
                <a:solidFill>
                  <a:schemeClr val="tx1"/>
                </a:solidFill>
              </a:defRPr>
            </a:lvl1pPr>
            <a:lvl2pPr marL="457189" indent="0" algn="ctr">
              <a:buNone/>
              <a:defRPr sz="18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15" name="Straight Connector 14"/>
          <p:cNvCxnSpPr>
            <a:cxnSpLocks/>
          </p:cNvCxnSpPr>
          <p:nvPr/>
        </p:nvCxnSpPr>
        <p:spPr>
          <a:xfrm>
            <a:off x="576651" y="3545475"/>
            <a:ext cx="1104694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7947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2" y="980389"/>
            <a:ext cx="11429999" cy="5488145"/>
          </a:xfrm>
        </p:spPr>
        <p:txBody>
          <a:bodyPr anchor="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845E6A3-19FE-9747-8818-BC6CBA160903}"/>
              </a:ext>
            </a:extLst>
          </p:cNvPr>
          <p:cNvSpPr/>
          <p:nvPr userDrawn="1"/>
        </p:nvSpPr>
        <p:spPr>
          <a:xfrm>
            <a:off x="2" y="6564795"/>
            <a:ext cx="12191999" cy="293207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Helvetica Neue" charset="0"/>
              <a:ea typeface="Helvetica Neue" charset="0"/>
              <a:cs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2788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604316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71119"/>
            <a:ext cx="11430000" cy="66868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999" y="923827"/>
            <a:ext cx="11430000" cy="5486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09782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65" r:id="rId3"/>
  </p:sldLayoutIdLst>
  <p:hf sldNum="0"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b="0" i="0" kern="1200" cap="none">
          <a:solidFill>
            <a:srgbClr val="384EC4"/>
          </a:solidFill>
          <a:effectLst/>
          <a:latin typeface="IBM Plex Sans Regular" panose="020B0503050203000203" pitchFamily="34" charset="77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3600" b="0" i="0" kern="1200">
          <a:solidFill>
            <a:schemeClr val="tx1"/>
          </a:solidFill>
          <a:effectLst/>
          <a:latin typeface="IBM Plex Sans Regular" panose="020B0503050203000203" pitchFamily="34" charset="77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3200" b="0" i="0" kern="1200" cap="none" baseline="0">
          <a:solidFill>
            <a:schemeClr val="tx1"/>
          </a:solidFill>
          <a:effectLst/>
          <a:latin typeface="IBM Plex Sans Regular" panose="020B0503050203000203" pitchFamily="34" charset="77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effectLst/>
          <a:latin typeface="IBM Plex Sans Regular" panose="020B0503050203000203" pitchFamily="34" charset="77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400" b="0" i="0" kern="1200" cap="none" baseline="0">
          <a:solidFill>
            <a:schemeClr val="tx1"/>
          </a:solidFill>
          <a:effectLst/>
          <a:latin typeface="IBM Plex Sans Regular" panose="020B0503050203000203" pitchFamily="34" charset="77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effectLst/>
          <a:latin typeface="IBM Plex Sans Regular" panose="020B0503050203000203" pitchFamily="34" charset="77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4.png"/><Relationship Id="rId7" Type="http://schemas.openxmlformats.org/officeDocument/2006/relationships/image" Target="../media/image30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35.png"/><Relationship Id="rId4" Type="http://schemas.openxmlformats.org/officeDocument/2006/relationships/image" Target="../media/image27.png"/><Relationship Id="rId9" Type="http://schemas.openxmlformats.org/officeDocument/2006/relationships/image" Target="../media/image3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4.png"/><Relationship Id="rId7" Type="http://schemas.openxmlformats.org/officeDocument/2006/relationships/image" Target="../media/image36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38.png"/><Relationship Id="rId9" Type="http://schemas.openxmlformats.org/officeDocument/2006/relationships/image" Target="../media/image3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48059AE9-35E0-6D42-9C7A-9CAF9AE6AFF5}"/>
              </a:ext>
            </a:extLst>
          </p:cNvPr>
          <p:cNvSpPr/>
          <p:nvPr/>
        </p:nvSpPr>
        <p:spPr bwMode="auto">
          <a:xfrm>
            <a:off x="1843143" y="1714460"/>
            <a:ext cx="2631368" cy="1189920"/>
          </a:xfrm>
          <a:prstGeom prst="roundRect">
            <a:avLst/>
          </a:prstGeom>
          <a:noFill/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hlink"/>
                </a:solidFill>
                <a:effectLst/>
                <a:latin typeface="IBM Plex Sans" panose="020B0503050203000203" pitchFamily="34" charset="77"/>
              </a:rPr>
              <a:t>MAC Cell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11C8A86-1275-C44D-A295-35EC7A828471}"/>
              </a:ext>
            </a:extLst>
          </p:cNvPr>
          <p:cNvCxnSpPr/>
          <p:nvPr/>
        </p:nvCxnSpPr>
        <p:spPr bwMode="auto">
          <a:xfrm>
            <a:off x="1397535" y="3747731"/>
            <a:ext cx="0" cy="914400"/>
          </a:xfrm>
          <a:prstGeom prst="lin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730941D-CAB6-6F4E-B95F-4274C5869541}"/>
              </a:ext>
            </a:extLst>
          </p:cNvPr>
          <p:cNvGrpSpPr/>
          <p:nvPr/>
        </p:nvGrpSpPr>
        <p:grpSpPr>
          <a:xfrm>
            <a:off x="2164627" y="3912415"/>
            <a:ext cx="2091243" cy="1426028"/>
            <a:chOff x="2175959" y="3863642"/>
            <a:chExt cx="2091243" cy="1426028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B49B844-0F30-CB49-95DC-E50F3390AAF1}"/>
                </a:ext>
              </a:extLst>
            </p:cNvPr>
            <p:cNvSpPr/>
            <p:nvPr/>
          </p:nvSpPr>
          <p:spPr bwMode="auto">
            <a:xfrm>
              <a:off x="2175959" y="3873741"/>
              <a:ext cx="2091243" cy="1405830"/>
            </a:xfrm>
            <a:prstGeom prst="rect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200" b="0" i="0" u="none" strike="noStrike" cap="none" normalizeH="0" baseline="0">
                <a:ln>
                  <a:noFill/>
                </a:ln>
                <a:solidFill>
                  <a:schemeClr val="hlink"/>
                </a:solidFill>
                <a:effectLst/>
                <a:latin typeface="Arial" charset="0"/>
              </a:endParaRP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5AD16B4A-5179-AE44-BFF1-C94A6C5154A7}"/>
                </a:ext>
              </a:extLst>
            </p:cNvPr>
            <p:cNvCxnSpPr>
              <a:cxnSpLocks/>
            </p:cNvCxnSpPr>
            <p:nvPr/>
          </p:nvCxnSpPr>
          <p:spPr>
            <a:xfrm>
              <a:off x="2508664" y="3863642"/>
              <a:ext cx="0" cy="141592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AEDD2A2-336D-B742-B787-A6767247B998}"/>
                </a:ext>
              </a:extLst>
            </p:cNvPr>
            <p:cNvCxnSpPr>
              <a:cxnSpLocks/>
            </p:cNvCxnSpPr>
            <p:nvPr/>
          </p:nvCxnSpPr>
          <p:spPr>
            <a:xfrm>
              <a:off x="2855027" y="3873741"/>
              <a:ext cx="0" cy="141592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C60ABA5-54D3-5B48-854A-A9C86705B05E}"/>
                </a:ext>
              </a:extLst>
            </p:cNvPr>
            <p:cNvCxnSpPr>
              <a:cxnSpLocks/>
            </p:cNvCxnSpPr>
            <p:nvPr/>
          </p:nvCxnSpPr>
          <p:spPr>
            <a:xfrm>
              <a:off x="3187537" y="3863642"/>
              <a:ext cx="0" cy="141592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96F07CF-EF32-404F-B119-514DCCE60136}"/>
                </a:ext>
              </a:extLst>
            </p:cNvPr>
            <p:cNvCxnSpPr>
              <a:cxnSpLocks/>
            </p:cNvCxnSpPr>
            <p:nvPr/>
          </p:nvCxnSpPr>
          <p:spPr>
            <a:xfrm>
              <a:off x="3533900" y="3873741"/>
              <a:ext cx="0" cy="141592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9628C29-D607-C84B-9116-8FB8A5026681}"/>
                </a:ext>
              </a:extLst>
            </p:cNvPr>
            <p:cNvCxnSpPr>
              <a:cxnSpLocks/>
            </p:cNvCxnSpPr>
            <p:nvPr/>
          </p:nvCxnSpPr>
          <p:spPr>
            <a:xfrm>
              <a:off x="3894118" y="3863642"/>
              <a:ext cx="0" cy="141592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9BD345FC-DFE2-2341-97F2-1B9916458BD2}"/>
              </a:ext>
            </a:extLst>
          </p:cNvPr>
          <p:cNvSpPr txBox="1"/>
          <p:nvPr/>
        </p:nvSpPr>
        <p:spPr>
          <a:xfrm>
            <a:off x="1721005" y="1129181"/>
            <a:ext cx="28039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IBM Plex Sans" panose="020B0503050203000203" pitchFamily="34" charset="77"/>
              </a:rPr>
              <a:t>Recurrent Network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FDBFEAB-AD82-8B4B-BE85-E7CCC133B4CD}"/>
              </a:ext>
            </a:extLst>
          </p:cNvPr>
          <p:cNvSpPr txBox="1"/>
          <p:nvPr/>
        </p:nvSpPr>
        <p:spPr>
          <a:xfrm>
            <a:off x="1925443" y="5403027"/>
            <a:ext cx="35012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IBM Plex Sans" panose="020B0503050203000203" pitchFamily="34" charset="77"/>
              </a:rPr>
              <a:t>Visual Working Memory </a:t>
            </a:r>
          </a:p>
          <a:p>
            <a:pPr algn="ctr"/>
            <a:r>
              <a:rPr lang="en-US" sz="2400" dirty="0">
                <a:latin typeface="IBM Plex Sans" panose="020B0503050203000203" pitchFamily="34" charset="77"/>
              </a:rPr>
              <a:t>(VWM)</a:t>
            </a:r>
          </a:p>
        </p:txBody>
      </p:sp>
      <p:sp>
        <p:nvSpPr>
          <p:cNvPr id="18" name="Up-Down Arrow 17">
            <a:extLst>
              <a:ext uri="{FF2B5EF4-FFF2-40B4-BE49-F238E27FC236}">
                <a16:creationId xmlns:a16="http://schemas.microsoft.com/office/drawing/2014/main" id="{5A37D26D-35D1-A449-9291-426E9F77D00F}"/>
              </a:ext>
            </a:extLst>
          </p:cNvPr>
          <p:cNvSpPr/>
          <p:nvPr/>
        </p:nvSpPr>
        <p:spPr>
          <a:xfrm>
            <a:off x="3027208" y="2966742"/>
            <a:ext cx="263237" cy="883311"/>
          </a:xfrm>
          <a:prstGeom prst="up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38CBA7A-749E-E342-B8BC-A502AC2B6A15}"/>
              </a:ext>
            </a:extLst>
          </p:cNvPr>
          <p:cNvCxnSpPr/>
          <p:nvPr/>
        </p:nvCxnSpPr>
        <p:spPr>
          <a:xfrm>
            <a:off x="581891" y="2035249"/>
            <a:ext cx="1237437" cy="0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C883657-4079-984D-A9B9-CB425625ED4A}"/>
              </a:ext>
            </a:extLst>
          </p:cNvPr>
          <p:cNvCxnSpPr/>
          <p:nvPr/>
        </p:nvCxnSpPr>
        <p:spPr>
          <a:xfrm>
            <a:off x="581891" y="2633921"/>
            <a:ext cx="1237437" cy="0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BE3B82C-C7B9-354E-BF3D-9A255A9D36FF}"/>
              </a:ext>
            </a:extLst>
          </p:cNvPr>
          <p:cNvSpPr txBox="1"/>
          <p:nvPr/>
        </p:nvSpPr>
        <p:spPr>
          <a:xfrm>
            <a:off x="670656" y="1696885"/>
            <a:ext cx="1119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IBM Plex Sans" panose="020B0503050203000203" pitchFamily="34" charset="77"/>
              </a:rPr>
              <a:t>Question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45BE04F-EBF0-B84D-A737-3614594BAF9B}"/>
              </a:ext>
            </a:extLst>
          </p:cNvPr>
          <p:cNvSpPr txBox="1"/>
          <p:nvPr/>
        </p:nvSpPr>
        <p:spPr>
          <a:xfrm>
            <a:off x="670655" y="2309194"/>
            <a:ext cx="84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IBM Plex Sans" panose="020B0503050203000203" pitchFamily="34" charset="77"/>
              </a:rPr>
              <a:t>Frame</a:t>
            </a:r>
          </a:p>
        </p:txBody>
      </p:sp>
      <p:sp>
        <p:nvSpPr>
          <p:cNvPr id="24" name="Curved Left Arrow 23">
            <a:extLst>
              <a:ext uri="{FF2B5EF4-FFF2-40B4-BE49-F238E27FC236}">
                <a16:creationId xmlns:a16="http://schemas.microsoft.com/office/drawing/2014/main" id="{1227D3F8-61DD-F540-87D6-3B22BB1F9E36}"/>
              </a:ext>
            </a:extLst>
          </p:cNvPr>
          <p:cNvSpPr/>
          <p:nvPr/>
        </p:nvSpPr>
        <p:spPr>
          <a:xfrm>
            <a:off x="4556385" y="1829488"/>
            <a:ext cx="706582" cy="998825"/>
          </a:xfrm>
          <a:prstGeom prst="curvedLeftArrow">
            <a:avLst/>
          </a:prstGeom>
          <a:solidFill>
            <a:schemeClr val="accent3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5C42C57-013E-7043-B2CD-0DA6DEC725BD}"/>
              </a:ext>
            </a:extLst>
          </p:cNvPr>
          <p:cNvSpPr txBox="1"/>
          <p:nvPr/>
        </p:nvSpPr>
        <p:spPr>
          <a:xfrm>
            <a:off x="5071497" y="1714460"/>
            <a:ext cx="732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IBM Plex Sans" panose="020B0503050203000203" pitchFamily="34" charset="77"/>
              </a:rPr>
              <a:t>State</a:t>
            </a:r>
          </a:p>
        </p:txBody>
      </p:sp>
      <p:sp>
        <p:nvSpPr>
          <p:cNvPr id="27" name="Content Placeholder 26">
            <a:extLst>
              <a:ext uri="{FF2B5EF4-FFF2-40B4-BE49-F238E27FC236}">
                <a16:creationId xmlns:a16="http://schemas.microsoft.com/office/drawing/2014/main" id="{26D202E6-B3DA-B844-AD22-D3769445CA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3814" y="315397"/>
            <a:ext cx="5860811" cy="6033887"/>
          </a:xfrm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r>
              <a:rPr lang="en-US" sz="2300" dirty="0"/>
              <a:t>Question ≡ word embeddings </a:t>
            </a:r>
          </a:p>
          <a:p>
            <a:pPr marL="576263" lvl="1" indent="-346075"/>
            <a:r>
              <a:rPr lang="en-US" sz="2000" dirty="0"/>
              <a:t>context of a word is taken into account</a:t>
            </a:r>
          </a:p>
          <a:p>
            <a:r>
              <a:rPr lang="en-US" sz="2300" dirty="0"/>
              <a:t>Frame ≡ feature vectors </a:t>
            </a:r>
          </a:p>
          <a:p>
            <a:pPr marL="576263" lvl="1" indent="-346075"/>
            <a:r>
              <a:rPr lang="en-US" sz="2000" dirty="0"/>
              <a:t>correspond </a:t>
            </a:r>
            <a:r>
              <a:rPr lang="en-US" sz="1900" dirty="0"/>
              <a:t>approximately to objects in frame</a:t>
            </a:r>
          </a:p>
          <a:p>
            <a:r>
              <a:rPr lang="en-US" sz="2300" dirty="0"/>
              <a:t>State comprises of 2 components:</a:t>
            </a:r>
          </a:p>
          <a:p>
            <a:pPr marL="576263" lvl="1" indent="-346075">
              <a:buFont typeface="+mj-lt"/>
              <a:buAutoNum type="arabicPeriod"/>
            </a:pPr>
            <a:r>
              <a:rPr lang="en-US" sz="2000" dirty="0"/>
              <a:t>focus of attention over words</a:t>
            </a:r>
          </a:p>
          <a:p>
            <a:pPr marL="576263" lvl="1" indent="-346075">
              <a:buFont typeface="+mj-lt"/>
              <a:buAutoNum type="arabicPeriod"/>
            </a:pPr>
            <a:r>
              <a:rPr lang="en-US" sz="2000" dirty="0"/>
              <a:t>focus of attention over feature vectors</a:t>
            </a:r>
          </a:p>
          <a:p>
            <a:r>
              <a:rPr lang="en-US" sz="2300" dirty="0"/>
              <a:t>VWM stores the temporally most relevant feature vectors across all frames </a:t>
            </a:r>
          </a:p>
          <a:p>
            <a:r>
              <a:rPr lang="en-US" sz="2300" dirty="0"/>
              <a:t>Uses both content addressing as well as sequential addressing</a:t>
            </a:r>
          </a:p>
          <a:p>
            <a:r>
              <a:rPr lang="en-US" sz="2300" dirty="0"/>
              <a:t>Model is fully differentiable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0FE29393-1DD6-6448-836C-A39E65DBA31F}"/>
              </a:ext>
            </a:extLst>
          </p:cNvPr>
          <p:cNvSpPr/>
          <p:nvPr/>
        </p:nvSpPr>
        <p:spPr>
          <a:xfrm>
            <a:off x="511237" y="157886"/>
            <a:ext cx="4891218" cy="639101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IBM Plex Sans" panose="020B0503050203000203" pitchFamily="34" charset="77"/>
              </a:rPr>
              <a:t>MAC + VWM Model</a:t>
            </a:r>
          </a:p>
        </p:txBody>
      </p:sp>
    </p:spTree>
    <p:extLst>
      <p:ext uri="{BB962C8B-B14F-4D97-AF65-F5344CB8AC3E}">
        <p14:creationId xmlns:p14="http://schemas.microsoft.com/office/powerpoint/2010/main" val="20374880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44F7AD65-EF65-8F4E-A672-4BB117799F89}"/>
              </a:ext>
            </a:extLst>
          </p:cNvPr>
          <p:cNvSpPr/>
          <p:nvPr/>
        </p:nvSpPr>
        <p:spPr>
          <a:xfrm>
            <a:off x="801189" y="848348"/>
            <a:ext cx="11164388" cy="2365115"/>
          </a:xfrm>
          <a:prstGeom prst="roundRect">
            <a:avLst/>
          </a:prstGeom>
          <a:gradFill>
            <a:gsLst>
              <a:gs pos="0">
                <a:schemeClr val="bg1"/>
              </a:gs>
              <a:gs pos="100000">
                <a:schemeClr val="accent6">
                  <a:tint val="78000"/>
                  <a:alpha val="92000"/>
                  <a:satMod val="109000"/>
                  <a:lumMod val="100000"/>
                </a:schemeClr>
              </a:gs>
            </a:gsLst>
          </a:gra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0AF8BF-D66A-5F4A-B0E5-C98435F6F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Retrieval Unit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D4D409D-2FFC-9642-AB77-F312739FAD7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50968" y="3755985"/>
                <a:ext cx="5445032" cy="2205446"/>
              </a:xfrm>
            </p:spPr>
            <p:txBody>
              <a:bodyPr>
                <a:normAutofit fontScale="70000" lnSpcReduction="20000"/>
              </a:bodyPr>
              <a:lstStyle/>
              <a:p>
                <a:pPr marL="742950" indent="-742950">
                  <a:buFont typeface="+mj-lt"/>
                  <a:buAutoNum type="arabicPeriod"/>
                </a:pPr>
                <a:r>
                  <a:rPr lang="en-US" dirty="0">
                    <a:latin typeface="American Typewriter" panose="02090604020004020304" pitchFamily="18" charset="77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𝑠𝑜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⊙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𝑓𝑚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𝐹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742950" indent="-742950">
                  <a:buFont typeface="+mj-lt"/>
                  <a:buAutoNum type="arabicPeriod"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742950" indent="-742950">
                  <a:buFont typeface="+mj-lt"/>
                  <a:buAutoNum type="arabicPeriod"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𝑣𝑜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742950" indent="-742950">
                  <a:buFont typeface="+mj-lt"/>
                  <a:buAutoNum type="arabicPeriod"/>
                </a:pPr>
                <a:r>
                  <a:rPr lang="en-US" dirty="0">
                    <a:latin typeface="American Typewriter" panose="02090604020004020304" pitchFamily="18" charset="77"/>
                  </a:rPr>
                  <a:t>return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𝑣𝑜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D4D409D-2FFC-9642-AB77-F312739FAD7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50968" y="3755985"/>
                <a:ext cx="5445032" cy="2205446"/>
              </a:xfrm>
              <a:blipFill>
                <a:blip r:embed="rId2"/>
                <a:stretch>
                  <a:fillRect l="-2093" t="-17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CA87F647-F619-4248-A693-1D27B3701015}"/>
                  </a:ext>
                </a:extLst>
              </p:cNvPr>
              <p:cNvSpPr/>
              <p:nvPr/>
            </p:nvSpPr>
            <p:spPr>
              <a:xfrm>
                <a:off x="4859319" y="936828"/>
                <a:ext cx="3770877" cy="2067619"/>
              </a:xfrm>
              <a:prstGeom prst="rect">
                <a:avLst/>
              </a:prstGeom>
              <a:gradFill>
                <a:gsLst>
                  <a:gs pos="0">
                    <a:schemeClr val="bg1"/>
                  </a:gs>
                  <a:gs pos="100000">
                    <a:schemeClr val="accent5">
                      <a:tint val="78000"/>
                      <a:alpha val="92000"/>
                      <a:satMod val="109000"/>
                      <a:lumMod val="100000"/>
                    </a:schemeClr>
                  </a:gs>
                </a:gsLst>
              </a:gradFill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dirty="0">
                    <a:latin typeface="IBM Plex Sans" panose="020B0503050203000203" pitchFamily="34" charset="77"/>
                  </a:rPr>
                  <a:t>Parameters: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>
                    <a:latin typeface="IBM Plex Sans" panose="020B0503050203000203" pitchFamily="34" charset="77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𝑠𝑜</m:t>
                        </m:r>
                      </m:sub>
                    </m:sSub>
                  </m:oMath>
                </a14:m>
                <a:r>
                  <a:rPr lang="en-US" dirty="0">
                    <a:latin typeface="IBM Plex Sans" panose="020B0503050203000203" pitchFamily="34" charset="77"/>
                  </a:rPr>
                  <a:t>: summary object projection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>
                    <a:latin typeface="IBM Plex Sans" panose="020B0503050203000203" pitchFamily="34" charset="77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𝑓𝑚</m:t>
                        </m:r>
                      </m:sub>
                    </m:sSub>
                  </m:oMath>
                </a14:m>
                <a:r>
                  <a:rPr lang="en-US" dirty="0">
                    <a:latin typeface="IBM Plex Sans" panose="020B0503050203000203" pitchFamily="34" charset="77"/>
                  </a:rPr>
                  <a:t>: feature map projection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b="0" dirty="0">
                    <a:latin typeface="IBM Plex Sans" panose="020B0503050203000203" pitchFamily="34" charset="77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>
                    <a:latin typeface="IBM Plex Sans" panose="020B0503050203000203" pitchFamily="34" charset="77"/>
                  </a:rPr>
                  <a:t>: aggregator</a:t>
                </a:r>
                <a:endParaRPr lang="en-US" i="1" dirty="0">
                  <a:latin typeface="IBM Plex Sans" panose="020B0503050203000203" pitchFamily="34" charset="77"/>
                </a:endParaRP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>
                    <a:latin typeface="IBM Plex Sans" panose="020B0503050203000203" pitchFamily="34" charset="77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𝐴𝑇</m:t>
                    </m:r>
                  </m:oMath>
                </a14:m>
                <a:r>
                  <a:rPr lang="en-US" dirty="0">
                    <a:latin typeface="IBM Plex Sans" panose="020B0503050203000203" pitchFamily="34" charset="77"/>
                  </a:rPr>
                  <a:t>: attention module</a:t>
                </a: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CA87F647-F619-4248-A693-1D27B37010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9319" y="936828"/>
                <a:ext cx="3770877" cy="2067619"/>
              </a:xfrm>
              <a:prstGeom prst="rect">
                <a:avLst/>
              </a:prstGeom>
              <a:blipFill>
                <a:blip r:embed="rId3"/>
                <a:stretch>
                  <a:fillRect l="-1338" r="-6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1920B9D-FFD8-9645-BDA9-7BBFF477C86F}"/>
              </a:ext>
            </a:extLst>
          </p:cNvPr>
          <p:cNvCxnSpPr>
            <a:cxnSpLocks/>
          </p:cNvCxnSpPr>
          <p:nvPr/>
        </p:nvCxnSpPr>
        <p:spPr>
          <a:xfrm>
            <a:off x="3382461" y="1425154"/>
            <a:ext cx="1476859" cy="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7CAEA94-304A-874C-A2EF-C274B37A4F6C}"/>
              </a:ext>
            </a:extLst>
          </p:cNvPr>
          <p:cNvCxnSpPr>
            <a:cxnSpLocks/>
          </p:cNvCxnSpPr>
          <p:nvPr/>
        </p:nvCxnSpPr>
        <p:spPr>
          <a:xfrm>
            <a:off x="3382461" y="2176693"/>
            <a:ext cx="1464731" cy="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BE0D9BA-2D43-EB46-8976-C1F088D36843}"/>
                  </a:ext>
                </a:extLst>
              </p:cNvPr>
              <p:cNvSpPr txBox="1"/>
              <p:nvPr/>
            </p:nvSpPr>
            <p:spPr>
              <a:xfrm>
                <a:off x="1088443" y="931747"/>
                <a:ext cx="2352572" cy="6512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dirty="0">
                    <a:latin typeface="IBM Plex Sans" panose="020B0503050203000203" pitchFamily="34" charset="77"/>
                  </a:rPr>
                  <a:t>Summary Object </a:t>
                </a:r>
              </a:p>
              <a:p>
                <a:pPr algn="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>
                    <a:latin typeface="IBM Plex Sans" panose="020B0503050203000203" pitchFamily="34" charset="77"/>
                  </a:rPr>
                  <a:t> 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BE0D9BA-2D43-EB46-8976-C1F088D368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8443" y="931747"/>
                <a:ext cx="2352572" cy="651269"/>
              </a:xfrm>
              <a:prstGeom prst="rect">
                <a:avLst/>
              </a:prstGeom>
              <a:blipFill>
                <a:blip r:embed="rId4"/>
                <a:stretch>
                  <a:fillRect t="-1887" r="-43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48813FB-FA3C-744A-B9DD-402B99F7B598}"/>
                  </a:ext>
                </a:extLst>
              </p:cNvPr>
              <p:cNvSpPr txBox="1"/>
              <p:nvPr/>
            </p:nvSpPr>
            <p:spPr>
              <a:xfrm>
                <a:off x="984069" y="1697090"/>
                <a:ext cx="2456946" cy="6798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dirty="0">
                    <a:latin typeface="IBM Plex Sans" panose="020B0503050203000203" pitchFamily="34" charset="77"/>
                  </a:rPr>
                  <a:t>Frame feature map</a:t>
                </a:r>
              </a:p>
              <a:p>
                <a:pPr algn="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>
                    <a:latin typeface="IBM Plex Sans" panose="020B0503050203000203" pitchFamily="34" charset="77"/>
                  </a:rPr>
                  <a:t> 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48813FB-FA3C-744A-B9DD-402B99F7B5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069" y="1697090"/>
                <a:ext cx="2456946" cy="679866"/>
              </a:xfrm>
              <a:prstGeom prst="rect">
                <a:avLst/>
              </a:prstGeom>
              <a:blipFill>
                <a:blip r:embed="rId5"/>
                <a:stretch>
                  <a:fillRect t="-3704" r="-2051"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id="{49EBCDD0-C5AB-7F42-A97E-4F8F13CAB6B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144001" y="3979308"/>
                <a:ext cx="2519026" cy="1045189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lIns="91440" tIns="45720" rIns="91440" bIns="45720" rtlCol="0" anchor="ctr" anchorCtr="0">
                <a:normAutofit fontScale="32500" lnSpcReduction="20000"/>
              </a:bodyPr>
              <a:lstStyle>
                <a:lvl1pPr marL="228594" indent="-228594" algn="l" defTabSz="914377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3600" b="0" i="0" kern="1200">
                    <a:solidFill>
                      <a:schemeClr val="tx1"/>
                    </a:solidFill>
                    <a:effectLst/>
                    <a:latin typeface="IBM Plex Sans Regular" panose="020B0503050203000203" pitchFamily="34" charset="77"/>
                    <a:ea typeface="+mn-ea"/>
                    <a:cs typeface="+mn-cs"/>
                  </a:defRPr>
                </a:lvl1pPr>
                <a:lvl2pPr marL="685783" indent="-228594" algn="l" defTabSz="914377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3200" b="0" i="0" kern="1200" cap="none" baseline="0">
                    <a:solidFill>
                      <a:schemeClr val="tx1"/>
                    </a:solidFill>
                    <a:effectLst/>
                    <a:latin typeface="IBM Plex Sans Regular" panose="020B0503050203000203" pitchFamily="34" charset="77"/>
                    <a:ea typeface="+mn-ea"/>
                    <a:cs typeface="+mn-cs"/>
                  </a:defRPr>
                </a:lvl2pPr>
                <a:lvl3pPr marL="1142971" indent="-228594" algn="l" defTabSz="914377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2800" b="0" i="0" kern="1200">
                    <a:solidFill>
                      <a:schemeClr val="tx1"/>
                    </a:solidFill>
                    <a:effectLst/>
                    <a:latin typeface="IBM Plex Sans Regular" panose="020B0503050203000203" pitchFamily="34" charset="77"/>
                    <a:ea typeface="+mn-ea"/>
                    <a:cs typeface="+mn-cs"/>
                  </a:defRPr>
                </a:lvl3pPr>
                <a:lvl4pPr marL="1600160" indent="-228594" algn="l" defTabSz="914377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2400" b="0" i="0" kern="1200" cap="none" baseline="0">
                    <a:solidFill>
                      <a:schemeClr val="tx1"/>
                    </a:solidFill>
                    <a:effectLst/>
                    <a:latin typeface="IBM Plex Sans Regular" panose="020B0503050203000203" pitchFamily="34" charset="77"/>
                    <a:ea typeface="+mn-ea"/>
                    <a:cs typeface="+mn-cs"/>
                  </a:defRPr>
                </a:lvl4pPr>
                <a:lvl5pPr marL="2057349" indent="-228594" algn="l" defTabSz="914377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2400" b="0" i="0" kern="1200">
                    <a:solidFill>
                      <a:schemeClr val="tx1"/>
                    </a:solidFill>
                    <a:effectLst/>
                    <a:latin typeface="IBM Plex Sans Regular" panose="020B0503050203000203" pitchFamily="34" charset="77"/>
                    <a:ea typeface="+mn-ea"/>
                    <a:cs typeface="+mn-cs"/>
                  </a:defRPr>
                </a:lvl5pPr>
                <a:lvl6pPr marL="2514537" indent="-228594" algn="l" defTabSz="914377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2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6pPr>
                <a:lvl7pPr marL="2971726" indent="-228594" algn="l" defTabSz="914377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2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7pPr>
                <a:lvl8pPr marL="3428914" indent="-228594" algn="l" defTabSz="914377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200" kern="1200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8pPr>
                <a:lvl9pPr marL="3886103" indent="-228594" algn="l" defTabSz="914377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200" kern="1200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9pPr>
              </a:lstStyle>
              <a:p>
                <a:pPr marL="233363" indent="-233363"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[0,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−1]</m:t>
                    </m:r>
                  </m:oMath>
                </a14:m>
                <a:r>
                  <a:rPr lang="en-US" dirty="0"/>
                  <a:t> : reasoning step</a:t>
                </a:r>
              </a:p>
              <a:p>
                <a:pPr marL="233363" indent="-233363"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lang="en-US" dirty="0"/>
                  <a:t> : frame number</a:t>
                </a:r>
              </a:p>
              <a:p>
                <a:pPr marL="233363" indent="-233363"/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+ 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: time index </a:t>
                </a:r>
              </a:p>
            </p:txBody>
          </p:sp>
        </mc:Choice>
        <mc:Fallback xmlns=""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id="{49EBCDD0-C5AB-7F42-A97E-4F8F13CAB6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1" y="3979308"/>
                <a:ext cx="2519026" cy="1045189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7C379AA-C5AA-7B46-A31F-6C846B433698}"/>
                  </a:ext>
                </a:extLst>
              </p:cNvPr>
              <p:cNvSpPr txBox="1"/>
              <p:nvPr/>
            </p:nvSpPr>
            <p:spPr>
              <a:xfrm>
                <a:off x="1454329" y="2354880"/>
                <a:ext cx="1986685" cy="6512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dirty="0">
                    <a:latin typeface="IBM Plex Sans" panose="020B0503050203000203" pitchFamily="34" charset="77"/>
                  </a:rPr>
                  <a:t>Control state</a:t>
                </a:r>
              </a:p>
              <a:p>
                <a:pPr algn="r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>
                    <a:latin typeface="IBM Plex Sans" panose="020B0503050203000203" pitchFamily="34" charset="77"/>
                  </a:rPr>
                  <a:t> </a:t>
                </a: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7C379AA-C5AA-7B46-A31F-6C846B4336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4329" y="2354880"/>
                <a:ext cx="1986685" cy="651269"/>
              </a:xfrm>
              <a:prstGeom prst="rect">
                <a:avLst/>
              </a:prstGeom>
              <a:blipFill>
                <a:blip r:embed="rId7"/>
                <a:stretch>
                  <a:fillRect t="-1887" r="-25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4346129-D4B4-E94C-96A8-0BDA47AB7966}"/>
                  </a:ext>
                </a:extLst>
              </p:cNvPr>
              <p:cNvSpPr txBox="1"/>
              <p:nvPr/>
            </p:nvSpPr>
            <p:spPr>
              <a:xfrm>
                <a:off x="10048500" y="1157671"/>
                <a:ext cx="1513556" cy="6512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IBM Plex Sans" panose="020B0503050203000203" pitchFamily="34" charset="77"/>
                  </a:rPr>
                  <a:t>Visual object</a:t>
                </a:r>
              </a:p>
              <a:p>
                <a:r>
                  <a:rPr lang="en-US" dirty="0">
                    <a:latin typeface="IBM Plex Sans" panose="020B0503050203000203" pitchFamily="34" charset="77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𝑣𝑜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>
                    <a:latin typeface="IBM Plex Sans" panose="020B0503050203000203" pitchFamily="34" charset="77"/>
                  </a:rPr>
                  <a:t> </a:t>
                </a: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4346129-D4B4-E94C-96A8-0BDA47AB79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48500" y="1157671"/>
                <a:ext cx="1513556" cy="651269"/>
              </a:xfrm>
              <a:prstGeom prst="rect">
                <a:avLst/>
              </a:prstGeom>
              <a:blipFill>
                <a:blip r:embed="rId8"/>
                <a:stretch>
                  <a:fillRect l="-2500" t="-3846" r="-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D90682D-4C3F-B242-A306-13659AC72411}"/>
              </a:ext>
            </a:extLst>
          </p:cNvPr>
          <p:cNvCxnSpPr>
            <a:cxnSpLocks/>
          </p:cNvCxnSpPr>
          <p:nvPr/>
        </p:nvCxnSpPr>
        <p:spPr>
          <a:xfrm>
            <a:off x="3382460" y="2814157"/>
            <a:ext cx="1464731" cy="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3438D49-0EE5-5C4C-A6CB-F0703A504F56}"/>
              </a:ext>
            </a:extLst>
          </p:cNvPr>
          <p:cNvCxnSpPr>
            <a:cxnSpLocks/>
          </p:cNvCxnSpPr>
          <p:nvPr/>
        </p:nvCxnSpPr>
        <p:spPr>
          <a:xfrm>
            <a:off x="8630196" y="1558193"/>
            <a:ext cx="1476859" cy="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206C085-B742-0548-B408-4E8BAE7708E7}"/>
                  </a:ext>
                </a:extLst>
              </p:cNvPr>
              <p:cNvSpPr txBox="1"/>
              <p:nvPr/>
            </p:nvSpPr>
            <p:spPr>
              <a:xfrm>
                <a:off x="10048500" y="2063177"/>
                <a:ext cx="1813317" cy="6512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IBM Plex Sans" panose="020B0503050203000203" pitchFamily="34" charset="77"/>
                  </a:rPr>
                  <a:t>Visual attention</a:t>
                </a:r>
              </a:p>
              <a:p>
                <a:r>
                  <a:rPr lang="en-US" dirty="0">
                    <a:latin typeface="IBM Plex Sans" panose="020B0503050203000203" pitchFamily="34" charset="77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𝑣𝑜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>
                    <a:latin typeface="IBM Plex Sans" panose="020B0503050203000203" pitchFamily="34" charset="77"/>
                  </a:rPr>
                  <a:t> </a:t>
                </a: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206C085-B742-0548-B408-4E8BAE7708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48500" y="2063177"/>
                <a:ext cx="1813317" cy="651269"/>
              </a:xfrm>
              <a:prstGeom prst="rect">
                <a:avLst/>
              </a:prstGeom>
              <a:blipFill>
                <a:blip r:embed="rId9"/>
                <a:stretch>
                  <a:fillRect l="-2083" t="-1887" r="-1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7F53D26-283E-834C-8E5D-3C6A6FEA7DFC}"/>
              </a:ext>
            </a:extLst>
          </p:cNvPr>
          <p:cNvCxnSpPr>
            <a:cxnSpLocks/>
          </p:cNvCxnSpPr>
          <p:nvPr/>
        </p:nvCxnSpPr>
        <p:spPr>
          <a:xfrm>
            <a:off x="8630196" y="2463699"/>
            <a:ext cx="1476859" cy="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1AA050D2-E1A8-5F4B-8686-49807C87B701}"/>
              </a:ext>
            </a:extLst>
          </p:cNvPr>
          <p:cNvSpPr txBox="1">
            <a:spLocks/>
          </p:cNvSpPr>
          <p:nvPr/>
        </p:nvSpPr>
        <p:spPr>
          <a:xfrm>
            <a:off x="5676366" y="3213463"/>
            <a:ext cx="2709988" cy="220544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594" indent="-228594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3600" b="0" i="0" kern="1200">
                <a:solidFill>
                  <a:schemeClr val="tx1"/>
                </a:solidFill>
                <a:effectLst/>
                <a:latin typeface="IBM Plex Sans Regular" panose="020B0503050203000203" pitchFamily="34" charset="77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3200" b="0" i="0" kern="1200" cap="none" baseline="0">
                <a:solidFill>
                  <a:schemeClr val="tx1"/>
                </a:solidFill>
                <a:effectLst/>
                <a:latin typeface="IBM Plex Sans Regular" panose="020B0503050203000203" pitchFamily="34" charset="77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800" b="0" i="0" kern="1200">
                <a:solidFill>
                  <a:schemeClr val="tx1"/>
                </a:solidFill>
                <a:effectLst/>
                <a:latin typeface="IBM Plex Sans Regular" panose="020B0503050203000203" pitchFamily="34" charset="77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 b="0" i="0" kern="1200" cap="none" baseline="0">
                <a:solidFill>
                  <a:schemeClr val="tx1"/>
                </a:solidFill>
                <a:effectLst/>
                <a:latin typeface="IBM Plex Sans Regular" panose="020B0503050203000203" pitchFamily="34" charset="77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effectLst/>
                <a:latin typeface="IBM Plex Sans Regular" panose="020B0503050203000203" pitchFamily="34" charset="77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100" dirty="0"/>
          </a:p>
          <a:p>
            <a:pPr marL="0" indent="0">
              <a:buNone/>
            </a:pPr>
            <a:r>
              <a:rPr lang="en-US" sz="2100" dirty="0"/>
              <a:t>// </a:t>
            </a:r>
            <a:r>
              <a:rPr lang="en-US" sz="2100" i="1" dirty="0"/>
              <a:t>both linear layers</a:t>
            </a:r>
          </a:p>
          <a:p>
            <a:pPr marL="0" indent="0">
              <a:buNone/>
            </a:pPr>
            <a:r>
              <a:rPr lang="en-US" sz="2100" dirty="0"/>
              <a:t>// </a:t>
            </a:r>
            <a:r>
              <a:rPr lang="en-US" sz="2100" i="1" dirty="0"/>
              <a:t>linear layer</a:t>
            </a:r>
            <a:endParaRPr lang="en-US" sz="2100" dirty="0"/>
          </a:p>
          <a:p>
            <a:pPr marL="0" indent="0">
              <a:buNone/>
            </a:pP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41721143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44F7AD65-EF65-8F4E-A672-4BB117799F89}"/>
              </a:ext>
            </a:extLst>
          </p:cNvPr>
          <p:cNvSpPr/>
          <p:nvPr/>
        </p:nvSpPr>
        <p:spPr>
          <a:xfrm>
            <a:off x="801189" y="848348"/>
            <a:ext cx="11164388" cy="2365115"/>
          </a:xfrm>
          <a:prstGeom prst="roundRect">
            <a:avLst/>
          </a:prstGeom>
          <a:gradFill>
            <a:gsLst>
              <a:gs pos="0">
                <a:schemeClr val="bg1"/>
              </a:gs>
              <a:gs pos="100000">
                <a:schemeClr val="accent6">
                  <a:tint val="78000"/>
                  <a:alpha val="92000"/>
                  <a:satMod val="109000"/>
                  <a:lumMod val="100000"/>
                </a:schemeClr>
              </a:gs>
            </a:gsLst>
          </a:gra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0AF8BF-D66A-5F4A-B0E5-C98435F6F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Retrieval Unit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D4D409D-2FFC-9642-AB77-F312739FAD7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50968" y="3755985"/>
                <a:ext cx="5445032" cy="2205446"/>
              </a:xfrm>
            </p:spPr>
            <p:txBody>
              <a:bodyPr>
                <a:normAutofit fontScale="70000" lnSpcReduction="20000"/>
              </a:bodyPr>
              <a:lstStyle/>
              <a:p>
                <a:pPr marL="742950" indent="-742950">
                  <a:buFont typeface="+mj-lt"/>
                  <a:buAutoNum type="arabicPeriod"/>
                </a:pPr>
                <a:r>
                  <a:rPr lang="en-US" dirty="0">
                    <a:latin typeface="American Typewriter" panose="02090604020004020304" pitchFamily="18" charset="77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𝑠𝑜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⊙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𝑓𝑚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742950" indent="-742950">
                  <a:buFont typeface="+mj-lt"/>
                  <a:buAutoNum type="arabicPeriod"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742950" indent="-742950">
                  <a:buFont typeface="+mj-lt"/>
                  <a:buAutoNum type="arabicPeriod"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𝑚𝑜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742950" indent="-742950">
                  <a:buFont typeface="+mj-lt"/>
                  <a:buAutoNum type="arabicPeriod"/>
                </a:pPr>
                <a:r>
                  <a:rPr lang="en-US" dirty="0">
                    <a:latin typeface="American Typewriter" panose="02090604020004020304" pitchFamily="18" charset="77"/>
                  </a:rPr>
                  <a:t>return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D4D409D-2FFC-9642-AB77-F312739FAD7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50968" y="3755985"/>
                <a:ext cx="5445032" cy="2205446"/>
              </a:xfrm>
              <a:blipFill>
                <a:blip r:embed="rId2"/>
                <a:stretch>
                  <a:fillRect l="-2093" t="-17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CA87F647-F619-4248-A693-1D27B3701015}"/>
                  </a:ext>
                </a:extLst>
              </p:cNvPr>
              <p:cNvSpPr/>
              <p:nvPr/>
            </p:nvSpPr>
            <p:spPr>
              <a:xfrm>
                <a:off x="4859319" y="936828"/>
                <a:ext cx="3770877" cy="2067619"/>
              </a:xfrm>
              <a:prstGeom prst="rect">
                <a:avLst/>
              </a:prstGeom>
              <a:gradFill>
                <a:gsLst>
                  <a:gs pos="0">
                    <a:schemeClr val="bg1"/>
                  </a:gs>
                  <a:gs pos="100000">
                    <a:schemeClr val="accent5">
                      <a:tint val="78000"/>
                      <a:alpha val="92000"/>
                      <a:satMod val="109000"/>
                      <a:lumMod val="100000"/>
                    </a:schemeClr>
                  </a:gs>
                </a:gsLst>
              </a:gradFill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dirty="0">
                    <a:latin typeface="IBM Plex Sans" panose="020B0503050203000203" pitchFamily="34" charset="77"/>
                  </a:rPr>
                  <a:t>Parameters: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>
                    <a:latin typeface="IBM Plex Sans" panose="020B0503050203000203" pitchFamily="34" charset="77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𝑠𝑜</m:t>
                        </m:r>
                      </m:sub>
                    </m:sSub>
                  </m:oMath>
                </a14:m>
                <a:r>
                  <a:rPr lang="en-US" dirty="0">
                    <a:latin typeface="IBM Plex Sans" panose="020B0503050203000203" pitchFamily="34" charset="77"/>
                  </a:rPr>
                  <a:t>: summary object projection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>
                    <a:latin typeface="IBM Plex Sans" panose="020B0503050203000203" pitchFamily="34" charset="77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𝑓𝑚</m:t>
                        </m:r>
                      </m:sub>
                    </m:sSub>
                  </m:oMath>
                </a14:m>
                <a:r>
                  <a:rPr lang="en-US" dirty="0">
                    <a:latin typeface="IBM Plex Sans" panose="020B0503050203000203" pitchFamily="34" charset="77"/>
                  </a:rPr>
                  <a:t>: VWM projection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b="0" dirty="0">
                    <a:latin typeface="IBM Plex Sans" panose="020B0503050203000203" pitchFamily="34" charset="77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>
                    <a:latin typeface="IBM Plex Sans" panose="020B0503050203000203" pitchFamily="34" charset="77"/>
                  </a:rPr>
                  <a:t>: aggregator</a:t>
                </a:r>
                <a:endParaRPr lang="en-US" i="1" dirty="0">
                  <a:latin typeface="IBM Plex Sans" panose="020B0503050203000203" pitchFamily="34" charset="77"/>
                </a:endParaRP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>
                    <a:latin typeface="IBM Plex Sans" panose="020B0503050203000203" pitchFamily="34" charset="77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𝐴𝑇</m:t>
                    </m:r>
                  </m:oMath>
                </a14:m>
                <a:r>
                  <a:rPr lang="en-US" dirty="0">
                    <a:latin typeface="IBM Plex Sans" panose="020B0503050203000203" pitchFamily="34" charset="77"/>
                  </a:rPr>
                  <a:t>: attention module</a:t>
                </a: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CA87F647-F619-4248-A693-1D27B37010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9319" y="936828"/>
                <a:ext cx="3770877" cy="2067619"/>
              </a:xfrm>
              <a:prstGeom prst="rect">
                <a:avLst/>
              </a:prstGeom>
              <a:blipFill>
                <a:blip r:embed="rId3"/>
                <a:stretch>
                  <a:fillRect l="-1338" r="-6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1920B9D-FFD8-9645-BDA9-7BBFF477C86F}"/>
              </a:ext>
            </a:extLst>
          </p:cNvPr>
          <p:cNvCxnSpPr>
            <a:cxnSpLocks/>
          </p:cNvCxnSpPr>
          <p:nvPr/>
        </p:nvCxnSpPr>
        <p:spPr>
          <a:xfrm>
            <a:off x="3382461" y="1425154"/>
            <a:ext cx="1476859" cy="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7CAEA94-304A-874C-A2EF-C274B37A4F6C}"/>
              </a:ext>
            </a:extLst>
          </p:cNvPr>
          <p:cNvCxnSpPr>
            <a:cxnSpLocks/>
          </p:cNvCxnSpPr>
          <p:nvPr/>
        </p:nvCxnSpPr>
        <p:spPr>
          <a:xfrm>
            <a:off x="3382461" y="2124439"/>
            <a:ext cx="1464731" cy="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BE0D9BA-2D43-EB46-8976-C1F088D36843}"/>
                  </a:ext>
                </a:extLst>
              </p:cNvPr>
              <p:cNvSpPr txBox="1"/>
              <p:nvPr/>
            </p:nvSpPr>
            <p:spPr>
              <a:xfrm>
                <a:off x="1088443" y="931747"/>
                <a:ext cx="2352572" cy="6512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dirty="0">
                    <a:latin typeface="IBM Plex Sans" panose="020B0503050203000203" pitchFamily="34" charset="77"/>
                  </a:rPr>
                  <a:t>Summary Object </a:t>
                </a:r>
              </a:p>
              <a:p>
                <a:pPr algn="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>
                    <a:latin typeface="IBM Plex Sans" panose="020B0503050203000203" pitchFamily="34" charset="77"/>
                  </a:rPr>
                  <a:t> 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BE0D9BA-2D43-EB46-8976-C1F088D368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8443" y="931747"/>
                <a:ext cx="2352572" cy="651269"/>
              </a:xfrm>
              <a:prstGeom prst="rect">
                <a:avLst/>
              </a:prstGeom>
              <a:blipFill>
                <a:blip r:embed="rId4"/>
                <a:stretch>
                  <a:fillRect t="-1887" r="-43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48813FB-FA3C-744A-B9DD-402B99F7B598}"/>
                  </a:ext>
                </a:extLst>
              </p:cNvPr>
              <p:cNvSpPr txBox="1"/>
              <p:nvPr/>
            </p:nvSpPr>
            <p:spPr>
              <a:xfrm>
                <a:off x="801188" y="1644836"/>
                <a:ext cx="2639827" cy="6512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dirty="0">
                    <a:latin typeface="IBM Plex Sans" panose="020B0503050203000203" pitchFamily="34" charset="77"/>
                  </a:rPr>
                  <a:t>Visual Working Memory</a:t>
                </a:r>
              </a:p>
              <a:p>
                <a:pPr algn="r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>
                    <a:latin typeface="IBM Plex Sans" panose="020B0503050203000203" pitchFamily="34" charset="77"/>
                  </a:rPr>
                  <a:t> 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48813FB-FA3C-744A-B9DD-402B99F7B5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188" y="1644836"/>
                <a:ext cx="2639827" cy="651269"/>
              </a:xfrm>
              <a:prstGeom prst="rect">
                <a:avLst/>
              </a:prstGeom>
              <a:blipFill>
                <a:blip r:embed="rId5"/>
                <a:stretch>
                  <a:fillRect t="-3846" r="-19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id="{49EBCDD0-C5AB-7F42-A97E-4F8F13CAB6B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144001" y="3979308"/>
                <a:ext cx="2519026" cy="1045189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lIns="91440" tIns="45720" rIns="91440" bIns="45720" rtlCol="0" anchor="ctr" anchorCtr="0">
                <a:normAutofit fontScale="32500" lnSpcReduction="20000"/>
              </a:bodyPr>
              <a:lstStyle>
                <a:lvl1pPr marL="228594" indent="-228594" algn="l" defTabSz="914377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3600" b="0" i="0" kern="1200">
                    <a:solidFill>
                      <a:schemeClr val="tx1"/>
                    </a:solidFill>
                    <a:effectLst/>
                    <a:latin typeface="IBM Plex Sans Regular" panose="020B0503050203000203" pitchFamily="34" charset="77"/>
                    <a:ea typeface="+mn-ea"/>
                    <a:cs typeface="+mn-cs"/>
                  </a:defRPr>
                </a:lvl1pPr>
                <a:lvl2pPr marL="685783" indent="-228594" algn="l" defTabSz="914377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3200" b="0" i="0" kern="1200" cap="none" baseline="0">
                    <a:solidFill>
                      <a:schemeClr val="tx1"/>
                    </a:solidFill>
                    <a:effectLst/>
                    <a:latin typeface="IBM Plex Sans Regular" panose="020B0503050203000203" pitchFamily="34" charset="77"/>
                    <a:ea typeface="+mn-ea"/>
                    <a:cs typeface="+mn-cs"/>
                  </a:defRPr>
                </a:lvl2pPr>
                <a:lvl3pPr marL="1142971" indent="-228594" algn="l" defTabSz="914377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2800" b="0" i="0" kern="1200">
                    <a:solidFill>
                      <a:schemeClr val="tx1"/>
                    </a:solidFill>
                    <a:effectLst/>
                    <a:latin typeface="IBM Plex Sans Regular" panose="020B0503050203000203" pitchFamily="34" charset="77"/>
                    <a:ea typeface="+mn-ea"/>
                    <a:cs typeface="+mn-cs"/>
                  </a:defRPr>
                </a:lvl3pPr>
                <a:lvl4pPr marL="1600160" indent="-228594" algn="l" defTabSz="914377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2400" b="0" i="0" kern="1200" cap="none" baseline="0">
                    <a:solidFill>
                      <a:schemeClr val="tx1"/>
                    </a:solidFill>
                    <a:effectLst/>
                    <a:latin typeface="IBM Plex Sans Regular" panose="020B0503050203000203" pitchFamily="34" charset="77"/>
                    <a:ea typeface="+mn-ea"/>
                    <a:cs typeface="+mn-cs"/>
                  </a:defRPr>
                </a:lvl4pPr>
                <a:lvl5pPr marL="2057349" indent="-228594" algn="l" defTabSz="914377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2400" b="0" i="0" kern="1200">
                    <a:solidFill>
                      <a:schemeClr val="tx1"/>
                    </a:solidFill>
                    <a:effectLst/>
                    <a:latin typeface="IBM Plex Sans Regular" panose="020B0503050203000203" pitchFamily="34" charset="77"/>
                    <a:ea typeface="+mn-ea"/>
                    <a:cs typeface="+mn-cs"/>
                  </a:defRPr>
                </a:lvl5pPr>
                <a:lvl6pPr marL="2514537" indent="-228594" algn="l" defTabSz="914377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2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6pPr>
                <a:lvl7pPr marL="2971726" indent="-228594" algn="l" defTabSz="914377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2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7pPr>
                <a:lvl8pPr marL="3428914" indent="-228594" algn="l" defTabSz="914377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200" kern="1200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8pPr>
                <a:lvl9pPr marL="3886103" indent="-228594" algn="l" defTabSz="914377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200" kern="1200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9pPr>
              </a:lstStyle>
              <a:p>
                <a:pPr marL="233363" indent="-233363"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[0,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−1]</m:t>
                    </m:r>
                  </m:oMath>
                </a14:m>
                <a:r>
                  <a:rPr lang="en-US" dirty="0"/>
                  <a:t> : reasoning step</a:t>
                </a:r>
              </a:p>
              <a:p>
                <a:pPr marL="233363" indent="-233363"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lang="en-US" dirty="0"/>
                  <a:t> : frame number</a:t>
                </a:r>
              </a:p>
              <a:p>
                <a:pPr marL="233363" indent="-233363"/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+ 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: time index </a:t>
                </a:r>
              </a:p>
            </p:txBody>
          </p:sp>
        </mc:Choice>
        <mc:Fallback xmlns=""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id="{49EBCDD0-C5AB-7F42-A97E-4F8F13CAB6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1" y="3979308"/>
                <a:ext cx="2519026" cy="1045189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7C379AA-C5AA-7B46-A31F-6C846B433698}"/>
                  </a:ext>
                </a:extLst>
              </p:cNvPr>
              <p:cNvSpPr txBox="1"/>
              <p:nvPr/>
            </p:nvSpPr>
            <p:spPr>
              <a:xfrm>
                <a:off x="1454329" y="2354880"/>
                <a:ext cx="1986685" cy="6512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dirty="0">
                    <a:latin typeface="IBM Plex Sans" panose="020B0503050203000203" pitchFamily="34" charset="77"/>
                  </a:rPr>
                  <a:t>Control state</a:t>
                </a:r>
              </a:p>
              <a:p>
                <a:pPr algn="r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>
                    <a:latin typeface="IBM Plex Sans" panose="020B0503050203000203" pitchFamily="34" charset="77"/>
                  </a:rPr>
                  <a:t> </a:t>
                </a: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7C379AA-C5AA-7B46-A31F-6C846B4336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4329" y="2354880"/>
                <a:ext cx="1986685" cy="651269"/>
              </a:xfrm>
              <a:prstGeom prst="rect">
                <a:avLst/>
              </a:prstGeom>
              <a:blipFill>
                <a:blip r:embed="rId7"/>
                <a:stretch>
                  <a:fillRect t="-1887" r="-25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4346129-D4B4-E94C-96A8-0BDA47AB7966}"/>
                  </a:ext>
                </a:extLst>
              </p:cNvPr>
              <p:cNvSpPr txBox="1"/>
              <p:nvPr/>
            </p:nvSpPr>
            <p:spPr>
              <a:xfrm>
                <a:off x="10048500" y="1157671"/>
                <a:ext cx="1513556" cy="6512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IBM Plex Sans" panose="020B0503050203000203" pitchFamily="34" charset="77"/>
                  </a:rPr>
                  <a:t>Visual object</a:t>
                </a:r>
              </a:p>
              <a:p>
                <a:r>
                  <a:rPr lang="en-US" dirty="0">
                    <a:latin typeface="IBM Plex Sans" panose="020B0503050203000203" pitchFamily="34" charset="77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𝑚𝑜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>
                    <a:latin typeface="IBM Plex Sans" panose="020B0503050203000203" pitchFamily="34" charset="77"/>
                  </a:rPr>
                  <a:t> </a:t>
                </a: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4346129-D4B4-E94C-96A8-0BDA47AB79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48500" y="1157671"/>
                <a:ext cx="1513556" cy="651269"/>
              </a:xfrm>
              <a:prstGeom prst="rect">
                <a:avLst/>
              </a:prstGeom>
              <a:blipFill>
                <a:blip r:embed="rId8"/>
                <a:stretch>
                  <a:fillRect l="-2500" t="-3846" r="-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D90682D-4C3F-B242-A306-13659AC72411}"/>
              </a:ext>
            </a:extLst>
          </p:cNvPr>
          <p:cNvCxnSpPr>
            <a:cxnSpLocks/>
          </p:cNvCxnSpPr>
          <p:nvPr/>
        </p:nvCxnSpPr>
        <p:spPr>
          <a:xfrm>
            <a:off x="3382460" y="2814157"/>
            <a:ext cx="1464731" cy="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3438D49-0EE5-5C4C-A6CB-F0703A504F56}"/>
              </a:ext>
            </a:extLst>
          </p:cNvPr>
          <p:cNvCxnSpPr>
            <a:cxnSpLocks/>
          </p:cNvCxnSpPr>
          <p:nvPr/>
        </p:nvCxnSpPr>
        <p:spPr>
          <a:xfrm>
            <a:off x="8630196" y="1558193"/>
            <a:ext cx="1476859" cy="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206C085-B742-0548-B408-4E8BAE7708E7}"/>
                  </a:ext>
                </a:extLst>
              </p:cNvPr>
              <p:cNvSpPr txBox="1"/>
              <p:nvPr/>
            </p:nvSpPr>
            <p:spPr>
              <a:xfrm>
                <a:off x="10048500" y="2063177"/>
                <a:ext cx="1813317" cy="6512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IBM Plex Sans" panose="020B0503050203000203" pitchFamily="34" charset="77"/>
                  </a:rPr>
                  <a:t>Visual attention</a:t>
                </a:r>
              </a:p>
              <a:p>
                <a:r>
                  <a:rPr lang="en-US" dirty="0">
                    <a:latin typeface="IBM Plex Sans" panose="020B0503050203000203" pitchFamily="34" charset="77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𝑚𝑜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>
                    <a:latin typeface="IBM Plex Sans" panose="020B0503050203000203" pitchFamily="34" charset="77"/>
                  </a:rPr>
                  <a:t> </a:t>
                </a: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206C085-B742-0548-B408-4E8BAE7708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48500" y="2063177"/>
                <a:ext cx="1813317" cy="651269"/>
              </a:xfrm>
              <a:prstGeom prst="rect">
                <a:avLst/>
              </a:prstGeom>
              <a:blipFill>
                <a:blip r:embed="rId9"/>
                <a:stretch>
                  <a:fillRect l="-2083" t="-1887" r="-1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7F53D26-283E-834C-8E5D-3C6A6FEA7DFC}"/>
              </a:ext>
            </a:extLst>
          </p:cNvPr>
          <p:cNvCxnSpPr>
            <a:cxnSpLocks/>
          </p:cNvCxnSpPr>
          <p:nvPr/>
        </p:nvCxnSpPr>
        <p:spPr>
          <a:xfrm>
            <a:off x="8630196" y="2463699"/>
            <a:ext cx="1476859" cy="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1AA050D2-E1A8-5F4B-8686-49807C87B701}"/>
              </a:ext>
            </a:extLst>
          </p:cNvPr>
          <p:cNvSpPr txBox="1">
            <a:spLocks/>
          </p:cNvSpPr>
          <p:nvPr/>
        </p:nvSpPr>
        <p:spPr>
          <a:xfrm>
            <a:off x="5676366" y="3213463"/>
            <a:ext cx="2709988" cy="220544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594" indent="-228594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3600" b="0" i="0" kern="1200">
                <a:solidFill>
                  <a:schemeClr val="tx1"/>
                </a:solidFill>
                <a:effectLst/>
                <a:latin typeface="IBM Plex Sans Regular" panose="020B0503050203000203" pitchFamily="34" charset="77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3200" b="0" i="0" kern="1200" cap="none" baseline="0">
                <a:solidFill>
                  <a:schemeClr val="tx1"/>
                </a:solidFill>
                <a:effectLst/>
                <a:latin typeface="IBM Plex Sans Regular" panose="020B0503050203000203" pitchFamily="34" charset="77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800" b="0" i="0" kern="1200">
                <a:solidFill>
                  <a:schemeClr val="tx1"/>
                </a:solidFill>
                <a:effectLst/>
                <a:latin typeface="IBM Plex Sans Regular" panose="020B0503050203000203" pitchFamily="34" charset="77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 b="0" i="0" kern="1200" cap="none" baseline="0">
                <a:solidFill>
                  <a:schemeClr val="tx1"/>
                </a:solidFill>
                <a:effectLst/>
                <a:latin typeface="IBM Plex Sans Regular" panose="020B0503050203000203" pitchFamily="34" charset="77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effectLst/>
                <a:latin typeface="IBM Plex Sans Regular" panose="020B0503050203000203" pitchFamily="34" charset="77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100" dirty="0"/>
          </a:p>
          <a:p>
            <a:pPr marL="0" indent="0">
              <a:buNone/>
            </a:pPr>
            <a:r>
              <a:rPr lang="en-US" sz="2100" dirty="0"/>
              <a:t>// </a:t>
            </a:r>
            <a:r>
              <a:rPr lang="en-US" sz="2100" i="1" dirty="0"/>
              <a:t>both linear layers</a:t>
            </a:r>
          </a:p>
          <a:p>
            <a:pPr marL="0" indent="0">
              <a:buNone/>
            </a:pPr>
            <a:r>
              <a:rPr lang="en-US" sz="2100" dirty="0"/>
              <a:t>// </a:t>
            </a:r>
            <a:r>
              <a:rPr lang="en-US" sz="2100" i="1" dirty="0"/>
              <a:t>linear layer</a:t>
            </a:r>
            <a:endParaRPr lang="en-US" sz="2100" dirty="0"/>
          </a:p>
          <a:p>
            <a:pPr marL="0" indent="0">
              <a:buNone/>
            </a:pP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39110604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44F7AD65-EF65-8F4E-A672-4BB117799F89}"/>
              </a:ext>
            </a:extLst>
          </p:cNvPr>
          <p:cNvSpPr/>
          <p:nvPr/>
        </p:nvSpPr>
        <p:spPr>
          <a:xfrm>
            <a:off x="801189" y="848348"/>
            <a:ext cx="11164388" cy="2365115"/>
          </a:xfrm>
          <a:prstGeom prst="roundRect">
            <a:avLst/>
          </a:prstGeom>
          <a:gradFill>
            <a:gsLst>
              <a:gs pos="0">
                <a:schemeClr val="bg1"/>
              </a:gs>
              <a:gs pos="100000">
                <a:schemeClr val="accent6">
                  <a:tint val="78000"/>
                  <a:alpha val="92000"/>
                  <a:satMod val="109000"/>
                  <a:lumMod val="100000"/>
                </a:schemeClr>
              </a:gs>
            </a:gsLst>
          </a:gra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0AF8BF-D66A-5F4A-B0E5-C98435F6F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Matching Unit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D4D409D-2FFC-9642-AB77-F312739FAD7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50968" y="3755985"/>
                <a:ext cx="5445032" cy="2205446"/>
              </a:xfrm>
            </p:spPr>
            <p:txBody>
              <a:bodyPr>
                <a:normAutofit fontScale="70000" lnSpcReduction="20000"/>
              </a:bodyPr>
              <a:lstStyle/>
              <a:p>
                <a:pPr marL="742950" indent="-742950">
                  <a:buFont typeface="+mj-lt"/>
                  <a:buAutoNum type="arabicPeriod"/>
                </a:pPr>
                <a:r>
                  <a:rPr lang="en-US" dirty="0">
                    <a:latin typeface="American Typewriter" panose="02090604020004020304" pitchFamily="18" charset="77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𝑠𝑜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⊙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𝑓𝑚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742950" indent="-742950">
                  <a:buFont typeface="+mj-lt"/>
                  <a:buAutoNum type="arabicPeriod"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742950" indent="-742950">
                  <a:buFont typeface="+mj-lt"/>
                  <a:buAutoNum type="arabicPeriod"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𝑚𝑜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742950" indent="-742950">
                  <a:buFont typeface="+mj-lt"/>
                  <a:buAutoNum type="arabicPeriod"/>
                </a:pPr>
                <a:r>
                  <a:rPr lang="en-US" dirty="0">
                    <a:latin typeface="American Typewriter" panose="02090604020004020304" pitchFamily="18" charset="77"/>
                  </a:rPr>
                  <a:t>return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D4D409D-2FFC-9642-AB77-F312739FAD7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50968" y="3755985"/>
                <a:ext cx="5445032" cy="2205446"/>
              </a:xfrm>
              <a:blipFill>
                <a:blip r:embed="rId2"/>
                <a:stretch>
                  <a:fillRect l="-2093" t="-17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CA87F647-F619-4248-A693-1D27B3701015}"/>
                  </a:ext>
                </a:extLst>
              </p:cNvPr>
              <p:cNvSpPr/>
              <p:nvPr/>
            </p:nvSpPr>
            <p:spPr>
              <a:xfrm>
                <a:off x="4859319" y="936828"/>
                <a:ext cx="3770877" cy="2067619"/>
              </a:xfrm>
              <a:prstGeom prst="rect">
                <a:avLst/>
              </a:prstGeom>
              <a:gradFill>
                <a:gsLst>
                  <a:gs pos="0">
                    <a:schemeClr val="bg1"/>
                  </a:gs>
                  <a:gs pos="100000">
                    <a:schemeClr val="accent5">
                      <a:tint val="78000"/>
                      <a:alpha val="92000"/>
                      <a:satMod val="109000"/>
                      <a:lumMod val="100000"/>
                    </a:schemeClr>
                  </a:gs>
                </a:gsLst>
              </a:gradFill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dirty="0">
                    <a:latin typeface="IBM Plex Sans" panose="020B0503050203000203" pitchFamily="34" charset="77"/>
                  </a:rPr>
                  <a:t>Parameters: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>
                    <a:latin typeface="IBM Plex Sans" panose="020B0503050203000203" pitchFamily="34" charset="77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𝑠𝑜</m:t>
                        </m:r>
                      </m:sub>
                    </m:sSub>
                  </m:oMath>
                </a14:m>
                <a:r>
                  <a:rPr lang="en-US" dirty="0">
                    <a:latin typeface="IBM Plex Sans" panose="020B0503050203000203" pitchFamily="34" charset="77"/>
                  </a:rPr>
                  <a:t>: summary object projection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>
                    <a:latin typeface="IBM Plex Sans" panose="020B0503050203000203" pitchFamily="34" charset="77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𝑓𝑚</m:t>
                        </m:r>
                      </m:sub>
                    </m:sSub>
                  </m:oMath>
                </a14:m>
                <a:r>
                  <a:rPr lang="en-US" dirty="0">
                    <a:latin typeface="IBM Plex Sans" panose="020B0503050203000203" pitchFamily="34" charset="77"/>
                  </a:rPr>
                  <a:t>: VWM projection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b="0" dirty="0">
                    <a:latin typeface="IBM Plex Sans" panose="020B0503050203000203" pitchFamily="34" charset="77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>
                    <a:latin typeface="IBM Plex Sans" panose="020B0503050203000203" pitchFamily="34" charset="77"/>
                  </a:rPr>
                  <a:t>: aggregator</a:t>
                </a:r>
                <a:endParaRPr lang="en-US" i="1" dirty="0">
                  <a:latin typeface="IBM Plex Sans" panose="020B0503050203000203" pitchFamily="34" charset="77"/>
                </a:endParaRP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>
                    <a:latin typeface="IBM Plex Sans" panose="020B0503050203000203" pitchFamily="34" charset="77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𝐴𝑇</m:t>
                    </m:r>
                  </m:oMath>
                </a14:m>
                <a:r>
                  <a:rPr lang="en-US" dirty="0">
                    <a:latin typeface="IBM Plex Sans" panose="020B0503050203000203" pitchFamily="34" charset="77"/>
                  </a:rPr>
                  <a:t>: attention module</a:t>
                </a: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CA87F647-F619-4248-A693-1D27B37010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9319" y="936828"/>
                <a:ext cx="3770877" cy="2067619"/>
              </a:xfrm>
              <a:prstGeom prst="rect">
                <a:avLst/>
              </a:prstGeom>
              <a:blipFill>
                <a:blip r:embed="rId3"/>
                <a:stretch>
                  <a:fillRect l="-1338" r="-6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1920B9D-FFD8-9645-BDA9-7BBFF477C86F}"/>
              </a:ext>
            </a:extLst>
          </p:cNvPr>
          <p:cNvCxnSpPr>
            <a:cxnSpLocks/>
          </p:cNvCxnSpPr>
          <p:nvPr/>
        </p:nvCxnSpPr>
        <p:spPr>
          <a:xfrm>
            <a:off x="3382461" y="1425154"/>
            <a:ext cx="1476859" cy="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7CAEA94-304A-874C-A2EF-C274B37A4F6C}"/>
              </a:ext>
            </a:extLst>
          </p:cNvPr>
          <p:cNvCxnSpPr>
            <a:cxnSpLocks/>
          </p:cNvCxnSpPr>
          <p:nvPr/>
        </p:nvCxnSpPr>
        <p:spPr>
          <a:xfrm>
            <a:off x="3382461" y="2098313"/>
            <a:ext cx="1464731" cy="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BE0D9BA-2D43-EB46-8976-C1F088D36843}"/>
                  </a:ext>
                </a:extLst>
              </p:cNvPr>
              <p:cNvSpPr txBox="1"/>
              <p:nvPr/>
            </p:nvSpPr>
            <p:spPr>
              <a:xfrm>
                <a:off x="1088443" y="931747"/>
                <a:ext cx="2352572" cy="6512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dirty="0">
                    <a:latin typeface="IBM Plex Sans" panose="020B0503050203000203" pitchFamily="34" charset="77"/>
                  </a:rPr>
                  <a:t>Visual Object </a:t>
                </a:r>
              </a:p>
              <a:p>
                <a:pPr algn="r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𝑣𝑜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>
                    <a:latin typeface="IBM Plex Sans" panose="020B0503050203000203" pitchFamily="34" charset="77"/>
                  </a:rPr>
                  <a:t> 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BE0D9BA-2D43-EB46-8976-C1F088D368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8443" y="931747"/>
                <a:ext cx="2352572" cy="651269"/>
              </a:xfrm>
              <a:prstGeom prst="rect">
                <a:avLst/>
              </a:prstGeom>
              <a:blipFill>
                <a:blip r:embed="rId4"/>
                <a:stretch>
                  <a:fillRect t="-1887" r="-43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id="{49EBCDD0-C5AB-7F42-A97E-4F8F13CAB6B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144001" y="3979308"/>
                <a:ext cx="2519026" cy="1045189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lIns="91440" tIns="45720" rIns="91440" bIns="45720" rtlCol="0" anchor="ctr" anchorCtr="0">
                <a:normAutofit fontScale="32500" lnSpcReduction="20000"/>
              </a:bodyPr>
              <a:lstStyle>
                <a:lvl1pPr marL="228594" indent="-228594" algn="l" defTabSz="914377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3600" b="0" i="0" kern="1200">
                    <a:solidFill>
                      <a:schemeClr val="tx1"/>
                    </a:solidFill>
                    <a:effectLst/>
                    <a:latin typeface="IBM Plex Sans Regular" panose="020B0503050203000203" pitchFamily="34" charset="77"/>
                    <a:ea typeface="+mn-ea"/>
                    <a:cs typeface="+mn-cs"/>
                  </a:defRPr>
                </a:lvl1pPr>
                <a:lvl2pPr marL="685783" indent="-228594" algn="l" defTabSz="914377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3200" b="0" i="0" kern="1200" cap="none" baseline="0">
                    <a:solidFill>
                      <a:schemeClr val="tx1"/>
                    </a:solidFill>
                    <a:effectLst/>
                    <a:latin typeface="IBM Plex Sans Regular" panose="020B0503050203000203" pitchFamily="34" charset="77"/>
                    <a:ea typeface="+mn-ea"/>
                    <a:cs typeface="+mn-cs"/>
                  </a:defRPr>
                </a:lvl2pPr>
                <a:lvl3pPr marL="1142971" indent="-228594" algn="l" defTabSz="914377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2800" b="0" i="0" kern="1200">
                    <a:solidFill>
                      <a:schemeClr val="tx1"/>
                    </a:solidFill>
                    <a:effectLst/>
                    <a:latin typeface="IBM Plex Sans Regular" panose="020B0503050203000203" pitchFamily="34" charset="77"/>
                    <a:ea typeface="+mn-ea"/>
                    <a:cs typeface="+mn-cs"/>
                  </a:defRPr>
                </a:lvl3pPr>
                <a:lvl4pPr marL="1600160" indent="-228594" algn="l" defTabSz="914377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2400" b="0" i="0" kern="1200" cap="none" baseline="0">
                    <a:solidFill>
                      <a:schemeClr val="tx1"/>
                    </a:solidFill>
                    <a:effectLst/>
                    <a:latin typeface="IBM Plex Sans Regular" panose="020B0503050203000203" pitchFamily="34" charset="77"/>
                    <a:ea typeface="+mn-ea"/>
                    <a:cs typeface="+mn-cs"/>
                  </a:defRPr>
                </a:lvl4pPr>
                <a:lvl5pPr marL="2057349" indent="-228594" algn="l" defTabSz="914377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2400" b="0" i="0" kern="1200">
                    <a:solidFill>
                      <a:schemeClr val="tx1"/>
                    </a:solidFill>
                    <a:effectLst/>
                    <a:latin typeface="IBM Plex Sans Regular" panose="020B0503050203000203" pitchFamily="34" charset="77"/>
                    <a:ea typeface="+mn-ea"/>
                    <a:cs typeface="+mn-cs"/>
                  </a:defRPr>
                </a:lvl5pPr>
                <a:lvl6pPr marL="2514537" indent="-228594" algn="l" defTabSz="914377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2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6pPr>
                <a:lvl7pPr marL="2971726" indent="-228594" algn="l" defTabSz="914377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2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7pPr>
                <a:lvl8pPr marL="3428914" indent="-228594" algn="l" defTabSz="914377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200" kern="1200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8pPr>
                <a:lvl9pPr marL="3886103" indent="-228594" algn="l" defTabSz="914377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200" kern="1200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9pPr>
              </a:lstStyle>
              <a:p>
                <a:pPr marL="233363" indent="-233363"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[0,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−1]</m:t>
                    </m:r>
                  </m:oMath>
                </a14:m>
                <a:r>
                  <a:rPr lang="en-US" dirty="0"/>
                  <a:t> : reasoning step</a:t>
                </a:r>
              </a:p>
              <a:p>
                <a:pPr marL="233363" indent="-233363"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lang="en-US" dirty="0"/>
                  <a:t> : frame number</a:t>
                </a:r>
              </a:p>
              <a:p>
                <a:pPr marL="233363" indent="-233363"/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+ 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: time index </a:t>
                </a:r>
              </a:p>
            </p:txBody>
          </p:sp>
        </mc:Choice>
        <mc:Fallback xmlns=""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id="{49EBCDD0-C5AB-7F42-A97E-4F8F13CAB6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1" y="3979308"/>
                <a:ext cx="2519026" cy="1045189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7C379AA-C5AA-7B46-A31F-6C846B433698}"/>
                  </a:ext>
                </a:extLst>
              </p:cNvPr>
              <p:cNvSpPr txBox="1"/>
              <p:nvPr/>
            </p:nvSpPr>
            <p:spPr>
              <a:xfrm>
                <a:off x="1454329" y="2354880"/>
                <a:ext cx="1986685" cy="6512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dirty="0">
                    <a:latin typeface="IBM Plex Sans" panose="020B0503050203000203" pitchFamily="34" charset="77"/>
                  </a:rPr>
                  <a:t>Control state</a:t>
                </a:r>
              </a:p>
              <a:p>
                <a:pPr algn="r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>
                    <a:latin typeface="IBM Plex Sans" panose="020B0503050203000203" pitchFamily="34" charset="77"/>
                  </a:rPr>
                  <a:t> </a:t>
                </a: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7C379AA-C5AA-7B46-A31F-6C846B4336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4329" y="2354880"/>
                <a:ext cx="1986685" cy="651269"/>
              </a:xfrm>
              <a:prstGeom prst="rect">
                <a:avLst/>
              </a:prstGeom>
              <a:blipFill>
                <a:blip r:embed="rId6"/>
                <a:stretch>
                  <a:fillRect t="-1887" r="-25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4346129-D4B4-E94C-96A8-0BDA47AB7966}"/>
                  </a:ext>
                </a:extLst>
              </p:cNvPr>
              <p:cNvSpPr txBox="1"/>
              <p:nvPr/>
            </p:nvSpPr>
            <p:spPr>
              <a:xfrm>
                <a:off x="10048500" y="1157671"/>
                <a:ext cx="1513556" cy="6512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IBM Plex Sans" panose="020B0503050203000203" pitchFamily="34" charset="77"/>
                  </a:rPr>
                  <a:t>Visual object</a:t>
                </a:r>
              </a:p>
              <a:p>
                <a:r>
                  <a:rPr lang="en-US" dirty="0">
                    <a:latin typeface="IBM Plex Sans" panose="020B0503050203000203" pitchFamily="34" charset="77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𝑚𝑜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>
                    <a:latin typeface="IBM Plex Sans" panose="020B0503050203000203" pitchFamily="34" charset="77"/>
                  </a:rPr>
                  <a:t> </a:t>
                </a: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4346129-D4B4-E94C-96A8-0BDA47AB79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48500" y="1157671"/>
                <a:ext cx="1513556" cy="651269"/>
              </a:xfrm>
              <a:prstGeom prst="rect">
                <a:avLst/>
              </a:prstGeom>
              <a:blipFill>
                <a:blip r:embed="rId7"/>
                <a:stretch>
                  <a:fillRect l="-2500" t="-3846" r="-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D90682D-4C3F-B242-A306-13659AC72411}"/>
              </a:ext>
            </a:extLst>
          </p:cNvPr>
          <p:cNvCxnSpPr>
            <a:cxnSpLocks/>
          </p:cNvCxnSpPr>
          <p:nvPr/>
        </p:nvCxnSpPr>
        <p:spPr>
          <a:xfrm>
            <a:off x="3382460" y="2814157"/>
            <a:ext cx="1464731" cy="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3438D49-0EE5-5C4C-A6CB-F0703A504F56}"/>
              </a:ext>
            </a:extLst>
          </p:cNvPr>
          <p:cNvCxnSpPr>
            <a:cxnSpLocks/>
          </p:cNvCxnSpPr>
          <p:nvPr/>
        </p:nvCxnSpPr>
        <p:spPr>
          <a:xfrm>
            <a:off x="8630196" y="1558193"/>
            <a:ext cx="1476859" cy="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206C085-B742-0548-B408-4E8BAE7708E7}"/>
                  </a:ext>
                </a:extLst>
              </p:cNvPr>
              <p:cNvSpPr txBox="1"/>
              <p:nvPr/>
            </p:nvSpPr>
            <p:spPr>
              <a:xfrm>
                <a:off x="10048500" y="2063177"/>
                <a:ext cx="1813317" cy="6512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IBM Plex Sans" panose="020B0503050203000203" pitchFamily="34" charset="77"/>
                  </a:rPr>
                  <a:t>Visual attention</a:t>
                </a:r>
              </a:p>
              <a:p>
                <a:r>
                  <a:rPr lang="en-US" dirty="0">
                    <a:latin typeface="IBM Plex Sans" panose="020B0503050203000203" pitchFamily="34" charset="77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𝑚𝑜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>
                    <a:latin typeface="IBM Plex Sans" panose="020B0503050203000203" pitchFamily="34" charset="77"/>
                  </a:rPr>
                  <a:t> </a:t>
                </a: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206C085-B742-0548-B408-4E8BAE7708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48500" y="2063177"/>
                <a:ext cx="1813317" cy="651269"/>
              </a:xfrm>
              <a:prstGeom prst="rect">
                <a:avLst/>
              </a:prstGeom>
              <a:blipFill>
                <a:blip r:embed="rId8"/>
                <a:stretch>
                  <a:fillRect l="-2083" t="-1887" r="-1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7F53D26-283E-834C-8E5D-3C6A6FEA7DFC}"/>
              </a:ext>
            </a:extLst>
          </p:cNvPr>
          <p:cNvCxnSpPr>
            <a:cxnSpLocks/>
          </p:cNvCxnSpPr>
          <p:nvPr/>
        </p:nvCxnSpPr>
        <p:spPr>
          <a:xfrm>
            <a:off x="8630196" y="2463699"/>
            <a:ext cx="1476859" cy="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1AA050D2-E1A8-5F4B-8686-49807C87B701}"/>
              </a:ext>
            </a:extLst>
          </p:cNvPr>
          <p:cNvSpPr txBox="1">
            <a:spLocks/>
          </p:cNvSpPr>
          <p:nvPr/>
        </p:nvSpPr>
        <p:spPr>
          <a:xfrm>
            <a:off x="5676366" y="3213463"/>
            <a:ext cx="2709988" cy="220544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594" indent="-228594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3600" b="0" i="0" kern="1200">
                <a:solidFill>
                  <a:schemeClr val="tx1"/>
                </a:solidFill>
                <a:effectLst/>
                <a:latin typeface="IBM Plex Sans Regular" panose="020B0503050203000203" pitchFamily="34" charset="77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3200" b="0" i="0" kern="1200" cap="none" baseline="0">
                <a:solidFill>
                  <a:schemeClr val="tx1"/>
                </a:solidFill>
                <a:effectLst/>
                <a:latin typeface="IBM Plex Sans Regular" panose="020B0503050203000203" pitchFamily="34" charset="77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800" b="0" i="0" kern="1200">
                <a:solidFill>
                  <a:schemeClr val="tx1"/>
                </a:solidFill>
                <a:effectLst/>
                <a:latin typeface="IBM Plex Sans Regular" panose="020B0503050203000203" pitchFamily="34" charset="77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 b="0" i="0" kern="1200" cap="none" baseline="0">
                <a:solidFill>
                  <a:schemeClr val="tx1"/>
                </a:solidFill>
                <a:effectLst/>
                <a:latin typeface="IBM Plex Sans Regular" panose="020B0503050203000203" pitchFamily="34" charset="77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effectLst/>
                <a:latin typeface="IBM Plex Sans Regular" panose="020B0503050203000203" pitchFamily="34" charset="77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100" dirty="0"/>
          </a:p>
          <a:p>
            <a:pPr marL="0" indent="0">
              <a:buNone/>
            </a:pPr>
            <a:r>
              <a:rPr lang="en-US" sz="2100" dirty="0"/>
              <a:t>// </a:t>
            </a:r>
            <a:r>
              <a:rPr lang="en-US" sz="2100" i="1" dirty="0"/>
              <a:t>both linear layers</a:t>
            </a:r>
          </a:p>
          <a:p>
            <a:pPr marL="0" indent="0">
              <a:buNone/>
            </a:pPr>
            <a:r>
              <a:rPr lang="en-US" sz="2100" dirty="0"/>
              <a:t>// </a:t>
            </a:r>
            <a:r>
              <a:rPr lang="en-US" sz="2100" i="1" dirty="0"/>
              <a:t>linear layer</a:t>
            </a:r>
            <a:endParaRPr lang="en-US" sz="2100" dirty="0"/>
          </a:p>
          <a:p>
            <a:pPr marL="0" indent="0">
              <a:buNone/>
            </a:pPr>
            <a:endParaRPr lang="en-US" sz="2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619E991-4D77-B946-A154-835A83E1B664}"/>
                  </a:ext>
                </a:extLst>
              </p:cNvPr>
              <p:cNvSpPr txBox="1"/>
              <p:nvPr/>
            </p:nvSpPr>
            <p:spPr>
              <a:xfrm>
                <a:off x="1029888" y="1667327"/>
                <a:ext cx="2352572" cy="6512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dirty="0">
                    <a:latin typeface="IBM Plex Sans" panose="020B0503050203000203" pitchFamily="34" charset="77"/>
                  </a:rPr>
                  <a:t>Memory Object </a:t>
                </a:r>
              </a:p>
              <a:p>
                <a:pPr algn="r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𝑚𝑜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>
                    <a:latin typeface="IBM Plex Sans" panose="020B0503050203000203" pitchFamily="34" charset="77"/>
                  </a:rPr>
                  <a:t> </a:t>
                </a: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619E991-4D77-B946-A154-835A83E1B6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888" y="1667327"/>
                <a:ext cx="2352572" cy="651269"/>
              </a:xfrm>
              <a:prstGeom prst="rect">
                <a:avLst/>
              </a:prstGeom>
              <a:blipFill>
                <a:blip r:embed="rId9"/>
                <a:stretch>
                  <a:fillRect t="-1887" r="-43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24385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787FEDD-065E-BA47-B03D-46A6D788C42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760141"/>
            <a:ext cx="2528834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Matching Unit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02F4D2BF-DE89-4A43-9FF4-7982D3955B1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447800"/>
                <a:ext cx="6988629" cy="219891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lIns="91440" tIns="45720" rIns="91440" bIns="45720" rtlCol="0" anchor="ctr" anchorCtr="0">
                <a:noAutofit/>
              </a:bodyPr>
              <a:lstStyle>
                <a:lvl1pPr marL="228594" indent="-228594" algn="l" defTabSz="914377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3600" b="0" i="0" kern="1200">
                    <a:solidFill>
                      <a:schemeClr val="dk1"/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685783" indent="-228594" algn="l" defTabSz="914377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3200" b="0" i="0" kern="1200" cap="none" baseline="0">
                    <a:solidFill>
                      <a:schemeClr val="dk1"/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1142971" indent="-228594" algn="l" defTabSz="914377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2800" b="0" i="0" kern="1200">
                    <a:solidFill>
                      <a:schemeClr val="dk1"/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1600160" indent="-228594" algn="l" defTabSz="914377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2400" b="0" i="0" kern="1200" cap="none" baseline="0">
                    <a:solidFill>
                      <a:schemeClr val="dk1"/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2057349" indent="-228594" algn="l" defTabSz="914377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2400" b="0" i="0" kern="1200">
                    <a:solidFill>
                      <a:schemeClr val="dk1"/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  <a:lvl6pPr marL="2514537" indent="-228594" algn="l" defTabSz="914377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200" kern="1200">
                    <a:solidFill>
                      <a:schemeClr val="dk1"/>
                    </a:solidFill>
                    <a:effectLst/>
                    <a:latin typeface="+mn-lt"/>
                    <a:ea typeface="+mn-ea"/>
                    <a:cs typeface="+mn-cs"/>
                  </a:defRPr>
                </a:lvl6pPr>
                <a:lvl7pPr marL="2971726" indent="-228594" algn="l" defTabSz="914377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200" kern="1200">
                    <a:solidFill>
                      <a:schemeClr val="dk1"/>
                    </a:solidFill>
                    <a:effectLst/>
                    <a:latin typeface="+mn-lt"/>
                    <a:ea typeface="+mn-ea"/>
                    <a:cs typeface="+mn-cs"/>
                  </a:defRPr>
                </a:lvl7pPr>
                <a:lvl8pPr marL="3428914" indent="-228594" algn="l" defTabSz="914377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200" kern="1200" baseline="0">
                    <a:solidFill>
                      <a:schemeClr val="dk1"/>
                    </a:solidFill>
                    <a:effectLst/>
                    <a:latin typeface="+mn-lt"/>
                    <a:ea typeface="+mn-ea"/>
                    <a:cs typeface="+mn-cs"/>
                  </a:defRPr>
                </a:lvl8pPr>
                <a:lvl9pPr marL="3886103" indent="-228594" algn="l" defTabSz="914377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200" kern="1200" baseline="0">
                    <a:solidFill>
                      <a:schemeClr val="dk1"/>
                    </a:solidFill>
                    <a:effectLst/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50000"/>
                  </a:lnSpc>
                  <a:buFont typeface="Arial" panose="020B0604020202020204" pitchFamily="34" charset="0"/>
                  <a:buNone/>
                </a:pPr>
                <a:r>
                  <a:rPr lang="en-US" sz="2000" u="sng" dirty="0">
                    <a:latin typeface="IBM Plex Sans" panose="020B0503050203000203" pitchFamily="34" charset="77"/>
                  </a:rPr>
                  <a:t>Transient tensors</a:t>
                </a:r>
                <a:r>
                  <a:rPr lang="en-US" sz="2000" dirty="0">
                    <a:latin typeface="IBM Plex Sans" panose="020B0503050203000203" pitchFamily="34" charset="77"/>
                  </a:rPr>
                  <a:t>:</a:t>
                </a:r>
              </a:p>
              <a:p>
                <a:pPr marL="458788" indent="-458788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𝑔𝑣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latin typeface="IBM Plex Sans" panose="020B0503050203000203" pitchFamily="34" charset="77"/>
                  </a:rPr>
                  <a:t>: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𝑣𝑜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latin typeface="IBM Plex Sans" panose="020B0503050203000203" pitchFamily="34" charset="77"/>
                  </a:rPr>
                  <a:t>a valid object?</a:t>
                </a:r>
              </a:p>
              <a:p>
                <a:pPr marL="458788" indent="-458788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𝑔𝑚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latin typeface="IBM Plex Sans" panose="020B0503050203000203" pitchFamily="34" charset="77"/>
                  </a:rPr>
                  <a:t>: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𝑚𝑜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000" dirty="0">
                    <a:latin typeface="IBM Plex Sans" panose="020B0503050203000203" pitchFamily="34" charset="77"/>
                  </a:rPr>
                  <a:t> a valid object?</a:t>
                </a: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02F4D2BF-DE89-4A43-9FF4-7982D3955B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447800"/>
                <a:ext cx="6988629" cy="2198914"/>
              </a:xfrm>
              <a:prstGeom prst="rect">
                <a:avLst/>
              </a:prstGeom>
              <a:blipFill>
                <a:blip r:embed="rId2"/>
                <a:stretch>
                  <a:fillRect l="-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70834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3C347-332A-3049-8E6A-2D9A54EAB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Memory Update Unit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6">
                <a:extLst>
                  <a:ext uri="{FF2B5EF4-FFF2-40B4-BE49-F238E27FC236}">
                    <a16:creationId xmlns:a16="http://schemas.microsoft.com/office/drawing/2014/main" id="{13458FFE-D820-014E-9139-575EBA2C1B6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ctr">
                <a:noAutofit/>
              </a:bodyPr>
              <a:lstStyle/>
              <a:p>
                <a:pPr marL="349250" indent="-341313">
                  <a:buFont typeface="+mj-lt"/>
                  <a:buAutoNum type="arabicPeriod"/>
                </a:pPr>
                <a:r>
                  <a:rPr lang="en-US" sz="2400" dirty="0"/>
                  <a:t>Write a valid object to VWM:</a:t>
                </a:r>
              </a:p>
              <a:p>
                <a:pPr marL="690563" lvl="3" indent="-341313">
                  <a:buFont typeface="+mj-lt"/>
                  <a:buAutoNum type="alphaLcPeriod"/>
                </a:pPr>
                <a:r>
                  <a:rPr lang="en-US" sz="2000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𝑔𝑣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𝑔𝑚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bSup>
                      </m:e>
                    </m:d>
                  </m:oMath>
                </a14:m>
                <a:endParaRPr lang="en-US" sz="20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690563" lvl="3" indent="-341313">
                  <a:buFont typeface="+mj-lt"/>
                  <a:buAutoNum type="alphaLcPeriod"/>
                </a:pPr>
                <a:r>
                  <a:rPr lang="en-US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𝑔𝑣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(1−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𝑔𝑚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bSup>
                      </m:e>
                    </m:d>
                  </m:oMath>
                </a14:m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:pPr marL="690563" lvl="3" indent="-341313">
                  <a:buFont typeface="+mj-lt"/>
                  <a:buAutoNum type="alphaLcPeriod"/>
                </a:pPr>
                <a:r>
                  <a:rPr lang="en-US" sz="2000" b="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𝑤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marL="690563" lvl="3" indent="-341313">
                  <a:buFont typeface="+mj-lt"/>
                  <a:buAutoNum type="alphaLcPeriod"/>
                </a:pPr>
                <a:r>
                  <a:rPr lang="en-US" sz="2000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erase</m:t>
                    </m:r>
                    <m:r>
                      <m:rPr>
                        <m:lit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_</m:t>
                    </m:r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</a:rPr>
                      <m:t>add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endParaRPr lang="en-US" sz="2000" b="0" dirty="0"/>
              </a:p>
              <a:p>
                <a:pPr marL="349250" indent="-341313">
                  <a:buFont typeface="+mj-lt"/>
                  <a:buAutoNum type="arabicPeriod"/>
                </a:pPr>
                <a:r>
                  <a:rPr lang="en-US" sz="2400" dirty="0"/>
                  <a:t>Update sequential address:</a:t>
                </a:r>
              </a:p>
              <a:p>
                <a:pPr marL="349250" lvl="1" indent="-341313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𝑤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func>
                        <m:func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cap="small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shift</m:t>
                          </m:r>
                        </m:fName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  <a:p>
                <a:pPr marL="349250" indent="-341313">
                  <a:buFont typeface="+mj-lt"/>
                  <a:buAutoNum type="arabicPeriod"/>
                </a:pPr>
                <a:r>
                  <a:rPr lang="en-US" sz="2400" dirty="0">
                    <a:latin typeface="IBM Plex Sans" panose="020B0503050203000203" pitchFamily="34" charset="77"/>
                  </a:rPr>
                  <a:t>Retrieve correct object for reasoning:</a:t>
                </a:r>
              </a:p>
              <a:p>
                <a:pPr marL="349250" lvl="1" indent="-341313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bSup>
                        </m:e>
                      </m:d>
                      <m:r>
                        <a:rPr lang="en-US" sz="2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𝑔𝑣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𝑣𝑜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𝑔𝑣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sz="2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𝑔𝑚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𝑚𝑜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  <a:p>
                <a:pPr marL="463550" indent="-455613">
                  <a:buFont typeface="+mj-lt"/>
                  <a:buAutoNum type="arabicPeriod"/>
                </a:pPr>
                <a:r>
                  <a:rPr lang="en-US" sz="2400" dirty="0"/>
                  <a:t>Update summary object:</a:t>
                </a:r>
              </a:p>
              <a:p>
                <a:pPr marL="463550" lvl="1" indent="-455613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𝑠𝑜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000" cap="small">
                          <a:latin typeface="Cambria Math" panose="02040503050406030204" pitchFamily="18" charset="0"/>
                        </a:rPr>
                        <m:t>mac</m:t>
                      </m:r>
                      <m:r>
                        <a:rPr lang="en-US" sz="2000" cap="small">
                          <a:latin typeface="Cambria Math" panose="02040503050406030204" pitchFamily="18" charset="0"/>
                        </a:rPr>
                        <m:t>_</m:t>
                      </m:r>
                      <m:r>
                        <m:rPr>
                          <m:sty m:val="p"/>
                        </m:rPr>
                        <a:rPr lang="en-US" sz="2000" cap="small">
                          <a:latin typeface="Cambria Math" panose="02040503050406030204" pitchFamily="18" charset="0"/>
                        </a:rPr>
                        <m:t>write</m:t>
                      </m:r>
                      <m:r>
                        <a:rPr lang="en-US" sz="2000" cap="small">
                          <a:latin typeface="Cambria Math" panose="02040503050406030204" pitchFamily="18" charset="0"/>
                        </a:rPr>
                        <m:t>_</m:t>
                      </m:r>
                      <m:r>
                        <m:rPr>
                          <m:sty m:val="p"/>
                        </m:rPr>
                        <a:rPr lang="en-US" sz="2000" cap="small">
                          <a:latin typeface="Cambria Math" panose="02040503050406030204" pitchFamily="18" charset="0"/>
                        </a:rPr>
                        <m:t>unit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𝑟𝑜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𝑠𝑜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Content Placeholder 6">
                <a:extLst>
                  <a:ext uri="{FF2B5EF4-FFF2-40B4-BE49-F238E27FC236}">
                    <a16:creationId xmlns:a16="http://schemas.microsoft.com/office/drawing/2014/main" id="{13458FFE-D820-014E-9139-575EBA2C1B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22741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787FEDD-065E-BA47-B03D-46A6D788C42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760141"/>
            <a:ext cx="2560316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Thought Unit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2273513-106D-E544-83C1-B64AB424CCBF}"/>
                  </a:ext>
                </a:extLst>
              </p:cNvPr>
              <p:cNvSpPr txBox="1"/>
              <p:nvPr/>
            </p:nvSpPr>
            <p:spPr>
              <a:xfrm>
                <a:off x="905206" y="1676400"/>
                <a:ext cx="4313360" cy="10464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463550" indent="-455613">
                  <a:buFont typeface="+mj-lt"/>
                  <a:buAutoNum type="arabicPeriod"/>
                </a:pPr>
                <a:r>
                  <a:rPr lang="en-US" sz="2400" dirty="0"/>
                  <a:t>Update summary object:</a:t>
                </a:r>
              </a:p>
              <a:p>
                <a:pPr marL="463550" lvl="1" indent="-455613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𝑠𝑜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000" cap="small">
                          <a:latin typeface="Cambria Math" panose="02040503050406030204" pitchFamily="18" charset="0"/>
                        </a:rPr>
                        <m:t>mac</m:t>
                      </m:r>
                      <m:r>
                        <a:rPr lang="en-US" sz="2000" cap="small">
                          <a:latin typeface="Cambria Math" panose="02040503050406030204" pitchFamily="18" charset="0"/>
                        </a:rPr>
                        <m:t>_</m:t>
                      </m:r>
                      <m:r>
                        <m:rPr>
                          <m:sty m:val="p"/>
                        </m:rPr>
                        <a:rPr lang="en-US" sz="2000" cap="small">
                          <a:latin typeface="Cambria Math" panose="02040503050406030204" pitchFamily="18" charset="0"/>
                        </a:rPr>
                        <m:t>write</m:t>
                      </m:r>
                      <m:r>
                        <a:rPr lang="en-US" sz="2000" cap="small">
                          <a:latin typeface="Cambria Math" panose="02040503050406030204" pitchFamily="18" charset="0"/>
                        </a:rPr>
                        <m:t>_</m:t>
                      </m:r>
                      <m:r>
                        <m:rPr>
                          <m:sty m:val="p"/>
                        </m:rPr>
                        <a:rPr lang="en-US" sz="2000" cap="small">
                          <a:latin typeface="Cambria Math" panose="02040503050406030204" pitchFamily="18" charset="0"/>
                        </a:rPr>
                        <m:t>unit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𝑟𝑜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𝑠𝑜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2273513-106D-E544-83C1-B64AB424CC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206" y="1676400"/>
                <a:ext cx="4313360" cy="1046440"/>
              </a:xfrm>
              <a:prstGeom prst="rect">
                <a:avLst/>
              </a:prstGeom>
              <a:blipFill>
                <a:blip r:embed="rId2"/>
                <a:stretch>
                  <a:fillRect l="-1760" t="-60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0284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F41F6-6917-2740-B0FF-69EF306A0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Naming…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CCEE21-3889-6E47-B682-C50BD5291A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MAC + VWM</a:t>
            </a:r>
          </a:p>
          <a:p>
            <a:r>
              <a:rPr lang="en-US" dirty="0"/>
              <a:t>D-VWM: Dynamic VWM</a:t>
            </a:r>
          </a:p>
          <a:p>
            <a:r>
              <a:rPr lang="en-US" dirty="0"/>
              <a:t>T-VWM: Temporal VWM</a:t>
            </a:r>
          </a:p>
          <a:p>
            <a:r>
              <a:rPr lang="en-US" dirty="0"/>
              <a:t>N-VWM: Neuro-symbolic VWM</a:t>
            </a:r>
          </a:p>
          <a:p>
            <a:r>
              <a:rPr lang="en-US" dirty="0"/>
              <a:t>Something short and sweet, similar to “Transformer” </a:t>
            </a:r>
          </a:p>
        </p:txBody>
      </p:sp>
    </p:spTree>
    <p:extLst>
      <p:ext uri="{BB962C8B-B14F-4D97-AF65-F5344CB8AC3E}">
        <p14:creationId xmlns:p14="http://schemas.microsoft.com/office/powerpoint/2010/main" val="343237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0A4FD-A129-E04D-97AF-A925E5728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of the new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7F59E-E3A6-C44C-A815-7BAC36E2BE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Based on interpreting MAC operations as operating on a differentiable memory</a:t>
            </a:r>
          </a:p>
          <a:p>
            <a:pPr lvl="1"/>
            <a:r>
              <a:rPr lang="en-US" dirty="0"/>
              <a:t>amount of information is fixed …</a:t>
            </a:r>
          </a:p>
          <a:p>
            <a:pPr lvl="1"/>
            <a:r>
              <a:rPr lang="en-US" dirty="0"/>
              <a:t>… and depends on the size of the feature map</a:t>
            </a:r>
          </a:p>
          <a:p>
            <a:pPr lvl="1"/>
            <a:r>
              <a:rPr lang="en-US" dirty="0"/>
              <a:t>attention is equivalent to content addressing</a:t>
            </a:r>
          </a:p>
          <a:p>
            <a:r>
              <a:rPr lang="en-US" dirty="0"/>
              <a:t>In the new model the VWM will be dynamic</a:t>
            </a:r>
          </a:p>
          <a:p>
            <a:pPr lvl="1"/>
            <a:r>
              <a:rPr lang="en-US" dirty="0"/>
              <a:t>updated with temporally relevant objects</a:t>
            </a:r>
          </a:p>
          <a:p>
            <a:pPr lvl="1"/>
            <a:r>
              <a:rPr lang="en-US" dirty="0"/>
              <a:t>content addressing used for </a:t>
            </a:r>
            <a:r>
              <a:rPr lang="en-US"/>
              <a:t>searching stored </a:t>
            </a:r>
            <a:r>
              <a:rPr lang="en-US" dirty="0"/>
              <a:t>objects</a:t>
            </a:r>
          </a:p>
        </p:txBody>
      </p:sp>
    </p:spTree>
    <p:extLst>
      <p:ext uri="{BB962C8B-B14F-4D97-AF65-F5344CB8AC3E}">
        <p14:creationId xmlns:p14="http://schemas.microsoft.com/office/powerpoint/2010/main" val="468147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562E0-CFCF-5949-9059-A8C041303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5137002-6B7C-1743-B882-6037940A481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846519" y="256072"/>
                <a:ext cx="3512574" cy="1045189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lIns="91440" tIns="45720" rIns="91440" bIns="45720" rtlCol="0" anchor="ctr" anchorCtr="0">
                <a:normAutofit fontScale="32500" lnSpcReduction="20000"/>
              </a:bodyPr>
              <a:lstStyle>
                <a:lvl1pPr marL="228594" indent="-228594" algn="l" defTabSz="914377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3600" b="0" i="0" kern="1200">
                    <a:solidFill>
                      <a:schemeClr val="tx1"/>
                    </a:solidFill>
                    <a:effectLst/>
                    <a:latin typeface="IBM Plex Sans Regular" panose="020B0503050203000203" pitchFamily="34" charset="77"/>
                    <a:ea typeface="+mn-ea"/>
                    <a:cs typeface="+mn-cs"/>
                  </a:defRPr>
                </a:lvl1pPr>
                <a:lvl2pPr marL="685783" indent="-228594" algn="l" defTabSz="914377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3200" b="0" i="0" kern="1200" cap="none" baseline="0">
                    <a:solidFill>
                      <a:schemeClr val="tx1"/>
                    </a:solidFill>
                    <a:effectLst/>
                    <a:latin typeface="IBM Plex Sans Regular" panose="020B0503050203000203" pitchFamily="34" charset="77"/>
                    <a:ea typeface="+mn-ea"/>
                    <a:cs typeface="+mn-cs"/>
                  </a:defRPr>
                </a:lvl2pPr>
                <a:lvl3pPr marL="1142971" indent="-228594" algn="l" defTabSz="914377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2800" b="0" i="0" kern="1200">
                    <a:solidFill>
                      <a:schemeClr val="tx1"/>
                    </a:solidFill>
                    <a:effectLst/>
                    <a:latin typeface="IBM Plex Sans Regular" panose="020B0503050203000203" pitchFamily="34" charset="77"/>
                    <a:ea typeface="+mn-ea"/>
                    <a:cs typeface="+mn-cs"/>
                  </a:defRPr>
                </a:lvl3pPr>
                <a:lvl4pPr marL="1600160" indent="-228594" algn="l" defTabSz="914377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2400" b="0" i="0" kern="1200" cap="none" baseline="0">
                    <a:solidFill>
                      <a:schemeClr val="tx1"/>
                    </a:solidFill>
                    <a:effectLst/>
                    <a:latin typeface="IBM Plex Sans Regular" panose="020B0503050203000203" pitchFamily="34" charset="77"/>
                    <a:ea typeface="+mn-ea"/>
                    <a:cs typeface="+mn-cs"/>
                  </a:defRPr>
                </a:lvl4pPr>
                <a:lvl5pPr marL="2057349" indent="-228594" algn="l" defTabSz="914377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2400" b="0" i="0" kern="1200">
                    <a:solidFill>
                      <a:schemeClr val="tx1"/>
                    </a:solidFill>
                    <a:effectLst/>
                    <a:latin typeface="IBM Plex Sans Regular" panose="020B0503050203000203" pitchFamily="34" charset="77"/>
                    <a:ea typeface="+mn-ea"/>
                    <a:cs typeface="+mn-cs"/>
                  </a:defRPr>
                </a:lvl5pPr>
                <a:lvl6pPr marL="2514537" indent="-228594" algn="l" defTabSz="914377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2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6pPr>
                <a:lvl7pPr marL="2971726" indent="-228594" algn="l" defTabSz="914377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2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7pPr>
                <a:lvl8pPr marL="3428914" indent="-228594" algn="l" defTabSz="914377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200" kern="1200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8pPr>
                <a:lvl9pPr marL="3886103" indent="-228594" algn="l" defTabSz="914377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200" kern="1200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9pPr>
              </a:lstStyle>
              <a:p>
                <a:pPr marL="233363" indent="-233363"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[0,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−1]</m:t>
                    </m:r>
                  </m:oMath>
                </a14:m>
                <a:r>
                  <a:rPr lang="en-US" dirty="0"/>
                  <a:t> : reasoning step</a:t>
                </a:r>
              </a:p>
              <a:p>
                <a:pPr marL="233363" indent="-233363"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lang="en-US" dirty="0"/>
                  <a:t> : frame number</a:t>
                </a:r>
              </a:p>
              <a:p>
                <a:pPr marL="233363" indent="-233363"/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+ 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: time index </a:t>
                </a: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5137002-6B7C-1743-B882-6037940A48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6519" y="256072"/>
                <a:ext cx="3512574" cy="1045189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FBACCAE6-6C15-8C41-B587-0DD18F478A2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341577" y="1509759"/>
                <a:ext cx="4706247" cy="4458386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lIns="91440" tIns="45720" rIns="91440" bIns="45720" rtlCol="0" anchor="ctr" anchorCtr="0">
                <a:normAutofit fontScale="47500" lnSpcReduction="20000"/>
              </a:bodyPr>
              <a:lstStyle>
                <a:lvl1pPr marL="228594" indent="-228594" algn="l" defTabSz="914377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3600" b="0" i="0" kern="1200">
                    <a:solidFill>
                      <a:schemeClr val="tx1"/>
                    </a:solidFill>
                    <a:effectLst/>
                    <a:latin typeface="IBM Plex Sans Regular" panose="020B0503050203000203" pitchFamily="34" charset="77"/>
                    <a:ea typeface="+mn-ea"/>
                    <a:cs typeface="+mn-cs"/>
                  </a:defRPr>
                </a:lvl1pPr>
                <a:lvl2pPr marL="685783" indent="-228594" algn="l" defTabSz="914377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3200" b="0" i="0" kern="1200" cap="none" baseline="0">
                    <a:solidFill>
                      <a:schemeClr val="tx1"/>
                    </a:solidFill>
                    <a:effectLst/>
                    <a:latin typeface="IBM Plex Sans Regular" panose="020B0503050203000203" pitchFamily="34" charset="77"/>
                    <a:ea typeface="+mn-ea"/>
                    <a:cs typeface="+mn-cs"/>
                  </a:defRPr>
                </a:lvl2pPr>
                <a:lvl3pPr marL="1142971" indent="-228594" algn="l" defTabSz="914377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2800" b="0" i="0" kern="1200">
                    <a:solidFill>
                      <a:schemeClr val="tx1"/>
                    </a:solidFill>
                    <a:effectLst/>
                    <a:latin typeface="IBM Plex Sans Regular" panose="020B0503050203000203" pitchFamily="34" charset="77"/>
                    <a:ea typeface="+mn-ea"/>
                    <a:cs typeface="+mn-cs"/>
                  </a:defRPr>
                </a:lvl3pPr>
                <a:lvl4pPr marL="1600160" indent="-228594" algn="l" defTabSz="914377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2400" b="0" i="0" kern="1200" cap="none" baseline="0">
                    <a:solidFill>
                      <a:schemeClr val="tx1"/>
                    </a:solidFill>
                    <a:effectLst/>
                    <a:latin typeface="IBM Plex Sans Regular" panose="020B0503050203000203" pitchFamily="34" charset="77"/>
                    <a:ea typeface="+mn-ea"/>
                    <a:cs typeface="+mn-cs"/>
                  </a:defRPr>
                </a:lvl4pPr>
                <a:lvl5pPr marL="2057349" indent="-228594" algn="l" defTabSz="914377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2400" b="0" i="0" kern="1200">
                    <a:solidFill>
                      <a:schemeClr val="tx1"/>
                    </a:solidFill>
                    <a:effectLst/>
                    <a:latin typeface="IBM Plex Sans Regular" panose="020B0503050203000203" pitchFamily="34" charset="77"/>
                    <a:ea typeface="+mn-ea"/>
                    <a:cs typeface="+mn-cs"/>
                  </a:defRPr>
                </a:lvl5pPr>
                <a:lvl6pPr marL="2514537" indent="-228594" algn="l" defTabSz="914377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2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6pPr>
                <a:lvl7pPr marL="2971726" indent="-228594" algn="l" defTabSz="914377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2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7pPr>
                <a:lvl8pPr marL="3428914" indent="-228594" algn="l" defTabSz="914377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200" kern="1200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8pPr>
                <a:lvl9pPr marL="3886103" indent="-228594" algn="l" defTabSz="914377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200" kern="1200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70000"/>
                  </a:lnSpc>
                  <a:buFont typeface="Arial" panose="020B0604020202020204" pitchFamily="34" charset="0"/>
                  <a:buNone/>
                </a:pPr>
                <a:r>
                  <a:rPr lang="en-US" u="sng" dirty="0"/>
                  <a:t>Recurrent tensors</a:t>
                </a:r>
                <a:r>
                  <a:rPr lang="en-US" dirty="0"/>
                  <a:t>:</a:t>
                </a:r>
              </a:p>
              <a:p>
                <a:pPr marL="458788" indent="-458788">
                  <a:lnSpc>
                    <a:spcPct val="17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latin typeface="IBM Plex Sans" panose="020B0503050203000203" pitchFamily="34" charset="77"/>
                  </a:rPr>
                  <a:t>: word object representing focus on sentence</a:t>
                </a:r>
              </a:p>
              <a:p>
                <a:pPr lvl="1">
                  <a:lnSpc>
                    <a:spcPct val="170000"/>
                  </a:lnSpc>
                </a:pPr>
                <a:r>
                  <a:rPr lang="en-US" dirty="0"/>
                  <a:t>re-initialized at each frame</a:t>
                </a:r>
                <a:endParaRPr lang="en-US" dirty="0">
                  <a:latin typeface="IBM Plex Sans" panose="020B0503050203000203" pitchFamily="34" charset="77"/>
                </a:endParaRPr>
              </a:p>
              <a:p>
                <a:pPr marL="458788" indent="-458788">
                  <a:lnSpc>
                    <a:spcPct val="17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𝑠𝑜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: summary object (“MAC memory”)</a:t>
                </a:r>
              </a:p>
              <a:p>
                <a:pPr lvl="1">
                  <a:lnSpc>
                    <a:spcPct val="170000"/>
                  </a:lnSpc>
                </a:pPr>
                <a:r>
                  <a:rPr lang="en-US" dirty="0"/>
                  <a:t>re-initialized at each frame</a:t>
                </a:r>
              </a:p>
              <a:p>
                <a:pPr marL="458788" indent="-458788">
                  <a:lnSpc>
                    <a:spcPct val="17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: </a:t>
                </a:r>
                <a:r>
                  <a:rPr lang="en-US" dirty="0" err="1"/>
                  <a:t>VWM</a:t>
                </a:r>
                <a:endParaRPr lang="en-US" dirty="0"/>
              </a:p>
              <a:p>
                <a:pPr marL="458788" indent="-458788">
                  <a:lnSpc>
                    <a:spcPct val="17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𝑤𝑠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: sequential VWM attention</a:t>
                </a: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FBACCAE6-6C15-8C41-B587-0DD18F478A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1577" y="1509759"/>
                <a:ext cx="4706247" cy="4458386"/>
              </a:xfrm>
              <a:prstGeom prst="rect">
                <a:avLst/>
              </a:prstGeom>
              <a:blipFill>
                <a:blip r:embed="rId3"/>
                <a:stretch>
                  <a:fillRect l="-536"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11615A8F-D76A-484F-953E-09DEA193AC5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81002" y="980390"/>
                <a:ext cx="6670430" cy="551712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lIns="91440" tIns="45720" rIns="91440" bIns="45720" rtlCol="0" anchor="ctr" anchorCtr="0">
                <a:noAutofit/>
              </a:bodyPr>
              <a:lstStyle>
                <a:lvl1pPr marL="228594" indent="-228594" algn="l" defTabSz="914377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3600" b="0" i="0" kern="1200">
                    <a:solidFill>
                      <a:schemeClr val="dk1"/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685783" indent="-228594" algn="l" defTabSz="914377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3200" b="0" i="0" kern="1200" cap="none" baseline="0">
                    <a:solidFill>
                      <a:schemeClr val="dk1"/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1142971" indent="-228594" algn="l" defTabSz="914377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2800" b="0" i="0" kern="1200">
                    <a:solidFill>
                      <a:schemeClr val="dk1"/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1600160" indent="-228594" algn="l" defTabSz="914377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2400" b="0" i="0" kern="1200" cap="none" baseline="0">
                    <a:solidFill>
                      <a:schemeClr val="dk1"/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2057349" indent="-228594" algn="l" defTabSz="914377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2400" b="0" i="0" kern="1200">
                    <a:solidFill>
                      <a:schemeClr val="dk1"/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  <a:lvl6pPr marL="2514537" indent="-228594" algn="l" defTabSz="914377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200" kern="1200">
                    <a:solidFill>
                      <a:schemeClr val="dk1"/>
                    </a:solidFill>
                    <a:effectLst/>
                    <a:latin typeface="+mn-lt"/>
                    <a:ea typeface="+mn-ea"/>
                    <a:cs typeface="+mn-cs"/>
                  </a:defRPr>
                </a:lvl6pPr>
                <a:lvl7pPr marL="2971726" indent="-228594" algn="l" defTabSz="914377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200" kern="1200">
                    <a:solidFill>
                      <a:schemeClr val="dk1"/>
                    </a:solidFill>
                    <a:effectLst/>
                    <a:latin typeface="+mn-lt"/>
                    <a:ea typeface="+mn-ea"/>
                    <a:cs typeface="+mn-cs"/>
                  </a:defRPr>
                </a:lvl7pPr>
                <a:lvl8pPr marL="3428914" indent="-228594" algn="l" defTabSz="914377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200" kern="1200" baseline="0">
                    <a:solidFill>
                      <a:schemeClr val="dk1"/>
                    </a:solidFill>
                    <a:effectLst/>
                    <a:latin typeface="+mn-lt"/>
                    <a:ea typeface="+mn-ea"/>
                    <a:cs typeface="+mn-cs"/>
                  </a:defRPr>
                </a:lvl8pPr>
                <a:lvl9pPr marL="3886103" indent="-228594" algn="l" defTabSz="914377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200" kern="1200" baseline="0">
                    <a:solidFill>
                      <a:schemeClr val="dk1"/>
                    </a:solidFill>
                    <a:effectLst/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2000" u="sng" dirty="0">
                    <a:latin typeface="IBM Plex Sans" panose="020B0503050203000203" pitchFamily="34" charset="77"/>
                  </a:rPr>
                  <a:t>Transient tensors</a:t>
                </a:r>
                <a:r>
                  <a:rPr lang="en-US" sz="2000" dirty="0">
                    <a:latin typeface="IBM Plex Sans" panose="020B0503050203000203" pitchFamily="34" charset="77"/>
                  </a:rPr>
                  <a:t>:</a:t>
                </a:r>
              </a:p>
              <a:p>
                <a:pPr marL="514350" indent="-514350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=(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latin typeface="IBM Plex Sans" panose="020B0503050203000203" pitchFamily="34" charset="77"/>
                  </a:rPr>
                  <a:t>: temporal classification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sz="2000" dirty="0">
                    <a:latin typeface="IBM Plex Sans" panose="020B0503050203000203" pitchFamily="34" charset="77"/>
                  </a:rPr>
                  <a:t>whether current context is now/last/latest/none?</a:t>
                </a:r>
              </a:p>
              <a:p>
                <a:pPr marL="458788" indent="-458788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𝑣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𝑣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2000" dirty="0">
                    <a:latin typeface="IBM Plex Sans" panose="020B0503050203000203" pitchFamily="34" charset="77"/>
                  </a:rPr>
                  <a:t>: visual object + attention on frame</a:t>
                </a:r>
              </a:p>
              <a:p>
                <a:pPr marL="458788" indent="-458788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𝑔𝑣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latin typeface="IBM Plex Sans" panose="020B0503050203000203" pitchFamily="34" charset="77"/>
                  </a:rPr>
                  <a:t>: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𝑣𝑜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latin typeface="IBM Plex Sans" panose="020B0503050203000203" pitchFamily="34" charset="77"/>
                  </a:rPr>
                  <a:t>a valid object?</a:t>
                </a:r>
              </a:p>
              <a:p>
                <a:pPr marL="458788" indent="-458788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𝑚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𝑚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2000" dirty="0">
                    <a:latin typeface="IBM Plex Sans" panose="020B0503050203000203" pitchFamily="34" charset="77"/>
                  </a:rPr>
                  <a:t>: memory object + attention on VWM</a:t>
                </a:r>
              </a:p>
              <a:p>
                <a:pPr marL="458788" indent="-458788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𝑔𝑚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latin typeface="IBM Plex Sans" panose="020B0503050203000203" pitchFamily="34" charset="77"/>
                  </a:rPr>
                  <a:t>: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𝑚𝑜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000" dirty="0">
                    <a:latin typeface="IBM Plex Sans" panose="020B0503050203000203" pitchFamily="34" charset="77"/>
                  </a:rPr>
                  <a:t> a valid object?</a:t>
                </a:r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11615A8F-D76A-484F-953E-09DEA193AC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2" y="980390"/>
                <a:ext cx="6670430" cy="5517125"/>
              </a:xfrm>
              <a:prstGeom prst="rect">
                <a:avLst/>
              </a:prstGeom>
              <a:blipFill>
                <a:blip r:embed="rId4"/>
                <a:stretch>
                  <a:fillRect l="-9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60932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562E0-CFCF-5949-9059-A8C041303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Equations for transient tensors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7B87E73-635A-E848-A52B-7B3374D3519F}"/>
              </a:ext>
            </a:extLst>
          </p:cNvPr>
          <p:cNvGrpSpPr/>
          <p:nvPr/>
        </p:nvGrpSpPr>
        <p:grpSpPr>
          <a:xfrm>
            <a:off x="7144467" y="2221784"/>
            <a:ext cx="3233560" cy="369332"/>
            <a:chOff x="7311511" y="1673403"/>
            <a:chExt cx="3233560" cy="36933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2BF67C9-DFA2-4142-BD6B-0BAD0A1B6481}"/>
                </a:ext>
              </a:extLst>
            </p:cNvPr>
            <p:cNvSpPr txBox="1"/>
            <p:nvPr/>
          </p:nvSpPr>
          <p:spPr>
            <a:xfrm>
              <a:off x="7954297" y="1673403"/>
              <a:ext cx="25907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IBM Plex Sans" panose="020B0503050203000203" pitchFamily="34" charset="77"/>
                </a:rPr>
                <a:t>control unit of MAC cell</a:t>
              </a:r>
            </a:p>
          </p:txBody>
        </p:sp>
        <p:sp>
          <p:nvSpPr>
            <p:cNvPr id="7" name="Left Arrow 6">
              <a:extLst>
                <a:ext uri="{FF2B5EF4-FFF2-40B4-BE49-F238E27FC236}">
                  <a16:creationId xmlns:a16="http://schemas.microsoft.com/office/drawing/2014/main" id="{8D4D4654-6D13-1D42-A662-D938B85EDD41}"/>
                </a:ext>
              </a:extLst>
            </p:cNvPr>
            <p:cNvSpPr/>
            <p:nvPr/>
          </p:nvSpPr>
          <p:spPr>
            <a:xfrm>
              <a:off x="7311511" y="1808908"/>
              <a:ext cx="580103" cy="9832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3F8A661-7416-1E4A-B0EC-D20790B76E40}"/>
              </a:ext>
            </a:extLst>
          </p:cNvPr>
          <p:cNvGrpSpPr/>
          <p:nvPr/>
        </p:nvGrpSpPr>
        <p:grpSpPr>
          <a:xfrm>
            <a:off x="7120421" y="2797180"/>
            <a:ext cx="2805942" cy="369332"/>
            <a:chOff x="7311511" y="2791672"/>
            <a:chExt cx="2805942" cy="3693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8B40802C-A3F4-5049-A95E-A1FBBADBC1FC}"/>
                    </a:ext>
                  </a:extLst>
                </p:cNvPr>
                <p:cNvSpPr txBox="1"/>
                <p:nvPr/>
              </p:nvSpPr>
              <p:spPr>
                <a:xfrm>
                  <a:off x="7954297" y="2791672"/>
                  <a:ext cx="216315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latin typeface="IBM Plex Sans" panose="020B0503050203000203" pitchFamily="34" charset="77"/>
                    </a:rPr>
                    <a:t>FFN with inputs 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a14:m>
                  <a:endParaRPr lang="en-US" dirty="0">
                    <a:latin typeface="IBM Plex Sans" panose="020B0503050203000203" pitchFamily="34" charset="77"/>
                  </a:endParaRPr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8B40802C-A3F4-5049-A95E-A1FBBADBC1F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54297" y="2791672"/>
                  <a:ext cx="2163156" cy="369332"/>
                </a:xfrm>
                <a:prstGeom prst="rect">
                  <a:avLst/>
                </a:prstGeom>
                <a:blipFill>
                  <a:blip r:embed="rId3"/>
                  <a:stretch>
                    <a:fillRect l="-1744" t="-6667" b="-2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Left Arrow 8">
              <a:extLst>
                <a:ext uri="{FF2B5EF4-FFF2-40B4-BE49-F238E27FC236}">
                  <a16:creationId xmlns:a16="http://schemas.microsoft.com/office/drawing/2014/main" id="{21D98FF1-A0B4-8B4C-8DCB-4B0EB89DB9F5}"/>
                </a:ext>
              </a:extLst>
            </p:cNvPr>
            <p:cNvSpPr/>
            <p:nvPr/>
          </p:nvSpPr>
          <p:spPr>
            <a:xfrm>
              <a:off x="7311511" y="2927177"/>
              <a:ext cx="580103" cy="9832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58F0959-0859-0C4A-AE7D-F69019203A1A}"/>
              </a:ext>
            </a:extLst>
          </p:cNvPr>
          <p:cNvGrpSpPr/>
          <p:nvPr/>
        </p:nvGrpSpPr>
        <p:grpSpPr>
          <a:xfrm>
            <a:off x="7120422" y="3884005"/>
            <a:ext cx="3950102" cy="369332"/>
            <a:chOff x="7341008" y="3231609"/>
            <a:chExt cx="3950102" cy="369332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FA7EAA2-CF2C-C94D-B5D1-309A11F38A0E}"/>
                </a:ext>
              </a:extLst>
            </p:cNvPr>
            <p:cNvSpPr txBox="1"/>
            <p:nvPr/>
          </p:nvSpPr>
          <p:spPr>
            <a:xfrm>
              <a:off x="7983794" y="3231609"/>
              <a:ext cx="33073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IBM Plex Sans" panose="020B0503050203000203" pitchFamily="34" charset="77"/>
                </a:rPr>
                <a:t>read unit of MAC cell on frame</a:t>
              </a:r>
            </a:p>
          </p:txBody>
        </p:sp>
        <p:sp>
          <p:nvSpPr>
            <p:cNvPr id="11" name="Left Arrow 10">
              <a:extLst>
                <a:ext uri="{FF2B5EF4-FFF2-40B4-BE49-F238E27FC236}">
                  <a16:creationId xmlns:a16="http://schemas.microsoft.com/office/drawing/2014/main" id="{C33ACD33-63FD-D643-AADB-BEC53CEB6ABE}"/>
                </a:ext>
              </a:extLst>
            </p:cNvPr>
            <p:cNvSpPr/>
            <p:nvPr/>
          </p:nvSpPr>
          <p:spPr>
            <a:xfrm>
              <a:off x="7341008" y="3367114"/>
              <a:ext cx="580103" cy="9832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86A97EF-CFCF-9847-B209-D5BF188CA50B}"/>
              </a:ext>
            </a:extLst>
          </p:cNvPr>
          <p:cNvGrpSpPr/>
          <p:nvPr/>
        </p:nvGrpSpPr>
        <p:grpSpPr>
          <a:xfrm>
            <a:off x="7120421" y="4480542"/>
            <a:ext cx="3466701" cy="369332"/>
            <a:chOff x="7311511" y="2791672"/>
            <a:chExt cx="3466701" cy="3693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DAF7DC3F-4B6F-FB42-B7B1-C68772C7DE30}"/>
                    </a:ext>
                  </a:extLst>
                </p:cNvPr>
                <p:cNvSpPr txBox="1"/>
                <p:nvPr/>
              </p:nvSpPr>
              <p:spPr>
                <a:xfrm>
                  <a:off x="7954297" y="2791672"/>
                  <a:ext cx="282391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latin typeface="IBM Plex Sans" panose="020B0503050203000203" pitchFamily="34" charset="77"/>
                    </a:rPr>
                    <a:t>FFN with input 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𝑣𝑜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a14:m>
                  <a:r>
                    <a:rPr lang="en-US" dirty="0">
                      <a:latin typeface="IBM Plex Sans" panose="020B0503050203000203" pitchFamily="34" charset="77"/>
                    </a:rPr>
                    <a:t> and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a14:m>
                  <a:endParaRPr lang="en-US" dirty="0">
                    <a:latin typeface="IBM Plex Sans" panose="020B0503050203000203" pitchFamily="34" charset="77"/>
                  </a:endParaRPr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DAF7DC3F-4B6F-FB42-B7B1-C68772C7DE3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54297" y="2791672"/>
                  <a:ext cx="2823915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1339" t="-6667" b="-2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Left Arrow 16">
              <a:extLst>
                <a:ext uri="{FF2B5EF4-FFF2-40B4-BE49-F238E27FC236}">
                  <a16:creationId xmlns:a16="http://schemas.microsoft.com/office/drawing/2014/main" id="{C60A6E48-A7B7-DD4E-B78F-B5EEEFE95E09}"/>
                </a:ext>
              </a:extLst>
            </p:cNvPr>
            <p:cNvSpPr/>
            <p:nvPr/>
          </p:nvSpPr>
          <p:spPr>
            <a:xfrm>
              <a:off x="7311511" y="2927177"/>
              <a:ext cx="580103" cy="9832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C5537D3-2BB2-CA45-A543-EA65E2CF5D72}"/>
              </a:ext>
            </a:extLst>
          </p:cNvPr>
          <p:cNvGrpSpPr/>
          <p:nvPr/>
        </p:nvGrpSpPr>
        <p:grpSpPr>
          <a:xfrm>
            <a:off x="7144467" y="5673029"/>
            <a:ext cx="3532423" cy="369332"/>
            <a:chOff x="7311511" y="2791672"/>
            <a:chExt cx="3532423" cy="3693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86203764-5291-204D-9095-ED88D1701CA8}"/>
                    </a:ext>
                  </a:extLst>
                </p:cNvPr>
                <p:cNvSpPr txBox="1"/>
                <p:nvPr/>
              </p:nvSpPr>
              <p:spPr>
                <a:xfrm>
                  <a:off x="7954297" y="2791672"/>
                  <a:ext cx="288963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latin typeface="IBM Plex Sans" panose="020B0503050203000203" pitchFamily="34" charset="77"/>
                    </a:rPr>
                    <a:t>FFN with input 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𝑚𝑜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dirty="0">
                      <a:latin typeface="IBM Plex Sans" panose="020B0503050203000203" pitchFamily="34" charset="77"/>
                    </a:rPr>
                    <a:t>and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a14:m>
                  <a:endParaRPr lang="en-US" dirty="0">
                    <a:latin typeface="IBM Plex Sans" panose="020B0503050203000203" pitchFamily="34" charset="77"/>
                  </a:endParaRPr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86203764-5291-204D-9095-ED88D1701C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54297" y="2791672"/>
                  <a:ext cx="2889637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1310" t="-6667" b="-2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Left Arrow 22">
              <a:extLst>
                <a:ext uri="{FF2B5EF4-FFF2-40B4-BE49-F238E27FC236}">
                  <a16:creationId xmlns:a16="http://schemas.microsoft.com/office/drawing/2014/main" id="{9019094C-A9A6-3143-BA8A-20C4ABDA26FB}"/>
                </a:ext>
              </a:extLst>
            </p:cNvPr>
            <p:cNvSpPr/>
            <p:nvPr/>
          </p:nvSpPr>
          <p:spPr>
            <a:xfrm>
              <a:off x="7311511" y="2927177"/>
              <a:ext cx="580103" cy="9832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ontent Placeholder 2">
                <a:extLst>
                  <a:ext uri="{FF2B5EF4-FFF2-40B4-BE49-F238E27FC236}">
                    <a16:creationId xmlns:a16="http://schemas.microsoft.com/office/drawing/2014/main" id="{17471D66-266C-CD4D-80A9-2D6CC3F2C36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81002" y="1362800"/>
                <a:ext cx="6670430" cy="469509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lIns="91440" tIns="45720" rIns="91440" bIns="45720" rtlCol="0" anchor="ctr" anchorCtr="0">
                <a:noAutofit/>
              </a:bodyPr>
              <a:lstStyle>
                <a:lvl1pPr marL="228594" indent="-228594" algn="l" defTabSz="914377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3600" b="0" i="0" kern="1200">
                    <a:solidFill>
                      <a:schemeClr val="dk1"/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685783" indent="-228594" algn="l" defTabSz="914377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3200" b="0" i="0" kern="1200" cap="none" baseline="0">
                    <a:solidFill>
                      <a:schemeClr val="dk1"/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1142971" indent="-228594" algn="l" defTabSz="914377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2800" b="0" i="0" kern="1200">
                    <a:solidFill>
                      <a:schemeClr val="dk1"/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1600160" indent="-228594" algn="l" defTabSz="914377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2400" b="0" i="0" kern="1200" cap="none" baseline="0">
                    <a:solidFill>
                      <a:schemeClr val="dk1"/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2057349" indent="-228594" algn="l" defTabSz="914377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2400" b="0" i="0" kern="1200">
                    <a:solidFill>
                      <a:schemeClr val="dk1"/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  <a:lvl6pPr marL="2514537" indent="-228594" algn="l" defTabSz="914377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200" kern="1200">
                    <a:solidFill>
                      <a:schemeClr val="dk1"/>
                    </a:solidFill>
                    <a:effectLst/>
                    <a:latin typeface="+mn-lt"/>
                    <a:ea typeface="+mn-ea"/>
                    <a:cs typeface="+mn-cs"/>
                  </a:defRPr>
                </a:lvl6pPr>
                <a:lvl7pPr marL="2971726" indent="-228594" algn="l" defTabSz="914377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200" kern="1200">
                    <a:solidFill>
                      <a:schemeClr val="dk1"/>
                    </a:solidFill>
                    <a:effectLst/>
                    <a:latin typeface="+mn-lt"/>
                    <a:ea typeface="+mn-ea"/>
                    <a:cs typeface="+mn-cs"/>
                  </a:defRPr>
                </a:lvl7pPr>
                <a:lvl8pPr marL="3428914" indent="-228594" algn="l" defTabSz="914377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200" kern="1200" baseline="0">
                    <a:solidFill>
                      <a:schemeClr val="dk1"/>
                    </a:solidFill>
                    <a:effectLst/>
                    <a:latin typeface="+mn-lt"/>
                    <a:ea typeface="+mn-ea"/>
                    <a:cs typeface="+mn-cs"/>
                  </a:defRPr>
                </a:lvl8pPr>
                <a:lvl9pPr marL="3886103" indent="-228594" algn="l" defTabSz="914377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200" kern="1200" baseline="0">
                    <a:solidFill>
                      <a:schemeClr val="dk1"/>
                    </a:solidFill>
                    <a:effectLst/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50000"/>
                  </a:lnSpc>
                  <a:buFont typeface="Arial" panose="020B0604020202020204" pitchFamily="34" charset="0"/>
                  <a:buNone/>
                </a:pPr>
                <a:r>
                  <a:rPr lang="en-US" sz="2000" u="sng" dirty="0">
                    <a:latin typeface="IBM Plex Sans" panose="020B0503050203000203" pitchFamily="34" charset="77"/>
                  </a:rPr>
                  <a:t>Transient tensors</a:t>
                </a:r>
                <a:r>
                  <a:rPr lang="en-US" sz="2000" dirty="0">
                    <a:latin typeface="IBM Plex Sans" panose="020B0503050203000203" pitchFamily="34" charset="77"/>
                  </a:rPr>
                  <a:t>:</a:t>
                </a:r>
              </a:p>
              <a:p>
                <a:pPr marL="458788" indent="-458788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00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 smtClean="0">
                        <a:latin typeface="Cambria Math" panose="02040503050406030204" pitchFamily="18" charset="0"/>
                      </a:rPr>
                      <m:t>𝑐</m:t>
                    </m:r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000" i="1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2000" dirty="0">
                    <a:latin typeface="IBM Plex Sans" panose="020B0503050203000203" pitchFamily="34" charset="77"/>
                  </a:rPr>
                  <a:t>: word embedding + attention on sentence*</a:t>
                </a:r>
              </a:p>
              <a:p>
                <a:pPr marL="514350" indent="-514350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=(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latin typeface="IBM Plex Sans" panose="020B0503050203000203" pitchFamily="34" charset="77"/>
                  </a:rPr>
                  <a:t>: temporal classification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sz="2000" dirty="0">
                    <a:latin typeface="IBM Plex Sans" panose="020B0503050203000203" pitchFamily="34" charset="77"/>
                  </a:rPr>
                  <a:t>whether current context is now/last/latest/none?</a:t>
                </a:r>
              </a:p>
              <a:p>
                <a:pPr marL="458788" indent="-458788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𝑣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𝑣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2000" dirty="0">
                    <a:latin typeface="IBM Plex Sans" panose="020B0503050203000203" pitchFamily="34" charset="77"/>
                  </a:rPr>
                  <a:t>: visual object + attention on frame</a:t>
                </a:r>
              </a:p>
              <a:p>
                <a:pPr marL="458788" indent="-458788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latin typeface="IBM Plex Sans" panose="020B0503050203000203" pitchFamily="34" charset="77"/>
                  </a:rPr>
                  <a:t>: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𝑣𝑜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latin typeface="IBM Plex Sans" panose="020B0503050203000203" pitchFamily="34" charset="77"/>
                  </a:rPr>
                  <a:t>a valid object?</a:t>
                </a:r>
              </a:p>
              <a:p>
                <a:pPr marL="458788" indent="-458788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smtClean="0">
                        <a:latin typeface="Cambria Math" panose="02040503050406030204" pitchFamily="18" charset="0"/>
                      </a:rPr>
                      <m:t>𝑚</m:t>
                    </m:r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 smtClean="0">
                        <a:latin typeface="Cambria Math" panose="02040503050406030204" pitchFamily="18" charset="0"/>
                      </a:rPr>
                      <m:t>𝑚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2000" dirty="0">
                    <a:latin typeface="IBM Plex Sans" panose="020B0503050203000203" pitchFamily="34" charset="77"/>
                  </a:rPr>
                  <a:t>: memory object + attention on VWM</a:t>
                </a:r>
              </a:p>
              <a:p>
                <a:pPr marL="458788" indent="-458788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latin typeface="IBM Plex Sans" panose="020B0503050203000203" pitchFamily="34" charset="77"/>
                  </a:rPr>
                  <a:t>: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𝑚𝑜</m:t>
                        </m:r>
                      </m:e>
                      <m:sub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000" dirty="0">
                    <a:latin typeface="IBM Plex Sans" panose="020B0503050203000203" pitchFamily="34" charset="77"/>
                  </a:rPr>
                  <a:t> a valid object?</a:t>
                </a:r>
              </a:p>
            </p:txBody>
          </p:sp>
        </mc:Choice>
        <mc:Fallback xmlns="">
          <p:sp>
            <p:nvSpPr>
              <p:cNvPr id="31" name="Content Placeholder 2">
                <a:extLst>
                  <a:ext uri="{FF2B5EF4-FFF2-40B4-BE49-F238E27FC236}">
                    <a16:creationId xmlns:a16="http://schemas.microsoft.com/office/drawing/2014/main" id="{17471D66-266C-CD4D-80A9-2D6CC3F2C3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2" y="1362800"/>
                <a:ext cx="6670430" cy="4695092"/>
              </a:xfrm>
              <a:prstGeom prst="rect">
                <a:avLst/>
              </a:prstGeom>
              <a:blipFill>
                <a:blip r:embed="rId6"/>
                <a:stretch>
                  <a:fillRect l="-9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" name="Group 27">
            <a:extLst>
              <a:ext uri="{FF2B5EF4-FFF2-40B4-BE49-F238E27FC236}">
                <a16:creationId xmlns:a16="http://schemas.microsoft.com/office/drawing/2014/main" id="{723F7605-F94B-B74A-8734-515E35F30713}"/>
              </a:ext>
            </a:extLst>
          </p:cNvPr>
          <p:cNvGrpSpPr/>
          <p:nvPr/>
        </p:nvGrpSpPr>
        <p:grpSpPr>
          <a:xfrm>
            <a:off x="7144467" y="5065679"/>
            <a:ext cx="3926057" cy="369332"/>
            <a:chOff x="7144467" y="5065679"/>
            <a:chExt cx="3926057" cy="369332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7DD7A8D-A139-DE43-BFD7-2610851D52C3}"/>
                </a:ext>
              </a:extLst>
            </p:cNvPr>
            <p:cNvSpPr txBox="1"/>
            <p:nvPr/>
          </p:nvSpPr>
          <p:spPr>
            <a:xfrm>
              <a:off x="7787253" y="5065679"/>
              <a:ext cx="32832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IBM Plex Sans" panose="020B0503050203000203" pitchFamily="34" charset="77"/>
                </a:rPr>
                <a:t>read unit of MAC cell on VWM </a:t>
              </a:r>
            </a:p>
          </p:txBody>
        </p:sp>
        <p:sp>
          <p:nvSpPr>
            <p:cNvPr id="20" name="Left Arrow 19">
              <a:extLst>
                <a:ext uri="{FF2B5EF4-FFF2-40B4-BE49-F238E27FC236}">
                  <a16:creationId xmlns:a16="http://schemas.microsoft.com/office/drawing/2014/main" id="{1F4DF454-F0D5-5C43-98C2-40B553D202A7}"/>
                </a:ext>
              </a:extLst>
            </p:cNvPr>
            <p:cNvSpPr/>
            <p:nvPr/>
          </p:nvSpPr>
          <p:spPr>
            <a:xfrm>
              <a:off x="7144467" y="5201184"/>
              <a:ext cx="580103" cy="9832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714D1DCD-0EB1-7B4A-8B10-C6904DBD087C}"/>
                  </a:ext>
                </a:extLst>
              </p:cNvPr>
              <p:cNvSpPr txBox="1"/>
              <p:nvPr/>
            </p:nvSpPr>
            <p:spPr>
              <a:xfrm>
                <a:off x="290146" y="6211669"/>
                <a:ext cx="418358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IBM Plex Sans" panose="020B0503050203000203" pitchFamily="34" charset="77"/>
                  </a:rPr>
                  <a:t>*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1600" dirty="0">
                    <a:latin typeface="IBM Plex Sans" panose="020B0503050203000203" pitchFamily="34" charset="77"/>
                  </a:rPr>
                  <a:t> is recurrent and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𝑐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1600" dirty="0">
                    <a:latin typeface="IBM Plex Sans" panose="020B0503050203000203" pitchFamily="34" charset="77"/>
                  </a:rPr>
                  <a:t> is not really needed</a:t>
                </a:r>
              </a:p>
              <a:p>
                <a:endParaRPr lang="en-US" sz="16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714D1DCD-0EB1-7B4A-8B10-C6904DBD08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146" y="6211669"/>
                <a:ext cx="4183581" cy="584775"/>
              </a:xfrm>
              <a:prstGeom prst="rect">
                <a:avLst/>
              </a:prstGeom>
              <a:blipFill>
                <a:blip r:embed="rId7"/>
                <a:stretch>
                  <a:fillRect l="-606" t="-2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3700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562E0-CFCF-5949-9059-A8C041303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Equations for recurrent tensors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FBACCAE6-6C15-8C41-B587-0DD18F478A2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699886" y="739801"/>
                <a:ext cx="4247536" cy="1629774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lIns="91440" tIns="45720" rIns="91440" bIns="45720" rtlCol="0" anchor="ctr" anchorCtr="0">
                <a:normAutofit fontScale="47500" lnSpcReduction="20000"/>
              </a:bodyPr>
              <a:lstStyle>
                <a:lvl1pPr marL="228594" indent="-228594" algn="l" defTabSz="914377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3600" b="0" i="0" kern="1200">
                    <a:solidFill>
                      <a:schemeClr val="tx1"/>
                    </a:solidFill>
                    <a:effectLst/>
                    <a:latin typeface="IBM Plex Sans Regular" panose="020B0503050203000203" pitchFamily="34" charset="77"/>
                    <a:ea typeface="+mn-ea"/>
                    <a:cs typeface="+mn-cs"/>
                  </a:defRPr>
                </a:lvl1pPr>
                <a:lvl2pPr marL="685783" indent="-228594" algn="l" defTabSz="914377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3200" b="0" i="0" kern="1200" cap="none" baseline="0">
                    <a:solidFill>
                      <a:schemeClr val="tx1"/>
                    </a:solidFill>
                    <a:effectLst/>
                    <a:latin typeface="IBM Plex Sans Regular" panose="020B0503050203000203" pitchFamily="34" charset="77"/>
                    <a:ea typeface="+mn-ea"/>
                    <a:cs typeface="+mn-cs"/>
                  </a:defRPr>
                </a:lvl2pPr>
                <a:lvl3pPr marL="1142971" indent="-228594" algn="l" defTabSz="914377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2800" b="0" i="0" kern="1200">
                    <a:solidFill>
                      <a:schemeClr val="tx1"/>
                    </a:solidFill>
                    <a:effectLst/>
                    <a:latin typeface="IBM Plex Sans Regular" panose="020B0503050203000203" pitchFamily="34" charset="77"/>
                    <a:ea typeface="+mn-ea"/>
                    <a:cs typeface="+mn-cs"/>
                  </a:defRPr>
                </a:lvl3pPr>
                <a:lvl4pPr marL="1600160" indent="-228594" algn="l" defTabSz="914377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2400" b="0" i="0" kern="1200" cap="none" baseline="0">
                    <a:solidFill>
                      <a:schemeClr val="tx1"/>
                    </a:solidFill>
                    <a:effectLst/>
                    <a:latin typeface="IBM Plex Sans Regular" panose="020B0503050203000203" pitchFamily="34" charset="77"/>
                    <a:ea typeface="+mn-ea"/>
                    <a:cs typeface="+mn-cs"/>
                  </a:defRPr>
                </a:lvl4pPr>
                <a:lvl5pPr marL="2057349" indent="-228594" algn="l" defTabSz="914377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2400" b="0" i="0" kern="1200">
                    <a:solidFill>
                      <a:schemeClr val="tx1"/>
                    </a:solidFill>
                    <a:effectLst/>
                    <a:latin typeface="IBM Plex Sans Regular" panose="020B0503050203000203" pitchFamily="34" charset="77"/>
                    <a:ea typeface="+mn-ea"/>
                    <a:cs typeface="+mn-cs"/>
                  </a:defRPr>
                </a:lvl5pPr>
                <a:lvl6pPr marL="2514537" indent="-228594" algn="l" defTabSz="914377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2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6pPr>
                <a:lvl7pPr marL="2971726" indent="-228594" algn="l" defTabSz="914377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2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7pPr>
                <a:lvl8pPr marL="3428914" indent="-228594" algn="l" defTabSz="914377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200" kern="1200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8pPr>
                <a:lvl9pPr marL="3886103" indent="-228594" algn="l" defTabSz="914377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200" kern="1200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u="sng" dirty="0"/>
                  <a:t>Recurrent tensors</a:t>
                </a:r>
                <a:r>
                  <a:rPr lang="en-US" dirty="0"/>
                  <a:t>:</a:t>
                </a:r>
              </a:p>
              <a:p>
                <a:pPr marL="458788" indent="-458788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: </a:t>
                </a:r>
                <a:r>
                  <a:rPr lang="en-US" dirty="0" err="1"/>
                  <a:t>VWM</a:t>
                </a:r>
                <a:endParaRPr lang="en-US" dirty="0"/>
              </a:p>
              <a:p>
                <a:pPr marL="458788" indent="-458788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𝑠𝑜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: </a:t>
                </a:r>
                <a:r>
                  <a:rPr lang="en-US"/>
                  <a:t>summary object</a:t>
                </a:r>
                <a:endParaRPr lang="en-US" dirty="0"/>
              </a:p>
              <a:p>
                <a:pPr marL="458788" indent="-458788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𝑤𝑠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: sequential address</a:t>
                </a: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FBACCAE6-6C15-8C41-B587-0DD18F478A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9886" y="739801"/>
                <a:ext cx="4247536" cy="1629774"/>
              </a:xfrm>
              <a:prstGeom prst="rect">
                <a:avLst/>
              </a:prstGeom>
              <a:blipFill>
                <a:blip r:embed="rId2"/>
                <a:stretch>
                  <a:fillRect l="-593"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23EB75C4-B476-E142-9A56-84B029D4057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19503" y="997973"/>
                <a:ext cx="7180383" cy="5488145"/>
              </a:xfrm>
            </p:spPr>
            <p:txBody>
              <a:bodyPr anchor="ctr">
                <a:noAutofit/>
              </a:bodyPr>
              <a:lstStyle/>
              <a:p>
                <a:pPr marL="349250" indent="-341313">
                  <a:buFont typeface="+mj-lt"/>
                  <a:buAutoNum type="arabicPeriod"/>
                </a:pPr>
                <a:r>
                  <a:rPr lang="en-US" sz="2400" dirty="0"/>
                  <a:t>Write a valid object to VWM:</a:t>
                </a:r>
              </a:p>
              <a:p>
                <a:pPr marL="690563" lvl="3" indent="-341313">
                  <a:buFont typeface="+mj-lt"/>
                  <a:buAutoNum type="alphaLcPeriod"/>
                </a:pPr>
                <a:r>
                  <a:rPr lang="en-US" sz="2000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𝑔𝑣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𝑔𝑚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bSup>
                      </m:e>
                    </m:d>
                  </m:oMath>
                </a14:m>
                <a:endParaRPr lang="en-US" sz="20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690563" lvl="3" indent="-341313">
                  <a:buFont typeface="+mj-lt"/>
                  <a:buAutoNum type="alphaLcPeriod"/>
                </a:pPr>
                <a:r>
                  <a:rPr lang="en-US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𝑔𝑣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(1−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𝑔𝑚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bSup>
                      </m:e>
                    </m:d>
                  </m:oMath>
                </a14:m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:pPr marL="690563" lvl="3" indent="-341313">
                  <a:buFont typeface="+mj-lt"/>
                  <a:buAutoNum type="alphaLcPeriod"/>
                </a:pPr>
                <a:r>
                  <a:rPr lang="en-US" sz="2000" b="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𝑤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marL="690563" lvl="3" indent="-341313">
                  <a:buFont typeface="+mj-lt"/>
                  <a:buAutoNum type="alphaLcPeriod"/>
                </a:pPr>
                <a:r>
                  <a:rPr lang="en-US" sz="2000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erase</m:t>
                    </m:r>
                    <m:r>
                      <m:rPr>
                        <m:lit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_</m:t>
                    </m:r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</a:rPr>
                      <m:t>add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endParaRPr lang="en-US" sz="2000" b="0" dirty="0"/>
              </a:p>
              <a:p>
                <a:pPr marL="349250" indent="-341313">
                  <a:buFont typeface="+mj-lt"/>
                  <a:buAutoNum type="arabicPeriod"/>
                </a:pPr>
                <a:r>
                  <a:rPr lang="en-US" sz="2400" dirty="0"/>
                  <a:t>Update sequential address:</a:t>
                </a:r>
              </a:p>
              <a:p>
                <a:pPr marL="349250" lvl="1" indent="-341313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𝑤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func>
                        <m:func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cap="small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shift</m:t>
                          </m:r>
                        </m:fName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  <a:p>
                <a:pPr marL="349250" indent="-341313">
                  <a:buFont typeface="+mj-lt"/>
                  <a:buAutoNum type="arabicPeriod"/>
                </a:pPr>
                <a:r>
                  <a:rPr lang="en-US" sz="2400" dirty="0">
                    <a:latin typeface="IBM Plex Sans" panose="020B0503050203000203" pitchFamily="34" charset="77"/>
                  </a:rPr>
                  <a:t>Retrieve correct object for reasoning:</a:t>
                </a:r>
              </a:p>
              <a:p>
                <a:pPr marL="349250" lvl="1" indent="-341313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bSup>
                        </m:e>
                      </m:d>
                      <m:r>
                        <a:rPr lang="en-US" sz="2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𝑔𝑣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𝑣𝑜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𝑔𝑣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sz="2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𝑔𝑚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𝑚𝑜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  <a:p>
                <a:pPr marL="463550" indent="-455613">
                  <a:buFont typeface="+mj-lt"/>
                  <a:buAutoNum type="arabicPeriod"/>
                </a:pPr>
                <a:r>
                  <a:rPr lang="en-US" sz="2400" dirty="0"/>
                  <a:t>Update summary object:</a:t>
                </a:r>
              </a:p>
              <a:p>
                <a:pPr marL="463550" lvl="1" indent="-455613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𝑠𝑜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000" cap="small">
                          <a:latin typeface="Cambria Math" panose="02040503050406030204" pitchFamily="18" charset="0"/>
                        </a:rPr>
                        <m:t>mac</m:t>
                      </m:r>
                      <m:r>
                        <a:rPr lang="en-US" sz="2000" cap="small">
                          <a:latin typeface="Cambria Math" panose="02040503050406030204" pitchFamily="18" charset="0"/>
                        </a:rPr>
                        <m:t>_</m:t>
                      </m:r>
                      <m:r>
                        <m:rPr>
                          <m:sty m:val="p"/>
                        </m:rPr>
                        <a:rPr lang="en-US" sz="2000" cap="small">
                          <a:latin typeface="Cambria Math" panose="02040503050406030204" pitchFamily="18" charset="0"/>
                        </a:rPr>
                        <m:t>write</m:t>
                      </m:r>
                      <m:r>
                        <a:rPr lang="en-US" sz="2000" cap="small">
                          <a:latin typeface="Cambria Math" panose="02040503050406030204" pitchFamily="18" charset="0"/>
                        </a:rPr>
                        <m:t>_</m:t>
                      </m:r>
                      <m:r>
                        <m:rPr>
                          <m:sty m:val="p"/>
                        </m:rPr>
                        <a:rPr lang="en-US" sz="2000" cap="small">
                          <a:latin typeface="Cambria Math" panose="02040503050406030204" pitchFamily="18" charset="0"/>
                        </a:rPr>
                        <m:t>unit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𝑟𝑜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𝑠𝑜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23EB75C4-B476-E142-9A56-84B029D405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19503" y="997973"/>
                <a:ext cx="7180383" cy="5488145"/>
              </a:xfrm>
              <a:blipFill>
                <a:blip r:embed="rId3"/>
                <a:stretch>
                  <a:fillRect l="-12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EB8D1B39-56A6-AF46-A357-E34536C4906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106508" y="2789526"/>
                <a:ext cx="3840914" cy="350311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lIns="91440" tIns="45720" rIns="91440" bIns="45720" rtlCol="0" anchor="ctr" anchorCtr="0">
                <a:normAutofit fontScale="70000" lnSpcReduction="20000"/>
              </a:bodyPr>
              <a:lstStyle>
                <a:lvl1pPr marL="228594" indent="-228594" algn="l" defTabSz="914377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3600" b="0" i="0" kern="1200">
                    <a:solidFill>
                      <a:schemeClr val="dk1"/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685783" indent="-228594" algn="l" defTabSz="914377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3200" b="0" i="0" kern="1200" cap="none" baseline="0">
                    <a:solidFill>
                      <a:schemeClr val="dk1"/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1142971" indent="-228594" algn="l" defTabSz="914377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2800" b="0" i="0" kern="1200">
                    <a:solidFill>
                      <a:schemeClr val="dk1"/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1600160" indent="-228594" algn="l" defTabSz="914377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2400" b="0" i="0" kern="1200" cap="none" baseline="0">
                    <a:solidFill>
                      <a:schemeClr val="dk1"/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2057349" indent="-228594" algn="l" defTabSz="914377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2400" b="0" i="0" kern="1200">
                    <a:solidFill>
                      <a:schemeClr val="dk1"/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  <a:lvl6pPr marL="2514537" indent="-228594" algn="l" defTabSz="914377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200" kern="1200">
                    <a:solidFill>
                      <a:schemeClr val="dk1"/>
                    </a:solidFill>
                    <a:effectLst/>
                    <a:latin typeface="+mn-lt"/>
                    <a:ea typeface="+mn-ea"/>
                    <a:cs typeface="+mn-cs"/>
                  </a:defRPr>
                </a:lvl6pPr>
                <a:lvl7pPr marL="2971726" indent="-228594" algn="l" defTabSz="914377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200" kern="1200">
                    <a:solidFill>
                      <a:schemeClr val="dk1"/>
                    </a:solidFill>
                    <a:effectLst/>
                    <a:latin typeface="+mn-lt"/>
                    <a:ea typeface="+mn-ea"/>
                    <a:cs typeface="+mn-cs"/>
                  </a:defRPr>
                </a:lvl7pPr>
                <a:lvl8pPr marL="3428914" indent="-228594" algn="l" defTabSz="914377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200" kern="1200" baseline="0">
                    <a:solidFill>
                      <a:schemeClr val="dk1"/>
                    </a:solidFill>
                    <a:effectLst/>
                    <a:latin typeface="+mn-lt"/>
                    <a:ea typeface="+mn-ea"/>
                    <a:cs typeface="+mn-cs"/>
                  </a:defRPr>
                </a:lvl8pPr>
                <a:lvl9pPr marL="3886103" indent="-228594" algn="l" defTabSz="914377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200" kern="1200" baseline="0">
                    <a:solidFill>
                      <a:schemeClr val="dk1"/>
                    </a:solidFill>
                    <a:effectLst/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2000" u="sng" dirty="0">
                    <a:latin typeface="IBM Plex Sans" panose="020B0503050203000203" pitchFamily="34" charset="77"/>
                  </a:rPr>
                  <a:t>Transient tensors</a:t>
                </a:r>
                <a:r>
                  <a:rPr lang="en-US" sz="2000" dirty="0">
                    <a:latin typeface="IBM Plex Sans" panose="020B0503050203000203" pitchFamily="34" charset="77"/>
                  </a:rPr>
                  <a:t>:</a:t>
                </a:r>
              </a:p>
              <a:p>
                <a:pPr marL="514350" indent="-514350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000" dirty="0">
                    <a:latin typeface="IBM Plex Sans" panose="020B0503050203000203" pitchFamily="34" charset="77"/>
                  </a:rPr>
                  <a:t> : temporal classification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sz="2000" dirty="0">
                    <a:latin typeface="IBM Plex Sans" panose="020B0503050203000203" pitchFamily="34" charset="77"/>
                  </a:rPr>
                  <a:t>whether current context is now/last/latest/none?</a:t>
                </a:r>
              </a:p>
              <a:p>
                <a:pPr marL="458788" indent="-458788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𝑣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latin typeface="IBM Plex Sans" panose="020B0503050203000203" pitchFamily="34" charset="77"/>
                  </a:rPr>
                  <a:t>: visual object</a:t>
                </a:r>
              </a:p>
              <a:p>
                <a:pPr marL="458788" indent="-458788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𝑔𝑣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latin typeface="IBM Plex Sans" panose="020B0503050203000203" pitchFamily="34" charset="77"/>
                  </a:rPr>
                  <a:t>: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𝑣𝑜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latin typeface="IBM Plex Sans" panose="020B0503050203000203" pitchFamily="34" charset="77"/>
                  </a:rPr>
                  <a:t>a valid object?</a:t>
                </a:r>
              </a:p>
              <a:p>
                <a:pPr marL="458788" indent="-458788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𝑚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𝑚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latin typeface="IBM Plex Sans" panose="020B0503050203000203" pitchFamily="34" charset="77"/>
                  </a:rPr>
                  <a:t>: memory object + attention on VWM</a:t>
                </a:r>
              </a:p>
              <a:p>
                <a:pPr marL="458788" indent="-458788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𝑔𝑚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latin typeface="IBM Plex Sans" panose="020B0503050203000203" pitchFamily="34" charset="77"/>
                  </a:rPr>
                  <a:t>: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𝑚𝑜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000" dirty="0">
                    <a:latin typeface="IBM Plex Sans" panose="020B0503050203000203" pitchFamily="34" charset="77"/>
                  </a:rPr>
                  <a:t> a valid object?</a:t>
                </a:r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EB8D1B39-56A6-AF46-A357-E34536C490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6508" y="2789526"/>
                <a:ext cx="3840914" cy="3503119"/>
              </a:xfrm>
              <a:prstGeom prst="rect">
                <a:avLst/>
              </a:prstGeom>
              <a:blipFill>
                <a:blip r:embed="rId4"/>
                <a:stretch>
                  <a:fillRect l="-3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87294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2A87767-ED5C-F340-90E3-C1C913A19989}"/>
              </a:ext>
            </a:extLst>
          </p:cNvPr>
          <p:cNvSpPr/>
          <p:nvPr/>
        </p:nvSpPr>
        <p:spPr>
          <a:xfrm>
            <a:off x="4204600" y="344261"/>
            <a:ext cx="5110845" cy="61156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>
              <a:latin typeface="IBM Plex Sans" panose="020B0503050203000203" pitchFamily="34" charset="77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E2C6BC7-1C85-B643-B68B-0BBD777E7E59}"/>
              </a:ext>
            </a:extLst>
          </p:cNvPr>
          <p:cNvSpPr/>
          <p:nvPr/>
        </p:nvSpPr>
        <p:spPr>
          <a:xfrm>
            <a:off x="5591423" y="601967"/>
            <a:ext cx="2491147" cy="63137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bg1"/>
              </a:solidFill>
              <a:highlight>
                <a:srgbClr val="000000"/>
              </a:highlight>
              <a:latin typeface="IBM Plex Sans" panose="020B0503050203000203" pitchFamily="34" charset="77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73BE989-D09C-7D44-8E08-0AD3F229AB88}"/>
              </a:ext>
            </a:extLst>
          </p:cNvPr>
          <p:cNvSpPr/>
          <p:nvPr/>
        </p:nvSpPr>
        <p:spPr>
          <a:xfrm>
            <a:off x="718456" y="2917371"/>
            <a:ext cx="1567543" cy="63137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highlight>
                <a:srgbClr val="000000"/>
              </a:highlight>
              <a:latin typeface="IBM Plex Sans" panose="020B0503050203000203" pitchFamily="34" charset="77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933B76D-5900-6943-8E65-E34F87DB2878}"/>
              </a:ext>
            </a:extLst>
          </p:cNvPr>
          <p:cNvSpPr/>
          <p:nvPr/>
        </p:nvSpPr>
        <p:spPr>
          <a:xfrm>
            <a:off x="718456" y="4706022"/>
            <a:ext cx="1567543" cy="63137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highlight>
                <a:srgbClr val="000000"/>
              </a:highlight>
              <a:latin typeface="IBM Plex Sans" panose="020B0503050203000203" pitchFamily="34" charset="77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41601F5-C515-9846-9E82-49315AC2090C}"/>
              </a:ext>
            </a:extLst>
          </p:cNvPr>
          <p:cNvSpPr/>
          <p:nvPr/>
        </p:nvSpPr>
        <p:spPr>
          <a:xfrm>
            <a:off x="4408709" y="1637618"/>
            <a:ext cx="1567543" cy="63137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bg1"/>
              </a:solidFill>
              <a:highlight>
                <a:srgbClr val="000000"/>
              </a:highlight>
              <a:latin typeface="IBM Plex Sans" panose="020B0503050203000203" pitchFamily="34" charset="77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A3BC7CA-A1E4-0B4C-9880-9FCC2100E4A6}"/>
              </a:ext>
            </a:extLst>
          </p:cNvPr>
          <p:cNvSpPr/>
          <p:nvPr/>
        </p:nvSpPr>
        <p:spPr>
          <a:xfrm>
            <a:off x="7286801" y="1637618"/>
            <a:ext cx="1824538" cy="63137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bg1"/>
              </a:solidFill>
              <a:highlight>
                <a:srgbClr val="000000"/>
              </a:highlight>
              <a:latin typeface="IBM Plex Sans" panose="020B0503050203000203" pitchFamily="34" charset="77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D0054FC-6C9B-094D-BBD0-8B4AAEB8F340}"/>
              </a:ext>
            </a:extLst>
          </p:cNvPr>
          <p:cNvSpPr/>
          <p:nvPr/>
        </p:nvSpPr>
        <p:spPr>
          <a:xfrm>
            <a:off x="5976252" y="3013977"/>
            <a:ext cx="1567543" cy="63137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bg1"/>
              </a:solidFill>
              <a:highlight>
                <a:srgbClr val="000000"/>
              </a:highlight>
              <a:latin typeface="IBM Plex Sans" panose="020B0503050203000203" pitchFamily="34" charset="77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2DE10E5-E36C-9C4B-8407-69E17DC761EC}"/>
              </a:ext>
            </a:extLst>
          </p:cNvPr>
          <p:cNvSpPr/>
          <p:nvPr/>
        </p:nvSpPr>
        <p:spPr>
          <a:xfrm>
            <a:off x="5976250" y="4390335"/>
            <a:ext cx="1859899" cy="63137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bg1"/>
              </a:solidFill>
              <a:highlight>
                <a:srgbClr val="000000"/>
              </a:highlight>
              <a:latin typeface="IBM Plex Sans" panose="020B0503050203000203" pitchFamily="34" charset="77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A613DE0-B578-5840-AA41-5335DEE2CB5D}"/>
              </a:ext>
            </a:extLst>
          </p:cNvPr>
          <p:cNvSpPr/>
          <p:nvPr/>
        </p:nvSpPr>
        <p:spPr>
          <a:xfrm>
            <a:off x="5976250" y="5673824"/>
            <a:ext cx="1567543" cy="63137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bg1"/>
              </a:solidFill>
              <a:highlight>
                <a:srgbClr val="000000"/>
              </a:highlight>
              <a:latin typeface="IBM Plex Sans" panose="020B0503050203000203" pitchFamily="34" charset="7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A47BD02-491D-F144-8022-2FAB35A1ABD1}"/>
              </a:ext>
            </a:extLst>
          </p:cNvPr>
          <p:cNvSpPr txBox="1"/>
          <p:nvPr/>
        </p:nvSpPr>
        <p:spPr>
          <a:xfrm>
            <a:off x="389191" y="264421"/>
            <a:ext cx="30941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IBM Plex Sans" panose="020B0503050203000203" pitchFamily="34" charset="77"/>
              </a:rPr>
              <a:t>Code Diagram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29AE0D1-618B-AF4A-96E8-4FE45D6C6A4B}"/>
              </a:ext>
            </a:extLst>
          </p:cNvPr>
          <p:cNvSpPr txBox="1"/>
          <p:nvPr/>
        </p:nvSpPr>
        <p:spPr>
          <a:xfrm>
            <a:off x="389191" y="764772"/>
            <a:ext cx="3578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IBM Plex Sans" panose="020B0503050203000203" pitchFamily="34" charset="77"/>
              </a:rPr>
              <a:t>Every rectangle is a python Class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ED8C8A0-5956-ED43-BA45-D44DEC4671CC}"/>
              </a:ext>
            </a:extLst>
          </p:cNvPr>
          <p:cNvSpPr txBox="1"/>
          <p:nvPr/>
        </p:nvSpPr>
        <p:spPr>
          <a:xfrm>
            <a:off x="867149" y="3079168"/>
            <a:ext cx="14093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IBM Plex Sans" panose="020B0503050203000203" pitchFamily="34" charset="77"/>
              </a:rPr>
              <a:t>Image Encoder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407D747-50FB-654A-B0E8-2E60F2ABD640}"/>
              </a:ext>
            </a:extLst>
          </p:cNvPr>
          <p:cNvSpPr txBox="1"/>
          <p:nvPr/>
        </p:nvSpPr>
        <p:spPr>
          <a:xfrm>
            <a:off x="4204600" y="32809"/>
            <a:ext cx="9893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IBM Plex Sans" panose="020B0503050203000203" pitchFamily="34" charset="77"/>
              </a:rPr>
              <a:t>VWM Cell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C7E749C-53CD-8D4B-9B1B-92BC8596AC31}"/>
              </a:ext>
            </a:extLst>
          </p:cNvPr>
          <p:cNvSpPr txBox="1"/>
          <p:nvPr/>
        </p:nvSpPr>
        <p:spPr>
          <a:xfrm>
            <a:off x="5670651" y="810955"/>
            <a:ext cx="23326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IBM Plex Sans" panose="020B0503050203000203" pitchFamily="34" charset="77"/>
              </a:rPr>
              <a:t>Question-driven Controller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8DBE19A-7B94-E547-840A-881C6B1115B7}"/>
              </a:ext>
            </a:extLst>
          </p:cNvPr>
          <p:cNvSpPr/>
          <p:nvPr/>
        </p:nvSpPr>
        <p:spPr>
          <a:xfrm>
            <a:off x="10145485" y="3164855"/>
            <a:ext cx="1567543" cy="63137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bg1"/>
              </a:solidFill>
              <a:highlight>
                <a:srgbClr val="000000"/>
              </a:highlight>
              <a:latin typeface="IBM Plex Sans" panose="020B0503050203000203" pitchFamily="34" charset="7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07AA868-9B99-A945-AAAC-DF4BB22209AB}"/>
              </a:ext>
            </a:extLst>
          </p:cNvPr>
          <p:cNvSpPr txBox="1"/>
          <p:nvPr/>
        </p:nvSpPr>
        <p:spPr>
          <a:xfrm>
            <a:off x="10305981" y="3295875"/>
            <a:ext cx="11192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IBM Plex Sans" panose="020B0503050203000203" pitchFamily="34" charset="77"/>
              </a:rPr>
              <a:t>Output Unit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4FD8EB-2336-854C-BB0A-EAFB7873808A}"/>
              </a:ext>
            </a:extLst>
          </p:cNvPr>
          <p:cNvSpPr txBox="1"/>
          <p:nvPr/>
        </p:nvSpPr>
        <p:spPr>
          <a:xfrm>
            <a:off x="6223688" y="3203542"/>
            <a:ext cx="12971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IBM Plex Sans" panose="020B0503050203000203" pitchFamily="34" charset="77"/>
              </a:rPr>
              <a:t>Matching Unit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E9C3611-BF4F-CC46-A36B-319EEB15115F}"/>
              </a:ext>
            </a:extLst>
          </p:cNvPr>
          <p:cNvSpPr txBox="1"/>
          <p:nvPr/>
        </p:nvSpPr>
        <p:spPr>
          <a:xfrm>
            <a:off x="6011611" y="4567521"/>
            <a:ext cx="18245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IBM Plex Sans" panose="020B0503050203000203" pitchFamily="34" charset="77"/>
              </a:rPr>
              <a:t>Memory update Unit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EDA2ABA-7CA3-E044-A0FD-EA7AEE0F6445}"/>
              </a:ext>
            </a:extLst>
          </p:cNvPr>
          <p:cNvSpPr txBox="1"/>
          <p:nvPr/>
        </p:nvSpPr>
        <p:spPr>
          <a:xfrm>
            <a:off x="751251" y="4855783"/>
            <a:ext cx="16177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IBM Plex Sans" panose="020B0503050203000203" pitchFamily="34" charset="77"/>
              </a:rPr>
              <a:t>Question Encoder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8872F86-A9A4-784C-ADDD-5333DD6DA208}"/>
              </a:ext>
            </a:extLst>
          </p:cNvPr>
          <p:cNvSpPr txBox="1"/>
          <p:nvPr/>
        </p:nvSpPr>
        <p:spPr>
          <a:xfrm>
            <a:off x="6223688" y="5851010"/>
            <a:ext cx="12266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IBM Plex Sans" panose="020B0503050203000203" pitchFamily="34" charset="77"/>
              </a:rPr>
              <a:t>Thought Unit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8C0D18F-957B-3F46-ACBA-275F857C04B1}"/>
              </a:ext>
            </a:extLst>
          </p:cNvPr>
          <p:cNvSpPr txBox="1"/>
          <p:nvPr/>
        </p:nvSpPr>
        <p:spPr>
          <a:xfrm>
            <a:off x="4494720" y="1810295"/>
            <a:ext cx="14526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IBM Plex Sans" panose="020B0503050203000203" pitchFamily="34" charset="77"/>
              </a:rPr>
              <a:t>Visual read Unit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5D9F5B4-692D-7B41-8318-1FDD0B67CCB1}"/>
              </a:ext>
            </a:extLst>
          </p:cNvPr>
          <p:cNvSpPr txBox="1"/>
          <p:nvPr/>
        </p:nvSpPr>
        <p:spPr>
          <a:xfrm>
            <a:off x="7450306" y="1810295"/>
            <a:ext cx="1620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IBM Plex Sans" panose="020B0503050203000203" pitchFamily="34" charset="77"/>
              </a:rPr>
              <a:t>Memory read Unit</a:t>
            </a:r>
          </a:p>
        </p:txBody>
      </p:sp>
      <p:sp>
        <p:nvSpPr>
          <p:cNvPr id="30" name="Down Arrow 29">
            <a:extLst>
              <a:ext uri="{FF2B5EF4-FFF2-40B4-BE49-F238E27FC236}">
                <a16:creationId xmlns:a16="http://schemas.microsoft.com/office/drawing/2014/main" id="{628B05B8-61EF-6146-B40C-D8A16D60C472}"/>
              </a:ext>
            </a:extLst>
          </p:cNvPr>
          <p:cNvSpPr/>
          <p:nvPr/>
        </p:nvSpPr>
        <p:spPr>
          <a:xfrm>
            <a:off x="6666709" y="3832499"/>
            <a:ext cx="186624" cy="31758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IBM Plex Sans" panose="020B0503050203000203" pitchFamily="34" charset="77"/>
            </a:endParaRPr>
          </a:p>
        </p:txBody>
      </p:sp>
      <p:sp>
        <p:nvSpPr>
          <p:cNvPr id="31" name="Down Arrow 30">
            <a:extLst>
              <a:ext uri="{FF2B5EF4-FFF2-40B4-BE49-F238E27FC236}">
                <a16:creationId xmlns:a16="http://schemas.microsoft.com/office/drawing/2014/main" id="{1C481868-C415-1D4E-AB9D-CF4A49B18EC6}"/>
              </a:ext>
            </a:extLst>
          </p:cNvPr>
          <p:cNvSpPr/>
          <p:nvPr/>
        </p:nvSpPr>
        <p:spPr>
          <a:xfrm>
            <a:off x="6678079" y="5261954"/>
            <a:ext cx="186624" cy="31758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IBM Plex Sans" panose="020B0503050203000203" pitchFamily="34" charset="77"/>
            </a:endParaRPr>
          </a:p>
        </p:txBody>
      </p:sp>
      <p:sp>
        <p:nvSpPr>
          <p:cNvPr id="32" name="Down Arrow 31">
            <a:extLst>
              <a:ext uri="{FF2B5EF4-FFF2-40B4-BE49-F238E27FC236}">
                <a16:creationId xmlns:a16="http://schemas.microsoft.com/office/drawing/2014/main" id="{9076C51C-5612-5C44-AB68-8795242C2468}"/>
              </a:ext>
            </a:extLst>
          </p:cNvPr>
          <p:cNvSpPr/>
          <p:nvPr/>
        </p:nvSpPr>
        <p:spPr>
          <a:xfrm rot="19146596">
            <a:off x="7711057" y="1253715"/>
            <a:ext cx="186624" cy="31758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IBM Plex Sans" panose="020B0503050203000203" pitchFamily="34" charset="77"/>
            </a:endParaRPr>
          </a:p>
        </p:txBody>
      </p:sp>
      <p:sp>
        <p:nvSpPr>
          <p:cNvPr id="33" name="Down Arrow 32">
            <a:extLst>
              <a:ext uri="{FF2B5EF4-FFF2-40B4-BE49-F238E27FC236}">
                <a16:creationId xmlns:a16="http://schemas.microsoft.com/office/drawing/2014/main" id="{BA4F70D8-612B-C045-89E6-B9BD29350EA3}"/>
              </a:ext>
            </a:extLst>
          </p:cNvPr>
          <p:cNvSpPr/>
          <p:nvPr/>
        </p:nvSpPr>
        <p:spPr>
          <a:xfrm rot="19146596">
            <a:off x="5809138" y="2542383"/>
            <a:ext cx="186624" cy="31758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IBM Plex Sans" panose="020B0503050203000203" pitchFamily="34" charset="77"/>
            </a:endParaRPr>
          </a:p>
        </p:txBody>
      </p:sp>
      <p:sp>
        <p:nvSpPr>
          <p:cNvPr id="34" name="Down Arrow 33">
            <a:extLst>
              <a:ext uri="{FF2B5EF4-FFF2-40B4-BE49-F238E27FC236}">
                <a16:creationId xmlns:a16="http://schemas.microsoft.com/office/drawing/2014/main" id="{4DB4F064-6466-304D-A7ED-BB5F2AEF2386}"/>
              </a:ext>
            </a:extLst>
          </p:cNvPr>
          <p:cNvSpPr/>
          <p:nvPr/>
        </p:nvSpPr>
        <p:spPr>
          <a:xfrm rot="1689715">
            <a:off x="7541955" y="2518795"/>
            <a:ext cx="186624" cy="31758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IBM Plex Sans" panose="020B0503050203000203" pitchFamily="34" charset="77"/>
            </a:endParaRPr>
          </a:p>
        </p:txBody>
      </p:sp>
      <p:sp>
        <p:nvSpPr>
          <p:cNvPr id="35" name="Down Arrow 34">
            <a:extLst>
              <a:ext uri="{FF2B5EF4-FFF2-40B4-BE49-F238E27FC236}">
                <a16:creationId xmlns:a16="http://schemas.microsoft.com/office/drawing/2014/main" id="{7B3E37E8-2604-EC4E-8A80-9D0DA846E18B}"/>
              </a:ext>
            </a:extLst>
          </p:cNvPr>
          <p:cNvSpPr/>
          <p:nvPr/>
        </p:nvSpPr>
        <p:spPr>
          <a:xfrm rot="1689715">
            <a:off x="5748219" y="1290366"/>
            <a:ext cx="186624" cy="31758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IBM Plex Sans" panose="020B0503050203000203" pitchFamily="34" charset="77"/>
            </a:endParaRPr>
          </a:p>
        </p:txBody>
      </p:sp>
      <p:sp>
        <p:nvSpPr>
          <p:cNvPr id="36" name="Down Arrow 35">
            <a:extLst>
              <a:ext uri="{FF2B5EF4-FFF2-40B4-BE49-F238E27FC236}">
                <a16:creationId xmlns:a16="http://schemas.microsoft.com/office/drawing/2014/main" id="{2ACF9A1E-AF2C-0347-B1F4-37D9BC3791F3}"/>
              </a:ext>
            </a:extLst>
          </p:cNvPr>
          <p:cNvSpPr/>
          <p:nvPr/>
        </p:nvSpPr>
        <p:spPr>
          <a:xfrm rot="16200000">
            <a:off x="2387555" y="3106640"/>
            <a:ext cx="184382" cy="31758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IBM Plex Sans" panose="020B0503050203000203" pitchFamily="34" charset="77"/>
            </a:endParaRPr>
          </a:p>
        </p:txBody>
      </p:sp>
      <p:sp>
        <p:nvSpPr>
          <p:cNvPr id="37" name="Down Arrow 36">
            <a:extLst>
              <a:ext uri="{FF2B5EF4-FFF2-40B4-BE49-F238E27FC236}">
                <a16:creationId xmlns:a16="http://schemas.microsoft.com/office/drawing/2014/main" id="{BE212B54-35D2-F04D-B503-326140EAEB89}"/>
              </a:ext>
            </a:extLst>
          </p:cNvPr>
          <p:cNvSpPr/>
          <p:nvPr/>
        </p:nvSpPr>
        <p:spPr>
          <a:xfrm rot="16200000">
            <a:off x="2387556" y="4912574"/>
            <a:ext cx="184382" cy="31758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IBM Plex Sans" panose="020B0503050203000203" pitchFamily="34" charset="77"/>
            </a:endParaRPr>
          </a:p>
        </p:txBody>
      </p:sp>
      <p:sp>
        <p:nvSpPr>
          <p:cNvPr id="38" name="Down Arrow 37">
            <a:extLst>
              <a:ext uri="{FF2B5EF4-FFF2-40B4-BE49-F238E27FC236}">
                <a16:creationId xmlns:a16="http://schemas.microsoft.com/office/drawing/2014/main" id="{70703413-1BE1-CF44-827E-CE0739A7F33E}"/>
              </a:ext>
            </a:extLst>
          </p:cNvPr>
          <p:cNvSpPr/>
          <p:nvPr/>
        </p:nvSpPr>
        <p:spPr>
          <a:xfrm rot="16200000">
            <a:off x="9541958" y="3351511"/>
            <a:ext cx="184382" cy="31758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IBM Plex Sans" panose="020B050305020300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9959004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AF8BF-D66A-5F4A-B0E5-C98435F6F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Attention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D4D409D-2FFC-9642-AB77-F312739FAD7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81002" y="3145835"/>
                <a:ext cx="11429999" cy="3322699"/>
              </a:xfrm>
            </p:spPr>
            <p:txBody>
              <a:bodyPr>
                <a:normAutofit fontScale="92500"/>
              </a:bodyPr>
              <a:lstStyle/>
              <a:p>
                <a:pPr marL="742950" indent="-742950">
                  <a:buFont typeface="+mj-lt"/>
                  <a:buAutoNum type="arabicPeriod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⊙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			(Conditioning)</a:t>
                </a:r>
              </a:p>
              <a:p>
                <a:pPr marL="742950" indent="-742950">
                  <a:buFont typeface="+mj-lt"/>
                  <a:buAutoNum type="arabicPeriod"/>
                </a:pPr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softmax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′)</m:t>
                        </m:r>
                      </m:e>
                    </m:func>
                  </m:oMath>
                </a14:m>
                <a:r>
                  <a:rPr lang="en-US" dirty="0"/>
                  <a:t>		 (Dot-product similarity) </a:t>
                </a:r>
              </a:p>
              <a:p>
                <a:pPr marL="742950" indent="-742950">
                  <a:buFont typeface="+mj-lt"/>
                  <a:buAutoNum type="arabicPeriod"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𝑐𝑎</m:t>
                    </m:r>
                  </m:oMath>
                </a14:m>
                <a:r>
                  <a:rPr lang="en-US" dirty="0"/>
                  <a:t>			(Content addressing)</a:t>
                </a:r>
              </a:p>
              <a:p>
                <a:pPr marL="742950" indent="-742950">
                  <a:buFont typeface="+mj-lt"/>
                  <a:buAutoNum type="arabicPeriod"/>
                </a:pPr>
                <a:r>
                  <a:rPr lang="en-US" dirty="0"/>
                  <a:t> </a:t>
                </a:r>
                <a:r>
                  <a:rPr lang="en-US" dirty="0">
                    <a:latin typeface="American Typewriter" panose="02090604020004020304" pitchFamily="18" charset="77"/>
                  </a:rPr>
                  <a:t>return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𝑐𝑎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D4D409D-2FFC-9642-AB77-F312739FAD7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1002" y="3145835"/>
                <a:ext cx="11429999" cy="3322699"/>
              </a:xfrm>
              <a:blipFill>
                <a:blip r:embed="rId2"/>
                <a:stretch>
                  <a:fillRect l="-1554" t="-3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CA87F647-F619-4248-A693-1D27B3701015}"/>
                  </a:ext>
                </a:extLst>
              </p:cNvPr>
              <p:cNvSpPr/>
              <p:nvPr/>
            </p:nvSpPr>
            <p:spPr>
              <a:xfrm>
                <a:off x="3523488" y="1133856"/>
                <a:ext cx="2743200" cy="1389888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0" dirty="0">
                    <a:latin typeface="IBM Plex Sans" panose="020B0503050203000203" pitchFamily="34" charset="77"/>
                  </a:rPr>
                  <a:t>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endParaRPr lang="en-US" dirty="0">
                  <a:latin typeface="IBM Plex Sans" panose="020B0503050203000203" pitchFamily="34" charset="77"/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CA87F647-F619-4248-A693-1D27B37010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3488" y="1133856"/>
                <a:ext cx="2743200" cy="138988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1920B9D-FFD8-9645-BDA9-7BBFF477C86F}"/>
              </a:ext>
            </a:extLst>
          </p:cNvPr>
          <p:cNvCxnSpPr>
            <a:cxnSpLocks/>
          </p:cNvCxnSpPr>
          <p:nvPr/>
        </p:nvCxnSpPr>
        <p:spPr>
          <a:xfrm>
            <a:off x="1360714" y="1503535"/>
            <a:ext cx="2107474" cy="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7CAEA94-304A-874C-A2EF-C274B37A4F6C}"/>
              </a:ext>
            </a:extLst>
          </p:cNvPr>
          <p:cNvCxnSpPr>
            <a:cxnSpLocks/>
          </p:cNvCxnSpPr>
          <p:nvPr/>
        </p:nvCxnSpPr>
        <p:spPr>
          <a:xfrm>
            <a:off x="1416014" y="2228959"/>
            <a:ext cx="2107474" cy="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BE0D9BA-2D43-EB46-8976-C1F088D36843}"/>
                  </a:ext>
                </a:extLst>
              </p:cNvPr>
              <p:cNvSpPr txBox="1"/>
              <p:nvPr/>
            </p:nvSpPr>
            <p:spPr>
              <a:xfrm>
                <a:off x="1549662" y="1133856"/>
                <a:ext cx="1613968" cy="3742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IBM Plex Sans" panose="020B0503050203000203" pitchFamily="34" charset="77"/>
                  </a:rPr>
                  <a:t>Query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>
                    <a:latin typeface="IBM Plex Sans" panose="020B0503050203000203" pitchFamily="34" charset="77"/>
                  </a:rPr>
                  <a:t> 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BE0D9BA-2D43-EB46-8976-C1F088D368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9662" y="1133856"/>
                <a:ext cx="1613968" cy="374270"/>
              </a:xfrm>
              <a:prstGeom prst="rect">
                <a:avLst/>
              </a:prstGeom>
              <a:blipFill>
                <a:blip r:embed="rId4"/>
                <a:stretch>
                  <a:fillRect l="-2344" b="-25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48813FB-FA3C-744A-B9DD-402B99F7B598}"/>
                  </a:ext>
                </a:extLst>
              </p:cNvPr>
              <p:cNvSpPr txBox="1"/>
              <p:nvPr/>
            </p:nvSpPr>
            <p:spPr>
              <a:xfrm>
                <a:off x="1549662" y="1837609"/>
                <a:ext cx="1779783" cy="3742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IBM Plex Sans" panose="020B0503050203000203" pitchFamily="34" charset="77"/>
                  </a:rPr>
                  <a:t>Keys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>
                    <a:latin typeface="IBM Plex Sans" panose="020B0503050203000203" pitchFamily="34" charset="77"/>
                  </a:rPr>
                  <a:t> 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48813FB-FA3C-744A-B9DD-402B99F7B5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9662" y="1837609"/>
                <a:ext cx="1779783" cy="374270"/>
              </a:xfrm>
              <a:prstGeom prst="rect">
                <a:avLst/>
              </a:prstGeom>
              <a:blipFill>
                <a:blip r:embed="rId5"/>
                <a:stretch>
                  <a:fillRect l="-2128" t="-333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72DA6A3-3E89-604A-A415-42AC462F8B2D}"/>
              </a:ext>
            </a:extLst>
          </p:cNvPr>
          <p:cNvCxnSpPr>
            <a:cxnSpLocks/>
          </p:cNvCxnSpPr>
          <p:nvPr/>
        </p:nvCxnSpPr>
        <p:spPr>
          <a:xfrm>
            <a:off x="6243010" y="1520615"/>
            <a:ext cx="2107474" cy="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E83DC25-BBCC-C54A-8DD0-C1E996AF0E3F}"/>
                  </a:ext>
                </a:extLst>
              </p:cNvPr>
              <p:cNvSpPr txBox="1"/>
              <p:nvPr/>
            </p:nvSpPr>
            <p:spPr>
              <a:xfrm>
                <a:off x="6376658" y="1129265"/>
                <a:ext cx="1798634" cy="3742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IBM Plex Sans" panose="020B0503050203000203" pitchFamily="34" charset="77"/>
                  </a:rPr>
                  <a:t>Content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>
                    <a:latin typeface="IBM Plex Sans" panose="020B0503050203000203" pitchFamily="34" charset="77"/>
                  </a:rPr>
                  <a:t> 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E83DC25-BBCC-C54A-8DD0-C1E996AF0E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6658" y="1129265"/>
                <a:ext cx="1798634" cy="374270"/>
              </a:xfrm>
              <a:prstGeom prst="rect">
                <a:avLst/>
              </a:prstGeom>
              <a:blipFill>
                <a:blip r:embed="rId6"/>
                <a:stretch>
                  <a:fillRect l="-2098" t="-333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706F4A3-03AB-3B4D-95FF-D34C1DE87CB0}"/>
              </a:ext>
            </a:extLst>
          </p:cNvPr>
          <p:cNvCxnSpPr>
            <a:cxnSpLocks/>
          </p:cNvCxnSpPr>
          <p:nvPr/>
        </p:nvCxnSpPr>
        <p:spPr>
          <a:xfrm>
            <a:off x="6243010" y="2226395"/>
            <a:ext cx="2107474" cy="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5F33615-64B8-7447-A0F6-1C87DE302C1C}"/>
                  </a:ext>
                </a:extLst>
              </p:cNvPr>
              <p:cNvSpPr txBox="1"/>
              <p:nvPr/>
            </p:nvSpPr>
            <p:spPr>
              <a:xfrm>
                <a:off x="6376658" y="1835045"/>
                <a:ext cx="20873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IBM Plex Sans" panose="020B0503050203000203" pitchFamily="34" charset="77"/>
                  </a:rPr>
                  <a:t>Attention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𝑐𝑎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en-US" dirty="0">
                    <a:latin typeface="IBM Plex Sans" panose="020B0503050203000203" pitchFamily="34" charset="77"/>
                  </a:rPr>
                  <a:t> 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5F33615-64B8-7447-A0F6-1C87DE302C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6658" y="1835045"/>
                <a:ext cx="2087303" cy="369332"/>
              </a:xfrm>
              <a:prstGeom prst="rect">
                <a:avLst/>
              </a:prstGeom>
              <a:blipFill>
                <a:blip r:embed="rId7"/>
                <a:stretch>
                  <a:fillRect l="-1818" t="-6667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96120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44F7AD65-EF65-8F4E-A672-4BB117799F89}"/>
              </a:ext>
            </a:extLst>
          </p:cNvPr>
          <p:cNvSpPr/>
          <p:nvPr/>
        </p:nvSpPr>
        <p:spPr>
          <a:xfrm>
            <a:off x="801189" y="848348"/>
            <a:ext cx="11164388" cy="2365115"/>
          </a:xfrm>
          <a:prstGeom prst="roundRect">
            <a:avLst/>
          </a:prstGeom>
          <a:gradFill>
            <a:gsLst>
              <a:gs pos="0">
                <a:schemeClr val="bg1"/>
              </a:gs>
              <a:gs pos="100000">
                <a:schemeClr val="accent6">
                  <a:tint val="78000"/>
                  <a:alpha val="92000"/>
                  <a:satMod val="109000"/>
                  <a:lumMod val="100000"/>
                </a:schemeClr>
              </a:gs>
            </a:gsLst>
          </a:gra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0AF8BF-D66A-5F4A-B0E5-C98435F6F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Question-driven controller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D4D409D-2FFC-9642-AB77-F312739FAD7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81003" y="3429000"/>
                <a:ext cx="4286792" cy="3039534"/>
              </a:xfrm>
            </p:spPr>
            <p:txBody>
              <a:bodyPr>
                <a:normAutofit fontScale="70000" lnSpcReduction="20000"/>
              </a:bodyPr>
              <a:lstStyle/>
              <a:p>
                <a:pPr marL="742950" indent="-742950">
                  <a:buFont typeface="+mj-lt"/>
                  <a:buAutoNum type="arabicPeriod"/>
                </a:pPr>
                <a:r>
                  <a:rPr lang="en-US" dirty="0">
                    <a:latin typeface="American Typewriter" panose="02090604020004020304" pitchFamily="18" charset="77"/>
                  </a:rPr>
                  <a:t>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>
                    <a:latin typeface="American Typewriter" panose="02090604020004020304" pitchFamily="18" charset="77"/>
                  </a:rPr>
                  <a:t> then return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742950" indent="-742950">
                  <a:buFont typeface="+mj-lt"/>
                  <a:buAutoNum type="arabicPeriod"/>
                </a:pPr>
                <a:r>
                  <a:rPr lang="en-US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𝑄𝐴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;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742950" indent="-742950">
                  <a:buFont typeface="+mj-lt"/>
                  <a:buAutoNum type="arabicPeriod"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742950" indent="-742950">
                  <a:buFont typeface="+mj-lt"/>
                  <a:buAutoNum type="arabicPeriod"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_=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𝐶𝑊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742950" indent="-742950">
                  <a:buFont typeface="+mj-lt"/>
                  <a:buAutoNum type="arabicPeriod"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𝐹𝑇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dirty="0"/>
              </a:p>
              <a:p>
                <a:pPr marL="742950" indent="-742950">
                  <a:buFont typeface="+mj-lt"/>
                  <a:buAutoNum type="arabicPeriod"/>
                </a:pPr>
                <a:r>
                  <a:rPr lang="en-US" dirty="0"/>
                  <a:t> </a:t>
                </a:r>
                <a:r>
                  <a:rPr lang="en-US" dirty="0">
                    <a:latin typeface="American Typewriter" panose="02090604020004020304" pitchFamily="18" charset="77"/>
                  </a:rPr>
                  <a:t>return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D4D409D-2FFC-9642-AB77-F312739FAD7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1003" y="3429000"/>
                <a:ext cx="4286792" cy="3039534"/>
              </a:xfrm>
              <a:blipFill>
                <a:blip r:embed="rId2"/>
                <a:stretch>
                  <a:fillRect l="-2655" t="-2083"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CA87F647-F619-4248-A693-1D27B3701015}"/>
                  </a:ext>
                </a:extLst>
              </p:cNvPr>
              <p:cNvSpPr/>
              <p:nvPr/>
            </p:nvSpPr>
            <p:spPr>
              <a:xfrm>
                <a:off x="4859319" y="936828"/>
                <a:ext cx="3770877" cy="2067619"/>
              </a:xfrm>
              <a:prstGeom prst="rect">
                <a:avLst/>
              </a:prstGeom>
              <a:gradFill>
                <a:gsLst>
                  <a:gs pos="0">
                    <a:schemeClr val="bg1"/>
                  </a:gs>
                  <a:gs pos="100000">
                    <a:schemeClr val="accent5">
                      <a:tint val="78000"/>
                      <a:alpha val="92000"/>
                      <a:satMod val="109000"/>
                      <a:lumMod val="100000"/>
                    </a:schemeClr>
                  </a:gs>
                </a:gsLst>
              </a:gradFill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dirty="0">
                    <a:latin typeface="IBM Plex Sans" panose="020B0503050203000203" pitchFamily="34" charset="77"/>
                  </a:rPr>
                  <a:t>Parameters: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>
                    <a:latin typeface="IBM Plex Sans" panose="020B0503050203000203" pitchFamily="34" charset="77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𝑄𝐴</m:t>
                    </m:r>
                  </m:oMath>
                </a14:m>
                <a:r>
                  <a:rPr lang="en-US" dirty="0">
                    <a:latin typeface="IBM Plex Sans" panose="020B0503050203000203" pitchFamily="34" charset="77"/>
                  </a:rPr>
                  <a:t>: position-aware mapping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b="0" dirty="0">
                    <a:latin typeface="IBM Plex Sans" panose="020B0503050203000203" pitchFamily="34" charset="77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>
                    <a:latin typeface="IBM Plex Sans" panose="020B0503050203000203" pitchFamily="34" charset="77"/>
                  </a:rPr>
                  <a:t>: biasing operation </a:t>
                </a:r>
                <a:endParaRPr lang="en-US" i="1" dirty="0">
                  <a:latin typeface="IBM Plex Sans" panose="020B0503050203000203" pitchFamily="34" charset="77"/>
                </a:endParaRP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>
                    <a:latin typeface="IBM Plex Sans" panose="020B0503050203000203" pitchFamily="34" charset="77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𝐴𝑇</m:t>
                    </m:r>
                  </m:oMath>
                </a14:m>
                <a:r>
                  <a:rPr lang="en-US" dirty="0">
                    <a:latin typeface="IBM Plex Sans" panose="020B0503050203000203" pitchFamily="34" charset="77"/>
                  </a:rPr>
                  <a:t>: attention module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>
                    <a:latin typeface="IBM Plex Sans" panose="020B0503050203000203" pitchFamily="34" charset="77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𝐹𝑇</m:t>
                    </m:r>
                  </m:oMath>
                </a14:m>
                <a:r>
                  <a:rPr lang="en-US" dirty="0">
                    <a:latin typeface="IBM Plex Sans" panose="020B0503050203000203" pitchFamily="34" charset="77"/>
                  </a:rPr>
                  <a:t>: temporal classifier</a:t>
                </a: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CA87F647-F619-4248-A693-1D27B37010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9319" y="936828"/>
                <a:ext cx="3770877" cy="2067619"/>
              </a:xfrm>
              <a:prstGeom prst="rect">
                <a:avLst/>
              </a:prstGeom>
              <a:blipFill>
                <a:blip r:embed="rId3"/>
                <a:stretch>
                  <a:fillRect l="-13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1920B9D-FFD8-9645-BDA9-7BBFF477C86F}"/>
              </a:ext>
            </a:extLst>
          </p:cNvPr>
          <p:cNvCxnSpPr>
            <a:cxnSpLocks/>
          </p:cNvCxnSpPr>
          <p:nvPr/>
        </p:nvCxnSpPr>
        <p:spPr>
          <a:xfrm>
            <a:off x="2011681" y="1503535"/>
            <a:ext cx="2847639" cy="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7CAEA94-304A-874C-A2EF-C274B37A4F6C}"/>
              </a:ext>
            </a:extLst>
          </p:cNvPr>
          <p:cNvCxnSpPr>
            <a:cxnSpLocks/>
          </p:cNvCxnSpPr>
          <p:nvPr/>
        </p:nvCxnSpPr>
        <p:spPr>
          <a:xfrm flipV="1">
            <a:off x="2011681" y="2333455"/>
            <a:ext cx="2835511" cy="349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BE0D9BA-2D43-EB46-8976-C1F088D36843}"/>
                  </a:ext>
                </a:extLst>
              </p:cNvPr>
              <p:cNvSpPr txBox="1"/>
              <p:nvPr/>
            </p:nvSpPr>
            <p:spPr>
              <a:xfrm>
                <a:off x="2156678" y="848348"/>
                <a:ext cx="1750799" cy="6615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latin typeface="IBM Plex Sans" panose="020B0503050203000203" pitchFamily="34" charset="77"/>
                  </a:rPr>
                  <a:t>Global context 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>
                    <a:latin typeface="IBM Plex Sans" panose="020B0503050203000203" pitchFamily="34" charset="77"/>
                  </a:rPr>
                  <a:t> 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BE0D9BA-2D43-EB46-8976-C1F088D368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6678" y="848348"/>
                <a:ext cx="1750799" cy="661591"/>
              </a:xfrm>
              <a:prstGeom prst="rect">
                <a:avLst/>
              </a:prstGeom>
              <a:blipFill>
                <a:blip r:embed="rId4"/>
                <a:stretch>
                  <a:fillRect l="-2158" t="-3774" r="-2158" b="-18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48813FB-FA3C-744A-B9DD-402B99F7B598}"/>
                  </a:ext>
                </a:extLst>
              </p:cNvPr>
              <p:cNvSpPr txBox="1"/>
              <p:nvPr/>
            </p:nvSpPr>
            <p:spPr>
              <a:xfrm>
                <a:off x="1680626" y="1720511"/>
                <a:ext cx="3111265" cy="6512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IBM Plex Sans" panose="020B0503050203000203" pitchFamily="34" charset="77"/>
                  </a:rPr>
                  <a:t>Contextual word embedding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𝐶𝑊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>
                    <a:latin typeface="IBM Plex Sans" panose="020B0503050203000203" pitchFamily="34" charset="77"/>
                  </a:rPr>
                  <a:t> 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48813FB-FA3C-744A-B9DD-402B99F7B5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0626" y="1720511"/>
                <a:ext cx="3111265" cy="651269"/>
              </a:xfrm>
              <a:prstGeom prst="rect">
                <a:avLst/>
              </a:prstGeom>
              <a:blipFill>
                <a:blip r:embed="rId5"/>
                <a:stretch>
                  <a:fillRect l="-1224" t="-1887" r="-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72DA6A3-3E89-604A-A415-42AC462F8B2D}"/>
              </a:ext>
            </a:extLst>
          </p:cNvPr>
          <p:cNvCxnSpPr>
            <a:cxnSpLocks/>
          </p:cNvCxnSpPr>
          <p:nvPr/>
        </p:nvCxnSpPr>
        <p:spPr>
          <a:xfrm>
            <a:off x="8630196" y="1972600"/>
            <a:ext cx="2107474" cy="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E83DC25-BBCC-C54A-8DD0-C1E996AF0E3F}"/>
                  </a:ext>
                </a:extLst>
              </p:cNvPr>
              <p:cNvSpPr txBox="1"/>
              <p:nvPr/>
            </p:nvSpPr>
            <p:spPr>
              <a:xfrm>
                <a:off x="8697624" y="1321330"/>
                <a:ext cx="1527982" cy="6512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latin typeface="IBM Plex Sans" panose="020B0503050203000203" pitchFamily="34" charset="77"/>
                  </a:rPr>
                  <a:t>Control state</a:t>
                </a:r>
              </a:p>
              <a:p>
                <a:pPr algn="ctr"/>
                <a:r>
                  <a:rPr lang="en-US" dirty="0">
                    <a:latin typeface="IBM Plex Sans" panose="020B0503050203000203" pitchFamily="34" charset="77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>
                    <a:latin typeface="IBM Plex Sans" panose="020B0503050203000203" pitchFamily="34" charset="77"/>
                  </a:rPr>
                  <a:t> 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E83DC25-BBCC-C54A-8DD0-C1E996AF0E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7624" y="1321330"/>
                <a:ext cx="1527982" cy="651269"/>
              </a:xfrm>
              <a:prstGeom prst="rect">
                <a:avLst/>
              </a:prstGeom>
              <a:blipFill>
                <a:blip r:embed="rId6"/>
                <a:stretch>
                  <a:fillRect l="-2479" t="-3846" r="-24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id="{49EBCDD0-C5AB-7F42-A97E-4F8F13CAB6B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478157" y="3644538"/>
                <a:ext cx="2519026" cy="1045189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lIns="91440" tIns="45720" rIns="91440" bIns="45720" rtlCol="0" anchor="ctr" anchorCtr="0">
                <a:normAutofit fontScale="32500" lnSpcReduction="20000"/>
              </a:bodyPr>
              <a:lstStyle>
                <a:lvl1pPr marL="228594" indent="-228594" algn="l" defTabSz="914377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3600" b="0" i="0" kern="1200">
                    <a:solidFill>
                      <a:schemeClr val="tx1"/>
                    </a:solidFill>
                    <a:effectLst/>
                    <a:latin typeface="IBM Plex Sans Regular" panose="020B0503050203000203" pitchFamily="34" charset="77"/>
                    <a:ea typeface="+mn-ea"/>
                    <a:cs typeface="+mn-cs"/>
                  </a:defRPr>
                </a:lvl1pPr>
                <a:lvl2pPr marL="685783" indent="-228594" algn="l" defTabSz="914377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3200" b="0" i="0" kern="1200" cap="none" baseline="0">
                    <a:solidFill>
                      <a:schemeClr val="tx1"/>
                    </a:solidFill>
                    <a:effectLst/>
                    <a:latin typeface="IBM Plex Sans Regular" panose="020B0503050203000203" pitchFamily="34" charset="77"/>
                    <a:ea typeface="+mn-ea"/>
                    <a:cs typeface="+mn-cs"/>
                  </a:defRPr>
                </a:lvl2pPr>
                <a:lvl3pPr marL="1142971" indent="-228594" algn="l" defTabSz="914377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2800" b="0" i="0" kern="1200">
                    <a:solidFill>
                      <a:schemeClr val="tx1"/>
                    </a:solidFill>
                    <a:effectLst/>
                    <a:latin typeface="IBM Plex Sans Regular" panose="020B0503050203000203" pitchFamily="34" charset="77"/>
                    <a:ea typeface="+mn-ea"/>
                    <a:cs typeface="+mn-cs"/>
                  </a:defRPr>
                </a:lvl3pPr>
                <a:lvl4pPr marL="1600160" indent="-228594" algn="l" defTabSz="914377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2400" b="0" i="0" kern="1200" cap="none" baseline="0">
                    <a:solidFill>
                      <a:schemeClr val="tx1"/>
                    </a:solidFill>
                    <a:effectLst/>
                    <a:latin typeface="IBM Plex Sans Regular" panose="020B0503050203000203" pitchFamily="34" charset="77"/>
                    <a:ea typeface="+mn-ea"/>
                    <a:cs typeface="+mn-cs"/>
                  </a:defRPr>
                </a:lvl4pPr>
                <a:lvl5pPr marL="2057349" indent="-228594" algn="l" defTabSz="914377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2400" b="0" i="0" kern="1200">
                    <a:solidFill>
                      <a:schemeClr val="tx1"/>
                    </a:solidFill>
                    <a:effectLst/>
                    <a:latin typeface="IBM Plex Sans Regular" panose="020B0503050203000203" pitchFamily="34" charset="77"/>
                    <a:ea typeface="+mn-ea"/>
                    <a:cs typeface="+mn-cs"/>
                  </a:defRPr>
                </a:lvl5pPr>
                <a:lvl6pPr marL="2514537" indent="-228594" algn="l" defTabSz="914377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2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6pPr>
                <a:lvl7pPr marL="2971726" indent="-228594" algn="l" defTabSz="914377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2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7pPr>
                <a:lvl8pPr marL="3428914" indent="-228594" algn="l" defTabSz="914377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200" kern="1200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8pPr>
                <a:lvl9pPr marL="3886103" indent="-228594" algn="l" defTabSz="914377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200" kern="1200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9pPr>
              </a:lstStyle>
              <a:p>
                <a:pPr marL="233363" indent="-233363"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[0,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−1]</m:t>
                    </m:r>
                  </m:oMath>
                </a14:m>
                <a:r>
                  <a:rPr lang="en-US" dirty="0"/>
                  <a:t> : reasoning step</a:t>
                </a:r>
              </a:p>
              <a:p>
                <a:pPr marL="233363" indent="-233363"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lang="en-US" dirty="0"/>
                  <a:t> : frame number</a:t>
                </a:r>
              </a:p>
              <a:p>
                <a:pPr marL="233363" indent="-233363"/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+ 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: time index </a:t>
                </a:r>
              </a:p>
            </p:txBody>
          </p:sp>
        </mc:Choice>
        <mc:Fallback xmlns=""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id="{49EBCDD0-C5AB-7F42-A97E-4F8F13CAB6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8157" y="3644538"/>
                <a:ext cx="2519026" cy="1045189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9184874-0342-A348-8215-5EF9DEA4F879}"/>
              </a:ext>
            </a:extLst>
          </p:cNvPr>
          <p:cNvCxnSpPr>
            <a:cxnSpLocks/>
          </p:cNvCxnSpPr>
          <p:nvPr/>
        </p:nvCxnSpPr>
        <p:spPr>
          <a:xfrm>
            <a:off x="2011681" y="2877172"/>
            <a:ext cx="2847639" cy="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79F5491-D8B4-5C42-9DDC-D0A7B90B98AF}"/>
                  </a:ext>
                </a:extLst>
              </p:cNvPr>
              <p:cNvSpPr txBox="1"/>
              <p:nvPr/>
            </p:nvSpPr>
            <p:spPr>
              <a:xfrm>
                <a:off x="2379496" y="2495744"/>
                <a:ext cx="1527982" cy="3742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>
                    <a:latin typeface="IBM Plex Sans" panose="020B0503050203000203" pitchFamily="34" charset="77"/>
                  </a:rPr>
                  <a:t> </a:t>
                </a: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79F5491-D8B4-5C42-9DDC-D0A7B90B98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9496" y="2495744"/>
                <a:ext cx="1527982" cy="37427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9E2BA54-ACBC-2F47-815B-CF58FD94D931}"/>
              </a:ext>
            </a:extLst>
          </p:cNvPr>
          <p:cNvCxnSpPr>
            <a:cxnSpLocks/>
          </p:cNvCxnSpPr>
          <p:nvPr/>
        </p:nvCxnSpPr>
        <p:spPr>
          <a:xfrm>
            <a:off x="8630196" y="2814157"/>
            <a:ext cx="2107474" cy="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4B20014-8625-5346-BBC2-F845CC9A3F1C}"/>
                  </a:ext>
                </a:extLst>
              </p:cNvPr>
              <p:cNvSpPr txBox="1"/>
              <p:nvPr/>
            </p:nvSpPr>
            <p:spPr>
              <a:xfrm>
                <a:off x="8630196" y="2176943"/>
                <a:ext cx="2590774" cy="6512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latin typeface="IBM Plex Sans" panose="020B0503050203000203" pitchFamily="34" charset="77"/>
                  </a:rPr>
                  <a:t>Temporal classification</a:t>
                </a:r>
              </a:p>
              <a:p>
                <a:pPr algn="ctr"/>
                <a:r>
                  <a:rPr lang="en-US" dirty="0">
                    <a:latin typeface="IBM Plex Sans" panose="020B0503050203000203" pitchFamily="34" charset="77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>
                    <a:latin typeface="IBM Plex Sans" panose="020B0503050203000203" pitchFamily="34" charset="77"/>
                  </a:rPr>
                  <a:t> </a:t>
                </a: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4B20014-8625-5346-BBC2-F845CC9A3F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0196" y="2176943"/>
                <a:ext cx="2590774" cy="651269"/>
              </a:xfrm>
              <a:prstGeom prst="rect">
                <a:avLst/>
              </a:prstGeom>
              <a:blipFill>
                <a:blip r:embed="rId9"/>
                <a:stretch>
                  <a:fillRect l="-1463" t="-1887" r="-9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61B5C57A-1DA6-DA4D-9AEF-DE218A7D9B78}"/>
              </a:ext>
            </a:extLst>
          </p:cNvPr>
          <p:cNvSpPr txBox="1">
            <a:spLocks/>
          </p:cNvSpPr>
          <p:nvPr/>
        </p:nvSpPr>
        <p:spPr>
          <a:xfrm>
            <a:off x="5096694" y="3429000"/>
            <a:ext cx="5128912" cy="303953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594" indent="-228594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3600" b="0" i="0" kern="1200">
                <a:solidFill>
                  <a:schemeClr val="tx1"/>
                </a:solidFill>
                <a:effectLst/>
                <a:latin typeface="IBM Plex Sans Regular" panose="020B0503050203000203" pitchFamily="34" charset="77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3200" b="0" i="0" kern="1200" cap="none" baseline="0">
                <a:solidFill>
                  <a:schemeClr val="tx1"/>
                </a:solidFill>
                <a:effectLst/>
                <a:latin typeface="IBM Plex Sans Regular" panose="020B0503050203000203" pitchFamily="34" charset="77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800" b="0" i="0" kern="1200">
                <a:solidFill>
                  <a:schemeClr val="tx1"/>
                </a:solidFill>
                <a:effectLst/>
                <a:latin typeface="IBM Plex Sans Regular" panose="020B0503050203000203" pitchFamily="34" charset="77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 b="0" i="0" kern="1200" cap="none" baseline="0">
                <a:solidFill>
                  <a:schemeClr val="tx1"/>
                </a:solidFill>
                <a:effectLst/>
                <a:latin typeface="IBM Plex Sans Regular" panose="020B0503050203000203" pitchFamily="34" charset="77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effectLst/>
                <a:latin typeface="IBM Plex Sans Regular" panose="020B0503050203000203" pitchFamily="34" charset="77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100" dirty="0"/>
          </a:p>
          <a:p>
            <a:pPr marL="0" indent="0">
              <a:buNone/>
            </a:pPr>
            <a:r>
              <a:rPr lang="en-US" sz="2100" dirty="0"/>
              <a:t>// </a:t>
            </a:r>
            <a:r>
              <a:rPr lang="en-US" sz="2100" i="1" dirty="0"/>
              <a:t>linear layer</a:t>
            </a:r>
          </a:p>
          <a:p>
            <a:pPr marL="0" indent="0">
              <a:buNone/>
            </a:pPr>
            <a:r>
              <a:rPr lang="en-US" sz="2100" dirty="0"/>
              <a:t>// </a:t>
            </a:r>
            <a:r>
              <a:rPr lang="en-US" sz="2100" i="1" dirty="0"/>
              <a:t>linear layer</a:t>
            </a:r>
            <a:endParaRPr lang="en-US" sz="2100" dirty="0"/>
          </a:p>
          <a:p>
            <a:pPr marL="0" indent="0">
              <a:buNone/>
            </a:pPr>
            <a:endParaRPr lang="en-US" sz="2100" dirty="0"/>
          </a:p>
          <a:p>
            <a:pPr marL="0" indent="0">
              <a:buNone/>
            </a:pPr>
            <a:r>
              <a:rPr lang="en-US" sz="2100" dirty="0"/>
              <a:t>// </a:t>
            </a:r>
            <a:r>
              <a:rPr lang="en-US" sz="2100" i="1" dirty="0"/>
              <a:t>2-layer FFN with ELU hidden activation</a:t>
            </a:r>
          </a:p>
        </p:txBody>
      </p:sp>
    </p:spTree>
    <p:extLst>
      <p:ext uri="{BB962C8B-B14F-4D97-AF65-F5344CB8AC3E}">
        <p14:creationId xmlns:p14="http://schemas.microsoft.com/office/powerpoint/2010/main" val="100953454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13874</TotalTime>
  <Words>1314</Words>
  <Application>Microsoft Macintosh PowerPoint</Application>
  <PresentationFormat>Widescreen</PresentationFormat>
  <Paragraphs>236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American Typewriter</vt:lpstr>
      <vt:lpstr>Arial</vt:lpstr>
      <vt:lpstr>Calibri</vt:lpstr>
      <vt:lpstr>Cambria Math</vt:lpstr>
      <vt:lpstr>Gill Sans MT</vt:lpstr>
      <vt:lpstr>Helvetica Neue</vt:lpstr>
      <vt:lpstr>IBM Plex Sans</vt:lpstr>
      <vt:lpstr>IBM Plex Sans Regular</vt:lpstr>
      <vt:lpstr>Gallery</vt:lpstr>
      <vt:lpstr>PowerPoint Presentation</vt:lpstr>
      <vt:lpstr>Naming…</vt:lpstr>
      <vt:lpstr>Design of the new model</vt:lpstr>
      <vt:lpstr>Notation</vt:lpstr>
      <vt:lpstr>Equations for transient tensors</vt:lpstr>
      <vt:lpstr>Equations for recurrent tensors</vt:lpstr>
      <vt:lpstr>PowerPoint Presentation</vt:lpstr>
      <vt:lpstr>Attention</vt:lpstr>
      <vt:lpstr>Question-driven controller</vt:lpstr>
      <vt:lpstr>Visual Retrieval Unit</vt:lpstr>
      <vt:lpstr>Memory Retrieval Unit</vt:lpstr>
      <vt:lpstr>Matching Unit</vt:lpstr>
      <vt:lpstr>Matching Unit</vt:lpstr>
      <vt:lpstr>Memory Update Unit</vt:lpstr>
      <vt:lpstr>Thought Unit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Jayram Thathachar</dc:creator>
  <cp:lastModifiedBy>Vincent albouy</cp:lastModifiedBy>
  <cp:revision>577</cp:revision>
  <cp:lastPrinted>2019-06-22T19:59:08Z</cp:lastPrinted>
  <dcterms:created xsi:type="dcterms:W3CDTF">2018-02-16T02:07:26Z</dcterms:created>
  <dcterms:modified xsi:type="dcterms:W3CDTF">2019-09-14T02:56:14Z</dcterms:modified>
</cp:coreProperties>
</file>