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1"/>
  </p:notesMasterIdLst>
  <p:sldIdLst>
    <p:sldId id="974" r:id="rId2"/>
    <p:sldId id="991" r:id="rId3"/>
    <p:sldId id="992" r:id="rId4"/>
    <p:sldId id="971" r:id="rId5"/>
    <p:sldId id="990" r:id="rId6"/>
    <p:sldId id="995" r:id="rId7"/>
    <p:sldId id="999" r:id="rId8"/>
    <p:sldId id="1004" r:id="rId9"/>
    <p:sldId id="1000" r:id="rId10"/>
    <p:sldId id="1005" r:id="rId11"/>
    <p:sldId id="1003" r:id="rId12"/>
    <p:sldId id="987" r:id="rId13"/>
    <p:sldId id="993" r:id="rId14"/>
    <p:sldId id="978" r:id="rId15"/>
    <p:sldId id="979" r:id="rId16"/>
    <p:sldId id="981" r:id="rId17"/>
    <p:sldId id="1006" r:id="rId18"/>
    <p:sldId id="982" r:id="rId19"/>
    <p:sldId id="9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00"/>
    <a:srgbClr val="384EC4"/>
    <a:srgbClr val="D5FDA9"/>
    <a:srgbClr val="FBFF9B"/>
    <a:srgbClr val="00CEE3"/>
    <a:srgbClr val="FF40FF"/>
    <a:srgbClr val="FF71FF"/>
    <a:srgbClr val="006700"/>
    <a:srgbClr val="FAECF9"/>
    <a:srgbClr val="00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3"/>
    <p:restoredTop sz="92721"/>
  </p:normalViewPr>
  <p:slideViewPr>
    <p:cSldViewPr snapToGrid="0" snapToObjects="1">
      <p:cViewPr varScale="1">
        <p:scale>
          <a:sx n="122" d="100"/>
          <a:sy n="122" d="100"/>
        </p:scale>
        <p:origin x="9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yram/research/Topic/Machine%20Intelligence/Visual%20Reasoning/presentations/Results%20paper%20VIGIL_v1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yram/research/Topic/Machine%20Intelligence/VQA/COG_publications/2019_neurips_vigil/results/Results%20paper%20VIGIL_v15_tem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016479888253169E-2"/>
          <c:y val="3.4870697798196279E-2"/>
          <c:w val="0.87813139080321501"/>
          <c:h val="0.56234085602337602"/>
        </c:manualLayout>
      </c:layout>
      <c:barChart>
        <c:barDir val="col"/>
        <c:grouping val="clustered"/>
        <c:varyColors val="0"/>
        <c:ser>
          <c:idx val="0"/>
          <c:order val="0"/>
          <c:tx>
            <c:v>SAMNet</c:v>
          </c:tx>
          <c:spPr>
            <a:pattFill prst="pct5">
              <a:fgClr>
                <a:schemeClr val="bg1">
                  <a:lumMod val="75000"/>
                </a:schemeClr>
              </a:fgClr>
              <a:bgClr>
                <a:srgbClr val="002060"/>
              </a:bgClr>
            </a:pattFill>
            <a:ln>
              <a:noFill/>
            </a:ln>
            <a:effectLst/>
          </c:spPr>
          <c:invertIfNegative val="0"/>
          <c:cat>
            <c:strRef>
              <c:f>Sheet1!$A$15:$A$37</c:f>
              <c:strCache>
                <c:ptCount val="23"/>
                <c:pt idx="0">
                  <c:v>AndCompareColor</c:v>
                </c:pt>
                <c:pt idx="1">
                  <c:v>AndCompareShape</c:v>
                </c:pt>
                <c:pt idx="2">
                  <c:v>AndSimpleCompareColor</c:v>
                </c:pt>
                <c:pt idx="3">
                  <c:v>AndSimpleCompareShape</c:v>
                </c:pt>
                <c:pt idx="4">
                  <c:v>CompareColor</c:v>
                </c:pt>
                <c:pt idx="5">
                  <c:v>CompareShape</c:v>
                </c:pt>
                <c:pt idx="6">
                  <c:v>Exist</c:v>
                </c:pt>
                <c:pt idx="7">
                  <c:v>ExistColor</c:v>
                </c:pt>
                <c:pt idx="8">
                  <c:v>ExistColorOf</c:v>
                </c:pt>
                <c:pt idx="9">
                  <c:v>ExistColorSpace</c:v>
                </c:pt>
                <c:pt idx="10">
                  <c:v>ExistLastColorSameShape</c:v>
                </c:pt>
                <c:pt idx="11">
                  <c:v>ExistLastObjectSameObject</c:v>
                </c:pt>
                <c:pt idx="12">
                  <c:v>ExistLastShapeSameColor</c:v>
                </c:pt>
                <c:pt idx="13">
                  <c:v>ExistShape</c:v>
                </c:pt>
                <c:pt idx="14">
                  <c:v>ExistShapeOf</c:v>
                </c:pt>
                <c:pt idx="15">
                  <c:v>ExistShapeSpace</c:v>
                </c:pt>
                <c:pt idx="16">
                  <c:v>ExistSpace</c:v>
                </c:pt>
                <c:pt idx="17">
                  <c:v>GetColor</c:v>
                </c:pt>
                <c:pt idx="18">
                  <c:v>GetColorSpace</c:v>
                </c:pt>
                <c:pt idx="19">
                  <c:v>GetShape</c:v>
                </c:pt>
                <c:pt idx="20">
                  <c:v>GetShapeSpace</c:v>
                </c:pt>
                <c:pt idx="21">
                  <c:v>SimpleCompareShape</c:v>
                </c:pt>
                <c:pt idx="22">
                  <c:v>SimpleCompareColor</c:v>
                </c:pt>
              </c:strCache>
            </c:strRef>
          </c:cat>
          <c:val>
            <c:numRef>
              <c:f>Sheet1!$P$15:$P$37</c:f>
              <c:numCache>
                <c:formatCode>0.0%</c:formatCode>
                <c:ptCount val="23"/>
                <c:pt idx="0">
                  <c:v>0.80625043230000004</c:v>
                </c:pt>
                <c:pt idx="1">
                  <c:v>0.80084048129999996</c:v>
                </c:pt>
                <c:pt idx="2">
                  <c:v>0.99428281460000001</c:v>
                </c:pt>
                <c:pt idx="3">
                  <c:v>0.99219719009999996</c:v>
                </c:pt>
                <c:pt idx="4">
                  <c:v>0.99653427920000004</c:v>
                </c:pt>
                <c:pt idx="5">
                  <c:v>0.99208289670000005</c:v>
                </c:pt>
                <c:pt idx="6">
                  <c:v>0.99847104890000005</c:v>
                </c:pt>
                <c:pt idx="7">
                  <c:v>0.99882303770000003</c:v>
                </c:pt>
                <c:pt idx="8">
                  <c:v>0.99831557859999998</c:v>
                </c:pt>
                <c:pt idx="9">
                  <c:v>0.90776715659999996</c:v>
                </c:pt>
                <c:pt idx="10">
                  <c:v>0.97976064770000004</c:v>
                </c:pt>
                <c:pt idx="11">
                  <c:v>0.97531038370000001</c:v>
                </c:pt>
                <c:pt idx="12">
                  <c:v>0.97492080250000002</c:v>
                </c:pt>
                <c:pt idx="13">
                  <c:v>0.99978000700000003</c:v>
                </c:pt>
                <c:pt idx="14">
                  <c:v>0.99240861270000003</c:v>
                </c:pt>
                <c:pt idx="15">
                  <c:v>0.90513366179999999</c:v>
                </c:pt>
                <c:pt idx="16">
                  <c:v>0.93313131999999999</c:v>
                </c:pt>
                <c:pt idx="17">
                  <c:v>0.99980693229999995</c:v>
                </c:pt>
                <c:pt idx="18">
                  <c:v>0.95388314500000004</c:v>
                </c:pt>
                <c:pt idx="19">
                  <c:v>0.9992844568</c:v>
                </c:pt>
                <c:pt idx="20">
                  <c:v>0.94336381000000002</c:v>
                </c:pt>
                <c:pt idx="21">
                  <c:v>0.9988642043</c:v>
                </c:pt>
                <c:pt idx="22">
                  <c:v>0.99874093990000001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D-FE4A-BD33-1BA641441F34}"/>
            </c:ext>
          </c:extLst>
        </c:ser>
        <c:ser>
          <c:idx val="1"/>
          <c:order val="1"/>
          <c:tx>
            <c:v>COG</c:v>
          </c:tx>
          <c:spPr>
            <a:pattFill prst="ltUpDiag">
              <a:fgClr>
                <a:schemeClr val="bg1">
                  <a:lumMod val="75000"/>
                </a:schemeClr>
              </a:fgClr>
              <a:bgClr>
                <a:srgbClr val="FF0000"/>
              </a:bgClr>
            </a:pattFill>
            <a:ln>
              <a:noFill/>
            </a:ln>
            <a:effectLst/>
          </c:spPr>
          <c:invertIfNegative val="0"/>
          <c:val>
            <c:numRef>
              <c:f>Sheet1!$W$15:$W$37</c:f>
              <c:numCache>
                <c:formatCode>0.00%</c:formatCode>
                <c:ptCount val="23"/>
                <c:pt idx="0">
                  <c:v>0.51400000000000001</c:v>
                </c:pt>
                <c:pt idx="1">
                  <c:v>0.50700000000000001</c:v>
                </c:pt>
                <c:pt idx="2">
                  <c:v>0.78200000000000003</c:v>
                </c:pt>
                <c:pt idx="3">
                  <c:v>0.77900000000000003</c:v>
                </c:pt>
                <c:pt idx="4">
                  <c:v>0.501</c:v>
                </c:pt>
                <c:pt idx="5">
                  <c:v>0.505</c:v>
                </c:pt>
                <c:pt idx="6">
                  <c:v>0.99299999999999999</c:v>
                </c:pt>
                <c:pt idx="7">
                  <c:v>0.89800000000000002</c:v>
                </c:pt>
                <c:pt idx="8">
                  <c:v>0.73099999999999998</c:v>
                </c:pt>
                <c:pt idx="9">
                  <c:v>0.89200000000000002</c:v>
                </c:pt>
                <c:pt idx="10">
                  <c:v>0.504</c:v>
                </c:pt>
                <c:pt idx="11">
                  <c:v>0.60199999999999998</c:v>
                </c:pt>
                <c:pt idx="12">
                  <c:v>0.503</c:v>
                </c:pt>
                <c:pt idx="13">
                  <c:v>0.92500000000000004</c:v>
                </c:pt>
                <c:pt idx="14">
                  <c:v>0.72699999999999998</c:v>
                </c:pt>
                <c:pt idx="15">
                  <c:v>0.89800000000000002</c:v>
                </c:pt>
                <c:pt idx="16">
                  <c:v>0.92800000000000005</c:v>
                </c:pt>
                <c:pt idx="17">
                  <c:v>0.97899999999999998</c:v>
                </c:pt>
                <c:pt idx="18">
                  <c:v>0.92300000000000004</c:v>
                </c:pt>
                <c:pt idx="19">
                  <c:v>0.97099999999999997</c:v>
                </c:pt>
                <c:pt idx="20">
                  <c:v>0.90300000000000002</c:v>
                </c:pt>
                <c:pt idx="21">
                  <c:v>0.99299999999999999</c:v>
                </c:pt>
                <c:pt idx="22">
                  <c:v>0.99299999999999999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BD-FE4A-BD33-1BA641441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113063551"/>
        <c:axId val="1238457167"/>
      </c:barChart>
      <c:catAx>
        <c:axId val="111306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36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457167"/>
        <c:crosses val="autoZero"/>
        <c:auto val="0"/>
        <c:lblAlgn val="ctr"/>
        <c:lblOffset val="100"/>
        <c:noMultiLvlLbl val="0"/>
      </c:catAx>
      <c:valAx>
        <c:axId val="1238457167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06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492116188318334"/>
          <c:y val="0.8279845065767355"/>
          <c:w val="0.29015758968868915"/>
          <c:h val="8.61662458405096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76116984825164"/>
          <c:y val="3.9294536943767687E-2"/>
          <c:w val="0.87449461002503959"/>
          <c:h val="0.479435014966284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Sheet1!$AE$40</c:f>
              <c:strCache>
                <c:ptCount val="1"/>
                <c:pt idx="0">
                  <c:v>SAMNet</c:v>
                </c:pt>
              </c:strCache>
            </c:strRef>
          </c:tx>
          <c:spPr>
            <a:pattFill prst="pct5">
              <a:fgClr>
                <a:schemeClr val="bg1"/>
              </a:fgClr>
              <a:bgClr>
                <a:srgbClr val="002060"/>
              </a:bgClr>
            </a:pattFill>
            <a:ln>
              <a:noFill/>
            </a:ln>
            <a:effectLst/>
          </c:spPr>
          <c:invertIfNegative val="0"/>
          <c:cat>
            <c:strRef>
              <c:f>Sheet1!$AD$41:$AD$44</c:f>
              <c:strCache>
                <c:ptCount val="4"/>
                <c:pt idx="0">
                  <c:v>Simple - Simple</c:v>
                </c:pt>
                <c:pt idx="1">
                  <c:v>Simple - Hard</c:v>
                </c:pt>
                <c:pt idx="2">
                  <c:v>Simple - Hard (Finetuning)</c:v>
                </c:pt>
                <c:pt idx="3">
                  <c:v>Hard - Hard</c:v>
                </c:pt>
              </c:strCache>
            </c:strRef>
          </c:cat>
          <c:val>
            <c:numRef>
              <c:f>Sheet1!$AE$41:$AE$44</c:f>
              <c:numCache>
                <c:formatCode>0.0%</c:formatCode>
                <c:ptCount val="4"/>
                <c:pt idx="0">
                  <c:v>0.97991424800000004</c:v>
                </c:pt>
                <c:pt idx="1">
                  <c:v>0.91630190609999995</c:v>
                </c:pt>
                <c:pt idx="2">
                  <c:v>0.96685707570000001</c:v>
                </c:pt>
                <c:pt idx="3">
                  <c:v>0.96124106649999996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59-C643-B46C-0206C246BC19}"/>
            </c:ext>
          </c:extLst>
        </c:ser>
        <c:ser>
          <c:idx val="1"/>
          <c:order val="1"/>
          <c:tx>
            <c:strRef>
              <c:f>Sheet1!$AF$40</c:f>
              <c:strCache>
                <c:ptCount val="1"/>
                <c:pt idx="0">
                  <c:v>COG</c:v>
                </c:pt>
              </c:strCache>
            </c:strRef>
          </c:tx>
          <c:spPr>
            <a:pattFill prst="ltUpDiag">
              <a:fgClr>
                <a:schemeClr val="bg1"/>
              </a:fgClr>
              <a:bgClr>
                <a:srgbClr val="C00000"/>
              </a:bgClr>
            </a:pattFill>
            <a:ln>
              <a:noFill/>
            </a:ln>
            <a:effectLst/>
          </c:spPr>
          <c:invertIfNegative val="0"/>
          <c:cat>
            <c:strRef>
              <c:f>Sheet1!$AD$41:$AD$44</c:f>
              <c:strCache>
                <c:ptCount val="4"/>
                <c:pt idx="0">
                  <c:v>Simple - Simple</c:v>
                </c:pt>
                <c:pt idx="1">
                  <c:v>Simple - Hard</c:v>
                </c:pt>
                <c:pt idx="2">
                  <c:v>Simple - Hard (Finetuning)</c:v>
                </c:pt>
                <c:pt idx="3">
                  <c:v>Hard - Hard</c:v>
                </c:pt>
              </c:strCache>
            </c:strRef>
          </c:cat>
          <c:val>
            <c:numRef>
              <c:f>Sheet1!$AF$41:$AF$44</c:f>
              <c:numCache>
                <c:formatCode>0.0%</c:formatCode>
                <c:ptCount val="4"/>
                <c:pt idx="0">
                  <c:v>0.97599999999999998</c:v>
                </c:pt>
                <c:pt idx="1">
                  <c:v>0.65900000000000003</c:v>
                </c:pt>
                <c:pt idx="2">
                  <c:v>0.78100000000000003</c:v>
                </c:pt>
                <c:pt idx="3">
                  <c:v>0.80100000000000005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59-C643-B46C-0206C246B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4949951"/>
        <c:axId val="1070371615"/>
      </c:barChart>
      <c:catAx>
        <c:axId val="102494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371615"/>
        <c:crosses val="autoZero"/>
        <c:auto val="1"/>
        <c:lblAlgn val="ctr"/>
        <c:lblOffset val="100"/>
        <c:noMultiLvlLbl val="0"/>
      </c:catAx>
      <c:valAx>
        <c:axId val="1070371615"/>
        <c:scaling>
          <c:orientation val="minMax"/>
          <c:max val="1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94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48908613085837"/>
          <c:y val="0.70720134537866608"/>
          <c:w val="0.30585042719136729"/>
          <c:h val="7.92338955702942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02041-D519-504B-8181-38112A1AB89D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DC25F-5D2E-734A-AD91-CAE0D9EC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Popular dataset that brought into sharp focus the challenges of visual reasoning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DC25F-5D2E-734A-AD91-CAE0D9EC39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0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651" y="1075269"/>
            <a:ext cx="11046940" cy="2276929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651" y="3704891"/>
            <a:ext cx="11046940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3200" b="0" cap="all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6651" y="3545475"/>
            <a:ext cx="11046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4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980389"/>
            <a:ext cx="11429999" cy="5488145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1E7C8-99D2-0B41-A572-110671D01B60}"/>
              </a:ext>
            </a:extLst>
          </p:cNvPr>
          <p:cNvCxnSpPr>
            <a:cxnSpLocks/>
          </p:cNvCxnSpPr>
          <p:nvPr userDrawn="1"/>
        </p:nvCxnSpPr>
        <p:spPr>
          <a:xfrm>
            <a:off x="376315" y="761995"/>
            <a:ext cx="114346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845E6A3-19FE-9747-8818-BC6CBA160903}"/>
              </a:ext>
            </a:extLst>
          </p:cNvPr>
          <p:cNvSpPr/>
          <p:nvPr userDrawn="1"/>
        </p:nvSpPr>
        <p:spPr>
          <a:xfrm>
            <a:off x="2" y="6564795"/>
            <a:ext cx="12191999" cy="29320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8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431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1119"/>
            <a:ext cx="11430000" cy="668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923827"/>
            <a:ext cx="11430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978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5" r:id="rId3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rgbClr val="384EC4"/>
          </a:solidFill>
          <a:effectLst/>
          <a:latin typeface="IBM Plex Sans Regular" panose="020B0503050203000203" pitchFamily="34" charset="77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effectLst/>
          <a:latin typeface="IBM Plex Sans Regular" panose="020B0503050203000203" pitchFamily="34" charset="77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b="0" i="0" kern="1200" cap="none" baseline="0">
          <a:solidFill>
            <a:schemeClr val="tx1"/>
          </a:solidFill>
          <a:effectLst/>
          <a:latin typeface="IBM Plex Sans Regular" panose="020B0503050203000203" pitchFamily="34" charset="77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effectLst/>
          <a:latin typeface="IBM Plex Sans Regular" panose="020B0503050203000203" pitchFamily="34" charset="77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b="0" i="0" kern="1200" cap="none" baseline="0">
          <a:solidFill>
            <a:schemeClr val="tx1"/>
          </a:solidFill>
          <a:effectLst/>
          <a:latin typeface="IBM Plex Sans Regular" panose="020B0503050203000203" pitchFamily="34" charset="77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effectLst/>
          <a:latin typeface="IBM Plex Sans Regular" panose="020B0503050203000203" pitchFamily="34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5C4BC-A4C2-AB4A-AB9C-70E1C8D58D81}"/>
              </a:ext>
            </a:extLst>
          </p:cNvPr>
          <p:cNvSpPr txBox="1"/>
          <p:nvPr/>
        </p:nvSpPr>
        <p:spPr>
          <a:xfrm>
            <a:off x="501806" y="1523999"/>
            <a:ext cx="1116237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BM Plex Sans" panose="020B0503050203000203" pitchFamily="34" charset="0"/>
              </a:rPr>
              <a:t>Learning Multi-Step </a:t>
            </a:r>
            <a:r>
              <a:rPr lang="en-US" sz="4000" dirty="0" err="1">
                <a:latin typeface="IBM Plex Sans" panose="020B0503050203000203" pitchFamily="34" charset="0"/>
              </a:rPr>
              <a:t>Spatio</a:t>
            </a:r>
            <a:r>
              <a:rPr lang="en-US" sz="4000" dirty="0">
                <a:latin typeface="IBM Plex Sans" panose="020B0503050203000203" pitchFamily="34" charset="0"/>
              </a:rPr>
              <a:t>-Temporal Reasoning </a:t>
            </a:r>
            <a:br>
              <a:rPr lang="en-US" sz="4000" dirty="0">
                <a:latin typeface="IBM Plex Sans" panose="020B0503050203000203" pitchFamily="34" charset="0"/>
              </a:rPr>
            </a:br>
            <a:r>
              <a:rPr lang="en-US" sz="4000" dirty="0">
                <a:latin typeface="IBM Plex Sans" panose="020B0503050203000203" pitchFamily="34" charset="0"/>
              </a:rPr>
              <a:t>with </a:t>
            </a:r>
            <a:br>
              <a:rPr lang="en-US" sz="4000" dirty="0">
                <a:latin typeface="IBM Plex Sans" panose="020B0503050203000203" pitchFamily="34" charset="0"/>
              </a:rPr>
            </a:br>
            <a:r>
              <a:rPr lang="en-US" sz="4000" dirty="0">
                <a:latin typeface="IBM Plex Sans" panose="020B0503050203000203" pitchFamily="34" charset="0"/>
              </a:rPr>
              <a:t>Selective Attention Memory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FA437-C1FD-1445-B053-7963B5700521}"/>
              </a:ext>
            </a:extLst>
          </p:cNvPr>
          <p:cNvSpPr txBox="1"/>
          <p:nvPr/>
        </p:nvSpPr>
        <p:spPr>
          <a:xfrm>
            <a:off x="1273097" y="4089695"/>
            <a:ext cx="9645805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IBM Plex Sans" panose="020B0503050203000203" pitchFamily="34" charset="0"/>
              </a:rPr>
              <a:t>T.S. Jayram</a:t>
            </a:r>
            <a:r>
              <a:rPr lang="en-US" sz="3200" dirty="0">
                <a:latin typeface="IBM Plex Sans" panose="020B0503050203000203" pitchFamily="34" charset="0"/>
              </a:rPr>
              <a:t>, Tomasz </a:t>
            </a:r>
            <a:r>
              <a:rPr lang="en-US" sz="3200" dirty="0" err="1">
                <a:latin typeface="IBM Plex Sans" panose="020B0503050203000203" pitchFamily="34" charset="0"/>
              </a:rPr>
              <a:t>Kornuta</a:t>
            </a:r>
            <a:r>
              <a:rPr lang="en-US" sz="3200" dirty="0">
                <a:latin typeface="IBM Plex Sans" panose="020B0503050203000203" pitchFamily="34" charset="0"/>
              </a:rPr>
              <a:t>, Vincent </a:t>
            </a:r>
            <a:r>
              <a:rPr lang="en-US" sz="3200" dirty="0" err="1">
                <a:latin typeface="IBM Plex Sans" panose="020B0503050203000203" pitchFamily="34" charset="0"/>
              </a:rPr>
              <a:t>Albouy</a:t>
            </a:r>
            <a:r>
              <a:rPr lang="en-US" sz="3200" dirty="0">
                <a:latin typeface="IBM Plex Sans" panose="020B0503050203000203" pitchFamily="34" charset="0"/>
              </a:rPr>
              <a:t>, </a:t>
            </a:r>
          </a:p>
          <a:p>
            <a:pPr algn="ctr"/>
            <a:r>
              <a:rPr lang="en-US" sz="3200" dirty="0">
                <a:latin typeface="IBM Plex Sans" panose="020B0503050203000203" pitchFamily="34" charset="0"/>
              </a:rPr>
              <a:t>Emre </a:t>
            </a:r>
            <a:r>
              <a:rPr lang="en-US" sz="3200" dirty="0" err="1">
                <a:latin typeface="IBM Plex Sans" panose="020B0503050203000203" pitchFamily="34" charset="0"/>
              </a:rPr>
              <a:t>Sevgen</a:t>
            </a:r>
            <a:r>
              <a:rPr lang="en-US" sz="3200" dirty="0">
                <a:latin typeface="IBM Plex Sans" panose="020B0503050203000203" pitchFamily="34" charset="0"/>
              </a:rPr>
              <a:t>, Ahmet </a:t>
            </a:r>
            <a:r>
              <a:rPr lang="en-US" sz="3200" dirty="0" err="1">
                <a:latin typeface="IBM Plex Sans" panose="020B0503050203000203" pitchFamily="34" charset="0"/>
              </a:rPr>
              <a:t>Ozcan</a:t>
            </a:r>
            <a:endParaRPr lang="en-US" sz="3200" dirty="0">
              <a:latin typeface="IBM Plex Sans" panose="020B0503050203000203" pitchFamily="34" charset="0"/>
            </a:endParaRPr>
          </a:p>
          <a:p>
            <a:pPr algn="ctr"/>
            <a:endParaRPr lang="en-US" sz="3200" dirty="0">
              <a:latin typeface="IBM Plex Sans" panose="020B0503050203000203" pitchFamily="34" charset="0"/>
            </a:endParaRPr>
          </a:p>
          <a:p>
            <a:pPr algn="ctr"/>
            <a:r>
              <a:rPr lang="en-US" sz="3200" dirty="0">
                <a:latin typeface="IBM Plex Sans" panose="020B0503050203000203" pitchFamily="34" charset="0"/>
              </a:rPr>
              <a:t>IBM Research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0935F-3AC5-0C45-9D10-DE97453BF591}"/>
              </a:ext>
            </a:extLst>
          </p:cNvPr>
          <p:cNvSpPr txBox="1"/>
          <p:nvPr/>
        </p:nvSpPr>
        <p:spPr>
          <a:xfrm>
            <a:off x="2997200" y="625528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BM Plex Sans" panose="020B0503050203000203" pitchFamily="34" charset="0"/>
              </a:rPr>
              <a:t>KR2ML, </a:t>
            </a:r>
            <a:r>
              <a:rPr lang="en-US" sz="2800" dirty="0" err="1">
                <a:latin typeface="IBM Plex Sans" panose="020B0503050203000203" pitchFamily="34" charset="0"/>
              </a:rPr>
              <a:t>NeurIPS</a:t>
            </a:r>
            <a:r>
              <a:rPr lang="en-US" sz="2800" dirty="0">
                <a:latin typeface="IBM Plex Sans" panose="020B0503050203000203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95004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9C26D7-341C-9749-BA56-119B72A3C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0" r="6161" b="8855"/>
          <a:stretch/>
        </p:blipFill>
        <p:spPr>
          <a:xfrm>
            <a:off x="234808" y="163928"/>
            <a:ext cx="11663031" cy="6411043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F104B59-109D-074A-9F61-BFE65DB643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9159" y="3020916"/>
            <a:ext cx="1045028" cy="272143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91063C2-E2DD-784B-815C-35E9F35516F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54187" y="3019249"/>
            <a:ext cx="1045028" cy="272143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81ABDB-8166-5541-B4C3-1884268B1601}"/>
              </a:ext>
            </a:extLst>
          </p:cNvPr>
          <p:cNvSpPr txBox="1"/>
          <p:nvPr/>
        </p:nvSpPr>
        <p:spPr>
          <a:xfrm>
            <a:off x="9834617" y="1502229"/>
            <a:ext cx="2261226" cy="24314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S</a:t>
            </a:r>
            <a:r>
              <a:rPr lang="en-US" sz="3800" dirty="0">
                <a:latin typeface="IBM Plex Sans" panose="020B0503050203000203" pitchFamily="34" charset="0"/>
              </a:rPr>
              <a:t>elective </a:t>
            </a:r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A</a:t>
            </a:r>
            <a:r>
              <a:rPr lang="en-US" sz="3800" dirty="0">
                <a:latin typeface="IBM Plex Sans" panose="020B0503050203000203" pitchFamily="34" charset="0"/>
              </a:rPr>
              <a:t>ttention </a:t>
            </a:r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M</a:t>
            </a:r>
            <a:r>
              <a:rPr lang="en-US" sz="3800" dirty="0">
                <a:latin typeface="IBM Plex Sans" panose="020B0503050203000203" pitchFamily="34" charset="0"/>
              </a:rPr>
              <a:t>emory </a:t>
            </a:r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Net</a:t>
            </a:r>
            <a:r>
              <a:rPr lang="en-US" sz="3800" dirty="0">
                <a:latin typeface="IBM Plex Sans" panose="020B0503050203000203" pitchFamily="34" charset="0"/>
              </a:rPr>
              <a:t>work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F0810AC-E8D1-3E42-9864-B58F7EA86045}"/>
              </a:ext>
            </a:extLst>
          </p:cNvPr>
          <p:cNvSpPr/>
          <p:nvPr/>
        </p:nvSpPr>
        <p:spPr>
          <a:xfrm>
            <a:off x="-5773416" y="-2373080"/>
            <a:ext cx="28161151" cy="24942427"/>
          </a:xfrm>
          <a:custGeom>
            <a:avLst/>
            <a:gdLst>
              <a:gd name="connsiteX0" fmla="*/ 12608831 w 28161151"/>
              <a:gd name="connsiteY0" fmla="*/ 6227723 h 24942427"/>
              <a:gd name="connsiteX1" fmla="*/ 10760981 w 28161151"/>
              <a:gd name="connsiteY1" fmla="*/ 6978838 h 24942427"/>
              <a:gd name="connsiteX2" fmla="*/ 12608831 w 28161151"/>
              <a:gd name="connsiteY2" fmla="*/ 7729954 h 24942427"/>
              <a:gd name="connsiteX3" fmla="*/ 14456680 w 28161151"/>
              <a:gd name="connsiteY3" fmla="*/ 6978838 h 24942427"/>
              <a:gd name="connsiteX4" fmla="*/ 12608831 w 28161151"/>
              <a:gd name="connsiteY4" fmla="*/ 6227723 h 24942427"/>
              <a:gd name="connsiteX5" fmla="*/ 0 w 28161151"/>
              <a:gd name="connsiteY5" fmla="*/ 0 h 24942427"/>
              <a:gd name="connsiteX6" fmla="*/ 28161151 w 28161151"/>
              <a:gd name="connsiteY6" fmla="*/ 0 h 24942427"/>
              <a:gd name="connsiteX7" fmla="*/ 28161151 w 28161151"/>
              <a:gd name="connsiteY7" fmla="*/ 24942427 h 24942427"/>
              <a:gd name="connsiteX8" fmla="*/ 0 w 28161151"/>
              <a:gd name="connsiteY8" fmla="*/ 24942427 h 2494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61151" h="24942427">
                <a:moveTo>
                  <a:pt x="12608831" y="6227723"/>
                </a:moveTo>
                <a:cubicBezTo>
                  <a:pt x="11588292" y="6227723"/>
                  <a:pt x="10760981" y="6564009"/>
                  <a:pt x="10760981" y="6978838"/>
                </a:cubicBezTo>
                <a:cubicBezTo>
                  <a:pt x="10760981" y="7393667"/>
                  <a:pt x="11588292" y="7729954"/>
                  <a:pt x="12608831" y="7729954"/>
                </a:cubicBezTo>
                <a:cubicBezTo>
                  <a:pt x="13629370" y="7729954"/>
                  <a:pt x="14456680" y="7393667"/>
                  <a:pt x="14456680" y="6978838"/>
                </a:cubicBezTo>
                <a:cubicBezTo>
                  <a:pt x="14456680" y="6564009"/>
                  <a:pt x="13629370" y="6227723"/>
                  <a:pt x="12608831" y="6227723"/>
                </a:cubicBezTo>
                <a:close/>
                <a:moveTo>
                  <a:pt x="0" y="0"/>
                </a:moveTo>
                <a:lnTo>
                  <a:pt x="28161151" y="0"/>
                </a:lnTo>
                <a:lnTo>
                  <a:pt x="28161151" y="24942427"/>
                </a:lnTo>
                <a:lnTo>
                  <a:pt x="0" y="24942427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744B6-0229-C648-93E0-8A11DCFDE4A4}"/>
              </a:ext>
            </a:extLst>
          </p:cNvPr>
          <p:cNvSpPr txBox="1"/>
          <p:nvPr/>
        </p:nvSpPr>
        <p:spPr>
          <a:xfrm>
            <a:off x="621292" y="2044005"/>
            <a:ext cx="6526640" cy="1532334"/>
          </a:xfrm>
          <a:prstGeom prst="wedgeRoundRectCallout">
            <a:avLst>
              <a:gd name="adj1" fmla="val 38374"/>
              <a:gd name="adj2" fmla="val 95819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Update memory with a new object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Replace or add new object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Extract relevant object for reasoning</a:t>
            </a:r>
          </a:p>
        </p:txBody>
      </p:sp>
    </p:spTree>
    <p:extLst>
      <p:ext uri="{BB962C8B-B14F-4D97-AF65-F5344CB8AC3E}">
        <p14:creationId xmlns:p14="http://schemas.microsoft.com/office/powerpoint/2010/main" val="255027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E1E94B8-6E20-454A-8BD2-65194604A7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527147"/>
              </p:ext>
            </p:extLst>
          </p:nvPr>
        </p:nvGraphicFramePr>
        <p:xfrm>
          <a:off x="319810" y="233218"/>
          <a:ext cx="11554690" cy="562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F7D467-1138-4F47-8050-91CF3D103A99}"/>
              </a:ext>
            </a:extLst>
          </p:cNvPr>
          <p:cNvSpPr txBox="1"/>
          <p:nvPr/>
        </p:nvSpPr>
        <p:spPr>
          <a:xfrm>
            <a:off x="317500" y="5547564"/>
            <a:ext cx="11554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IBM Plex Sans" panose="020B0503050203000203" pitchFamily="34" charset="0"/>
              </a:rPr>
              <a:t>SAMNet</a:t>
            </a:r>
            <a:r>
              <a:rPr lang="en-US" sz="3200" dirty="0">
                <a:latin typeface="IBM Plex Sans" panose="020B0503050203000203" pitchFamily="34" charset="0"/>
              </a:rPr>
              <a:t> obtains </a:t>
            </a:r>
            <a:r>
              <a:rPr lang="en-US" sz="3200" b="1" dirty="0">
                <a:latin typeface="IBM Plex Sans" panose="020B0503050203000203" pitchFamily="34" charset="0"/>
              </a:rPr>
              <a:t>96.1% accuracy </a:t>
            </a:r>
            <a:r>
              <a:rPr lang="en-US" sz="3200" dirty="0">
                <a:latin typeface="IBM Plex Sans" panose="020B0503050203000203" pitchFamily="34" charset="0"/>
              </a:rPr>
              <a:t>(~16% improvement</a:t>
            </a:r>
            <a:r>
              <a:rPr lang="en-US" sz="3200" b="1" dirty="0">
                <a:latin typeface="IBM Plex Sans" panose="020B0503050203000203" pitchFamily="34" charset="0"/>
              </a:rPr>
              <a:t> </a:t>
            </a:r>
            <a:r>
              <a:rPr lang="en-US" sz="3200" dirty="0">
                <a:latin typeface="IBM Plex Sans" panose="020B0503050203000203" pitchFamily="34" charset="0"/>
              </a:rPr>
              <a:t>over baseline) on the </a:t>
            </a:r>
            <a:r>
              <a:rPr lang="en-US" sz="3200" b="1" dirty="0">
                <a:latin typeface="IBM Plex Sans" panose="020B0503050203000203" pitchFamily="34" charset="0"/>
              </a:rPr>
              <a:t>Hard</a:t>
            </a:r>
            <a:r>
              <a:rPr lang="en-US" sz="3200" dirty="0">
                <a:latin typeface="IBM Plex Sans" panose="020B0503050203000203" pitchFamily="34" charset="0"/>
              </a:rPr>
              <a:t> COG dataset</a:t>
            </a:r>
          </a:p>
        </p:txBody>
      </p:sp>
    </p:spTree>
    <p:extLst>
      <p:ext uri="{BB962C8B-B14F-4D97-AF65-F5344CB8AC3E}">
        <p14:creationId xmlns:p14="http://schemas.microsoft.com/office/powerpoint/2010/main" val="30149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0D53633-6155-9447-ACAE-A3B0170C8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748107"/>
              </p:ext>
            </p:extLst>
          </p:nvPr>
        </p:nvGraphicFramePr>
        <p:xfrm>
          <a:off x="518968" y="372341"/>
          <a:ext cx="10961832" cy="626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7E48F1-964B-2943-B645-34AA441BBD60}"/>
              </a:ext>
            </a:extLst>
          </p:cNvPr>
          <p:cNvSpPr txBox="1"/>
          <p:nvPr/>
        </p:nvSpPr>
        <p:spPr>
          <a:xfrm>
            <a:off x="0" y="5564882"/>
            <a:ext cx="12072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 err="1"/>
              <a:t>SAMNet</a:t>
            </a:r>
            <a:r>
              <a:rPr lang="en-US" sz="3200" dirty="0"/>
              <a:t> generalizes across frame size + scene complexity (zero-shot)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/>
              <a:t>Finetuning achieves better performance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CC8831-9040-6242-9142-C8261F02731F}"/>
              </a:ext>
            </a:extLst>
          </p:cNvPr>
          <p:cNvSpPr/>
          <p:nvPr/>
        </p:nvSpPr>
        <p:spPr>
          <a:xfrm>
            <a:off x="3860800" y="215900"/>
            <a:ext cx="5753100" cy="4940300"/>
          </a:xfrm>
          <a:prstGeom prst="ellipse">
            <a:avLst/>
          </a:prstGeom>
          <a:solidFill>
            <a:schemeClr val="accent3">
              <a:lumMod val="60000"/>
              <a:lumOff val="40000"/>
              <a:alpha val="17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2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934A-BE47-3F4C-BDE9-C176A662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Reasoning with Multiple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63CC-0821-FA46-A098-F02EDE4A1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614" y="4588582"/>
            <a:ext cx="9929447" cy="12360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Q:</a:t>
            </a:r>
            <a:r>
              <a:rPr lang="en-US" dirty="0"/>
              <a:t> Does </a:t>
            </a:r>
            <a:r>
              <a:rPr lang="en-US" b="1" dirty="0"/>
              <a:t>color of u </a:t>
            </a:r>
            <a:r>
              <a:rPr lang="en-US" b="1" i="1" dirty="0"/>
              <a:t>now</a:t>
            </a:r>
            <a:r>
              <a:rPr lang="en-US" b="1" dirty="0"/>
              <a:t> </a:t>
            </a:r>
            <a:r>
              <a:rPr lang="en-US" dirty="0"/>
              <a:t>equal</a:t>
            </a:r>
            <a:r>
              <a:rPr lang="en-US" b="1" dirty="0"/>
              <a:t> color of </a:t>
            </a:r>
            <a:r>
              <a:rPr lang="en-US" b="1" i="1" dirty="0"/>
              <a:t>latest</a:t>
            </a:r>
            <a:r>
              <a:rPr lang="en-US" b="1" dirty="0"/>
              <a:t> circle</a:t>
            </a:r>
            <a:r>
              <a:rPr lang="en-US" dirty="0"/>
              <a:t>?</a:t>
            </a:r>
            <a:br>
              <a:rPr lang="en-US" dirty="0"/>
            </a:br>
            <a:r>
              <a:rPr lang="en-US" b="1" dirty="0"/>
              <a:t>A:</a:t>
            </a:r>
            <a:r>
              <a:rPr lang="en-US" dirty="0"/>
              <a:t>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6D010-FA26-FA44-A7F0-F7FC57EC8CEA}"/>
              </a:ext>
            </a:extLst>
          </p:cNvPr>
          <p:cNvSpPr txBox="1"/>
          <p:nvPr/>
        </p:nvSpPr>
        <p:spPr>
          <a:xfrm>
            <a:off x="5181601" y="5418109"/>
            <a:ext cx="58363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IBM Plex Sans" panose="020B0503050203000203" pitchFamily="34" charset="0"/>
              </a:rPr>
              <a:t>COG  [Yang et al., ECCV 18]</a:t>
            </a:r>
          </a:p>
        </p:txBody>
      </p:sp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2947964-7FFB-A545-859D-71B0502E1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412738"/>
            <a:ext cx="2502876" cy="24471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4B34DF-756D-A34B-80F2-A409D9A3F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63" y="1412738"/>
            <a:ext cx="2453975" cy="2447101"/>
          </a:xfrm>
          <a:prstGeom prst="rect">
            <a:avLst/>
          </a:prstGeom>
        </p:spPr>
      </p:pic>
      <p:pic>
        <p:nvPicPr>
          <p:cNvPr id="19" name="Picture 1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13CACBC-46A2-7F49-8D4E-534826B1E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965" y="1412738"/>
            <a:ext cx="2460965" cy="2447101"/>
          </a:xfrm>
          <a:prstGeom prst="rect">
            <a:avLst/>
          </a:prstGeom>
        </p:spPr>
      </p:pic>
      <p:pic>
        <p:nvPicPr>
          <p:cNvPr id="21" name="Picture 20" descr="A picture containing object&#10;&#10;Description automatically generated">
            <a:extLst>
              <a:ext uri="{FF2B5EF4-FFF2-40B4-BE49-F238E27FC236}">
                <a16:creationId xmlns:a16="http://schemas.microsoft.com/office/drawing/2014/main" id="{F2138C3F-9B62-774B-B1ED-1DF00AE6F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107" y="1412738"/>
            <a:ext cx="2467898" cy="244710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EF27D9-56FC-C947-8B1F-AB1F059344E0}"/>
              </a:ext>
            </a:extLst>
          </p:cNvPr>
          <p:cNvCxnSpPr/>
          <p:nvPr/>
        </p:nvCxnSpPr>
        <p:spPr>
          <a:xfrm flipH="1">
            <a:off x="9493062" y="896109"/>
            <a:ext cx="1163215" cy="673064"/>
          </a:xfrm>
          <a:prstGeom prst="straightConnector1">
            <a:avLst/>
          </a:prstGeom>
          <a:ln w="1016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3A684D-CC72-8C4E-A77D-9E85D036BEDC}"/>
              </a:ext>
            </a:extLst>
          </p:cNvPr>
          <p:cNvCxnSpPr>
            <a:cxnSpLocks/>
          </p:cNvCxnSpPr>
          <p:nvPr/>
        </p:nvCxnSpPr>
        <p:spPr>
          <a:xfrm flipH="1">
            <a:off x="4018386" y="1046301"/>
            <a:ext cx="1163215" cy="673064"/>
          </a:xfrm>
          <a:prstGeom prst="straightConnector1">
            <a:avLst/>
          </a:prstGeom>
          <a:ln w="1016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F44231-6054-9642-865F-8BBB71983476}"/>
              </a:ext>
            </a:extLst>
          </p:cNvPr>
          <p:cNvSpPr txBox="1"/>
          <p:nvPr/>
        </p:nvSpPr>
        <p:spPr>
          <a:xfrm>
            <a:off x="855785" y="3748629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BM Plex Sans" panose="020B0503050203000203" pitchFamily="34" charset="0"/>
              </a:rPr>
              <a:t>Frame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9BDD33-469D-DC41-A83B-79516B8DE8C1}"/>
              </a:ext>
            </a:extLst>
          </p:cNvPr>
          <p:cNvSpPr txBox="1"/>
          <p:nvPr/>
        </p:nvSpPr>
        <p:spPr>
          <a:xfrm>
            <a:off x="3835546" y="3748629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BM Plex Sans" panose="020B0503050203000203" pitchFamily="34" charset="0"/>
              </a:rPr>
              <a:t>Frame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3EF50-959E-3444-96C2-5B2DBE27983F}"/>
              </a:ext>
            </a:extLst>
          </p:cNvPr>
          <p:cNvSpPr txBox="1"/>
          <p:nvPr/>
        </p:nvSpPr>
        <p:spPr>
          <a:xfrm>
            <a:off x="6717218" y="3748629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BM Plex Sans" panose="020B0503050203000203" pitchFamily="34" charset="0"/>
              </a:rPr>
              <a:t>Frame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DADB1-6862-0342-AC4D-DD2A7BEE2F1B}"/>
              </a:ext>
            </a:extLst>
          </p:cNvPr>
          <p:cNvSpPr txBox="1"/>
          <p:nvPr/>
        </p:nvSpPr>
        <p:spPr>
          <a:xfrm>
            <a:off x="9493062" y="3748629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BM Plex Sans" panose="020B0503050203000203" pitchFamily="34" charset="0"/>
              </a:rPr>
              <a:t>Frame 4</a:t>
            </a:r>
          </a:p>
        </p:txBody>
      </p:sp>
    </p:spTree>
    <p:extLst>
      <p:ext uri="{BB962C8B-B14F-4D97-AF65-F5344CB8AC3E}">
        <p14:creationId xmlns:p14="http://schemas.microsoft.com/office/powerpoint/2010/main" val="246804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2DB2DD-98E4-0C47-9A5A-11C58BDB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686523"/>
            <a:ext cx="11868912" cy="548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60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E10492-FD5D-8E4E-A651-27615D89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685800"/>
            <a:ext cx="11868912" cy="548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9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BA6221-F3DE-0045-9CBC-CD21703A5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685800"/>
            <a:ext cx="11868912" cy="54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65170A-FBE2-0240-B2AC-61D0164C837E}"/>
              </a:ext>
            </a:extLst>
          </p:cNvPr>
          <p:cNvSpPr txBox="1"/>
          <p:nvPr/>
        </p:nvSpPr>
        <p:spPr>
          <a:xfrm>
            <a:off x="4000500" y="2888673"/>
            <a:ext cx="2739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2384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5A57273B-6883-FE40-831C-B1FDB5DD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5"/>
            <a:ext cx="12192000" cy="68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4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311"/>
          <p:cNvGrpSpPr>
            <a:grpSpLocks noChangeAspect="1"/>
          </p:cNvGrpSpPr>
          <p:nvPr/>
        </p:nvGrpSpPr>
        <p:grpSpPr>
          <a:xfrm>
            <a:off x="-3635313" y="694637"/>
            <a:ext cx="16396605" cy="6409808"/>
            <a:chOff x="-2743137" y="1157022"/>
            <a:chExt cx="12590790" cy="4922031"/>
          </a:xfrm>
        </p:grpSpPr>
        <p:sp>
          <p:nvSpPr>
            <p:cNvPr id="231" name="Component"/>
            <p:cNvSpPr/>
            <p:nvPr/>
          </p:nvSpPr>
          <p:spPr>
            <a:xfrm rot="5400000">
              <a:off x="338682" y="184740"/>
              <a:ext cx="1656800" cy="4073836"/>
            </a:xfrm>
            <a:custGeom>
              <a:avLst/>
              <a:gdLst>
                <a:gd name="connsiteX0" fmla="*/ 2036914 w 1656800"/>
                <a:gd name="connsiteY0" fmla="*/ 1656800 h 4073836"/>
                <a:gd name="connsiteX1" fmla="*/ 2036914 w 1656800"/>
                <a:gd name="connsiteY1" fmla="*/ 0 h 4073836"/>
                <a:gd name="connsiteX2" fmla="*/ 4073836 w 1656800"/>
                <a:gd name="connsiteY2" fmla="*/ 828400 h 4073836"/>
                <a:gd name="connsiteX3" fmla="*/ 0 w 1656800"/>
                <a:gd name="connsiteY3" fmla="*/ 828400 h 4073836"/>
                <a:gd name="connsiteX4" fmla="*/ 2036914 w 1656800"/>
                <a:gd name="connsiteY4" fmla="*/ 828400 h 4073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656800" h="4073836">
                  <a:moveTo>
                    <a:pt x="3958939" y="1656800"/>
                  </a:moveTo>
                  <a:cubicBezTo>
                    <a:pt x="4022399" y="1656800"/>
                    <a:pt x="4073836" y="1605363"/>
                    <a:pt x="4073836" y="1541903"/>
                  </a:cubicBezTo>
                  <a:lnTo>
                    <a:pt x="4073836" y="114898"/>
                  </a:lnTo>
                  <a:cubicBezTo>
                    <a:pt x="4073836" y="51440"/>
                    <a:pt x="4022399" y="0"/>
                    <a:pt x="3958939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1541903"/>
                  </a:lnTo>
                  <a:cubicBezTo>
                    <a:pt x="0" y="1605363"/>
                    <a:pt x="51440" y="1656800"/>
                    <a:pt x="114898" y="1656800"/>
                  </a:cubicBezTo>
                  <a:lnTo>
                    <a:pt x="3958939" y="1656800"/>
                  </a:lnTo>
                  <a:close/>
                </a:path>
              </a:pathLst>
            </a:custGeom>
            <a:solidFill>
              <a:srgbClr val="B4B5B5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33" name="Triangle"/>
            <p:cNvSpPr/>
            <p:nvPr/>
          </p:nvSpPr>
          <p:spPr>
            <a:xfrm>
              <a:off x="-2743137" y="2028253"/>
              <a:ext cx="1710000" cy="4050800"/>
            </a:xfrm>
            <a:custGeom>
              <a:avLst/>
              <a:gdLst/>
              <a:ahLst/>
              <a:cxnLst/>
              <a:rect l="0" t="0" r="0" b="0"/>
              <a:pathLst>
                <a:path w="1710000" h="4050800">
                  <a:moveTo>
                    <a:pt x="6836337" y="-627175"/>
                  </a:moveTo>
                  <a:lnTo>
                    <a:pt x="6836337" y="3423625"/>
                  </a:lnTo>
                  <a:lnTo>
                    <a:pt x="5126337" y="1371625"/>
                  </a:lnTo>
                  <a:lnTo>
                    <a:pt x="6836337" y="-627175"/>
                  </a:lnTo>
                  <a:close/>
                </a:path>
              </a:pathLst>
            </a:custGeom>
            <a:solidFill>
              <a:srgbClr val="DEE7D1">
                <a:alpha val="50000"/>
              </a:srgbClr>
            </a:solidFill>
            <a:ln w="7600" cap="flat">
              <a:noFill/>
              <a:bevel/>
            </a:ln>
          </p:spPr>
        </p:sp>
        <p:sp>
          <p:nvSpPr>
            <p:cNvPr id="234" name="Component"/>
            <p:cNvSpPr/>
            <p:nvPr/>
          </p:nvSpPr>
          <p:spPr>
            <a:xfrm>
              <a:off x="4017200" y="1394801"/>
              <a:ext cx="4400400" cy="4057085"/>
            </a:xfrm>
            <a:custGeom>
              <a:avLst/>
              <a:gdLst>
                <a:gd name="connsiteX0" fmla="*/ 2200200 w 4400400"/>
                <a:gd name="connsiteY0" fmla="*/ 4057085 h 4057085"/>
                <a:gd name="connsiteX1" fmla="*/ 2200200 w 4400400"/>
                <a:gd name="connsiteY1" fmla="*/ 0 h 4057085"/>
                <a:gd name="connsiteX2" fmla="*/ 4400400 w 4400400"/>
                <a:gd name="connsiteY2" fmla="*/ 2028539 h 4057085"/>
                <a:gd name="connsiteX3" fmla="*/ 0 w 4400400"/>
                <a:gd name="connsiteY3" fmla="*/ 2028539 h 4057085"/>
                <a:gd name="connsiteX4" fmla="*/ 2200200 w 4400400"/>
                <a:gd name="connsiteY4" fmla="*/ 2028539 h 405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4400400" h="4057085">
                  <a:moveTo>
                    <a:pt x="4285503" y="4057085"/>
                  </a:moveTo>
                  <a:cubicBezTo>
                    <a:pt x="4348963" y="4057085"/>
                    <a:pt x="4400400" y="4005641"/>
                    <a:pt x="4400400" y="3942188"/>
                  </a:cubicBezTo>
                  <a:lnTo>
                    <a:pt x="4400400" y="114898"/>
                  </a:lnTo>
                  <a:cubicBezTo>
                    <a:pt x="4400400" y="51440"/>
                    <a:pt x="4348963" y="0"/>
                    <a:pt x="4285503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3942188"/>
                  </a:lnTo>
                  <a:cubicBezTo>
                    <a:pt x="0" y="4005641"/>
                    <a:pt x="51440" y="4057085"/>
                    <a:pt x="114898" y="4057085"/>
                  </a:cubicBezTo>
                  <a:lnTo>
                    <a:pt x="4285503" y="4057085"/>
                  </a:lnTo>
                  <a:close/>
                </a:path>
              </a:pathLst>
            </a:custGeom>
            <a:solidFill>
              <a:srgbClr val="C2C3C3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95" name="Line"/>
            <p:cNvSpPr/>
            <p:nvPr/>
          </p:nvSpPr>
          <p:spPr>
            <a:xfrm rot="-5400000">
              <a:off x="7240075" y="4337752"/>
              <a:ext cx="7600" cy="2023067"/>
            </a:xfrm>
            <a:custGeom>
              <a:avLst/>
              <a:gdLst/>
              <a:ahLst/>
              <a:cxnLst/>
              <a:rect l="0" t="0" r="0" b="0"/>
              <a:pathLst>
                <a:path w="7600" h="2023067" fill="none">
                  <a:moveTo>
                    <a:pt x="0" y="0"/>
                  </a:moveTo>
                  <a:cubicBezTo>
                    <a:pt x="0" y="0"/>
                    <a:pt x="2023067" y="0"/>
                    <a:pt x="2023067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232" name="Component"/>
            <p:cNvSpPr/>
            <p:nvPr/>
          </p:nvSpPr>
          <p:spPr>
            <a:xfrm>
              <a:off x="2098162" y="1584403"/>
              <a:ext cx="547200" cy="538100"/>
            </a:xfrm>
            <a:custGeom>
              <a:avLst/>
              <a:gdLst>
                <a:gd name="connsiteX0" fmla="*/ 273600 w 547200"/>
                <a:gd name="connsiteY0" fmla="*/ 538100 h 538100"/>
                <a:gd name="connsiteX1" fmla="*/ 273600 w 547200"/>
                <a:gd name="connsiteY1" fmla="*/ 0 h 538100"/>
                <a:gd name="connsiteX2" fmla="*/ 547200 w 547200"/>
                <a:gd name="connsiteY2" fmla="*/ 269050 h 538100"/>
                <a:gd name="connsiteX3" fmla="*/ 0 w 547200"/>
                <a:gd name="connsiteY3" fmla="*/ 269050 h 538100"/>
                <a:gd name="connsiteX4" fmla="*/ 273600 w 547200"/>
                <a:gd name="connsiteY4" fmla="*/ 269050 h 538100"/>
                <a:gd name="rtt" fmla="*/ 52450 h 538100"/>
                <a:gd name="rtb" fmla="*/ 485650 h 5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rtt" r="r" b="rtb"/>
              <a:pathLst>
                <a:path w="547200" h="538100">
                  <a:moveTo>
                    <a:pt x="432302" y="538100"/>
                  </a:moveTo>
                  <a:cubicBezTo>
                    <a:pt x="495760" y="538100"/>
                    <a:pt x="547200" y="486660"/>
                    <a:pt x="547200" y="423202"/>
                  </a:cubicBezTo>
                  <a:lnTo>
                    <a:pt x="547200" y="114898"/>
                  </a:lnTo>
                  <a:cubicBezTo>
                    <a:pt x="547200" y="51440"/>
                    <a:pt x="495760" y="0"/>
                    <a:pt x="432302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423202"/>
                  </a:lnTo>
                  <a:cubicBezTo>
                    <a:pt x="0" y="486660"/>
                    <a:pt x="51440" y="538100"/>
                    <a:pt x="114898" y="538100"/>
                  </a:cubicBezTo>
                  <a:lnTo>
                    <a:pt x="432302" y="538100"/>
                  </a:lnTo>
                  <a:close/>
                </a:path>
              </a:pathLst>
            </a:custGeom>
            <a:solidFill>
              <a:srgbClr val="CDCECE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312" name="Text 312"/>
            <p:cNvSpPr txBox="1"/>
            <p:nvPr/>
          </p:nvSpPr>
          <p:spPr>
            <a:xfrm>
              <a:off x="2539243" y="5467078"/>
              <a:ext cx="1285723" cy="1900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dirty="0">
                  <a:solidFill>
                    <a:srgbClr val="303030"/>
                  </a:solidFill>
                  <a:latin typeface="Arial"/>
                </a:rPr>
                <a:t>summary object</a:t>
              </a:r>
              <a:endParaRPr sz="1520" i="1" baseline="-2500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344" name="Component"/>
            <p:cNvSpPr/>
            <p:nvPr/>
          </p:nvSpPr>
          <p:spPr>
            <a:xfrm>
              <a:off x="2098162" y="3144295"/>
              <a:ext cx="547200" cy="538100"/>
            </a:xfrm>
            <a:custGeom>
              <a:avLst/>
              <a:gdLst>
                <a:gd name="connsiteX0" fmla="*/ 273600 w 547200"/>
                <a:gd name="connsiteY0" fmla="*/ 538100 h 538100"/>
                <a:gd name="connsiteX1" fmla="*/ 273600 w 547200"/>
                <a:gd name="connsiteY1" fmla="*/ 0 h 538100"/>
                <a:gd name="connsiteX2" fmla="*/ 547200 w 547200"/>
                <a:gd name="connsiteY2" fmla="*/ 269050 h 538100"/>
                <a:gd name="connsiteX3" fmla="*/ 0 w 547200"/>
                <a:gd name="connsiteY3" fmla="*/ 269050 h 538100"/>
                <a:gd name="connsiteX4" fmla="*/ 273600 w 547200"/>
                <a:gd name="connsiteY4" fmla="*/ 269050 h 538100"/>
                <a:gd name="rtt" fmla="*/ 52450 h 538100"/>
                <a:gd name="rtb" fmla="*/ 485650 h 5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rtt" r="r" b="rtb"/>
              <a:pathLst>
                <a:path w="547200" h="538100">
                  <a:moveTo>
                    <a:pt x="432302" y="538100"/>
                  </a:moveTo>
                  <a:cubicBezTo>
                    <a:pt x="495760" y="538100"/>
                    <a:pt x="547200" y="486660"/>
                    <a:pt x="547200" y="423202"/>
                  </a:cubicBezTo>
                  <a:lnTo>
                    <a:pt x="547200" y="114898"/>
                  </a:lnTo>
                  <a:cubicBezTo>
                    <a:pt x="547200" y="51440"/>
                    <a:pt x="495760" y="0"/>
                    <a:pt x="432302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423202"/>
                  </a:lnTo>
                  <a:cubicBezTo>
                    <a:pt x="0" y="486660"/>
                    <a:pt x="51440" y="538100"/>
                    <a:pt x="114898" y="538100"/>
                  </a:cubicBezTo>
                  <a:lnTo>
                    <a:pt x="432302" y="538100"/>
                  </a:lnTo>
                  <a:close/>
                </a:path>
              </a:pathLst>
            </a:custGeom>
            <a:solidFill>
              <a:srgbClr val="CDCECE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356" name="Freeform 355"/>
            <p:cNvSpPr/>
            <p:nvPr/>
          </p:nvSpPr>
          <p:spPr>
            <a:xfrm>
              <a:off x="1715999" y="3426364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68" name="Component"/>
            <p:cNvSpPr/>
            <p:nvPr/>
          </p:nvSpPr>
          <p:spPr>
            <a:xfrm>
              <a:off x="2105762" y="4740045"/>
              <a:ext cx="547200" cy="538100"/>
            </a:xfrm>
            <a:custGeom>
              <a:avLst/>
              <a:gdLst>
                <a:gd name="connsiteX0" fmla="*/ 273600 w 547200"/>
                <a:gd name="connsiteY0" fmla="*/ 538100 h 538100"/>
                <a:gd name="connsiteX1" fmla="*/ 273600 w 547200"/>
                <a:gd name="connsiteY1" fmla="*/ 0 h 538100"/>
                <a:gd name="connsiteX2" fmla="*/ 547200 w 547200"/>
                <a:gd name="connsiteY2" fmla="*/ 269050 h 538100"/>
                <a:gd name="connsiteX3" fmla="*/ 0 w 547200"/>
                <a:gd name="connsiteY3" fmla="*/ 269050 h 538100"/>
                <a:gd name="connsiteX4" fmla="*/ 273600 w 547200"/>
                <a:gd name="connsiteY4" fmla="*/ 269050 h 538100"/>
                <a:gd name="rtt" fmla="*/ 52450 h 538100"/>
                <a:gd name="rtb" fmla="*/ 485650 h 5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rtt" r="r" b="rtb"/>
              <a:pathLst>
                <a:path w="547200" h="538100">
                  <a:moveTo>
                    <a:pt x="432302" y="538100"/>
                  </a:moveTo>
                  <a:cubicBezTo>
                    <a:pt x="495760" y="538100"/>
                    <a:pt x="547200" y="486660"/>
                    <a:pt x="547200" y="423202"/>
                  </a:cubicBezTo>
                  <a:lnTo>
                    <a:pt x="547200" y="114898"/>
                  </a:lnTo>
                  <a:cubicBezTo>
                    <a:pt x="547200" y="51440"/>
                    <a:pt x="495760" y="0"/>
                    <a:pt x="432302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423202"/>
                  </a:lnTo>
                  <a:cubicBezTo>
                    <a:pt x="0" y="486660"/>
                    <a:pt x="51440" y="538100"/>
                    <a:pt x="114898" y="538100"/>
                  </a:cubicBezTo>
                  <a:lnTo>
                    <a:pt x="432302" y="538100"/>
                  </a:lnTo>
                  <a:close/>
                </a:path>
              </a:pathLst>
            </a:custGeom>
            <a:solidFill>
              <a:srgbClr val="CDCECE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313" name="Text 313"/>
            <p:cNvSpPr txBox="1"/>
            <p:nvPr/>
          </p:nvSpPr>
          <p:spPr>
            <a:xfrm>
              <a:off x="7601050" y="1461878"/>
              <a:ext cx="895888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b="1" dirty="0">
                  <a:solidFill>
                    <a:srgbClr val="303030"/>
                  </a:solidFill>
                  <a:latin typeface="Arial Black"/>
                </a:rPr>
                <a:t>SAM Cell</a:t>
              </a:r>
            </a:p>
          </p:txBody>
        </p:sp>
        <p:sp>
          <p:nvSpPr>
            <p:cNvPr id="314" name="Text 314"/>
            <p:cNvSpPr txBox="1"/>
            <p:nvPr/>
          </p:nvSpPr>
          <p:spPr>
            <a:xfrm>
              <a:off x="748070" y="2873134"/>
              <a:ext cx="684464" cy="339652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question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encoding</a:t>
              </a:r>
            </a:p>
          </p:txBody>
        </p:sp>
        <p:sp>
          <p:nvSpPr>
            <p:cNvPr id="315" name="Text 315"/>
            <p:cNvSpPr txBox="1"/>
            <p:nvPr/>
          </p:nvSpPr>
          <p:spPr>
            <a:xfrm>
              <a:off x="726400" y="2145797"/>
              <a:ext cx="782724" cy="357363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contextual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words</a:t>
              </a:r>
            </a:p>
          </p:txBody>
        </p:sp>
        <p:sp>
          <p:nvSpPr>
            <p:cNvPr id="462" name="Freeform 461"/>
            <p:cNvSpPr/>
            <p:nvPr/>
          </p:nvSpPr>
          <p:spPr>
            <a:xfrm>
              <a:off x="1168471" y="2529579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63" name="Freeform 462"/>
            <p:cNvSpPr/>
            <p:nvPr/>
          </p:nvSpPr>
          <p:spPr>
            <a:xfrm>
              <a:off x="1168471" y="3302583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18" name="Text 318"/>
            <p:cNvSpPr txBox="1"/>
            <p:nvPr/>
          </p:nvSpPr>
          <p:spPr>
            <a:xfrm>
              <a:off x="827088" y="3860856"/>
              <a:ext cx="651052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dirty="0">
                  <a:solidFill>
                    <a:srgbClr val="303030"/>
                  </a:solidFill>
                  <a:latin typeface="Arial"/>
                </a:rPr>
                <a:t>feature</a:t>
              </a:r>
            </a:p>
            <a:p>
              <a:pPr algn="ctr">
                <a:lnSpc>
                  <a:spcPct val="100000"/>
                </a:lnSpc>
              </a:pPr>
              <a:r>
                <a:rPr sz="1520" dirty="0">
                  <a:solidFill>
                    <a:srgbClr val="303030"/>
                  </a:solidFill>
                  <a:latin typeface="Arial"/>
                </a:rPr>
                <a:t>map</a:t>
              </a:r>
              <a:endParaRPr sz="1520" baseline="-2500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466" name="Freeform 465"/>
            <p:cNvSpPr/>
            <p:nvPr/>
          </p:nvSpPr>
          <p:spPr>
            <a:xfrm>
              <a:off x="1168471" y="4277063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20" name="Text 320"/>
            <p:cNvSpPr txBox="1"/>
            <p:nvPr/>
          </p:nvSpPr>
          <p:spPr>
            <a:xfrm>
              <a:off x="1651051" y="1165243"/>
              <a:ext cx="803021" cy="251454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dirty="0">
                  <a:solidFill>
                    <a:srgbClr val="303030"/>
                  </a:solidFill>
                  <a:latin typeface="Arial"/>
                </a:rPr>
                <a:t>memory</a:t>
              </a:r>
              <a:endParaRPr sz="1520" baseline="-2500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471" name="Freeform 470"/>
            <p:cNvSpPr/>
            <p:nvPr/>
          </p:nvSpPr>
          <p:spPr>
            <a:xfrm rot="5400000">
              <a:off x="2198903" y="1042019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21" name="Text 321"/>
            <p:cNvSpPr txBox="1"/>
            <p:nvPr/>
          </p:nvSpPr>
          <p:spPr>
            <a:xfrm>
              <a:off x="1550068" y="5467078"/>
              <a:ext cx="640854" cy="206036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dirty="0">
                  <a:solidFill>
                    <a:srgbClr val="303030"/>
                  </a:solidFill>
                  <a:latin typeface="Arial"/>
                </a:rPr>
                <a:t>memory</a:t>
              </a:r>
              <a:endParaRPr sz="1520" i="1" baseline="-2500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476" name="Freeform 475"/>
            <p:cNvSpPr/>
            <p:nvPr/>
          </p:nvSpPr>
          <p:spPr>
            <a:xfrm>
              <a:off x="1715999" y="1857253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78" name="Freeform 477"/>
            <p:cNvSpPr/>
            <p:nvPr/>
          </p:nvSpPr>
          <p:spPr>
            <a:xfrm>
              <a:off x="1715999" y="5012895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grpSp>
          <p:nvGrpSpPr>
            <p:cNvPr id="484" name="Group 483"/>
            <p:cNvGrpSpPr/>
            <p:nvPr/>
          </p:nvGrpSpPr>
          <p:grpSpPr>
            <a:xfrm rot="-5400000">
              <a:off x="2458779" y="4176454"/>
              <a:ext cx="77871" cy="329776"/>
              <a:chOff x="2458779" y="4176454"/>
              <a:chExt cx="77871" cy="329776"/>
            </a:xfrm>
          </p:grpSpPr>
          <p:sp>
            <p:nvSpPr>
              <p:cNvPr id="485" name="Freeform 484"/>
              <p:cNvSpPr/>
              <p:nvPr/>
            </p:nvSpPr>
            <p:spPr>
              <a:xfrm>
                <a:off x="2458779" y="4179249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486" name="Freeform 485"/>
              <p:cNvSpPr/>
              <p:nvPr/>
            </p:nvSpPr>
            <p:spPr>
              <a:xfrm>
                <a:off x="2586129" y="4179249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487" name="Freeform 486"/>
              <p:cNvSpPr/>
              <p:nvPr/>
            </p:nvSpPr>
            <p:spPr>
              <a:xfrm>
                <a:off x="2713479" y="4176454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</p:grpSp>
        <p:sp>
          <p:nvSpPr>
            <p:cNvPr id="2" name="Line"/>
            <p:cNvSpPr/>
            <p:nvPr/>
          </p:nvSpPr>
          <p:spPr>
            <a:xfrm rot="-7156680">
              <a:off x="7666236" y="3397428"/>
              <a:ext cx="573381" cy="1022673"/>
            </a:xfrm>
            <a:custGeom>
              <a:avLst/>
              <a:gdLst/>
              <a:ahLst/>
              <a:cxnLst/>
              <a:rect l="0" t="0" r="0" b="0"/>
              <a:pathLst>
                <a:path w="573381" h="1022673" fill="none">
                  <a:moveTo>
                    <a:pt x="0" y="0"/>
                  </a:moveTo>
                  <a:cubicBezTo>
                    <a:pt x="644546" y="232702"/>
                    <a:pt x="628495" y="-243108"/>
                    <a:pt x="1172444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3" name="Line"/>
            <p:cNvSpPr/>
            <p:nvPr/>
          </p:nvSpPr>
          <p:spPr>
            <a:xfrm rot="-9104640">
              <a:off x="5659687" y="2994429"/>
              <a:ext cx="1906478" cy="1024216"/>
            </a:xfrm>
            <a:custGeom>
              <a:avLst/>
              <a:gdLst/>
              <a:ahLst/>
              <a:cxnLst/>
              <a:rect l="0" t="0" r="0" b="0"/>
              <a:pathLst>
                <a:path w="1906478" h="1024216" fill="none">
                  <a:moveTo>
                    <a:pt x="0" y="0"/>
                  </a:moveTo>
                  <a:cubicBezTo>
                    <a:pt x="233259" y="528352"/>
                    <a:pt x="1659399" y="-712048"/>
                    <a:pt x="2163477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4" name="Line"/>
            <p:cNvSpPr/>
            <p:nvPr/>
          </p:nvSpPr>
          <p:spPr>
            <a:xfrm rot="-2073768">
              <a:off x="5748303" y="3897562"/>
              <a:ext cx="1484517" cy="1022678"/>
            </a:xfrm>
            <a:custGeom>
              <a:avLst/>
              <a:gdLst/>
              <a:ahLst/>
              <a:cxnLst/>
              <a:rect l="0" t="0" r="0" b="0"/>
              <a:pathLst>
                <a:path w="1484517" h="1022678" fill="none">
                  <a:moveTo>
                    <a:pt x="0" y="0"/>
                  </a:moveTo>
                  <a:cubicBezTo>
                    <a:pt x="451279" y="-473844"/>
                    <a:pt x="1239218" y="736028"/>
                    <a:pt x="1802682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5" name="Line"/>
            <p:cNvSpPr/>
            <p:nvPr/>
          </p:nvSpPr>
          <p:spPr>
            <a:xfrm rot="-6475800">
              <a:off x="6552373" y="2541064"/>
              <a:ext cx="392130" cy="1211760"/>
            </a:xfrm>
            <a:custGeom>
              <a:avLst/>
              <a:gdLst/>
              <a:ahLst/>
              <a:cxnLst/>
              <a:rect l="0" t="0" r="0" b="0"/>
              <a:pathLst>
                <a:path w="392130" h="1211760" fill="none">
                  <a:moveTo>
                    <a:pt x="0" y="0"/>
                  </a:moveTo>
                  <a:cubicBezTo>
                    <a:pt x="295832" y="95128"/>
                    <a:pt x="851154" y="296656"/>
                    <a:pt x="1273616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6" name="Line"/>
            <p:cNvSpPr/>
            <p:nvPr/>
          </p:nvSpPr>
          <p:spPr>
            <a:xfrm rot="10612260">
              <a:off x="5833686" y="1999321"/>
              <a:ext cx="1027020" cy="265988"/>
            </a:xfrm>
            <a:custGeom>
              <a:avLst/>
              <a:gdLst/>
              <a:ahLst/>
              <a:cxnLst/>
              <a:rect l="0" t="0" r="0" b="0"/>
              <a:pathLst>
                <a:path w="1027020" h="265988" fill="none">
                  <a:moveTo>
                    <a:pt x="0" y="0"/>
                  </a:moveTo>
                  <a:cubicBezTo>
                    <a:pt x="0" y="437154"/>
                    <a:pt x="756528" y="-339704"/>
                    <a:pt x="1028554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326" name="Text 326"/>
            <p:cNvSpPr txBox="1"/>
            <p:nvPr/>
          </p:nvSpPr>
          <p:spPr>
            <a:xfrm>
              <a:off x="5547481" y="1183457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c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t-1</a:t>
              </a:r>
            </a:p>
          </p:txBody>
        </p:sp>
        <p:sp>
          <p:nvSpPr>
            <p:cNvPr id="334" name="Freeform 333"/>
            <p:cNvSpPr/>
            <p:nvPr/>
          </p:nvSpPr>
          <p:spPr>
            <a:xfrm rot="5400000">
              <a:off x="6108123" y="1039466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39" name="Freeform 338"/>
            <p:cNvSpPr/>
            <p:nvPr/>
          </p:nvSpPr>
          <p:spPr>
            <a:xfrm rot="5400000">
              <a:off x="5671123" y="1039466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40" name="Freeform 339"/>
            <p:cNvSpPr/>
            <p:nvPr/>
          </p:nvSpPr>
          <p:spPr>
            <a:xfrm rot="5400000">
              <a:off x="6545123" y="1039466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27" name="Text 327"/>
            <p:cNvSpPr txBox="1"/>
            <p:nvPr/>
          </p:nvSpPr>
          <p:spPr>
            <a:xfrm>
              <a:off x="6521550" y="1175857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q</a:t>
              </a:r>
            </a:p>
          </p:txBody>
        </p:sp>
        <p:sp>
          <p:nvSpPr>
            <p:cNvPr id="328" name="Text 328"/>
            <p:cNvSpPr txBox="1"/>
            <p:nvPr/>
          </p:nvSpPr>
          <p:spPr>
            <a:xfrm>
              <a:off x="5993350" y="1183457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cw</a:t>
              </a:r>
            </a:p>
          </p:txBody>
        </p:sp>
        <p:sp>
          <p:nvSpPr>
            <p:cNvPr id="329" name="Text 329"/>
            <p:cNvSpPr txBox="1"/>
            <p:nvPr/>
          </p:nvSpPr>
          <p:spPr>
            <a:xfrm>
              <a:off x="5655843" y="2054351"/>
              <a:ext cx="386327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 dirty="0" err="1">
                  <a:solidFill>
                    <a:srgbClr val="303030"/>
                  </a:solidFill>
                  <a:latin typeface="Arial"/>
                </a:rPr>
                <a:t>c</a:t>
              </a:r>
              <a:r>
                <a:rPr sz="1520" i="1" baseline="-25000" dirty="0" err="1">
                  <a:solidFill>
                    <a:srgbClr val="303030"/>
                  </a:solidFill>
                  <a:latin typeface="Arial"/>
                </a:rPr>
                <a:t>t</a:t>
              </a:r>
              <a:endParaRPr sz="1520" i="1" baseline="-2500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345" name="Freeform 344"/>
            <p:cNvSpPr/>
            <p:nvPr/>
          </p:nvSpPr>
          <p:spPr>
            <a:xfrm rot="5400000">
              <a:off x="5745100" y="2023172"/>
              <a:ext cx="7600" cy="182563"/>
            </a:xfrm>
            <a:custGeom>
              <a:avLst/>
              <a:gdLst/>
              <a:ahLst/>
              <a:cxnLst/>
              <a:rect l="0" t="0" r="0" b="0"/>
              <a:pathLst>
                <a:path w="7600" h="182563" fill="none">
                  <a:moveTo>
                    <a:pt x="0" y="0"/>
                  </a:moveTo>
                  <a:lnTo>
                    <a:pt x="182563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oval" w="sm" len="sm"/>
            </a:ln>
          </p:spPr>
        </p:sp>
        <p:sp>
          <p:nvSpPr>
            <p:cNvPr id="330" name="Text 330"/>
            <p:cNvSpPr txBox="1"/>
            <p:nvPr/>
          </p:nvSpPr>
          <p:spPr>
            <a:xfrm>
              <a:off x="6265674" y="2401785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 dirty="0" err="1">
                  <a:solidFill>
                    <a:srgbClr val="303030"/>
                  </a:solidFill>
                  <a:latin typeface="Times"/>
                </a:rPr>
                <a:t>τ</a:t>
              </a:r>
              <a:r>
                <a:rPr sz="1520" i="1" baseline="-25000" dirty="0" err="1">
                  <a:solidFill>
                    <a:srgbClr val="303030"/>
                  </a:solidFill>
                  <a:latin typeface="Arial"/>
                </a:rPr>
                <a:t>t</a:t>
              </a:r>
              <a:endParaRPr sz="1520" i="1" baseline="-2500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331" name="Text 331"/>
            <p:cNvSpPr txBox="1"/>
            <p:nvPr/>
          </p:nvSpPr>
          <p:spPr>
            <a:xfrm>
              <a:off x="6638233" y="2235847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 dirty="0" err="1">
                  <a:solidFill>
                    <a:srgbClr val="303030"/>
                  </a:solidFill>
                  <a:latin typeface="Arial"/>
                </a:rPr>
                <a:t>c</a:t>
              </a:r>
              <a:r>
                <a:rPr sz="1520" i="1" baseline="-25000" dirty="0" err="1">
                  <a:solidFill>
                    <a:srgbClr val="303030"/>
                  </a:solidFill>
                  <a:latin typeface="Arial"/>
                </a:rPr>
                <a:t>t</a:t>
              </a:r>
              <a:endParaRPr sz="1520" i="1" baseline="-2500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364" name="Freeform 363"/>
            <p:cNvSpPr/>
            <p:nvPr/>
          </p:nvSpPr>
          <p:spPr>
            <a:xfrm rot="5400000">
              <a:off x="6698881" y="2075969"/>
              <a:ext cx="7600" cy="329814"/>
            </a:xfrm>
            <a:custGeom>
              <a:avLst/>
              <a:gdLst/>
              <a:ahLst/>
              <a:cxnLst/>
              <a:rect l="0" t="0" r="0" b="0"/>
              <a:pathLst>
                <a:path w="7600" h="329814" fill="none">
                  <a:moveTo>
                    <a:pt x="0" y="0"/>
                  </a:moveTo>
                  <a:lnTo>
                    <a:pt x="329814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65" name="Freeform 364"/>
            <p:cNvSpPr/>
            <p:nvPr/>
          </p:nvSpPr>
          <p:spPr>
            <a:xfrm rot="5400000">
              <a:off x="6844860" y="525570"/>
              <a:ext cx="7600" cy="1363417"/>
            </a:xfrm>
            <a:custGeom>
              <a:avLst/>
              <a:gdLst/>
              <a:ahLst/>
              <a:cxnLst/>
              <a:rect l="0" t="0" r="0" b="0"/>
              <a:pathLst>
                <a:path w="7600" h="1363417" fill="none">
                  <a:moveTo>
                    <a:pt x="0" y="0"/>
                  </a:moveTo>
                  <a:lnTo>
                    <a:pt x="1363417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32" name="Text 332"/>
            <p:cNvSpPr txBox="1"/>
            <p:nvPr/>
          </p:nvSpPr>
          <p:spPr>
            <a:xfrm>
              <a:off x="7287802" y="1203478"/>
              <a:ext cx="270995" cy="197600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F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k</a:t>
              </a:r>
            </a:p>
          </p:txBody>
        </p:sp>
        <p:sp>
          <p:nvSpPr>
            <p:cNvPr id="333" name="Text 333"/>
            <p:cNvSpPr txBox="1"/>
            <p:nvPr/>
          </p:nvSpPr>
          <p:spPr>
            <a:xfrm>
              <a:off x="7126533" y="2234107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 dirty="0">
                  <a:solidFill>
                    <a:srgbClr val="303030"/>
                  </a:solidFill>
                  <a:latin typeface="Arial"/>
                </a:rPr>
                <a:t>so</a:t>
              </a:r>
              <a:r>
                <a:rPr sz="1520" i="1" baseline="-25000" dirty="0">
                  <a:solidFill>
                    <a:srgbClr val="303030"/>
                  </a:solidFill>
                  <a:latin typeface="Arial"/>
                </a:rPr>
                <a:t>t-1</a:t>
              </a:r>
            </a:p>
          </p:txBody>
        </p:sp>
        <p:sp>
          <p:nvSpPr>
            <p:cNvPr id="369" name="Freeform 368"/>
            <p:cNvSpPr/>
            <p:nvPr/>
          </p:nvSpPr>
          <p:spPr>
            <a:xfrm rot="5400000">
              <a:off x="6970365" y="3091309"/>
              <a:ext cx="7600" cy="199145"/>
            </a:xfrm>
            <a:custGeom>
              <a:avLst/>
              <a:gdLst/>
              <a:ahLst/>
              <a:cxnLst/>
              <a:rect l="0" t="0" r="0" b="0"/>
              <a:pathLst>
                <a:path w="7600" h="199145" fill="none">
                  <a:moveTo>
                    <a:pt x="0" y="0"/>
                  </a:moveTo>
                  <a:lnTo>
                    <a:pt x="199145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oval" w="sm" len="sm"/>
            </a:ln>
          </p:spPr>
        </p:sp>
        <p:sp>
          <p:nvSpPr>
            <p:cNvPr id="7" name="Text 334"/>
            <p:cNvSpPr txBox="1"/>
            <p:nvPr/>
          </p:nvSpPr>
          <p:spPr>
            <a:xfrm>
              <a:off x="7110398" y="3187074"/>
              <a:ext cx="386326" cy="233920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 dirty="0" err="1">
                  <a:solidFill>
                    <a:srgbClr val="303030"/>
                  </a:solidFill>
                  <a:latin typeface="Arial"/>
                </a:rPr>
                <a:t>vo</a:t>
              </a:r>
              <a:r>
                <a:rPr sz="1520" i="1" baseline="-25000" dirty="0" err="1">
                  <a:solidFill>
                    <a:srgbClr val="303030"/>
                  </a:solidFill>
                  <a:latin typeface="Arial"/>
                </a:rPr>
                <a:t>t</a:t>
              </a:r>
              <a:endParaRPr sz="1520" i="1" baseline="-2500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372" name="Component"/>
            <p:cNvSpPr/>
            <p:nvPr/>
          </p:nvSpPr>
          <p:spPr>
            <a:xfrm rot="10800000">
              <a:off x="4581599" y="2643768"/>
              <a:ext cx="1483718" cy="460882"/>
            </a:xfrm>
            <a:custGeom>
              <a:avLst/>
              <a:gdLst>
                <a:gd name="connsiteX0" fmla="*/ 741859 w 1483718"/>
                <a:gd name="connsiteY0" fmla="*/ 460882 h 460882"/>
                <a:gd name="connsiteX1" fmla="*/ 741859 w 1483718"/>
                <a:gd name="connsiteY1" fmla="*/ 0 h 460882"/>
                <a:gd name="connsiteX2" fmla="*/ 1483718 w 1483718"/>
                <a:gd name="connsiteY2" fmla="*/ 230441 h 460882"/>
                <a:gd name="connsiteX3" fmla="*/ 0 w 1483718"/>
                <a:gd name="connsiteY3" fmla="*/ 230441 h 460882"/>
                <a:gd name="connsiteX4" fmla="*/ 741859 w 1483718"/>
                <a:gd name="connsiteY4" fmla="*/ 230441 h 4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483718" h="460882">
                  <a:moveTo>
                    <a:pt x="1368821" y="460882"/>
                  </a:moveTo>
                  <a:cubicBezTo>
                    <a:pt x="1432281" y="460882"/>
                    <a:pt x="1483718" y="409442"/>
                    <a:pt x="1483718" y="345985"/>
                  </a:cubicBezTo>
                  <a:lnTo>
                    <a:pt x="1483718" y="114898"/>
                  </a:lnTo>
                  <a:cubicBezTo>
                    <a:pt x="1483718" y="51440"/>
                    <a:pt x="1432281" y="0"/>
                    <a:pt x="1368821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345985"/>
                  </a:lnTo>
                  <a:cubicBezTo>
                    <a:pt x="0" y="409442"/>
                    <a:pt x="51440" y="460882"/>
                    <a:pt x="114898" y="460882"/>
                  </a:cubicBezTo>
                  <a:lnTo>
                    <a:pt x="1368821" y="460882"/>
                  </a:lnTo>
                  <a:close/>
                </a:path>
              </a:pathLst>
            </a:custGeom>
            <a:solidFill>
              <a:srgbClr val="DCDCDD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335" name="Text 335"/>
            <p:cNvSpPr txBox="1"/>
            <p:nvPr/>
          </p:nvSpPr>
          <p:spPr>
            <a:xfrm>
              <a:off x="4601426" y="2717246"/>
              <a:ext cx="1296682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b="1" dirty="0">
                  <a:solidFill>
                    <a:srgbClr val="303030"/>
                  </a:solidFill>
                  <a:latin typeface="Arial"/>
                </a:rPr>
                <a:t>Memory Retrieval Unit</a:t>
              </a:r>
            </a:p>
          </p:txBody>
        </p:sp>
        <p:grpSp>
          <p:nvGrpSpPr>
            <p:cNvPr id="374" name="Group 373"/>
            <p:cNvGrpSpPr/>
            <p:nvPr/>
          </p:nvGrpSpPr>
          <p:grpSpPr>
            <a:xfrm>
              <a:off x="5805605" y="2790336"/>
              <a:ext cx="172347" cy="176760"/>
              <a:chOff x="5805605" y="2790336"/>
              <a:chExt cx="172347" cy="176760"/>
            </a:xfrm>
          </p:grpSpPr>
          <p:sp>
            <p:nvSpPr>
              <p:cNvPr id="375" name="Freeform 374"/>
              <p:cNvSpPr/>
              <p:nvPr/>
            </p:nvSpPr>
            <p:spPr>
              <a:xfrm>
                <a:off x="5830259" y="2813617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76" name="Freeform 375"/>
              <p:cNvSpPr/>
              <p:nvPr/>
            </p:nvSpPr>
            <p:spPr>
              <a:xfrm>
                <a:off x="5830259" y="2813617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77" name="Freeform 376"/>
              <p:cNvSpPr/>
              <p:nvPr/>
            </p:nvSpPr>
            <p:spPr>
              <a:xfrm flipV="1">
                <a:off x="5831529" y="2845838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78" name="Freeform 377"/>
              <p:cNvSpPr/>
              <p:nvPr/>
            </p:nvSpPr>
            <p:spPr>
              <a:xfrm flipV="1">
                <a:off x="5831529" y="2847107"/>
                <a:ext cx="123947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79" name="Freeform 378"/>
              <p:cNvSpPr/>
              <p:nvPr/>
            </p:nvSpPr>
            <p:spPr>
              <a:xfrm rot="-10800000" flipH="1">
                <a:off x="5830259" y="2910885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80" name="Freeform 379"/>
              <p:cNvSpPr/>
              <p:nvPr/>
            </p:nvSpPr>
            <p:spPr>
              <a:xfrm rot="10800000" flipH="1" flipV="1">
                <a:off x="5831529" y="2878996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81" name="Freeform 380"/>
              <p:cNvSpPr/>
              <p:nvPr/>
            </p:nvSpPr>
            <p:spPr>
              <a:xfrm>
                <a:off x="5805605" y="2790336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82" name="Freeform 381"/>
              <p:cNvSpPr/>
              <p:nvPr/>
            </p:nvSpPr>
            <p:spPr>
              <a:xfrm>
                <a:off x="5805605" y="2854724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83" name="Freeform 382"/>
              <p:cNvSpPr/>
              <p:nvPr/>
            </p:nvSpPr>
            <p:spPr>
              <a:xfrm>
                <a:off x="5805605" y="2919112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84" name="Freeform 383"/>
              <p:cNvSpPr/>
              <p:nvPr/>
            </p:nvSpPr>
            <p:spPr>
              <a:xfrm>
                <a:off x="5929968" y="2822530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85" name="Freeform 384"/>
              <p:cNvSpPr/>
              <p:nvPr/>
            </p:nvSpPr>
            <p:spPr>
              <a:xfrm>
                <a:off x="5929968" y="2886918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sp>
          <p:nvSpPr>
            <p:cNvPr id="386" name="Freeform 385"/>
            <p:cNvSpPr/>
            <p:nvPr/>
          </p:nvSpPr>
          <p:spPr>
            <a:xfrm rot="5400000">
              <a:off x="4759549" y="954967"/>
              <a:ext cx="7600" cy="1082217"/>
            </a:xfrm>
            <a:custGeom>
              <a:avLst/>
              <a:gdLst/>
              <a:ahLst/>
              <a:cxnLst/>
              <a:rect l="0" t="0" r="0" b="0"/>
              <a:pathLst>
                <a:path w="7600" h="1082217" fill="none">
                  <a:moveTo>
                    <a:pt x="0" y="0"/>
                  </a:moveTo>
                  <a:lnTo>
                    <a:pt x="1082217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88" name="Freeform 387"/>
            <p:cNvSpPr/>
            <p:nvPr/>
          </p:nvSpPr>
          <p:spPr>
            <a:xfrm rot="5400000">
              <a:off x="5703340" y="2178939"/>
              <a:ext cx="7600" cy="266235"/>
            </a:xfrm>
            <a:custGeom>
              <a:avLst/>
              <a:gdLst/>
              <a:ahLst/>
              <a:cxnLst/>
              <a:rect l="0" t="0" r="0" b="0"/>
              <a:pathLst>
                <a:path w="7600" h="266235" fill="none">
                  <a:moveTo>
                    <a:pt x="0" y="0"/>
                  </a:moveTo>
                  <a:lnTo>
                    <a:pt x="266235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91" name="Freeform 390"/>
            <p:cNvSpPr/>
            <p:nvPr/>
          </p:nvSpPr>
          <p:spPr>
            <a:xfrm rot="5400000">
              <a:off x="4409477" y="2664525"/>
              <a:ext cx="7600" cy="1387114"/>
            </a:xfrm>
            <a:custGeom>
              <a:avLst/>
              <a:gdLst/>
              <a:ahLst/>
              <a:cxnLst/>
              <a:rect l="0" t="0" r="0" b="0"/>
              <a:pathLst>
                <a:path w="7600" h="1387114" fill="none">
                  <a:moveTo>
                    <a:pt x="0" y="0"/>
                  </a:moveTo>
                  <a:lnTo>
                    <a:pt x="1387114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92" name="Freeform 391"/>
            <p:cNvSpPr/>
            <p:nvPr/>
          </p:nvSpPr>
          <p:spPr>
            <a:xfrm rot="5400000">
              <a:off x="5208068" y="3098290"/>
              <a:ext cx="7600" cy="185179"/>
            </a:xfrm>
            <a:custGeom>
              <a:avLst/>
              <a:gdLst/>
              <a:ahLst/>
              <a:cxnLst/>
              <a:rect l="0" t="0" r="0" b="0"/>
              <a:pathLst>
                <a:path w="7600" h="185179" fill="none">
                  <a:moveTo>
                    <a:pt x="0" y="0"/>
                  </a:moveTo>
                  <a:lnTo>
                    <a:pt x="185179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oval" w="sm" len="sm"/>
            </a:ln>
          </p:spPr>
        </p:sp>
        <p:sp>
          <p:nvSpPr>
            <p:cNvPr id="337" name="Text 337"/>
            <p:cNvSpPr txBox="1"/>
            <p:nvPr/>
          </p:nvSpPr>
          <p:spPr>
            <a:xfrm>
              <a:off x="5340609" y="3187078"/>
              <a:ext cx="386326" cy="212800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 dirty="0">
                  <a:solidFill>
                    <a:srgbClr val="303030"/>
                  </a:solidFill>
                  <a:latin typeface="Arial"/>
                </a:rPr>
                <a:t>mo</a:t>
              </a:r>
              <a:r>
                <a:rPr sz="1520" i="1" baseline="-25000" dirty="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338" name="Text 338"/>
            <p:cNvSpPr txBox="1"/>
            <p:nvPr/>
          </p:nvSpPr>
          <p:spPr>
            <a:xfrm>
              <a:off x="4815534" y="3179406"/>
              <a:ext cx="280867" cy="190068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 dirty="0" err="1">
                  <a:solidFill>
                    <a:srgbClr val="303030"/>
                  </a:solidFill>
                  <a:latin typeface="Arial"/>
                </a:rPr>
                <a:t>rh</a:t>
              </a:r>
              <a:r>
                <a:rPr sz="1520" i="1" baseline="-25000" dirty="0" err="1">
                  <a:solidFill>
                    <a:srgbClr val="303030"/>
                  </a:solidFill>
                  <a:latin typeface="Arial"/>
                </a:rPr>
                <a:t>t</a:t>
              </a:r>
              <a:endParaRPr sz="1520" i="1" baseline="-2500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395" name="Component"/>
            <p:cNvSpPr/>
            <p:nvPr/>
          </p:nvSpPr>
          <p:spPr>
            <a:xfrm rot="-10800000">
              <a:off x="5524683" y="3729808"/>
              <a:ext cx="1483718" cy="460882"/>
            </a:xfrm>
            <a:custGeom>
              <a:avLst/>
              <a:gdLst>
                <a:gd name="connsiteX0" fmla="*/ 741859 w 1483718"/>
                <a:gd name="connsiteY0" fmla="*/ 460882 h 460882"/>
                <a:gd name="connsiteX1" fmla="*/ 741859 w 1483718"/>
                <a:gd name="connsiteY1" fmla="*/ 0 h 460882"/>
                <a:gd name="connsiteX2" fmla="*/ 1483718 w 1483718"/>
                <a:gd name="connsiteY2" fmla="*/ 230441 h 460882"/>
                <a:gd name="connsiteX3" fmla="*/ 0 w 1483718"/>
                <a:gd name="connsiteY3" fmla="*/ 230441 h 460882"/>
                <a:gd name="connsiteX4" fmla="*/ 741859 w 1483718"/>
                <a:gd name="connsiteY4" fmla="*/ 230441 h 4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483718" h="460882">
                  <a:moveTo>
                    <a:pt x="1368821" y="460882"/>
                  </a:moveTo>
                  <a:cubicBezTo>
                    <a:pt x="1432281" y="460882"/>
                    <a:pt x="1483718" y="409442"/>
                    <a:pt x="1483718" y="345985"/>
                  </a:cubicBezTo>
                  <a:lnTo>
                    <a:pt x="1483718" y="114898"/>
                  </a:lnTo>
                  <a:cubicBezTo>
                    <a:pt x="1483718" y="51440"/>
                    <a:pt x="1432281" y="0"/>
                    <a:pt x="1368821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345985"/>
                  </a:lnTo>
                  <a:cubicBezTo>
                    <a:pt x="0" y="409442"/>
                    <a:pt x="51440" y="460882"/>
                    <a:pt x="114898" y="460882"/>
                  </a:cubicBezTo>
                  <a:lnTo>
                    <a:pt x="1368821" y="460882"/>
                  </a:lnTo>
                  <a:close/>
                </a:path>
              </a:pathLst>
            </a:custGeom>
            <a:solidFill>
              <a:srgbClr val="EBEBEB">
                <a:alpha val="80000"/>
              </a:srgbClr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13000"/>
                </a:srgbClr>
              </a:outerShdw>
            </a:effectLst>
          </p:spPr>
        </p:sp>
        <p:sp>
          <p:nvSpPr>
            <p:cNvPr id="8" name="Text 339"/>
            <p:cNvSpPr txBox="1"/>
            <p:nvPr/>
          </p:nvSpPr>
          <p:spPr>
            <a:xfrm>
              <a:off x="5512051" y="3803286"/>
              <a:ext cx="1283518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Reasoning</a:t>
              </a:r>
            </a:p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Unit</a:t>
              </a:r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6748666" y="3876376"/>
              <a:ext cx="172347" cy="176760"/>
              <a:chOff x="6748666" y="3876376"/>
              <a:chExt cx="172347" cy="176760"/>
            </a:xfrm>
          </p:grpSpPr>
          <p:sp>
            <p:nvSpPr>
              <p:cNvPr id="398" name="Freeform 397"/>
              <p:cNvSpPr/>
              <p:nvPr/>
            </p:nvSpPr>
            <p:spPr>
              <a:xfrm>
                <a:off x="6773321" y="3899657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99" name="Freeform 398"/>
              <p:cNvSpPr/>
              <p:nvPr/>
            </p:nvSpPr>
            <p:spPr>
              <a:xfrm>
                <a:off x="6773320" y="3899657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0" name="Freeform 399"/>
              <p:cNvSpPr/>
              <p:nvPr/>
            </p:nvSpPr>
            <p:spPr>
              <a:xfrm flipV="1">
                <a:off x="6774590" y="3931878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1" name="Freeform 400"/>
              <p:cNvSpPr/>
              <p:nvPr/>
            </p:nvSpPr>
            <p:spPr>
              <a:xfrm flipV="1">
                <a:off x="6774590" y="3933147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2" name="Freeform 401"/>
              <p:cNvSpPr/>
              <p:nvPr/>
            </p:nvSpPr>
            <p:spPr>
              <a:xfrm rot="-10800000" flipH="1">
                <a:off x="6773321" y="3996925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3" name="Freeform 402"/>
              <p:cNvSpPr/>
              <p:nvPr/>
            </p:nvSpPr>
            <p:spPr>
              <a:xfrm rot="10800000" flipH="1" flipV="1">
                <a:off x="6774590" y="3965036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4" name="Freeform 403"/>
              <p:cNvSpPr/>
              <p:nvPr/>
            </p:nvSpPr>
            <p:spPr>
              <a:xfrm>
                <a:off x="6748666" y="3876376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5" name="Freeform 404"/>
              <p:cNvSpPr/>
              <p:nvPr/>
            </p:nvSpPr>
            <p:spPr>
              <a:xfrm>
                <a:off x="6748666" y="3940764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6" name="Freeform 405"/>
              <p:cNvSpPr/>
              <p:nvPr/>
            </p:nvSpPr>
            <p:spPr>
              <a:xfrm>
                <a:off x="6748666" y="4005152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7" name="Freeform 406"/>
              <p:cNvSpPr/>
              <p:nvPr/>
            </p:nvSpPr>
            <p:spPr>
              <a:xfrm>
                <a:off x="6873029" y="3908570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8" name="Freeform 407"/>
              <p:cNvSpPr/>
              <p:nvPr/>
            </p:nvSpPr>
            <p:spPr>
              <a:xfrm>
                <a:off x="6873029" y="3972958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sp>
          <p:nvSpPr>
            <p:cNvPr id="9" name="Text 340"/>
            <p:cNvSpPr txBox="1"/>
            <p:nvPr/>
          </p:nvSpPr>
          <p:spPr>
            <a:xfrm>
              <a:off x="6026547" y="3327610"/>
              <a:ext cx="239326" cy="207602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 dirty="0" err="1">
                  <a:solidFill>
                    <a:srgbClr val="303030"/>
                  </a:solidFill>
                  <a:latin typeface="Arial"/>
                </a:rPr>
                <a:t>c</a:t>
              </a:r>
              <a:r>
                <a:rPr sz="1520" i="1" baseline="-25000" dirty="0" err="1">
                  <a:solidFill>
                    <a:srgbClr val="303030"/>
                  </a:solidFill>
                  <a:latin typeface="Arial"/>
                </a:rPr>
                <a:t>t</a:t>
              </a:r>
              <a:endParaRPr sz="1520" i="1" baseline="-2500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410" name="Freeform 409"/>
            <p:cNvSpPr/>
            <p:nvPr/>
          </p:nvSpPr>
          <p:spPr>
            <a:xfrm rot="5400000">
              <a:off x="6063283" y="3168555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12" name="Freeform 411"/>
            <p:cNvSpPr/>
            <p:nvPr/>
          </p:nvSpPr>
          <p:spPr>
            <a:xfrm rot="5400000">
              <a:off x="6618815" y="2954149"/>
              <a:ext cx="7600" cy="473453"/>
            </a:xfrm>
            <a:custGeom>
              <a:avLst/>
              <a:gdLst/>
              <a:ahLst/>
              <a:cxnLst/>
              <a:rect l="0" t="0" r="0" b="0"/>
              <a:pathLst>
                <a:path w="7600" h="473453" fill="none">
                  <a:moveTo>
                    <a:pt x="0" y="0"/>
                  </a:moveTo>
                  <a:lnTo>
                    <a:pt x="473453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13" name="Freeform 412"/>
            <p:cNvSpPr/>
            <p:nvPr/>
          </p:nvSpPr>
          <p:spPr>
            <a:xfrm rot="5400000">
              <a:off x="5506460" y="4048572"/>
              <a:ext cx="7600" cy="463763"/>
            </a:xfrm>
            <a:custGeom>
              <a:avLst/>
              <a:gdLst/>
              <a:ahLst/>
              <a:cxnLst/>
              <a:rect l="0" t="0" r="0" b="0"/>
              <a:pathLst>
                <a:path w="7600" h="463763" fill="none">
                  <a:moveTo>
                    <a:pt x="0" y="0"/>
                  </a:moveTo>
                  <a:lnTo>
                    <a:pt x="463763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14" name="Freeform 413"/>
            <p:cNvSpPr/>
            <p:nvPr/>
          </p:nvSpPr>
          <p:spPr>
            <a:xfrm rot="5400000">
              <a:off x="6585660" y="4040972"/>
              <a:ext cx="7600" cy="463763"/>
            </a:xfrm>
            <a:custGeom>
              <a:avLst/>
              <a:gdLst/>
              <a:ahLst/>
              <a:cxnLst/>
              <a:rect l="0" t="0" r="0" b="0"/>
              <a:pathLst>
                <a:path w="7600" h="463763" fill="none">
                  <a:moveTo>
                    <a:pt x="0" y="0"/>
                  </a:moveTo>
                  <a:lnTo>
                    <a:pt x="463763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15" name="Freeform 414"/>
            <p:cNvSpPr/>
            <p:nvPr/>
          </p:nvSpPr>
          <p:spPr>
            <a:xfrm rot="5400000">
              <a:off x="5676037" y="1339252"/>
              <a:ext cx="7600" cy="1550400"/>
            </a:xfrm>
            <a:custGeom>
              <a:avLst/>
              <a:gdLst/>
              <a:ahLst/>
              <a:cxnLst/>
              <a:rect l="0" t="0" r="0" b="0"/>
              <a:pathLst>
                <a:path w="7600" h="1550400" fill="none">
                  <a:moveTo>
                    <a:pt x="0" y="0"/>
                  </a:moveTo>
                  <a:lnTo>
                    <a:pt x="1550400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41" name="Text 341"/>
            <p:cNvSpPr txBox="1"/>
            <p:nvPr/>
          </p:nvSpPr>
          <p:spPr>
            <a:xfrm>
              <a:off x="5764591" y="4299470"/>
              <a:ext cx="449344" cy="26241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 dirty="0" err="1">
                  <a:solidFill>
                    <a:srgbClr val="303030"/>
                  </a:solidFill>
                  <a:latin typeface="Arial"/>
                </a:rPr>
                <a:t>h</a:t>
              </a:r>
              <a:r>
                <a:rPr sz="1520" i="1" baseline="-25000" dirty="0" err="1">
                  <a:solidFill>
                    <a:srgbClr val="303030"/>
                  </a:solidFill>
                  <a:latin typeface="Arial"/>
                </a:rPr>
                <a:t>t</a:t>
              </a:r>
              <a:r>
                <a:rPr sz="1520" i="1" baseline="30000" dirty="0" err="1">
                  <a:solidFill>
                    <a:srgbClr val="303030"/>
                  </a:solidFill>
                  <a:latin typeface="Arial"/>
                </a:rPr>
                <a:t>a</a:t>
              </a:r>
              <a:r>
                <a:rPr sz="1520" i="1" dirty="0" err="1">
                  <a:solidFill>
                    <a:srgbClr val="303030"/>
                  </a:solidFill>
                  <a:latin typeface="Arial"/>
                </a:rPr>
                <a:t>,h</a:t>
              </a:r>
              <a:r>
                <a:rPr sz="1520" i="1" baseline="-25000" dirty="0" err="1">
                  <a:solidFill>
                    <a:srgbClr val="303030"/>
                  </a:solidFill>
                  <a:latin typeface="Arial"/>
                </a:rPr>
                <a:t>t</a:t>
              </a:r>
              <a:r>
                <a:rPr sz="1520" i="1" baseline="30000" dirty="0" err="1">
                  <a:solidFill>
                    <a:srgbClr val="303030"/>
                  </a:solidFill>
                  <a:latin typeface="Arial"/>
                </a:rPr>
                <a:t>u</a:t>
              </a:r>
              <a:endParaRPr sz="1520" i="1" baseline="3000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342" name="Text 342"/>
            <p:cNvSpPr txBox="1"/>
            <p:nvPr/>
          </p:nvSpPr>
          <p:spPr>
            <a:xfrm>
              <a:off x="6350579" y="4231865"/>
              <a:ext cx="478625" cy="28521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g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  <a:r>
                <a:rPr sz="1520" i="1" baseline="30000">
                  <a:solidFill>
                    <a:srgbClr val="303030"/>
                  </a:solidFill>
                  <a:latin typeface="Arial"/>
                </a:rPr>
                <a:t>v</a:t>
              </a:r>
              <a:r>
                <a:rPr sz="1520" i="1">
                  <a:solidFill>
                    <a:srgbClr val="303030"/>
                  </a:solidFill>
                  <a:latin typeface="Arial"/>
                </a:rPr>
                <a:t>,g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  <a:r>
                <a:rPr sz="1520" i="1" baseline="30000">
                  <a:solidFill>
                    <a:srgbClr val="303030"/>
                  </a:solidFill>
                  <a:latin typeface="Arial"/>
                </a:rPr>
                <a:t>m</a:t>
              </a:r>
            </a:p>
          </p:txBody>
        </p:sp>
        <p:sp>
          <p:nvSpPr>
            <p:cNvPr id="418" name="Component"/>
            <p:cNvSpPr/>
            <p:nvPr/>
          </p:nvSpPr>
          <p:spPr>
            <a:xfrm rot="10800000">
              <a:off x="4192001" y="4801157"/>
              <a:ext cx="1731827" cy="460882"/>
            </a:xfrm>
            <a:custGeom>
              <a:avLst/>
              <a:gdLst>
                <a:gd name="connsiteX0" fmla="*/ 865914 w 1731827"/>
                <a:gd name="connsiteY0" fmla="*/ 460882 h 460882"/>
                <a:gd name="connsiteX1" fmla="*/ 865914 w 1731827"/>
                <a:gd name="connsiteY1" fmla="*/ 0 h 460882"/>
                <a:gd name="connsiteX2" fmla="*/ 1731827 w 1731827"/>
                <a:gd name="connsiteY2" fmla="*/ 230441 h 460882"/>
                <a:gd name="connsiteX3" fmla="*/ 0 w 1731827"/>
                <a:gd name="connsiteY3" fmla="*/ 230441 h 460882"/>
                <a:gd name="connsiteX4" fmla="*/ 865914 w 1731827"/>
                <a:gd name="connsiteY4" fmla="*/ 230441 h 4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731827" h="460882">
                  <a:moveTo>
                    <a:pt x="1616930" y="460882"/>
                  </a:moveTo>
                  <a:cubicBezTo>
                    <a:pt x="1680390" y="460882"/>
                    <a:pt x="1731827" y="409442"/>
                    <a:pt x="1731827" y="345985"/>
                  </a:cubicBezTo>
                  <a:lnTo>
                    <a:pt x="1731827" y="114898"/>
                  </a:lnTo>
                  <a:cubicBezTo>
                    <a:pt x="1731827" y="51440"/>
                    <a:pt x="1680390" y="0"/>
                    <a:pt x="1616930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345985"/>
                  </a:lnTo>
                  <a:cubicBezTo>
                    <a:pt x="0" y="409442"/>
                    <a:pt x="51440" y="460882"/>
                    <a:pt x="114898" y="460882"/>
                  </a:cubicBezTo>
                  <a:lnTo>
                    <a:pt x="1616930" y="460882"/>
                  </a:lnTo>
                  <a:close/>
                </a:path>
              </a:pathLst>
            </a:custGeom>
            <a:solidFill>
              <a:srgbClr val="DCDCDD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343" name="Text 343"/>
            <p:cNvSpPr txBox="1"/>
            <p:nvPr/>
          </p:nvSpPr>
          <p:spPr>
            <a:xfrm>
              <a:off x="4245198" y="4874613"/>
              <a:ext cx="1366723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Memory</a:t>
              </a:r>
            </a:p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Update Unit</a:t>
              </a: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645792" y="4930876"/>
              <a:ext cx="172347" cy="176760"/>
              <a:chOff x="5645792" y="4930876"/>
              <a:chExt cx="172347" cy="176760"/>
            </a:xfrm>
          </p:grpSpPr>
          <p:sp>
            <p:nvSpPr>
              <p:cNvPr id="421" name="Freeform 420"/>
              <p:cNvSpPr/>
              <p:nvPr/>
            </p:nvSpPr>
            <p:spPr>
              <a:xfrm>
                <a:off x="5670447" y="4954157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2" name="Freeform 421"/>
              <p:cNvSpPr/>
              <p:nvPr/>
            </p:nvSpPr>
            <p:spPr>
              <a:xfrm>
                <a:off x="5670446" y="4954157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3" name="Freeform 422"/>
              <p:cNvSpPr/>
              <p:nvPr/>
            </p:nvSpPr>
            <p:spPr>
              <a:xfrm flipV="1">
                <a:off x="5671716" y="4986378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4" name="Freeform 423"/>
              <p:cNvSpPr/>
              <p:nvPr/>
            </p:nvSpPr>
            <p:spPr>
              <a:xfrm flipV="1">
                <a:off x="5671716" y="4987647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5" name="Freeform 424"/>
              <p:cNvSpPr/>
              <p:nvPr/>
            </p:nvSpPr>
            <p:spPr>
              <a:xfrm rot="-10800000" flipH="1">
                <a:off x="5670447" y="5051425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6" name="Freeform 425"/>
              <p:cNvSpPr/>
              <p:nvPr/>
            </p:nvSpPr>
            <p:spPr>
              <a:xfrm rot="10800000" flipH="1" flipV="1">
                <a:off x="5671716" y="5019536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7" name="Freeform 426"/>
              <p:cNvSpPr/>
              <p:nvPr/>
            </p:nvSpPr>
            <p:spPr>
              <a:xfrm>
                <a:off x="5645792" y="4930876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8" name="Freeform 427"/>
              <p:cNvSpPr/>
              <p:nvPr/>
            </p:nvSpPr>
            <p:spPr>
              <a:xfrm>
                <a:off x="5645792" y="4995264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9" name="Freeform 428"/>
              <p:cNvSpPr/>
              <p:nvPr/>
            </p:nvSpPr>
            <p:spPr>
              <a:xfrm>
                <a:off x="5645792" y="5059652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30" name="Freeform 429"/>
              <p:cNvSpPr/>
              <p:nvPr/>
            </p:nvSpPr>
            <p:spPr>
              <a:xfrm>
                <a:off x="5770155" y="4963070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31" name="Freeform 430"/>
              <p:cNvSpPr/>
              <p:nvPr/>
            </p:nvSpPr>
            <p:spPr>
              <a:xfrm>
                <a:off x="5770155" y="5027458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sp>
          <p:nvSpPr>
            <p:cNvPr id="10" name="Text 344"/>
            <p:cNvSpPr txBox="1"/>
            <p:nvPr/>
          </p:nvSpPr>
          <p:spPr>
            <a:xfrm>
              <a:off x="5373346" y="4376227"/>
              <a:ext cx="386327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 dirty="0" err="1">
                  <a:solidFill>
                    <a:srgbClr val="303030"/>
                  </a:solidFill>
                  <a:latin typeface="Arial"/>
                </a:rPr>
                <a:t>vo</a:t>
              </a:r>
              <a:r>
                <a:rPr sz="1520" i="1" baseline="-25000" dirty="0" err="1">
                  <a:solidFill>
                    <a:srgbClr val="303030"/>
                  </a:solidFill>
                  <a:latin typeface="Arial"/>
                </a:rPr>
                <a:t>t</a:t>
              </a:r>
              <a:endParaRPr sz="1520" i="1" baseline="-2500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434" name="Freeform 433"/>
            <p:cNvSpPr/>
            <p:nvPr/>
          </p:nvSpPr>
          <p:spPr>
            <a:xfrm rot="5400000">
              <a:off x="5420163" y="4247436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37" name="Freeform 436"/>
            <p:cNvSpPr/>
            <p:nvPr/>
          </p:nvSpPr>
          <p:spPr>
            <a:xfrm rot="5400000">
              <a:off x="4648763" y="5157498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38" name="Freeform 437"/>
            <p:cNvSpPr/>
            <p:nvPr/>
          </p:nvSpPr>
          <p:spPr>
            <a:xfrm rot="5400000">
              <a:off x="5070563" y="5157498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11" name="Text 345"/>
            <p:cNvSpPr txBox="1"/>
            <p:nvPr/>
          </p:nvSpPr>
          <p:spPr>
            <a:xfrm>
              <a:off x="5239620" y="5467078"/>
              <a:ext cx="386326" cy="1900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M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346" name="Text 346"/>
            <p:cNvSpPr txBox="1"/>
            <p:nvPr/>
          </p:nvSpPr>
          <p:spPr>
            <a:xfrm>
              <a:off x="4365833" y="5467078"/>
              <a:ext cx="444618" cy="1900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wh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441" name="Freeform 440"/>
            <p:cNvSpPr/>
            <p:nvPr/>
          </p:nvSpPr>
          <p:spPr>
            <a:xfrm rot="5400000">
              <a:off x="2541892" y="-561565"/>
              <a:ext cx="7600" cy="3537686"/>
            </a:xfrm>
            <a:custGeom>
              <a:avLst/>
              <a:gdLst/>
              <a:ahLst/>
              <a:cxnLst/>
              <a:rect l="0" t="0" r="0" b="0"/>
              <a:pathLst>
                <a:path w="7600" h="3537686" fill="none">
                  <a:moveTo>
                    <a:pt x="0" y="0"/>
                  </a:moveTo>
                  <a:lnTo>
                    <a:pt x="3537686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42" name="Freeform 441"/>
            <p:cNvSpPr/>
            <p:nvPr/>
          </p:nvSpPr>
          <p:spPr>
            <a:xfrm rot="5400000">
              <a:off x="2868699" y="-170165"/>
              <a:ext cx="7600" cy="3271686"/>
            </a:xfrm>
            <a:custGeom>
              <a:avLst/>
              <a:gdLst/>
              <a:ahLst/>
              <a:cxnLst/>
              <a:rect l="0" t="0" r="0" b="0"/>
              <a:pathLst>
                <a:path w="7600" h="3271686" fill="none">
                  <a:moveTo>
                    <a:pt x="0" y="0"/>
                  </a:moveTo>
                  <a:lnTo>
                    <a:pt x="3271686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47" name="Text 347"/>
            <p:cNvSpPr txBox="1"/>
            <p:nvPr/>
          </p:nvSpPr>
          <p:spPr>
            <a:xfrm>
              <a:off x="3930715" y="1188278"/>
              <a:ext cx="375282" cy="212800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 dirty="0">
                  <a:solidFill>
                    <a:srgbClr val="303030"/>
                  </a:solidFill>
                  <a:latin typeface="Arial"/>
                </a:rPr>
                <a:t>wh</a:t>
              </a:r>
              <a:r>
                <a:rPr sz="1520" i="1" baseline="-25000" dirty="0">
                  <a:solidFill>
                    <a:srgbClr val="303030"/>
                  </a:solidFill>
                  <a:latin typeface="Arial"/>
                </a:rPr>
                <a:t>t-1</a:t>
              </a:r>
            </a:p>
          </p:txBody>
        </p:sp>
        <p:sp>
          <p:nvSpPr>
            <p:cNvPr id="444" name="Component"/>
            <p:cNvSpPr/>
            <p:nvPr/>
          </p:nvSpPr>
          <p:spPr>
            <a:xfrm rot="-10800000">
              <a:off x="6630627" y="4791931"/>
              <a:ext cx="1611200" cy="460882"/>
            </a:xfrm>
            <a:custGeom>
              <a:avLst/>
              <a:gdLst>
                <a:gd name="connsiteX0" fmla="*/ 805600 w 1611200"/>
                <a:gd name="connsiteY0" fmla="*/ 460882 h 460882"/>
                <a:gd name="connsiteX1" fmla="*/ 805600 w 1611200"/>
                <a:gd name="connsiteY1" fmla="*/ 0 h 460882"/>
                <a:gd name="connsiteX2" fmla="*/ 1611200 w 1611200"/>
                <a:gd name="connsiteY2" fmla="*/ 230441 h 460882"/>
                <a:gd name="connsiteX3" fmla="*/ 0 w 1611200"/>
                <a:gd name="connsiteY3" fmla="*/ 230441 h 460882"/>
                <a:gd name="connsiteX4" fmla="*/ 805600 w 1611200"/>
                <a:gd name="connsiteY4" fmla="*/ 230441 h 4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611200" h="460882">
                  <a:moveTo>
                    <a:pt x="1496303" y="460882"/>
                  </a:moveTo>
                  <a:cubicBezTo>
                    <a:pt x="1559763" y="460882"/>
                    <a:pt x="1611200" y="409442"/>
                    <a:pt x="1611200" y="345985"/>
                  </a:cubicBezTo>
                  <a:lnTo>
                    <a:pt x="1611200" y="114898"/>
                  </a:lnTo>
                  <a:cubicBezTo>
                    <a:pt x="1611200" y="51440"/>
                    <a:pt x="1559763" y="0"/>
                    <a:pt x="1496303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345985"/>
                  </a:lnTo>
                  <a:cubicBezTo>
                    <a:pt x="0" y="409442"/>
                    <a:pt x="51440" y="460882"/>
                    <a:pt x="114898" y="460882"/>
                  </a:cubicBezTo>
                  <a:lnTo>
                    <a:pt x="1496303" y="460882"/>
                  </a:lnTo>
                  <a:close/>
                </a:path>
              </a:pathLst>
            </a:custGeom>
            <a:solidFill>
              <a:srgbClr val="DCDCDD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348" name="Text 348"/>
            <p:cNvSpPr txBox="1"/>
            <p:nvPr/>
          </p:nvSpPr>
          <p:spPr>
            <a:xfrm>
              <a:off x="6683830" y="4872986"/>
              <a:ext cx="1280638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Summary Object</a:t>
              </a:r>
            </a:p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Update Unit</a:t>
              </a:r>
            </a:p>
          </p:txBody>
        </p:sp>
        <p:grpSp>
          <p:nvGrpSpPr>
            <p:cNvPr id="446" name="Group 445"/>
            <p:cNvGrpSpPr/>
            <p:nvPr/>
          </p:nvGrpSpPr>
          <p:grpSpPr>
            <a:xfrm>
              <a:off x="8001739" y="4943219"/>
              <a:ext cx="172347" cy="176760"/>
              <a:chOff x="8001739" y="4943219"/>
              <a:chExt cx="172347" cy="176760"/>
            </a:xfrm>
          </p:grpSpPr>
          <p:sp>
            <p:nvSpPr>
              <p:cNvPr id="447" name="Freeform 446"/>
              <p:cNvSpPr/>
              <p:nvPr/>
            </p:nvSpPr>
            <p:spPr>
              <a:xfrm>
                <a:off x="8026393" y="4966500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48" name="Freeform 447"/>
              <p:cNvSpPr/>
              <p:nvPr/>
            </p:nvSpPr>
            <p:spPr>
              <a:xfrm>
                <a:off x="8026393" y="4966500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49" name="Freeform 448"/>
              <p:cNvSpPr/>
              <p:nvPr/>
            </p:nvSpPr>
            <p:spPr>
              <a:xfrm flipV="1">
                <a:off x="8027663" y="4998720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50" name="Freeform 449"/>
              <p:cNvSpPr/>
              <p:nvPr/>
            </p:nvSpPr>
            <p:spPr>
              <a:xfrm flipV="1">
                <a:off x="8027663" y="4999989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51" name="Freeform 450"/>
              <p:cNvSpPr/>
              <p:nvPr/>
            </p:nvSpPr>
            <p:spPr>
              <a:xfrm rot="-10800000" flipH="1">
                <a:off x="8026393" y="5063768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52" name="Freeform 451"/>
              <p:cNvSpPr/>
              <p:nvPr/>
            </p:nvSpPr>
            <p:spPr>
              <a:xfrm rot="10800000" flipH="1" flipV="1">
                <a:off x="8027663" y="5031879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53" name="Freeform 452"/>
              <p:cNvSpPr/>
              <p:nvPr/>
            </p:nvSpPr>
            <p:spPr>
              <a:xfrm>
                <a:off x="8001739" y="4943218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54" name="Freeform 453"/>
              <p:cNvSpPr/>
              <p:nvPr/>
            </p:nvSpPr>
            <p:spPr>
              <a:xfrm>
                <a:off x="8001739" y="5007606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55" name="Freeform 454"/>
              <p:cNvSpPr/>
              <p:nvPr/>
            </p:nvSpPr>
            <p:spPr>
              <a:xfrm>
                <a:off x="8001739" y="5071994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56" name="Freeform 455"/>
              <p:cNvSpPr/>
              <p:nvPr/>
            </p:nvSpPr>
            <p:spPr>
              <a:xfrm>
                <a:off x="8126102" y="4975412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57" name="Freeform 456"/>
              <p:cNvSpPr/>
              <p:nvPr/>
            </p:nvSpPr>
            <p:spPr>
              <a:xfrm>
                <a:off x="8126102" y="5039801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sp>
          <p:nvSpPr>
            <p:cNvPr id="458" name="Freeform 457"/>
            <p:cNvSpPr/>
            <p:nvPr/>
          </p:nvSpPr>
          <p:spPr>
            <a:xfrm rot="5400000">
              <a:off x="7478053" y="4247436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69" name="Freeform 468"/>
            <p:cNvSpPr/>
            <p:nvPr/>
          </p:nvSpPr>
          <p:spPr>
            <a:xfrm rot="5400000">
              <a:off x="7041076" y="4247436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49" name="Text 349"/>
            <p:cNvSpPr txBox="1"/>
            <p:nvPr/>
          </p:nvSpPr>
          <p:spPr>
            <a:xfrm>
              <a:off x="7893229" y="4380248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so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t-1</a:t>
              </a:r>
            </a:p>
          </p:txBody>
        </p:sp>
        <p:sp>
          <p:nvSpPr>
            <p:cNvPr id="350" name="Text 350"/>
            <p:cNvSpPr txBox="1"/>
            <p:nvPr/>
          </p:nvSpPr>
          <p:spPr>
            <a:xfrm>
              <a:off x="7368494" y="4380248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vo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351" name="Text 351"/>
            <p:cNvSpPr txBox="1"/>
            <p:nvPr/>
          </p:nvSpPr>
          <p:spPr>
            <a:xfrm>
              <a:off x="6884374" y="4376227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mo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492" name="Freeform 491"/>
            <p:cNvSpPr/>
            <p:nvPr/>
          </p:nvSpPr>
          <p:spPr>
            <a:xfrm rot="5400000">
              <a:off x="7263368" y="5157498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52" name="Text 352"/>
            <p:cNvSpPr txBox="1"/>
            <p:nvPr/>
          </p:nvSpPr>
          <p:spPr>
            <a:xfrm>
              <a:off x="7537275" y="5467078"/>
              <a:ext cx="302726" cy="1900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so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496" name="Freeform 495"/>
            <p:cNvSpPr/>
            <p:nvPr/>
          </p:nvSpPr>
          <p:spPr>
            <a:xfrm rot="5400000">
              <a:off x="6063283" y="5157498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53" name="Text 353"/>
            <p:cNvSpPr txBox="1"/>
            <p:nvPr/>
          </p:nvSpPr>
          <p:spPr>
            <a:xfrm>
              <a:off x="6308773" y="5467078"/>
              <a:ext cx="239326" cy="1900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c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354" name="Text 354"/>
            <p:cNvSpPr txBox="1"/>
            <p:nvPr/>
          </p:nvSpPr>
          <p:spPr>
            <a:xfrm>
              <a:off x="4540329" y="1188278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M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t-1</a:t>
              </a:r>
            </a:p>
          </p:txBody>
        </p:sp>
        <p:sp>
          <p:nvSpPr>
            <p:cNvPr id="503" name="Line"/>
            <p:cNvSpPr/>
            <p:nvPr/>
          </p:nvSpPr>
          <p:spPr>
            <a:xfrm rot="-7140600">
              <a:off x="4988544" y="1474446"/>
              <a:ext cx="463596" cy="836006"/>
            </a:xfrm>
            <a:custGeom>
              <a:avLst/>
              <a:gdLst/>
              <a:ahLst/>
              <a:cxnLst/>
              <a:rect l="0" t="0" r="0" b="0"/>
              <a:pathLst>
                <a:path w="463596" h="836006" fill="none">
                  <a:moveTo>
                    <a:pt x="0" y="0"/>
                  </a:moveTo>
                  <a:cubicBezTo>
                    <a:pt x="358909" y="199030"/>
                    <a:pt x="480414" y="-176796"/>
                    <a:pt x="955943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387" name="Freeform 386"/>
            <p:cNvSpPr/>
            <p:nvPr/>
          </p:nvSpPr>
          <p:spPr>
            <a:xfrm rot="5400000">
              <a:off x="4797221" y="2082515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500" name="Freeform 499"/>
            <p:cNvSpPr/>
            <p:nvPr/>
          </p:nvSpPr>
          <p:spPr>
            <a:xfrm rot="5400000">
              <a:off x="4375342" y="1078078"/>
              <a:ext cx="7600" cy="258400"/>
            </a:xfrm>
            <a:custGeom>
              <a:avLst/>
              <a:gdLst/>
              <a:ahLst/>
              <a:cxnLst/>
              <a:rect l="0" t="0" r="0" b="0"/>
              <a:pathLst>
                <a:path w="7600" h="258400" fill="none">
                  <a:moveTo>
                    <a:pt x="0" y="0"/>
                  </a:moveTo>
                  <a:lnTo>
                    <a:pt x="258400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oval" w="sm" len="sm"/>
            </a:ln>
          </p:spPr>
        </p:sp>
        <p:sp>
          <p:nvSpPr>
            <p:cNvPr id="507" name="Line"/>
            <p:cNvSpPr/>
            <p:nvPr/>
          </p:nvSpPr>
          <p:spPr>
            <a:xfrm rot="-6537000">
              <a:off x="8387859" y="2616715"/>
              <a:ext cx="747769" cy="2171819"/>
            </a:xfrm>
            <a:custGeom>
              <a:avLst/>
              <a:gdLst/>
              <a:ahLst/>
              <a:cxnLst/>
              <a:rect l="0" t="0" r="0" b="0"/>
              <a:pathLst>
                <a:path w="747769" h="2171819" fill="none">
                  <a:moveTo>
                    <a:pt x="0" y="0"/>
                  </a:moveTo>
                  <a:cubicBezTo>
                    <a:pt x="1645324" y="491654"/>
                    <a:pt x="1060352" y="-472576"/>
                    <a:pt x="2296272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12" name="Component"/>
            <p:cNvSpPr/>
            <p:nvPr/>
          </p:nvSpPr>
          <p:spPr>
            <a:xfrm rot="-10800000">
              <a:off x="6552910" y="2636168"/>
              <a:ext cx="1483718" cy="460882"/>
            </a:xfrm>
            <a:custGeom>
              <a:avLst/>
              <a:gdLst>
                <a:gd name="connsiteX0" fmla="*/ 741859 w 1483718"/>
                <a:gd name="connsiteY0" fmla="*/ 460882 h 460882"/>
                <a:gd name="connsiteX1" fmla="*/ 741859 w 1483718"/>
                <a:gd name="connsiteY1" fmla="*/ 0 h 460882"/>
                <a:gd name="connsiteX2" fmla="*/ 1483718 w 1483718"/>
                <a:gd name="connsiteY2" fmla="*/ 230441 h 460882"/>
                <a:gd name="connsiteX3" fmla="*/ 0 w 1483718"/>
                <a:gd name="connsiteY3" fmla="*/ 230441 h 460882"/>
                <a:gd name="connsiteX4" fmla="*/ 741859 w 1483718"/>
                <a:gd name="connsiteY4" fmla="*/ 230441 h 4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483718" h="460882">
                  <a:moveTo>
                    <a:pt x="1368821" y="460882"/>
                  </a:moveTo>
                  <a:cubicBezTo>
                    <a:pt x="1432281" y="460882"/>
                    <a:pt x="1483718" y="409442"/>
                    <a:pt x="1483718" y="345985"/>
                  </a:cubicBezTo>
                  <a:lnTo>
                    <a:pt x="1483718" y="114898"/>
                  </a:lnTo>
                  <a:cubicBezTo>
                    <a:pt x="1483718" y="51440"/>
                    <a:pt x="1432281" y="0"/>
                    <a:pt x="1368821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345985"/>
                  </a:lnTo>
                  <a:cubicBezTo>
                    <a:pt x="0" y="409442"/>
                    <a:pt x="51440" y="460882"/>
                    <a:pt x="114898" y="460882"/>
                  </a:cubicBezTo>
                  <a:lnTo>
                    <a:pt x="1368821" y="460882"/>
                  </a:lnTo>
                  <a:close/>
                </a:path>
              </a:pathLst>
            </a:custGeom>
            <a:solidFill>
              <a:srgbClr val="EBEBEB">
                <a:alpha val="80000"/>
              </a:srgbClr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355" name="Text 355"/>
            <p:cNvSpPr txBox="1"/>
            <p:nvPr/>
          </p:nvSpPr>
          <p:spPr>
            <a:xfrm>
              <a:off x="6539427" y="2709646"/>
              <a:ext cx="1284400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Visual</a:t>
              </a:r>
            </a:p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Retrieval Unit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776931" y="2782736"/>
              <a:ext cx="172347" cy="176760"/>
              <a:chOff x="7776931" y="2782736"/>
              <a:chExt cx="172347" cy="176760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7801585" y="2806017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15" name="Freeform 14"/>
              <p:cNvSpPr/>
              <p:nvPr/>
            </p:nvSpPr>
            <p:spPr>
              <a:xfrm>
                <a:off x="7801585" y="2806017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16" name="Freeform 15"/>
              <p:cNvSpPr/>
              <p:nvPr/>
            </p:nvSpPr>
            <p:spPr>
              <a:xfrm flipV="1">
                <a:off x="7802855" y="2838238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17" name="Freeform 16"/>
              <p:cNvSpPr/>
              <p:nvPr/>
            </p:nvSpPr>
            <p:spPr>
              <a:xfrm flipV="1">
                <a:off x="7802855" y="2839507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18" name="Freeform 17"/>
              <p:cNvSpPr/>
              <p:nvPr/>
            </p:nvSpPr>
            <p:spPr>
              <a:xfrm rot="-10800000" flipH="1">
                <a:off x="7801585" y="2903285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19" name="Freeform 18"/>
              <p:cNvSpPr/>
              <p:nvPr/>
            </p:nvSpPr>
            <p:spPr>
              <a:xfrm rot="10800000" flipH="1" flipV="1">
                <a:off x="7802855" y="2871396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0" name="Freeform 19"/>
              <p:cNvSpPr/>
              <p:nvPr/>
            </p:nvSpPr>
            <p:spPr>
              <a:xfrm>
                <a:off x="7776931" y="2782736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1" name="Freeform 20"/>
              <p:cNvSpPr/>
              <p:nvPr/>
            </p:nvSpPr>
            <p:spPr>
              <a:xfrm>
                <a:off x="7776931" y="2847124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2" name="Freeform 21"/>
              <p:cNvSpPr/>
              <p:nvPr/>
            </p:nvSpPr>
            <p:spPr>
              <a:xfrm>
                <a:off x="7776931" y="2911512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3" name="Freeform 22"/>
              <p:cNvSpPr/>
              <p:nvPr/>
            </p:nvSpPr>
            <p:spPr>
              <a:xfrm>
                <a:off x="7901294" y="2814930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61" name="Freeform 360"/>
              <p:cNvSpPr/>
              <p:nvPr/>
            </p:nvSpPr>
            <p:spPr>
              <a:xfrm>
                <a:off x="7901294" y="2879318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sp>
          <p:nvSpPr>
            <p:cNvPr id="488" name="Freeform 487"/>
            <p:cNvSpPr/>
            <p:nvPr/>
          </p:nvSpPr>
          <p:spPr>
            <a:xfrm rot="5400000">
              <a:off x="7687053" y="4247436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508" name="Line"/>
            <p:cNvSpPr/>
            <p:nvPr/>
          </p:nvSpPr>
          <p:spPr>
            <a:xfrm rot="-9416940">
              <a:off x="5540828" y="1157022"/>
              <a:ext cx="1789814" cy="759991"/>
            </a:xfrm>
            <a:custGeom>
              <a:avLst/>
              <a:gdLst/>
              <a:ahLst/>
              <a:cxnLst/>
              <a:rect l="0" t="0" r="0" b="0"/>
              <a:pathLst>
                <a:path w="1789814" h="759991" fill="none">
                  <a:moveTo>
                    <a:pt x="0" y="0"/>
                  </a:moveTo>
                  <a:cubicBezTo>
                    <a:pt x="338831" y="722205"/>
                    <a:pt x="1758116" y="-682057"/>
                    <a:pt x="1940979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363" name="Freeform 362"/>
            <p:cNvSpPr/>
            <p:nvPr/>
          </p:nvSpPr>
          <p:spPr>
            <a:xfrm rot="5400000">
              <a:off x="6941693" y="2075968"/>
              <a:ext cx="7600" cy="329815"/>
            </a:xfrm>
            <a:custGeom>
              <a:avLst/>
              <a:gdLst/>
              <a:ahLst/>
              <a:cxnLst/>
              <a:rect l="0" t="0" r="0" b="0"/>
              <a:pathLst>
                <a:path w="7600" h="329815" fill="none">
                  <a:moveTo>
                    <a:pt x="0" y="0"/>
                  </a:moveTo>
                  <a:lnTo>
                    <a:pt x="329815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24" name="Component"/>
            <p:cNvSpPr/>
            <p:nvPr/>
          </p:nvSpPr>
          <p:spPr>
            <a:xfrm rot="-10800000">
              <a:off x="5531523" y="1600722"/>
              <a:ext cx="1483718" cy="460882"/>
            </a:xfrm>
            <a:custGeom>
              <a:avLst/>
              <a:gdLst>
                <a:gd name="connsiteX0" fmla="*/ 741859 w 1483718"/>
                <a:gd name="connsiteY0" fmla="*/ 460882 h 460882"/>
                <a:gd name="connsiteX1" fmla="*/ 741859 w 1483718"/>
                <a:gd name="connsiteY1" fmla="*/ 0 h 460882"/>
                <a:gd name="connsiteX2" fmla="*/ 1483718 w 1483718"/>
                <a:gd name="connsiteY2" fmla="*/ 230441 h 460882"/>
                <a:gd name="connsiteX3" fmla="*/ 0 w 1483718"/>
                <a:gd name="connsiteY3" fmla="*/ 230441 h 460882"/>
                <a:gd name="connsiteX4" fmla="*/ 741859 w 1483718"/>
                <a:gd name="connsiteY4" fmla="*/ 230441 h 4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483718" h="460882">
                  <a:moveTo>
                    <a:pt x="1368821" y="460882"/>
                  </a:moveTo>
                  <a:cubicBezTo>
                    <a:pt x="1432281" y="460882"/>
                    <a:pt x="1483718" y="409442"/>
                    <a:pt x="1483718" y="345985"/>
                  </a:cubicBezTo>
                  <a:lnTo>
                    <a:pt x="1483718" y="114898"/>
                  </a:lnTo>
                  <a:cubicBezTo>
                    <a:pt x="1483718" y="51440"/>
                    <a:pt x="1432281" y="0"/>
                    <a:pt x="1368821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345985"/>
                  </a:lnTo>
                  <a:cubicBezTo>
                    <a:pt x="0" y="409442"/>
                    <a:pt x="51440" y="460882"/>
                    <a:pt x="114898" y="460882"/>
                  </a:cubicBezTo>
                  <a:lnTo>
                    <a:pt x="1368821" y="460882"/>
                  </a:lnTo>
                  <a:close/>
                </a:path>
              </a:pathLst>
            </a:custGeom>
            <a:solidFill>
              <a:srgbClr val="EBEBEB">
                <a:alpha val="80000"/>
              </a:srgbClr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5" name="Text 356"/>
            <p:cNvSpPr txBox="1"/>
            <p:nvPr/>
          </p:nvSpPr>
          <p:spPr>
            <a:xfrm>
              <a:off x="5586896" y="1674200"/>
              <a:ext cx="1215544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Question-driven Controller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755529" y="1747290"/>
              <a:ext cx="172347" cy="176760"/>
              <a:chOff x="6755529" y="1747290"/>
              <a:chExt cx="172347" cy="17676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6780183" y="1770571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8" name="Freeform 27"/>
              <p:cNvSpPr/>
              <p:nvPr/>
            </p:nvSpPr>
            <p:spPr>
              <a:xfrm>
                <a:off x="6780183" y="1770571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9" name="Freeform 28"/>
              <p:cNvSpPr/>
              <p:nvPr/>
            </p:nvSpPr>
            <p:spPr>
              <a:xfrm flipV="1">
                <a:off x="6781453" y="1802792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0" name="Freeform 29"/>
              <p:cNvSpPr/>
              <p:nvPr/>
            </p:nvSpPr>
            <p:spPr>
              <a:xfrm flipV="1">
                <a:off x="6781453" y="1804061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1" name="Freeform 30"/>
              <p:cNvSpPr/>
              <p:nvPr/>
            </p:nvSpPr>
            <p:spPr>
              <a:xfrm rot="-10800000" flipH="1">
                <a:off x="6780183" y="1867839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2" name="Freeform 31"/>
              <p:cNvSpPr/>
              <p:nvPr/>
            </p:nvSpPr>
            <p:spPr>
              <a:xfrm rot="10800000" flipH="1" flipV="1">
                <a:off x="6781453" y="1835950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3" name="Freeform 32"/>
              <p:cNvSpPr/>
              <p:nvPr/>
            </p:nvSpPr>
            <p:spPr>
              <a:xfrm>
                <a:off x="6755529" y="1747290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4" name="Freeform 33"/>
              <p:cNvSpPr/>
              <p:nvPr/>
            </p:nvSpPr>
            <p:spPr>
              <a:xfrm>
                <a:off x="6755529" y="1811678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5" name="Freeform 34"/>
              <p:cNvSpPr/>
              <p:nvPr/>
            </p:nvSpPr>
            <p:spPr>
              <a:xfrm>
                <a:off x="6755529" y="1876066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6" name="Freeform 35"/>
              <p:cNvSpPr/>
              <p:nvPr/>
            </p:nvSpPr>
            <p:spPr>
              <a:xfrm>
                <a:off x="6879892" y="1779484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7" name="Freeform 36"/>
              <p:cNvSpPr/>
              <p:nvPr/>
            </p:nvSpPr>
            <p:spPr>
              <a:xfrm>
                <a:off x="6879892" y="1843872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sp>
          <p:nvSpPr>
            <p:cNvPr id="357" name="Text 357"/>
            <p:cNvSpPr txBox="1"/>
            <p:nvPr/>
          </p:nvSpPr>
          <p:spPr>
            <a:xfrm>
              <a:off x="4951079" y="1188278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so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t-1</a:t>
              </a:r>
            </a:p>
          </p:txBody>
        </p:sp>
        <p:sp>
          <p:nvSpPr>
            <p:cNvPr id="505" name="Freeform 504"/>
            <p:cNvSpPr/>
            <p:nvPr/>
          </p:nvSpPr>
          <p:spPr>
            <a:xfrm rot="5400000">
              <a:off x="5172514" y="1078078"/>
              <a:ext cx="7600" cy="258400"/>
            </a:xfrm>
            <a:custGeom>
              <a:avLst/>
              <a:gdLst/>
              <a:ahLst/>
              <a:cxnLst/>
              <a:rect l="0" t="0" r="0" b="0"/>
              <a:pathLst>
                <a:path w="7600" h="258400" fill="none">
                  <a:moveTo>
                    <a:pt x="0" y="0"/>
                  </a:moveTo>
                  <a:lnTo>
                    <a:pt x="258400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oval" w="sm" len="sm"/>
            </a:ln>
          </p:spPr>
        </p:sp>
        <p:sp>
          <p:nvSpPr>
            <p:cNvPr id="531" name="Freeform 530"/>
            <p:cNvSpPr/>
            <p:nvPr/>
          </p:nvSpPr>
          <p:spPr>
            <a:xfrm rot="5400000">
              <a:off x="2245661" y="4318776"/>
              <a:ext cx="7600" cy="252202"/>
            </a:xfrm>
            <a:custGeom>
              <a:avLst/>
              <a:gdLst/>
              <a:ahLst/>
              <a:cxnLst/>
              <a:rect l="0" t="0" r="0" b="0"/>
              <a:pathLst>
                <a:path w="7600" h="252202" fill="none">
                  <a:moveTo>
                    <a:pt x="0" y="0"/>
                  </a:moveTo>
                  <a:lnTo>
                    <a:pt x="252202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532" name="Freeform 531"/>
            <p:cNvSpPr/>
            <p:nvPr/>
          </p:nvSpPr>
          <p:spPr>
            <a:xfrm rot="5400000">
              <a:off x="2238061" y="3615107"/>
              <a:ext cx="7600" cy="252202"/>
            </a:xfrm>
            <a:custGeom>
              <a:avLst/>
              <a:gdLst/>
              <a:ahLst/>
              <a:cxnLst/>
              <a:rect l="0" t="0" r="0" b="0"/>
              <a:pathLst>
                <a:path w="7600" h="252202" fill="none">
                  <a:moveTo>
                    <a:pt x="0" y="0"/>
                  </a:moveTo>
                  <a:lnTo>
                    <a:pt x="252202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grpSp>
          <p:nvGrpSpPr>
            <p:cNvPr id="533" name="Group 532"/>
            <p:cNvGrpSpPr/>
            <p:nvPr/>
          </p:nvGrpSpPr>
          <p:grpSpPr>
            <a:xfrm rot="-5400000">
              <a:off x="2458779" y="2595426"/>
              <a:ext cx="77871" cy="329776"/>
              <a:chOff x="2458779" y="2595426"/>
              <a:chExt cx="77871" cy="329776"/>
            </a:xfrm>
          </p:grpSpPr>
          <p:sp>
            <p:nvSpPr>
              <p:cNvPr id="534" name="Freeform 533"/>
              <p:cNvSpPr/>
              <p:nvPr/>
            </p:nvSpPr>
            <p:spPr>
              <a:xfrm>
                <a:off x="2458779" y="2598221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535" name="Freeform 534"/>
              <p:cNvSpPr/>
              <p:nvPr/>
            </p:nvSpPr>
            <p:spPr>
              <a:xfrm>
                <a:off x="2586129" y="2598221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536" name="Freeform 535"/>
              <p:cNvSpPr/>
              <p:nvPr/>
            </p:nvSpPr>
            <p:spPr>
              <a:xfrm>
                <a:off x="2713479" y="2595426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</p:grpSp>
        <p:sp>
          <p:nvSpPr>
            <p:cNvPr id="537" name="Freeform 536"/>
            <p:cNvSpPr/>
            <p:nvPr/>
          </p:nvSpPr>
          <p:spPr>
            <a:xfrm rot="5400000">
              <a:off x="2245661" y="2737748"/>
              <a:ext cx="7600" cy="252202"/>
            </a:xfrm>
            <a:custGeom>
              <a:avLst/>
              <a:gdLst/>
              <a:ahLst/>
              <a:cxnLst/>
              <a:rect l="0" t="0" r="0" b="0"/>
              <a:pathLst>
                <a:path w="7600" h="252202" fill="none">
                  <a:moveTo>
                    <a:pt x="0" y="0"/>
                  </a:moveTo>
                  <a:lnTo>
                    <a:pt x="252202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538" name="Freeform 537"/>
            <p:cNvSpPr/>
            <p:nvPr/>
          </p:nvSpPr>
          <p:spPr>
            <a:xfrm rot="5400000">
              <a:off x="2238061" y="2034079"/>
              <a:ext cx="7600" cy="252202"/>
            </a:xfrm>
            <a:custGeom>
              <a:avLst/>
              <a:gdLst/>
              <a:ahLst/>
              <a:cxnLst/>
              <a:rect l="0" t="0" r="0" b="0"/>
              <a:pathLst>
                <a:path w="7600" h="252202" fill="none">
                  <a:moveTo>
                    <a:pt x="0" y="0"/>
                  </a:moveTo>
                  <a:lnTo>
                    <a:pt x="252202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539" name="Freeform 538"/>
            <p:cNvSpPr/>
            <p:nvPr/>
          </p:nvSpPr>
          <p:spPr>
            <a:xfrm rot="5400000">
              <a:off x="2370192" y="5165098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540" name="Freeform 539"/>
            <p:cNvSpPr/>
            <p:nvPr/>
          </p:nvSpPr>
          <p:spPr>
            <a:xfrm rot="5400000">
              <a:off x="2077341" y="5165098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543" name="Line"/>
            <p:cNvSpPr/>
            <p:nvPr/>
          </p:nvSpPr>
          <p:spPr>
            <a:xfrm rot="-10250880">
              <a:off x="5124067" y="3260519"/>
              <a:ext cx="643167" cy="165261"/>
            </a:xfrm>
            <a:custGeom>
              <a:avLst/>
              <a:gdLst/>
              <a:ahLst/>
              <a:cxnLst/>
              <a:rect l="0" t="0" r="0" b="0"/>
              <a:pathLst>
                <a:path w="643167" h="165261" fill="none">
                  <a:moveTo>
                    <a:pt x="0" y="0"/>
                  </a:moveTo>
                  <a:cubicBezTo>
                    <a:pt x="58025" y="360156"/>
                    <a:pt x="341140" y="-424037"/>
                    <a:pt x="651460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545" name="Freeform 544"/>
            <p:cNvSpPr/>
            <p:nvPr/>
          </p:nvSpPr>
          <p:spPr>
            <a:xfrm rot="5400000">
              <a:off x="5010445" y="3098290"/>
              <a:ext cx="7600" cy="185179"/>
            </a:xfrm>
            <a:custGeom>
              <a:avLst/>
              <a:gdLst/>
              <a:ahLst/>
              <a:cxnLst/>
              <a:rect l="0" t="0" r="0" b="0"/>
              <a:pathLst>
                <a:path w="7600" h="185179" fill="none">
                  <a:moveTo>
                    <a:pt x="0" y="0"/>
                  </a:moveTo>
                  <a:lnTo>
                    <a:pt x="185179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oval" w="sm" len="sm"/>
            </a:ln>
          </p:spPr>
        </p:sp>
        <p:sp>
          <p:nvSpPr>
            <p:cNvPr id="546" name="Freeform 545"/>
            <p:cNvSpPr/>
            <p:nvPr/>
          </p:nvSpPr>
          <p:spPr>
            <a:xfrm rot="5400000">
              <a:off x="4620146" y="2707967"/>
              <a:ext cx="7600" cy="1361023"/>
            </a:xfrm>
            <a:custGeom>
              <a:avLst/>
              <a:gdLst/>
              <a:ahLst/>
              <a:cxnLst/>
              <a:rect l="0" t="0" r="0" b="0"/>
              <a:pathLst>
                <a:path w="7600" h="1361023" fill="none">
                  <a:moveTo>
                    <a:pt x="0" y="0"/>
                  </a:moveTo>
                  <a:lnTo>
                    <a:pt x="1361023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547" name="Freeform 546"/>
            <p:cNvSpPr/>
            <p:nvPr/>
          </p:nvSpPr>
          <p:spPr>
            <a:xfrm rot="5400000">
              <a:off x="5650073" y="3375949"/>
              <a:ext cx="7600" cy="192253"/>
            </a:xfrm>
            <a:custGeom>
              <a:avLst/>
              <a:gdLst/>
              <a:ahLst/>
              <a:cxnLst/>
              <a:rect l="0" t="0" r="0" b="0"/>
              <a:pathLst>
                <a:path w="7600" h="192253" fill="none">
                  <a:moveTo>
                    <a:pt x="0" y="0"/>
                  </a:moveTo>
                  <a:lnTo>
                    <a:pt x="192253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59" name="Text 359"/>
            <p:cNvSpPr txBox="1"/>
            <p:nvPr/>
          </p:nvSpPr>
          <p:spPr>
            <a:xfrm>
              <a:off x="5779457" y="3326056"/>
              <a:ext cx="280867" cy="258468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 dirty="0" err="1">
                  <a:solidFill>
                    <a:srgbClr val="303030"/>
                  </a:solidFill>
                  <a:latin typeface="Arial"/>
                </a:rPr>
                <a:t>rh</a:t>
              </a:r>
              <a:r>
                <a:rPr sz="1520" i="1" baseline="-25000" dirty="0" err="1">
                  <a:solidFill>
                    <a:srgbClr val="303030"/>
                  </a:solidFill>
                  <a:latin typeface="Arial"/>
                </a:rPr>
                <a:t>t</a:t>
              </a:r>
              <a:endParaRPr sz="1520" i="1" baseline="-2500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360" name="Text 360"/>
            <p:cNvSpPr txBox="1"/>
            <p:nvPr/>
          </p:nvSpPr>
          <p:spPr>
            <a:xfrm>
              <a:off x="6581644" y="3187074"/>
              <a:ext cx="386326" cy="233920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va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17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32E9-DAAF-E84E-8115-1E6DEDAD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1 vs System 2 Cognition*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5C461-0539-3949-BF37-EE9944BD26B8}"/>
              </a:ext>
            </a:extLst>
          </p:cNvPr>
          <p:cNvSpPr txBox="1"/>
          <p:nvPr/>
        </p:nvSpPr>
        <p:spPr>
          <a:xfrm>
            <a:off x="381000" y="1490546"/>
            <a:ext cx="5317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BM Plex Sans" panose="020B0503050203000203" pitchFamily="34" charset="0"/>
              </a:rPr>
              <a:t>System 1 - Current DL</a:t>
            </a:r>
          </a:p>
          <a:p>
            <a:endParaRPr lang="en-US" sz="3200" dirty="0"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IBM Plex Sans" panose="020B0503050203000203" pitchFamily="34" charset="0"/>
              </a:rPr>
              <a:t>Intuitive and fast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u="sng" dirty="0">
                <a:latin typeface="IBM Plex Sans" panose="020B0503050203000203" pitchFamily="34" charset="0"/>
              </a:rPr>
              <a:t>unconscious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IBM Plex Sans" panose="020B0503050203000203" pitchFamily="34" charset="0"/>
              </a:rPr>
              <a:t>non-linguistic, habitual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6E5AF-81BA-9F48-B926-5A7A6BB3A13F}"/>
              </a:ext>
            </a:extLst>
          </p:cNvPr>
          <p:cNvSpPr txBox="1"/>
          <p:nvPr/>
        </p:nvSpPr>
        <p:spPr>
          <a:xfrm>
            <a:off x="6096000" y="1490546"/>
            <a:ext cx="59027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BM Plex Sans" panose="020B0503050203000203" pitchFamily="34" charset="0"/>
              </a:rPr>
              <a:t>System 2 – Future DL</a:t>
            </a:r>
          </a:p>
          <a:p>
            <a:endParaRPr lang="en-US" sz="3200" dirty="0"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IBM Plex Sans" panose="020B0503050203000203" pitchFamily="34" charset="0"/>
              </a:rPr>
              <a:t>Slow, logical, and sequential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u="sng" dirty="0">
                <a:latin typeface="IBM Plex Sans" panose="020B0503050203000203" pitchFamily="34" charset="0"/>
              </a:rPr>
              <a:t>conscious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IBM Plex Sans" panose="020B0503050203000203" pitchFamily="34" charset="0"/>
              </a:rPr>
              <a:t>linguistic, algorithmic, planning, reasoning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F070D-9F8E-5849-A8F3-AC7DF795A8B4}"/>
              </a:ext>
            </a:extLst>
          </p:cNvPr>
          <p:cNvSpPr txBox="1"/>
          <p:nvPr/>
        </p:nvSpPr>
        <p:spPr>
          <a:xfrm>
            <a:off x="847493" y="5274527"/>
            <a:ext cx="92432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BM Plex Sans" panose="020B0503050203000203" pitchFamily="34" charset="0"/>
              </a:rPr>
              <a:t>*</a:t>
            </a:r>
            <a:r>
              <a:rPr lang="en-US" sz="2800" dirty="0" err="1">
                <a:latin typeface="IBM Plex Sans" panose="020B0503050203000203" pitchFamily="34" charset="0"/>
              </a:rPr>
              <a:t>Bengio</a:t>
            </a:r>
            <a:r>
              <a:rPr lang="en-US" sz="2800" dirty="0">
                <a:latin typeface="IBM Plex Sans" panose="020B0503050203000203" pitchFamily="34" charset="0"/>
              </a:rPr>
              <a:t>, </a:t>
            </a:r>
            <a:r>
              <a:rPr lang="en-US" sz="2800" dirty="0" err="1">
                <a:latin typeface="IBM Plex Sans" panose="020B0503050203000203" pitchFamily="34" charset="0"/>
              </a:rPr>
              <a:t>NeurIPS</a:t>
            </a:r>
            <a:r>
              <a:rPr lang="en-US" sz="2800" dirty="0">
                <a:latin typeface="IBM Plex Sans" panose="020B0503050203000203" pitchFamily="34" charset="0"/>
              </a:rPr>
              <a:t> 2019 Keynote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latin typeface="IBM Plex Sans" panose="020B0503050203000203" pitchFamily="34" charset="0"/>
              </a:rPr>
              <a:t>building on Daniel Kahneman, Thinking Fast and Slow</a:t>
            </a:r>
          </a:p>
        </p:txBody>
      </p:sp>
    </p:spTree>
    <p:extLst>
      <p:ext uri="{BB962C8B-B14F-4D97-AF65-F5344CB8AC3E}">
        <p14:creationId xmlns:p14="http://schemas.microsoft.com/office/powerpoint/2010/main" val="39297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5461-61FF-604D-90B8-471AA22C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1274-3E52-B448-913A-771B3DD3D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752258"/>
            <a:ext cx="11239500" cy="3556342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  <a:tabLst>
                <a:tab pos="5880100" algn="l"/>
              </a:tabLst>
            </a:pPr>
            <a:r>
              <a:rPr lang="en-US" sz="3200" dirty="0"/>
              <a:t>A </a:t>
            </a:r>
            <a:r>
              <a:rPr lang="en-US" sz="3200" u="sng" dirty="0"/>
              <a:t>memory-augmented neural architecture</a:t>
            </a:r>
            <a:r>
              <a:rPr lang="en-US" sz="3200" dirty="0"/>
              <a:t> for performing</a:t>
            </a:r>
            <a:br>
              <a:rPr lang="en-US" sz="3200" dirty="0"/>
            </a:br>
            <a:r>
              <a:rPr lang="en-US" sz="3200" u="sng" dirty="0"/>
              <a:t>relational and temporal multi-step reasoning</a:t>
            </a:r>
            <a:r>
              <a:rPr lang="en-US" sz="3200" dirty="0"/>
              <a:t> on a </a:t>
            </a:r>
            <a:br>
              <a:rPr lang="en-US" sz="3200" dirty="0"/>
            </a:br>
            <a:r>
              <a:rPr lang="en-US" sz="3200" u="sng" dirty="0"/>
              <a:t>visual question and answer dataset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79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934A-BE47-3F4C-BDE9-C176A662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Reasoning with Static Images</a:t>
            </a:r>
          </a:p>
        </p:txBody>
      </p:sp>
      <p:pic>
        <p:nvPicPr>
          <p:cNvPr id="5" name="Picture 4" descr="A picture containing indoor, wall, box, table&#10;&#10;Description automatically generated">
            <a:extLst>
              <a:ext uri="{FF2B5EF4-FFF2-40B4-BE49-F238E27FC236}">
                <a16:creationId xmlns:a16="http://schemas.microsoft.com/office/drawing/2014/main" id="{C23174FB-8BFF-C047-B946-5ACEF756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4" y="1137857"/>
            <a:ext cx="5017477" cy="3072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6D010-FA26-FA44-A7F0-F7FC57EC8CEA}"/>
              </a:ext>
            </a:extLst>
          </p:cNvPr>
          <p:cNvSpPr txBox="1"/>
          <p:nvPr/>
        </p:nvSpPr>
        <p:spPr>
          <a:xfrm>
            <a:off x="5908682" y="1050374"/>
            <a:ext cx="6001964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IBM Plex Sans" panose="020B0503050203000203" pitchFamily="34" charset="0"/>
              </a:rPr>
              <a:t>CLEVR  </a:t>
            </a:r>
            <a:r>
              <a:rPr lang="en-US" sz="2800" dirty="0">
                <a:latin typeface="IBM Plex Sans" panose="020B0503050203000203" pitchFamily="34" charset="0"/>
              </a:rPr>
              <a:t>[Johnson et al.’15]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IBM Plex Sans" panose="020B0503050203000203" pitchFamily="34" charset="0"/>
              </a:rPr>
              <a:t>Program-based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IBM Plex Sans" panose="020B0503050203000203" pitchFamily="34" charset="0"/>
              </a:rPr>
              <a:t>Object-attribute associations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IBM Plex Sans" panose="020B0503050203000203" pitchFamily="34" charset="0"/>
              </a:rPr>
              <a:t>Object-object comparisons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IBM Plex Sans" panose="020B0503050203000203" pitchFamily="34" charset="0"/>
              </a:rPr>
              <a:t>Spatial relationships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IBM Plex Sans" panose="020B0503050203000203" pitchFamily="34" charset="0"/>
              </a:rPr>
              <a:t>Counting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30BF7-1471-7347-B2A9-B38EC820B5C3}"/>
              </a:ext>
            </a:extLst>
          </p:cNvPr>
          <p:cNvSpPr txBox="1"/>
          <p:nvPr/>
        </p:nvSpPr>
        <p:spPr>
          <a:xfrm>
            <a:off x="7301056" y="5013168"/>
            <a:ext cx="4217703" cy="11918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IBM Plex Sans" panose="020B0503050203000203" pitchFamily="34" charset="0"/>
              </a:rPr>
              <a:t>What’s missing: </a:t>
            </a:r>
            <a:br>
              <a:rPr lang="en-US" sz="3200" dirty="0">
                <a:latin typeface="IBM Plex Sans" panose="020B0503050203000203" pitchFamily="34" charset="0"/>
              </a:rPr>
            </a:br>
            <a:r>
              <a:rPr lang="en-US" sz="3200" b="1" dirty="0">
                <a:latin typeface="IBM Plex Sans" panose="020B0503050203000203" pitchFamily="34" charset="0"/>
              </a:rPr>
              <a:t>Temporal Reasoning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8B7FA-1439-FE40-97DD-32BED7693C36}"/>
              </a:ext>
            </a:extLst>
          </p:cNvPr>
          <p:cNvSpPr txBox="1"/>
          <p:nvPr/>
        </p:nvSpPr>
        <p:spPr>
          <a:xfrm>
            <a:off x="281354" y="4372252"/>
            <a:ext cx="7757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IBM Plex Sans" panose="020B0503050203000203" pitchFamily="34" charset="0"/>
              </a:rPr>
              <a:t>Q: How many</a:t>
            </a:r>
            <a:r>
              <a:rPr lang="en-US" sz="3200" dirty="0">
                <a:latin typeface="IBM Plex Sans" panose="020B0503050203000203" pitchFamily="34" charset="0"/>
              </a:rPr>
              <a:t> objects are </a:t>
            </a:r>
            <a:r>
              <a:rPr lang="en-US" sz="3200" b="1" dirty="0">
                <a:latin typeface="IBM Plex Sans" panose="020B0503050203000203" pitchFamily="34" charset="0"/>
              </a:rPr>
              <a:t>either small cylinders</a:t>
            </a:r>
            <a:r>
              <a:rPr lang="en-US" sz="3200" dirty="0">
                <a:latin typeface="IBM Plex Sans" panose="020B0503050203000203" pitchFamily="34" charset="0"/>
              </a:rPr>
              <a:t> or </a:t>
            </a:r>
            <a:r>
              <a:rPr lang="en-US" sz="3200" b="1" dirty="0">
                <a:latin typeface="IBM Plex Sans" panose="020B0503050203000203" pitchFamily="34" charset="0"/>
              </a:rPr>
              <a:t>blue</a:t>
            </a:r>
            <a:r>
              <a:rPr lang="en-US" sz="3200" dirty="0">
                <a:latin typeface="IBM Plex Sans" panose="020B0503050203000203" pitchFamily="34" charset="0"/>
              </a:rPr>
              <a:t> things?</a:t>
            </a:r>
          </a:p>
          <a:p>
            <a:r>
              <a:rPr lang="en-US" sz="3200" b="1" dirty="0">
                <a:latin typeface="IBM Plex Sans" panose="020B0503050203000203" pitchFamily="34" charset="0"/>
              </a:rPr>
              <a:t>A</a:t>
            </a:r>
            <a:r>
              <a:rPr lang="en-US" sz="3200" dirty="0">
                <a:latin typeface="IBM Plex Sans" panose="020B0503050203000203" pitchFamily="34" charset="0"/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260810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934A-BE47-3F4C-BDE9-C176A662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Reasoning with Multiple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63CC-0821-FA46-A098-F02EDE4A1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614" y="4588582"/>
            <a:ext cx="9929447" cy="12360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Q:</a:t>
            </a:r>
            <a:r>
              <a:rPr lang="en-US" dirty="0"/>
              <a:t> Does </a:t>
            </a:r>
            <a:r>
              <a:rPr lang="en-US" b="1" dirty="0"/>
              <a:t>color of u </a:t>
            </a:r>
            <a:r>
              <a:rPr lang="en-US" b="1" i="1" dirty="0"/>
              <a:t>now</a:t>
            </a:r>
            <a:r>
              <a:rPr lang="en-US" b="1" dirty="0"/>
              <a:t> </a:t>
            </a:r>
            <a:r>
              <a:rPr lang="en-US" dirty="0"/>
              <a:t>equal</a:t>
            </a:r>
            <a:r>
              <a:rPr lang="en-US" b="1" dirty="0"/>
              <a:t> color of </a:t>
            </a:r>
            <a:r>
              <a:rPr lang="en-US" b="1" i="1" dirty="0"/>
              <a:t>latest</a:t>
            </a:r>
            <a:r>
              <a:rPr lang="en-US" b="1" dirty="0"/>
              <a:t> circle</a:t>
            </a:r>
            <a:r>
              <a:rPr lang="en-US" dirty="0"/>
              <a:t>?</a:t>
            </a:r>
            <a:br>
              <a:rPr lang="en-US" dirty="0"/>
            </a:br>
            <a:r>
              <a:rPr lang="en-US" b="1" dirty="0"/>
              <a:t>A:</a:t>
            </a:r>
            <a:r>
              <a:rPr lang="en-US" dirty="0"/>
              <a:t>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6D010-FA26-FA44-A7F0-F7FC57EC8CEA}"/>
              </a:ext>
            </a:extLst>
          </p:cNvPr>
          <p:cNvSpPr txBox="1"/>
          <p:nvPr/>
        </p:nvSpPr>
        <p:spPr>
          <a:xfrm>
            <a:off x="5181601" y="5418109"/>
            <a:ext cx="58363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IBM Plex Sans" panose="020B0503050203000203" pitchFamily="34" charset="0"/>
              </a:rPr>
              <a:t>COG  [Yang et al., ECCV 18]</a:t>
            </a:r>
          </a:p>
        </p:txBody>
      </p:sp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2947964-7FFB-A545-859D-71B0502E1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412738"/>
            <a:ext cx="2502876" cy="24471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4B34DF-756D-A34B-80F2-A409D9A3F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63" y="1412738"/>
            <a:ext cx="2453975" cy="2447101"/>
          </a:xfrm>
          <a:prstGeom prst="rect">
            <a:avLst/>
          </a:prstGeom>
        </p:spPr>
      </p:pic>
      <p:pic>
        <p:nvPicPr>
          <p:cNvPr id="19" name="Picture 1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13CACBC-46A2-7F49-8D4E-534826B1E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965" y="1412738"/>
            <a:ext cx="2460965" cy="2447101"/>
          </a:xfrm>
          <a:prstGeom prst="rect">
            <a:avLst/>
          </a:prstGeom>
        </p:spPr>
      </p:pic>
      <p:pic>
        <p:nvPicPr>
          <p:cNvPr id="21" name="Picture 20" descr="A picture containing object&#10;&#10;Description automatically generated">
            <a:extLst>
              <a:ext uri="{FF2B5EF4-FFF2-40B4-BE49-F238E27FC236}">
                <a16:creationId xmlns:a16="http://schemas.microsoft.com/office/drawing/2014/main" id="{F2138C3F-9B62-774B-B1ED-1DF00AE6F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107" y="1412738"/>
            <a:ext cx="2467898" cy="244710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EF27D9-56FC-C947-8B1F-AB1F059344E0}"/>
              </a:ext>
            </a:extLst>
          </p:cNvPr>
          <p:cNvCxnSpPr/>
          <p:nvPr/>
        </p:nvCxnSpPr>
        <p:spPr>
          <a:xfrm flipH="1">
            <a:off x="9493062" y="896109"/>
            <a:ext cx="1163215" cy="673064"/>
          </a:xfrm>
          <a:prstGeom prst="straightConnector1">
            <a:avLst/>
          </a:prstGeom>
          <a:ln w="1016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3A684D-CC72-8C4E-A77D-9E85D036BEDC}"/>
              </a:ext>
            </a:extLst>
          </p:cNvPr>
          <p:cNvCxnSpPr>
            <a:cxnSpLocks/>
          </p:cNvCxnSpPr>
          <p:nvPr/>
        </p:nvCxnSpPr>
        <p:spPr>
          <a:xfrm flipH="1">
            <a:off x="4018386" y="1046301"/>
            <a:ext cx="1163215" cy="673064"/>
          </a:xfrm>
          <a:prstGeom prst="straightConnector1">
            <a:avLst/>
          </a:prstGeom>
          <a:ln w="1016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F44231-6054-9642-865F-8BBB71983476}"/>
              </a:ext>
            </a:extLst>
          </p:cNvPr>
          <p:cNvSpPr txBox="1"/>
          <p:nvPr/>
        </p:nvSpPr>
        <p:spPr>
          <a:xfrm>
            <a:off x="855785" y="3748629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BM Plex Sans" panose="020B0503050203000203" pitchFamily="34" charset="0"/>
              </a:rPr>
              <a:t>Frame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9BDD33-469D-DC41-A83B-79516B8DE8C1}"/>
              </a:ext>
            </a:extLst>
          </p:cNvPr>
          <p:cNvSpPr txBox="1"/>
          <p:nvPr/>
        </p:nvSpPr>
        <p:spPr>
          <a:xfrm>
            <a:off x="3835546" y="3748629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BM Plex Sans" panose="020B0503050203000203" pitchFamily="34" charset="0"/>
              </a:rPr>
              <a:t>Frame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3EF50-959E-3444-96C2-5B2DBE27983F}"/>
              </a:ext>
            </a:extLst>
          </p:cNvPr>
          <p:cNvSpPr txBox="1"/>
          <p:nvPr/>
        </p:nvSpPr>
        <p:spPr>
          <a:xfrm>
            <a:off x="6717218" y="3748629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BM Plex Sans" panose="020B0503050203000203" pitchFamily="34" charset="0"/>
              </a:rPr>
              <a:t>Frame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DADB1-6862-0342-AC4D-DD2A7BEE2F1B}"/>
              </a:ext>
            </a:extLst>
          </p:cNvPr>
          <p:cNvSpPr txBox="1"/>
          <p:nvPr/>
        </p:nvSpPr>
        <p:spPr>
          <a:xfrm>
            <a:off x="9493062" y="3748629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BM Plex Sans" panose="020B0503050203000203" pitchFamily="34" charset="0"/>
              </a:rPr>
              <a:t>Frame 4</a:t>
            </a:r>
          </a:p>
        </p:txBody>
      </p:sp>
    </p:spTree>
    <p:extLst>
      <p:ext uri="{BB962C8B-B14F-4D97-AF65-F5344CB8AC3E}">
        <p14:creationId xmlns:p14="http://schemas.microsoft.com/office/powerpoint/2010/main" val="413284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9C26D7-341C-9749-BA56-119B72A3C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0" r="6161" b="8855"/>
          <a:stretch/>
        </p:blipFill>
        <p:spPr>
          <a:xfrm>
            <a:off x="234808" y="163928"/>
            <a:ext cx="11663031" cy="6411043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F104B59-109D-074A-9F61-BFE65DB643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9159" y="3020916"/>
            <a:ext cx="1045028" cy="272143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91063C2-E2DD-784B-815C-35E9F35516F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54187" y="3019249"/>
            <a:ext cx="1045028" cy="272143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81ABDB-8166-5541-B4C3-1884268B1601}"/>
              </a:ext>
            </a:extLst>
          </p:cNvPr>
          <p:cNvSpPr txBox="1"/>
          <p:nvPr/>
        </p:nvSpPr>
        <p:spPr>
          <a:xfrm>
            <a:off x="9834617" y="1502229"/>
            <a:ext cx="2261226" cy="24314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S</a:t>
            </a:r>
            <a:r>
              <a:rPr lang="en-US" sz="3800" dirty="0">
                <a:latin typeface="IBM Plex Sans" panose="020B0503050203000203" pitchFamily="34" charset="0"/>
              </a:rPr>
              <a:t>elective </a:t>
            </a:r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A</a:t>
            </a:r>
            <a:r>
              <a:rPr lang="en-US" sz="3800" dirty="0">
                <a:latin typeface="IBM Plex Sans" panose="020B0503050203000203" pitchFamily="34" charset="0"/>
              </a:rPr>
              <a:t>ttention </a:t>
            </a:r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M</a:t>
            </a:r>
            <a:r>
              <a:rPr lang="en-US" sz="3800" dirty="0">
                <a:latin typeface="IBM Plex Sans" panose="020B0503050203000203" pitchFamily="34" charset="0"/>
              </a:rPr>
              <a:t>emory </a:t>
            </a:r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Net</a:t>
            </a:r>
            <a:r>
              <a:rPr lang="en-US" sz="3800" dirty="0">
                <a:latin typeface="IBM Plex Sans" panose="020B0503050203000203" pitchFamily="34" charset="0"/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275841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9C26D7-341C-9749-BA56-119B72A3C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0" r="6161" b="8855"/>
          <a:stretch/>
        </p:blipFill>
        <p:spPr>
          <a:xfrm>
            <a:off x="234808" y="163928"/>
            <a:ext cx="11663031" cy="6411043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F104B59-109D-074A-9F61-BFE65DB643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9159" y="3020916"/>
            <a:ext cx="1045028" cy="272143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91063C2-E2DD-784B-815C-35E9F35516F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54187" y="3019249"/>
            <a:ext cx="1045028" cy="272143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81ABDB-8166-5541-B4C3-1884268B1601}"/>
              </a:ext>
            </a:extLst>
          </p:cNvPr>
          <p:cNvSpPr txBox="1"/>
          <p:nvPr/>
        </p:nvSpPr>
        <p:spPr>
          <a:xfrm>
            <a:off x="9834617" y="1502229"/>
            <a:ext cx="2261226" cy="24314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S</a:t>
            </a:r>
            <a:r>
              <a:rPr lang="en-US" sz="3800" dirty="0">
                <a:latin typeface="IBM Plex Sans" panose="020B0503050203000203" pitchFamily="34" charset="0"/>
              </a:rPr>
              <a:t>elective </a:t>
            </a:r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A</a:t>
            </a:r>
            <a:r>
              <a:rPr lang="en-US" sz="3800" dirty="0">
                <a:latin typeface="IBM Plex Sans" panose="020B0503050203000203" pitchFamily="34" charset="0"/>
              </a:rPr>
              <a:t>ttention </a:t>
            </a:r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M</a:t>
            </a:r>
            <a:r>
              <a:rPr lang="en-US" sz="3800" dirty="0">
                <a:latin typeface="IBM Plex Sans" panose="020B0503050203000203" pitchFamily="34" charset="0"/>
              </a:rPr>
              <a:t>emory </a:t>
            </a:r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Net</a:t>
            </a:r>
            <a:r>
              <a:rPr lang="en-US" sz="3800" dirty="0">
                <a:latin typeface="IBM Plex Sans" panose="020B0503050203000203" pitchFamily="34" charset="0"/>
              </a:rPr>
              <a:t>work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F0810AC-E8D1-3E42-9864-B58F7EA86045}"/>
              </a:ext>
            </a:extLst>
          </p:cNvPr>
          <p:cNvSpPr/>
          <p:nvPr/>
        </p:nvSpPr>
        <p:spPr>
          <a:xfrm>
            <a:off x="-7326389" y="-6227723"/>
            <a:ext cx="28161151" cy="24942427"/>
          </a:xfrm>
          <a:custGeom>
            <a:avLst/>
            <a:gdLst>
              <a:gd name="connsiteX0" fmla="*/ 12608831 w 28161151"/>
              <a:gd name="connsiteY0" fmla="*/ 6227723 h 24942427"/>
              <a:gd name="connsiteX1" fmla="*/ 10760981 w 28161151"/>
              <a:gd name="connsiteY1" fmla="*/ 6978838 h 24942427"/>
              <a:gd name="connsiteX2" fmla="*/ 12608831 w 28161151"/>
              <a:gd name="connsiteY2" fmla="*/ 7729954 h 24942427"/>
              <a:gd name="connsiteX3" fmla="*/ 14456680 w 28161151"/>
              <a:gd name="connsiteY3" fmla="*/ 6978838 h 24942427"/>
              <a:gd name="connsiteX4" fmla="*/ 12608831 w 28161151"/>
              <a:gd name="connsiteY4" fmla="*/ 6227723 h 24942427"/>
              <a:gd name="connsiteX5" fmla="*/ 0 w 28161151"/>
              <a:gd name="connsiteY5" fmla="*/ 0 h 24942427"/>
              <a:gd name="connsiteX6" fmla="*/ 28161151 w 28161151"/>
              <a:gd name="connsiteY6" fmla="*/ 0 h 24942427"/>
              <a:gd name="connsiteX7" fmla="*/ 28161151 w 28161151"/>
              <a:gd name="connsiteY7" fmla="*/ 24942427 h 24942427"/>
              <a:gd name="connsiteX8" fmla="*/ 0 w 28161151"/>
              <a:gd name="connsiteY8" fmla="*/ 24942427 h 2494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61151" h="24942427">
                <a:moveTo>
                  <a:pt x="12608831" y="6227723"/>
                </a:moveTo>
                <a:cubicBezTo>
                  <a:pt x="11588292" y="6227723"/>
                  <a:pt x="10760981" y="6564009"/>
                  <a:pt x="10760981" y="6978838"/>
                </a:cubicBezTo>
                <a:cubicBezTo>
                  <a:pt x="10760981" y="7393667"/>
                  <a:pt x="11588292" y="7729954"/>
                  <a:pt x="12608831" y="7729954"/>
                </a:cubicBezTo>
                <a:cubicBezTo>
                  <a:pt x="13629370" y="7729954"/>
                  <a:pt x="14456680" y="7393667"/>
                  <a:pt x="14456680" y="6978838"/>
                </a:cubicBezTo>
                <a:cubicBezTo>
                  <a:pt x="14456680" y="6564009"/>
                  <a:pt x="13629370" y="6227723"/>
                  <a:pt x="12608831" y="6227723"/>
                </a:cubicBezTo>
                <a:close/>
                <a:moveTo>
                  <a:pt x="0" y="0"/>
                </a:moveTo>
                <a:lnTo>
                  <a:pt x="28161151" y="0"/>
                </a:lnTo>
                <a:lnTo>
                  <a:pt x="28161151" y="24942427"/>
                </a:lnTo>
                <a:lnTo>
                  <a:pt x="0" y="24942427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8BE69-343B-0B4C-ACF3-5D7DEF646CA6}"/>
              </a:ext>
            </a:extLst>
          </p:cNvPr>
          <p:cNvSpPr txBox="1"/>
          <p:nvPr/>
        </p:nvSpPr>
        <p:spPr>
          <a:xfrm>
            <a:off x="7744509" y="163928"/>
            <a:ext cx="4252332" cy="1055608"/>
          </a:xfrm>
          <a:prstGeom prst="wedgeRoundRectCallout">
            <a:avLst>
              <a:gd name="adj1" fmla="val -79574"/>
              <a:gd name="adj2" fmla="val -88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IBM Plex Sans" panose="020B0503050203000203" pitchFamily="34" charset="0"/>
              </a:rPr>
              <a:t>Location- and Content-based addressing</a:t>
            </a:r>
          </a:p>
        </p:txBody>
      </p:sp>
    </p:spTree>
    <p:extLst>
      <p:ext uri="{BB962C8B-B14F-4D97-AF65-F5344CB8AC3E}">
        <p14:creationId xmlns:p14="http://schemas.microsoft.com/office/powerpoint/2010/main" val="360843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9C26D7-341C-9749-BA56-119B72A3C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0" r="6161" b="8855"/>
          <a:stretch/>
        </p:blipFill>
        <p:spPr>
          <a:xfrm>
            <a:off x="234808" y="163928"/>
            <a:ext cx="11663031" cy="6411043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F104B59-109D-074A-9F61-BFE65DB643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9159" y="3020916"/>
            <a:ext cx="1045028" cy="272143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91063C2-E2DD-784B-815C-35E9F35516F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54187" y="3019249"/>
            <a:ext cx="1045028" cy="272143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81ABDB-8166-5541-B4C3-1884268B1601}"/>
              </a:ext>
            </a:extLst>
          </p:cNvPr>
          <p:cNvSpPr txBox="1"/>
          <p:nvPr/>
        </p:nvSpPr>
        <p:spPr>
          <a:xfrm>
            <a:off x="9834617" y="1502229"/>
            <a:ext cx="2261226" cy="24314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S</a:t>
            </a:r>
            <a:r>
              <a:rPr lang="en-US" sz="3800" dirty="0">
                <a:latin typeface="IBM Plex Sans" panose="020B0503050203000203" pitchFamily="34" charset="0"/>
              </a:rPr>
              <a:t>elective </a:t>
            </a:r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A</a:t>
            </a:r>
            <a:r>
              <a:rPr lang="en-US" sz="3800" dirty="0">
                <a:latin typeface="IBM Plex Sans" panose="020B0503050203000203" pitchFamily="34" charset="0"/>
              </a:rPr>
              <a:t>ttention </a:t>
            </a:r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M</a:t>
            </a:r>
            <a:r>
              <a:rPr lang="en-US" sz="3800" dirty="0">
                <a:latin typeface="IBM Plex Sans" panose="020B0503050203000203" pitchFamily="34" charset="0"/>
              </a:rPr>
              <a:t>emory </a:t>
            </a:r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Net</a:t>
            </a:r>
            <a:r>
              <a:rPr lang="en-US" sz="3800" dirty="0">
                <a:latin typeface="IBM Plex Sans" panose="020B0503050203000203" pitchFamily="34" charset="0"/>
              </a:rPr>
              <a:t>work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F0810AC-E8D1-3E42-9864-B58F7EA86045}"/>
              </a:ext>
            </a:extLst>
          </p:cNvPr>
          <p:cNvSpPr/>
          <p:nvPr/>
        </p:nvSpPr>
        <p:spPr>
          <a:xfrm>
            <a:off x="-3788058" y="-4876001"/>
            <a:ext cx="28161151" cy="24942427"/>
          </a:xfrm>
          <a:custGeom>
            <a:avLst/>
            <a:gdLst>
              <a:gd name="connsiteX0" fmla="*/ 12608831 w 28161151"/>
              <a:gd name="connsiteY0" fmla="*/ 6227723 h 24942427"/>
              <a:gd name="connsiteX1" fmla="*/ 10760981 w 28161151"/>
              <a:gd name="connsiteY1" fmla="*/ 6978838 h 24942427"/>
              <a:gd name="connsiteX2" fmla="*/ 12608831 w 28161151"/>
              <a:gd name="connsiteY2" fmla="*/ 7729954 h 24942427"/>
              <a:gd name="connsiteX3" fmla="*/ 14456680 w 28161151"/>
              <a:gd name="connsiteY3" fmla="*/ 6978838 h 24942427"/>
              <a:gd name="connsiteX4" fmla="*/ 12608831 w 28161151"/>
              <a:gd name="connsiteY4" fmla="*/ 6227723 h 24942427"/>
              <a:gd name="connsiteX5" fmla="*/ 0 w 28161151"/>
              <a:gd name="connsiteY5" fmla="*/ 0 h 24942427"/>
              <a:gd name="connsiteX6" fmla="*/ 28161151 w 28161151"/>
              <a:gd name="connsiteY6" fmla="*/ 0 h 24942427"/>
              <a:gd name="connsiteX7" fmla="*/ 28161151 w 28161151"/>
              <a:gd name="connsiteY7" fmla="*/ 24942427 h 24942427"/>
              <a:gd name="connsiteX8" fmla="*/ 0 w 28161151"/>
              <a:gd name="connsiteY8" fmla="*/ 24942427 h 2494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61151" h="24942427">
                <a:moveTo>
                  <a:pt x="12608831" y="6227723"/>
                </a:moveTo>
                <a:cubicBezTo>
                  <a:pt x="11588292" y="6227723"/>
                  <a:pt x="10760981" y="6564009"/>
                  <a:pt x="10760981" y="6978838"/>
                </a:cubicBezTo>
                <a:cubicBezTo>
                  <a:pt x="10760981" y="7393667"/>
                  <a:pt x="11588292" y="7729954"/>
                  <a:pt x="12608831" y="7729954"/>
                </a:cubicBezTo>
                <a:cubicBezTo>
                  <a:pt x="13629370" y="7729954"/>
                  <a:pt x="14456680" y="7393667"/>
                  <a:pt x="14456680" y="6978838"/>
                </a:cubicBezTo>
                <a:cubicBezTo>
                  <a:pt x="14456680" y="6564009"/>
                  <a:pt x="13629370" y="6227723"/>
                  <a:pt x="12608831" y="6227723"/>
                </a:cubicBezTo>
                <a:close/>
                <a:moveTo>
                  <a:pt x="0" y="0"/>
                </a:moveTo>
                <a:lnTo>
                  <a:pt x="28161151" y="0"/>
                </a:lnTo>
                <a:lnTo>
                  <a:pt x="28161151" y="24942427"/>
                </a:lnTo>
                <a:lnTo>
                  <a:pt x="0" y="24942427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8BE69-343B-0B4C-ACF3-5D7DEF646CA6}"/>
              </a:ext>
            </a:extLst>
          </p:cNvPr>
          <p:cNvSpPr txBox="1"/>
          <p:nvPr/>
        </p:nvSpPr>
        <p:spPr>
          <a:xfrm>
            <a:off x="1110626" y="431255"/>
            <a:ext cx="4752292" cy="1055608"/>
          </a:xfrm>
          <a:prstGeom prst="wedgeRoundRectCallout">
            <a:avLst>
              <a:gd name="adj1" fmla="val 76853"/>
              <a:gd name="adj2" fmla="val 78946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IBM Plex Sans" panose="020B0503050203000203" pitchFamily="34" charset="0"/>
              </a:rPr>
              <a:t>Recurrent unit, performing multi-step reasoning</a:t>
            </a:r>
          </a:p>
        </p:txBody>
      </p:sp>
    </p:spTree>
    <p:extLst>
      <p:ext uri="{BB962C8B-B14F-4D97-AF65-F5344CB8AC3E}">
        <p14:creationId xmlns:p14="http://schemas.microsoft.com/office/powerpoint/2010/main" val="11384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9C26D7-341C-9749-BA56-119B72A3C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0" r="6161" b="8855"/>
          <a:stretch/>
        </p:blipFill>
        <p:spPr>
          <a:xfrm>
            <a:off x="234808" y="163928"/>
            <a:ext cx="11663031" cy="6411043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F104B59-109D-074A-9F61-BFE65DB643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9159" y="3020916"/>
            <a:ext cx="1045028" cy="272143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91063C2-E2DD-784B-815C-35E9F35516F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54187" y="3019249"/>
            <a:ext cx="1045028" cy="272143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81ABDB-8166-5541-B4C3-1884268B1601}"/>
              </a:ext>
            </a:extLst>
          </p:cNvPr>
          <p:cNvSpPr txBox="1"/>
          <p:nvPr/>
        </p:nvSpPr>
        <p:spPr>
          <a:xfrm>
            <a:off x="9834617" y="1502229"/>
            <a:ext cx="2261226" cy="24314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S</a:t>
            </a:r>
            <a:r>
              <a:rPr lang="en-US" sz="3800" dirty="0">
                <a:latin typeface="IBM Plex Sans" panose="020B0503050203000203" pitchFamily="34" charset="0"/>
              </a:rPr>
              <a:t>elective </a:t>
            </a:r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A</a:t>
            </a:r>
            <a:r>
              <a:rPr lang="en-US" sz="3800" dirty="0">
                <a:latin typeface="IBM Plex Sans" panose="020B0503050203000203" pitchFamily="34" charset="0"/>
              </a:rPr>
              <a:t>ttention </a:t>
            </a:r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M</a:t>
            </a:r>
            <a:r>
              <a:rPr lang="en-US" sz="3800" dirty="0">
                <a:latin typeface="IBM Plex Sans" panose="020B0503050203000203" pitchFamily="34" charset="0"/>
              </a:rPr>
              <a:t>emory </a:t>
            </a:r>
            <a:r>
              <a:rPr lang="en-US" sz="3800" u="sng" dirty="0">
                <a:solidFill>
                  <a:srgbClr val="C00000"/>
                </a:solidFill>
                <a:latin typeface="IBM Plex Sans" panose="020B0503050203000203" pitchFamily="34" charset="0"/>
              </a:rPr>
              <a:t>Net</a:t>
            </a:r>
            <a:r>
              <a:rPr lang="en-US" sz="3800" dirty="0">
                <a:latin typeface="IBM Plex Sans" panose="020B0503050203000203" pitchFamily="34" charset="0"/>
              </a:rPr>
              <a:t>work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F0810AC-E8D1-3E42-9864-B58F7EA86045}"/>
              </a:ext>
            </a:extLst>
          </p:cNvPr>
          <p:cNvSpPr/>
          <p:nvPr/>
        </p:nvSpPr>
        <p:spPr>
          <a:xfrm>
            <a:off x="-5885517" y="-4371213"/>
            <a:ext cx="28161151" cy="24942427"/>
          </a:xfrm>
          <a:custGeom>
            <a:avLst/>
            <a:gdLst>
              <a:gd name="connsiteX0" fmla="*/ 12608831 w 28161151"/>
              <a:gd name="connsiteY0" fmla="*/ 6227723 h 24942427"/>
              <a:gd name="connsiteX1" fmla="*/ 10760981 w 28161151"/>
              <a:gd name="connsiteY1" fmla="*/ 6978838 h 24942427"/>
              <a:gd name="connsiteX2" fmla="*/ 12608831 w 28161151"/>
              <a:gd name="connsiteY2" fmla="*/ 7729954 h 24942427"/>
              <a:gd name="connsiteX3" fmla="*/ 14456680 w 28161151"/>
              <a:gd name="connsiteY3" fmla="*/ 6978838 h 24942427"/>
              <a:gd name="connsiteX4" fmla="*/ 12608831 w 28161151"/>
              <a:gd name="connsiteY4" fmla="*/ 6227723 h 24942427"/>
              <a:gd name="connsiteX5" fmla="*/ 0 w 28161151"/>
              <a:gd name="connsiteY5" fmla="*/ 0 h 24942427"/>
              <a:gd name="connsiteX6" fmla="*/ 28161151 w 28161151"/>
              <a:gd name="connsiteY6" fmla="*/ 0 h 24942427"/>
              <a:gd name="connsiteX7" fmla="*/ 28161151 w 28161151"/>
              <a:gd name="connsiteY7" fmla="*/ 24942427 h 24942427"/>
              <a:gd name="connsiteX8" fmla="*/ 0 w 28161151"/>
              <a:gd name="connsiteY8" fmla="*/ 24942427 h 2494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61151" h="24942427">
                <a:moveTo>
                  <a:pt x="12608831" y="6227723"/>
                </a:moveTo>
                <a:cubicBezTo>
                  <a:pt x="11588292" y="6227723"/>
                  <a:pt x="10760981" y="6564009"/>
                  <a:pt x="10760981" y="6978838"/>
                </a:cubicBezTo>
                <a:cubicBezTo>
                  <a:pt x="10760981" y="7393667"/>
                  <a:pt x="11588292" y="7729954"/>
                  <a:pt x="12608831" y="7729954"/>
                </a:cubicBezTo>
                <a:cubicBezTo>
                  <a:pt x="13629370" y="7729954"/>
                  <a:pt x="14456680" y="7393667"/>
                  <a:pt x="14456680" y="6978838"/>
                </a:cubicBezTo>
                <a:cubicBezTo>
                  <a:pt x="14456680" y="6564009"/>
                  <a:pt x="13629370" y="6227723"/>
                  <a:pt x="12608831" y="6227723"/>
                </a:cubicBezTo>
                <a:close/>
                <a:moveTo>
                  <a:pt x="0" y="0"/>
                </a:moveTo>
                <a:lnTo>
                  <a:pt x="28161151" y="0"/>
                </a:lnTo>
                <a:lnTo>
                  <a:pt x="28161151" y="24942427"/>
                </a:lnTo>
                <a:lnTo>
                  <a:pt x="0" y="24942427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8BE69-343B-0B4C-ACF3-5D7DEF646CA6}"/>
              </a:ext>
            </a:extLst>
          </p:cNvPr>
          <p:cNvSpPr txBox="1"/>
          <p:nvPr/>
        </p:nvSpPr>
        <p:spPr>
          <a:xfrm>
            <a:off x="8307160" y="115759"/>
            <a:ext cx="3689681" cy="1532334"/>
          </a:xfrm>
          <a:prstGeom prst="wedgeRoundRectCallout">
            <a:avLst>
              <a:gd name="adj1" fmla="val -69189"/>
              <a:gd name="adj2" fmla="val 68322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IBM Plex Sans" panose="020B0503050203000203" pitchFamily="34" charset="0"/>
              </a:rPr>
              <a:t>Determines temporal context, e.g., “latest”</a:t>
            </a:r>
          </a:p>
        </p:txBody>
      </p:sp>
    </p:spTree>
    <p:extLst>
      <p:ext uri="{BB962C8B-B14F-4D97-AF65-F5344CB8AC3E}">
        <p14:creationId xmlns:p14="http://schemas.microsoft.com/office/powerpoint/2010/main" val="11635093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15087</TotalTime>
  <Words>400</Words>
  <Application>Microsoft Macintosh PowerPoint</Application>
  <PresentationFormat>Widescreen</PresentationFormat>
  <Paragraphs>112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Calibri</vt:lpstr>
      <vt:lpstr>Gill Sans MT</vt:lpstr>
      <vt:lpstr>Helvetica Neue</vt:lpstr>
      <vt:lpstr>IBM Plex Sans</vt:lpstr>
      <vt:lpstr>IBM Plex Sans Regular</vt:lpstr>
      <vt:lpstr>Times</vt:lpstr>
      <vt:lpstr>Wingdings</vt:lpstr>
      <vt:lpstr>Gallery</vt:lpstr>
      <vt:lpstr>PowerPoint Presentation</vt:lpstr>
      <vt:lpstr>System 1 vs System 2 Cognition*</vt:lpstr>
      <vt:lpstr>Main Contribution </vt:lpstr>
      <vt:lpstr>Visual Reasoning with Static Images</vt:lpstr>
      <vt:lpstr>Visual Reasoning with Multiple 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 Reasoning with Multiple 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Jayram Thathachar</dc:creator>
  <cp:lastModifiedBy>Jayram Thathachar</cp:lastModifiedBy>
  <cp:revision>696</cp:revision>
  <dcterms:created xsi:type="dcterms:W3CDTF">2018-02-16T02:07:26Z</dcterms:created>
  <dcterms:modified xsi:type="dcterms:W3CDTF">2019-12-19T23:05:43Z</dcterms:modified>
</cp:coreProperties>
</file>