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3" d="100"/>
          <a:sy n="6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0FA5-7F31-4B68-94C0-0A0BAE5F6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C81B-B326-4933-9777-DEEA64E77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C74C-D61C-4ED7-BBAF-8323EFAC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C364B-35B3-4657-B266-04F07587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6236-ECF1-45D7-9DD8-629398D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6BC5-EF03-4BA8-9541-8CB4FFF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9F625-4A12-4AC0-A3DF-C0ADBF29F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AE429-BCBD-4297-B0FF-E8AF2A91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7AF0-A4D7-45CD-BBC1-32789975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3DCB-8F4D-40AB-A1B9-1CEB4B52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99ADC-DF1B-4F14-8428-526FE489A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0CA22-A6C5-428E-B522-C972B4652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EABD-2A63-4D12-A8B5-06872EE9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83BA-FDE8-42B0-BB5A-DBADD748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3024F-6853-4754-BCB6-223E7271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FEF3-33AA-40EB-8D46-042A4B34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5C14-75AC-40E5-A8CE-A6BBEB30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FC45-9194-4DD9-BC0C-CC1215F7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15FE-89DA-4128-B0D6-70AD3F8B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5327-0F5B-452A-A47C-C8BE5F20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C781-11E4-478D-86B6-A64A513F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AD74-BB6F-4DAA-A3A8-26D16E42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BADC-0FCE-49EF-A4F6-230ED17E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FA35-B59C-4E39-A608-C0F0E51E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0D11-96FB-4344-A879-9B9BAF8B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71D0-A8AB-4715-A06E-B7E48FA5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1216-3F3E-4E9F-B654-A1FA320A2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5F187-A96F-46F0-9694-4A4AFB9EA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DF94-5D2F-4797-A1F4-B094DE4B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E7FF7-2093-43F5-B566-7262A51D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B7BA-BFAA-4C2F-AB9A-39A8FF55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5671-97C3-4567-A291-E1A00EA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DB6FD-BF37-4C1B-B299-0410D8ACD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DB8E-14E4-4E1D-9D1C-6466EB79E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9F69F-8D8D-48A1-81B8-238393603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02EEC-137E-44CD-BB4D-32335B748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9E566-C59C-4507-89FF-7AA88BF2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1E0FC-8FFF-40AB-B109-1CAB39BE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CCD91-7009-47BA-AB0E-A67E0921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7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C79-E809-4045-B5BF-68A693C0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4B2FD-A206-45B2-82ED-22177A78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E2542-6D0F-4AC3-95F3-CC1513BA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0B13-79E5-4F7A-86FB-80549F84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71E12-5A18-4E63-A1EC-14315A62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4E02E-A735-49AB-A973-5A3CF612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021AE-02F2-41C2-A0EC-F3B20452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4685-D4B7-4E6E-B627-82CE70BA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F62F-7B70-44B9-959E-988A0DBD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CDBC-56C0-44D9-931C-DC76E84EF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7EB1-A6CA-41B0-B563-BE6F6232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B0B6E-99AD-4AEE-914F-D98DAFAF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CFF4F-E023-47F1-9B2E-F4C2BB94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49FF-E3F3-49E1-AE2F-D9F33DA6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C185B-F03B-483B-AF4B-1B77F592E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3543E-BB2A-407C-AACA-726E8435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38A7-37F3-4D0F-B464-206522AF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2E528-D3D6-48E4-8768-7B4DD3DA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7740-5198-45BA-85EB-9FF8B6C4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62210-D092-40DC-828B-E7F24E9B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7D98-DC1B-43BD-914D-F9F02154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DCD5-447D-40E7-84A6-CCBFDEF8C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6D84-14F6-499A-AA15-4AD9F8FC624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5A5F-A270-4F9B-A7CC-344EE678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7EA6-FDDF-46B3-99F5-2F8064A91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E518-CAAA-4E46-8686-BF3D50D7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E572-2DAA-4841-8213-E2D9455F7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436" y="23140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Upgrade from 14 – 16 </a:t>
            </a:r>
            <a:br>
              <a:rPr lang="en-US" dirty="0"/>
            </a:br>
            <a:r>
              <a:rPr lang="en-US" dirty="0"/>
              <a:t>Moving Fields to table extensions example</a:t>
            </a:r>
          </a:p>
        </p:txBody>
      </p:sp>
    </p:spTree>
    <p:extLst>
      <p:ext uri="{BB962C8B-B14F-4D97-AF65-F5344CB8AC3E}">
        <p14:creationId xmlns:p14="http://schemas.microsoft.com/office/powerpoint/2010/main" val="3648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DB69-299A-4B63-AC0D-6978B9D8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AEC1-B319-4ED5-B31D-7A7EEC85D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544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example we will upgrade with extracting full tables and fields into the extension.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example of the most complex upgrade. If there is no need to extract the fields upgrade code can be simplified.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example is starting from 14, however the same path works from 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two-step upgrade, thus it is supported OnPrem only. If you would like to use this in SaaS intermediate app must have code and system in the middle must be a fully functional system.</a:t>
            </a:r>
          </a:p>
        </p:txBody>
      </p:sp>
    </p:spTree>
    <p:extLst>
      <p:ext uri="{BB962C8B-B14F-4D97-AF65-F5344CB8AC3E}">
        <p14:creationId xmlns:p14="http://schemas.microsoft.com/office/powerpoint/2010/main" val="412795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CB90-BFC6-40ED-B4B8-5F2CC3B0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22" y="16996"/>
            <a:ext cx="10515600" cy="1325563"/>
          </a:xfrm>
        </p:spPr>
        <p:txBody>
          <a:bodyPr/>
          <a:lstStyle/>
          <a:p>
            <a:r>
              <a:rPr lang="en-US" dirty="0"/>
              <a:t>14.X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BC93E-41DC-4F81-ADE3-95C29BA48838}"/>
              </a:ext>
            </a:extLst>
          </p:cNvPr>
          <p:cNvSpPr/>
          <p:nvPr/>
        </p:nvSpPr>
        <p:spPr>
          <a:xfrm>
            <a:off x="966787" y="4168924"/>
            <a:ext cx="3883819" cy="2460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E4183-5B73-4838-A357-7613D7498E59}"/>
              </a:ext>
            </a:extLst>
          </p:cNvPr>
          <p:cNvSpPr/>
          <p:nvPr/>
        </p:nvSpPr>
        <p:spPr>
          <a:xfrm>
            <a:off x="1913334" y="2148768"/>
            <a:ext cx="199072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PayPal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03BA37-4B17-4556-9ED4-E7599931E30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08697" y="3186993"/>
            <a:ext cx="0" cy="98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2F9008-BFBA-4844-AC39-4C8C006BDA1F}"/>
              </a:ext>
            </a:extLst>
          </p:cNvPr>
          <p:cNvSpPr txBox="1"/>
          <p:nvPr/>
        </p:nvSpPr>
        <p:spPr>
          <a:xfrm>
            <a:off x="1185862" y="4333230"/>
            <a:ext cx="46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14 - Base App Customized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76EBF55-A958-4396-A510-F46C425F2780}"/>
              </a:ext>
            </a:extLst>
          </p:cNvPr>
          <p:cNvSpPr txBox="1">
            <a:spLocks/>
          </p:cNvSpPr>
          <p:nvPr/>
        </p:nvSpPr>
        <p:spPr>
          <a:xfrm>
            <a:off x="6214454" y="-994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DC8D0-95B0-476F-9092-E177B3FE9EBB}"/>
              </a:ext>
            </a:extLst>
          </p:cNvPr>
          <p:cNvSpPr txBox="1"/>
          <p:nvPr/>
        </p:nvSpPr>
        <p:spPr>
          <a:xfrm>
            <a:off x="4248031" y="1789982"/>
            <a:ext cx="1460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full table added to base app</a:t>
            </a:r>
          </a:p>
          <a:p>
            <a:endParaRPr lang="en-US" dirty="0"/>
          </a:p>
          <a:p>
            <a:r>
              <a:rPr lang="en-US" dirty="0"/>
              <a:t>Customer table has 2 fields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6653D-13D5-4DFD-AB32-2E278FBC4AD7}"/>
              </a:ext>
            </a:extLst>
          </p:cNvPr>
          <p:cNvSpPr/>
          <p:nvPr/>
        </p:nvSpPr>
        <p:spPr>
          <a:xfrm>
            <a:off x="2908696" y="4793225"/>
            <a:ext cx="1818161" cy="1784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DABF1-E71A-4CF1-A877-D84A2D230815}"/>
              </a:ext>
            </a:extLst>
          </p:cNvPr>
          <p:cNvSpPr/>
          <p:nvPr/>
        </p:nvSpPr>
        <p:spPr>
          <a:xfrm>
            <a:off x="9346103" y="4790232"/>
            <a:ext cx="1536290" cy="900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16- Base App</a:t>
            </a:r>
          </a:p>
          <a:p>
            <a:pPr algn="ctr"/>
            <a:r>
              <a:rPr lang="en-US" dirty="0"/>
              <a:t>Microsoft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B52724-CF60-4643-857B-905418145098}"/>
              </a:ext>
            </a:extLst>
          </p:cNvPr>
          <p:cNvSpPr/>
          <p:nvPr/>
        </p:nvSpPr>
        <p:spPr>
          <a:xfrm>
            <a:off x="9346103" y="5917691"/>
            <a:ext cx="1536290" cy="900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16- System App</a:t>
            </a:r>
          </a:p>
          <a:p>
            <a:pPr algn="ctr"/>
            <a:r>
              <a:rPr lang="en-US" dirty="0"/>
              <a:t>Microsoft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2105C-C477-444F-8B0C-1D8953E8A961}"/>
              </a:ext>
            </a:extLst>
          </p:cNvPr>
          <p:cNvSpPr/>
          <p:nvPr/>
        </p:nvSpPr>
        <p:spPr>
          <a:xfrm>
            <a:off x="8366826" y="3779002"/>
            <a:ext cx="3480082" cy="779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Application</a:t>
            </a:r>
          </a:p>
          <a:p>
            <a:pPr algn="ctr"/>
            <a:r>
              <a:rPr lang="en-US" dirty="0"/>
              <a:t>Microsoft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055BBE-DB99-43FD-A8BA-6BF29199695A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>
            <a:off x="10106867" y="4558845"/>
            <a:ext cx="7381" cy="23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67793D-FBAD-46E2-A391-76D3A878C1F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114248" y="5690672"/>
            <a:ext cx="0" cy="22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F6CE35-411E-4266-8E9A-14A0A527E780}"/>
              </a:ext>
            </a:extLst>
          </p:cNvPr>
          <p:cNvSpPr txBox="1"/>
          <p:nvPr/>
        </p:nvSpPr>
        <p:spPr>
          <a:xfrm>
            <a:off x="3009993" y="4889090"/>
            <a:ext cx="117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4D9A5F-E89D-47E5-B737-66EBFB270376}"/>
              </a:ext>
            </a:extLst>
          </p:cNvPr>
          <p:cNvSpPr/>
          <p:nvPr/>
        </p:nvSpPr>
        <p:spPr>
          <a:xfrm>
            <a:off x="1226689" y="4822494"/>
            <a:ext cx="1564481" cy="95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50101 ABC - Reward Provider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2BC84C-BC57-4827-8169-37ECAD2D6223}"/>
              </a:ext>
            </a:extLst>
          </p:cNvPr>
          <p:cNvSpPr/>
          <p:nvPr/>
        </p:nvSpPr>
        <p:spPr>
          <a:xfrm>
            <a:off x="3035535" y="5316164"/>
            <a:ext cx="1588084" cy="56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 - Reward Points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41CC33-4689-4973-9E84-78F6888822DD}"/>
              </a:ext>
            </a:extLst>
          </p:cNvPr>
          <p:cNvSpPr/>
          <p:nvPr/>
        </p:nvSpPr>
        <p:spPr>
          <a:xfrm>
            <a:off x="3046864" y="5946972"/>
            <a:ext cx="1588084" cy="56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 - Gold Customer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F6D593-EF21-429E-9AAC-F6BBA6E089D0}"/>
              </a:ext>
            </a:extLst>
          </p:cNvPr>
          <p:cNvSpPr/>
          <p:nvPr/>
        </p:nvSpPr>
        <p:spPr>
          <a:xfrm>
            <a:off x="5826576" y="604847"/>
            <a:ext cx="123473" cy="6209071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7633D-00D7-4957-8A60-199C45B0E468}"/>
              </a:ext>
            </a:extLst>
          </p:cNvPr>
          <p:cNvSpPr/>
          <p:nvPr/>
        </p:nvSpPr>
        <p:spPr>
          <a:xfrm>
            <a:off x="5950049" y="1800713"/>
            <a:ext cx="199072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PayPal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304862-8132-4B07-9194-0A8CA0DBF5F6}"/>
              </a:ext>
            </a:extLst>
          </p:cNvPr>
          <p:cNvSpPr/>
          <p:nvPr/>
        </p:nvSpPr>
        <p:spPr>
          <a:xfrm>
            <a:off x="8161444" y="1087139"/>
            <a:ext cx="3883819" cy="2460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8C587-FB91-4645-B7F4-11D85A1F41B5}"/>
              </a:ext>
            </a:extLst>
          </p:cNvPr>
          <p:cNvSpPr txBox="1"/>
          <p:nvPr/>
        </p:nvSpPr>
        <p:spPr>
          <a:xfrm>
            <a:off x="8287195" y="1191665"/>
            <a:ext cx="46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Rewards App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532347-007A-4E0E-A514-9C9868072868}"/>
              </a:ext>
            </a:extLst>
          </p:cNvPr>
          <p:cNvSpPr txBox="1"/>
          <p:nvPr/>
        </p:nvSpPr>
        <p:spPr>
          <a:xfrm>
            <a:off x="9999811" y="1856206"/>
            <a:ext cx="322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Extension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55807C-3CA0-4688-BE21-0D37EFB49513}"/>
              </a:ext>
            </a:extLst>
          </p:cNvPr>
          <p:cNvSpPr/>
          <p:nvPr/>
        </p:nvSpPr>
        <p:spPr>
          <a:xfrm>
            <a:off x="8298387" y="2195910"/>
            <a:ext cx="1564481" cy="95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50101 ABC - Reward Provider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FDC2B7-041B-4A0D-B91C-D26BF290136D}"/>
              </a:ext>
            </a:extLst>
          </p:cNvPr>
          <p:cNvSpPr/>
          <p:nvPr/>
        </p:nvSpPr>
        <p:spPr>
          <a:xfrm>
            <a:off x="10387339" y="2239085"/>
            <a:ext cx="1588084" cy="56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 - Reward Points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C63EE7-0010-446A-91D1-A41899396EFB}"/>
              </a:ext>
            </a:extLst>
          </p:cNvPr>
          <p:cNvSpPr/>
          <p:nvPr/>
        </p:nvSpPr>
        <p:spPr>
          <a:xfrm>
            <a:off x="10398668" y="2869893"/>
            <a:ext cx="1588084" cy="56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 - Gold Customer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6D4EBB-5786-4D4A-B5FF-C48EF492E86A}"/>
              </a:ext>
            </a:extLst>
          </p:cNvPr>
          <p:cNvSpPr txBox="1"/>
          <p:nvPr/>
        </p:nvSpPr>
        <p:spPr>
          <a:xfrm>
            <a:off x="6241953" y="4763529"/>
            <a:ext cx="2703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modifications – full table and two fields should be extracted to extension on top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C3BD719-F3C1-4F18-AE27-C6E3136FB11B}"/>
              </a:ext>
            </a:extLst>
          </p:cNvPr>
          <p:cNvCxnSpPr>
            <a:stCxn id="36" idx="2"/>
            <a:endCxn id="20" idx="1"/>
          </p:cNvCxnSpPr>
          <p:nvPr/>
        </p:nvCxnSpPr>
        <p:spPr>
          <a:xfrm rot="16200000" flipH="1">
            <a:off x="6991126" y="2793224"/>
            <a:ext cx="1329986" cy="1421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AFB36-3D39-4FD6-9907-C540ED946FC3}"/>
              </a:ext>
            </a:extLst>
          </p:cNvPr>
          <p:cNvCxnSpPr>
            <a:stCxn id="37" idx="2"/>
            <a:endCxn id="20" idx="0"/>
          </p:cNvCxnSpPr>
          <p:nvPr/>
        </p:nvCxnSpPr>
        <p:spPr>
          <a:xfrm>
            <a:off x="10103354" y="3547615"/>
            <a:ext cx="3513" cy="23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6026-2FED-41EE-A65E-7442D6DD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42" y="5068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Upgrade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D2506-1A4B-4B0E-8926-3CFA9F50624C}"/>
              </a:ext>
            </a:extLst>
          </p:cNvPr>
          <p:cNvSpPr/>
          <p:nvPr/>
        </p:nvSpPr>
        <p:spPr>
          <a:xfrm>
            <a:off x="280987" y="2987824"/>
            <a:ext cx="3132773" cy="76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C5627-A970-4D61-9600-D3CB26C57A43}"/>
              </a:ext>
            </a:extLst>
          </p:cNvPr>
          <p:cNvSpPr txBox="1"/>
          <p:nvPr/>
        </p:nvSpPr>
        <p:spPr>
          <a:xfrm>
            <a:off x="500062" y="3152130"/>
            <a:ext cx="461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14 - Base App Customized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CBDB3-380B-45D6-821C-65A75803B79E}"/>
              </a:ext>
            </a:extLst>
          </p:cNvPr>
          <p:cNvSpPr txBox="1"/>
          <p:nvPr/>
        </p:nvSpPr>
        <p:spPr>
          <a:xfrm>
            <a:off x="368142" y="400500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14. x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79C899-6D1B-4868-A7F8-F865AB9F10FE}"/>
              </a:ext>
            </a:extLst>
          </p:cNvPr>
          <p:cNvGrpSpPr/>
          <p:nvPr/>
        </p:nvGrpSpPr>
        <p:grpSpPr>
          <a:xfrm>
            <a:off x="4906327" y="1011624"/>
            <a:ext cx="3115629" cy="1258268"/>
            <a:chOff x="4906327" y="1011624"/>
            <a:chExt cx="3115629" cy="12582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36B5AE-19CD-45CC-B211-F832E7338557}"/>
                </a:ext>
              </a:extLst>
            </p:cNvPr>
            <p:cNvSpPr/>
            <p:nvPr/>
          </p:nvSpPr>
          <p:spPr>
            <a:xfrm>
              <a:off x="4906327" y="1011624"/>
              <a:ext cx="3041333" cy="12582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6A9E9-EC4D-4AA2-9234-BE00C6686CE3}"/>
                </a:ext>
              </a:extLst>
            </p:cNvPr>
            <p:cNvSpPr txBox="1"/>
            <p:nvPr/>
          </p:nvSpPr>
          <p:spPr>
            <a:xfrm>
              <a:off x="4980623" y="1090542"/>
              <a:ext cx="30413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Tables Only Base App Application</a:t>
              </a:r>
            </a:p>
            <a:p>
              <a:r>
                <a:rPr lang="en-US" sz="1400" dirty="0"/>
                <a:t>V 14.0.0.0 (Should be less than 15)</a:t>
              </a:r>
            </a:p>
            <a:p>
              <a:r>
                <a:rPr lang="en-US" sz="1400" dirty="0"/>
                <a:t>Name and ID are different than MS app</a:t>
              </a:r>
            </a:p>
            <a:p>
              <a:r>
                <a:rPr lang="en-US" sz="1400" b="1" dirty="0"/>
                <a:t>Marked as destination app for migration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638B4-51A3-4C50-B5B9-C06FD62FDF94}"/>
              </a:ext>
            </a:extLst>
          </p:cNvPr>
          <p:cNvSpPr/>
          <p:nvPr/>
        </p:nvSpPr>
        <p:spPr>
          <a:xfrm>
            <a:off x="4906327" y="2518802"/>
            <a:ext cx="3041333" cy="1210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Empty Base App</a:t>
            </a:r>
          </a:p>
          <a:p>
            <a:pPr algn="ctr"/>
            <a:r>
              <a:rPr lang="en-US" sz="1400" dirty="0"/>
              <a:t>V14.0.0.0 </a:t>
            </a:r>
          </a:p>
          <a:p>
            <a:pPr algn="ctr"/>
            <a:r>
              <a:rPr lang="en-US" sz="1400" dirty="0"/>
              <a:t>Same ID as MS </a:t>
            </a:r>
            <a:r>
              <a:rPr lang="en-US" sz="1400" dirty="0" err="1"/>
              <a:t>BaseApp</a:t>
            </a:r>
            <a:endParaRPr lang="en-US" sz="1400" dirty="0"/>
          </a:p>
          <a:p>
            <a:pPr algn="ctr"/>
            <a:r>
              <a:rPr lang="en-US" sz="1400" dirty="0"/>
              <a:t>Needed to trigger Data Upgrade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5E7B68-ED2F-4E6C-AE06-ADF82F5C6B36}"/>
              </a:ext>
            </a:extLst>
          </p:cNvPr>
          <p:cNvSpPr/>
          <p:nvPr/>
        </p:nvSpPr>
        <p:spPr>
          <a:xfrm>
            <a:off x="4906327" y="3893469"/>
            <a:ext cx="3041333" cy="1260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Empty System App</a:t>
            </a:r>
          </a:p>
          <a:p>
            <a:pPr algn="ctr"/>
            <a:r>
              <a:rPr lang="en-US" sz="1400" dirty="0"/>
              <a:t>V14.0.0.0 </a:t>
            </a:r>
          </a:p>
          <a:p>
            <a:pPr algn="ctr"/>
            <a:r>
              <a:rPr lang="en-US" sz="1400" dirty="0"/>
              <a:t>Same ID as MS System App</a:t>
            </a:r>
          </a:p>
          <a:p>
            <a:pPr algn="ctr"/>
            <a:r>
              <a:rPr lang="en-US" sz="1400" dirty="0"/>
              <a:t>Needed to trigger Data Upgrade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E18484-F453-4103-ACFC-8AE0E0575E58}"/>
              </a:ext>
            </a:extLst>
          </p:cNvPr>
          <p:cNvSpPr/>
          <p:nvPr/>
        </p:nvSpPr>
        <p:spPr>
          <a:xfrm>
            <a:off x="4906327" y="5412368"/>
            <a:ext cx="3041333" cy="1133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Empty Rewards App</a:t>
            </a:r>
          </a:p>
          <a:p>
            <a:pPr algn="ctr"/>
            <a:r>
              <a:rPr lang="en-US" sz="1400" dirty="0"/>
              <a:t>V14.0.0.0 </a:t>
            </a:r>
          </a:p>
          <a:p>
            <a:pPr algn="ctr"/>
            <a:r>
              <a:rPr lang="en-US" sz="1400" dirty="0"/>
              <a:t>Same ID as ABC Rewards App</a:t>
            </a:r>
          </a:p>
          <a:p>
            <a:pPr algn="ctr"/>
            <a:r>
              <a:rPr lang="en-US" sz="1400" dirty="0"/>
              <a:t>Needed to trigger Data Upgrade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25F29-F1E6-42A2-B1AF-EB105DEC798D}"/>
              </a:ext>
            </a:extLst>
          </p:cNvPr>
          <p:cNvSpPr txBox="1"/>
          <p:nvPr/>
        </p:nvSpPr>
        <p:spPr>
          <a:xfrm>
            <a:off x="4378767" y="359050"/>
            <a:ext cx="44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16. X – Intermediate step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1E0238-D11B-4B47-96A6-432DFCAF690D}"/>
              </a:ext>
            </a:extLst>
          </p:cNvPr>
          <p:cNvGrpSpPr/>
          <p:nvPr/>
        </p:nvGrpSpPr>
        <p:grpSpPr>
          <a:xfrm>
            <a:off x="8789194" y="5457568"/>
            <a:ext cx="3041333" cy="1260190"/>
            <a:chOff x="8998267" y="387886"/>
            <a:chExt cx="3041333" cy="126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647CB2-F258-41CC-8709-AA7AF042A68D}"/>
                </a:ext>
              </a:extLst>
            </p:cNvPr>
            <p:cNvSpPr/>
            <p:nvPr/>
          </p:nvSpPr>
          <p:spPr>
            <a:xfrm>
              <a:off x="8998267" y="387886"/>
              <a:ext cx="3041333" cy="1260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629462-F569-460E-A96B-94B968846FFF}"/>
                </a:ext>
              </a:extLst>
            </p:cNvPr>
            <p:cNvSpPr txBox="1"/>
            <p:nvPr/>
          </p:nvSpPr>
          <p:spPr>
            <a:xfrm>
              <a:off x="9141143" y="446667"/>
              <a:ext cx="28917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Empty Tables Only Base App Application</a:t>
              </a:r>
            </a:p>
            <a:p>
              <a:r>
                <a:rPr lang="en-US" sz="1400" dirty="0"/>
                <a:t>V 16.0.0.0 (Should be less than 15)</a:t>
              </a:r>
            </a:p>
            <a:p>
              <a:r>
                <a:rPr lang="en-US" sz="1400" dirty="0"/>
                <a:t>ID Is different than MS app</a:t>
              </a:r>
            </a:p>
            <a:p>
              <a:r>
                <a:rPr lang="en-US" sz="1400" b="1" dirty="0"/>
                <a:t>Has </a:t>
              </a:r>
              <a:r>
                <a:rPr lang="en-US" sz="1400" b="1" dirty="0" err="1"/>
                <a:t>Migration.json</a:t>
              </a:r>
              <a:endParaRPr lang="en-US" sz="1400" b="1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706FA2F-EC9E-413C-AC9E-A4D494512C05}"/>
              </a:ext>
            </a:extLst>
          </p:cNvPr>
          <p:cNvSpPr/>
          <p:nvPr/>
        </p:nvSpPr>
        <p:spPr>
          <a:xfrm>
            <a:off x="8789194" y="2448547"/>
            <a:ext cx="3041333" cy="1210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MS Base App</a:t>
            </a:r>
          </a:p>
          <a:p>
            <a:pPr algn="ctr"/>
            <a:r>
              <a:rPr lang="en-US" sz="1400" dirty="0"/>
              <a:t>V16.0.0.0 </a:t>
            </a:r>
          </a:p>
          <a:p>
            <a:pPr algn="ctr"/>
            <a:r>
              <a:rPr lang="en-US" sz="1400" dirty="0"/>
              <a:t>(from DVD)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060530-1B24-4169-A519-D08F027873A4}"/>
              </a:ext>
            </a:extLst>
          </p:cNvPr>
          <p:cNvSpPr/>
          <p:nvPr/>
        </p:nvSpPr>
        <p:spPr>
          <a:xfrm>
            <a:off x="8789194" y="3976799"/>
            <a:ext cx="3041333" cy="1260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MS System App</a:t>
            </a:r>
          </a:p>
          <a:p>
            <a:pPr algn="ctr"/>
            <a:r>
              <a:rPr lang="en-US" sz="1400" dirty="0"/>
              <a:t>V16.0.0.0 </a:t>
            </a:r>
          </a:p>
          <a:p>
            <a:pPr algn="ctr"/>
            <a:r>
              <a:rPr lang="en-US" sz="1400" dirty="0"/>
              <a:t>(from DVD)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566262-E3D0-451F-82F8-288493748F4B}"/>
              </a:ext>
            </a:extLst>
          </p:cNvPr>
          <p:cNvSpPr/>
          <p:nvPr/>
        </p:nvSpPr>
        <p:spPr>
          <a:xfrm>
            <a:off x="8789194" y="1011624"/>
            <a:ext cx="3041333" cy="1133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Rewards App </a:t>
            </a:r>
          </a:p>
          <a:p>
            <a:pPr algn="ctr"/>
            <a:r>
              <a:rPr lang="en-US" sz="1400" dirty="0"/>
              <a:t>V16.0.0.0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0675CF-2F5A-4C7B-BB12-1E33FE34A588}"/>
              </a:ext>
            </a:extLst>
          </p:cNvPr>
          <p:cNvSpPr/>
          <p:nvPr/>
        </p:nvSpPr>
        <p:spPr>
          <a:xfrm>
            <a:off x="4255294" y="400500"/>
            <a:ext cx="123473" cy="6209071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88BA48-1A2B-42BC-9E24-062A054D74D9}"/>
              </a:ext>
            </a:extLst>
          </p:cNvPr>
          <p:cNvSpPr/>
          <p:nvPr/>
        </p:nvSpPr>
        <p:spPr>
          <a:xfrm>
            <a:off x="8285669" y="464170"/>
            <a:ext cx="123473" cy="6209071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237F1-2C98-42EE-9FAD-DA603BDD5A9D}"/>
              </a:ext>
            </a:extLst>
          </p:cNvPr>
          <p:cNvCxnSpPr>
            <a:stCxn id="27" idx="2"/>
            <a:endCxn id="25" idx="0"/>
          </p:cNvCxnSpPr>
          <p:nvPr/>
        </p:nvCxnSpPr>
        <p:spPr>
          <a:xfrm>
            <a:off x="10309861" y="2144836"/>
            <a:ext cx="0" cy="30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7C667-8906-49C8-B418-14C4E091086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0309861" y="3658907"/>
            <a:ext cx="0" cy="31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F8ADA6-E4F4-452C-8A2B-67EB8D1BA99B}"/>
              </a:ext>
            </a:extLst>
          </p:cNvPr>
          <p:cNvSpPr txBox="1"/>
          <p:nvPr/>
        </p:nvSpPr>
        <p:spPr>
          <a:xfrm>
            <a:off x="8789194" y="329458"/>
            <a:ext cx="44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16. X – Full system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52D777F-33F9-4EB7-A400-CB60EE3C2335}"/>
              </a:ext>
            </a:extLst>
          </p:cNvPr>
          <p:cNvSpPr/>
          <p:nvPr/>
        </p:nvSpPr>
        <p:spPr>
          <a:xfrm>
            <a:off x="3525599" y="3038994"/>
            <a:ext cx="1303150" cy="523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Upgrade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BD1C088-4A7D-44AC-8265-5E9B0B41470B}"/>
              </a:ext>
            </a:extLst>
          </p:cNvPr>
          <p:cNvSpPr/>
          <p:nvPr/>
        </p:nvSpPr>
        <p:spPr>
          <a:xfrm>
            <a:off x="7823645" y="2970122"/>
            <a:ext cx="1303150" cy="523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21116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D53-13A4-4E55-9F3E-7AF2AEF4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to run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2A2C-3807-464D-BBB5-5F95E50E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14 (CSIDE) and 16 BC on the box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Restore the 14.x database on 14 platform</a:t>
            </a:r>
          </a:p>
          <a:p>
            <a:pPr marL="0" indent="0">
              <a:buNone/>
            </a:pPr>
            <a:r>
              <a:rPr lang="en-US" dirty="0"/>
              <a:t>Add a user and upload a new license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Upload your license into 16-DemoLicense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Upgrade-TableAndFieldMigrationTo16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374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Upgrade from 14 – 16  Moving Fields to table extensions example</vt:lpstr>
      <vt:lpstr>Description </vt:lpstr>
      <vt:lpstr>14.X Architecture</vt:lpstr>
      <vt:lpstr>Upgrade steps</vt:lpstr>
      <vt:lpstr>Instructions to run the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Upgrade from 14 – 16  Moving Fields to table extensions example</dc:title>
  <dc:creator>Nikola Kukrika</dc:creator>
  <cp:lastModifiedBy>Nikola Kukrika</cp:lastModifiedBy>
  <cp:revision>6</cp:revision>
  <dcterms:created xsi:type="dcterms:W3CDTF">2020-04-05T21:49:03Z</dcterms:created>
  <dcterms:modified xsi:type="dcterms:W3CDTF">2020-04-05T22:22:57Z</dcterms:modified>
</cp:coreProperties>
</file>