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69" r:id="rId8"/>
    <p:sldId id="263" r:id="rId9"/>
    <p:sldId id="265" r:id="rId10"/>
    <p:sldId id="267" r:id="rId11"/>
    <p:sldId id="268" r:id="rId12"/>
    <p:sldId id="266" r:id="rId13"/>
    <p:sldId id="275" r:id="rId14"/>
    <p:sldId id="258" r:id="rId15"/>
    <p:sldId id="281" r:id="rId16"/>
    <p:sldId id="282" r:id="rId17"/>
    <p:sldId id="283" r:id="rId18"/>
    <p:sldId id="276" r:id="rId19"/>
    <p:sldId id="270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A88D7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100" d="100"/>
          <a:sy n="100" d="100"/>
        </p:scale>
        <p:origin x="81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00" y="873524"/>
            <a:ext cx="7657143" cy="50285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9470" y="873524"/>
            <a:ext cx="4180232" cy="5028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7135-3748-41D6-A3BC-04A80AAE4AF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3298-FF9A-4A48-BEC5-DBF8B4AB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Service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" y="872441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164" b="21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, Next, Finish Buttons are layered with disabled buttons underneath the enabled buttons</a:t>
            </a:r>
          </a:p>
          <a:p>
            <a:r>
              <a:rPr lang="en-US" dirty="0" smtClean="0"/>
              <a:t>Change the colors of the Page Legends to reflect 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Page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2 </a:t>
            </a:r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Legend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Page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3 </a:t>
            </a:r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Legend</a:t>
            </a: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Segoe"/>
              </a:rPr>
              <a:t>Page 1 Legend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13773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Page 1 Description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Page 1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228065"/>
            <a:ext cx="580952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52" y="2252193"/>
            <a:ext cx="704762" cy="2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8" y="208018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81414" y="1562096"/>
            <a:ext cx="6836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Enter a service endpoint and click Go for external services, or click Discover to load services within your solution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a wizard</a:t>
            </a:r>
          </a:p>
          <a:p>
            <a:r>
              <a:rPr lang="en-US" dirty="0" smtClean="0"/>
              <a:t>Feels like a Connected Service, with ASR features</a:t>
            </a:r>
          </a:p>
          <a:p>
            <a:r>
              <a:rPr lang="en-US" dirty="0" smtClean="0"/>
              <a:t>“Cheese is moved, but familiar”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Client 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Data Type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latin typeface="Segoe"/>
              </a:rPr>
              <a:t>Service Endpoint</a:t>
            </a:r>
            <a:endParaRPr lang="en-US" sz="900" dirty="0"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306" y="4080486"/>
            <a:ext cx="5600000" cy="504762"/>
          </a:xfrm>
          <a:prstGeom prst="rect">
            <a:avLst/>
          </a:prstGeom>
        </p:spPr>
      </p:pic>
      <p:pic>
        <p:nvPicPr>
          <p:cNvPr id="1030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7" y="260187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89" y="478686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5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52" y="2252193"/>
            <a:ext cx="704762" cy="2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8" y="208018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81414" y="1562096"/>
            <a:ext cx="6836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Enter a service endpoint and click Go for external services, or click Discover to load services within your solution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a URI, click Go</a:t>
            </a:r>
          </a:p>
          <a:p>
            <a:r>
              <a:rPr lang="en-US" dirty="0" smtClean="0"/>
              <a:t>Finish Enabled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51757"/>
          <a:stretch/>
        </p:blipFill>
        <p:spPr>
          <a:xfrm>
            <a:off x="4469606" y="5731667"/>
            <a:ext cx="716756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Client Options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ysClr val="windowText" lastClr="000000"/>
                </a:solidFill>
                <a:latin typeface="Segoe"/>
              </a:rPr>
              <a:t>Data Type </a:t>
            </a:r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latin typeface="Segoe"/>
              </a:rPr>
              <a:t>Service Endpoint</a:t>
            </a:r>
            <a:endParaRPr lang="en-US" sz="900" dirty="0"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306" y="4080486"/>
            <a:ext cx="5600000" cy="504762"/>
          </a:xfrm>
          <a:prstGeom prst="rect">
            <a:avLst/>
          </a:prstGeom>
        </p:spPr>
      </p:pic>
      <p:pic>
        <p:nvPicPr>
          <p:cNvPr id="1030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7" y="260187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89" y="478686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/>
          <p:nvPr/>
        </p:nvPicPr>
        <p:blipFill rotWithShape="1">
          <a:blip r:embed="rId11"/>
          <a:srcRect l="41343" t="31584" r="20602" b="63717"/>
          <a:stretch/>
        </p:blipFill>
        <p:spPr bwMode="auto">
          <a:xfrm>
            <a:off x="4274358" y="2779073"/>
            <a:ext cx="22860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69294" y="2271116"/>
            <a:ext cx="78581" cy="2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9450" y="225425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"/>
              </a:rPr>
              <a:t>http://localhost:28046/WCFCalculatorService.svc</a:t>
            </a:r>
            <a:endParaRPr lang="en-US" sz="1000" dirty="0">
              <a:latin typeface="Segoe"/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11"/>
          <a:srcRect l="4864" t="30870" r="59618" b="56600"/>
          <a:stretch/>
        </p:blipFill>
        <p:spPr bwMode="auto">
          <a:xfrm>
            <a:off x="2000250" y="2774950"/>
            <a:ext cx="213360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11"/>
          <a:srcRect l="4337" t="67348" r="29016" b="29729"/>
          <a:stretch/>
        </p:blipFill>
        <p:spPr bwMode="auto">
          <a:xfrm>
            <a:off x="2022475" y="4122537"/>
            <a:ext cx="4003528" cy="14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30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1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6651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Optionally change how the proxy code will be generated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optionally configure advanced options</a:t>
            </a:r>
          </a:p>
          <a:p>
            <a:r>
              <a:rPr lang="en-US" dirty="0" smtClean="0"/>
              <a:t>Split on two pages to fit in the wizard panes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Segoe"/>
              </a:rPr>
              <a:t>Client Options</a:t>
            </a:r>
            <a:endParaRPr lang="en-US" sz="9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Data Type Options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3090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Client Code Generation Options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27" y="5731667"/>
            <a:ext cx="714286" cy="219048"/>
          </a:xfrm>
          <a:prstGeom prst="rect">
            <a:avLst/>
          </a:prstGeom>
        </p:spPr>
      </p:pic>
      <p:pic>
        <p:nvPicPr>
          <p:cNvPr id="2050" name="Picture 2" descr="C:\Users\Stevelas\AppData\Local\Temp\SNAGHTML571816d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/>
          <a:stretch/>
        </p:blipFill>
        <p:spPr bwMode="auto">
          <a:xfrm>
            <a:off x="1790700" y="2117601"/>
            <a:ext cx="5857875" cy="113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1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73524"/>
            <a:ext cx="7657143" cy="525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619" y="194944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414" y="1562096"/>
            <a:ext cx="6651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>
                <a:solidFill>
                  <a:sysClr val="windowText" lastClr="000000"/>
                </a:solidFill>
                <a:latin typeface="Segoe"/>
              </a:rPr>
              <a:t>Optionally chose how the data objects will be generated, or reuse objects in referenced assemblies</a:t>
            </a:r>
            <a:endParaRPr lang="en-US" sz="105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sz="1800" i="1" dirty="0" smtClean="0"/>
              <a:t>TBD – validate which collections work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1917"/>
          <a:stretch/>
        </p:blipFill>
        <p:spPr>
          <a:xfrm>
            <a:off x="4469606" y="5731667"/>
            <a:ext cx="714375" cy="2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609"/>
          <a:stretch/>
        </p:blipFill>
        <p:spPr>
          <a:xfrm>
            <a:off x="5248276" y="5731667"/>
            <a:ext cx="718951" cy="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2024"/>
          <a:stretch/>
        </p:blipFill>
        <p:spPr>
          <a:xfrm>
            <a:off x="5248276" y="5731667"/>
            <a:ext cx="712794" cy="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84" y="5731667"/>
            <a:ext cx="714286" cy="21904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04800" y="2303749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Segoe"/>
              </a:rPr>
              <a:t>Client Options</a:t>
            </a:r>
            <a:endParaRPr lang="en-US" sz="9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800" y="2645400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Segoe"/>
              </a:rPr>
              <a:t>Data Type Options</a:t>
            </a:r>
            <a:endParaRPr lang="en-US" sz="9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1962098"/>
            <a:ext cx="1447800" cy="341651"/>
          </a:xfrm>
          <a:custGeom>
            <a:avLst/>
            <a:gdLst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77378 w 1670498"/>
              <a:gd name="connsiteY4" fmla="*/ 291923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05683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44730 w 1670498"/>
              <a:gd name="connsiteY2" fmla="*/ 170979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  <a:gd name="connsiteX0" fmla="*/ 0 w 1670498"/>
              <a:gd name="connsiteY0" fmla="*/ 0 h 397606"/>
              <a:gd name="connsiteX1" fmla="*/ 1577378 w 1670498"/>
              <a:gd name="connsiteY1" fmla="*/ 0 h 397606"/>
              <a:gd name="connsiteX2" fmla="*/ 1577378 w 1670498"/>
              <a:gd name="connsiteY2" fmla="*/ 116566 h 397606"/>
              <a:gd name="connsiteX3" fmla="*/ 1670498 w 1670498"/>
              <a:gd name="connsiteY3" fmla="*/ 198803 h 397606"/>
              <a:gd name="connsiteX4" fmla="*/ 1580099 w 1670498"/>
              <a:gd name="connsiteY4" fmla="*/ 259275 h 397606"/>
              <a:gd name="connsiteX5" fmla="*/ 1577378 w 1670498"/>
              <a:gd name="connsiteY5" fmla="*/ 397606 h 397606"/>
              <a:gd name="connsiteX6" fmla="*/ 0 w 1670498"/>
              <a:gd name="connsiteY6" fmla="*/ 397606 h 397606"/>
              <a:gd name="connsiteX7" fmla="*/ 0 w 1670498"/>
              <a:gd name="connsiteY7" fmla="*/ 0 h 39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498" h="397606">
                <a:moveTo>
                  <a:pt x="0" y="0"/>
                </a:moveTo>
                <a:lnTo>
                  <a:pt x="1577378" y="0"/>
                </a:lnTo>
                <a:lnTo>
                  <a:pt x="1577378" y="116566"/>
                </a:lnTo>
                <a:lnTo>
                  <a:pt x="1670498" y="198803"/>
                </a:lnTo>
                <a:lnTo>
                  <a:pt x="1580099" y="259275"/>
                </a:lnTo>
                <a:lnTo>
                  <a:pt x="1577378" y="397606"/>
                </a:lnTo>
                <a:lnTo>
                  <a:pt x="0" y="3976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  <a:latin typeface="Segoe"/>
              </a:rPr>
              <a:t>Service Endpoint</a:t>
            </a:r>
            <a:endParaRPr lang="en-US" sz="900" dirty="0">
              <a:solidFill>
                <a:sysClr val="windowText" lastClr="000000"/>
              </a:solidFill>
              <a:latin typeface="Sego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414" y="1231290"/>
            <a:ext cx="1880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ysClr val="windowText" lastClr="000000"/>
                </a:solidFill>
                <a:latin typeface="Segoe"/>
              </a:rPr>
              <a:t>Data Type Options</a:t>
            </a:r>
            <a:endParaRPr lang="en-US" sz="1600" dirty="0">
              <a:solidFill>
                <a:sysClr val="windowText" lastClr="000000"/>
              </a:solidFill>
              <a:latin typeface="Sego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827" y="5731667"/>
            <a:ext cx="714286" cy="219048"/>
          </a:xfrm>
          <a:prstGeom prst="rect">
            <a:avLst/>
          </a:prstGeom>
        </p:spPr>
      </p:pic>
      <p:pic>
        <p:nvPicPr>
          <p:cNvPr id="3074" name="Picture 2" descr="C:\Users\Stevelas\AppData\Local\Temp\SNAGHTML5758a5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6" y="2181803"/>
            <a:ext cx="5667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21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2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1455544" y="3816447"/>
            <a:ext cx="3898265" cy="681395"/>
            <a:chOff x="1446843" y="4494513"/>
            <a:chExt cx="3898265" cy="681395"/>
          </a:xfrm>
        </p:grpSpPr>
        <p:grpSp>
          <p:nvGrpSpPr>
            <p:cNvPr id="95" name="Group 94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1455544" y="3135052"/>
            <a:ext cx="3898265" cy="681395"/>
            <a:chOff x="1451607" y="3816447"/>
            <a:chExt cx="3898265" cy="681395"/>
          </a:xfrm>
        </p:grpSpPr>
        <p:sp>
          <p:nvSpPr>
            <p:cNvPr id="111" name="Rectangle 110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1455544" y="2453657"/>
            <a:ext cx="3898265" cy="681395"/>
            <a:chOff x="1451608" y="3135052"/>
            <a:chExt cx="3898265" cy="681395"/>
          </a:xfrm>
        </p:grpSpPr>
        <p:sp>
          <p:nvSpPr>
            <p:cNvPr id="116" name="Rectangle 115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background color of containing box to represent selection</a:t>
            </a:r>
          </a:p>
          <a:p>
            <a:r>
              <a:rPr lang="en-US" dirty="0" smtClean="0"/>
              <a:t>Each customizable element is represented as a PPT element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82240" y="2635602"/>
            <a:ext cx="1517403" cy="44114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SOAP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WCF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v1-v3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1" name="Rectangle 100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3" name="TextBox 102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SOAP, WCF and OData v1-3 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Add Service Reference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SOAP and WCF 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Add Service Reference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Add OData </a:t>
              </a:r>
              <a:r>
                <a:rPr lang="en-US" sz="900" dirty="0" smtClean="0">
                  <a:latin typeface="Segoe"/>
                </a:rPr>
                <a:t>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2898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SOAP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1441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"/>
                </a:rPr>
                <a:t>Add SOAP and WCF 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Segoe"/>
                </a:rPr>
                <a:t>Add Service Reference</a:t>
              </a:r>
              <a:endParaRPr lang="en-US" sz="900" b="1" dirty="0"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Segoe"/>
                </a:rPr>
                <a:t>Add OData </a:t>
              </a:r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service references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v1-3</a:t>
            </a:r>
          </a:p>
        </p:txBody>
      </p:sp>
    </p:spTree>
    <p:extLst>
      <p:ext uri="{BB962C8B-B14F-4D97-AF65-F5344CB8AC3E}">
        <p14:creationId xmlns:p14="http://schemas.microsoft.com/office/powerpoint/2010/main" val="7611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440304" y="3806143"/>
            <a:ext cx="3898265" cy="681395"/>
            <a:chOff x="1451608" y="3135052"/>
            <a:chExt cx="3898265" cy="681395"/>
          </a:xfrm>
        </p:grpSpPr>
        <p:sp>
          <p:nvSpPr>
            <p:cNvPr id="54" name="Rectangle 53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1451606" y="1772262"/>
            <a:ext cx="3898265" cy="681395"/>
            <a:chOff x="1451610" y="1772262"/>
            <a:chExt cx="3898265" cy="681395"/>
          </a:xfrm>
        </p:grpSpPr>
        <p:sp>
          <p:nvSpPr>
            <p:cNvPr id="102" name="Rectangle 101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Segoe"/>
                </a:rPr>
                <a:t>Add SOAP and WCF 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Segoe"/>
                </a:rPr>
                <a:t>Add Service Reference</a:t>
              </a:r>
              <a:endParaRPr lang="en-US" sz="900" b="1" dirty="0">
                <a:latin typeface="Sego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Add OData </a:t>
              </a:r>
              <a:r>
                <a:rPr lang="en-US" sz="900" dirty="0" smtClean="0">
                  <a:latin typeface="Segoe"/>
                </a:rPr>
                <a:t>service references</a:t>
              </a:r>
              <a:endParaRPr lang="en-US" sz="900" dirty="0">
                <a:latin typeface="Sego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1606" y="3135052"/>
            <a:ext cx="3898265" cy="681395"/>
            <a:chOff x="1451606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6" y="3135052"/>
              <a:ext cx="3898265" cy="681395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3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Segoe"/>
                </a:rPr>
                <a:t>Add Web API service references using various metadata formats such as Swagger and RAML</a:t>
              </a:r>
              <a:endParaRPr lang="en-US" sz="900" dirty="0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3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Segoe"/>
                </a:rPr>
                <a:t>Web API</a:t>
              </a:r>
              <a:endParaRPr lang="en-US" sz="900" b="1" dirty="0">
                <a:solidFill>
                  <a:schemeClr val="bg1"/>
                </a:solidFill>
                <a:latin typeface="Segoe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82240" y="2635602"/>
            <a:ext cx="1517403" cy="44114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Web API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Swagger</a:t>
            </a:r>
          </a:p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RAML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9226" y="4509266"/>
            <a:ext cx="3898265" cy="681395"/>
            <a:chOff x="1451607" y="3816447"/>
            <a:chExt cx="3898265" cy="681395"/>
          </a:xfrm>
        </p:grpSpPr>
        <p:sp>
          <p:nvSpPr>
            <p:cNvPr id="41" name="Rectangle 40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04" y="3196210"/>
            <a:ext cx="269534" cy="307244"/>
          </a:xfrm>
        </p:spPr>
      </p:pic>
    </p:spTree>
    <p:extLst>
      <p:ext uri="{BB962C8B-B14F-4D97-AF65-F5344CB8AC3E}">
        <p14:creationId xmlns:p14="http://schemas.microsoft.com/office/powerpoint/2010/main" val="27772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60068"/>
            <a:ext cx="7657143" cy="50285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0350" y="1764192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Sego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239" y="1771650"/>
            <a:ext cx="884237" cy="20240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Microsoft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239" y="219789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Salesforce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239" y="1984771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err="1" smtClean="0">
                <a:solidFill>
                  <a:prstClr val="black"/>
                </a:solidFill>
                <a:latin typeface="Segoe"/>
              </a:rPr>
              <a:t>Datalogics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38" y="2412064"/>
            <a:ext cx="884237" cy="202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ctr"/>
          <a:lstStyle/>
          <a:p>
            <a:pPr lvl="0"/>
            <a:r>
              <a:rPr lang="en-US" sz="900" dirty="0" smtClean="0">
                <a:solidFill>
                  <a:prstClr val="black"/>
                </a:solidFill>
                <a:latin typeface="Segoe"/>
              </a:rPr>
              <a:t>SAP</a:t>
            </a:r>
            <a:endParaRPr lang="en-US" sz="900" dirty="0">
              <a:solidFill>
                <a:prstClr val="black"/>
              </a:solidFill>
              <a:latin typeface="Sego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2240" y="1838325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Created By:</a:t>
            </a:r>
            <a:r>
              <a:rPr lang="en-US" sz="900" dirty="0" smtClean="0">
                <a:latin typeface="Segoe"/>
              </a:rPr>
              <a:t>  Microsoft</a:t>
            </a:r>
            <a:endParaRPr lang="en-US" sz="900" dirty="0">
              <a:latin typeface="Sego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82240" y="198933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Version:  1.0.0</a:t>
            </a:r>
            <a:endParaRPr lang="en-US" sz="900" dirty="0">
              <a:latin typeface="Sego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240" y="214035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More information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2240" y="2484588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>
                <a:latin typeface="Segoe"/>
              </a:rPr>
              <a:t>Supported Technologies:</a:t>
            </a:r>
            <a:endParaRPr lang="en-US" sz="900" dirty="0">
              <a:latin typeface="Sego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82240" y="2635602"/>
            <a:ext cx="15174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30"/>
              </a:spcAft>
            </a:pPr>
            <a:r>
              <a:rPr lang="en-US" sz="900" b="1" dirty="0" smtClean="0">
                <a:solidFill>
                  <a:srgbClr val="3A88D7"/>
                </a:solidFill>
                <a:latin typeface="Segoe"/>
              </a:rPr>
              <a:t>OData v1-v4</a:t>
            </a:r>
            <a:endParaRPr lang="en-US" sz="900" dirty="0">
              <a:solidFill>
                <a:srgbClr val="3A88D7"/>
              </a:solidFill>
              <a:latin typeface="Sego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451606" y="4497842"/>
            <a:ext cx="3898265" cy="681395"/>
            <a:chOff x="1446843" y="4494513"/>
            <a:chExt cx="3898265" cy="681395"/>
          </a:xfrm>
        </p:grpSpPr>
        <p:grpSp>
          <p:nvGrpSpPr>
            <p:cNvPr id="96" name="Group 95"/>
            <p:cNvGrpSpPr/>
            <p:nvPr/>
          </p:nvGrpSpPr>
          <p:grpSpPr>
            <a:xfrm>
              <a:off x="1446843" y="4494513"/>
              <a:ext cx="3898265" cy="681395"/>
              <a:chOff x="1451610" y="1772262"/>
              <a:chExt cx="3898265" cy="68139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18887" y="2002153"/>
                <a:ext cx="336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"/>
                  </a:rPr>
                  <a:t>Office Integrate your applications with Office 365 services such as mail, calendar, contacts, files and more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Segoe"/>
                  </a:rPr>
                  <a:t>Office 365 APIs</a:t>
                </a: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013" y="4559022"/>
              <a:ext cx="285714" cy="2952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6" name="Group 105"/>
          <p:cNvGrpSpPr/>
          <p:nvPr/>
        </p:nvGrpSpPr>
        <p:grpSpPr>
          <a:xfrm>
            <a:off x="1451606" y="2453657"/>
            <a:ext cx="3898265" cy="681395"/>
            <a:chOff x="1451610" y="1772262"/>
            <a:chExt cx="3898265" cy="681395"/>
          </a:xfrm>
          <a:solidFill>
            <a:srgbClr val="3399FF"/>
          </a:solidFill>
        </p:grpSpPr>
        <p:sp>
          <p:nvSpPr>
            <p:cNvPr id="107" name="Rectangle 106"/>
            <p:cNvSpPr/>
            <p:nvPr/>
          </p:nvSpPr>
          <p:spPr>
            <a:xfrm>
              <a:off x="1451610" y="1772262"/>
              <a:ext cx="3898265" cy="6813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33" y="1838670"/>
              <a:ext cx="285061" cy="2821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9" name="TextBox 108"/>
            <p:cNvSpPr txBox="1"/>
            <p:nvPr/>
          </p:nvSpPr>
          <p:spPr>
            <a:xfrm>
              <a:off x="1818887" y="2002153"/>
              <a:ext cx="336665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Segoe"/>
                </a:rPr>
                <a:t>Add OData v1-v4 service references using T4 templates and code scaffolding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8887" y="1838670"/>
              <a:ext cx="3366655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egoe"/>
                </a:rPr>
                <a:t>OData Service References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51606" y="3816447"/>
            <a:ext cx="3898265" cy="681395"/>
            <a:chOff x="1451607" y="3816447"/>
            <a:chExt cx="3898265" cy="681395"/>
          </a:xfrm>
        </p:grpSpPr>
        <p:sp>
          <p:nvSpPr>
            <p:cNvPr id="112" name="Rectangle 111"/>
            <p:cNvSpPr/>
            <p:nvPr/>
          </p:nvSpPr>
          <p:spPr>
            <a:xfrm>
              <a:off x="1451607" y="3816447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8884" y="4046338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and access data with Azure Storage services like Blobs, Queues and Tables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8884" y="3882855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Storage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820" y="3882855"/>
              <a:ext cx="314286" cy="2857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1451606" y="3135052"/>
            <a:ext cx="3898265" cy="681395"/>
            <a:chOff x="1451608" y="3135052"/>
            <a:chExt cx="3898265" cy="681395"/>
          </a:xfrm>
        </p:grpSpPr>
        <p:sp>
          <p:nvSpPr>
            <p:cNvPr id="117" name="Rectangle 116"/>
            <p:cNvSpPr/>
            <p:nvPr/>
          </p:nvSpPr>
          <p:spPr>
            <a:xfrm>
              <a:off x="1451608" y="3135052"/>
              <a:ext cx="3898265" cy="681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18885" y="3364943"/>
              <a:ext cx="33666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"/>
                </a:rPr>
                <a:t>Store data in the cloud, and authentication, and deliver push notifications for mobile apps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18885" y="3201460"/>
              <a:ext cx="33666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Segoe"/>
                </a:rPr>
                <a:t>Azure Mobile Services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871" y="3193722"/>
              <a:ext cx="209524" cy="3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451606" y="1772262"/>
            <a:ext cx="3898265" cy="681395"/>
            <a:chOff x="1451606" y="1772262"/>
            <a:chExt cx="3898265" cy="681395"/>
          </a:xfrm>
        </p:grpSpPr>
        <p:grpSp>
          <p:nvGrpSpPr>
            <p:cNvPr id="50" name="Group 49"/>
            <p:cNvGrpSpPr/>
            <p:nvPr/>
          </p:nvGrpSpPr>
          <p:grpSpPr>
            <a:xfrm>
              <a:off x="1451606" y="1772262"/>
              <a:ext cx="3898265" cy="681395"/>
              <a:chOff x="1451610" y="1772262"/>
              <a:chExt cx="3898265" cy="68139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451610" y="1772262"/>
                <a:ext cx="3898265" cy="681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18887" y="2002153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latin typeface="Segoe"/>
                  </a:rPr>
                  <a:t>Add SOAP and WCF service references</a:t>
                </a:r>
                <a:endParaRPr lang="en-US" sz="900" dirty="0">
                  <a:latin typeface="Segoe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818887" y="1838670"/>
                <a:ext cx="336665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Segoe"/>
                  </a:rPr>
                  <a:t>Add Service Reference</a:t>
                </a:r>
                <a:endParaRPr lang="en-US" sz="900" b="1" dirty="0">
                  <a:latin typeface="Segoe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555750" y="1895820"/>
              <a:ext cx="232478" cy="231708"/>
              <a:chOff x="1555750" y="1895820"/>
              <a:chExt cx="232478" cy="231708"/>
            </a:xfrm>
          </p:grpSpPr>
          <p:sp>
            <p:nvSpPr>
              <p:cNvPr id="52" name="Plus 3"/>
              <p:cNvSpPr/>
              <p:nvPr/>
            </p:nvSpPr>
            <p:spPr>
              <a:xfrm>
                <a:off x="1563081" y="1923828"/>
                <a:ext cx="196368" cy="196368"/>
              </a:xfrm>
              <a:custGeom>
                <a:avLst/>
                <a:gdLst>
                  <a:gd name="connsiteX0" fmla="*/ 88602 w 668440"/>
                  <a:gd name="connsiteY0" fmla="*/ 255611 h 668440"/>
                  <a:gd name="connsiteX1" fmla="*/ 255611 w 668440"/>
                  <a:gd name="connsiteY1" fmla="*/ 255611 h 668440"/>
                  <a:gd name="connsiteX2" fmla="*/ 255611 w 668440"/>
                  <a:gd name="connsiteY2" fmla="*/ 88602 h 668440"/>
                  <a:gd name="connsiteX3" fmla="*/ 412829 w 668440"/>
                  <a:gd name="connsiteY3" fmla="*/ 88602 h 668440"/>
                  <a:gd name="connsiteX4" fmla="*/ 412829 w 668440"/>
                  <a:gd name="connsiteY4" fmla="*/ 255611 h 668440"/>
                  <a:gd name="connsiteX5" fmla="*/ 579838 w 668440"/>
                  <a:gd name="connsiteY5" fmla="*/ 255611 h 668440"/>
                  <a:gd name="connsiteX6" fmla="*/ 579838 w 668440"/>
                  <a:gd name="connsiteY6" fmla="*/ 412829 h 668440"/>
                  <a:gd name="connsiteX7" fmla="*/ 412829 w 668440"/>
                  <a:gd name="connsiteY7" fmla="*/ 412829 h 668440"/>
                  <a:gd name="connsiteX8" fmla="*/ 412829 w 668440"/>
                  <a:gd name="connsiteY8" fmla="*/ 579838 h 668440"/>
                  <a:gd name="connsiteX9" fmla="*/ 255611 w 668440"/>
                  <a:gd name="connsiteY9" fmla="*/ 579838 h 668440"/>
                  <a:gd name="connsiteX10" fmla="*/ 255611 w 668440"/>
                  <a:gd name="connsiteY10" fmla="*/ 412829 h 668440"/>
                  <a:gd name="connsiteX11" fmla="*/ 88602 w 668440"/>
                  <a:gd name="connsiteY11" fmla="*/ 412829 h 668440"/>
                  <a:gd name="connsiteX12" fmla="*/ 88602 w 668440"/>
                  <a:gd name="connsiteY12" fmla="*/ 255611 h 668440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491236 w 491236"/>
                  <a:gd name="connsiteY4" fmla="*/ 167009 h 491236"/>
                  <a:gd name="connsiteX5" fmla="*/ 491236 w 491236"/>
                  <a:gd name="connsiteY5" fmla="*/ 324227 h 491236"/>
                  <a:gd name="connsiteX6" fmla="*/ 324227 w 491236"/>
                  <a:gd name="connsiteY6" fmla="*/ 324227 h 491236"/>
                  <a:gd name="connsiteX7" fmla="*/ 324227 w 491236"/>
                  <a:gd name="connsiteY7" fmla="*/ 491236 h 491236"/>
                  <a:gd name="connsiteX8" fmla="*/ 167009 w 491236"/>
                  <a:gd name="connsiteY8" fmla="*/ 491236 h 491236"/>
                  <a:gd name="connsiteX9" fmla="*/ 167009 w 491236"/>
                  <a:gd name="connsiteY9" fmla="*/ 324227 h 491236"/>
                  <a:gd name="connsiteX10" fmla="*/ 0 w 491236"/>
                  <a:gd name="connsiteY10" fmla="*/ 324227 h 491236"/>
                  <a:gd name="connsiteX11" fmla="*/ 0 w 491236"/>
                  <a:gd name="connsiteY11" fmla="*/ 167009 h 491236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408388 w 491236"/>
                  <a:gd name="connsiteY4" fmla="*/ 77394 h 491236"/>
                  <a:gd name="connsiteX5" fmla="*/ 491236 w 491236"/>
                  <a:gd name="connsiteY5" fmla="*/ 167009 h 491236"/>
                  <a:gd name="connsiteX6" fmla="*/ 491236 w 491236"/>
                  <a:gd name="connsiteY6" fmla="*/ 324227 h 491236"/>
                  <a:gd name="connsiteX7" fmla="*/ 324227 w 491236"/>
                  <a:gd name="connsiteY7" fmla="*/ 324227 h 491236"/>
                  <a:gd name="connsiteX8" fmla="*/ 324227 w 491236"/>
                  <a:gd name="connsiteY8" fmla="*/ 491236 h 491236"/>
                  <a:gd name="connsiteX9" fmla="*/ 167009 w 491236"/>
                  <a:gd name="connsiteY9" fmla="*/ 491236 h 491236"/>
                  <a:gd name="connsiteX10" fmla="*/ 167009 w 491236"/>
                  <a:gd name="connsiteY10" fmla="*/ 324227 h 491236"/>
                  <a:gd name="connsiteX11" fmla="*/ 0 w 491236"/>
                  <a:gd name="connsiteY11" fmla="*/ 324227 h 491236"/>
                  <a:gd name="connsiteX12" fmla="*/ 0 w 491236"/>
                  <a:gd name="connsiteY12" fmla="*/ 167009 h 491236"/>
                  <a:gd name="connsiteX0" fmla="*/ 0 w 491236"/>
                  <a:gd name="connsiteY0" fmla="*/ 167009 h 491236"/>
                  <a:gd name="connsiteX1" fmla="*/ 167009 w 491236"/>
                  <a:gd name="connsiteY1" fmla="*/ 167009 h 491236"/>
                  <a:gd name="connsiteX2" fmla="*/ 167009 w 491236"/>
                  <a:gd name="connsiteY2" fmla="*/ 0 h 491236"/>
                  <a:gd name="connsiteX3" fmla="*/ 324227 w 491236"/>
                  <a:gd name="connsiteY3" fmla="*/ 0 h 491236"/>
                  <a:gd name="connsiteX4" fmla="*/ 241701 w 491236"/>
                  <a:gd name="connsiteY4" fmla="*/ 120256 h 491236"/>
                  <a:gd name="connsiteX5" fmla="*/ 491236 w 491236"/>
                  <a:gd name="connsiteY5" fmla="*/ 167009 h 491236"/>
                  <a:gd name="connsiteX6" fmla="*/ 491236 w 491236"/>
                  <a:gd name="connsiteY6" fmla="*/ 324227 h 491236"/>
                  <a:gd name="connsiteX7" fmla="*/ 324227 w 491236"/>
                  <a:gd name="connsiteY7" fmla="*/ 324227 h 491236"/>
                  <a:gd name="connsiteX8" fmla="*/ 324227 w 491236"/>
                  <a:gd name="connsiteY8" fmla="*/ 491236 h 491236"/>
                  <a:gd name="connsiteX9" fmla="*/ 167009 w 491236"/>
                  <a:gd name="connsiteY9" fmla="*/ 491236 h 491236"/>
                  <a:gd name="connsiteX10" fmla="*/ 167009 w 491236"/>
                  <a:gd name="connsiteY10" fmla="*/ 324227 h 491236"/>
                  <a:gd name="connsiteX11" fmla="*/ 0 w 491236"/>
                  <a:gd name="connsiteY11" fmla="*/ 324227 h 491236"/>
                  <a:gd name="connsiteX12" fmla="*/ 0 w 491236"/>
                  <a:gd name="connsiteY12" fmla="*/ 167009 h 491236"/>
                  <a:gd name="connsiteX0" fmla="*/ 241701 w 491236"/>
                  <a:gd name="connsiteY0" fmla="*/ 120256 h 491236"/>
                  <a:gd name="connsiteX1" fmla="*/ 491236 w 491236"/>
                  <a:gd name="connsiteY1" fmla="*/ 167009 h 491236"/>
                  <a:gd name="connsiteX2" fmla="*/ 491236 w 491236"/>
                  <a:gd name="connsiteY2" fmla="*/ 324227 h 491236"/>
                  <a:gd name="connsiteX3" fmla="*/ 324227 w 491236"/>
                  <a:gd name="connsiteY3" fmla="*/ 324227 h 491236"/>
                  <a:gd name="connsiteX4" fmla="*/ 324227 w 491236"/>
                  <a:gd name="connsiteY4" fmla="*/ 491236 h 491236"/>
                  <a:gd name="connsiteX5" fmla="*/ 167009 w 491236"/>
                  <a:gd name="connsiteY5" fmla="*/ 491236 h 491236"/>
                  <a:gd name="connsiteX6" fmla="*/ 167009 w 491236"/>
                  <a:gd name="connsiteY6" fmla="*/ 324227 h 491236"/>
                  <a:gd name="connsiteX7" fmla="*/ 0 w 491236"/>
                  <a:gd name="connsiteY7" fmla="*/ 324227 h 491236"/>
                  <a:gd name="connsiteX8" fmla="*/ 0 w 491236"/>
                  <a:gd name="connsiteY8" fmla="*/ 167009 h 491236"/>
                  <a:gd name="connsiteX9" fmla="*/ 167009 w 491236"/>
                  <a:gd name="connsiteY9" fmla="*/ 167009 h 491236"/>
                  <a:gd name="connsiteX10" fmla="*/ 167009 w 491236"/>
                  <a:gd name="connsiteY10" fmla="*/ 0 h 491236"/>
                  <a:gd name="connsiteX11" fmla="*/ 324227 w 491236"/>
                  <a:gd name="connsiteY11" fmla="*/ 0 h 491236"/>
                  <a:gd name="connsiteX12" fmla="*/ 333141 w 491236"/>
                  <a:gd name="connsiteY12" fmla="*/ 211696 h 491236"/>
                  <a:gd name="connsiteX0" fmla="*/ 241701 w 491236"/>
                  <a:gd name="connsiteY0" fmla="*/ 120256 h 491236"/>
                  <a:gd name="connsiteX1" fmla="*/ 491236 w 491236"/>
                  <a:gd name="connsiteY1" fmla="*/ 167009 h 491236"/>
                  <a:gd name="connsiteX2" fmla="*/ 491236 w 491236"/>
                  <a:gd name="connsiteY2" fmla="*/ 324227 h 491236"/>
                  <a:gd name="connsiteX3" fmla="*/ 324227 w 491236"/>
                  <a:gd name="connsiteY3" fmla="*/ 324227 h 491236"/>
                  <a:gd name="connsiteX4" fmla="*/ 324227 w 491236"/>
                  <a:gd name="connsiteY4" fmla="*/ 491236 h 491236"/>
                  <a:gd name="connsiteX5" fmla="*/ 167009 w 491236"/>
                  <a:gd name="connsiteY5" fmla="*/ 491236 h 491236"/>
                  <a:gd name="connsiteX6" fmla="*/ 167009 w 491236"/>
                  <a:gd name="connsiteY6" fmla="*/ 324227 h 491236"/>
                  <a:gd name="connsiteX7" fmla="*/ 0 w 491236"/>
                  <a:gd name="connsiteY7" fmla="*/ 324227 h 491236"/>
                  <a:gd name="connsiteX8" fmla="*/ 0 w 491236"/>
                  <a:gd name="connsiteY8" fmla="*/ 167009 h 491236"/>
                  <a:gd name="connsiteX9" fmla="*/ 167009 w 491236"/>
                  <a:gd name="connsiteY9" fmla="*/ 167009 h 491236"/>
                  <a:gd name="connsiteX10" fmla="*/ 167009 w 491236"/>
                  <a:gd name="connsiteY10" fmla="*/ 0 h 491236"/>
                  <a:gd name="connsiteX11" fmla="*/ 324227 w 491236"/>
                  <a:gd name="connsiteY11" fmla="*/ 0 h 491236"/>
                  <a:gd name="connsiteX0" fmla="*/ 491236 w 491236"/>
                  <a:gd name="connsiteY0" fmla="*/ 167009 h 491236"/>
                  <a:gd name="connsiteX1" fmla="*/ 491236 w 491236"/>
                  <a:gd name="connsiteY1" fmla="*/ 324227 h 491236"/>
                  <a:gd name="connsiteX2" fmla="*/ 324227 w 491236"/>
                  <a:gd name="connsiteY2" fmla="*/ 324227 h 491236"/>
                  <a:gd name="connsiteX3" fmla="*/ 324227 w 491236"/>
                  <a:gd name="connsiteY3" fmla="*/ 491236 h 491236"/>
                  <a:gd name="connsiteX4" fmla="*/ 167009 w 491236"/>
                  <a:gd name="connsiteY4" fmla="*/ 491236 h 491236"/>
                  <a:gd name="connsiteX5" fmla="*/ 167009 w 491236"/>
                  <a:gd name="connsiteY5" fmla="*/ 324227 h 491236"/>
                  <a:gd name="connsiteX6" fmla="*/ 0 w 491236"/>
                  <a:gd name="connsiteY6" fmla="*/ 324227 h 491236"/>
                  <a:gd name="connsiteX7" fmla="*/ 0 w 491236"/>
                  <a:gd name="connsiteY7" fmla="*/ 167009 h 491236"/>
                  <a:gd name="connsiteX8" fmla="*/ 167009 w 491236"/>
                  <a:gd name="connsiteY8" fmla="*/ 167009 h 491236"/>
                  <a:gd name="connsiteX9" fmla="*/ 167009 w 491236"/>
                  <a:gd name="connsiteY9" fmla="*/ 0 h 491236"/>
                  <a:gd name="connsiteX10" fmla="*/ 324227 w 491236"/>
                  <a:gd name="connsiteY10" fmla="*/ 0 h 49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236" h="491236">
                    <a:moveTo>
                      <a:pt x="491236" y="167009"/>
                    </a:moveTo>
                    <a:lnTo>
                      <a:pt x="491236" y="324227"/>
                    </a:lnTo>
                    <a:lnTo>
                      <a:pt x="324227" y="324227"/>
                    </a:lnTo>
                    <a:lnTo>
                      <a:pt x="324227" y="491236"/>
                    </a:lnTo>
                    <a:lnTo>
                      <a:pt x="167009" y="491236"/>
                    </a:lnTo>
                    <a:lnTo>
                      <a:pt x="167009" y="324227"/>
                    </a:lnTo>
                    <a:lnTo>
                      <a:pt x="0" y="324227"/>
                    </a:lnTo>
                    <a:lnTo>
                      <a:pt x="0" y="167009"/>
                    </a:lnTo>
                    <a:lnTo>
                      <a:pt x="167009" y="167009"/>
                    </a:lnTo>
                    <a:lnTo>
                      <a:pt x="167009" y="0"/>
                    </a:lnTo>
                    <a:lnTo>
                      <a:pt x="32422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/>
              <p:cNvSpPr/>
              <p:nvPr/>
            </p:nvSpPr>
            <p:spPr>
              <a:xfrm>
                <a:off x="1687672" y="1895820"/>
                <a:ext cx="100556" cy="100708"/>
              </a:xfrm>
              <a:custGeom>
                <a:avLst/>
                <a:gdLst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0 w 597512"/>
                  <a:gd name="connsiteY3" fmla="*/ 598417 h 598417"/>
                  <a:gd name="connsiteX4" fmla="*/ 0 w 597512"/>
                  <a:gd name="connsiteY4" fmla="*/ 0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0 w 597512"/>
                  <a:gd name="connsiteY3" fmla="*/ 0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262617 w 597512"/>
                  <a:gd name="connsiteY3" fmla="*/ 257586 h 598417"/>
                  <a:gd name="connsiteX4" fmla="*/ 0 w 597512"/>
                  <a:gd name="connsiteY4" fmla="*/ 0 h 598417"/>
                  <a:gd name="connsiteX0" fmla="*/ 262617 w 597512"/>
                  <a:gd name="connsiteY0" fmla="*/ 257586 h 598417"/>
                  <a:gd name="connsiteX1" fmla="*/ 0 w 597512"/>
                  <a:gd name="connsiteY1" fmla="*/ 0 h 598417"/>
                  <a:gd name="connsiteX2" fmla="*/ 597512 w 597512"/>
                  <a:gd name="connsiteY2" fmla="*/ 0 h 598417"/>
                  <a:gd name="connsiteX3" fmla="*/ 597512 w 597512"/>
                  <a:gd name="connsiteY3" fmla="*/ 598417 h 598417"/>
                  <a:gd name="connsiteX4" fmla="*/ 354057 w 597512"/>
                  <a:gd name="connsiteY4" fmla="*/ 349026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  <a:gd name="connsiteX3" fmla="*/ 354057 w 597512"/>
                  <a:gd name="connsiteY3" fmla="*/ 349026 h 598417"/>
                  <a:gd name="connsiteX0" fmla="*/ 0 w 597512"/>
                  <a:gd name="connsiteY0" fmla="*/ 0 h 598417"/>
                  <a:gd name="connsiteX1" fmla="*/ 597512 w 597512"/>
                  <a:gd name="connsiteY1" fmla="*/ 0 h 598417"/>
                  <a:gd name="connsiteX2" fmla="*/ 597512 w 597512"/>
                  <a:gd name="connsiteY2" fmla="*/ 598417 h 59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7512" h="598417">
                    <a:moveTo>
                      <a:pt x="0" y="0"/>
                    </a:moveTo>
                    <a:lnTo>
                      <a:pt x="597512" y="0"/>
                    </a:lnTo>
                    <a:lnTo>
                      <a:pt x="597512" y="59841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555750" y="1916497"/>
                <a:ext cx="211031" cy="211031"/>
              </a:xfrm>
              <a:custGeom>
                <a:avLst/>
                <a:gdLst>
                  <a:gd name="connsiteX0" fmla="*/ 357442 w 954954"/>
                  <a:gd name="connsiteY0" fmla="*/ 0 h 958803"/>
                  <a:gd name="connsiteX1" fmla="*/ 954954 w 954954"/>
                  <a:gd name="connsiteY1" fmla="*/ 0 h 958803"/>
                  <a:gd name="connsiteX2" fmla="*/ 954954 w 954954"/>
                  <a:gd name="connsiteY2" fmla="*/ 598417 h 958803"/>
                  <a:gd name="connsiteX3" fmla="*/ 503587 w 954954"/>
                  <a:gd name="connsiteY3" fmla="*/ 598417 h 958803"/>
                  <a:gd name="connsiteX4" fmla="*/ 511946 w 954954"/>
                  <a:gd name="connsiteY4" fmla="*/ 607476 h 958803"/>
                  <a:gd name="connsiteX5" fmla="*/ 522553 w 954954"/>
                  <a:gd name="connsiteY5" fmla="*/ 641648 h 958803"/>
                  <a:gd name="connsiteX6" fmla="*/ 527916 w 954954"/>
                  <a:gd name="connsiteY6" fmla="*/ 694845 h 958803"/>
                  <a:gd name="connsiteX7" fmla="*/ 263958 w 954954"/>
                  <a:gd name="connsiteY7" fmla="*/ 958803 h 958803"/>
                  <a:gd name="connsiteX8" fmla="*/ 0 w 954954"/>
                  <a:gd name="connsiteY8" fmla="*/ 694845 h 958803"/>
                  <a:gd name="connsiteX9" fmla="*/ 263958 w 954954"/>
                  <a:gd name="connsiteY9" fmla="*/ 430887 h 958803"/>
                  <a:gd name="connsiteX10" fmla="*/ 317155 w 954954"/>
                  <a:gd name="connsiteY10" fmla="*/ 436250 h 958803"/>
                  <a:gd name="connsiteX11" fmla="*/ 357442 w 954954"/>
                  <a:gd name="connsiteY11" fmla="*/ 448756 h 958803"/>
                  <a:gd name="connsiteX0" fmla="*/ 357442 w 954954"/>
                  <a:gd name="connsiteY0" fmla="*/ 0 h 958803"/>
                  <a:gd name="connsiteX1" fmla="*/ 954954 w 954954"/>
                  <a:gd name="connsiteY1" fmla="*/ 0 h 958803"/>
                  <a:gd name="connsiteX2" fmla="*/ 503587 w 954954"/>
                  <a:gd name="connsiteY2" fmla="*/ 598417 h 958803"/>
                  <a:gd name="connsiteX3" fmla="*/ 511946 w 954954"/>
                  <a:gd name="connsiteY3" fmla="*/ 607476 h 958803"/>
                  <a:gd name="connsiteX4" fmla="*/ 522553 w 954954"/>
                  <a:gd name="connsiteY4" fmla="*/ 641648 h 958803"/>
                  <a:gd name="connsiteX5" fmla="*/ 527916 w 954954"/>
                  <a:gd name="connsiteY5" fmla="*/ 694845 h 958803"/>
                  <a:gd name="connsiteX6" fmla="*/ 263958 w 954954"/>
                  <a:gd name="connsiteY6" fmla="*/ 958803 h 958803"/>
                  <a:gd name="connsiteX7" fmla="*/ 0 w 954954"/>
                  <a:gd name="connsiteY7" fmla="*/ 694845 h 958803"/>
                  <a:gd name="connsiteX8" fmla="*/ 263958 w 954954"/>
                  <a:gd name="connsiteY8" fmla="*/ 430887 h 958803"/>
                  <a:gd name="connsiteX9" fmla="*/ 317155 w 954954"/>
                  <a:gd name="connsiteY9" fmla="*/ 436250 h 958803"/>
                  <a:gd name="connsiteX10" fmla="*/ 357442 w 954954"/>
                  <a:gd name="connsiteY10" fmla="*/ 448756 h 958803"/>
                  <a:gd name="connsiteX11" fmla="*/ 357442 w 954954"/>
                  <a:gd name="connsiteY11" fmla="*/ 0 h 958803"/>
                  <a:gd name="connsiteX0" fmla="*/ 954954 w 1046394"/>
                  <a:gd name="connsiteY0" fmla="*/ 0 h 958803"/>
                  <a:gd name="connsiteX1" fmla="*/ 503587 w 1046394"/>
                  <a:gd name="connsiteY1" fmla="*/ 598417 h 958803"/>
                  <a:gd name="connsiteX2" fmla="*/ 511946 w 1046394"/>
                  <a:gd name="connsiteY2" fmla="*/ 607476 h 958803"/>
                  <a:gd name="connsiteX3" fmla="*/ 522553 w 1046394"/>
                  <a:gd name="connsiteY3" fmla="*/ 641648 h 958803"/>
                  <a:gd name="connsiteX4" fmla="*/ 527916 w 1046394"/>
                  <a:gd name="connsiteY4" fmla="*/ 694845 h 958803"/>
                  <a:gd name="connsiteX5" fmla="*/ 263958 w 1046394"/>
                  <a:gd name="connsiteY5" fmla="*/ 958803 h 958803"/>
                  <a:gd name="connsiteX6" fmla="*/ 0 w 1046394"/>
                  <a:gd name="connsiteY6" fmla="*/ 694845 h 958803"/>
                  <a:gd name="connsiteX7" fmla="*/ 263958 w 1046394"/>
                  <a:gd name="connsiteY7" fmla="*/ 430887 h 958803"/>
                  <a:gd name="connsiteX8" fmla="*/ 317155 w 1046394"/>
                  <a:gd name="connsiteY8" fmla="*/ 436250 h 958803"/>
                  <a:gd name="connsiteX9" fmla="*/ 357442 w 1046394"/>
                  <a:gd name="connsiteY9" fmla="*/ 448756 h 958803"/>
                  <a:gd name="connsiteX10" fmla="*/ 357442 w 1046394"/>
                  <a:gd name="connsiteY10" fmla="*/ 0 h 958803"/>
                  <a:gd name="connsiteX11" fmla="*/ 1046394 w 1046394"/>
                  <a:gd name="connsiteY11" fmla="*/ 91440 h 958803"/>
                  <a:gd name="connsiteX0" fmla="*/ 954954 w 954954"/>
                  <a:gd name="connsiteY0" fmla="*/ 0 h 958803"/>
                  <a:gd name="connsiteX1" fmla="*/ 503587 w 954954"/>
                  <a:gd name="connsiteY1" fmla="*/ 598417 h 958803"/>
                  <a:gd name="connsiteX2" fmla="*/ 511946 w 954954"/>
                  <a:gd name="connsiteY2" fmla="*/ 607476 h 958803"/>
                  <a:gd name="connsiteX3" fmla="*/ 522553 w 954954"/>
                  <a:gd name="connsiteY3" fmla="*/ 641648 h 958803"/>
                  <a:gd name="connsiteX4" fmla="*/ 527916 w 954954"/>
                  <a:gd name="connsiteY4" fmla="*/ 694845 h 958803"/>
                  <a:gd name="connsiteX5" fmla="*/ 263958 w 954954"/>
                  <a:gd name="connsiteY5" fmla="*/ 958803 h 958803"/>
                  <a:gd name="connsiteX6" fmla="*/ 0 w 954954"/>
                  <a:gd name="connsiteY6" fmla="*/ 694845 h 958803"/>
                  <a:gd name="connsiteX7" fmla="*/ 263958 w 954954"/>
                  <a:gd name="connsiteY7" fmla="*/ 430887 h 958803"/>
                  <a:gd name="connsiteX8" fmla="*/ 317155 w 954954"/>
                  <a:gd name="connsiteY8" fmla="*/ 436250 h 958803"/>
                  <a:gd name="connsiteX9" fmla="*/ 357442 w 954954"/>
                  <a:gd name="connsiteY9" fmla="*/ 448756 h 958803"/>
                  <a:gd name="connsiteX10" fmla="*/ 357442 w 954954"/>
                  <a:gd name="connsiteY10" fmla="*/ 0 h 958803"/>
                  <a:gd name="connsiteX0" fmla="*/ 954954 w 954954"/>
                  <a:gd name="connsiteY0" fmla="*/ 0 h 958803"/>
                  <a:gd name="connsiteX1" fmla="*/ 503587 w 954954"/>
                  <a:gd name="connsiteY1" fmla="*/ 598417 h 958803"/>
                  <a:gd name="connsiteX2" fmla="*/ 511946 w 954954"/>
                  <a:gd name="connsiteY2" fmla="*/ 607476 h 958803"/>
                  <a:gd name="connsiteX3" fmla="*/ 522553 w 954954"/>
                  <a:gd name="connsiteY3" fmla="*/ 641648 h 958803"/>
                  <a:gd name="connsiteX4" fmla="*/ 527916 w 954954"/>
                  <a:gd name="connsiteY4" fmla="*/ 694845 h 958803"/>
                  <a:gd name="connsiteX5" fmla="*/ 263958 w 954954"/>
                  <a:gd name="connsiteY5" fmla="*/ 958803 h 958803"/>
                  <a:gd name="connsiteX6" fmla="*/ 0 w 954954"/>
                  <a:gd name="connsiteY6" fmla="*/ 694845 h 958803"/>
                  <a:gd name="connsiteX7" fmla="*/ 263958 w 954954"/>
                  <a:gd name="connsiteY7" fmla="*/ 430887 h 958803"/>
                  <a:gd name="connsiteX8" fmla="*/ 317155 w 954954"/>
                  <a:gd name="connsiteY8" fmla="*/ 436250 h 958803"/>
                  <a:gd name="connsiteX9" fmla="*/ 357442 w 954954"/>
                  <a:gd name="connsiteY9" fmla="*/ 448756 h 958803"/>
                  <a:gd name="connsiteX0" fmla="*/ 503587 w 527916"/>
                  <a:gd name="connsiteY0" fmla="*/ 167530 h 527916"/>
                  <a:gd name="connsiteX1" fmla="*/ 511946 w 527916"/>
                  <a:gd name="connsiteY1" fmla="*/ 176589 h 527916"/>
                  <a:gd name="connsiteX2" fmla="*/ 522553 w 527916"/>
                  <a:gd name="connsiteY2" fmla="*/ 210761 h 527916"/>
                  <a:gd name="connsiteX3" fmla="*/ 527916 w 527916"/>
                  <a:gd name="connsiteY3" fmla="*/ 263958 h 527916"/>
                  <a:gd name="connsiteX4" fmla="*/ 263958 w 527916"/>
                  <a:gd name="connsiteY4" fmla="*/ 527916 h 527916"/>
                  <a:gd name="connsiteX5" fmla="*/ 0 w 527916"/>
                  <a:gd name="connsiteY5" fmla="*/ 263958 h 527916"/>
                  <a:gd name="connsiteX6" fmla="*/ 263958 w 527916"/>
                  <a:gd name="connsiteY6" fmla="*/ 0 h 527916"/>
                  <a:gd name="connsiteX7" fmla="*/ 317155 w 527916"/>
                  <a:gd name="connsiteY7" fmla="*/ 5363 h 527916"/>
                  <a:gd name="connsiteX8" fmla="*/ 357442 w 527916"/>
                  <a:gd name="connsiteY8" fmla="*/ 17869 h 52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916" h="527916">
                    <a:moveTo>
                      <a:pt x="503587" y="167530"/>
                    </a:moveTo>
                    <a:lnTo>
                      <a:pt x="511946" y="176589"/>
                    </a:lnTo>
                    <a:lnTo>
                      <a:pt x="522553" y="210761"/>
                    </a:lnTo>
                    <a:cubicBezTo>
                      <a:pt x="526069" y="227945"/>
                      <a:pt x="527916" y="245736"/>
                      <a:pt x="527916" y="263958"/>
                    </a:cubicBezTo>
                    <a:cubicBezTo>
                      <a:pt x="527916" y="409738"/>
                      <a:pt x="409738" y="527916"/>
                      <a:pt x="263958" y="527916"/>
                    </a:cubicBezTo>
                    <a:cubicBezTo>
                      <a:pt x="118178" y="527916"/>
                      <a:pt x="0" y="409738"/>
                      <a:pt x="0" y="263958"/>
                    </a:cubicBezTo>
                    <a:cubicBezTo>
                      <a:pt x="0" y="118178"/>
                      <a:pt x="118178" y="0"/>
                      <a:pt x="263958" y="0"/>
                    </a:cubicBezTo>
                    <a:cubicBezTo>
                      <a:pt x="282180" y="0"/>
                      <a:pt x="299972" y="1847"/>
                      <a:pt x="317155" y="5363"/>
                    </a:cubicBezTo>
                    <a:lnTo>
                      <a:pt x="357442" y="1786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 flipH="1">
                <a:off x="1663001" y="1895820"/>
                <a:ext cx="125227" cy="1253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29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SinglePage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873524"/>
            <a:ext cx="7657143" cy="52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Service Reference UI re-done, with very close proximity to original for familiarity, and to not set expectations we’ve done more than re-host 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351" y="1170389"/>
            <a:ext cx="557485" cy="682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08072" y="1148301"/>
            <a:ext cx="1863471" cy="70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47401"/>
            <a:ext cx="7279006" cy="3533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4014" y="1066635"/>
            <a:ext cx="53487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Service Reference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6999" y="1438456"/>
            <a:ext cx="534874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see a list of available services on a specific server, enter a service URL and click Go. To browse for available services, click Discover.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69" y="4918003"/>
            <a:ext cx="809524" cy="23809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06840" y="194720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C:\Users\Stevelas\AppData\Local\Temp\SNAGHTML5687d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" y="2077945"/>
            <a:ext cx="5591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27" y="4078246"/>
            <a:ext cx="5600000" cy="504762"/>
          </a:xfrm>
          <a:prstGeom prst="rect">
            <a:avLst/>
          </a:prstGeom>
        </p:spPr>
      </p:pic>
      <p:pic>
        <p:nvPicPr>
          <p:cNvPr id="29" name="Picture 6" descr="C:\Users\Stevelas\AppData\Local\Temp\SNAGHTML56aed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" y="2599637"/>
            <a:ext cx="559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Stevelas\AppData\Local\Temp\SNAGHTML56b61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0" y="4784623"/>
            <a:ext cx="5591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19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547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" y="873524"/>
            <a:ext cx="7657143" cy="52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Service Reference UI re-done, with very close proximity to original for familiarity, and to not set expectations we’ve done more than re-host 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351" y="1170389"/>
            <a:ext cx="557485" cy="682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08072" y="1148301"/>
            <a:ext cx="1863471" cy="70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" y="1947401"/>
            <a:ext cx="7342943" cy="3533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4014" y="1066635"/>
            <a:ext cx="53487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DataLogics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PDF Web API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999" y="1438456"/>
            <a:ext cx="452415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Configure Keys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6840" y="1947209"/>
            <a:ext cx="5567362" cy="350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8662" y="1240366"/>
            <a:ext cx="441938" cy="440474"/>
            <a:chOff x="6008675" y="2838233"/>
            <a:chExt cx="581569" cy="579642"/>
          </a:xfrm>
        </p:grpSpPr>
        <p:sp>
          <p:nvSpPr>
            <p:cNvPr id="19" name="Plus 3"/>
            <p:cNvSpPr/>
            <p:nvPr/>
          </p:nvSpPr>
          <p:spPr>
            <a:xfrm>
              <a:off x="6027015" y="2908299"/>
              <a:ext cx="491236" cy="491236"/>
            </a:xfrm>
            <a:custGeom>
              <a:avLst/>
              <a:gdLst>
                <a:gd name="connsiteX0" fmla="*/ 88602 w 668440"/>
                <a:gd name="connsiteY0" fmla="*/ 255611 h 668440"/>
                <a:gd name="connsiteX1" fmla="*/ 255611 w 668440"/>
                <a:gd name="connsiteY1" fmla="*/ 255611 h 668440"/>
                <a:gd name="connsiteX2" fmla="*/ 255611 w 668440"/>
                <a:gd name="connsiteY2" fmla="*/ 88602 h 668440"/>
                <a:gd name="connsiteX3" fmla="*/ 412829 w 668440"/>
                <a:gd name="connsiteY3" fmla="*/ 88602 h 668440"/>
                <a:gd name="connsiteX4" fmla="*/ 412829 w 668440"/>
                <a:gd name="connsiteY4" fmla="*/ 255611 h 668440"/>
                <a:gd name="connsiteX5" fmla="*/ 579838 w 668440"/>
                <a:gd name="connsiteY5" fmla="*/ 255611 h 668440"/>
                <a:gd name="connsiteX6" fmla="*/ 579838 w 668440"/>
                <a:gd name="connsiteY6" fmla="*/ 412829 h 668440"/>
                <a:gd name="connsiteX7" fmla="*/ 412829 w 668440"/>
                <a:gd name="connsiteY7" fmla="*/ 412829 h 668440"/>
                <a:gd name="connsiteX8" fmla="*/ 412829 w 668440"/>
                <a:gd name="connsiteY8" fmla="*/ 579838 h 668440"/>
                <a:gd name="connsiteX9" fmla="*/ 255611 w 668440"/>
                <a:gd name="connsiteY9" fmla="*/ 579838 h 668440"/>
                <a:gd name="connsiteX10" fmla="*/ 255611 w 668440"/>
                <a:gd name="connsiteY10" fmla="*/ 412829 h 668440"/>
                <a:gd name="connsiteX11" fmla="*/ 88602 w 668440"/>
                <a:gd name="connsiteY11" fmla="*/ 412829 h 668440"/>
                <a:gd name="connsiteX12" fmla="*/ 88602 w 668440"/>
                <a:gd name="connsiteY12" fmla="*/ 255611 h 668440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91236 w 491236"/>
                <a:gd name="connsiteY4" fmla="*/ 167009 h 491236"/>
                <a:gd name="connsiteX5" fmla="*/ 491236 w 491236"/>
                <a:gd name="connsiteY5" fmla="*/ 324227 h 491236"/>
                <a:gd name="connsiteX6" fmla="*/ 324227 w 491236"/>
                <a:gd name="connsiteY6" fmla="*/ 324227 h 491236"/>
                <a:gd name="connsiteX7" fmla="*/ 324227 w 491236"/>
                <a:gd name="connsiteY7" fmla="*/ 491236 h 491236"/>
                <a:gd name="connsiteX8" fmla="*/ 167009 w 491236"/>
                <a:gd name="connsiteY8" fmla="*/ 491236 h 491236"/>
                <a:gd name="connsiteX9" fmla="*/ 167009 w 491236"/>
                <a:gd name="connsiteY9" fmla="*/ 324227 h 491236"/>
                <a:gd name="connsiteX10" fmla="*/ 0 w 491236"/>
                <a:gd name="connsiteY10" fmla="*/ 324227 h 491236"/>
                <a:gd name="connsiteX11" fmla="*/ 0 w 491236"/>
                <a:gd name="connsiteY11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408388 w 491236"/>
                <a:gd name="connsiteY4" fmla="*/ 77394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0 w 491236"/>
                <a:gd name="connsiteY0" fmla="*/ 167009 h 491236"/>
                <a:gd name="connsiteX1" fmla="*/ 167009 w 491236"/>
                <a:gd name="connsiteY1" fmla="*/ 167009 h 491236"/>
                <a:gd name="connsiteX2" fmla="*/ 167009 w 491236"/>
                <a:gd name="connsiteY2" fmla="*/ 0 h 491236"/>
                <a:gd name="connsiteX3" fmla="*/ 324227 w 491236"/>
                <a:gd name="connsiteY3" fmla="*/ 0 h 491236"/>
                <a:gd name="connsiteX4" fmla="*/ 241701 w 491236"/>
                <a:gd name="connsiteY4" fmla="*/ 120256 h 491236"/>
                <a:gd name="connsiteX5" fmla="*/ 491236 w 491236"/>
                <a:gd name="connsiteY5" fmla="*/ 167009 h 491236"/>
                <a:gd name="connsiteX6" fmla="*/ 491236 w 491236"/>
                <a:gd name="connsiteY6" fmla="*/ 324227 h 491236"/>
                <a:gd name="connsiteX7" fmla="*/ 324227 w 491236"/>
                <a:gd name="connsiteY7" fmla="*/ 324227 h 491236"/>
                <a:gd name="connsiteX8" fmla="*/ 324227 w 491236"/>
                <a:gd name="connsiteY8" fmla="*/ 491236 h 491236"/>
                <a:gd name="connsiteX9" fmla="*/ 167009 w 491236"/>
                <a:gd name="connsiteY9" fmla="*/ 491236 h 491236"/>
                <a:gd name="connsiteX10" fmla="*/ 167009 w 491236"/>
                <a:gd name="connsiteY10" fmla="*/ 324227 h 491236"/>
                <a:gd name="connsiteX11" fmla="*/ 0 w 491236"/>
                <a:gd name="connsiteY11" fmla="*/ 324227 h 491236"/>
                <a:gd name="connsiteX12" fmla="*/ 0 w 491236"/>
                <a:gd name="connsiteY12" fmla="*/ 167009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12" fmla="*/ 333141 w 491236"/>
                <a:gd name="connsiteY12" fmla="*/ 211696 h 491236"/>
                <a:gd name="connsiteX0" fmla="*/ 241701 w 491236"/>
                <a:gd name="connsiteY0" fmla="*/ 120256 h 491236"/>
                <a:gd name="connsiteX1" fmla="*/ 491236 w 491236"/>
                <a:gd name="connsiteY1" fmla="*/ 167009 h 491236"/>
                <a:gd name="connsiteX2" fmla="*/ 491236 w 491236"/>
                <a:gd name="connsiteY2" fmla="*/ 324227 h 491236"/>
                <a:gd name="connsiteX3" fmla="*/ 324227 w 491236"/>
                <a:gd name="connsiteY3" fmla="*/ 324227 h 491236"/>
                <a:gd name="connsiteX4" fmla="*/ 324227 w 491236"/>
                <a:gd name="connsiteY4" fmla="*/ 491236 h 491236"/>
                <a:gd name="connsiteX5" fmla="*/ 167009 w 491236"/>
                <a:gd name="connsiteY5" fmla="*/ 491236 h 491236"/>
                <a:gd name="connsiteX6" fmla="*/ 167009 w 491236"/>
                <a:gd name="connsiteY6" fmla="*/ 324227 h 491236"/>
                <a:gd name="connsiteX7" fmla="*/ 0 w 491236"/>
                <a:gd name="connsiteY7" fmla="*/ 324227 h 491236"/>
                <a:gd name="connsiteX8" fmla="*/ 0 w 491236"/>
                <a:gd name="connsiteY8" fmla="*/ 167009 h 491236"/>
                <a:gd name="connsiteX9" fmla="*/ 167009 w 491236"/>
                <a:gd name="connsiteY9" fmla="*/ 167009 h 491236"/>
                <a:gd name="connsiteX10" fmla="*/ 167009 w 491236"/>
                <a:gd name="connsiteY10" fmla="*/ 0 h 491236"/>
                <a:gd name="connsiteX11" fmla="*/ 324227 w 491236"/>
                <a:gd name="connsiteY11" fmla="*/ 0 h 491236"/>
                <a:gd name="connsiteX0" fmla="*/ 491236 w 491236"/>
                <a:gd name="connsiteY0" fmla="*/ 167009 h 491236"/>
                <a:gd name="connsiteX1" fmla="*/ 491236 w 491236"/>
                <a:gd name="connsiteY1" fmla="*/ 324227 h 491236"/>
                <a:gd name="connsiteX2" fmla="*/ 324227 w 491236"/>
                <a:gd name="connsiteY2" fmla="*/ 324227 h 491236"/>
                <a:gd name="connsiteX3" fmla="*/ 324227 w 491236"/>
                <a:gd name="connsiteY3" fmla="*/ 491236 h 491236"/>
                <a:gd name="connsiteX4" fmla="*/ 167009 w 491236"/>
                <a:gd name="connsiteY4" fmla="*/ 491236 h 491236"/>
                <a:gd name="connsiteX5" fmla="*/ 167009 w 491236"/>
                <a:gd name="connsiteY5" fmla="*/ 324227 h 491236"/>
                <a:gd name="connsiteX6" fmla="*/ 0 w 491236"/>
                <a:gd name="connsiteY6" fmla="*/ 324227 h 491236"/>
                <a:gd name="connsiteX7" fmla="*/ 0 w 491236"/>
                <a:gd name="connsiteY7" fmla="*/ 167009 h 491236"/>
                <a:gd name="connsiteX8" fmla="*/ 167009 w 491236"/>
                <a:gd name="connsiteY8" fmla="*/ 167009 h 491236"/>
                <a:gd name="connsiteX9" fmla="*/ 167009 w 491236"/>
                <a:gd name="connsiteY9" fmla="*/ 0 h 491236"/>
                <a:gd name="connsiteX10" fmla="*/ 324227 w 491236"/>
                <a:gd name="connsiteY10" fmla="*/ 0 h 4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236" h="491236">
                  <a:moveTo>
                    <a:pt x="491236" y="167009"/>
                  </a:moveTo>
                  <a:lnTo>
                    <a:pt x="491236" y="324227"/>
                  </a:lnTo>
                  <a:lnTo>
                    <a:pt x="324227" y="324227"/>
                  </a:lnTo>
                  <a:lnTo>
                    <a:pt x="324227" y="491236"/>
                  </a:lnTo>
                  <a:lnTo>
                    <a:pt x="167009" y="491236"/>
                  </a:lnTo>
                  <a:lnTo>
                    <a:pt x="167009" y="324227"/>
                  </a:lnTo>
                  <a:lnTo>
                    <a:pt x="0" y="324227"/>
                  </a:lnTo>
                  <a:lnTo>
                    <a:pt x="0" y="167009"/>
                  </a:lnTo>
                  <a:lnTo>
                    <a:pt x="167009" y="167009"/>
                  </a:lnTo>
                  <a:lnTo>
                    <a:pt x="167009" y="0"/>
                  </a:lnTo>
                  <a:lnTo>
                    <a:pt x="324227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6338693" y="2838233"/>
              <a:ext cx="251551" cy="251932"/>
            </a:xfrm>
            <a:custGeom>
              <a:avLst/>
              <a:gdLst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598417 h 598417"/>
                <a:gd name="connsiteX4" fmla="*/ 0 w 597512"/>
                <a:gd name="connsiteY4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0 w 597512"/>
                <a:gd name="connsiteY3" fmla="*/ 0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262617 w 597512"/>
                <a:gd name="connsiteY3" fmla="*/ 257586 h 598417"/>
                <a:gd name="connsiteX4" fmla="*/ 0 w 597512"/>
                <a:gd name="connsiteY4" fmla="*/ 0 h 598417"/>
                <a:gd name="connsiteX0" fmla="*/ 262617 w 597512"/>
                <a:gd name="connsiteY0" fmla="*/ 257586 h 598417"/>
                <a:gd name="connsiteX1" fmla="*/ 0 w 597512"/>
                <a:gd name="connsiteY1" fmla="*/ 0 h 598417"/>
                <a:gd name="connsiteX2" fmla="*/ 597512 w 597512"/>
                <a:gd name="connsiteY2" fmla="*/ 0 h 598417"/>
                <a:gd name="connsiteX3" fmla="*/ 597512 w 597512"/>
                <a:gd name="connsiteY3" fmla="*/ 598417 h 598417"/>
                <a:gd name="connsiteX4" fmla="*/ 354057 w 597512"/>
                <a:gd name="connsiteY4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  <a:gd name="connsiteX3" fmla="*/ 354057 w 597512"/>
                <a:gd name="connsiteY3" fmla="*/ 349026 h 598417"/>
                <a:gd name="connsiteX0" fmla="*/ 0 w 597512"/>
                <a:gd name="connsiteY0" fmla="*/ 0 h 598417"/>
                <a:gd name="connsiteX1" fmla="*/ 597512 w 597512"/>
                <a:gd name="connsiteY1" fmla="*/ 0 h 598417"/>
                <a:gd name="connsiteX2" fmla="*/ 597512 w 597512"/>
                <a:gd name="connsiteY2" fmla="*/ 598417 h 59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512" h="598417">
                  <a:moveTo>
                    <a:pt x="0" y="0"/>
                  </a:moveTo>
                  <a:lnTo>
                    <a:pt x="597512" y="0"/>
                  </a:lnTo>
                  <a:lnTo>
                    <a:pt x="597512" y="59841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8675" y="2889959"/>
              <a:ext cx="527916" cy="527916"/>
            </a:xfrm>
            <a:custGeom>
              <a:avLst/>
              <a:gdLst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954954 w 954954"/>
                <a:gd name="connsiteY2" fmla="*/ 598417 h 958803"/>
                <a:gd name="connsiteX3" fmla="*/ 503587 w 954954"/>
                <a:gd name="connsiteY3" fmla="*/ 598417 h 958803"/>
                <a:gd name="connsiteX4" fmla="*/ 511946 w 954954"/>
                <a:gd name="connsiteY4" fmla="*/ 607476 h 958803"/>
                <a:gd name="connsiteX5" fmla="*/ 522553 w 954954"/>
                <a:gd name="connsiteY5" fmla="*/ 641648 h 958803"/>
                <a:gd name="connsiteX6" fmla="*/ 527916 w 954954"/>
                <a:gd name="connsiteY6" fmla="*/ 694845 h 958803"/>
                <a:gd name="connsiteX7" fmla="*/ 263958 w 954954"/>
                <a:gd name="connsiteY7" fmla="*/ 958803 h 958803"/>
                <a:gd name="connsiteX8" fmla="*/ 0 w 954954"/>
                <a:gd name="connsiteY8" fmla="*/ 694845 h 958803"/>
                <a:gd name="connsiteX9" fmla="*/ 263958 w 954954"/>
                <a:gd name="connsiteY9" fmla="*/ 430887 h 958803"/>
                <a:gd name="connsiteX10" fmla="*/ 317155 w 954954"/>
                <a:gd name="connsiteY10" fmla="*/ 436250 h 958803"/>
                <a:gd name="connsiteX11" fmla="*/ 357442 w 954954"/>
                <a:gd name="connsiteY11" fmla="*/ 448756 h 958803"/>
                <a:gd name="connsiteX0" fmla="*/ 357442 w 954954"/>
                <a:gd name="connsiteY0" fmla="*/ 0 h 958803"/>
                <a:gd name="connsiteX1" fmla="*/ 954954 w 954954"/>
                <a:gd name="connsiteY1" fmla="*/ 0 h 958803"/>
                <a:gd name="connsiteX2" fmla="*/ 503587 w 954954"/>
                <a:gd name="connsiteY2" fmla="*/ 598417 h 958803"/>
                <a:gd name="connsiteX3" fmla="*/ 511946 w 954954"/>
                <a:gd name="connsiteY3" fmla="*/ 607476 h 958803"/>
                <a:gd name="connsiteX4" fmla="*/ 522553 w 954954"/>
                <a:gd name="connsiteY4" fmla="*/ 641648 h 958803"/>
                <a:gd name="connsiteX5" fmla="*/ 527916 w 954954"/>
                <a:gd name="connsiteY5" fmla="*/ 694845 h 958803"/>
                <a:gd name="connsiteX6" fmla="*/ 263958 w 954954"/>
                <a:gd name="connsiteY6" fmla="*/ 958803 h 958803"/>
                <a:gd name="connsiteX7" fmla="*/ 0 w 954954"/>
                <a:gd name="connsiteY7" fmla="*/ 694845 h 958803"/>
                <a:gd name="connsiteX8" fmla="*/ 263958 w 954954"/>
                <a:gd name="connsiteY8" fmla="*/ 430887 h 958803"/>
                <a:gd name="connsiteX9" fmla="*/ 317155 w 954954"/>
                <a:gd name="connsiteY9" fmla="*/ 436250 h 958803"/>
                <a:gd name="connsiteX10" fmla="*/ 357442 w 954954"/>
                <a:gd name="connsiteY10" fmla="*/ 448756 h 958803"/>
                <a:gd name="connsiteX11" fmla="*/ 357442 w 954954"/>
                <a:gd name="connsiteY11" fmla="*/ 0 h 958803"/>
                <a:gd name="connsiteX0" fmla="*/ 954954 w 1046394"/>
                <a:gd name="connsiteY0" fmla="*/ 0 h 958803"/>
                <a:gd name="connsiteX1" fmla="*/ 503587 w 1046394"/>
                <a:gd name="connsiteY1" fmla="*/ 598417 h 958803"/>
                <a:gd name="connsiteX2" fmla="*/ 511946 w 1046394"/>
                <a:gd name="connsiteY2" fmla="*/ 607476 h 958803"/>
                <a:gd name="connsiteX3" fmla="*/ 522553 w 1046394"/>
                <a:gd name="connsiteY3" fmla="*/ 641648 h 958803"/>
                <a:gd name="connsiteX4" fmla="*/ 527916 w 1046394"/>
                <a:gd name="connsiteY4" fmla="*/ 694845 h 958803"/>
                <a:gd name="connsiteX5" fmla="*/ 263958 w 1046394"/>
                <a:gd name="connsiteY5" fmla="*/ 958803 h 958803"/>
                <a:gd name="connsiteX6" fmla="*/ 0 w 1046394"/>
                <a:gd name="connsiteY6" fmla="*/ 694845 h 958803"/>
                <a:gd name="connsiteX7" fmla="*/ 263958 w 1046394"/>
                <a:gd name="connsiteY7" fmla="*/ 430887 h 958803"/>
                <a:gd name="connsiteX8" fmla="*/ 317155 w 1046394"/>
                <a:gd name="connsiteY8" fmla="*/ 436250 h 958803"/>
                <a:gd name="connsiteX9" fmla="*/ 357442 w 1046394"/>
                <a:gd name="connsiteY9" fmla="*/ 448756 h 958803"/>
                <a:gd name="connsiteX10" fmla="*/ 357442 w 1046394"/>
                <a:gd name="connsiteY10" fmla="*/ 0 h 958803"/>
                <a:gd name="connsiteX11" fmla="*/ 1046394 w 1046394"/>
                <a:gd name="connsiteY11" fmla="*/ 9144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10" fmla="*/ 357442 w 954954"/>
                <a:gd name="connsiteY10" fmla="*/ 0 h 958803"/>
                <a:gd name="connsiteX0" fmla="*/ 954954 w 954954"/>
                <a:gd name="connsiteY0" fmla="*/ 0 h 958803"/>
                <a:gd name="connsiteX1" fmla="*/ 503587 w 954954"/>
                <a:gd name="connsiteY1" fmla="*/ 598417 h 958803"/>
                <a:gd name="connsiteX2" fmla="*/ 511946 w 954954"/>
                <a:gd name="connsiteY2" fmla="*/ 607476 h 958803"/>
                <a:gd name="connsiteX3" fmla="*/ 522553 w 954954"/>
                <a:gd name="connsiteY3" fmla="*/ 641648 h 958803"/>
                <a:gd name="connsiteX4" fmla="*/ 527916 w 954954"/>
                <a:gd name="connsiteY4" fmla="*/ 694845 h 958803"/>
                <a:gd name="connsiteX5" fmla="*/ 263958 w 954954"/>
                <a:gd name="connsiteY5" fmla="*/ 958803 h 958803"/>
                <a:gd name="connsiteX6" fmla="*/ 0 w 954954"/>
                <a:gd name="connsiteY6" fmla="*/ 694845 h 958803"/>
                <a:gd name="connsiteX7" fmla="*/ 263958 w 954954"/>
                <a:gd name="connsiteY7" fmla="*/ 430887 h 958803"/>
                <a:gd name="connsiteX8" fmla="*/ 317155 w 954954"/>
                <a:gd name="connsiteY8" fmla="*/ 436250 h 958803"/>
                <a:gd name="connsiteX9" fmla="*/ 357442 w 954954"/>
                <a:gd name="connsiteY9" fmla="*/ 448756 h 958803"/>
                <a:gd name="connsiteX0" fmla="*/ 503587 w 527916"/>
                <a:gd name="connsiteY0" fmla="*/ 167530 h 527916"/>
                <a:gd name="connsiteX1" fmla="*/ 511946 w 527916"/>
                <a:gd name="connsiteY1" fmla="*/ 176589 h 527916"/>
                <a:gd name="connsiteX2" fmla="*/ 522553 w 527916"/>
                <a:gd name="connsiteY2" fmla="*/ 210761 h 527916"/>
                <a:gd name="connsiteX3" fmla="*/ 527916 w 527916"/>
                <a:gd name="connsiteY3" fmla="*/ 263958 h 527916"/>
                <a:gd name="connsiteX4" fmla="*/ 263958 w 527916"/>
                <a:gd name="connsiteY4" fmla="*/ 527916 h 527916"/>
                <a:gd name="connsiteX5" fmla="*/ 0 w 527916"/>
                <a:gd name="connsiteY5" fmla="*/ 263958 h 527916"/>
                <a:gd name="connsiteX6" fmla="*/ 263958 w 527916"/>
                <a:gd name="connsiteY6" fmla="*/ 0 h 527916"/>
                <a:gd name="connsiteX7" fmla="*/ 317155 w 527916"/>
                <a:gd name="connsiteY7" fmla="*/ 5363 h 527916"/>
                <a:gd name="connsiteX8" fmla="*/ 357442 w 527916"/>
                <a:gd name="connsiteY8" fmla="*/ 17869 h 52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916" h="527916">
                  <a:moveTo>
                    <a:pt x="503587" y="167530"/>
                  </a:moveTo>
                  <a:lnTo>
                    <a:pt x="511946" y="176589"/>
                  </a:lnTo>
                  <a:lnTo>
                    <a:pt x="522553" y="210761"/>
                  </a:lnTo>
                  <a:cubicBezTo>
                    <a:pt x="526069" y="227945"/>
                    <a:pt x="527916" y="245736"/>
                    <a:pt x="527916" y="263958"/>
                  </a:cubicBezTo>
                  <a:cubicBezTo>
                    <a:pt x="527916" y="409738"/>
                    <a:pt x="409738" y="527916"/>
                    <a:pt x="263958" y="527916"/>
                  </a:cubicBezTo>
                  <a:cubicBezTo>
                    <a:pt x="118178" y="527916"/>
                    <a:pt x="0" y="409738"/>
                    <a:pt x="0" y="263958"/>
                  </a:cubicBezTo>
                  <a:cubicBezTo>
                    <a:pt x="0" y="118178"/>
                    <a:pt x="118178" y="0"/>
                    <a:pt x="263958" y="0"/>
                  </a:cubicBezTo>
                  <a:cubicBezTo>
                    <a:pt x="282180" y="0"/>
                    <a:pt x="299972" y="1847"/>
                    <a:pt x="317155" y="5363"/>
                  </a:cubicBezTo>
                  <a:lnTo>
                    <a:pt x="357442" y="1786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</p:cNvCxnSpPr>
            <p:nvPr/>
          </p:nvCxnSpPr>
          <p:spPr>
            <a:xfrm flipH="1">
              <a:off x="6276975" y="2838233"/>
              <a:ext cx="313269" cy="31362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639278" y="1223092"/>
            <a:ext cx="1830703" cy="617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IconOverlay xmlns="http://schemas.microsoft.com/sharepoint/v4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TaxCatchAll xmlns="230e9df3-be65-4c73-a93b-d1236ebd677e"/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DD4E1155FE2A479D949C688FB51397" ma:contentTypeVersion="16" ma:contentTypeDescription="Create a new document." ma:contentTypeScope="" ma:versionID="779c58e2a3de4ee4a2f025f6576cdc50">
  <xsd:schema xmlns:xsd="http://www.w3.org/2001/XMLSchema" xmlns:xs="http://www.w3.org/2001/XMLSchema" xmlns:p="http://schemas.microsoft.com/office/2006/metadata/properties" xmlns:ns1="http://schemas.microsoft.com/sharepoint/v3" xmlns:ns2="20818b2c-bca0-4b11-a5ca-3fdd6af3ec69" xmlns:ns3="230e9df3-be65-4c73-a93b-d1236ebd677e" xmlns:ns4="http://schemas.microsoft.com/sharepoint/v4" xmlns:ns5="2ea8513e-ca77-4223-91d5-a99abe791793" targetNamespace="http://schemas.microsoft.com/office/2006/metadata/properties" ma:root="true" ma:fieldsID="f9a4b55154ad8d066ef0785651766b6d" ns1:_="" ns2:_="" ns3:_="" ns4:_="" ns5:_="">
    <xsd:import namespace="http://schemas.microsoft.com/sharepoint/v3"/>
    <xsd:import namespace="20818b2c-bca0-4b11-a5ca-3fdd6af3ec69"/>
    <xsd:import namespace="230e9df3-be65-4c73-a93b-d1236ebd677e"/>
    <xsd:import namespace="http://schemas.microsoft.com/sharepoint/v4"/>
    <xsd:import namespace="2ea8513e-ca77-4223-91d5-a99abe7917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TaxCatchAll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1:_vti_ItemHoldRecordStatus" minOccurs="0"/>
                <xsd:element ref="ns4:IconOverlay" minOccurs="0"/>
                <xsd:element ref="ns5:SharingHintHash" minOccurs="0"/>
                <xsd:element ref="ns5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vti_ItemHoldRecordStatus" ma:index="16" nillable="true" ma:displayName="Hold and Record Status" ma:decimals="0" ma:hidden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8b2c-bca0-4b11-a5ca-3fdd6af3ec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3aeec37-a942-4365-9bad-d97528ff7f3a}" ma:internalName="TaxCatchAll" ma:showField="CatchAllData" ma:web="2ea8513e-ca77-4223-91d5-a99abe7917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513e-ca77-4223-91d5-a99abe791793" elementFormDefault="qualified">
    <xsd:import namespace="http://schemas.microsoft.com/office/2006/documentManagement/types"/>
    <xsd:import namespace="http://schemas.microsoft.com/office/infopath/2007/PartnerControls"/>
    <xsd:element name="SharingHintHash" ma:index="18" nillable="true" ma:displayName="Sharing Hint Hash" ma:internalName="SharingHintHash" ma:readOnly="true">
      <xsd:simpleType>
        <xsd:restriction base="dms:Text"/>
      </xsd:simple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D4EAEA-3F4B-4499-9589-AB2C272A9DFC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0818b2c-bca0-4b11-a5ca-3fdd6af3ec69"/>
    <ds:schemaRef ds:uri="2ea8513e-ca77-4223-91d5-a99abe791793"/>
    <ds:schemaRef ds:uri="http://schemas.microsoft.com/sharepoint/v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979A05-DA1F-48D3-BFBD-B2440D269A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F265A6-5A4B-4BAE-8704-65A8EA6A9E4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07BCCE-9E12-4E07-A731-41FE664F3A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ED0445-53F0-4FEA-90E9-D155448CE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818b2c-bca0-4b11-a5ca-3fdd6af3ec69"/>
    <ds:schemaRef ds:uri="230e9df3-be65-4c73-a93b-d1236ebd677e"/>
    <ds:schemaRef ds:uri="http://schemas.microsoft.com/sharepoint/v4"/>
    <ds:schemaRef ds:uri="2ea8513e-ca77-4223-91d5-a99abe791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AF89A8E-3EB4-49CA-BCF4-FC6518102D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790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</vt:lpstr>
      <vt:lpstr>Segoe UI</vt:lpstr>
      <vt:lpstr>Office Theme</vt:lpstr>
      <vt:lpstr>Connected Service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SinglePage Template</vt:lpstr>
      <vt:lpstr>PowerPoint Presentation</vt:lpstr>
      <vt:lpstr>PowerPoint Presentation</vt:lpstr>
      <vt:lpstr>PowerPoint Presentation</vt:lpstr>
      <vt:lpstr>PowerPoint Presentation</vt:lpstr>
      <vt:lpstr>Wizard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Service Reference  in  Add Connected Service</dc:title>
  <dc:creator>Steve Lasker</dc:creator>
  <cp:lastModifiedBy>Steve Lasker</cp:lastModifiedBy>
  <cp:revision>41</cp:revision>
  <dcterms:created xsi:type="dcterms:W3CDTF">2015-02-26T23:40:05Z</dcterms:created>
  <dcterms:modified xsi:type="dcterms:W3CDTF">2015-04-13T20:54:09Z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0x01010028DD4E1155FE2A479D949C688FB51397</vt:lpwstr>
  </property>
  <property fmtid="{D5CDD505-2E9C-101B-9397-08002B2CF9AE}" pid="3" name="Tfs.IsStoryboard">
    <vt:bool>true</vt:bool>
  </property>
</Properties>
</file>