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6"/>
  </p:notesMasterIdLst>
  <p:sldIdLst>
    <p:sldId id="256" r:id="rId3"/>
    <p:sldId id="260" r:id="rId4"/>
    <p:sldId id="1827" r:id="rId5"/>
    <p:sldId id="1819" r:id="rId6"/>
    <p:sldId id="1830" r:id="rId7"/>
    <p:sldId id="257" r:id="rId8"/>
    <p:sldId id="258" r:id="rId9"/>
    <p:sldId id="1828" r:id="rId10"/>
    <p:sldId id="1822" r:id="rId11"/>
    <p:sldId id="1820" r:id="rId12"/>
    <p:sldId id="1823" r:id="rId13"/>
    <p:sldId id="261" r:id="rId14"/>
    <p:sldId id="1527" r:id="rId15"/>
    <p:sldId id="259" r:id="rId16"/>
    <p:sldId id="1831" r:id="rId17"/>
    <p:sldId id="1821" r:id="rId18"/>
    <p:sldId id="1829" r:id="rId19"/>
    <p:sldId id="1824" r:id="rId20"/>
    <p:sldId id="1825" r:id="rId21"/>
    <p:sldId id="1826" r:id="rId22"/>
    <p:sldId id="1532" r:id="rId23"/>
    <p:sldId id="1818"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D9A3"/>
    <a:srgbClr val="EEF7E9"/>
    <a:srgbClr val="F8FCF6"/>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09DDA7-BCB8-4A82-B435-0B9235FF84D9}" v="41" dt="2019-05-23T05:10:37.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92" autoAdjust="0"/>
    <p:restoredTop sz="94660" autoAdjust="0"/>
  </p:normalViewPr>
  <p:slideViewPr>
    <p:cSldViewPr snapToGrid="0">
      <p:cViewPr>
        <p:scale>
          <a:sx n="65" d="100"/>
          <a:sy n="65" d="100"/>
        </p:scale>
        <p:origin x="432" y="19"/>
      </p:cViewPr>
      <p:guideLst/>
    </p:cSldViewPr>
  </p:slideViewPr>
  <p:outlineViewPr>
    <p:cViewPr>
      <p:scale>
        <a:sx n="33" d="100"/>
        <a:sy n="33" d="100"/>
      </p:scale>
      <p:origin x="0" y="-7723"/>
    </p:cViewPr>
  </p:outlineViewPr>
  <p:notesTextViewPr>
    <p:cViewPr>
      <p:scale>
        <a:sx n="1" d="1"/>
        <a:sy n="1" d="1"/>
      </p:scale>
      <p:origin x="0" y="0"/>
    </p:cViewPr>
  </p:notesTextViewPr>
  <p:sorterViewPr>
    <p:cViewPr>
      <p:scale>
        <a:sx n="55" d="100"/>
        <a:sy n="55" d="100"/>
      </p:scale>
      <p:origin x="0" y="-180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Mark Agosta" userId="c6d2689a7ef1deef" providerId="LiveId" clId="{AF09DDA7-BCB8-4A82-B435-0B9235FF84D9}"/>
    <pc:docChg chg="undo custSel addSld delSld modSld">
      <pc:chgData name="John Mark Agosta" userId="c6d2689a7ef1deef" providerId="LiveId" clId="{AF09DDA7-BCB8-4A82-B435-0B9235FF84D9}" dt="2019-05-23T17:48:27.128" v="842" actId="20577"/>
      <pc:docMkLst>
        <pc:docMk/>
      </pc:docMkLst>
      <pc:sldChg chg="addSp modSp add">
        <pc:chgData name="John Mark Agosta" userId="c6d2689a7ef1deef" providerId="LiveId" clId="{AF09DDA7-BCB8-4A82-B435-0B9235FF84D9}" dt="2019-05-23T04:57:00.470" v="450" actId="1076"/>
        <pc:sldMkLst>
          <pc:docMk/>
          <pc:sldMk cId="1042238773" sldId="257"/>
        </pc:sldMkLst>
        <pc:spChg chg="add mod">
          <ac:chgData name="John Mark Agosta" userId="c6d2689a7ef1deef" providerId="LiveId" clId="{AF09DDA7-BCB8-4A82-B435-0B9235FF84D9}" dt="2019-05-23T03:07:09.539" v="41" actId="27636"/>
          <ac:spMkLst>
            <pc:docMk/>
            <pc:sldMk cId="1042238773" sldId="257"/>
            <ac:spMk id="2" creationId="{2C189CEF-4620-4F8B-88CD-F49BC6FE4054}"/>
          </ac:spMkLst>
        </pc:spChg>
        <pc:spChg chg="add mod">
          <ac:chgData name="John Mark Agosta" userId="c6d2689a7ef1deef" providerId="LiveId" clId="{AF09DDA7-BCB8-4A82-B435-0B9235FF84D9}" dt="2019-05-23T04:13:45.705" v="132" actId="5793"/>
          <ac:spMkLst>
            <pc:docMk/>
            <pc:sldMk cId="1042238773" sldId="257"/>
            <ac:spMk id="3" creationId="{16C13026-7824-4966-8A51-816ED18A8EC7}"/>
          </ac:spMkLst>
        </pc:spChg>
        <pc:spChg chg="add mod">
          <ac:chgData name="John Mark Agosta" userId="c6d2689a7ef1deef" providerId="LiveId" clId="{AF09DDA7-BCB8-4A82-B435-0B9235FF84D9}" dt="2019-05-23T04:14:00.090" v="139" actId="20577"/>
          <ac:spMkLst>
            <pc:docMk/>
            <pc:sldMk cId="1042238773" sldId="257"/>
            <ac:spMk id="4" creationId="{B69EF929-711C-4A46-892D-6E547A7F3DA4}"/>
          </ac:spMkLst>
        </pc:spChg>
        <pc:spChg chg="add mod">
          <ac:chgData name="John Mark Agosta" userId="c6d2689a7ef1deef" providerId="LiveId" clId="{AF09DDA7-BCB8-4A82-B435-0B9235FF84D9}" dt="2019-05-23T04:11:16.145" v="68" actId="1076"/>
          <ac:spMkLst>
            <pc:docMk/>
            <pc:sldMk cId="1042238773" sldId="257"/>
            <ac:spMk id="5" creationId="{DACD6C68-CBE3-43D5-88AC-FB30270034D0}"/>
          </ac:spMkLst>
        </pc:spChg>
        <pc:spChg chg="add mod">
          <ac:chgData name="John Mark Agosta" userId="c6d2689a7ef1deef" providerId="LiveId" clId="{AF09DDA7-BCB8-4A82-B435-0B9235FF84D9}" dt="2019-05-23T04:57:00.470" v="450" actId="1076"/>
          <ac:spMkLst>
            <pc:docMk/>
            <pc:sldMk cId="1042238773" sldId="257"/>
            <ac:spMk id="6" creationId="{2E37694E-0151-4E5B-87C4-BE29DAC03321}"/>
          </ac:spMkLst>
        </pc:spChg>
        <pc:spChg chg="add mod">
          <ac:chgData name="John Mark Agosta" userId="c6d2689a7ef1deef" providerId="LiveId" clId="{AF09DDA7-BCB8-4A82-B435-0B9235FF84D9}" dt="2019-05-23T04:11:21.721" v="69" actId="1076"/>
          <ac:spMkLst>
            <pc:docMk/>
            <pc:sldMk cId="1042238773" sldId="257"/>
            <ac:spMk id="7" creationId="{CC4481B0-0C60-41F6-9BCD-C7AFB19956EB}"/>
          </ac:spMkLst>
        </pc:spChg>
        <pc:spChg chg="add mod">
          <ac:chgData name="John Mark Agosta" userId="c6d2689a7ef1deef" providerId="LiveId" clId="{AF09DDA7-BCB8-4A82-B435-0B9235FF84D9}" dt="2019-05-23T04:56:41.995" v="437" actId="1076"/>
          <ac:spMkLst>
            <pc:docMk/>
            <pc:sldMk cId="1042238773" sldId="257"/>
            <ac:spMk id="8" creationId="{2D3569FA-8E7F-46E9-836A-0E50EC5142F0}"/>
          </ac:spMkLst>
        </pc:spChg>
        <pc:spChg chg="add mod">
          <ac:chgData name="John Mark Agosta" userId="c6d2689a7ef1deef" providerId="LiveId" clId="{AF09DDA7-BCB8-4A82-B435-0B9235FF84D9}" dt="2019-05-23T04:12:00.590" v="81" actId="1076"/>
          <ac:spMkLst>
            <pc:docMk/>
            <pc:sldMk cId="1042238773" sldId="257"/>
            <ac:spMk id="9" creationId="{A603E9EC-5F85-4318-B02B-0D8B747955B8}"/>
          </ac:spMkLst>
        </pc:spChg>
        <pc:spChg chg="add mod">
          <ac:chgData name="John Mark Agosta" userId="c6d2689a7ef1deef" providerId="LiveId" clId="{AF09DDA7-BCB8-4A82-B435-0B9235FF84D9}" dt="2019-05-23T04:12:26.461" v="104" actId="1076"/>
          <ac:spMkLst>
            <pc:docMk/>
            <pc:sldMk cId="1042238773" sldId="257"/>
            <ac:spMk id="10" creationId="{581B0E6C-7DF4-43B8-86DC-ACF6C403200B}"/>
          </ac:spMkLst>
        </pc:spChg>
        <pc:spChg chg="add mod">
          <ac:chgData name="John Mark Agosta" userId="c6d2689a7ef1deef" providerId="LiveId" clId="{AF09DDA7-BCB8-4A82-B435-0B9235FF84D9}" dt="2019-05-23T04:13:31.189" v="125" actId="1038"/>
          <ac:spMkLst>
            <pc:docMk/>
            <pc:sldMk cId="1042238773" sldId="257"/>
            <ac:spMk id="11" creationId="{5951744F-A1E9-4BD4-9F0E-12EA13D0B3E1}"/>
          </ac:spMkLst>
        </pc:spChg>
        <pc:spChg chg="add mod">
          <ac:chgData name="John Mark Agosta" userId="c6d2689a7ef1deef" providerId="LiveId" clId="{AF09DDA7-BCB8-4A82-B435-0B9235FF84D9}" dt="2019-05-23T04:13:31.189" v="125" actId="1038"/>
          <ac:spMkLst>
            <pc:docMk/>
            <pc:sldMk cId="1042238773" sldId="257"/>
            <ac:spMk id="12" creationId="{7B5E3937-2AE9-4940-B508-7070E0F301A1}"/>
          </ac:spMkLst>
        </pc:spChg>
        <pc:spChg chg="add mod">
          <ac:chgData name="John Mark Agosta" userId="c6d2689a7ef1deef" providerId="LiveId" clId="{AF09DDA7-BCB8-4A82-B435-0B9235FF84D9}" dt="2019-05-23T04:16:28.986" v="153" actId="1035"/>
          <ac:spMkLst>
            <pc:docMk/>
            <pc:sldMk cId="1042238773" sldId="257"/>
            <ac:spMk id="13" creationId="{CA058C30-D8C4-41F2-9FE4-9177892B673F}"/>
          </ac:spMkLst>
        </pc:spChg>
        <pc:cxnChg chg="add mod ord">
          <ac:chgData name="John Mark Agosta" userId="c6d2689a7ef1deef" providerId="LiveId" clId="{AF09DDA7-BCB8-4A82-B435-0B9235FF84D9}" dt="2019-05-23T04:16:07.825" v="151" actId="171"/>
          <ac:cxnSpMkLst>
            <pc:docMk/>
            <pc:sldMk cId="1042238773" sldId="257"/>
            <ac:cxnSpMk id="15" creationId="{5A640E46-584A-4828-825E-A678815B0020}"/>
          </ac:cxnSpMkLst>
        </pc:cxnChg>
      </pc:sldChg>
      <pc:sldChg chg="add del">
        <pc:chgData name="John Mark Agosta" userId="c6d2689a7ef1deef" providerId="LiveId" clId="{AF09DDA7-BCB8-4A82-B435-0B9235FF84D9}" dt="2019-05-23T04:16:47.007" v="155"/>
        <pc:sldMkLst>
          <pc:docMk/>
          <pc:sldMk cId="1532701767" sldId="258"/>
        </pc:sldMkLst>
      </pc:sldChg>
      <pc:sldChg chg="addSp delSp modSp add">
        <pc:chgData name="John Mark Agosta" userId="c6d2689a7ef1deef" providerId="LiveId" clId="{AF09DDA7-BCB8-4A82-B435-0B9235FF84D9}" dt="2019-05-23T04:55:53.872" v="424" actId="1076"/>
        <pc:sldMkLst>
          <pc:docMk/>
          <pc:sldMk cId="2975828689" sldId="258"/>
        </pc:sldMkLst>
        <pc:spChg chg="mod">
          <ac:chgData name="John Mark Agosta" userId="c6d2689a7ef1deef" providerId="LiveId" clId="{AF09DDA7-BCB8-4A82-B435-0B9235FF84D9}" dt="2019-05-23T04:17:04.515" v="178" actId="20577"/>
          <ac:spMkLst>
            <pc:docMk/>
            <pc:sldMk cId="2975828689" sldId="258"/>
            <ac:spMk id="2" creationId="{2C189CEF-4620-4F8B-88CD-F49BC6FE4054}"/>
          </ac:spMkLst>
        </pc:spChg>
        <pc:spChg chg="mod">
          <ac:chgData name="John Mark Agosta" userId="c6d2689a7ef1deef" providerId="LiveId" clId="{AF09DDA7-BCB8-4A82-B435-0B9235FF84D9}" dt="2019-05-23T04:20:51.645" v="273" actId="20577"/>
          <ac:spMkLst>
            <pc:docMk/>
            <pc:sldMk cId="2975828689" sldId="258"/>
            <ac:spMk id="3" creationId="{16C13026-7824-4966-8A51-816ED18A8EC7}"/>
          </ac:spMkLst>
        </pc:spChg>
        <pc:spChg chg="mod">
          <ac:chgData name="John Mark Agosta" userId="c6d2689a7ef1deef" providerId="LiveId" clId="{AF09DDA7-BCB8-4A82-B435-0B9235FF84D9}" dt="2019-05-23T04:19:44.756" v="239" actId="20577"/>
          <ac:spMkLst>
            <pc:docMk/>
            <pc:sldMk cId="2975828689" sldId="258"/>
            <ac:spMk id="4" creationId="{B69EF929-711C-4A46-892D-6E547A7F3DA4}"/>
          </ac:spMkLst>
        </pc:spChg>
        <pc:spChg chg="del">
          <ac:chgData name="John Mark Agosta" userId="c6d2689a7ef1deef" providerId="LiveId" clId="{AF09DDA7-BCB8-4A82-B435-0B9235FF84D9}" dt="2019-05-23T04:21:11.558" v="276" actId="478"/>
          <ac:spMkLst>
            <pc:docMk/>
            <pc:sldMk cId="2975828689" sldId="258"/>
            <ac:spMk id="5" creationId="{DACD6C68-CBE3-43D5-88AC-FB30270034D0}"/>
          </ac:spMkLst>
        </pc:spChg>
        <pc:spChg chg="mod">
          <ac:chgData name="John Mark Agosta" userId="c6d2689a7ef1deef" providerId="LiveId" clId="{AF09DDA7-BCB8-4A82-B435-0B9235FF84D9}" dt="2019-05-23T04:55:53.872" v="424" actId="1076"/>
          <ac:spMkLst>
            <pc:docMk/>
            <pc:sldMk cId="2975828689" sldId="258"/>
            <ac:spMk id="6" creationId="{2E37694E-0151-4E5B-87C4-BE29DAC03321}"/>
          </ac:spMkLst>
        </pc:spChg>
        <pc:spChg chg="del">
          <ac:chgData name="John Mark Agosta" userId="c6d2689a7ef1deef" providerId="LiveId" clId="{AF09DDA7-BCB8-4A82-B435-0B9235FF84D9}" dt="2019-05-23T04:21:14.784" v="277" actId="478"/>
          <ac:spMkLst>
            <pc:docMk/>
            <pc:sldMk cId="2975828689" sldId="258"/>
            <ac:spMk id="7" creationId="{CC4481B0-0C60-41F6-9BCD-C7AFB19956EB}"/>
          </ac:spMkLst>
        </pc:spChg>
        <pc:spChg chg="mod">
          <ac:chgData name="John Mark Agosta" userId="c6d2689a7ef1deef" providerId="LiveId" clId="{AF09DDA7-BCB8-4A82-B435-0B9235FF84D9}" dt="2019-05-23T04:55:25.509" v="406" actId="1076"/>
          <ac:spMkLst>
            <pc:docMk/>
            <pc:sldMk cId="2975828689" sldId="258"/>
            <ac:spMk id="8" creationId="{2D3569FA-8E7F-46E9-836A-0E50EC5142F0}"/>
          </ac:spMkLst>
        </pc:spChg>
        <pc:spChg chg="del">
          <ac:chgData name="John Mark Agosta" userId="c6d2689a7ef1deef" providerId="LiveId" clId="{AF09DDA7-BCB8-4A82-B435-0B9235FF84D9}" dt="2019-05-23T04:21:07.840" v="275" actId="478"/>
          <ac:spMkLst>
            <pc:docMk/>
            <pc:sldMk cId="2975828689" sldId="258"/>
            <ac:spMk id="9" creationId="{A603E9EC-5F85-4318-B02B-0D8B747955B8}"/>
          </ac:spMkLst>
        </pc:spChg>
        <pc:spChg chg="mod">
          <ac:chgData name="John Mark Agosta" userId="c6d2689a7ef1deef" providerId="LiveId" clId="{AF09DDA7-BCB8-4A82-B435-0B9235FF84D9}" dt="2019-05-23T04:51:15.247" v="376" actId="1076"/>
          <ac:spMkLst>
            <pc:docMk/>
            <pc:sldMk cId="2975828689" sldId="258"/>
            <ac:spMk id="10" creationId="{581B0E6C-7DF4-43B8-86DC-ACF6C403200B}"/>
          </ac:spMkLst>
        </pc:spChg>
        <pc:spChg chg="del">
          <ac:chgData name="John Mark Agosta" userId="c6d2689a7ef1deef" providerId="LiveId" clId="{AF09DDA7-BCB8-4A82-B435-0B9235FF84D9}" dt="2019-05-23T04:21:02.922" v="274" actId="478"/>
          <ac:spMkLst>
            <pc:docMk/>
            <pc:sldMk cId="2975828689" sldId="258"/>
            <ac:spMk id="11" creationId="{5951744F-A1E9-4BD4-9F0E-12EA13D0B3E1}"/>
          </ac:spMkLst>
        </pc:spChg>
        <pc:spChg chg="mod">
          <ac:chgData name="John Mark Agosta" userId="c6d2689a7ef1deef" providerId="LiveId" clId="{AF09DDA7-BCB8-4A82-B435-0B9235FF84D9}" dt="2019-05-23T04:25:11.557" v="322" actId="1076"/>
          <ac:spMkLst>
            <pc:docMk/>
            <pc:sldMk cId="2975828689" sldId="258"/>
            <ac:spMk id="12" creationId="{7B5E3937-2AE9-4940-B508-7070E0F301A1}"/>
          </ac:spMkLst>
        </pc:spChg>
        <pc:spChg chg="mod">
          <ac:chgData name="John Mark Agosta" userId="c6d2689a7ef1deef" providerId="LiveId" clId="{AF09DDA7-BCB8-4A82-B435-0B9235FF84D9}" dt="2019-05-23T04:19:15.648" v="234" actId="20577"/>
          <ac:spMkLst>
            <pc:docMk/>
            <pc:sldMk cId="2975828689" sldId="258"/>
            <ac:spMk id="13" creationId="{CA058C30-D8C4-41F2-9FE4-9177892B673F}"/>
          </ac:spMkLst>
        </pc:spChg>
        <pc:spChg chg="add mod topLvl">
          <ac:chgData name="John Mark Agosta" userId="c6d2689a7ef1deef" providerId="LiveId" clId="{AF09DDA7-BCB8-4A82-B435-0B9235FF84D9}" dt="2019-05-23T04:18:07.693" v="190" actId="165"/>
          <ac:spMkLst>
            <pc:docMk/>
            <pc:sldMk cId="2975828689" sldId="258"/>
            <ac:spMk id="16" creationId="{426430AD-084C-4923-9607-62214DA91427}"/>
          </ac:spMkLst>
        </pc:spChg>
        <pc:spChg chg="add mod topLvl">
          <ac:chgData name="John Mark Agosta" userId="c6d2689a7ef1deef" providerId="LiveId" clId="{AF09DDA7-BCB8-4A82-B435-0B9235FF84D9}" dt="2019-05-23T04:18:07.693" v="190" actId="165"/>
          <ac:spMkLst>
            <pc:docMk/>
            <pc:sldMk cId="2975828689" sldId="258"/>
            <ac:spMk id="17" creationId="{31084138-9D47-4BA5-B437-D8DA191E010A}"/>
          </ac:spMkLst>
        </pc:spChg>
        <pc:spChg chg="add mod topLvl">
          <ac:chgData name="John Mark Agosta" userId="c6d2689a7ef1deef" providerId="LiveId" clId="{AF09DDA7-BCB8-4A82-B435-0B9235FF84D9}" dt="2019-05-23T04:18:07.693" v="190" actId="165"/>
          <ac:spMkLst>
            <pc:docMk/>
            <pc:sldMk cId="2975828689" sldId="258"/>
            <ac:spMk id="18" creationId="{0C8ECA9A-608D-44CC-A18A-FF82866AAB2E}"/>
          </ac:spMkLst>
        </pc:spChg>
        <pc:spChg chg="add mod topLvl">
          <ac:chgData name="John Mark Agosta" userId="c6d2689a7ef1deef" providerId="LiveId" clId="{AF09DDA7-BCB8-4A82-B435-0B9235FF84D9}" dt="2019-05-23T04:18:07.693" v="190" actId="165"/>
          <ac:spMkLst>
            <pc:docMk/>
            <pc:sldMk cId="2975828689" sldId="258"/>
            <ac:spMk id="19" creationId="{F30C5CA4-89F5-4627-B3FC-82727C1FCDF3}"/>
          </ac:spMkLst>
        </pc:spChg>
        <pc:spChg chg="add mod topLvl">
          <ac:chgData name="John Mark Agosta" userId="c6d2689a7ef1deef" providerId="LiveId" clId="{AF09DDA7-BCB8-4A82-B435-0B9235FF84D9}" dt="2019-05-23T04:18:07.693" v="190" actId="165"/>
          <ac:spMkLst>
            <pc:docMk/>
            <pc:sldMk cId="2975828689" sldId="258"/>
            <ac:spMk id="20" creationId="{8009C7E5-F99E-418A-A200-1C0A6E23421C}"/>
          </ac:spMkLst>
        </pc:spChg>
        <pc:spChg chg="add mod topLvl">
          <ac:chgData name="John Mark Agosta" userId="c6d2689a7ef1deef" providerId="LiveId" clId="{AF09DDA7-BCB8-4A82-B435-0B9235FF84D9}" dt="2019-05-23T04:18:07.693" v="190" actId="165"/>
          <ac:spMkLst>
            <pc:docMk/>
            <pc:sldMk cId="2975828689" sldId="258"/>
            <ac:spMk id="21" creationId="{99E04DC4-B6C4-40F2-B1A5-E1EC6A5901DE}"/>
          </ac:spMkLst>
        </pc:spChg>
        <pc:spChg chg="add mod topLvl">
          <ac:chgData name="John Mark Agosta" userId="c6d2689a7ef1deef" providerId="LiveId" clId="{AF09DDA7-BCB8-4A82-B435-0B9235FF84D9}" dt="2019-05-23T04:18:07.693" v="190" actId="165"/>
          <ac:spMkLst>
            <pc:docMk/>
            <pc:sldMk cId="2975828689" sldId="258"/>
            <ac:spMk id="22" creationId="{55AB9AAD-A7CA-4BD6-A89D-7BB4D34D8FE1}"/>
          </ac:spMkLst>
        </pc:spChg>
        <pc:spChg chg="add mod topLvl">
          <ac:chgData name="John Mark Agosta" userId="c6d2689a7ef1deef" providerId="LiveId" clId="{AF09DDA7-BCB8-4A82-B435-0B9235FF84D9}" dt="2019-05-23T04:18:07.693" v="190" actId="165"/>
          <ac:spMkLst>
            <pc:docMk/>
            <pc:sldMk cId="2975828689" sldId="258"/>
            <ac:spMk id="23" creationId="{3156BC43-836C-4103-AAED-61A8E9C91EE4}"/>
          </ac:spMkLst>
        </pc:spChg>
        <pc:spChg chg="add mod topLvl">
          <ac:chgData name="John Mark Agosta" userId="c6d2689a7ef1deef" providerId="LiveId" clId="{AF09DDA7-BCB8-4A82-B435-0B9235FF84D9}" dt="2019-05-23T04:18:07.693" v="190" actId="165"/>
          <ac:spMkLst>
            <pc:docMk/>
            <pc:sldMk cId="2975828689" sldId="258"/>
            <ac:spMk id="24" creationId="{BC9D454F-5A50-4B77-AF37-61C1CB70A633}"/>
          </ac:spMkLst>
        </pc:spChg>
        <pc:spChg chg="add mod topLvl">
          <ac:chgData name="John Mark Agosta" userId="c6d2689a7ef1deef" providerId="LiveId" clId="{AF09DDA7-BCB8-4A82-B435-0B9235FF84D9}" dt="2019-05-23T04:18:07.693" v="190" actId="165"/>
          <ac:spMkLst>
            <pc:docMk/>
            <pc:sldMk cId="2975828689" sldId="258"/>
            <ac:spMk id="25" creationId="{E26047A4-9728-49E9-997E-241CF6978ADD}"/>
          </ac:spMkLst>
        </pc:spChg>
        <pc:spChg chg="add mod topLvl">
          <ac:chgData name="John Mark Agosta" userId="c6d2689a7ef1deef" providerId="LiveId" clId="{AF09DDA7-BCB8-4A82-B435-0B9235FF84D9}" dt="2019-05-23T04:19:07.120" v="228" actId="1076"/>
          <ac:spMkLst>
            <pc:docMk/>
            <pc:sldMk cId="2975828689" sldId="258"/>
            <ac:spMk id="27" creationId="{A2838475-196F-4A15-95C4-C1F9424BCEA3}"/>
          </ac:spMkLst>
        </pc:spChg>
        <pc:spChg chg="add mod">
          <ac:chgData name="John Mark Agosta" userId="c6d2689a7ef1deef" providerId="LiveId" clId="{AF09DDA7-BCB8-4A82-B435-0B9235FF84D9}" dt="2019-05-23T04:18:29.109" v="223" actId="20577"/>
          <ac:spMkLst>
            <pc:docMk/>
            <pc:sldMk cId="2975828689" sldId="258"/>
            <ac:spMk id="28" creationId="{FE104576-931F-4CBD-8F49-82B91C0D516B}"/>
          </ac:spMkLst>
        </pc:spChg>
        <pc:spChg chg="add mod ord">
          <ac:chgData name="John Mark Agosta" userId="c6d2689a7ef1deef" providerId="LiveId" clId="{AF09DDA7-BCB8-4A82-B435-0B9235FF84D9}" dt="2019-05-23T04:53:25.681" v="388" actId="166"/>
          <ac:spMkLst>
            <pc:docMk/>
            <pc:sldMk cId="2975828689" sldId="258"/>
            <ac:spMk id="30" creationId="{4B9FCA49-7D46-4EE8-948C-D7C4A50E299E}"/>
          </ac:spMkLst>
        </pc:spChg>
        <pc:spChg chg="add mod">
          <ac:chgData name="John Mark Agosta" userId="c6d2689a7ef1deef" providerId="LiveId" clId="{AF09DDA7-BCB8-4A82-B435-0B9235FF84D9}" dt="2019-05-23T04:22:37.666" v="291" actId="1076"/>
          <ac:spMkLst>
            <pc:docMk/>
            <pc:sldMk cId="2975828689" sldId="258"/>
            <ac:spMk id="31" creationId="{28BDC52E-4181-4A56-B72D-34F0E8EA1EEF}"/>
          </ac:spMkLst>
        </pc:spChg>
        <pc:spChg chg="add del">
          <ac:chgData name="John Mark Agosta" userId="c6d2689a7ef1deef" providerId="LiveId" clId="{AF09DDA7-BCB8-4A82-B435-0B9235FF84D9}" dt="2019-05-23T04:49:32.790" v="358"/>
          <ac:spMkLst>
            <pc:docMk/>
            <pc:sldMk cId="2975828689" sldId="258"/>
            <ac:spMk id="32" creationId="{38DF12EA-F03D-4B49-A50C-38DC935E6342}"/>
          </ac:spMkLst>
        </pc:spChg>
        <pc:spChg chg="add mod">
          <ac:chgData name="John Mark Agosta" userId="c6d2689a7ef1deef" providerId="LiveId" clId="{AF09DDA7-BCB8-4A82-B435-0B9235FF84D9}" dt="2019-05-23T04:50:41.269" v="374" actId="1076"/>
          <ac:spMkLst>
            <pc:docMk/>
            <pc:sldMk cId="2975828689" sldId="258"/>
            <ac:spMk id="33" creationId="{D71C4B5E-7E85-42DA-A062-EA5E98E30ADD}"/>
          </ac:spMkLst>
        </pc:spChg>
        <pc:grpChg chg="add del mod">
          <ac:chgData name="John Mark Agosta" userId="c6d2689a7ef1deef" providerId="LiveId" clId="{AF09DDA7-BCB8-4A82-B435-0B9235FF84D9}" dt="2019-05-23T04:18:07.693" v="190" actId="165"/>
          <ac:grpSpMkLst>
            <pc:docMk/>
            <pc:sldMk cId="2975828689" sldId="258"/>
            <ac:grpSpMk id="14" creationId="{CC24F05D-5C39-40BB-AAFF-8992D6746457}"/>
          </ac:grpSpMkLst>
        </pc:grpChg>
        <pc:cxnChg chg="add mod topLvl">
          <ac:chgData name="John Mark Agosta" userId="c6d2689a7ef1deef" providerId="LiveId" clId="{AF09DDA7-BCB8-4A82-B435-0B9235FF84D9}" dt="2019-05-23T04:18:49.459" v="224" actId="1582"/>
          <ac:cxnSpMkLst>
            <pc:docMk/>
            <pc:sldMk cId="2975828689" sldId="258"/>
            <ac:cxnSpMk id="26" creationId="{13D53736-B202-4E7D-B3BD-16B1484E64C1}"/>
          </ac:cxnSpMkLst>
        </pc:cxnChg>
        <pc:cxnChg chg="add mod">
          <ac:chgData name="John Mark Agosta" userId="c6d2689a7ef1deef" providerId="LiveId" clId="{AF09DDA7-BCB8-4A82-B435-0B9235FF84D9}" dt="2019-05-23T04:50:53.545" v="375" actId="208"/>
          <ac:cxnSpMkLst>
            <pc:docMk/>
            <pc:sldMk cId="2975828689" sldId="258"/>
            <ac:cxnSpMk id="34" creationId="{E95D56F2-B19B-4B83-BF3A-7B6A1351078E}"/>
          </ac:cxnSpMkLst>
        </pc:cxnChg>
        <pc:cxnChg chg="add mod">
          <ac:chgData name="John Mark Agosta" userId="c6d2689a7ef1deef" providerId="LiveId" clId="{AF09DDA7-BCB8-4A82-B435-0B9235FF84D9}" dt="2019-05-23T04:53:14.015" v="387" actId="1076"/>
          <ac:cxnSpMkLst>
            <pc:docMk/>
            <pc:sldMk cId="2975828689" sldId="258"/>
            <ac:cxnSpMk id="37" creationId="{B87205BA-0845-435E-AF46-420AAE9628A0}"/>
          </ac:cxnSpMkLst>
        </pc:cxnChg>
        <pc:cxnChg chg="add mod">
          <ac:chgData name="John Mark Agosta" userId="c6d2689a7ef1deef" providerId="LiveId" clId="{AF09DDA7-BCB8-4A82-B435-0B9235FF84D9}" dt="2019-05-23T04:54:32.462" v="396" actId="208"/>
          <ac:cxnSpMkLst>
            <pc:docMk/>
            <pc:sldMk cId="2975828689" sldId="258"/>
            <ac:cxnSpMk id="44" creationId="{6C3B16B3-F2F1-4248-8C3C-7A548106B653}"/>
          </ac:cxnSpMkLst>
        </pc:cxnChg>
      </pc:sldChg>
      <pc:sldChg chg="addSp delSp modSp add mod setBg">
        <pc:chgData name="John Mark Agosta" userId="c6d2689a7ef1deef" providerId="LiveId" clId="{AF09DDA7-BCB8-4A82-B435-0B9235FF84D9}" dt="2019-05-23T05:10:45.037" v="655" actId="20577"/>
        <pc:sldMkLst>
          <pc:docMk/>
          <pc:sldMk cId="1998126623" sldId="259"/>
        </pc:sldMkLst>
        <pc:spChg chg="del">
          <ac:chgData name="John Mark Agosta" userId="c6d2689a7ef1deef" providerId="LiveId" clId="{AF09DDA7-BCB8-4A82-B435-0B9235FF84D9}" dt="2019-05-23T04:47:24.415" v="327"/>
          <ac:spMkLst>
            <pc:docMk/>
            <pc:sldMk cId="1998126623" sldId="259"/>
            <ac:spMk id="2" creationId="{2B1B2909-60D1-477C-BE5A-60EDE5342D38}"/>
          </ac:spMkLst>
        </pc:spChg>
        <pc:spChg chg="add mod ord">
          <ac:chgData name="John Mark Agosta" userId="c6d2689a7ef1deef" providerId="LiveId" clId="{AF09DDA7-BCB8-4A82-B435-0B9235FF84D9}" dt="2019-05-23T04:47:47.539" v="354" actId="20577"/>
          <ac:spMkLst>
            <pc:docMk/>
            <pc:sldMk cId="1998126623" sldId="259"/>
            <ac:spMk id="5" creationId="{F7B87676-4E1F-4E36-8393-B2D374FDB887}"/>
          </ac:spMkLst>
        </pc:spChg>
        <pc:spChg chg="add del mod">
          <ac:chgData name="John Mark Agosta" userId="c6d2689a7ef1deef" providerId="LiveId" clId="{AF09DDA7-BCB8-4A82-B435-0B9235FF84D9}" dt="2019-05-23T05:09:49.366" v="651" actId="767"/>
          <ac:spMkLst>
            <pc:docMk/>
            <pc:sldMk cId="1998126623" sldId="259"/>
            <ac:spMk id="6" creationId="{766DAB88-5A5B-41C1-A763-488617F34F76}"/>
          </ac:spMkLst>
        </pc:spChg>
        <pc:spChg chg="add mod">
          <ac:chgData name="John Mark Agosta" userId="c6d2689a7ef1deef" providerId="LiveId" clId="{AF09DDA7-BCB8-4A82-B435-0B9235FF84D9}" dt="2019-05-23T05:10:45.037" v="655" actId="20577"/>
          <ac:spMkLst>
            <pc:docMk/>
            <pc:sldMk cId="1998126623" sldId="259"/>
            <ac:spMk id="7" creationId="{13E2FA4F-0741-4FC1-AD60-59CF235BFEBB}"/>
          </ac:spMkLst>
        </pc:spChg>
        <pc:spChg chg="add">
          <ac:chgData name="John Mark Agosta" userId="c6d2689a7ef1deef" providerId="LiveId" clId="{AF09DDA7-BCB8-4A82-B435-0B9235FF84D9}" dt="2019-05-23T04:47:34.076" v="328" actId="26606"/>
          <ac:spMkLst>
            <pc:docMk/>
            <pc:sldMk cId="1998126623" sldId="259"/>
            <ac:spMk id="10" creationId="{87CC2527-562A-4F69-B487-4371E5B243E7}"/>
          </ac:spMkLst>
        </pc:spChg>
        <pc:picChg chg="add mod">
          <ac:chgData name="John Mark Agosta" userId="c6d2689a7ef1deef" providerId="LiveId" clId="{AF09DDA7-BCB8-4A82-B435-0B9235FF84D9}" dt="2019-05-23T04:47:50.748" v="355" actId="1076"/>
          <ac:picMkLst>
            <pc:docMk/>
            <pc:sldMk cId="1998126623" sldId="259"/>
            <ac:picMk id="4" creationId="{D1237853-8A40-4167-A534-A19045FCEB9D}"/>
          </ac:picMkLst>
        </pc:picChg>
        <pc:cxnChg chg="add">
          <ac:chgData name="John Mark Agosta" userId="c6d2689a7ef1deef" providerId="LiveId" clId="{AF09DDA7-BCB8-4A82-B435-0B9235FF84D9}" dt="2019-05-23T04:47:34.076" v="328" actId="26606"/>
          <ac:cxnSpMkLst>
            <pc:docMk/>
            <pc:sldMk cId="1998126623" sldId="259"/>
            <ac:cxnSpMk id="12" creationId="{BCDAEC91-5BCE-4B55-9CC0-43EF94CB734B}"/>
          </ac:cxnSpMkLst>
        </pc:cxnChg>
      </pc:sldChg>
      <pc:sldChg chg="addSp modSp add">
        <pc:chgData name="John Mark Agosta" userId="c6d2689a7ef1deef" providerId="LiveId" clId="{AF09DDA7-BCB8-4A82-B435-0B9235FF84D9}" dt="2019-05-23T17:48:27.128" v="842" actId="20577"/>
        <pc:sldMkLst>
          <pc:docMk/>
          <pc:sldMk cId="1341219970" sldId="260"/>
        </pc:sldMkLst>
        <pc:spChg chg="add mod">
          <ac:chgData name="John Mark Agosta" userId="c6d2689a7ef1deef" providerId="LiveId" clId="{AF09DDA7-BCB8-4A82-B435-0B9235FF84D9}" dt="2019-05-23T04:57:58.577" v="493" actId="20577"/>
          <ac:spMkLst>
            <pc:docMk/>
            <pc:sldMk cId="1341219970" sldId="260"/>
            <ac:spMk id="2" creationId="{8736F47A-B456-4F9B-99A2-BE266E8C1DB3}"/>
          </ac:spMkLst>
        </pc:spChg>
        <pc:spChg chg="add mod">
          <ac:chgData name="John Mark Agosta" userId="c6d2689a7ef1deef" providerId="LiveId" clId="{AF09DDA7-BCB8-4A82-B435-0B9235FF84D9}" dt="2019-05-23T17:48:27.128" v="842" actId="20577"/>
          <ac:spMkLst>
            <pc:docMk/>
            <pc:sldMk cId="1341219970" sldId="260"/>
            <ac:spMk id="3" creationId="{1970DE78-72A8-4830-8547-42F0388FB2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B8AE1-6326-4480-B3DC-D996E7F03AAE}" type="datetimeFigureOut">
              <a:rPr lang="en-US" smtClean="0"/>
              <a:t>5/27/2019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23B44-2615-4523-B5E8-651F67C02481}" type="slidenum">
              <a:rPr lang="en-US" smtClean="0"/>
              <a:t>‹#›</a:t>
            </a:fld>
            <a:endParaRPr lang="en-US"/>
          </a:p>
        </p:txBody>
      </p:sp>
    </p:spTree>
    <p:extLst>
      <p:ext uri="{BB962C8B-B14F-4D97-AF65-F5344CB8AC3E}">
        <p14:creationId xmlns:p14="http://schemas.microsoft.com/office/powerpoint/2010/main" val="315416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5/27/2019 10:59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511922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5/27/2019 10:59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“turtle’s eye view” of ROC curves is described here:</a:t>
            </a:r>
          </a:p>
          <a:p>
            <a:r>
              <a:rPr lang="en-US" dirty="0"/>
              <a:t>https://blog.revolutionanalytics.com/2016/08/roc-curves-in-two-lines-of-code.html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5/27/2019 10:59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116266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code is just the little black box in the middle.</a:t>
            </a:r>
          </a:p>
        </p:txBody>
      </p:sp>
      <p:sp>
        <p:nvSpPr>
          <p:cNvPr id="4" name="Slide Number Placeholder 3"/>
          <p:cNvSpPr>
            <a:spLocks noGrp="1"/>
          </p:cNvSpPr>
          <p:nvPr>
            <p:ph type="sldNum" sz="quarter" idx="5"/>
          </p:nvPr>
        </p:nvSpPr>
        <p:spPr/>
        <p:txBody>
          <a:bodyPr/>
          <a:lstStyle/>
          <a:p>
            <a:fld id="{77CBE162-B8EB-4035-9401-9F47107154AE}" type="slidenum">
              <a:rPr lang="en-US" smtClean="0"/>
              <a:t>23</a:t>
            </a:fld>
            <a:endParaRPr lang="en-US"/>
          </a:p>
        </p:txBody>
      </p:sp>
    </p:spTree>
    <p:extLst>
      <p:ext uri="{BB962C8B-B14F-4D97-AF65-F5344CB8AC3E}">
        <p14:creationId xmlns:p14="http://schemas.microsoft.com/office/powerpoint/2010/main" val="336152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5CA9-2A6C-4D6D-A2C2-4B92DF5CAC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A31B89-0334-44CC-B30E-7E9A43AC47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D5B39A-EAA5-4E4A-8383-6E8AE358F813}"/>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5" name="Footer Placeholder 4">
            <a:extLst>
              <a:ext uri="{FF2B5EF4-FFF2-40B4-BE49-F238E27FC236}">
                <a16:creationId xmlns:a16="http://schemas.microsoft.com/office/drawing/2014/main" id="{4310722F-0BE9-47F0-B838-5ACAA43AC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3F0DE-8443-4784-A160-EA26AC5738F9}"/>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397718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B8CC-03A1-4DF4-BD00-5862ED1B4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A40484-50FE-45AE-9FDB-AF6B61EE4F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810D0-DE10-480E-95C0-1DC855CA5BEC}"/>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5" name="Footer Placeholder 4">
            <a:extLst>
              <a:ext uri="{FF2B5EF4-FFF2-40B4-BE49-F238E27FC236}">
                <a16:creationId xmlns:a16="http://schemas.microsoft.com/office/drawing/2014/main" id="{1C038AE0-F7FA-4C69-BF49-6B932229A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C658F-528F-4B66-AE01-BD6067978F44}"/>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150848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FDE62D-7E69-42F0-8D2F-768001C259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62AF22-0AE8-4433-8976-E7352B5EE2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4F39E4-FD4C-4764-A97C-E06B577DE6FF}"/>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5" name="Footer Placeholder 4">
            <a:extLst>
              <a:ext uri="{FF2B5EF4-FFF2-40B4-BE49-F238E27FC236}">
                <a16:creationId xmlns:a16="http://schemas.microsoft.com/office/drawing/2014/main" id="{549106E8-E5B4-4D18-B7EA-F49D9E9BDF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324C5-046F-4BF8-B534-F8E96B991EB7}"/>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625914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604766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769323-1BEB-4120-81D6-CF4C467A047A}"/>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bwMode="ltGray">
          <a:xfrm flipH="1">
            <a:off x="5095" y="1825"/>
            <a:ext cx="12181810" cy="6854348"/>
          </a:xfrm>
          <a:prstGeom prst="rect">
            <a:avLst/>
          </a:prstGeom>
        </p:spPr>
      </p:pic>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30519">
                      <a:srgbClr val="FFFFFF"/>
                    </a:gs>
                    <a:gs pos="51000">
                      <a:srgbClr val="FFFFFF"/>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113005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348293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EA0FBE-71EB-4015-B12B-4CCAE072266F}" type="datetimeFigureOut">
              <a:rPr lang="en-US" smtClean="0"/>
              <a:t>5/27/2019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0ABA33D-0729-4F44-BAEF-EEA1BA3F1E6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1447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A0FBE-71EB-4015-B12B-4CCAE072266F}"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BA33D-0729-4F44-BAEF-EEA1BA3F1E6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1110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A0FBE-71EB-4015-B12B-4CCAE072266F}"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BA33D-0729-4F44-BAEF-EEA1BA3F1E6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8723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EA0FBE-71EB-4015-B12B-4CCAE072266F}"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ABA33D-0729-4F44-BAEF-EEA1BA3F1E6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04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EA0FBE-71EB-4015-B12B-4CCAE072266F}" type="datetimeFigureOut">
              <a:rPr lang="en-US" smtClean="0"/>
              <a:t>5/27/2019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ABA33D-0729-4F44-BAEF-EEA1BA3F1E6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503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A702-ECCD-485C-AD90-C335C18DC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BA295F-F146-4722-B7DC-454D31DB20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1160B-3B25-4237-A790-C1BE71D2F51D}"/>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5" name="Footer Placeholder 4">
            <a:extLst>
              <a:ext uri="{FF2B5EF4-FFF2-40B4-BE49-F238E27FC236}">
                <a16:creationId xmlns:a16="http://schemas.microsoft.com/office/drawing/2014/main" id="{5433E5E7-26D2-404C-9B02-A4D066B98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FCDB7-7E1D-4798-8A32-4F9E1DA007A2}"/>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1085607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EA0FBE-71EB-4015-B12B-4CCAE072266F}" type="datetimeFigureOut">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ABA33D-0729-4F44-BAEF-EEA1BA3F1E6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174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A0FBE-71EB-4015-B12B-4CCAE072266F}" type="datetimeFigureOut">
              <a:rPr lang="en-US" smtClean="0"/>
              <a:t>5/27/2019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ABA33D-0729-4F44-BAEF-EEA1BA3F1E68}" type="slidenum">
              <a:rPr lang="en-US" smtClean="0"/>
              <a:t>‹#›</a:t>
            </a:fld>
            <a:endParaRPr lang="en-US"/>
          </a:p>
        </p:txBody>
      </p:sp>
    </p:spTree>
    <p:extLst>
      <p:ext uri="{BB962C8B-B14F-4D97-AF65-F5344CB8AC3E}">
        <p14:creationId xmlns:p14="http://schemas.microsoft.com/office/powerpoint/2010/main" val="2206511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A0FBE-71EB-4015-B12B-4CCAE072266F}"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ABA33D-0729-4F44-BAEF-EEA1BA3F1E6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881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5EA0FBE-71EB-4015-B12B-4CCAE072266F}" type="datetimeFigureOut">
              <a:rPr lang="en-US" smtClean="0"/>
              <a:t>5/27/2019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0ABA33D-0729-4F44-BAEF-EEA1BA3F1E6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9025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A0FBE-71EB-4015-B12B-4CCAE072266F}"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BA33D-0729-4F44-BAEF-EEA1BA3F1E6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45870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A0FBE-71EB-4015-B12B-4CCAE072266F}"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BA33D-0729-4F44-BAEF-EEA1BA3F1E6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542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28F4-BB35-43D9-88D0-DFA6F2D63B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A37B63-4379-46EB-ADE8-E1D1C06796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E49A6-B3EA-426C-8B80-22614640A279}"/>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5" name="Footer Placeholder 4">
            <a:extLst>
              <a:ext uri="{FF2B5EF4-FFF2-40B4-BE49-F238E27FC236}">
                <a16:creationId xmlns:a16="http://schemas.microsoft.com/office/drawing/2014/main" id="{C419E0A0-1114-4179-9C1E-450A3BFB9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95EEA-8D70-4E6C-8EF5-2B56493E02F8}"/>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331074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516A-492B-4DED-869A-F1C89B89C9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186E90-357C-43BF-A46B-F99864C1C8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B773B9-65DF-4631-B602-E2E09678C3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98835-BA10-4E9F-8654-06F144FB4404}"/>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6" name="Footer Placeholder 5">
            <a:extLst>
              <a:ext uri="{FF2B5EF4-FFF2-40B4-BE49-F238E27FC236}">
                <a16:creationId xmlns:a16="http://schemas.microsoft.com/office/drawing/2014/main" id="{4CD68803-0F05-48F7-912A-64525FAB2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E506D-7F4D-41E5-98C0-90DBD75C85DE}"/>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359056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F3DE-CDD7-4B6E-8077-04B6FFC325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0C528D-1D91-4EA7-A712-F4B15BFC3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C9956D-66ED-4952-8325-5976CBB395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C07D33-0CA3-489A-9AE5-F61EE21F1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74A4F5-ED22-4A0A-BC74-7CE1F8651C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FAD8B5-F309-4B2A-8EA7-F99FC90761FD}"/>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8" name="Footer Placeholder 7">
            <a:extLst>
              <a:ext uri="{FF2B5EF4-FFF2-40B4-BE49-F238E27FC236}">
                <a16:creationId xmlns:a16="http://schemas.microsoft.com/office/drawing/2014/main" id="{DA297EEE-A056-4032-A217-38AAE6FF15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4F004F-49B8-499E-8D52-03A04D6587DF}"/>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73602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CBCF-0FBD-4907-BD0B-F8A501B10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042481-42AA-4737-8380-ECEF24FD6F4F}"/>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4" name="Footer Placeholder 3">
            <a:extLst>
              <a:ext uri="{FF2B5EF4-FFF2-40B4-BE49-F238E27FC236}">
                <a16:creationId xmlns:a16="http://schemas.microsoft.com/office/drawing/2014/main" id="{0F0365AD-8285-40D1-834D-4E3E83839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74F580-AB19-4D2A-8E81-DB77EAA450E2}"/>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316050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BC9E90-B49F-4F7E-9A2B-391925C4ED59}"/>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3" name="Footer Placeholder 2">
            <a:extLst>
              <a:ext uri="{FF2B5EF4-FFF2-40B4-BE49-F238E27FC236}">
                <a16:creationId xmlns:a16="http://schemas.microsoft.com/office/drawing/2014/main" id="{90464A3E-61E1-4730-9325-FBABF7CBDB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2EAF8C-7EA8-4E9F-9829-606859703305}"/>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174441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7678-6C05-47A2-B4E9-0BB07FB1A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F745DA-F6BB-45DD-B79A-977B1C615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D05F60-4C57-4FDD-8D79-C65981E07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8C598-06A9-401D-9577-113AD710E962}"/>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6" name="Footer Placeholder 5">
            <a:extLst>
              <a:ext uri="{FF2B5EF4-FFF2-40B4-BE49-F238E27FC236}">
                <a16:creationId xmlns:a16="http://schemas.microsoft.com/office/drawing/2014/main" id="{ACADC965-66CF-4554-8F3D-733CA39AC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5C645-6886-4A81-BEE2-BCA94B3A1AAF}"/>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415850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2B1A-DF7C-4022-947A-13FC00A41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E27A0C-C57D-4FC7-8EDD-E799F76D80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E82A53-6518-43D1-8B0E-7FB857BDD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8BA76F-3524-4627-BA5A-7E58DC978787}"/>
              </a:ext>
            </a:extLst>
          </p:cNvPr>
          <p:cNvSpPr>
            <a:spLocks noGrp="1"/>
          </p:cNvSpPr>
          <p:nvPr>
            <p:ph type="dt" sz="half" idx="10"/>
          </p:nvPr>
        </p:nvSpPr>
        <p:spPr/>
        <p:txBody>
          <a:bodyPr/>
          <a:lstStyle/>
          <a:p>
            <a:fld id="{2FC94C11-1D8C-4CD4-9951-2FEE5D70BA6C}" type="datetimeFigureOut">
              <a:rPr lang="en-US" smtClean="0"/>
              <a:t>5/27/2019</a:t>
            </a:fld>
            <a:endParaRPr lang="en-US"/>
          </a:p>
        </p:txBody>
      </p:sp>
      <p:sp>
        <p:nvSpPr>
          <p:cNvPr id="6" name="Footer Placeholder 5">
            <a:extLst>
              <a:ext uri="{FF2B5EF4-FFF2-40B4-BE49-F238E27FC236}">
                <a16:creationId xmlns:a16="http://schemas.microsoft.com/office/drawing/2014/main" id="{66259486-86C6-48D8-B710-EDEAA91E9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178B2C-EE7E-499D-9E5E-FE70544E3DFE}"/>
              </a:ext>
            </a:extLst>
          </p:cNvPr>
          <p:cNvSpPr>
            <a:spLocks noGrp="1"/>
          </p:cNvSpPr>
          <p:nvPr>
            <p:ph type="sldNum" sz="quarter" idx="12"/>
          </p:nvPr>
        </p:nvSpPr>
        <p:spPr/>
        <p:txBody>
          <a:bodyPr/>
          <a:lstStyle/>
          <a:p>
            <a:fld id="{5B641AE3-4CA6-475B-88F6-2D02D8DC710E}" type="slidenum">
              <a:rPr lang="en-US" smtClean="0"/>
              <a:t>‹#›</a:t>
            </a:fld>
            <a:endParaRPr lang="en-US"/>
          </a:p>
        </p:txBody>
      </p:sp>
    </p:spTree>
    <p:extLst>
      <p:ext uri="{BB962C8B-B14F-4D97-AF65-F5344CB8AC3E}">
        <p14:creationId xmlns:p14="http://schemas.microsoft.com/office/powerpoint/2010/main" val="190895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B39436-4E16-4634-B2D4-9ED39D8AF7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91D8A2-73C5-4373-B935-5DDDC73D6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573B5-7E5D-4672-A658-F2C822A937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94C11-1D8C-4CD4-9951-2FEE5D70BA6C}" type="datetimeFigureOut">
              <a:rPr lang="en-US" smtClean="0"/>
              <a:t>5/27/2019</a:t>
            </a:fld>
            <a:endParaRPr lang="en-US"/>
          </a:p>
        </p:txBody>
      </p:sp>
      <p:sp>
        <p:nvSpPr>
          <p:cNvPr id="5" name="Footer Placeholder 4">
            <a:extLst>
              <a:ext uri="{FF2B5EF4-FFF2-40B4-BE49-F238E27FC236}">
                <a16:creationId xmlns:a16="http://schemas.microsoft.com/office/drawing/2014/main" id="{66810788-FAFE-4529-B500-8DA6D1AF02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E5910E-B265-4C22-9373-2E13321ACC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41AE3-4CA6-475B-88F6-2D02D8DC710E}" type="slidenum">
              <a:rPr lang="en-US" smtClean="0"/>
              <a:t>‹#›</a:t>
            </a:fld>
            <a:endParaRPr lang="en-US"/>
          </a:p>
        </p:txBody>
      </p:sp>
    </p:spTree>
    <p:extLst>
      <p:ext uri="{BB962C8B-B14F-4D97-AF65-F5344CB8AC3E}">
        <p14:creationId xmlns:p14="http://schemas.microsoft.com/office/powerpoint/2010/main" val="939904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5EA0FBE-71EB-4015-B12B-4CCAE072266F}" type="datetimeFigureOut">
              <a:rPr lang="en-US" smtClean="0"/>
              <a:t>5/27/2019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0ABA33D-0729-4F44-BAEF-EEA1BA3F1E68}" type="slidenum">
              <a:rPr lang="en-US" smtClean="0"/>
              <a:t>‹#›</a:t>
            </a:fld>
            <a:endParaRPr lang="en-US"/>
          </a:p>
        </p:txBody>
      </p:sp>
    </p:spTree>
    <p:extLst>
      <p:ext uri="{BB962C8B-B14F-4D97-AF65-F5344CB8AC3E}">
        <p14:creationId xmlns:p14="http://schemas.microsoft.com/office/powerpoint/2010/main" val="194046866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yuxili@gmail.com" TargetMode="External"/><Relationship Id="rId2" Type="http://schemas.openxmlformats.org/officeDocument/2006/relationships/hyperlink" Target="https://deepmind.com/blog/deepmind-ai-reduces-google-data-centre-cooling-bill-4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ise.cs.berkeley.edu/projects/rllib/"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ound, floor, table&#10;&#10;Description automatically generated">
            <a:extLst>
              <a:ext uri="{FF2B5EF4-FFF2-40B4-BE49-F238E27FC236}">
                <a16:creationId xmlns:a16="http://schemas.microsoft.com/office/drawing/2014/main" id="{38DCA460-F074-4C7E-94A8-6F1EF39459CC}"/>
              </a:ext>
            </a:extLst>
          </p:cNvPr>
          <p:cNvPicPr>
            <a:picLocks noChangeAspect="1"/>
          </p:cNvPicPr>
          <p:nvPr/>
        </p:nvPicPr>
        <p:blipFill rotWithShape="1">
          <a:blip r:embed="rId2">
            <a:extLst>
              <a:ext uri="{28A0092B-C50C-407E-A947-70E740481C1C}">
                <a14:useLocalDpi xmlns:a14="http://schemas.microsoft.com/office/drawing/2010/main" val="0"/>
              </a:ext>
            </a:extLst>
          </a:blip>
          <a:srcRect t="10131" b="5914"/>
          <a:stretch/>
        </p:blipFill>
        <p:spPr>
          <a:xfrm>
            <a:off x="20" y="10"/>
            <a:ext cx="12191980" cy="6857990"/>
          </a:xfrm>
          <a:prstGeom prst="rect">
            <a:avLst/>
          </a:prstGeom>
        </p:spPr>
      </p:pic>
    </p:spTree>
    <p:extLst>
      <p:ext uri="{BB962C8B-B14F-4D97-AF65-F5344CB8AC3E}">
        <p14:creationId xmlns:p14="http://schemas.microsoft.com/office/powerpoint/2010/main" val="129658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FB4F6E1-83D9-4E9B-B272-2F920EB257CD}"/>
              </a:ext>
            </a:extLst>
          </p:cNvPr>
          <p:cNvSpPr/>
          <p:nvPr/>
        </p:nvSpPr>
        <p:spPr>
          <a:xfrm>
            <a:off x="1011112" y="5604914"/>
            <a:ext cx="8425966" cy="81475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95A5135-A18A-4602-ABE3-5C2463A43675}"/>
              </a:ext>
            </a:extLst>
          </p:cNvPr>
          <p:cNvSpPr/>
          <p:nvPr/>
        </p:nvSpPr>
        <p:spPr>
          <a:xfrm>
            <a:off x="980343" y="4459849"/>
            <a:ext cx="8425966" cy="81475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73F3A-E662-4C76-9BFA-DB694125B7E6}"/>
              </a:ext>
            </a:extLst>
          </p:cNvPr>
          <p:cNvSpPr>
            <a:spLocks noGrp="1"/>
          </p:cNvSpPr>
          <p:nvPr>
            <p:ph type="title"/>
          </p:nvPr>
        </p:nvSpPr>
        <p:spPr/>
        <p:txBody>
          <a:bodyPr/>
          <a:lstStyle/>
          <a:p>
            <a:r>
              <a:rPr lang="en-US" dirty="0"/>
              <a:t>Multi-pass solution methods </a:t>
            </a:r>
          </a:p>
        </p:txBody>
      </p:sp>
      <p:sp>
        <p:nvSpPr>
          <p:cNvPr id="3" name="Content Placeholder 2">
            <a:extLst>
              <a:ext uri="{FF2B5EF4-FFF2-40B4-BE49-F238E27FC236}">
                <a16:creationId xmlns:a16="http://schemas.microsoft.com/office/drawing/2014/main" id="{352C2863-CE3C-4CC1-9866-D21FB4295560}"/>
              </a:ext>
            </a:extLst>
          </p:cNvPr>
          <p:cNvSpPr>
            <a:spLocks noGrp="1"/>
          </p:cNvSpPr>
          <p:nvPr>
            <p:ph idx="1"/>
          </p:nvPr>
        </p:nvSpPr>
        <p:spPr>
          <a:xfrm>
            <a:off x="1011112" y="3595809"/>
            <a:ext cx="2485293" cy="542437"/>
          </a:xfrm>
        </p:spPr>
        <p:txBody>
          <a:bodyPr/>
          <a:lstStyle/>
          <a:p>
            <a:pPr marL="0" indent="0">
              <a:buNone/>
            </a:pPr>
            <a:r>
              <a:rPr lang="en-US" i="1" dirty="0"/>
              <a:t>State sequence</a:t>
            </a:r>
          </a:p>
        </p:txBody>
      </p:sp>
      <p:sp>
        <p:nvSpPr>
          <p:cNvPr id="4" name="Rectangle 3">
            <a:extLst>
              <a:ext uri="{FF2B5EF4-FFF2-40B4-BE49-F238E27FC236}">
                <a16:creationId xmlns:a16="http://schemas.microsoft.com/office/drawing/2014/main" id="{949AC665-4281-4513-B5B4-17CECEC95AF0}"/>
              </a:ext>
            </a:extLst>
          </p:cNvPr>
          <p:cNvSpPr/>
          <p:nvPr/>
        </p:nvSpPr>
        <p:spPr>
          <a:xfrm>
            <a:off x="1031630" y="2631831"/>
            <a:ext cx="814753" cy="814753"/>
          </a:xfrm>
          <a:prstGeom prst="rect">
            <a:avLst/>
          </a:prstGeom>
          <a:solidFill>
            <a:schemeClr val="bg1">
              <a:lumMod val="85000"/>
            </a:schemeClr>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7EB997E-5BD6-416A-AB4F-543E9C0C6411}"/>
              </a:ext>
            </a:extLst>
          </p:cNvPr>
          <p:cNvSpPr/>
          <p:nvPr/>
        </p:nvSpPr>
        <p:spPr>
          <a:xfrm>
            <a:off x="1846383" y="2631831"/>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3D6EBE0-AA1C-41D7-93B9-1B4CFA4CDBE3}"/>
              </a:ext>
            </a:extLst>
          </p:cNvPr>
          <p:cNvSpPr/>
          <p:nvPr/>
        </p:nvSpPr>
        <p:spPr>
          <a:xfrm>
            <a:off x="2661136" y="2631830"/>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C8C191E-CE0F-4BFB-8AD6-DF48BF3B6E0D}"/>
              </a:ext>
            </a:extLst>
          </p:cNvPr>
          <p:cNvSpPr/>
          <p:nvPr/>
        </p:nvSpPr>
        <p:spPr>
          <a:xfrm>
            <a:off x="3475889" y="2631829"/>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53CA51-CD8D-43F3-A5AA-8E48C8FB7D4B}"/>
              </a:ext>
            </a:extLst>
          </p:cNvPr>
          <p:cNvSpPr/>
          <p:nvPr/>
        </p:nvSpPr>
        <p:spPr>
          <a:xfrm>
            <a:off x="8657495" y="2631828"/>
            <a:ext cx="814753" cy="814753"/>
          </a:xfrm>
          <a:prstGeom prst="rect">
            <a:avLst/>
          </a:prstGeom>
          <a:solidFill>
            <a:schemeClr val="accent6"/>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85D2F07-F7EE-43E5-845D-DFCADC00E631}"/>
              </a:ext>
            </a:extLst>
          </p:cNvPr>
          <p:cNvSpPr/>
          <p:nvPr/>
        </p:nvSpPr>
        <p:spPr>
          <a:xfrm>
            <a:off x="4536830" y="2948354"/>
            <a:ext cx="205154" cy="205154"/>
          </a:xfrm>
          <a:prstGeom prst="ellipse">
            <a:avLst/>
          </a:prstGeom>
          <a:solidFill>
            <a:schemeClr val="bg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CCB14EC-F30C-4541-ADE6-A12625380751}"/>
              </a:ext>
            </a:extLst>
          </p:cNvPr>
          <p:cNvSpPr/>
          <p:nvPr/>
        </p:nvSpPr>
        <p:spPr>
          <a:xfrm>
            <a:off x="4988172" y="2948354"/>
            <a:ext cx="205154" cy="205154"/>
          </a:xfrm>
          <a:prstGeom prst="ellipse">
            <a:avLst/>
          </a:prstGeom>
          <a:solidFill>
            <a:schemeClr val="bg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D002876-1718-4702-A29F-F03790D3E738}"/>
              </a:ext>
            </a:extLst>
          </p:cNvPr>
          <p:cNvSpPr/>
          <p:nvPr/>
        </p:nvSpPr>
        <p:spPr>
          <a:xfrm>
            <a:off x="5446833" y="2948354"/>
            <a:ext cx="205154" cy="205154"/>
          </a:xfrm>
          <a:prstGeom prst="ellipse">
            <a:avLst/>
          </a:prstGeom>
          <a:solidFill>
            <a:schemeClr val="bg1"/>
          </a:solidFill>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8D198CBA-C21D-4AF4-BBBC-DDFBBC476588}"/>
              </a:ext>
            </a:extLst>
          </p:cNvPr>
          <p:cNvSpPr txBox="1">
            <a:spLocks/>
          </p:cNvSpPr>
          <p:nvPr/>
        </p:nvSpPr>
        <p:spPr>
          <a:xfrm>
            <a:off x="1019906" y="1565032"/>
            <a:ext cx="1283679" cy="992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Start</a:t>
            </a:r>
          </a:p>
          <a:p>
            <a:pPr marL="0" indent="0">
              <a:buFont typeface="Arial" panose="020B0604020202020204" pitchFamily="34" charset="0"/>
              <a:buNone/>
            </a:pPr>
            <a:r>
              <a:rPr lang="en-US" i="1" dirty="0"/>
              <a:t>state</a:t>
            </a:r>
          </a:p>
        </p:txBody>
      </p:sp>
      <p:sp>
        <p:nvSpPr>
          <p:cNvPr id="17" name="Content Placeholder 2">
            <a:extLst>
              <a:ext uri="{FF2B5EF4-FFF2-40B4-BE49-F238E27FC236}">
                <a16:creationId xmlns:a16="http://schemas.microsoft.com/office/drawing/2014/main" id="{AAFB6516-FE13-49C4-B471-0DB354E74FBF}"/>
              </a:ext>
            </a:extLst>
          </p:cNvPr>
          <p:cNvSpPr txBox="1">
            <a:spLocks/>
          </p:cNvSpPr>
          <p:nvPr/>
        </p:nvSpPr>
        <p:spPr>
          <a:xfrm>
            <a:off x="8650167" y="1596959"/>
            <a:ext cx="967141" cy="991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Goal</a:t>
            </a:r>
          </a:p>
          <a:p>
            <a:pPr marL="0" indent="0">
              <a:buFont typeface="Arial" panose="020B0604020202020204" pitchFamily="34" charset="0"/>
              <a:buNone/>
            </a:pPr>
            <a:r>
              <a:rPr lang="en-US" i="1" dirty="0"/>
              <a:t>state</a:t>
            </a:r>
          </a:p>
        </p:txBody>
      </p:sp>
      <p:sp>
        <p:nvSpPr>
          <p:cNvPr id="18" name="Rectangle 17">
            <a:extLst>
              <a:ext uri="{FF2B5EF4-FFF2-40B4-BE49-F238E27FC236}">
                <a16:creationId xmlns:a16="http://schemas.microsoft.com/office/drawing/2014/main" id="{23ECD1B3-4730-40B1-8BAA-EBFD65EB88D5}"/>
              </a:ext>
            </a:extLst>
          </p:cNvPr>
          <p:cNvSpPr/>
          <p:nvPr/>
        </p:nvSpPr>
        <p:spPr>
          <a:xfrm>
            <a:off x="6213236" y="2631830"/>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2DF7F0F-4C28-43E8-B0B0-E8F7A24B7DDF}"/>
              </a:ext>
            </a:extLst>
          </p:cNvPr>
          <p:cNvSpPr/>
          <p:nvPr/>
        </p:nvSpPr>
        <p:spPr>
          <a:xfrm>
            <a:off x="7027989" y="2631829"/>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03E70E-1B8C-4F34-A25E-6679DAC15CE7}"/>
              </a:ext>
            </a:extLst>
          </p:cNvPr>
          <p:cNvSpPr/>
          <p:nvPr/>
        </p:nvSpPr>
        <p:spPr>
          <a:xfrm>
            <a:off x="7842742" y="2631828"/>
            <a:ext cx="814753" cy="814753"/>
          </a:xfrm>
          <a:prstGeom prst="rect">
            <a:avLst/>
          </a:prstGeom>
          <a:solidFill>
            <a:schemeClr val="bg1"/>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6078D5C-A269-4E43-9C4B-D4DFAD7C033F}"/>
              </a:ext>
            </a:extLst>
          </p:cNvPr>
          <p:cNvSpPr/>
          <p:nvPr/>
        </p:nvSpPr>
        <p:spPr>
          <a:xfrm>
            <a:off x="2652342" y="2630736"/>
            <a:ext cx="814753" cy="814753"/>
          </a:xfrm>
          <a:prstGeom prst="rect">
            <a:avLst/>
          </a:prstGeom>
          <a:solidFill>
            <a:srgbClr val="EEF7E9"/>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6B59933-8E13-4470-B949-2F68C2D29D8E}"/>
              </a:ext>
            </a:extLst>
          </p:cNvPr>
          <p:cNvSpPr/>
          <p:nvPr/>
        </p:nvSpPr>
        <p:spPr>
          <a:xfrm>
            <a:off x="3467095" y="2630735"/>
            <a:ext cx="814753" cy="814753"/>
          </a:xfrm>
          <a:prstGeom prst="rect">
            <a:avLst/>
          </a:prstGeom>
          <a:solidFill>
            <a:schemeClr val="accent6">
              <a:lumMod val="20000"/>
              <a:lumOff val="80000"/>
            </a:schemeClr>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ABF8901-A02D-4CCF-92F2-7E3C341B87CB}"/>
              </a:ext>
            </a:extLst>
          </p:cNvPr>
          <p:cNvSpPr/>
          <p:nvPr/>
        </p:nvSpPr>
        <p:spPr>
          <a:xfrm>
            <a:off x="1820002" y="2630734"/>
            <a:ext cx="814753" cy="814753"/>
          </a:xfrm>
          <a:prstGeom prst="rect">
            <a:avLst/>
          </a:prstGeom>
          <a:solidFill>
            <a:srgbClr val="F8FCF6"/>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E71649A-1C81-460A-B132-058967D209DA}"/>
              </a:ext>
            </a:extLst>
          </p:cNvPr>
          <p:cNvSpPr/>
          <p:nvPr/>
        </p:nvSpPr>
        <p:spPr>
          <a:xfrm>
            <a:off x="6220564" y="2631828"/>
            <a:ext cx="814753" cy="814753"/>
          </a:xfrm>
          <a:prstGeom prst="rect">
            <a:avLst/>
          </a:prstGeom>
          <a:solidFill>
            <a:schemeClr val="accent6">
              <a:lumMod val="20000"/>
              <a:lumOff val="80000"/>
            </a:schemeClr>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060B4C-CE97-4720-BE67-340DB3E1BBF8}"/>
              </a:ext>
            </a:extLst>
          </p:cNvPr>
          <p:cNvSpPr/>
          <p:nvPr/>
        </p:nvSpPr>
        <p:spPr>
          <a:xfrm>
            <a:off x="7035317" y="2631828"/>
            <a:ext cx="814753" cy="814753"/>
          </a:xfrm>
          <a:prstGeom prst="rect">
            <a:avLst/>
          </a:prstGeom>
          <a:solidFill>
            <a:srgbClr val="B9D9A3"/>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922610-8D0A-48E9-ADAB-DAC742216E02}"/>
              </a:ext>
            </a:extLst>
          </p:cNvPr>
          <p:cNvSpPr/>
          <p:nvPr/>
        </p:nvSpPr>
        <p:spPr>
          <a:xfrm>
            <a:off x="7835414" y="2631828"/>
            <a:ext cx="814753" cy="814753"/>
          </a:xfrm>
          <a:prstGeom prst="rect">
            <a:avLst/>
          </a:prstGeom>
          <a:solidFill>
            <a:schemeClr val="accent6">
              <a:lumMod val="60000"/>
              <a:lumOff val="40000"/>
            </a:schemeClr>
          </a:solidFill>
          <a:ln>
            <a:solidFill>
              <a:schemeClr val="tx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Left 25">
            <a:extLst>
              <a:ext uri="{FF2B5EF4-FFF2-40B4-BE49-F238E27FC236}">
                <a16:creationId xmlns:a16="http://schemas.microsoft.com/office/drawing/2014/main" id="{7D10BBAC-F13B-43CE-8900-FBAF103E691E}"/>
              </a:ext>
            </a:extLst>
          </p:cNvPr>
          <p:cNvSpPr/>
          <p:nvPr/>
        </p:nvSpPr>
        <p:spPr>
          <a:xfrm>
            <a:off x="1031630" y="4914656"/>
            <a:ext cx="8405448" cy="208329"/>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 27">
            <a:extLst>
              <a:ext uri="{FF2B5EF4-FFF2-40B4-BE49-F238E27FC236}">
                <a16:creationId xmlns:a16="http://schemas.microsoft.com/office/drawing/2014/main" id="{D9F2DCA3-C6CF-44B3-9E37-C25AFDCAF05F}"/>
              </a:ext>
            </a:extLst>
          </p:cNvPr>
          <p:cNvSpPr/>
          <p:nvPr/>
        </p:nvSpPr>
        <p:spPr>
          <a:xfrm rot="10800000">
            <a:off x="1060933" y="5961311"/>
            <a:ext cx="8405448" cy="208329"/>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FC502512-1C4D-40BB-B76B-D699E84915CE}"/>
              </a:ext>
            </a:extLst>
          </p:cNvPr>
          <p:cNvSpPr txBox="1">
            <a:spLocks/>
          </p:cNvSpPr>
          <p:nvPr/>
        </p:nvSpPr>
        <p:spPr>
          <a:xfrm>
            <a:off x="1031630" y="5524628"/>
            <a:ext cx="7403124" cy="54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i="1" dirty="0"/>
              <a:t>Policy iteration </a:t>
            </a:r>
            <a:r>
              <a:rPr lang="en-US" sz="1800" i="1" dirty="0"/>
              <a:t>(optimize actions, unfolds forward)</a:t>
            </a:r>
          </a:p>
        </p:txBody>
      </p:sp>
      <p:sp>
        <p:nvSpPr>
          <p:cNvPr id="31" name="Content Placeholder 2">
            <a:extLst>
              <a:ext uri="{FF2B5EF4-FFF2-40B4-BE49-F238E27FC236}">
                <a16:creationId xmlns:a16="http://schemas.microsoft.com/office/drawing/2014/main" id="{BBB0723C-C601-481C-8EF5-D8A6549CE87A}"/>
              </a:ext>
            </a:extLst>
          </p:cNvPr>
          <p:cNvSpPr txBox="1">
            <a:spLocks/>
          </p:cNvSpPr>
          <p:nvPr/>
        </p:nvSpPr>
        <p:spPr>
          <a:xfrm>
            <a:off x="5193327" y="4432727"/>
            <a:ext cx="4387356" cy="54243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Value iteration </a:t>
            </a:r>
            <a:r>
              <a:rPr lang="en-US" sz="2300" i="1" dirty="0"/>
              <a:t>(backing up through time)</a:t>
            </a:r>
          </a:p>
        </p:txBody>
      </p:sp>
    </p:spTree>
    <p:extLst>
      <p:ext uri="{BB962C8B-B14F-4D97-AF65-F5344CB8AC3E}">
        <p14:creationId xmlns:p14="http://schemas.microsoft.com/office/powerpoint/2010/main" val="119968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2"/>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1"/>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DA18-BEE4-4D4B-BA86-13F2B08A141F}"/>
              </a:ext>
            </a:extLst>
          </p:cNvPr>
          <p:cNvSpPr>
            <a:spLocks noGrp="1"/>
          </p:cNvSpPr>
          <p:nvPr>
            <p:ph type="title"/>
          </p:nvPr>
        </p:nvSpPr>
        <p:spPr>
          <a:xfrm>
            <a:off x="838200" y="365125"/>
            <a:ext cx="11195538" cy="1325563"/>
          </a:xfrm>
        </p:spPr>
        <p:txBody>
          <a:bodyPr/>
          <a:lstStyle/>
          <a:p>
            <a:r>
              <a:rPr lang="en-US" dirty="0">
                <a:solidFill>
                  <a:srgbClr val="FFC000"/>
                </a:solidFill>
              </a:rPr>
              <a:t>“Q-learning” </a:t>
            </a:r>
            <a:r>
              <a:rPr lang="en-US" dirty="0"/>
              <a:t>– “value action function”</a:t>
            </a:r>
            <a:br>
              <a:rPr lang="en-US" dirty="0"/>
            </a:br>
            <a:r>
              <a:rPr lang="en-US" dirty="0"/>
              <a:t>                       – a well known solution approach.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934E29-DDDA-4350-9E86-CF9423426DBF}"/>
                  </a:ext>
                </a:extLst>
              </p:cNvPr>
              <p:cNvSpPr txBox="1"/>
              <p:nvPr/>
            </p:nvSpPr>
            <p:spPr>
              <a:xfrm>
                <a:off x="838200" y="2250831"/>
                <a:ext cx="98205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𝑡</m:t>
                          </m:r>
                          <m:r>
                            <a:rPr lang="en-US" sz="2800" b="0" i="1" smtClean="0">
                              <a:latin typeface="Cambria Math" panose="02040503050406030204" pitchFamily="18" charset="0"/>
                            </a:rPr>
                            <m:t>+1</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m:t>
                          </m:r>
                          <m:r>
                            <a:rPr lang="en-US" sz="2800" b="0" i="1" smtClean="0">
                              <a:latin typeface="Cambria Math" panose="02040503050406030204" pitchFamily="18" charset="0"/>
                            </a:rPr>
                            <m:t>, </m:t>
                          </m:r>
                          <m:r>
                            <a:rPr lang="en-US" sz="2800" b="0" i="1" smtClean="0">
                              <a:latin typeface="Cambria Math" panose="02040503050406030204" pitchFamily="18" charset="0"/>
                            </a:rPr>
                            <m:t>𝐴</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𝑡</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𝛼</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e>
                      </m:d>
                      <m:r>
                        <a:rPr lang="en-US" sz="2800" b="0" i="1" smtClean="0">
                          <a:latin typeface="Cambria Math" panose="02040503050406030204" pitchFamily="18" charset="0"/>
                          <a:ea typeface="Cambria Math" panose="02040503050406030204" pitchFamily="18" charset="0"/>
                        </a:rPr>
                        <m:t>+</m:t>
                      </m:r>
                      <m:func>
                        <m:funcPr>
                          <m:ctrlPr>
                            <a:rPr lang="en-US" sz="2800" b="0" i="1" smtClean="0">
                              <a:latin typeface="Cambria Math" panose="02040503050406030204" pitchFamily="18" charset="0"/>
                              <a:ea typeface="Cambria Math" panose="02040503050406030204" pitchFamily="18" charset="0"/>
                            </a:rPr>
                          </m:ctrlPr>
                        </m:funcPr>
                        <m:fName>
                          <m:sSubSup>
                            <m:sSubSupPr>
                              <m:ctrlPr>
                                <a:rPr lang="en-US" sz="2800" b="0" i="1" smtClean="0">
                                  <a:latin typeface="Cambria Math" panose="02040503050406030204" pitchFamily="18" charset="0"/>
                                  <a:ea typeface="Cambria Math" panose="02040503050406030204" pitchFamily="18" charset="0"/>
                                </a:rPr>
                              </m:ctrlPr>
                            </m:sSubSupPr>
                            <m:e>
                              <m:r>
                                <m:rPr>
                                  <m:sty m:val="p"/>
                                </m:rPr>
                                <a:rPr lang="en-US" sz="2800" b="0" i="0" smtClean="0">
                                  <a:latin typeface="Cambria Math" panose="02040503050406030204" pitchFamily="18" charset="0"/>
                                  <a:ea typeface="Cambria Math" panose="02040503050406030204" pitchFamily="18" charset="0"/>
                                </a:rPr>
                                <m:t>max</m:t>
                              </m:r>
                            </m:e>
                            <m:sub>
                              <m:r>
                                <a:rPr lang="en-US" sz="2800" b="0" i="1" smtClean="0">
                                  <a:latin typeface="Cambria Math" panose="02040503050406030204" pitchFamily="18" charset="0"/>
                                  <a:ea typeface="Cambria Math" panose="02040503050406030204" pitchFamily="18" charset="0"/>
                                </a:rPr>
                                <m:t>𝑎</m:t>
                              </m:r>
                            </m:sub>
                            <m:sup>
                              <m:r>
                                <a:rPr lang="en-US" sz="2800" b="0" i="1" smtClean="0">
                                  <a:latin typeface="Cambria Math" panose="02040503050406030204" pitchFamily="18" charset="0"/>
                                  <a:ea typeface="Cambria Math" panose="02040503050406030204" pitchFamily="18" charset="0"/>
                                </a:rPr>
                                <m:t>′</m:t>
                              </m:r>
                            </m:sup>
                          </m:sSubSup>
                        </m:fName>
                        <m:e>
                          <m:sSub>
                            <m:sSubPr>
                              <m:ctrlPr>
                                <a:rPr lang="en-US" sz="2800" i="1">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𝑡</m:t>
                              </m:r>
                            </m:sub>
                          </m:sSub>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 </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𝐴</m:t>
                                  </m:r>
                                </m:e>
                                <m:sup>
                                  <m:r>
                                    <a:rPr lang="en-US" sz="2800" b="0" i="1" smtClean="0">
                                      <a:latin typeface="Cambria Math" panose="02040503050406030204" pitchFamily="18" charset="0"/>
                                      <a:ea typeface="Cambria Math" panose="02040503050406030204" pitchFamily="18" charset="0"/>
                                    </a:rPr>
                                    <m:t>′</m:t>
                                  </m:r>
                                </m:sup>
                              </m:sSup>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e>
                      </m:func>
                    </m:oMath>
                  </m:oMathPara>
                </a14:m>
                <a:endParaRPr lang="en-US" sz="2800" dirty="0"/>
              </a:p>
            </p:txBody>
          </p:sp>
        </mc:Choice>
        <mc:Fallback xmlns="">
          <p:sp>
            <p:nvSpPr>
              <p:cNvPr id="4" name="TextBox 3">
                <a:extLst>
                  <a:ext uri="{FF2B5EF4-FFF2-40B4-BE49-F238E27FC236}">
                    <a16:creationId xmlns:a16="http://schemas.microsoft.com/office/drawing/2014/main" id="{39934E29-DDDA-4350-9E86-CF9423426DBF}"/>
                  </a:ext>
                </a:extLst>
              </p:cNvPr>
              <p:cNvSpPr txBox="1">
                <a:spLocks noRot="1" noChangeAspect="1" noMove="1" noResize="1" noEditPoints="1" noAdjustHandles="1" noChangeArrowheads="1" noChangeShapeType="1" noTextEdit="1"/>
              </p:cNvSpPr>
              <p:nvPr/>
            </p:nvSpPr>
            <p:spPr>
              <a:xfrm>
                <a:off x="838200" y="2250831"/>
                <a:ext cx="9820574"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F6E77DF-23B6-4FC1-8AC3-A89F450A721A}"/>
                  </a:ext>
                </a:extLst>
              </p:cNvPr>
              <p:cNvSpPr txBox="1"/>
              <p:nvPr/>
            </p:nvSpPr>
            <p:spPr>
              <a:xfrm flipH="1">
                <a:off x="1124242" y="3335215"/>
                <a:ext cx="9702020" cy="1754326"/>
              </a:xfrm>
              <a:prstGeom prst="rect">
                <a:avLst/>
              </a:prstGeom>
              <a:noFill/>
            </p:spPr>
            <p:txBody>
              <a:bodyPr wrap="square" rtlCol="0">
                <a:spAutoFit/>
              </a:bodyPr>
              <a:lstStyle/>
              <a:p>
                <a:r>
                  <a:rPr lang="en-US" dirty="0"/>
                  <a:t>Algorithm</a:t>
                </a:r>
              </a:p>
              <a:p>
                <a:pPr marL="342900" indent="-342900">
                  <a:buAutoNum type="arabicPeriod"/>
                </a:pPr>
                <a:r>
                  <a:rPr lang="en-US" dirty="0"/>
                  <a:t>Initialize 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0</m:t>
                    </m:r>
                  </m:oMath>
                </a14:m>
                <a:endParaRPr lang="en-US" b="0" dirty="0">
                  <a:ea typeface="Cambria Math" panose="02040503050406030204" pitchFamily="18" charset="0"/>
                </a:endParaRPr>
              </a:p>
              <a:p>
                <a:pPr marL="342900" indent="-342900">
                  <a:buAutoNum type="arabicPeriod"/>
                </a:pPr>
                <a:r>
                  <a:rPr lang="en-US" dirty="0"/>
                  <a:t>For all episodes:</a:t>
                </a:r>
              </a:p>
              <a:p>
                <a:pPr lvl="1"/>
                <a:r>
                  <a:rPr lang="en-US" dirty="0"/>
                  <a:t>For all states visited:</a:t>
                </a:r>
              </a:p>
              <a:p>
                <a:pPr lvl="2"/>
                <a:r>
                  <a:rPr lang="en-US" dirty="0"/>
                  <a:t>Apply Q learning</a:t>
                </a:r>
              </a:p>
              <a:p>
                <a:pPr marL="342900" indent="-342900">
                  <a:buAutoNum type="arabicPeriod"/>
                </a:pPr>
                <a:r>
                  <a:rPr lang="en-US" dirty="0"/>
                  <a:t>Recover optimal policy: </a:t>
                </a:r>
                <a14:m>
                  <m:oMath xmlns:m="http://schemas.openxmlformats.org/officeDocument/2006/math">
                    <m:r>
                      <a:rPr lang="en-US"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𝑎𝑟𝑔𝑚𝑎</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𝑎</m:t>
                        </m:r>
                      </m:sub>
                    </m:sSub>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p:sp>
            <p:nvSpPr>
              <p:cNvPr id="6" name="TextBox 5">
                <a:extLst>
                  <a:ext uri="{FF2B5EF4-FFF2-40B4-BE49-F238E27FC236}">
                    <a16:creationId xmlns:a16="http://schemas.microsoft.com/office/drawing/2014/main" id="{7F6E77DF-23B6-4FC1-8AC3-A89F450A721A}"/>
                  </a:ext>
                </a:extLst>
              </p:cNvPr>
              <p:cNvSpPr txBox="1">
                <a:spLocks noRot="1" noChangeAspect="1" noMove="1" noResize="1" noEditPoints="1" noAdjustHandles="1" noChangeArrowheads="1" noChangeShapeType="1" noTextEdit="1"/>
              </p:cNvSpPr>
              <p:nvPr/>
            </p:nvSpPr>
            <p:spPr>
              <a:xfrm flipH="1">
                <a:off x="1124242" y="3335215"/>
                <a:ext cx="9702020" cy="1754326"/>
              </a:xfrm>
              <a:prstGeom prst="rect">
                <a:avLst/>
              </a:prstGeom>
              <a:blipFill>
                <a:blip r:embed="rId3"/>
                <a:stretch>
                  <a:fillRect l="-503" t="-1736" b="-4514"/>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A3B38C19-38CC-4707-8737-7C35D4F21F5B}"/>
              </a:ext>
            </a:extLst>
          </p:cNvPr>
          <p:cNvCxnSpPr/>
          <p:nvPr/>
        </p:nvCxnSpPr>
        <p:spPr>
          <a:xfrm>
            <a:off x="1225176" y="3627718"/>
            <a:ext cx="619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17AFBD4-008B-45E6-B8F6-4C985B4EEB71}"/>
              </a:ext>
            </a:extLst>
          </p:cNvPr>
          <p:cNvCxnSpPr/>
          <p:nvPr/>
        </p:nvCxnSpPr>
        <p:spPr>
          <a:xfrm>
            <a:off x="1244875" y="5071957"/>
            <a:ext cx="619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198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1A93-E386-4651-A227-5D6CA7810ED3}"/>
              </a:ext>
            </a:extLst>
          </p:cNvPr>
          <p:cNvSpPr>
            <a:spLocks noGrp="1"/>
          </p:cNvSpPr>
          <p:nvPr>
            <p:ph type="title"/>
          </p:nvPr>
        </p:nvSpPr>
        <p:spPr/>
        <p:txBody>
          <a:bodyPr>
            <a:normAutofit fontScale="90000"/>
          </a:bodyPr>
          <a:lstStyle/>
          <a:p>
            <a:r>
              <a:rPr lang="en-US" sz="2400" dirty="0"/>
              <a:t>In an </a:t>
            </a:r>
            <a:r>
              <a:rPr lang="en-US" sz="2400" i="1" dirty="0"/>
              <a:t>Actor-Critic</a:t>
            </a:r>
            <a:r>
              <a:rPr lang="en-US" sz="2400" dirty="0"/>
              <a:t> algorithm, the </a:t>
            </a:r>
            <a:r>
              <a:rPr lang="en-US" sz="2400" i="1" dirty="0"/>
              <a:t>Actor </a:t>
            </a:r>
            <a:r>
              <a:rPr lang="en-US" sz="2400" dirty="0"/>
              <a:t>aims to improve the current policy based on the current value function, and the </a:t>
            </a:r>
            <a:r>
              <a:rPr lang="en-US" sz="2400" i="1" dirty="0"/>
              <a:t>Critic </a:t>
            </a:r>
            <a:r>
              <a:rPr lang="en-US" sz="2400" dirty="0"/>
              <a:t>improves the value based on the rewards generated by the current policy. Together they implement </a:t>
            </a:r>
            <a:r>
              <a:rPr lang="en-US" sz="2400" i="1" dirty="0"/>
              <a:t>Generalized Policy Iteration,</a:t>
            </a:r>
            <a:r>
              <a:rPr lang="en-US" sz="2400" dirty="0"/>
              <a:t> trying to converge on optimal value and policy functions. </a:t>
            </a:r>
          </a:p>
        </p:txBody>
      </p:sp>
      <p:pic>
        <p:nvPicPr>
          <p:cNvPr id="3" name="Picture 2">
            <a:extLst>
              <a:ext uri="{FF2B5EF4-FFF2-40B4-BE49-F238E27FC236}">
                <a16:creationId xmlns:a16="http://schemas.microsoft.com/office/drawing/2014/main" id="{FFCB11D1-22BE-492F-86EB-4FA243610A79}"/>
              </a:ext>
            </a:extLst>
          </p:cNvPr>
          <p:cNvPicPr>
            <a:picLocks noChangeAspect="1"/>
          </p:cNvPicPr>
          <p:nvPr/>
        </p:nvPicPr>
        <p:blipFill>
          <a:blip r:embed="rId2"/>
          <a:stretch>
            <a:fillRect/>
          </a:stretch>
        </p:blipFill>
        <p:spPr>
          <a:xfrm>
            <a:off x="2679973" y="1690688"/>
            <a:ext cx="4924425" cy="4981575"/>
          </a:xfrm>
          <a:prstGeom prst="rect">
            <a:avLst/>
          </a:prstGeom>
        </p:spPr>
      </p:pic>
      <p:sp>
        <p:nvSpPr>
          <p:cNvPr id="6" name="Rectangle 5">
            <a:extLst>
              <a:ext uri="{FF2B5EF4-FFF2-40B4-BE49-F238E27FC236}">
                <a16:creationId xmlns:a16="http://schemas.microsoft.com/office/drawing/2014/main" id="{60A686B1-6912-4D06-81D1-A81EEBD10862}"/>
              </a:ext>
            </a:extLst>
          </p:cNvPr>
          <p:cNvSpPr/>
          <p:nvPr/>
        </p:nvSpPr>
        <p:spPr>
          <a:xfrm>
            <a:off x="4360985" y="2573220"/>
            <a:ext cx="627184" cy="240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154968F-19A4-4905-8F30-A1921F6751ED}"/>
              </a:ext>
            </a:extLst>
          </p:cNvPr>
          <p:cNvSpPr/>
          <p:nvPr/>
        </p:nvSpPr>
        <p:spPr>
          <a:xfrm>
            <a:off x="3610709" y="3616574"/>
            <a:ext cx="627184" cy="240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D04E34-72B3-4143-8CF1-872BEE890A16}"/>
              </a:ext>
            </a:extLst>
          </p:cNvPr>
          <p:cNvSpPr txBox="1"/>
          <p:nvPr/>
        </p:nvSpPr>
        <p:spPr>
          <a:xfrm>
            <a:off x="3906874" y="2324801"/>
            <a:ext cx="861326" cy="461665"/>
          </a:xfrm>
          <a:prstGeom prst="rect">
            <a:avLst/>
          </a:prstGeom>
          <a:noFill/>
        </p:spPr>
        <p:txBody>
          <a:bodyPr wrap="none" rtlCol="0">
            <a:spAutoFit/>
          </a:bodyPr>
          <a:lstStyle/>
          <a:p>
            <a:r>
              <a:rPr lang="en-US" sz="2400" dirty="0">
                <a:highlight>
                  <a:srgbClr val="00FFFF"/>
                </a:highlight>
              </a:rPr>
              <a:t>Actor</a:t>
            </a:r>
          </a:p>
        </p:txBody>
      </p:sp>
      <p:sp>
        <p:nvSpPr>
          <p:cNvPr id="5" name="TextBox 4">
            <a:extLst>
              <a:ext uri="{FF2B5EF4-FFF2-40B4-BE49-F238E27FC236}">
                <a16:creationId xmlns:a16="http://schemas.microsoft.com/office/drawing/2014/main" id="{F1413332-9329-48E1-9691-399D0E4F5308}"/>
              </a:ext>
            </a:extLst>
          </p:cNvPr>
          <p:cNvSpPr txBox="1"/>
          <p:nvPr/>
        </p:nvSpPr>
        <p:spPr>
          <a:xfrm>
            <a:off x="3924301" y="3420579"/>
            <a:ext cx="829073" cy="461665"/>
          </a:xfrm>
          <a:prstGeom prst="rect">
            <a:avLst/>
          </a:prstGeom>
          <a:noFill/>
        </p:spPr>
        <p:txBody>
          <a:bodyPr wrap="square" rtlCol="0">
            <a:spAutoFit/>
          </a:bodyPr>
          <a:lstStyle/>
          <a:p>
            <a:r>
              <a:rPr lang="en-US" sz="2400" dirty="0">
                <a:highlight>
                  <a:srgbClr val="00FF00"/>
                </a:highlight>
              </a:rPr>
              <a:t>Critic</a:t>
            </a:r>
          </a:p>
        </p:txBody>
      </p:sp>
      <p:sp>
        <p:nvSpPr>
          <p:cNvPr id="10" name="Callout: Bent Line 9">
            <a:extLst>
              <a:ext uri="{FF2B5EF4-FFF2-40B4-BE49-F238E27FC236}">
                <a16:creationId xmlns:a16="http://schemas.microsoft.com/office/drawing/2014/main" id="{687B0AEB-A475-4C6B-85BD-5300DBFC9476}"/>
              </a:ext>
            </a:extLst>
          </p:cNvPr>
          <p:cNvSpPr/>
          <p:nvPr/>
        </p:nvSpPr>
        <p:spPr>
          <a:xfrm>
            <a:off x="7766538" y="2416936"/>
            <a:ext cx="3106615" cy="724849"/>
          </a:xfrm>
          <a:prstGeom prst="borderCallout2">
            <a:avLst>
              <a:gd name="adj1" fmla="val 18750"/>
              <a:gd name="adj2" fmla="val -8333"/>
              <a:gd name="adj3" fmla="val 18750"/>
              <a:gd name="adj4" fmla="val -16667"/>
              <a:gd name="adj5" fmla="val 141612"/>
              <a:gd name="adj6" fmla="val -491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“Temporal Difference (TD) =</a:t>
            </a:r>
          </a:p>
          <a:p>
            <a:r>
              <a:rPr lang="en-US" dirty="0">
                <a:solidFill>
                  <a:srgbClr val="C00000"/>
                </a:solidFill>
              </a:rPr>
              <a:t>Reward prediction error</a:t>
            </a:r>
          </a:p>
        </p:txBody>
      </p:sp>
    </p:spTree>
    <p:extLst>
      <p:ext uri="{BB962C8B-B14F-4D97-AF65-F5344CB8AC3E}">
        <p14:creationId xmlns:p14="http://schemas.microsoft.com/office/powerpoint/2010/main" val="3105768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a:xfrm>
            <a:off x="585216" y="3977319"/>
            <a:ext cx="9144000" cy="304699"/>
          </a:xfrm>
        </p:spPr>
        <p:txBody>
          <a:bodyPr/>
          <a:lstStyle/>
          <a:p>
            <a:r>
              <a:rPr lang="en-US" dirty="0"/>
              <a:t>Maze Navigation</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text on a white background&#10;&#10;Description automatically generated">
            <a:extLst>
              <a:ext uri="{FF2B5EF4-FFF2-40B4-BE49-F238E27FC236}">
                <a16:creationId xmlns:a16="http://schemas.microsoft.com/office/drawing/2014/main" id="{D1237853-8A40-4167-A534-A19045FCEB9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2358"/>
            <a:ext cx="12192000" cy="685800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5" name="Title 4">
            <a:extLst>
              <a:ext uri="{FF2B5EF4-FFF2-40B4-BE49-F238E27FC236}">
                <a16:creationId xmlns:a16="http://schemas.microsoft.com/office/drawing/2014/main" id="{F7B87676-4E1F-4E36-8393-B2D374FDB887}"/>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dirty="0"/>
              <a:t>Reinforcement learning MDP</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3E2FA4F-0741-4FC1-AD60-59CF235BFEBB}"/>
              </a:ext>
            </a:extLst>
          </p:cNvPr>
          <p:cNvSpPr txBox="1"/>
          <p:nvPr/>
        </p:nvSpPr>
        <p:spPr>
          <a:xfrm>
            <a:off x="6767129" y="273050"/>
            <a:ext cx="4669222" cy="923330"/>
          </a:xfrm>
          <a:prstGeom prst="rect">
            <a:avLst/>
          </a:prstGeom>
          <a:noFill/>
        </p:spPr>
        <p:txBody>
          <a:bodyPr wrap="square" rtlCol="0">
            <a:spAutoFit/>
          </a:bodyPr>
          <a:lstStyle/>
          <a:p>
            <a:r>
              <a:rPr lang="en-US" dirty="0"/>
              <a:t>RL is the problem of controlling a Markov Chain with unknown probabilities.*</a:t>
            </a:r>
          </a:p>
          <a:p>
            <a:endParaRPr lang="en-US" dirty="0"/>
          </a:p>
        </p:txBody>
      </p:sp>
    </p:spTree>
    <p:extLst>
      <p:ext uri="{BB962C8B-B14F-4D97-AF65-F5344CB8AC3E}">
        <p14:creationId xmlns:p14="http://schemas.microsoft.com/office/powerpoint/2010/main" val="1998126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D50682-6C69-4E51-9B05-B290ED1E24AF}"/>
              </a:ext>
            </a:extLst>
          </p:cNvPr>
          <p:cNvPicPr>
            <a:picLocks noChangeAspect="1"/>
          </p:cNvPicPr>
          <p:nvPr/>
        </p:nvPicPr>
        <p:blipFill>
          <a:blip r:embed="rId2"/>
          <a:stretch>
            <a:fillRect/>
          </a:stretch>
        </p:blipFill>
        <p:spPr>
          <a:xfrm>
            <a:off x="491743" y="0"/>
            <a:ext cx="11208513" cy="6858000"/>
          </a:xfrm>
          <a:prstGeom prst="rect">
            <a:avLst/>
          </a:prstGeom>
        </p:spPr>
      </p:pic>
    </p:spTree>
    <p:extLst>
      <p:ext uri="{BB962C8B-B14F-4D97-AF65-F5344CB8AC3E}">
        <p14:creationId xmlns:p14="http://schemas.microsoft.com/office/powerpoint/2010/main" val="191358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C30B-1A6F-43E9-8701-04D500E800D7}"/>
              </a:ext>
            </a:extLst>
          </p:cNvPr>
          <p:cNvSpPr>
            <a:spLocks noGrp="1"/>
          </p:cNvSpPr>
          <p:nvPr>
            <p:ph type="title"/>
          </p:nvPr>
        </p:nvSpPr>
        <p:spPr>
          <a:xfrm>
            <a:off x="838200" y="365125"/>
            <a:ext cx="10515600" cy="619613"/>
          </a:xfrm>
        </p:spPr>
        <p:txBody>
          <a:bodyPr>
            <a:normAutofit fontScale="90000"/>
          </a:bodyPr>
          <a:lstStyle/>
          <a:p>
            <a:r>
              <a:rPr lang="en-US" dirty="0"/>
              <a:t>Origins of RL</a:t>
            </a:r>
          </a:p>
        </p:txBody>
      </p:sp>
      <p:sp>
        <p:nvSpPr>
          <p:cNvPr id="3" name="Content Placeholder 2">
            <a:extLst>
              <a:ext uri="{FF2B5EF4-FFF2-40B4-BE49-F238E27FC236}">
                <a16:creationId xmlns:a16="http://schemas.microsoft.com/office/drawing/2014/main" id="{3831548F-CF29-4E55-B5EE-2928A8C329CD}"/>
              </a:ext>
            </a:extLst>
          </p:cNvPr>
          <p:cNvSpPr>
            <a:spLocks noGrp="1"/>
          </p:cNvSpPr>
          <p:nvPr>
            <p:ph idx="1"/>
          </p:nvPr>
        </p:nvSpPr>
        <p:spPr>
          <a:xfrm>
            <a:off x="586154" y="2139468"/>
            <a:ext cx="10515600" cy="3023455"/>
          </a:xfrm>
        </p:spPr>
        <p:txBody>
          <a:bodyPr/>
          <a:lstStyle/>
          <a:p>
            <a:r>
              <a:rPr lang="en-US" dirty="0"/>
              <a:t>Early work in neuroscience’s “law of effect”</a:t>
            </a:r>
          </a:p>
          <a:p>
            <a:r>
              <a:rPr lang="en-US" dirty="0"/>
              <a:t>Samuels Checkers player (1959)</a:t>
            </a:r>
          </a:p>
          <a:p>
            <a:r>
              <a:rPr lang="en-US" dirty="0" err="1"/>
              <a:t>Tesauro</a:t>
            </a:r>
            <a:r>
              <a:rPr lang="en-US" dirty="0"/>
              <a:t> “TD-</a:t>
            </a:r>
            <a:r>
              <a:rPr lang="en-US" dirty="0" err="1"/>
              <a:t>Blackgammon</a:t>
            </a:r>
            <a:r>
              <a:rPr lang="en-US" dirty="0"/>
              <a:t>” (1992)</a:t>
            </a:r>
          </a:p>
          <a:p>
            <a:r>
              <a:rPr lang="en-US" dirty="0"/>
              <a:t>Sutton and </a:t>
            </a:r>
            <a:r>
              <a:rPr lang="en-US" dirty="0" err="1"/>
              <a:t>Barto</a:t>
            </a:r>
            <a:r>
              <a:rPr lang="en-US" dirty="0"/>
              <a:t> (1998).</a:t>
            </a:r>
          </a:p>
          <a:p>
            <a:r>
              <a:rPr lang="en-US" dirty="0"/>
              <a:t>“Deep RL” (2014)</a:t>
            </a:r>
          </a:p>
          <a:p>
            <a:endParaRPr lang="en-US" dirty="0"/>
          </a:p>
        </p:txBody>
      </p:sp>
      <p:sp>
        <p:nvSpPr>
          <p:cNvPr id="4" name="Title 1">
            <a:extLst>
              <a:ext uri="{FF2B5EF4-FFF2-40B4-BE49-F238E27FC236}">
                <a16:creationId xmlns:a16="http://schemas.microsoft.com/office/drawing/2014/main" id="{CF7AB19F-3914-4C20-B33F-A8557EE09121}"/>
              </a:ext>
            </a:extLst>
          </p:cNvPr>
          <p:cNvSpPr txBox="1">
            <a:spLocks/>
          </p:cNvSpPr>
          <p:nvPr/>
        </p:nvSpPr>
        <p:spPr>
          <a:xfrm>
            <a:off x="4454769" y="469532"/>
            <a:ext cx="7496908" cy="268873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dirty="0"/>
              <a:t> ”reinforcement learning can be viewed as a microcosm for the entire AI problem”</a:t>
            </a:r>
            <a:br>
              <a:rPr lang="en-US" sz="2800" dirty="0"/>
            </a:br>
            <a:r>
              <a:rPr lang="en-US" sz="2800" dirty="0"/>
              <a:t>- Russell &amp; </a:t>
            </a:r>
            <a:r>
              <a:rPr lang="en-US" sz="2800" dirty="0" err="1"/>
              <a:t>Norvig</a:t>
            </a:r>
            <a:r>
              <a:rPr lang="en-US" sz="2800" dirty="0"/>
              <a:t> 2009</a:t>
            </a:r>
            <a:br>
              <a:rPr lang="en-US" sz="2800" dirty="0"/>
            </a:br>
            <a:endParaRPr lang="en-US" sz="2800" dirty="0"/>
          </a:p>
        </p:txBody>
      </p:sp>
      <p:sp>
        <p:nvSpPr>
          <p:cNvPr id="5" name="TextBox 4">
            <a:extLst>
              <a:ext uri="{FF2B5EF4-FFF2-40B4-BE49-F238E27FC236}">
                <a16:creationId xmlns:a16="http://schemas.microsoft.com/office/drawing/2014/main" id="{D551C0EC-DFD5-42B8-A3B3-33332DC1C9E3}"/>
              </a:ext>
            </a:extLst>
          </p:cNvPr>
          <p:cNvSpPr txBox="1"/>
          <p:nvPr/>
        </p:nvSpPr>
        <p:spPr>
          <a:xfrm>
            <a:off x="1113692" y="5380892"/>
            <a:ext cx="7244862" cy="646331"/>
          </a:xfrm>
          <a:prstGeom prst="rect">
            <a:avLst/>
          </a:prstGeom>
          <a:noFill/>
        </p:spPr>
        <p:txBody>
          <a:bodyPr wrap="square" rtlCol="0">
            <a:spAutoFit/>
          </a:bodyPr>
          <a:lstStyle/>
          <a:p>
            <a:r>
              <a:rPr lang="en-US" dirty="0"/>
              <a:t>See Andrew G. </a:t>
            </a:r>
            <a:r>
              <a:rPr lang="en-US" dirty="0" err="1"/>
              <a:t>Barto</a:t>
            </a:r>
            <a:r>
              <a:rPr lang="en-US" dirty="0"/>
              <a:t> (2019) “Reinforcement Learning: Connections, Surprises, Challenges”, </a:t>
            </a:r>
            <a:r>
              <a:rPr lang="en-US" i="1" dirty="0"/>
              <a:t>AI Magazine, vol 40:1, pp 3-16.</a:t>
            </a:r>
            <a:endParaRPr lang="en-US" dirty="0"/>
          </a:p>
        </p:txBody>
      </p:sp>
    </p:spTree>
    <p:extLst>
      <p:ext uri="{BB962C8B-B14F-4D97-AF65-F5344CB8AC3E}">
        <p14:creationId xmlns:p14="http://schemas.microsoft.com/office/powerpoint/2010/main" val="2565434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88733F-77FB-455F-84F0-9E92B7DDC08D}"/>
              </a:ext>
            </a:extLst>
          </p:cNvPr>
          <p:cNvSpPr>
            <a:spLocks noGrp="1"/>
          </p:cNvSpPr>
          <p:nvPr>
            <p:ph type="title"/>
          </p:nvPr>
        </p:nvSpPr>
        <p:spPr/>
        <p:txBody>
          <a:bodyPr/>
          <a:lstStyle/>
          <a:p>
            <a:r>
              <a:rPr lang="en-US" dirty="0"/>
              <a:t>Current progress</a:t>
            </a:r>
          </a:p>
        </p:txBody>
      </p:sp>
      <p:sp>
        <p:nvSpPr>
          <p:cNvPr id="4" name="Content Placeholder 3">
            <a:extLst>
              <a:ext uri="{FF2B5EF4-FFF2-40B4-BE49-F238E27FC236}">
                <a16:creationId xmlns:a16="http://schemas.microsoft.com/office/drawing/2014/main" id="{E3DEC02A-C04A-4CD1-ABF6-3384CA92B9DD}"/>
              </a:ext>
            </a:extLst>
          </p:cNvPr>
          <p:cNvSpPr>
            <a:spLocks noGrp="1"/>
          </p:cNvSpPr>
          <p:nvPr>
            <p:ph idx="1"/>
          </p:nvPr>
        </p:nvSpPr>
        <p:spPr>
          <a:xfrm>
            <a:off x="838200" y="1383323"/>
            <a:ext cx="10515600" cy="3645877"/>
          </a:xfrm>
        </p:spPr>
        <p:txBody>
          <a:bodyPr>
            <a:normAutofit fontScale="92500"/>
          </a:bodyPr>
          <a:lstStyle/>
          <a:p>
            <a:r>
              <a:rPr lang="en-US" dirty="0"/>
              <a:t>RL’s sampling-based (“Monty-Carlo”), model-free approaches scale to environments with huge state spaces, not practical with MDP approaches. </a:t>
            </a:r>
          </a:p>
          <a:p>
            <a:r>
              <a:rPr lang="da-DK" dirty="0"/>
              <a:t> Notable Advances in Deep RL:</a:t>
            </a:r>
            <a:r>
              <a:rPr lang="da-DK" baseline="30000" dirty="0"/>
              <a:t>1</a:t>
            </a:r>
          </a:p>
          <a:p>
            <a:pPr lvl="1"/>
            <a:r>
              <a:rPr lang="da-DK" dirty="0"/>
              <a:t>”Deep-Q Network” (DQN) (Mnih et al., 2015),  </a:t>
            </a:r>
            <a:r>
              <a:rPr lang="da-DK"/>
              <a:t>applied to video games.</a:t>
            </a:r>
            <a:endParaRPr lang="da-DK" dirty="0"/>
          </a:p>
          <a:p>
            <a:pPr lvl="1"/>
            <a:r>
              <a:rPr lang="da-DK" dirty="0"/>
              <a:t>AlphaGo (Silver et al., 2016a; 2017), used for Deep-Mind’s Go-Playing programs.</a:t>
            </a:r>
          </a:p>
          <a:p>
            <a:pPr lvl="1"/>
            <a:r>
              <a:rPr lang="da-DK" dirty="0"/>
              <a:t>DeepStack (Moravˇcik et al., 2017) for imperfect information games. </a:t>
            </a:r>
          </a:p>
          <a:p>
            <a:r>
              <a:rPr lang="da-DK" dirty="0"/>
              <a:t> </a:t>
            </a:r>
            <a:r>
              <a:rPr lang="da-DK" i="1" dirty="0"/>
              <a:t>Deep Mind reduces Data Centre Cooling B</a:t>
            </a:r>
            <a:r>
              <a:rPr lang="da-DK" i="1" dirty="0">
                <a:hlinkClick r:id="rId2"/>
              </a:rPr>
              <a:t>i</a:t>
            </a:r>
            <a:r>
              <a:rPr lang="da-DK" i="1" dirty="0"/>
              <a:t>ll by 40%.</a:t>
            </a:r>
            <a:r>
              <a:rPr lang="da-DK" baseline="30000" dirty="0"/>
              <a:t>2</a:t>
            </a:r>
          </a:p>
          <a:p>
            <a:r>
              <a:rPr lang="da-DK" dirty="0"/>
              <a:t> </a:t>
            </a:r>
            <a:r>
              <a:rPr lang="en-US" dirty="0"/>
              <a:t>Commercial applications, Startups:  </a:t>
            </a:r>
            <a:r>
              <a:rPr lang="en-US" dirty="0">
                <a:solidFill>
                  <a:srgbClr val="0070C0"/>
                </a:solidFill>
              </a:rPr>
              <a:t>http://Bons.ai</a:t>
            </a:r>
            <a:endParaRPr lang="en-US" dirty="0"/>
          </a:p>
          <a:p>
            <a:pPr marL="0" indent="0">
              <a:buNone/>
            </a:pPr>
            <a:endParaRPr lang="en-US" dirty="0"/>
          </a:p>
          <a:p>
            <a:endParaRPr lang="en-US" dirty="0"/>
          </a:p>
        </p:txBody>
      </p:sp>
      <p:sp>
        <p:nvSpPr>
          <p:cNvPr id="5" name="TextBox 4">
            <a:extLst>
              <a:ext uri="{FF2B5EF4-FFF2-40B4-BE49-F238E27FC236}">
                <a16:creationId xmlns:a16="http://schemas.microsoft.com/office/drawing/2014/main" id="{3D9AE1C7-9D09-4649-82B7-D9F7A2449C40}"/>
              </a:ext>
            </a:extLst>
          </p:cNvPr>
          <p:cNvSpPr txBox="1"/>
          <p:nvPr/>
        </p:nvSpPr>
        <p:spPr>
          <a:xfrm>
            <a:off x="1113692" y="5380892"/>
            <a:ext cx="7244862" cy="1754326"/>
          </a:xfrm>
          <a:prstGeom prst="rect">
            <a:avLst/>
          </a:prstGeom>
          <a:noFill/>
        </p:spPr>
        <p:txBody>
          <a:bodyPr wrap="square" rtlCol="0">
            <a:spAutoFit/>
          </a:bodyPr>
          <a:lstStyle/>
          <a:p>
            <a:r>
              <a:rPr lang="en-US" dirty="0"/>
              <a:t>1. </a:t>
            </a:r>
            <a:r>
              <a:rPr lang="en-US" dirty="0" err="1"/>
              <a:t>YuxiLi</a:t>
            </a:r>
            <a:r>
              <a:rPr lang="en-US" dirty="0"/>
              <a:t>(</a:t>
            </a:r>
            <a:r>
              <a:rPr lang="en-US" dirty="0">
                <a:hlinkClick r:id="rId3"/>
              </a:rPr>
              <a:t>yuxili@gmail.com</a:t>
            </a:r>
            <a:r>
              <a:rPr lang="en-US" dirty="0"/>
              <a:t>), “DEEP REINFORCEMENT LEARNING”, arXiv:1810.06339v1 (15 Oct 2018).</a:t>
            </a:r>
          </a:p>
          <a:p>
            <a:r>
              <a:rPr lang="en-US" dirty="0"/>
              <a:t>2.</a:t>
            </a:r>
            <a:r>
              <a:rPr lang="en-US" dirty="0">
                <a:hlinkClick r:id="rId2"/>
              </a:rPr>
              <a:t> https://deepmind.com/blog/deepmind-ai-reduces-google-data-centre-cooling-bill-40/</a:t>
            </a:r>
            <a:endParaRPr lang="da-DK" dirty="0"/>
          </a:p>
          <a:p>
            <a:endParaRPr lang="en-US" dirty="0"/>
          </a:p>
          <a:p>
            <a:endParaRPr lang="en-US" dirty="0"/>
          </a:p>
        </p:txBody>
      </p:sp>
    </p:spTree>
    <p:extLst>
      <p:ext uri="{BB962C8B-B14F-4D97-AF65-F5344CB8AC3E}">
        <p14:creationId xmlns:p14="http://schemas.microsoft.com/office/powerpoint/2010/main" val="711467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0522-FEB4-49C4-BB8A-9E446D1E3841}"/>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8D14CAC6-6257-4044-9136-472149DE32B3}"/>
              </a:ext>
            </a:extLst>
          </p:cNvPr>
          <p:cNvSpPr>
            <a:spLocks noGrp="1"/>
          </p:cNvSpPr>
          <p:nvPr>
            <p:ph idx="1"/>
          </p:nvPr>
        </p:nvSpPr>
        <p:spPr/>
        <p:txBody>
          <a:bodyPr/>
          <a:lstStyle/>
          <a:p>
            <a:r>
              <a:rPr lang="en-US" dirty="0" err="1"/>
              <a:t>OpenAI</a:t>
            </a:r>
            <a:r>
              <a:rPr lang="en-US" dirty="0"/>
              <a:t>: </a:t>
            </a:r>
            <a:r>
              <a:rPr lang="en-US" u="sng" dirty="0">
                <a:solidFill>
                  <a:srgbClr val="0070C0"/>
                </a:solidFill>
              </a:rPr>
              <a:t>https://openai.com/</a:t>
            </a:r>
          </a:p>
          <a:p>
            <a:r>
              <a:rPr lang="en-US" dirty="0" err="1"/>
              <a:t>Pybrain</a:t>
            </a:r>
            <a:r>
              <a:rPr lang="en-US" dirty="0"/>
              <a:t>: </a:t>
            </a:r>
            <a:r>
              <a:rPr lang="en-US" u="sng" dirty="0">
                <a:solidFill>
                  <a:srgbClr val="0070C0"/>
                </a:solidFill>
              </a:rPr>
              <a:t>http://pybrain.org/</a:t>
            </a:r>
          </a:p>
          <a:p>
            <a:r>
              <a:rPr lang="en-US" dirty="0"/>
              <a:t>RL-glue: </a:t>
            </a:r>
            <a:r>
              <a:rPr lang="en-US" u="sng" dirty="0">
                <a:solidFill>
                  <a:srgbClr val="0070C0"/>
                </a:solidFill>
              </a:rPr>
              <a:t>https://sites.google.com/a/rl-community.org/rl-glue/Home/rl-glue </a:t>
            </a:r>
          </a:p>
          <a:p>
            <a:r>
              <a:rPr lang="en-US" dirty="0" err="1"/>
              <a:t>LibPG</a:t>
            </a:r>
            <a:r>
              <a:rPr lang="en-US" dirty="0"/>
              <a:t>: </a:t>
            </a:r>
            <a:r>
              <a:rPr lang="en-US" u="sng" dirty="0">
                <a:solidFill>
                  <a:srgbClr val="0070C0"/>
                </a:solidFill>
              </a:rPr>
              <a:t>http://code.google.com/p/libpgrl</a:t>
            </a:r>
          </a:p>
          <a:p>
            <a:r>
              <a:rPr lang="en-US" dirty="0"/>
              <a:t>RISE lab’s </a:t>
            </a:r>
            <a:r>
              <a:rPr lang="en-US" dirty="0" err="1"/>
              <a:t>rlLib</a:t>
            </a:r>
            <a:r>
              <a:rPr lang="en-US" dirty="0"/>
              <a:t>: </a:t>
            </a:r>
            <a:r>
              <a:rPr lang="en-US" dirty="0">
                <a:hlinkClick r:id="rId2"/>
              </a:rPr>
              <a:t>https://rise.cs.berkeley.edu/projects/rllib/</a:t>
            </a:r>
            <a:endParaRPr lang="en-US" dirty="0"/>
          </a:p>
        </p:txBody>
      </p:sp>
    </p:spTree>
    <p:extLst>
      <p:ext uri="{BB962C8B-B14F-4D97-AF65-F5344CB8AC3E}">
        <p14:creationId xmlns:p14="http://schemas.microsoft.com/office/powerpoint/2010/main" val="1306962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D6E07C-2341-4530-BC75-910505E5B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950" y="0"/>
            <a:ext cx="4417391" cy="6858000"/>
          </a:xfrm>
          <a:prstGeom prst="rect">
            <a:avLst/>
          </a:prstGeom>
          <a:effectLst>
            <a:outerShdw blurRad="50800" dist="50800" dir="5400000" algn="ctr" rotWithShape="0">
              <a:schemeClr val="tx1">
                <a:lumMod val="65000"/>
                <a:lumOff val="35000"/>
              </a:schemeClr>
            </a:outerShdw>
          </a:effectLst>
        </p:spPr>
      </p:pic>
      <p:pic>
        <p:nvPicPr>
          <p:cNvPr id="7" name="Picture 6" descr="A close up of a sign&#10;&#10;Description automatically generated">
            <a:extLst>
              <a:ext uri="{FF2B5EF4-FFF2-40B4-BE49-F238E27FC236}">
                <a16:creationId xmlns:a16="http://schemas.microsoft.com/office/drawing/2014/main" id="{ED0B6AED-6BC4-4E76-B123-4A245D8AE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341" y="0"/>
            <a:ext cx="5018231" cy="6858000"/>
          </a:xfrm>
          <a:prstGeom prst="rect">
            <a:avLst/>
          </a:prstGeom>
        </p:spPr>
      </p:pic>
      <p:sp>
        <p:nvSpPr>
          <p:cNvPr id="9" name="Title 8">
            <a:extLst>
              <a:ext uri="{FF2B5EF4-FFF2-40B4-BE49-F238E27FC236}">
                <a16:creationId xmlns:a16="http://schemas.microsoft.com/office/drawing/2014/main" id="{7B04C3C9-C35F-4520-9E16-A12A923E7DA7}"/>
              </a:ext>
            </a:extLst>
          </p:cNvPr>
          <p:cNvSpPr>
            <a:spLocks noGrp="1"/>
          </p:cNvSpPr>
          <p:nvPr>
            <p:ph type="title"/>
          </p:nvPr>
        </p:nvSpPr>
        <p:spPr>
          <a:xfrm rot="16200000">
            <a:off x="-5011615" y="664064"/>
            <a:ext cx="11189677" cy="1006475"/>
          </a:xfrm>
        </p:spPr>
        <p:txBody>
          <a:bodyPr>
            <a:normAutofit/>
          </a:bodyPr>
          <a:lstStyle/>
          <a:p>
            <a:r>
              <a:rPr lang="en-US" sz="5400" dirty="0"/>
              <a:t>Recommended Books</a:t>
            </a:r>
          </a:p>
        </p:txBody>
      </p:sp>
    </p:spTree>
    <p:extLst>
      <p:ext uri="{BB962C8B-B14F-4D97-AF65-F5344CB8AC3E}">
        <p14:creationId xmlns:p14="http://schemas.microsoft.com/office/powerpoint/2010/main" val="149468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F47A-B456-4F9B-99A2-BE266E8C1DB3}"/>
              </a:ext>
            </a:extLst>
          </p:cNvPr>
          <p:cNvSpPr>
            <a:spLocks noGrp="1"/>
          </p:cNvSpPr>
          <p:nvPr>
            <p:ph type="title"/>
          </p:nvPr>
        </p:nvSpPr>
        <p:spPr>
          <a:xfrm>
            <a:off x="838200" y="347540"/>
            <a:ext cx="10515600" cy="1325563"/>
          </a:xfrm>
        </p:spPr>
        <p:txBody>
          <a:bodyPr>
            <a:normAutofit/>
          </a:bodyPr>
          <a:lstStyle/>
          <a:p>
            <a:r>
              <a:rPr lang="en-US" sz="2800" dirty="0"/>
              <a:t>Goal: Introduce you to the flourishing field of Reinforcement Learning</a:t>
            </a:r>
          </a:p>
        </p:txBody>
      </p:sp>
      <p:sp>
        <p:nvSpPr>
          <p:cNvPr id="3" name="Content Placeholder 2">
            <a:extLst>
              <a:ext uri="{FF2B5EF4-FFF2-40B4-BE49-F238E27FC236}">
                <a16:creationId xmlns:a16="http://schemas.microsoft.com/office/drawing/2014/main" id="{1970DE78-72A8-4830-8547-42F0388FB2F0}"/>
              </a:ext>
            </a:extLst>
          </p:cNvPr>
          <p:cNvSpPr>
            <a:spLocks noGrp="1"/>
          </p:cNvSpPr>
          <p:nvPr>
            <p:ph sz="half" idx="1"/>
          </p:nvPr>
        </p:nvSpPr>
        <p:spPr/>
        <p:txBody>
          <a:bodyPr>
            <a:normAutofit/>
          </a:bodyPr>
          <a:lstStyle/>
          <a:p>
            <a:r>
              <a:rPr lang="en-US" sz="2400" dirty="0"/>
              <a:t>Current excitement: </a:t>
            </a:r>
          </a:p>
          <a:p>
            <a:pPr lvl="1"/>
            <a:r>
              <a:rPr lang="en-US" sz="2000" dirty="0"/>
              <a:t>Deep Mind’s </a:t>
            </a:r>
            <a:r>
              <a:rPr lang="en-US" sz="2000" i="1" dirty="0"/>
              <a:t>Alpha-Go</a:t>
            </a:r>
            <a:r>
              <a:rPr lang="en-US" sz="2000" dirty="0"/>
              <a:t> success</a:t>
            </a:r>
          </a:p>
          <a:p>
            <a:r>
              <a:rPr lang="en-US" sz="2400" dirty="0"/>
              <a:t>Explaining Reinforcement Learning: </a:t>
            </a:r>
          </a:p>
          <a:p>
            <a:pPr lvl="1"/>
            <a:r>
              <a:rPr lang="en-US" sz="2000" dirty="0"/>
              <a:t>RL compared to Supervised Learning</a:t>
            </a:r>
          </a:p>
          <a:p>
            <a:pPr lvl="1"/>
            <a:r>
              <a:rPr lang="en-US" sz="2000" dirty="0"/>
              <a:t>Application examples</a:t>
            </a:r>
          </a:p>
          <a:p>
            <a:r>
              <a:rPr lang="en-US" sz="2400" dirty="0"/>
              <a:t>Computation &amp; Program Flow for RL algorithms</a:t>
            </a:r>
          </a:p>
          <a:p>
            <a:pPr lvl="1"/>
            <a:r>
              <a:rPr lang="en-US" sz="2000" dirty="0"/>
              <a:t>Two pass algorithms</a:t>
            </a:r>
          </a:p>
          <a:p>
            <a:pPr lvl="1"/>
            <a:r>
              <a:rPr lang="en-US" sz="2000" dirty="0"/>
              <a:t>“Actor – Critic”</a:t>
            </a:r>
          </a:p>
          <a:p>
            <a:pPr lvl="1"/>
            <a:r>
              <a:rPr lang="en-US" sz="2000" dirty="0"/>
              <a:t>MDP</a:t>
            </a:r>
          </a:p>
          <a:p>
            <a:endParaRPr lang="en-US" sz="2400" dirty="0"/>
          </a:p>
          <a:p>
            <a:endParaRPr lang="en-US" sz="2400" dirty="0"/>
          </a:p>
        </p:txBody>
      </p:sp>
      <p:sp>
        <p:nvSpPr>
          <p:cNvPr id="4" name="Content Placeholder 3">
            <a:extLst>
              <a:ext uri="{FF2B5EF4-FFF2-40B4-BE49-F238E27FC236}">
                <a16:creationId xmlns:a16="http://schemas.microsoft.com/office/drawing/2014/main" id="{7D58DE64-6ADE-4D84-A21D-1949075BE054}"/>
              </a:ext>
            </a:extLst>
          </p:cNvPr>
          <p:cNvSpPr>
            <a:spLocks noGrp="1"/>
          </p:cNvSpPr>
          <p:nvPr>
            <p:ph sz="half" idx="2"/>
          </p:nvPr>
        </p:nvSpPr>
        <p:spPr/>
        <p:txBody>
          <a:bodyPr>
            <a:normAutofit/>
          </a:bodyPr>
          <a:lstStyle/>
          <a:p>
            <a:r>
              <a:rPr lang="en-US" sz="2400" dirty="0"/>
              <a:t>Notebook Examples</a:t>
            </a:r>
          </a:p>
          <a:p>
            <a:pPr lvl="1"/>
            <a:r>
              <a:rPr lang="en-US" sz="2000" dirty="0"/>
              <a:t>Personalization example </a:t>
            </a:r>
          </a:p>
          <a:p>
            <a:pPr lvl="2"/>
            <a:r>
              <a:rPr lang="en-US" sz="1600" dirty="0"/>
              <a:t>Context, unobservable belief state</a:t>
            </a:r>
          </a:p>
          <a:p>
            <a:pPr lvl="2"/>
            <a:r>
              <a:rPr lang="en-US" sz="1600" dirty="0"/>
              <a:t>Demo of Azure Personalizer</a:t>
            </a:r>
          </a:p>
          <a:p>
            <a:pPr lvl="1"/>
            <a:r>
              <a:rPr lang="en-US" sz="2000" dirty="0"/>
              <a:t>Navigation example</a:t>
            </a:r>
          </a:p>
          <a:p>
            <a:pPr lvl="2"/>
            <a:r>
              <a:rPr lang="en-US" sz="1600" dirty="0"/>
              <a:t>- maze representation</a:t>
            </a:r>
          </a:p>
          <a:p>
            <a:pPr lvl="2"/>
            <a:r>
              <a:rPr lang="en-US" sz="1600" dirty="0"/>
              <a:t>- function approximation</a:t>
            </a:r>
          </a:p>
          <a:p>
            <a:r>
              <a:rPr lang="en-US" sz="2400" dirty="0"/>
              <a:t>RL &amp; Deep Learning</a:t>
            </a:r>
          </a:p>
          <a:p>
            <a:r>
              <a:rPr lang="en-US" sz="2400" dirty="0"/>
              <a:t>Other Sources</a:t>
            </a:r>
          </a:p>
          <a:p>
            <a:endParaRPr lang="en-US" dirty="0"/>
          </a:p>
          <a:p>
            <a:endParaRPr lang="en-US" dirty="0"/>
          </a:p>
        </p:txBody>
      </p:sp>
    </p:spTree>
    <p:extLst>
      <p:ext uri="{BB962C8B-B14F-4D97-AF65-F5344CB8AC3E}">
        <p14:creationId xmlns:p14="http://schemas.microsoft.com/office/powerpoint/2010/main" val="134121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4" name="Picture 3" descr="A screen shot of a social media post&#10;&#10;Description automatically generated">
            <a:extLst>
              <a:ext uri="{FF2B5EF4-FFF2-40B4-BE49-F238E27FC236}">
                <a16:creationId xmlns:a16="http://schemas.microsoft.com/office/drawing/2014/main" id="{2B6D5ED0-54C1-4F57-A419-E1FF58267200}"/>
              </a:ext>
            </a:extLst>
          </p:cNvPr>
          <p:cNvPicPr>
            <a:picLocks noChangeAspect="1"/>
          </p:cNvPicPr>
          <p:nvPr/>
        </p:nvPicPr>
        <p:blipFill rotWithShape="1">
          <a:blip r:embed="rId2">
            <a:extLst>
              <a:ext uri="{28A0092B-C50C-407E-A947-70E740481C1C}">
                <a14:useLocalDpi xmlns:a14="http://schemas.microsoft.com/office/drawing/2010/main" val="0"/>
              </a:ext>
            </a:extLst>
          </a:blip>
          <a:srcRect l="1242" t="2735" b="3418"/>
          <a:stretch/>
        </p:blipFill>
        <p:spPr>
          <a:xfrm>
            <a:off x="5778368" y="-46892"/>
            <a:ext cx="5768863" cy="6858000"/>
          </a:xfrm>
          <a:prstGeom prst="rect">
            <a:avLst/>
          </a:prstGeom>
        </p:spPr>
      </p:pic>
      <p:pic>
        <p:nvPicPr>
          <p:cNvPr id="6" name="Picture 5" descr="A close up of a piece of paper&#10;&#10;Description automatically generated">
            <a:extLst>
              <a:ext uri="{FF2B5EF4-FFF2-40B4-BE49-F238E27FC236}">
                <a16:creationId xmlns:a16="http://schemas.microsoft.com/office/drawing/2014/main" id="{2C3C9098-F479-4909-8C0B-572938D5E7FF}"/>
              </a:ext>
            </a:extLst>
          </p:cNvPr>
          <p:cNvPicPr>
            <a:picLocks noChangeAspect="1"/>
          </p:cNvPicPr>
          <p:nvPr/>
        </p:nvPicPr>
        <p:blipFill rotWithShape="1">
          <a:blip r:embed="rId3">
            <a:extLst>
              <a:ext uri="{28A0092B-C50C-407E-A947-70E740481C1C}">
                <a14:useLocalDpi xmlns:a14="http://schemas.microsoft.com/office/drawing/2010/main" val="0"/>
              </a:ext>
            </a:extLst>
          </a:blip>
          <a:srcRect l="8857" t="3419" r="5614" b="1197"/>
          <a:stretch/>
        </p:blipFill>
        <p:spPr>
          <a:xfrm>
            <a:off x="597874" y="-24889"/>
            <a:ext cx="5169877" cy="6835997"/>
          </a:xfrm>
          <a:prstGeom prst="rect">
            <a:avLst/>
          </a:prstGeom>
        </p:spPr>
      </p:pic>
    </p:spTree>
    <p:extLst>
      <p:ext uri="{BB962C8B-B14F-4D97-AF65-F5344CB8AC3E}">
        <p14:creationId xmlns:p14="http://schemas.microsoft.com/office/powerpoint/2010/main" val="3005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540557" y="337935"/>
            <a:ext cx="3395910" cy="677108"/>
          </a:xfrm>
        </p:spPr>
        <p:txBody>
          <a:bodyPr>
            <a:normAutofit fontScale="90000"/>
          </a:bodyPr>
          <a:lstStyle/>
          <a:p>
            <a:r>
              <a:rPr lang="en-US" sz="4400" dirty="0"/>
              <a:t>ROC Curve:</a:t>
            </a:r>
            <a:endParaRPr lang="en-US" i="1" dirty="0"/>
          </a:p>
        </p:txBody>
      </p:sp>
      <p:pic>
        <p:nvPicPr>
          <p:cNvPr id="2" name="Picture 1">
            <a:extLst>
              <a:ext uri="{FF2B5EF4-FFF2-40B4-BE49-F238E27FC236}">
                <a16:creationId xmlns:a16="http://schemas.microsoft.com/office/drawing/2014/main" id="{2FAE9FDC-1A86-406B-B3FD-C028F2102168}"/>
              </a:ext>
            </a:extLst>
          </p:cNvPr>
          <p:cNvPicPr>
            <a:picLocks noChangeAspect="1"/>
          </p:cNvPicPr>
          <p:nvPr/>
        </p:nvPicPr>
        <p:blipFill>
          <a:blip r:embed="rId3"/>
          <a:stretch>
            <a:fillRect/>
          </a:stretch>
        </p:blipFill>
        <p:spPr>
          <a:xfrm>
            <a:off x="5001937" y="0"/>
            <a:ext cx="6858000" cy="6858000"/>
          </a:xfrm>
          <a:prstGeom prst="rect">
            <a:avLst/>
          </a:prstGeom>
        </p:spPr>
      </p:pic>
      <p:pic>
        <p:nvPicPr>
          <p:cNvPr id="4" name="Picture 3">
            <a:extLst>
              <a:ext uri="{FF2B5EF4-FFF2-40B4-BE49-F238E27FC236}">
                <a16:creationId xmlns:a16="http://schemas.microsoft.com/office/drawing/2014/main" id="{9A22576E-6C0B-4CEA-A590-0A1B20BA1EE7}"/>
              </a:ext>
            </a:extLst>
          </p:cNvPr>
          <p:cNvPicPr>
            <a:picLocks noChangeAspect="1"/>
          </p:cNvPicPr>
          <p:nvPr/>
        </p:nvPicPr>
        <p:blipFill>
          <a:blip r:embed="rId4"/>
          <a:stretch>
            <a:fillRect/>
          </a:stretch>
        </p:blipFill>
        <p:spPr>
          <a:xfrm>
            <a:off x="8169678" y="3658953"/>
            <a:ext cx="3200400" cy="2143125"/>
          </a:xfrm>
          <a:prstGeom prst="rect">
            <a:avLst/>
          </a:prstGeom>
        </p:spPr>
      </p:pic>
      <p:sp>
        <p:nvSpPr>
          <p:cNvPr id="3" name="TextBox 2">
            <a:extLst>
              <a:ext uri="{FF2B5EF4-FFF2-40B4-BE49-F238E27FC236}">
                <a16:creationId xmlns:a16="http://schemas.microsoft.com/office/drawing/2014/main" id="{EAAF5BA1-6045-4A5B-B1FF-C0A6B9AF8469}"/>
              </a:ext>
            </a:extLst>
          </p:cNvPr>
          <p:cNvSpPr txBox="1"/>
          <p:nvPr/>
        </p:nvSpPr>
        <p:spPr>
          <a:xfrm rot="16200000">
            <a:off x="4618713" y="3052859"/>
            <a:ext cx="1256306" cy="369332"/>
          </a:xfrm>
          <a:prstGeom prst="rect">
            <a:avLst/>
          </a:prstGeom>
          <a:solidFill>
            <a:schemeClr val="bg1"/>
          </a:solidFill>
        </p:spPr>
        <p:txBody>
          <a:bodyPr wrap="square" lIns="0" tIns="0" rIns="0" bIns="0" rtlCol="0">
            <a:spAutoFit/>
          </a:bodyPr>
          <a:lstStyle/>
          <a:p>
            <a:pPr algn="ctr"/>
            <a:r>
              <a:rPr lang="en-US" sz="2400" b="1" dirty="0">
                <a:gradFill>
                  <a:gsLst>
                    <a:gs pos="2917">
                      <a:schemeClr val="tx1"/>
                    </a:gs>
                    <a:gs pos="30000">
                      <a:schemeClr val="tx1"/>
                    </a:gs>
                  </a:gsLst>
                  <a:lin ang="5400000" scaled="0"/>
                </a:gradFill>
              </a:rPr>
              <a:t>TPR</a:t>
            </a:r>
          </a:p>
        </p:txBody>
      </p:sp>
      <p:sp>
        <p:nvSpPr>
          <p:cNvPr id="6" name="TextBox 5">
            <a:extLst>
              <a:ext uri="{FF2B5EF4-FFF2-40B4-BE49-F238E27FC236}">
                <a16:creationId xmlns:a16="http://schemas.microsoft.com/office/drawing/2014/main" id="{BE60F883-87DA-448C-B213-93926057AF8C}"/>
              </a:ext>
            </a:extLst>
          </p:cNvPr>
          <p:cNvSpPr txBox="1"/>
          <p:nvPr/>
        </p:nvSpPr>
        <p:spPr>
          <a:xfrm>
            <a:off x="5803124" y="6211669"/>
            <a:ext cx="5658394" cy="646331"/>
          </a:xfrm>
          <a:prstGeom prst="rect">
            <a:avLst/>
          </a:prstGeom>
          <a:solidFill>
            <a:schemeClr val="bg1"/>
          </a:solid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0.0            0.2            0.4            0.6            0.8            1.0</a:t>
            </a:r>
          </a:p>
          <a:p>
            <a:pPr algn="ctr"/>
            <a:r>
              <a:rPr lang="en-US" sz="2400" b="1" dirty="0">
                <a:gradFill>
                  <a:gsLst>
                    <a:gs pos="2917">
                      <a:schemeClr val="tx1"/>
                    </a:gs>
                    <a:gs pos="30000">
                      <a:schemeClr val="tx1"/>
                    </a:gs>
                  </a:gsLst>
                  <a:lin ang="5400000" scaled="0"/>
                </a:gradFill>
              </a:rPr>
              <a:t>FPR</a:t>
            </a:r>
          </a:p>
        </p:txBody>
      </p:sp>
      <p:sp>
        <p:nvSpPr>
          <p:cNvPr id="5" name="TextBox 4">
            <a:extLst>
              <a:ext uri="{FF2B5EF4-FFF2-40B4-BE49-F238E27FC236}">
                <a16:creationId xmlns:a16="http://schemas.microsoft.com/office/drawing/2014/main" id="{29FF9A4C-2DF9-4F1B-B6CC-D794A3C87590}"/>
              </a:ext>
            </a:extLst>
          </p:cNvPr>
          <p:cNvSpPr txBox="1"/>
          <p:nvPr/>
        </p:nvSpPr>
        <p:spPr>
          <a:xfrm>
            <a:off x="548640" y="1160901"/>
            <a:ext cx="3495796" cy="5539978"/>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2917">
                      <a:schemeClr val="tx1"/>
                    </a:gs>
                    <a:gs pos="30000">
                      <a:schemeClr val="tx1"/>
                    </a:gs>
                  </a:gsLst>
                  <a:lin ang="5400000" scaled="0"/>
                </a:gradFill>
              </a:rPr>
              <a:t>sort test cases by their score from the model</a:t>
            </a:r>
          </a:p>
          <a:p>
            <a:pPr marL="342900" indent="-342900">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buFont typeface="Arial" panose="020B0604020202020204" pitchFamily="34" charset="0"/>
              <a:buChar char="•"/>
            </a:pPr>
            <a:r>
              <a:rPr lang="en-US" sz="2400" dirty="0">
                <a:gradFill>
                  <a:gsLst>
                    <a:gs pos="2917">
                      <a:schemeClr val="tx1"/>
                    </a:gs>
                    <a:gs pos="30000">
                      <a:schemeClr val="tx1"/>
                    </a:gs>
                  </a:gsLst>
                  <a:lin ang="5400000" scaled="0"/>
                </a:gradFill>
              </a:rPr>
              <a:t>march along the sequence, stepping up for positives and right for negatives</a:t>
            </a:r>
          </a:p>
          <a:p>
            <a:endParaRPr lang="en-US" sz="2400" dirty="0">
              <a:gradFill>
                <a:gsLst>
                  <a:gs pos="2917">
                    <a:schemeClr val="tx1"/>
                  </a:gs>
                  <a:gs pos="30000">
                    <a:schemeClr val="tx1"/>
                  </a:gs>
                </a:gsLst>
                <a:lin ang="5400000" scaled="0"/>
              </a:gradFill>
            </a:endParaRPr>
          </a:p>
          <a:p>
            <a:r>
              <a:rPr lang="en-US" sz="2400" dirty="0">
                <a:gradFill>
                  <a:gsLst>
                    <a:gs pos="2917">
                      <a:schemeClr val="tx1"/>
                    </a:gs>
                    <a:gs pos="30000">
                      <a:schemeClr val="tx1"/>
                    </a:gs>
                  </a:gsLst>
                  <a:lin ang="5400000" scaled="0"/>
                </a:gradFill>
              </a:rPr>
              <a:t>This is the same as scanning across possible cutoff threshold values.</a:t>
            </a:r>
          </a:p>
          <a:p>
            <a:endParaRPr lang="en-US" sz="2400" dirty="0">
              <a:gradFill>
                <a:gsLst>
                  <a:gs pos="2917">
                    <a:schemeClr val="tx1"/>
                  </a:gs>
                  <a:gs pos="30000">
                    <a:schemeClr val="tx1"/>
                  </a:gs>
                </a:gsLst>
                <a:lin ang="5400000" scaled="0"/>
              </a:gradFill>
            </a:endParaRPr>
          </a:p>
          <a:p>
            <a:r>
              <a:rPr lang="en-US" sz="2400" dirty="0">
                <a:gradFill>
                  <a:gsLst>
                    <a:gs pos="2917">
                      <a:schemeClr val="tx1"/>
                    </a:gs>
                    <a:gs pos="30000">
                      <a:schemeClr val="tx1"/>
                    </a:gs>
                  </a:gsLst>
                  <a:lin ang="5400000" scaled="0"/>
                </a:gradFill>
              </a:rPr>
              <a:t>The slope of the curve shows the concentration of positives</a:t>
            </a:r>
            <a:r>
              <a:rPr lang="en-US" sz="20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161186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B5897F-0B97-45FF-B14B-A90914DE3D0F}"/>
              </a:ext>
            </a:extLst>
          </p:cNvPr>
          <p:cNvPicPr>
            <a:picLocks noChangeAspect="1"/>
          </p:cNvPicPr>
          <p:nvPr/>
        </p:nvPicPr>
        <p:blipFill>
          <a:blip r:embed="rId3"/>
          <a:stretch>
            <a:fillRect/>
          </a:stretch>
        </p:blipFill>
        <p:spPr>
          <a:xfrm>
            <a:off x="0" y="2648438"/>
            <a:ext cx="12192000" cy="4196756"/>
          </a:xfrm>
          <a:prstGeom prst="rect">
            <a:avLst/>
          </a:prstGeom>
        </p:spPr>
      </p:pic>
      <p:pic>
        <p:nvPicPr>
          <p:cNvPr id="4" name="Picture 3">
            <a:extLst>
              <a:ext uri="{FF2B5EF4-FFF2-40B4-BE49-F238E27FC236}">
                <a16:creationId xmlns:a16="http://schemas.microsoft.com/office/drawing/2014/main" id="{43A3DBB0-ECA5-4FBA-966C-218F33611A48}"/>
              </a:ext>
            </a:extLst>
          </p:cNvPr>
          <p:cNvPicPr>
            <a:picLocks noChangeAspect="1"/>
          </p:cNvPicPr>
          <p:nvPr/>
        </p:nvPicPr>
        <p:blipFill>
          <a:blip r:embed="rId4"/>
          <a:stretch>
            <a:fillRect/>
          </a:stretch>
        </p:blipFill>
        <p:spPr>
          <a:xfrm>
            <a:off x="797859" y="90774"/>
            <a:ext cx="10596282" cy="2639319"/>
          </a:xfrm>
          <a:prstGeom prst="rect">
            <a:avLst/>
          </a:prstGeom>
        </p:spPr>
      </p:pic>
    </p:spTree>
    <p:extLst>
      <p:ext uri="{BB962C8B-B14F-4D97-AF65-F5344CB8AC3E}">
        <p14:creationId xmlns:p14="http://schemas.microsoft.com/office/powerpoint/2010/main" val="3446311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18085D-E8C0-492F-9C5C-94D48A3A6C78}"/>
              </a:ext>
            </a:extLst>
          </p:cNvPr>
          <p:cNvSpPr>
            <a:spLocks noGrp="1"/>
          </p:cNvSpPr>
          <p:nvPr>
            <p:ph type="title"/>
          </p:nvPr>
        </p:nvSpPr>
        <p:spPr>
          <a:xfrm>
            <a:off x="831850" y="1709739"/>
            <a:ext cx="10515600" cy="1795462"/>
          </a:xfrm>
        </p:spPr>
        <p:txBody>
          <a:bodyPr/>
          <a:lstStyle/>
          <a:p>
            <a:r>
              <a:rPr lang="en-US" dirty="0"/>
              <a:t>What is RL?</a:t>
            </a:r>
          </a:p>
        </p:txBody>
      </p:sp>
      <p:sp>
        <p:nvSpPr>
          <p:cNvPr id="6" name="Text Placeholder 5">
            <a:extLst>
              <a:ext uri="{FF2B5EF4-FFF2-40B4-BE49-F238E27FC236}">
                <a16:creationId xmlns:a16="http://schemas.microsoft.com/office/drawing/2014/main" id="{B1A858A8-3242-463D-BAED-071BE998492B}"/>
              </a:ext>
            </a:extLst>
          </p:cNvPr>
          <p:cNvSpPr>
            <a:spLocks noGrp="1"/>
          </p:cNvSpPr>
          <p:nvPr>
            <p:ph type="body" idx="1"/>
          </p:nvPr>
        </p:nvSpPr>
        <p:spPr>
          <a:xfrm>
            <a:off x="831850" y="3581278"/>
            <a:ext cx="10515600" cy="3018814"/>
          </a:xfrm>
        </p:spPr>
        <p:txBody>
          <a:bodyPr>
            <a:normAutofit/>
          </a:bodyPr>
          <a:lstStyle/>
          <a:p>
            <a:r>
              <a:rPr lang="en-US" dirty="0"/>
              <a:t>RL expands on statistical machine learning to include outcome values, in sequential models with feedback.  </a:t>
            </a:r>
          </a:p>
          <a:p>
            <a:endParaRPr lang="en-US" dirty="0"/>
          </a:p>
          <a:p>
            <a:r>
              <a:rPr lang="en-US" dirty="0"/>
              <a:t>Think of learning a </a:t>
            </a:r>
            <a:r>
              <a:rPr lang="en-US" i="1" dirty="0"/>
              <a:t>control </a:t>
            </a:r>
            <a:r>
              <a:rPr lang="en-US" dirty="0"/>
              <a:t>or </a:t>
            </a:r>
            <a:r>
              <a:rPr lang="en-US" i="1" dirty="0"/>
              <a:t>policy</a:t>
            </a:r>
            <a:r>
              <a:rPr lang="en-US" dirty="0"/>
              <a:t> function.</a:t>
            </a:r>
          </a:p>
          <a:p>
            <a:endParaRPr lang="en-US" dirty="0"/>
          </a:p>
          <a:p>
            <a:r>
              <a:rPr lang="en-US" dirty="0"/>
              <a:t>“Episodic” learning by “trail &amp; evaluation”</a:t>
            </a:r>
          </a:p>
        </p:txBody>
      </p:sp>
    </p:spTree>
    <p:extLst>
      <p:ext uri="{BB962C8B-B14F-4D97-AF65-F5344CB8AC3E}">
        <p14:creationId xmlns:p14="http://schemas.microsoft.com/office/powerpoint/2010/main" val="26960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3459-052E-458B-B106-A6F774FFE2F0}"/>
              </a:ext>
            </a:extLst>
          </p:cNvPr>
          <p:cNvSpPr>
            <a:spLocks noGrp="1"/>
          </p:cNvSpPr>
          <p:nvPr>
            <p:ph type="title"/>
          </p:nvPr>
        </p:nvSpPr>
        <p:spPr>
          <a:xfrm>
            <a:off x="838200" y="281456"/>
            <a:ext cx="10515600" cy="514106"/>
          </a:xfrm>
        </p:spPr>
        <p:txBody>
          <a:bodyPr>
            <a:normAutofit/>
          </a:bodyPr>
          <a:lstStyle/>
          <a:p>
            <a:r>
              <a:rPr lang="en-US" sz="2800" dirty="0"/>
              <a:t>Domains where RL is applied</a:t>
            </a:r>
          </a:p>
        </p:txBody>
      </p:sp>
      <p:sp>
        <p:nvSpPr>
          <p:cNvPr id="3" name="Content Placeholder 2">
            <a:extLst>
              <a:ext uri="{FF2B5EF4-FFF2-40B4-BE49-F238E27FC236}">
                <a16:creationId xmlns:a16="http://schemas.microsoft.com/office/drawing/2014/main" id="{83E92BBC-9BDF-4EA3-B99C-41BB1F2EB3DF}"/>
              </a:ext>
            </a:extLst>
          </p:cNvPr>
          <p:cNvSpPr>
            <a:spLocks noGrp="1"/>
          </p:cNvSpPr>
          <p:nvPr>
            <p:ph idx="1"/>
          </p:nvPr>
        </p:nvSpPr>
        <p:spPr/>
        <p:txBody>
          <a:bodyPr>
            <a:noAutofit/>
          </a:bodyPr>
          <a:lstStyle/>
          <a:p>
            <a:pPr>
              <a:lnSpc>
                <a:spcPct val="100000"/>
              </a:lnSpc>
            </a:pPr>
            <a:r>
              <a:rPr lang="en-US" sz="2000" dirty="0">
                <a:latin typeface="+mj-lt"/>
              </a:rPr>
              <a:t>Process control (think robots)</a:t>
            </a:r>
          </a:p>
          <a:p>
            <a:pPr lvl="1">
              <a:lnSpc>
                <a:spcPct val="100000"/>
              </a:lnSpc>
            </a:pPr>
            <a:r>
              <a:rPr lang="en-US" sz="2000" dirty="0">
                <a:latin typeface="+mj-lt"/>
              </a:rPr>
              <a:t>Use sensor feedback to learn a control function (a </a:t>
            </a:r>
            <a:r>
              <a:rPr lang="en-US" sz="2000" i="1" dirty="0">
                <a:latin typeface="+mj-lt"/>
              </a:rPr>
              <a:t>policy)</a:t>
            </a:r>
            <a:endParaRPr lang="en-US" sz="2000" dirty="0">
              <a:latin typeface="+mj-lt"/>
            </a:endParaRPr>
          </a:p>
          <a:p>
            <a:pPr>
              <a:lnSpc>
                <a:spcPct val="100000"/>
              </a:lnSpc>
            </a:pPr>
            <a:r>
              <a:rPr lang="en-US" sz="2000" i="1" dirty="0" err="1">
                <a:latin typeface="+mj-lt"/>
              </a:rPr>
              <a:t>AutoScale</a:t>
            </a:r>
            <a:r>
              <a:rPr lang="en-US" sz="2000" i="1" dirty="0">
                <a:latin typeface="+mj-lt"/>
              </a:rPr>
              <a:t>: </a:t>
            </a:r>
            <a:r>
              <a:rPr lang="en-US" sz="2000" dirty="0">
                <a:latin typeface="+mj-lt"/>
              </a:rPr>
              <a:t>Dynamic resource optimization</a:t>
            </a:r>
          </a:p>
          <a:p>
            <a:pPr lvl="1">
              <a:lnSpc>
                <a:spcPct val="100000"/>
              </a:lnSpc>
            </a:pPr>
            <a:r>
              <a:rPr lang="en-US" sz="2000" dirty="0">
                <a:latin typeface="+mj-lt"/>
              </a:rPr>
              <a:t>Adjust capacity using current levels to predict future needs. </a:t>
            </a:r>
          </a:p>
          <a:p>
            <a:pPr>
              <a:lnSpc>
                <a:spcPct val="100000"/>
              </a:lnSpc>
            </a:pPr>
            <a:r>
              <a:rPr lang="en-US" sz="2000" dirty="0">
                <a:latin typeface="+mj-lt"/>
              </a:rPr>
              <a:t>“Bandit” problems</a:t>
            </a:r>
          </a:p>
          <a:p>
            <a:pPr lvl="1">
              <a:lnSpc>
                <a:spcPct val="100000"/>
              </a:lnSpc>
            </a:pPr>
            <a:r>
              <a:rPr lang="en-US" sz="2000" dirty="0">
                <a:latin typeface="+mj-lt"/>
              </a:rPr>
              <a:t>Learn the best choice of advertisements to display. </a:t>
            </a:r>
          </a:p>
          <a:p>
            <a:pPr>
              <a:lnSpc>
                <a:spcPct val="100000"/>
              </a:lnSpc>
            </a:pPr>
            <a:r>
              <a:rPr lang="en-US" sz="2000" dirty="0">
                <a:latin typeface="+mj-lt"/>
              </a:rPr>
              <a:t>Dialog systems</a:t>
            </a:r>
          </a:p>
          <a:p>
            <a:pPr lvl="1">
              <a:lnSpc>
                <a:spcPct val="100000"/>
              </a:lnSpc>
            </a:pPr>
            <a:r>
              <a:rPr lang="en-US" sz="2000" dirty="0">
                <a:latin typeface="+mj-lt"/>
              </a:rPr>
              <a:t>“Chatbots”</a:t>
            </a:r>
          </a:p>
          <a:p>
            <a:pPr>
              <a:lnSpc>
                <a:spcPct val="100000"/>
              </a:lnSpc>
            </a:pPr>
            <a:r>
              <a:rPr lang="en-US" sz="2000" dirty="0">
                <a:latin typeface="+mj-lt"/>
              </a:rPr>
              <a:t>Personalized recommendations</a:t>
            </a:r>
          </a:p>
          <a:p>
            <a:pPr lvl="1">
              <a:lnSpc>
                <a:spcPct val="100000"/>
              </a:lnSpc>
            </a:pPr>
            <a:r>
              <a:rPr lang="en-US" sz="2000" dirty="0">
                <a:latin typeface="+mj-lt"/>
              </a:rPr>
              <a:t>Recommend items based on a person’s previous purchases</a:t>
            </a:r>
          </a:p>
          <a:p>
            <a:pPr>
              <a:lnSpc>
                <a:spcPct val="100000"/>
              </a:lnSpc>
            </a:pPr>
            <a:endParaRPr lang="en-US" sz="2000" i="1" dirty="0">
              <a:latin typeface="+mj-lt"/>
            </a:endParaRPr>
          </a:p>
        </p:txBody>
      </p:sp>
    </p:spTree>
    <p:extLst>
      <p:ext uri="{BB962C8B-B14F-4D97-AF65-F5344CB8AC3E}">
        <p14:creationId xmlns:p14="http://schemas.microsoft.com/office/powerpoint/2010/main" val="412029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0B4059-1AFC-47E4-8DBF-7F2D519675AF}"/>
              </a:ext>
            </a:extLst>
          </p:cNvPr>
          <p:cNvPicPr>
            <a:picLocks noChangeAspect="1"/>
          </p:cNvPicPr>
          <p:nvPr/>
        </p:nvPicPr>
        <p:blipFill>
          <a:blip r:embed="rId2"/>
          <a:stretch>
            <a:fillRect/>
          </a:stretch>
        </p:blipFill>
        <p:spPr>
          <a:xfrm>
            <a:off x="687227" y="0"/>
            <a:ext cx="10817546" cy="6858000"/>
          </a:xfrm>
          <a:prstGeom prst="rect">
            <a:avLst/>
          </a:prstGeom>
        </p:spPr>
      </p:pic>
    </p:spTree>
    <p:extLst>
      <p:ext uri="{BB962C8B-B14F-4D97-AF65-F5344CB8AC3E}">
        <p14:creationId xmlns:p14="http://schemas.microsoft.com/office/powerpoint/2010/main" val="262915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9CEF-4620-4F8B-88CD-F49BC6FE4054}"/>
              </a:ext>
            </a:extLst>
          </p:cNvPr>
          <p:cNvSpPr>
            <a:spLocks noGrp="1"/>
          </p:cNvSpPr>
          <p:nvPr>
            <p:ph type="title"/>
          </p:nvPr>
        </p:nvSpPr>
        <p:spPr>
          <a:xfrm>
            <a:off x="838200" y="365126"/>
            <a:ext cx="10515600" cy="405974"/>
          </a:xfrm>
        </p:spPr>
        <p:txBody>
          <a:bodyPr>
            <a:normAutofit fontScale="90000"/>
          </a:bodyPr>
          <a:lstStyle/>
          <a:p>
            <a:r>
              <a:rPr lang="en-US" sz="2800" dirty="0"/>
              <a:t>Supervised Machine Learning uses labels to learn to predict from features</a:t>
            </a:r>
          </a:p>
        </p:txBody>
      </p:sp>
      <p:sp>
        <p:nvSpPr>
          <p:cNvPr id="3" name="Rectangle: Diagonal Corners Rounded 2">
            <a:extLst>
              <a:ext uri="{FF2B5EF4-FFF2-40B4-BE49-F238E27FC236}">
                <a16:creationId xmlns:a16="http://schemas.microsoft.com/office/drawing/2014/main" id="{16C13026-7824-4966-8A51-816ED18A8EC7}"/>
              </a:ext>
            </a:extLst>
          </p:cNvPr>
          <p:cNvSpPr/>
          <p:nvPr/>
        </p:nvSpPr>
        <p:spPr>
          <a:xfrm>
            <a:off x="3282950" y="3841750"/>
            <a:ext cx="2241550" cy="781050"/>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a:t>
            </a:r>
          </a:p>
        </p:txBody>
      </p:sp>
      <p:sp>
        <p:nvSpPr>
          <p:cNvPr id="4" name="Rectangle: Diagonal Corners Rounded 3">
            <a:extLst>
              <a:ext uri="{FF2B5EF4-FFF2-40B4-BE49-F238E27FC236}">
                <a16:creationId xmlns:a16="http://schemas.microsoft.com/office/drawing/2014/main" id="{B69EF929-711C-4A46-892D-6E547A7F3DA4}"/>
              </a:ext>
            </a:extLst>
          </p:cNvPr>
          <p:cNvSpPr/>
          <p:nvPr/>
        </p:nvSpPr>
        <p:spPr>
          <a:xfrm>
            <a:off x="3282950" y="1525375"/>
            <a:ext cx="2241550" cy="781050"/>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sp>
        <p:nvSpPr>
          <p:cNvPr id="5" name="Arrow: Pentagon 4">
            <a:extLst>
              <a:ext uri="{FF2B5EF4-FFF2-40B4-BE49-F238E27FC236}">
                <a16:creationId xmlns:a16="http://schemas.microsoft.com/office/drawing/2014/main" id="{DACD6C68-CBE3-43D5-88AC-FB30270034D0}"/>
              </a:ext>
            </a:extLst>
          </p:cNvPr>
          <p:cNvSpPr/>
          <p:nvPr/>
        </p:nvSpPr>
        <p:spPr>
          <a:xfrm>
            <a:off x="2708275" y="1837597"/>
            <a:ext cx="527050" cy="1206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E37694E-0151-4E5B-87C4-BE29DAC03321}"/>
              </a:ext>
            </a:extLst>
          </p:cNvPr>
          <p:cNvSpPr txBox="1"/>
          <p:nvPr/>
        </p:nvSpPr>
        <p:spPr>
          <a:xfrm>
            <a:off x="986329" y="1713256"/>
            <a:ext cx="1721946" cy="369332"/>
          </a:xfrm>
          <a:prstGeom prst="rect">
            <a:avLst/>
          </a:prstGeom>
          <a:noFill/>
        </p:spPr>
        <p:txBody>
          <a:bodyPr wrap="none" rtlCol="0">
            <a:spAutoFit/>
          </a:bodyPr>
          <a:lstStyle/>
          <a:p>
            <a:r>
              <a:rPr lang="en-US" dirty="0"/>
              <a:t>Current features</a:t>
            </a:r>
          </a:p>
        </p:txBody>
      </p:sp>
      <p:sp>
        <p:nvSpPr>
          <p:cNvPr id="7" name="Arrow: Pentagon 6">
            <a:extLst>
              <a:ext uri="{FF2B5EF4-FFF2-40B4-BE49-F238E27FC236}">
                <a16:creationId xmlns:a16="http://schemas.microsoft.com/office/drawing/2014/main" id="{CC4481B0-0C60-41F6-9BCD-C7AFB19956EB}"/>
              </a:ext>
            </a:extLst>
          </p:cNvPr>
          <p:cNvSpPr/>
          <p:nvPr/>
        </p:nvSpPr>
        <p:spPr>
          <a:xfrm>
            <a:off x="2708275" y="4244975"/>
            <a:ext cx="527050" cy="1206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D3569FA-8E7F-46E9-836A-0E50EC5142F0}"/>
              </a:ext>
            </a:extLst>
          </p:cNvPr>
          <p:cNvSpPr txBox="1"/>
          <p:nvPr/>
        </p:nvSpPr>
        <p:spPr>
          <a:xfrm>
            <a:off x="989215" y="4107934"/>
            <a:ext cx="1719060" cy="369332"/>
          </a:xfrm>
          <a:prstGeom prst="rect">
            <a:avLst/>
          </a:prstGeom>
          <a:noFill/>
        </p:spPr>
        <p:txBody>
          <a:bodyPr wrap="none" rtlCol="0">
            <a:spAutoFit/>
          </a:bodyPr>
          <a:lstStyle/>
          <a:p>
            <a:r>
              <a:rPr lang="en-US" dirty="0"/>
              <a:t>Historic features</a:t>
            </a:r>
          </a:p>
        </p:txBody>
      </p:sp>
      <p:sp>
        <p:nvSpPr>
          <p:cNvPr id="9" name="Arrow: Pentagon 8">
            <a:extLst>
              <a:ext uri="{FF2B5EF4-FFF2-40B4-BE49-F238E27FC236}">
                <a16:creationId xmlns:a16="http://schemas.microsoft.com/office/drawing/2014/main" id="{A603E9EC-5F85-4318-B02B-0D8B747955B8}"/>
              </a:ext>
            </a:extLst>
          </p:cNvPr>
          <p:cNvSpPr/>
          <p:nvPr/>
        </p:nvSpPr>
        <p:spPr>
          <a:xfrm rot="10800000">
            <a:off x="5572125" y="4232275"/>
            <a:ext cx="527050" cy="1206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81B0E6C-7DF4-43B8-86DC-ACF6C403200B}"/>
              </a:ext>
            </a:extLst>
          </p:cNvPr>
          <p:cNvSpPr txBox="1"/>
          <p:nvPr/>
        </p:nvSpPr>
        <p:spPr>
          <a:xfrm>
            <a:off x="6096000" y="4107934"/>
            <a:ext cx="1216872" cy="369332"/>
          </a:xfrm>
          <a:prstGeom prst="rect">
            <a:avLst/>
          </a:prstGeom>
          <a:noFill/>
        </p:spPr>
        <p:txBody>
          <a:bodyPr wrap="none" rtlCol="0">
            <a:spAutoFit/>
          </a:bodyPr>
          <a:lstStyle/>
          <a:p>
            <a:r>
              <a:rPr lang="en-US" dirty="0"/>
              <a:t>Data labels</a:t>
            </a:r>
          </a:p>
        </p:txBody>
      </p:sp>
      <p:sp>
        <p:nvSpPr>
          <p:cNvPr id="11" name="Arrow: Pentagon 10">
            <a:extLst>
              <a:ext uri="{FF2B5EF4-FFF2-40B4-BE49-F238E27FC236}">
                <a16:creationId xmlns:a16="http://schemas.microsoft.com/office/drawing/2014/main" id="{5951744F-A1E9-4BD4-9F0E-12EA13D0B3E1}"/>
              </a:ext>
            </a:extLst>
          </p:cNvPr>
          <p:cNvSpPr/>
          <p:nvPr/>
        </p:nvSpPr>
        <p:spPr>
          <a:xfrm>
            <a:off x="5568952" y="1837597"/>
            <a:ext cx="527050" cy="120650"/>
          </a:xfrm>
          <a:prstGeom prst="homePlat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B5E3937-2AE9-4940-B508-7070E0F301A1}"/>
              </a:ext>
            </a:extLst>
          </p:cNvPr>
          <p:cNvSpPr txBox="1"/>
          <p:nvPr/>
        </p:nvSpPr>
        <p:spPr>
          <a:xfrm>
            <a:off x="6092827" y="1713256"/>
            <a:ext cx="1141851" cy="369332"/>
          </a:xfrm>
          <a:prstGeom prst="rect">
            <a:avLst/>
          </a:prstGeom>
          <a:noFill/>
        </p:spPr>
        <p:txBody>
          <a:bodyPr wrap="none" rtlCol="0">
            <a:spAutoFit/>
          </a:bodyPr>
          <a:lstStyle/>
          <a:p>
            <a:r>
              <a:rPr lang="en-US" dirty="0"/>
              <a:t>Prediction</a:t>
            </a:r>
          </a:p>
        </p:txBody>
      </p:sp>
      <p:cxnSp>
        <p:nvCxnSpPr>
          <p:cNvPr id="15" name="Straight Arrow Connector 14">
            <a:extLst>
              <a:ext uri="{FF2B5EF4-FFF2-40B4-BE49-F238E27FC236}">
                <a16:creationId xmlns:a16="http://schemas.microsoft.com/office/drawing/2014/main" id="{5A640E46-584A-4828-825E-A678815B0020}"/>
              </a:ext>
            </a:extLst>
          </p:cNvPr>
          <p:cNvCxnSpPr>
            <a:stCxn id="3" idx="3"/>
            <a:endCxn id="4" idx="1"/>
          </p:cNvCxnSpPr>
          <p:nvPr/>
        </p:nvCxnSpPr>
        <p:spPr>
          <a:xfrm flipV="1">
            <a:off x="4403725" y="2306425"/>
            <a:ext cx="0" cy="1535325"/>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CA058C30-D8C4-41F2-9FE4-9177892B673F}"/>
              </a:ext>
            </a:extLst>
          </p:cNvPr>
          <p:cNvSpPr/>
          <p:nvPr/>
        </p:nvSpPr>
        <p:spPr>
          <a:xfrm>
            <a:off x="3841750" y="2820775"/>
            <a:ext cx="1155700" cy="481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Tree>
    <p:extLst>
      <p:ext uri="{BB962C8B-B14F-4D97-AF65-F5344CB8AC3E}">
        <p14:creationId xmlns:p14="http://schemas.microsoft.com/office/powerpoint/2010/main" val="104223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9CEF-4620-4F8B-88CD-F49BC6FE4054}"/>
              </a:ext>
            </a:extLst>
          </p:cNvPr>
          <p:cNvSpPr>
            <a:spLocks noGrp="1"/>
          </p:cNvSpPr>
          <p:nvPr>
            <p:ph type="title"/>
          </p:nvPr>
        </p:nvSpPr>
        <p:spPr>
          <a:xfrm>
            <a:off x="838200" y="365126"/>
            <a:ext cx="10515600" cy="405974"/>
          </a:xfrm>
        </p:spPr>
        <p:txBody>
          <a:bodyPr>
            <a:normAutofit fontScale="90000"/>
          </a:bodyPr>
          <a:lstStyle/>
          <a:p>
            <a:r>
              <a:rPr lang="en-US" sz="2800" dirty="0"/>
              <a:t>Reinforcement Learning computational components,</a:t>
            </a:r>
            <a:br>
              <a:rPr lang="en-US" sz="2800" dirty="0"/>
            </a:br>
            <a:r>
              <a:rPr lang="en-US" sz="2800" dirty="0"/>
              <a:t>in comparison, includes explicit rewards &amp; actions. </a:t>
            </a:r>
          </a:p>
        </p:txBody>
      </p:sp>
      <p:sp>
        <p:nvSpPr>
          <p:cNvPr id="3" name="Rectangle: Diagonal Corners Rounded 2">
            <a:extLst>
              <a:ext uri="{FF2B5EF4-FFF2-40B4-BE49-F238E27FC236}">
                <a16:creationId xmlns:a16="http://schemas.microsoft.com/office/drawing/2014/main" id="{16C13026-7824-4966-8A51-816ED18A8EC7}"/>
              </a:ext>
            </a:extLst>
          </p:cNvPr>
          <p:cNvSpPr/>
          <p:nvPr/>
        </p:nvSpPr>
        <p:spPr>
          <a:xfrm>
            <a:off x="3282950" y="4633072"/>
            <a:ext cx="2241550" cy="781050"/>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 </a:t>
            </a:r>
          </a:p>
        </p:txBody>
      </p:sp>
      <p:sp>
        <p:nvSpPr>
          <p:cNvPr id="4" name="Rectangle: Diagonal Corners Rounded 3">
            <a:extLst>
              <a:ext uri="{FF2B5EF4-FFF2-40B4-BE49-F238E27FC236}">
                <a16:creationId xmlns:a16="http://schemas.microsoft.com/office/drawing/2014/main" id="{B69EF929-711C-4A46-892D-6E547A7F3DA4}"/>
              </a:ext>
            </a:extLst>
          </p:cNvPr>
          <p:cNvSpPr/>
          <p:nvPr/>
        </p:nvSpPr>
        <p:spPr>
          <a:xfrm>
            <a:off x="3282950" y="2316697"/>
            <a:ext cx="2241550" cy="781050"/>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Agent</a:t>
            </a:r>
          </a:p>
        </p:txBody>
      </p:sp>
      <p:sp>
        <p:nvSpPr>
          <p:cNvPr id="6" name="TextBox 5">
            <a:extLst>
              <a:ext uri="{FF2B5EF4-FFF2-40B4-BE49-F238E27FC236}">
                <a16:creationId xmlns:a16="http://schemas.microsoft.com/office/drawing/2014/main" id="{2E37694E-0151-4E5B-87C4-BE29DAC03321}"/>
              </a:ext>
            </a:extLst>
          </p:cNvPr>
          <p:cNvSpPr txBox="1"/>
          <p:nvPr/>
        </p:nvSpPr>
        <p:spPr>
          <a:xfrm>
            <a:off x="1405327" y="2392937"/>
            <a:ext cx="1906932" cy="369332"/>
          </a:xfrm>
          <a:prstGeom prst="rect">
            <a:avLst/>
          </a:prstGeom>
          <a:noFill/>
        </p:spPr>
        <p:txBody>
          <a:bodyPr wrap="none" rtlCol="0">
            <a:spAutoFit/>
          </a:bodyPr>
          <a:lstStyle/>
          <a:p>
            <a:r>
              <a:rPr lang="en-US" dirty="0"/>
              <a:t>Observed features</a:t>
            </a:r>
          </a:p>
        </p:txBody>
      </p:sp>
      <p:sp>
        <p:nvSpPr>
          <p:cNvPr id="8" name="TextBox 7">
            <a:extLst>
              <a:ext uri="{FF2B5EF4-FFF2-40B4-BE49-F238E27FC236}">
                <a16:creationId xmlns:a16="http://schemas.microsoft.com/office/drawing/2014/main" id="{2D3569FA-8E7F-46E9-836A-0E50EC5142F0}"/>
              </a:ext>
            </a:extLst>
          </p:cNvPr>
          <p:cNvSpPr txBox="1"/>
          <p:nvPr/>
        </p:nvSpPr>
        <p:spPr>
          <a:xfrm>
            <a:off x="662527" y="4838931"/>
            <a:ext cx="1485600" cy="369332"/>
          </a:xfrm>
          <a:prstGeom prst="rect">
            <a:avLst/>
          </a:prstGeom>
          <a:noFill/>
        </p:spPr>
        <p:txBody>
          <a:bodyPr wrap="none" rtlCol="0">
            <a:spAutoFit/>
          </a:bodyPr>
          <a:lstStyle/>
          <a:p>
            <a:r>
              <a:rPr lang="en-US" dirty="0"/>
              <a:t>State features</a:t>
            </a:r>
          </a:p>
        </p:txBody>
      </p:sp>
      <p:sp>
        <p:nvSpPr>
          <p:cNvPr id="12" name="TextBox 11">
            <a:extLst>
              <a:ext uri="{FF2B5EF4-FFF2-40B4-BE49-F238E27FC236}">
                <a16:creationId xmlns:a16="http://schemas.microsoft.com/office/drawing/2014/main" id="{7B5E3937-2AE9-4940-B508-7070E0F301A1}"/>
              </a:ext>
            </a:extLst>
          </p:cNvPr>
          <p:cNvSpPr txBox="1"/>
          <p:nvPr/>
        </p:nvSpPr>
        <p:spPr>
          <a:xfrm>
            <a:off x="6092826" y="2358805"/>
            <a:ext cx="788999" cy="369332"/>
          </a:xfrm>
          <a:prstGeom prst="rect">
            <a:avLst/>
          </a:prstGeom>
          <a:noFill/>
        </p:spPr>
        <p:txBody>
          <a:bodyPr wrap="none" rtlCol="0">
            <a:spAutoFit/>
          </a:bodyPr>
          <a:lstStyle/>
          <a:p>
            <a:r>
              <a:rPr lang="en-US" dirty="0"/>
              <a:t>Action</a:t>
            </a:r>
          </a:p>
        </p:txBody>
      </p:sp>
      <p:cxnSp>
        <p:nvCxnSpPr>
          <p:cNvPr id="15" name="Straight Arrow Connector 14">
            <a:extLst>
              <a:ext uri="{FF2B5EF4-FFF2-40B4-BE49-F238E27FC236}">
                <a16:creationId xmlns:a16="http://schemas.microsoft.com/office/drawing/2014/main" id="{5A640E46-584A-4828-825E-A678815B0020}"/>
              </a:ext>
            </a:extLst>
          </p:cNvPr>
          <p:cNvCxnSpPr>
            <a:stCxn id="3" idx="3"/>
            <a:endCxn id="4" idx="1"/>
          </p:cNvCxnSpPr>
          <p:nvPr/>
        </p:nvCxnSpPr>
        <p:spPr>
          <a:xfrm flipV="1">
            <a:off x="4403725" y="3097747"/>
            <a:ext cx="0" cy="1535325"/>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CA058C30-D8C4-41F2-9FE4-9177892B673F}"/>
              </a:ext>
            </a:extLst>
          </p:cNvPr>
          <p:cNvSpPr/>
          <p:nvPr/>
        </p:nvSpPr>
        <p:spPr>
          <a:xfrm>
            <a:off x="3841750" y="3612097"/>
            <a:ext cx="1155700" cy="481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a:t>
            </a:r>
          </a:p>
        </p:txBody>
      </p:sp>
      <p:sp>
        <p:nvSpPr>
          <p:cNvPr id="16" name="Rectangle: Diagonal Corners Rounded 15">
            <a:extLst>
              <a:ext uri="{FF2B5EF4-FFF2-40B4-BE49-F238E27FC236}">
                <a16:creationId xmlns:a16="http://schemas.microsoft.com/office/drawing/2014/main" id="{426430AD-084C-4923-9607-62214DA91427}"/>
              </a:ext>
            </a:extLst>
          </p:cNvPr>
          <p:cNvSpPr/>
          <p:nvPr/>
        </p:nvSpPr>
        <p:spPr>
          <a:xfrm>
            <a:off x="9279660" y="1307285"/>
            <a:ext cx="1081757" cy="260198"/>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Train </a:t>
            </a:r>
          </a:p>
        </p:txBody>
      </p:sp>
      <p:sp>
        <p:nvSpPr>
          <p:cNvPr id="17" name="Rectangle: Diagonal Corners Rounded 16">
            <a:extLst>
              <a:ext uri="{FF2B5EF4-FFF2-40B4-BE49-F238E27FC236}">
                <a16:creationId xmlns:a16="http://schemas.microsoft.com/office/drawing/2014/main" id="{31084138-9D47-4BA5-B437-D8DA191E010A}"/>
              </a:ext>
            </a:extLst>
          </p:cNvPr>
          <p:cNvSpPr/>
          <p:nvPr/>
        </p:nvSpPr>
        <p:spPr>
          <a:xfrm>
            <a:off x="9279660" y="535609"/>
            <a:ext cx="1081757" cy="260198"/>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Predict</a:t>
            </a:r>
          </a:p>
        </p:txBody>
      </p:sp>
      <p:sp>
        <p:nvSpPr>
          <p:cNvPr id="18" name="Arrow: Pentagon 17">
            <a:extLst>
              <a:ext uri="{FF2B5EF4-FFF2-40B4-BE49-F238E27FC236}">
                <a16:creationId xmlns:a16="http://schemas.microsoft.com/office/drawing/2014/main" id="{0C8ECA9A-608D-44CC-A18A-FF82866AAB2E}"/>
              </a:ext>
            </a:extLst>
          </p:cNvPr>
          <p:cNvSpPr/>
          <p:nvPr/>
        </p:nvSpPr>
        <p:spPr>
          <a:xfrm>
            <a:off x="9002325" y="639622"/>
            <a:ext cx="254351" cy="4019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9" name="TextBox 18">
            <a:extLst>
              <a:ext uri="{FF2B5EF4-FFF2-40B4-BE49-F238E27FC236}">
                <a16:creationId xmlns:a16="http://schemas.microsoft.com/office/drawing/2014/main" id="{F30C5CA4-89F5-4627-B3FC-82727C1FCDF3}"/>
              </a:ext>
            </a:extLst>
          </p:cNvPr>
          <p:cNvSpPr txBox="1"/>
          <p:nvPr/>
        </p:nvSpPr>
        <p:spPr>
          <a:xfrm>
            <a:off x="8343900" y="598200"/>
            <a:ext cx="846707" cy="246221"/>
          </a:xfrm>
          <a:prstGeom prst="rect">
            <a:avLst/>
          </a:prstGeom>
          <a:noFill/>
        </p:spPr>
        <p:txBody>
          <a:bodyPr wrap="none" rtlCol="0">
            <a:spAutoFit/>
          </a:bodyPr>
          <a:lstStyle/>
          <a:p>
            <a:r>
              <a:rPr lang="en-US" sz="1000" dirty="0"/>
              <a:t>Current data</a:t>
            </a:r>
          </a:p>
        </p:txBody>
      </p:sp>
      <p:sp>
        <p:nvSpPr>
          <p:cNvPr id="20" name="Arrow: Pentagon 19">
            <a:extLst>
              <a:ext uri="{FF2B5EF4-FFF2-40B4-BE49-F238E27FC236}">
                <a16:creationId xmlns:a16="http://schemas.microsoft.com/office/drawing/2014/main" id="{8009C7E5-F99E-418A-A200-1C0A6E23421C}"/>
              </a:ext>
            </a:extLst>
          </p:cNvPr>
          <p:cNvSpPr/>
          <p:nvPr/>
        </p:nvSpPr>
        <p:spPr>
          <a:xfrm>
            <a:off x="9002325" y="1441615"/>
            <a:ext cx="254351" cy="4019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1" name="TextBox 20">
            <a:extLst>
              <a:ext uri="{FF2B5EF4-FFF2-40B4-BE49-F238E27FC236}">
                <a16:creationId xmlns:a16="http://schemas.microsoft.com/office/drawing/2014/main" id="{99E04DC4-B6C4-40F2-B1A5-E1EC6A5901DE}"/>
              </a:ext>
            </a:extLst>
          </p:cNvPr>
          <p:cNvSpPr txBox="1"/>
          <p:nvPr/>
        </p:nvSpPr>
        <p:spPr>
          <a:xfrm>
            <a:off x="8343900" y="1400192"/>
            <a:ext cx="843501" cy="246221"/>
          </a:xfrm>
          <a:prstGeom prst="rect">
            <a:avLst/>
          </a:prstGeom>
          <a:noFill/>
        </p:spPr>
        <p:txBody>
          <a:bodyPr wrap="none" rtlCol="0">
            <a:spAutoFit/>
          </a:bodyPr>
          <a:lstStyle/>
          <a:p>
            <a:r>
              <a:rPr lang="en-US" sz="1000" dirty="0"/>
              <a:t>Historic data</a:t>
            </a:r>
          </a:p>
        </p:txBody>
      </p:sp>
      <p:sp>
        <p:nvSpPr>
          <p:cNvPr id="22" name="Arrow: Pentagon 21">
            <a:extLst>
              <a:ext uri="{FF2B5EF4-FFF2-40B4-BE49-F238E27FC236}">
                <a16:creationId xmlns:a16="http://schemas.microsoft.com/office/drawing/2014/main" id="{55AB9AAD-A7CA-4BD6-A89D-7BB4D34D8FE1}"/>
              </a:ext>
            </a:extLst>
          </p:cNvPr>
          <p:cNvSpPr/>
          <p:nvPr/>
        </p:nvSpPr>
        <p:spPr>
          <a:xfrm rot="10800000">
            <a:off x="10384400" y="1437384"/>
            <a:ext cx="254351" cy="4019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3" name="TextBox 22">
            <a:extLst>
              <a:ext uri="{FF2B5EF4-FFF2-40B4-BE49-F238E27FC236}">
                <a16:creationId xmlns:a16="http://schemas.microsoft.com/office/drawing/2014/main" id="{3156BC43-836C-4103-AAED-61A8E9C91EE4}"/>
              </a:ext>
            </a:extLst>
          </p:cNvPr>
          <p:cNvSpPr txBox="1"/>
          <p:nvPr/>
        </p:nvSpPr>
        <p:spPr>
          <a:xfrm>
            <a:off x="10637219" y="1395961"/>
            <a:ext cx="756938" cy="246221"/>
          </a:xfrm>
          <a:prstGeom prst="rect">
            <a:avLst/>
          </a:prstGeom>
          <a:noFill/>
        </p:spPr>
        <p:txBody>
          <a:bodyPr wrap="none" rtlCol="0">
            <a:spAutoFit/>
          </a:bodyPr>
          <a:lstStyle/>
          <a:p>
            <a:r>
              <a:rPr lang="en-US" sz="1000" dirty="0"/>
              <a:t>Data labels</a:t>
            </a:r>
          </a:p>
        </p:txBody>
      </p:sp>
      <p:sp>
        <p:nvSpPr>
          <p:cNvPr id="24" name="Arrow: Pentagon 23">
            <a:extLst>
              <a:ext uri="{FF2B5EF4-FFF2-40B4-BE49-F238E27FC236}">
                <a16:creationId xmlns:a16="http://schemas.microsoft.com/office/drawing/2014/main" id="{BC9D454F-5A50-4B77-AF37-61C1CB70A633}"/>
              </a:ext>
            </a:extLst>
          </p:cNvPr>
          <p:cNvSpPr/>
          <p:nvPr/>
        </p:nvSpPr>
        <p:spPr>
          <a:xfrm>
            <a:off x="10382869" y="639622"/>
            <a:ext cx="254351" cy="40193"/>
          </a:xfrm>
          <a:prstGeom prst="homePlat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5" name="TextBox 24">
            <a:extLst>
              <a:ext uri="{FF2B5EF4-FFF2-40B4-BE49-F238E27FC236}">
                <a16:creationId xmlns:a16="http://schemas.microsoft.com/office/drawing/2014/main" id="{E26047A4-9728-49E9-997E-241CF6978ADD}"/>
              </a:ext>
            </a:extLst>
          </p:cNvPr>
          <p:cNvSpPr txBox="1"/>
          <p:nvPr/>
        </p:nvSpPr>
        <p:spPr>
          <a:xfrm>
            <a:off x="10635688" y="598200"/>
            <a:ext cx="716863" cy="246221"/>
          </a:xfrm>
          <a:prstGeom prst="rect">
            <a:avLst/>
          </a:prstGeom>
          <a:noFill/>
        </p:spPr>
        <p:txBody>
          <a:bodyPr wrap="none" rtlCol="0">
            <a:spAutoFit/>
          </a:bodyPr>
          <a:lstStyle/>
          <a:p>
            <a:r>
              <a:rPr lang="en-US" sz="1000" dirty="0"/>
              <a:t>Prediction</a:t>
            </a:r>
          </a:p>
        </p:txBody>
      </p:sp>
      <p:cxnSp>
        <p:nvCxnSpPr>
          <p:cNvPr id="26" name="Straight Arrow Connector 25">
            <a:extLst>
              <a:ext uri="{FF2B5EF4-FFF2-40B4-BE49-F238E27FC236}">
                <a16:creationId xmlns:a16="http://schemas.microsoft.com/office/drawing/2014/main" id="{13D53736-B202-4E7D-B3BD-16B1484E64C1}"/>
              </a:ext>
            </a:extLst>
          </p:cNvPr>
          <p:cNvCxnSpPr>
            <a:stCxn id="16" idx="3"/>
            <a:endCxn id="17" idx="1"/>
          </p:cNvCxnSpPr>
          <p:nvPr/>
        </p:nvCxnSpPr>
        <p:spPr>
          <a:xfrm flipV="1">
            <a:off x="9820538" y="795807"/>
            <a:ext cx="0" cy="51147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2838475-196F-4A15-95C4-C1F9424BCEA3}"/>
              </a:ext>
            </a:extLst>
          </p:cNvPr>
          <p:cNvSpPr/>
          <p:nvPr/>
        </p:nvSpPr>
        <p:spPr>
          <a:xfrm>
            <a:off x="9458599" y="953431"/>
            <a:ext cx="723877" cy="260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Model</a:t>
            </a:r>
          </a:p>
        </p:txBody>
      </p:sp>
      <p:sp>
        <p:nvSpPr>
          <p:cNvPr id="28" name="TextBox 27">
            <a:extLst>
              <a:ext uri="{FF2B5EF4-FFF2-40B4-BE49-F238E27FC236}">
                <a16:creationId xmlns:a16="http://schemas.microsoft.com/office/drawing/2014/main" id="{FE104576-931F-4CBD-8F49-82B91C0D516B}"/>
              </a:ext>
            </a:extLst>
          </p:cNvPr>
          <p:cNvSpPr txBox="1"/>
          <p:nvPr/>
        </p:nvSpPr>
        <p:spPr>
          <a:xfrm>
            <a:off x="8764047" y="166277"/>
            <a:ext cx="1713931" cy="246221"/>
          </a:xfrm>
          <a:prstGeom prst="rect">
            <a:avLst/>
          </a:prstGeom>
          <a:noFill/>
        </p:spPr>
        <p:txBody>
          <a:bodyPr wrap="none" rtlCol="0">
            <a:spAutoFit/>
          </a:bodyPr>
          <a:lstStyle/>
          <a:p>
            <a:r>
              <a:rPr lang="en-US" sz="1000" dirty="0"/>
              <a:t>Supervised Machine Learning</a:t>
            </a:r>
          </a:p>
        </p:txBody>
      </p:sp>
      <p:sp>
        <p:nvSpPr>
          <p:cNvPr id="31" name="Arrow: Curved Left 30">
            <a:extLst>
              <a:ext uri="{FF2B5EF4-FFF2-40B4-BE49-F238E27FC236}">
                <a16:creationId xmlns:a16="http://schemas.microsoft.com/office/drawing/2014/main" id="{28BDC52E-4181-4A56-B72D-34F0E8EA1EEF}"/>
              </a:ext>
            </a:extLst>
          </p:cNvPr>
          <p:cNvSpPr/>
          <p:nvPr/>
        </p:nvSpPr>
        <p:spPr>
          <a:xfrm rot="10800000">
            <a:off x="1507732" y="2651508"/>
            <a:ext cx="1720844" cy="2482850"/>
          </a:xfrm>
          <a:prstGeom prst="curvedLeftArrow">
            <a:avLst>
              <a:gd name="adj1" fmla="val 49906"/>
              <a:gd name="adj2" fmla="val 9338"/>
              <a:gd name="adj3" fmla="val 38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Hexagon 32">
            <a:extLst>
              <a:ext uri="{FF2B5EF4-FFF2-40B4-BE49-F238E27FC236}">
                <a16:creationId xmlns:a16="http://schemas.microsoft.com/office/drawing/2014/main" id="{D71C4B5E-7E85-42DA-A062-EA5E98E30ADD}"/>
              </a:ext>
            </a:extLst>
          </p:cNvPr>
          <p:cNvSpPr/>
          <p:nvPr/>
        </p:nvSpPr>
        <p:spPr>
          <a:xfrm>
            <a:off x="3733800" y="5953872"/>
            <a:ext cx="1263650" cy="442415"/>
          </a:xfrm>
          <a:prstGeom prst="hex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reward</a:t>
            </a:r>
          </a:p>
        </p:txBody>
      </p:sp>
      <p:cxnSp>
        <p:nvCxnSpPr>
          <p:cNvPr id="34" name="Straight Arrow Connector 33">
            <a:extLst>
              <a:ext uri="{FF2B5EF4-FFF2-40B4-BE49-F238E27FC236}">
                <a16:creationId xmlns:a16="http://schemas.microsoft.com/office/drawing/2014/main" id="{E95D56F2-B19B-4B83-BF3A-7B6A1351078E}"/>
              </a:ext>
            </a:extLst>
          </p:cNvPr>
          <p:cNvCxnSpPr>
            <a:cxnSpLocks/>
            <a:endCxn id="3" idx="1"/>
          </p:cNvCxnSpPr>
          <p:nvPr/>
        </p:nvCxnSpPr>
        <p:spPr>
          <a:xfrm flipH="1" flipV="1">
            <a:off x="4403725" y="5414122"/>
            <a:ext cx="19050" cy="482602"/>
          </a:xfrm>
          <a:prstGeom prst="straightConnector1">
            <a:avLst/>
          </a:prstGeom>
          <a:ln w="7620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B87205BA-0845-435E-AF46-420AAE9628A0}"/>
              </a:ext>
            </a:extLst>
          </p:cNvPr>
          <p:cNvCxnSpPr>
            <a:cxnSpLocks/>
            <a:stCxn id="30" idx="0"/>
            <a:endCxn id="33" idx="0"/>
          </p:cNvCxnSpPr>
          <p:nvPr/>
        </p:nvCxnSpPr>
        <p:spPr>
          <a:xfrm rot="10800000" flipV="1">
            <a:off x="4997450" y="2694118"/>
            <a:ext cx="629454" cy="3480962"/>
          </a:xfrm>
          <a:prstGeom prst="curvedConnector3">
            <a:avLst>
              <a:gd name="adj1" fmla="val -335366"/>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Arrow: Curved Left 29">
            <a:extLst>
              <a:ext uri="{FF2B5EF4-FFF2-40B4-BE49-F238E27FC236}">
                <a16:creationId xmlns:a16="http://schemas.microsoft.com/office/drawing/2014/main" id="{4B9FCA49-7D46-4EE8-948C-D7C4A50E299E}"/>
              </a:ext>
            </a:extLst>
          </p:cNvPr>
          <p:cNvSpPr/>
          <p:nvPr/>
        </p:nvSpPr>
        <p:spPr>
          <a:xfrm>
            <a:off x="5626904" y="2613772"/>
            <a:ext cx="1720844" cy="2482850"/>
          </a:xfrm>
          <a:prstGeom prst="curvedLeftArrow">
            <a:avLst>
              <a:gd name="adj1" fmla="val 49906"/>
              <a:gd name="adj2" fmla="val 9338"/>
              <a:gd name="adj3" fmla="val 38284"/>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4" name="Connector: Curved 43">
            <a:extLst>
              <a:ext uri="{FF2B5EF4-FFF2-40B4-BE49-F238E27FC236}">
                <a16:creationId xmlns:a16="http://schemas.microsoft.com/office/drawing/2014/main" id="{6C3B16B3-F2F1-4248-8C3C-7A548106B653}"/>
              </a:ext>
            </a:extLst>
          </p:cNvPr>
          <p:cNvCxnSpPr>
            <a:cxnSpLocks/>
            <a:stCxn id="31" idx="0"/>
            <a:endCxn id="33" idx="3"/>
          </p:cNvCxnSpPr>
          <p:nvPr/>
        </p:nvCxnSpPr>
        <p:spPr>
          <a:xfrm>
            <a:off x="3228576" y="5054012"/>
            <a:ext cx="505224" cy="1121068"/>
          </a:xfrm>
          <a:prstGeom prst="curvedConnector3">
            <a:avLst>
              <a:gd name="adj1" fmla="val -42859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828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85E0C9B-96D2-44F2-B5C4-96400D694240}"/>
              </a:ext>
            </a:extLst>
          </p:cNvPr>
          <p:cNvSpPr/>
          <p:nvPr/>
        </p:nvSpPr>
        <p:spPr>
          <a:xfrm>
            <a:off x="3629284" y="1340425"/>
            <a:ext cx="2076205" cy="43701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11" name="Straight Arrow Connector 10">
            <a:extLst>
              <a:ext uri="{FF2B5EF4-FFF2-40B4-BE49-F238E27FC236}">
                <a16:creationId xmlns:a16="http://schemas.microsoft.com/office/drawing/2014/main" id="{B22586AC-E842-4D16-8DD2-03CE96A8BF5C}"/>
              </a:ext>
            </a:extLst>
          </p:cNvPr>
          <p:cNvCxnSpPr>
            <a:cxnSpLocks/>
            <a:stCxn id="4" idx="6"/>
          </p:cNvCxnSpPr>
          <p:nvPr/>
        </p:nvCxnSpPr>
        <p:spPr>
          <a:xfrm>
            <a:off x="9518301" y="1905990"/>
            <a:ext cx="15981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96833B8-086F-4BC3-AACD-6910AECADC97}"/>
              </a:ext>
            </a:extLst>
          </p:cNvPr>
          <p:cNvSpPr txBox="1"/>
          <p:nvPr/>
        </p:nvSpPr>
        <p:spPr>
          <a:xfrm>
            <a:off x="3759914" y="5341213"/>
            <a:ext cx="81464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stage t</a:t>
            </a:r>
          </a:p>
        </p:txBody>
      </p:sp>
      <p:sp>
        <p:nvSpPr>
          <p:cNvPr id="4" name="Oval 3">
            <a:extLst>
              <a:ext uri="{FF2B5EF4-FFF2-40B4-BE49-F238E27FC236}">
                <a16:creationId xmlns:a16="http://schemas.microsoft.com/office/drawing/2014/main" id="{CD9B3576-1D2D-47E2-9B19-A54F982A88E7}"/>
              </a:ext>
            </a:extLst>
          </p:cNvPr>
          <p:cNvSpPr/>
          <p:nvPr/>
        </p:nvSpPr>
        <p:spPr>
          <a:xfrm>
            <a:off x="8983912" y="1638795"/>
            <a:ext cx="534389" cy="534389"/>
          </a:xfrm>
          <a:prstGeom prst="ellipse">
            <a:avLst/>
          </a:prstGeom>
          <a:ln w="3810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panose="020B0502020104020203"/>
                <a:ea typeface="+mn-ea"/>
                <a:cs typeface="+mn-cs"/>
              </a:rPr>
              <a:t>S</a:t>
            </a:r>
          </a:p>
        </p:txBody>
      </p:sp>
      <p:sp>
        <p:nvSpPr>
          <p:cNvPr id="8" name="Rectangle 7">
            <a:extLst>
              <a:ext uri="{FF2B5EF4-FFF2-40B4-BE49-F238E27FC236}">
                <a16:creationId xmlns:a16="http://schemas.microsoft.com/office/drawing/2014/main" id="{C5BEAB72-A959-48B9-A026-99A4E338D825}"/>
              </a:ext>
            </a:extLst>
          </p:cNvPr>
          <p:cNvSpPr/>
          <p:nvPr/>
        </p:nvSpPr>
        <p:spPr>
          <a:xfrm>
            <a:off x="9055164" y="3909208"/>
            <a:ext cx="522514" cy="522514"/>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a</a:t>
            </a:r>
          </a:p>
        </p:txBody>
      </p:sp>
      <p:sp>
        <p:nvSpPr>
          <p:cNvPr id="9" name="Diamond 8">
            <a:extLst>
              <a:ext uri="{FF2B5EF4-FFF2-40B4-BE49-F238E27FC236}">
                <a16:creationId xmlns:a16="http://schemas.microsoft.com/office/drawing/2014/main" id="{5CFA4E76-AFAD-4E84-A118-1A1F74B82E26}"/>
              </a:ext>
            </a:extLst>
          </p:cNvPr>
          <p:cNvSpPr/>
          <p:nvPr/>
        </p:nvSpPr>
        <p:spPr>
          <a:xfrm>
            <a:off x="8983912" y="4877790"/>
            <a:ext cx="665019" cy="665019"/>
          </a:xfrm>
          <a:prstGeom prst="diamond">
            <a:avLst/>
          </a:prstGeom>
          <a:solidFill>
            <a:schemeClr val="accent3">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r</a:t>
            </a:r>
          </a:p>
        </p:txBody>
      </p:sp>
      <p:cxnSp>
        <p:nvCxnSpPr>
          <p:cNvPr id="14" name="Straight Arrow Connector 13">
            <a:extLst>
              <a:ext uri="{FF2B5EF4-FFF2-40B4-BE49-F238E27FC236}">
                <a16:creationId xmlns:a16="http://schemas.microsoft.com/office/drawing/2014/main" id="{053E2DA1-610B-4961-90F1-3B4BC1D87271}"/>
              </a:ext>
            </a:extLst>
          </p:cNvPr>
          <p:cNvCxnSpPr>
            <a:cxnSpLocks/>
            <a:stCxn id="8" idx="3"/>
          </p:cNvCxnSpPr>
          <p:nvPr/>
        </p:nvCxnSpPr>
        <p:spPr>
          <a:xfrm flipV="1">
            <a:off x="9577678" y="2094927"/>
            <a:ext cx="1617025" cy="207553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7C2F17D5-44D5-4FA4-BA6B-E52EBD8E9E79}"/>
              </a:ext>
            </a:extLst>
          </p:cNvPr>
          <p:cNvSpPr/>
          <p:nvPr/>
        </p:nvSpPr>
        <p:spPr>
          <a:xfrm rot="16200000">
            <a:off x="7777580" y="1990109"/>
            <a:ext cx="3509150" cy="3150919"/>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9" name="Arc 18">
            <a:extLst>
              <a:ext uri="{FF2B5EF4-FFF2-40B4-BE49-F238E27FC236}">
                <a16:creationId xmlns:a16="http://schemas.microsoft.com/office/drawing/2014/main" id="{6AA64AA4-AB96-42A6-94CE-1B420837F3DE}"/>
              </a:ext>
            </a:extLst>
          </p:cNvPr>
          <p:cNvSpPr/>
          <p:nvPr/>
        </p:nvSpPr>
        <p:spPr>
          <a:xfrm rot="16200000">
            <a:off x="8196181" y="1898564"/>
            <a:ext cx="2382984" cy="2299858"/>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cxnSp>
        <p:nvCxnSpPr>
          <p:cNvPr id="26" name="Straight Arrow Connector 25">
            <a:extLst>
              <a:ext uri="{FF2B5EF4-FFF2-40B4-BE49-F238E27FC236}">
                <a16:creationId xmlns:a16="http://schemas.microsoft.com/office/drawing/2014/main" id="{AEE709FC-2137-489D-BF15-1C03D474EA9F}"/>
              </a:ext>
            </a:extLst>
          </p:cNvPr>
          <p:cNvCxnSpPr>
            <a:cxnSpLocks/>
            <a:stCxn id="36" idx="6"/>
          </p:cNvCxnSpPr>
          <p:nvPr/>
        </p:nvCxnSpPr>
        <p:spPr>
          <a:xfrm>
            <a:off x="7354185" y="1880756"/>
            <a:ext cx="1646271" cy="25233"/>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795B5437-9926-43A8-8451-08418958AE4B}"/>
              </a:ext>
            </a:extLst>
          </p:cNvPr>
          <p:cNvSpPr/>
          <p:nvPr/>
        </p:nvSpPr>
        <p:spPr>
          <a:xfrm>
            <a:off x="11129380" y="1654933"/>
            <a:ext cx="534389" cy="534389"/>
          </a:xfrm>
          <a:prstGeom prst="ellipse">
            <a:avLst/>
          </a:prstGeom>
          <a:ln w="3810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panose="020B0502020104020203"/>
                <a:ea typeface="+mn-ea"/>
                <a:cs typeface="+mn-cs"/>
              </a:rPr>
              <a:t>C</a:t>
            </a:r>
          </a:p>
        </p:txBody>
      </p:sp>
      <p:sp>
        <p:nvSpPr>
          <p:cNvPr id="36" name="Oval 35">
            <a:extLst>
              <a:ext uri="{FF2B5EF4-FFF2-40B4-BE49-F238E27FC236}">
                <a16:creationId xmlns:a16="http://schemas.microsoft.com/office/drawing/2014/main" id="{203F6A37-1FAB-4D75-B3A3-40E06CCAD787}"/>
              </a:ext>
            </a:extLst>
          </p:cNvPr>
          <p:cNvSpPr/>
          <p:nvPr/>
        </p:nvSpPr>
        <p:spPr>
          <a:xfrm>
            <a:off x="6819796" y="1613561"/>
            <a:ext cx="534389" cy="534389"/>
          </a:xfrm>
          <a:prstGeom prst="ellipse">
            <a:avLst/>
          </a:prstGeom>
          <a:ln w="3810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panose="020B0502020104020203"/>
                <a:ea typeface="+mn-ea"/>
                <a:cs typeface="+mn-cs"/>
              </a:rPr>
              <a:t>S</a:t>
            </a:r>
          </a:p>
        </p:txBody>
      </p:sp>
      <p:sp>
        <p:nvSpPr>
          <p:cNvPr id="37" name="Rectangle 36">
            <a:extLst>
              <a:ext uri="{FF2B5EF4-FFF2-40B4-BE49-F238E27FC236}">
                <a16:creationId xmlns:a16="http://schemas.microsoft.com/office/drawing/2014/main" id="{95174E88-7F2F-41D2-A51A-803721597C2A}"/>
              </a:ext>
            </a:extLst>
          </p:cNvPr>
          <p:cNvSpPr/>
          <p:nvPr/>
        </p:nvSpPr>
        <p:spPr>
          <a:xfrm>
            <a:off x="6891048" y="3883974"/>
            <a:ext cx="522514" cy="522514"/>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a</a:t>
            </a:r>
          </a:p>
        </p:txBody>
      </p:sp>
      <p:sp>
        <p:nvSpPr>
          <p:cNvPr id="38" name="Diamond 37">
            <a:extLst>
              <a:ext uri="{FF2B5EF4-FFF2-40B4-BE49-F238E27FC236}">
                <a16:creationId xmlns:a16="http://schemas.microsoft.com/office/drawing/2014/main" id="{5AD31BF7-11B7-45A1-A955-DABBA6931244}"/>
              </a:ext>
            </a:extLst>
          </p:cNvPr>
          <p:cNvSpPr/>
          <p:nvPr/>
        </p:nvSpPr>
        <p:spPr>
          <a:xfrm>
            <a:off x="6819796" y="4852556"/>
            <a:ext cx="665019" cy="665019"/>
          </a:xfrm>
          <a:prstGeom prst="diamond">
            <a:avLst/>
          </a:prstGeom>
          <a:solidFill>
            <a:schemeClr val="accent3">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r</a:t>
            </a:r>
          </a:p>
        </p:txBody>
      </p:sp>
      <p:cxnSp>
        <p:nvCxnSpPr>
          <p:cNvPr id="39" name="Straight Arrow Connector 38">
            <a:extLst>
              <a:ext uri="{FF2B5EF4-FFF2-40B4-BE49-F238E27FC236}">
                <a16:creationId xmlns:a16="http://schemas.microsoft.com/office/drawing/2014/main" id="{77124295-2F08-4066-AFD6-46B897894868}"/>
              </a:ext>
            </a:extLst>
          </p:cNvPr>
          <p:cNvCxnSpPr>
            <a:cxnSpLocks/>
            <a:stCxn id="37" idx="3"/>
          </p:cNvCxnSpPr>
          <p:nvPr/>
        </p:nvCxnSpPr>
        <p:spPr>
          <a:xfrm flipV="1">
            <a:off x="7413562" y="2069693"/>
            <a:ext cx="1617025" cy="207553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Arc 39">
            <a:extLst>
              <a:ext uri="{FF2B5EF4-FFF2-40B4-BE49-F238E27FC236}">
                <a16:creationId xmlns:a16="http://schemas.microsoft.com/office/drawing/2014/main" id="{4DD08FAB-26EF-4BD6-B4CF-8145B09FBA6B}"/>
              </a:ext>
            </a:extLst>
          </p:cNvPr>
          <p:cNvSpPr/>
          <p:nvPr/>
        </p:nvSpPr>
        <p:spPr>
          <a:xfrm rot="16200000">
            <a:off x="5613463" y="1964875"/>
            <a:ext cx="3509150" cy="3150919"/>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41" name="Arc 40">
            <a:extLst>
              <a:ext uri="{FF2B5EF4-FFF2-40B4-BE49-F238E27FC236}">
                <a16:creationId xmlns:a16="http://schemas.microsoft.com/office/drawing/2014/main" id="{92ED8717-CEBD-458D-9941-ACA88E40C7EB}"/>
              </a:ext>
            </a:extLst>
          </p:cNvPr>
          <p:cNvSpPr/>
          <p:nvPr/>
        </p:nvSpPr>
        <p:spPr>
          <a:xfrm rot="16200000">
            <a:off x="6032065" y="1873330"/>
            <a:ext cx="2382984" cy="2299858"/>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cxnSp>
        <p:nvCxnSpPr>
          <p:cNvPr id="42" name="Straight Arrow Connector 41">
            <a:extLst>
              <a:ext uri="{FF2B5EF4-FFF2-40B4-BE49-F238E27FC236}">
                <a16:creationId xmlns:a16="http://schemas.microsoft.com/office/drawing/2014/main" id="{50BCAA99-01BF-4AFA-A5FE-8F4B709D2597}"/>
              </a:ext>
            </a:extLst>
          </p:cNvPr>
          <p:cNvCxnSpPr>
            <a:cxnSpLocks/>
            <a:stCxn id="44" idx="6"/>
          </p:cNvCxnSpPr>
          <p:nvPr/>
        </p:nvCxnSpPr>
        <p:spPr>
          <a:xfrm>
            <a:off x="5231807" y="1880756"/>
            <a:ext cx="1603627"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EB7998E-E70E-480B-B20E-BD5811F4A1A8}"/>
              </a:ext>
            </a:extLst>
          </p:cNvPr>
          <p:cNvSpPr/>
          <p:nvPr/>
        </p:nvSpPr>
        <p:spPr>
          <a:xfrm>
            <a:off x="4697418" y="1613561"/>
            <a:ext cx="534389" cy="534389"/>
          </a:xfrm>
          <a:prstGeom prst="ellipse">
            <a:avLst/>
          </a:prstGeom>
          <a:ln w="3810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panose="020B0502020104020203"/>
                <a:ea typeface="+mn-ea"/>
                <a:cs typeface="+mn-cs"/>
              </a:rPr>
              <a:t>S</a:t>
            </a:r>
          </a:p>
        </p:txBody>
      </p:sp>
      <p:sp>
        <p:nvSpPr>
          <p:cNvPr id="45" name="Rectangle 44">
            <a:extLst>
              <a:ext uri="{FF2B5EF4-FFF2-40B4-BE49-F238E27FC236}">
                <a16:creationId xmlns:a16="http://schemas.microsoft.com/office/drawing/2014/main" id="{0D383285-4AC4-4ED2-B376-D527BC6688F4}"/>
              </a:ext>
            </a:extLst>
          </p:cNvPr>
          <p:cNvSpPr/>
          <p:nvPr/>
        </p:nvSpPr>
        <p:spPr>
          <a:xfrm>
            <a:off x="4768670" y="3883974"/>
            <a:ext cx="522514" cy="522514"/>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a</a:t>
            </a:r>
          </a:p>
        </p:txBody>
      </p:sp>
      <p:sp>
        <p:nvSpPr>
          <p:cNvPr id="46" name="Diamond 45">
            <a:extLst>
              <a:ext uri="{FF2B5EF4-FFF2-40B4-BE49-F238E27FC236}">
                <a16:creationId xmlns:a16="http://schemas.microsoft.com/office/drawing/2014/main" id="{4F158F7D-7514-456B-A4F0-F2429E6BEF48}"/>
              </a:ext>
            </a:extLst>
          </p:cNvPr>
          <p:cNvSpPr/>
          <p:nvPr/>
        </p:nvSpPr>
        <p:spPr>
          <a:xfrm>
            <a:off x="4697418" y="4852556"/>
            <a:ext cx="665019" cy="665019"/>
          </a:xfrm>
          <a:prstGeom prst="diamond">
            <a:avLst/>
          </a:prstGeom>
          <a:solidFill>
            <a:schemeClr val="accent3">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r</a:t>
            </a:r>
          </a:p>
        </p:txBody>
      </p:sp>
      <p:cxnSp>
        <p:nvCxnSpPr>
          <p:cNvPr id="47" name="Straight Arrow Connector 46">
            <a:extLst>
              <a:ext uri="{FF2B5EF4-FFF2-40B4-BE49-F238E27FC236}">
                <a16:creationId xmlns:a16="http://schemas.microsoft.com/office/drawing/2014/main" id="{FA81F263-1E21-4CD0-A13D-66C038A19293}"/>
              </a:ext>
            </a:extLst>
          </p:cNvPr>
          <p:cNvCxnSpPr>
            <a:cxnSpLocks/>
            <a:stCxn id="45" idx="3"/>
          </p:cNvCxnSpPr>
          <p:nvPr/>
        </p:nvCxnSpPr>
        <p:spPr>
          <a:xfrm flipV="1">
            <a:off x="5291184" y="2069693"/>
            <a:ext cx="1617025" cy="207553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Arc 47">
            <a:extLst>
              <a:ext uri="{FF2B5EF4-FFF2-40B4-BE49-F238E27FC236}">
                <a16:creationId xmlns:a16="http://schemas.microsoft.com/office/drawing/2014/main" id="{24E0B496-1462-4345-B438-44C06C316C8B}"/>
              </a:ext>
            </a:extLst>
          </p:cNvPr>
          <p:cNvSpPr/>
          <p:nvPr/>
        </p:nvSpPr>
        <p:spPr>
          <a:xfrm rot="16200000">
            <a:off x="3491085" y="1964875"/>
            <a:ext cx="3509150" cy="3150919"/>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49" name="Arc 48">
            <a:extLst>
              <a:ext uri="{FF2B5EF4-FFF2-40B4-BE49-F238E27FC236}">
                <a16:creationId xmlns:a16="http://schemas.microsoft.com/office/drawing/2014/main" id="{B4F23B8A-6280-4D47-9FC5-CC92419C51E7}"/>
              </a:ext>
            </a:extLst>
          </p:cNvPr>
          <p:cNvSpPr/>
          <p:nvPr/>
        </p:nvSpPr>
        <p:spPr>
          <a:xfrm rot="16200000">
            <a:off x="3909687" y="1873330"/>
            <a:ext cx="2382984" cy="2299858"/>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cxnSp>
        <p:nvCxnSpPr>
          <p:cNvPr id="50" name="Straight Arrow Connector 49">
            <a:extLst>
              <a:ext uri="{FF2B5EF4-FFF2-40B4-BE49-F238E27FC236}">
                <a16:creationId xmlns:a16="http://schemas.microsoft.com/office/drawing/2014/main" id="{48453462-F405-4C0E-9064-607977DD1D68}"/>
              </a:ext>
            </a:extLst>
          </p:cNvPr>
          <p:cNvCxnSpPr>
            <a:cxnSpLocks/>
          </p:cNvCxnSpPr>
          <p:nvPr/>
        </p:nvCxnSpPr>
        <p:spPr>
          <a:xfrm>
            <a:off x="3062579" y="1830284"/>
            <a:ext cx="1651383" cy="5047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DA11F4F6-0186-421C-A69F-C272E42AFE29}"/>
              </a:ext>
            </a:extLst>
          </p:cNvPr>
          <p:cNvGrpSpPr/>
          <p:nvPr/>
        </p:nvGrpSpPr>
        <p:grpSpPr>
          <a:xfrm>
            <a:off x="1212010" y="1563090"/>
            <a:ext cx="3526971" cy="3904014"/>
            <a:chOff x="7667732" y="1638795"/>
            <a:chExt cx="3526971" cy="3904014"/>
          </a:xfrm>
        </p:grpSpPr>
        <p:sp>
          <p:nvSpPr>
            <p:cNvPr id="52" name="Oval 51">
              <a:extLst>
                <a:ext uri="{FF2B5EF4-FFF2-40B4-BE49-F238E27FC236}">
                  <a16:creationId xmlns:a16="http://schemas.microsoft.com/office/drawing/2014/main" id="{B40BF6C9-3609-4BA1-9C00-960A798CDA8A}"/>
                </a:ext>
              </a:extLst>
            </p:cNvPr>
            <p:cNvSpPr/>
            <p:nvPr/>
          </p:nvSpPr>
          <p:spPr>
            <a:xfrm>
              <a:off x="8983912" y="1638795"/>
              <a:ext cx="534389" cy="534389"/>
            </a:xfrm>
            <a:prstGeom prst="ellipse">
              <a:avLst/>
            </a:prstGeom>
            <a:ln w="3810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panose="020B0502020104020203"/>
                  <a:ea typeface="+mn-ea"/>
                  <a:cs typeface="+mn-cs"/>
                </a:rPr>
                <a:t>S</a:t>
              </a:r>
            </a:p>
          </p:txBody>
        </p:sp>
        <p:sp>
          <p:nvSpPr>
            <p:cNvPr id="53" name="Rectangle 52">
              <a:extLst>
                <a:ext uri="{FF2B5EF4-FFF2-40B4-BE49-F238E27FC236}">
                  <a16:creationId xmlns:a16="http://schemas.microsoft.com/office/drawing/2014/main" id="{38797B4A-027C-4214-83EE-55E2A7F00AA4}"/>
                </a:ext>
              </a:extLst>
            </p:cNvPr>
            <p:cNvSpPr/>
            <p:nvPr/>
          </p:nvSpPr>
          <p:spPr>
            <a:xfrm>
              <a:off x="9055164" y="3909208"/>
              <a:ext cx="522514" cy="522514"/>
            </a:xfrm>
            <a:prstGeom prst="rect">
              <a:avLst/>
            </a:prstGeom>
            <a:solidFill>
              <a:schemeClr val="bg2">
                <a:lumMod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a</a:t>
              </a:r>
            </a:p>
          </p:txBody>
        </p:sp>
        <p:sp>
          <p:nvSpPr>
            <p:cNvPr id="54" name="Diamond 53">
              <a:extLst>
                <a:ext uri="{FF2B5EF4-FFF2-40B4-BE49-F238E27FC236}">
                  <a16:creationId xmlns:a16="http://schemas.microsoft.com/office/drawing/2014/main" id="{13D44FE3-8BDC-443A-B247-17D2D18E7A16}"/>
                </a:ext>
              </a:extLst>
            </p:cNvPr>
            <p:cNvSpPr/>
            <p:nvPr/>
          </p:nvSpPr>
          <p:spPr>
            <a:xfrm>
              <a:off x="8983912" y="4877790"/>
              <a:ext cx="665019" cy="665019"/>
            </a:xfrm>
            <a:prstGeom prst="diamond">
              <a:avLst/>
            </a:prstGeom>
            <a:solidFill>
              <a:schemeClr val="accent3">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r</a:t>
              </a:r>
            </a:p>
          </p:txBody>
        </p:sp>
        <p:cxnSp>
          <p:nvCxnSpPr>
            <p:cNvPr id="55" name="Straight Arrow Connector 54">
              <a:extLst>
                <a:ext uri="{FF2B5EF4-FFF2-40B4-BE49-F238E27FC236}">
                  <a16:creationId xmlns:a16="http://schemas.microsoft.com/office/drawing/2014/main" id="{2DF5DEFF-06C5-4CF3-851F-AD55817305CF}"/>
                </a:ext>
              </a:extLst>
            </p:cNvPr>
            <p:cNvCxnSpPr>
              <a:cxnSpLocks/>
              <a:stCxn id="53" idx="3"/>
            </p:cNvCxnSpPr>
            <p:nvPr/>
          </p:nvCxnSpPr>
          <p:spPr>
            <a:xfrm flipV="1">
              <a:off x="9577678" y="2094927"/>
              <a:ext cx="1617025" cy="207553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Arc 55">
              <a:extLst>
                <a:ext uri="{FF2B5EF4-FFF2-40B4-BE49-F238E27FC236}">
                  <a16:creationId xmlns:a16="http://schemas.microsoft.com/office/drawing/2014/main" id="{51ADCBF3-8109-4BF3-8075-22F605D36BE2}"/>
                </a:ext>
              </a:extLst>
            </p:cNvPr>
            <p:cNvSpPr/>
            <p:nvPr/>
          </p:nvSpPr>
          <p:spPr>
            <a:xfrm rot="16200000">
              <a:off x="7777579" y="1990109"/>
              <a:ext cx="3509150" cy="3150919"/>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57" name="Arc 56">
              <a:extLst>
                <a:ext uri="{FF2B5EF4-FFF2-40B4-BE49-F238E27FC236}">
                  <a16:creationId xmlns:a16="http://schemas.microsoft.com/office/drawing/2014/main" id="{D82050C9-D69F-49CE-A426-EC4E553F628F}"/>
                </a:ext>
              </a:extLst>
            </p:cNvPr>
            <p:cNvSpPr/>
            <p:nvPr/>
          </p:nvSpPr>
          <p:spPr>
            <a:xfrm rot="16200000">
              <a:off x="8196181" y="1898564"/>
              <a:ext cx="2382984" cy="2299858"/>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cxnSp>
          <p:nvCxnSpPr>
            <p:cNvPr id="58" name="Straight Arrow Connector 57">
              <a:extLst>
                <a:ext uri="{FF2B5EF4-FFF2-40B4-BE49-F238E27FC236}">
                  <a16:creationId xmlns:a16="http://schemas.microsoft.com/office/drawing/2014/main" id="{014AC6F5-A453-4132-9A40-622104F78241}"/>
                </a:ext>
              </a:extLst>
            </p:cNvPr>
            <p:cNvCxnSpPr>
              <a:cxnSpLocks/>
            </p:cNvCxnSpPr>
            <p:nvPr/>
          </p:nvCxnSpPr>
          <p:spPr>
            <a:xfrm>
              <a:off x="7667732" y="1897258"/>
              <a:ext cx="1332724" cy="8731"/>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59" name="Straight Arrow Connector 58">
            <a:extLst>
              <a:ext uri="{FF2B5EF4-FFF2-40B4-BE49-F238E27FC236}">
                <a16:creationId xmlns:a16="http://schemas.microsoft.com/office/drawing/2014/main" id="{57314B59-937A-415B-BFEB-D4EFB0C55D89}"/>
              </a:ext>
            </a:extLst>
          </p:cNvPr>
          <p:cNvCxnSpPr>
            <a:cxnSpLocks/>
            <a:stCxn id="54" idx="3"/>
          </p:cNvCxnSpPr>
          <p:nvPr/>
        </p:nvCxnSpPr>
        <p:spPr>
          <a:xfrm>
            <a:off x="3193209" y="5134595"/>
            <a:ext cx="1469566" cy="46115"/>
          </a:xfrm>
          <a:prstGeom prst="straightConnector1">
            <a:avLst/>
          </a:prstGeom>
          <a:ln w="38100">
            <a:solidFill>
              <a:schemeClr val="accent3">
                <a:lumMod val="75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BC1AB00A-2870-4AB8-98B5-4996B6F715D0}"/>
              </a:ext>
            </a:extLst>
          </p:cNvPr>
          <p:cNvCxnSpPr>
            <a:cxnSpLocks/>
          </p:cNvCxnSpPr>
          <p:nvPr/>
        </p:nvCxnSpPr>
        <p:spPr>
          <a:xfrm>
            <a:off x="5351554" y="5170244"/>
            <a:ext cx="1469566" cy="46115"/>
          </a:xfrm>
          <a:prstGeom prst="straightConnector1">
            <a:avLst/>
          </a:prstGeom>
          <a:ln w="38100">
            <a:solidFill>
              <a:schemeClr val="accent3">
                <a:lumMod val="75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C37998B2-3B3B-4933-8070-6695CB06828D}"/>
              </a:ext>
            </a:extLst>
          </p:cNvPr>
          <p:cNvCxnSpPr>
            <a:cxnSpLocks/>
          </p:cNvCxnSpPr>
          <p:nvPr/>
        </p:nvCxnSpPr>
        <p:spPr>
          <a:xfrm>
            <a:off x="7470547" y="5193301"/>
            <a:ext cx="1469566" cy="46115"/>
          </a:xfrm>
          <a:prstGeom prst="straightConnector1">
            <a:avLst/>
          </a:prstGeom>
          <a:ln w="38100">
            <a:solidFill>
              <a:schemeClr val="accent3">
                <a:lumMod val="75000"/>
              </a:schemeClr>
            </a:solidFill>
            <a:prstDash val="dash"/>
            <a:tailEnd type="triangle"/>
          </a:ln>
        </p:spPr>
        <p:style>
          <a:lnRef idx="1">
            <a:schemeClr val="dk1"/>
          </a:lnRef>
          <a:fillRef idx="0">
            <a:schemeClr val="dk1"/>
          </a:fillRef>
          <a:effectRef idx="0">
            <a:schemeClr val="dk1"/>
          </a:effectRef>
          <a:fontRef idx="minor">
            <a:schemeClr val="tx1"/>
          </a:fontRef>
        </p:style>
      </p:cxnSp>
      <p:sp>
        <p:nvSpPr>
          <p:cNvPr id="64" name="Oval 63">
            <a:extLst>
              <a:ext uri="{FF2B5EF4-FFF2-40B4-BE49-F238E27FC236}">
                <a16:creationId xmlns:a16="http://schemas.microsoft.com/office/drawing/2014/main" id="{40C7D77A-CD72-48B0-8631-39ED61F87B6F}"/>
              </a:ext>
            </a:extLst>
          </p:cNvPr>
          <p:cNvSpPr/>
          <p:nvPr/>
        </p:nvSpPr>
        <p:spPr>
          <a:xfrm>
            <a:off x="930960" y="1694934"/>
            <a:ext cx="270699" cy="270699"/>
          </a:xfrm>
          <a:prstGeom prst="ellipse">
            <a:avLst/>
          </a:prstGeom>
          <a:solidFill>
            <a:schemeClr val="accent1"/>
          </a:solidFill>
          <a:ln w="3810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panose="020B0502020104020203"/>
                <a:ea typeface="+mn-ea"/>
                <a:cs typeface="+mn-cs"/>
              </a:rPr>
              <a:t>S</a:t>
            </a:r>
          </a:p>
        </p:txBody>
      </p:sp>
      <p:sp>
        <p:nvSpPr>
          <p:cNvPr id="65" name="TextBox 64">
            <a:extLst>
              <a:ext uri="{FF2B5EF4-FFF2-40B4-BE49-F238E27FC236}">
                <a16:creationId xmlns:a16="http://schemas.microsoft.com/office/drawing/2014/main" id="{A64F3B81-22BC-4BB3-B93E-5482FBD44D5E}"/>
              </a:ext>
            </a:extLst>
          </p:cNvPr>
          <p:cNvSpPr txBox="1"/>
          <p:nvPr/>
        </p:nvSpPr>
        <p:spPr>
          <a:xfrm>
            <a:off x="930960" y="609600"/>
            <a:ext cx="11151451"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Gill Sans MT" panose="020B0502020104020203"/>
                <a:ea typeface="+mn-ea"/>
                <a:cs typeface="+mn-cs"/>
              </a:rPr>
              <a:t>A Markov Decision Process (MDP) view of a Reinforcement Learning model</a:t>
            </a:r>
          </a:p>
        </p:txBody>
      </p:sp>
      <p:sp>
        <p:nvSpPr>
          <p:cNvPr id="66" name="Diamond 65">
            <a:extLst>
              <a:ext uri="{FF2B5EF4-FFF2-40B4-BE49-F238E27FC236}">
                <a16:creationId xmlns:a16="http://schemas.microsoft.com/office/drawing/2014/main" id="{D6ED99A8-EFBE-44AD-AD9F-121D8DB6A172}"/>
              </a:ext>
            </a:extLst>
          </p:cNvPr>
          <p:cNvSpPr/>
          <p:nvPr/>
        </p:nvSpPr>
        <p:spPr>
          <a:xfrm>
            <a:off x="11102905" y="4886639"/>
            <a:ext cx="665019" cy="665019"/>
          </a:xfrm>
          <a:prstGeom prst="diamond">
            <a:avLst/>
          </a:prstGeom>
          <a:solidFill>
            <a:schemeClr val="accent3">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a:ea typeface="+mn-ea"/>
                <a:cs typeface="+mn-cs"/>
              </a:rPr>
              <a:t>r</a:t>
            </a:r>
          </a:p>
        </p:txBody>
      </p:sp>
      <p:sp>
        <p:nvSpPr>
          <p:cNvPr id="67" name="Arc 66">
            <a:extLst>
              <a:ext uri="{FF2B5EF4-FFF2-40B4-BE49-F238E27FC236}">
                <a16:creationId xmlns:a16="http://schemas.microsoft.com/office/drawing/2014/main" id="{BF1172BC-BFE3-42D5-BB56-1BAB5DF48709}"/>
              </a:ext>
            </a:extLst>
          </p:cNvPr>
          <p:cNvSpPr/>
          <p:nvPr/>
        </p:nvSpPr>
        <p:spPr>
          <a:xfrm rot="16200000">
            <a:off x="9896573" y="1998958"/>
            <a:ext cx="3509150" cy="3150919"/>
          </a:xfrm>
          <a:prstGeom prst="arc">
            <a:avLst>
              <a:gd name="adj1" fmla="val 11837976"/>
              <a:gd name="adj2" fmla="val 20560782"/>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cxnSp>
        <p:nvCxnSpPr>
          <p:cNvPr id="69" name="Straight Arrow Connector 68">
            <a:extLst>
              <a:ext uri="{FF2B5EF4-FFF2-40B4-BE49-F238E27FC236}">
                <a16:creationId xmlns:a16="http://schemas.microsoft.com/office/drawing/2014/main" id="{09C961D8-55BA-466E-AF21-E9A08CFBA65B}"/>
              </a:ext>
            </a:extLst>
          </p:cNvPr>
          <p:cNvCxnSpPr>
            <a:cxnSpLocks/>
          </p:cNvCxnSpPr>
          <p:nvPr/>
        </p:nvCxnSpPr>
        <p:spPr>
          <a:xfrm>
            <a:off x="9589540" y="5202150"/>
            <a:ext cx="1469566" cy="46115"/>
          </a:xfrm>
          <a:prstGeom prst="straightConnector1">
            <a:avLst/>
          </a:prstGeom>
          <a:ln w="38100">
            <a:solidFill>
              <a:schemeClr val="accent3">
                <a:lumMod val="75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38D024FE-3EDF-476E-82B7-295CA352539F}"/>
              </a:ext>
            </a:extLst>
          </p:cNvPr>
          <p:cNvCxnSpPr>
            <a:cxnSpLocks/>
            <a:endCxn id="54" idx="0"/>
          </p:cNvCxnSpPr>
          <p:nvPr/>
        </p:nvCxnSpPr>
        <p:spPr>
          <a:xfrm>
            <a:off x="2813930" y="4349040"/>
            <a:ext cx="46770" cy="453045"/>
          </a:xfrm>
          <a:prstGeom prst="straightConnector1">
            <a:avLst/>
          </a:prstGeom>
          <a:ln w="38100">
            <a:solidFill>
              <a:schemeClr val="accent3">
                <a:lumMod val="75000"/>
              </a:schemeClr>
            </a:solidFill>
            <a:prstDash val="solid"/>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A76EB47F-7857-40D9-BB91-948D7060C1FE}"/>
              </a:ext>
            </a:extLst>
          </p:cNvPr>
          <p:cNvCxnSpPr>
            <a:cxnSpLocks/>
          </p:cNvCxnSpPr>
          <p:nvPr/>
        </p:nvCxnSpPr>
        <p:spPr>
          <a:xfrm>
            <a:off x="4973971" y="4422356"/>
            <a:ext cx="46770" cy="453045"/>
          </a:xfrm>
          <a:prstGeom prst="straightConnector1">
            <a:avLst/>
          </a:prstGeom>
          <a:ln w="38100">
            <a:solidFill>
              <a:schemeClr val="accent3">
                <a:lumMod val="75000"/>
              </a:schemeClr>
            </a:solidFill>
            <a:prstDash val="solid"/>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73E67972-B7C8-4DC1-B93A-5DA4F66FC6CB}"/>
              </a:ext>
            </a:extLst>
          </p:cNvPr>
          <p:cNvCxnSpPr>
            <a:cxnSpLocks/>
          </p:cNvCxnSpPr>
          <p:nvPr/>
        </p:nvCxnSpPr>
        <p:spPr>
          <a:xfrm>
            <a:off x="7093339" y="4403000"/>
            <a:ext cx="46770" cy="453045"/>
          </a:xfrm>
          <a:prstGeom prst="straightConnector1">
            <a:avLst/>
          </a:prstGeom>
          <a:ln w="38100">
            <a:solidFill>
              <a:schemeClr val="accent3">
                <a:lumMod val="75000"/>
              </a:schemeClr>
            </a:solidFill>
            <a:prstDash val="solid"/>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8C9AB667-8C2A-4251-9BD2-9CF7506B1C6C}"/>
              </a:ext>
            </a:extLst>
          </p:cNvPr>
          <p:cNvCxnSpPr>
            <a:cxnSpLocks/>
          </p:cNvCxnSpPr>
          <p:nvPr/>
        </p:nvCxnSpPr>
        <p:spPr>
          <a:xfrm>
            <a:off x="9273015" y="4456956"/>
            <a:ext cx="46770" cy="453045"/>
          </a:xfrm>
          <a:prstGeom prst="straightConnector1">
            <a:avLst/>
          </a:prstGeom>
          <a:ln w="38100">
            <a:solidFill>
              <a:schemeClr val="accent3">
                <a:lumMod val="75000"/>
              </a:schemeClr>
            </a:solidFill>
            <a:prstDash val="soli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0166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5884-B00B-46B6-A736-B247D06B0F25}"/>
              </a:ext>
            </a:extLst>
          </p:cNvPr>
          <p:cNvSpPr>
            <a:spLocks noGrp="1"/>
          </p:cNvSpPr>
          <p:nvPr>
            <p:ph type="title"/>
          </p:nvPr>
        </p:nvSpPr>
        <p:spPr/>
        <p:txBody>
          <a:bodyPr/>
          <a:lstStyle/>
          <a:p>
            <a:r>
              <a:rPr lang="en-US" dirty="0"/>
              <a:t>Aspects of RL</a:t>
            </a:r>
          </a:p>
        </p:txBody>
      </p:sp>
      <p:sp>
        <p:nvSpPr>
          <p:cNvPr id="3" name="Content Placeholder 2">
            <a:extLst>
              <a:ext uri="{FF2B5EF4-FFF2-40B4-BE49-F238E27FC236}">
                <a16:creationId xmlns:a16="http://schemas.microsoft.com/office/drawing/2014/main" id="{14469C3E-CDE5-4343-9403-0CA8F3271D8E}"/>
              </a:ext>
            </a:extLst>
          </p:cNvPr>
          <p:cNvSpPr>
            <a:spLocks noGrp="1"/>
          </p:cNvSpPr>
          <p:nvPr>
            <p:ph idx="1"/>
          </p:nvPr>
        </p:nvSpPr>
        <p:spPr/>
        <p:txBody>
          <a:bodyPr>
            <a:normAutofit fontScale="92500" lnSpcReduction="10000"/>
          </a:bodyPr>
          <a:lstStyle/>
          <a:p>
            <a:r>
              <a:rPr lang="en-US" dirty="0"/>
              <a:t>Underlying </a:t>
            </a:r>
            <a:r>
              <a:rPr lang="en-US" dirty="0">
                <a:solidFill>
                  <a:schemeClr val="accent2">
                    <a:lumMod val="75000"/>
                  </a:schemeClr>
                </a:solidFill>
              </a:rPr>
              <a:t>Markov Decision Process </a:t>
            </a:r>
            <a:r>
              <a:rPr lang="en-US" dirty="0"/>
              <a:t>– Solutions borrow from Dynamic Programming</a:t>
            </a:r>
          </a:p>
          <a:p>
            <a:r>
              <a:rPr lang="en-US" dirty="0">
                <a:solidFill>
                  <a:srgbClr val="00B050"/>
                </a:solidFill>
              </a:rPr>
              <a:t>Model-free solutions</a:t>
            </a:r>
            <a:r>
              <a:rPr lang="en-US" dirty="0"/>
              <a:t>: Sampling from the environment takes the place of knowing the MDP state transition probability matrices.</a:t>
            </a:r>
          </a:p>
          <a:p>
            <a:r>
              <a:rPr lang="en-US" dirty="0">
                <a:solidFill>
                  <a:schemeClr val="accent4">
                    <a:lumMod val="75000"/>
                  </a:schemeClr>
                </a:solidFill>
              </a:rPr>
              <a:t>“Credit Assignment” </a:t>
            </a:r>
            <a:r>
              <a:rPr lang="en-US" dirty="0"/>
              <a:t>Rewards don’t necessarily occur when actions are taken</a:t>
            </a:r>
          </a:p>
          <a:p>
            <a:r>
              <a:rPr lang="en-US" dirty="0">
                <a:solidFill>
                  <a:srgbClr val="FF0000"/>
                </a:solidFill>
              </a:rPr>
              <a:t>“Temporal Difference” learning</a:t>
            </a:r>
            <a:r>
              <a:rPr lang="en-US" dirty="0"/>
              <a:t>.  Iterative methods based on limited look-ahead. </a:t>
            </a:r>
          </a:p>
          <a:p>
            <a:r>
              <a:rPr lang="en-US" dirty="0">
                <a:solidFill>
                  <a:srgbClr val="00B0F0"/>
                </a:solidFill>
              </a:rPr>
              <a:t>Function Approximation </a:t>
            </a:r>
            <a:r>
              <a:rPr lang="en-US" dirty="0"/>
              <a:t>for continuous state spaces &amp; generalization</a:t>
            </a:r>
          </a:p>
          <a:p>
            <a:r>
              <a:rPr lang="en-US" dirty="0">
                <a:solidFill>
                  <a:srgbClr val="0070C0"/>
                </a:solidFill>
              </a:rPr>
              <a:t>Exploration – Exploitation tradeoff</a:t>
            </a:r>
            <a:r>
              <a:rPr lang="en-US" dirty="0"/>
              <a:t>. Take time to discover unexplored, possibly improved states and actions.</a:t>
            </a:r>
          </a:p>
          <a:p>
            <a:endParaRPr lang="en-US" dirty="0"/>
          </a:p>
        </p:txBody>
      </p:sp>
    </p:spTree>
    <p:extLst>
      <p:ext uri="{BB962C8B-B14F-4D97-AF65-F5344CB8AC3E}">
        <p14:creationId xmlns:p14="http://schemas.microsoft.com/office/powerpoint/2010/main" val="797008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5379</TotalTime>
  <Words>976</Words>
  <Application>Microsoft Office PowerPoint</Application>
  <PresentationFormat>Widescreen</PresentationFormat>
  <Paragraphs>158</Paragraphs>
  <Slides>23</Slides>
  <Notes>4</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Cambria Math</vt:lpstr>
      <vt:lpstr>Gill Sans MT</vt:lpstr>
      <vt:lpstr>Segoe UI</vt:lpstr>
      <vt:lpstr>Office Theme</vt:lpstr>
      <vt:lpstr>Gallery</vt:lpstr>
      <vt:lpstr>PowerPoint Presentation</vt:lpstr>
      <vt:lpstr>Goal: Introduce you to the flourishing field of Reinforcement Learning</vt:lpstr>
      <vt:lpstr>What is RL?</vt:lpstr>
      <vt:lpstr>Domains where RL is applied</vt:lpstr>
      <vt:lpstr>PowerPoint Presentation</vt:lpstr>
      <vt:lpstr>Supervised Machine Learning uses labels to learn to predict from features</vt:lpstr>
      <vt:lpstr>Reinforcement Learning computational components, in comparison, includes explicit rewards &amp; actions. </vt:lpstr>
      <vt:lpstr>PowerPoint Presentation</vt:lpstr>
      <vt:lpstr>Aspects of RL</vt:lpstr>
      <vt:lpstr>Multi-pass solution methods </vt:lpstr>
      <vt:lpstr>“Q-learning” – “value action function”                        – a well known solution approach. </vt:lpstr>
      <vt:lpstr>In an Actor-Critic algorithm, the Actor aims to improve the current policy based on the current value function, and the Critic improves the value based on the rewards generated by the current policy. Together they implement Generalized Policy Iteration, trying to converge on optimal value and policy functions. </vt:lpstr>
      <vt:lpstr>Demo</vt:lpstr>
      <vt:lpstr>Reinforcement learning MDP</vt:lpstr>
      <vt:lpstr>PowerPoint Presentation</vt:lpstr>
      <vt:lpstr>Origins of RL</vt:lpstr>
      <vt:lpstr>Current progress</vt:lpstr>
      <vt:lpstr>Sources</vt:lpstr>
      <vt:lpstr>Recommended Books</vt:lpstr>
      <vt:lpstr>PowerPoint Presentation</vt:lpstr>
      <vt:lpstr>PowerPoint Presentation</vt:lpstr>
      <vt:lpstr>ROC Curve: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John-Mark Agosta</dc:creator>
  <cp:lastModifiedBy>John-Mark Agosta</cp:lastModifiedBy>
  <cp:revision>55</cp:revision>
  <dcterms:created xsi:type="dcterms:W3CDTF">2019-05-21T05:08:50Z</dcterms:created>
  <dcterms:modified xsi:type="dcterms:W3CDTF">2019-05-28T12:11:35Z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joagosta@microsoft.com</vt:lpwstr>
  </property>
  <property fmtid="{D5CDD505-2E9C-101B-9397-08002B2CF9AE}" pid="5" name="MSIP_Label_f42aa342-8706-4288-bd11-ebb85995028c_SetDate">
    <vt:lpwstr>2019-05-21T05:09:29.6209728Z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6c7479d6-ee41-4a40-81b8-b02faeac03fd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