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2"/>
  </p:notesMasterIdLst>
  <p:sldIdLst>
    <p:sldId id="262" r:id="rId2"/>
    <p:sldId id="315" r:id="rId3"/>
    <p:sldId id="316" r:id="rId4"/>
    <p:sldId id="275" r:id="rId5"/>
    <p:sldId id="289" r:id="rId6"/>
    <p:sldId id="317" r:id="rId7"/>
    <p:sldId id="318" r:id="rId8"/>
    <p:sldId id="320" r:id="rId9"/>
    <p:sldId id="331" r:id="rId10"/>
    <p:sldId id="326" r:id="rId11"/>
    <p:sldId id="308" r:id="rId12"/>
    <p:sldId id="327" r:id="rId13"/>
    <p:sldId id="324" r:id="rId14"/>
    <p:sldId id="314" r:id="rId15"/>
    <p:sldId id="301" r:id="rId16"/>
    <p:sldId id="330" r:id="rId17"/>
    <p:sldId id="257" r:id="rId18"/>
    <p:sldId id="322" r:id="rId19"/>
    <p:sldId id="323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EAB94-C13B-4167-970F-6809D2087F7A}" v="3310" dt="2018-08-29T09:46:4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410" autoAdjust="0"/>
  </p:normalViewPr>
  <p:slideViewPr>
    <p:cSldViewPr snapToGrid="0">
      <p:cViewPr varScale="1">
        <p:scale>
          <a:sx n="64" d="100"/>
          <a:sy n="64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1AA0A-10AA-4F51-81BD-C5864108EFB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B8C6-4D3A-4BC1-AC22-482E376A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76C0-2071-4799-9B1E-F57427D656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9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https://docs.microsoft.com/en-us/dotnet/core/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B8C6-4D3A-4BC1-AC22-482E376AC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67 languages if we include Dynamics’ 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B8C6-4D3A-4BC1-AC22-482E376AC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9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Today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vendor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monitors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– </a:t>
            </a:r>
            <a:r>
              <a:rPr lang="it-IT" dirty="0" err="1"/>
              <a:t>tomorrow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moderators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72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2B8C6-4D3A-4BC1-AC22-482E376AC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C6C-52B6-4E07-AF4B-BCE03D5BF4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Core documentation includes: Reference material (w/interactive examples), Overview material, Quick Starts, Tutorials, Samples, How-</a:t>
            </a:r>
            <a:r>
              <a:rPr lang="en-US" sz="12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Tos</a:t>
            </a: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Soon: Cross-Product Tutorials / Hands-on-Labs / Deployments to Azure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EEC6C-52B6-4E07-AF4B-BCE03D5BF4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1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https://docs.microsoft.com/en-us/python/api/azure-cognitiveservices-vision-computervision/azure.cognitiveservices.vision.computervision?view=azure-python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B8C6-4D3A-4BC1-AC22-482E376AC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have noticed the emphasis on Community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2B8C6-4D3A-4BC1-AC22-482E376AC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5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82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https://marketplace.visualstudio.com/search?target=VSCode&amp;category=Language%20Packs&amp;sortBy=Downloads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#As of End of August 2018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 (Simplified): 1,617,093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Japanese: 482,672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Spanish: 366,223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German: 339,434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French: 224,872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Russian: 202,728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 (Brazil): 181,286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Korean: 139,474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Chinese (Traditional): 117,343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Italian: 85,767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Turkish: 25,549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Hungarian: 8,512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Bulgarian: 1,749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10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80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08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64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B0CB3-0460-4BC2-BACD-662A7807E8F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5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AC3F-6FEC-4164-9597-227D9F99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E39C-B389-4790-8D32-35E4D76E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B24F-2082-437B-AAB6-1F8028EB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A0D4-7A61-49A3-97C5-DA0A73A1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7F0-68B9-4C87-BBB4-CECF3BC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C69-A4BB-4938-96A9-9AD2BC7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5295-FD46-48B9-ADA8-2D664A26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89AB-E545-4DCC-A0C8-57385E1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8BC9-DD5F-4185-A680-B5BD126E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9D9A-E75B-47D7-B09E-21E3019D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80B91-06C0-4E5E-8291-FECB0A91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15E0-1850-4127-AD44-4676ED18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C972-607C-4C52-9E0E-8456685F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3CD4-5B2D-414A-AB72-3BEFA65B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62D0-D691-40D4-85D2-62E60A3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6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2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C05-879B-44F2-A6FA-8CF2836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586-C824-4695-91B3-E032DE97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FD9-E376-47B8-88CA-192DCC5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B3C2-A456-4EA3-90A7-9F328B4B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C66-C4CD-4ED2-91B6-87F1850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529-5FA9-4DA4-AFEF-2043547B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895F-8CD7-4D6E-880D-DD33F757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8F78-ABAC-4A81-A38D-359FF1A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8AF-6BB8-4FFC-A74E-51927C1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8E53-67CB-4C0A-8842-D0DDD4A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8243-8BF0-4471-9191-576D30C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53E5-B41B-4405-BBB2-883A7318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DA01B-A0C9-46FF-B29E-69C4716C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9750-6F7C-4F0F-B964-BF6E8237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84A2-A3A2-48E6-99C4-66F22F13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D303-65E2-4481-84E5-8A6CEB4E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C15-312E-4228-B383-8312B393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1A23-5158-4CD5-BF98-8CAB95B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ADEA-787A-46DF-B743-F61B424D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432DA-ACD3-47A9-8CFC-29676DCD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FB4B4-A66C-44F5-9313-B13B26D6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315AD-C4CF-4A31-BCD1-86A3113A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95857-7AEC-412F-8D2A-F0B2B247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E2647-F868-4FCC-911A-A14229C8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162-3EBE-4C56-94FC-357099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29BF-2134-42A7-B77D-C647298B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3457-337F-44F6-ABEA-6099595A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2237A-5A77-4EA2-89D5-85C6F0C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DD9C9-ED3F-47CB-A0C9-745E2CD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1ADCB-4639-42FD-86CB-D71A519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0D7BB-C024-43DA-A7FD-49BA34E0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8153-C71C-4505-884A-37032EBA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BDA0-4DF0-4C51-9D95-7460C61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7BD9-1135-4C82-9AC4-7FC009BE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15D4-E5C0-42B9-85C7-F311229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8FA-B22E-4A35-A270-0F99DAE8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3BDF-F889-48B6-ACC4-7C82EB8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6AC-DA5A-4898-B956-57CB7F9F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682E9-A57E-4343-91DF-4DBE23382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E497-A591-4B6D-93B3-9BC9D83B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821CB-7DF6-4997-8BC4-AC04DF5D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B969-B726-4F7D-808D-3F7DED152BF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4A39-399E-4140-B723-AB86594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579-BF45-4A54-9417-2F4B10E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671B-3A5A-4910-9570-90C3D892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B30-D41A-46E8-954C-BCBD7A0C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541E-25A1-4B7E-A115-178B40AE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B29D-248E-4BFD-9458-3C6A7E86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7B6C-1216-4467-A009-09416565A98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160C-7A62-40BF-9CA6-5179684F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32F-BFDF-4874-A35B-8EE42DE72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9B76-2F39-4DE5-BC6B-646B41F34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aldo.donetti@microsof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feedback/issu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mvp.microsoft.com/" TargetMode="External"/><Relationship Id="rId4" Type="http://schemas.openxmlformats.org/officeDocument/2006/relationships/hyperlink" Target="https://aka.ms/intldoc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ter.im/MS-CE-Localization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hyperlink" Target="https://microsoftl10n.github.io/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youtube.com/channel/UCdpRI-QW8FEudwBy6cfnYcg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facebook.com/microsoftl10n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groups/13512579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github.com/Microsoft/Localization/wiki/How-to-Join-Microsoft-Localization-WeChat-Group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twitter.com/MicrosoftL10n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github.com/Microsoft/Localization/wiki/TRANSIFEX-FORUM-OF-MICROSOFT-COMMUNITY-TRANSLATION-PROJE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velope-community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quick-starts/hello-world#step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365125"/>
            <a:ext cx="4159692" cy="337349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International</a:t>
            </a:r>
            <a: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Lucida Sans" panose="020B0602030504020204" pitchFamily="34" charset="0"/>
              </a:rPr>
              <a:t>Community</a:t>
            </a:r>
            <a: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b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Lucida Sans" panose="020B0602030504020204" pitchFamily="34" charset="0"/>
              </a:rPr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8C80-8459-4677-82C1-37D2D560A768}"/>
              </a:ext>
            </a:extLst>
          </p:cNvPr>
          <p:cNvSpPr/>
          <p:nvPr/>
        </p:nvSpPr>
        <p:spPr>
          <a:xfrm>
            <a:off x="575134" y="4784612"/>
            <a:ext cx="3881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Aldo Donetti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Senior Program Manager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Cloud+AI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International</a:t>
            </a:r>
          </a:p>
          <a:p>
            <a:pPr algn="r"/>
            <a:r>
              <a:rPr lang="en-US" dirty="0">
                <a:latin typeface="Lucida Console" panose="020B0609040504020204" pitchFamily="49" charset="0"/>
                <a:hlinkClick r:id="rId4"/>
              </a:rPr>
              <a:t>aldod@microsoft.com</a:t>
            </a:r>
            <a:endParaRPr lang="en-US" dirty="0">
              <a:latin typeface="Lucida Console" panose="020B0609040504020204" pitchFamily="49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Twitter: @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aldod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F6796-50E3-44C5-B761-609A86B53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" y="5629349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D3D5-3E82-4546-8638-D8769CB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Redesigned site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28E5-EC3A-4A6B-AA43-6361F5D7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2F82B-16DA-473C-B38F-59F5BD33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0" y="719798"/>
            <a:ext cx="9605211" cy="6151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4FAB1A-E557-4E02-8954-F184464B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55" y="719798"/>
            <a:ext cx="9291636" cy="61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60DE9-0A1D-4308-9955-FA90BF89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" y="793447"/>
            <a:ext cx="12192000" cy="5348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CD0805-7EBC-45ED-87B5-458E02BCE7CE}"/>
              </a:ext>
            </a:extLst>
          </p:cNvPr>
          <p:cNvSpPr/>
          <p:nvPr/>
        </p:nvSpPr>
        <p:spPr>
          <a:xfrm>
            <a:off x="22577" y="1245145"/>
            <a:ext cx="1893194" cy="2415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3288A-B5E1-4271-BC29-9C6DABA8239D}"/>
              </a:ext>
            </a:extLst>
          </p:cNvPr>
          <p:cNvSpPr/>
          <p:nvPr/>
        </p:nvSpPr>
        <p:spPr>
          <a:xfrm>
            <a:off x="10826750" y="793447"/>
            <a:ext cx="672597" cy="38025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B221C8-D2DC-4E0B-885D-37E4E50500DB}"/>
              </a:ext>
            </a:extLst>
          </p:cNvPr>
          <p:cNvSpPr/>
          <p:nvPr/>
        </p:nvSpPr>
        <p:spPr>
          <a:xfrm>
            <a:off x="22577" y="1700890"/>
            <a:ext cx="2894794" cy="40013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36A93-5ED7-4EEE-A952-6C19C35FF46F}"/>
              </a:ext>
            </a:extLst>
          </p:cNvPr>
          <p:cNvSpPr/>
          <p:nvPr/>
        </p:nvSpPr>
        <p:spPr>
          <a:xfrm>
            <a:off x="3132665" y="2088552"/>
            <a:ext cx="880533" cy="2268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CF3D8-DF07-455A-B4A1-E30D2E6E84B6}"/>
              </a:ext>
            </a:extLst>
          </p:cNvPr>
          <p:cNvSpPr/>
          <p:nvPr/>
        </p:nvSpPr>
        <p:spPr>
          <a:xfrm>
            <a:off x="4013198" y="2088552"/>
            <a:ext cx="1207911" cy="22688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6F8EC-CD52-445F-9780-B56E50AAC555}"/>
              </a:ext>
            </a:extLst>
          </p:cNvPr>
          <p:cNvSpPr/>
          <p:nvPr/>
        </p:nvSpPr>
        <p:spPr>
          <a:xfrm>
            <a:off x="5258180" y="2094197"/>
            <a:ext cx="1873956" cy="22688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14F1F2-80DB-49FA-89A4-33F66E6033D9}"/>
              </a:ext>
            </a:extLst>
          </p:cNvPr>
          <p:cNvSpPr/>
          <p:nvPr/>
        </p:nvSpPr>
        <p:spPr>
          <a:xfrm>
            <a:off x="11509828" y="1208092"/>
            <a:ext cx="659594" cy="3256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F4549-5F9C-409D-AC38-6ABBC505E606}"/>
              </a:ext>
            </a:extLst>
          </p:cNvPr>
          <p:cNvSpPr/>
          <p:nvPr/>
        </p:nvSpPr>
        <p:spPr>
          <a:xfrm>
            <a:off x="10605913" y="1704977"/>
            <a:ext cx="1563509" cy="138748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6F447-E810-48DE-B68C-405A0EBA7A1B}"/>
              </a:ext>
            </a:extLst>
          </p:cNvPr>
          <p:cNvSpPr/>
          <p:nvPr/>
        </p:nvSpPr>
        <p:spPr>
          <a:xfrm>
            <a:off x="9496425" y="1208092"/>
            <a:ext cx="863600" cy="3256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63AC9-2B0E-4CB3-BC5A-8DE0FAE94A2D}"/>
              </a:ext>
            </a:extLst>
          </p:cNvPr>
          <p:cNvSpPr/>
          <p:nvPr/>
        </p:nvSpPr>
        <p:spPr>
          <a:xfrm>
            <a:off x="10929257" y="1208091"/>
            <a:ext cx="580571" cy="3256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B4F9B-2D7D-49A1-95FD-AA24D2DBF15D}"/>
              </a:ext>
            </a:extLst>
          </p:cNvPr>
          <p:cNvSpPr/>
          <p:nvPr/>
        </p:nvSpPr>
        <p:spPr>
          <a:xfrm>
            <a:off x="10361083" y="1208091"/>
            <a:ext cx="566057" cy="3256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8347B-FFC9-47A1-9635-4535D1E9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025" y="1533737"/>
            <a:ext cx="1209844" cy="16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B5D59-8D39-4577-956F-3533A7824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056" y="7029522"/>
            <a:ext cx="7888807" cy="41478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1A93A3D-8729-4694-B74D-B8579D43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… and content</a:t>
            </a:r>
          </a:p>
        </p:txBody>
      </p:sp>
    </p:spTree>
    <p:extLst>
      <p:ext uri="{BB962C8B-B14F-4D97-AF65-F5344CB8AC3E}">
        <p14:creationId xmlns:p14="http://schemas.microsoft.com/office/powerpoint/2010/main" val="16955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0533 -0.779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3900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3049D9-BBE1-47CF-939E-EC266247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Contribution/Editing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02AE-3280-4E23-845C-4F6A9B70F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" y="690180"/>
            <a:ext cx="10259857" cy="5477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AF495-6BF1-4857-976C-F46DA705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3698" y="6872199"/>
            <a:ext cx="913177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10831-E84C-478D-81BF-63088D305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050" y="6966983"/>
            <a:ext cx="9497750" cy="6668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80F69-40AA-4C57-AEEB-EEF4F924A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266" y="7152869"/>
            <a:ext cx="9469171" cy="5811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95EF3-F5F2-4AF8-B890-A1EB7D223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035" y="7589963"/>
            <a:ext cx="10517068" cy="657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663F7-103B-4515-8BD4-33EBCDB78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0401" y="7377014"/>
            <a:ext cx="10282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2D992D-562D-41F9-961F-C093598B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Global by 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972AC-F63F-4E15-BAD5-B8D59870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" y="736302"/>
            <a:ext cx="7195870" cy="5385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8016F-65F7-47A2-94B9-2F15BA2BE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95" y="1584939"/>
            <a:ext cx="10783805" cy="4744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960D6-DCDC-4669-B5AE-FC108A11E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586" y="2241462"/>
            <a:ext cx="10745700" cy="4496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767DD-F36D-4B16-9721-216082DF1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8086"/>
            <a:ext cx="9402487" cy="15051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7EFD19-96F6-415F-A617-411495FD78F6}"/>
              </a:ext>
            </a:extLst>
          </p:cNvPr>
          <p:cNvSpPr/>
          <p:nvPr/>
        </p:nvSpPr>
        <p:spPr>
          <a:xfrm>
            <a:off x="97509" y="1756611"/>
            <a:ext cx="1767386" cy="40368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9EF7B-F125-4DFA-A7D8-8770745C4979}"/>
              </a:ext>
            </a:extLst>
          </p:cNvPr>
          <p:cNvSpPr/>
          <p:nvPr/>
        </p:nvSpPr>
        <p:spPr>
          <a:xfrm>
            <a:off x="9376127" y="2049739"/>
            <a:ext cx="1977673" cy="40368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98EDDA-A6AA-4062-9C7C-11CC8BAA1A2F}"/>
              </a:ext>
            </a:extLst>
          </p:cNvPr>
          <p:cNvSpPr/>
          <p:nvPr/>
        </p:nvSpPr>
        <p:spPr>
          <a:xfrm>
            <a:off x="3199916" y="5273061"/>
            <a:ext cx="4813116" cy="71866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336-5B57-4373-A312-ED91962B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your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i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65AC-1E36-4E25-99FA-B89EEBE1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If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have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great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article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that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covers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areas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that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are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addressed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in the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official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documentation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please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feel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free to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submit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by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entering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new Issue in GitHub.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Our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Technical Writers do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listen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! 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can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suggest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changes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both</a:t>
            </a:r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on English or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localized</a:t>
            </a:r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– in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both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cases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</a:t>
            </a:r>
            <a:r>
              <a:rPr lang="it-IT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 can make an impact worldwide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!</a:t>
            </a:r>
          </a:p>
          <a:p>
            <a:endParaRPr lang="it-IT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Give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feedback on the platform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well</a:t>
            </a:r>
            <a:endParaRPr lang="it-IT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https://github.com/MicrosoftDocs/feedback/issues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or </a:t>
            </a:r>
            <a:r>
              <a:rPr lang="it-IT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@</a:t>
            </a:r>
            <a:r>
              <a:rPr lang="it-IT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docsmsft</a:t>
            </a:r>
            <a:endParaRPr lang="it-IT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Help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</a:t>
            </a:r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spread the word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within</a:t>
            </a:r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your</a:t>
            </a:r>
            <a:r>
              <a:rPr lang="it-IT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communities!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white"/>
                </a:solidFill>
                <a:latin typeface="Lucida Console" panose="020B0609040504020204" pitchFamily="49" charset="0"/>
              </a:rPr>
              <a:t>	</a:t>
            </a:r>
            <a:r>
              <a:rPr lang="en-US" sz="2000" u="sng" dirty="0">
                <a:solidFill>
                  <a:prstClr val="white"/>
                </a:solidFill>
                <a:latin typeface="Lucida Console" panose="020B0609040504020204" pitchFamily="49" charset="0"/>
                <a:hlinkClick r:id="rId4"/>
              </a:rPr>
              <a:t>https://aka.ms/intldocs</a:t>
            </a:r>
            <a:r>
              <a:rPr lang="en-US" sz="2000" u="sng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endParaRPr lang="it-IT" sz="20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it-IT" sz="20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NOTE: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contributions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count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against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  <a:hlinkClick r:id="rId5"/>
              </a:rPr>
              <a:t>MVP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  <a:endParaRPr lang="it-IT" sz="2000" dirty="0">
              <a:solidFill>
                <a:schemeClr val="bg1"/>
              </a:solidFill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6DB0F-13F3-402F-8B37-65FA86925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221" y="5065556"/>
            <a:ext cx="1627375" cy="16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40C3-736C-491A-8F55-685B61B3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72DD-3A55-426E-A848-92082292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B2D53D-3E5F-4F94-A36F-B48D2956FDB4}"/>
              </a:ext>
            </a:extLst>
          </p:cNvPr>
          <p:cNvSpPr/>
          <p:nvPr/>
        </p:nvSpPr>
        <p:spPr>
          <a:xfrm>
            <a:off x="135173" y="4920559"/>
            <a:ext cx="1794745" cy="1796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8535A-D022-40B4-94B9-975B0AD94A4F}"/>
              </a:ext>
            </a:extLst>
          </p:cNvPr>
          <p:cNvSpPr/>
          <p:nvPr/>
        </p:nvSpPr>
        <p:spPr>
          <a:xfrm>
            <a:off x="10276954" y="133553"/>
            <a:ext cx="1724714" cy="1761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652" y="365125"/>
            <a:ext cx="10229147" cy="1325563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are the instructions?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https://aka.ms/ms-docs 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DC1-6DA2-49C7-AACD-8725C261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19"/>
            <a:ext cx="10229146" cy="1641685"/>
          </a:xfrm>
        </p:spPr>
        <p:txBody>
          <a:bodyPr>
            <a:normAutofit/>
          </a:bodyPr>
          <a:lstStyle/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Docs.microsoft.com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is new the platform hosting Microsoft technical documentation. Content is 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Open Source</a:t>
            </a:r>
            <a:r>
              <a:rPr lang="en-US" sz="12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(*)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Hosted on GitHub, </a:t>
            </a:r>
            <a:r>
              <a:rPr lang="en-US" sz="1800" b="1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Community-enabled</a:t>
            </a:r>
            <a:r>
              <a:rPr lang="en-US" sz="18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in your own language!</a:t>
            </a:r>
          </a:p>
          <a:p>
            <a:pPr marL="224097" lvl="0" indent="-224097" defTabSz="914367">
              <a:spcBef>
                <a:spcPct val="20000"/>
              </a:spcBef>
              <a:buSzPct val="90000"/>
              <a:buFont typeface="Wingdings" panose="05000000000000000000" pitchFamily="2" charset="2"/>
              <a:buChar char=""/>
            </a:pP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Help the Community improve Docs, and </a:t>
            </a:r>
            <a:r>
              <a:rPr lang="en-US" sz="1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grow your reputation online</a:t>
            </a:r>
            <a:r>
              <a:rPr lang="en-US" sz="18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!! </a:t>
            </a:r>
            <a:endParaRPr lang="en-US" sz="16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224096" lvl="1" indent="0" defTabSz="914367">
              <a:spcBef>
                <a:spcPct val="20000"/>
              </a:spcBef>
              <a:buSzPct val="90000"/>
              <a:buNone/>
            </a:pPr>
            <a:r>
              <a:rPr lang="en-US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Discover how here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  <a:ea typeface="+mj-ea"/>
                <a:cs typeface="+mj-cs"/>
              </a:rPr>
              <a:t>https://aka.ms/intldocs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744824-F8EE-4794-BBE0-9C5B3276298C}"/>
              </a:ext>
            </a:extLst>
          </p:cNvPr>
          <p:cNvCxnSpPr/>
          <p:nvPr/>
        </p:nvCxnSpPr>
        <p:spPr>
          <a:xfrm>
            <a:off x="279918" y="3429000"/>
            <a:ext cx="11457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8F2E8C1-8175-41AE-8A6A-EA5F2E53355A}"/>
              </a:ext>
            </a:extLst>
          </p:cNvPr>
          <p:cNvSpPr txBox="1">
            <a:spLocks/>
          </p:cNvSpPr>
          <p:nvPr/>
        </p:nvSpPr>
        <p:spPr>
          <a:xfrm>
            <a:off x="1124652" y="3462887"/>
            <a:ext cx="102291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like Open Source?</a:t>
            </a:r>
            <a:br>
              <a:rPr lang="en-US" sz="4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 </a:t>
            </a:r>
            <a:endParaRPr lang="en-US" sz="4700" u="sng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F550A-73A5-45B4-A1B1-A55FC832616D}"/>
              </a:ext>
            </a:extLst>
          </p:cNvPr>
          <p:cNvSpPr txBox="1">
            <a:spLocks/>
          </p:cNvSpPr>
          <p:nvPr/>
        </p:nvSpPr>
        <p:spPr>
          <a:xfrm>
            <a:off x="2257809" y="4990494"/>
            <a:ext cx="3976244" cy="14797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u="sng">
                <a:solidFill>
                  <a:schemeClr val="bg1"/>
                </a:solidFill>
              </a:rPr>
              <a:t>in your language,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 today!</a:t>
            </a:r>
            <a:endParaRPr lang="en-US" sz="320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68B4ED-201A-4A7D-B605-0813717E3834}"/>
              </a:ext>
            </a:extLst>
          </p:cNvPr>
          <p:cNvGrpSpPr/>
          <p:nvPr/>
        </p:nvGrpSpPr>
        <p:grpSpPr>
          <a:xfrm>
            <a:off x="8543995" y="3597823"/>
            <a:ext cx="3351307" cy="738664"/>
            <a:chOff x="8543995" y="3597824"/>
            <a:chExt cx="3351307" cy="853648"/>
          </a:xfrm>
        </p:grpSpPr>
        <p:pic>
          <p:nvPicPr>
            <p:cNvPr id="10" name="Picture 2" descr="Risultato immagine per vscode logo">
              <a:extLst>
                <a:ext uri="{FF2B5EF4-FFF2-40B4-BE49-F238E27FC236}">
                  <a16:creationId xmlns:a16="http://schemas.microsoft.com/office/drawing/2014/main" id="{F410ECFE-DD49-4E30-986E-42AA3D7A4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4326" y="3633667"/>
              <a:ext cx="1060976" cy="70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384F1E-4838-435E-B189-7A4AD15E4EC9}"/>
                </a:ext>
              </a:extLst>
            </p:cNvPr>
            <p:cNvSpPr txBox="1"/>
            <p:nvPr/>
          </p:nvSpPr>
          <p:spPr>
            <a:xfrm>
              <a:off x="8543995" y="3597824"/>
              <a:ext cx="1906291" cy="85364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VS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F025-504C-4AFE-A153-A6E92C9D6D97}"/>
              </a:ext>
            </a:extLst>
          </p:cNvPr>
          <p:cNvGrpSpPr/>
          <p:nvPr/>
        </p:nvGrpSpPr>
        <p:grpSpPr>
          <a:xfrm>
            <a:off x="7213599" y="4243377"/>
            <a:ext cx="4809717" cy="1258806"/>
            <a:chOff x="7213599" y="4392665"/>
            <a:chExt cx="4809717" cy="1258806"/>
          </a:xfrm>
        </p:grpSpPr>
        <p:pic>
          <p:nvPicPr>
            <p:cNvPr id="12" name="Picture 4" descr="https://img-prod-cms-rt-microsoft-com.akamaized.net/cms/api/am/imageFileData/RE1I4Dx">
              <a:extLst>
                <a:ext uri="{FF2B5EF4-FFF2-40B4-BE49-F238E27FC236}">
                  <a16:creationId xmlns:a16="http://schemas.microsoft.com/office/drawing/2014/main" id="{389ECA9C-8B17-47AA-9886-909EE0FAB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041" y="4452743"/>
              <a:ext cx="1438275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43B6D-73ED-4F60-A7BA-110C8CD96E8B}"/>
                </a:ext>
              </a:extLst>
            </p:cNvPr>
            <p:cNvSpPr txBox="1"/>
            <p:nvPr/>
          </p:nvSpPr>
          <p:spPr>
            <a:xfrm>
              <a:off x="7213599" y="4392665"/>
              <a:ext cx="3371441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on Linux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Ops Studio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79C8DC-3914-4ED4-AD09-A7F5D8FD1CEF}"/>
              </a:ext>
            </a:extLst>
          </p:cNvPr>
          <p:cNvGrpSpPr/>
          <p:nvPr/>
        </p:nvGrpSpPr>
        <p:grpSpPr>
          <a:xfrm>
            <a:off x="6257043" y="5336060"/>
            <a:ext cx="5639681" cy="742335"/>
            <a:chOff x="6257043" y="5661403"/>
            <a:chExt cx="5639681" cy="816569"/>
          </a:xfrm>
        </p:grpSpPr>
        <p:pic>
          <p:nvPicPr>
            <p:cNvPr id="14" name="Picture 6" descr="https://marketplace.eclipse.org/sites/default/files/styles/ds_medium/public/BrandVisualStudioTeamServices2017RTW_64x.png">
              <a:extLst>
                <a:ext uri="{FF2B5EF4-FFF2-40B4-BE49-F238E27FC236}">
                  <a16:creationId xmlns:a16="http://schemas.microsoft.com/office/drawing/2014/main" id="{44CD0C35-B007-42E4-856E-6A4EBD825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724" y="5661403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923E-3AAF-4AC1-B28C-4D317302FC22}"/>
                </a:ext>
              </a:extLst>
            </p:cNvPr>
            <p:cNvSpPr txBox="1"/>
            <p:nvPr/>
          </p:nvSpPr>
          <p:spPr>
            <a:xfrm>
              <a:off x="6257043" y="5665441"/>
              <a:ext cx="4810303" cy="81253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>
                  <a:solidFill>
                    <a:schemeClr val="bg1"/>
                  </a:solidFill>
                </a:rPr>
                <a:t>Team Explorer Everywhere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37B2B2-A433-4BCB-B51F-8D5414FBC351}"/>
              </a:ext>
            </a:extLst>
          </p:cNvPr>
          <p:cNvSpPr txBox="1"/>
          <p:nvPr/>
        </p:nvSpPr>
        <p:spPr>
          <a:xfrm>
            <a:off x="9426566" y="6009015"/>
            <a:ext cx="2796537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… and more!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B0FBD-247B-4ECB-8008-61F2603E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" y="4990493"/>
            <a:ext cx="1685131" cy="1685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075BED-FF6C-44D7-A0CF-A38DC2CDB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14" y="208195"/>
            <a:ext cx="1639421" cy="163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E625C-7E34-4171-8E66-887C2E99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0" y="543894"/>
            <a:ext cx="968022" cy="968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E2826E-25F0-4367-832F-999A82B5F3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" y="3648622"/>
            <a:ext cx="921161" cy="1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5485BF-E1C1-498A-9191-7EB72948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27" y="204417"/>
            <a:ext cx="2258045" cy="2258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3491C-E412-46AA-91E7-35A842E7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41" y="4606557"/>
            <a:ext cx="1939231" cy="1922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1DEADB-F9FA-4365-B637-40925A9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7" y="480906"/>
            <a:ext cx="8232361" cy="1325563"/>
          </a:xfrm>
        </p:spPr>
        <p:txBody>
          <a:bodyPr>
            <a:normAutofit/>
          </a:bodyPr>
          <a:lstStyle/>
          <a:p>
            <a:r>
              <a:rPr lang="it-IT" sz="3600" dirty="0" err="1">
                <a:latin typeface="Lucida Console" panose="020B0609040504020204" pitchFamily="49" charset="0"/>
                <a:cs typeface="Segoe UI Light" panose="020B0502040204020203" pitchFamily="34" charset="0"/>
              </a:rPr>
              <a:t>Where</a:t>
            </a:r>
            <a:r>
              <a:rPr lang="it-IT" sz="3600" dirty="0">
                <a:latin typeface="Lucida Console" panose="020B0609040504020204" pitchFamily="49" charset="0"/>
                <a:cs typeface="Segoe UI Light" panose="020B0502040204020203" pitchFamily="34" charset="0"/>
              </a:rPr>
              <a:t> are the </a:t>
            </a:r>
            <a:r>
              <a:rPr lang="it-IT" sz="3600" dirty="0" err="1">
                <a:latin typeface="Lucida Console" panose="020B0609040504020204" pitchFamily="49" charset="0"/>
                <a:cs typeface="Segoe UI Light" panose="020B0502040204020203" pitchFamily="34" charset="0"/>
              </a:rPr>
              <a:t>instructions</a:t>
            </a:r>
            <a:r>
              <a:rPr lang="it-IT" sz="3600" dirty="0">
                <a:latin typeface="Lucida Console" panose="020B0609040504020204" pitchFamily="49" charset="0"/>
                <a:cs typeface="Segoe UI Light" panose="020B0502040204020203" pitchFamily="34" charset="0"/>
              </a:rPr>
              <a:t>?</a:t>
            </a:r>
            <a:br>
              <a:rPr lang="it-IT" sz="3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400" u="sng" dirty="0">
                <a:latin typeface="Lucida Console" panose="020B0609040504020204" pitchFamily="49" charset="0"/>
              </a:rPr>
              <a:t>https://docs.microsoft.com</a:t>
            </a:r>
            <a:endParaRPr lang="en-US" sz="3400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BF8E24-4065-46A0-97CD-6C69ED1EDA49}"/>
              </a:ext>
            </a:extLst>
          </p:cNvPr>
          <p:cNvSpPr txBox="1">
            <a:spLocks/>
          </p:cNvSpPr>
          <p:nvPr/>
        </p:nvSpPr>
        <p:spPr>
          <a:xfrm>
            <a:off x="761167" y="1806469"/>
            <a:ext cx="8614327" cy="4723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docs.microsoft.com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is new the platform hosting Microsoft technical documentation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Content is Open Source(*), Hosted on GitHub,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Community-enabled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+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 your own language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YOU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can help the community of users Worldwide to get a better experience by improving the Docs, and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grow your reputation online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!! </a:t>
            </a:r>
          </a:p>
          <a:p>
            <a:pPr marL="224097" marR="0" lvl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224096" marR="0" lvl="1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Discover how here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https://aka.ms/intldocs</a:t>
            </a:r>
          </a:p>
        </p:txBody>
      </p:sp>
    </p:spTree>
    <p:extLst>
      <p:ext uri="{BB962C8B-B14F-4D97-AF65-F5344CB8AC3E}">
        <p14:creationId xmlns:p14="http://schemas.microsoft.com/office/powerpoint/2010/main" val="72310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D3D5-3E82-4546-8638-D8769CB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API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28E5-EC3A-4A6B-AA43-6361F5D7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9CE3A-1B4B-4CFC-917C-EA27FD69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6B2597-AACD-4E0D-BCFC-926DD8D8C292}"/>
              </a:ext>
            </a:extLst>
          </p:cNvPr>
          <p:cNvSpPr/>
          <p:nvPr/>
        </p:nvSpPr>
        <p:spPr>
          <a:xfrm>
            <a:off x="0" y="1672389"/>
            <a:ext cx="1732547" cy="28875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93C952-59A3-4926-8BB2-197AA599C584}"/>
              </a:ext>
            </a:extLst>
          </p:cNvPr>
          <p:cNvSpPr/>
          <p:nvPr/>
        </p:nvSpPr>
        <p:spPr>
          <a:xfrm>
            <a:off x="11016916" y="1117349"/>
            <a:ext cx="725905" cy="175819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E33FA5-3350-45CD-86E7-8EF50C888239}"/>
              </a:ext>
            </a:extLst>
          </p:cNvPr>
          <p:cNvSpPr/>
          <p:nvPr/>
        </p:nvSpPr>
        <p:spPr>
          <a:xfrm>
            <a:off x="2831432" y="4867191"/>
            <a:ext cx="7263063" cy="199080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7AD1A4-368D-44C8-B2DF-FBB88AABB887}"/>
              </a:ext>
            </a:extLst>
          </p:cNvPr>
          <p:cNvSpPr/>
          <p:nvPr/>
        </p:nvSpPr>
        <p:spPr>
          <a:xfrm>
            <a:off x="0" y="6381123"/>
            <a:ext cx="1876926" cy="3959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693-E78B-4A54-A1B2-898EECAE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6C0CF-4B51-4E7B-8FFB-13B76FB1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328"/>
            <a:ext cx="12192000" cy="529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AE2C9-972F-4B47-BE31-0F572434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07" y="7065281"/>
            <a:ext cx="922662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9703C3-E63C-480E-ACF1-9D1EDB60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API Browser 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cont.d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178CB-28D3-409A-97CE-F8BAD256036C}"/>
              </a:ext>
            </a:extLst>
          </p:cNvPr>
          <p:cNvSpPr/>
          <p:nvPr/>
        </p:nvSpPr>
        <p:spPr>
          <a:xfrm>
            <a:off x="10010274" y="1533260"/>
            <a:ext cx="896353" cy="30035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0263 -1.0303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125B-7816-4D9F-90BB-5F7FC0D5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3F17-734B-4C81-A145-7328175D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Open Source (OSS)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International </a:t>
            </a:r>
            <a:r>
              <a:rPr lang="en-US" i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Projects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International </a:t>
            </a:r>
            <a:r>
              <a:rPr lang="en-US" i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Contributions to 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docs.microsoft.com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sym typeface="Wingdings" pitchFamily="2" charset="2"/>
              </a:rPr>
              <a:t>Get your </a:t>
            </a:r>
            <a:r>
              <a:rPr lang="en-US" i="1" dirty="0">
                <a:solidFill>
                  <a:schemeClr val="bg1"/>
                </a:solidFill>
                <a:latin typeface="Lucida Console" panose="020B0609040504020204" pitchFamily="49" charset="0"/>
                <a:sym typeface="Wingdings" pitchFamily="2" charset="2"/>
              </a:rPr>
              <a:t>Community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sym typeface="Wingdings" pitchFamily="2" charset="2"/>
              </a:rPr>
              <a:t>involved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  <a:sym typeface="Wingdings" pitchFamily="2" charset="2"/>
              </a:rPr>
              <a:t>Q&amp;A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6DEA2-A960-4D29-B246-24346F59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1" y="675500"/>
            <a:ext cx="10431379" cy="6182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3049D9-BBE1-47CF-939E-EC266247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3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Integrated Cloud Shell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076D5-165E-4912-949C-336FEAFE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9220"/>
            <a:ext cx="121920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45E-16 L 0 -0.8407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rgbClr val="92D050"/>
                </a:solidFill>
                <a:latin typeface="Lucida Console" panose="020B0609040504020204" pitchFamily="49" charset="0"/>
              </a:rPr>
              <a:t>Open Source </a:t>
            </a:r>
            <a:r>
              <a:rPr lang="it-IT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is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a </a:t>
            </a:r>
            <a:r>
              <a:rPr lang="it-IT" sz="4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4CC6-BC75-4A13-897A-1624169C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4" y="1690688"/>
            <a:ext cx="10972800" cy="4883732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Everyone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loves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free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tools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hence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everyone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loves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Open Source 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Open Source projects are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based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on Communities by definition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The Community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to the Software/code </a:t>
            </a:r>
          </a:p>
          <a:p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everyone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speaks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English - OSS projects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translated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so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that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everyone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can benefit from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them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The Community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to the Translation (Crowd-sourcing model)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OSS </a:t>
            </a:r>
            <a:r>
              <a:rPr lang="it-IT" sz="4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Int.l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Community Projects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B2BEF-ABE5-42F5-937C-CA10AF2A8D0B}"/>
              </a:ext>
            </a:extLst>
          </p:cNvPr>
          <p:cNvGrpSpPr/>
          <p:nvPr/>
        </p:nvGrpSpPr>
        <p:grpSpPr>
          <a:xfrm>
            <a:off x="305781" y="1842838"/>
            <a:ext cx="2946701" cy="738664"/>
            <a:chOff x="8543995" y="3597824"/>
            <a:chExt cx="3153132" cy="853648"/>
          </a:xfrm>
        </p:grpSpPr>
        <p:pic>
          <p:nvPicPr>
            <p:cNvPr id="7" name="Picture 2" descr="Risultato immagine per vscode logo">
              <a:extLst>
                <a:ext uri="{FF2B5EF4-FFF2-40B4-BE49-F238E27FC236}">
                  <a16:creationId xmlns:a16="http://schemas.microsoft.com/office/drawing/2014/main" id="{6C0EFDD3-A3F6-4A7C-8BAE-6C856BC08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151" y="3633667"/>
              <a:ext cx="1060976" cy="700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8D1528-5EF7-420A-800C-5524865EF00B}"/>
                </a:ext>
              </a:extLst>
            </p:cNvPr>
            <p:cNvSpPr txBox="1"/>
            <p:nvPr/>
          </p:nvSpPr>
          <p:spPr>
            <a:xfrm>
              <a:off x="8543995" y="3597824"/>
              <a:ext cx="1906291" cy="85364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VS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C08E46-7F85-4A28-AF52-8AACD1C70D75}"/>
              </a:ext>
            </a:extLst>
          </p:cNvPr>
          <p:cNvGrpSpPr/>
          <p:nvPr/>
        </p:nvGrpSpPr>
        <p:grpSpPr>
          <a:xfrm>
            <a:off x="3599705" y="1585138"/>
            <a:ext cx="4281277" cy="1258806"/>
            <a:chOff x="7213599" y="4392665"/>
            <a:chExt cx="4809717" cy="1258806"/>
          </a:xfrm>
        </p:grpSpPr>
        <p:pic>
          <p:nvPicPr>
            <p:cNvPr id="10" name="Picture 4" descr="https://img-prod-cms-rt-microsoft-com.akamaized.net/cms/api/am/imageFileData/RE1I4Dx">
              <a:extLst>
                <a:ext uri="{FF2B5EF4-FFF2-40B4-BE49-F238E27FC236}">
                  <a16:creationId xmlns:a16="http://schemas.microsoft.com/office/drawing/2014/main" id="{C0A65EE9-5AB3-4FFA-8BD2-807C5EB87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5041" y="4452743"/>
              <a:ext cx="1438275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D7CDBE-76B3-4BFD-A620-197A9F8B9A4A}"/>
                </a:ext>
              </a:extLst>
            </p:cNvPr>
            <p:cNvSpPr txBox="1"/>
            <p:nvPr/>
          </p:nvSpPr>
          <p:spPr>
            <a:xfrm>
              <a:off x="7213599" y="4392665"/>
              <a:ext cx="3371441" cy="12588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on Linux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SQL Ops Studio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FC78E-1F65-4AC5-BF95-BAFE4AAF73E0}"/>
              </a:ext>
            </a:extLst>
          </p:cNvPr>
          <p:cNvGrpSpPr/>
          <p:nvPr/>
        </p:nvGrpSpPr>
        <p:grpSpPr>
          <a:xfrm>
            <a:off x="8231449" y="1585139"/>
            <a:ext cx="3607489" cy="1258805"/>
            <a:chOff x="8289235" y="5665441"/>
            <a:chExt cx="3607489" cy="1384687"/>
          </a:xfrm>
        </p:grpSpPr>
        <p:pic>
          <p:nvPicPr>
            <p:cNvPr id="13" name="Picture 6" descr="https://marketplace.eclipse.org/sites/default/files/styles/ds_medium/public/BrandVisualStudioTeamServices2017RTW_64x.png">
              <a:extLst>
                <a:ext uri="{FF2B5EF4-FFF2-40B4-BE49-F238E27FC236}">
                  <a16:creationId xmlns:a16="http://schemas.microsoft.com/office/drawing/2014/main" id="{B173D3A4-D19F-4E7C-9C50-1C4386F07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4724" y="5979708"/>
              <a:ext cx="762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25A71-4AE6-4C3B-B258-8F770EC22D6E}"/>
                </a:ext>
              </a:extLst>
            </p:cNvPr>
            <p:cNvSpPr txBox="1"/>
            <p:nvPr/>
          </p:nvSpPr>
          <p:spPr>
            <a:xfrm>
              <a:off x="8289235" y="5665441"/>
              <a:ext cx="2778111" cy="138468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Team Explorer </a:t>
              </a:r>
            </a:p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solidFill>
                    <a:schemeClr val="bg1"/>
                  </a:solidFill>
                </a:rPr>
                <a:t>Everywhere</a:t>
              </a: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C1032-FD3D-467F-A40B-E10DAF4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43"/>
            <a:ext cx="10515600" cy="3423919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And many more … 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Check </a:t>
            </a:r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- how to join / contribute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- status updates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41BF97-A2AC-494D-806C-1845B9155CAC}"/>
              </a:ext>
            </a:extLst>
          </p:cNvPr>
          <p:cNvSpPr/>
          <p:nvPr/>
        </p:nvSpPr>
        <p:spPr>
          <a:xfrm>
            <a:off x="8639900" y="3500632"/>
            <a:ext cx="1794745" cy="1796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4C1C1-8F9F-4C24-BC79-A599D4E06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671" y="3570566"/>
            <a:ext cx="1685131" cy="16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ar: 32 Points 13">
            <a:extLst>
              <a:ext uri="{FF2B5EF4-FFF2-40B4-BE49-F238E27FC236}">
                <a16:creationId xmlns:a16="http://schemas.microsoft.com/office/drawing/2014/main" id="{F3858CD5-44D7-44C4-BE3F-70F3847AD06B}"/>
              </a:ext>
            </a:extLst>
          </p:cNvPr>
          <p:cNvSpPr/>
          <p:nvPr/>
        </p:nvSpPr>
        <p:spPr>
          <a:xfrm>
            <a:off x="7080417" y="4956747"/>
            <a:ext cx="5046498" cy="1901253"/>
          </a:xfrm>
          <a:prstGeom prst="star32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3+ </a:t>
            </a:r>
            <a:r>
              <a:rPr lang="it-IT" sz="3200" dirty="0" err="1"/>
              <a:t>Mil</a:t>
            </a:r>
            <a:r>
              <a:rPr lang="it-IT" sz="3200" dirty="0"/>
              <a:t> </a:t>
            </a:r>
            <a:r>
              <a:rPr lang="it-IT" sz="3200" dirty="0" err="1"/>
              <a:t>downloads</a:t>
            </a:r>
            <a:endParaRPr lang="it-IT" sz="3200" dirty="0"/>
          </a:p>
        </p:txBody>
      </p:sp>
      <p:sp>
        <p:nvSpPr>
          <p:cNvPr id="16" name="Star: 32 Points 15">
            <a:extLst>
              <a:ext uri="{FF2B5EF4-FFF2-40B4-BE49-F238E27FC236}">
                <a16:creationId xmlns:a16="http://schemas.microsoft.com/office/drawing/2014/main" id="{A10364EC-12E1-48DF-8A5A-47A9F7D04319}"/>
              </a:ext>
            </a:extLst>
          </p:cNvPr>
          <p:cNvSpPr/>
          <p:nvPr/>
        </p:nvSpPr>
        <p:spPr>
          <a:xfrm>
            <a:off x="7457704" y="2852584"/>
            <a:ext cx="4734296" cy="2135255"/>
          </a:xfrm>
          <a:prstGeom prst="star32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17+ </a:t>
            </a:r>
            <a:r>
              <a:rPr lang="it-IT" sz="3200" dirty="0" err="1"/>
              <a:t>langs</a:t>
            </a:r>
            <a:r>
              <a:rPr lang="it-IT" sz="3200" dirty="0"/>
              <a:t> </a:t>
            </a:r>
          </a:p>
          <a:p>
            <a:pPr algn="ctr"/>
            <a:r>
              <a:rPr lang="it-IT" sz="3200" dirty="0"/>
              <a:t>22 </a:t>
            </a:r>
            <a:r>
              <a:rPr lang="it-IT" sz="3200" dirty="0" err="1"/>
              <a:t>requested</a:t>
            </a:r>
            <a:r>
              <a:rPr lang="it-IT" sz="3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OSS </a:t>
            </a:r>
            <a:r>
              <a:rPr lang="it-IT" sz="3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Int.l</a:t>
            </a:r>
            <a:r>
              <a:rPr lang="it-IT" sz="3600" dirty="0">
                <a:solidFill>
                  <a:schemeClr val="bg1"/>
                </a:solidFill>
                <a:latin typeface="Lucida Console" panose="020B0609040504020204" pitchFamily="49" charset="0"/>
              </a:rPr>
              <a:t> Community –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4CC6-BC75-4A13-897A-1624169C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Contributors</a:t>
            </a:r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are on the </a:t>
            </a:r>
            <a:r>
              <a:rPr lang="it-IT" sz="24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Leaderboard</a:t>
            </a:r>
            <a:endParaRPr lang="it-IT" sz="2400" dirty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https://microsoftl10n.github.io/</a:t>
            </a:r>
            <a:r>
              <a:rPr lang="it-IT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AND on the </a:t>
            </a:r>
            <a:r>
              <a:rPr lang="it-IT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Products’ Release notes</a:t>
            </a:r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!</a:t>
            </a:r>
          </a:p>
          <a:p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Certificates for top </a:t>
            </a:r>
            <a:r>
              <a:rPr lang="it-IT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contributors</a:t>
            </a:r>
            <a:endParaRPr lang="it-IT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Calls</a:t>
            </a:r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with Engineering teams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</a:t>
            </a:r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updates</a:t>
            </a:r>
            <a:endParaRPr lang="it-IT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Twitter: @MicrosoftL10n</a:t>
            </a:r>
          </a:p>
          <a:p>
            <a:r>
              <a:rPr lang="it-IT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Social channels</a:t>
            </a:r>
          </a:p>
          <a:p>
            <a:endParaRPr lang="it-IT" dirty="0"/>
          </a:p>
          <a:p>
            <a:r>
              <a:rPr lang="en-US" u="sng" dirty="0">
                <a:solidFill>
                  <a:srgbClr val="00B0F0"/>
                </a:solidFill>
                <a:latin typeface="Lucida Console" panose="020B0609040504020204" pitchFamily="49" charset="0"/>
              </a:rPr>
              <a:t>https://aka.ms/msossloc</a:t>
            </a:r>
            <a:endParaRPr 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670F40-FDAC-4081-B5CB-5CACD0148484}"/>
              </a:ext>
            </a:extLst>
          </p:cNvPr>
          <p:cNvGrpSpPr/>
          <p:nvPr/>
        </p:nvGrpSpPr>
        <p:grpSpPr>
          <a:xfrm>
            <a:off x="2270610" y="5541521"/>
            <a:ext cx="3290719" cy="429376"/>
            <a:chOff x="5430430" y="4752797"/>
            <a:chExt cx="3981770" cy="571500"/>
          </a:xfrm>
        </p:grpSpPr>
        <p:pic>
          <p:nvPicPr>
            <p:cNvPr id="1027" name="Picture 3" descr="https://camo.githubusercontent.com/a51dd749c3ce0b667f7a9e01a4741f8c9ace9667/687474703a2f2f686f6e67687569672e6769746875622e696f2f547769747465722e504e47">
              <a:hlinkClick r:id="rId4"/>
              <a:extLst>
                <a:ext uri="{FF2B5EF4-FFF2-40B4-BE49-F238E27FC236}">
                  <a16:creationId xmlns:a16="http://schemas.microsoft.com/office/drawing/2014/main" id="{C13D78EE-C1EC-46B5-8E97-70E950B66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997" y="4752797"/>
              <a:ext cx="581025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amo.githubusercontent.com/6ba611fe426fc6e073580b152d627a14bc2875ba/687474703a2f2f686f6e67687569672e6769746875622e696f2f4c696e6b6564696e2e504e47">
              <a:hlinkClick r:id="rId6"/>
              <a:extLst>
                <a:ext uri="{FF2B5EF4-FFF2-40B4-BE49-F238E27FC236}">
                  <a16:creationId xmlns:a16="http://schemas.microsoft.com/office/drawing/2014/main" id="{7C15E7A0-4A72-43F7-9E44-52D9F7506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137" y="4752797"/>
              <a:ext cx="59055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ttps://camo.githubusercontent.com/e5567f469012473b05cd20a5963d73ac4188d455/687474703a2f2f686f6e67687569672e6769746875622e696f2f4769747465722e504e47">
              <a:hlinkClick r:id="rId8"/>
              <a:extLst>
                <a:ext uri="{FF2B5EF4-FFF2-40B4-BE49-F238E27FC236}">
                  <a16:creationId xmlns:a16="http://schemas.microsoft.com/office/drawing/2014/main" id="{A32A6CAB-E0AD-4656-AF84-21A3C51E2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803" y="4752797"/>
              <a:ext cx="581025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amo.githubusercontent.com/8823a6ce721c75c77309fa5b558554211b798750/687474703a2f2f686f6e67687569672e6769746875622e696f2f5765636861742e504e47">
              <a:hlinkClick r:id="rId10"/>
              <a:extLst>
                <a:ext uri="{FF2B5EF4-FFF2-40B4-BE49-F238E27FC236}">
                  <a16:creationId xmlns:a16="http://schemas.microsoft.com/office/drawing/2014/main" id="{59A1C735-B0C4-4693-B210-376C2FD29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944" y="4752797"/>
              <a:ext cx="57150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ttps://camo.githubusercontent.com/defdb96a572536d405a405007b92d297c7cdf2f3/687474703a2f2f686f6e67687569672e6769746875622e696f2f596f75747562652e504e47">
              <a:hlinkClick r:id="rId12"/>
              <a:extLst>
                <a:ext uri="{FF2B5EF4-FFF2-40B4-BE49-F238E27FC236}">
                  <a16:creationId xmlns:a16="http://schemas.microsoft.com/office/drawing/2014/main" id="{C5C58EA3-F7EC-49BD-88A9-F07FD17D9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7560" y="4752797"/>
              <a:ext cx="581025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amo.githubusercontent.com/c5d68b41a9a706420913fcf7686af0e53ac39955/687474703a2f2f686f6e67687569672e6769746875622e696f2f5472616e73696665782e504e47">
              <a:hlinkClick r:id="rId14"/>
              <a:extLst>
                <a:ext uri="{FF2B5EF4-FFF2-40B4-BE49-F238E27FC236}">
                  <a16:creationId xmlns:a16="http://schemas.microsoft.com/office/drawing/2014/main" id="{ECECCBA6-89F2-4B93-ACA3-1BE929143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0700" y="4752797"/>
              <a:ext cx="57150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camo.githubusercontent.com/d0ba480e59e033a543f5ccae1cf67d265689ddb1/687474703a2f2f686f6e67687569672e6769746875622e696f2f46616365626f6f6b2e504e47">
              <a:hlinkClick r:id="rId16"/>
              <a:extLst>
                <a:ext uri="{FF2B5EF4-FFF2-40B4-BE49-F238E27FC236}">
                  <a16:creationId xmlns:a16="http://schemas.microsoft.com/office/drawing/2014/main" id="{2A09970E-2A95-4FAD-BD97-AAE8A7063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430" y="4752797"/>
              <a:ext cx="552450" cy="56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tar: 32 Points 5">
            <a:extLst>
              <a:ext uri="{FF2B5EF4-FFF2-40B4-BE49-F238E27FC236}">
                <a16:creationId xmlns:a16="http://schemas.microsoft.com/office/drawing/2014/main" id="{032E828F-6C02-44C6-954A-6D39814C91A8}"/>
              </a:ext>
            </a:extLst>
          </p:cNvPr>
          <p:cNvSpPr/>
          <p:nvPr/>
        </p:nvSpPr>
        <p:spPr>
          <a:xfrm>
            <a:off x="8158328" y="1194299"/>
            <a:ext cx="3968587" cy="1599518"/>
          </a:xfrm>
          <a:prstGeom prst="star32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1200+ members </a:t>
            </a:r>
          </a:p>
        </p:txBody>
      </p:sp>
      <p:pic>
        <p:nvPicPr>
          <p:cNvPr id="7" name="Picture 2" descr="Nessun testo alternativo automatico disponibile.">
            <a:extLst>
              <a:ext uri="{FF2B5EF4-FFF2-40B4-BE49-F238E27FC236}">
                <a16:creationId xmlns:a16="http://schemas.microsoft.com/office/drawing/2014/main" id="{FD7CFD90-3903-47CD-B5BD-8E93800E1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9" y="7255447"/>
            <a:ext cx="88582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A7C20-E564-4F30-92A5-53706DC7CC4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36667" y="-5156019"/>
            <a:ext cx="6449325" cy="4877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D9891E-9753-4386-8256-CE8C273F62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8528" y="7383331"/>
            <a:ext cx="1062185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12539 -0.9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-4719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65 0.02824 L 0.09792 -0.95648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49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4.81481E-6 L 0.02487 0.91041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" y="4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MLCP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5BC83-9017-4346-A6C5-98CC3ED2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50"/>
            <a:ext cx="10515600" cy="478181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https://envelope-community.azurewebsites.net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B2BB8C-7F06-467E-8A4A-CE5D80E5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57" y="1975719"/>
            <a:ext cx="6644284" cy="47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Docs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4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can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be a </a:t>
            </a:r>
            <a:r>
              <a:rPr lang="it-IT" sz="4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</a:t>
            </a:r>
            <a:r>
              <a:rPr lang="it-IT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4CC6-BC75-4A13-897A-1624169C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4" y="1690688"/>
            <a:ext cx="10972800" cy="5167312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It’s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just so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much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harder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to be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productive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without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good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documentation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</a:t>
            </a:r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Companies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provide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for products/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services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…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…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provide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great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documentation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on docs.ms.com …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…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how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much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i="1" dirty="0">
                <a:solidFill>
                  <a:schemeClr val="bg1"/>
                </a:solidFill>
                <a:latin typeface="Lucida Console" panose="020B0609040504020204" pitchFamily="49" charset="0"/>
              </a:rPr>
              <a:t>better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could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be,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if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were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Open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Sourced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were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improved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by the Community?</a:t>
            </a:r>
          </a:p>
          <a:p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everyone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speaks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English 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Microsoft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translates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millions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them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!) 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The Community </a:t>
            </a:r>
            <a:r>
              <a:rPr lang="it-IT" i="1" dirty="0">
                <a:solidFill>
                  <a:schemeClr val="bg1"/>
                </a:solidFill>
                <a:latin typeface="Lucida Console" panose="020B0609040504020204" pitchFamily="49" charset="0"/>
              </a:rPr>
              <a:t>can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contribute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to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improve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overall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quality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of the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content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and of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our</a:t>
            </a:r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Machine Learning/Machine Translation </a:t>
            </a:r>
            <a:r>
              <a:rPr lang="it-IT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engines</a:t>
            </a:r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- the «New Hope» for Technical Content</a:t>
            </a:r>
            <a:endParaRPr lang="it-IT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5BC83-9017-4346-A6C5-98CC3ED2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126"/>
            <a:ext cx="4310743" cy="5301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Key</a:t>
            </a:r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Principles</a:t>
            </a:r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endParaRPr lang="it-IT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Great Content</a:t>
            </a:r>
          </a:p>
          <a:p>
            <a:r>
              <a:rPr lang="it-IT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Modern</a:t>
            </a:r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/fresh UI</a:t>
            </a:r>
          </a:p>
          <a:p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Standard Formats &amp; Tools</a:t>
            </a:r>
          </a:p>
          <a:p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Agile publishing</a:t>
            </a:r>
          </a:p>
          <a:p>
            <a:r>
              <a:rPr lang="it-IT" sz="1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Community-enabled</a:t>
            </a:r>
          </a:p>
          <a:p>
            <a:r>
              <a:rPr lang="it-IT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Global by default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689F9-142E-422A-92B8-AABD07F9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43" y="1690688"/>
            <a:ext cx="6881933" cy="4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A50-CC58-4221-842B-558CB4E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001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Docs</a:t>
            </a:r>
            <a:r>
              <a:rPr lang="it-IT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– in detail</a:t>
            </a:r>
            <a:endParaRPr lang="it-IT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5BC83-9017-4346-A6C5-98CC3ED2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002"/>
            <a:ext cx="5982546" cy="6294326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Content:</a:t>
            </a:r>
          </a:p>
          <a:p>
            <a:pPr lvl="1"/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Re-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engineered</a:t>
            </a:r>
            <a:endParaRPr lang="it-IT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More Samples</a:t>
            </a:r>
          </a:p>
          <a:p>
            <a:pPr lvl="1"/>
            <a:r>
              <a:rPr lang="it-IT" sz="1600" dirty="0" err="1">
                <a:solidFill>
                  <a:srgbClr val="00B0F0"/>
                </a:solidFill>
                <a:latin typeface="Lucida Console" panose="020B06090405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Quickstarts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&amp;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Tutorials</a:t>
            </a:r>
            <a:endParaRPr lang="it-IT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stored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in GitHub /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Markdown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format</a:t>
            </a:r>
          </a:p>
          <a:p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Backend:</a:t>
            </a:r>
          </a:p>
          <a:p>
            <a:pPr lvl="1"/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Runs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on Azure</a:t>
            </a:r>
          </a:p>
          <a:p>
            <a:pPr lvl="1"/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Highly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automated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single-article publishing</a:t>
            </a:r>
          </a:p>
          <a:p>
            <a:pPr lvl="1"/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also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uses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BOTs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for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process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management</a:t>
            </a:r>
          </a:p>
          <a:p>
            <a:r>
              <a:rPr lang="it-IT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Frontend</a:t>
            </a:r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</a:p>
          <a:p>
            <a:pPr lvl="1"/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Completely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redesigned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/ Responsive UI</a:t>
            </a:r>
          </a:p>
          <a:p>
            <a:pPr lvl="1"/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Feature-</a:t>
            </a:r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rich</a:t>
            </a:r>
            <a:endParaRPr lang="it-IT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New &amp; </a:t>
            </a:r>
            <a:r>
              <a:rPr lang="it-IT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Contextual</a:t>
            </a:r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Search</a:t>
            </a:r>
          </a:p>
          <a:p>
            <a:pPr lvl="2"/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API Browser w/ </a:t>
            </a:r>
            <a:r>
              <a:rPr lang="it-IT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versioning</a:t>
            </a:r>
            <a:endParaRPr lang="it-IT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r>
              <a:rPr lang="it-IT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Integrated</a:t>
            </a:r>
            <a:r>
              <a:rPr lang="it-IT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CLI</a:t>
            </a:r>
          </a:p>
          <a:p>
            <a:r>
              <a:rPr lang="it-IT" sz="2000" u="sng" dirty="0">
                <a:solidFill>
                  <a:schemeClr val="bg1"/>
                </a:solidFill>
                <a:latin typeface="Lucida Console" panose="020B0609040504020204" pitchFamily="49" charset="0"/>
              </a:rPr>
              <a:t>Community-enabled (Editing/Feedback)</a:t>
            </a:r>
          </a:p>
          <a:p>
            <a:r>
              <a:rPr lang="it-IT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Global by Design</a:t>
            </a:r>
          </a:p>
          <a:p>
            <a:pPr lvl="1"/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in 67 Languages</a:t>
            </a:r>
          </a:p>
          <a:p>
            <a:pPr lvl="1"/>
            <a:r>
              <a:rPr lang="it-IT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Hover</a:t>
            </a:r>
            <a:r>
              <a:rPr lang="it-IT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-over (MT) / Read in English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689F9-142E-422A-92B8-AABD07F9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396" y="365125"/>
            <a:ext cx="5795604" cy="40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XE Ev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E Event.pptx" id="{3FF0CE64-F516-439F-A30E-CDE010C796D9}" vid="{451A23FE-85E7-49E5-A84D-C245C971E9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DFF0E49816046AD2705BA8C37ACD7" ma:contentTypeVersion="11" ma:contentTypeDescription="Create a new document." ma:contentTypeScope="" ma:versionID="401e8830a04d86be642af00cdb21a2e0">
  <xsd:schema xmlns:xsd="http://www.w3.org/2001/XMLSchema" xmlns:xs="http://www.w3.org/2001/XMLSchema" xmlns:p="http://schemas.microsoft.com/office/2006/metadata/properties" xmlns:ns2="abad6b82-eb92-4ed3-abfd-eaae2330e628" xmlns:ns3="a66525ee-7d82-474d-9266-24a2a497d8d7" targetNamespace="http://schemas.microsoft.com/office/2006/metadata/properties" ma:root="true" ma:fieldsID="28d2f51608d67f1444d64286af792e88" ns2:_="" ns3:_="">
    <xsd:import namespace="abad6b82-eb92-4ed3-abfd-eaae2330e628"/>
    <xsd:import namespace="a66525ee-7d82-474d-9266-24a2a497d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6b82-eb92-4ed3-abfd-eaae2330e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525ee-7d82-474d-9266-24a2a497d8d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DFDA9-1C2C-4B3A-8325-EDFAFCCD1662}"/>
</file>

<file path=customXml/itemProps2.xml><?xml version="1.0" encoding="utf-8"?>
<ds:datastoreItem xmlns:ds="http://schemas.openxmlformats.org/officeDocument/2006/customXml" ds:itemID="{52D028BD-B670-4001-802A-462691A3149C}"/>
</file>

<file path=customXml/itemProps3.xml><?xml version="1.0" encoding="utf-8"?>
<ds:datastoreItem xmlns:ds="http://schemas.openxmlformats.org/officeDocument/2006/customXml" ds:itemID="{E83EDB9A-8A52-40E3-873C-E2A1D66F1FCD}"/>
</file>

<file path=docProps/app.xml><?xml version="1.0" encoding="utf-8"?>
<Properties xmlns="http://schemas.openxmlformats.org/officeDocument/2006/extended-properties" xmlns:vt="http://schemas.openxmlformats.org/officeDocument/2006/docPropsVTypes">
  <Template>XE Event</Template>
  <TotalTime>0</TotalTime>
  <Words>812</Words>
  <Application>Microsoft Office PowerPoint</Application>
  <PresentationFormat>Widescreen</PresentationFormat>
  <Paragraphs>168</Paragraphs>
  <Slides>20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Lucida Sans</vt:lpstr>
      <vt:lpstr>Segoe UI Light</vt:lpstr>
      <vt:lpstr>Wingdings</vt:lpstr>
      <vt:lpstr>XE Event</vt:lpstr>
      <vt:lpstr>International Community  Projects</vt:lpstr>
      <vt:lpstr>Agenda</vt:lpstr>
      <vt:lpstr>Open Source is a Community thing</vt:lpstr>
      <vt:lpstr>OSS Int.l Community Projects</vt:lpstr>
      <vt:lpstr>OSS Int.l Community – Status</vt:lpstr>
      <vt:lpstr>MLCP Demo</vt:lpstr>
      <vt:lpstr>Docs can be a Community thing</vt:lpstr>
      <vt:lpstr>Docs - the «New Hope» for Technical Content</vt:lpstr>
      <vt:lpstr>Docs – in detail</vt:lpstr>
      <vt:lpstr>Redesigned site …</vt:lpstr>
      <vt:lpstr>… and content</vt:lpstr>
      <vt:lpstr>Contribution/Editing experience</vt:lpstr>
      <vt:lpstr>Global by default</vt:lpstr>
      <vt:lpstr>Get your Community involved</vt:lpstr>
      <vt:lpstr>Appendix</vt:lpstr>
      <vt:lpstr>Where are the instructions? https://aka.ms/ms-docs </vt:lpstr>
      <vt:lpstr>Where are the instructions? https://docs.microsoft.com</vt:lpstr>
      <vt:lpstr>API Browser</vt:lpstr>
      <vt:lpstr>API Browser (cont.d)</vt:lpstr>
      <vt:lpstr>Integrated Cloud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2018-08-29T08:15:51Z</dcterms:created>
  <dcterms:modified xsi:type="dcterms:W3CDTF">2018-08-29T13:27:47Z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0x010100CE9DFF0E49816046AD2705BA8C37ACD7</vt:lpwstr>
  </property>
</Properties>
</file>