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369A0-99FA-4325-A769-36F887E9212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C6C-52B6-4E07-AF4B-BCE03D5B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5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C6C-52B6-4E07-AF4B-BCE03D5BF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EEC6C-52B6-4E07-AF4B-BCE03D5BF4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07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AC3F-6FEC-4164-9597-227D9F99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E39C-B389-4790-8D32-35E4D76E1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B24F-2082-437B-AAB6-1F8028EB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CA0D4-7A61-49A3-97C5-DA0A73A1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97F0-68B9-4C87-BBB4-CECF3BCD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C69-A4BB-4938-96A9-9AD2BC7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E5295-FD46-48B9-ADA8-2D664A26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89AB-E545-4DCC-A0C8-57385E15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8BC9-DD5F-4185-A680-B5BD126E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9D9A-E75B-47D7-B09E-21E3019D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80B91-06C0-4E5E-8291-FECB0A91C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15E0-1850-4127-AD44-4676ED18B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C972-607C-4C52-9E0E-8456685F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3CD4-5B2D-414A-AB72-3BEFA65B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62D0-D691-40D4-85D2-62E60A3F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8C05-879B-44F2-A6FA-8CF2836F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4586-C824-4695-91B3-E032DE97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CFD9-E376-47B8-88CA-192DCC5F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B3C2-A456-4EA3-90A7-9F328B4B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BC66-C4CD-4ED2-91B6-87F18507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8529-5FA9-4DA4-AFEF-2043547B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9895F-8CD7-4D6E-880D-DD33F757A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8F78-ABAC-4A81-A38D-359FF1A2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A8AF-6BB8-4FFC-A74E-51927C16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8E53-67CB-4C0A-8842-D0DDD4AB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8243-8BF0-4471-9191-576D30C9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53E5-B41B-4405-BBB2-883A73187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DA01B-A0C9-46FF-B29E-69C4716C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B9750-6F7C-4F0F-B964-BF6E8237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584A2-A3A2-48E6-99C4-66F22F13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D303-65E2-4481-84E5-8A6CEB4E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8C15-312E-4228-B383-8312B393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1A23-5158-4CD5-BF98-8CAB95B4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EADEA-787A-46DF-B743-F61B424D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432DA-ACD3-47A9-8CFC-29676DCDE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FB4B4-A66C-44F5-9313-B13B26D63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315AD-C4CF-4A31-BCD1-86A3113A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95857-7AEC-412F-8D2A-F0B2B247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E2647-F868-4FCC-911A-A14229C8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7162-3EBE-4C56-94FC-3570992D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429BF-2134-42A7-B77D-C647298B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13457-337F-44F6-ABEA-6099595A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2237A-5A77-4EA2-89D5-85C6F0C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DD9C9-ED3F-47CB-A0C9-745E2CDB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1ADCB-4639-42FD-86CB-D71A5194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0D7BB-C024-43DA-A7FD-49BA34E0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8153-C71C-4505-884A-37032EBA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BDA0-4DF0-4C51-9D95-7460C61D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F7BD9-1135-4C82-9AC4-7FC009BE3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215D4-E5C0-42B9-85C7-F311229F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F8FA-B22E-4A35-A270-0F99DAE8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3BDF-F889-48B6-ACC4-7C82EB8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6AC-DA5A-4898-B956-57CB7F9F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682E9-A57E-4343-91DF-4DBE23382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E497-A591-4B6D-93B3-9BC9D83B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821CB-7DF6-4997-8BC4-AC04DF5D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74A39-399E-4140-B723-AB865946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1579-BF45-4A54-9417-2F4B10EE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7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BAB30-D41A-46E8-954C-BCBD7A0C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541E-25A1-4B7E-A115-178B40AE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B29D-248E-4BFD-9458-3C6A7E86D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B969-B726-4F7D-808D-3F7DED152BF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160C-7A62-40BF-9CA6-5179684FC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132F-BFDF-4874-A35B-8EE42DE72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Hacktoberfest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8B2D53D-3E5F-4F94-A36F-B48D2956FDB4}"/>
              </a:ext>
            </a:extLst>
          </p:cNvPr>
          <p:cNvSpPr/>
          <p:nvPr/>
        </p:nvSpPr>
        <p:spPr>
          <a:xfrm>
            <a:off x="135173" y="4920559"/>
            <a:ext cx="1794745" cy="1796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B8535A-D022-40B4-94B9-975B0AD94A4F}"/>
              </a:ext>
            </a:extLst>
          </p:cNvPr>
          <p:cNvSpPr/>
          <p:nvPr/>
        </p:nvSpPr>
        <p:spPr>
          <a:xfrm>
            <a:off x="10276954" y="133553"/>
            <a:ext cx="1724714" cy="1761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EADB-F9FA-4365-B637-40925A92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52" y="365125"/>
            <a:ext cx="10229147" cy="1325563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Where are the instructions?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https://aka.ms/ms-docs 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3DC1-6DA2-49C7-AACD-8725C261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19"/>
            <a:ext cx="10229146" cy="1641685"/>
          </a:xfrm>
        </p:spPr>
        <p:txBody>
          <a:bodyPr>
            <a:normAutofit/>
          </a:bodyPr>
          <a:lstStyle/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1800" u="sng" dirty="0">
                <a:solidFill>
                  <a:srgbClr val="00B0F0"/>
                </a:solidFill>
                <a:latin typeface="Lucida Console" panose="020B0609040504020204" pitchFamily="49" charset="0"/>
                <a:ea typeface="+mj-ea"/>
                <a:cs typeface="+mj-cs"/>
              </a:rPr>
              <a:t>Docs.microsoft.com</a:t>
            </a: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is new the platform hosting Microsoft technical documentation. Content is 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Open Source</a:t>
            </a:r>
            <a:r>
              <a:rPr lang="en-US" sz="12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(*)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Hosted on GitHub, </a:t>
            </a:r>
            <a:r>
              <a:rPr lang="en-US" sz="1800" b="1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Community-enabled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+ in your own language!</a:t>
            </a:r>
          </a:p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Help the Community improve Docs, and </a:t>
            </a:r>
            <a:r>
              <a:rPr lang="en-US" sz="1800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grow your reputation online</a:t>
            </a: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!! </a:t>
            </a:r>
            <a:endParaRPr lang="en-US" sz="16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224096" lvl="1" indent="0" defTabSz="914367">
              <a:spcBef>
                <a:spcPct val="20000"/>
              </a:spcBef>
              <a:buSzPct val="90000"/>
              <a:buNone/>
            </a:pP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Discover how here </a:t>
            </a:r>
            <a:r>
              <a:rPr lang="en-US" u="sng" dirty="0">
                <a:solidFill>
                  <a:srgbClr val="00B0F0"/>
                </a:solidFill>
                <a:latin typeface="Lucida Console" panose="020B0609040504020204" pitchFamily="49" charset="0"/>
                <a:ea typeface="+mj-ea"/>
                <a:cs typeface="+mj-cs"/>
              </a:rPr>
              <a:t>https://aka.ms/intldocs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744824-F8EE-4794-BBE0-9C5B3276298C}"/>
              </a:ext>
            </a:extLst>
          </p:cNvPr>
          <p:cNvCxnSpPr/>
          <p:nvPr/>
        </p:nvCxnSpPr>
        <p:spPr>
          <a:xfrm>
            <a:off x="279918" y="3429000"/>
            <a:ext cx="114579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68F2E8C1-8175-41AE-8A6A-EA5F2E53355A}"/>
              </a:ext>
            </a:extLst>
          </p:cNvPr>
          <p:cNvSpPr txBox="1">
            <a:spLocks/>
          </p:cNvSpPr>
          <p:nvPr/>
        </p:nvSpPr>
        <p:spPr>
          <a:xfrm>
            <a:off x="1124652" y="3462887"/>
            <a:ext cx="1022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you like Open Source?</a:t>
            </a:r>
            <a:br>
              <a:rPr lang="en-US" sz="4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https://aka.ms/msossloc  </a:t>
            </a:r>
            <a:endParaRPr lang="en-US" sz="4700" u="sng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FF550A-73A5-45B4-A1B1-A55FC832616D}"/>
              </a:ext>
            </a:extLst>
          </p:cNvPr>
          <p:cNvSpPr txBox="1">
            <a:spLocks/>
          </p:cNvSpPr>
          <p:nvPr/>
        </p:nvSpPr>
        <p:spPr>
          <a:xfrm>
            <a:off x="2257809" y="4990494"/>
            <a:ext cx="3976244" cy="14797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u="sng">
                <a:solidFill>
                  <a:schemeClr val="bg1"/>
                </a:solidFill>
              </a:rPr>
              <a:t>in your language,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 today!</a:t>
            </a:r>
            <a:endParaRPr lang="en-US" sz="320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68B4ED-201A-4A7D-B605-0813717E3834}"/>
              </a:ext>
            </a:extLst>
          </p:cNvPr>
          <p:cNvGrpSpPr/>
          <p:nvPr/>
        </p:nvGrpSpPr>
        <p:grpSpPr>
          <a:xfrm>
            <a:off x="8543995" y="3597823"/>
            <a:ext cx="3351307" cy="738664"/>
            <a:chOff x="8543995" y="3597824"/>
            <a:chExt cx="3351307" cy="853648"/>
          </a:xfrm>
        </p:grpSpPr>
        <p:pic>
          <p:nvPicPr>
            <p:cNvPr id="10" name="Picture 2" descr="Risultato immagine per vscode logo">
              <a:extLst>
                <a:ext uri="{FF2B5EF4-FFF2-40B4-BE49-F238E27FC236}">
                  <a16:creationId xmlns:a16="http://schemas.microsoft.com/office/drawing/2014/main" id="{F410ECFE-DD49-4E30-986E-42AA3D7A4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4326" y="3633667"/>
              <a:ext cx="1060976" cy="700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384F1E-4838-435E-B189-7A4AD15E4EC9}"/>
                </a:ext>
              </a:extLst>
            </p:cNvPr>
            <p:cNvSpPr txBox="1"/>
            <p:nvPr/>
          </p:nvSpPr>
          <p:spPr>
            <a:xfrm>
              <a:off x="8543995" y="3597824"/>
              <a:ext cx="1906291" cy="85364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>
                  <a:solidFill>
                    <a:schemeClr val="bg1"/>
                  </a:solidFill>
                </a:rPr>
                <a:t>VS Code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76F025-504C-4AFE-A153-A6E92C9D6D97}"/>
              </a:ext>
            </a:extLst>
          </p:cNvPr>
          <p:cNvGrpSpPr/>
          <p:nvPr/>
        </p:nvGrpSpPr>
        <p:grpSpPr>
          <a:xfrm>
            <a:off x="7213599" y="4243377"/>
            <a:ext cx="4809717" cy="1258806"/>
            <a:chOff x="7213599" y="4392665"/>
            <a:chExt cx="4809717" cy="1258806"/>
          </a:xfrm>
        </p:grpSpPr>
        <p:pic>
          <p:nvPicPr>
            <p:cNvPr id="12" name="Picture 4" descr="https://img-prod-cms-rt-microsoft-com.akamaized.net/cms/api/am/imageFileData/RE1I4Dx">
              <a:extLst>
                <a:ext uri="{FF2B5EF4-FFF2-40B4-BE49-F238E27FC236}">
                  <a16:creationId xmlns:a16="http://schemas.microsoft.com/office/drawing/2014/main" id="{389ECA9C-8B17-47AA-9886-909EE0FAB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5041" y="4452743"/>
              <a:ext cx="1438275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43B6D-73ED-4F60-A7BA-110C8CD96E8B}"/>
                </a:ext>
              </a:extLst>
            </p:cNvPr>
            <p:cNvSpPr txBox="1"/>
            <p:nvPr/>
          </p:nvSpPr>
          <p:spPr>
            <a:xfrm>
              <a:off x="7213599" y="4392665"/>
              <a:ext cx="3371441" cy="125880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SQL on Linux</a:t>
              </a:r>
            </a:p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SQL Ops Studio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79C8DC-3914-4ED4-AD09-A7F5D8FD1CEF}"/>
              </a:ext>
            </a:extLst>
          </p:cNvPr>
          <p:cNvGrpSpPr/>
          <p:nvPr/>
        </p:nvGrpSpPr>
        <p:grpSpPr>
          <a:xfrm>
            <a:off x="6257043" y="5336060"/>
            <a:ext cx="5639681" cy="742335"/>
            <a:chOff x="6257043" y="5661403"/>
            <a:chExt cx="5639681" cy="816569"/>
          </a:xfrm>
        </p:grpSpPr>
        <p:pic>
          <p:nvPicPr>
            <p:cNvPr id="14" name="Picture 6" descr="https://marketplace.eclipse.org/sites/default/files/styles/ds_medium/public/BrandVisualStudioTeamServices2017RTW_64x.png">
              <a:extLst>
                <a:ext uri="{FF2B5EF4-FFF2-40B4-BE49-F238E27FC236}">
                  <a16:creationId xmlns:a16="http://schemas.microsoft.com/office/drawing/2014/main" id="{44CD0C35-B007-42E4-856E-6A4EBD825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4724" y="566140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FD923E-3AAF-4AC1-B28C-4D317302FC22}"/>
                </a:ext>
              </a:extLst>
            </p:cNvPr>
            <p:cNvSpPr txBox="1"/>
            <p:nvPr/>
          </p:nvSpPr>
          <p:spPr>
            <a:xfrm>
              <a:off x="6257043" y="5665441"/>
              <a:ext cx="4810303" cy="8125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>
                  <a:solidFill>
                    <a:schemeClr val="bg1"/>
                  </a:solidFill>
                </a:rPr>
                <a:t>Team Explorer Everywhere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937B2B2-A433-4BCB-B51F-8D5414FBC351}"/>
              </a:ext>
            </a:extLst>
          </p:cNvPr>
          <p:cNvSpPr txBox="1"/>
          <p:nvPr/>
        </p:nvSpPr>
        <p:spPr>
          <a:xfrm>
            <a:off x="9426566" y="6009015"/>
            <a:ext cx="2796537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… and more!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1B0FBD-247B-4ECB-8008-61F2603E0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" y="4990493"/>
            <a:ext cx="1685131" cy="16851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075BED-FF6C-44D7-A0CF-A38DC2CDB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14" y="208195"/>
            <a:ext cx="1639421" cy="1639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E625C-7E34-4171-8E66-887C2E99F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" y="543894"/>
            <a:ext cx="968022" cy="968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E2826E-25F0-4367-832F-999A82B5F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0" y="3648622"/>
            <a:ext cx="921161" cy="10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0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EADB-F9FA-4365-B637-40925A92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52" y="365125"/>
            <a:ext cx="10229147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It’s </a:t>
            </a:r>
            <a:r>
              <a:rPr lang="en-US" sz="4800" b="1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Hacktoberfest</a:t>
            </a:r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time! 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3DC1-6DA2-49C7-AACD-8725C261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19"/>
            <a:ext cx="10229146" cy="3257789"/>
          </a:xfrm>
        </p:spPr>
        <p:txBody>
          <a:bodyPr>
            <a:normAutofit/>
          </a:bodyPr>
          <a:lstStyle/>
          <a:p>
            <a:pPr marL="566996" lvl="1" indent="-342900" defTabSz="914367">
              <a:spcBef>
                <a:spcPct val="20000"/>
              </a:spcBef>
              <a:buSzPct val="90000"/>
            </a:pP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Initiative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by Microsoft, GitHub, </a:t>
            </a: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DigitalOcean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&amp; others, </a:t>
            </a:r>
            <a:r>
              <a:rPr lang="it-IT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to </a:t>
            </a:r>
            <a:r>
              <a:rPr lang="it-IT" u="sng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promote</a:t>
            </a:r>
            <a:r>
              <a:rPr lang="it-IT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Open Source </a:t>
            </a:r>
            <a:r>
              <a:rPr lang="it-IT" u="sng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Contributions</a:t>
            </a:r>
            <a:endParaRPr lang="en-US" u="sng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566996" lvl="1" indent="-342900" defTabSz="914367">
              <a:spcBef>
                <a:spcPct val="20000"/>
              </a:spcBef>
              <a:buSzPct val="90000"/>
            </a:pP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Microsoft: </a:t>
            </a: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any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1 </a:t>
            </a: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valid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Pull </a:t>
            </a: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Request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to </a:t>
            </a: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our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OSS </a:t>
            </a: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Repos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on GitHub, </a:t>
            </a: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gets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</a:t>
            </a: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you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a custom-</a:t>
            </a: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designed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t-shirt!</a:t>
            </a:r>
          </a:p>
          <a:p>
            <a:pPr marL="566996" lvl="1" indent="-342900" defTabSz="914367">
              <a:spcBef>
                <a:spcPct val="20000"/>
              </a:spcBef>
              <a:buSzPct val="90000"/>
            </a:pP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Other companies set </a:t>
            </a: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their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</a:t>
            </a:r>
            <a:r>
              <a:rPr lang="it-IT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own</a:t>
            </a:r>
            <a:r>
              <a:rPr lang="it-IT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rules </a:t>
            </a:r>
          </a:p>
          <a:p>
            <a:pPr marL="681296" lvl="2" indent="0" defTabSz="914367">
              <a:spcBef>
                <a:spcPct val="20000"/>
              </a:spcBef>
              <a:buSzPct val="90000"/>
              <a:buNone/>
            </a:pPr>
            <a:r>
              <a:rPr lang="it-IT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</a:t>
            </a:r>
            <a:r>
              <a:rPr lang="it-IT" sz="16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PRs</a:t>
            </a:r>
            <a:r>
              <a:rPr lang="it-IT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to MS’ </a:t>
            </a:r>
            <a:r>
              <a:rPr lang="it-IT" sz="16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repos</a:t>
            </a:r>
            <a:r>
              <a:rPr lang="it-IT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</a:t>
            </a:r>
            <a:r>
              <a:rPr lang="it-IT" sz="16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may</a:t>
            </a:r>
            <a:r>
              <a:rPr lang="it-IT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</a:t>
            </a:r>
            <a:r>
              <a:rPr lang="it-IT" sz="16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also</a:t>
            </a:r>
            <a:r>
              <a:rPr lang="it-IT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</a:t>
            </a:r>
            <a:r>
              <a:rPr lang="it-IT" sz="16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count</a:t>
            </a:r>
            <a:r>
              <a:rPr lang="it-IT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</a:t>
            </a:r>
            <a:r>
              <a:rPr lang="it-IT" sz="16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towards</a:t>
            </a:r>
            <a:r>
              <a:rPr lang="it-IT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participation to other </a:t>
            </a:r>
            <a:r>
              <a:rPr lang="it-IT" sz="16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programs</a:t>
            </a:r>
            <a:r>
              <a:rPr lang="it-IT" sz="16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)</a:t>
            </a:r>
          </a:p>
          <a:p>
            <a:pPr marL="681296" lvl="2" indent="0" defTabSz="914367">
              <a:spcBef>
                <a:spcPct val="20000"/>
              </a:spcBef>
              <a:buSzPct val="90000"/>
              <a:buNone/>
            </a:pPr>
            <a:endParaRPr lang="en-US" sz="16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566996" lvl="1" indent="-342900" defTabSz="914367">
              <a:spcBef>
                <a:spcPct val="20000"/>
              </a:spcBef>
              <a:buSzPct val="90000"/>
            </a:pP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Find out more at </a:t>
            </a:r>
            <a:r>
              <a:rPr lang="en-US" u="sng" dirty="0">
                <a:solidFill>
                  <a:srgbClr val="00B0F0"/>
                </a:solidFill>
                <a:latin typeface="Lucida Console" panose="020B0609040504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https://aka.ms/Hacktoberfest18 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FF550A-73A5-45B4-A1B1-A55FC832616D}"/>
              </a:ext>
            </a:extLst>
          </p:cNvPr>
          <p:cNvSpPr txBox="1">
            <a:spLocks/>
          </p:cNvSpPr>
          <p:nvPr/>
        </p:nvSpPr>
        <p:spPr>
          <a:xfrm>
            <a:off x="5882186" y="5201893"/>
            <a:ext cx="6309814" cy="1500744"/>
          </a:xfrm>
          <a:prstGeom prst="irregularSeal2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and/or Docs!</a:t>
            </a:r>
            <a:endParaRPr kumimoji="0" lang="en-US" sz="24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E625C-7E34-4171-8E66-887C2E99F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" y="543894"/>
            <a:ext cx="968022" cy="968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E2826E-25F0-4367-832F-999A82B5F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218" y="425648"/>
            <a:ext cx="921161" cy="1094255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FA2FC7D-BF5F-49D0-A268-818B7CC545CE}"/>
              </a:ext>
            </a:extLst>
          </p:cNvPr>
          <p:cNvSpPr txBox="1">
            <a:spLocks/>
          </p:cNvSpPr>
          <p:nvPr/>
        </p:nvSpPr>
        <p:spPr>
          <a:xfrm>
            <a:off x="156630" y="5357256"/>
            <a:ext cx="5377218" cy="1500744"/>
          </a:xfrm>
          <a:prstGeom prst="irregularSeal1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English or Localized!</a:t>
            </a:r>
            <a:endParaRPr kumimoji="0" lang="en-US" sz="3200" i="0" strike="noStrike" kern="120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29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9DFF0E49816046AD2705BA8C37ACD7" ma:contentTypeVersion="11" ma:contentTypeDescription="Create a new document." ma:contentTypeScope="" ma:versionID="401e8830a04d86be642af00cdb21a2e0">
  <xsd:schema xmlns:xsd="http://www.w3.org/2001/XMLSchema" xmlns:xs="http://www.w3.org/2001/XMLSchema" xmlns:p="http://schemas.microsoft.com/office/2006/metadata/properties" xmlns:ns2="abad6b82-eb92-4ed3-abfd-eaae2330e628" xmlns:ns3="a66525ee-7d82-474d-9266-24a2a497d8d7" targetNamespace="http://schemas.microsoft.com/office/2006/metadata/properties" ma:root="true" ma:fieldsID="28d2f51608d67f1444d64286af792e88" ns2:_="" ns3:_="">
    <xsd:import namespace="abad6b82-eb92-4ed3-abfd-eaae2330e628"/>
    <xsd:import namespace="a66525ee-7d82-474d-9266-24a2a497d8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6b82-eb92-4ed3-abfd-eaae2330e6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525ee-7d82-474d-9266-24a2a497d8d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D9FBC2-87B9-422D-A69B-6FD8D279C6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8BC4FA-1781-4519-B014-42B52E92E699}">
  <ds:schemaRefs>
    <ds:schemaRef ds:uri="abad6b82-eb92-4ed3-abfd-eaae2330e62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66525ee-7d82-474d-9266-24a2a497d8d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468572-C93E-4CEE-8E30-E77AA0387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ad6b82-eb92-4ed3-abfd-eaae2330e628"/>
    <ds:schemaRef ds:uri="a66525ee-7d82-474d-9266-24a2a497d8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168</Words>
  <Application>Microsoft Office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Segoe UI Light</vt:lpstr>
      <vt:lpstr>Wingdings</vt:lpstr>
      <vt:lpstr>Office Theme</vt:lpstr>
      <vt:lpstr>Where are the instructions? https://aka.ms/ms-docs </vt:lpstr>
      <vt:lpstr>It’s Hacktoberfest time!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the instructions? https://aka.ms/ms-docs </dc:title>
  <dc:creator>Aldo Donetti</dc:creator>
  <cp:lastModifiedBy>Aldo Donetti</cp:lastModifiedBy>
  <cp:revision>16</cp:revision>
  <dcterms:created xsi:type="dcterms:W3CDTF">2018-03-21T17:18:03Z</dcterms:created>
  <dcterms:modified xsi:type="dcterms:W3CDTF">2018-10-02T13:54:47Z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aldod@microsoft.com</vt:lpwstr>
  </property>
  <property fmtid="{D5CDD505-2E9C-101B-9397-08002B2CF9AE}" pid="5" name="MSIP_Label_f42aa342-8706-4288-bd11-ebb85995028c_SetDate">
    <vt:lpwstr>2018-03-21T17:28:26.1081527Z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0x010100CE9DFF0E49816046AD2705BA8C37ACD7</vt:lpwstr>
  </property>
</Properties>
</file>