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8630" r:id="rId5"/>
    <p:sldId id="404" r:id="rId6"/>
    <p:sldId id="418" r:id="rId7"/>
    <p:sldId id="2941" r:id="rId8"/>
    <p:sldId id="8613" r:id="rId9"/>
    <p:sldId id="8607" r:id="rId10"/>
    <p:sldId id="8615" r:id="rId11"/>
    <p:sldId id="8619" r:id="rId12"/>
    <p:sldId id="8621" r:id="rId13"/>
    <p:sldId id="8629" r:id="rId14"/>
    <p:sldId id="2944" r:id="rId15"/>
    <p:sldId id="8628" r:id="rId16"/>
    <p:sldId id="8620" r:id="rId17"/>
    <p:sldId id="8623" r:id="rId18"/>
    <p:sldId id="8625" r:id="rId19"/>
    <p:sldId id="258" r:id="rId20"/>
    <p:sldId id="8627" r:id="rId21"/>
    <p:sldId id="277" r:id="rId22"/>
    <p:sldId id="4264" r:id="rId23"/>
    <p:sldId id="8614" r:id="rId24"/>
    <p:sldId id="8600" r:id="rId25"/>
    <p:sldId id="2951" r:id="rId26"/>
    <p:sldId id="29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D635D0-4AB7-41A5-B93D-26D6A7E77BBC}">
          <p14:sldIdLst>
            <p14:sldId id="8630"/>
            <p14:sldId id="404"/>
            <p14:sldId id="418"/>
            <p14:sldId id="2941"/>
            <p14:sldId id="8613"/>
            <p14:sldId id="8607"/>
            <p14:sldId id="8615"/>
            <p14:sldId id="8619"/>
            <p14:sldId id="8621"/>
            <p14:sldId id="8629"/>
            <p14:sldId id="2944"/>
            <p14:sldId id="8628"/>
          </p14:sldIdLst>
        </p14:section>
        <p14:section name="Technical Architecture &amp; Integration Approach" id="{75D88B65-F4DC-46DA-B9C6-1854EDDAAADA}">
          <p14:sldIdLst>
            <p14:sldId id="8620"/>
            <p14:sldId id="8623"/>
            <p14:sldId id="8625"/>
            <p14:sldId id="258"/>
            <p14:sldId id="8627"/>
            <p14:sldId id="277"/>
            <p14:sldId id="4264"/>
            <p14:sldId id="8614"/>
          </p14:sldIdLst>
        </p14:section>
        <p14:section name="Appendix" id="{BE6F9356-128B-4D13-B069-2467E9BABE79}">
          <p14:sldIdLst>
            <p14:sldId id="8600"/>
            <p14:sldId id="2951"/>
            <p14:sldId id="29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8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Garg" userId="S::ggarg@microsoft.com::574bbd3d-240f-4744-96ae-12faf533b5b8" providerId="AD" clId="Web-{B2715B87-DB40-496C-8464-908C1DC661C6}"/>
    <pc:docChg chg="modSld">
      <pc:chgData name="Gaurav Garg" userId="S::ggarg@microsoft.com::574bbd3d-240f-4744-96ae-12faf533b5b8" providerId="AD" clId="Web-{B2715B87-DB40-496C-8464-908C1DC661C6}" dt="2019-10-17T14:12:30.731" v="1" actId="20577"/>
      <pc:docMkLst>
        <pc:docMk/>
      </pc:docMkLst>
      <pc:sldChg chg="modSp">
        <pc:chgData name="Gaurav Garg" userId="S::ggarg@microsoft.com::574bbd3d-240f-4744-96ae-12faf533b5b8" providerId="AD" clId="Web-{B2715B87-DB40-496C-8464-908C1DC661C6}" dt="2019-10-17T14:12:30.731" v="0" actId="20577"/>
        <pc:sldMkLst>
          <pc:docMk/>
          <pc:sldMk cId="1618824058" sldId="8631"/>
        </pc:sldMkLst>
        <pc:spChg chg="mod">
          <ac:chgData name="Gaurav Garg" userId="S::ggarg@microsoft.com::574bbd3d-240f-4744-96ae-12faf533b5b8" providerId="AD" clId="Web-{B2715B87-DB40-496C-8464-908C1DC661C6}" dt="2019-10-17T14:12:30.731" v="0" actId="20577"/>
          <ac:spMkLst>
            <pc:docMk/>
            <pc:sldMk cId="1618824058" sldId="8631"/>
            <ac:spMk id="5" creationId="{00000000-0000-0000-0000-000000000000}"/>
          </ac:spMkLst>
        </pc:spChg>
      </pc:sldChg>
    </pc:docChg>
  </pc:docChgLst>
  <pc:docChgLst>
    <pc:chgData name="Gaurav Garg" userId="574bbd3d-240f-4744-96ae-12faf533b5b8" providerId="ADAL" clId="{40CC6177-BBDE-4D5D-AFD7-C51E593A9C1F}"/>
    <pc:docChg chg="delSld modSection">
      <pc:chgData name="Gaurav Garg" userId="574bbd3d-240f-4744-96ae-12faf533b5b8" providerId="ADAL" clId="{40CC6177-BBDE-4D5D-AFD7-C51E593A9C1F}" dt="2019-11-20T21:00:12.610" v="2" actId="2696"/>
      <pc:docMkLst>
        <pc:docMk/>
      </pc:docMkLst>
      <pc:sldChg chg="del">
        <pc:chgData name="Gaurav Garg" userId="574bbd3d-240f-4744-96ae-12faf533b5b8" providerId="ADAL" clId="{40CC6177-BBDE-4D5D-AFD7-C51E593A9C1F}" dt="2019-11-20T21:00:12.608" v="1" actId="2696"/>
        <pc:sldMkLst>
          <pc:docMk/>
          <pc:sldMk cId="2439762786" sldId="5771"/>
        </pc:sldMkLst>
      </pc:sldChg>
      <pc:sldChg chg="del">
        <pc:chgData name="Gaurav Garg" userId="574bbd3d-240f-4744-96ae-12faf533b5b8" providerId="ADAL" clId="{40CC6177-BBDE-4D5D-AFD7-C51E593A9C1F}" dt="2019-11-20T20:59:48.374" v="0" actId="2696"/>
        <pc:sldMkLst>
          <pc:docMk/>
          <pc:sldMk cId="2088492269" sldId="8633"/>
        </pc:sldMkLst>
      </pc:sldChg>
      <pc:sldMasterChg chg="delSldLayout">
        <pc:chgData name="Gaurav Garg" userId="574bbd3d-240f-4744-96ae-12faf533b5b8" providerId="ADAL" clId="{40CC6177-BBDE-4D5D-AFD7-C51E593A9C1F}" dt="2019-11-20T21:00:12.610" v="2" actId="2696"/>
        <pc:sldMasterMkLst>
          <pc:docMk/>
          <pc:sldMasterMk cId="4069733727" sldId="2147483648"/>
        </pc:sldMasterMkLst>
        <pc:sldLayoutChg chg="del">
          <pc:chgData name="Gaurav Garg" userId="574bbd3d-240f-4744-96ae-12faf533b5b8" providerId="ADAL" clId="{40CC6177-BBDE-4D5D-AFD7-C51E593A9C1F}" dt="2019-11-20T21:00:12.610" v="2" actId="2696"/>
          <pc:sldLayoutMkLst>
            <pc:docMk/>
            <pc:sldMasterMk cId="4069733727" sldId="2147483648"/>
            <pc:sldLayoutMk cId="216720523" sldId="2147483663"/>
          </pc:sldLayoutMkLst>
        </pc:sldLayoutChg>
      </pc:sldMasterChg>
    </pc:docChg>
  </pc:docChgLst>
  <pc:docChgLst>
    <pc:chgData name="Gaurav Garg" userId="574bbd3d-240f-4744-96ae-12faf533b5b8" providerId="ADAL" clId="{4734973F-DC04-4A7B-8C4D-81C4717E13C3}"/>
    <pc:docChg chg="undo custSel addSld delSld modSld sldOrd modMainMaster modSection">
      <pc:chgData name="Gaurav Garg" userId="574bbd3d-240f-4744-96ae-12faf533b5b8" providerId="ADAL" clId="{4734973F-DC04-4A7B-8C4D-81C4717E13C3}" dt="2019-10-01T15:30:15.533" v="1031" actId="20577"/>
      <pc:docMkLst>
        <pc:docMk/>
      </pc:docMkLst>
      <pc:sldChg chg="modSp del">
        <pc:chgData name="Gaurav Garg" userId="574bbd3d-240f-4744-96ae-12faf533b5b8" providerId="ADAL" clId="{4734973F-DC04-4A7B-8C4D-81C4717E13C3}" dt="2019-09-16T18:24:44.801" v="3" actId="2696"/>
        <pc:sldMkLst>
          <pc:docMk/>
          <pc:sldMk cId="1037434818" sldId="257"/>
        </pc:sldMkLst>
        <pc:spChg chg="mod">
          <ac:chgData name="Gaurav Garg" userId="574bbd3d-240f-4744-96ae-12faf533b5b8" providerId="ADAL" clId="{4734973F-DC04-4A7B-8C4D-81C4717E13C3}" dt="2019-09-16T18:23:01.772" v="1" actId="6549"/>
          <ac:spMkLst>
            <pc:docMk/>
            <pc:sldMk cId="1037434818" sldId="257"/>
            <ac:spMk id="6" creationId="{EE9E3E9C-5AD5-4714-8346-B63F3C593801}"/>
          </ac:spMkLst>
        </pc:spChg>
      </pc:sldChg>
      <pc:sldChg chg="delSp add">
        <pc:chgData name="Gaurav Garg" userId="574bbd3d-240f-4744-96ae-12faf533b5b8" providerId="ADAL" clId="{4734973F-DC04-4A7B-8C4D-81C4717E13C3}" dt="2019-09-16T18:25:16.820" v="5"/>
        <pc:sldMkLst>
          <pc:docMk/>
          <pc:sldMk cId="986029942" sldId="8630"/>
        </pc:sldMkLst>
        <pc:spChg chg="del">
          <ac:chgData name="Gaurav Garg" userId="574bbd3d-240f-4744-96ae-12faf533b5b8" providerId="ADAL" clId="{4734973F-DC04-4A7B-8C4D-81C4717E13C3}" dt="2019-09-16T18:25:16.820" v="5"/>
          <ac:spMkLst>
            <pc:docMk/>
            <pc:sldMk cId="986029942" sldId="8630"/>
            <ac:spMk id="5" creationId="{00000000-0000-0000-0000-000000000000}"/>
          </ac:spMkLst>
        </pc:spChg>
      </pc:sldChg>
      <pc:sldChg chg="addSp delSp modSp add ord">
        <pc:chgData name="Gaurav Garg" userId="574bbd3d-240f-4744-96ae-12faf533b5b8" providerId="ADAL" clId="{4734973F-DC04-4A7B-8C4D-81C4717E13C3}" dt="2019-10-01T08:05:56.882" v="874" actId="207"/>
        <pc:sldMkLst>
          <pc:docMk/>
          <pc:sldMk cId="1618824058" sldId="8631"/>
        </pc:sldMkLst>
        <pc:spChg chg="mod">
          <ac:chgData name="Gaurav Garg" userId="574bbd3d-240f-4744-96ae-12faf533b5b8" providerId="ADAL" clId="{4734973F-DC04-4A7B-8C4D-81C4717E13C3}" dt="2019-10-01T07:06:57.285" v="50" actId="20577"/>
          <ac:spMkLst>
            <pc:docMk/>
            <pc:sldMk cId="1618824058" sldId="8631"/>
            <ac:spMk id="2" creationId="{00000000-0000-0000-0000-000000000000}"/>
          </ac:spMkLst>
        </pc:spChg>
        <pc:spChg chg="mod">
          <ac:chgData name="Gaurav Garg" userId="574bbd3d-240f-4744-96ae-12faf533b5b8" providerId="ADAL" clId="{4734973F-DC04-4A7B-8C4D-81C4717E13C3}" dt="2019-10-01T07:07:34.558" v="57" actId="113"/>
          <ac:spMkLst>
            <pc:docMk/>
            <pc:sldMk cId="1618824058" sldId="8631"/>
            <ac:spMk id="5" creationId="{00000000-0000-0000-0000-000000000000}"/>
          </ac:spMkLst>
        </pc:spChg>
        <pc:spChg chg="add mod">
          <ac:chgData name="Gaurav Garg" userId="574bbd3d-240f-4744-96ae-12faf533b5b8" providerId="ADAL" clId="{4734973F-DC04-4A7B-8C4D-81C4717E13C3}" dt="2019-10-01T07:45:12.590" v="63" actId="20577"/>
          <ac:spMkLst>
            <pc:docMk/>
            <pc:sldMk cId="1618824058" sldId="8631"/>
            <ac:spMk id="7" creationId="{7FD2ABE1-D0FE-407A-85B2-8952252477D9}"/>
          </ac:spMkLst>
        </pc:spChg>
        <pc:spChg chg="add mod">
          <ac:chgData name="Gaurav Garg" userId="574bbd3d-240f-4744-96ae-12faf533b5b8" providerId="ADAL" clId="{4734973F-DC04-4A7B-8C4D-81C4717E13C3}" dt="2019-10-01T07:50:45.721" v="131" actId="1076"/>
          <ac:spMkLst>
            <pc:docMk/>
            <pc:sldMk cId="1618824058" sldId="8631"/>
            <ac:spMk id="8" creationId="{D8AD6474-6913-444F-89E5-2946D8461ED3}"/>
          </ac:spMkLst>
        </pc:spChg>
        <pc:spChg chg="add mod">
          <ac:chgData name="Gaurav Garg" userId="574bbd3d-240f-4744-96ae-12faf533b5b8" providerId="ADAL" clId="{4734973F-DC04-4A7B-8C4D-81C4717E13C3}" dt="2019-10-01T07:49:39.008" v="116" actId="20577"/>
          <ac:spMkLst>
            <pc:docMk/>
            <pc:sldMk cId="1618824058" sldId="8631"/>
            <ac:spMk id="9" creationId="{9FFFC080-A096-4A0D-A1F3-22306313048E}"/>
          </ac:spMkLst>
        </pc:spChg>
        <pc:spChg chg="add mod">
          <ac:chgData name="Gaurav Garg" userId="574bbd3d-240f-4744-96ae-12faf533b5b8" providerId="ADAL" clId="{4734973F-DC04-4A7B-8C4D-81C4717E13C3}" dt="2019-10-01T07:50:35.801" v="130" actId="20577"/>
          <ac:spMkLst>
            <pc:docMk/>
            <pc:sldMk cId="1618824058" sldId="8631"/>
            <ac:spMk id="11" creationId="{7B33F411-4537-4134-BEDD-B30908D46D43}"/>
          </ac:spMkLst>
        </pc:spChg>
        <pc:spChg chg="add del">
          <ac:chgData name="Gaurav Garg" userId="574bbd3d-240f-4744-96ae-12faf533b5b8" providerId="ADAL" clId="{4734973F-DC04-4A7B-8C4D-81C4717E13C3}" dt="2019-10-01T07:50:14.287" v="125"/>
          <ac:spMkLst>
            <pc:docMk/>
            <pc:sldMk cId="1618824058" sldId="8631"/>
            <ac:spMk id="12" creationId="{20464515-42E0-468E-8E99-398A7A9C9563}"/>
          </ac:spMkLst>
        </pc:spChg>
        <pc:spChg chg="add mod">
          <ac:chgData name="Gaurav Garg" userId="574bbd3d-240f-4744-96ae-12faf533b5b8" providerId="ADAL" clId="{4734973F-DC04-4A7B-8C4D-81C4717E13C3}" dt="2019-10-01T08:05:46.814" v="872" actId="207"/>
          <ac:spMkLst>
            <pc:docMk/>
            <pc:sldMk cId="1618824058" sldId="8631"/>
            <ac:spMk id="13" creationId="{E1691B1E-7359-4155-A1F7-6448E51110AE}"/>
          </ac:spMkLst>
        </pc:spChg>
        <pc:spChg chg="add mod">
          <ac:chgData name="Gaurav Garg" userId="574bbd3d-240f-4744-96ae-12faf533b5b8" providerId="ADAL" clId="{4734973F-DC04-4A7B-8C4D-81C4717E13C3}" dt="2019-10-01T08:05:52.889" v="873" actId="207"/>
          <ac:spMkLst>
            <pc:docMk/>
            <pc:sldMk cId="1618824058" sldId="8631"/>
            <ac:spMk id="14" creationId="{A3DDAE1A-2FC3-4345-87CA-006DDA9478F1}"/>
          </ac:spMkLst>
        </pc:spChg>
        <pc:spChg chg="add mod">
          <ac:chgData name="Gaurav Garg" userId="574bbd3d-240f-4744-96ae-12faf533b5b8" providerId="ADAL" clId="{4734973F-DC04-4A7B-8C4D-81C4717E13C3}" dt="2019-10-01T08:05:56.882" v="874" actId="207"/>
          <ac:spMkLst>
            <pc:docMk/>
            <pc:sldMk cId="1618824058" sldId="8631"/>
            <ac:spMk id="15" creationId="{DD946E40-2610-4BC6-B07D-BDDC8FB2EA36}"/>
          </ac:spMkLst>
        </pc:spChg>
        <pc:picChg chg="del">
          <ac:chgData name="Gaurav Garg" userId="574bbd3d-240f-4744-96ae-12faf533b5b8" providerId="ADAL" clId="{4734973F-DC04-4A7B-8C4D-81C4717E13C3}" dt="2019-10-01T07:07:01.022" v="51" actId="478"/>
          <ac:picMkLst>
            <pc:docMk/>
            <pc:sldMk cId="1618824058" sldId="8631"/>
            <ac:picMk id="30" creationId="{4F42DBF1-2845-4456-9221-06E9FC64DE20}"/>
          </ac:picMkLst>
        </pc:picChg>
      </pc:sldChg>
      <pc:sldChg chg="add del">
        <pc:chgData name="Gaurav Garg" userId="574bbd3d-240f-4744-96ae-12faf533b5b8" providerId="ADAL" clId="{4734973F-DC04-4A7B-8C4D-81C4717E13C3}" dt="2019-10-01T07:07:10.690" v="54"/>
        <pc:sldMkLst>
          <pc:docMk/>
          <pc:sldMk cId="704802013" sldId="8632"/>
        </pc:sldMkLst>
      </pc:sldChg>
      <pc:sldChg chg="addSp delSp modSp add">
        <pc:chgData name="Gaurav Garg" userId="574bbd3d-240f-4744-96ae-12faf533b5b8" providerId="ADAL" clId="{4734973F-DC04-4A7B-8C4D-81C4717E13C3}" dt="2019-10-01T15:18:33.073" v="905" actId="207"/>
        <pc:sldMkLst>
          <pc:docMk/>
          <pc:sldMk cId="1623725478" sldId="8632"/>
        </pc:sldMkLst>
        <pc:spChg chg="mod">
          <ac:chgData name="Gaurav Garg" userId="574bbd3d-240f-4744-96ae-12faf533b5b8" providerId="ADAL" clId="{4734973F-DC04-4A7B-8C4D-81C4717E13C3}" dt="2019-10-01T07:54:02.046" v="250" actId="20577"/>
          <ac:spMkLst>
            <pc:docMk/>
            <pc:sldMk cId="1623725478" sldId="8632"/>
            <ac:spMk id="2" creationId="{00000000-0000-0000-0000-000000000000}"/>
          </ac:spMkLst>
        </pc:spChg>
        <pc:spChg chg="mod">
          <ac:chgData name="Gaurav Garg" userId="574bbd3d-240f-4744-96ae-12faf533b5b8" providerId="ADAL" clId="{4734973F-DC04-4A7B-8C4D-81C4717E13C3}" dt="2019-10-01T08:03:05.496" v="804" actId="1076"/>
          <ac:spMkLst>
            <pc:docMk/>
            <pc:sldMk cId="1623725478" sldId="8632"/>
            <ac:spMk id="5" creationId="{00000000-0000-0000-0000-000000000000}"/>
          </ac:spMkLst>
        </pc:spChg>
        <pc:spChg chg="del">
          <ac:chgData name="Gaurav Garg" userId="574bbd3d-240f-4744-96ae-12faf533b5b8" providerId="ADAL" clId="{4734973F-DC04-4A7B-8C4D-81C4717E13C3}" dt="2019-10-01T07:54:13.933" v="252"/>
          <ac:spMkLst>
            <pc:docMk/>
            <pc:sldMk cId="1623725478" sldId="8632"/>
            <ac:spMk id="7" creationId="{7FD2ABE1-D0FE-407A-85B2-8952252477D9}"/>
          </ac:spMkLst>
        </pc:spChg>
        <pc:spChg chg="del">
          <ac:chgData name="Gaurav Garg" userId="574bbd3d-240f-4744-96ae-12faf533b5b8" providerId="ADAL" clId="{4734973F-DC04-4A7B-8C4D-81C4717E13C3}" dt="2019-10-01T07:54:19.185" v="254"/>
          <ac:spMkLst>
            <pc:docMk/>
            <pc:sldMk cId="1623725478" sldId="8632"/>
            <ac:spMk id="8" creationId="{D8AD6474-6913-444F-89E5-2946D8461ED3}"/>
          </ac:spMkLst>
        </pc:spChg>
        <pc:spChg chg="del">
          <ac:chgData name="Gaurav Garg" userId="574bbd3d-240f-4744-96ae-12faf533b5b8" providerId="ADAL" clId="{4734973F-DC04-4A7B-8C4D-81C4717E13C3}" dt="2019-10-01T07:54:25.675" v="256"/>
          <ac:spMkLst>
            <pc:docMk/>
            <pc:sldMk cId="1623725478" sldId="8632"/>
            <ac:spMk id="9" creationId="{9FFFC080-A096-4A0D-A1F3-22306313048E}"/>
          </ac:spMkLst>
        </pc:spChg>
        <pc:spChg chg="del">
          <ac:chgData name="Gaurav Garg" userId="574bbd3d-240f-4744-96ae-12faf533b5b8" providerId="ADAL" clId="{4734973F-DC04-4A7B-8C4D-81C4717E13C3}" dt="2019-10-01T07:54:31.516" v="258"/>
          <ac:spMkLst>
            <pc:docMk/>
            <pc:sldMk cId="1623725478" sldId="8632"/>
            <ac:spMk id="11" creationId="{7B33F411-4537-4134-BEDD-B30908D46D43}"/>
          </ac:spMkLst>
        </pc:spChg>
        <pc:spChg chg="del">
          <ac:chgData name="Gaurav Garg" userId="574bbd3d-240f-4744-96ae-12faf533b5b8" providerId="ADAL" clId="{4734973F-DC04-4A7B-8C4D-81C4717E13C3}" dt="2019-10-01T07:54:16.344" v="253"/>
          <ac:spMkLst>
            <pc:docMk/>
            <pc:sldMk cId="1623725478" sldId="8632"/>
            <ac:spMk id="13" creationId="{E1691B1E-7359-4155-A1F7-6448E51110AE}"/>
          </ac:spMkLst>
        </pc:spChg>
        <pc:spChg chg="del">
          <ac:chgData name="Gaurav Garg" userId="574bbd3d-240f-4744-96ae-12faf533b5b8" providerId="ADAL" clId="{4734973F-DC04-4A7B-8C4D-81C4717E13C3}" dt="2019-10-01T07:54:22.601" v="255"/>
          <ac:spMkLst>
            <pc:docMk/>
            <pc:sldMk cId="1623725478" sldId="8632"/>
            <ac:spMk id="14" creationId="{A3DDAE1A-2FC3-4345-87CA-006DDA9478F1}"/>
          </ac:spMkLst>
        </pc:spChg>
        <pc:spChg chg="del">
          <ac:chgData name="Gaurav Garg" userId="574bbd3d-240f-4744-96ae-12faf533b5b8" providerId="ADAL" clId="{4734973F-DC04-4A7B-8C4D-81C4717E13C3}" dt="2019-10-01T07:54:28.149" v="257"/>
          <ac:spMkLst>
            <pc:docMk/>
            <pc:sldMk cId="1623725478" sldId="8632"/>
            <ac:spMk id="15" creationId="{DD946E40-2610-4BC6-B07D-BDDC8FB2EA36}"/>
          </ac:spMkLst>
        </pc:spChg>
        <pc:spChg chg="add mod">
          <ac:chgData name="Gaurav Garg" userId="574bbd3d-240f-4744-96ae-12faf533b5b8" providerId="ADAL" clId="{4734973F-DC04-4A7B-8C4D-81C4717E13C3}" dt="2019-10-01T15:18:33.073" v="905" actId="207"/>
          <ac:spMkLst>
            <pc:docMk/>
            <pc:sldMk cId="1623725478" sldId="8632"/>
            <ac:spMk id="16" creationId="{387604DC-3EC5-4414-9DA8-2550CFD25AFE}"/>
          </ac:spMkLst>
        </pc:spChg>
        <pc:picChg chg="add mod">
          <ac:chgData name="Gaurav Garg" userId="574bbd3d-240f-4744-96ae-12faf533b5b8" providerId="ADAL" clId="{4734973F-DC04-4A7B-8C4D-81C4717E13C3}" dt="2019-10-01T08:03:09.859" v="805" actId="1076"/>
          <ac:picMkLst>
            <pc:docMk/>
            <pc:sldMk cId="1623725478" sldId="8632"/>
            <ac:picMk id="17" creationId="{8FF1584C-923E-4B6D-A3DF-EDE9E9262DC2}"/>
          </ac:picMkLst>
        </pc:picChg>
        <pc:picChg chg="add del mod">
          <ac:chgData name="Gaurav Garg" userId="574bbd3d-240f-4744-96ae-12faf533b5b8" providerId="ADAL" clId="{4734973F-DC04-4A7B-8C4D-81C4717E13C3}" dt="2019-10-01T07:55:35.195" v="265"/>
          <ac:picMkLst>
            <pc:docMk/>
            <pc:sldMk cId="1623725478" sldId="8632"/>
            <ac:picMk id="1026" creationId="{ECAD4FC9-685D-4105-BF15-8760218F84B4}"/>
          </ac:picMkLst>
        </pc:picChg>
      </pc:sldChg>
      <pc:sldChg chg="addSp delSp modSp add ord">
        <pc:chgData name="Gaurav Garg" userId="574bbd3d-240f-4744-96ae-12faf533b5b8" providerId="ADAL" clId="{4734973F-DC04-4A7B-8C4D-81C4717E13C3}" dt="2019-10-01T08:04:52.169" v="855" actId="1076"/>
        <pc:sldMkLst>
          <pc:docMk/>
          <pc:sldMk cId="2088492269" sldId="8633"/>
        </pc:sldMkLst>
        <pc:spChg chg="mod">
          <ac:chgData name="Gaurav Garg" userId="574bbd3d-240f-4744-96ae-12faf533b5b8" providerId="ADAL" clId="{4734973F-DC04-4A7B-8C4D-81C4717E13C3}" dt="2019-10-01T08:01:00.428" v="676" actId="20577"/>
          <ac:spMkLst>
            <pc:docMk/>
            <pc:sldMk cId="2088492269" sldId="8633"/>
            <ac:spMk id="2" creationId="{00000000-0000-0000-0000-000000000000}"/>
          </ac:spMkLst>
        </pc:spChg>
        <pc:spChg chg="mod">
          <ac:chgData name="Gaurav Garg" userId="574bbd3d-240f-4744-96ae-12faf533b5b8" providerId="ADAL" clId="{4734973F-DC04-4A7B-8C4D-81C4717E13C3}" dt="2019-10-01T08:04:42.857" v="853" actId="20577"/>
          <ac:spMkLst>
            <pc:docMk/>
            <pc:sldMk cId="2088492269" sldId="8633"/>
            <ac:spMk id="5" creationId="{00000000-0000-0000-0000-000000000000}"/>
          </ac:spMkLst>
        </pc:spChg>
        <pc:spChg chg="mod">
          <ac:chgData name="Gaurav Garg" userId="574bbd3d-240f-4744-96ae-12faf533b5b8" providerId="ADAL" clId="{4734973F-DC04-4A7B-8C4D-81C4717E13C3}" dt="2019-10-01T08:01:48.478" v="800" actId="20577"/>
          <ac:spMkLst>
            <pc:docMk/>
            <pc:sldMk cId="2088492269" sldId="8633"/>
            <ac:spMk id="16" creationId="{387604DC-3EC5-4414-9DA8-2550CFD25AFE}"/>
          </ac:spMkLst>
        </pc:spChg>
        <pc:picChg chg="del">
          <ac:chgData name="Gaurav Garg" userId="574bbd3d-240f-4744-96ae-12faf533b5b8" providerId="ADAL" clId="{4734973F-DC04-4A7B-8C4D-81C4717E13C3}" dt="2019-10-01T08:04:05.871" v="809" actId="478"/>
          <ac:picMkLst>
            <pc:docMk/>
            <pc:sldMk cId="2088492269" sldId="8633"/>
            <ac:picMk id="17" creationId="{8FF1584C-923E-4B6D-A3DF-EDE9E9262DC2}"/>
          </ac:picMkLst>
        </pc:picChg>
        <pc:picChg chg="add del mod">
          <ac:chgData name="Gaurav Garg" userId="574bbd3d-240f-4744-96ae-12faf533b5b8" providerId="ADAL" clId="{4734973F-DC04-4A7B-8C4D-81C4717E13C3}" dt="2019-10-01T08:04:34.952" v="837" actId="478"/>
          <ac:picMkLst>
            <pc:docMk/>
            <pc:sldMk cId="2088492269" sldId="8633"/>
            <ac:picMk id="2050" creationId="{950DEDCE-5700-45A0-9887-34172D2AED92}"/>
          </ac:picMkLst>
        </pc:picChg>
        <pc:picChg chg="add mod">
          <ac:chgData name="Gaurav Garg" userId="574bbd3d-240f-4744-96ae-12faf533b5b8" providerId="ADAL" clId="{4734973F-DC04-4A7B-8C4D-81C4717E13C3}" dt="2019-10-01T08:04:52.169" v="855" actId="1076"/>
          <ac:picMkLst>
            <pc:docMk/>
            <pc:sldMk cId="2088492269" sldId="8633"/>
            <ac:picMk id="2052" creationId="{99C68B75-07DF-4E2D-867C-9A83BA169DC8}"/>
          </ac:picMkLst>
        </pc:picChg>
      </pc:sldChg>
      <pc:sldChg chg="delSp modSp add">
        <pc:chgData name="Gaurav Garg" userId="574bbd3d-240f-4744-96ae-12faf533b5b8" providerId="ADAL" clId="{4734973F-DC04-4A7B-8C4D-81C4717E13C3}" dt="2019-10-01T15:30:15.533" v="1031" actId="20577"/>
        <pc:sldMkLst>
          <pc:docMk/>
          <pc:sldMk cId="513428376" sldId="8634"/>
        </pc:sldMkLst>
        <pc:spChg chg="mod">
          <ac:chgData name="Gaurav Garg" userId="574bbd3d-240f-4744-96ae-12faf533b5b8" providerId="ADAL" clId="{4734973F-DC04-4A7B-8C4D-81C4717E13C3}" dt="2019-10-01T15:16:55.497" v="902" actId="20577"/>
          <ac:spMkLst>
            <pc:docMk/>
            <pc:sldMk cId="513428376" sldId="8634"/>
            <ac:spMk id="2" creationId="{00000000-0000-0000-0000-000000000000}"/>
          </ac:spMkLst>
        </pc:spChg>
        <pc:spChg chg="del">
          <ac:chgData name="Gaurav Garg" userId="574bbd3d-240f-4744-96ae-12faf533b5b8" providerId="ADAL" clId="{4734973F-DC04-4A7B-8C4D-81C4717E13C3}" dt="2019-10-01T08:05:26.591" v="870" actId="478"/>
          <ac:spMkLst>
            <pc:docMk/>
            <pc:sldMk cId="513428376" sldId="8634"/>
            <ac:spMk id="5" creationId="{00000000-0000-0000-0000-000000000000}"/>
          </ac:spMkLst>
        </pc:spChg>
        <pc:spChg chg="mod">
          <ac:chgData name="Gaurav Garg" userId="574bbd3d-240f-4744-96ae-12faf533b5b8" providerId="ADAL" clId="{4734973F-DC04-4A7B-8C4D-81C4717E13C3}" dt="2019-10-01T15:30:15.533" v="1031" actId="20577"/>
          <ac:spMkLst>
            <pc:docMk/>
            <pc:sldMk cId="513428376" sldId="8634"/>
            <ac:spMk id="16" creationId="{387604DC-3EC5-4414-9DA8-2550CFD25AFE}"/>
          </ac:spMkLst>
        </pc:spChg>
        <pc:picChg chg="del">
          <ac:chgData name="Gaurav Garg" userId="574bbd3d-240f-4744-96ae-12faf533b5b8" providerId="ADAL" clId="{4734973F-DC04-4A7B-8C4D-81C4717E13C3}" dt="2019-10-01T08:05:24.428" v="869" actId="478"/>
          <ac:picMkLst>
            <pc:docMk/>
            <pc:sldMk cId="513428376" sldId="8634"/>
            <ac:picMk id="2052" creationId="{99C68B75-07DF-4E2D-867C-9A83BA169DC8}"/>
          </ac:picMkLst>
        </pc:picChg>
      </pc:sldChg>
      <pc:sldMasterChg chg="modSldLayout">
        <pc:chgData name="Gaurav Garg" userId="574bbd3d-240f-4744-96ae-12faf533b5b8" providerId="ADAL" clId="{4734973F-DC04-4A7B-8C4D-81C4717E13C3}" dt="2019-09-16T18:25:02.652" v="4"/>
        <pc:sldMasterMkLst>
          <pc:docMk/>
          <pc:sldMasterMk cId="4069733727" sldId="2147483648"/>
        </pc:sldMasterMkLst>
        <pc:sldLayoutChg chg="delSp">
          <pc:chgData name="Gaurav Garg" userId="574bbd3d-240f-4744-96ae-12faf533b5b8" providerId="ADAL" clId="{4734973F-DC04-4A7B-8C4D-81C4717E13C3}" dt="2019-09-16T18:25:02.652" v="4"/>
          <pc:sldLayoutMkLst>
            <pc:docMk/>
            <pc:sldMasterMk cId="4069733727" sldId="2147483648"/>
            <pc:sldLayoutMk cId="1922968401" sldId="2147483660"/>
          </pc:sldLayoutMkLst>
          <pc:spChg chg="del">
            <ac:chgData name="Gaurav Garg" userId="574bbd3d-240f-4744-96ae-12faf533b5b8" providerId="ADAL" clId="{4734973F-DC04-4A7B-8C4D-81C4717E13C3}" dt="2019-09-16T18:25:02.652" v="4"/>
            <ac:spMkLst>
              <pc:docMk/>
              <pc:sldMasterMk cId="4069733727" sldId="2147483648"/>
              <pc:sldLayoutMk cId="1922968401" sldId="2147483660"/>
              <ac:spMk id="10" creationId="{00000000-0000-0000-0000-000000000000}"/>
            </ac:spMkLst>
          </pc:spChg>
        </pc:sldLayoutChg>
      </pc:sldMasterChg>
    </pc:docChg>
  </pc:docChgLst>
  <pc:docChgLst>
    <pc:chgData name="Gaurav Garg" userId="574bbd3d-240f-4744-96ae-12faf533b5b8" providerId="ADAL" clId="{37A5F2B9-624D-48E3-B7A4-CEFFBC03F80A}"/>
    <pc:docChg chg="delSld modSld modSection">
      <pc:chgData name="Gaurav Garg" userId="574bbd3d-240f-4744-96ae-12faf533b5b8" providerId="ADAL" clId="{37A5F2B9-624D-48E3-B7A4-CEFFBC03F80A}" dt="2019-10-31T15:44:04.764" v="3"/>
      <pc:docMkLst>
        <pc:docMk/>
      </pc:docMkLst>
      <pc:sldChg chg="delSp">
        <pc:chgData name="Gaurav Garg" userId="574bbd3d-240f-4744-96ae-12faf533b5b8" providerId="ADAL" clId="{37A5F2B9-624D-48E3-B7A4-CEFFBC03F80A}" dt="2019-10-31T15:44:04.764" v="3"/>
        <pc:sldMkLst>
          <pc:docMk/>
          <pc:sldMk cId="620248224" sldId="4264"/>
        </pc:sldMkLst>
        <pc:spChg chg="del">
          <ac:chgData name="Gaurav Garg" userId="574bbd3d-240f-4744-96ae-12faf533b5b8" providerId="ADAL" clId="{37A5F2B9-624D-48E3-B7A4-CEFFBC03F80A}" dt="2019-10-31T15:44:04.764" v="3"/>
          <ac:spMkLst>
            <pc:docMk/>
            <pc:sldMk cId="620248224" sldId="4264"/>
            <ac:spMk id="13" creationId="{EFC221B2-E9B5-43D6-89CB-6F06EB5A317B}"/>
          </ac:spMkLst>
        </pc:spChg>
      </pc:sldChg>
      <pc:sldChg chg="del">
        <pc:chgData name="Gaurav Garg" userId="574bbd3d-240f-4744-96ae-12faf533b5b8" providerId="ADAL" clId="{37A5F2B9-624D-48E3-B7A4-CEFFBC03F80A}" dt="2019-10-31T15:43:48.868" v="2" actId="2696"/>
        <pc:sldMkLst>
          <pc:docMk/>
          <pc:sldMk cId="1618824058" sldId="8631"/>
        </pc:sldMkLst>
      </pc:sldChg>
      <pc:sldChg chg="del">
        <pc:chgData name="Gaurav Garg" userId="574bbd3d-240f-4744-96ae-12faf533b5b8" providerId="ADAL" clId="{37A5F2B9-624D-48E3-B7A4-CEFFBC03F80A}" dt="2019-10-31T15:43:48.859" v="1" actId="2696"/>
        <pc:sldMkLst>
          <pc:docMk/>
          <pc:sldMk cId="1623725478" sldId="8632"/>
        </pc:sldMkLst>
      </pc:sldChg>
      <pc:sldChg chg="del">
        <pc:chgData name="Gaurav Garg" userId="574bbd3d-240f-4744-96ae-12faf533b5b8" providerId="ADAL" clId="{37A5F2B9-624D-48E3-B7A4-CEFFBC03F80A}" dt="2019-10-31T15:43:48.848" v="0" actId="2696"/>
        <pc:sldMkLst>
          <pc:docMk/>
          <pc:sldMk cId="513428376" sldId="863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77A16-F3DC-4AC8-95FB-83EECCE53CED}"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A8323CAE-E735-44D4-ADBC-CF11BD29487A}">
      <dgm:prSet phldrT="[Text]"/>
      <dgm:spPr/>
      <dgm:t>
        <a:bodyPr/>
        <a:lstStyle/>
        <a:p>
          <a:pPr>
            <a:buNone/>
          </a:pPr>
          <a:r>
            <a:rPr lang="en-US" b="1"/>
            <a:t>Business Scenario</a:t>
          </a:r>
        </a:p>
      </dgm:t>
    </dgm:pt>
    <dgm:pt modelId="{7D742448-DA22-4DB7-A73D-BBBC5492D572}" type="parTrans" cxnId="{312BD88A-92D8-4D24-BFB0-21A898E5E140}">
      <dgm:prSet/>
      <dgm:spPr/>
      <dgm:t>
        <a:bodyPr/>
        <a:lstStyle/>
        <a:p>
          <a:endParaRPr lang="en-US"/>
        </a:p>
      </dgm:t>
    </dgm:pt>
    <dgm:pt modelId="{7D766843-38C4-4798-9519-1D4ACCA17174}" type="sibTrans" cxnId="{312BD88A-92D8-4D24-BFB0-21A898E5E140}">
      <dgm:prSet/>
      <dgm:spPr/>
      <dgm:t>
        <a:bodyPr/>
        <a:lstStyle/>
        <a:p>
          <a:endParaRPr lang="en-US"/>
        </a:p>
      </dgm:t>
    </dgm:pt>
    <dgm:pt modelId="{2543ED42-F908-4A94-B620-8676517F0982}">
      <dgm:prSet phldrT="[Text]"/>
      <dgm:spPr/>
      <dgm:t>
        <a:bodyPr/>
        <a:lstStyle/>
        <a:p>
          <a:endParaRPr lang="en-US"/>
        </a:p>
      </dgm:t>
    </dgm:pt>
    <dgm:pt modelId="{62D6D29B-3F80-4FE4-9547-5FE4B71E3F8E}" type="parTrans" cxnId="{A34F3E50-4F64-4FF0-A4C3-654752E499F6}">
      <dgm:prSet/>
      <dgm:spPr/>
      <dgm:t>
        <a:bodyPr/>
        <a:lstStyle/>
        <a:p>
          <a:endParaRPr lang="en-US"/>
        </a:p>
      </dgm:t>
    </dgm:pt>
    <dgm:pt modelId="{F56A409C-FD54-429D-A19B-0C1FB474A377}" type="sibTrans" cxnId="{A34F3E50-4F64-4FF0-A4C3-654752E499F6}">
      <dgm:prSet/>
      <dgm:spPr/>
      <dgm:t>
        <a:bodyPr/>
        <a:lstStyle/>
        <a:p>
          <a:endParaRPr lang="en-US"/>
        </a:p>
      </dgm:t>
    </dgm:pt>
    <dgm:pt modelId="{BEA0E25D-291C-415B-9EE3-283EBFE87E11}">
      <dgm:prSet phldrT="[Text]"/>
      <dgm:spPr/>
      <dgm:t>
        <a:bodyPr/>
        <a:lstStyle/>
        <a:p>
          <a:pPr>
            <a:buNone/>
          </a:pPr>
          <a:r>
            <a:rPr lang="en-US" sz="1500" b="1"/>
            <a:t>Practices and Patterns</a:t>
          </a:r>
        </a:p>
      </dgm:t>
    </dgm:pt>
    <dgm:pt modelId="{C76722D1-896C-4DC6-A42C-A2626F709CC4}" type="parTrans" cxnId="{9407532D-C8E7-4C99-BB98-E4545D87F7BB}">
      <dgm:prSet/>
      <dgm:spPr/>
      <dgm:t>
        <a:bodyPr/>
        <a:lstStyle/>
        <a:p>
          <a:endParaRPr lang="en-US"/>
        </a:p>
      </dgm:t>
    </dgm:pt>
    <dgm:pt modelId="{31664855-00E2-4A3A-83F4-30C976C1B881}" type="sibTrans" cxnId="{9407532D-C8E7-4C99-BB98-E4545D87F7BB}">
      <dgm:prSet/>
      <dgm:spPr/>
      <dgm:t>
        <a:bodyPr/>
        <a:lstStyle/>
        <a:p>
          <a:endParaRPr lang="en-US"/>
        </a:p>
      </dgm:t>
    </dgm:pt>
    <dgm:pt modelId="{3EE33BF9-7AD7-4E3D-9A3E-9671F0AEE79F}">
      <dgm:prSet phldrT="[Text]"/>
      <dgm:spPr/>
      <dgm:t>
        <a:bodyPr/>
        <a:lstStyle/>
        <a:p>
          <a:pPr>
            <a:buFont typeface="+mj-lt"/>
            <a:buAutoNum type="arabicPeriod"/>
          </a:pPr>
          <a:r>
            <a:rPr lang="en-GB" sz="1200"/>
            <a:t> Event-Driven Consumer</a:t>
          </a:r>
          <a:endParaRPr lang="en-US" sz="1200"/>
        </a:p>
      </dgm:t>
    </dgm:pt>
    <dgm:pt modelId="{F12A36A0-0CC5-422E-A7AA-E3CA0DF67729}" type="parTrans" cxnId="{EE425EA9-1450-4DEB-AAD1-717DBC3EBE7B}">
      <dgm:prSet/>
      <dgm:spPr/>
      <dgm:t>
        <a:bodyPr/>
        <a:lstStyle/>
        <a:p>
          <a:endParaRPr lang="en-US"/>
        </a:p>
      </dgm:t>
    </dgm:pt>
    <dgm:pt modelId="{7E2E08C6-8DE0-4247-9C2D-D3BDC5EB8433}" type="sibTrans" cxnId="{EE425EA9-1450-4DEB-AAD1-717DBC3EBE7B}">
      <dgm:prSet/>
      <dgm:spPr/>
      <dgm:t>
        <a:bodyPr/>
        <a:lstStyle/>
        <a:p>
          <a:endParaRPr lang="en-US"/>
        </a:p>
      </dgm:t>
    </dgm:pt>
    <dgm:pt modelId="{6976234B-0283-4ED6-A907-C2C288B03B21}">
      <dgm:prSet phldrT="[Text]" custT="1"/>
      <dgm:spPr/>
      <dgm:t>
        <a:bodyPr/>
        <a:lstStyle/>
        <a:p>
          <a:pPr>
            <a:buNone/>
          </a:pPr>
          <a:r>
            <a:rPr lang="en-US" sz="1400" b="1"/>
            <a:t>Technology Options</a:t>
          </a:r>
        </a:p>
        <a:p>
          <a:pPr>
            <a:buNone/>
          </a:pPr>
          <a:r>
            <a:rPr lang="en-US" sz="1200"/>
            <a:t>Multiple options can be considered to accommodate the underlying integration needs</a:t>
          </a:r>
        </a:p>
      </dgm:t>
    </dgm:pt>
    <dgm:pt modelId="{AE2BA655-E2B9-491A-9AB5-9BB3C25D4229}" type="parTrans" cxnId="{33ECA51D-8BF1-425A-A993-88F4BC12259B}">
      <dgm:prSet/>
      <dgm:spPr/>
      <dgm:t>
        <a:bodyPr/>
        <a:lstStyle/>
        <a:p>
          <a:endParaRPr lang="en-US"/>
        </a:p>
      </dgm:t>
    </dgm:pt>
    <dgm:pt modelId="{B8F52465-22BC-488D-926F-DBA6F2BFFAEE}" type="sibTrans" cxnId="{33ECA51D-8BF1-425A-A993-88F4BC12259B}">
      <dgm:prSet/>
      <dgm:spPr/>
      <dgm:t>
        <a:bodyPr/>
        <a:lstStyle/>
        <a:p>
          <a:endParaRPr lang="en-US"/>
        </a:p>
      </dgm:t>
    </dgm:pt>
    <dgm:pt modelId="{7164C0D6-DEE4-4C71-B475-B3C6365AFEB5}">
      <dgm:prSet phldrT="[Text]"/>
      <dgm:spPr/>
      <dgm:t>
        <a:bodyPr/>
        <a:lstStyle/>
        <a:p>
          <a:r>
            <a:rPr lang="en-US" sz="1100"/>
            <a:t>Flow, Logic Apps, Web Services, Azure Service Bus, SSIS, BizTalk, etc.</a:t>
          </a:r>
        </a:p>
      </dgm:t>
    </dgm:pt>
    <dgm:pt modelId="{40957B1E-8709-4BA4-BF4F-80C05E557C11}" type="parTrans" cxnId="{F46A6408-3C04-40F4-A775-C955F8C56C46}">
      <dgm:prSet/>
      <dgm:spPr/>
      <dgm:t>
        <a:bodyPr/>
        <a:lstStyle/>
        <a:p>
          <a:endParaRPr lang="en-US"/>
        </a:p>
      </dgm:t>
    </dgm:pt>
    <dgm:pt modelId="{87DA4FBE-C22E-4773-832C-B535CE85FC3E}" type="sibTrans" cxnId="{F46A6408-3C04-40F4-A775-C955F8C56C46}">
      <dgm:prSet/>
      <dgm:spPr/>
      <dgm:t>
        <a:bodyPr/>
        <a:lstStyle/>
        <a:p>
          <a:endParaRPr lang="en-US"/>
        </a:p>
      </dgm:t>
    </dgm:pt>
    <dgm:pt modelId="{320BCE39-5FA8-4514-A656-E409CCC87F7E}">
      <dgm:prSet/>
      <dgm:spPr/>
      <dgm:t>
        <a:bodyPr/>
        <a:lstStyle/>
        <a:p>
          <a:pPr>
            <a:buFont typeface="+mj-lt"/>
            <a:buAutoNum type="arabicPeriod"/>
          </a:pPr>
          <a:r>
            <a:rPr lang="en-GB" sz="1200"/>
            <a:t> Remote Procedure Invocation </a:t>
          </a:r>
        </a:p>
      </dgm:t>
    </dgm:pt>
    <dgm:pt modelId="{C9E598E5-3BFA-4EC8-BBD0-BCDF878F5F49}" type="parTrans" cxnId="{F058CB08-B5CF-4D1D-9A4E-724CF5BCF60E}">
      <dgm:prSet/>
      <dgm:spPr/>
      <dgm:t>
        <a:bodyPr/>
        <a:lstStyle/>
        <a:p>
          <a:endParaRPr lang="en-US"/>
        </a:p>
      </dgm:t>
    </dgm:pt>
    <dgm:pt modelId="{3DCDBDEF-BECC-4DF1-8C50-E6AB5F7E2288}" type="sibTrans" cxnId="{F058CB08-B5CF-4D1D-9A4E-724CF5BCF60E}">
      <dgm:prSet/>
      <dgm:spPr/>
      <dgm:t>
        <a:bodyPr/>
        <a:lstStyle/>
        <a:p>
          <a:endParaRPr lang="en-US"/>
        </a:p>
      </dgm:t>
    </dgm:pt>
    <dgm:pt modelId="{CF8D2E0E-6C76-486E-B898-23D6026EA50D}">
      <dgm:prSet custT="1"/>
      <dgm:spPr/>
      <dgm:t>
        <a:bodyPr/>
        <a:lstStyle/>
        <a:p>
          <a:pPr>
            <a:buFont typeface="Wingdings" panose="05000000000000000000" pitchFamily="2" charset="2"/>
            <a:buChar char="Ø"/>
          </a:pPr>
          <a:r>
            <a:rPr lang="en-GB" sz="1400"/>
            <a:t> 3. </a:t>
          </a:r>
          <a:r>
            <a:rPr lang="en-GB" sz="1400" b="1"/>
            <a:t>Publish-Subscribe</a:t>
          </a:r>
        </a:p>
      </dgm:t>
    </dgm:pt>
    <dgm:pt modelId="{2FD782A4-6889-4BC5-9DBA-0219499F8B83}" type="parTrans" cxnId="{8333C6AD-C6AA-4C91-B6BD-07471AD4DF14}">
      <dgm:prSet/>
      <dgm:spPr/>
      <dgm:t>
        <a:bodyPr/>
        <a:lstStyle/>
        <a:p>
          <a:endParaRPr lang="en-US"/>
        </a:p>
      </dgm:t>
    </dgm:pt>
    <dgm:pt modelId="{25100EC5-9758-4199-9D15-2FFE7C93643B}" type="sibTrans" cxnId="{8333C6AD-C6AA-4C91-B6BD-07471AD4DF14}">
      <dgm:prSet/>
      <dgm:spPr/>
      <dgm:t>
        <a:bodyPr/>
        <a:lstStyle/>
        <a:p>
          <a:endParaRPr lang="en-US"/>
        </a:p>
      </dgm:t>
    </dgm:pt>
    <dgm:pt modelId="{6F394CE1-4EEB-463C-A0AA-529EEFD30071}">
      <dgm:prSet/>
      <dgm:spPr/>
      <dgm:t>
        <a:bodyPr/>
        <a:lstStyle/>
        <a:p>
          <a:pPr>
            <a:buFont typeface="+mj-lt"/>
            <a:buNone/>
          </a:pPr>
          <a:r>
            <a:rPr lang="en-GB" sz="1200"/>
            <a:t>5. Relay</a:t>
          </a:r>
        </a:p>
      </dgm:t>
    </dgm:pt>
    <dgm:pt modelId="{78B9253A-AE54-48AB-B836-14E146839A32}" type="parTrans" cxnId="{B63C786D-24D0-4E5F-B37A-8E5FCD0CD734}">
      <dgm:prSet/>
      <dgm:spPr/>
      <dgm:t>
        <a:bodyPr/>
        <a:lstStyle/>
        <a:p>
          <a:endParaRPr lang="en-US"/>
        </a:p>
      </dgm:t>
    </dgm:pt>
    <dgm:pt modelId="{E9BBA2FE-1E41-4C00-A20E-71CC6BEB5D26}" type="sibTrans" cxnId="{B63C786D-24D0-4E5F-B37A-8E5FCD0CD734}">
      <dgm:prSet/>
      <dgm:spPr/>
      <dgm:t>
        <a:bodyPr/>
        <a:lstStyle/>
        <a:p>
          <a:endParaRPr lang="en-US"/>
        </a:p>
      </dgm:t>
    </dgm:pt>
    <dgm:pt modelId="{D0A24806-3905-4095-8C5D-F4B04010F7C3}">
      <dgm:prSet/>
      <dgm:spPr/>
      <dgm:t>
        <a:bodyPr/>
        <a:lstStyle/>
        <a:p>
          <a:pPr>
            <a:buFont typeface="+mj-lt"/>
            <a:buNone/>
          </a:pPr>
          <a:r>
            <a:rPr lang="en-GB" sz="1200"/>
            <a:t>6. Presentation Integration</a:t>
          </a:r>
        </a:p>
      </dgm:t>
    </dgm:pt>
    <dgm:pt modelId="{CA267126-FC39-4777-BA06-1BF9A6A4B91D}" type="parTrans" cxnId="{17ADA334-AEE9-4319-84D7-99E1C768FBC6}">
      <dgm:prSet/>
      <dgm:spPr/>
      <dgm:t>
        <a:bodyPr/>
        <a:lstStyle/>
        <a:p>
          <a:endParaRPr lang="en-US"/>
        </a:p>
      </dgm:t>
    </dgm:pt>
    <dgm:pt modelId="{271B44C2-7A53-4826-894B-E7B7616C9391}" type="sibTrans" cxnId="{17ADA334-AEE9-4319-84D7-99E1C768FBC6}">
      <dgm:prSet/>
      <dgm:spPr/>
      <dgm:t>
        <a:bodyPr/>
        <a:lstStyle/>
        <a:p>
          <a:endParaRPr lang="en-US"/>
        </a:p>
      </dgm:t>
    </dgm:pt>
    <dgm:pt modelId="{949F5CF3-73F8-4D7B-8F03-5600E8B6580C}">
      <dgm:prSet phldrT="[Text]"/>
      <dgm:spPr/>
      <dgm:t>
        <a:bodyPr/>
        <a:lstStyle/>
        <a:p>
          <a:pPr>
            <a:buFont typeface="Arial" panose="020B0604020202020204" pitchFamily="34" charset="0"/>
            <a:buChar char="•"/>
          </a:pPr>
          <a:r>
            <a:rPr lang="en-GB"/>
            <a:t>SAP </a:t>
          </a:r>
          <a:r>
            <a:rPr lang="en-US"/>
            <a:t>and other line of business applications will need to be integrated into Dynamics (FS)</a:t>
          </a:r>
        </a:p>
      </dgm:t>
    </dgm:pt>
    <dgm:pt modelId="{809D5E3B-3974-48FC-AFB4-77F2AB853846}" type="parTrans" cxnId="{5040734F-9211-4E09-ACD5-953D3DFECD85}">
      <dgm:prSet/>
      <dgm:spPr/>
      <dgm:t>
        <a:bodyPr/>
        <a:lstStyle/>
        <a:p>
          <a:endParaRPr lang="en-US"/>
        </a:p>
      </dgm:t>
    </dgm:pt>
    <dgm:pt modelId="{B39C379A-997E-46EE-9AE2-8782634AEE9E}" type="sibTrans" cxnId="{5040734F-9211-4E09-ACD5-953D3DFECD85}">
      <dgm:prSet/>
      <dgm:spPr/>
      <dgm:t>
        <a:bodyPr/>
        <a:lstStyle/>
        <a:p>
          <a:endParaRPr lang="en-US"/>
        </a:p>
      </dgm:t>
    </dgm:pt>
    <dgm:pt modelId="{F1D80050-E729-4FD1-A7CE-793BD39ED338}">
      <dgm:prSet phldrT="[Text]"/>
      <dgm:spPr/>
      <dgm:t>
        <a:bodyPr/>
        <a:lstStyle/>
        <a:p>
          <a:endParaRPr lang="en-US"/>
        </a:p>
      </dgm:t>
    </dgm:pt>
    <dgm:pt modelId="{124EC660-108E-4051-B37B-C8591F9A04C5}" type="parTrans" cxnId="{D0E00154-2593-4B5F-9498-ADAEE37F2730}">
      <dgm:prSet/>
      <dgm:spPr/>
      <dgm:t>
        <a:bodyPr/>
        <a:lstStyle/>
        <a:p>
          <a:endParaRPr lang="en-US"/>
        </a:p>
      </dgm:t>
    </dgm:pt>
    <dgm:pt modelId="{C1641AC1-3F63-4502-B153-D16750D3933B}" type="sibTrans" cxnId="{D0E00154-2593-4B5F-9498-ADAEE37F2730}">
      <dgm:prSet/>
      <dgm:spPr/>
      <dgm:t>
        <a:bodyPr/>
        <a:lstStyle/>
        <a:p>
          <a:endParaRPr lang="en-US"/>
        </a:p>
      </dgm:t>
    </dgm:pt>
    <dgm:pt modelId="{D41E0E9E-0862-420B-900F-2740589BFFEB}">
      <dgm:prSet phldrT="[Text]"/>
      <dgm:spPr/>
      <dgm:t>
        <a:bodyPr/>
        <a:lstStyle/>
        <a:p>
          <a:pPr>
            <a:buFont typeface="+mj-lt"/>
            <a:buNone/>
          </a:pPr>
          <a:r>
            <a:rPr lang="en-US" sz="1200"/>
            <a:t>Evaluate the integration strategy</a:t>
          </a:r>
        </a:p>
      </dgm:t>
    </dgm:pt>
    <dgm:pt modelId="{FBB9D91F-BB4D-4928-BA50-64BD17635BA8}" type="parTrans" cxnId="{65B4127B-F6E6-40DC-A7D7-FCA16B4E148C}">
      <dgm:prSet/>
      <dgm:spPr/>
      <dgm:t>
        <a:bodyPr/>
        <a:lstStyle/>
        <a:p>
          <a:endParaRPr lang="en-US"/>
        </a:p>
      </dgm:t>
    </dgm:pt>
    <dgm:pt modelId="{16F9D0CE-87AC-43FC-81A7-B76959E4B971}" type="sibTrans" cxnId="{65B4127B-F6E6-40DC-A7D7-FCA16B4E148C}">
      <dgm:prSet/>
      <dgm:spPr/>
      <dgm:t>
        <a:bodyPr/>
        <a:lstStyle/>
        <a:p>
          <a:endParaRPr lang="en-US"/>
        </a:p>
      </dgm:t>
    </dgm:pt>
    <dgm:pt modelId="{31444A68-3C62-4434-9F2D-3607DC992EA7}">
      <dgm:prSet phldrT="[Text]"/>
      <dgm:spPr/>
      <dgm:t>
        <a:bodyPr/>
        <a:lstStyle/>
        <a:p>
          <a:pPr>
            <a:buNone/>
          </a:pPr>
          <a:r>
            <a:rPr lang="en-US" sz="1200" b="1"/>
            <a:t>Conclusion</a:t>
          </a:r>
        </a:p>
      </dgm:t>
    </dgm:pt>
    <dgm:pt modelId="{1BD46EE5-C249-425E-BC03-63C635319CB9}" type="parTrans" cxnId="{3783F072-4A24-4B12-9C5A-3A239A7F2240}">
      <dgm:prSet/>
      <dgm:spPr/>
      <dgm:t>
        <a:bodyPr/>
        <a:lstStyle/>
        <a:p>
          <a:endParaRPr lang="en-GB"/>
        </a:p>
      </dgm:t>
    </dgm:pt>
    <dgm:pt modelId="{D8A33E6E-2713-406A-8A61-259B76960362}" type="sibTrans" cxnId="{3783F072-4A24-4B12-9C5A-3A239A7F2240}">
      <dgm:prSet/>
      <dgm:spPr/>
      <dgm:t>
        <a:bodyPr/>
        <a:lstStyle/>
        <a:p>
          <a:endParaRPr lang="en-GB"/>
        </a:p>
      </dgm:t>
    </dgm:pt>
    <dgm:pt modelId="{50F0792A-6DC1-4A2D-8B57-36A25AE56538}">
      <dgm:prSet phldrT="[Text]" custT="1"/>
      <dgm:spPr/>
      <dgm:t>
        <a:bodyPr/>
        <a:lstStyle/>
        <a:p>
          <a:pPr>
            <a:buFont typeface="Wingdings" panose="05000000000000000000" pitchFamily="2" charset="2"/>
            <a:buChar char="Ø"/>
          </a:pPr>
          <a:r>
            <a:rPr lang="en-US" sz="1000"/>
            <a:t>The use of Publish-Subscribe as the best practice &amp; pattern</a:t>
          </a:r>
        </a:p>
      </dgm:t>
    </dgm:pt>
    <dgm:pt modelId="{511F7A2A-53F3-485B-B033-F8DBE12C12BC}" type="parTrans" cxnId="{D51008CB-FB93-4876-A790-7BF03B2D2D89}">
      <dgm:prSet/>
      <dgm:spPr/>
      <dgm:t>
        <a:bodyPr/>
        <a:lstStyle/>
        <a:p>
          <a:endParaRPr lang="en-GB"/>
        </a:p>
      </dgm:t>
    </dgm:pt>
    <dgm:pt modelId="{66B693C4-35BE-4363-B020-95E8E556D254}" type="sibTrans" cxnId="{D51008CB-FB93-4876-A790-7BF03B2D2D89}">
      <dgm:prSet/>
      <dgm:spPr/>
      <dgm:t>
        <a:bodyPr/>
        <a:lstStyle/>
        <a:p>
          <a:endParaRPr lang="en-GB"/>
        </a:p>
      </dgm:t>
    </dgm:pt>
    <dgm:pt modelId="{71FE9159-2490-47C8-840C-6435C22360B1}">
      <dgm:prSet phldrT="[Text]"/>
      <dgm:spPr/>
      <dgm:t>
        <a:bodyPr/>
        <a:lstStyle/>
        <a:p>
          <a:pPr>
            <a:buNone/>
          </a:pPr>
          <a:endParaRPr lang="en-US" sz="900"/>
        </a:p>
      </dgm:t>
    </dgm:pt>
    <dgm:pt modelId="{1FE9B832-BE6C-409E-AB2A-A61EB7691722}" type="parTrans" cxnId="{B2662EAB-D014-4D5E-BA62-D1CB1361D253}">
      <dgm:prSet/>
      <dgm:spPr/>
      <dgm:t>
        <a:bodyPr/>
        <a:lstStyle/>
        <a:p>
          <a:endParaRPr lang="en-GB"/>
        </a:p>
      </dgm:t>
    </dgm:pt>
    <dgm:pt modelId="{621D6FCE-2046-47EE-9633-AC92703CCB20}" type="sibTrans" cxnId="{B2662EAB-D014-4D5E-BA62-D1CB1361D253}">
      <dgm:prSet/>
      <dgm:spPr/>
      <dgm:t>
        <a:bodyPr/>
        <a:lstStyle/>
        <a:p>
          <a:endParaRPr lang="en-GB"/>
        </a:p>
      </dgm:t>
    </dgm:pt>
    <dgm:pt modelId="{7CC95DFC-0D94-469A-8610-BDD7BE3B28EC}">
      <dgm:prSet phldrT="[Text]" custT="1"/>
      <dgm:spPr/>
      <dgm:t>
        <a:bodyPr/>
        <a:lstStyle/>
        <a:p>
          <a:pPr>
            <a:buFont typeface="Wingdings" panose="05000000000000000000" pitchFamily="2" charset="2"/>
            <a:buChar char="Ø"/>
          </a:pPr>
          <a:r>
            <a:rPr lang="en-US" sz="1000"/>
            <a:t>Logic Apps and the SAP Connector as the main driver for the integration</a:t>
          </a:r>
        </a:p>
      </dgm:t>
    </dgm:pt>
    <dgm:pt modelId="{99550A7A-7D00-46D1-B26C-B99EA6B521D1}" type="parTrans" cxnId="{30FEF675-77D3-4379-B16E-F4D4D63B1826}">
      <dgm:prSet/>
      <dgm:spPr/>
      <dgm:t>
        <a:bodyPr/>
        <a:lstStyle/>
        <a:p>
          <a:endParaRPr lang="en-GB"/>
        </a:p>
      </dgm:t>
    </dgm:pt>
    <dgm:pt modelId="{85B9A32C-2FB2-436D-B10C-F8A3347ED803}" type="sibTrans" cxnId="{30FEF675-77D3-4379-B16E-F4D4D63B1826}">
      <dgm:prSet/>
      <dgm:spPr/>
      <dgm:t>
        <a:bodyPr/>
        <a:lstStyle/>
        <a:p>
          <a:endParaRPr lang="en-GB"/>
        </a:p>
      </dgm:t>
    </dgm:pt>
    <dgm:pt modelId="{1EDD56AA-D085-469F-B2C7-37C650C371C2}">
      <dgm:prSet/>
      <dgm:spPr/>
      <dgm:t>
        <a:bodyPr/>
        <a:lstStyle/>
        <a:p>
          <a:pPr>
            <a:buFont typeface="Wingdings" panose="05000000000000000000" pitchFamily="2" charset="2"/>
            <a:buNone/>
          </a:pPr>
          <a:r>
            <a:rPr lang="en-GB" sz="1200"/>
            <a:t>4. Data Exchange</a:t>
          </a:r>
          <a:endParaRPr lang="en-GB" sz="1200" b="1"/>
        </a:p>
      </dgm:t>
    </dgm:pt>
    <dgm:pt modelId="{DFF1D9E4-027A-4BE4-9E9C-01E87455690C}" type="parTrans" cxnId="{AF9C8DB5-A3FA-4D07-A21E-983553B84DED}">
      <dgm:prSet/>
      <dgm:spPr/>
      <dgm:t>
        <a:bodyPr/>
        <a:lstStyle/>
        <a:p>
          <a:endParaRPr lang="en-GB"/>
        </a:p>
      </dgm:t>
    </dgm:pt>
    <dgm:pt modelId="{606EB24C-A2A7-4F00-9147-13F51766C8FE}" type="sibTrans" cxnId="{AF9C8DB5-A3FA-4D07-A21E-983553B84DED}">
      <dgm:prSet/>
      <dgm:spPr/>
      <dgm:t>
        <a:bodyPr/>
        <a:lstStyle/>
        <a:p>
          <a:endParaRPr lang="en-GB"/>
        </a:p>
      </dgm:t>
    </dgm:pt>
    <dgm:pt modelId="{CE1EFEC6-320A-4C3C-BF33-649265539C17}">
      <dgm:prSet phldrT="[Text]"/>
      <dgm:spPr/>
      <dgm:t>
        <a:bodyPr/>
        <a:lstStyle/>
        <a:p>
          <a:pPr>
            <a:buFont typeface="Arial" panose="020B0604020202020204" pitchFamily="34" charset="0"/>
            <a:buChar char="•"/>
          </a:pPr>
          <a:r>
            <a:rPr lang="en-US"/>
            <a:t>Accommodate the underlying Integration requirements in the value proposition as an Industry accelerator</a:t>
          </a:r>
        </a:p>
      </dgm:t>
    </dgm:pt>
    <dgm:pt modelId="{447959BF-40F3-49BA-8981-8EAD685847EE}" type="parTrans" cxnId="{653EDA0E-84A3-4263-8D04-B91926AB5414}">
      <dgm:prSet/>
      <dgm:spPr/>
      <dgm:t>
        <a:bodyPr/>
        <a:lstStyle/>
        <a:p>
          <a:endParaRPr lang="en-GB"/>
        </a:p>
      </dgm:t>
    </dgm:pt>
    <dgm:pt modelId="{CDBCFCD8-48AE-46F3-9870-4B78BD73A11C}" type="sibTrans" cxnId="{653EDA0E-84A3-4263-8D04-B91926AB5414}">
      <dgm:prSet/>
      <dgm:spPr/>
      <dgm:t>
        <a:bodyPr/>
        <a:lstStyle/>
        <a:p>
          <a:endParaRPr lang="en-GB"/>
        </a:p>
      </dgm:t>
    </dgm:pt>
    <dgm:pt modelId="{B6F02906-0F9D-4DEB-9F79-F13CBC5BE4E8}">
      <dgm:prSet phldrT="[Text]"/>
      <dgm:spPr/>
      <dgm:t>
        <a:bodyPr/>
        <a:lstStyle/>
        <a:p>
          <a:pPr>
            <a:buFont typeface="+mj-lt"/>
            <a:buNone/>
          </a:pPr>
          <a:r>
            <a:rPr lang="en-US" sz="1200"/>
            <a:t>grounded on MSFT best practices and</a:t>
          </a:r>
        </a:p>
      </dgm:t>
    </dgm:pt>
    <dgm:pt modelId="{CAA54AD6-310C-4FBA-BCF7-8043B4EEDB5F}" type="parTrans" cxnId="{AEC6F569-01A8-49A1-84C9-6AEAFD66EFBB}">
      <dgm:prSet/>
      <dgm:spPr/>
      <dgm:t>
        <a:bodyPr/>
        <a:lstStyle/>
        <a:p>
          <a:endParaRPr lang="en-GB"/>
        </a:p>
      </dgm:t>
    </dgm:pt>
    <dgm:pt modelId="{61BBB8CB-230E-4938-983F-C61E4575C33D}" type="sibTrans" cxnId="{AEC6F569-01A8-49A1-84C9-6AEAFD66EFBB}">
      <dgm:prSet/>
      <dgm:spPr/>
      <dgm:t>
        <a:bodyPr/>
        <a:lstStyle/>
        <a:p>
          <a:endParaRPr lang="en-GB"/>
        </a:p>
      </dgm:t>
    </dgm:pt>
    <dgm:pt modelId="{369E4F5E-36B6-47C0-80F9-8D69DE46C0D5}">
      <dgm:prSet phldrT="[Text]"/>
      <dgm:spPr/>
      <dgm:t>
        <a:bodyPr/>
        <a:lstStyle/>
        <a:p>
          <a:pPr>
            <a:buFont typeface="+mj-lt"/>
            <a:buNone/>
          </a:pPr>
          <a:r>
            <a:rPr lang="en-US" sz="1200"/>
            <a:t>patterns:</a:t>
          </a:r>
        </a:p>
      </dgm:t>
    </dgm:pt>
    <dgm:pt modelId="{7929F57E-AFDD-4D78-B4E6-CF481FA898CE}" type="parTrans" cxnId="{C6B90304-D8CD-430D-9DDC-87B3A17E21FC}">
      <dgm:prSet/>
      <dgm:spPr/>
      <dgm:t>
        <a:bodyPr/>
        <a:lstStyle/>
        <a:p>
          <a:endParaRPr lang="en-GB"/>
        </a:p>
      </dgm:t>
    </dgm:pt>
    <dgm:pt modelId="{3C8A13AE-C916-4DA9-97E5-013DFEFB8459}" type="sibTrans" cxnId="{C6B90304-D8CD-430D-9DDC-87B3A17E21FC}">
      <dgm:prSet/>
      <dgm:spPr/>
      <dgm:t>
        <a:bodyPr/>
        <a:lstStyle/>
        <a:p>
          <a:endParaRPr lang="en-GB"/>
        </a:p>
      </dgm:t>
    </dgm:pt>
    <dgm:pt modelId="{28C0C384-2242-47E3-8A3F-84420044EB89}">
      <dgm:prSet phldrT="[Text]"/>
      <dgm:spPr/>
      <dgm:t>
        <a:bodyPr/>
        <a:lstStyle/>
        <a:p>
          <a:pPr>
            <a:buFont typeface="Wingdings" panose="05000000000000000000" pitchFamily="2" charset="2"/>
            <a:buChar char="Ø"/>
          </a:pPr>
          <a:endParaRPr lang="en-US" sz="900"/>
        </a:p>
      </dgm:t>
    </dgm:pt>
    <dgm:pt modelId="{BAA77BA7-0D52-46FE-AA82-9D72948B0EE9}" type="parTrans" cxnId="{50D72BAF-9CEB-4F10-8658-A20EA7E5F049}">
      <dgm:prSet/>
      <dgm:spPr/>
      <dgm:t>
        <a:bodyPr/>
        <a:lstStyle/>
        <a:p>
          <a:endParaRPr lang="en-GB"/>
        </a:p>
      </dgm:t>
    </dgm:pt>
    <dgm:pt modelId="{68202DF3-CB1F-439A-97F1-2A253042A84A}" type="sibTrans" cxnId="{50D72BAF-9CEB-4F10-8658-A20EA7E5F049}">
      <dgm:prSet/>
      <dgm:spPr/>
      <dgm:t>
        <a:bodyPr/>
        <a:lstStyle/>
        <a:p>
          <a:endParaRPr lang="en-GB"/>
        </a:p>
      </dgm:t>
    </dgm:pt>
    <dgm:pt modelId="{088029B2-DDB8-434B-8CAA-84F45EDBB5BC}">
      <dgm:prSet phldrT="[Text]" custT="1"/>
      <dgm:spPr/>
      <dgm:t>
        <a:bodyPr/>
        <a:lstStyle/>
        <a:p>
          <a:r>
            <a:rPr lang="en-US" sz="1000"/>
            <a:t>Event Grid or Azure Service BUS to enable the transport/orchestration of messages</a:t>
          </a:r>
        </a:p>
      </dgm:t>
    </dgm:pt>
    <dgm:pt modelId="{CFC5C491-CA9F-409E-9C74-E09B59885A24}" type="parTrans" cxnId="{8F320542-9B1B-4C6C-977F-A992412A1871}">
      <dgm:prSet/>
      <dgm:spPr/>
      <dgm:t>
        <a:bodyPr/>
        <a:lstStyle/>
        <a:p>
          <a:endParaRPr lang="en-GB"/>
        </a:p>
      </dgm:t>
    </dgm:pt>
    <dgm:pt modelId="{E72CD7B7-2D6D-4A76-A4B3-4A0E3B095991}" type="sibTrans" cxnId="{8F320542-9B1B-4C6C-977F-A992412A1871}">
      <dgm:prSet/>
      <dgm:spPr/>
      <dgm:t>
        <a:bodyPr/>
        <a:lstStyle/>
        <a:p>
          <a:endParaRPr lang="en-GB"/>
        </a:p>
      </dgm:t>
    </dgm:pt>
    <dgm:pt modelId="{A4ECD397-B23B-41CF-B1C5-40289D31045C}">
      <dgm:prSet phldrT="[Text]"/>
      <dgm:spPr/>
      <dgm:t>
        <a:bodyPr/>
        <a:lstStyle/>
        <a:p>
          <a:pPr>
            <a:buFont typeface="Wingdings" panose="05000000000000000000" pitchFamily="2" charset="2"/>
            <a:buChar char="Ø"/>
          </a:pPr>
          <a:r>
            <a:rPr lang="en-GB" sz="1100" b="1"/>
            <a:t>Azure Service Bus and Logics Apps will provide the Dynamics integration with the LOB Applications leveraging the SAP Connector at an enterprise grade scale</a:t>
          </a:r>
          <a:endParaRPr lang="en-US" sz="1100" b="1"/>
        </a:p>
      </dgm:t>
    </dgm:pt>
    <dgm:pt modelId="{1DA691A6-5C94-427F-B41E-E12B9A7F43D4}" type="parTrans" cxnId="{D4923C3A-4B08-4CA3-8417-04C9CEEC14B3}">
      <dgm:prSet/>
      <dgm:spPr/>
      <dgm:t>
        <a:bodyPr/>
        <a:lstStyle/>
        <a:p>
          <a:endParaRPr lang="en-GB"/>
        </a:p>
      </dgm:t>
    </dgm:pt>
    <dgm:pt modelId="{20C89F0C-363C-46B9-8D60-E0DDEF2A0D3D}" type="sibTrans" cxnId="{D4923C3A-4B08-4CA3-8417-04C9CEEC14B3}">
      <dgm:prSet/>
      <dgm:spPr/>
      <dgm:t>
        <a:bodyPr/>
        <a:lstStyle/>
        <a:p>
          <a:endParaRPr lang="en-GB"/>
        </a:p>
      </dgm:t>
    </dgm:pt>
    <dgm:pt modelId="{86C52710-F5EC-4F46-AED7-6AFCA74C42CB}">
      <dgm:prSet phldrT="[Text]"/>
      <dgm:spPr/>
      <dgm:t>
        <a:bodyPr/>
        <a:lstStyle/>
        <a:p>
          <a:endParaRPr lang="en-US" sz="1100"/>
        </a:p>
      </dgm:t>
    </dgm:pt>
    <dgm:pt modelId="{A29A1C28-A13B-42B6-B3D6-4313050EEBBF}" type="parTrans" cxnId="{0E0B58A7-C329-4964-8BB8-6770D342D7AD}">
      <dgm:prSet/>
      <dgm:spPr/>
      <dgm:t>
        <a:bodyPr/>
        <a:lstStyle/>
        <a:p>
          <a:endParaRPr lang="en-GB"/>
        </a:p>
      </dgm:t>
    </dgm:pt>
    <dgm:pt modelId="{DCF87405-0402-422A-9264-AEF7C4258652}" type="sibTrans" cxnId="{0E0B58A7-C329-4964-8BB8-6770D342D7AD}">
      <dgm:prSet/>
      <dgm:spPr/>
      <dgm:t>
        <a:bodyPr/>
        <a:lstStyle/>
        <a:p>
          <a:endParaRPr lang="en-GB"/>
        </a:p>
      </dgm:t>
    </dgm:pt>
    <dgm:pt modelId="{5729B47E-179B-4FD4-80A1-939D290A6C43}">
      <dgm:prSet phldrT="[Text]" custT="1"/>
      <dgm:spPr/>
      <dgm:t>
        <a:bodyPr/>
        <a:lstStyle/>
        <a:p>
          <a:endParaRPr lang="en-US" sz="1000"/>
        </a:p>
      </dgm:t>
    </dgm:pt>
    <dgm:pt modelId="{913DC395-BC90-492E-AEB7-33D94129A8B5}" type="parTrans" cxnId="{43DEFDAE-CBE1-4B9B-81D5-9BC03FED7CAB}">
      <dgm:prSet/>
      <dgm:spPr/>
      <dgm:t>
        <a:bodyPr/>
        <a:lstStyle/>
        <a:p>
          <a:endParaRPr lang="en-GB"/>
        </a:p>
      </dgm:t>
    </dgm:pt>
    <dgm:pt modelId="{7FDE7549-B070-47D1-81A3-8DC7785DD864}" type="sibTrans" cxnId="{43DEFDAE-CBE1-4B9B-81D5-9BC03FED7CAB}">
      <dgm:prSet/>
      <dgm:spPr/>
      <dgm:t>
        <a:bodyPr/>
        <a:lstStyle/>
        <a:p>
          <a:endParaRPr lang="en-GB"/>
        </a:p>
      </dgm:t>
    </dgm:pt>
    <dgm:pt modelId="{3DDB18E3-F46A-4D7A-BD7C-0AF6965B05A9}">
      <dgm:prSet phldrT="[Text]" custT="1"/>
      <dgm:spPr/>
      <dgm:t>
        <a:bodyPr/>
        <a:lstStyle/>
        <a:p>
          <a:pPr>
            <a:buFont typeface="Wingdings" panose="05000000000000000000" pitchFamily="2" charset="2"/>
            <a:buChar char="Ø"/>
          </a:pPr>
          <a:r>
            <a:rPr lang="en-US" sz="1000"/>
            <a:t>Enterprise Integration Pack as the placeholder for the schemas and maps</a:t>
          </a:r>
        </a:p>
      </dgm:t>
    </dgm:pt>
    <dgm:pt modelId="{1B1616DB-FE81-4780-A9D0-3D72BA1C1276}" type="parTrans" cxnId="{0CB2998C-A45A-4FFE-8F0C-49C078AFE218}">
      <dgm:prSet/>
      <dgm:spPr/>
      <dgm:t>
        <a:bodyPr/>
        <a:lstStyle/>
        <a:p>
          <a:endParaRPr lang="en-GB"/>
        </a:p>
      </dgm:t>
    </dgm:pt>
    <dgm:pt modelId="{E2619744-A166-4A6C-9D66-3E200E9E52C7}" type="sibTrans" cxnId="{0CB2998C-A45A-4FFE-8F0C-49C078AFE218}">
      <dgm:prSet/>
      <dgm:spPr/>
      <dgm:t>
        <a:bodyPr/>
        <a:lstStyle/>
        <a:p>
          <a:endParaRPr lang="en-GB"/>
        </a:p>
      </dgm:t>
    </dgm:pt>
    <dgm:pt modelId="{B3122BEA-0B0C-4E96-99CD-1CFDC65AD0C1}">
      <dgm:prSet phldrT="[Text]" custT="1"/>
      <dgm:spPr/>
      <dgm:t>
        <a:bodyPr/>
        <a:lstStyle/>
        <a:p>
          <a:pPr>
            <a:buFont typeface="Wingdings" panose="05000000000000000000" pitchFamily="2" charset="2"/>
            <a:buNone/>
          </a:pPr>
          <a:endParaRPr lang="en-US" sz="1000"/>
        </a:p>
      </dgm:t>
    </dgm:pt>
    <dgm:pt modelId="{D545EDEA-B814-4BAA-886C-4257E6D5983C}" type="parTrans" cxnId="{9CDBD9B7-45A8-44C2-9B43-A0EE8D98D644}">
      <dgm:prSet/>
      <dgm:spPr/>
      <dgm:t>
        <a:bodyPr/>
        <a:lstStyle/>
        <a:p>
          <a:endParaRPr lang="en-GB"/>
        </a:p>
      </dgm:t>
    </dgm:pt>
    <dgm:pt modelId="{17BBB8B0-3586-4B0E-A61D-4F5A78158931}" type="sibTrans" cxnId="{9CDBD9B7-45A8-44C2-9B43-A0EE8D98D644}">
      <dgm:prSet/>
      <dgm:spPr/>
      <dgm:t>
        <a:bodyPr/>
        <a:lstStyle/>
        <a:p>
          <a:endParaRPr lang="en-GB"/>
        </a:p>
      </dgm:t>
    </dgm:pt>
    <dgm:pt modelId="{F167F742-3618-4C88-9E8E-AB359EBC0717}" type="pres">
      <dgm:prSet presAssocID="{69477A16-F3DC-4AC8-95FB-83EECCE53CED}" presName="CompostProcess" presStyleCnt="0">
        <dgm:presLayoutVars>
          <dgm:dir/>
          <dgm:resizeHandles val="exact"/>
        </dgm:presLayoutVars>
      </dgm:prSet>
      <dgm:spPr/>
    </dgm:pt>
    <dgm:pt modelId="{F2ACC1F3-A2D3-4524-A52B-354CEF711534}" type="pres">
      <dgm:prSet presAssocID="{69477A16-F3DC-4AC8-95FB-83EECCE53CED}" presName="arrow" presStyleLbl="bgShp" presStyleIdx="0" presStyleCnt="1"/>
      <dgm:spPr/>
    </dgm:pt>
    <dgm:pt modelId="{CECB77B4-0AD0-4B6B-A375-3178491239A4}" type="pres">
      <dgm:prSet presAssocID="{69477A16-F3DC-4AC8-95FB-83EECCE53CED}" presName="linearProcess" presStyleCnt="0"/>
      <dgm:spPr/>
    </dgm:pt>
    <dgm:pt modelId="{142ACE24-AE7A-45F4-8CC8-CA4DE9F760D0}" type="pres">
      <dgm:prSet presAssocID="{A8323CAE-E735-44D4-ADBC-CF11BD29487A}" presName="textNode" presStyleLbl="node1" presStyleIdx="0" presStyleCnt="4">
        <dgm:presLayoutVars>
          <dgm:bulletEnabled val="1"/>
        </dgm:presLayoutVars>
      </dgm:prSet>
      <dgm:spPr/>
    </dgm:pt>
    <dgm:pt modelId="{DEB558D4-51C4-4947-A27D-2286806F600E}" type="pres">
      <dgm:prSet presAssocID="{7D766843-38C4-4798-9519-1D4ACCA17174}" presName="sibTrans" presStyleCnt="0"/>
      <dgm:spPr/>
    </dgm:pt>
    <dgm:pt modelId="{95131B7D-DFC9-4F25-936E-45A110BF2CF5}" type="pres">
      <dgm:prSet presAssocID="{BEA0E25D-291C-415B-9EE3-283EBFE87E11}" presName="textNode" presStyleLbl="node1" presStyleIdx="1" presStyleCnt="4">
        <dgm:presLayoutVars>
          <dgm:bulletEnabled val="1"/>
        </dgm:presLayoutVars>
      </dgm:prSet>
      <dgm:spPr/>
    </dgm:pt>
    <dgm:pt modelId="{1E7680BD-1783-41F9-AD8A-D1F04FD6C30A}" type="pres">
      <dgm:prSet presAssocID="{31664855-00E2-4A3A-83F4-30C976C1B881}" presName="sibTrans" presStyleCnt="0"/>
      <dgm:spPr/>
    </dgm:pt>
    <dgm:pt modelId="{2ECF25A2-F11E-43A5-BB21-2E6E8AB4EFC6}" type="pres">
      <dgm:prSet presAssocID="{6976234B-0283-4ED6-A907-C2C288B03B21}" presName="textNode" presStyleLbl="node1" presStyleIdx="2" presStyleCnt="4">
        <dgm:presLayoutVars>
          <dgm:bulletEnabled val="1"/>
        </dgm:presLayoutVars>
      </dgm:prSet>
      <dgm:spPr/>
    </dgm:pt>
    <dgm:pt modelId="{98819365-48A9-4072-B8A3-5342B1481F92}" type="pres">
      <dgm:prSet presAssocID="{B8F52465-22BC-488D-926F-DBA6F2BFFAEE}" presName="sibTrans" presStyleCnt="0"/>
      <dgm:spPr/>
    </dgm:pt>
    <dgm:pt modelId="{FA17E4DD-CE88-4829-9914-AEC7F175B516}" type="pres">
      <dgm:prSet presAssocID="{31444A68-3C62-4434-9F2D-3607DC992EA7}" presName="textNode" presStyleLbl="node1" presStyleIdx="3" presStyleCnt="4">
        <dgm:presLayoutVars>
          <dgm:bulletEnabled val="1"/>
        </dgm:presLayoutVars>
      </dgm:prSet>
      <dgm:spPr/>
    </dgm:pt>
  </dgm:ptLst>
  <dgm:cxnLst>
    <dgm:cxn modelId="{C6B90304-D8CD-430D-9DDC-87B3A17E21FC}" srcId="{BEA0E25D-291C-415B-9EE3-283EBFE87E11}" destId="{369E4F5E-36B6-47C0-80F9-8D69DE46C0D5}" srcOrd="2" destOrd="0" parTransId="{7929F57E-AFDD-4D78-B4E6-CF481FA898CE}" sibTransId="{3C8A13AE-C916-4DA9-97E5-013DFEFB8459}"/>
    <dgm:cxn modelId="{F6566005-ABFB-4A31-87A6-EAE0E81F22B2}" type="presOf" srcId="{F1D80050-E729-4FD1-A7CE-793BD39ED338}" destId="{142ACE24-AE7A-45F4-8CC8-CA4DE9F760D0}" srcOrd="0" destOrd="4" presId="urn:microsoft.com/office/officeart/2005/8/layout/hProcess9"/>
    <dgm:cxn modelId="{7743B507-66A3-4E9B-96E9-CF0FB7687010}" type="presOf" srcId="{1EDD56AA-D085-469F-B2C7-37C650C371C2}" destId="{95131B7D-DFC9-4F25-936E-45A110BF2CF5}" srcOrd="0" destOrd="7" presId="urn:microsoft.com/office/officeart/2005/8/layout/hProcess9"/>
    <dgm:cxn modelId="{F46A6408-3C04-40F4-A775-C955F8C56C46}" srcId="{6976234B-0283-4ED6-A907-C2C288B03B21}" destId="{7164C0D6-DEE4-4C71-B475-B3C6365AFEB5}" srcOrd="0" destOrd="0" parTransId="{40957B1E-8709-4BA4-BF4F-80C05E557C11}" sibTransId="{87DA4FBE-C22E-4773-832C-B535CE85FC3E}"/>
    <dgm:cxn modelId="{E51BA408-7BCE-4316-9A92-2E9E71927033}" type="presOf" srcId="{71FE9159-2490-47C8-840C-6435C22360B1}" destId="{FA17E4DD-CE88-4829-9914-AEC7F175B516}" srcOrd="0" destOrd="8" presId="urn:microsoft.com/office/officeart/2005/8/layout/hProcess9"/>
    <dgm:cxn modelId="{35ECAF08-03F5-49CE-B438-426A6F69AF96}" type="presOf" srcId="{3DDB18E3-F46A-4D7A-BD7C-0AF6965B05A9}" destId="{FA17E4DD-CE88-4829-9914-AEC7F175B516}" srcOrd="0" destOrd="4" presId="urn:microsoft.com/office/officeart/2005/8/layout/hProcess9"/>
    <dgm:cxn modelId="{F058CB08-B5CF-4D1D-9A4E-724CF5BCF60E}" srcId="{BEA0E25D-291C-415B-9EE3-283EBFE87E11}" destId="{320BCE39-5FA8-4514-A656-E409CCC87F7E}" srcOrd="4" destOrd="0" parTransId="{C9E598E5-3BFA-4EC8-BBD0-BCDF878F5F49}" sibTransId="{3DCDBDEF-BECC-4DF1-8C50-E6AB5F7E2288}"/>
    <dgm:cxn modelId="{653EDA0E-84A3-4263-8D04-B91926AB5414}" srcId="{A8323CAE-E735-44D4-ADBC-CF11BD29487A}" destId="{CE1EFEC6-320A-4C3C-BF33-649265539C17}" srcOrd="2" destOrd="0" parTransId="{447959BF-40F3-49BA-8981-8EAD685847EE}" sibTransId="{CDBCFCD8-48AE-46F3-9870-4B78BD73A11C}"/>
    <dgm:cxn modelId="{EE998318-4BCF-447D-8F97-82F1A7942A7E}" type="presOf" srcId="{69477A16-F3DC-4AC8-95FB-83EECCE53CED}" destId="{F167F742-3618-4C88-9E8E-AB359EBC0717}" srcOrd="0" destOrd="0" presId="urn:microsoft.com/office/officeart/2005/8/layout/hProcess9"/>
    <dgm:cxn modelId="{33ECA51D-8BF1-425A-A993-88F4BC12259B}" srcId="{69477A16-F3DC-4AC8-95FB-83EECCE53CED}" destId="{6976234B-0283-4ED6-A907-C2C288B03B21}" srcOrd="2" destOrd="0" parTransId="{AE2BA655-E2B9-491A-9AB5-9BB3C25D4229}" sibTransId="{B8F52465-22BC-488D-926F-DBA6F2BFFAEE}"/>
    <dgm:cxn modelId="{324F1B1E-E9A7-4AC2-B31C-5CC280D1A365}" type="presOf" srcId="{50F0792A-6DC1-4A2D-8B57-36A25AE56538}" destId="{FA17E4DD-CE88-4829-9914-AEC7F175B516}" srcOrd="0" destOrd="1" presId="urn:microsoft.com/office/officeart/2005/8/layout/hProcess9"/>
    <dgm:cxn modelId="{3FC5EB23-11E7-4415-9A51-FF0EF64C8AB8}" type="presOf" srcId="{949F5CF3-73F8-4D7B-8F03-5600E8B6580C}" destId="{142ACE24-AE7A-45F4-8CC8-CA4DE9F760D0}" srcOrd="0" destOrd="2" presId="urn:microsoft.com/office/officeart/2005/8/layout/hProcess9"/>
    <dgm:cxn modelId="{9407532D-C8E7-4C99-BB98-E4545D87F7BB}" srcId="{69477A16-F3DC-4AC8-95FB-83EECCE53CED}" destId="{BEA0E25D-291C-415B-9EE3-283EBFE87E11}" srcOrd="1" destOrd="0" parTransId="{C76722D1-896C-4DC6-A42C-A2626F709CC4}" sibTransId="{31664855-00E2-4A3A-83F4-30C976C1B881}"/>
    <dgm:cxn modelId="{17ADA334-AEE9-4319-84D7-99E1C768FBC6}" srcId="{BEA0E25D-291C-415B-9EE3-283EBFE87E11}" destId="{D0A24806-3905-4095-8C5D-F4B04010F7C3}" srcOrd="8" destOrd="0" parTransId="{CA267126-FC39-4777-BA06-1BF9A6A4B91D}" sibTransId="{271B44C2-7A53-4826-894B-E7B7616C9391}"/>
    <dgm:cxn modelId="{62883E37-5268-4C7F-8C4D-5AB3D204777A}" type="presOf" srcId="{A4ECD397-B23B-41CF-B1C5-40289D31045C}" destId="{2ECF25A2-F11E-43A5-BB21-2E6E8AB4EFC6}" srcOrd="0" destOrd="3" presId="urn:microsoft.com/office/officeart/2005/8/layout/hProcess9"/>
    <dgm:cxn modelId="{CCA35E38-C415-4AFF-9212-92E2E132538B}" type="presOf" srcId="{B3122BEA-0B0C-4E96-99CD-1CFDC65AD0C1}" destId="{FA17E4DD-CE88-4829-9914-AEC7F175B516}" srcOrd="0" destOrd="5" presId="urn:microsoft.com/office/officeart/2005/8/layout/hProcess9"/>
    <dgm:cxn modelId="{86238138-6F41-44DD-8F87-52CFBFD622F7}" type="presOf" srcId="{7CC95DFC-0D94-469A-8610-BDD7BE3B28EC}" destId="{FA17E4DD-CE88-4829-9914-AEC7F175B516}" srcOrd="0" destOrd="6" presId="urn:microsoft.com/office/officeart/2005/8/layout/hProcess9"/>
    <dgm:cxn modelId="{D4923C3A-4B08-4CA3-8417-04C9CEEC14B3}" srcId="{6976234B-0283-4ED6-A907-C2C288B03B21}" destId="{A4ECD397-B23B-41CF-B1C5-40289D31045C}" srcOrd="2" destOrd="0" parTransId="{1DA691A6-5C94-427F-B41E-E12B9A7F43D4}" sibTransId="{20C89F0C-363C-46B9-8D60-E0DDEF2A0D3D}"/>
    <dgm:cxn modelId="{EE6DAB5C-2BDD-4940-9919-69DC3216071F}" type="presOf" srcId="{3EE33BF9-7AD7-4E3D-9A3E-9671F0AEE79F}" destId="{95131B7D-DFC9-4F25-936E-45A110BF2CF5}" srcOrd="0" destOrd="4" presId="urn:microsoft.com/office/officeart/2005/8/layout/hProcess9"/>
    <dgm:cxn modelId="{8F320542-9B1B-4C6C-977F-A992412A1871}" srcId="{31444A68-3C62-4434-9F2D-3607DC992EA7}" destId="{088029B2-DDB8-434B-8CAA-84F45EDBB5BC}" srcOrd="1" destOrd="0" parTransId="{CFC5C491-CA9F-409E-9C74-E09B59885A24}" sibTransId="{E72CD7B7-2D6D-4A76-A4B3-4A0E3B095991}"/>
    <dgm:cxn modelId="{9251B742-E32D-4614-9420-BA5A17ADE754}" type="presOf" srcId="{86C52710-F5EC-4F46-AED7-6AFCA74C42CB}" destId="{2ECF25A2-F11E-43A5-BB21-2E6E8AB4EFC6}" srcOrd="0" destOrd="2" presId="urn:microsoft.com/office/officeart/2005/8/layout/hProcess9"/>
    <dgm:cxn modelId="{DDB06448-0E8D-4029-B08E-15AE54DB8D11}" type="presOf" srcId="{088029B2-DDB8-434B-8CAA-84F45EDBB5BC}" destId="{FA17E4DD-CE88-4829-9914-AEC7F175B516}" srcOrd="0" destOrd="2" presId="urn:microsoft.com/office/officeart/2005/8/layout/hProcess9"/>
    <dgm:cxn modelId="{AEC6F569-01A8-49A1-84C9-6AEAFD66EFBB}" srcId="{BEA0E25D-291C-415B-9EE3-283EBFE87E11}" destId="{B6F02906-0F9D-4DEB-9F79-F13CBC5BE4E8}" srcOrd="1" destOrd="0" parTransId="{CAA54AD6-310C-4FBA-BCF7-8043B4EEDB5F}" sibTransId="{61BBB8CB-230E-4938-983F-C61E4575C33D}"/>
    <dgm:cxn modelId="{5A0D534D-A349-4DDB-8CF9-BC2BDC720659}" type="presOf" srcId="{369E4F5E-36B6-47C0-80F9-8D69DE46C0D5}" destId="{95131B7D-DFC9-4F25-936E-45A110BF2CF5}" srcOrd="0" destOrd="3" presId="urn:microsoft.com/office/officeart/2005/8/layout/hProcess9"/>
    <dgm:cxn modelId="{B63C786D-24D0-4E5F-B37A-8E5FCD0CD734}" srcId="{BEA0E25D-291C-415B-9EE3-283EBFE87E11}" destId="{6F394CE1-4EEB-463C-A0AA-529EEFD30071}" srcOrd="7" destOrd="0" parTransId="{78B9253A-AE54-48AB-B836-14E146839A32}" sibTransId="{E9BBA2FE-1E41-4C00-A20E-71CC6BEB5D26}"/>
    <dgm:cxn modelId="{5040734F-9211-4E09-ACD5-953D3DFECD85}" srcId="{A8323CAE-E735-44D4-ADBC-CF11BD29487A}" destId="{949F5CF3-73F8-4D7B-8F03-5600E8B6580C}" srcOrd="1" destOrd="0" parTransId="{809D5E3B-3974-48FC-AFB4-77F2AB853846}" sibTransId="{B39C379A-997E-46EE-9AE2-8782634AEE9E}"/>
    <dgm:cxn modelId="{A34F3E50-4F64-4FF0-A4C3-654752E499F6}" srcId="{A8323CAE-E735-44D4-ADBC-CF11BD29487A}" destId="{2543ED42-F908-4A94-B620-8676517F0982}" srcOrd="0" destOrd="0" parTransId="{62D6D29B-3F80-4FE4-9547-5FE4B71E3F8E}" sibTransId="{F56A409C-FD54-429D-A19B-0C1FB474A377}"/>
    <dgm:cxn modelId="{EEF56171-9D1A-4B5F-8CFD-EDCD63BD0BF2}" type="presOf" srcId="{31444A68-3C62-4434-9F2D-3607DC992EA7}" destId="{FA17E4DD-CE88-4829-9914-AEC7F175B516}" srcOrd="0" destOrd="0" presId="urn:microsoft.com/office/officeart/2005/8/layout/hProcess9"/>
    <dgm:cxn modelId="{40429F72-A38B-473E-A663-715B120DF887}" type="presOf" srcId="{CE1EFEC6-320A-4C3C-BF33-649265539C17}" destId="{142ACE24-AE7A-45F4-8CC8-CA4DE9F760D0}" srcOrd="0" destOrd="3" presId="urn:microsoft.com/office/officeart/2005/8/layout/hProcess9"/>
    <dgm:cxn modelId="{3783F072-4A24-4B12-9C5A-3A239A7F2240}" srcId="{69477A16-F3DC-4AC8-95FB-83EECCE53CED}" destId="{31444A68-3C62-4434-9F2D-3607DC992EA7}" srcOrd="3" destOrd="0" parTransId="{1BD46EE5-C249-425E-BC03-63C635319CB9}" sibTransId="{D8A33E6E-2713-406A-8A61-259B76960362}"/>
    <dgm:cxn modelId="{7BD9B873-8F66-4DDC-9AA6-3818BD87DB88}" type="presOf" srcId="{D41E0E9E-0862-420B-900F-2740589BFFEB}" destId="{95131B7D-DFC9-4F25-936E-45A110BF2CF5}" srcOrd="0" destOrd="1" presId="urn:microsoft.com/office/officeart/2005/8/layout/hProcess9"/>
    <dgm:cxn modelId="{D0E00154-2593-4B5F-9498-ADAEE37F2730}" srcId="{A8323CAE-E735-44D4-ADBC-CF11BD29487A}" destId="{F1D80050-E729-4FD1-A7CE-793BD39ED338}" srcOrd="3" destOrd="0" parTransId="{124EC660-108E-4051-B37B-C8591F9A04C5}" sibTransId="{C1641AC1-3F63-4502-B153-D16750D3933B}"/>
    <dgm:cxn modelId="{30FEF675-77D3-4379-B16E-F4D4D63B1826}" srcId="{31444A68-3C62-4434-9F2D-3607DC992EA7}" destId="{7CC95DFC-0D94-469A-8610-BDD7BE3B28EC}" srcOrd="5" destOrd="0" parTransId="{99550A7A-7D00-46D1-B26C-B99EA6B521D1}" sibTransId="{85B9A32C-2FB2-436D-B10C-F8A3347ED803}"/>
    <dgm:cxn modelId="{96D3AD76-219E-4418-9D8B-B9522BAF8B7B}" type="presOf" srcId="{7164C0D6-DEE4-4C71-B475-B3C6365AFEB5}" destId="{2ECF25A2-F11E-43A5-BB21-2E6E8AB4EFC6}" srcOrd="0" destOrd="1" presId="urn:microsoft.com/office/officeart/2005/8/layout/hProcess9"/>
    <dgm:cxn modelId="{65B4127B-F6E6-40DC-A7D7-FCA16B4E148C}" srcId="{BEA0E25D-291C-415B-9EE3-283EBFE87E11}" destId="{D41E0E9E-0862-420B-900F-2740589BFFEB}" srcOrd="0" destOrd="0" parTransId="{FBB9D91F-BB4D-4928-BA50-64BD17635BA8}" sibTransId="{16F9D0CE-87AC-43FC-81A7-B76959E4B971}"/>
    <dgm:cxn modelId="{312BD88A-92D8-4D24-BFB0-21A898E5E140}" srcId="{69477A16-F3DC-4AC8-95FB-83EECCE53CED}" destId="{A8323CAE-E735-44D4-ADBC-CF11BD29487A}" srcOrd="0" destOrd="0" parTransId="{7D742448-DA22-4DB7-A73D-BBBC5492D572}" sibTransId="{7D766843-38C4-4798-9519-1D4ACCA17174}"/>
    <dgm:cxn modelId="{0CB2998C-A45A-4FFE-8F0C-49C078AFE218}" srcId="{31444A68-3C62-4434-9F2D-3607DC992EA7}" destId="{3DDB18E3-F46A-4D7A-BD7C-0AF6965B05A9}" srcOrd="3" destOrd="0" parTransId="{1B1616DB-FE81-4780-A9D0-3D72BA1C1276}" sibTransId="{E2619744-A166-4A6C-9D66-3E200E9E52C7}"/>
    <dgm:cxn modelId="{13611799-DEAB-44A6-870D-147C89B27403}" type="presOf" srcId="{2543ED42-F908-4A94-B620-8676517F0982}" destId="{142ACE24-AE7A-45F4-8CC8-CA4DE9F760D0}" srcOrd="0" destOrd="1" presId="urn:microsoft.com/office/officeart/2005/8/layout/hProcess9"/>
    <dgm:cxn modelId="{A8606099-1A90-4DCC-A119-3267A2054486}" type="presOf" srcId="{D0A24806-3905-4095-8C5D-F4B04010F7C3}" destId="{95131B7D-DFC9-4F25-936E-45A110BF2CF5}" srcOrd="0" destOrd="9" presId="urn:microsoft.com/office/officeart/2005/8/layout/hProcess9"/>
    <dgm:cxn modelId="{2D163D9F-0B93-45B2-9955-4EA1CCF5ECA0}" type="presOf" srcId="{A8323CAE-E735-44D4-ADBC-CF11BD29487A}" destId="{142ACE24-AE7A-45F4-8CC8-CA4DE9F760D0}" srcOrd="0" destOrd="0" presId="urn:microsoft.com/office/officeart/2005/8/layout/hProcess9"/>
    <dgm:cxn modelId="{BF5562A4-8C2F-451E-8D26-028539E3F520}" type="presOf" srcId="{6976234B-0283-4ED6-A907-C2C288B03B21}" destId="{2ECF25A2-F11E-43A5-BB21-2E6E8AB4EFC6}" srcOrd="0" destOrd="0" presId="urn:microsoft.com/office/officeart/2005/8/layout/hProcess9"/>
    <dgm:cxn modelId="{0E0B58A7-C329-4964-8BB8-6770D342D7AD}" srcId="{6976234B-0283-4ED6-A907-C2C288B03B21}" destId="{86C52710-F5EC-4F46-AED7-6AFCA74C42CB}" srcOrd="1" destOrd="0" parTransId="{A29A1C28-A13B-42B6-B3D6-4313050EEBBF}" sibTransId="{DCF87405-0402-422A-9264-AEF7C4258652}"/>
    <dgm:cxn modelId="{EE425EA9-1450-4DEB-AAD1-717DBC3EBE7B}" srcId="{BEA0E25D-291C-415B-9EE3-283EBFE87E11}" destId="{3EE33BF9-7AD7-4E3D-9A3E-9671F0AEE79F}" srcOrd="3" destOrd="0" parTransId="{F12A36A0-0CC5-422E-A7AA-E3CA0DF67729}" sibTransId="{7E2E08C6-8DE0-4247-9C2D-D3BDC5EB8433}"/>
    <dgm:cxn modelId="{B2662EAB-D014-4D5E-BA62-D1CB1361D253}" srcId="{31444A68-3C62-4434-9F2D-3607DC992EA7}" destId="{71FE9159-2490-47C8-840C-6435C22360B1}" srcOrd="7" destOrd="0" parTransId="{1FE9B832-BE6C-409E-AB2A-A61EB7691722}" sibTransId="{621D6FCE-2046-47EE-9633-AC92703CCB20}"/>
    <dgm:cxn modelId="{8333C6AD-C6AA-4C91-B6BD-07471AD4DF14}" srcId="{BEA0E25D-291C-415B-9EE3-283EBFE87E11}" destId="{CF8D2E0E-6C76-486E-B898-23D6026EA50D}" srcOrd="5" destOrd="0" parTransId="{2FD782A4-6889-4BC5-9DBA-0219499F8B83}" sibTransId="{25100EC5-9758-4199-9D15-2FFE7C93643B}"/>
    <dgm:cxn modelId="{43DEFDAE-CBE1-4B9B-81D5-9BC03FED7CAB}" srcId="{31444A68-3C62-4434-9F2D-3607DC992EA7}" destId="{5729B47E-179B-4FD4-80A1-939D290A6C43}" srcOrd="2" destOrd="0" parTransId="{913DC395-BC90-492E-AEB7-33D94129A8B5}" sibTransId="{7FDE7549-B070-47D1-81A3-8DC7785DD864}"/>
    <dgm:cxn modelId="{50D72BAF-9CEB-4F10-8658-A20EA7E5F049}" srcId="{31444A68-3C62-4434-9F2D-3607DC992EA7}" destId="{28C0C384-2242-47E3-8A3F-84420044EB89}" srcOrd="6" destOrd="0" parTransId="{BAA77BA7-0D52-46FE-AA82-9D72948B0EE9}" sibTransId="{68202DF3-CB1F-439A-97F1-2A253042A84A}"/>
    <dgm:cxn modelId="{F86CAFB0-1498-47BD-A541-BEF1191A1B19}" type="presOf" srcId="{28C0C384-2242-47E3-8A3F-84420044EB89}" destId="{FA17E4DD-CE88-4829-9914-AEC7F175B516}" srcOrd="0" destOrd="7" presId="urn:microsoft.com/office/officeart/2005/8/layout/hProcess9"/>
    <dgm:cxn modelId="{AF9C8DB5-A3FA-4D07-A21E-983553B84DED}" srcId="{BEA0E25D-291C-415B-9EE3-283EBFE87E11}" destId="{1EDD56AA-D085-469F-B2C7-37C650C371C2}" srcOrd="6" destOrd="0" parTransId="{DFF1D9E4-027A-4BE4-9E9C-01E87455690C}" sibTransId="{606EB24C-A2A7-4F00-9147-13F51766C8FE}"/>
    <dgm:cxn modelId="{9CDBD9B7-45A8-44C2-9B43-A0EE8D98D644}" srcId="{31444A68-3C62-4434-9F2D-3607DC992EA7}" destId="{B3122BEA-0B0C-4E96-99CD-1CFDC65AD0C1}" srcOrd="4" destOrd="0" parTransId="{D545EDEA-B814-4BAA-886C-4257E6D5983C}" sibTransId="{17BBB8B0-3586-4B0E-A61D-4F5A78158931}"/>
    <dgm:cxn modelId="{E68E04B8-A70D-4969-8FB9-843E8F934FF2}" type="presOf" srcId="{5729B47E-179B-4FD4-80A1-939D290A6C43}" destId="{FA17E4DD-CE88-4829-9914-AEC7F175B516}" srcOrd="0" destOrd="3" presId="urn:microsoft.com/office/officeart/2005/8/layout/hProcess9"/>
    <dgm:cxn modelId="{D51008CB-FB93-4876-A790-7BF03B2D2D89}" srcId="{31444A68-3C62-4434-9F2D-3607DC992EA7}" destId="{50F0792A-6DC1-4A2D-8B57-36A25AE56538}" srcOrd="0" destOrd="0" parTransId="{511F7A2A-53F3-485B-B033-F8DBE12C12BC}" sibTransId="{66B693C4-35BE-4363-B020-95E8E556D254}"/>
    <dgm:cxn modelId="{893D31D9-8618-4877-9755-9EF74E760E39}" type="presOf" srcId="{320BCE39-5FA8-4514-A656-E409CCC87F7E}" destId="{95131B7D-DFC9-4F25-936E-45A110BF2CF5}" srcOrd="0" destOrd="5" presId="urn:microsoft.com/office/officeart/2005/8/layout/hProcess9"/>
    <dgm:cxn modelId="{EBD408DE-6818-4996-9E3A-7E7B1857352D}" type="presOf" srcId="{BEA0E25D-291C-415B-9EE3-283EBFE87E11}" destId="{95131B7D-DFC9-4F25-936E-45A110BF2CF5}" srcOrd="0" destOrd="0" presId="urn:microsoft.com/office/officeart/2005/8/layout/hProcess9"/>
    <dgm:cxn modelId="{02E77AE1-D309-4058-B202-54C4FEEA8F18}" type="presOf" srcId="{CF8D2E0E-6C76-486E-B898-23D6026EA50D}" destId="{95131B7D-DFC9-4F25-936E-45A110BF2CF5}" srcOrd="0" destOrd="6" presId="urn:microsoft.com/office/officeart/2005/8/layout/hProcess9"/>
    <dgm:cxn modelId="{1551A3F9-75EF-4A08-994F-51E5B5FFF311}" type="presOf" srcId="{6F394CE1-4EEB-463C-A0AA-529EEFD30071}" destId="{95131B7D-DFC9-4F25-936E-45A110BF2CF5}" srcOrd="0" destOrd="8" presId="urn:microsoft.com/office/officeart/2005/8/layout/hProcess9"/>
    <dgm:cxn modelId="{BB8DE3FD-BDDB-43D2-90BB-55F4EECDE02A}" type="presOf" srcId="{B6F02906-0F9D-4DEB-9F79-F13CBC5BE4E8}" destId="{95131B7D-DFC9-4F25-936E-45A110BF2CF5}" srcOrd="0" destOrd="2" presId="urn:microsoft.com/office/officeart/2005/8/layout/hProcess9"/>
    <dgm:cxn modelId="{98AB4152-C845-4C5C-BFE7-5A2ECE61F947}" type="presParOf" srcId="{F167F742-3618-4C88-9E8E-AB359EBC0717}" destId="{F2ACC1F3-A2D3-4524-A52B-354CEF711534}" srcOrd="0" destOrd="0" presId="urn:microsoft.com/office/officeart/2005/8/layout/hProcess9"/>
    <dgm:cxn modelId="{CAEF8EDE-A44F-49CB-9B0E-F9C400C7B76D}" type="presParOf" srcId="{F167F742-3618-4C88-9E8E-AB359EBC0717}" destId="{CECB77B4-0AD0-4B6B-A375-3178491239A4}" srcOrd="1" destOrd="0" presId="urn:microsoft.com/office/officeart/2005/8/layout/hProcess9"/>
    <dgm:cxn modelId="{66D94444-0820-4A89-B3FD-CB52AFF23B06}" type="presParOf" srcId="{CECB77B4-0AD0-4B6B-A375-3178491239A4}" destId="{142ACE24-AE7A-45F4-8CC8-CA4DE9F760D0}" srcOrd="0" destOrd="0" presId="urn:microsoft.com/office/officeart/2005/8/layout/hProcess9"/>
    <dgm:cxn modelId="{3C48F483-DD51-4BE6-B0A4-0010B5988020}" type="presParOf" srcId="{CECB77B4-0AD0-4B6B-A375-3178491239A4}" destId="{DEB558D4-51C4-4947-A27D-2286806F600E}" srcOrd="1" destOrd="0" presId="urn:microsoft.com/office/officeart/2005/8/layout/hProcess9"/>
    <dgm:cxn modelId="{CCAB9F6B-6423-4A30-8F7A-60CFC303E6C5}" type="presParOf" srcId="{CECB77B4-0AD0-4B6B-A375-3178491239A4}" destId="{95131B7D-DFC9-4F25-936E-45A110BF2CF5}" srcOrd="2" destOrd="0" presId="urn:microsoft.com/office/officeart/2005/8/layout/hProcess9"/>
    <dgm:cxn modelId="{DB43D619-D9A4-4A9A-8581-C1DF4156D49D}" type="presParOf" srcId="{CECB77B4-0AD0-4B6B-A375-3178491239A4}" destId="{1E7680BD-1783-41F9-AD8A-D1F04FD6C30A}" srcOrd="3" destOrd="0" presId="urn:microsoft.com/office/officeart/2005/8/layout/hProcess9"/>
    <dgm:cxn modelId="{A1DB920C-CF8F-45D5-8FCF-71EB97FC480C}" type="presParOf" srcId="{CECB77B4-0AD0-4B6B-A375-3178491239A4}" destId="{2ECF25A2-F11E-43A5-BB21-2E6E8AB4EFC6}" srcOrd="4" destOrd="0" presId="urn:microsoft.com/office/officeart/2005/8/layout/hProcess9"/>
    <dgm:cxn modelId="{10D057B6-16D9-45D8-8EA3-D2F70500D4F3}" type="presParOf" srcId="{CECB77B4-0AD0-4B6B-A375-3178491239A4}" destId="{98819365-48A9-4072-B8A3-5342B1481F92}" srcOrd="5" destOrd="0" presId="urn:microsoft.com/office/officeart/2005/8/layout/hProcess9"/>
    <dgm:cxn modelId="{D9F7E094-99FE-4335-B5D1-3036B2FFECDD}" type="presParOf" srcId="{CECB77B4-0AD0-4B6B-A375-3178491239A4}" destId="{FA17E4DD-CE88-4829-9914-AEC7F175B51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F54286-CCCA-4828-BFED-4A3BF30FEA2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GB"/>
        </a:p>
      </dgm:t>
    </dgm:pt>
    <dgm:pt modelId="{C3F812EF-41F8-404D-8013-CDA5BF0765CE}">
      <dgm:prSet phldrT="[Text]"/>
      <dgm:spPr/>
      <dgm:t>
        <a:bodyPr/>
        <a:lstStyle/>
        <a:p>
          <a:r>
            <a:rPr lang="en-GB"/>
            <a:t>Maximize the use of the Integration Platform</a:t>
          </a:r>
        </a:p>
      </dgm:t>
    </dgm:pt>
    <dgm:pt modelId="{746B1D58-EAB3-4297-B218-46B2C34E18D1}" type="parTrans" cxnId="{E240DACA-8D09-44AC-AE3D-526724A22B6E}">
      <dgm:prSet/>
      <dgm:spPr/>
      <dgm:t>
        <a:bodyPr/>
        <a:lstStyle/>
        <a:p>
          <a:endParaRPr lang="en-GB"/>
        </a:p>
      </dgm:t>
    </dgm:pt>
    <dgm:pt modelId="{AD56ACC3-07F4-4764-82C0-D3128C6FBF16}" type="sibTrans" cxnId="{E240DACA-8D09-44AC-AE3D-526724A22B6E}">
      <dgm:prSet/>
      <dgm:spPr/>
      <dgm:t>
        <a:bodyPr/>
        <a:lstStyle/>
        <a:p>
          <a:endParaRPr lang="en-GB"/>
        </a:p>
      </dgm:t>
    </dgm:pt>
    <dgm:pt modelId="{363FCF43-3DBA-4A2E-A9DA-B00B9F5F42CA}">
      <dgm:prSet phldrT="[Text]"/>
      <dgm:spPr/>
      <dgm:t>
        <a:bodyPr/>
        <a:lstStyle/>
        <a:p>
          <a:r>
            <a:rPr lang="en-GB"/>
            <a:t>Design loosely coupled systems</a:t>
          </a:r>
        </a:p>
      </dgm:t>
    </dgm:pt>
    <dgm:pt modelId="{1CC69B08-4E9B-48C8-9477-8E999A2C71CC}" type="parTrans" cxnId="{0F8C1D90-ACEA-4D9E-842A-25208BAF9950}">
      <dgm:prSet/>
      <dgm:spPr/>
      <dgm:t>
        <a:bodyPr/>
        <a:lstStyle/>
        <a:p>
          <a:endParaRPr lang="en-GB"/>
        </a:p>
      </dgm:t>
    </dgm:pt>
    <dgm:pt modelId="{37B663C5-04DE-4C4F-B9B5-19918B21BF49}" type="sibTrans" cxnId="{0F8C1D90-ACEA-4D9E-842A-25208BAF9950}">
      <dgm:prSet/>
      <dgm:spPr/>
      <dgm:t>
        <a:bodyPr/>
        <a:lstStyle/>
        <a:p>
          <a:endParaRPr lang="en-GB"/>
        </a:p>
      </dgm:t>
    </dgm:pt>
    <dgm:pt modelId="{6D201A9C-4C3D-45DF-A357-4BC87A2D053C}">
      <dgm:prSet phldrT="[Text]"/>
      <dgm:spPr/>
      <dgm:t>
        <a:bodyPr/>
        <a:lstStyle/>
        <a:p>
          <a:r>
            <a:rPr lang="en-GB"/>
            <a:t>Elastic Integration</a:t>
          </a:r>
        </a:p>
      </dgm:t>
    </dgm:pt>
    <dgm:pt modelId="{A5E2E0C6-97FE-4423-BD02-D59F41611A22}" type="parTrans" cxnId="{A1D2B419-DACC-4885-BDD8-26BD638CD212}">
      <dgm:prSet/>
      <dgm:spPr/>
      <dgm:t>
        <a:bodyPr/>
        <a:lstStyle/>
        <a:p>
          <a:endParaRPr lang="en-GB"/>
        </a:p>
      </dgm:t>
    </dgm:pt>
    <dgm:pt modelId="{B2384E30-01C6-4A46-8AD4-821A85E3DC12}" type="sibTrans" cxnId="{A1D2B419-DACC-4885-BDD8-26BD638CD212}">
      <dgm:prSet/>
      <dgm:spPr/>
      <dgm:t>
        <a:bodyPr/>
        <a:lstStyle/>
        <a:p>
          <a:endParaRPr lang="en-GB"/>
        </a:p>
      </dgm:t>
    </dgm:pt>
    <dgm:pt modelId="{E3ED71D4-F767-4BC9-9EA9-BFFA0E11A21B}">
      <dgm:prSet phldrT="[Text]"/>
      <dgm:spPr/>
      <dgm:t>
        <a:bodyPr/>
        <a:lstStyle/>
        <a:p>
          <a:pPr>
            <a:buFont typeface="Arial" panose="020B0604020202020204" pitchFamily="34" charset="0"/>
            <a:buChar char="•"/>
          </a:pPr>
          <a:r>
            <a:rPr lang="en-GB"/>
            <a:t>Orchestrating the integration calls as part of business processes</a:t>
          </a:r>
        </a:p>
      </dgm:t>
    </dgm:pt>
    <dgm:pt modelId="{2B4ED380-B6AD-488E-9069-B0514E42996F}" type="parTrans" cxnId="{542DFDC2-B644-4BFD-ACC5-EAFE11176A78}">
      <dgm:prSet/>
      <dgm:spPr/>
      <dgm:t>
        <a:bodyPr/>
        <a:lstStyle/>
        <a:p>
          <a:endParaRPr lang="en-GB"/>
        </a:p>
      </dgm:t>
    </dgm:pt>
    <dgm:pt modelId="{5CA50528-7BAE-4E95-AA32-8CE92BEE83C3}" type="sibTrans" cxnId="{542DFDC2-B644-4BFD-ACC5-EAFE11176A78}">
      <dgm:prSet/>
      <dgm:spPr/>
      <dgm:t>
        <a:bodyPr/>
        <a:lstStyle/>
        <a:p>
          <a:endParaRPr lang="en-GB"/>
        </a:p>
      </dgm:t>
    </dgm:pt>
    <dgm:pt modelId="{E1A96D16-A735-47A4-8E63-C9EE8C64030F}">
      <dgm:prSet/>
      <dgm:spPr/>
      <dgm:t>
        <a:bodyPr/>
        <a:lstStyle/>
        <a:p>
          <a:pPr>
            <a:buFont typeface="Arial" panose="020B0604020202020204" pitchFamily="34" charset="0"/>
            <a:buChar char="•"/>
          </a:pPr>
          <a:r>
            <a:rPr lang="en-GB"/>
            <a:t>Act as abstraction layer for different systems to communicate</a:t>
          </a:r>
        </a:p>
      </dgm:t>
    </dgm:pt>
    <dgm:pt modelId="{CF4881A6-9D65-4403-9984-3D30C7EE1C45}" type="parTrans" cxnId="{F2E55175-3AA1-4942-82B4-4E286E1E48C2}">
      <dgm:prSet/>
      <dgm:spPr/>
      <dgm:t>
        <a:bodyPr/>
        <a:lstStyle/>
        <a:p>
          <a:endParaRPr lang="en-GB"/>
        </a:p>
      </dgm:t>
    </dgm:pt>
    <dgm:pt modelId="{1F76C7B9-1D8B-4ABE-9FB2-CD6644B7F7F0}" type="sibTrans" cxnId="{F2E55175-3AA1-4942-82B4-4E286E1E48C2}">
      <dgm:prSet/>
      <dgm:spPr/>
      <dgm:t>
        <a:bodyPr/>
        <a:lstStyle/>
        <a:p>
          <a:endParaRPr lang="en-GB"/>
        </a:p>
      </dgm:t>
    </dgm:pt>
    <dgm:pt modelId="{1A827DC6-AA3A-4AA5-A880-78FC0B504B95}">
      <dgm:prSet/>
      <dgm:spPr/>
      <dgm:t>
        <a:bodyPr/>
        <a:lstStyle/>
        <a:p>
          <a:pPr>
            <a:buFont typeface="Arial" panose="020B0604020202020204" pitchFamily="34" charset="0"/>
            <a:buChar char="•"/>
          </a:pPr>
          <a:r>
            <a:rPr lang="en-GB"/>
            <a:t>Transformation of data</a:t>
          </a:r>
        </a:p>
      </dgm:t>
    </dgm:pt>
    <dgm:pt modelId="{823E4EFB-CCF1-459B-ACFE-267398B474B6}" type="parTrans" cxnId="{8E822898-D116-484D-AD51-1542A1F8E3FB}">
      <dgm:prSet/>
      <dgm:spPr/>
      <dgm:t>
        <a:bodyPr/>
        <a:lstStyle/>
        <a:p>
          <a:endParaRPr lang="en-GB"/>
        </a:p>
      </dgm:t>
    </dgm:pt>
    <dgm:pt modelId="{9ADCDACC-6381-4680-8815-F5037E60E517}" type="sibTrans" cxnId="{8E822898-D116-484D-AD51-1542A1F8E3FB}">
      <dgm:prSet/>
      <dgm:spPr/>
      <dgm:t>
        <a:bodyPr/>
        <a:lstStyle/>
        <a:p>
          <a:endParaRPr lang="en-GB"/>
        </a:p>
      </dgm:t>
    </dgm:pt>
    <dgm:pt modelId="{C5E6F90D-4B3B-4B73-8845-96C6D63FA357}">
      <dgm:prSet/>
      <dgm:spPr/>
      <dgm:t>
        <a:bodyPr/>
        <a:lstStyle/>
        <a:p>
          <a:pPr>
            <a:buFont typeface="Arial" panose="020B0604020202020204" pitchFamily="34" charset="0"/>
            <a:buChar char="•"/>
          </a:pPr>
          <a:r>
            <a:rPr lang="en-GB"/>
            <a:t>Broadcasting messages to different systems</a:t>
          </a:r>
        </a:p>
      </dgm:t>
    </dgm:pt>
    <dgm:pt modelId="{C53E41AC-E3FF-4EA7-8578-282C4D377903}" type="parTrans" cxnId="{F41A19C8-3215-4F0F-A1D4-0FCFC704B3A2}">
      <dgm:prSet/>
      <dgm:spPr/>
      <dgm:t>
        <a:bodyPr/>
        <a:lstStyle/>
        <a:p>
          <a:endParaRPr lang="en-GB"/>
        </a:p>
      </dgm:t>
    </dgm:pt>
    <dgm:pt modelId="{82804182-FE55-4A1F-976A-03868BE71C79}" type="sibTrans" cxnId="{F41A19C8-3215-4F0F-A1D4-0FCFC704B3A2}">
      <dgm:prSet/>
      <dgm:spPr/>
      <dgm:t>
        <a:bodyPr/>
        <a:lstStyle/>
        <a:p>
          <a:endParaRPr lang="en-GB"/>
        </a:p>
      </dgm:t>
    </dgm:pt>
    <dgm:pt modelId="{F110A9E9-645E-4792-9A93-B033F4A9E15D}">
      <dgm:prSet/>
      <dgm:spPr/>
      <dgm:t>
        <a:bodyPr/>
        <a:lstStyle/>
        <a:p>
          <a:pPr>
            <a:buFont typeface="Arial" panose="020B0604020202020204" pitchFamily="34" charset="0"/>
            <a:buChar char="•"/>
          </a:pPr>
          <a:r>
            <a:rPr lang="en-GB"/>
            <a:t>Consolidation of messages and send one message to Dynamics </a:t>
          </a:r>
        </a:p>
      </dgm:t>
    </dgm:pt>
    <dgm:pt modelId="{E676467A-982D-4779-A29F-9C8D8B2FC37F}" type="parTrans" cxnId="{53BFE8B4-5AF1-4C4A-BA2B-D5E9741AE3D1}">
      <dgm:prSet/>
      <dgm:spPr/>
      <dgm:t>
        <a:bodyPr/>
        <a:lstStyle/>
        <a:p>
          <a:endParaRPr lang="en-GB"/>
        </a:p>
      </dgm:t>
    </dgm:pt>
    <dgm:pt modelId="{99984BD5-83E5-4B40-B60A-982169592CC0}" type="sibTrans" cxnId="{53BFE8B4-5AF1-4C4A-BA2B-D5E9741AE3D1}">
      <dgm:prSet/>
      <dgm:spPr/>
      <dgm:t>
        <a:bodyPr/>
        <a:lstStyle/>
        <a:p>
          <a:endParaRPr lang="en-GB"/>
        </a:p>
      </dgm:t>
    </dgm:pt>
    <dgm:pt modelId="{515ED142-2D3F-49C9-8235-321A774D0B7B}">
      <dgm:prSet/>
      <dgm:spPr/>
      <dgm:t>
        <a:bodyPr/>
        <a:lstStyle/>
        <a:p>
          <a:pPr>
            <a:buFont typeface="Arial" panose="020B0604020202020204" pitchFamily="34" charset="0"/>
            <a:buChar char="•"/>
          </a:pPr>
          <a:r>
            <a:rPr lang="en-GB"/>
            <a:t>Integration platform as a trigger to pushing/pulling the data from Dynamics and other systems</a:t>
          </a:r>
        </a:p>
      </dgm:t>
    </dgm:pt>
    <dgm:pt modelId="{B63109A4-A607-40A5-9780-5F466307432A}" type="parTrans" cxnId="{835AC686-9D9C-4C84-9784-10D5E1D9F1AC}">
      <dgm:prSet/>
      <dgm:spPr/>
      <dgm:t>
        <a:bodyPr/>
        <a:lstStyle/>
        <a:p>
          <a:endParaRPr lang="en-GB"/>
        </a:p>
      </dgm:t>
    </dgm:pt>
    <dgm:pt modelId="{3EF5C771-CD3D-4888-931E-A3031E752112}" type="sibTrans" cxnId="{835AC686-9D9C-4C84-9784-10D5E1D9F1AC}">
      <dgm:prSet/>
      <dgm:spPr/>
      <dgm:t>
        <a:bodyPr/>
        <a:lstStyle/>
        <a:p>
          <a:endParaRPr lang="en-GB"/>
        </a:p>
      </dgm:t>
    </dgm:pt>
    <dgm:pt modelId="{5A3278E0-29E8-4BAB-965F-636C2C95988A}">
      <dgm:prSet phldrT="[Text]"/>
      <dgm:spPr/>
      <dgm:t>
        <a:bodyPr/>
        <a:lstStyle/>
        <a:p>
          <a:pPr>
            <a:buFont typeface="Arial" panose="020B0604020202020204" pitchFamily="34" charset="0"/>
            <a:buChar char="•"/>
          </a:pPr>
          <a:r>
            <a:rPr lang="en-GB"/>
            <a:t>Loosely coupled systems are less constrained to same  platform, language, operating system</a:t>
          </a:r>
        </a:p>
      </dgm:t>
    </dgm:pt>
    <dgm:pt modelId="{C56441ED-C20B-443C-8952-1C65BF28070B}" type="parTrans" cxnId="{C68F8E74-2B3A-4FE8-88FD-9F0E4239C508}">
      <dgm:prSet/>
      <dgm:spPr/>
      <dgm:t>
        <a:bodyPr/>
        <a:lstStyle/>
        <a:p>
          <a:endParaRPr lang="en-GB"/>
        </a:p>
      </dgm:t>
    </dgm:pt>
    <dgm:pt modelId="{B59FA94F-016B-4257-9EE5-B3A50902B7A4}" type="sibTrans" cxnId="{C68F8E74-2B3A-4FE8-88FD-9F0E4239C508}">
      <dgm:prSet/>
      <dgm:spPr/>
      <dgm:t>
        <a:bodyPr/>
        <a:lstStyle/>
        <a:p>
          <a:endParaRPr lang="en-GB"/>
        </a:p>
      </dgm:t>
    </dgm:pt>
    <dgm:pt modelId="{56AF3C08-8006-4677-9F33-BEEE6C4BE198}">
      <dgm:prSet/>
      <dgm:spPr/>
      <dgm:t>
        <a:bodyPr/>
        <a:lstStyle/>
        <a:p>
          <a:pPr>
            <a:buFont typeface="Arial" panose="020B0604020202020204" pitchFamily="34" charset="0"/>
            <a:buChar char="•"/>
          </a:pPr>
          <a:r>
            <a:rPr lang="en-GB"/>
            <a:t>Error handling and Retries</a:t>
          </a:r>
        </a:p>
      </dgm:t>
    </dgm:pt>
    <dgm:pt modelId="{E9166E3F-AD02-4A25-8C78-6E398C1CABC3}" type="parTrans" cxnId="{68FF78EA-A784-45C3-B26D-8BBF0B9D28C4}">
      <dgm:prSet/>
      <dgm:spPr/>
      <dgm:t>
        <a:bodyPr/>
        <a:lstStyle/>
        <a:p>
          <a:endParaRPr lang="en-GB"/>
        </a:p>
      </dgm:t>
    </dgm:pt>
    <dgm:pt modelId="{D79096C0-D62B-4614-BE1A-DED58BD1CD58}" type="sibTrans" cxnId="{68FF78EA-A784-45C3-B26D-8BBF0B9D28C4}">
      <dgm:prSet/>
      <dgm:spPr/>
      <dgm:t>
        <a:bodyPr/>
        <a:lstStyle/>
        <a:p>
          <a:endParaRPr lang="en-GB"/>
        </a:p>
      </dgm:t>
    </dgm:pt>
    <dgm:pt modelId="{590350F0-F09A-44A0-94CE-4B5338002993}">
      <dgm:prSet phldrT="[Text]"/>
      <dgm:spPr/>
      <dgm:t>
        <a:bodyPr/>
        <a:lstStyle/>
        <a:p>
          <a:r>
            <a:rPr lang="en-US"/>
            <a:t>The integration platform should be able to scale up and scale down resources on demand and on a need-to basis</a:t>
          </a:r>
          <a:endParaRPr lang="en-GB"/>
        </a:p>
      </dgm:t>
    </dgm:pt>
    <dgm:pt modelId="{241452EE-23BC-4161-B828-DF199E700255}" type="parTrans" cxnId="{C56DB47D-8952-4015-99D4-5E1E29088F93}">
      <dgm:prSet/>
      <dgm:spPr/>
      <dgm:t>
        <a:bodyPr/>
        <a:lstStyle/>
        <a:p>
          <a:endParaRPr lang="en-GB"/>
        </a:p>
      </dgm:t>
    </dgm:pt>
    <dgm:pt modelId="{591709F8-3507-4ACB-B3D2-5CF6819B9362}" type="sibTrans" cxnId="{C56DB47D-8952-4015-99D4-5E1E29088F93}">
      <dgm:prSet/>
      <dgm:spPr/>
      <dgm:t>
        <a:bodyPr/>
        <a:lstStyle/>
        <a:p>
          <a:endParaRPr lang="en-GB"/>
        </a:p>
      </dgm:t>
    </dgm:pt>
    <dgm:pt modelId="{EF050DDB-0D8D-4BE2-BE20-8D2D595F9BFD}">
      <dgm:prSet phldrT="[Text]"/>
      <dgm:spPr/>
      <dgm:t>
        <a:bodyPr/>
        <a:lstStyle/>
        <a:p>
          <a:r>
            <a:rPr lang="en-GB"/>
            <a:t>Limit synchronous integrations</a:t>
          </a:r>
        </a:p>
      </dgm:t>
    </dgm:pt>
    <dgm:pt modelId="{CED9AD0F-0C70-45AA-8D83-6778E3567EAF}" type="parTrans" cxnId="{A26157CB-0BBD-4D7B-8525-2A43738D01D0}">
      <dgm:prSet/>
      <dgm:spPr/>
      <dgm:t>
        <a:bodyPr/>
        <a:lstStyle/>
        <a:p>
          <a:endParaRPr lang="en-GB"/>
        </a:p>
      </dgm:t>
    </dgm:pt>
    <dgm:pt modelId="{E0695FBF-5BD9-4A95-8533-110B2D16ADB2}" type="sibTrans" cxnId="{A26157CB-0BBD-4D7B-8525-2A43738D01D0}">
      <dgm:prSet/>
      <dgm:spPr/>
      <dgm:t>
        <a:bodyPr/>
        <a:lstStyle/>
        <a:p>
          <a:endParaRPr lang="en-GB"/>
        </a:p>
      </dgm:t>
    </dgm:pt>
    <dgm:pt modelId="{49F64650-BF15-47B2-96CE-9131A1F0254B}">
      <dgm:prSet phldrT="[Text]"/>
      <dgm:spPr/>
      <dgm:t>
        <a:bodyPr/>
        <a:lstStyle/>
        <a:p>
          <a:r>
            <a:rPr lang="en-GB"/>
            <a:t>With synchronous calls, the client connection is opened till response is received and could make implementation at server end complex and potentially impact the user experience</a:t>
          </a:r>
        </a:p>
      </dgm:t>
    </dgm:pt>
    <dgm:pt modelId="{0700EC90-3C6A-4430-A6C0-AA8386EC54AB}" type="parTrans" cxnId="{D7751E31-3C3D-4382-BCC3-B12B985919D7}">
      <dgm:prSet/>
      <dgm:spPr/>
      <dgm:t>
        <a:bodyPr/>
        <a:lstStyle/>
        <a:p>
          <a:endParaRPr lang="en-GB"/>
        </a:p>
      </dgm:t>
    </dgm:pt>
    <dgm:pt modelId="{5422980C-15AF-41B1-8279-A5B1F2201137}" type="sibTrans" cxnId="{D7751E31-3C3D-4382-BCC3-B12B985919D7}">
      <dgm:prSet/>
      <dgm:spPr/>
      <dgm:t>
        <a:bodyPr/>
        <a:lstStyle/>
        <a:p>
          <a:endParaRPr lang="en-GB"/>
        </a:p>
      </dgm:t>
    </dgm:pt>
    <dgm:pt modelId="{5C260B32-E730-4378-97B7-6F75B1B3B210}">
      <dgm:prSet phldrT="[Text]"/>
      <dgm:spPr/>
      <dgm:t>
        <a:bodyPr/>
        <a:lstStyle/>
        <a:p>
          <a:r>
            <a:rPr lang="en-GB"/>
            <a:t>Standardize Connectivity</a:t>
          </a:r>
        </a:p>
      </dgm:t>
    </dgm:pt>
    <dgm:pt modelId="{50785013-2505-48A7-9FDB-4FC20663DAD3}" type="parTrans" cxnId="{711699D6-051C-42DC-B0F2-8EEACA843E4C}">
      <dgm:prSet/>
      <dgm:spPr/>
      <dgm:t>
        <a:bodyPr/>
        <a:lstStyle/>
        <a:p>
          <a:endParaRPr lang="en-GB"/>
        </a:p>
      </dgm:t>
    </dgm:pt>
    <dgm:pt modelId="{522088D1-B06C-44B4-BD98-60D97D616EFA}" type="sibTrans" cxnId="{711699D6-051C-42DC-B0F2-8EEACA843E4C}">
      <dgm:prSet/>
      <dgm:spPr/>
      <dgm:t>
        <a:bodyPr/>
        <a:lstStyle/>
        <a:p>
          <a:endParaRPr lang="en-GB"/>
        </a:p>
      </dgm:t>
    </dgm:pt>
    <dgm:pt modelId="{8CE16735-C759-4451-974B-CD15CE68A76C}">
      <dgm:prSet phldrT="[Text]"/>
      <dgm:spPr/>
      <dgm:t>
        <a:bodyPr/>
        <a:lstStyle/>
        <a:p>
          <a:r>
            <a:rPr lang="en-GB"/>
            <a:t>Use the managed connectors or create a standardize custom connector using the pre-published API’s</a:t>
          </a:r>
        </a:p>
      </dgm:t>
    </dgm:pt>
    <dgm:pt modelId="{0EDDA229-CBD1-4965-9FAD-47807B1338C0}" type="parTrans" cxnId="{43A6AD59-B92E-4D54-B906-BDAB361FD5E7}">
      <dgm:prSet/>
      <dgm:spPr/>
      <dgm:t>
        <a:bodyPr/>
        <a:lstStyle/>
        <a:p>
          <a:endParaRPr lang="en-GB"/>
        </a:p>
      </dgm:t>
    </dgm:pt>
    <dgm:pt modelId="{BD73322F-F81C-4B93-9702-4BEDA625EE12}" type="sibTrans" cxnId="{43A6AD59-B92E-4D54-B906-BDAB361FD5E7}">
      <dgm:prSet/>
      <dgm:spPr/>
      <dgm:t>
        <a:bodyPr/>
        <a:lstStyle/>
        <a:p>
          <a:endParaRPr lang="en-GB"/>
        </a:p>
      </dgm:t>
    </dgm:pt>
    <dgm:pt modelId="{42342E8D-03A2-4093-968D-CF79520F79EF}">
      <dgm:prSet phldrT="[Text]"/>
      <dgm:spPr/>
      <dgm:t>
        <a:bodyPr/>
        <a:lstStyle/>
        <a:p>
          <a:r>
            <a:rPr lang="en-GB"/>
            <a:t>Leverage the use of the available connectors, such as the SAP connector, where applicable</a:t>
          </a:r>
        </a:p>
      </dgm:t>
    </dgm:pt>
    <dgm:pt modelId="{91E8E0B9-C89F-4516-A1FD-30B79BF4833A}" type="parTrans" cxnId="{663223F1-C915-45EC-BCC8-CA46CAFA8BB1}">
      <dgm:prSet/>
      <dgm:spPr/>
      <dgm:t>
        <a:bodyPr/>
        <a:lstStyle/>
        <a:p>
          <a:endParaRPr lang="en-GB"/>
        </a:p>
      </dgm:t>
    </dgm:pt>
    <dgm:pt modelId="{C0DDD2B5-C53F-45A5-A718-F636A481A151}" type="sibTrans" cxnId="{663223F1-C915-45EC-BCC8-CA46CAFA8BB1}">
      <dgm:prSet/>
      <dgm:spPr/>
      <dgm:t>
        <a:bodyPr/>
        <a:lstStyle/>
        <a:p>
          <a:endParaRPr lang="en-GB"/>
        </a:p>
      </dgm:t>
    </dgm:pt>
    <dgm:pt modelId="{DF051E13-8156-45A8-A251-603F787BE4C2}" type="pres">
      <dgm:prSet presAssocID="{49F54286-CCCA-4828-BFED-4A3BF30FEA29}" presName="linear" presStyleCnt="0">
        <dgm:presLayoutVars>
          <dgm:dir/>
          <dgm:animLvl val="lvl"/>
          <dgm:resizeHandles val="exact"/>
        </dgm:presLayoutVars>
      </dgm:prSet>
      <dgm:spPr/>
    </dgm:pt>
    <dgm:pt modelId="{8D900E95-14CB-4C2C-B7E4-78689C69B503}" type="pres">
      <dgm:prSet presAssocID="{C3F812EF-41F8-404D-8013-CDA5BF0765CE}" presName="parentLin" presStyleCnt="0"/>
      <dgm:spPr/>
    </dgm:pt>
    <dgm:pt modelId="{4AB950B3-7A6D-480E-9FD0-5BBCFEF635E2}" type="pres">
      <dgm:prSet presAssocID="{C3F812EF-41F8-404D-8013-CDA5BF0765CE}" presName="parentLeftMargin" presStyleLbl="node1" presStyleIdx="0" presStyleCnt="5"/>
      <dgm:spPr/>
    </dgm:pt>
    <dgm:pt modelId="{ACF87391-9E4A-44F9-A924-1CA8243C7D4E}" type="pres">
      <dgm:prSet presAssocID="{C3F812EF-41F8-404D-8013-CDA5BF0765CE}" presName="parentText" presStyleLbl="node1" presStyleIdx="0" presStyleCnt="5">
        <dgm:presLayoutVars>
          <dgm:chMax val="0"/>
          <dgm:bulletEnabled val="1"/>
        </dgm:presLayoutVars>
      </dgm:prSet>
      <dgm:spPr/>
    </dgm:pt>
    <dgm:pt modelId="{B9DB9B2E-BE48-46D1-8946-6369A9C3E2E2}" type="pres">
      <dgm:prSet presAssocID="{C3F812EF-41F8-404D-8013-CDA5BF0765CE}" presName="negativeSpace" presStyleCnt="0"/>
      <dgm:spPr/>
    </dgm:pt>
    <dgm:pt modelId="{B8CD3A83-F91E-49EE-B601-8159C25CFB56}" type="pres">
      <dgm:prSet presAssocID="{C3F812EF-41F8-404D-8013-CDA5BF0765CE}" presName="childText" presStyleLbl="conFgAcc1" presStyleIdx="0" presStyleCnt="5">
        <dgm:presLayoutVars>
          <dgm:bulletEnabled val="1"/>
        </dgm:presLayoutVars>
      </dgm:prSet>
      <dgm:spPr/>
    </dgm:pt>
    <dgm:pt modelId="{AE2BB6AF-8795-4BF4-B32B-8E5BA5DA1D79}" type="pres">
      <dgm:prSet presAssocID="{AD56ACC3-07F4-4764-82C0-D3128C6FBF16}" presName="spaceBetweenRectangles" presStyleCnt="0"/>
      <dgm:spPr/>
    </dgm:pt>
    <dgm:pt modelId="{077F5B10-763E-41A1-BDEF-13B9BC295C0A}" type="pres">
      <dgm:prSet presAssocID="{363FCF43-3DBA-4A2E-A9DA-B00B9F5F42CA}" presName="parentLin" presStyleCnt="0"/>
      <dgm:spPr/>
    </dgm:pt>
    <dgm:pt modelId="{F6FBD0C3-0022-4925-8D02-FD5B77694154}" type="pres">
      <dgm:prSet presAssocID="{363FCF43-3DBA-4A2E-A9DA-B00B9F5F42CA}" presName="parentLeftMargin" presStyleLbl="node1" presStyleIdx="0" presStyleCnt="5"/>
      <dgm:spPr/>
    </dgm:pt>
    <dgm:pt modelId="{BE80E15C-ECAE-4C23-9654-D77FCAC37A1C}" type="pres">
      <dgm:prSet presAssocID="{363FCF43-3DBA-4A2E-A9DA-B00B9F5F42CA}" presName="parentText" presStyleLbl="node1" presStyleIdx="1" presStyleCnt="5">
        <dgm:presLayoutVars>
          <dgm:chMax val="0"/>
          <dgm:bulletEnabled val="1"/>
        </dgm:presLayoutVars>
      </dgm:prSet>
      <dgm:spPr/>
    </dgm:pt>
    <dgm:pt modelId="{0FE8B71A-DAB0-4D09-BE4F-4CF7700BECBB}" type="pres">
      <dgm:prSet presAssocID="{363FCF43-3DBA-4A2E-A9DA-B00B9F5F42CA}" presName="negativeSpace" presStyleCnt="0"/>
      <dgm:spPr/>
    </dgm:pt>
    <dgm:pt modelId="{4DB3674D-CD46-43D2-8E98-9B190EEC3C2A}" type="pres">
      <dgm:prSet presAssocID="{363FCF43-3DBA-4A2E-A9DA-B00B9F5F42CA}" presName="childText" presStyleLbl="conFgAcc1" presStyleIdx="1" presStyleCnt="5">
        <dgm:presLayoutVars>
          <dgm:bulletEnabled val="1"/>
        </dgm:presLayoutVars>
      </dgm:prSet>
      <dgm:spPr/>
    </dgm:pt>
    <dgm:pt modelId="{38264D4E-29F8-48A3-917E-4651EB43A407}" type="pres">
      <dgm:prSet presAssocID="{37B663C5-04DE-4C4F-B9B5-19918B21BF49}" presName="spaceBetweenRectangles" presStyleCnt="0"/>
      <dgm:spPr/>
    </dgm:pt>
    <dgm:pt modelId="{5D6137E0-F91B-453C-B6C1-9737B7F45E03}" type="pres">
      <dgm:prSet presAssocID="{6D201A9C-4C3D-45DF-A357-4BC87A2D053C}" presName="parentLin" presStyleCnt="0"/>
      <dgm:spPr/>
    </dgm:pt>
    <dgm:pt modelId="{24B4CD98-B6A6-49C1-A5A3-A20E100D4E2A}" type="pres">
      <dgm:prSet presAssocID="{6D201A9C-4C3D-45DF-A357-4BC87A2D053C}" presName="parentLeftMargin" presStyleLbl="node1" presStyleIdx="1" presStyleCnt="5"/>
      <dgm:spPr/>
    </dgm:pt>
    <dgm:pt modelId="{3A05BB09-E80C-495A-B834-5032ACD4AF41}" type="pres">
      <dgm:prSet presAssocID="{6D201A9C-4C3D-45DF-A357-4BC87A2D053C}" presName="parentText" presStyleLbl="node1" presStyleIdx="2" presStyleCnt="5">
        <dgm:presLayoutVars>
          <dgm:chMax val="0"/>
          <dgm:bulletEnabled val="1"/>
        </dgm:presLayoutVars>
      </dgm:prSet>
      <dgm:spPr/>
    </dgm:pt>
    <dgm:pt modelId="{F7635F65-0594-4274-BEA2-D0CCBE5C6EEB}" type="pres">
      <dgm:prSet presAssocID="{6D201A9C-4C3D-45DF-A357-4BC87A2D053C}" presName="negativeSpace" presStyleCnt="0"/>
      <dgm:spPr/>
    </dgm:pt>
    <dgm:pt modelId="{CA046DDB-78E5-4A54-9FA7-98A2C2FD625B}" type="pres">
      <dgm:prSet presAssocID="{6D201A9C-4C3D-45DF-A357-4BC87A2D053C}" presName="childText" presStyleLbl="conFgAcc1" presStyleIdx="2" presStyleCnt="5">
        <dgm:presLayoutVars>
          <dgm:bulletEnabled val="1"/>
        </dgm:presLayoutVars>
      </dgm:prSet>
      <dgm:spPr/>
    </dgm:pt>
    <dgm:pt modelId="{4F7A1240-F44E-4ACE-8C16-F65921BE74FB}" type="pres">
      <dgm:prSet presAssocID="{B2384E30-01C6-4A46-8AD4-821A85E3DC12}" presName="spaceBetweenRectangles" presStyleCnt="0"/>
      <dgm:spPr/>
    </dgm:pt>
    <dgm:pt modelId="{823A78E8-DE0C-40CA-8198-A8E86B149BB4}" type="pres">
      <dgm:prSet presAssocID="{EF050DDB-0D8D-4BE2-BE20-8D2D595F9BFD}" presName="parentLin" presStyleCnt="0"/>
      <dgm:spPr/>
    </dgm:pt>
    <dgm:pt modelId="{D9E2E998-9A96-4831-BFAB-717948B53A6E}" type="pres">
      <dgm:prSet presAssocID="{EF050DDB-0D8D-4BE2-BE20-8D2D595F9BFD}" presName="parentLeftMargin" presStyleLbl="node1" presStyleIdx="2" presStyleCnt="5"/>
      <dgm:spPr/>
    </dgm:pt>
    <dgm:pt modelId="{DC6D047B-2DF3-47C8-A649-A402D3379788}" type="pres">
      <dgm:prSet presAssocID="{EF050DDB-0D8D-4BE2-BE20-8D2D595F9BFD}" presName="parentText" presStyleLbl="node1" presStyleIdx="3" presStyleCnt="5">
        <dgm:presLayoutVars>
          <dgm:chMax val="0"/>
          <dgm:bulletEnabled val="1"/>
        </dgm:presLayoutVars>
      </dgm:prSet>
      <dgm:spPr/>
    </dgm:pt>
    <dgm:pt modelId="{4AD1BC16-0644-4983-B372-725567D6AC6A}" type="pres">
      <dgm:prSet presAssocID="{EF050DDB-0D8D-4BE2-BE20-8D2D595F9BFD}" presName="negativeSpace" presStyleCnt="0"/>
      <dgm:spPr/>
    </dgm:pt>
    <dgm:pt modelId="{4C4BC2D3-0446-4D64-91FE-A31A8ACEA62F}" type="pres">
      <dgm:prSet presAssocID="{EF050DDB-0D8D-4BE2-BE20-8D2D595F9BFD}" presName="childText" presStyleLbl="conFgAcc1" presStyleIdx="3" presStyleCnt="5">
        <dgm:presLayoutVars>
          <dgm:bulletEnabled val="1"/>
        </dgm:presLayoutVars>
      </dgm:prSet>
      <dgm:spPr/>
    </dgm:pt>
    <dgm:pt modelId="{E21ACC78-BBA1-44D4-ABCF-2C9584D8E3D2}" type="pres">
      <dgm:prSet presAssocID="{E0695FBF-5BD9-4A95-8533-110B2D16ADB2}" presName="spaceBetweenRectangles" presStyleCnt="0"/>
      <dgm:spPr/>
    </dgm:pt>
    <dgm:pt modelId="{4D8EBAF8-EF2F-421E-B3DC-6904BB9DB334}" type="pres">
      <dgm:prSet presAssocID="{5C260B32-E730-4378-97B7-6F75B1B3B210}" presName="parentLin" presStyleCnt="0"/>
      <dgm:spPr/>
    </dgm:pt>
    <dgm:pt modelId="{590D3FEC-7E6E-490A-B88E-944604802BF8}" type="pres">
      <dgm:prSet presAssocID="{5C260B32-E730-4378-97B7-6F75B1B3B210}" presName="parentLeftMargin" presStyleLbl="node1" presStyleIdx="3" presStyleCnt="5"/>
      <dgm:spPr/>
    </dgm:pt>
    <dgm:pt modelId="{139E8343-A442-42F1-A2DF-8A07BEADAB71}" type="pres">
      <dgm:prSet presAssocID="{5C260B32-E730-4378-97B7-6F75B1B3B210}" presName="parentText" presStyleLbl="node1" presStyleIdx="4" presStyleCnt="5">
        <dgm:presLayoutVars>
          <dgm:chMax val="0"/>
          <dgm:bulletEnabled val="1"/>
        </dgm:presLayoutVars>
      </dgm:prSet>
      <dgm:spPr/>
    </dgm:pt>
    <dgm:pt modelId="{67171D1A-967D-421A-A184-BD1D463444CA}" type="pres">
      <dgm:prSet presAssocID="{5C260B32-E730-4378-97B7-6F75B1B3B210}" presName="negativeSpace" presStyleCnt="0"/>
      <dgm:spPr/>
    </dgm:pt>
    <dgm:pt modelId="{22633698-BC24-4D9D-8217-694C2C5E3E2A}" type="pres">
      <dgm:prSet presAssocID="{5C260B32-E730-4378-97B7-6F75B1B3B210}" presName="childText" presStyleLbl="conFgAcc1" presStyleIdx="4" presStyleCnt="5">
        <dgm:presLayoutVars>
          <dgm:bulletEnabled val="1"/>
        </dgm:presLayoutVars>
      </dgm:prSet>
      <dgm:spPr/>
    </dgm:pt>
  </dgm:ptLst>
  <dgm:cxnLst>
    <dgm:cxn modelId="{956E4F06-7A50-4E0C-A1FC-5A18BFB3A948}" type="presOf" srcId="{C5E6F90D-4B3B-4B73-8845-96C6D63FA357}" destId="{B8CD3A83-F91E-49EE-B601-8159C25CFB56}" srcOrd="0" destOrd="3" presId="urn:microsoft.com/office/officeart/2005/8/layout/list1"/>
    <dgm:cxn modelId="{6A97AD0C-4826-4207-B8E0-E1CC89E56C6F}" type="presOf" srcId="{E3ED71D4-F767-4BC9-9EA9-BFFA0E11A21B}" destId="{B8CD3A83-F91E-49EE-B601-8159C25CFB56}" srcOrd="0" destOrd="0" presId="urn:microsoft.com/office/officeart/2005/8/layout/list1"/>
    <dgm:cxn modelId="{A1D2B419-DACC-4885-BDD8-26BD638CD212}" srcId="{49F54286-CCCA-4828-BFED-4A3BF30FEA29}" destId="{6D201A9C-4C3D-45DF-A357-4BC87A2D053C}" srcOrd="2" destOrd="0" parTransId="{A5E2E0C6-97FE-4423-BD02-D59F41611A22}" sibTransId="{B2384E30-01C6-4A46-8AD4-821A85E3DC12}"/>
    <dgm:cxn modelId="{68BC8720-2793-4E06-9F73-D1D2A92A8E88}" type="presOf" srcId="{C3F812EF-41F8-404D-8013-CDA5BF0765CE}" destId="{4AB950B3-7A6D-480E-9FD0-5BBCFEF635E2}" srcOrd="0" destOrd="0" presId="urn:microsoft.com/office/officeart/2005/8/layout/list1"/>
    <dgm:cxn modelId="{FD5AD120-B18C-4498-9209-2DF9DF5162FE}" type="presOf" srcId="{5A3278E0-29E8-4BAB-965F-636C2C95988A}" destId="{4DB3674D-CD46-43D2-8E98-9B190EEC3C2A}" srcOrd="0" destOrd="0" presId="urn:microsoft.com/office/officeart/2005/8/layout/list1"/>
    <dgm:cxn modelId="{13877122-434C-4209-8BD1-D4E21A8DE40F}" type="presOf" srcId="{5C260B32-E730-4378-97B7-6F75B1B3B210}" destId="{139E8343-A442-42F1-A2DF-8A07BEADAB71}" srcOrd="1" destOrd="0" presId="urn:microsoft.com/office/officeart/2005/8/layout/list1"/>
    <dgm:cxn modelId="{CECC592C-B2A2-43B8-9594-BE510FE638FB}" type="presOf" srcId="{EF050DDB-0D8D-4BE2-BE20-8D2D595F9BFD}" destId="{DC6D047B-2DF3-47C8-A649-A402D3379788}" srcOrd="1" destOrd="0" presId="urn:microsoft.com/office/officeart/2005/8/layout/list1"/>
    <dgm:cxn modelId="{D7751E31-3C3D-4382-BCC3-B12B985919D7}" srcId="{EF050DDB-0D8D-4BE2-BE20-8D2D595F9BFD}" destId="{49F64650-BF15-47B2-96CE-9131A1F0254B}" srcOrd="0" destOrd="0" parTransId="{0700EC90-3C6A-4430-A6C0-AA8386EC54AB}" sibTransId="{5422980C-15AF-41B1-8279-A5B1F2201137}"/>
    <dgm:cxn modelId="{30FC485E-26B5-4E41-B633-410C6C0A846B}" type="presOf" srcId="{56AF3C08-8006-4677-9F33-BEEE6C4BE198}" destId="{B8CD3A83-F91E-49EE-B601-8159C25CFB56}" srcOrd="0" destOrd="6" presId="urn:microsoft.com/office/officeart/2005/8/layout/list1"/>
    <dgm:cxn modelId="{016BEE63-05FC-42F8-B668-FDE9FD015324}" type="presOf" srcId="{6D201A9C-4C3D-45DF-A357-4BC87A2D053C}" destId="{3A05BB09-E80C-495A-B834-5032ACD4AF41}" srcOrd="1" destOrd="0" presId="urn:microsoft.com/office/officeart/2005/8/layout/list1"/>
    <dgm:cxn modelId="{FCAB3D47-3EA2-466F-A251-ABF142E0F60A}" type="presOf" srcId="{42342E8D-03A2-4093-968D-CF79520F79EF}" destId="{22633698-BC24-4D9D-8217-694C2C5E3E2A}" srcOrd="0" destOrd="0" presId="urn:microsoft.com/office/officeart/2005/8/layout/list1"/>
    <dgm:cxn modelId="{B2C0856B-B43F-4E8A-BCDF-714373E9DC44}" type="presOf" srcId="{6D201A9C-4C3D-45DF-A357-4BC87A2D053C}" destId="{24B4CD98-B6A6-49C1-A5A3-A20E100D4E2A}" srcOrd="0" destOrd="0" presId="urn:microsoft.com/office/officeart/2005/8/layout/list1"/>
    <dgm:cxn modelId="{4E73414D-7E1D-41BF-96E2-E6F5E798CC8B}" type="presOf" srcId="{5C260B32-E730-4378-97B7-6F75B1B3B210}" destId="{590D3FEC-7E6E-490A-B88E-944604802BF8}" srcOrd="0" destOrd="0" presId="urn:microsoft.com/office/officeart/2005/8/layout/list1"/>
    <dgm:cxn modelId="{2B4E1C70-BE45-4501-AC95-1DA5F8765AC0}" type="presOf" srcId="{49F64650-BF15-47B2-96CE-9131A1F0254B}" destId="{4C4BC2D3-0446-4D64-91FE-A31A8ACEA62F}" srcOrd="0" destOrd="0" presId="urn:microsoft.com/office/officeart/2005/8/layout/list1"/>
    <dgm:cxn modelId="{C68F8E74-2B3A-4FE8-88FD-9F0E4239C508}" srcId="{363FCF43-3DBA-4A2E-A9DA-B00B9F5F42CA}" destId="{5A3278E0-29E8-4BAB-965F-636C2C95988A}" srcOrd="0" destOrd="0" parTransId="{C56441ED-C20B-443C-8952-1C65BF28070B}" sibTransId="{B59FA94F-016B-4257-9EE5-B3A50902B7A4}"/>
    <dgm:cxn modelId="{F2E55175-3AA1-4942-82B4-4E286E1E48C2}" srcId="{C3F812EF-41F8-404D-8013-CDA5BF0765CE}" destId="{E1A96D16-A735-47A4-8E63-C9EE8C64030F}" srcOrd="1" destOrd="0" parTransId="{CF4881A6-9D65-4403-9984-3D30C7EE1C45}" sibTransId="{1F76C7B9-1D8B-4ABE-9FB2-CD6644B7F7F0}"/>
    <dgm:cxn modelId="{43A6AD59-B92E-4D54-B906-BDAB361FD5E7}" srcId="{5C260B32-E730-4378-97B7-6F75B1B3B210}" destId="{8CE16735-C759-4451-974B-CD15CE68A76C}" srcOrd="1" destOrd="0" parTransId="{0EDDA229-CBD1-4965-9FAD-47807B1338C0}" sibTransId="{BD73322F-F81C-4B93-9702-4BEDA625EE12}"/>
    <dgm:cxn modelId="{C56DB47D-8952-4015-99D4-5E1E29088F93}" srcId="{6D201A9C-4C3D-45DF-A357-4BC87A2D053C}" destId="{590350F0-F09A-44A0-94CE-4B5338002993}" srcOrd="0" destOrd="0" parTransId="{241452EE-23BC-4161-B828-DF199E700255}" sibTransId="{591709F8-3507-4ACB-B3D2-5CF6819B9362}"/>
    <dgm:cxn modelId="{D9865F85-1911-4F05-8DD4-3E7441AB8C3B}" type="presOf" srcId="{363FCF43-3DBA-4A2E-A9DA-B00B9F5F42CA}" destId="{BE80E15C-ECAE-4C23-9654-D77FCAC37A1C}" srcOrd="1" destOrd="0" presId="urn:microsoft.com/office/officeart/2005/8/layout/list1"/>
    <dgm:cxn modelId="{835AC686-9D9C-4C84-9784-10D5E1D9F1AC}" srcId="{C3F812EF-41F8-404D-8013-CDA5BF0765CE}" destId="{515ED142-2D3F-49C9-8235-321A774D0B7B}" srcOrd="5" destOrd="0" parTransId="{B63109A4-A607-40A5-9780-5F466307432A}" sibTransId="{3EF5C771-CD3D-4888-931E-A3031E752112}"/>
    <dgm:cxn modelId="{0F8C1D90-ACEA-4D9E-842A-25208BAF9950}" srcId="{49F54286-CCCA-4828-BFED-4A3BF30FEA29}" destId="{363FCF43-3DBA-4A2E-A9DA-B00B9F5F42CA}" srcOrd="1" destOrd="0" parTransId="{1CC69B08-4E9B-48C8-9477-8E999A2C71CC}" sibTransId="{37B663C5-04DE-4C4F-B9B5-19918B21BF49}"/>
    <dgm:cxn modelId="{8E822898-D116-484D-AD51-1542A1F8E3FB}" srcId="{C3F812EF-41F8-404D-8013-CDA5BF0765CE}" destId="{1A827DC6-AA3A-4AA5-A880-78FC0B504B95}" srcOrd="2" destOrd="0" parTransId="{823E4EFB-CCF1-459B-ACFE-267398B474B6}" sibTransId="{9ADCDACC-6381-4680-8815-F5037E60E517}"/>
    <dgm:cxn modelId="{804E709C-5AF1-481B-81FD-DB91F8078725}" type="presOf" srcId="{8CE16735-C759-4451-974B-CD15CE68A76C}" destId="{22633698-BC24-4D9D-8217-694C2C5E3E2A}" srcOrd="0" destOrd="1" presId="urn:microsoft.com/office/officeart/2005/8/layout/list1"/>
    <dgm:cxn modelId="{868FE1AF-9292-4679-923A-1CA0D142B40B}" type="presOf" srcId="{E1A96D16-A735-47A4-8E63-C9EE8C64030F}" destId="{B8CD3A83-F91E-49EE-B601-8159C25CFB56}" srcOrd="0" destOrd="1" presId="urn:microsoft.com/office/officeart/2005/8/layout/list1"/>
    <dgm:cxn modelId="{53BFE8B4-5AF1-4C4A-BA2B-D5E9741AE3D1}" srcId="{C3F812EF-41F8-404D-8013-CDA5BF0765CE}" destId="{F110A9E9-645E-4792-9A93-B033F4A9E15D}" srcOrd="4" destOrd="0" parTransId="{E676467A-982D-4779-A29F-9C8D8B2FC37F}" sibTransId="{99984BD5-83E5-4B40-B60A-982169592CC0}"/>
    <dgm:cxn modelId="{542DFDC2-B644-4BFD-ACC5-EAFE11176A78}" srcId="{C3F812EF-41F8-404D-8013-CDA5BF0765CE}" destId="{E3ED71D4-F767-4BC9-9EA9-BFFA0E11A21B}" srcOrd="0" destOrd="0" parTransId="{2B4ED380-B6AD-488E-9069-B0514E42996F}" sibTransId="{5CA50528-7BAE-4E95-AA32-8CE92BEE83C3}"/>
    <dgm:cxn modelId="{F41A19C8-3215-4F0F-A1D4-0FCFC704B3A2}" srcId="{C3F812EF-41F8-404D-8013-CDA5BF0765CE}" destId="{C5E6F90D-4B3B-4B73-8845-96C6D63FA357}" srcOrd="3" destOrd="0" parTransId="{C53E41AC-E3FF-4EA7-8578-282C4D377903}" sibTransId="{82804182-FE55-4A1F-976A-03868BE71C79}"/>
    <dgm:cxn modelId="{E240DACA-8D09-44AC-AE3D-526724A22B6E}" srcId="{49F54286-CCCA-4828-BFED-4A3BF30FEA29}" destId="{C3F812EF-41F8-404D-8013-CDA5BF0765CE}" srcOrd="0" destOrd="0" parTransId="{746B1D58-EAB3-4297-B218-46B2C34E18D1}" sibTransId="{AD56ACC3-07F4-4764-82C0-D3128C6FBF16}"/>
    <dgm:cxn modelId="{A26157CB-0BBD-4D7B-8525-2A43738D01D0}" srcId="{49F54286-CCCA-4828-BFED-4A3BF30FEA29}" destId="{EF050DDB-0D8D-4BE2-BE20-8D2D595F9BFD}" srcOrd="3" destOrd="0" parTransId="{CED9AD0F-0C70-45AA-8D83-6778E3567EAF}" sibTransId="{E0695FBF-5BD9-4A95-8533-110B2D16ADB2}"/>
    <dgm:cxn modelId="{B99240D6-7AD2-44D6-A060-CC0D025056B1}" type="presOf" srcId="{590350F0-F09A-44A0-94CE-4B5338002993}" destId="{CA046DDB-78E5-4A54-9FA7-98A2C2FD625B}" srcOrd="0" destOrd="0" presId="urn:microsoft.com/office/officeart/2005/8/layout/list1"/>
    <dgm:cxn modelId="{711699D6-051C-42DC-B0F2-8EEACA843E4C}" srcId="{49F54286-CCCA-4828-BFED-4A3BF30FEA29}" destId="{5C260B32-E730-4378-97B7-6F75B1B3B210}" srcOrd="4" destOrd="0" parTransId="{50785013-2505-48A7-9FDB-4FC20663DAD3}" sibTransId="{522088D1-B06C-44B4-BD98-60D97D616EFA}"/>
    <dgm:cxn modelId="{0E2A7FD9-4588-4D67-AE07-6FB867DC7AD9}" type="presOf" srcId="{F110A9E9-645E-4792-9A93-B033F4A9E15D}" destId="{B8CD3A83-F91E-49EE-B601-8159C25CFB56}" srcOrd="0" destOrd="4" presId="urn:microsoft.com/office/officeart/2005/8/layout/list1"/>
    <dgm:cxn modelId="{6552F7DA-F136-4D31-B509-08ED82881240}" type="presOf" srcId="{1A827DC6-AA3A-4AA5-A880-78FC0B504B95}" destId="{B8CD3A83-F91E-49EE-B601-8159C25CFB56}" srcOrd="0" destOrd="2" presId="urn:microsoft.com/office/officeart/2005/8/layout/list1"/>
    <dgm:cxn modelId="{B5F490DE-A0D7-4A2C-AA46-7A06B140969F}" type="presOf" srcId="{49F54286-CCCA-4828-BFED-4A3BF30FEA29}" destId="{DF051E13-8156-45A8-A251-603F787BE4C2}" srcOrd="0" destOrd="0" presId="urn:microsoft.com/office/officeart/2005/8/layout/list1"/>
    <dgm:cxn modelId="{4A3E19E1-D219-489F-904E-18264284F66E}" type="presOf" srcId="{C3F812EF-41F8-404D-8013-CDA5BF0765CE}" destId="{ACF87391-9E4A-44F9-A924-1CA8243C7D4E}" srcOrd="1" destOrd="0" presId="urn:microsoft.com/office/officeart/2005/8/layout/list1"/>
    <dgm:cxn modelId="{91ED23E7-AD67-4E9E-86E8-599FC5A3966B}" type="presOf" srcId="{363FCF43-3DBA-4A2E-A9DA-B00B9F5F42CA}" destId="{F6FBD0C3-0022-4925-8D02-FD5B77694154}" srcOrd="0" destOrd="0" presId="urn:microsoft.com/office/officeart/2005/8/layout/list1"/>
    <dgm:cxn modelId="{68FF78EA-A784-45C3-B26D-8BBF0B9D28C4}" srcId="{C3F812EF-41F8-404D-8013-CDA5BF0765CE}" destId="{56AF3C08-8006-4677-9F33-BEEE6C4BE198}" srcOrd="6" destOrd="0" parTransId="{E9166E3F-AD02-4A25-8C78-6E398C1CABC3}" sibTransId="{D79096C0-D62B-4614-BE1A-DED58BD1CD58}"/>
    <dgm:cxn modelId="{663223F1-C915-45EC-BCC8-CA46CAFA8BB1}" srcId="{5C260B32-E730-4378-97B7-6F75B1B3B210}" destId="{42342E8D-03A2-4093-968D-CF79520F79EF}" srcOrd="0" destOrd="0" parTransId="{91E8E0B9-C89F-4516-A1FD-30B79BF4833A}" sibTransId="{C0DDD2B5-C53F-45A5-A718-F636A481A151}"/>
    <dgm:cxn modelId="{6EDF9CF1-9D52-490B-A663-096BA7F862B0}" type="presOf" srcId="{515ED142-2D3F-49C9-8235-321A774D0B7B}" destId="{B8CD3A83-F91E-49EE-B601-8159C25CFB56}" srcOrd="0" destOrd="5" presId="urn:microsoft.com/office/officeart/2005/8/layout/list1"/>
    <dgm:cxn modelId="{A798DCF2-9B26-4A5B-981B-385CF69BAD6A}" type="presOf" srcId="{EF050DDB-0D8D-4BE2-BE20-8D2D595F9BFD}" destId="{D9E2E998-9A96-4831-BFAB-717948B53A6E}" srcOrd="0" destOrd="0" presId="urn:microsoft.com/office/officeart/2005/8/layout/list1"/>
    <dgm:cxn modelId="{DDE1B32C-77BF-47C6-86F2-762796878C34}" type="presParOf" srcId="{DF051E13-8156-45A8-A251-603F787BE4C2}" destId="{8D900E95-14CB-4C2C-B7E4-78689C69B503}" srcOrd="0" destOrd="0" presId="urn:microsoft.com/office/officeart/2005/8/layout/list1"/>
    <dgm:cxn modelId="{FF22ECC5-B6EB-4BA3-936D-EB945EA3669B}" type="presParOf" srcId="{8D900E95-14CB-4C2C-B7E4-78689C69B503}" destId="{4AB950B3-7A6D-480E-9FD0-5BBCFEF635E2}" srcOrd="0" destOrd="0" presId="urn:microsoft.com/office/officeart/2005/8/layout/list1"/>
    <dgm:cxn modelId="{C94F65F4-AD56-4616-BC3F-FD15739AD47E}" type="presParOf" srcId="{8D900E95-14CB-4C2C-B7E4-78689C69B503}" destId="{ACF87391-9E4A-44F9-A924-1CA8243C7D4E}" srcOrd="1" destOrd="0" presId="urn:microsoft.com/office/officeart/2005/8/layout/list1"/>
    <dgm:cxn modelId="{C31EE259-2FAA-4629-B6C8-1FC598822AF0}" type="presParOf" srcId="{DF051E13-8156-45A8-A251-603F787BE4C2}" destId="{B9DB9B2E-BE48-46D1-8946-6369A9C3E2E2}" srcOrd="1" destOrd="0" presId="urn:microsoft.com/office/officeart/2005/8/layout/list1"/>
    <dgm:cxn modelId="{766EE256-0380-433A-8704-71B52FE84F3D}" type="presParOf" srcId="{DF051E13-8156-45A8-A251-603F787BE4C2}" destId="{B8CD3A83-F91E-49EE-B601-8159C25CFB56}" srcOrd="2" destOrd="0" presId="urn:microsoft.com/office/officeart/2005/8/layout/list1"/>
    <dgm:cxn modelId="{F05981E2-9898-4AAB-80AE-F32BE7476DD2}" type="presParOf" srcId="{DF051E13-8156-45A8-A251-603F787BE4C2}" destId="{AE2BB6AF-8795-4BF4-B32B-8E5BA5DA1D79}" srcOrd="3" destOrd="0" presId="urn:microsoft.com/office/officeart/2005/8/layout/list1"/>
    <dgm:cxn modelId="{A34ADFDF-D308-404C-9A6E-EA400FACCBAA}" type="presParOf" srcId="{DF051E13-8156-45A8-A251-603F787BE4C2}" destId="{077F5B10-763E-41A1-BDEF-13B9BC295C0A}" srcOrd="4" destOrd="0" presId="urn:microsoft.com/office/officeart/2005/8/layout/list1"/>
    <dgm:cxn modelId="{2AB4C30E-205A-4F28-9E9F-3E07F28927FC}" type="presParOf" srcId="{077F5B10-763E-41A1-BDEF-13B9BC295C0A}" destId="{F6FBD0C3-0022-4925-8D02-FD5B77694154}" srcOrd="0" destOrd="0" presId="urn:microsoft.com/office/officeart/2005/8/layout/list1"/>
    <dgm:cxn modelId="{CD4BF658-1C8C-438C-B175-366E9E93C82A}" type="presParOf" srcId="{077F5B10-763E-41A1-BDEF-13B9BC295C0A}" destId="{BE80E15C-ECAE-4C23-9654-D77FCAC37A1C}" srcOrd="1" destOrd="0" presId="urn:microsoft.com/office/officeart/2005/8/layout/list1"/>
    <dgm:cxn modelId="{2288C5E3-B4CF-42B6-B06B-A893919555F3}" type="presParOf" srcId="{DF051E13-8156-45A8-A251-603F787BE4C2}" destId="{0FE8B71A-DAB0-4D09-BE4F-4CF7700BECBB}" srcOrd="5" destOrd="0" presId="urn:microsoft.com/office/officeart/2005/8/layout/list1"/>
    <dgm:cxn modelId="{8C653B43-F09F-41BE-AA03-0CED0083D934}" type="presParOf" srcId="{DF051E13-8156-45A8-A251-603F787BE4C2}" destId="{4DB3674D-CD46-43D2-8E98-9B190EEC3C2A}" srcOrd="6" destOrd="0" presId="urn:microsoft.com/office/officeart/2005/8/layout/list1"/>
    <dgm:cxn modelId="{29153BFE-B292-4F49-8E06-0305A584290C}" type="presParOf" srcId="{DF051E13-8156-45A8-A251-603F787BE4C2}" destId="{38264D4E-29F8-48A3-917E-4651EB43A407}" srcOrd="7" destOrd="0" presId="urn:microsoft.com/office/officeart/2005/8/layout/list1"/>
    <dgm:cxn modelId="{6693CF1F-2AA5-40DB-B6BB-65D7F432AF3E}" type="presParOf" srcId="{DF051E13-8156-45A8-A251-603F787BE4C2}" destId="{5D6137E0-F91B-453C-B6C1-9737B7F45E03}" srcOrd="8" destOrd="0" presId="urn:microsoft.com/office/officeart/2005/8/layout/list1"/>
    <dgm:cxn modelId="{FDDB0898-BCF4-4C68-B924-AA526302E0F2}" type="presParOf" srcId="{5D6137E0-F91B-453C-B6C1-9737B7F45E03}" destId="{24B4CD98-B6A6-49C1-A5A3-A20E100D4E2A}" srcOrd="0" destOrd="0" presId="urn:microsoft.com/office/officeart/2005/8/layout/list1"/>
    <dgm:cxn modelId="{A1F01673-0B50-4D89-A424-7B36142969DB}" type="presParOf" srcId="{5D6137E0-F91B-453C-B6C1-9737B7F45E03}" destId="{3A05BB09-E80C-495A-B834-5032ACD4AF41}" srcOrd="1" destOrd="0" presId="urn:microsoft.com/office/officeart/2005/8/layout/list1"/>
    <dgm:cxn modelId="{44CB8961-E906-4BC3-A806-8DEB47EADB48}" type="presParOf" srcId="{DF051E13-8156-45A8-A251-603F787BE4C2}" destId="{F7635F65-0594-4274-BEA2-D0CCBE5C6EEB}" srcOrd="9" destOrd="0" presId="urn:microsoft.com/office/officeart/2005/8/layout/list1"/>
    <dgm:cxn modelId="{4B24F089-4EAA-4C89-8AE2-0D24ED9747B0}" type="presParOf" srcId="{DF051E13-8156-45A8-A251-603F787BE4C2}" destId="{CA046DDB-78E5-4A54-9FA7-98A2C2FD625B}" srcOrd="10" destOrd="0" presId="urn:microsoft.com/office/officeart/2005/8/layout/list1"/>
    <dgm:cxn modelId="{CDBAA78A-23A5-4C56-9BED-C6108E2494B8}" type="presParOf" srcId="{DF051E13-8156-45A8-A251-603F787BE4C2}" destId="{4F7A1240-F44E-4ACE-8C16-F65921BE74FB}" srcOrd="11" destOrd="0" presId="urn:microsoft.com/office/officeart/2005/8/layout/list1"/>
    <dgm:cxn modelId="{817856F0-24C1-4F2F-BEDB-0C8F29469531}" type="presParOf" srcId="{DF051E13-8156-45A8-A251-603F787BE4C2}" destId="{823A78E8-DE0C-40CA-8198-A8E86B149BB4}" srcOrd="12" destOrd="0" presId="urn:microsoft.com/office/officeart/2005/8/layout/list1"/>
    <dgm:cxn modelId="{4B67F622-226D-43B8-A66E-A74B081F613C}" type="presParOf" srcId="{823A78E8-DE0C-40CA-8198-A8E86B149BB4}" destId="{D9E2E998-9A96-4831-BFAB-717948B53A6E}" srcOrd="0" destOrd="0" presId="urn:microsoft.com/office/officeart/2005/8/layout/list1"/>
    <dgm:cxn modelId="{E284DBA0-0040-40C1-9847-765801060D68}" type="presParOf" srcId="{823A78E8-DE0C-40CA-8198-A8E86B149BB4}" destId="{DC6D047B-2DF3-47C8-A649-A402D3379788}" srcOrd="1" destOrd="0" presId="urn:microsoft.com/office/officeart/2005/8/layout/list1"/>
    <dgm:cxn modelId="{015B55D9-FE1B-4B22-A0B4-9FBF13D744EA}" type="presParOf" srcId="{DF051E13-8156-45A8-A251-603F787BE4C2}" destId="{4AD1BC16-0644-4983-B372-725567D6AC6A}" srcOrd="13" destOrd="0" presId="urn:microsoft.com/office/officeart/2005/8/layout/list1"/>
    <dgm:cxn modelId="{DB34BB43-E106-4F8F-8B45-92DB0B123EF9}" type="presParOf" srcId="{DF051E13-8156-45A8-A251-603F787BE4C2}" destId="{4C4BC2D3-0446-4D64-91FE-A31A8ACEA62F}" srcOrd="14" destOrd="0" presId="urn:microsoft.com/office/officeart/2005/8/layout/list1"/>
    <dgm:cxn modelId="{8093A117-8E8C-4224-901C-31A8EB0D4B00}" type="presParOf" srcId="{DF051E13-8156-45A8-A251-603F787BE4C2}" destId="{E21ACC78-BBA1-44D4-ABCF-2C9584D8E3D2}" srcOrd="15" destOrd="0" presId="urn:microsoft.com/office/officeart/2005/8/layout/list1"/>
    <dgm:cxn modelId="{26EAE58C-093D-4385-9EDC-6D31C62F2DF6}" type="presParOf" srcId="{DF051E13-8156-45A8-A251-603F787BE4C2}" destId="{4D8EBAF8-EF2F-421E-B3DC-6904BB9DB334}" srcOrd="16" destOrd="0" presId="urn:microsoft.com/office/officeart/2005/8/layout/list1"/>
    <dgm:cxn modelId="{74056C0D-411F-4257-8898-5EF37D0F141C}" type="presParOf" srcId="{4D8EBAF8-EF2F-421E-B3DC-6904BB9DB334}" destId="{590D3FEC-7E6E-490A-B88E-944604802BF8}" srcOrd="0" destOrd="0" presId="urn:microsoft.com/office/officeart/2005/8/layout/list1"/>
    <dgm:cxn modelId="{635EF567-BC61-472C-9AD0-CD664C585859}" type="presParOf" srcId="{4D8EBAF8-EF2F-421E-B3DC-6904BB9DB334}" destId="{139E8343-A442-42F1-A2DF-8A07BEADAB71}" srcOrd="1" destOrd="0" presId="urn:microsoft.com/office/officeart/2005/8/layout/list1"/>
    <dgm:cxn modelId="{3DD0D910-3240-4EB4-9D7B-5890B6141E0A}" type="presParOf" srcId="{DF051E13-8156-45A8-A251-603F787BE4C2}" destId="{67171D1A-967D-421A-A184-BD1D463444CA}" srcOrd="17" destOrd="0" presId="urn:microsoft.com/office/officeart/2005/8/layout/list1"/>
    <dgm:cxn modelId="{3933941B-4E6D-4DE4-AFA4-9E8F47FA1FAA}" type="presParOf" srcId="{DF051E13-8156-45A8-A251-603F787BE4C2}" destId="{22633698-BC24-4D9D-8217-694C2C5E3E2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F54286-CCCA-4828-BFED-4A3BF30FEA2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GB"/>
        </a:p>
      </dgm:t>
    </dgm:pt>
    <dgm:pt modelId="{C3F812EF-41F8-404D-8013-CDA5BF0765CE}">
      <dgm:prSet phldrT="[Text]"/>
      <dgm:spPr/>
      <dgm:t>
        <a:bodyPr/>
        <a:lstStyle/>
        <a:p>
          <a:r>
            <a:rPr lang="en-GB"/>
            <a:t>Secure Data</a:t>
          </a:r>
        </a:p>
      </dgm:t>
    </dgm:pt>
    <dgm:pt modelId="{746B1D58-EAB3-4297-B218-46B2C34E18D1}" type="parTrans" cxnId="{E240DACA-8D09-44AC-AE3D-526724A22B6E}">
      <dgm:prSet/>
      <dgm:spPr/>
      <dgm:t>
        <a:bodyPr/>
        <a:lstStyle/>
        <a:p>
          <a:endParaRPr lang="en-GB"/>
        </a:p>
      </dgm:t>
    </dgm:pt>
    <dgm:pt modelId="{AD56ACC3-07F4-4764-82C0-D3128C6FBF16}" type="sibTrans" cxnId="{E240DACA-8D09-44AC-AE3D-526724A22B6E}">
      <dgm:prSet/>
      <dgm:spPr/>
      <dgm:t>
        <a:bodyPr/>
        <a:lstStyle/>
        <a:p>
          <a:endParaRPr lang="en-GB"/>
        </a:p>
      </dgm:t>
    </dgm:pt>
    <dgm:pt modelId="{8CE16735-C759-4451-974B-CD15CE68A76C}">
      <dgm:prSet phldrT="[Text]"/>
      <dgm:spPr/>
      <dgm:t>
        <a:bodyPr/>
        <a:lstStyle/>
        <a:p>
          <a:r>
            <a:rPr lang="en-GB"/>
            <a:t>Batch load/pull scenarios</a:t>
          </a:r>
        </a:p>
      </dgm:t>
    </dgm:pt>
    <dgm:pt modelId="{0EDDA229-CBD1-4965-9FAD-47807B1338C0}" type="parTrans" cxnId="{43A6AD59-B92E-4D54-B906-BDAB361FD5E7}">
      <dgm:prSet/>
      <dgm:spPr/>
      <dgm:t>
        <a:bodyPr/>
        <a:lstStyle/>
        <a:p>
          <a:endParaRPr lang="en-GB"/>
        </a:p>
      </dgm:t>
    </dgm:pt>
    <dgm:pt modelId="{BD73322F-F81C-4B93-9702-4BEDA625EE12}" type="sibTrans" cxnId="{43A6AD59-B92E-4D54-B906-BDAB361FD5E7}">
      <dgm:prSet/>
      <dgm:spPr/>
      <dgm:t>
        <a:bodyPr/>
        <a:lstStyle/>
        <a:p>
          <a:endParaRPr lang="en-GB"/>
        </a:p>
      </dgm:t>
    </dgm:pt>
    <dgm:pt modelId="{5D5D88C4-1EE9-410F-8F88-CAD677C74002}">
      <dgm:prSet phldrT="[Text]"/>
      <dgm:spPr/>
      <dgm:t>
        <a:bodyPr/>
        <a:lstStyle/>
        <a:p>
          <a:pPr>
            <a:buNone/>
          </a:pPr>
          <a:r>
            <a:rPr lang="en-GB"/>
            <a:t>Secure data at:</a:t>
          </a:r>
        </a:p>
      </dgm:t>
    </dgm:pt>
    <dgm:pt modelId="{576EC45C-3DDA-4B93-92D6-0F334691A8D8}" type="parTrans" cxnId="{D9E0D91E-60B9-4080-BDB3-CD3690BDDC75}">
      <dgm:prSet/>
      <dgm:spPr/>
      <dgm:t>
        <a:bodyPr/>
        <a:lstStyle/>
        <a:p>
          <a:endParaRPr lang="en-GB"/>
        </a:p>
      </dgm:t>
    </dgm:pt>
    <dgm:pt modelId="{8A806CD2-B14E-4FCF-8658-E3271DA22150}" type="sibTrans" cxnId="{D9E0D91E-60B9-4080-BDB3-CD3690BDDC75}">
      <dgm:prSet/>
      <dgm:spPr/>
      <dgm:t>
        <a:bodyPr/>
        <a:lstStyle/>
        <a:p>
          <a:endParaRPr lang="en-GB"/>
        </a:p>
      </dgm:t>
    </dgm:pt>
    <dgm:pt modelId="{B16F1333-0589-4789-B766-927443055693}">
      <dgm:prSet/>
      <dgm:spPr/>
      <dgm:t>
        <a:bodyPr/>
        <a:lstStyle/>
        <a:p>
          <a:pPr>
            <a:buFont typeface="Arial" panose="020B0604020202020204" pitchFamily="34" charset="0"/>
            <a:buChar char="•"/>
          </a:pPr>
          <a:r>
            <a:rPr lang="en-GB"/>
            <a:t>Rest</a:t>
          </a:r>
        </a:p>
      </dgm:t>
    </dgm:pt>
    <dgm:pt modelId="{639E1F36-5098-4A07-A434-0C5E4E69F34D}" type="parTrans" cxnId="{85CEBFA1-F6EF-4228-BA90-2191854221C5}">
      <dgm:prSet/>
      <dgm:spPr/>
      <dgm:t>
        <a:bodyPr/>
        <a:lstStyle/>
        <a:p>
          <a:endParaRPr lang="en-GB"/>
        </a:p>
      </dgm:t>
    </dgm:pt>
    <dgm:pt modelId="{006D0847-2076-4734-BFEF-1C6DEAA60EC4}" type="sibTrans" cxnId="{85CEBFA1-F6EF-4228-BA90-2191854221C5}">
      <dgm:prSet/>
      <dgm:spPr/>
      <dgm:t>
        <a:bodyPr/>
        <a:lstStyle/>
        <a:p>
          <a:endParaRPr lang="en-GB"/>
        </a:p>
      </dgm:t>
    </dgm:pt>
    <dgm:pt modelId="{29738043-75F8-4A0C-B4E3-40ADC6034B66}">
      <dgm:prSet/>
      <dgm:spPr/>
      <dgm:t>
        <a:bodyPr/>
        <a:lstStyle/>
        <a:p>
          <a:pPr>
            <a:buFont typeface="Arial" panose="020B0604020202020204" pitchFamily="34" charset="0"/>
            <a:buChar char="•"/>
          </a:pPr>
          <a:r>
            <a:rPr lang="en-GB"/>
            <a:t>In process</a:t>
          </a:r>
        </a:p>
      </dgm:t>
    </dgm:pt>
    <dgm:pt modelId="{8F24F41A-258B-4316-B737-D184FD691BF8}" type="parTrans" cxnId="{B36D9678-A826-4CA5-A062-3C868E3D0834}">
      <dgm:prSet/>
      <dgm:spPr/>
      <dgm:t>
        <a:bodyPr/>
        <a:lstStyle/>
        <a:p>
          <a:endParaRPr lang="en-GB"/>
        </a:p>
      </dgm:t>
    </dgm:pt>
    <dgm:pt modelId="{90C74518-C1CB-4E3D-A8D1-8BA37ECB51C6}" type="sibTrans" cxnId="{B36D9678-A826-4CA5-A062-3C868E3D0834}">
      <dgm:prSet/>
      <dgm:spPr/>
      <dgm:t>
        <a:bodyPr/>
        <a:lstStyle/>
        <a:p>
          <a:endParaRPr lang="en-GB"/>
        </a:p>
      </dgm:t>
    </dgm:pt>
    <dgm:pt modelId="{ACF8F5AB-E62E-4331-9C4D-73AAB656C2F4}">
      <dgm:prSet/>
      <dgm:spPr/>
      <dgm:t>
        <a:bodyPr/>
        <a:lstStyle/>
        <a:p>
          <a:pPr>
            <a:buFont typeface="Arial" panose="020B0604020202020204" pitchFamily="34" charset="0"/>
            <a:buChar char="•"/>
          </a:pPr>
          <a:r>
            <a:rPr lang="en-GB"/>
            <a:t>In transit</a:t>
          </a:r>
        </a:p>
      </dgm:t>
    </dgm:pt>
    <dgm:pt modelId="{1E4B052F-38AD-4CD3-AD2C-6F2309CEB793}" type="parTrans" cxnId="{F7309C40-7617-4B81-B54E-0CFE3CFB1827}">
      <dgm:prSet/>
      <dgm:spPr/>
      <dgm:t>
        <a:bodyPr/>
        <a:lstStyle/>
        <a:p>
          <a:endParaRPr lang="en-GB"/>
        </a:p>
      </dgm:t>
    </dgm:pt>
    <dgm:pt modelId="{1A920356-EFF6-40F2-93C0-1096FD441D82}" type="sibTrans" cxnId="{F7309C40-7617-4B81-B54E-0CFE3CFB1827}">
      <dgm:prSet/>
      <dgm:spPr/>
      <dgm:t>
        <a:bodyPr/>
        <a:lstStyle/>
        <a:p>
          <a:endParaRPr lang="en-GB"/>
        </a:p>
      </dgm:t>
    </dgm:pt>
    <dgm:pt modelId="{74AAFE66-1FBC-4E4F-B214-62FE9871C770}">
      <dgm:prSet phldrT="[Text]"/>
      <dgm:spPr/>
      <dgm:t>
        <a:bodyPr/>
        <a:lstStyle/>
        <a:p>
          <a:r>
            <a:rPr lang="en-GB"/>
            <a:t>Web API/Rest endpoints for integrating with Dynamics </a:t>
          </a:r>
        </a:p>
      </dgm:t>
    </dgm:pt>
    <dgm:pt modelId="{33C90925-DDE2-4EF6-8F20-4696559283EA}" type="parTrans" cxnId="{FD98C3F2-D6C7-4197-B80B-A295F509CA40}">
      <dgm:prSet/>
      <dgm:spPr/>
      <dgm:t>
        <a:bodyPr/>
        <a:lstStyle/>
        <a:p>
          <a:endParaRPr lang="en-GB"/>
        </a:p>
      </dgm:t>
    </dgm:pt>
    <dgm:pt modelId="{6EB3731E-A0D8-4013-986C-623C845C968E}" type="sibTrans" cxnId="{FD98C3F2-D6C7-4197-B80B-A295F509CA40}">
      <dgm:prSet/>
      <dgm:spPr/>
      <dgm:t>
        <a:bodyPr/>
        <a:lstStyle/>
        <a:p>
          <a:endParaRPr lang="en-GB"/>
        </a:p>
      </dgm:t>
    </dgm:pt>
    <dgm:pt modelId="{3DE916E0-8BC1-4F47-B861-1CD5B70269FB}">
      <dgm:prSet phldrT="[Text]"/>
      <dgm:spPr/>
      <dgm:t>
        <a:bodyPr/>
        <a:lstStyle/>
        <a:p>
          <a:r>
            <a:rPr lang="en-GB"/>
            <a:t>For batch load/pull scenarios ensure system performance is not impacted during peak hours</a:t>
          </a:r>
        </a:p>
      </dgm:t>
    </dgm:pt>
    <dgm:pt modelId="{32489DCA-2176-44ED-9365-EED0791D2215}" type="parTrans" cxnId="{A33789E6-E9B9-4110-BA08-1AEAB2DC45E8}">
      <dgm:prSet/>
      <dgm:spPr/>
      <dgm:t>
        <a:bodyPr/>
        <a:lstStyle/>
        <a:p>
          <a:endParaRPr lang="en-GB"/>
        </a:p>
      </dgm:t>
    </dgm:pt>
    <dgm:pt modelId="{A26CEDEE-44C0-4719-9B3E-10FC1E3159D8}" type="sibTrans" cxnId="{A33789E6-E9B9-4110-BA08-1AEAB2DC45E8}">
      <dgm:prSet/>
      <dgm:spPr/>
      <dgm:t>
        <a:bodyPr/>
        <a:lstStyle/>
        <a:p>
          <a:endParaRPr lang="en-GB"/>
        </a:p>
      </dgm:t>
    </dgm:pt>
    <dgm:pt modelId="{456C2C9E-B97A-4318-BB41-CFBD4F5B7452}">
      <dgm:prSet phldrT="[Text]"/>
      <dgm:spPr/>
      <dgm:t>
        <a:bodyPr/>
        <a:lstStyle/>
        <a:p>
          <a:r>
            <a:rPr lang="en-GB"/>
            <a:t>Schedule batch pull/push in off-peak hours to ensure optimal performance</a:t>
          </a:r>
        </a:p>
      </dgm:t>
    </dgm:pt>
    <dgm:pt modelId="{337EF1F9-0819-4E35-B869-8B94EBCE3987}" type="parTrans" cxnId="{80A8C273-39FE-4DB6-8B6D-3AE9C87162CA}">
      <dgm:prSet/>
      <dgm:spPr/>
      <dgm:t>
        <a:bodyPr/>
        <a:lstStyle/>
        <a:p>
          <a:endParaRPr lang="en-GB"/>
        </a:p>
      </dgm:t>
    </dgm:pt>
    <dgm:pt modelId="{6474B55F-7ACF-43B1-887A-482F7B539A7C}" type="sibTrans" cxnId="{80A8C273-39FE-4DB6-8B6D-3AE9C87162CA}">
      <dgm:prSet/>
      <dgm:spPr/>
      <dgm:t>
        <a:bodyPr/>
        <a:lstStyle/>
        <a:p>
          <a:endParaRPr lang="en-GB"/>
        </a:p>
      </dgm:t>
    </dgm:pt>
    <dgm:pt modelId="{D17FDAC9-C5B1-45E3-8A16-A36B67C78DDB}">
      <dgm:prSet phldrT="[Text]"/>
      <dgm:spPr/>
      <dgm:t>
        <a:bodyPr/>
        <a:lstStyle/>
        <a:p>
          <a:r>
            <a:rPr lang="en-GB"/>
            <a:t>Web API’s are standard and proven way to connect to Dynamics. It provides a modern, RESTful web services can be used to interact with data in Dynamics using a wide variety of platforms, programming languages and devices</a:t>
          </a:r>
        </a:p>
      </dgm:t>
    </dgm:pt>
    <dgm:pt modelId="{6C85F22D-9CB8-4937-83A8-88621495AE29}" type="parTrans" cxnId="{93E941B4-A820-41BE-B858-393394D57B67}">
      <dgm:prSet/>
      <dgm:spPr/>
      <dgm:t>
        <a:bodyPr/>
        <a:lstStyle/>
        <a:p>
          <a:endParaRPr lang="en-GB"/>
        </a:p>
      </dgm:t>
    </dgm:pt>
    <dgm:pt modelId="{15EDC677-E78D-458C-8BE3-B9CC51317F56}" type="sibTrans" cxnId="{93E941B4-A820-41BE-B858-393394D57B67}">
      <dgm:prSet/>
      <dgm:spPr/>
      <dgm:t>
        <a:bodyPr/>
        <a:lstStyle/>
        <a:p>
          <a:endParaRPr lang="en-GB"/>
        </a:p>
      </dgm:t>
    </dgm:pt>
    <dgm:pt modelId="{A6BB1006-5E8B-4B3B-83A4-8A9CA3C0AC20}">
      <dgm:prSet phldrT="[Text]"/>
      <dgm:spPr/>
      <dgm:t>
        <a:bodyPr/>
        <a:lstStyle/>
        <a:p>
          <a:r>
            <a:rPr lang="en-GB"/>
            <a:t>Azure AD for authentication with Dynamics </a:t>
          </a:r>
        </a:p>
      </dgm:t>
    </dgm:pt>
    <dgm:pt modelId="{BE30C142-41AE-41C1-8696-7FE3654B32CB}" type="parTrans" cxnId="{3F1067E9-0B6F-430D-AAA3-28A873B9CA09}">
      <dgm:prSet/>
      <dgm:spPr/>
      <dgm:t>
        <a:bodyPr/>
        <a:lstStyle/>
        <a:p>
          <a:endParaRPr lang="en-GB"/>
        </a:p>
      </dgm:t>
    </dgm:pt>
    <dgm:pt modelId="{3883C81B-CDC4-434E-85A5-F073C8E4DC44}" type="sibTrans" cxnId="{3F1067E9-0B6F-430D-AAA3-28A873B9CA09}">
      <dgm:prSet/>
      <dgm:spPr/>
      <dgm:t>
        <a:bodyPr/>
        <a:lstStyle/>
        <a:p>
          <a:endParaRPr lang="en-GB"/>
        </a:p>
      </dgm:t>
    </dgm:pt>
    <dgm:pt modelId="{16C16C05-20CD-4307-86E6-AB228FAF4E51}">
      <dgm:prSet phldrT="[Text]"/>
      <dgm:spPr/>
      <dgm:t>
        <a:bodyPr/>
        <a:lstStyle/>
        <a:p>
          <a:r>
            <a:rPr lang="en-GB"/>
            <a:t>Evaluate the ability to sync with Azure AD, which provides a SSO experience and also opportunity to use windows credentials for authentication and authorization in Dynamics</a:t>
          </a:r>
        </a:p>
      </dgm:t>
    </dgm:pt>
    <dgm:pt modelId="{861DF2DA-8E55-467E-BD6E-E3F74281D6EC}" type="parTrans" cxnId="{0DD48C69-1CF4-456A-A915-2970364693AB}">
      <dgm:prSet/>
      <dgm:spPr/>
      <dgm:t>
        <a:bodyPr/>
        <a:lstStyle/>
        <a:p>
          <a:endParaRPr lang="en-GB"/>
        </a:p>
      </dgm:t>
    </dgm:pt>
    <dgm:pt modelId="{7C41AA30-A2CD-489A-8916-08F18EB7E822}" type="sibTrans" cxnId="{0DD48C69-1CF4-456A-A915-2970364693AB}">
      <dgm:prSet/>
      <dgm:spPr/>
      <dgm:t>
        <a:bodyPr/>
        <a:lstStyle/>
        <a:p>
          <a:endParaRPr lang="en-GB"/>
        </a:p>
      </dgm:t>
    </dgm:pt>
    <dgm:pt modelId="{11D42205-49F4-4CF0-A351-D0D1998EFB69}">
      <dgm:prSet phldrT="[Text]"/>
      <dgm:spPr/>
      <dgm:t>
        <a:bodyPr/>
        <a:lstStyle/>
        <a:p>
          <a:r>
            <a:rPr lang="en-GB"/>
            <a:t>Minimise the use of Stubs during development and Testing</a:t>
          </a:r>
        </a:p>
      </dgm:t>
    </dgm:pt>
    <dgm:pt modelId="{AABE244F-EFFE-426A-86D0-7AB0F3869A25}" type="parTrans" cxnId="{5D74586A-9901-417F-A7DE-EC1A271E0364}">
      <dgm:prSet/>
      <dgm:spPr/>
      <dgm:t>
        <a:bodyPr/>
        <a:lstStyle/>
        <a:p>
          <a:endParaRPr lang="en-GB"/>
        </a:p>
      </dgm:t>
    </dgm:pt>
    <dgm:pt modelId="{F6C0E9A9-9DDC-42D1-B5D7-2350771A897A}" type="sibTrans" cxnId="{5D74586A-9901-417F-A7DE-EC1A271E0364}">
      <dgm:prSet/>
      <dgm:spPr/>
      <dgm:t>
        <a:bodyPr/>
        <a:lstStyle/>
        <a:p>
          <a:endParaRPr lang="en-GB"/>
        </a:p>
      </dgm:t>
    </dgm:pt>
    <dgm:pt modelId="{56676138-AA0F-4EFC-992D-A4A020987060}">
      <dgm:prSet phldrT="[Text]"/>
      <dgm:spPr/>
      <dgm:t>
        <a:bodyPr/>
        <a:lstStyle/>
        <a:p>
          <a:r>
            <a:rPr lang="en-GB"/>
            <a:t>Stub based development could lead to quality issues and should be avoided</a:t>
          </a:r>
        </a:p>
      </dgm:t>
    </dgm:pt>
    <dgm:pt modelId="{1ADD21B1-B103-4246-96AE-F40BBACAE7E5}" type="parTrans" cxnId="{9AD789A8-6D99-475A-90FA-778E5B99527E}">
      <dgm:prSet/>
      <dgm:spPr/>
      <dgm:t>
        <a:bodyPr/>
        <a:lstStyle/>
        <a:p>
          <a:endParaRPr lang="en-GB"/>
        </a:p>
      </dgm:t>
    </dgm:pt>
    <dgm:pt modelId="{A95FDE16-4D02-4499-9C32-F03B3EDA2EA0}" type="sibTrans" cxnId="{9AD789A8-6D99-475A-90FA-778E5B99527E}">
      <dgm:prSet/>
      <dgm:spPr/>
      <dgm:t>
        <a:bodyPr/>
        <a:lstStyle/>
        <a:p>
          <a:endParaRPr lang="en-GB"/>
        </a:p>
      </dgm:t>
    </dgm:pt>
    <dgm:pt modelId="{DF051E13-8156-45A8-A251-603F787BE4C2}" type="pres">
      <dgm:prSet presAssocID="{49F54286-CCCA-4828-BFED-4A3BF30FEA29}" presName="linear" presStyleCnt="0">
        <dgm:presLayoutVars>
          <dgm:dir/>
          <dgm:animLvl val="lvl"/>
          <dgm:resizeHandles val="exact"/>
        </dgm:presLayoutVars>
      </dgm:prSet>
      <dgm:spPr/>
    </dgm:pt>
    <dgm:pt modelId="{8D900E95-14CB-4C2C-B7E4-78689C69B503}" type="pres">
      <dgm:prSet presAssocID="{C3F812EF-41F8-404D-8013-CDA5BF0765CE}" presName="parentLin" presStyleCnt="0"/>
      <dgm:spPr/>
    </dgm:pt>
    <dgm:pt modelId="{4AB950B3-7A6D-480E-9FD0-5BBCFEF635E2}" type="pres">
      <dgm:prSet presAssocID="{C3F812EF-41F8-404D-8013-CDA5BF0765CE}" presName="parentLeftMargin" presStyleLbl="node1" presStyleIdx="0" presStyleCnt="5"/>
      <dgm:spPr/>
    </dgm:pt>
    <dgm:pt modelId="{ACF87391-9E4A-44F9-A924-1CA8243C7D4E}" type="pres">
      <dgm:prSet presAssocID="{C3F812EF-41F8-404D-8013-CDA5BF0765CE}" presName="parentText" presStyleLbl="node1" presStyleIdx="0" presStyleCnt="5">
        <dgm:presLayoutVars>
          <dgm:chMax val="0"/>
          <dgm:bulletEnabled val="1"/>
        </dgm:presLayoutVars>
      </dgm:prSet>
      <dgm:spPr/>
    </dgm:pt>
    <dgm:pt modelId="{B9DB9B2E-BE48-46D1-8946-6369A9C3E2E2}" type="pres">
      <dgm:prSet presAssocID="{C3F812EF-41F8-404D-8013-CDA5BF0765CE}" presName="negativeSpace" presStyleCnt="0"/>
      <dgm:spPr/>
    </dgm:pt>
    <dgm:pt modelId="{B8CD3A83-F91E-49EE-B601-8159C25CFB56}" type="pres">
      <dgm:prSet presAssocID="{C3F812EF-41F8-404D-8013-CDA5BF0765CE}" presName="childText" presStyleLbl="conFgAcc1" presStyleIdx="0" presStyleCnt="5">
        <dgm:presLayoutVars>
          <dgm:bulletEnabled val="1"/>
        </dgm:presLayoutVars>
      </dgm:prSet>
      <dgm:spPr/>
    </dgm:pt>
    <dgm:pt modelId="{AE2BB6AF-8795-4BF4-B32B-8E5BA5DA1D79}" type="pres">
      <dgm:prSet presAssocID="{AD56ACC3-07F4-4764-82C0-D3128C6FBF16}" presName="spaceBetweenRectangles" presStyleCnt="0"/>
      <dgm:spPr/>
    </dgm:pt>
    <dgm:pt modelId="{07F78605-C827-4E23-B75B-940914B99CA3}" type="pres">
      <dgm:prSet presAssocID="{8CE16735-C759-4451-974B-CD15CE68A76C}" presName="parentLin" presStyleCnt="0"/>
      <dgm:spPr/>
    </dgm:pt>
    <dgm:pt modelId="{0FD5B985-74C2-46AA-A2C2-F75096090AF4}" type="pres">
      <dgm:prSet presAssocID="{8CE16735-C759-4451-974B-CD15CE68A76C}" presName="parentLeftMargin" presStyleLbl="node1" presStyleIdx="0" presStyleCnt="5"/>
      <dgm:spPr/>
    </dgm:pt>
    <dgm:pt modelId="{6A817BF2-77C7-4A01-8DA3-B4317F24AD97}" type="pres">
      <dgm:prSet presAssocID="{8CE16735-C759-4451-974B-CD15CE68A76C}" presName="parentText" presStyleLbl="node1" presStyleIdx="1" presStyleCnt="5">
        <dgm:presLayoutVars>
          <dgm:chMax val="0"/>
          <dgm:bulletEnabled val="1"/>
        </dgm:presLayoutVars>
      </dgm:prSet>
      <dgm:spPr/>
    </dgm:pt>
    <dgm:pt modelId="{C1FA1C4B-9B5C-4BE0-9BAB-7B84A7C513BE}" type="pres">
      <dgm:prSet presAssocID="{8CE16735-C759-4451-974B-CD15CE68A76C}" presName="negativeSpace" presStyleCnt="0"/>
      <dgm:spPr/>
    </dgm:pt>
    <dgm:pt modelId="{E6C0FAB5-6A94-4CC1-806B-4BDA4930795C}" type="pres">
      <dgm:prSet presAssocID="{8CE16735-C759-4451-974B-CD15CE68A76C}" presName="childText" presStyleLbl="conFgAcc1" presStyleIdx="1" presStyleCnt="5">
        <dgm:presLayoutVars>
          <dgm:bulletEnabled val="1"/>
        </dgm:presLayoutVars>
      </dgm:prSet>
      <dgm:spPr/>
    </dgm:pt>
    <dgm:pt modelId="{AC7AE95F-3B75-4BF5-9EF3-BC8FBCE6B23B}" type="pres">
      <dgm:prSet presAssocID="{BD73322F-F81C-4B93-9702-4BEDA625EE12}" presName="spaceBetweenRectangles" presStyleCnt="0"/>
      <dgm:spPr/>
    </dgm:pt>
    <dgm:pt modelId="{42F2BA22-AD07-46A6-802E-B1412DD35B32}" type="pres">
      <dgm:prSet presAssocID="{74AAFE66-1FBC-4E4F-B214-62FE9871C770}" presName="parentLin" presStyleCnt="0"/>
      <dgm:spPr/>
    </dgm:pt>
    <dgm:pt modelId="{5934D5DE-2D39-4ED4-93F7-8760B78AA0C0}" type="pres">
      <dgm:prSet presAssocID="{74AAFE66-1FBC-4E4F-B214-62FE9871C770}" presName="parentLeftMargin" presStyleLbl="node1" presStyleIdx="1" presStyleCnt="5"/>
      <dgm:spPr/>
    </dgm:pt>
    <dgm:pt modelId="{F38A881B-C2B1-4E01-BD2C-C6DC5F72A83A}" type="pres">
      <dgm:prSet presAssocID="{74AAFE66-1FBC-4E4F-B214-62FE9871C770}" presName="parentText" presStyleLbl="node1" presStyleIdx="2" presStyleCnt="5">
        <dgm:presLayoutVars>
          <dgm:chMax val="0"/>
          <dgm:bulletEnabled val="1"/>
        </dgm:presLayoutVars>
      </dgm:prSet>
      <dgm:spPr/>
    </dgm:pt>
    <dgm:pt modelId="{BC99153F-AEF0-4590-9ADB-9F3564C54824}" type="pres">
      <dgm:prSet presAssocID="{74AAFE66-1FBC-4E4F-B214-62FE9871C770}" presName="negativeSpace" presStyleCnt="0"/>
      <dgm:spPr/>
    </dgm:pt>
    <dgm:pt modelId="{C26371CF-A10C-46F8-900D-C0E5EF0F2BBA}" type="pres">
      <dgm:prSet presAssocID="{74AAFE66-1FBC-4E4F-B214-62FE9871C770}" presName="childText" presStyleLbl="conFgAcc1" presStyleIdx="2" presStyleCnt="5">
        <dgm:presLayoutVars>
          <dgm:bulletEnabled val="1"/>
        </dgm:presLayoutVars>
      </dgm:prSet>
      <dgm:spPr/>
    </dgm:pt>
    <dgm:pt modelId="{6A8D9309-6365-433D-A96C-7522D088A496}" type="pres">
      <dgm:prSet presAssocID="{6EB3731E-A0D8-4013-986C-623C845C968E}" presName="spaceBetweenRectangles" presStyleCnt="0"/>
      <dgm:spPr/>
    </dgm:pt>
    <dgm:pt modelId="{6E0BF14D-A1D8-4F47-8F96-B289E1A843A9}" type="pres">
      <dgm:prSet presAssocID="{A6BB1006-5E8B-4B3B-83A4-8A9CA3C0AC20}" presName="parentLin" presStyleCnt="0"/>
      <dgm:spPr/>
    </dgm:pt>
    <dgm:pt modelId="{F2C838EA-D2EE-498F-984C-FB6B889BA909}" type="pres">
      <dgm:prSet presAssocID="{A6BB1006-5E8B-4B3B-83A4-8A9CA3C0AC20}" presName="parentLeftMargin" presStyleLbl="node1" presStyleIdx="2" presStyleCnt="5"/>
      <dgm:spPr/>
    </dgm:pt>
    <dgm:pt modelId="{53CA93C3-89E4-48F8-A645-8A697737FAF7}" type="pres">
      <dgm:prSet presAssocID="{A6BB1006-5E8B-4B3B-83A4-8A9CA3C0AC20}" presName="parentText" presStyleLbl="node1" presStyleIdx="3" presStyleCnt="5">
        <dgm:presLayoutVars>
          <dgm:chMax val="0"/>
          <dgm:bulletEnabled val="1"/>
        </dgm:presLayoutVars>
      </dgm:prSet>
      <dgm:spPr/>
    </dgm:pt>
    <dgm:pt modelId="{DFD12327-8A62-4B97-9D80-5258841AA891}" type="pres">
      <dgm:prSet presAssocID="{A6BB1006-5E8B-4B3B-83A4-8A9CA3C0AC20}" presName="negativeSpace" presStyleCnt="0"/>
      <dgm:spPr/>
    </dgm:pt>
    <dgm:pt modelId="{96DA75AA-D90D-40BC-97E5-0E2A5FBD3D11}" type="pres">
      <dgm:prSet presAssocID="{A6BB1006-5E8B-4B3B-83A4-8A9CA3C0AC20}" presName="childText" presStyleLbl="conFgAcc1" presStyleIdx="3" presStyleCnt="5">
        <dgm:presLayoutVars>
          <dgm:bulletEnabled val="1"/>
        </dgm:presLayoutVars>
      </dgm:prSet>
      <dgm:spPr/>
    </dgm:pt>
    <dgm:pt modelId="{19E3FFFA-5DEE-43E0-8C4D-CDB62171794C}" type="pres">
      <dgm:prSet presAssocID="{3883C81B-CDC4-434E-85A5-F073C8E4DC44}" presName="spaceBetweenRectangles" presStyleCnt="0"/>
      <dgm:spPr/>
    </dgm:pt>
    <dgm:pt modelId="{6AAEBA0C-29E3-4D43-9AEB-346FEE33B987}" type="pres">
      <dgm:prSet presAssocID="{11D42205-49F4-4CF0-A351-D0D1998EFB69}" presName="parentLin" presStyleCnt="0"/>
      <dgm:spPr/>
    </dgm:pt>
    <dgm:pt modelId="{A20587F5-6695-4F5C-9750-A8478E1FF748}" type="pres">
      <dgm:prSet presAssocID="{11D42205-49F4-4CF0-A351-D0D1998EFB69}" presName="parentLeftMargin" presStyleLbl="node1" presStyleIdx="3" presStyleCnt="5"/>
      <dgm:spPr/>
    </dgm:pt>
    <dgm:pt modelId="{D57DD061-D857-48E0-AA50-FD93B638A212}" type="pres">
      <dgm:prSet presAssocID="{11D42205-49F4-4CF0-A351-D0D1998EFB69}" presName="parentText" presStyleLbl="node1" presStyleIdx="4" presStyleCnt="5">
        <dgm:presLayoutVars>
          <dgm:chMax val="0"/>
          <dgm:bulletEnabled val="1"/>
        </dgm:presLayoutVars>
      </dgm:prSet>
      <dgm:spPr/>
    </dgm:pt>
    <dgm:pt modelId="{4152B2E0-A332-4E0A-8114-5EC3E5546D26}" type="pres">
      <dgm:prSet presAssocID="{11D42205-49F4-4CF0-A351-D0D1998EFB69}" presName="negativeSpace" presStyleCnt="0"/>
      <dgm:spPr/>
    </dgm:pt>
    <dgm:pt modelId="{141F40C1-4A57-4957-B809-7404E038DA90}" type="pres">
      <dgm:prSet presAssocID="{11D42205-49F4-4CF0-A351-D0D1998EFB69}" presName="childText" presStyleLbl="conFgAcc1" presStyleIdx="4" presStyleCnt="5">
        <dgm:presLayoutVars>
          <dgm:bulletEnabled val="1"/>
        </dgm:presLayoutVars>
      </dgm:prSet>
      <dgm:spPr/>
    </dgm:pt>
  </dgm:ptLst>
  <dgm:cxnLst>
    <dgm:cxn modelId="{D9E0D91E-60B9-4080-BDB3-CD3690BDDC75}" srcId="{C3F812EF-41F8-404D-8013-CDA5BF0765CE}" destId="{5D5D88C4-1EE9-410F-8F88-CAD677C74002}" srcOrd="0" destOrd="0" parTransId="{576EC45C-3DDA-4B93-92D6-0F334691A8D8}" sibTransId="{8A806CD2-B14E-4FCF-8658-E3271DA22150}"/>
    <dgm:cxn modelId="{68BC8720-2793-4E06-9F73-D1D2A92A8E88}" type="presOf" srcId="{C3F812EF-41F8-404D-8013-CDA5BF0765CE}" destId="{4AB950B3-7A6D-480E-9FD0-5BBCFEF635E2}" srcOrd="0" destOrd="0" presId="urn:microsoft.com/office/officeart/2005/8/layout/list1"/>
    <dgm:cxn modelId="{7BBE6323-973B-4872-9797-AFB4B75937BE}" type="presOf" srcId="{A6BB1006-5E8B-4B3B-83A4-8A9CA3C0AC20}" destId="{F2C838EA-D2EE-498F-984C-FB6B889BA909}" srcOrd="0" destOrd="0" presId="urn:microsoft.com/office/officeart/2005/8/layout/list1"/>
    <dgm:cxn modelId="{64522827-F0DE-4A59-A740-E6BC336B8BFB}" type="presOf" srcId="{74AAFE66-1FBC-4E4F-B214-62FE9871C770}" destId="{F38A881B-C2B1-4E01-BD2C-C6DC5F72A83A}" srcOrd="1" destOrd="0" presId="urn:microsoft.com/office/officeart/2005/8/layout/list1"/>
    <dgm:cxn modelId="{6B952228-290A-43F4-AAD7-DE1D019E8391}" type="presOf" srcId="{ACF8F5AB-E62E-4331-9C4D-73AAB656C2F4}" destId="{B8CD3A83-F91E-49EE-B601-8159C25CFB56}" srcOrd="0" destOrd="3" presId="urn:microsoft.com/office/officeart/2005/8/layout/list1"/>
    <dgm:cxn modelId="{D594B32D-8B6E-429C-BACA-637020027D7E}" type="presOf" srcId="{B16F1333-0589-4789-B766-927443055693}" destId="{B8CD3A83-F91E-49EE-B601-8159C25CFB56}" srcOrd="0" destOrd="1" presId="urn:microsoft.com/office/officeart/2005/8/layout/list1"/>
    <dgm:cxn modelId="{F7309C40-7617-4B81-B54E-0CFE3CFB1827}" srcId="{5D5D88C4-1EE9-410F-8F88-CAD677C74002}" destId="{ACF8F5AB-E62E-4331-9C4D-73AAB656C2F4}" srcOrd="2" destOrd="0" parTransId="{1E4B052F-38AD-4CD3-AD2C-6F2309CEB793}" sibTransId="{1A920356-EFF6-40F2-93C0-1096FD441D82}"/>
    <dgm:cxn modelId="{2C36F75F-BBC7-4EB2-8164-39450B1AB954}" type="presOf" srcId="{29738043-75F8-4A0C-B4E3-40ADC6034B66}" destId="{B8CD3A83-F91E-49EE-B601-8159C25CFB56}" srcOrd="0" destOrd="2" presId="urn:microsoft.com/office/officeart/2005/8/layout/list1"/>
    <dgm:cxn modelId="{E3E6F348-F952-4206-BFCF-36056975C1A0}" type="presOf" srcId="{8CE16735-C759-4451-974B-CD15CE68A76C}" destId="{6A817BF2-77C7-4A01-8DA3-B4317F24AD97}" srcOrd="1" destOrd="0" presId="urn:microsoft.com/office/officeart/2005/8/layout/list1"/>
    <dgm:cxn modelId="{EB926A49-06B5-47BB-A80A-0EAD417F1050}" type="presOf" srcId="{5D5D88C4-1EE9-410F-8F88-CAD677C74002}" destId="{B8CD3A83-F91E-49EE-B601-8159C25CFB56}" srcOrd="0" destOrd="0" presId="urn:microsoft.com/office/officeart/2005/8/layout/list1"/>
    <dgm:cxn modelId="{0DD48C69-1CF4-456A-A915-2970364693AB}" srcId="{A6BB1006-5E8B-4B3B-83A4-8A9CA3C0AC20}" destId="{16C16C05-20CD-4307-86E6-AB228FAF4E51}" srcOrd="0" destOrd="0" parTransId="{861DF2DA-8E55-467E-BD6E-E3F74281D6EC}" sibTransId="{7C41AA30-A2CD-489A-8916-08F18EB7E822}"/>
    <dgm:cxn modelId="{5D74586A-9901-417F-A7DE-EC1A271E0364}" srcId="{49F54286-CCCA-4828-BFED-4A3BF30FEA29}" destId="{11D42205-49F4-4CF0-A351-D0D1998EFB69}" srcOrd="4" destOrd="0" parTransId="{AABE244F-EFFE-426A-86D0-7AB0F3869A25}" sibTransId="{F6C0E9A9-9DDC-42D1-B5D7-2350771A897A}"/>
    <dgm:cxn modelId="{80A8C273-39FE-4DB6-8B6D-3AE9C87162CA}" srcId="{8CE16735-C759-4451-974B-CD15CE68A76C}" destId="{456C2C9E-B97A-4318-BB41-CFBD4F5B7452}" srcOrd="1" destOrd="0" parTransId="{337EF1F9-0819-4E35-B869-8B94EBCE3987}" sibTransId="{6474B55F-7ACF-43B1-887A-482F7B539A7C}"/>
    <dgm:cxn modelId="{0A30FC74-6DBC-404E-8DE5-090D9B2936AC}" type="presOf" srcId="{74AAFE66-1FBC-4E4F-B214-62FE9871C770}" destId="{5934D5DE-2D39-4ED4-93F7-8760B78AA0C0}" srcOrd="0" destOrd="0" presId="urn:microsoft.com/office/officeart/2005/8/layout/list1"/>
    <dgm:cxn modelId="{B36D9678-A826-4CA5-A062-3C868E3D0834}" srcId="{5D5D88C4-1EE9-410F-8F88-CAD677C74002}" destId="{29738043-75F8-4A0C-B4E3-40ADC6034B66}" srcOrd="1" destOrd="0" parTransId="{8F24F41A-258B-4316-B737-D184FD691BF8}" sibTransId="{90C74518-C1CB-4E3D-A8D1-8BA37ECB51C6}"/>
    <dgm:cxn modelId="{43A6AD59-B92E-4D54-B906-BDAB361FD5E7}" srcId="{49F54286-CCCA-4828-BFED-4A3BF30FEA29}" destId="{8CE16735-C759-4451-974B-CD15CE68A76C}" srcOrd="1" destOrd="0" parTransId="{0EDDA229-CBD1-4965-9FAD-47807B1338C0}" sibTransId="{BD73322F-F81C-4B93-9702-4BEDA625EE12}"/>
    <dgm:cxn modelId="{517E045A-FD7B-4529-A0B8-C018C1DBA269}" type="presOf" srcId="{11D42205-49F4-4CF0-A351-D0D1998EFB69}" destId="{A20587F5-6695-4F5C-9750-A8478E1FF748}" srcOrd="0" destOrd="0" presId="urn:microsoft.com/office/officeart/2005/8/layout/list1"/>
    <dgm:cxn modelId="{85CEBFA1-F6EF-4228-BA90-2191854221C5}" srcId="{5D5D88C4-1EE9-410F-8F88-CAD677C74002}" destId="{B16F1333-0589-4789-B766-927443055693}" srcOrd="0" destOrd="0" parTransId="{639E1F36-5098-4A07-A434-0C5E4E69F34D}" sibTransId="{006D0847-2076-4734-BFEF-1C6DEAA60EC4}"/>
    <dgm:cxn modelId="{9AD789A8-6D99-475A-90FA-778E5B99527E}" srcId="{11D42205-49F4-4CF0-A351-D0D1998EFB69}" destId="{56676138-AA0F-4EFC-992D-A4A020987060}" srcOrd="0" destOrd="0" parTransId="{1ADD21B1-B103-4246-96AE-F40BBACAE7E5}" sibTransId="{A95FDE16-4D02-4499-9C32-F03B3EDA2EA0}"/>
    <dgm:cxn modelId="{AED8A5B0-C3C6-4FC3-8563-9E34048313CE}" type="presOf" srcId="{A6BB1006-5E8B-4B3B-83A4-8A9CA3C0AC20}" destId="{53CA93C3-89E4-48F8-A645-8A697737FAF7}" srcOrd="1" destOrd="0" presId="urn:microsoft.com/office/officeart/2005/8/layout/list1"/>
    <dgm:cxn modelId="{93E941B4-A820-41BE-B858-393394D57B67}" srcId="{74AAFE66-1FBC-4E4F-B214-62FE9871C770}" destId="{D17FDAC9-C5B1-45E3-8A16-A36B67C78DDB}" srcOrd="0" destOrd="0" parTransId="{6C85F22D-9CB8-4937-83A8-88621495AE29}" sibTransId="{15EDC677-E78D-458C-8BE3-B9CC51317F56}"/>
    <dgm:cxn modelId="{3A9A3AB8-C1C8-4C52-B4C5-E5DD11863017}" type="presOf" srcId="{56676138-AA0F-4EFC-992D-A4A020987060}" destId="{141F40C1-4A57-4957-B809-7404E038DA90}" srcOrd="0" destOrd="0" presId="urn:microsoft.com/office/officeart/2005/8/layout/list1"/>
    <dgm:cxn modelId="{D276D7BE-03E7-4A68-9566-50D65C58491D}" type="presOf" srcId="{3DE916E0-8BC1-4F47-B861-1CD5B70269FB}" destId="{E6C0FAB5-6A94-4CC1-806B-4BDA4930795C}" srcOrd="0" destOrd="0" presId="urn:microsoft.com/office/officeart/2005/8/layout/list1"/>
    <dgm:cxn modelId="{295737C2-8B7F-403B-9C7A-B626A92DEC7E}" type="presOf" srcId="{8CE16735-C759-4451-974B-CD15CE68A76C}" destId="{0FD5B985-74C2-46AA-A2C2-F75096090AF4}" srcOrd="0" destOrd="0" presId="urn:microsoft.com/office/officeart/2005/8/layout/list1"/>
    <dgm:cxn modelId="{E240DACA-8D09-44AC-AE3D-526724A22B6E}" srcId="{49F54286-CCCA-4828-BFED-4A3BF30FEA29}" destId="{C3F812EF-41F8-404D-8013-CDA5BF0765CE}" srcOrd="0" destOrd="0" parTransId="{746B1D58-EAB3-4297-B218-46B2C34E18D1}" sibTransId="{AD56ACC3-07F4-4764-82C0-D3128C6FBF16}"/>
    <dgm:cxn modelId="{2691BBD6-AE16-49CF-AC75-7682A4958406}" type="presOf" srcId="{456C2C9E-B97A-4318-BB41-CFBD4F5B7452}" destId="{E6C0FAB5-6A94-4CC1-806B-4BDA4930795C}" srcOrd="0" destOrd="1" presId="urn:microsoft.com/office/officeart/2005/8/layout/list1"/>
    <dgm:cxn modelId="{B5F490DE-A0D7-4A2C-AA46-7A06B140969F}" type="presOf" srcId="{49F54286-CCCA-4828-BFED-4A3BF30FEA29}" destId="{DF051E13-8156-45A8-A251-603F787BE4C2}" srcOrd="0" destOrd="0" presId="urn:microsoft.com/office/officeart/2005/8/layout/list1"/>
    <dgm:cxn modelId="{4A3E19E1-D219-489F-904E-18264284F66E}" type="presOf" srcId="{C3F812EF-41F8-404D-8013-CDA5BF0765CE}" destId="{ACF87391-9E4A-44F9-A924-1CA8243C7D4E}" srcOrd="1" destOrd="0" presId="urn:microsoft.com/office/officeart/2005/8/layout/list1"/>
    <dgm:cxn modelId="{A33789E6-E9B9-4110-BA08-1AEAB2DC45E8}" srcId="{8CE16735-C759-4451-974B-CD15CE68A76C}" destId="{3DE916E0-8BC1-4F47-B861-1CD5B70269FB}" srcOrd="0" destOrd="0" parTransId="{32489DCA-2176-44ED-9365-EED0791D2215}" sibTransId="{A26CEDEE-44C0-4719-9B3E-10FC1E3159D8}"/>
    <dgm:cxn modelId="{F6163FE7-0B34-427B-B152-C088F291BC6E}" type="presOf" srcId="{D17FDAC9-C5B1-45E3-8A16-A36B67C78DDB}" destId="{C26371CF-A10C-46F8-900D-C0E5EF0F2BBA}" srcOrd="0" destOrd="0" presId="urn:microsoft.com/office/officeart/2005/8/layout/list1"/>
    <dgm:cxn modelId="{D5D7BEE8-0012-4AD8-BBF9-A6C15BADE054}" type="presOf" srcId="{11D42205-49F4-4CF0-A351-D0D1998EFB69}" destId="{D57DD061-D857-48E0-AA50-FD93B638A212}" srcOrd="1" destOrd="0" presId="urn:microsoft.com/office/officeart/2005/8/layout/list1"/>
    <dgm:cxn modelId="{3F1067E9-0B6F-430D-AAA3-28A873B9CA09}" srcId="{49F54286-CCCA-4828-BFED-4A3BF30FEA29}" destId="{A6BB1006-5E8B-4B3B-83A4-8A9CA3C0AC20}" srcOrd="3" destOrd="0" parTransId="{BE30C142-41AE-41C1-8696-7FE3654B32CB}" sibTransId="{3883C81B-CDC4-434E-85A5-F073C8E4DC44}"/>
    <dgm:cxn modelId="{FD98C3F2-D6C7-4197-B80B-A295F509CA40}" srcId="{49F54286-CCCA-4828-BFED-4A3BF30FEA29}" destId="{74AAFE66-1FBC-4E4F-B214-62FE9871C770}" srcOrd="2" destOrd="0" parTransId="{33C90925-DDE2-4EF6-8F20-4696559283EA}" sibTransId="{6EB3731E-A0D8-4013-986C-623C845C968E}"/>
    <dgm:cxn modelId="{0696DDFD-F800-457C-B148-F32E799EFFA7}" type="presOf" srcId="{16C16C05-20CD-4307-86E6-AB228FAF4E51}" destId="{96DA75AA-D90D-40BC-97E5-0E2A5FBD3D11}" srcOrd="0" destOrd="0" presId="urn:microsoft.com/office/officeart/2005/8/layout/list1"/>
    <dgm:cxn modelId="{DDE1B32C-77BF-47C6-86F2-762796878C34}" type="presParOf" srcId="{DF051E13-8156-45A8-A251-603F787BE4C2}" destId="{8D900E95-14CB-4C2C-B7E4-78689C69B503}" srcOrd="0" destOrd="0" presId="urn:microsoft.com/office/officeart/2005/8/layout/list1"/>
    <dgm:cxn modelId="{FF22ECC5-B6EB-4BA3-936D-EB945EA3669B}" type="presParOf" srcId="{8D900E95-14CB-4C2C-B7E4-78689C69B503}" destId="{4AB950B3-7A6D-480E-9FD0-5BBCFEF635E2}" srcOrd="0" destOrd="0" presId="urn:microsoft.com/office/officeart/2005/8/layout/list1"/>
    <dgm:cxn modelId="{C94F65F4-AD56-4616-BC3F-FD15739AD47E}" type="presParOf" srcId="{8D900E95-14CB-4C2C-B7E4-78689C69B503}" destId="{ACF87391-9E4A-44F9-A924-1CA8243C7D4E}" srcOrd="1" destOrd="0" presId="urn:microsoft.com/office/officeart/2005/8/layout/list1"/>
    <dgm:cxn modelId="{C31EE259-2FAA-4629-B6C8-1FC598822AF0}" type="presParOf" srcId="{DF051E13-8156-45A8-A251-603F787BE4C2}" destId="{B9DB9B2E-BE48-46D1-8946-6369A9C3E2E2}" srcOrd="1" destOrd="0" presId="urn:microsoft.com/office/officeart/2005/8/layout/list1"/>
    <dgm:cxn modelId="{766EE256-0380-433A-8704-71B52FE84F3D}" type="presParOf" srcId="{DF051E13-8156-45A8-A251-603F787BE4C2}" destId="{B8CD3A83-F91E-49EE-B601-8159C25CFB56}" srcOrd="2" destOrd="0" presId="urn:microsoft.com/office/officeart/2005/8/layout/list1"/>
    <dgm:cxn modelId="{F05981E2-9898-4AAB-80AE-F32BE7476DD2}" type="presParOf" srcId="{DF051E13-8156-45A8-A251-603F787BE4C2}" destId="{AE2BB6AF-8795-4BF4-B32B-8E5BA5DA1D79}" srcOrd="3" destOrd="0" presId="urn:microsoft.com/office/officeart/2005/8/layout/list1"/>
    <dgm:cxn modelId="{7916D317-FD2A-4420-9005-DB5D49A37835}" type="presParOf" srcId="{DF051E13-8156-45A8-A251-603F787BE4C2}" destId="{07F78605-C827-4E23-B75B-940914B99CA3}" srcOrd="4" destOrd="0" presId="urn:microsoft.com/office/officeart/2005/8/layout/list1"/>
    <dgm:cxn modelId="{A995F294-0365-4A3E-B40E-8F9C2874F943}" type="presParOf" srcId="{07F78605-C827-4E23-B75B-940914B99CA3}" destId="{0FD5B985-74C2-46AA-A2C2-F75096090AF4}" srcOrd="0" destOrd="0" presId="urn:microsoft.com/office/officeart/2005/8/layout/list1"/>
    <dgm:cxn modelId="{B02E7939-2764-4086-82A2-5BF55411B48F}" type="presParOf" srcId="{07F78605-C827-4E23-B75B-940914B99CA3}" destId="{6A817BF2-77C7-4A01-8DA3-B4317F24AD97}" srcOrd="1" destOrd="0" presId="urn:microsoft.com/office/officeart/2005/8/layout/list1"/>
    <dgm:cxn modelId="{E0442AD9-A37D-4DBB-93E1-3856A2D8FF59}" type="presParOf" srcId="{DF051E13-8156-45A8-A251-603F787BE4C2}" destId="{C1FA1C4B-9B5C-4BE0-9BAB-7B84A7C513BE}" srcOrd="5" destOrd="0" presId="urn:microsoft.com/office/officeart/2005/8/layout/list1"/>
    <dgm:cxn modelId="{9BF18E75-AEA0-4F44-B4A2-AC44D2AE3E42}" type="presParOf" srcId="{DF051E13-8156-45A8-A251-603F787BE4C2}" destId="{E6C0FAB5-6A94-4CC1-806B-4BDA4930795C}" srcOrd="6" destOrd="0" presId="urn:microsoft.com/office/officeart/2005/8/layout/list1"/>
    <dgm:cxn modelId="{8BA6E15C-1E1C-4016-8A16-C64B50EC46BB}" type="presParOf" srcId="{DF051E13-8156-45A8-A251-603F787BE4C2}" destId="{AC7AE95F-3B75-4BF5-9EF3-BC8FBCE6B23B}" srcOrd="7" destOrd="0" presId="urn:microsoft.com/office/officeart/2005/8/layout/list1"/>
    <dgm:cxn modelId="{DE2BCBD5-FBC6-4F25-B230-DF17484955C9}" type="presParOf" srcId="{DF051E13-8156-45A8-A251-603F787BE4C2}" destId="{42F2BA22-AD07-46A6-802E-B1412DD35B32}" srcOrd="8" destOrd="0" presId="urn:microsoft.com/office/officeart/2005/8/layout/list1"/>
    <dgm:cxn modelId="{A0CF4C10-28F7-4A6F-B9F5-F762582C2E7D}" type="presParOf" srcId="{42F2BA22-AD07-46A6-802E-B1412DD35B32}" destId="{5934D5DE-2D39-4ED4-93F7-8760B78AA0C0}" srcOrd="0" destOrd="0" presId="urn:microsoft.com/office/officeart/2005/8/layout/list1"/>
    <dgm:cxn modelId="{CA9BAE0E-2A35-4D6D-9D3A-D969D4A43703}" type="presParOf" srcId="{42F2BA22-AD07-46A6-802E-B1412DD35B32}" destId="{F38A881B-C2B1-4E01-BD2C-C6DC5F72A83A}" srcOrd="1" destOrd="0" presId="urn:microsoft.com/office/officeart/2005/8/layout/list1"/>
    <dgm:cxn modelId="{55D62B59-7B3D-481E-8E12-8CE7FA6A8191}" type="presParOf" srcId="{DF051E13-8156-45A8-A251-603F787BE4C2}" destId="{BC99153F-AEF0-4590-9ADB-9F3564C54824}" srcOrd="9" destOrd="0" presId="urn:microsoft.com/office/officeart/2005/8/layout/list1"/>
    <dgm:cxn modelId="{76F1DE14-FE1A-4CAD-B4C4-173864E9EBAA}" type="presParOf" srcId="{DF051E13-8156-45A8-A251-603F787BE4C2}" destId="{C26371CF-A10C-46F8-900D-C0E5EF0F2BBA}" srcOrd="10" destOrd="0" presId="urn:microsoft.com/office/officeart/2005/8/layout/list1"/>
    <dgm:cxn modelId="{64602C1D-3C69-4459-ABD4-E756C1102925}" type="presParOf" srcId="{DF051E13-8156-45A8-A251-603F787BE4C2}" destId="{6A8D9309-6365-433D-A96C-7522D088A496}" srcOrd="11" destOrd="0" presId="urn:microsoft.com/office/officeart/2005/8/layout/list1"/>
    <dgm:cxn modelId="{6B4BE478-0B92-4979-869E-901AF722634F}" type="presParOf" srcId="{DF051E13-8156-45A8-A251-603F787BE4C2}" destId="{6E0BF14D-A1D8-4F47-8F96-B289E1A843A9}" srcOrd="12" destOrd="0" presId="urn:microsoft.com/office/officeart/2005/8/layout/list1"/>
    <dgm:cxn modelId="{205FB214-CF2E-4909-BE02-96CC288967E2}" type="presParOf" srcId="{6E0BF14D-A1D8-4F47-8F96-B289E1A843A9}" destId="{F2C838EA-D2EE-498F-984C-FB6B889BA909}" srcOrd="0" destOrd="0" presId="urn:microsoft.com/office/officeart/2005/8/layout/list1"/>
    <dgm:cxn modelId="{4AED7E90-2A13-4B12-AD17-870A1D5C8254}" type="presParOf" srcId="{6E0BF14D-A1D8-4F47-8F96-B289E1A843A9}" destId="{53CA93C3-89E4-48F8-A645-8A697737FAF7}" srcOrd="1" destOrd="0" presId="urn:microsoft.com/office/officeart/2005/8/layout/list1"/>
    <dgm:cxn modelId="{DA3DFE03-6F05-405B-8CCA-45CC70C07749}" type="presParOf" srcId="{DF051E13-8156-45A8-A251-603F787BE4C2}" destId="{DFD12327-8A62-4B97-9D80-5258841AA891}" srcOrd="13" destOrd="0" presId="urn:microsoft.com/office/officeart/2005/8/layout/list1"/>
    <dgm:cxn modelId="{8CBD941B-A2D1-488F-ADD7-18F7C846A8C5}" type="presParOf" srcId="{DF051E13-8156-45A8-A251-603F787BE4C2}" destId="{96DA75AA-D90D-40BC-97E5-0E2A5FBD3D11}" srcOrd="14" destOrd="0" presId="urn:microsoft.com/office/officeart/2005/8/layout/list1"/>
    <dgm:cxn modelId="{94D915B4-1F13-4D5A-89BC-7F2454311480}" type="presParOf" srcId="{DF051E13-8156-45A8-A251-603F787BE4C2}" destId="{19E3FFFA-5DEE-43E0-8C4D-CDB62171794C}" srcOrd="15" destOrd="0" presId="urn:microsoft.com/office/officeart/2005/8/layout/list1"/>
    <dgm:cxn modelId="{14501969-80C3-46FB-B1BC-CA2DE3FDC362}" type="presParOf" srcId="{DF051E13-8156-45A8-A251-603F787BE4C2}" destId="{6AAEBA0C-29E3-4D43-9AEB-346FEE33B987}" srcOrd="16" destOrd="0" presId="urn:microsoft.com/office/officeart/2005/8/layout/list1"/>
    <dgm:cxn modelId="{A85DEDE9-D568-4BB7-9520-41736D4764E5}" type="presParOf" srcId="{6AAEBA0C-29E3-4D43-9AEB-346FEE33B987}" destId="{A20587F5-6695-4F5C-9750-A8478E1FF748}" srcOrd="0" destOrd="0" presId="urn:microsoft.com/office/officeart/2005/8/layout/list1"/>
    <dgm:cxn modelId="{EED8F830-2148-4D3F-AD74-A60E7A8CD741}" type="presParOf" srcId="{6AAEBA0C-29E3-4D43-9AEB-346FEE33B987}" destId="{D57DD061-D857-48E0-AA50-FD93B638A212}" srcOrd="1" destOrd="0" presId="urn:microsoft.com/office/officeart/2005/8/layout/list1"/>
    <dgm:cxn modelId="{659B0900-0194-41DC-A019-EE6C92E18EF7}" type="presParOf" srcId="{DF051E13-8156-45A8-A251-603F787BE4C2}" destId="{4152B2E0-A332-4E0A-8114-5EC3E5546D26}" srcOrd="17" destOrd="0" presId="urn:microsoft.com/office/officeart/2005/8/layout/list1"/>
    <dgm:cxn modelId="{1FF81B7F-86CA-4D58-A3D4-89C4A6E74EAB}" type="presParOf" srcId="{DF051E13-8156-45A8-A251-603F787BE4C2}" destId="{141F40C1-4A57-4957-B809-7404E038DA90}"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CC1F3-A2D3-4524-A52B-354CEF711534}">
      <dsp:nvSpPr>
        <dsp:cNvPr id="0" name=""/>
        <dsp:cNvSpPr/>
      </dsp:nvSpPr>
      <dsp:spPr>
        <a:xfrm>
          <a:off x="834389" y="0"/>
          <a:ext cx="9456420" cy="593697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ACE24-AE7A-45F4-8CC8-CA4DE9F760D0}">
      <dsp:nvSpPr>
        <dsp:cNvPr id="0" name=""/>
        <dsp:cNvSpPr/>
      </dsp:nvSpPr>
      <dsp:spPr>
        <a:xfrm>
          <a:off x="5568" y="1781092"/>
          <a:ext cx="2678087" cy="237478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Business Scenario</a:t>
          </a:r>
        </a:p>
        <a:p>
          <a:pPr marL="114300" lvl="1" indent="-114300" algn="l" defTabSz="533400">
            <a:lnSpc>
              <a:spcPct val="90000"/>
            </a:lnSpc>
            <a:spcBef>
              <a:spcPct val="0"/>
            </a:spcBef>
            <a:spcAft>
              <a:spcPct val="15000"/>
            </a:spcAft>
            <a:buChar char="•"/>
          </a:pPr>
          <a:endParaRPr lang="en-US" sz="1200" kern="1200"/>
        </a:p>
        <a:p>
          <a:pPr marL="114300" lvl="1" indent="-114300" algn="l" defTabSz="533400">
            <a:lnSpc>
              <a:spcPct val="90000"/>
            </a:lnSpc>
            <a:spcBef>
              <a:spcPct val="0"/>
            </a:spcBef>
            <a:spcAft>
              <a:spcPct val="15000"/>
            </a:spcAft>
            <a:buFont typeface="Arial" panose="020B0604020202020204" pitchFamily="34" charset="0"/>
            <a:buChar char="•"/>
          </a:pPr>
          <a:r>
            <a:rPr lang="en-GB" sz="1200" kern="1200"/>
            <a:t>SAP </a:t>
          </a:r>
          <a:r>
            <a:rPr lang="en-US" sz="1200" kern="1200"/>
            <a:t>and other line of business applications will need to be integrated into Dynamics (FS)</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a:t>Accommodate the underlying Integration requirements in the value proposition as an Industry accelerator</a:t>
          </a:r>
        </a:p>
        <a:p>
          <a:pPr marL="114300" lvl="1" indent="-114300" algn="l" defTabSz="533400">
            <a:lnSpc>
              <a:spcPct val="90000"/>
            </a:lnSpc>
            <a:spcBef>
              <a:spcPct val="0"/>
            </a:spcBef>
            <a:spcAft>
              <a:spcPct val="15000"/>
            </a:spcAft>
            <a:buChar char="•"/>
          </a:pPr>
          <a:endParaRPr lang="en-US" sz="1200" kern="1200"/>
        </a:p>
      </dsp:txBody>
      <dsp:txXfrm>
        <a:off x="121496" y="1897020"/>
        <a:ext cx="2446231" cy="2142933"/>
      </dsp:txXfrm>
    </dsp:sp>
    <dsp:sp modelId="{95131B7D-DFC9-4F25-936E-45A110BF2CF5}">
      <dsp:nvSpPr>
        <dsp:cNvPr id="0" name=""/>
        <dsp:cNvSpPr/>
      </dsp:nvSpPr>
      <dsp:spPr>
        <a:xfrm>
          <a:off x="2817560" y="1781092"/>
          <a:ext cx="2678087" cy="237478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66750">
            <a:lnSpc>
              <a:spcPct val="90000"/>
            </a:lnSpc>
            <a:spcBef>
              <a:spcPct val="0"/>
            </a:spcBef>
            <a:spcAft>
              <a:spcPct val="35000"/>
            </a:spcAft>
            <a:buNone/>
          </a:pPr>
          <a:r>
            <a:rPr lang="en-US" sz="1500" b="1" kern="1200"/>
            <a:t>Practices and Patterns</a:t>
          </a:r>
        </a:p>
        <a:p>
          <a:pPr marL="114300" lvl="1" indent="-114300" algn="l" defTabSz="533400">
            <a:lnSpc>
              <a:spcPct val="90000"/>
            </a:lnSpc>
            <a:spcBef>
              <a:spcPct val="0"/>
            </a:spcBef>
            <a:spcAft>
              <a:spcPct val="15000"/>
            </a:spcAft>
            <a:buFont typeface="+mj-lt"/>
            <a:buNone/>
          </a:pPr>
          <a:r>
            <a:rPr lang="en-US" sz="1200" kern="1200"/>
            <a:t>Evaluate the integration strategy</a:t>
          </a:r>
        </a:p>
        <a:p>
          <a:pPr marL="114300" lvl="1" indent="-114300" algn="l" defTabSz="533400">
            <a:lnSpc>
              <a:spcPct val="90000"/>
            </a:lnSpc>
            <a:spcBef>
              <a:spcPct val="0"/>
            </a:spcBef>
            <a:spcAft>
              <a:spcPct val="15000"/>
            </a:spcAft>
            <a:buFont typeface="+mj-lt"/>
            <a:buNone/>
          </a:pPr>
          <a:r>
            <a:rPr lang="en-US" sz="1200" kern="1200"/>
            <a:t>grounded on MSFT best practices and</a:t>
          </a:r>
        </a:p>
        <a:p>
          <a:pPr marL="114300" lvl="1" indent="-114300" algn="l" defTabSz="533400">
            <a:lnSpc>
              <a:spcPct val="90000"/>
            </a:lnSpc>
            <a:spcBef>
              <a:spcPct val="0"/>
            </a:spcBef>
            <a:spcAft>
              <a:spcPct val="15000"/>
            </a:spcAft>
            <a:buFont typeface="+mj-lt"/>
            <a:buNone/>
          </a:pPr>
          <a:r>
            <a:rPr lang="en-US" sz="1200" kern="1200"/>
            <a:t>patterns:</a:t>
          </a:r>
        </a:p>
        <a:p>
          <a:pPr marL="114300" lvl="1" indent="-114300" algn="l" defTabSz="533400">
            <a:lnSpc>
              <a:spcPct val="90000"/>
            </a:lnSpc>
            <a:spcBef>
              <a:spcPct val="0"/>
            </a:spcBef>
            <a:spcAft>
              <a:spcPct val="15000"/>
            </a:spcAft>
            <a:buFont typeface="+mj-lt"/>
            <a:buAutoNum type="arabicPeriod"/>
          </a:pPr>
          <a:r>
            <a:rPr lang="en-GB" sz="1200" kern="1200"/>
            <a:t> Event-Driven Consumer</a:t>
          </a:r>
          <a:endParaRPr lang="en-US" sz="1200" kern="1200"/>
        </a:p>
        <a:p>
          <a:pPr marL="114300" lvl="1" indent="-114300" algn="l" defTabSz="533400">
            <a:lnSpc>
              <a:spcPct val="90000"/>
            </a:lnSpc>
            <a:spcBef>
              <a:spcPct val="0"/>
            </a:spcBef>
            <a:spcAft>
              <a:spcPct val="15000"/>
            </a:spcAft>
            <a:buFont typeface="+mj-lt"/>
            <a:buAutoNum type="arabicPeriod"/>
          </a:pPr>
          <a:r>
            <a:rPr lang="en-GB" sz="1200" kern="1200"/>
            <a:t> Remote Procedure Invocation </a:t>
          </a:r>
        </a:p>
        <a:p>
          <a:pPr marL="114300" lvl="1" indent="-114300" algn="l" defTabSz="622300">
            <a:lnSpc>
              <a:spcPct val="90000"/>
            </a:lnSpc>
            <a:spcBef>
              <a:spcPct val="0"/>
            </a:spcBef>
            <a:spcAft>
              <a:spcPct val="15000"/>
            </a:spcAft>
            <a:buFont typeface="Wingdings" panose="05000000000000000000" pitchFamily="2" charset="2"/>
            <a:buChar char="Ø"/>
          </a:pPr>
          <a:r>
            <a:rPr lang="en-GB" sz="1400" kern="1200"/>
            <a:t> 3. </a:t>
          </a:r>
          <a:r>
            <a:rPr lang="en-GB" sz="1400" b="1" kern="1200"/>
            <a:t>Publish-Subscribe</a:t>
          </a:r>
        </a:p>
        <a:p>
          <a:pPr marL="114300" lvl="1" indent="-114300" algn="l" defTabSz="533400">
            <a:lnSpc>
              <a:spcPct val="90000"/>
            </a:lnSpc>
            <a:spcBef>
              <a:spcPct val="0"/>
            </a:spcBef>
            <a:spcAft>
              <a:spcPct val="15000"/>
            </a:spcAft>
            <a:buFont typeface="Wingdings" panose="05000000000000000000" pitchFamily="2" charset="2"/>
            <a:buNone/>
          </a:pPr>
          <a:r>
            <a:rPr lang="en-GB" sz="1200" kern="1200"/>
            <a:t>4. Data Exchange</a:t>
          </a:r>
          <a:endParaRPr lang="en-GB" sz="1200" b="1" kern="1200"/>
        </a:p>
        <a:p>
          <a:pPr marL="114300" lvl="1" indent="-114300" algn="l" defTabSz="533400">
            <a:lnSpc>
              <a:spcPct val="90000"/>
            </a:lnSpc>
            <a:spcBef>
              <a:spcPct val="0"/>
            </a:spcBef>
            <a:spcAft>
              <a:spcPct val="15000"/>
            </a:spcAft>
            <a:buFont typeface="+mj-lt"/>
            <a:buNone/>
          </a:pPr>
          <a:r>
            <a:rPr lang="en-GB" sz="1200" kern="1200"/>
            <a:t>5. Relay</a:t>
          </a:r>
        </a:p>
        <a:p>
          <a:pPr marL="114300" lvl="1" indent="-114300" algn="l" defTabSz="533400">
            <a:lnSpc>
              <a:spcPct val="90000"/>
            </a:lnSpc>
            <a:spcBef>
              <a:spcPct val="0"/>
            </a:spcBef>
            <a:spcAft>
              <a:spcPct val="15000"/>
            </a:spcAft>
            <a:buFont typeface="+mj-lt"/>
            <a:buNone/>
          </a:pPr>
          <a:r>
            <a:rPr lang="en-GB" sz="1200" kern="1200"/>
            <a:t>6. Presentation Integration</a:t>
          </a:r>
        </a:p>
      </dsp:txBody>
      <dsp:txXfrm>
        <a:off x="2933488" y="1897020"/>
        <a:ext cx="2446231" cy="2142933"/>
      </dsp:txXfrm>
    </dsp:sp>
    <dsp:sp modelId="{2ECF25A2-F11E-43A5-BB21-2E6E8AB4EFC6}">
      <dsp:nvSpPr>
        <dsp:cNvPr id="0" name=""/>
        <dsp:cNvSpPr/>
      </dsp:nvSpPr>
      <dsp:spPr>
        <a:xfrm>
          <a:off x="5629552" y="1781092"/>
          <a:ext cx="2678087" cy="237478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Technology Options</a:t>
          </a:r>
        </a:p>
        <a:p>
          <a:pPr marL="0" lvl="0" indent="0" algn="l" defTabSz="622300">
            <a:lnSpc>
              <a:spcPct val="90000"/>
            </a:lnSpc>
            <a:spcBef>
              <a:spcPct val="0"/>
            </a:spcBef>
            <a:spcAft>
              <a:spcPct val="35000"/>
            </a:spcAft>
            <a:buNone/>
          </a:pPr>
          <a:r>
            <a:rPr lang="en-US" sz="1200" kern="1200"/>
            <a:t>Multiple options can be considered to accommodate the underlying integration needs</a:t>
          </a:r>
        </a:p>
        <a:p>
          <a:pPr marL="57150" lvl="1" indent="-57150" algn="l" defTabSz="488950">
            <a:lnSpc>
              <a:spcPct val="90000"/>
            </a:lnSpc>
            <a:spcBef>
              <a:spcPct val="0"/>
            </a:spcBef>
            <a:spcAft>
              <a:spcPct val="15000"/>
            </a:spcAft>
            <a:buChar char="•"/>
          </a:pPr>
          <a:r>
            <a:rPr lang="en-US" sz="1100" kern="1200"/>
            <a:t>Flow, Logic Apps, Web Services, Azure Service Bus, SSIS, BizTalk, etc.</a:t>
          </a:r>
        </a:p>
        <a:p>
          <a:pPr marL="57150" lvl="1" indent="-57150" algn="l" defTabSz="488950">
            <a:lnSpc>
              <a:spcPct val="90000"/>
            </a:lnSpc>
            <a:spcBef>
              <a:spcPct val="0"/>
            </a:spcBef>
            <a:spcAft>
              <a:spcPct val="15000"/>
            </a:spcAft>
            <a:buChar char="•"/>
          </a:pPr>
          <a:endParaRPr lang="en-US" sz="1100" kern="1200"/>
        </a:p>
        <a:p>
          <a:pPr marL="57150" lvl="1" indent="-57150" algn="l" defTabSz="488950">
            <a:lnSpc>
              <a:spcPct val="90000"/>
            </a:lnSpc>
            <a:spcBef>
              <a:spcPct val="0"/>
            </a:spcBef>
            <a:spcAft>
              <a:spcPct val="15000"/>
            </a:spcAft>
            <a:buFont typeface="Wingdings" panose="05000000000000000000" pitchFamily="2" charset="2"/>
            <a:buChar char="Ø"/>
          </a:pPr>
          <a:r>
            <a:rPr lang="en-GB" sz="1100" b="1" kern="1200"/>
            <a:t>Azure Service Bus and Logics Apps will provide the Dynamics integration with the LOB Applications leveraging the SAP Connector at an enterprise grade scale</a:t>
          </a:r>
          <a:endParaRPr lang="en-US" sz="1100" b="1" kern="1200"/>
        </a:p>
      </dsp:txBody>
      <dsp:txXfrm>
        <a:off x="5745480" y="1897020"/>
        <a:ext cx="2446231" cy="2142933"/>
      </dsp:txXfrm>
    </dsp:sp>
    <dsp:sp modelId="{FA17E4DD-CE88-4829-9914-AEC7F175B516}">
      <dsp:nvSpPr>
        <dsp:cNvPr id="0" name=""/>
        <dsp:cNvSpPr/>
      </dsp:nvSpPr>
      <dsp:spPr>
        <a:xfrm>
          <a:off x="8441544" y="1781092"/>
          <a:ext cx="2678087" cy="237478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533400">
            <a:lnSpc>
              <a:spcPct val="90000"/>
            </a:lnSpc>
            <a:spcBef>
              <a:spcPct val="0"/>
            </a:spcBef>
            <a:spcAft>
              <a:spcPct val="35000"/>
            </a:spcAft>
            <a:buNone/>
          </a:pPr>
          <a:r>
            <a:rPr lang="en-US" sz="1200" b="1" kern="1200"/>
            <a:t>Conclusion</a:t>
          </a:r>
        </a:p>
        <a:p>
          <a:pPr marL="57150" lvl="1" indent="-57150" algn="l" defTabSz="444500">
            <a:lnSpc>
              <a:spcPct val="90000"/>
            </a:lnSpc>
            <a:spcBef>
              <a:spcPct val="0"/>
            </a:spcBef>
            <a:spcAft>
              <a:spcPct val="15000"/>
            </a:spcAft>
            <a:buFont typeface="Wingdings" panose="05000000000000000000" pitchFamily="2" charset="2"/>
            <a:buChar char="Ø"/>
          </a:pPr>
          <a:r>
            <a:rPr lang="en-US" sz="1000" kern="1200"/>
            <a:t>The use of Publish-Subscribe as the best practice &amp; pattern</a:t>
          </a:r>
        </a:p>
        <a:p>
          <a:pPr marL="57150" lvl="1" indent="-57150" algn="l" defTabSz="444500">
            <a:lnSpc>
              <a:spcPct val="90000"/>
            </a:lnSpc>
            <a:spcBef>
              <a:spcPct val="0"/>
            </a:spcBef>
            <a:spcAft>
              <a:spcPct val="15000"/>
            </a:spcAft>
            <a:buChar char="•"/>
          </a:pPr>
          <a:r>
            <a:rPr lang="en-US" sz="1000" kern="1200"/>
            <a:t>Event Grid or Azure Service BUS to enable the transport/orchestration of messages</a:t>
          </a:r>
        </a:p>
        <a:p>
          <a:pPr marL="57150" lvl="1" indent="-57150" algn="l" defTabSz="444500">
            <a:lnSpc>
              <a:spcPct val="90000"/>
            </a:lnSpc>
            <a:spcBef>
              <a:spcPct val="0"/>
            </a:spcBef>
            <a:spcAft>
              <a:spcPct val="15000"/>
            </a:spcAft>
            <a:buChar char="•"/>
          </a:pPr>
          <a:endParaRPr lang="en-US" sz="1000" kern="1200"/>
        </a:p>
        <a:p>
          <a:pPr marL="57150" lvl="1" indent="-57150" algn="l" defTabSz="444500">
            <a:lnSpc>
              <a:spcPct val="90000"/>
            </a:lnSpc>
            <a:spcBef>
              <a:spcPct val="0"/>
            </a:spcBef>
            <a:spcAft>
              <a:spcPct val="15000"/>
            </a:spcAft>
            <a:buFont typeface="Wingdings" panose="05000000000000000000" pitchFamily="2" charset="2"/>
            <a:buChar char="Ø"/>
          </a:pPr>
          <a:r>
            <a:rPr lang="en-US" sz="1000" kern="1200"/>
            <a:t>Enterprise Integration Pack as the placeholder for the schemas and maps</a:t>
          </a:r>
        </a:p>
        <a:p>
          <a:pPr marL="57150" lvl="1" indent="-57150" algn="l" defTabSz="444500">
            <a:lnSpc>
              <a:spcPct val="90000"/>
            </a:lnSpc>
            <a:spcBef>
              <a:spcPct val="0"/>
            </a:spcBef>
            <a:spcAft>
              <a:spcPct val="15000"/>
            </a:spcAft>
            <a:buFont typeface="Wingdings" panose="05000000000000000000" pitchFamily="2" charset="2"/>
            <a:buNone/>
          </a:pPr>
          <a:endParaRPr lang="en-US" sz="1000" kern="1200"/>
        </a:p>
        <a:p>
          <a:pPr marL="57150" lvl="1" indent="-57150" algn="l" defTabSz="444500">
            <a:lnSpc>
              <a:spcPct val="90000"/>
            </a:lnSpc>
            <a:spcBef>
              <a:spcPct val="0"/>
            </a:spcBef>
            <a:spcAft>
              <a:spcPct val="15000"/>
            </a:spcAft>
            <a:buFont typeface="Wingdings" panose="05000000000000000000" pitchFamily="2" charset="2"/>
            <a:buChar char="Ø"/>
          </a:pPr>
          <a:r>
            <a:rPr lang="en-US" sz="1000" kern="1200"/>
            <a:t>Logic Apps and the SAP Connector as the main driver for the integration</a:t>
          </a:r>
        </a:p>
        <a:p>
          <a:pPr marL="57150" lvl="1" indent="-57150" algn="l" defTabSz="400050">
            <a:lnSpc>
              <a:spcPct val="90000"/>
            </a:lnSpc>
            <a:spcBef>
              <a:spcPct val="0"/>
            </a:spcBef>
            <a:spcAft>
              <a:spcPct val="15000"/>
            </a:spcAft>
            <a:buFont typeface="Wingdings" panose="05000000000000000000" pitchFamily="2" charset="2"/>
            <a:buChar char="Ø"/>
          </a:pPr>
          <a:endParaRPr lang="en-US" sz="900" kern="1200"/>
        </a:p>
        <a:p>
          <a:pPr marL="57150" lvl="1" indent="-57150" algn="l" defTabSz="400050">
            <a:lnSpc>
              <a:spcPct val="90000"/>
            </a:lnSpc>
            <a:spcBef>
              <a:spcPct val="0"/>
            </a:spcBef>
            <a:spcAft>
              <a:spcPct val="15000"/>
            </a:spcAft>
            <a:buNone/>
          </a:pPr>
          <a:endParaRPr lang="en-US" sz="900" kern="1200"/>
        </a:p>
      </dsp:txBody>
      <dsp:txXfrm>
        <a:off x="8557472" y="1897020"/>
        <a:ext cx="2446231" cy="2142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D3A83-F91E-49EE-B601-8159C25CFB56}">
      <dsp:nvSpPr>
        <dsp:cNvPr id="0" name=""/>
        <dsp:cNvSpPr/>
      </dsp:nvSpPr>
      <dsp:spPr>
        <a:xfrm>
          <a:off x="0" y="395433"/>
          <a:ext cx="5600441" cy="1543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08280" rIns="434656"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GB" sz="1000" kern="1200"/>
            <a:t>Orchestrating the integration calls as part of business processes</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a:t>Act as abstraction layer for different systems to communicate</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a:t>Transformation of data</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a:t>Broadcasting messages to different systems</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a:t>Consolidation of messages and send one message to Dynamics </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a:t>Integration platform as a trigger to pushing/pulling the data from Dynamics and other systems</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a:t>Error handling and Retries</a:t>
          </a:r>
        </a:p>
      </dsp:txBody>
      <dsp:txXfrm>
        <a:off x="0" y="395433"/>
        <a:ext cx="5600441" cy="1543500"/>
      </dsp:txXfrm>
    </dsp:sp>
    <dsp:sp modelId="{ACF87391-9E4A-44F9-A924-1CA8243C7D4E}">
      <dsp:nvSpPr>
        <dsp:cNvPr id="0" name=""/>
        <dsp:cNvSpPr/>
      </dsp:nvSpPr>
      <dsp:spPr>
        <a:xfrm>
          <a:off x="280022" y="247833"/>
          <a:ext cx="3920308"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44500">
            <a:lnSpc>
              <a:spcPct val="90000"/>
            </a:lnSpc>
            <a:spcBef>
              <a:spcPct val="0"/>
            </a:spcBef>
            <a:spcAft>
              <a:spcPct val="35000"/>
            </a:spcAft>
            <a:buNone/>
          </a:pPr>
          <a:r>
            <a:rPr lang="en-GB" sz="1000" kern="1200"/>
            <a:t>Maximize the use of the Integration Platform</a:t>
          </a:r>
        </a:p>
      </dsp:txBody>
      <dsp:txXfrm>
        <a:off x="294432" y="262243"/>
        <a:ext cx="3891488" cy="266380"/>
      </dsp:txXfrm>
    </dsp:sp>
    <dsp:sp modelId="{4DB3674D-CD46-43D2-8E98-9B190EEC3C2A}">
      <dsp:nvSpPr>
        <dsp:cNvPr id="0" name=""/>
        <dsp:cNvSpPr/>
      </dsp:nvSpPr>
      <dsp:spPr>
        <a:xfrm>
          <a:off x="0" y="2140533"/>
          <a:ext cx="5600441" cy="567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08280" rIns="434656"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GB" sz="1000" kern="1200"/>
            <a:t>Loosely coupled systems are less constrained to same  platform, language, operating system</a:t>
          </a:r>
        </a:p>
      </dsp:txBody>
      <dsp:txXfrm>
        <a:off x="0" y="2140533"/>
        <a:ext cx="5600441" cy="567000"/>
      </dsp:txXfrm>
    </dsp:sp>
    <dsp:sp modelId="{BE80E15C-ECAE-4C23-9654-D77FCAC37A1C}">
      <dsp:nvSpPr>
        <dsp:cNvPr id="0" name=""/>
        <dsp:cNvSpPr/>
      </dsp:nvSpPr>
      <dsp:spPr>
        <a:xfrm>
          <a:off x="280022" y="1992933"/>
          <a:ext cx="3920308"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44500">
            <a:lnSpc>
              <a:spcPct val="90000"/>
            </a:lnSpc>
            <a:spcBef>
              <a:spcPct val="0"/>
            </a:spcBef>
            <a:spcAft>
              <a:spcPct val="35000"/>
            </a:spcAft>
            <a:buNone/>
          </a:pPr>
          <a:r>
            <a:rPr lang="en-GB" sz="1000" kern="1200"/>
            <a:t>Design loosely coupled systems</a:t>
          </a:r>
        </a:p>
      </dsp:txBody>
      <dsp:txXfrm>
        <a:off x="294432" y="2007343"/>
        <a:ext cx="3891488" cy="266380"/>
      </dsp:txXfrm>
    </dsp:sp>
    <dsp:sp modelId="{CA046DDB-78E5-4A54-9FA7-98A2C2FD625B}">
      <dsp:nvSpPr>
        <dsp:cNvPr id="0" name=""/>
        <dsp:cNvSpPr/>
      </dsp:nvSpPr>
      <dsp:spPr>
        <a:xfrm>
          <a:off x="0" y="2909133"/>
          <a:ext cx="5600441" cy="567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08280" rIns="434656"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integration platform should be able to scale up and scale down resources on demand and on a need-to basis</a:t>
          </a:r>
          <a:endParaRPr lang="en-GB" sz="1000" kern="1200"/>
        </a:p>
      </dsp:txBody>
      <dsp:txXfrm>
        <a:off x="0" y="2909133"/>
        <a:ext cx="5600441" cy="567000"/>
      </dsp:txXfrm>
    </dsp:sp>
    <dsp:sp modelId="{3A05BB09-E80C-495A-B834-5032ACD4AF41}">
      <dsp:nvSpPr>
        <dsp:cNvPr id="0" name=""/>
        <dsp:cNvSpPr/>
      </dsp:nvSpPr>
      <dsp:spPr>
        <a:xfrm>
          <a:off x="280022" y="2761533"/>
          <a:ext cx="3920308"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44500">
            <a:lnSpc>
              <a:spcPct val="90000"/>
            </a:lnSpc>
            <a:spcBef>
              <a:spcPct val="0"/>
            </a:spcBef>
            <a:spcAft>
              <a:spcPct val="35000"/>
            </a:spcAft>
            <a:buNone/>
          </a:pPr>
          <a:r>
            <a:rPr lang="en-GB" sz="1000" kern="1200"/>
            <a:t>Elastic Integration</a:t>
          </a:r>
        </a:p>
      </dsp:txBody>
      <dsp:txXfrm>
        <a:off x="294432" y="2775943"/>
        <a:ext cx="3891488" cy="266380"/>
      </dsp:txXfrm>
    </dsp:sp>
    <dsp:sp modelId="{4C4BC2D3-0446-4D64-91FE-A31A8ACEA62F}">
      <dsp:nvSpPr>
        <dsp:cNvPr id="0" name=""/>
        <dsp:cNvSpPr/>
      </dsp:nvSpPr>
      <dsp:spPr>
        <a:xfrm>
          <a:off x="0" y="3677733"/>
          <a:ext cx="5600441" cy="567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08280" rIns="434656"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With synchronous calls, the client connection is opened till response is received and could make implementation at server end complex and potentially impact the user experience</a:t>
          </a:r>
        </a:p>
      </dsp:txBody>
      <dsp:txXfrm>
        <a:off x="0" y="3677733"/>
        <a:ext cx="5600441" cy="567000"/>
      </dsp:txXfrm>
    </dsp:sp>
    <dsp:sp modelId="{DC6D047B-2DF3-47C8-A649-A402D3379788}">
      <dsp:nvSpPr>
        <dsp:cNvPr id="0" name=""/>
        <dsp:cNvSpPr/>
      </dsp:nvSpPr>
      <dsp:spPr>
        <a:xfrm>
          <a:off x="280022" y="3530133"/>
          <a:ext cx="3920308"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44500">
            <a:lnSpc>
              <a:spcPct val="90000"/>
            </a:lnSpc>
            <a:spcBef>
              <a:spcPct val="0"/>
            </a:spcBef>
            <a:spcAft>
              <a:spcPct val="35000"/>
            </a:spcAft>
            <a:buNone/>
          </a:pPr>
          <a:r>
            <a:rPr lang="en-GB" sz="1000" kern="1200"/>
            <a:t>Limit synchronous integrations</a:t>
          </a:r>
        </a:p>
      </dsp:txBody>
      <dsp:txXfrm>
        <a:off x="294432" y="3544543"/>
        <a:ext cx="3891488" cy="266380"/>
      </dsp:txXfrm>
    </dsp:sp>
    <dsp:sp modelId="{22633698-BC24-4D9D-8217-694C2C5E3E2A}">
      <dsp:nvSpPr>
        <dsp:cNvPr id="0" name=""/>
        <dsp:cNvSpPr/>
      </dsp:nvSpPr>
      <dsp:spPr>
        <a:xfrm>
          <a:off x="0" y="4446333"/>
          <a:ext cx="5600441" cy="724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08280" rIns="434656"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Leverage the use of the available connectors, such as the SAP connector, where applicable</a:t>
          </a:r>
        </a:p>
        <a:p>
          <a:pPr marL="57150" lvl="1" indent="-57150" algn="l" defTabSz="444500">
            <a:lnSpc>
              <a:spcPct val="90000"/>
            </a:lnSpc>
            <a:spcBef>
              <a:spcPct val="0"/>
            </a:spcBef>
            <a:spcAft>
              <a:spcPct val="15000"/>
            </a:spcAft>
            <a:buChar char="•"/>
          </a:pPr>
          <a:r>
            <a:rPr lang="en-GB" sz="1000" kern="1200"/>
            <a:t>Use the managed connectors or create a standardize custom connector using the pre-published API’s</a:t>
          </a:r>
        </a:p>
      </dsp:txBody>
      <dsp:txXfrm>
        <a:off x="0" y="4446333"/>
        <a:ext cx="5600441" cy="724500"/>
      </dsp:txXfrm>
    </dsp:sp>
    <dsp:sp modelId="{139E8343-A442-42F1-A2DF-8A07BEADAB71}">
      <dsp:nvSpPr>
        <dsp:cNvPr id="0" name=""/>
        <dsp:cNvSpPr/>
      </dsp:nvSpPr>
      <dsp:spPr>
        <a:xfrm>
          <a:off x="280022" y="4298733"/>
          <a:ext cx="3920308"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44500">
            <a:lnSpc>
              <a:spcPct val="90000"/>
            </a:lnSpc>
            <a:spcBef>
              <a:spcPct val="0"/>
            </a:spcBef>
            <a:spcAft>
              <a:spcPct val="35000"/>
            </a:spcAft>
            <a:buNone/>
          </a:pPr>
          <a:r>
            <a:rPr lang="en-GB" sz="1000" kern="1200"/>
            <a:t>Standardize Connectivity</a:t>
          </a:r>
        </a:p>
      </dsp:txBody>
      <dsp:txXfrm>
        <a:off x="294432" y="4313143"/>
        <a:ext cx="3891488"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D3A83-F91E-49EE-B601-8159C25CFB56}">
      <dsp:nvSpPr>
        <dsp:cNvPr id="0" name=""/>
        <dsp:cNvSpPr/>
      </dsp:nvSpPr>
      <dsp:spPr>
        <a:xfrm>
          <a:off x="0" y="432581"/>
          <a:ext cx="5600441" cy="10048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29108" rIns="434656" bIns="78232" numCol="1" spcCol="1270" anchor="t" anchorCtr="0">
          <a:noAutofit/>
        </a:bodyPr>
        <a:lstStyle/>
        <a:p>
          <a:pPr marL="57150" lvl="1" indent="-57150" algn="l" defTabSz="488950">
            <a:lnSpc>
              <a:spcPct val="90000"/>
            </a:lnSpc>
            <a:spcBef>
              <a:spcPct val="0"/>
            </a:spcBef>
            <a:spcAft>
              <a:spcPct val="15000"/>
            </a:spcAft>
            <a:buNone/>
          </a:pPr>
          <a:r>
            <a:rPr lang="en-GB" sz="1100" kern="1200"/>
            <a:t>Secure data at:</a:t>
          </a:r>
        </a:p>
        <a:p>
          <a:pPr marL="114300" lvl="2" indent="-57150" algn="l" defTabSz="488950">
            <a:lnSpc>
              <a:spcPct val="90000"/>
            </a:lnSpc>
            <a:spcBef>
              <a:spcPct val="0"/>
            </a:spcBef>
            <a:spcAft>
              <a:spcPct val="15000"/>
            </a:spcAft>
            <a:buFont typeface="Arial" panose="020B0604020202020204" pitchFamily="34" charset="0"/>
            <a:buChar char="•"/>
          </a:pPr>
          <a:r>
            <a:rPr lang="en-GB" sz="1100" kern="1200"/>
            <a:t>Rest</a:t>
          </a:r>
        </a:p>
        <a:p>
          <a:pPr marL="114300" lvl="2" indent="-57150" algn="l" defTabSz="488950">
            <a:lnSpc>
              <a:spcPct val="90000"/>
            </a:lnSpc>
            <a:spcBef>
              <a:spcPct val="0"/>
            </a:spcBef>
            <a:spcAft>
              <a:spcPct val="15000"/>
            </a:spcAft>
            <a:buFont typeface="Arial" panose="020B0604020202020204" pitchFamily="34" charset="0"/>
            <a:buChar char="•"/>
          </a:pPr>
          <a:r>
            <a:rPr lang="en-GB" sz="1100" kern="1200"/>
            <a:t>In process</a:t>
          </a:r>
        </a:p>
        <a:p>
          <a:pPr marL="114300" lvl="2" indent="-57150" algn="l" defTabSz="488950">
            <a:lnSpc>
              <a:spcPct val="90000"/>
            </a:lnSpc>
            <a:spcBef>
              <a:spcPct val="0"/>
            </a:spcBef>
            <a:spcAft>
              <a:spcPct val="15000"/>
            </a:spcAft>
            <a:buFont typeface="Arial" panose="020B0604020202020204" pitchFamily="34" charset="0"/>
            <a:buChar char="•"/>
          </a:pPr>
          <a:r>
            <a:rPr lang="en-GB" sz="1100" kern="1200"/>
            <a:t>In transit</a:t>
          </a:r>
        </a:p>
      </dsp:txBody>
      <dsp:txXfrm>
        <a:off x="0" y="432581"/>
        <a:ext cx="5600441" cy="1004850"/>
      </dsp:txXfrm>
    </dsp:sp>
    <dsp:sp modelId="{ACF87391-9E4A-44F9-A924-1CA8243C7D4E}">
      <dsp:nvSpPr>
        <dsp:cNvPr id="0" name=""/>
        <dsp:cNvSpPr/>
      </dsp:nvSpPr>
      <dsp:spPr>
        <a:xfrm>
          <a:off x="280022" y="270221"/>
          <a:ext cx="3920308"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88950">
            <a:lnSpc>
              <a:spcPct val="90000"/>
            </a:lnSpc>
            <a:spcBef>
              <a:spcPct val="0"/>
            </a:spcBef>
            <a:spcAft>
              <a:spcPct val="35000"/>
            </a:spcAft>
            <a:buNone/>
          </a:pPr>
          <a:r>
            <a:rPr lang="en-GB" sz="1100" kern="1200"/>
            <a:t>Secure Data</a:t>
          </a:r>
        </a:p>
      </dsp:txBody>
      <dsp:txXfrm>
        <a:off x="295874" y="286073"/>
        <a:ext cx="3888604" cy="293016"/>
      </dsp:txXfrm>
    </dsp:sp>
    <dsp:sp modelId="{E6C0FAB5-6A94-4CC1-806B-4BDA4930795C}">
      <dsp:nvSpPr>
        <dsp:cNvPr id="0" name=""/>
        <dsp:cNvSpPr/>
      </dsp:nvSpPr>
      <dsp:spPr>
        <a:xfrm>
          <a:off x="0" y="1659191"/>
          <a:ext cx="5600441" cy="796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29108" rIns="434656"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For batch load/pull scenarios ensure system performance is not impacted during peak hours</a:t>
          </a:r>
        </a:p>
        <a:p>
          <a:pPr marL="57150" lvl="1" indent="-57150" algn="l" defTabSz="488950">
            <a:lnSpc>
              <a:spcPct val="90000"/>
            </a:lnSpc>
            <a:spcBef>
              <a:spcPct val="0"/>
            </a:spcBef>
            <a:spcAft>
              <a:spcPct val="15000"/>
            </a:spcAft>
            <a:buChar char="•"/>
          </a:pPr>
          <a:r>
            <a:rPr lang="en-GB" sz="1100" kern="1200"/>
            <a:t>Schedule batch pull/push in off-peak hours to ensure optimal performance</a:t>
          </a:r>
        </a:p>
      </dsp:txBody>
      <dsp:txXfrm>
        <a:off x="0" y="1659191"/>
        <a:ext cx="5600441" cy="796950"/>
      </dsp:txXfrm>
    </dsp:sp>
    <dsp:sp modelId="{6A817BF2-77C7-4A01-8DA3-B4317F24AD97}">
      <dsp:nvSpPr>
        <dsp:cNvPr id="0" name=""/>
        <dsp:cNvSpPr/>
      </dsp:nvSpPr>
      <dsp:spPr>
        <a:xfrm>
          <a:off x="280022" y="1496831"/>
          <a:ext cx="3920308"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88950">
            <a:lnSpc>
              <a:spcPct val="90000"/>
            </a:lnSpc>
            <a:spcBef>
              <a:spcPct val="0"/>
            </a:spcBef>
            <a:spcAft>
              <a:spcPct val="35000"/>
            </a:spcAft>
            <a:buNone/>
          </a:pPr>
          <a:r>
            <a:rPr lang="en-GB" sz="1100" kern="1200"/>
            <a:t>Batch load/pull scenarios</a:t>
          </a:r>
        </a:p>
      </dsp:txBody>
      <dsp:txXfrm>
        <a:off x="295874" y="1512683"/>
        <a:ext cx="3888604" cy="293016"/>
      </dsp:txXfrm>
    </dsp:sp>
    <dsp:sp modelId="{C26371CF-A10C-46F8-900D-C0E5EF0F2BBA}">
      <dsp:nvSpPr>
        <dsp:cNvPr id="0" name=""/>
        <dsp:cNvSpPr/>
      </dsp:nvSpPr>
      <dsp:spPr>
        <a:xfrm>
          <a:off x="0" y="2677901"/>
          <a:ext cx="5600441" cy="779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29108" rIns="434656"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Web API’s are standard and proven way to connect to Dynamics. It provides a modern, RESTful web services can be used to interact with data in Dynamics using a wide variety of platforms, programming languages and devices</a:t>
          </a:r>
        </a:p>
      </dsp:txBody>
      <dsp:txXfrm>
        <a:off x="0" y="2677901"/>
        <a:ext cx="5600441" cy="779625"/>
      </dsp:txXfrm>
    </dsp:sp>
    <dsp:sp modelId="{F38A881B-C2B1-4E01-BD2C-C6DC5F72A83A}">
      <dsp:nvSpPr>
        <dsp:cNvPr id="0" name=""/>
        <dsp:cNvSpPr/>
      </dsp:nvSpPr>
      <dsp:spPr>
        <a:xfrm>
          <a:off x="280022" y="2515541"/>
          <a:ext cx="3920308"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88950">
            <a:lnSpc>
              <a:spcPct val="90000"/>
            </a:lnSpc>
            <a:spcBef>
              <a:spcPct val="0"/>
            </a:spcBef>
            <a:spcAft>
              <a:spcPct val="35000"/>
            </a:spcAft>
            <a:buNone/>
          </a:pPr>
          <a:r>
            <a:rPr lang="en-GB" sz="1100" kern="1200"/>
            <a:t>Web API/Rest endpoints for integrating with Dynamics </a:t>
          </a:r>
        </a:p>
      </dsp:txBody>
      <dsp:txXfrm>
        <a:off x="295874" y="2531393"/>
        <a:ext cx="3888604" cy="293016"/>
      </dsp:txXfrm>
    </dsp:sp>
    <dsp:sp modelId="{96DA75AA-D90D-40BC-97E5-0E2A5FBD3D11}">
      <dsp:nvSpPr>
        <dsp:cNvPr id="0" name=""/>
        <dsp:cNvSpPr/>
      </dsp:nvSpPr>
      <dsp:spPr>
        <a:xfrm>
          <a:off x="0" y="3679286"/>
          <a:ext cx="5600441" cy="779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29108" rIns="434656"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Evaluate the ability to sync with Azure AD, which provides a SSO experience and also opportunity to use windows credentials for authentication and authorization in Dynamics</a:t>
          </a:r>
        </a:p>
      </dsp:txBody>
      <dsp:txXfrm>
        <a:off x="0" y="3679286"/>
        <a:ext cx="5600441" cy="779625"/>
      </dsp:txXfrm>
    </dsp:sp>
    <dsp:sp modelId="{53CA93C3-89E4-48F8-A645-8A697737FAF7}">
      <dsp:nvSpPr>
        <dsp:cNvPr id="0" name=""/>
        <dsp:cNvSpPr/>
      </dsp:nvSpPr>
      <dsp:spPr>
        <a:xfrm>
          <a:off x="280022" y="3516926"/>
          <a:ext cx="3920308"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88950">
            <a:lnSpc>
              <a:spcPct val="90000"/>
            </a:lnSpc>
            <a:spcBef>
              <a:spcPct val="0"/>
            </a:spcBef>
            <a:spcAft>
              <a:spcPct val="35000"/>
            </a:spcAft>
            <a:buNone/>
          </a:pPr>
          <a:r>
            <a:rPr lang="en-GB" sz="1100" kern="1200"/>
            <a:t>Azure AD for authentication with Dynamics </a:t>
          </a:r>
        </a:p>
      </dsp:txBody>
      <dsp:txXfrm>
        <a:off x="295874" y="3532778"/>
        <a:ext cx="3888604" cy="293016"/>
      </dsp:txXfrm>
    </dsp:sp>
    <dsp:sp modelId="{141F40C1-4A57-4957-B809-7404E038DA90}">
      <dsp:nvSpPr>
        <dsp:cNvPr id="0" name=""/>
        <dsp:cNvSpPr/>
      </dsp:nvSpPr>
      <dsp:spPr>
        <a:xfrm>
          <a:off x="0" y="4680671"/>
          <a:ext cx="5600441" cy="4677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56" tIns="229108" rIns="434656" bIns="78232" numCol="1" spcCol="1270" anchor="t" anchorCtr="0">
          <a:noAutofit/>
        </a:bodyPr>
        <a:lstStyle/>
        <a:p>
          <a:pPr marL="57150" lvl="1" indent="-57150" algn="l" defTabSz="488950">
            <a:lnSpc>
              <a:spcPct val="90000"/>
            </a:lnSpc>
            <a:spcBef>
              <a:spcPct val="0"/>
            </a:spcBef>
            <a:spcAft>
              <a:spcPct val="15000"/>
            </a:spcAft>
            <a:buChar char="•"/>
          </a:pPr>
          <a:r>
            <a:rPr lang="en-GB" sz="1100" kern="1200"/>
            <a:t>Stub based development could lead to quality issues and should be avoided</a:t>
          </a:r>
        </a:p>
      </dsp:txBody>
      <dsp:txXfrm>
        <a:off x="0" y="4680671"/>
        <a:ext cx="5600441" cy="467775"/>
      </dsp:txXfrm>
    </dsp:sp>
    <dsp:sp modelId="{D57DD061-D857-48E0-AA50-FD93B638A212}">
      <dsp:nvSpPr>
        <dsp:cNvPr id="0" name=""/>
        <dsp:cNvSpPr/>
      </dsp:nvSpPr>
      <dsp:spPr>
        <a:xfrm>
          <a:off x="280022" y="4518311"/>
          <a:ext cx="3920308"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78" tIns="0" rIns="148178" bIns="0" numCol="1" spcCol="1270" anchor="ctr" anchorCtr="0">
          <a:noAutofit/>
        </a:bodyPr>
        <a:lstStyle/>
        <a:p>
          <a:pPr marL="0" lvl="0" indent="0" algn="l" defTabSz="488950">
            <a:lnSpc>
              <a:spcPct val="90000"/>
            </a:lnSpc>
            <a:spcBef>
              <a:spcPct val="0"/>
            </a:spcBef>
            <a:spcAft>
              <a:spcPct val="35000"/>
            </a:spcAft>
            <a:buNone/>
          </a:pPr>
          <a:r>
            <a:rPr lang="en-GB" sz="1100" kern="1200"/>
            <a:t>Minimise the use of Stubs during development and Testing</a:t>
          </a:r>
        </a:p>
      </dsp:txBody>
      <dsp:txXfrm>
        <a:off x="295874" y="4534163"/>
        <a:ext cx="388860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F3BC8-D7B4-4EE9-B377-6475E056317B}" type="datetimeFigureOut">
              <a:rPr lang="en-CA" smtClean="0"/>
              <a:t>2019-11-20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BD70C-B89A-4660-AADB-FE88B8D8770B}" type="slidenum">
              <a:rPr lang="en-CA" smtClean="0"/>
              <a:t>‹#›</a:t>
            </a:fld>
            <a:endParaRPr lang="en-CA"/>
          </a:p>
        </p:txBody>
      </p:sp>
    </p:spTree>
    <p:extLst>
      <p:ext uri="{BB962C8B-B14F-4D97-AF65-F5344CB8AC3E}">
        <p14:creationId xmlns:p14="http://schemas.microsoft.com/office/powerpoint/2010/main" val="54136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6463-7156-4CAD-A28B-266C76733681}" type="slidenum">
              <a:rPr lang="en-US" smtClean="0"/>
              <a:t>1</a:t>
            </a:fld>
            <a:endParaRPr lang="en-US"/>
          </a:p>
        </p:txBody>
      </p:sp>
    </p:spTree>
    <p:extLst>
      <p:ext uri="{BB962C8B-B14F-4D97-AF65-F5344CB8AC3E}">
        <p14:creationId xmlns:p14="http://schemas.microsoft.com/office/powerpoint/2010/main" val="1741244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6463-7156-4CAD-A28B-266C76733681}" type="slidenum">
              <a:rPr lang="en-US" smtClean="0"/>
              <a:t>13</a:t>
            </a:fld>
            <a:endParaRPr lang="en-US"/>
          </a:p>
        </p:txBody>
      </p:sp>
    </p:spTree>
    <p:extLst>
      <p:ext uri="{BB962C8B-B14F-4D97-AF65-F5344CB8AC3E}">
        <p14:creationId xmlns:p14="http://schemas.microsoft.com/office/powerpoint/2010/main" val="3846547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Any On-Premise inbound API interactions are executed through SML (Service Mediation Layer) authenticating using API Key presented in the heather of the http request</a:t>
            </a:r>
          </a:p>
        </p:txBody>
      </p:sp>
      <p:sp>
        <p:nvSpPr>
          <p:cNvPr id="4" name="Slide Number Placeholder 3"/>
          <p:cNvSpPr>
            <a:spLocks noGrp="1"/>
          </p:cNvSpPr>
          <p:nvPr>
            <p:ph type="sldNum" sz="quarter" idx="5"/>
          </p:nvPr>
        </p:nvSpPr>
        <p:spPr/>
        <p:txBody>
          <a:bodyPr/>
          <a:lstStyle/>
          <a:p>
            <a:fld id="{EC9EB113-7290-4886-9CE2-B789B5C8DAA5}" type="slidenum">
              <a:rPr lang="en-GB" smtClean="0"/>
              <a:t>18</a:t>
            </a:fld>
            <a:endParaRPr lang="en-GB"/>
          </a:p>
        </p:txBody>
      </p:sp>
    </p:spTree>
    <p:extLst>
      <p:ext uri="{BB962C8B-B14F-4D97-AF65-F5344CB8AC3E}">
        <p14:creationId xmlns:p14="http://schemas.microsoft.com/office/powerpoint/2010/main" val="411521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B388C-58EC-4797-8B1A-65FF70A0F4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0797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6463-7156-4CAD-A28B-266C76733681}" type="slidenum">
              <a:rPr lang="en-US" smtClean="0"/>
              <a:t>20</a:t>
            </a:fld>
            <a:endParaRPr lang="en-US"/>
          </a:p>
        </p:txBody>
      </p:sp>
    </p:spTree>
    <p:extLst>
      <p:ext uri="{BB962C8B-B14F-4D97-AF65-F5344CB8AC3E}">
        <p14:creationId xmlns:p14="http://schemas.microsoft.com/office/powerpoint/2010/main" val="3045768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11/20/2019 12:59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750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11/20/2019 12:59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53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6463-7156-4CAD-A28B-266C76733681}" type="slidenum">
              <a:rPr lang="en-US" smtClean="0"/>
              <a:t>2</a:t>
            </a:fld>
            <a:endParaRPr lang="en-US"/>
          </a:p>
        </p:txBody>
      </p:sp>
    </p:spTree>
    <p:extLst>
      <p:ext uri="{BB962C8B-B14F-4D97-AF65-F5344CB8AC3E}">
        <p14:creationId xmlns:p14="http://schemas.microsoft.com/office/powerpoint/2010/main" val="354289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46463-7156-4CAD-A28B-266C76733681}" type="slidenum">
              <a:rPr lang="en-US" smtClean="0"/>
              <a:t>3</a:t>
            </a:fld>
            <a:endParaRPr lang="en-US"/>
          </a:p>
        </p:txBody>
      </p:sp>
    </p:spTree>
    <p:extLst>
      <p:ext uri="{BB962C8B-B14F-4D97-AF65-F5344CB8AC3E}">
        <p14:creationId xmlns:p14="http://schemas.microsoft.com/office/powerpoint/2010/main" val="337193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Deliver Industry standard CDMs and accelerator packs for prioritized industries. </a:t>
            </a:r>
            <a:r>
              <a:rPr lang="en-US" sz="1200" b="0" i="0" kern="1200">
                <a:solidFill>
                  <a:schemeClr val="tx1"/>
                </a:solidFill>
                <a:effectLst/>
                <a:latin typeface="+mn-lt"/>
                <a:ea typeface="+mn-ea"/>
                <a:cs typeface="+mn-cs"/>
              </a:rPr>
              <a:t>data model, pre-configured dashboards, workflow processes and sample data to get you started.</a:t>
            </a:r>
            <a:endParaRPr lang="en-US"/>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11/20/2019 12:59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443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what ODI looks like:</a:t>
            </a:r>
          </a:p>
          <a:p>
            <a:pPr marL="171450" indent="-171450">
              <a:buFont typeface="Arial" panose="020B0604020202020204" pitchFamily="34" charset="0"/>
              <a:buChar char="•"/>
            </a:pPr>
            <a:r>
              <a:rPr lang="en-US"/>
              <a:t>A foundation of a single data storage.  All desired customer data natively flows into this data lake – focused on Analytics data, with the ability to pull in transactional data</a:t>
            </a:r>
          </a:p>
          <a:p>
            <a:pPr marL="171450" indent="-171450">
              <a:buFont typeface="Arial" panose="020B0604020202020204" pitchFamily="34" charset="0"/>
              <a:buChar char="•"/>
            </a:pPr>
            <a:r>
              <a:rPr lang="en-US"/>
              <a:t>As data flows into the storage, a single, shared data model organizes the data and makes it useable for, data enrichment, creating a unified profile, </a:t>
            </a:r>
            <a:r>
              <a:rPr lang="en-US" err="1"/>
              <a:t>etc</a:t>
            </a:r>
            <a:endParaRPr lang="en-US"/>
          </a:p>
          <a:p>
            <a:pPr marL="171450" indent="-171450">
              <a:buFont typeface="Arial" panose="020B0604020202020204" pitchFamily="34" charset="0"/>
              <a:buChar char="•"/>
            </a:pPr>
            <a:r>
              <a:rPr lang="en-US"/>
              <a:t>With that in place, native applications can pull in desired data or entities, such as customer profiles to take action</a:t>
            </a:r>
          </a:p>
          <a:p>
            <a:pPr marL="171450" indent="-171450">
              <a:buFont typeface="Arial" panose="020B0604020202020204" pitchFamily="34" charset="0"/>
              <a:buChar char="•"/>
            </a:pPr>
            <a:endParaRPr lang="en-US"/>
          </a:p>
          <a:p>
            <a:pPr marL="0" indent="0">
              <a:buFont typeface="Arial" panose="020B0604020202020204" pitchFamily="34" charset="0"/>
              <a:buNone/>
            </a:pPr>
            <a:r>
              <a:rPr lang="en-US" b="1"/>
              <a:t>Transition:  This can apply to any customer use case</a:t>
            </a:r>
          </a:p>
          <a:p>
            <a:endParaRPr lang="en-US"/>
          </a:p>
          <a:p>
            <a:endParaRPr lang="en-US"/>
          </a:p>
        </p:txBody>
      </p:sp>
      <p:sp>
        <p:nvSpPr>
          <p:cNvPr id="4" name="Slide Number Placeholder 3"/>
          <p:cNvSpPr>
            <a:spLocks noGrp="1"/>
          </p:cNvSpPr>
          <p:nvPr>
            <p:ph type="sldNum" sz="quarter" idx="10"/>
          </p:nvPr>
        </p:nvSpPr>
        <p:spPr/>
        <p:txBody>
          <a:bodyPr/>
          <a:lstStyle/>
          <a:p>
            <a:fld id="{519B244D-249E-4CA3-A810-57671085E3E6}" type="slidenum">
              <a:rPr lang="en-US" smtClean="0"/>
              <a:t>5</a:t>
            </a:fld>
            <a:endParaRPr lang="en-US"/>
          </a:p>
        </p:txBody>
      </p:sp>
    </p:spTree>
    <p:extLst>
      <p:ext uri="{BB962C8B-B14F-4D97-AF65-F5344CB8AC3E}">
        <p14:creationId xmlns:p14="http://schemas.microsoft.com/office/powerpoint/2010/main" val="243326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A3A8375A-3A0D-440A-9017-12DF62895A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0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A3A8375A-3A0D-440A-9017-12DF62895A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462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A3A8375A-3A0D-440A-9017-12DF62895A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664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11/20/2019 12:59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56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AB0E-1A51-43B8-8638-A2B16A362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580EF55-DCE5-4097-8FF0-5DEF623A9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27AD0-8872-4FD6-935D-3031E7CBC29F}"/>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5" name="Footer Placeholder 4">
            <a:extLst>
              <a:ext uri="{FF2B5EF4-FFF2-40B4-BE49-F238E27FC236}">
                <a16:creationId xmlns:a16="http://schemas.microsoft.com/office/drawing/2014/main" id="{B799EBAF-FFDC-4FD5-9DC3-7214FFDA68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9AD99A-F0E3-4445-A7B3-8B02851B2B67}"/>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316830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8D97-9E49-4B23-A42E-7C4D19E0BE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49C9FE-9BC4-4BBE-B7D2-626DCDE9BB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6A0A20-9F30-4671-88B7-7B30B021087D}"/>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5" name="Footer Placeholder 4">
            <a:extLst>
              <a:ext uri="{FF2B5EF4-FFF2-40B4-BE49-F238E27FC236}">
                <a16:creationId xmlns:a16="http://schemas.microsoft.com/office/drawing/2014/main" id="{6A239402-408D-4383-A01D-DD69A810C5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61610-2FD2-49EC-B819-FC1F3BE807AA}"/>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428851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40583-1A9F-4C18-8229-75F3F470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5CE7B4B-8778-48B3-B202-6110E5879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016EB1-4874-42A4-B516-D6796500C5AF}"/>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5" name="Footer Placeholder 4">
            <a:extLst>
              <a:ext uri="{FF2B5EF4-FFF2-40B4-BE49-F238E27FC236}">
                <a16:creationId xmlns:a16="http://schemas.microsoft.com/office/drawing/2014/main" id="{A50B0EF1-01B3-4A22-8C51-E3420A8C32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6DE769-8283-4EF9-A242-B72C6CD913A0}"/>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623650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0368" y="-40704"/>
            <a:ext cx="10505225" cy="6998096"/>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863" y="-40704"/>
            <a:ext cx="2570081" cy="6998096"/>
          </a:xfrm>
          <a:prstGeom prst="rect">
            <a:avLst/>
          </a:prstGeom>
        </p:spPr>
      </p:pic>
      <p:sp>
        <p:nvSpPr>
          <p:cNvPr id="9" name="TextBox 8"/>
          <p:cNvSpPr txBox="1"/>
          <p:nvPr userDrawn="1"/>
        </p:nvSpPr>
        <p:spPr>
          <a:xfrm>
            <a:off x="0" y="1944415"/>
            <a:ext cx="6521470" cy="2648607"/>
          </a:xfrm>
          <a:prstGeom prst="rect">
            <a:avLst/>
          </a:prstGeom>
          <a:solidFill>
            <a:srgbClr val="002060">
              <a:alpha val="90000"/>
            </a:srgbClr>
          </a:solidFill>
        </p:spPr>
        <p:txBody>
          <a:bodyPr wrap="square" rtlCol="0">
            <a:noAutofit/>
          </a:bodyPr>
          <a:lstStyle/>
          <a:p>
            <a:endParaRPr lang="en-US"/>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10013136" y="6235082"/>
            <a:ext cx="1853043" cy="396948"/>
          </a:xfrm>
          <a:prstGeom prst="rect">
            <a:avLst/>
          </a:prstGeom>
        </p:spPr>
      </p:pic>
    </p:spTree>
    <p:extLst>
      <p:ext uri="{BB962C8B-B14F-4D97-AF65-F5344CB8AC3E}">
        <p14:creationId xmlns:p14="http://schemas.microsoft.com/office/powerpoint/2010/main" val="1922968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3BCFEDA-14BB-4650-884E-1A94DFD5745D}" type="datetime1">
              <a:rPr lang="en-US" smtClean="0">
                <a:solidFill>
                  <a:srgbClr val="E5E8E8">
                    <a:lumMod val="75000"/>
                  </a:srgbClr>
                </a:solidFill>
              </a:rPr>
              <a:t>11/20/2019</a:t>
            </a:fld>
            <a:endParaRPr>
              <a:solidFill>
                <a:srgbClr val="E5E8E8">
                  <a:lumMod val="75000"/>
                </a:srgbClr>
              </a:solidFill>
            </a:endParaRPr>
          </a:p>
        </p:txBody>
      </p:sp>
      <p:sp>
        <p:nvSpPr>
          <p:cNvPr id="4" name="Footer Placeholder 3"/>
          <p:cNvSpPr>
            <a:spLocks noGrp="1"/>
          </p:cNvSpPr>
          <p:nvPr>
            <p:ph type="ftr" sz="quarter" idx="11"/>
          </p:nvPr>
        </p:nvSpPr>
        <p:spPr/>
        <p:txBody>
          <a:bodyPr/>
          <a:lstStyle/>
          <a:p>
            <a:endParaRPr>
              <a:solidFill>
                <a:srgbClr val="E5E8E8">
                  <a:lumMod val="75000"/>
                </a:srgbClr>
              </a:solidFill>
            </a:endParaRPr>
          </a:p>
        </p:txBody>
      </p:sp>
      <p:sp>
        <p:nvSpPr>
          <p:cNvPr id="5" name="Slide Number Placeholder 4"/>
          <p:cNvSpPr>
            <a:spLocks noGrp="1"/>
          </p:cNvSpPr>
          <p:nvPr>
            <p:ph type="sldNum" sz="quarter" idx="12"/>
          </p:nvPr>
        </p:nvSpPr>
        <p:spPr>
          <a:xfrm>
            <a:off x="9448800" y="6404025"/>
            <a:ext cx="2743200" cy="365125"/>
          </a:xfrm>
        </p:spPr>
        <p:txBody>
          <a:bodyPr/>
          <a:lstStyle/>
          <a:p>
            <a:fld id="{00DE720E-C72B-42F0-AD69-52D60E3C605E}" type="slidenum">
              <a:rPr>
                <a:solidFill>
                  <a:srgbClr val="E5E8E8">
                    <a:lumMod val="75000"/>
                  </a:srgbClr>
                </a:solidFill>
              </a:rPr>
              <a:pPr/>
              <a:t>‹#›</a:t>
            </a:fld>
            <a:endParaRPr>
              <a:solidFill>
                <a:srgbClr val="E5E8E8">
                  <a:lumMod val="75000"/>
                </a:srgbClr>
              </a:solidFill>
            </a:endParaRPr>
          </a:p>
        </p:txBody>
      </p:sp>
      <p:sp>
        <p:nvSpPr>
          <p:cNvPr id="6" name="Text Placeholder 7"/>
          <p:cNvSpPr>
            <a:spLocks noGrp="1"/>
          </p:cNvSpPr>
          <p:nvPr>
            <p:ph type="body" sz="quarter" idx="13" hasCustomPrompt="1"/>
          </p:nvPr>
        </p:nvSpPr>
        <p:spPr>
          <a:xfrm>
            <a:off x="609600" y="1133856"/>
            <a:ext cx="10972801"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9938" y="6503035"/>
            <a:ext cx="914400" cy="194945"/>
          </a:xfrm>
          <a:prstGeom prst="rect">
            <a:avLst/>
          </a:prstGeom>
          <a:noFill/>
        </p:spPr>
      </p:pic>
    </p:spTree>
    <p:extLst>
      <p:ext uri="{BB962C8B-B14F-4D97-AF65-F5344CB8AC3E}">
        <p14:creationId xmlns:p14="http://schemas.microsoft.com/office/powerpoint/2010/main" val="25690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221067-7218-41EA-840D-99AE65F99141}"/>
              </a:ext>
            </a:extLst>
          </p:cNvPr>
          <p:cNvSpPr>
            <a:spLocks noGrp="1"/>
          </p:cNvSpPr>
          <p:nvPr>
            <p:ph type="title"/>
          </p:nvPr>
        </p:nvSpPr>
        <p:spPr>
          <a:xfrm>
            <a:off x="571500" y="203202"/>
            <a:ext cx="11049000" cy="926842"/>
          </a:xfrm>
        </p:spPr>
        <p:txBody>
          <a:bodyPr/>
          <a:lstStyle>
            <a:lvl1pPr>
              <a:defRPr sz="3600">
                <a:solidFill>
                  <a:schemeClr val="tx2"/>
                </a:solidFill>
              </a:defRPr>
            </a:lvl1pPr>
          </a:lstStyle>
          <a:p>
            <a:r>
              <a:rPr lang="en-US"/>
              <a:t>Click to edit Master title style</a:t>
            </a:r>
          </a:p>
        </p:txBody>
      </p:sp>
      <p:sp>
        <p:nvSpPr>
          <p:cNvPr id="16" name="Date Placeholder 15">
            <a:extLst>
              <a:ext uri="{FF2B5EF4-FFF2-40B4-BE49-F238E27FC236}">
                <a16:creationId xmlns:a16="http://schemas.microsoft.com/office/drawing/2014/main" id="{C850E35A-CA9A-4669-BADE-B20FA6234E7D}"/>
              </a:ext>
            </a:extLst>
          </p:cNvPr>
          <p:cNvSpPr>
            <a:spLocks noGrp="1"/>
          </p:cNvSpPr>
          <p:nvPr>
            <p:ph type="dt" sz="half" idx="11"/>
          </p:nvPr>
        </p:nvSpPr>
        <p:spPr>
          <a:xfrm>
            <a:off x="571500" y="6298037"/>
            <a:ext cx="2743200" cy="255164"/>
          </a:xfrm>
          <a:prstGeom prst="rect">
            <a:avLst/>
          </a:prstGeom>
        </p:spPr>
        <p:txBody>
          <a:bodyPr/>
          <a:lstStyle/>
          <a:p>
            <a:fld id="{E91775ED-E2F7-4F7A-AE0A-A63851486C94}" type="datetime1">
              <a:rPr lang="en-US" smtClean="0"/>
              <a:t>11/20/2019</a:t>
            </a:fld>
            <a:endParaRPr lang="en-US"/>
          </a:p>
        </p:txBody>
      </p:sp>
      <p:sp>
        <p:nvSpPr>
          <p:cNvPr id="17" name="Footer Placeholder 16">
            <a:extLst>
              <a:ext uri="{FF2B5EF4-FFF2-40B4-BE49-F238E27FC236}">
                <a16:creationId xmlns:a16="http://schemas.microsoft.com/office/drawing/2014/main" id="{ABAA7D79-089E-4250-8439-1405DBD7E316}"/>
              </a:ext>
            </a:extLst>
          </p:cNvPr>
          <p:cNvSpPr>
            <a:spLocks noGrp="1"/>
          </p:cNvSpPr>
          <p:nvPr>
            <p:ph type="ftr" sz="quarter" idx="12"/>
          </p:nvPr>
        </p:nvSpPr>
        <p:spPr>
          <a:xfrm>
            <a:off x="571500" y="6298037"/>
            <a:ext cx="4114800" cy="255164"/>
          </a:xfrm>
        </p:spPr>
        <p:txBody>
          <a:bodyPr lIns="0" rIns="0"/>
          <a:lstStyle>
            <a:lvl1pPr>
              <a:defRPr>
                <a:solidFill>
                  <a:schemeClr val="tx1"/>
                </a:solidFill>
              </a:defRPr>
            </a:lvl1pPr>
          </a:lstStyle>
          <a:p>
            <a:r>
              <a:rPr lang="en-US"/>
              <a:t>Microsoft Confidential</a:t>
            </a:r>
          </a:p>
        </p:txBody>
      </p:sp>
      <p:sp>
        <p:nvSpPr>
          <p:cNvPr id="18" name="Slide Number Placeholder 17">
            <a:extLst>
              <a:ext uri="{FF2B5EF4-FFF2-40B4-BE49-F238E27FC236}">
                <a16:creationId xmlns:a16="http://schemas.microsoft.com/office/drawing/2014/main" id="{0113F1F0-D156-4D5B-A63C-7C22B98ABE09}"/>
              </a:ext>
            </a:extLst>
          </p:cNvPr>
          <p:cNvSpPr>
            <a:spLocks noGrp="1"/>
          </p:cNvSpPr>
          <p:nvPr>
            <p:ph type="sldNum" sz="quarter" idx="13"/>
          </p:nvPr>
        </p:nvSpPr>
        <p:spPr/>
        <p:txBody>
          <a:bodyPr/>
          <a:lstStyle/>
          <a:p>
            <a:fld id="{A2579C5A-60BC-4D75-B1A6-A5280FB061BA}" type="slidenum">
              <a:rPr lang="en-US" smtClean="0"/>
              <a:pPr/>
              <a:t>‹#›</a:t>
            </a:fld>
            <a:endParaRPr lang="en-US"/>
          </a:p>
        </p:txBody>
      </p:sp>
    </p:spTree>
    <p:extLst>
      <p:ext uri="{BB962C8B-B14F-4D97-AF65-F5344CB8AC3E}">
        <p14:creationId xmlns:p14="http://schemas.microsoft.com/office/powerpoint/2010/main" val="41094898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8AA8-4A79-46B0-803B-14AD52A7883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B35860-6DA4-4900-B96C-17668EE51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0D00B7-36B4-47CB-920C-481319DEE2CE}"/>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5" name="Footer Placeholder 4">
            <a:extLst>
              <a:ext uri="{FF2B5EF4-FFF2-40B4-BE49-F238E27FC236}">
                <a16:creationId xmlns:a16="http://schemas.microsoft.com/office/drawing/2014/main" id="{EA294AB6-B5FC-4CF8-9433-0E9DCDAA76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E45E76-FBA7-4226-8D1E-55108619BAA5}"/>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197791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758C-30FC-4EB9-8ABD-ACA772045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06309B-1D25-4649-956D-56F2D50E00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95649-FD51-4C8B-9E87-89D2201EEC7D}"/>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5" name="Footer Placeholder 4">
            <a:extLst>
              <a:ext uri="{FF2B5EF4-FFF2-40B4-BE49-F238E27FC236}">
                <a16:creationId xmlns:a16="http://schemas.microsoft.com/office/drawing/2014/main" id="{1F5140A3-BA2D-4A86-95CC-F94EAC5D41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29EA09-E0B7-40B7-AF5E-546A7A087B85}"/>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264232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03B4-77AD-4A91-B6D9-3C23CEB883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A397CA4-D749-493C-85E0-157553D95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D60CBBA-F1C7-4439-AA9C-CD0ECC958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40E770C-04DA-450B-B8D1-BADF7B075C94}"/>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6" name="Footer Placeholder 5">
            <a:extLst>
              <a:ext uri="{FF2B5EF4-FFF2-40B4-BE49-F238E27FC236}">
                <a16:creationId xmlns:a16="http://schemas.microsoft.com/office/drawing/2014/main" id="{7FF528C9-1D6D-4AEF-858B-3E34C46D61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0ED55D1-093C-4B8A-A7BB-15156EB3BD6F}"/>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41874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0E5C-2579-4738-85AD-3223E069432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1D706A-8C3C-4071-9EBB-A19D97375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733E-C486-4718-BCDC-3B1BEF5A25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EA783E-11A6-4DAA-A210-952E755B7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0C9A1-CA15-4CD3-91B1-E64DC6A87E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E2F476C-F44E-415B-B00B-F44399082EBA}"/>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8" name="Footer Placeholder 7">
            <a:extLst>
              <a:ext uri="{FF2B5EF4-FFF2-40B4-BE49-F238E27FC236}">
                <a16:creationId xmlns:a16="http://schemas.microsoft.com/office/drawing/2014/main" id="{8286AD12-40DE-43B6-B4EC-2A7B8F10E89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62ABD46-B032-445B-8103-F73408143AF4}"/>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374331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E2AB-0E5C-4D3E-A3E2-6288307A226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BD29697-34F5-41F8-9452-F2FD1B545611}"/>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4" name="Footer Placeholder 3">
            <a:extLst>
              <a:ext uri="{FF2B5EF4-FFF2-40B4-BE49-F238E27FC236}">
                <a16:creationId xmlns:a16="http://schemas.microsoft.com/office/drawing/2014/main" id="{3F6F21B0-8D0A-4928-950C-8F26C4F6A04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F89C196-4694-4281-8D7C-885CEC81834F}"/>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421432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99E0A-160F-4178-9743-270F759C88C3}"/>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3" name="Footer Placeholder 2">
            <a:extLst>
              <a:ext uri="{FF2B5EF4-FFF2-40B4-BE49-F238E27FC236}">
                <a16:creationId xmlns:a16="http://schemas.microsoft.com/office/drawing/2014/main" id="{94EE86C0-6494-4AD8-A44A-ED90F67608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BEE9628-40B2-4D0B-91A4-AC15A5D1ABB4}"/>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326072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7D87-08C4-4EF5-A54F-E48ADAE9E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608660F-9734-4597-8D66-45295DE22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9B26328-A2DA-4B4C-B6A6-F1CAA452E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C75F0-5819-4516-A3E6-111996A515B3}"/>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6" name="Footer Placeholder 5">
            <a:extLst>
              <a:ext uri="{FF2B5EF4-FFF2-40B4-BE49-F238E27FC236}">
                <a16:creationId xmlns:a16="http://schemas.microsoft.com/office/drawing/2014/main" id="{B910242C-5348-4FF2-B3CD-FB4A20D09D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328DD5-FFAA-472B-AB0C-19FA60D4D571}"/>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208011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0975-118F-4487-B70C-4233E6773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08652DF-0157-416F-91B0-FE2F69559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3463514-6348-4A5E-AB1D-DAF47B996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613E7-42C5-4509-A908-59E320F60809}"/>
              </a:ext>
            </a:extLst>
          </p:cNvPr>
          <p:cNvSpPr>
            <a:spLocks noGrp="1"/>
          </p:cNvSpPr>
          <p:nvPr>
            <p:ph type="dt" sz="half" idx="10"/>
          </p:nvPr>
        </p:nvSpPr>
        <p:spPr/>
        <p:txBody>
          <a:bodyPr/>
          <a:lstStyle/>
          <a:p>
            <a:fld id="{5192647A-B2D0-45B6-A337-47AD26E9F995}" type="datetimeFigureOut">
              <a:rPr lang="en-CA" smtClean="0"/>
              <a:t>2019-11-20</a:t>
            </a:fld>
            <a:endParaRPr lang="en-CA"/>
          </a:p>
        </p:txBody>
      </p:sp>
      <p:sp>
        <p:nvSpPr>
          <p:cNvPr id="6" name="Footer Placeholder 5">
            <a:extLst>
              <a:ext uri="{FF2B5EF4-FFF2-40B4-BE49-F238E27FC236}">
                <a16:creationId xmlns:a16="http://schemas.microsoft.com/office/drawing/2014/main" id="{6F05EE8C-3368-4E2D-BC3B-C5E39BFA1D8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3F691DF-8521-4049-BED4-892B25D592CF}"/>
              </a:ext>
            </a:extLst>
          </p:cNvPr>
          <p:cNvSpPr>
            <a:spLocks noGrp="1"/>
          </p:cNvSpPr>
          <p:nvPr>
            <p:ph type="sldNum" sz="quarter" idx="12"/>
          </p:nvPr>
        </p:nvSpPr>
        <p:spPr/>
        <p:txBody>
          <a:bodyPr/>
          <a:lstStyle/>
          <a:p>
            <a:fld id="{71F140F4-06E4-49D1-B73B-18F66B22F251}" type="slidenum">
              <a:rPr lang="en-CA" smtClean="0"/>
              <a:t>‹#›</a:t>
            </a:fld>
            <a:endParaRPr lang="en-CA"/>
          </a:p>
        </p:txBody>
      </p:sp>
    </p:spTree>
    <p:extLst>
      <p:ext uri="{BB962C8B-B14F-4D97-AF65-F5344CB8AC3E}">
        <p14:creationId xmlns:p14="http://schemas.microsoft.com/office/powerpoint/2010/main" val="332204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3DF69-7FB7-4085-8E77-F8F1C1E99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1D8552-BBC7-4686-823D-1A4A0E9FA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E1CC43-62BB-4C5D-B43A-EA8AF2AA6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2647A-B2D0-45B6-A337-47AD26E9F995}" type="datetimeFigureOut">
              <a:rPr lang="en-CA" smtClean="0"/>
              <a:t>2019-11-20</a:t>
            </a:fld>
            <a:endParaRPr lang="en-CA"/>
          </a:p>
        </p:txBody>
      </p:sp>
      <p:sp>
        <p:nvSpPr>
          <p:cNvPr id="5" name="Footer Placeholder 4">
            <a:extLst>
              <a:ext uri="{FF2B5EF4-FFF2-40B4-BE49-F238E27FC236}">
                <a16:creationId xmlns:a16="http://schemas.microsoft.com/office/drawing/2014/main" id="{9B80158E-DA00-4EB2-A171-FF177ECF0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BBD160E-6288-43CB-8CA2-ADD1662A13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140F4-06E4-49D1-B73B-18F66B22F251}" type="slidenum">
              <a:rPr lang="en-CA" smtClean="0"/>
              <a:t>‹#›</a:t>
            </a:fld>
            <a:endParaRPr lang="en-CA"/>
          </a:p>
        </p:txBody>
      </p:sp>
    </p:spTree>
    <p:extLst>
      <p:ext uri="{BB962C8B-B14F-4D97-AF65-F5344CB8AC3E}">
        <p14:creationId xmlns:p14="http://schemas.microsoft.com/office/powerpoint/2010/main" val="406973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ustralia.flow.microsoft.com/en-us/connectors/shared_dynamicscrmonline/dynamics-36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emf"/><Relationship Id="rId7" Type="http://schemas.openxmlformats.org/officeDocument/2006/relationships/image" Target="../media/image40.emf"/><Relationship Id="rId12" Type="http://schemas.openxmlformats.org/officeDocument/2006/relationships/image" Target="../media/image45.emf"/><Relationship Id="rId17" Type="http://schemas.openxmlformats.org/officeDocument/2006/relationships/image" Target="../media/image50.png"/><Relationship Id="rId25" Type="http://schemas.openxmlformats.org/officeDocument/2006/relationships/image" Target="../media/image58.emf"/><Relationship Id="rId2" Type="http://schemas.openxmlformats.org/officeDocument/2006/relationships/notesSlide" Target="../notesSlides/notesSlide10.xml"/><Relationship Id="rId16" Type="http://schemas.openxmlformats.org/officeDocument/2006/relationships/image" Target="../media/image49.svg"/><Relationship Id="rId20" Type="http://schemas.openxmlformats.org/officeDocument/2006/relationships/image" Target="../media/image53.emf"/><Relationship Id="rId29" Type="http://schemas.openxmlformats.org/officeDocument/2006/relationships/image" Target="../media/image62.emf"/><Relationship Id="rId1" Type="http://schemas.openxmlformats.org/officeDocument/2006/relationships/slideLayout" Target="../slideLayouts/slideLayout13.xml"/><Relationship Id="rId6" Type="http://schemas.openxmlformats.org/officeDocument/2006/relationships/image" Target="../media/image39.emf"/><Relationship Id="rId11" Type="http://schemas.openxmlformats.org/officeDocument/2006/relationships/image" Target="../media/image44.emf"/><Relationship Id="rId24" Type="http://schemas.openxmlformats.org/officeDocument/2006/relationships/image" Target="../media/image57.emf"/><Relationship Id="rId5" Type="http://schemas.openxmlformats.org/officeDocument/2006/relationships/image" Target="../media/image38.emf"/><Relationship Id="rId15" Type="http://schemas.openxmlformats.org/officeDocument/2006/relationships/image" Target="../media/image48.png"/><Relationship Id="rId23" Type="http://schemas.openxmlformats.org/officeDocument/2006/relationships/image" Target="../media/image56.emf"/><Relationship Id="rId28" Type="http://schemas.openxmlformats.org/officeDocument/2006/relationships/image" Target="../media/image61.emf"/><Relationship Id="rId10" Type="http://schemas.openxmlformats.org/officeDocument/2006/relationships/image" Target="../media/image43.emf"/><Relationship Id="rId19" Type="http://schemas.openxmlformats.org/officeDocument/2006/relationships/image" Target="../media/image52.svg"/><Relationship Id="rId4" Type="http://schemas.openxmlformats.org/officeDocument/2006/relationships/image" Target="../media/image37.png"/><Relationship Id="rId9" Type="http://schemas.openxmlformats.org/officeDocument/2006/relationships/image" Target="../media/image42.emf"/><Relationship Id="rId14" Type="http://schemas.openxmlformats.org/officeDocument/2006/relationships/image" Target="../media/image47.sv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hyperlink" Target="https://docs.microsoft.com/en-us/azure/logic-apps/logic-apps-using-sap-connector"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3.jpg"/><Relationship Id="rId7"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stralia.flow.microsoft.com/en-us/connectors/shared_dynamicscrmonline/dynamics-36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hyperlink" Target="https://australia.flow.microsoft.com/en-us/connectors/shared_dynamicscrmonline/dynamics-36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hyperlink" Target="https://aka.ms/cdm" TargetMode="External"/><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8.xml"/><Relationship Id="rId16" Type="http://schemas.openxmlformats.org/officeDocument/2006/relationships/image" Target="../media/image34.svg"/><Relationship Id="rId1" Type="http://schemas.openxmlformats.org/officeDocument/2006/relationships/slideLayout" Target="../slideLayouts/slideLayout14.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253" y="2510476"/>
            <a:ext cx="6147043" cy="700237"/>
          </a:xfrm>
          <a:prstGeom prst="rect">
            <a:avLst/>
          </a:prstGeom>
        </p:spPr>
        <p:txBody>
          <a:bodyPr anchor="t">
            <a:noAutofit/>
          </a:bodyPr>
          <a:lstStyle>
            <a:lvl1pPr algn="l" defTabSz="914400" rtl="0" eaLnBrk="1" latinLnBrk="0" hangingPunct="1">
              <a:lnSpc>
                <a:spcPct val="90000"/>
              </a:lnSpc>
              <a:spcBef>
                <a:spcPct val="0"/>
              </a:spcBef>
              <a:buNone/>
              <a:defRPr sz="40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US" sz="3600">
                <a:solidFill>
                  <a:schemeClr val="bg1"/>
                </a:solidFill>
              </a:rPr>
              <a:t>FS– SAP Industry Accelerator </a:t>
            </a:r>
            <a:endParaRPr lang="en-US"/>
          </a:p>
          <a:p>
            <a:endParaRPr lang="en-US" sz="3600">
              <a:solidFill>
                <a:schemeClr val="bg1"/>
              </a:solidFill>
            </a:endParaRPr>
          </a:p>
          <a:p>
            <a:endParaRPr lang="en-US" sz="3600">
              <a:solidFill>
                <a:schemeClr val="bg1"/>
              </a:solidFill>
            </a:endParaRPr>
          </a:p>
          <a:p>
            <a:endParaRPr lang="en-US" sz="3600">
              <a:solidFill>
                <a:schemeClr val="bg1"/>
              </a:solidFill>
            </a:endParaRPr>
          </a:p>
          <a:p>
            <a:endParaRPr lang="en-US" sz="3000">
              <a:solidFill>
                <a:schemeClr val="bg1"/>
              </a:solidFill>
            </a:endParaRPr>
          </a:p>
          <a:p>
            <a:endParaRPr lang="en-US" sz="5000">
              <a:solidFill>
                <a:schemeClr val="bg1"/>
              </a:solidFill>
            </a:endParaRPr>
          </a:p>
        </p:txBody>
      </p:sp>
      <p:sp>
        <p:nvSpPr>
          <p:cNvPr id="6" name="Title 1">
            <a:extLst>
              <a:ext uri="{FF2B5EF4-FFF2-40B4-BE49-F238E27FC236}">
                <a16:creationId xmlns:a16="http://schemas.microsoft.com/office/drawing/2014/main" id="{EE9E3E9C-5AD5-4714-8346-B63F3C593801}"/>
              </a:ext>
            </a:extLst>
          </p:cNvPr>
          <p:cNvSpPr txBox="1">
            <a:spLocks/>
          </p:cNvSpPr>
          <p:nvPr/>
        </p:nvSpPr>
        <p:spPr>
          <a:xfrm>
            <a:off x="116774" y="3556651"/>
            <a:ext cx="6147043" cy="700237"/>
          </a:xfrm>
          <a:prstGeom prst="rect">
            <a:avLst/>
          </a:prstGeom>
        </p:spPr>
        <p:txBody>
          <a:bodyPr anchor="t">
            <a:noAutofit/>
          </a:bodyPr>
          <a:lstStyle>
            <a:lvl1pPr algn="l" defTabSz="914400" rtl="0" eaLnBrk="1" latinLnBrk="0" hangingPunct="1">
              <a:lnSpc>
                <a:spcPct val="90000"/>
              </a:lnSpc>
              <a:spcBef>
                <a:spcPct val="0"/>
              </a:spcBef>
              <a:buNone/>
              <a:defRPr sz="40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US" sz="2000">
                <a:solidFill>
                  <a:schemeClr val="bg1"/>
                </a:solidFill>
              </a:rPr>
              <a:t>MCS - Democratizing Digital </a:t>
            </a:r>
            <a:endParaRPr lang="en-US" sz="2000"/>
          </a:p>
          <a:p>
            <a:endParaRPr lang="en-US" sz="3600">
              <a:solidFill>
                <a:schemeClr val="bg1"/>
              </a:solidFill>
            </a:endParaRPr>
          </a:p>
          <a:p>
            <a:endParaRPr lang="en-US" sz="3600">
              <a:solidFill>
                <a:schemeClr val="bg1"/>
              </a:solidFill>
            </a:endParaRPr>
          </a:p>
          <a:p>
            <a:endParaRPr lang="en-US" sz="5000">
              <a:solidFill>
                <a:schemeClr val="bg1"/>
              </a:solidFill>
            </a:endParaRPr>
          </a:p>
        </p:txBody>
      </p:sp>
    </p:spTree>
    <p:extLst>
      <p:ext uri="{BB962C8B-B14F-4D97-AF65-F5344CB8AC3E}">
        <p14:creationId xmlns:p14="http://schemas.microsoft.com/office/powerpoint/2010/main" val="98602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12C3457-6D82-42FE-9018-EC3B96564761}"/>
              </a:ext>
            </a:extLst>
          </p:cNvPr>
          <p:cNvSpPr/>
          <p:nvPr/>
        </p:nvSpPr>
        <p:spPr>
          <a:xfrm>
            <a:off x="8849865" y="3697820"/>
            <a:ext cx="1731995" cy="2394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BD0E421-A52B-475A-9E48-30991E8DE9B6}"/>
              </a:ext>
            </a:extLst>
          </p:cNvPr>
          <p:cNvSpPr>
            <a:spLocks noGrp="1"/>
          </p:cNvSpPr>
          <p:nvPr>
            <p:ph idx="1"/>
          </p:nvPr>
        </p:nvSpPr>
        <p:spPr>
          <a:xfrm>
            <a:off x="265657" y="690271"/>
            <a:ext cx="11020720" cy="2141330"/>
          </a:xfrm>
        </p:spPr>
        <p:txBody>
          <a:bodyPr>
            <a:noAutofit/>
          </a:bodyPr>
          <a:lstStyle/>
          <a:p>
            <a:pPr defTabSz="1088232">
              <a:lnSpc>
                <a:spcPct val="120000"/>
              </a:lnSpc>
              <a:defRPr/>
            </a:pPr>
            <a:r>
              <a:rPr lang="en-US" sz="1800" b="1" u="sng">
                <a:solidFill>
                  <a:srgbClr val="1A1A1A"/>
                </a:solidFill>
                <a:latin typeface="Segoe UI Semilight" panose="020B0402040204020203" pitchFamily="34" charset="0"/>
                <a:cs typeface="Segoe UI Semilight" panose="020B0402040204020203" pitchFamily="34" charset="0"/>
              </a:rPr>
              <a:t>Business entities,</a:t>
            </a:r>
            <a:r>
              <a:rPr lang="en-US" sz="1800">
                <a:solidFill>
                  <a:srgbClr val="1A1A1A"/>
                </a:solidFill>
                <a:latin typeface="Segoe UI Semilight" panose="020B0402040204020203" pitchFamily="34" charset="0"/>
                <a:cs typeface="Segoe UI Semilight" panose="020B0402040204020203" pitchFamily="34" charset="0"/>
              </a:rPr>
              <a:t> organized into </a:t>
            </a:r>
            <a:r>
              <a:rPr lang="en-US" sz="1800" b="1" u="sng">
                <a:solidFill>
                  <a:srgbClr val="1A1A1A"/>
                </a:solidFill>
                <a:latin typeface="Segoe UI Semilight" panose="020B0402040204020203" pitchFamily="34" charset="0"/>
                <a:cs typeface="Segoe UI Semilight" panose="020B0402040204020203" pitchFamily="34" charset="0"/>
              </a:rPr>
              <a:t>modules</a:t>
            </a:r>
            <a:r>
              <a:rPr lang="en-US" sz="1800">
                <a:solidFill>
                  <a:srgbClr val="1A1A1A"/>
                </a:solidFill>
                <a:latin typeface="Segoe UI Semilight" panose="020B0402040204020203" pitchFamily="34" charset="0"/>
                <a:cs typeface="Segoe UI Semilight" panose="020B0402040204020203" pitchFamily="34" charset="0"/>
              </a:rPr>
              <a:t> such as Core (CDM), Dynamics and SAP ISU</a:t>
            </a:r>
          </a:p>
          <a:p>
            <a:pPr defTabSz="1088232">
              <a:lnSpc>
                <a:spcPct val="120000"/>
              </a:lnSpc>
              <a:defRPr/>
            </a:pPr>
            <a:r>
              <a:rPr lang="en-US" sz="1800">
                <a:solidFill>
                  <a:srgbClr val="1A1A1A"/>
                </a:solidFill>
                <a:latin typeface="Segoe UI Semilight" panose="020B0402040204020203" pitchFamily="34" charset="0"/>
                <a:cs typeface="Segoe UI Semilight" panose="020B0402040204020203" pitchFamily="34" charset="0"/>
              </a:rPr>
              <a:t>These entities are representations of </a:t>
            </a:r>
            <a:r>
              <a:rPr lang="en-US" sz="1800" b="1" u="sng">
                <a:solidFill>
                  <a:srgbClr val="1A1A1A"/>
                </a:solidFill>
                <a:latin typeface="Segoe UI Semilight" panose="020B0402040204020203" pitchFamily="34" charset="0"/>
                <a:cs typeface="Segoe UI Semilight" panose="020B0402040204020203" pitchFamily="34" charset="0"/>
              </a:rPr>
              <a:t>commonly used concepts</a:t>
            </a:r>
            <a:r>
              <a:rPr lang="en-US" sz="1800">
                <a:solidFill>
                  <a:srgbClr val="1A1A1A"/>
                </a:solidFill>
                <a:latin typeface="Segoe UI Semilight" panose="020B0402040204020203" pitchFamily="34" charset="0"/>
                <a:cs typeface="Segoe UI Semilight" panose="020B0402040204020203" pitchFamily="34" charset="0"/>
              </a:rPr>
              <a:t>  (i.e. Account) and are </a:t>
            </a:r>
            <a:r>
              <a:rPr lang="en-US" sz="1800" b="1" u="sng">
                <a:solidFill>
                  <a:srgbClr val="1A1A1A"/>
                </a:solidFill>
                <a:latin typeface="Segoe UI Semilight" panose="020B0402040204020203" pitchFamily="34" charset="0"/>
                <a:cs typeface="Segoe UI Semilight" panose="020B0402040204020203" pitchFamily="34" charset="0"/>
              </a:rPr>
              <a:t>extensible</a:t>
            </a:r>
            <a:r>
              <a:rPr lang="en-US" sz="1800">
                <a:solidFill>
                  <a:srgbClr val="1A1A1A"/>
                </a:solidFill>
                <a:latin typeface="Segoe UI Semilight" panose="020B0402040204020203" pitchFamily="34" charset="0"/>
                <a:cs typeface="Segoe UI Semilight" panose="020B0402040204020203" pitchFamily="34" charset="0"/>
              </a:rPr>
              <a:t> </a:t>
            </a:r>
            <a:endParaRPr lang="en-US" sz="1800">
              <a:latin typeface="Segoe UI Semilight" panose="020B0402040204020203" pitchFamily="34" charset="0"/>
              <a:cs typeface="Segoe UI Semilight" panose="020B0402040204020203" pitchFamily="34" charset="0"/>
            </a:endParaRPr>
          </a:p>
          <a:p>
            <a:pPr>
              <a:lnSpc>
                <a:spcPct val="120000"/>
              </a:lnSpc>
            </a:pPr>
            <a:r>
              <a:rPr lang="en-US" sz="1800">
                <a:latin typeface="Segoe UI Semilight" panose="020B0402040204020203" pitchFamily="34" charset="0"/>
                <a:cs typeface="Segoe UI Semilight" panose="020B0402040204020203" pitchFamily="34" charset="0"/>
              </a:rPr>
              <a:t>Each entity has a set of </a:t>
            </a:r>
            <a:r>
              <a:rPr lang="en-US" sz="1800" b="1" u="sng">
                <a:latin typeface="Segoe UI Semilight" panose="020B0402040204020203" pitchFamily="34" charset="0"/>
                <a:cs typeface="Segoe UI Semilight" panose="020B0402040204020203" pitchFamily="34" charset="0"/>
              </a:rPr>
              <a:t>attributes</a:t>
            </a:r>
            <a:r>
              <a:rPr lang="en-US" sz="1800">
                <a:latin typeface="Segoe UI Semilight" panose="020B0402040204020203" pitchFamily="34" charset="0"/>
                <a:cs typeface="Segoe UI Semilight" panose="020B0402040204020203" pitchFamily="34" charset="0"/>
              </a:rPr>
              <a:t> and </a:t>
            </a:r>
            <a:r>
              <a:rPr lang="en-US" sz="1800" b="1" u="sng">
                <a:latin typeface="Segoe UI Semilight" panose="020B0402040204020203" pitchFamily="34" charset="0"/>
                <a:cs typeface="Segoe UI Semilight" panose="020B0402040204020203" pitchFamily="34" charset="0"/>
              </a:rPr>
              <a:t>metadata</a:t>
            </a:r>
            <a:r>
              <a:rPr lang="en-US" sz="1800">
                <a:latin typeface="Segoe UI Semilight" panose="020B0402040204020203" pitchFamily="34" charset="0"/>
                <a:cs typeface="Segoe UI Semilight" panose="020B0402040204020203" pitchFamily="34" charset="0"/>
              </a:rPr>
              <a:t> (including </a:t>
            </a:r>
            <a:r>
              <a:rPr lang="en-US" sz="1800" b="1" u="sng">
                <a:latin typeface="Segoe UI Semilight" panose="020B0402040204020203" pitchFamily="34" charset="0"/>
                <a:cs typeface="Segoe UI Semilight" panose="020B0402040204020203" pitchFamily="34" charset="0"/>
              </a:rPr>
              <a:t>semantic metadata</a:t>
            </a:r>
            <a:r>
              <a:rPr lang="en-US" sz="1800">
                <a:latin typeface="Segoe UI Semilight" panose="020B0402040204020203" pitchFamily="34" charset="0"/>
                <a:cs typeface="Segoe UI Semilight" panose="020B0402040204020203" pitchFamily="34" charset="0"/>
              </a:rPr>
              <a:t>)</a:t>
            </a:r>
          </a:p>
          <a:p>
            <a:pPr>
              <a:lnSpc>
                <a:spcPct val="120000"/>
              </a:lnSpc>
            </a:pPr>
            <a:r>
              <a:rPr lang="en-US" sz="1800">
                <a:latin typeface="Segoe UI Semilight" panose="020B0402040204020203" pitchFamily="34" charset="0"/>
                <a:cs typeface="Segoe UI Semilight" panose="020B0402040204020203" pitchFamily="34" charset="0"/>
              </a:rPr>
              <a:t>Entities may have </a:t>
            </a:r>
            <a:r>
              <a:rPr lang="en-US" sz="1800" b="1" u="sng">
                <a:latin typeface="Segoe UI Semilight" panose="020B0402040204020203" pitchFamily="34" charset="0"/>
                <a:cs typeface="Segoe UI Semilight" panose="020B0402040204020203" pitchFamily="34" charset="0"/>
              </a:rPr>
              <a:t>relationships</a:t>
            </a:r>
            <a:r>
              <a:rPr lang="en-US" sz="1800">
                <a:latin typeface="Segoe UI Semilight" panose="020B0402040204020203" pitchFamily="34" charset="0"/>
                <a:cs typeface="Segoe UI Semilight" panose="020B0402040204020203" pitchFamily="34" charset="0"/>
              </a:rPr>
              <a:t> to 0-N other entities</a:t>
            </a:r>
          </a:p>
        </p:txBody>
      </p:sp>
      <p:sp>
        <p:nvSpPr>
          <p:cNvPr id="5" name="Rectangle 4">
            <a:extLst>
              <a:ext uri="{FF2B5EF4-FFF2-40B4-BE49-F238E27FC236}">
                <a16:creationId xmlns:a16="http://schemas.microsoft.com/office/drawing/2014/main" id="{174A11AA-E1E4-44AD-A7FF-3846A1DC8949}"/>
              </a:ext>
            </a:extLst>
          </p:cNvPr>
          <p:cNvSpPr/>
          <p:nvPr/>
        </p:nvSpPr>
        <p:spPr>
          <a:xfrm>
            <a:off x="412951" y="2577547"/>
            <a:ext cx="11168297" cy="4173363"/>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D83664E-9F2D-4D5D-A2B4-2B85864096D1}"/>
              </a:ext>
            </a:extLst>
          </p:cNvPr>
          <p:cNvSpPr/>
          <p:nvPr/>
        </p:nvSpPr>
        <p:spPr>
          <a:xfrm>
            <a:off x="610752" y="2780664"/>
            <a:ext cx="10735260" cy="363437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B6AEBF7-72F3-472B-8052-E52933B95B2A}"/>
              </a:ext>
            </a:extLst>
          </p:cNvPr>
          <p:cNvSpPr txBox="1"/>
          <p:nvPr/>
        </p:nvSpPr>
        <p:spPr>
          <a:xfrm>
            <a:off x="1212469" y="2877792"/>
            <a:ext cx="1206631"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Core (CDM)</a:t>
            </a:r>
          </a:p>
        </p:txBody>
      </p:sp>
      <p:sp>
        <p:nvSpPr>
          <p:cNvPr id="38" name="Rectangle 37">
            <a:extLst>
              <a:ext uri="{FF2B5EF4-FFF2-40B4-BE49-F238E27FC236}">
                <a16:creationId xmlns:a16="http://schemas.microsoft.com/office/drawing/2014/main" id="{D0C1AB16-8188-4062-AFCF-EABC85EE3EBA}"/>
              </a:ext>
            </a:extLst>
          </p:cNvPr>
          <p:cNvSpPr/>
          <p:nvPr/>
        </p:nvSpPr>
        <p:spPr>
          <a:xfrm>
            <a:off x="2476116" y="3237833"/>
            <a:ext cx="4494527" cy="3177201"/>
          </a:xfrm>
          <a:prstGeom prst="rect">
            <a:avLst/>
          </a:prstGeom>
          <a:solidFill>
            <a:srgbClr val="CAD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49ED14BE-42DF-4967-BB64-38D1251A5946}"/>
              </a:ext>
            </a:extLst>
          </p:cNvPr>
          <p:cNvSpPr/>
          <p:nvPr/>
        </p:nvSpPr>
        <p:spPr>
          <a:xfrm>
            <a:off x="4106689" y="3867405"/>
            <a:ext cx="1325860" cy="2394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9BFE87D8-3EE3-4A75-8E42-0F38A507236D}"/>
              </a:ext>
            </a:extLst>
          </p:cNvPr>
          <p:cNvSpPr txBox="1"/>
          <p:nvPr/>
        </p:nvSpPr>
        <p:spPr>
          <a:xfrm>
            <a:off x="2737646" y="3364295"/>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Dynamics</a:t>
            </a:r>
          </a:p>
        </p:txBody>
      </p:sp>
      <p:sp>
        <p:nvSpPr>
          <p:cNvPr id="9" name="TextBox 8">
            <a:extLst>
              <a:ext uri="{FF2B5EF4-FFF2-40B4-BE49-F238E27FC236}">
                <a16:creationId xmlns:a16="http://schemas.microsoft.com/office/drawing/2014/main" id="{CAAB7728-0613-4F54-A636-A5CB655E154B}"/>
              </a:ext>
            </a:extLst>
          </p:cNvPr>
          <p:cNvSpPr txBox="1"/>
          <p:nvPr/>
        </p:nvSpPr>
        <p:spPr>
          <a:xfrm>
            <a:off x="4193960" y="3854112"/>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     FS</a:t>
            </a:r>
          </a:p>
        </p:txBody>
      </p:sp>
      <p:sp>
        <p:nvSpPr>
          <p:cNvPr id="11" name="TextBox 10">
            <a:extLst>
              <a:ext uri="{FF2B5EF4-FFF2-40B4-BE49-F238E27FC236}">
                <a16:creationId xmlns:a16="http://schemas.microsoft.com/office/drawing/2014/main" id="{8B658699-CCE1-47F7-8D57-0F8C14C33063}"/>
              </a:ext>
            </a:extLst>
          </p:cNvPr>
          <p:cNvSpPr txBox="1"/>
          <p:nvPr/>
        </p:nvSpPr>
        <p:spPr>
          <a:xfrm>
            <a:off x="1235409" y="3364295"/>
            <a:ext cx="1033272" cy="338554"/>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p:txBody>
      </p:sp>
      <p:sp>
        <p:nvSpPr>
          <p:cNvPr id="12" name="TextBox 11">
            <a:extLst>
              <a:ext uri="{FF2B5EF4-FFF2-40B4-BE49-F238E27FC236}">
                <a16:creationId xmlns:a16="http://schemas.microsoft.com/office/drawing/2014/main" id="{0F9384B8-75DC-4F89-BEA8-A75478FE2BA1}"/>
              </a:ext>
            </a:extLst>
          </p:cNvPr>
          <p:cNvSpPr txBox="1"/>
          <p:nvPr/>
        </p:nvSpPr>
        <p:spPr>
          <a:xfrm>
            <a:off x="1231879" y="3867152"/>
            <a:ext cx="1033272" cy="338554"/>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Contact</a:t>
            </a:r>
          </a:p>
        </p:txBody>
      </p:sp>
      <p:sp>
        <p:nvSpPr>
          <p:cNvPr id="43" name="Rectangle 42">
            <a:extLst>
              <a:ext uri="{FF2B5EF4-FFF2-40B4-BE49-F238E27FC236}">
                <a16:creationId xmlns:a16="http://schemas.microsoft.com/office/drawing/2014/main" id="{40341D40-B0D2-4F57-BE82-9787D06EC666}"/>
              </a:ext>
            </a:extLst>
          </p:cNvPr>
          <p:cNvSpPr/>
          <p:nvPr/>
        </p:nvSpPr>
        <p:spPr>
          <a:xfrm>
            <a:off x="5559173" y="3850133"/>
            <a:ext cx="1310541" cy="245735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63CBAC8-A5C3-41EC-930E-C7940D556D0B}"/>
              </a:ext>
            </a:extLst>
          </p:cNvPr>
          <p:cNvSpPr txBox="1"/>
          <p:nvPr/>
        </p:nvSpPr>
        <p:spPr>
          <a:xfrm>
            <a:off x="2798949" y="3898627"/>
            <a:ext cx="1033272" cy="338554"/>
          </a:xfrm>
          <a:prstGeom prst="rect">
            <a:avLst/>
          </a:prstGeom>
          <a:solidFill>
            <a:srgbClr val="CAD8EE"/>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Address</a:t>
            </a:r>
          </a:p>
        </p:txBody>
      </p:sp>
      <p:sp>
        <p:nvSpPr>
          <p:cNvPr id="16" name="TextBox 15">
            <a:extLst>
              <a:ext uri="{FF2B5EF4-FFF2-40B4-BE49-F238E27FC236}">
                <a16:creationId xmlns:a16="http://schemas.microsoft.com/office/drawing/2014/main" id="{B8332007-DB70-4080-8193-0C6C8DF8FAD4}"/>
              </a:ext>
            </a:extLst>
          </p:cNvPr>
          <p:cNvSpPr txBox="1"/>
          <p:nvPr/>
        </p:nvSpPr>
        <p:spPr>
          <a:xfrm>
            <a:off x="4203822" y="4261794"/>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Work Order</a:t>
            </a:r>
          </a:p>
        </p:txBody>
      </p:sp>
      <p:sp>
        <p:nvSpPr>
          <p:cNvPr id="17" name="TextBox 16">
            <a:extLst>
              <a:ext uri="{FF2B5EF4-FFF2-40B4-BE49-F238E27FC236}">
                <a16:creationId xmlns:a16="http://schemas.microsoft.com/office/drawing/2014/main" id="{24DA4A49-CBF7-4D58-A15F-6D82C528EF93}"/>
              </a:ext>
            </a:extLst>
          </p:cNvPr>
          <p:cNvSpPr txBox="1"/>
          <p:nvPr/>
        </p:nvSpPr>
        <p:spPr>
          <a:xfrm>
            <a:off x="4193994" y="4658731"/>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lumMod val="75000"/>
                    <a:lumOff val="25000"/>
                  </a:prstClr>
                </a:solidFill>
                <a:latin typeface="Calibri" panose="020F0502020204030204"/>
              </a:rPr>
              <a:t>Scheduling</a:t>
            </a:r>
          </a:p>
        </p:txBody>
      </p:sp>
      <p:sp>
        <p:nvSpPr>
          <p:cNvPr id="22" name="TextBox 21">
            <a:extLst>
              <a:ext uri="{FF2B5EF4-FFF2-40B4-BE49-F238E27FC236}">
                <a16:creationId xmlns:a16="http://schemas.microsoft.com/office/drawing/2014/main" id="{402E0CA5-9E68-428F-9B90-F25D1D7EB944}"/>
              </a:ext>
            </a:extLst>
          </p:cNvPr>
          <p:cNvSpPr txBox="1"/>
          <p:nvPr/>
        </p:nvSpPr>
        <p:spPr>
          <a:xfrm>
            <a:off x="4220679" y="5080530"/>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Bookings</a:t>
            </a:r>
          </a:p>
        </p:txBody>
      </p:sp>
      <p:sp>
        <p:nvSpPr>
          <p:cNvPr id="28" name="TextBox 27">
            <a:extLst>
              <a:ext uri="{FF2B5EF4-FFF2-40B4-BE49-F238E27FC236}">
                <a16:creationId xmlns:a16="http://schemas.microsoft.com/office/drawing/2014/main" id="{C5F50A6B-7EE8-46F8-9FA8-59AD059C7AD1}"/>
              </a:ext>
            </a:extLst>
          </p:cNvPr>
          <p:cNvSpPr txBox="1"/>
          <p:nvPr/>
        </p:nvSpPr>
        <p:spPr>
          <a:xfrm>
            <a:off x="4193960" y="5592761"/>
            <a:ext cx="1033272" cy="461665"/>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Customer Assets</a:t>
            </a:r>
          </a:p>
        </p:txBody>
      </p:sp>
      <p:sp>
        <p:nvSpPr>
          <p:cNvPr id="29" name="TextBox 28">
            <a:extLst>
              <a:ext uri="{FF2B5EF4-FFF2-40B4-BE49-F238E27FC236}">
                <a16:creationId xmlns:a16="http://schemas.microsoft.com/office/drawing/2014/main" id="{B691C807-983E-43FD-8235-B0FBF8FAE302}"/>
              </a:ext>
            </a:extLst>
          </p:cNvPr>
          <p:cNvSpPr txBox="1"/>
          <p:nvPr/>
        </p:nvSpPr>
        <p:spPr>
          <a:xfrm>
            <a:off x="1212469" y="5388522"/>
            <a:ext cx="1033272" cy="338554"/>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Note</a:t>
            </a:r>
          </a:p>
        </p:txBody>
      </p:sp>
      <p:sp>
        <p:nvSpPr>
          <p:cNvPr id="30" name="TextBox 29">
            <a:extLst>
              <a:ext uri="{FF2B5EF4-FFF2-40B4-BE49-F238E27FC236}">
                <a16:creationId xmlns:a16="http://schemas.microsoft.com/office/drawing/2014/main" id="{C82A34D9-2474-4D91-B4AC-FF13996AC35F}"/>
              </a:ext>
            </a:extLst>
          </p:cNvPr>
          <p:cNvSpPr txBox="1"/>
          <p:nvPr/>
        </p:nvSpPr>
        <p:spPr>
          <a:xfrm>
            <a:off x="2792004" y="4398826"/>
            <a:ext cx="1033272" cy="338554"/>
          </a:xfrm>
          <a:prstGeom prst="rect">
            <a:avLst/>
          </a:prstGeom>
          <a:solidFill>
            <a:srgbClr val="CAD8EE"/>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Asset</a:t>
            </a:r>
          </a:p>
        </p:txBody>
      </p:sp>
      <p:sp>
        <p:nvSpPr>
          <p:cNvPr id="31" name="TextBox 30">
            <a:extLst>
              <a:ext uri="{FF2B5EF4-FFF2-40B4-BE49-F238E27FC236}">
                <a16:creationId xmlns:a16="http://schemas.microsoft.com/office/drawing/2014/main" id="{EACD39A3-6768-49E0-9DF2-7171C9E50BA9}"/>
              </a:ext>
            </a:extLst>
          </p:cNvPr>
          <p:cNvSpPr txBox="1"/>
          <p:nvPr/>
        </p:nvSpPr>
        <p:spPr>
          <a:xfrm>
            <a:off x="2792004" y="4872621"/>
            <a:ext cx="1033272" cy="338554"/>
          </a:xfrm>
          <a:prstGeom prst="rect">
            <a:avLst/>
          </a:prstGeom>
          <a:solidFill>
            <a:srgbClr val="CAD8EE"/>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Product</a:t>
            </a:r>
          </a:p>
        </p:txBody>
      </p:sp>
      <p:sp>
        <p:nvSpPr>
          <p:cNvPr id="32" name="TextBox 31">
            <a:extLst>
              <a:ext uri="{FF2B5EF4-FFF2-40B4-BE49-F238E27FC236}">
                <a16:creationId xmlns:a16="http://schemas.microsoft.com/office/drawing/2014/main" id="{5E64E344-3404-422D-AD85-2D56CB0A2C21}"/>
              </a:ext>
            </a:extLst>
          </p:cNvPr>
          <p:cNvSpPr txBox="1"/>
          <p:nvPr/>
        </p:nvSpPr>
        <p:spPr>
          <a:xfrm>
            <a:off x="5693936" y="3861958"/>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Service</a:t>
            </a:r>
          </a:p>
        </p:txBody>
      </p:sp>
      <p:sp>
        <p:nvSpPr>
          <p:cNvPr id="39" name="TextBox 38">
            <a:extLst>
              <a:ext uri="{FF2B5EF4-FFF2-40B4-BE49-F238E27FC236}">
                <a16:creationId xmlns:a16="http://schemas.microsoft.com/office/drawing/2014/main" id="{DD604B5C-EEEB-4918-8ED8-64747229D8BA}"/>
              </a:ext>
            </a:extLst>
          </p:cNvPr>
          <p:cNvSpPr txBox="1"/>
          <p:nvPr/>
        </p:nvSpPr>
        <p:spPr>
          <a:xfrm>
            <a:off x="5649295" y="4259295"/>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lumMod val="75000"/>
                    <a:lumOff val="25000"/>
                  </a:prstClr>
                </a:solidFill>
                <a:latin typeface="Calibri" panose="020F0502020204030204"/>
              </a:rPr>
              <a:t>Case</a:t>
            </a:r>
          </a:p>
        </p:txBody>
      </p:sp>
      <p:sp>
        <p:nvSpPr>
          <p:cNvPr id="40" name="TextBox 39">
            <a:extLst>
              <a:ext uri="{FF2B5EF4-FFF2-40B4-BE49-F238E27FC236}">
                <a16:creationId xmlns:a16="http://schemas.microsoft.com/office/drawing/2014/main" id="{F6AD1CAF-1532-40DD-82BA-943258904A47}"/>
              </a:ext>
            </a:extLst>
          </p:cNvPr>
          <p:cNvSpPr txBox="1"/>
          <p:nvPr/>
        </p:nvSpPr>
        <p:spPr>
          <a:xfrm>
            <a:off x="5641926" y="4677715"/>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Contracts</a:t>
            </a:r>
          </a:p>
        </p:txBody>
      </p:sp>
      <p:sp>
        <p:nvSpPr>
          <p:cNvPr id="41" name="TextBox 40">
            <a:extLst>
              <a:ext uri="{FF2B5EF4-FFF2-40B4-BE49-F238E27FC236}">
                <a16:creationId xmlns:a16="http://schemas.microsoft.com/office/drawing/2014/main" id="{77D41A7B-DCC3-41DB-8A35-02E755B096E0}"/>
              </a:ext>
            </a:extLst>
          </p:cNvPr>
          <p:cNvSpPr txBox="1"/>
          <p:nvPr/>
        </p:nvSpPr>
        <p:spPr>
          <a:xfrm>
            <a:off x="5647953" y="5080530"/>
            <a:ext cx="1033272" cy="461665"/>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Service Activity</a:t>
            </a:r>
          </a:p>
        </p:txBody>
      </p:sp>
      <p:sp>
        <p:nvSpPr>
          <p:cNvPr id="42" name="TextBox 41">
            <a:extLst>
              <a:ext uri="{FF2B5EF4-FFF2-40B4-BE49-F238E27FC236}">
                <a16:creationId xmlns:a16="http://schemas.microsoft.com/office/drawing/2014/main" id="{DD8D6326-6E7F-414C-BFE1-87D40BAB5C78}"/>
              </a:ext>
            </a:extLst>
          </p:cNvPr>
          <p:cNvSpPr txBox="1"/>
          <p:nvPr/>
        </p:nvSpPr>
        <p:spPr>
          <a:xfrm>
            <a:off x="5656522" y="5725212"/>
            <a:ext cx="95542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lumMod val="75000"/>
                    <a:lumOff val="25000"/>
                  </a:prstClr>
                </a:solidFill>
                <a:latin typeface="Calibri" panose="020F0502020204030204"/>
              </a:rPr>
              <a:t>Work Order</a:t>
            </a:r>
            <a:endPar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52" name="Title 16">
            <a:extLst>
              <a:ext uri="{FF2B5EF4-FFF2-40B4-BE49-F238E27FC236}">
                <a16:creationId xmlns:a16="http://schemas.microsoft.com/office/drawing/2014/main" id="{DE8FC4E9-0927-4E7C-81A8-4BC54621D1FA}"/>
              </a:ext>
            </a:extLst>
          </p:cNvPr>
          <p:cNvSpPr txBox="1">
            <a:spLocks/>
          </p:cNvSpPr>
          <p:nvPr/>
        </p:nvSpPr>
        <p:spPr>
          <a:xfrm>
            <a:off x="184676" y="-11676"/>
            <a:ext cx="11018520" cy="5539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a:solidFill>
                  <a:prstClr val="black"/>
                </a:solidFill>
                <a:latin typeface="Segoe UI Semibold" panose="020B0702040204020203" pitchFamily="34" charset="0"/>
                <a:cs typeface="Segoe UI Semibold" panose="020B0702040204020203" pitchFamily="34" charset="0"/>
              </a:rPr>
              <a:t>Industry Accelerator – Logical </a:t>
            </a:r>
            <a:r>
              <a:rPr kumimoji="0" lang="en-US" sz="3600"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rPr>
              <a:t>Data Model</a:t>
            </a:r>
          </a:p>
        </p:txBody>
      </p:sp>
      <p:sp>
        <p:nvSpPr>
          <p:cNvPr id="58" name="TextBox 57">
            <a:extLst>
              <a:ext uri="{FF2B5EF4-FFF2-40B4-BE49-F238E27FC236}">
                <a16:creationId xmlns:a16="http://schemas.microsoft.com/office/drawing/2014/main" id="{F67FD74C-0AF8-4529-B744-0A0ED0CFA0EC}"/>
              </a:ext>
            </a:extLst>
          </p:cNvPr>
          <p:cNvSpPr txBox="1"/>
          <p:nvPr/>
        </p:nvSpPr>
        <p:spPr>
          <a:xfrm>
            <a:off x="1232713" y="4871108"/>
            <a:ext cx="1033272" cy="338554"/>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prstClr val="black">
                    <a:lumMod val="75000"/>
                    <a:lumOff val="25000"/>
                  </a:prstClr>
                </a:solidFill>
                <a:latin typeface="Calibri" panose="020F0502020204030204"/>
              </a:rPr>
              <a:t>Activity</a:t>
            </a:r>
            <a:endPar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78D697D8-F110-4779-B45F-29DCE0DB65C0}"/>
              </a:ext>
            </a:extLst>
          </p:cNvPr>
          <p:cNvSpPr txBox="1"/>
          <p:nvPr/>
        </p:nvSpPr>
        <p:spPr>
          <a:xfrm>
            <a:off x="1247521" y="4342366"/>
            <a:ext cx="1033272" cy="338554"/>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Email</a:t>
            </a:r>
          </a:p>
        </p:txBody>
      </p:sp>
      <p:sp>
        <p:nvSpPr>
          <p:cNvPr id="45" name="Rectangle 44">
            <a:extLst>
              <a:ext uri="{FF2B5EF4-FFF2-40B4-BE49-F238E27FC236}">
                <a16:creationId xmlns:a16="http://schemas.microsoft.com/office/drawing/2014/main" id="{7E2D82A7-DC05-4C5B-ACC4-71644B95FFAB}"/>
              </a:ext>
            </a:extLst>
          </p:cNvPr>
          <p:cNvSpPr/>
          <p:nvPr/>
        </p:nvSpPr>
        <p:spPr>
          <a:xfrm>
            <a:off x="7130070" y="3237833"/>
            <a:ext cx="4084189" cy="3142023"/>
          </a:xfrm>
          <a:prstGeom prst="rect">
            <a:avLst/>
          </a:prstGeom>
          <a:solidFill>
            <a:srgbClr val="CAD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D07F652-4893-403E-94A1-CB7CBCD201AF}"/>
              </a:ext>
            </a:extLst>
          </p:cNvPr>
          <p:cNvSpPr txBox="1"/>
          <p:nvPr/>
        </p:nvSpPr>
        <p:spPr>
          <a:xfrm>
            <a:off x="7232173" y="3450023"/>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SAP</a:t>
            </a:r>
          </a:p>
        </p:txBody>
      </p:sp>
      <p:sp>
        <p:nvSpPr>
          <p:cNvPr id="47" name="Rectangle 46">
            <a:extLst>
              <a:ext uri="{FF2B5EF4-FFF2-40B4-BE49-F238E27FC236}">
                <a16:creationId xmlns:a16="http://schemas.microsoft.com/office/drawing/2014/main" id="{E26E1F83-92D8-472D-8826-7A02EE826AE2}"/>
              </a:ext>
            </a:extLst>
          </p:cNvPr>
          <p:cNvSpPr/>
          <p:nvPr/>
        </p:nvSpPr>
        <p:spPr>
          <a:xfrm>
            <a:off x="8310289" y="3841598"/>
            <a:ext cx="1325860" cy="2394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38668BCB-24B6-4488-BD29-DD6C5AC181F1}"/>
              </a:ext>
            </a:extLst>
          </p:cNvPr>
          <p:cNvSpPr/>
          <p:nvPr/>
        </p:nvSpPr>
        <p:spPr>
          <a:xfrm>
            <a:off x="9830078" y="3841598"/>
            <a:ext cx="1325860" cy="2394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C3BD1900-A37C-4174-8FDA-4FCFC05CADA5}"/>
              </a:ext>
            </a:extLst>
          </p:cNvPr>
          <p:cNvSpPr txBox="1"/>
          <p:nvPr/>
        </p:nvSpPr>
        <p:spPr>
          <a:xfrm>
            <a:off x="8320151" y="3896407"/>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     ISU</a:t>
            </a:r>
          </a:p>
        </p:txBody>
      </p:sp>
      <p:sp>
        <p:nvSpPr>
          <p:cNvPr id="50" name="TextBox 49">
            <a:extLst>
              <a:ext uri="{FF2B5EF4-FFF2-40B4-BE49-F238E27FC236}">
                <a16:creationId xmlns:a16="http://schemas.microsoft.com/office/drawing/2014/main" id="{91529B99-6250-40E0-90EC-F035F0E4388E}"/>
              </a:ext>
            </a:extLst>
          </p:cNvPr>
          <p:cNvSpPr txBox="1"/>
          <p:nvPr/>
        </p:nvSpPr>
        <p:spPr>
          <a:xfrm>
            <a:off x="9990327" y="3895409"/>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PM</a:t>
            </a:r>
          </a:p>
        </p:txBody>
      </p:sp>
      <p:sp>
        <p:nvSpPr>
          <p:cNvPr id="62" name="TextBox 61">
            <a:extLst>
              <a:ext uri="{FF2B5EF4-FFF2-40B4-BE49-F238E27FC236}">
                <a16:creationId xmlns:a16="http://schemas.microsoft.com/office/drawing/2014/main" id="{186640CA-9E93-463B-B2DB-3D14F203E95D}"/>
              </a:ext>
            </a:extLst>
          </p:cNvPr>
          <p:cNvSpPr txBox="1"/>
          <p:nvPr/>
        </p:nvSpPr>
        <p:spPr>
          <a:xfrm>
            <a:off x="8406830" y="4325955"/>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Notification</a:t>
            </a:r>
          </a:p>
        </p:txBody>
      </p:sp>
      <p:sp>
        <p:nvSpPr>
          <p:cNvPr id="63" name="TextBox 62">
            <a:extLst>
              <a:ext uri="{FF2B5EF4-FFF2-40B4-BE49-F238E27FC236}">
                <a16:creationId xmlns:a16="http://schemas.microsoft.com/office/drawing/2014/main" id="{E3028130-C1D8-46D5-B904-CEC258BD5961}"/>
              </a:ext>
            </a:extLst>
          </p:cNvPr>
          <p:cNvSpPr txBox="1"/>
          <p:nvPr/>
        </p:nvSpPr>
        <p:spPr>
          <a:xfrm>
            <a:off x="8410359" y="5590359"/>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Device</a:t>
            </a:r>
          </a:p>
        </p:txBody>
      </p:sp>
      <p:sp>
        <p:nvSpPr>
          <p:cNvPr id="64" name="TextBox 63">
            <a:extLst>
              <a:ext uri="{FF2B5EF4-FFF2-40B4-BE49-F238E27FC236}">
                <a16:creationId xmlns:a16="http://schemas.microsoft.com/office/drawing/2014/main" id="{A4E8B0E7-61AB-4180-97E1-7C07C721FE07}"/>
              </a:ext>
            </a:extLst>
          </p:cNvPr>
          <p:cNvSpPr txBox="1"/>
          <p:nvPr/>
        </p:nvSpPr>
        <p:spPr>
          <a:xfrm>
            <a:off x="8410359" y="5064632"/>
            <a:ext cx="1033272" cy="461665"/>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lumMod val="75000"/>
                    <a:lumOff val="25000"/>
                  </a:prstClr>
                </a:solidFill>
                <a:latin typeface="Calibri" panose="020F0502020204030204"/>
              </a:rPr>
              <a:t>Connection Object</a:t>
            </a:r>
            <a:endPar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5" name="TextBox 64">
            <a:extLst>
              <a:ext uri="{FF2B5EF4-FFF2-40B4-BE49-F238E27FC236}">
                <a16:creationId xmlns:a16="http://schemas.microsoft.com/office/drawing/2014/main" id="{C9E83881-BBC7-4D30-BFA9-4DCCCBCA004A}"/>
              </a:ext>
            </a:extLst>
          </p:cNvPr>
          <p:cNvSpPr txBox="1"/>
          <p:nvPr/>
        </p:nvSpPr>
        <p:spPr>
          <a:xfrm>
            <a:off x="8406830" y="4709595"/>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Service Order</a:t>
            </a:r>
          </a:p>
        </p:txBody>
      </p:sp>
      <p:sp>
        <p:nvSpPr>
          <p:cNvPr id="66" name="TextBox 65">
            <a:extLst>
              <a:ext uri="{FF2B5EF4-FFF2-40B4-BE49-F238E27FC236}">
                <a16:creationId xmlns:a16="http://schemas.microsoft.com/office/drawing/2014/main" id="{E13380CD-3F07-49F6-A001-72EB13337EE7}"/>
              </a:ext>
            </a:extLst>
          </p:cNvPr>
          <p:cNvSpPr txBox="1"/>
          <p:nvPr/>
        </p:nvSpPr>
        <p:spPr>
          <a:xfrm>
            <a:off x="9993617" y="5903133"/>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Equipment</a:t>
            </a:r>
          </a:p>
        </p:txBody>
      </p:sp>
      <p:sp>
        <p:nvSpPr>
          <p:cNvPr id="67" name="TextBox 66">
            <a:extLst>
              <a:ext uri="{FF2B5EF4-FFF2-40B4-BE49-F238E27FC236}">
                <a16:creationId xmlns:a16="http://schemas.microsoft.com/office/drawing/2014/main" id="{95F6574D-386E-4377-BD92-AB567FC0B734}"/>
              </a:ext>
            </a:extLst>
          </p:cNvPr>
          <p:cNvSpPr txBox="1"/>
          <p:nvPr/>
        </p:nvSpPr>
        <p:spPr>
          <a:xfrm>
            <a:off x="9993617" y="5334276"/>
            <a:ext cx="1033272" cy="461665"/>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Functional Location</a:t>
            </a:r>
          </a:p>
        </p:txBody>
      </p:sp>
      <p:sp>
        <p:nvSpPr>
          <p:cNvPr id="68" name="TextBox 67">
            <a:extLst>
              <a:ext uri="{FF2B5EF4-FFF2-40B4-BE49-F238E27FC236}">
                <a16:creationId xmlns:a16="http://schemas.microsoft.com/office/drawing/2014/main" id="{9ECCA33B-4E3B-4552-9318-A0C7BCC42C47}"/>
              </a:ext>
            </a:extLst>
          </p:cNvPr>
          <p:cNvSpPr txBox="1"/>
          <p:nvPr/>
        </p:nvSpPr>
        <p:spPr>
          <a:xfrm>
            <a:off x="9980551" y="4748182"/>
            <a:ext cx="1033272" cy="461665"/>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Maintenance Order</a:t>
            </a:r>
          </a:p>
        </p:txBody>
      </p:sp>
      <p:sp>
        <p:nvSpPr>
          <p:cNvPr id="69" name="TextBox 68">
            <a:extLst>
              <a:ext uri="{FF2B5EF4-FFF2-40B4-BE49-F238E27FC236}">
                <a16:creationId xmlns:a16="http://schemas.microsoft.com/office/drawing/2014/main" id="{1C26A789-0447-402E-8E53-A225C4672DCA}"/>
              </a:ext>
            </a:extLst>
          </p:cNvPr>
          <p:cNvSpPr txBox="1"/>
          <p:nvPr/>
        </p:nvSpPr>
        <p:spPr>
          <a:xfrm>
            <a:off x="9980551" y="4320850"/>
            <a:ext cx="1033272"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Notification</a:t>
            </a:r>
          </a:p>
        </p:txBody>
      </p:sp>
      <p:sp>
        <p:nvSpPr>
          <p:cNvPr id="70" name="TextBox 69">
            <a:extLst>
              <a:ext uri="{FF2B5EF4-FFF2-40B4-BE49-F238E27FC236}">
                <a16:creationId xmlns:a16="http://schemas.microsoft.com/office/drawing/2014/main" id="{A197CFE8-806B-4861-8E0F-4018686D34EB}"/>
              </a:ext>
            </a:extLst>
          </p:cNvPr>
          <p:cNvSpPr txBox="1"/>
          <p:nvPr/>
        </p:nvSpPr>
        <p:spPr>
          <a:xfrm>
            <a:off x="7160131" y="3883973"/>
            <a:ext cx="1033272" cy="338554"/>
          </a:xfrm>
          <a:prstGeom prst="rect">
            <a:avLst/>
          </a:prstGeom>
          <a:solidFill>
            <a:srgbClr val="CAD8EE"/>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prstClr val="black">
                    <a:lumMod val="75000"/>
                    <a:lumOff val="25000"/>
                  </a:prstClr>
                </a:solidFill>
                <a:latin typeface="Calibri" panose="020F0502020204030204"/>
              </a:rPr>
              <a:t>BCONT</a:t>
            </a:r>
            <a:endPar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6ECF5196-E5D0-4E5A-BAE4-8DE7C70D4AB8}"/>
              </a:ext>
            </a:extLst>
          </p:cNvPr>
          <p:cNvSpPr txBox="1"/>
          <p:nvPr/>
        </p:nvSpPr>
        <p:spPr>
          <a:xfrm>
            <a:off x="7164514" y="5372918"/>
            <a:ext cx="1033272" cy="338554"/>
          </a:xfrm>
          <a:prstGeom prst="rect">
            <a:avLst/>
          </a:prstGeom>
          <a:solidFill>
            <a:srgbClr val="CAD8EE"/>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EVER</a:t>
            </a:r>
          </a:p>
        </p:txBody>
      </p:sp>
      <p:sp>
        <p:nvSpPr>
          <p:cNvPr id="72" name="TextBox 71">
            <a:extLst>
              <a:ext uri="{FF2B5EF4-FFF2-40B4-BE49-F238E27FC236}">
                <a16:creationId xmlns:a16="http://schemas.microsoft.com/office/drawing/2014/main" id="{FAB7C589-B216-4C2C-9B70-DEAE15A412B4}"/>
              </a:ext>
            </a:extLst>
          </p:cNvPr>
          <p:cNvSpPr txBox="1"/>
          <p:nvPr/>
        </p:nvSpPr>
        <p:spPr>
          <a:xfrm>
            <a:off x="7168028" y="4378665"/>
            <a:ext cx="1033272" cy="830997"/>
          </a:xfrm>
          <a:prstGeom prst="rect">
            <a:avLst/>
          </a:prstGeom>
          <a:solidFill>
            <a:srgbClr val="CAD8EE"/>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Business </a:t>
            </a:r>
            <a:r>
              <a:rPr lang="en-US" sz="1600">
                <a:solidFill>
                  <a:prstClr val="black">
                    <a:lumMod val="75000"/>
                    <a:lumOff val="25000"/>
                  </a:prstClr>
                </a:solidFill>
                <a:latin typeface="Calibri" panose="020F0502020204030204"/>
              </a:rPr>
              <a:t>Partner </a:t>
            </a: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Address</a:t>
            </a:r>
          </a:p>
        </p:txBody>
      </p:sp>
      <p:sp>
        <p:nvSpPr>
          <p:cNvPr id="73" name="TextBox 72">
            <a:extLst>
              <a:ext uri="{FF2B5EF4-FFF2-40B4-BE49-F238E27FC236}">
                <a16:creationId xmlns:a16="http://schemas.microsoft.com/office/drawing/2014/main" id="{B7704C36-71BF-4985-979D-28A2A9D9B48E}"/>
              </a:ext>
            </a:extLst>
          </p:cNvPr>
          <p:cNvSpPr txBox="1"/>
          <p:nvPr/>
        </p:nvSpPr>
        <p:spPr>
          <a:xfrm>
            <a:off x="8404146" y="5953800"/>
            <a:ext cx="1080425" cy="276999"/>
          </a:xfrm>
          <a:prstGeom prst="rect">
            <a:avLst/>
          </a:prstGeom>
          <a:solidFill>
            <a:srgbClr val="DAE3F3"/>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Contracts</a:t>
            </a:r>
          </a:p>
        </p:txBody>
      </p:sp>
    </p:spTree>
    <p:extLst>
      <p:ext uri="{BB962C8B-B14F-4D97-AF65-F5344CB8AC3E}">
        <p14:creationId xmlns:p14="http://schemas.microsoft.com/office/powerpoint/2010/main" val="49523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85642C2-D1C0-470C-983F-372E96FE4909}"/>
              </a:ext>
            </a:extLst>
          </p:cNvPr>
          <p:cNvSpPr/>
          <p:nvPr/>
        </p:nvSpPr>
        <p:spPr>
          <a:xfrm>
            <a:off x="8153655" y="3367462"/>
            <a:ext cx="2123406" cy="28946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98888F55-8C82-4E3A-AD22-D0467CBC1175}"/>
              </a:ext>
            </a:extLst>
          </p:cNvPr>
          <p:cNvSpPr/>
          <p:nvPr/>
        </p:nvSpPr>
        <p:spPr>
          <a:xfrm>
            <a:off x="5754029" y="2635275"/>
            <a:ext cx="6466598" cy="4222725"/>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4CFBF039-28F2-4CF7-A565-DF34B117F28E}"/>
              </a:ext>
            </a:extLst>
          </p:cNvPr>
          <p:cNvSpPr/>
          <p:nvPr/>
        </p:nvSpPr>
        <p:spPr>
          <a:xfrm>
            <a:off x="5877563" y="2842072"/>
            <a:ext cx="6360415" cy="38474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FACE33C8-B070-4074-A855-259EF0AA1F0A}"/>
              </a:ext>
            </a:extLst>
          </p:cNvPr>
          <p:cNvSpPr txBox="1"/>
          <p:nvPr/>
        </p:nvSpPr>
        <p:spPr>
          <a:xfrm>
            <a:off x="6007172" y="2784921"/>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Core</a:t>
            </a:r>
          </a:p>
        </p:txBody>
      </p:sp>
      <p:sp>
        <p:nvSpPr>
          <p:cNvPr id="65" name="Rectangle 64">
            <a:extLst>
              <a:ext uri="{FF2B5EF4-FFF2-40B4-BE49-F238E27FC236}">
                <a16:creationId xmlns:a16="http://schemas.microsoft.com/office/drawing/2014/main" id="{9F56F569-8087-44C8-AC34-8716FD93787B}"/>
              </a:ext>
            </a:extLst>
          </p:cNvPr>
          <p:cNvSpPr/>
          <p:nvPr/>
        </p:nvSpPr>
        <p:spPr>
          <a:xfrm>
            <a:off x="7963720" y="2942335"/>
            <a:ext cx="4296655" cy="3608603"/>
          </a:xfrm>
          <a:prstGeom prst="rect">
            <a:avLst/>
          </a:prstGeom>
          <a:solidFill>
            <a:srgbClr val="CAD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70" name="TextBox 69">
            <a:extLst>
              <a:ext uri="{FF2B5EF4-FFF2-40B4-BE49-F238E27FC236}">
                <a16:creationId xmlns:a16="http://schemas.microsoft.com/office/drawing/2014/main" id="{16FB6ECD-9EB2-4CBD-B8A1-6C69DD8E20AD}"/>
              </a:ext>
            </a:extLst>
          </p:cNvPr>
          <p:cNvSpPr txBox="1"/>
          <p:nvPr/>
        </p:nvSpPr>
        <p:spPr>
          <a:xfrm>
            <a:off x="8236218" y="3016125"/>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Dynamics </a:t>
            </a:r>
          </a:p>
        </p:txBody>
      </p:sp>
      <p:sp>
        <p:nvSpPr>
          <p:cNvPr id="73" name="TextBox 72">
            <a:extLst>
              <a:ext uri="{FF2B5EF4-FFF2-40B4-BE49-F238E27FC236}">
                <a16:creationId xmlns:a16="http://schemas.microsoft.com/office/drawing/2014/main" id="{0DCAA3B4-DE4F-4276-BF3A-77F583A4E8C0}"/>
              </a:ext>
            </a:extLst>
          </p:cNvPr>
          <p:cNvSpPr txBox="1"/>
          <p:nvPr/>
        </p:nvSpPr>
        <p:spPr>
          <a:xfrm>
            <a:off x="6007171" y="3275918"/>
            <a:ext cx="1710257" cy="1538883"/>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accountNumber</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accountRatingCode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createdOn</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creditLimit</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sp>
        <p:nvSpPr>
          <p:cNvPr id="77" name="TextBox 76">
            <a:extLst>
              <a:ext uri="{FF2B5EF4-FFF2-40B4-BE49-F238E27FC236}">
                <a16:creationId xmlns:a16="http://schemas.microsoft.com/office/drawing/2014/main" id="{7AC7B9AB-6ED3-4BB9-BDB6-EB016934AC3D}"/>
              </a:ext>
            </a:extLst>
          </p:cNvPr>
          <p:cNvSpPr txBox="1"/>
          <p:nvPr/>
        </p:nvSpPr>
        <p:spPr>
          <a:xfrm>
            <a:off x="8255451" y="3526706"/>
            <a:ext cx="1870641" cy="2385268"/>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accountNumber</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accountRatingCode</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createdOn</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creditLimit</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1"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openCases</a:t>
            </a:r>
            <a:endParaRPr kumimoji="0" lang="en-US" sz="13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a:solidFill>
                  <a:prstClr val="black">
                    <a:lumMod val="75000"/>
                    <a:lumOff val="25000"/>
                  </a:prstClr>
                </a:solidFill>
                <a:latin typeface="Calibri" panose="020F0502020204030204"/>
              </a:rPr>
              <a:t>actual</a:t>
            </a:r>
            <a:r>
              <a:rPr kumimoji="0" lang="en-US" sz="13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Revenue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1"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territoryId</a:t>
            </a:r>
            <a:endParaRPr kumimoji="0" lang="en-US" sz="13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78" name="TextBox 77">
            <a:extLst>
              <a:ext uri="{FF2B5EF4-FFF2-40B4-BE49-F238E27FC236}">
                <a16:creationId xmlns:a16="http://schemas.microsoft.com/office/drawing/2014/main" id="{DFBE811C-45E7-4AAA-86C6-C21F1014FF75}"/>
              </a:ext>
            </a:extLst>
          </p:cNvPr>
          <p:cNvSpPr txBox="1"/>
          <p:nvPr/>
        </p:nvSpPr>
        <p:spPr>
          <a:xfrm>
            <a:off x="10492587" y="3516900"/>
            <a:ext cx="1728040" cy="2139047"/>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accountNumber</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accountRatingCode</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createdOn</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creditLimit</a:t>
            </a:r>
            <a:endPar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err="1">
                <a:solidFill>
                  <a:prstClr val="black">
                    <a:lumMod val="75000"/>
                    <a:lumOff val="25000"/>
                  </a:prstClr>
                </a:solidFill>
                <a:latin typeface="Calibri" panose="020F0502020204030204"/>
              </a:rPr>
              <a:t>PayableAccountNumber</a:t>
            </a:r>
            <a:r>
              <a:rPr lang="en-US" sz="1300" b="1">
                <a:solidFill>
                  <a:prstClr val="black">
                    <a:lumMod val="75000"/>
                    <a:lumOff val="25000"/>
                  </a:prstClr>
                </a:solidFill>
                <a:latin typeface="Calibri" panose="020F0502020204030204"/>
              </a:rPr>
              <a:t> </a:t>
            </a:r>
            <a:endParaRPr kumimoji="0" lang="en-US" sz="13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sp>
        <p:nvSpPr>
          <p:cNvPr id="7" name="Rectangle 6">
            <a:extLst>
              <a:ext uri="{FF2B5EF4-FFF2-40B4-BE49-F238E27FC236}">
                <a16:creationId xmlns:a16="http://schemas.microsoft.com/office/drawing/2014/main" id="{DA2C83CF-7B44-4634-9B70-A07989839DCA}"/>
              </a:ext>
            </a:extLst>
          </p:cNvPr>
          <p:cNvSpPr/>
          <p:nvPr/>
        </p:nvSpPr>
        <p:spPr>
          <a:xfrm>
            <a:off x="441820" y="2290720"/>
            <a:ext cx="4757162" cy="2862322"/>
          </a:xfrm>
          <a:prstGeom prst="rect">
            <a:avLst/>
          </a:prstGeom>
        </p:spPr>
        <p:txBody>
          <a:bodyPr wrap="square">
            <a:spAutoFit/>
          </a:bodyPr>
          <a:lstStyle/>
          <a:p>
            <a:pPr marL="0" marR="0" lvl="0" indent="0" algn="l" defTabSz="108823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108823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rPr>
              <a:t>For example:</a:t>
            </a:r>
          </a:p>
          <a:p>
            <a:pPr marL="0" marR="0" lvl="0" indent="0" algn="l" defTabSz="108823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285750" marR="0" lvl="0" indent="-285750" algn="l" defTabSz="1088232"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rPr>
              <a:t>the Dynamics model extends Account to include </a:t>
            </a:r>
            <a:r>
              <a:rPr kumimoji="0" lang="en-US" sz="2000" b="1" i="0" u="none" strike="noStrike" kern="1200" cap="none" spc="0" normalizeH="0" baseline="0" noProof="0" err="1">
                <a:ln>
                  <a:noFill/>
                </a:ln>
                <a:solidFill>
                  <a:srgbClr val="1A1A1A"/>
                </a:solidFill>
                <a:effectLst/>
                <a:uLnTx/>
                <a:uFillTx/>
                <a:latin typeface="Segoe UI Semilight" panose="020B0402040204020203" pitchFamily="34" charset="0"/>
                <a:ea typeface="+mn-ea"/>
                <a:cs typeface="Segoe UI Semilight" panose="020B0402040204020203" pitchFamily="34" charset="0"/>
              </a:rPr>
              <a:t>openCases</a:t>
            </a:r>
            <a:r>
              <a:rPr lang="en-US" sz="2000" b="1">
                <a:solidFill>
                  <a:srgbClr val="1A1A1A"/>
                </a:solidFill>
                <a:latin typeface="Segoe UI Semilight" panose="020B0402040204020203" pitchFamily="34" charset="0"/>
                <a:cs typeface="Segoe UI Semilight" panose="020B0402040204020203" pitchFamily="34" charset="0"/>
              </a:rPr>
              <a:t>, actual</a:t>
            </a:r>
            <a:r>
              <a:rPr kumimoji="0" lang="en-US" sz="2000" b="1"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rPr>
              <a:t>Revenue, </a:t>
            </a:r>
            <a:r>
              <a:rPr kumimoji="0" lang="en-US" sz="2000" b="1" i="0" u="none" strike="noStrike" kern="1200" cap="none" spc="0" normalizeH="0" baseline="0" noProof="0" err="1">
                <a:ln>
                  <a:noFill/>
                </a:ln>
                <a:solidFill>
                  <a:srgbClr val="1A1A1A"/>
                </a:solidFill>
                <a:effectLst/>
                <a:uLnTx/>
                <a:uFillTx/>
                <a:latin typeface="Segoe UI Semilight" panose="020B0402040204020203" pitchFamily="34" charset="0"/>
                <a:ea typeface="+mn-ea"/>
                <a:cs typeface="Segoe UI Semilight" panose="020B0402040204020203" pitchFamily="34" charset="0"/>
              </a:rPr>
              <a:t>territoryId</a:t>
            </a:r>
            <a:endPar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285750" marR="0" lvl="0" indent="-285750" algn="l" defTabSz="1088232" rtl="0" eaLnBrk="1" fontAlgn="auto" latinLnBrk="0" hangingPunct="1">
              <a:lnSpc>
                <a:spcPct val="100000"/>
              </a:lnSpc>
              <a:spcBef>
                <a:spcPts val="0"/>
              </a:spcBef>
              <a:spcAft>
                <a:spcPts val="0"/>
              </a:spcAft>
              <a:buClrTx/>
              <a:buSzTx/>
              <a:buFontTx/>
              <a:buChar char="-"/>
              <a:tabLst/>
              <a:defRPr/>
            </a:pPr>
            <a:endPar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285750" marR="0" lvl="0" indent="-285750" algn="l" defTabSz="1088232"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rPr>
              <a:t>SAP - ISU extends it further adding </a:t>
            </a:r>
            <a:r>
              <a:rPr kumimoji="0" lang="en-US" sz="2000" b="1" i="0" u="none" strike="noStrike" kern="1200" cap="none" spc="0" normalizeH="0" baseline="0" noProof="0">
                <a:ln>
                  <a:noFill/>
                </a:ln>
                <a:solidFill>
                  <a:srgbClr val="1A1A1A"/>
                </a:solidFill>
                <a:effectLst/>
                <a:uLnTx/>
                <a:uFillTx/>
                <a:latin typeface="Segoe UI Semilight" panose="020B0402040204020203" pitchFamily="34" charset="0"/>
                <a:ea typeface="+mn-ea"/>
                <a:cs typeface="Segoe UI Semilight" panose="020B0402040204020203" pitchFamily="34" charset="0"/>
              </a:rPr>
              <a:t>payable</a:t>
            </a:r>
            <a:r>
              <a:rPr lang="en-US" sz="2000" b="1" err="1">
                <a:solidFill>
                  <a:srgbClr val="1A1A1A"/>
                </a:solidFill>
                <a:latin typeface="Segoe UI Semilight" panose="020B0402040204020203" pitchFamily="34" charset="0"/>
                <a:cs typeface="Segoe UI Semilight" panose="020B0402040204020203" pitchFamily="34" charset="0"/>
              </a:rPr>
              <a:t>AccountNumber</a:t>
            </a:r>
            <a:endParaRPr kumimoji="0" lang="en-US" sz="2000" b="0" i="0" u="none" strike="noStrike" kern="1200" cap="none" spc="0" normalizeH="0" baseline="0" noProof="0">
              <a:ln>
                <a:noFill/>
              </a:ln>
              <a:solidFill>
                <a:srgbClr val="1A1A1A"/>
              </a:solidFill>
              <a:effectLst/>
              <a:uLnTx/>
              <a:uFillTx/>
              <a:latin typeface="Calibri" panose="020F0502020204030204"/>
              <a:ea typeface="+mn-ea"/>
              <a:cs typeface="+mn-cs"/>
            </a:endParaRPr>
          </a:p>
        </p:txBody>
      </p:sp>
      <p:sp>
        <p:nvSpPr>
          <p:cNvPr id="101" name="Title 16">
            <a:extLst>
              <a:ext uri="{FF2B5EF4-FFF2-40B4-BE49-F238E27FC236}">
                <a16:creationId xmlns:a16="http://schemas.microsoft.com/office/drawing/2014/main" id="{0F114D45-5F7E-46EA-8E07-29CAF5E3121E}"/>
              </a:ext>
            </a:extLst>
          </p:cNvPr>
          <p:cNvSpPr>
            <a:spLocks noGrp="1"/>
          </p:cNvSpPr>
          <p:nvPr>
            <p:ph type="title"/>
          </p:nvPr>
        </p:nvSpPr>
        <p:spPr>
          <a:xfrm>
            <a:off x="368303" y="280570"/>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Logical Data Model - Entity Inheritance</a:t>
            </a:r>
          </a:p>
        </p:txBody>
      </p:sp>
      <p:sp>
        <p:nvSpPr>
          <p:cNvPr id="17" name="Content Placeholder 2">
            <a:extLst>
              <a:ext uri="{FF2B5EF4-FFF2-40B4-BE49-F238E27FC236}">
                <a16:creationId xmlns:a16="http://schemas.microsoft.com/office/drawing/2014/main" id="{505B198E-1BB9-49BA-8734-073DBB5D1252}"/>
              </a:ext>
            </a:extLst>
          </p:cNvPr>
          <p:cNvSpPr>
            <a:spLocks noGrp="1"/>
          </p:cNvSpPr>
          <p:nvPr>
            <p:ph idx="1"/>
          </p:nvPr>
        </p:nvSpPr>
        <p:spPr>
          <a:xfrm>
            <a:off x="358364" y="1101530"/>
            <a:ext cx="10179204" cy="1368848"/>
          </a:xfrm>
        </p:spPr>
        <p:txBody>
          <a:bodyPr>
            <a:noAutofit/>
          </a:bodyPr>
          <a:lstStyle/>
          <a:p>
            <a:pPr marL="0" indent="0" defTabSz="1088232">
              <a:buNone/>
              <a:defRPr/>
            </a:pPr>
            <a:r>
              <a:rPr lang="en-US" sz="2000">
                <a:solidFill>
                  <a:srgbClr val="1A1A1A"/>
                </a:solidFill>
                <a:latin typeface="Segoe UI Semilight" panose="020B0402040204020203" pitchFamily="34" charset="0"/>
                <a:cs typeface="Segoe UI Semilight" panose="020B0402040204020203" pitchFamily="34" charset="0"/>
              </a:rPr>
              <a:t>Entities can be extended with additional attributes in subsequent modules. The subsequent entity is inherited from the ones above. This allows modules to build on existing concepts while adding new attributes specific to that business.</a:t>
            </a:r>
          </a:p>
          <a:p>
            <a:pPr marL="0" indent="0" defTabSz="1088232">
              <a:buNone/>
              <a:defRPr/>
            </a:pPr>
            <a:endParaRPr lang="en-US" sz="2000">
              <a:solidFill>
                <a:srgbClr val="1A1A1A"/>
              </a:solidFill>
              <a:latin typeface="Segoe UI Semilight" panose="020B0402040204020203" pitchFamily="34" charset="0"/>
              <a:cs typeface="Segoe UI Semilight" panose="020B0402040204020203" pitchFamily="34" charset="0"/>
            </a:endParaRPr>
          </a:p>
          <a:p>
            <a:pPr marL="0" indent="0" defTabSz="1088232">
              <a:buNone/>
              <a:defRPr/>
            </a:pPr>
            <a:endParaRPr lang="en-US" sz="2000">
              <a:solidFill>
                <a:srgbClr val="1A1A1A"/>
              </a:solidFill>
              <a:latin typeface="Segoe UI Semilight" panose="020B0402040204020203" pitchFamily="34" charset="0"/>
              <a:cs typeface="Segoe UI Semilight" panose="020B0402040204020203" pitchFamily="34" charset="0"/>
            </a:endParaRPr>
          </a:p>
        </p:txBody>
      </p:sp>
      <p:sp>
        <p:nvSpPr>
          <p:cNvPr id="19" name="TextBox 18">
            <a:extLst>
              <a:ext uri="{FF2B5EF4-FFF2-40B4-BE49-F238E27FC236}">
                <a16:creationId xmlns:a16="http://schemas.microsoft.com/office/drawing/2014/main" id="{A012FE4C-BE66-4868-B60E-AA2D076B6BE2}"/>
              </a:ext>
            </a:extLst>
          </p:cNvPr>
          <p:cNvSpPr txBox="1"/>
          <p:nvPr/>
        </p:nvSpPr>
        <p:spPr>
          <a:xfrm>
            <a:off x="10492587" y="3013392"/>
            <a:ext cx="1473617"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SAP</a:t>
            </a:r>
          </a:p>
        </p:txBody>
      </p:sp>
    </p:spTree>
    <p:extLst>
      <p:ext uri="{BB962C8B-B14F-4D97-AF65-F5344CB8AC3E}">
        <p14:creationId xmlns:p14="http://schemas.microsoft.com/office/powerpoint/2010/main" val="81094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0E421-A52B-475A-9E48-30991E8DE9B6}"/>
              </a:ext>
            </a:extLst>
          </p:cNvPr>
          <p:cNvSpPr>
            <a:spLocks noGrp="1"/>
          </p:cNvSpPr>
          <p:nvPr>
            <p:ph idx="1"/>
          </p:nvPr>
        </p:nvSpPr>
        <p:spPr>
          <a:xfrm>
            <a:off x="116097" y="724751"/>
            <a:ext cx="4802047" cy="5910381"/>
          </a:xfrm>
        </p:spPr>
        <p:txBody>
          <a:bodyPr>
            <a:noAutofit/>
          </a:bodyPr>
          <a:lstStyle/>
          <a:p>
            <a:pPr defTabSz="1088232">
              <a:defRPr/>
            </a:pPr>
            <a:r>
              <a:rPr lang="en-US" sz="2000" b="1" u="sng">
                <a:solidFill>
                  <a:srgbClr val="1A1A1A"/>
                </a:solidFill>
                <a:latin typeface="Segoe UI Semibold" panose="020B0702040204020203" pitchFamily="34" charset="0"/>
                <a:cs typeface="Segoe UI Semibold" panose="020B0702040204020203" pitchFamily="34" charset="0"/>
              </a:rPr>
              <a:t>Entities</a:t>
            </a:r>
            <a:r>
              <a:rPr lang="en-US" sz="2000" b="1" u="sng">
                <a:solidFill>
                  <a:srgbClr val="1A1A1A"/>
                </a:solidFill>
                <a:latin typeface="Segoe UI Semilight" panose="020B0402040204020203" pitchFamily="34" charset="0"/>
                <a:cs typeface="Segoe UI Semilight" panose="020B0402040204020203" pitchFamily="34" charset="0"/>
              </a:rPr>
              <a:t> </a:t>
            </a:r>
            <a:r>
              <a:rPr lang="en-US" sz="2000">
                <a:solidFill>
                  <a:srgbClr val="1A1A1A"/>
                </a:solidFill>
                <a:latin typeface="Segoe UI Semilight" panose="020B0402040204020203" pitchFamily="34" charset="0"/>
                <a:cs typeface="Segoe UI Semilight" panose="020B0402040204020203" pitchFamily="34" charset="0"/>
              </a:rPr>
              <a:t>are common concepts such as Account or Contact. Entities have specific semantics and can be </a:t>
            </a:r>
            <a:r>
              <a:rPr lang="en-US" sz="2000" b="1" u="sng">
                <a:solidFill>
                  <a:srgbClr val="1A1A1A"/>
                </a:solidFill>
                <a:latin typeface="Segoe UI Semibold" panose="020B0702040204020203" pitchFamily="34" charset="0"/>
                <a:cs typeface="Segoe UI Semibold" panose="020B0702040204020203" pitchFamily="34" charset="0"/>
              </a:rPr>
              <a:t>related</a:t>
            </a:r>
            <a:r>
              <a:rPr lang="en-US" sz="2000">
                <a:solidFill>
                  <a:srgbClr val="1A1A1A"/>
                </a:solidFill>
                <a:latin typeface="Segoe UI Semilight" panose="020B0402040204020203" pitchFamily="34" charset="0"/>
                <a:cs typeface="Segoe UI Semilight" panose="020B0402040204020203" pitchFamily="34" charset="0"/>
              </a:rPr>
              <a:t> to other entities.  </a:t>
            </a:r>
          </a:p>
          <a:p>
            <a:pPr defTabSz="1088232">
              <a:defRPr/>
            </a:pPr>
            <a:endParaRPr lang="en-US" sz="2000">
              <a:solidFill>
                <a:srgbClr val="1A1A1A"/>
              </a:solidFill>
              <a:latin typeface="Segoe UI Semilight" panose="020B0402040204020203" pitchFamily="34" charset="0"/>
              <a:cs typeface="Segoe UI Semilight" panose="020B0402040204020203" pitchFamily="34" charset="0"/>
            </a:endParaRPr>
          </a:p>
          <a:p>
            <a:pPr defTabSz="1088232">
              <a:defRPr/>
            </a:pPr>
            <a:r>
              <a:rPr lang="en-US" sz="2000">
                <a:solidFill>
                  <a:srgbClr val="1A1A1A"/>
                </a:solidFill>
                <a:latin typeface="Segoe UI Semilight" panose="020B0402040204020203" pitchFamily="34" charset="0"/>
                <a:cs typeface="Segoe UI Semilight" panose="020B0402040204020203" pitchFamily="34" charset="0"/>
              </a:rPr>
              <a:t>Each standard entity has a set of well-defined </a:t>
            </a:r>
            <a:r>
              <a:rPr lang="en-US" sz="2000" b="1" u="sng">
                <a:solidFill>
                  <a:srgbClr val="1A1A1A"/>
                </a:solidFill>
                <a:latin typeface="Segoe UI Semibold" panose="020B0702040204020203" pitchFamily="34" charset="0"/>
                <a:cs typeface="Segoe UI Semibold" panose="020B0702040204020203" pitchFamily="34" charset="0"/>
              </a:rPr>
              <a:t>attributes</a:t>
            </a:r>
            <a:r>
              <a:rPr lang="en-US" sz="2000">
                <a:solidFill>
                  <a:srgbClr val="1A1A1A"/>
                </a:solidFill>
                <a:latin typeface="Segoe UI Semilight" panose="020B0402040204020203" pitchFamily="34" charset="0"/>
                <a:cs typeface="Segoe UI Semilight" panose="020B0402040204020203" pitchFamily="34" charset="0"/>
              </a:rPr>
              <a:t>. These attributes contain data about aspects of the entity. </a:t>
            </a:r>
          </a:p>
          <a:p>
            <a:pPr defTabSz="1088232">
              <a:defRPr/>
            </a:pPr>
            <a:endParaRPr lang="en-US" sz="2000">
              <a:solidFill>
                <a:srgbClr val="1A1A1A"/>
              </a:solidFill>
            </a:endParaRPr>
          </a:p>
          <a:p>
            <a:pPr defTabSz="1088232">
              <a:defRPr/>
            </a:pPr>
            <a:r>
              <a:rPr lang="en-US" sz="2000">
                <a:solidFill>
                  <a:srgbClr val="1A1A1A"/>
                </a:solidFill>
              </a:rPr>
              <a:t>A</a:t>
            </a:r>
            <a:r>
              <a:rPr lang="en-US" sz="2000">
                <a:solidFill>
                  <a:srgbClr val="1A1A1A"/>
                </a:solidFill>
                <a:latin typeface="Segoe UI Semilight" panose="020B0402040204020203" pitchFamily="34" charset="0"/>
                <a:cs typeface="Segoe UI Semilight" panose="020B0402040204020203" pitchFamily="34" charset="0"/>
              </a:rPr>
              <a:t>dditional metadata called </a:t>
            </a:r>
            <a:r>
              <a:rPr lang="en-US" sz="2000" b="1" u="sng">
                <a:solidFill>
                  <a:srgbClr val="1A1A1A"/>
                </a:solidFill>
                <a:latin typeface="Segoe UI Semibold" panose="020B0702040204020203" pitchFamily="34" charset="0"/>
                <a:cs typeface="Segoe UI Semibold" panose="020B0702040204020203" pitchFamily="34" charset="0"/>
              </a:rPr>
              <a:t>traits</a:t>
            </a:r>
            <a:r>
              <a:rPr lang="en-US" sz="2000">
                <a:solidFill>
                  <a:srgbClr val="1A1A1A"/>
                </a:solidFill>
                <a:latin typeface="Segoe UI Semilight" panose="020B0402040204020203" pitchFamily="34" charset="0"/>
                <a:cs typeface="Segoe UI Semilight" panose="020B0402040204020203" pitchFamily="34" charset="0"/>
              </a:rPr>
              <a:t> can be applied to entities, attributes, relationships etc. that provide </a:t>
            </a:r>
            <a:r>
              <a:rPr lang="en-US" sz="2000" b="1" u="sng">
                <a:solidFill>
                  <a:srgbClr val="1A1A1A"/>
                </a:solidFill>
                <a:latin typeface="Segoe UI Semibold" panose="020B0702040204020203" pitchFamily="34" charset="0"/>
                <a:cs typeface="Segoe UI Semibold" panose="020B0702040204020203" pitchFamily="34" charset="0"/>
              </a:rPr>
              <a:t>semantic</a:t>
            </a:r>
            <a:r>
              <a:rPr lang="en-US" sz="2000" b="1" u="sng">
                <a:solidFill>
                  <a:srgbClr val="1A1A1A"/>
                </a:solidFill>
                <a:latin typeface="Segoe UI Semilight" panose="020B0402040204020203" pitchFamily="34" charset="0"/>
                <a:cs typeface="Segoe UI Semilight" panose="020B0402040204020203" pitchFamily="34" charset="0"/>
              </a:rPr>
              <a:t> </a:t>
            </a:r>
            <a:r>
              <a:rPr lang="en-US" sz="2000" b="1" u="sng">
                <a:solidFill>
                  <a:srgbClr val="1A1A1A"/>
                </a:solidFill>
                <a:latin typeface="Segoe UI Semibold" panose="020B0702040204020203" pitchFamily="34" charset="0"/>
                <a:cs typeface="Segoe UI Semibold" panose="020B0702040204020203" pitchFamily="34" charset="0"/>
              </a:rPr>
              <a:t>meaning</a:t>
            </a:r>
            <a:r>
              <a:rPr lang="en-US" sz="2000">
                <a:solidFill>
                  <a:srgbClr val="1A1A1A"/>
                </a:solidFill>
                <a:latin typeface="Segoe UI Semilight" panose="020B0402040204020203" pitchFamily="34" charset="0"/>
                <a:cs typeface="Segoe UI Semilight" panose="020B0402040204020203" pitchFamily="34" charset="0"/>
              </a:rPr>
              <a:t>.</a:t>
            </a:r>
          </a:p>
          <a:p>
            <a:pPr defTabSz="1088232">
              <a:defRPr/>
            </a:pPr>
            <a:endParaRPr lang="en-US" sz="2000">
              <a:solidFill>
                <a:srgbClr val="1A1A1A"/>
              </a:solidFill>
            </a:endParaRPr>
          </a:p>
          <a:p>
            <a:pPr defTabSz="1088232">
              <a:defRPr/>
            </a:pPr>
            <a:r>
              <a:rPr lang="en-US" sz="2000">
                <a:solidFill>
                  <a:srgbClr val="1A1A1A"/>
                </a:solidFill>
                <a:latin typeface="Segoe UI Semilight" panose="020B0402040204020203" pitchFamily="34" charset="0"/>
                <a:cs typeface="Segoe UI Semilight" panose="020B0402040204020203" pitchFamily="34" charset="0"/>
              </a:rPr>
              <a:t>CDM (Core) includes a set of </a:t>
            </a:r>
            <a:r>
              <a:rPr lang="en-US" sz="2000" b="1" u="sng">
                <a:solidFill>
                  <a:srgbClr val="1A1A1A"/>
                </a:solidFill>
                <a:latin typeface="Segoe UI Semibold" panose="020B0702040204020203" pitchFamily="34" charset="0"/>
                <a:cs typeface="Segoe UI Semibold" panose="020B0702040204020203" pitchFamily="34" charset="0"/>
              </a:rPr>
              <a:t>standard</a:t>
            </a:r>
            <a:r>
              <a:rPr lang="en-US" sz="2000">
                <a:solidFill>
                  <a:srgbClr val="1A1A1A"/>
                </a:solidFill>
                <a:latin typeface="Segoe UI Semilight" panose="020B0402040204020203" pitchFamily="34" charset="0"/>
                <a:cs typeface="Segoe UI Semilight" panose="020B0402040204020203" pitchFamily="34" charset="0"/>
              </a:rPr>
              <a:t> entities, attributes and traits for easy reuse and </a:t>
            </a:r>
            <a:r>
              <a:rPr lang="en-US" sz="2000" b="1" u="sng">
                <a:solidFill>
                  <a:srgbClr val="1A1A1A"/>
                </a:solidFill>
                <a:latin typeface="Segoe UI Semibold" panose="020B0702040204020203" pitchFamily="34" charset="0"/>
                <a:cs typeface="Segoe UI Semibold" panose="020B0702040204020203" pitchFamily="34" charset="0"/>
              </a:rPr>
              <a:t>interop</a:t>
            </a:r>
            <a:r>
              <a:rPr lang="en-US" sz="2000">
                <a:solidFill>
                  <a:srgbClr val="1A1A1A"/>
                </a:solidFill>
                <a:latin typeface="Segoe UI Semilight" panose="020B0402040204020203" pitchFamily="34" charset="0"/>
                <a:cs typeface="Segoe UI Semilight" panose="020B0402040204020203" pitchFamily="34" charset="0"/>
              </a:rPr>
              <a:t> across applications.</a:t>
            </a:r>
          </a:p>
        </p:txBody>
      </p:sp>
      <p:sp>
        <p:nvSpPr>
          <p:cNvPr id="101" name="Title 16">
            <a:extLst>
              <a:ext uri="{FF2B5EF4-FFF2-40B4-BE49-F238E27FC236}">
                <a16:creationId xmlns:a16="http://schemas.microsoft.com/office/drawing/2014/main" id="{0F114D45-5F7E-46EA-8E07-29CAF5E3121E}"/>
              </a:ext>
            </a:extLst>
          </p:cNvPr>
          <p:cNvSpPr>
            <a:spLocks noGrp="1"/>
          </p:cNvSpPr>
          <p:nvPr>
            <p:ph type="title"/>
          </p:nvPr>
        </p:nvSpPr>
        <p:spPr>
          <a:xfrm>
            <a:off x="119228" y="105981"/>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Entities, Attributes, Traits</a:t>
            </a:r>
          </a:p>
        </p:txBody>
      </p:sp>
      <p:sp>
        <p:nvSpPr>
          <p:cNvPr id="67" name="Rectangle 66">
            <a:extLst>
              <a:ext uri="{FF2B5EF4-FFF2-40B4-BE49-F238E27FC236}">
                <a16:creationId xmlns:a16="http://schemas.microsoft.com/office/drawing/2014/main" id="{7628739E-756C-4BE9-B488-6A41F444F5AF}"/>
              </a:ext>
            </a:extLst>
          </p:cNvPr>
          <p:cNvSpPr/>
          <p:nvPr/>
        </p:nvSpPr>
        <p:spPr>
          <a:xfrm>
            <a:off x="5259519" y="906447"/>
            <a:ext cx="5983705" cy="3977228"/>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53E90844-AC2C-4985-A21D-F41A9D21284B}"/>
              </a:ext>
            </a:extLst>
          </p:cNvPr>
          <p:cNvSpPr/>
          <p:nvPr/>
        </p:nvSpPr>
        <p:spPr>
          <a:xfrm>
            <a:off x="5371466" y="1093088"/>
            <a:ext cx="5759810" cy="3603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54F364F0-B699-4ED6-9914-1E5D7688FEBC}"/>
              </a:ext>
            </a:extLst>
          </p:cNvPr>
          <p:cNvSpPr txBox="1"/>
          <p:nvPr/>
        </p:nvSpPr>
        <p:spPr>
          <a:xfrm>
            <a:off x="5707213" y="1157604"/>
            <a:ext cx="1849494"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CDM Core</a:t>
            </a:r>
          </a:p>
        </p:txBody>
      </p:sp>
      <p:sp>
        <p:nvSpPr>
          <p:cNvPr id="78" name="TextBox 77">
            <a:extLst>
              <a:ext uri="{FF2B5EF4-FFF2-40B4-BE49-F238E27FC236}">
                <a16:creationId xmlns:a16="http://schemas.microsoft.com/office/drawing/2014/main" id="{8BF51D21-79F4-418D-90F0-3593B1483073}"/>
              </a:ext>
            </a:extLst>
          </p:cNvPr>
          <p:cNvSpPr txBox="1"/>
          <p:nvPr/>
        </p:nvSpPr>
        <p:spPr>
          <a:xfrm>
            <a:off x="5801112" y="1611322"/>
            <a:ext cx="2119957" cy="2923877"/>
          </a:xfrm>
          <a:prstGeom prst="rect">
            <a:avLst/>
          </a:prstGeom>
          <a:solidFill>
            <a:srgbClr val="DAE3F3"/>
          </a:solid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Description: </a:t>
            </a: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Business that represents a customer or potential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Attributes:</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accountRatingCode</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address1City</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creditLimit</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name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sp>
        <p:nvSpPr>
          <p:cNvPr id="79" name="TextBox 78">
            <a:extLst>
              <a:ext uri="{FF2B5EF4-FFF2-40B4-BE49-F238E27FC236}">
                <a16:creationId xmlns:a16="http://schemas.microsoft.com/office/drawing/2014/main" id="{18071D80-98C3-41EA-9899-D3A974E25895}"/>
              </a:ext>
            </a:extLst>
          </p:cNvPr>
          <p:cNvSpPr txBox="1"/>
          <p:nvPr/>
        </p:nvSpPr>
        <p:spPr>
          <a:xfrm>
            <a:off x="8804037" y="1611321"/>
            <a:ext cx="2119957" cy="3139321"/>
          </a:xfrm>
          <a:prstGeom prst="rect">
            <a:avLst/>
          </a:prstGeom>
          <a:solidFill>
            <a:srgbClr val="DAE3F3"/>
          </a:solid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Description: </a:t>
            </a: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Person with whom a business unit has a relationship, such as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Attributes:</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contactId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birthDate</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company</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department</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cxnSp>
        <p:nvCxnSpPr>
          <p:cNvPr id="43" name="Connector: Elbow 42">
            <a:extLst>
              <a:ext uri="{FF2B5EF4-FFF2-40B4-BE49-F238E27FC236}">
                <a16:creationId xmlns:a16="http://schemas.microsoft.com/office/drawing/2014/main" id="{D9816F92-F9A1-4D4F-A2DB-6AA89CC9AD39}"/>
              </a:ext>
            </a:extLst>
          </p:cNvPr>
          <p:cNvCxnSpPr>
            <a:cxnSpLocks/>
          </p:cNvCxnSpPr>
          <p:nvPr/>
        </p:nvCxnSpPr>
        <p:spPr>
          <a:xfrm>
            <a:off x="7887913" y="3155050"/>
            <a:ext cx="930980" cy="253331"/>
          </a:xfrm>
          <a:prstGeom prst="bentConnector3">
            <a:avLst>
              <a:gd name="adj1" fmla="val 50000"/>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54102718-1002-4ABC-BF55-E412ED113A5E}"/>
              </a:ext>
            </a:extLst>
          </p:cNvPr>
          <p:cNvSpPr/>
          <p:nvPr/>
        </p:nvSpPr>
        <p:spPr>
          <a:xfrm>
            <a:off x="6631960" y="4359723"/>
            <a:ext cx="1663699" cy="2356934"/>
          </a:xfrm>
          <a:prstGeom prst="rect">
            <a:avLst/>
          </a:prstGeom>
          <a:solidFill>
            <a:srgbClr val="17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Table 12">
            <a:extLst>
              <a:ext uri="{FF2B5EF4-FFF2-40B4-BE49-F238E27FC236}">
                <a16:creationId xmlns:a16="http://schemas.microsoft.com/office/drawing/2014/main" id="{C3058F0B-FF77-46D2-8A7D-DB5DA8D63834}"/>
              </a:ext>
            </a:extLst>
          </p:cNvPr>
          <p:cNvGraphicFramePr>
            <a:graphicFrameLocks noGrp="1"/>
          </p:cNvGraphicFramePr>
          <p:nvPr/>
        </p:nvGraphicFramePr>
        <p:xfrm>
          <a:off x="6852053" y="4718100"/>
          <a:ext cx="1408266" cy="1917032"/>
        </p:xfrm>
        <a:graphic>
          <a:graphicData uri="http://schemas.openxmlformats.org/drawingml/2006/table">
            <a:tbl>
              <a:tblPr firstRow="1" bandRow="1">
                <a:tableStyleId>{2D5ABB26-0587-4C30-8999-92F81FD0307C}</a:tableStyleId>
              </a:tblPr>
              <a:tblGrid>
                <a:gridCol w="1408266">
                  <a:extLst>
                    <a:ext uri="{9D8B030D-6E8A-4147-A177-3AD203B41FA5}">
                      <a16:colId xmlns:a16="http://schemas.microsoft.com/office/drawing/2014/main" val="1929558509"/>
                    </a:ext>
                  </a:extLst>
                </a:gridCol>
              </a:tblGrid>
              <a:tr h="479258">
                <a:tc>
                  <a:txBody>
                    <a:bodyPr/>
                    <a:lstStyle/>
                    <a:p>
                      <a:r>
                        <a:rPr lang="en-US" sz="1100" err="1"/>
                        <a:t>Fabrikam</a:t>
                      </a:r>
                      <a:endParaRPr lang="en-US" sz="1100"/>
                    </a:p>
                    <a:p>
                      <a:r>
                        <a:rPr lang="en-US" sz="900">
                          <a:solidFill>
                            <a:srgbClr val="0070C0"/>
                          </a:solidFill>
                        </a:rPr>
                        <a:t>Redmond, WA</a:t>
                      </a: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3277672"/>
                  </a:ext>
                </a:extLst>
              </a:tr>
              <a:tr h="479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err="1"/>
                        <a:t>Litware</a:t>
                      </a:r>
                      <a:endParaRPr lang="en-US" sz="110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rgbClr val="0070C0"/>
                          </a:solidFill>
                        </a:rPr>
                        <a:t>Sydney, AU</a:t>
                      </a: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5311517"/>
                  </a:ext>
                </a:extLst>
              </a:tr>
              <a:tr h="479258">
                <a:tc>
                  <a:txBody>
                    <a:bodyPr/>
                    <a:lstStyle/>
                    <a:p>
                      <a:r>
                        <a:rPr lang="en-US" sz="1100"/>
                        <a:t>Alpine Ski</a:t>
                      </a:r>
                    </a:p>
                    <a:p>
                      <a:r>
                        <a:rPr lang="en-US" sz="900">
                          <a:solidFill>
                            <a:srgbClr val="0070C0"/>
                          </a:solidFill>
                        </a:rPr>
                        <a:t>Paris, FR</a:t>
                      </a: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2650837"/>
                  </a:ext>
                </a:extLst>
              </a:tr>
              <a:tr h="479258">
                <a:tc>
                  <a:txBody>
                    <a:bodyPr/>
                    <a:lstStyle/>
                    <a:p>
                      <a:r>
                        <a:rPr lang="en-US" sz="1100"/>
                        <a:t>Contoso</a:t>
                      </a:r>
                    </a:p>
                    <a:p>
                      <a:r>
                        <a:rPr lang="en-US" sz="900">
                          <a:solidFill>
                            <a:srgbClr val="0070C0"/>
                          </a:solidFill>
                        </a:rPr>
                        <a:t>London, UK</a:t>
                      </a:r>
                    </a:p>
                  </a:txBody>
                  <a:tcPr>
                    <a:lnT w="6350" cap="flat" cmpd="sng" algn="ctr">
                      <a:solidFill>
                        <a:schemeClr val="tx1">
                          <a:lumMod val="50000"/>
                          <a:lumOff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482084257"/>
                  </a:ext>
                </a:extLst>
              </a:tr>
            </a:tbl>
          </a:graphicData>
        </a:graphic>
      </p:graphicFrame>
      <p:pic>
        <p:nvPicPr>
          <p:cNvPr id="17" name="Picture 2" descr="Dynamics 365">
            <a:hlinkClick r:id="rId3"/>
            <a:extLst>
              <a:ext uri="{FF2B5EF4-FFF2-40B4-BE49-F238E27FC236}">
                <a16:creationId xmlns:a16="http://schemas.microsoft.com/office/drawing/2014/main" id="{6174CB2A-4D0D-4C61-A6A5-E6F230722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527" y="4402271"/>
            <a:ext cx="286923" cy="28692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9210B80-D8AC-4F79-AAB2-5D0410803083}"/>
              </a:ext>
            </a:extLst>
          </p:cNvPr>
          <p:cNvSpPr txBox="1"/>
          <p:nvPr/>
        </p:nvSpPr>
        <p:spPr>
          <a:xfrm>
            <a:off x="6933169" y="4343941"/>
            <a:ext cx="9456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Accounts</a:t>
            </a:r>
          </a:p>
        </p:txBody>
      </p:sp>
    </p:spTree>
    <p:extLst>
      <p:ext uri="{BB962C8B-B14F-4D97-AF65-F5344CB8AC3E}">
        <p14:creationId xmlns:p14="http://schemas.microsoft.com/office/powerpoint/2010/main" val="128527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5" y="0"/>
            <a:ext cx="11593659" cy="796925"/>
          </a:xfrm>
        </p:spPr>
        <p:txBody>
          <a:bodyPr/>
          <a:lstStyle/>
          <a:p>
            <a:pPr lvl="0">
              <a:lnSpc>
                <a:spcPct val="100000"/>
              </a:lnSpc>
              <a:spcBef>
                <a:spcPts val="0"/>
              </a:spcBef>
              <a:defRPr/>
            </a:pPr>
            <a:r>
              <a:rPr lang="en-US" b="1">
                <a:ea typeface="Calibri" panose="020F0502020204030204" pitchFamily="34" charset="0"/>
              </a:rPr>
              <a:t>Reference Technical Architecture</a:t>
            </a:r>
          </a:p>
        </p:txBody>
      </p:sp>
      <p:sp>
        <p:nvSpPr>
          <p:cNvPr id="3" name="Slide Number Placeholder 2"/>
          <p:cNvSpPr>
            <a:spLocks noGrp="1"/>
          </p:cNvSpPr>
          <p:nvPr>
            <p:ph type="sldNum" sz="quarter" idx="12"/>
          </p:nvPr>
        </p:nvSpPr>
        <p:spPr>
          <a:xfrm>
            <a:off x="11849098" y="6179901"/>
            <a:ext cx="342901" cy="365125"/>
          </a:xfrm>
        </p:spPr>
        <p:txBody>
          <a:bodyPr/>
          <a:lstStyle/>
          <a:p>
            <a:fld id="{00DE720E-C72B-42F0-AD69-52D60E3C605E}" type="slidenum">
              <a:rPr lang="en-US" smtClean="0">
                <a:solidFill>
                  <a:srgbClr val="E5E8E8">
                    <a:lumMod val="75000"/>
                  </a:srgbClr>
                </a:solidFill>
              </a:rPr>
              <a:pPr/>
              <a:t>13</a:t>
            </a:fld>
            <a:endParaRPr lang="en-US">
              <a:solidFill>
                <a:srgbClr val="E5E8E8">
                  <a:lumMod val="75000"/>
                </a:srgbClr>
              </a:solidFill>
            </a:endParaRPr>
          </a:p>
        </p:txBody>
      </p:sp>
      <p:sp>
        <p:nvSpPr>
          <p:cNvPr id="10" name="Rectangle 1"/>
          <p:cNvSpPr>
            <a:spLocks noChangeArrowheads="1"/>
          </p:cNvSpPr>
          <p:nvPr/>
        </p:nvSpPr>
        <p:spPr bwMode="auto">
          <a:xfrm>
            <a:off x="304800" y="3099714"/>
            <a:ext cx="59423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773C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5C582E8-F480-47F1-8B3F-4DF58452704E}"/>
              </a:ext>
            </a:extLst>
          </p:cNvPr>
          <p:cNvSpPr/>
          <p:nvPr/>
        </p:nvSpPr>
        <p:spPr bwMode="auto">
          <a:xfrm>
            <a:off x="1729" y="4857393"/>
            <a:ext cx="12190271" cy="14293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1C4D686F-6BF3-4EBD-919A-A1E5CCCAF269}"/>
              </a:ext>
            </a:extLst>
          </p:cNvPr>
          <p:cNvSpPr/>
          <p:nvPr/>
        </p:nvSpPr>
        <p:spPr bwMode="auto">
          <a:xfrm>
            <a:off x="1729" y="3447562"/>
            <a:ext cx="12190271" cy="137276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0609771-FE60-4AF1-8393-D0D7BFB09A8C}"/>
              </a:ext>
            </a:extLst>
          </p:cNvPr>
          <p:cNvSpPr/>
          <p:nvPr/>
        </p:nvSpPr>
        <p:spPr bwMode="auto">
          <a:xfrm>
            <a:off x="866" y="790804"/>
            <a:ext cx="12190271" cy="26205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ounded Rectangle 195">
            <a:extLst>
              <a:ext uri="{FF2B5EF4-FFF2-40B4-BE49-F238E27FC236}">
                <a16:creationId xmlns:a16="http://schemas.microsoft.com/office/drawing/2014/main" id="{49AFF105-2F0D-4FB6-B7A2-E43C6DC2BA73}"/>
              </a:ext>
            </a:extLst>
          </p:cNvPr>
          <p:cNvSpPr/>
          <p:nvPr/>
        </p:nvSpPr>
        <p:spPr bwMode="auto">
          <a:xfrm>
            <a:off x="1131184" y="5531424"/>
            <a:ext cx="1230443" cy="725584"/>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00" kern="0">
                <a:solidFill>
                  <a:srgbClr val="000000"/>
                </a:solidFill>
                <a:latin typeface="Segoe UI Semilight" panose="020B0402040204020203" pitchFamily="34" charset="0"/>
                <a:cs typeface="Segoe UI Semilight" panose="020B0402040204020203" pitchFamily="34" charset="0"/>
              </a:rPr>
              <a:t>Data Gateway</a:t>
            </a:r>
          </a:p>
        </p:txBody>
      </p:sp>
      <p:sp>
        <p:nvSpPr>
          <p:cNvPr id="9" name="Rectangle 2">
            <a:extLst>
              <a:ext uri="{FF2B5EF4-FFF2-40B4-BE49-F238E27FC236}">
                <a16:creationId xmlns:a16="http://schemas.microsoft.com/office/drawing/2014/main" id="{CF8B1AE3-ACA9-40EB-BA6D-E5663D556847}"/>
              </a:ext>
            </a:extLst>
          </p:cNvPr>
          <p:cNvSpPr>
            <a:spLocks noChangeArrowheads="1"/>
          </p:cNvSpPr>
          <p:nvPr/>
        </p:nvSpPr>
        <p:spPr bwMode="auto">
          <a:xfrm>
            <a:off x="0" y="-2241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a:extLst>
              <a:ext uri="{FF2B5EF4-FFF2-40B4-BE49-F238E27FC236}">
                <a16:creationId xmlns:a16="http://schemas.microsoft.com/office/drawing/2014/main" id="{6B719305-6725-450C-95DA-2FCD0E3B0EA9}"/>
              </a:ext>
            </a:extLst>
          </p:cNvPr>
          <p:cNvSpPr>
            <a:spLocks noChangeArrowheads="1"/>
          </p:cNvSpPr>
          <p:nvPr/>
        </p:nvSpPr>
        <p:spPr bwMode="auto">
          <a:xfrm>
            <a:off x="3586532" y="2048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ounded Rectangle 195">
            <a:extLst>
              <a:ext uri="{FF2B5EF4-FFF2-40B4-BE49-F238E27FC236}">
                <a16:creationId xmlns:a16="http://schemas.microsoft.com/office/drawing/2014/main" id="{6C118421-C30D-4597-8B7D-A54473CDD0C6}"/>
              </a:ext>
            </a:extLst>
          </p:cNvPr>
          <p:cNvSpPr/>
          <p:nvPr/>
        </p:nvSpPr>
        <p:spPr bwMode="auto">
          <a:xfrm>
            <a:off x="2442098" y="5531424"/>
            <a:ext cx="5268080" cy="725584"/>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000" kern="0">
              <a:solidFill>
                <a:schemeClr val="bg1"/>
              </a:solidFill>
              <a:latin typeface="Segoe UI Semilight" panose="020B0402040204020203" pitchFamily="34" charset="0"/>
              <a:cs typeface="Segoe UI Semilight" panose="020B0402040204020203" pitchFamily="34" charset="0"/>
            </a:endParaRPr>
          </a:p>
        </p:txBody>
      </p:sp>
      <p:sp>
        <p:nvSpPr>
          <p:cNvPr id="13" name="Rounded Rectangle 195">
            <a:extLst>
              <a:ext uri="{FF2B5EF4-FFF2-40B4-BE49-F238E27FC236}">
                <a16:creationId xmlns:a16="http://schemas.microsoft.com/office/drawing/2014/main" id="{ED8F40B7-3284-4869-B3A6-84F3FC78542C}"/>
              </a:ext>
            </a:extLst>
          </p:cNvPr>
          <p:cNvSpPr/>
          <p:nvPr/>
        </p:nvSpPr>
        <p:spPr bwMode="auto">
          <a:xfrm>
            <a:off x="4876620" y="5826572"/>
            <a:ext cx="661722" cy="369324"/>
          </a:xfrm>
          <a:prstGeom prst="rect">
            <a:avLst/>
          </a:prstGeom>
          <a:solidFill>
            <a:srgbClr val="009FDF"/>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chemeClr val="bg1"/>
                </a:solidFill>
                <a:latin typeface="Segoe UI Semilight" panose="020B0402040204020203" pitchFamily="34" charset="0"/>
                <a:cs typeface="Segoe UI Semilight" panose="020B0402040204020203" pitchFamily="34" charset="0"/>
              </a:rPr>
              <a:t>Notifications </a:t>
            </a:r>
            <a:r>
              <a:rPr lang="en-GB" sz="700" kern="0">
                <a:solidFill>
                  <a:schemeClr val="bg1"/>
                </a:solidFill>
                <a:latin typeface="Segoe UI Semilight" panose="020B0402040204020203" pitchFamily="34" charset="0"/>
                <a:cs typeface="Segoe UI Semilight" panose="020B0402040204020203" pitchFamily="34" charset="0"/>
              </a:rPr>
              <a:t>&amp; </a:t>
            </a:r>
            <a:endParaRPr lang="en-US" sz="700" kern="0">
              <a:solidFill>
                <a:schemeClr val="bg1"/>
              </a:solidFill>
              <a:latin typeface="Segoe UI Semilight" panose="020B0402040204020203" pitchFamily="34" charset="0"/>
              <a:cs typeface="Segoe UI Semilight" panose="020B0402040204020203" pitchFamily="34" charset="0"/>
            </a:endParaRPr>
          </a:p>
          <a:p>
            <a:r>
              <a:rPr lang="en-US" sz="700" kern="0">
                <a:solidFill>
                  <a:schemeClr val="bg1"/>
                </a:solidFill>
                <a:latin typeface="Segoe UI Semilight" panose="020B0402040204020203" pitchFamily="34" charset="0"/>
                <a:cs typeface="Segoe UI Semilight" panose="020B0402040204020203" pitchFamily="34" charset="0"/>
              </a:rPr>
              <a:t>Work Orders</a:t>
            </a:r>
          </a:p>
        </p:txBody>
      </p:sp>
      <p:sp>
        <p:nvSpPr>
          <p:cNvPr id="14" name="Rounded Rectangle 195">
            <a:extLst>
              <a:ext uri="{FF2B5EF4-FFF2-40B4-BE49-F238E27FC236}">
                <a16:creationId xmlns:a16="http://schemas.microsoft.com/office/drawing/2014/main" id="{572DE452-DD21-4610-A987-551A8E65E32E}"/>
              </a:ext>
            </a:extLst>
          </p:cNvPr>
          <p:cNvSpPr/>
          <p:nvPr/>
        </p:nvSpPr>
        <p:spPr bwMode="auto">
          <a:xfrm>
            <a:off x="5666272" y="5822393"/>
            <a:ext cx="661722" cy="373503"/>
          </a:xfrm>
          <a:custGeom>
            <a:avLst/>
            <a:gdLst>
              <a:gd name="connsiteX0" fmla="*/ 0 w 661722"/>
              <a:gd name="connsiteY0" fmla="*/ 0 h 369324"/>
              <a:gd name="connsiteX1" fmla="*/ 661722 w 661722"/>
              <a:gd name="connsiteY1" fmla="*/ 0 h 369324"/>
              <a:gd name="connsiteX2" fmla="*/ 661722 w 661722"/>
              <a:gd name="connsiteY2" fmla="*/ 369324 h 369324"/>
              <a:gd name="connsiteX3" fmla="*/ 0 w 661722"/>
              <a:gd name="connsiteY3" fmla="*/ 369324 h 369324"/>
              <a:gd name="connsiteX4" fmla="*/ 0 w 661722"/>
              <a:gd name="connsiteY4" fmla="*/ 0 h 369324"/>
              <a:gd name="connsiteX0" fmla="*/ 0 w 661722"/>
              <a:gd name="connsiteY0" fmla="*/ 4179 h 373503"/>
              <a:gd name="connsiteX1" fmla="*/ 492937 w 661722"/>
              <a:gd name="connsiteY1" fmla="*/ 0 h 373503"/>
              <a:gd name="connsiteX2" fmla="*/ 661722 w 661722"/>
              <a:gd name="connsiteY2" fmla="*/ 4179 h 373503"/>
              <a:gd name="connsiteX3" fmla="*/ 661722 w 661722"/>
              <a:gd name="connsiteY3" fmla="*/ 373503 h 373503"/>
              <a:gd name="connsiteX4" fmla="*/ 0 w 661722"/>
              <a:gd name="connsiteY4" fmla="*/ 373503 h 373503"/>
              <a:gd name="connsiteX5" fmla="*/ 0 w 661722"/>
              <a:gd name="connsiteY5" fmla="*/ 4179 h 373503"/>
              <a:gd name="connsiteX0" fmla="*/ 0 w 661722"/>
              <a:gd name="connsiteY0" fmla="*/ 4179 h 373503"/>
              <a:gd name="connsiteX1" fmla="*/ 167940 w 661722"/>
              <a:gd name="connsiteY1" fmla="*/ 5510 h 373503"/>
              <a:gd name="connsiteX2" fmla="*/ 492937 w 661722"/>
              <a:gd name="connsiteY2" fmla="*/ 0 h 373503"/>
              <a:gd name="connsiteX3" fmla="*/ 661722 w 661722"/>
              <a:gd name="connsiteY3" fmla="*/ 4179 h 373503"/>
              <a:gd name="connsiteX4" fmla="*/ 661722 w 661722"/>
              <a:gd name="connsiteY4" fmla="*/ 373503 h 373503"/>
              <a:gd name="connsiteX5" fmla="*/ 0 w 661722"/>
              <a:gd name="connsiteY5" fmla="*/ 373503 h 373503"/>
              <a:gd name="connsiteX6" fmla="*/ 0 w 661722"/>
              <a:gd name="connsiteY6" fmla="*/ 4179 h 373503"/>
              <a:gd name="connsiteX0" fmla="*/ 0 w 661722"/>
              <a:gd name="connsiteY0" fmla="*/ 4179 h 373503"/>
              <a:gd name="connsiteX1" fmla="*/ 167940 w 661722"/>
              <a:gd name="connsiteY1" fmla="*/ 5510 h 373503"/>
              <a:gd name="connsiteX2" fmla="*/ 344210 w 661722"/>
              <a:gd name="connsiteY2" fmla="*/ 5510 h 373503"/>
              <a:gd name="connsiteX3" fmla="*/ 492937 w 661722"/>
              <a:gd name="connsiteY3" fmla="*/ 0 h 373503"/>
              <a:gd name="connsiteX4" fmla="*/ 661722 w 661722"/>
              <a:gd name="connsiteY4" fmla="*/ 4179 h 373503"/>
              <a:gd name="connsiteX5" fmla="*/ 661722 w 661722"/>
              <a:gd name="connsiteY5" fmla="*/ 373503 h 373503"/>
              <a:gd name="connsiteX6" fmla="*/ 0 w 661722"/>
              <a:gd name="connsiteY6" fmla="*/ 373503 h 373503"/>
              <a:gd name="connsiteX7" fmla="*/ 0 w 661722"/>
              <a:gd name="connsiteY7" fmla="*/ 4179 h 37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722" h="373503">
                <a:moveTo>
                  <a:pt x="0" y="4179"/>
                </a:moveTo>
                <a:lnTo>
                  <a:pt x="167940" y="5510"/>
                </a:lnTo>
                <a:lnTo>
                  <a:pt x="344210" y="5510"/>
                </a:lnTo>
                <a:lnTo>
                  <a:pt x="492937" y="0"/>
                </a:lnTo>
                <a:lnTo>
                  <a:pt x="661722" y="4179"/>
                </a:lnTo>
                <a:lnTo>
                  <a:pt x="661722" y="373503"/>
                </a:lnTo>
                <a:lnTo>
                  <a:pt x="0" y="373503"/>
                </a:lnTo>
                <a:lnTo>
                  <a:pt x="0" y="4179"/>
                </a:lnTo>
                <a:close/>
              </a:path>
            </a:pathLst>
          </a:custGeom>
          <a:solidFill>
            <a:srgbClr val="009FDF"/>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chemeClr val="bg1"/>
                </a:solidFill>
                <a:latin typeface="Segoe UI Semilight" panose="020B0402040204020203" pitchFamily="34" charset="0"/>
                <a:cs typeface="Segoe UI Semilight" panose="020B0402040204020203" pitchFamily="34" charset="0"/>
              </a:rPr>
              <a:t>Asset</a:t>
            </a:r>
          </a:p>
          <a:p>
            <a:r>
              <a:rPr lang="en-US" sz="700" kern="0">
                <a:solidFill>
                  <a:schemeClr val="bg1"/>
                </a:solidFill>
                <a:latin typeface="Segoe UI Semilight" panose="020B0402040204020203" pitchFamily="34" charset="0"/>
                <a:cs typeface="Segoe UI Semilight" panose="020B0402040204020203" pitchFamily="34" charset="0"/>
              </a:rPr>
              <a:t>[MASTER]</a:t>
            </a:r>
          </a:p>
        </p:txBody>
      </p:sp>
      <p:sp>
        <p:nvSpPr>
          <p:cNvPr id="15" name="Rounded Rectangle 195">
            <a:extLst>
              <a:ext uri="{FF2B5EF4-FFF2-40B4-BE49-F238E27FC236}">
                <a16:creationId xmlns:a16="http://schemas.microsoft.com/office/drawing/2014/main" id="{513C8B23-8894-449E-B95B-4B16E00B7092}"/>
              </a:ext>
            </a:extLst>
          </p:cNvPr>
          <p:cNvSpPr/>
          <p:nvPr/>
        </p:nvSpPr>
        <p:spPr bwMode="auto">
          <a:xfrm>
            <a:off x="2783380" y="5826572"/>
            <a:ext cx="661722" cy="369324"/>
          </a:xfrm>
          <a:prstGeom prst="rect">
            <a:avLst/>
          </a:prstGeom>
          <a:solidFill>
            <a:srgbClr val="009FDF"/>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chemeClr val="bg1"/>
                </a:solidFill>
                <a:latin typeface="Segoe UI Semilight" panose="020B0402040204020203" pitchFamily="34" charset="0"/>
                <a:cs typeface="Segoe UI Semilight" panose="020B0402040204020203" pitchFamily="34" charset="0"/>
              </a:rPr>
              <a:t>Contractor Payments</a:t>
            </a:r>
          </a:p>
        </p:txBody>
      </p:sp>
      <p:sp>
        <p:nvSpPr>
          <p:cNvPr id="16" name="Rounded Rectangle 195">
            <a:extLst>
              <a:ext uri="{FF2B5EF4-FFF2-40B4-BE49-F238E27FC236}">
                <a16:creationId xmlns:a16="http://schemas.microsoft.com/office/drawing/2014/main" id="{C9835DA9-6EC1-4C98-83F4-F7E5DF3C1B63}"/>
              </a:ext>
            </a:extLst>
          </p:cNvPr>
          <p:cNvSpPr/>
          <p:nvPr/>
        </p:nvSpPr>
        <p:spPr bwMode="auto">
          <a:xfrm>
            <a:off x="3532727" y="5826572"/>
            <a:ext cx="661722" cy="369324"/>
          </a:xfrm>
          <a:prstGeom prst="rect">
            <a:avLst/>
          </a:prstGeom>
          <a:solidFill>
            <a:srgbClr val="009FDF"/>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chemeClr val="bg1"/>
                </a:solidFill>
                <a:latin typeface="Segoe UI Semilight" panose="020B0402040204020203" pitchFamily="34" charset="0"/>
                <a:cs typeface="Segoe UI Semilight" panose="020B0402040204020203" pitchFamily="34" charset="0"/>
              </a:rPr>
              <a:t>Billing</a:t>
            </a:r>
          </a:p>
        </p:txBody>
      </p:sp>
      <p:sp>
        <p:nvSpPr>
          <p:cNvPr id="17" name="Rounded Rectangle 195">
            <a:extLst>
              <a:ext uri="{FF2B5EF4-FFF2-40B4-BE49-F238E27FC236}">
                <a16:creationId xmlns:a16="http://schemas.microsoft.com/office/drawing/2014/main" id="{EC41C127-56B0-4FD6-9641-8891BF35EE63}"/>
              </a:ext>
            </a:extLst>
          </p:cNvPr>
          <p:cNvSpPr/>
          <p:nvPr/>
        </p:nvSpPr>
        <p:spPr bwMode="auto">
          <a:xfrm>
            <a:off x="6472770" y="5827271"/>
            <a:ext cx="661722" cy="369324"/>
          </a:xfrm>
          <a:prstGeom prst="rect">
            <a:avLst/>
          </a:prstGeom>
          <a:solidFill>
            <a:srgbClr val="009FDF"/>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chemeClr val="bg1"/>
                </a:solidFill>
                <a:latin typeface="Segoe UI Semilight" panose="020B0402040204020203" pitchFamily="34" charset="0"/>
                <a:cs typeface="Segoe UI Semilight" panose="020B0402040204020203" pitchFamily="34" charset="0"/>
              </a:rPr>
              <a:t>Customer and Property</a:t>
            </a:r>
          </a:p>
          <a:p>
            <a:r>
              <a:rPr lang="en-US" sz="700" kern="0">
                <a:solidFill>
                  <a:schemeClr val="bg1"/>
                </a:solidFill>
                <a:latin typeface="Segoe UI Semilight" panose="020B0402040204020203" pitchFamily="34" charset="0"/>
                <a:cs typeface="Segoe UI Semilight" panose="020B0402040204020203" pitchFamily="34" charset="0"/>
              </a:rPr>
              <a:t>[MASTER]</a:t>
            </a:r>
          </a:p>
        </p:txBody>
      </p:sp>
      <p:sp>
        <p:nvSpPr>
          <p:cNvPr id="19" name="Rounded Rectangle 195">
            <a:extLst>
              <a:ext uri="{FF2B5EF4-FFF2-40B4-BE49-F238E27FC236}">
                <a16:creationId xmlns:a16="http://schemas.microsoft.com/office/drawing/2014/main" id="{8EB54DC4-F85B-4EE7-951E-5D66CF4FDF17}"/>
              </a:ext>
            </a:extLst>
          </p:cNvPr>
          <p:cNvSpPr/>
          <p:nvPr/>
        </p:nvSpPr>
        <p:spPr bwMode="auto">
          <a:xfrm>
            <a:off x="7779101" y="5531424"/>
            <a:ext cx="3282677" cy="725584"/>
          </a:xfrm>
          <a:prstGeom prst="rect">
            <a:avLst/>
          </a:prstGeom>
          <a:solidFill>
            <a:srgbClr val="FFC000"/>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sz="1000" kern="0">
                <a:solidFill>
                  <a:srgbClr val="000000"/>
                </a:solidFill>
                <a:latin typeface="Segoe UI Semilight"/>
                <a:cs typeface="Segoe UI Semilight"/>
              </a:rPr>
              <a:t>Geo Spatial Visualization</a:t>
            </a:r>
            <a:endParaRPr lang="en-US" sz="1000" kern="0">
              <a:solidFill>
                <a:srgbClr val="000000"/>
              </a:solidFill>
              <a:latin typeface="Segoe UI Semilight" panose="020B0402040204020203" pitchFamily="34" charset="0"/>
              <a:cs typeface="Segoe UI Semilight" panose="020B0402040204020203" pitchFamily="34" charset="0"/>
            </a:endParaRPr>
          </a:p>
        </p:txBody>
      </p:sp>
      <p:sp>
        <p:nvSpPr>
          <p:cNvPr id="20" name="Rounded Rectangle 195">
            <a:extLst>
              <a:ext uri="{FF2B5EF4-FFF2-40B4-BE49-F238E27FC236}">
                <a16:creationId xmlns:a16="http://schemas.microsoft.com/office/drawing/2014/main" id="{4490DA63-0134-4C5B-B3C0-4C07C23066B0}"/>
              </a:ext>
            </a:extLst>
          </p:cNvPr>
          <p:cNvSpPr/>
          <p:nvPr/>
        </p:nvSpPr>
        <p:spPr bwMode="auto">
          <a:xfrm>
            <a:off x="7597669" y="3547138"/>
            <a:ext cx="1700399" cy="1176297"/>
          </a:xfrm>
          <a:prstGeom prst="rect">
            <a:avLst/>
          </a:prstGeom>
          <a:solidFill>
            <a:srgbClr val="E8E9DB"/>
          </a:solidFill>
          <a:ln w="19050">
            <a:solidFill>
              <a:srgbClr val="BFBFBF"/>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00" kern="0">
                <a:solidFill>
                  <a:srgbClr val="000000"/>
                </a:solidFill>
                <a:latin typeface="Segoe UI Semilight"/>
                <a:cs typeface="Segoe UI Semilight"/>
              </a:rPr>
              <a:t>Data Synchronization</a:t>
            </a:r>
            <a:endParaRPr lang="en-US" sz="1000" kern="0">
              <a:solidFill>
                <a:srgbClr val="000000"/>
              </a:solidFill>
              <a:latin typeface="Segoe UI Semilight" panose="020B0402040204020203" pitchFamily="34" charset="0"/>
              <a:cs typeface="Segoe UI Semilight" panose="020B0402040204020203" pitchFamily="34" charset="0"/>
            </a:endParaRPr>
          </a:p>
        </p:txBody>
      </p:sp>
      <p:sp>
        <p:nvSpPr>
          <p:cNvPr id="21" name="Rounded Rectangle 195">
            <a:extLst>
              <a:ext uri="{FF2B5EF4-FFF2-40B4-BE49-F238E27FC236}">
                <a16:creationId xmlns:a16="http://schemas.microsoft.com/office/drawing/2014/main" id="{F49AA37B-90DF-4E4B-AA31-01CA6647C47B}"/>
              </a:ext>
            </a:extLst>
          </p:cNvPr>
          <p:cNvSpPr/>
          <p:nvPr/>
        </p:nvSpPr>
        <p:spPr bwMode="auto">
          <a:xfrm>
            <a:off x="7925902" y="3664185"/>
            <a:ext cx="1083082" cy="727758"/>
          </a:xfrm>
          <a:custGeom>
            <a:avLst/>
            <a:gdLst>
              <a:gd name="connsiteX0" fmla="*/ 0 w 1083082"/>
              <a:gd name="connsiteY0" fmla="*/ 0 h 725584"/>
              <a:gd name="connsiteX1" fmla="*/ 1083082 w 1083082"/>
              <a:gd name="connsiteY1" fmla="*/ 0 h 725584"/>
              <a:gd name="connsiteX2" fmla="*/ 1083082 w 1083082"/>
              <a:gd name="connsiteY2" fmla="*/ 725584 h 725584"/>
              <a:gd name="connsiteX3" fmla="*/ 0 w 1083082"/>
              <a:gd name="connsiteY3" fmla="*/ 725584 h 725584"/>
              <a:gd name="connsiteX4" fmla="*/ 0 w 1083082"/>
              <a:gd name="connsiteY4" fmla="*/ 0 h 725584"/>
              <a:gd name="connsiteX0" fmla="*/ 0 w 1083082"/>
              <a:gd name="connsiteY0" fmla="*/ 0 h 727758"/>
              <a:gd name="connsiteX1" fmla="*/ 1083082 w 1083082"/>
              <a:gd name="connsiteY1" fmla="*/ 0 h 727758"/>
              <a:gd name="connsiteX2" fmla="*/ 1083082 w 1083082"/>
              <a:gd name="connsiteY2" fmla="*/ 725584 h 727758"/>
              <a:gd name="connsiteX3" fmla="*/ 789247 w 1083082"/>
              <a:gd name="connsiteY3" fmla="*/ 727758 h 727758"/>
              <a:gd name="connsiteX4" fmla="*/ 0 w 1083082"/>
              <a:gd name="connsiteY4" fmla="*/ 725584 h 727758"/>
              <a:gd name="connsiteX5" fmla="*/ 0 w 1083082"/>
              <a:gd name="connsiteY5" fmla="*/ 0 h 727758"/>
              <a:gd name="connsiteX0" fmla="*/ 0 w 1083082"/>
              <a:gd name="connsiteY0" fmla="*/ 0 h 727758"/>
              <a:gd name="connsiteX1" fmla="*/ 1083082 w 1083082"/>
              <a:gd name="connsiteY1" fmla="*/ 0 h 727758"/>
              <a:gd name="connsiteX2" fmla="*/ 1083082 w 1083082"/>
              <a:gd name="connsiteY2" fmla="*/ 725584 h 727758"/>
              <a:gd name="connsiteX3" fmla="*/ 789247 w 1083082"/>
              <a:gd name="connsiteY3" fmla="*/ 727758 h 727758"/>
              <a:gd name="connsiteX4" fmla="*/ 243912 w 1083082"/>
              <a:gd name="connsiteY4" fmla="*/ 727758 h 727758"/>
              <a:gd name="connsiteX5" fmla="*/ 0 w 1083082"/>
              <a:gd name="connsiteY5" fmla="*/ 725584 h 727758"/>
              <a:gd name="connsiteX6" fmla="*/ 0 w 1083082"/>
              <a:gd name="connsiteY6" fmla="*/ 0 h 7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3082" h="727758">
                <a:moveTo>
                  <a:pt x="0" y="0"/>
                </a:moveTo>
                <a:lnTo>
                  <a:pt x="1083082" y="0"/>
                </a:lnTo>
                <a:lnTo>
                  <a:pt x="1083082" y="725584"/>
                </a:lnTo>
                <a:lnTo>
                  <a:pt x="789247" y="727758"/>
                </a:lnTo>
                <a:lnTo>
                  <a:pt x="243912" y="727758"/>
                </a:lnTo>
                <a:lnTo>
                  <a:pt x="0" y="725584"/>
                </a:lnTo>
                <a:lnTo>
                  <a:pt x="0" y="0"/>
                </a:lnTo>
                <a:close/>
              </a:path>
            </a:pathLst>
          </a:cu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pPr algn="ctr"/>
            <a:r>
              <a:rPr lang="en-US" sz="800" kern="0">
                <a:solidFill>
                  <a:srgbClr val="000000"/>
                </a:solidFill>
                <a:latin typeface="Segoe UI Semilight"/>
                <a:cs typeface="Segoe UI Semilight"/>
              </a:rPr>
              <a:t>Data Factory</a:t>
            </a:r>
          </a:p>
        </p:txBody>
      </p:sp>
      <p:sp>
        <p:nvSpPr>
          <p:cNvPr id="22" name="Rounded Rectangle 195">
            <a:extLst>
              <a:ext uri="{FF2B5EF4-FFF2-40B4-BE49-F238E27FC236}">
                <a16:creationId xmlns:a16="http://schemas.microsoft.com/office/drawing/2014/main" id="{4AE98FD6-F047-45EB-8B25-1666D3AC6A3F}"/>
              </a:ext>
            </a:extLst>
          </p:cNvPr>
          <p:cNvSpPr/>
          <p:nvPr/>
        </p:nvSpPr>
        <p:spPr bwMode="auto">
          <a:xfrm>
            <a:off x="2442098" y="4886432"/>
            <a:ext cx="2975843" cy="397697"/>
          </a:xfrm>
          <a:prstGeom prst="rect">
            <a:avLst/>
          </a:prstGeom>
          <a:solidFill>
            <a:srgbClr val="009FDF"/>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r>
              <a:rPr lang="en-US" sz="1000" kern="0">
                <a:solidFill>
                  <a:schemeClr val="bg1"/>
                </a:solidFill>
                <a:latin typeface="Segoe UI Semilight"/>
                <a:cs typeface="Segoe UI Semilight"/>
              </a:rPr>
              <a:t>SAP Connector</a:t>
            </a:r>
          </a:p>
        </p:txBody>
      </p:sp>
      <p:sp>
        <p:nvSpPr>
          <p:cNvPr id="23" name="Rounded Rectangle 195">
            <a:extLst>
              <a:ext uri="{FF2B5EF4-FFF2-40B4-BE49-F238E27FC236}">
                <a16:creationId xmlns:a16="http://schemas.microsoft.com/office/drawing/2014/main" id="{C43F4D83-3A2A-4EE8-B004-A52A184D94CE}"/>
              </a:ext>
            </a:extLst>
          </p:cNvPr>
          <p:cNvSpPr/>
          <p:nvPr/>
        </p:nvSpPr>
        <p:spPr bwMode="auto">
          <a:xfrm>
            <a:off x="1131184" y="1292206"/>
            <a:ext cx="2279095" cy="1614868"/>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kern="0">
                <a:solidFill>
                  <a:schemeClr val="tx1"/>
                </a:solidFill>
                <a:latin typeface="Segoe UI Semilight" panose="020B0402040204020203" pitchFamily="34" charset="0"/>
                <a:cs typeface="Segoe UI Semilight" panose="020B0402040204020203" pitchFamily="34" charset="0"/>
              </a:rPr>
              <a:t>Power Platform</a:t>
            </a:r>
          </a:p>
        </p:txBody>
      </p:sp>
      <p:sp>
        <p:nvSpPr>
          <p:cNvPr id="24" name="Rounded Rectangle 195">
            <a:extLst>
              <a:ext uri="{FF2B5EF4-FFF2-40B4-BE49-F238E27FC236}">
                <a16:creationId xmlns:a16="http://schemas.microsoft.com/office/drawing/2014/main" id="{673E4D65-4B1F-46DC-97F3-7E547F9A2A5B}"/>
              </a:ext>
            </a:extLst>
          </p:cNvPr>
          <p:cNvSpPr/>
          <p:nvPr/>
        </p:nvSpPr>
        <p:spPr bwMode="auto">
          <a:xfrm>
            <a:off x="1954879" y="1856322"/>
            <a:ext cx="583737" cy="82951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r>
              <a:rPr lang="en-US" sz="800" kern="0">
                <a:solidFill>
                  <a:srgbClr val="000000"/>
                </a:solidFill>
                <a:latin typeface="Segoe UI Semilight" panose="020B0402040204020203" pitchFamily="34" charset="0"/>
                <a:cs typeface="Segoe UI Semilight" panose="020B0402040204020203" pitchFamily="34" charset="0"/>
              </a:rPr>
              <a:t>Flow</a:t>
            </a:r>
          </a:p>
        </p:txBody>
      </p:sp>
      <p:sp>
        <p:nvSpPr>
          <p:cNvPr id="25" name="Rounded Rectangle 195">
            <a:extLst>
              <a:ext uri="{FF2B5EF4-FFF2-40B4-BE49-F238E27FC236}">
                <a16:creationId xmlns:a16="http://schemas.microsoft.com/office/drawing/2014/main" id="{CDD2E918-01A4-41C1-B723-E268FE46F469}"/>
              </a:ext>
            </a:extLst>
          </p:cNvPr>
          <p:cNvSpPr/>
          <p:nvPr/>
        </p:nvSpPr>
        <p:spPr bwMode="auto">
          <a:xfrm>
            <a:off x="2626511" y="1856321"/>
            <a:ext cx="583737" cy="829509"/>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r>
              <a:rPr lang="en-US" sz="800" kern="0">
                <a:solidFill>
                  <a:srgbClr val="000000"/>
                </a:solidFill>
                <a:latin typeface="Segoe UI Semilight" panose="020B0402040204020203" pitchFamily="34" charset="0"/>
                <a:cs typeface="Segoe UI Semilight" panose="020B0402040204020203" pitchFamily="34" charset="0"/>
              </a:rPr>
              <a:t>Power BI</a:t>
            </a:r>
          </a:p>
        </p:txBody>
      </p:sp>
      <p:sp>
        <p:nvSpPr>
          <p:cNvPr id="26" name="Rounded Rectangle 195">
            <a:extLst>
              <a:ext uri="{FF2B5EF4-FFF2-40B4-BE49-F238E27FC236}">
                <a16:creationId xmlns:a16="http://schemas.microsoft.com/office/drawing/2014/main" id="{5D7CE301-5A4F-4C74-B56D-4FCB8B9B381A}"/>
              </a:ext>
            </a:extLst>
          </p:cNvPr>
          <p:cNvSpPr/>
          <p:nvPr/>
        </p:nvSpPr>
        <p:spPr bwMode="auto">
          <a:xfrm>
            <a:off x="1281334" y="1851958"/>
            <a:ext cx="583737" cy="833874"/>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r>
              <a:rPr lang="en-US" sz="800" kern="0">
                <a:solidFill>
                  <a:srgbClr val="000000"/>
                </a:solidFill>
                <a:latin typeface="Segoe UI Semilight" panose="020B0402040204020203" pitchFamily="34" charset="0"/>
                <a:cs typeface="Segoe UI Semilight" panose="020B0402040204020203" pitchFamily="34" charset="0"/>
              </a:rPr>
              <a:t>Power Apps</a:t>
            </a:r>
          </a:p>
        </p:txBody>
      </p:sp>
      <p:sp>
        <p:nvSpPr>
          <p:cNvPr id="27" name="Rounded Rectangle 195">
            <a:extLst>
              <a:ext uri="{FF2B5EF4-FFF2-40B4-BE49-F238E27FC236}">
                <a16:creationId xmlns:a16="http://schemas.microsoft.com/office/drawing/2014/main" id="{2A568B38-A695-4AAF-B993-8D3E1DB5303B}"/>
              </a:ext>
            </a:extLst>
          </p:cNvPr>
          <p:cNvSpPr/>
          <p:nvPr/>
        </p:nvSpPr>
        <p:spPr bwMode="auto">
          <a:xfrm>
            <a:off x="3485189" y="1292206"/>
            <a:ext cx="7576589" cy="1614868"/>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400" kern="0">
              <a:solidFill>
                <a:schemeClr val="tx1"/>
              </a:solidFill>
              <a:latin typeface="Segoe UI Semilight" panose="020B0402040204020203" pitchFamily="34" charset="0"/>
              <a:cs typeface="Segoe UI Semilight" panose="020B0402040204020203" pitchFamily="34" charset="0"/>
            </a:endParaRPr>
          </a:p>
        </p:txBody>
      </p:sp>
      <p:sp>
        <p:nvSpPr>
          <p:cNvPr id="28" name="Rounded Rectangle 195">
            <a:extLst>
              <a:ext uri="{FF2B5EF4-FFF2-40B4-BE49-F238E27FC236}">
                <a16:creationId xmlns:a16="http://schemas.microsoft.com/office/drawing/2014/main" id="{C26ADA14-F5F0-4501-AA4A-50E633866FAD}"/>
              </a:ext>
            </a:extLst>
          </p:cNvPr>
          <p:cNvSpPr/>
          <p:nvPr/>
        </p:nvSpPr>
        <p:spPr bwMode="auto">
          <a:xfrm>
            <a:off x="3607603" y="1633084"/>
            <a:ext cx="6546873" cy="1169535"/>
          </a:xfrm>
          <a:prstGeom prst="rect">
            <a:avLst/>
          </a:prstGeom>
          <a:solidFill>
            <a:schemeClr val="accent1">
              <a:lumMod val="20000"/>
              <a:lumOff val="80000"/>
            </a:schemeClr>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vert="vert" lIns="36000" tIns="36000" rIns="36000" bIns="36000" rtlCol="0" anchor="t"/>
          <a:lstStyle/>
          <a:p>
            <a:pPr algn="ctr"/>
            <a:r>
              <a:rPr lang="en-US" sz="1000" kern="0">
                <a:solidFill>
                  <a:srgbClr val="000000"/>
                </a:solidFill>
                <a:latin typeface="Segoe UI Semilight" panose="020B0402040204020203" pitchFamily="34" charset="0"/>
                <a:cs typeface="Segoe UI Semilight" panose="020B0402040204020203" pitchFamily="34" charset="0"/>
              </a:rPr>
              <a:t>UCI/Unified Service Desk</a:t>
            </a:r>
          </a:p>
        </p:txBody>
      </p:sp>
      <p:sp>
        <p:nvSpPr>
          <p:cNvPr id="29" name="Rounded Rectangle 195">
            <a:extLst>
              <a:ext uri="{FF2B5EF4-FFF2-40B4-BE49-F238E27FC236}">
                <a16:creationId xmlns:a16="http://schemas.microsoft.com/office/drawing/2014/main" id="{68C9CD87-D4C2-4568-B631-8E91DE19ABC3}"/>
              </a:ext>
            </a:extLst>
          </p:cNvPr>
          <p:cNvSpPr/>
          <p:nvPr/>
        </p:nvSpPr>
        <p:spPr bwMode="auto">
          <a:xfrm>
            <a:off x="3828168" y="1854914"/>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Planning</a:t>
            </a:r>
          </a:p>
        </p:txBody>
      </p:sp>
      <p:sp>
        <p:nvSpPr>
          <p:cNvPr id="30" name="Rounded Rectangle 195">
            <a:extLst>
              <a:ext uri="{FF2B5EF4-FFF2-40B4-BE49-F238E27FC236}">
                <a16:creationId xmlns:a16="http://schemas.microsoft.com/office/drawing/2014/main" id="{CDF97E51-ADC1-4C68-A94B-53A6354194BF}"/>
              </a:ext>
            </a:extLst>
          </p:cNvPr>
          <p:cNvSpPr/>
          <p:nvPr/>
        </p:nvSpPr>
        <p:spPr bwMode="auto">
          <a:xfrm>
            <a:off x="3828168" y="2288752"/>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Scheduling</a:t>
            </a:r>
          </a:p>
        </p:txBody>
      </p:sp>
      <p:sp>
        <p:nvSpPr>
          <p:cNvPr id="31" name="Rounded Rectangle 195">
            <a:extLst>
              <a:ext uri="{FF2B5EF4-FFF2-40B4-BE49-F238E27FC236}">
                <a16:creationId xmlns:a16="http://schemas.microsoft.com/office/drawing/2014/main" id="{F4ACEAB2-10E4-4DDC-8600-705D20B50C69}"/>
              </a:ext>
            </a:extLst>
          </p:cNvPr>
          <p:cNvSpPr/>
          <p:nvPr/>
        </p:nvSpPr>
        <p:spPr bwMode="auto">
          <a:xfrm>
            <a:off x="4494020" y="1854914"/>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rgbClr val="000000"/>
                </a:solidFill>
                <a:latin typeface="Segoe UI Semilight" panose="020B0402040204020203" pitchFamily="34" charset="0"/>
                <a:cs typeface="Segoe UI Semilight" panose="020B0402040204020203" pitchFamily="34" charset="0"/>
              </a:rPr>
              <a:t>Reactive Work Order</a:t>
            </a:r>
          </a:p>
        </p:txBody>
      </p:sp>
      <p:sp>
        <p:nvSpPr>
          <p:cNvPr id="32" name="Rounded Rectangle 195">
            <a:extLst>
              <a:ext uri="{FF2B5EF4-FFF2-40B4-BE49-F238E27FC236}">
                <a16:creationId xmlns:a16="http://schemas.microsoft.com/office/drawing/2014/main" id="{107284FB-B463-4866-8CE1-DEBC2BE6E3AB}"/>
              </a:ext>
            </a:extLst>
          </p:cNvPr>
          <p:cNvSpPr/>
          <p:nvPr/>
        </p:nvSpPr>
        <p:spPr bwMode="auto">
          <a:xfrm>
            <a:off x="4496452" y="2288752"/>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rgbClr val="000000"/>
                </a:solidFill>
                <a:latin typeface="Segoe UI Semilight" panose="020B0402040204020203" pitchFamily="34" charset="0"/>
                <a:cs typeface="Segoe UI Semilight" panose="020B0402040204020203" pitchFamily="34" charset="0"/>
              </a:rPr>
              <a:t>Planned Reactive Work Order</a:t>
            </a:r>
          </a:p>
        </p:txBody>
      </p:sp>
      <p:sp>
        <p:nvSpPr>
          <p:cNvPr id="33" name="Rounded Rectangle 195">
            <a:extLst>
              <a:ext uri="{FF2B5EF4-FFF2-40B4-BE49-F238E27FC236}">
                <a16:creationId xmlns:a16="http://schemas.microsoft.com/office/drawing/2014/main" id="{18F9FAB0-969F-4348-99D9-C52724109C8F}"/>
              </a:ext>
            </a:extLst>
          </p:cNvPr>
          <p:cNvSpPr/>
          <p:nvPr/>
        </p:nvSpPr>
        <p:spPr bwMode="auto">
          <a:xfrm>
            <a:off x="5164736" y="2288752"/>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700" kern="0">
                <a:solidFill>
                  <a:srgbClr val="000000"/>
                </a:solidFill>
                <a:latin typeface="Segoe UI Semilight" panose="020B0402040204020203" pitchFamily="34" charset="0"/>
                <a:cs typeface="Segoe UI Semilight" panose="020B0402040204020203" pitchFamily="34" charset="0"/>
              </a:rPr>
              <a:t>Planned Preventative Work Order</a:t>
            </a:r>
          </a:p>
        </p:txBody>
      </p:sp>
      <p:sp>
        <p:nvSpPr>
          <p:cNvPr id="34" name="Rounded Rectangle 195">
            <a:extLst>
              <a:ext uri="{FF2B5EF4-FFF2-40B4-BE49-F238E27FC236}">
                <a16:creationId xmlns:a16="http://schemas.microsoft.com/office/drawing/2014/main" id="{72A71B83-9F57-4FB9-8510-651016B4F954}"/>
              </a:ext>
            </a:extLst>
          </p:cNvPr>
          <p:cNvSpPr/>
          <p:nvPr/>
        </p:nvSpPr>
        <p:spPr bwMode="auto">
          <a:xfrm>
            <a:off x="5159872" y="1854914"/>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Assessment</a:t>
            </a:r>
          </a:p>
        </p:txBody>
      </p:sp>
      <p:sp>
        <p:nvSpPr>
          <p:cNvPr id="35" name="Rounded Rectangle 195">
            <a:extLst>
              <a:ext uri="{FF2B5EF4-FFF2-40B4-BE49-F238E27FC236}">
                <a16:creationId xmlns:a16="http://schemas.microsoft.com/office/drawing/2014/main" id="{860AB10A-E2F9-4C11-B465-1172DA13609E}"/>
              </a:ext>
            </a:extLst>
          </p:cNvPr>
          <p:cNvSpPr/>
          <p:nvPr/>
        </p:nvSpPr>
        <p:spPr bwMode="auto">
          <a:xfrm>
            <a:off x="5825724" y="1854914"/>
            <a:ext cx="1261748"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Contact</a:t>
            </a:r>
          </a:p>
        </p:txBody>
      </p:sp>
      <p:sp>
        <p:nvSpPr>
          <p:cNvPr id="36" name="Rounded Rectangle 195">
            <a:extLst>
              <a:ext uri="{FF2B5EF4-FFF2-40B4-BE49-F238E27FC236}">
                <a16:creationId xmlns:a16="http://schemas.microsoft.com/office/drawing/2014/main" id="{2E9761BD-3AAD-48EF-9C7F-BCC8096FA883}"/>
              </a:ext>
            </a:extLst>
          </p:cNvPr>
          <p:cNvSpPr/>
          <p:nvPr/>
        </p:nvSpPr>
        <p:spPr bwMode="auto">
          <a:xfrm>
            <a:off x="7169587" y="1854914"/>
            <a:ext cx="1261748"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Connected </a:t>
            </a:r>
          </a:p>
          <a:p>
            <a:r>
              <a:rPr lang="en-US" sz="800" kern="0">
                <a:solidFill>
                  <a:srgbClr val="000000"/>
                </a:solidFill>
                <a:latin typeface="Segoe UI Semilight" panose="020B0402040204020203" pitchFamily="34" charset="0"/>
                <a:cs typeface="Segoe UI Semilight" panose="020B0402040204020203" pitchFamily="34" charset="0"/>
              </a:rPr>
              <a:t>Field Service</a:t>
            </a:r>
          </a:p>
        </p:txBody>
      </p:sp>
      <p:sp>
        <p:nvSpPr>
          <p:cNvPr id="37" name="Rounded Rectangle 195">
            <a:extLst>
              <a:ext uri="{FF2B5EF4-FFF2-40B4-BE49-F238E27FC236}">
                <a16:creationId xmlns:a16="http://schemas.microsoft.com/office/drawing/2014/main" id="{41A10F70-7DAF-4C1C-A0CF-034ACCBD8BD8}"/>
              </a:ext>
            </a:extLst>
          </p:cNvPr>
          <p:cNvSpPr/>
          <p:nvPr/>
        </p:nvSpPr>
        <p:spPr bwMode="auto">
          <a:xfrm>
            <a:off x="7169588" y="2288752"/>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IOT</a:t>
            </a:r>
          </a:p>
        </p:txBody>
      </p:sp>
      <p:sp>
        <p:nvSpPr>
          <p:cNvPr id="38" name="Rounded Rectangle 195">
            <a:extLst>
              <a:ext uri="{FF2B5EF4-FFF2-40B4-BE49-F238E27FC236}">
                <a16:creationId xmlns:a16="http://schemas.microsoft.com/office/drawing/2014/main" id="{FE546E53-A994-4E19-94D5-8F83775CE6A1}"/>
              </a:ext>
            </a:extLst>
          </p:cNvPr>
          <p:cNvSpPr/>
          <p:nvPr/>
        </p:nvSpPr>
        <p:spPr bwMode="auto">
          <a:xfrm>
            <a:off x="7837872" y="2288752"/>
            <a:ext cx="583737"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Alerts</a:t>
            </a:r>
          </a:p>
        </p:txBody>
      </p:sp>
      <p:sp>
        <p:nvSpPr>
          <p:cNvPr id="39" name="Rounded Rectangle 195">
            <a:extLst>
              <a:ext uri="{FF2B5EF4-FFF2-40B4-BE49-F238E27FC236}">
                <a16:creationId xmlns:a16="http://schemas.microsoft.com/office/drawing/2014/main" id="{46177EE4-A5B6-41F5-A1F3-7C10D1EF2A66}"/>
              </a:ext>
            </a:extLst>
          </p:cNvPr>
          <p:cNvSpPr/>
          <p:nvPr/>
        </p:nvSpPr>
        <p:spPr bwMode="auto">
          <a:xfrm>
            <a:off x="8506156" y="1854914"/>
            <a:ext cx="583737" cy="824393"/>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Customer Insights</a:t>
            </a:r>
          </a:p>
        </p:txBody>
      </p:sp>
      <p:sp>
        <p:nvSpPr>
          <p:cNvPr id="40" name="Rounded Rectangle 195">
            <a:extLst>
              <a:ext uri="{FF2B5EF4-FFF2-40B4-BE49-F238E27FC236}">
                <a16:creationId xmlns:a16="http://schemas.microsoft.com/office/drawing/2014/main" id="{F4D1AD8D-714A-4400-9FAC-E07206BEF3C5}"/>
              </a:ext>
            </a:extLst>
          </p:cNvPr>
          <p:cNvSpPr/>
          <p:nvPr/>
        </p:nvSpPr>
        <p:spPr bwMode="auto">
          <a:xfrm>
            <a:off x="9174440" y="1854914"/>
            <a:ext cx="583737" cy="824393"/>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Marketing</a:t>
            </a:r>
          </a:p>
        </p:txBody>
      </p:sp>
      <p:sp>
        <p:nvSpPr>
          <p:cNvPr id="41" name="Rounded Rectangle 195">
            <a:extLst>
              <a:ext uri="{FF2B5EF4-FFF2-40B4-BE49-F238E27FC236}">
                <a16:creationId xmlns:a16="http://schemas.microsoft.com/office/drawing/2014/main" id="{70289887-73F3-4580-AD3D-1283E3E63BCF}"/>
              </a:ext>
            </a:extLst>
          </p:cNvPr>
          <p:cNvSpPr/>
          <p:nvPr/>
        </p:nvSpPr>
        <p:spPr bwMode="auto">
          <a:xfrm>
            <a:off x="10318214" y="1633084"/>
            <a:ext cx="583737" cy="1169535"/>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pPr algn="ctr"/>
            <a:r>
              <a:rPr lang="en-US" sz="800" kern="0">
                <a:solidFill>
                  <a:srgbClr val="000000"/>
                </a:solidFill>
                <a:latin typeface="Segoe UI Semilight" panose="020B0402040204020203" pitchFamily="34" charset="0"/>
                <a:cs typeface="Segoe UI Semilight" panose="020B0402040204020203" pitchFamily="34" charset="0"/>
              </a:rPr>
              <a:t>Data Export Service</a:t>
            </a:r>
          </a:p>
        </p:txBody>
      </p:sp>
      <p:sp>
        <p:nvSpPr>
          <p:cNvPr id="42" name="Rounded Rectangle 195">
            <a:extLst>
              <a:ext uri="{FF2B5EF4-FFF2-40B4-BE49-F238E27FC236}">
                <a16:creationId xmlns:a16="http://schemas.microsoft.com/office/drawing/2014/main" id="{DBE95DB7-09B6-4554-A3F3-2CC733745B83}"/>
              </a:ext>
            </a:extLst>
          </p:cNvPr>
          <p:cNvSpPr/>
          <p:nvPr/>
        </p:nvSpPr>
        <p:spPr bwMode="auto">
          <a:xfrm>
            <a:off x="10212727" y="3500979"/>
            <a:ext cx="794930" cy="1215439"/>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00" kern="0">
                <a:solidFill>
                  <a:schemeClr val="tx1"/>
                </a:solidFill>
                <a:latin typeface="Segoe UI Semilight" panose="020B0402040204020203" pitchFamily="34" charset="0"/>
                <a:cs typeface="Segoe UI Semilight" panose="020B0402040204020203" pitchFamily="34" charset="0"/>
              </a:rPr>
              <a:t>Analytics</a:t>
            </a:r>
          </a:p>
        </p:txBody>
      </p:sp>
      <p:cxnSp>
        <p:nvCxnSpPr>
          <p:cNvPr id="43" name="Connector: Elbow 42">
            <a:extLst>
              <a:ext uri="{FF2B5EF4-FFF2-40B4-BE49-F238E27FC236}">
                <a16:creationId xmlns:a16="http://schemas.microsoft.com/office/drawing/2014/main" id="{52E315CA-5EBA-4259-AFF1-32A02F5CBA12}"/>
              </a:ext>
            </a:extLst>
          </p:cNvPr>
          <p:cNvCxnSpPr>
            <a:cxnSpLocks/>
            <a:stCxn id="41" idx="2"/>
            <a:endCxn id="42" idx="0"/>
          </p:cNvCxnSpPr>
          <p:nvPr/>
        </p:nvCxnSpPr>
        <p:spPr>
          <a:xfrm rot="16200000" flipH="1">
            <a:off x="10260957" y="3151744"/>
            <a:ext cx="698360" cy="109"/>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Picture 8" descr="Image result for esri logo">
            <a:extLst>
              <a:ext uri="{FF2B5EF4-FFF2-40B4-BE49-F238E27FC236}">
                <a16:creationId xmlns:a16="http://schemas.microsoft.com/office/drawing/2014/main" id="{CADAD56C-B4D0-471B-8E65-3228259EF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666" y="5452196"/>
            <a:ext cx="598670" cy="49195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age result for sap logo">
            <a:extLst>
              <a:ext uri="{FF2B5EF4-FFF2-40B4-BE49-F238E27FC236}">
                <a16:creationId xmlns:a16="http://schemas.microsoft.com/office/drawing/2014/main" id="{E88069CB-C122-4ACA-AF30-B3DF13F1C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573" y="5592783"/>
            <a:ext cx="451363" cy="1837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AD99B4AA-E47E-4FF5-B3F5-AFA9E7E9B69C}"/>
              </a:ext>
            </a:extLst>
          </p:cNvPr>
          <p:cNvPicPr>
            <a:picLocks noChangeAspect="1"/>
          </p:cNvPicPr>
          <p:nvPr/>
        </p:nvPicPr>
        <p:blipFill>
          <a:blip r:embed="rId5"/>
          <a:stretch>
            <a:fillRect/>
          </a:stretch>
        </p:blipFill>
        <p:spPr>
          <a:xfrm>
            <a:off x="1582383" y="1851958"/>
            <a:ext cx="300960" cy="256500"/>
          </a:xfrm>
          <a:prstGeom prst="rect">
            <a:avLst/>
          </a:prstGeom>
        </p:spPr>
      </p:pic>
      <p:pic>
        <p:nvPicPr>
          <p:cNvPr id="47" name="Picture 46">
            <a:extLst>
              <a:ext uri="{FF2B5EF4-FFF2-40B4-BE49-F238E27FC236}">
                <a16:creationId xmlns:a16="http://schemas.microsoft.com/office/drawing/2014/main" id="{6592BC7F-97FA-46FC-BED4-7B79C54D1FCF}"/>
              </a:ext>
            </a:extLst>
          </p:cNvPr>
          <p:cNvPicPr>
            <a:picLocks noChangeAspect="1"/>
          </p:cNvPicPr>
          <p:nvPr/>
        </p:nvPicPr>
        <p:blipFill>
          <a:blip r:embed="rId6"/>
          <a:stretch>
            <a:fillRect/>
          </a:stretch>
        </p:blipFill>
        <p:spPr>
          <a:xfrm>
            <a:off x="2291186" y="1883443"/>
            <a:ext cx="232560" cy="232560"/>
          </a:xfrm>
          <a:prstGeom prst="rect">
            <a:avLst/>
          </a:prstGeom>
        </p:spPr>
      </p:pic>
      <p:pic>
        <p:nvPicPr>
          <p:cNvPr id="48" name="Picture 47">
            <a:extLst>
              <a:ext uri="{FF2B5EF4-FFF2-40B4-BE49-F238E27FC236}">
                <a16:creationId xmlns:a16="http://schemas.microsoft.com/office/drawing/2014/main" id="{B0C31767-F86C-4CE3-8D63-60A0611608C1}"/>
              </a:ext>
            </a:extLst>
          </p:cNvPr>
          <p:cNvPicPr>
            <a:picLocks noChangeAspect="1"/>
          </p:cNvPicPr>
          <p:nvPr/>
        </p:nvPicPr>
        <p:blipFill>
          <a:blip r:embed="rId7"/>
          <a:stretch>
            <a:fillRect/>
          </a:stretch>
        </p:blipFill>
        <p:spPr>
          <a:xfrm>
            <a:off x="2935736" y="1890205"/>
            <a:ext cx="235980" cy="235980"/>
          </a:xfrm>
          <a:prstGeom prst="rect">
            <a:avLst/>
          </a:prstGeom>
        </p:spPr>
      </p:pic>
      <p:pic>
        <p:nvPicPr>
          <p:cNvPr id="49" name="Picture 48">
            <a:extLst>
              <a:ext uri="{FF2B5EF4-FFF2-40B4-BE49-F238E27FC236}">
                <a16:creationId xmlns:a16="http://schemas.microsoft.com/office/drawing/2014/main" id="{527CB20C-33FC-4385-9604-6B1B7C0559E6}"/>
              </a:ext>
            </a:extLst>
          </p:cNvPr>
          <p:cNvPicPr>
            <a:picLocks noChangeAspect="1"/>
          </p:cNvPicPr>
          <p:nvPr/>
        </p:nvPicPr>
        <p:blipFill>
          <a:blip r:embed="rId8"/>
          <a:stretch>
            <a:fillRect/>
          </a:stretch>
        </p:blipFill>
        <p:spPr>
          <a:xfrm>
            <a:off x="9568059" y="3597538"/>
            <a:ext cx="314640" cy="355680"/>
          </a:xfrm>
          <a:prstGeom prst="rect">
            <a:avLst/>
          </a:prstGeom>
        </p:spPr>
      </p:pic>
      <p:pic>
        <p:nvPicPr>
          <p:cNvPr id="50" name="Picture 49">
            <a:extLst>
              <a:ext uri="{FF2B5EF4-FFF2-40B4-BE49-F238E27FC236}">
                <a16:creationId xmlns:a16="http://schemas.microsoft.com/office/drawing/2014/main" id="{BB4FFCB4-3EA0-4524-BAF3-12A110EF3094}"/>
              </a:ext>
            </a:extLst>
          </p:cNvPr>
          <p:cNvPicPr>
            <a:picLocks noChangeAspect="1"/>
          </p:cNvPicPr>
          <p:nvPr/>
        </p:nvPicPr>
        <p:blipFill>
          <a:blip r:embed="rId9"/>
          <a:stretch>
            <a:fillRect/>
          </a:stretch>
        </p:blipFill>
        <p:spPr>
          <a:xfrm>
            <a:off x="9516759" y="3954920"/>
            <a:ext cx="417240" cy="783180"/>
          </a:xfrm>
          <a:prstGeom prst="rect">
            <a:avLst/>
          </a:prstGeom>
        </p:spPr>
      </p:pic>
      <p:pic>
        <p:nvPicPr>
          <p:cNvPr id="51" name="Picture 50">
            <a:extLst>
              <a:ext uri="{FF2B5EF4-FFF2-40B4-BE49-F238E27FC236}">
                <a16:creationId xmlns:a16="http://schemas.microsoft.com/office/drawing/2014/main" id="{73220244-AEA6-4ABF-8BF9-7C8C9CAFC66C}"/>
              </a:ext>
            </a:extLst>
          </p:cNvPr>
          <p:cNvPicPr>
            <a:picLocks noChangeAspect="1"/>
          </p:cNvPicPr>
          <p:nvPr/>
        </p:nvPicPr>
        <p:blipFill>
          <a:blip r:embed="rId10">
            <a:duotone>
              <a:prstClr val="black"/>
              <a:schemeClr val="accent1">
                <a:tint val="45000"/>
                <a:satMod val="400000"/>
              </a:schemeClr>
            </a:duotone>
            <a:lum bright="-40000" contrast="-40000"/>
          </a:blip>
          <a:stretch>
            <a:fillRect/>
          </a:stretch>
        </p:blipFill>
        <p:spPr>
          <a:xfrm>
            <a:off x="10276995" y="3901868"/>
            <a:ext cx="662834" cy="409668"/>
          </a:xfrm>
          <a:prstGeom prst="rect">
            <a:avLst/>
          </a:prstGeom>
          <a:noFill/>
        </p:spPr>
      </p:pic>
      <p:pic>
        <p:nvPicPr>
          <p:cNvPr id="52" name="Picture 51">
            <a:extLst>
              <a:ext uri="{FF2B5EF4-FFF2-40B4-BE49-F238E27FC236}">
                <a16:creationId xmlns:a16="http://schemas.microsoft.com/office/drawing/2014/main" id="{BAD7A2AA-8C0A-4A4F-AAA4-2D26F5F0FA4E}"/>
              </a:ext>
            </a:extLst>
          </p:cNvPr>
          <p:cNvPicPr>
            <a:picLocks noChangeAspect="1"/>
          </p:cNvPicPr>
          <p:nvPr/>
        </p:nvPicPr>
        <p:blipFill>
          <a:blip r:embed="rId11"/>
          <a:stretch>
            <a:fillRect/>
          </a:stretch>
        </p:blipFill>
        <p:spPr>
          <a:xfrm>
            <a:off x="1569334" y="5743212"/>
            <a:ext cx="321480" cy="321480"/>
          </a:xfrm>
          <a:prstGeom prst="rect">
            <a:avLst/>
          </a:prstGeom>
        </p:spPr>
      </p:pic>
      <p:pic>
        <p:nvPicPr>
          <p:cNvPr id="53" name="Picture 52">
            <a:extLst>
              <a:ext uri="{FF2B5EF4-FFF2-40B4-BE49-F238E27FC236}">
                <a16:creationId xmlns:a16="http://schemas.microsoft.com/office/drawing/2014/main" id="{8872E061-7597-4C13-9793-0412AD17E993}"/>
              </a:ext>
            </a:extLst>
          </p:cNvPr>
          <p:cNvPicPr>
            <a:picLocks noChangeAspect="1"/>
          </p:cNvPicPr>
          <p:nvPr/>
        </p:nvPicPr>
        <p:blipFill>
          <a:blip r:embed="rId12"/>
          <a:stretch>
            <a:fillRect/>
          </a:stretch>
        </p:blipFill>
        <p:spPr>
          <a:xfrm>
            <a:off x="5126707" y="4921204"/>
            <a:ext cx="218880" cy="191520"/>
          </a:xfrm>
          <a:prstGeom prst="rect">
            <a:avLst/>
          </a:prstGeom>
        </p:spPr>
      </p:pic>
      <p:cxnSp>
        <p:nvCxnSpPr>
          <p:cNvPr id="54" name="Connector: Elbow 100">
            <a:extLst>
              <a:ext uri="{FF2B5EF4-FFF2-40B4-BE49-F238E27FC236}">
                <a16:creationId xmlns:a16="http://schemas.microsoft.com/office/drawing/2014/main" id="{EE12480D-1006-43EC-BB7A-BCE28AECFE86}"/>
              </a:ext>
            </a:extLst>
          </p:cNvPr>
          <p:cNvCxnSpPr>
            <a:cxnSpLocks/>
            <a:endCxn id="20" idx="1"/>
          </p:cNvCxnSpPr>
          <p:nvPr/>
        </p:nvCxnSpPr>
        <p:spPr>
          <a:xfrm rot="5400000" flipH="1" flipV="1">
            <a:off x="6056681" y="4257792"/>
            <a:ext cx="1663493" cy="1418484"/>
          </a:xfrm>
          <a:prstGeom prst="curvedConnector2">
            <a:avLst/>
          </a:prstGeom>
          <a:ln>
            <a:prstDash val="dash"/>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55" name="Connector: Elbow 54">
            <a:extLst>
              <a:ext uri="{FF2B5EF4-FFF2-40B4-BE49-F238E27FC236}">
                <a16:creationId xmlns:a16="http://schemas.microsoft.com/office/drawing/2014/main" id="{F2C58AFD-5595-4086-A114-A8709F211C03}"/>
              </a:ext>
            </a:extLst>
          </p:cNvPr>
          <p:cNvCxnSpPr>
            <a:cxnSpLocks/>
            <a:stCxn id="13" idx="0"/>
            <a:endCxn id="22" idx="2"/>
          </p:cNvCxnSpPr>
          <p:nvPr/>
        </p:nvCxnSpPr>
        <p:spPr>
          <a:xfrm rot="16200000" flipV="1">
            <a:off x="4297530" y="4916620"/>
            <a:ext cx="542443" cy="1277461"/>
          </a:xfrm>
          <a:prstGeom prst="bentConnector3">
            <a:avLst>
              <a:gd name="adj1" fmla="val 5000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9C0EADDF-BB50-4E99-AE83-EA64DBCEFF35}"/>
              </a:ext>
            </a:extLst>
          </p:cNvPr>
          <p:cNvCxnSpPr>
            <a:cxnSpLocks/>
            <a:endCxn id="20" idx="0"/>
          </p:cNvCxnSpPr>
          <p:nvPr/>
        </p:nvCxnSpPr>
        <p:spPr>
          <a:xfrm rot="16200000" flipH="1">
            <a:off x="7982961" y="3082230"/>
            <a:ext cx="627472" cy="302343"/>
          </a:xfrm>
          <a:prstGeom prst="bentConnector3">
            <a:avLst>
              <a:gd name="adj1" fmla="val 50000"/>
            </a:avLst>
          </a:prstGeom>
          <a:ln>
            <a:prstDash val="dash"/>
            <a:headEnd type="triangl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Connector: Elbow 56">
            <a:extLst>
              <a:ext uri="{FF2B5EF4-FFF2-40B4-BE49-F238E27FC236}">
                <a16:creationId xmlns:a16="http://schemas.microsoft.com/office/drawing/2014/main" id="{4B7B29D7-3EA9-4B7D-982F-A55A427C5D76}"/>
              </a:ext>
            </a:extLst>
          </p:cNvPr>
          <p:cNvCxnSpPr>
            <a:cxnSpLocks/>
            <a:endCxn id="20" idx="0"/>
          </p:cNvCxnSpPr>
          <p:nvPr/>
        </p:nvCxnSpPr>
        <p:spPr>
          <a:xfrm rot="5400000">
            <a:off x="8268638" y="3098897"/>
            <a:ext cx="627472" cy="269010"/>
          </a:xfrm>
          <a:prstGeom prst="bentConnector3">
            <a:avLst>
              <a:gd name="adj1" fmla="val 50000"/>
            </a:avLst>
          </a:prstGeom>
          <a:ln>
            <a:headEnd type="triangl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58" name="Connector: Elbow 57">
            <a:extLst>
              <a:ext uri="{FF2B5EF4-FFF2-40B4-BE49-F238E27FC236}">
                <a16:creationId xmlns:a16="http://schemas.microsoft.com/office/drawing/2014/main" id="{88321F23-E0C1-4CD6-BFA3-8A54CE6BAA42}"/>
              </a:ext>
            </a:extLst>
          </p:cNvPr>
          <p:cNvCxnSpPr>
            <a:cxnSpLocks/>
          </p:cNvCxnSpPr>
          <p:nvPr/>
        </p:nvCxnSpPr>
        <p:spPr>
          <a:xfrm rot="16200000" flipH="1">
            <a:off x="9377390" y="3252724"/>
            <a:ext cx="688762" cy="865"/>
          </a:xfrm>
          <a:prstGeom prst="bentConnector3">
            <a:avLst>
              <a:gd name="adj1" fmla="val 50000"/>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1A0F9AAF-7AB4-4D53-8083-2359E50350E7}"/>
              </a:ext>
            </a:extLst>
          </p:cNvPr>
          <p:cNvSpPr txBox="1"/>
          <p:nvPr/>
        </p:nvSpPr>
        <p:spPr>
          <a:xfrm>
            <a:off x="6959894" y="3953218"/>
            <a:ext cx="680390" cy="123111"/>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Asset Info</a:t>
            </a:r>
          </a:p>
        </p:txBody>
      </p:sp>
      <p:pic>
        <p:nvPicPr>
          <p:cNvPr id="60" name="Service ICON">
            <a:extLst>
              <a:ext uri="{FF2B5EF4-FFF2-40B4-BE49-F238E27FC236}">
                <a16:creationId xmlns:a16="http://schemas.microsoft.com/office/drawing/2014/main" id="{BE0504C5-D946-4861-8A18-7A7C9060347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40755" y="1888143"/>
            <a:ext cx="183965" cy="250859"/>
          </a:xfrm>
          <a:prstGeom prst="rect">
            <a:avLst/>
          </a:prstGeom>
        </p:spPr>
      </p:pic>
      <p:pic>
        <p:nvPicPr>
          <p:cNvPr id="61" name="Marketing ICON">
            <a:extLst>
              <a:ext uri="{FF2B5EF4-FFF2-40B4-BE49-F238E27FC236}">
                <a16:creationId xmlns:a16="http://schemas.microsoft.com/office/drawing/2014/main" id="{88C417B0-64DF-4E93-8578-130551E1C32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46790" y="1908939"/>
            <a:ext cx="274549" cy="201335"/>
          </a:xfrm>
          <a:prstGeom prst="rect">
            <a:avLst/>
          </a:prstGeom>
        </p:spPr>
      </p:pic>
      <p:pic>
        <p:nvPicPr>
          <p:cNvPr id="62" name="Picture 2" descr="Image result for dynamics 365 field service logo">
            <a:extLst>
              <a:ext uri="{FF2B5EF4-FFF2-40B4-BE49-F238E27FC236}">
                <a16:creationId xmlns:a16="http://schemas.microsoft.com/office/drawing/2014/main" id="{376D0A39-100E-4A45-945D-A912751A706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65778" y="1874018"/>
            <a:ext cx="278494" cy="316767"/>
          </a:xfrm>
          <a:prstGeom prst="rect">
            <a:avLst/>
          </a:prstGeom>
          <a:noFill/>
          <a:extLst>
            <a:ext uri="{909E8E84-426E-40DD-AFC4-6F175D3DCCD1}">
              <a14:hiddenFill xmlns:a14="http://schemas.microsoft.com/office/drawing/2010/main">
                <a:solidFill>
                  <a:srgbClr val="FFFFFF"/>
                </a:solidFill>
              </a14:hiddenFill>
            </a:ext>
          </a:extLst>
        </p:spPr>
      </p:pic>
      <p:pic>
        <p:nvPicPr>
          <p:cNvPr id="63" name="Graphic 62" descr="Eye">
            <a:extLst>
              <a:ext uri="{FF2B5EF4-FFF2-40B4-BE49-F238E27FC236}">
                <a16:creationId xmlns:a16="http://schemas.microsoft.com/office/drawing/2014/main" id="{49060B83-485E-439E-B493-0790FE015A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798024" y="1860135"/>
            <a:ext cx="269926" cy="285059"/>
          </a:xfrm>
          <a:prstGeom prst="rect">
            <a:avLst/>
          </a:prstGeom>
        </p:spPr>
      </p:pic>
      <p:pic>
        <p:nvPicPr>
          <p:cNvPr id="64" name="Picture 63">
            <a:extLst>
              <a:ext uri="{FF2B5EF4-FFF2-40B4-BE49-F238E27FC236}">
                <a16:creationId xmlns:a16="http://schemas.microsoft.com/office/drawing/2014/main" id="{23F90AB7-B2B1-4CAC-ACD0-4D7ABB32015F}"/>
              </a:ext>
            </a:extLst>
          </p:cNvPr>
          <p:cNvPicPr>
            <a:picLocks noChangeAspect="1"/>
          </p:cNvPicPr>
          <p:nvPr/>
        </p:nvPicPr>
        <p:blipFill>
          <a:blip r:embed="rId20"/>
          <a:stretch>
            <a:fillRect/>
          </a:stretch>
        </p:blipFill>
        <p:spPr>
          <a:xfrm>
            <a:off x="10013792" y="1336312"/>
            <a:ext cx="1000606" cy="208345"/>
          </a:xfrm>
          <a:prstGeom prst="rect">
            <a:avLst/>
          </a:prstGeom>
        </p:spPr>
      </p:pic>
      <p:pic>
        <p:nvPicPr>
          <p:cNvPr id="65" name="Picture 64">
            <a:extLst>
              <a:ext uri="{FF2B5EF4-FFF2-40B4-BE49-F238E27FC236}">
                <a16:creationId xmlns:a16="http://schemas.microsoft.com/office/drawing/2014/main" id="{2A4DC1B5-1157-4BBE-BE7D-05EAE3F68B5D}"/>
              </a:ext>
            </a:extLst>
          </p:cNvPr>
          <p:cNvPicPr>
            <a:picLocks noChangeAspect="1"/>
          </p:cNvPicPr>
          <p:nvPr/>
        </p:nvPicPr>
        <p:blipFill>
          <a:blip r:embed="rId21"/>
          <a:stretch>
            <a:fillRect/>
          </a:stretch>
        </p:blipFill>
        <p:spPr>
          <a:xfrm>
            <a:off x="3525764" y="1298500"/>
            <a:ext cx="482646" cy="278231"/>
          </a:xfrm>
          <a:prstGeom prst="rect">
            <a:avLst/>
          </a:prstGeom>
        </p:spPr>
      </p:pic>
      <p:cxnSp>
        <p:nvCxnSpPr>
          <p:cNvPr id="66" name="Connector: Elbow 65">
            <a:extLst>
              <a:ext uri="{FF2B5EF4-FFF2-40B4-BE49-F238E27FC236}">
                <a16:creationId xmlns:a16="http://schemas.microsoft.com/office/drawing/2014/main" id="{F6B1BBF9-2FBD-4B4D-BB63-51A4F5DBACFA}"/>
              </a:ext>
            </a:extLst>
          </p:cNvPr>
          <p:cNvCxnSpPr>
            <a:cxnSpLocks/>
          </p:cNvCxnSpPr>
          <p:nvPr/>
        </p:nvCxnSpPr>
        <p:spPr>
          <a:xfrm rot="16200000" flipH="1">
            <a:off x="3031864" y="5565398"/>
            <a:ext cx="539509" cy="1"/>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039B0098-7EB1-406E-8CF1-A35CE5FA70D6}"/>
              </a:ext>
            </a:extLst>
          </p:cNvPr>
          <p:cNvCxnSpPr>
            <a:cxnSpLocks/>
          </p:cNvCxnSpPr>
          <p:nvPr/>
        </p:nvCxnSpPr>
        <p:spPr>
          <a:xfrm rot="16200000" flipH="1">
            <a:off x="3423320" y="5564524"/>
            <a:ext cx="539511" cy="1748"/>
          </a:xfrm>
          <a:prstGeom prst="bent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FE0981EF-FC7F-4216-8992-8BFFB746C9B3}"/>
              </a:ext>
            </a:extLst>
          </p:cNvPr>
          <p:cNvSpPr txBox="1"/>
          <p:nvPr/>
        </p:nvSpPr>
        <p:spPr>
          <a:xfrm>
            <a:off x="7024720" y="5368352"/>
            <a:ext cx="1463842" cy="123111"/>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Customer Info</a:t>
            </a:r>
          </a:p>
        </p:txBody>
      </p:sp>
      <p:pic>
        <p:nvPicPr>
          <p:cNvPr id="69" name="Picture 68">
            <a:extLst>
              <a:ext uri="{FF2B5EF4-FFF2-40B4-BE49-F238E27FC236}">
                <a16:creationId xmlns:a16="http://schemas.microsoft.com/office/drawing/2014/main" id="{E8F77EEB-8E8F-491B-96A9-A4BAABA0D528}"/>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8532" y="3459070"/>
            <a:ext cx="455013" cy="455013"/>
          </a:xfrm>
          <a:prstGeom prst="rect">
            <a:avLst/>
          </a:prstGeom>
        </p:spPr>
      </p:pic>
      <p:sp>
        <p:nvSpPr>
          <p:cNvPr id="70" name="Microsoft Dynamics 365">
            <a:extLst>
              <a:ext uri="{FF2B5EF4-FFF2-40B4-BE49-F238E27FC236}">
                <a16:creationId xmlns:a16="http://schemas.microsoft.com/office/drawing/2014/main" id="{7EDB6281-B8E9-42A9-9164-96E5612B89AF}"/>
              </a:ext>
            </a:extLst>
          </p:cNvPr>
          <p:cNvSpPr txBox="1"/>
          <p:nvPr/>
        </p:nvSpPr>
        <p:spPr>
          <a:xfrm>
            <a:off x="496175" y="3572015"/>
            <a:ext cx="1319913" cy="296491"/>
          </a:xfrm>
          <a:prstGeom prst="rect">
            <a:avLst/>
          </a:prstGeom>
          <a:noFill/>
        </p:spPr>
        <p:txBody>
          <a:bodyPr wrap="none" rtlCol="0" anchor="ctr">
            <a:spAutoFit/>
          </a:bodyPr>
          <a:lstStyle>
            <a:defPPr>
              <a:defRPr lang="en-US"/>
            </a:defPPr>
            <a:lvl1pPr algn="ctr">
              <a:spcBef>
                <a:spcPts val="200"/>
              </a:spcBef>
              <a:defRPr sz="2000" b="1">
                <a:solidFill>
                  <a:srgbClr val="A1664A"/>
                </a:solidFill>
              </a:defRPr>
            </a:lvl1pPr>
          </a:lstStyle>
          <a:p>
            <a:pPr algn="l" defTabSz="913347">
              <a:lnSpc>
                <a:spcPts val="1729"/>
              </a:lnSpc>
              <a:spcBef>
                <a:spcPts val="0"/>
              </a:spcBef>
              <a:defRPr/>
            </a:pPr>
            <a:r>
              <a:rPr lang="en-US" sz="1400" b="0" kern="0" spc="-29">
                <a:solidFill>
                  <a:prstClr val="black"/>
                </a:solidFill>
                <a:latin typeface="Segoe UI Light" panose="020B0502040204020203" pitchFamily="34" charset="0"/>
                <a:cs typeface="Segoe UI Light" panose="020B0502040204020203" pitchFamily="34" charset="0"/>
              </a:rPr>
              <a:t>Microsoft Azure</a:t>
            </a:r>
          </a:p>
        </p:txBody>
      </p:sp>
      <p:pic>
        <p:nvPicPr>
          <p:cNvPr id="71" name="MSD 365 LOGO">
            <a:extLst>
              <a:ext uri="{FF2B5EF4-FFF2-40B4-BE49-F238E27FC236}">
                <a16:creationId xmlns:a16="http://schemas.microsoft.com/office/drawing/2014/main" id="{F8204EF6-19B2-4370-8D4F-4BE3298DA65D}"/>
              </a:ext>
            </a:extLst>
          </p:cNvPr>
          <p:cNvPicPr>
            <a:picLocks noChangeAspect="1"/>
          </p:cNvPicPr>
          <p:nvPr/>
        </p:nvPicPr>
        <p:blipFill rotWithShape="1">
          <a:blip r:embed="rId23"/>
          <a:srcRect l="-4" r="88585" b="3033"/>
          <a:stretch/>
        </p:blipFill>
        <p:spPr>
          <a:xfrm>
            <a:off x="6090136" y="1352908"/>
            <a:ext cx="243333" cy="208304"/>
          </a:xfrm>
          <a:prstGeom prst="rect">
            <a:avLst/>
          </a:prstGeom>
          <a:solidFill>
            <a:schemeClr val="bg1"/>
          </a:solidFill>
        </p:spPr>
      </p:pic>
      <p:sp>
        <p:nvSpPr>
          <p:cNvPr id="72" name="Microsoft Dynamics 365">
            <a:extLst>
              <a:ext uri="{FF2B5EF4-FFF2-40B4-BE49-F238E27FC236}">
                <a16:creationId xmlns:a16="http://schemas.microsoft.com/office/drawing/2014/main" id="{4EB8D1B6-C310-44CC-9EA9-48A5DA7B2E99}"/>
              </a:ext>
            </a:extLst>
          </p:cNvPr>
          <p:cNvSpPr txBox="1"/>
          <p:nvPr/>
        </p:nvSpPr>
        <p:spPr>
          <a:xfrm>
            <a:off x="6275016" y="1307819"/>
            <a:ext cx="1899815" cy="296491"/>
          </a:xfrm>
          <a:prstGeom prst="rect">
            <a:avLst/>
          </a:prstGeom>
          <a:noFill/>
        </p:spPr>
        <p:txBody>
          <a:bodyPr wrap="none" rtlCol="0" anchor="ctr">
            <a:spAutoFit/>
          </a:bodyPr>
          <a:lstStyle>
            <a:defPPr>
              <a:defRPr lang="en-US"/>
            </a:defPPr>
            <a:lvl1pPr algn="ctr">
              <a:spcBef>
                <a:spcPts val="200"/>
              </a:spcBef>
              <a:defRPr sz="2000" b="1">
                <a:solidFill>
                  <a:srgbClr val="A1664A"/>
                </a:solidFill>
              </a:defRPr>
            </a:lvl1pPr>
          </a:lstStyle>
          <a:p>
            <a:pPr algn="l" defTabSz="913347">
              <a:lnSpc>
                <a:spcPts val="1729"/>
              </a:lnSpc>
              <a:spcBef>
                <a:spcPts val="0"/>
              </a:spcBef>
              <a:defRPr/>
            </a:pPr>
            <a:r>
              <a:rPr lang="en-US" sz="1400" b="0" kern="0" spc="-29">
                <a:solidFill>
                  <a:prstClr val="black"/>
                </a:solidFill>
                <a:latin typeface="Segoe UI Light" panose="020B0502040204020203" pitchFamily="34" charset="0"/>
                <a:cs typeface="Segoe UI Light" panose="020B0502040204020203" pitchFamily="34" charset="0"/>
              </a:rPr>
              <a:t>Microsoft Dynamics 365</a:t>
            </a:r>
          </a:p>
        </p:txBody>
      </p:sp>
      <p:pic>
        <p:nvPicPr>
          <p:cNvPr id="73" name="Picture 72">
            <a:extLst>
              <a:ext uri="{FF2B5EF4-FFF2-40B4-BE49-F238E27FC236}">
                <a16:creationId xmlns:a16="http://schemas.microsoft.com/office/drawing/2014/main" id="{C5D8B764-6CF5-4350-873E-7A556F70D233}"/>
              </a:ext>
            </a:extLst>
          </p:cNvPr>
          <p:cNvPicPr>
            <a:picLocks noChangeAspect="1"/>
          </p:cNvPicPr>
          <p:nvPr/>
        </p:nvPicPr>
        <p:blipFill>
          <a:blip r:embed="rId24"/>
          <a:stretch>
            <a:fillRect/>
          </a:stretch>
        </p:blipFill>
        <p:spPr>
          <a:xfrm>
            <a:off x="11474286" y="5609788"/>
            <a:ext cx="390213" cy="635053"/>
          </a:xfrm>
          <a:prstGeom prst="rect">
            <a:avLst/>
          </a:prstGeom>
        </p:spPr>
      </p:pic>
      <p:cxnSp>
        <p:nvCxnSpPr>
          <p:cNvPr id="74" name="Straight Connector 73">
            <a:extLst>
              <a:ext uri="{FF2B5EF4-FFF2-40B4-BE49-F238E27FC236}">
                <a16:creationId xmlns:a16="http://schemas.microsoft.com/office/drawing/2014/main" id="{86ECA746-430A-4BA4-B2DA-E62115E19CFD}"/>
              </a:ext>
            </a:extLst>
          </p:cNvPr>
          <p:cNvCxnSpPr>
            <a:cxnSpLocks/>
            <a:stCxn id="73" idx="1"/>
          </p:cNvCxnSpPr>
          <p:nvPr/>
        </p:nvCxnSpPr>
        <p:spPr>
          <a:xfrm flipH="1">
            <a:off x="11082338" y="5927315"/>
            <a:ext cx="391948" cy="0"/>
          </a:xfrm>
          <a:prstGeom prst="line">
            <a:avLst/>
          </a:prstGeom>
          <a:ln>
            <a:headEnd type="none" w="lg" len="med"/>
            <a:tailEnd type="none" w="lg" len="med"/>
          </a:ln>
        </p:spPr>
        <p:style>
          <a:lnRef idx="1">
            <a:schemeClr val="accent4"/>
          </a:lnRef>
          <a:fillRef idx="0">
            <a:schemeClr val="accent4"/>
          </a:fillRef>
          <a:effectRef idx="0">
            <a:schemeClr val="accent4"/>
          </a:effectRef>
          <a:fontRef idx="minor">
            <a:schemeClr val="tx1"/>
          </a:fontRef>
        </p:style>
      </p:cxnSp>
      <p:sp>
        <p:nvSpPr>
          <p:cNvPr id="75" name="TextBox 74">
            <a:extLst>
              <a:ext uri="{FF2B5EF4-FFF2-40B4-BE49-F238E27FC236}">
                <a16:creationId xmlns:a16="http://schemas.microsoft.com/office/drawing/2014/main" id="{0D768377-0F6B-4D43-BAA6-FA610AE4AA7D}"/>
              </a:ext>
            </a:extLst>
          </p:cNvPr>
          <p:cNvSpPr txBox="1"/>
          <p:nvPr/>
        </p:nvSpPr>
        <p:spPr>
          <a:xfrm>
            <a:off x="11116330" y="5798780"/>
            <a:ext cx="315972" cy="246221"/>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Red Line</a:t>
            </a:r>
          </a:p>
        </p:txBody>
      </p:sp>
      <p:sp>
        <p:nvSpPr>
          <p:cNvPr id="76" name="TextBox 75">
            <a:extLst>
              <a:ext uri="{FF2B5EF4-FFF2-40B4-BE49-F238E27FC236}">
                <a16:creationId xmlns:a16="http://schemas.microsoft.com/office/drawing/2014/main" id="{B76BEF59-44A4-4E92-9938-A228FE922C0D}"/>
              </a:ext>
            </a:extLst>
          </p:cNvPr>
          <p:cNvSpPr txBox="1"/>
          <p:nvPr/>
        </p:nvSpPr>
        <p:spPr>
          <a:xfrm>
            <a:off x="11159457" y="5494170"/>
            <a:ext cx="1014848" cy="123111"/>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Mobile</a:t>
            </a:r>
          </a:p>
        </p:txBody>
      </p:sp>
      <p:sp>
        <p:nvSpPr>
          <p:cNvPr id="77" name="Rounded Rectangle 195">
            <a:extLst>
              <a:ext uri="{FF2B5EF4-FFF2-40B4-BE49-F238E27FC236}">
                <a16:creationId xmlns:a16="http://schemas.microsoft.com/office/drawing/2014/main" id="{CDAE893C-087F-4E62-A848-CF90C31C7AB8}"/>
              </a:ext>
            </a:extLst>
          </p:cNvPr>
          <p:cNvSpPr/>
          <p:nvPr/>
        </p:nvSpPr>
        <p:spPr bwMode="auto">
          <a:xfrm>
            <a:off x="11243278" y="3492241"/>
            <a:ext cx="794930" cy="1215439"/>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00" kern="0">
                <a:solidFill>
                  <a:schemeClr val="tx1"/>
                </a:solidFill>
                <a:latin typeface="Segoe UI Semilight" panose="020B0402040204020203" pitchFamily="34" charset="0"/>
                <a:cs typeface="Segoe UI Semilight" panose="020B0402040204020203" pitchFamily="34" charset="0"/>
              </a:rPr>
              <a:t>Forecast</a:t>
            </a:r>
          </a:p>
        </p:txBody>
      </p:sp>
      <p:cxnSp>
        <p:nvCxnSpPr>
          <p:cNvPr id="78" name="Connector: Elbow 77">
            <a:extLst>
              <a:ext uri="{FF2B5EF4-FFF2-40B4-BE49-F238E27FC236}">
                <a16:creationId xmlns:a16="http://schemas.microsoft.com/office/drawing/2014/main" id="{4DED4A51-A659-40CF-9346-8D02AC5648FF}"/>
              </a:ext>
            </a:extLst>
          </p:cNvPr>
          <p:cNvCxnSpPr>
            <a:cxnSpLocks/>
            <a:stCxn id="77" idx="0"/>
            <a:endCxn id="27" idx="3"/>
          </p:cNvCxnSpPr>
          <p:nvPr/>
        </p:nvCxnSpPr>
        <p:spPr>
          <a:xfrm rot="16200000" flipV="1">
            <a:off x="10654961" y="2506458"/>
            <a:ext cx="1392601" cy="57896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FB96F113-43E8-4A7C-B61F-45AA53A7F5FC}"/>
              </a:ext>
            </a:extLst>
          </p:cNvPr>
          <p:cNvPicPr>
            <a:picLocks noChangeAspect="1"/>
          </p:cNvPicPr>
          <p:nvPr/>
        </p:nvPicPr>
        <p:blipFill>
          <a:blip r:embed="rId25"/>
          <a:stretch>
            <a:fillRect/>
          </a:stretch>
        </p:blipFill>
        <p:spPr>
          <a:xfrm>
            <a:off x="11269989" y="3897318"/>
            <a:ext cx="737308" cy="414218"/>
          </a:xfrm>
          <a:prstGeom prst="rect">
            <a:avLst/>
          </a:prstGeom>
        </p:spPr>
      </p:pic>
      <p:pic>
        <p:nvPicPr>
          <p:cNvPr id="80" name="Picture 79" descr="A close up of a sign&#10;&#10;Description automatically generated">
            <a:extLst>
              <a:ext uri="{FF2B5EF4-FFF2-40B4-BE49-F238E27FC236}">
                <a16:creationId xmlns:a16="http://schemas.microsoft.com/office/drawing/2014/main" id="{A30863B9-94AC-4F6E-9F13-AE8DD3F128D7}"/>
              </a:ext>
            </a:extLst>
          </p:cNvPr>
          <p:cNvPicPr>
            <a:picLocks noChangeAspect="1"/>
          </p:cNvPicPr>
          <p:nvPr/>
        </p:nvPicPr>
        <p:blipFill>
          <a:blip r:embed="rId26"/>
          <a:stretch>
            <a:fillRect/>
          </a:stretch>
        </p:blipFill>
        <p:spPr>
          <a:xfrm flipH="1">
            <a:off x="10436334" y="1966446"/>
            <a:ext cx="365213" cy="365213"/>
          </a:xfrm>
          <a:prstGeom prst="rect">
            <a:avLst/>
          </a:prstGeom>
        </p:spPr>
      </p:pic>
      <p:cxnSp>
        <p:nvCxnSpPr>
          <p:cNvPr id="81" name="Connector: Elbow 12">
            <a:extLst>
              <a:ext uri="{FF2B5EF4-FFF2-40B4-BE49-F238E27FC236}">
                <a16:creationId xmlns:a16="http://schemas.microsoft.com/office/drawing/2014/main" id="{61225A67-4F71-4DF1-9DD9-82E1F31FEE56}"/>
              </a:ext>
            </a:extLst>
          </p:cNvPr>
          <p:cNvCxnSpPr>
            <a:cxnSpLocks/>
            <a:stCxn id="20" idx="2"/>
            <a:endCxn id="17" idx="0"/>
          </p:cNvCxnSpPr>
          <p:nvPr/>
        </p:nvCxnSpPr>
        <p:spPr>
          <a:xfrm rot="5400000">
            <a:off x="7073832" y="4453234"/>
            <a:ext cx="1103836" cy="1644238"/>
          </a:xfrm>
          <a:prstGeom prst="curvedConnector3">
            <a:avLst>
              <a:gd name="adj1" fmla="val 50000"/>
            </a:avLst>
          </a:prstGeom>
          <a:ln w="9525" cap="flat" cmpd="sng" algn="ctr">
            <a:solidFill>
              <a:schemeClr val="accent3"/>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82" name="Rounded Rectangle 195">
            <a:extLst>
              <a:ext uri="{FF2B5EF4-FFF2-40B4-BE49-F238E27FC236}">
                <a16:creationId xmlns:a16="http://schemas.microsoft.com/office/drawing/2014/main" id="{8E731361-04E7-45C9-A638-8DCA80F1BDB9}"/>
              </a:ext>
            </a:extLst>
          </p:cNvPr>
          <p:cNvSpPr/>
          <p:nvPr/>
        </p:nvSpPr>
        <p:spPr bwMode="auto">
          <a:xfrm>
            <a:off x="5819317" y="2297052"/>
            <a:ext cx="1261748" cy="397080"/>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b"/>
          <a:lstStyle/>
          <a:p>
            <a:r>
              <a:rPr lang="en-US" sz="800" kern="0">
                <a:solidFill>
                  <a:srgbClr val="000000"/>
                </a:solidFill>
                <a:latin typeface="Segoe UI Semilight" panose="020B0402040204020203" pitchFamily="34" charset="0"/>
                <a:cs typeface="Segoe UI Semilight" panose="020B0402040204020203" pitchFamily="34" charset="0"/>
              </a:rPr>
              <a:t>Triage &amp; Collaboration </a:t>
            </a:r>
          </a:p>
        </p:txBody>
      </p:sp>
      <p:pic>
        <p:nvPicPr>
          <p:cNvPr id="83" name="Picture 82" descr="A close up of a sign&#10;&#10;Description automatically generated">
            <a:extLst>
              <a:ext uri="{FF2B5EF4-FFF2-40B4-BE49-F238E27FC236}">
                <a16:creationId xmlns:a16="http://schemas.microsoft.com/office/drawing/2014/main" id="{E1A2D8C5-D9AB-4341-B8D6-6ED24EE592A1}"/>
              </a:ext>
            </a:extLst>
          </p:cNvPr>
          <p:cNvPicPr>
            <a:picLocks noChangeAspect="1"/>
          </p:cNvPicPr>
          <p:nvPr/>
        </p:nvPicPr>
        <p:blipFill>
          <a:blip r:embed="rId27"/>
          <a:stretch>
            <a:fillRect/>
          </a:stretch>
        </p:blipFill>
        <p:spPr>
          <a:xfrm>
            <a:off x="6832269" y="2299970"/>
            <a:ext cx="248795" cy="248795"/>
          </a:xfrm>
          <a:prstGeom prst="rect">
            <a:avLst/>
          </a:prstGeom>
        </p:spPr>
      </p:pic>
      <p:sp>
        <p:nvSpPr>
          <p:cNvPr id="84" name="Rounded Rectangle 195">
            <a:extLst>
              <a:ext uri="{FF2B5EF4-FFF2-40B4-BE49-F238E27FC236}">
                <a16:creationId xmlns:a16="http://schemas.microsoft.com/office/drawing/2014/main" id="{3C985067-0941-4C2D-A864-D92A0B88A841}"/>
              </a:ext>
            </a:extLst>
          </p:cNvPr>
          <p:cNvSpPr/>
          <p:nvPr/>
        </p:nvSpPr>
        <p:spPr bwMode="auto">
          <a:xfrm>
            <a:off x="2436956" y="3629660"/>
            <a:ext cx="2980986" cy="779833"/>
          </a:xfrm>
          <a:prstGeom prst="rect">
            <a:avLst/>
          </a:prstGeom>
          <a:solidFill>
            <a:schemeClr val="bg1"/>
          </a:solidFill>
          <a:ln w="19050">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endParaRPr lang="en-US" sz="1000" kern="0">
              <a:solidFill>
                <a:srgbClr val="000000"/>
              </a:solidFill>
              <a:latin typeface="Segoe UI Semilight" panose="020B0402040204020203" pitchFamily="34" charset="0"/>
              <a:cs typeface="Segoe UI Semilight" panose="020B0402040204020203" pitchFamily="34" charset="0"/>
            </a:endParaRPr>
          </a:p>
        </p:txBody>
      </p:sp>
      <p:cxnSp>
        <p:nvCxnSpPr>
          <p:cNvPr id="85" name="Connector: Elbow 12">
            <a:extLst>
              <a:ext uri="{FF2B5EF4-FFF2-40B4-BE49-F238E27FC236}">
                <a16:creationId xmlns:a16="http://schemas.microsoft.com/office/drawing/2014/main" id="{597E6CF8-5AD0-4991-B8BD-D43624D9F3FD}"/>
              </a:ext>
            </a:extLst>
          </p:cNvPr>
          <p:cNvCxnSpPr>
            <a:cxnSpLocks/>
            <a:stCxn id="84" idx="3"/>
          </p:cNvCxnSpPr>
          <p:nvPr/>
        </p:nvCxnSpPr>
        <p:spPr>
          <a:xfrm>
            <a:off x="5417942" y="4019577"/>
            <a:ext cx="550783" cy="1779203"/>
          </a:xfrm>
          <a:prstGeom prst="curvedConnector2">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6" name="Connector: Elbow 85">
            <a:extLst>
              <a:ext uri="{FF2B5EF4-FFF2-40B4-BE49-F238E27FC236}">
                <a16:creationId xmlns:a16="http://schemas.microsoft.com/office/drawing/2014/main" id="{C45C4477-65CD-4707-A19A-08F773C33593}"/>
              </a:ext>
            </a:extLst>
          </p:cNvPr>
          <p:cNvCxnSpPr>
            <a:cxnSpLocks/>
            <a:endCxn id="84" idx="2"/>
          </p:cNvCxnSpPr>
          <p:nvPr/>
        </p:nvCxnSpPr>
        <p:spPr>
          <a:xfrm rot="16200000" flipV="1">
            <a:off x="3690266" y="4646676"/>
            <a:ext cx="476940" cy="2573"/>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90D5010-44D4-4191-92BA-BBF59EC3AF40}"/>
              </a:ext>
            </a:extLst>
          </p:cNvPr>
          <p:cNvSpPr txBox="1"/>
          <p:nvPr/>
        </p:nvSpPr>
        <p:spPr>
          <a:xfrm>
            <a:off x="5602462" y="5131282"/>
            <a:ext cx="858418" cy="249699"/>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Other Asset </a:t>
            </a:r>
          </a:p>
          <a:p>
            <a:pPr algn="ctr"/>
            <a:r>
              <a:rPr lang="en-GB" sz="800">
                <a:gradFill>
                  <a:gsLst>
                    <a:gs pos="2917">
                      <a:schemeClr val="tx1"/>
                    </a:gs>
                    <a:gs pos="30000">
                      <a:schemeClr val="tx1"/>
                    </a:gs>
                  </a:gsLst>
                  <a:lin ang="5400000" scaled="0"/>
                </a:gradFill>
              </a:rPr>
              <a:t>Information</a:t>
            </a:r>
          </a:p>
        </p:txBody>
      </p:sp>
      <p:cxnSp>
        <p:nvCxnSpPr>
          <p:cNvPr id="88" name="Connector: Elbow 12">
            <a:extLst>
              <a:ext uri="{FF2B5EF4-FFF2-40B4-BE49-F238E27FC236}">
                <a16:creationId xmlns:a16="http://schemas.microsoft.com/office/drawing/2014/main" id="{5A764363-43CA-4815-B5DA-C22F1E4AE0CC}"/>
              </a:ext>
            </a:extLst>
          </p:cNvPr>
          <p:cNvCxnSpPr>
            <a:cxnSpLocks/>
            <a:stCxn id="84" idx="3"/>
          </p:cNvCxnSpPr>
          <p:nvPr/>
        </p:nvCxnSpPr>
        <p:spPr>
          <a:xfrm>
            <a:off x="5417942" y="4019577"/>
            <a:ext cx="1283438" cy="1808685"/>
          </a:xfrm>
          <a:prstGeom prst="curvedConnector2">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89" name="TextBox 88">
            <a:extLst>
              <a:ext uri="{FF2B5EF4-FFF2-40B4-BE49-F238E27FC236}">
                <a16:creationId xmlns:a16="http://schemas.microsoft.com/office/drawing/2014/main" id="{42247588-0C8F-49D3-94D7-A1609D880586}"/>
              </a:ext>
            </a:extLst>
          </p:cNvPr>
          <p:cNvSpPr txBox="1"/>
          <p:nvPr/>
        </p:nvSpPr>
        <p:spPr>
          <a:xfrm>
            <a:off x="5973851" y="4183141"/>
            <a:ext cx="858418" cy="249699"/>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Other Customer </a:t>
            </a:r>
          </a:p>
          <a:p>
            <a:pPr algn="ctr"/>
            <a:r>
              <a:rPr lang="en-GB" sz="800">
                <a:gradFill>
                  <a:gsLst>
                    <a:gs pos="2917">
                      <a:schemeClr val="tx1"/>
                    </a:gs>
                    <a:gs pos="30000">
                      <a:schemeClr val="tx1"/>
                    </a:gs>
                  </a:gsLst>
                  <a:lin ang="5400000" scaled="0"/>
                </a:gradFill>
              </a:rPr>
              <a:t>Information</a:t>
            </a:r>
          </a:p>
        </p:txBody>
      </p:sp>
      <p:cxnSp>
        <p:nvCxnSpPr>
          <p:cNvPr id="90" name="Connector: Elbow 89">
            <a:extLst>
              <a:ext uri="{FF2B5EF4-FFF2-40B4-BE49-F238E27FC236}">
                <a16:creationId xmlns:a16="http://schemas.microsoft.com/office/drawing/2014/main" id="{48706297-0131-4E3B-B717-8C92BB99406B}"/>
              </a:ext>
            </a:extLst>
          </p:cNvPr>
          <p:cNvCxnSpPr>
            <a:cxnSpLocks/>
          </p:cNvCxnSpPr>
          <p:nvPr/>
        </p:nvCxnSpPr>
        <p:spPr>
          <a:xfrm rot="5400000">
            <a:off x="3566158" y="3268368"/>
            <a:ext cx="722584" cy="1"/>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3" name="Picture 92">
            <a:extLst>
              <a:ext uri="{FF2B5EF4-FFF2-40B4-BE49-F238E27FC236}">
                <a16:creationId xmlns:a16="http://schemas.microsoft.com/office/drawing/2014/main" id="{7C934593-B734-46DC-9AC5-F3D22FC4061E}"/>
              </a:ext>
            </a:extLst>
          </p:cNvPr>
          <p:cNvPicPr>
            <a:picLocks noChangeAspect="1"/>
          </p:cNvPicPr>
          <p:nvPr/>
        </p:nvPicPr>
        <p:blipFill>
          <a:blip r:embed="rId28"/>
          <a:stretch>
            <a:fillRect/>
          </a:stretch>
        </p:blipFill>
        <p:spPr>
          <a:xfrm>
            <a:off x="3276332" y="3760081"/>
            <a:ext cx="1241975" cy="573909"/>
          </a:xfrm>
          <a:prstGeom prst="rect">
            <a:avLst/>
          </a:prstGeom>
        </p:spPr>
      </p:pic>
      <p:pic>
        <p:nvPicPr>
          <p:cNvPr id="94" name="Picture 93">
            <a:extLst>
              <a:ext uri="{FF2B5EF4-FFF2-40B4-BE49-F238E27FC236}">
                <a16:creationId xmlns:a16="http://schemas.microsoft.com/office/drawing/2014/main" id="{25F30F92-57FF-48DB-9C2B-265BB4F8AD55}"/>
              </a:ext>
            </a:extLst>
          </p:cNvPr>
          <p:cNvPicPr>
            <a:picLocks noChangeAspect="1"/>
          </p:cNvPicPr>
          <p:nvPr/>
        </p:nvPicPr>
        <p:blipFill>
          <a:blip r:embed="rId29"/>
          <a:stretch>
            <a:fillRect/>
          </a:stretch>
        </p:blipFill>
        <p:spPr>
          <a:xfrm>
            <a:off x="8252527" y="3814663"/>
            <a:ext cx="458280" cy="389880"/>
          </a:xfrm>
          <a:prstGeom prst="rect">
            <a:avLst/>
          </a:prstGeom>
        </p:spPr>
      </p:pic>
      <p:cxnSp>
        <p:nvCxnSpPr>
          <p:cNvPr id="95" name="Connector: Elbow 12">
            <a:extLst>
              <a:ext uri="{FF2B5EF4-FFF2-40B4-BE49-F238E27FC236}">
                <a16:creationId xmlns:a16="http://schemas.microsoft.com/office/drawing/2014/main" id="{39A5ACAB-06BA-45F2-9FC4-285EC7EBC41B}"/>
              </a:ext>
            </a:extLst>
          </p:cNvPr>
          <p:cNvCxnSpPr>
            <a:cxnSpLocks/>
            <a:stCxn id="84" idx="3"/>
            <a:endCxn id="16" idx="3"/>
          </p:cNvCxnSpPr>
          <p:nvPr/>
        </p:nvCxnSpPr>
        <p:spPr>
          <a:xfrm flipH="1">
            <a:off x="4194449" y="4019577"/>
            <a:ext cx="1223493" cy="1991657"/>
          </a:xfrm>
          <a:prstGeom prst="curvedConnector3">
            <a:avLst>
              <a:gd name="adj1" fmla="val -18684"/>
            </a:avLst>
          </a:prstGeom>
          <a:ln>
            <a:solidFill>
              <a:srgbClr val="00B0F0"/>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96" name="TextBox 95">
            <a:extLst>
              <a:ext uri="{FF2B5EF4-FFF2-40B4-BE49-F238E27FC236}">
                <a16:creationId xmlns:a16="http://schemas.microsoft.com/office/drawing/2014/main" id="{A8FC57BF-4B9B-4C89-A7AB-896708CEA809}"/>
              </a:ext>
            </a:extLst>
          </p:cNvPr>
          <p:cNvSpPr txBox="1"/>
          <p:nvPr/>
        </p:nvSpPr>
        <p:spPr>
          <a:xfrm>
            <a:off x="4799790" y="4491291"/>
            <a:ext cx="858418" cy="249699"/>
          </a:xfrm>
          <a:prstGeom prst="rect">
            <a:avLst/>
          </a:prstGeom>
          <a:noFill/>
        </p:spPr>
        <p:txBody>
          <a:bodyPr wrap="square" lIns="0" tIns="0" rIns="0" bIns="0" rtlCol="0">
            <a:spAutoFit/>
          </a:bodyPr>
          <a:lstStyle/>
          <a:p>
            <a:pPr algn="ctr"/>
            <a:r>
              <a:rPr lang="en-GB" sz="800">
                <a:gradFill>
                  <a:gsLst>
                    <a:gs pos="2917">
                      <a:schemeClr val="tx1"/>
                    </a:gs>
                    <a:gs pos="30000">
                      <a:schemeClr val="tx1"/>
                    </a:gs>
                  </a:gsLst>
                  <a:lin ang="5400000" scaled="0"/>
                </a:gradFill>
              </a:rPr>
              <a:t>Other Billing </a:t>
            </a:r>
          </a:p>
          <a:p>
            <a:pPr algn="ctr"/>
            <a:r>
              <a:rPr lang="en-GB" sz="800">
                <a:gradFill>
                  <a:gsLst>
                    <a:gs pos="2917">
                      <a:schemeClr val="tx1"/>
                    </a:gs>
                    <a:gs pos="30000">
                      <a:schemeClr val="tx1"/>
                    </a:gs>
                  </a:gsLst>
                  <a:lin ang="5400000" scaled="0"/>
                </a:gradFill>
              </a:rPr>
              <a:t>Information</a:t>
            </a:r>
          </a:p>
        </p:txBody>
      </p:sp>
      <p:sp>
        <p:nvSpPr>
          <p:cNvPr id="97" name="TextBox 96">
            <a:extLst>
              <a:ext uri="{FF2B5EF4-FFF2-40B4-BE49-F238E27FC236}">
                <a16:creationId xmlns:a16="http://schemas.microsoft.com/office/drawing/2014/main" id="{0CC5CD72-1E60-418D-AD31-6D42B2143CCD}"/>
              </a:ext>
            </a:extLst>
          </p:cNvPr>
          <p:cNvSpPr txBox="1"/>
          <p:nvPr/>
        </p:nvSpPr>
        <p:spPr>
          <a:xfrm>
            <a:off x="9023479" y="6455197"/>
            <a:ext cx="2825710" cy="369332"/>
          </a:xfrm>
          <a:prstGeom prst="rect">
            <a:avLst/>
          </a:prstGeom>
          <a:noFill/>
        </p:spPr>
        <p:txBody>
          <a:bodyPr wrap="none" rtlCol="0">
            <a:spAutoFit/>
          </a:bodyPr>
          <a:lstStyle/>
          <a:p>
            <a:r>
              <a:rPr lang="en-GB"/>
              <a:t>* </a:t>
            </a:r>
            <a:r>
              <a:rPr lang="en-GB" i="1">
                <a:hlinkClick r:id="rId30"/>
              </a:rPr>
              <a:t>Logic App - SAP Connector</a:t>
            </a:r>
            <a:endParaRPr lang="en-GB" i="1"/>
          </a:p>
        </p:txBody>
      </p:sp>
    </p:spTree>
    <p:extLst>
      <p:ext uri="{BB962C8B-B14F-4D97-AF65-F5344CB8AC3E}">
        <p14:creationId xmlns:p14="http://schemas.microsoft.com/office/powerpoint/2010/main" val="23691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BFC7BB5-0C9D-4A7C-BB12-286DD25703F5}"/>
              </a:ext>
            </a:extLst>
          </p:cNvPr>
          <p:cNvGraphicFramePr/>
          <p:nvPr>
            <p:extLst>
              <p:ext uri="{D42A27DB-BD31-4B8C-83A1-F6EECF244321}">
                <p14:modId xmlns:p14="http://schemas.microsoft.com/office/powerpoint/2010/main" val="2684052622"/>
              </p:ext>
            </p:extLst>
          </p:nvPr>
        </p:nvGraphicFramePr>
        <p:xfrm>
          <a:off x="629478" y="921026"/>
          <a:ext cx="11125200" cy="5936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F72BB6B0-8EB9-4CDC-97A2-47296F48B4D6}"/>
              </a:ext>
            </a:extLst>
          </p:cNvPr>
          <p:cNvSpPr>
            <a:spLocks noGrp="1"/>
          </p:cNvSpPr>
          <p:nvPr>
            <p:ph type="title"/>
          </p:nvPr>
        </p:nvSpPr>
        <p:spPr>
          <a:xfrm>
            <a:off x="-6875" y="0"/>
            <a:ext cx="11593659" cy="796925"/>
          </a:xfrm>
        </p:spPr>
        <p:txBody>
          <a:bodyPr>
            <a:normAutofit/>
          </a:bodyPr>
          <a:lstStyle/>
          <a:p>
            <a:r>
              <a:rPr lang="en-GB"/>
              <a:t>Industry Accelerator -  Integration Rationale</a:t>
            </a:r>
          </a:p>
        </p:txBody>
      </p:sp>
    </p:spTree>
    <p:extLst>
      <p:ext uri="{BB962C8B-B14F-4D97-AF65-F5344CB8AC3E}">
        <p14:creationId xmlns:p14="http://schemas.microsoft.com/office/powerpoint/2010/main" val="151337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BD3F1B-5CC3-459B-9925-A48B0FCF2257}"/>
              </a:ext>
            </a:extLst>
          </p:cNvPr>
          <p:cNvSpPr>
            <a:spLocks noGrp="1"/>
          </p:cNvSpPr>
          <p:nvPr>
            <p:ph type="title"/>
          </p:nvPr>
        </p:nvSpPr>
        <p:spPr>
          <a:xfrm>
            <a:off x="-6875" y="0"/>
            <a:ext cx="11593659" cy="796925"/>
          </a:xfrm>
        </p:spPr>
        <p:txBody>
          <a:bodyPr/>
          <a:lstStyle/>
          <a:p>
            <a:r>
              <a:rPr lang="en-GB"/>
              <a:t>Industry Accelerator:</a:t>
            </a:r>
            <a:r>
              <a:rPr lang="en-US"/>
              <a:t> Integration Design Principles</a:t>
            </a:r>
          </a:p>
        </p:txBody>
      </p:sp>
      <p:graphicFrame>
        <p:nvGraphicFramePr>
          <p:cNvPr id="5" name="Diagram 4">
            <a:extLst>
              <a:ext uri="{FF2B5EF4-FFF2-40B4-BE49-F238E27FC236}">
                <a16:creationId xmlns:a16="http://schemas.microsoft.com/office/drawing/2014/main" id="{49FB572E-C751-4F45-A4D8-C6DEB0F3E17B}"/>
              </a:ext>
            </a:extLst>
          </p:cNvPr>
          <p:cNvGraphicFramePr/>
          <p:nvPr>
            <p:extLst>
              <p:ext uri="{D42A27DB-BD31-4B8C-83A1-F6EECF244321}">
                <p14:modId xmlns:p14="http://schemas.microsoft.com/office/powerpoint/2010/main" val="385481298"/>
              </p:ext>
            </p:extLst>
          </p:nvPr>
        </p:nvGraphicFramePr>
        <p:xfrm>
          <a:off x="259184" y="783230"/>
          <a:ext cx="560044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0D516AA-895C-48B2-AFF6-CCA63C2F28D9}"/>
              </a:ext>
            </a:extLst>
          </p:cNvPr>
          <p:cNvGraphicFramePr/>
          <p:nvPr>
            <p:extLst>
              <p:ext uri="{D42A27DB-BD31-4B8C-83A1-F6EECF244321}">
                <p14:modId xmlns:p14="http://schemas.microsoft.com/office/powerpoint/2010/main" val="1527306244"/>
              </p:ext>
            </p:extLst>
          </p:nvPr>
        </p:nvGraphicFramePr>
        <p:xfrm>
          <a:off x="6332376" y="794661"/>
          <a:ext cx="5600441"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950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2608F3DA-314C-485C-9149-B5088135A654}"/>
              </a:ext>
            </a:extLst>
          </p:cNvPr>
          <p:cNvSpPr/>
          <p:nvPr/>
        </p:nvSpPr>
        <p:spPr>
          <a:xfrm>
            <a:off x="2911409" y="89976"/>
            <a:ext cx="7545237" cy="4566251"/>
          </a:xfrm>
          <a:prstGeom prst="cloud">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b"/>
          <a:lstStyle/>
          <a:p>
            <a:r>
              <a:rPr lang="en-GB" sz="2000" i="1"/>
              <a:t>  </a:t>
            </a:r>
            <a:r>
              <a:rPr lang="en-GB" sz="2000" b="1" i="1"/>
              <a:t>Azure Cloud</a:t>
            </a:r>
          </a:p>
        </p:txBody>
      </p:sp>
      <p:grpSp>
        <p:nvGrpSpPr>
          <p:cNvPr id="53" name="Group 52">
            <a:extLst>
              <a:ext uri="{FF2B5EF4-FFF2-40B4-BE49-F238E27FC236}">
                <a16:creationId xmlns:a16="http://schemas.microsoft.com/office/drawing/2014/main" id="{9F750A22-94F7-410B-A98E-DAB5FFE7F043}"/>
              </a:ext>
            </a:extLst>
          </p:cNvPr>
          <p:cNvGrpSpPr/>
          <p:nvPr/>
        </p:nvGrpSpPr>
        <p:grpSpPr>
          <a:xfrm>
            <a:off x="5876195" y="1296828"/>
            <a:ext cx="1687924" cy="1582598"/>
            <a:chOff x="6236678" y="1296828"/>
            <a:chExt cx="1687924" cy="1582598"/>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2DCB8FBA-F567-4DF3-BDB2-288333D356C9}"/>
                </a:ext>
              </a:extLst>
            </p:cNvPr>
            <p:cNvSpPr/>
            <p:nvPr/>
          </p:nvSpPr>
          <p:spPr>
            <a:xfrm>
              <a:off x="6236678" y="1296828"/>
              <a:ext cx="1687924" cy="1582598"/>
            </a:xfrm>
            <a:prstGeom prst="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Azure Service Bus</a:t>
              </a:r>
            </a:p>
          </p:txBody>
        </p:sp>
        <p:sp>
          <p:nvSpPr>
            <p:cNvPr id="7" name="Rectangle 6">
              <a:extLst>
                <a:ext uri="{FF2B5EF4-FFF2-40B4-BE49-F238E27FC236}">
                  <a16:creationId xmlns:a16="http://schemas.microsoft.com/office/drawing/2014/main" id="{2EF0D5ED-CB04-4597-9AD4-1B39CB9B6AF5}"/>
                </a:ext>
              </a:extLst>
            </p:cNvPr>
            <p:cNvSpPr/>
            <p:nvPr/>
          </p:nvSpPr>
          <p:spPr>
            <a:xfrm>
              <a:off x="6317060" y="1890346"/>
              <a:ext cx="1532912" cy="8740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100"/>
                <a:t>Queue / Topic </a:t>
              </a:r>
            </a:p>
            <a:p>
              <a:pPr marL="285750" indent="-285750">
                <a:buFont typeface="Arial" panose="020B0604020202020204" pitchFamily="34" charset="0"/>
                <a:buChar char="•"/>
              </a:pPr>
              <a:r>
                <a:rPr lang="en-GB" sz="1100"/>
                <a:t>Entity Message snapshot (Context)</a:t>
              </a:r>
            </a:p>
            <a:p>
              <a:pPr marL="285750" indent="-285750">
                <a:buFont typeface="Arial" panose="020B0604020202020204" pitchFamily="34" charset="0"/>
                <a:buChar char="•"/>
              </a:pPr>
              <a:r>
                <a:rPr lang="en-GB" sz="1100"/>
                <a:t>DLQ</a:t>
              </a:r>
            </a:p>
          </p:txBody>
        </p:sp>
      </p:grpSp>
      <p:grpSp>
        <p:nvGrpSpPr>
          <p:cNvPr id="30" name="Group 29">
            <a:extLst>
              <a:ext uri="{FF2B5EF4-FFF2-40B4-BE49-F238E27FC236}">
                <a16:creationId xmlns:a16="http://schemas.microsoft.com/office/drawing/2014/main" id="{B1B842ED-FC39-4792-AB9C-0A595ABBB67C}"/>
              </a:ext>
            </a:extLst>
          </p:cNvPr>
          <p:cNvGrpSpPr/>
          <p:nvPr/>
        </p:nvGrpSpPr>
        <p:grpSpPr>
          <a:xfrm>
            <a:off x="10178372" y="4427509"/>
            <a:ext cx="1687924" cy="1130666"/>
            <a:chOff x="5798377" y="2133600"/>
            <a:chExt cx="1687924" cy="1201947"/>
          </a:xfrm>
          <a:solidFill>
            <a:schemeClr val="accent6"/>
          </a:solidFill>
          <a:effectLst>
            <a:outerShdw blurRad="50800" dist="38100" dir="2700000" algn="tl" rotWithShape="0">
              <a:prstClr val="black">
                <a:alpha val="40000"/>
              </a:prstClr>
            </a:outerShdw>
          </a:effectLst>
        </p:grpSpPr>
        <p:sp>
          <p:nvSpPr>
            <p:cNvPr id="31" name="Rectangle 30">
              <a:extLst>
                <a:ext uri="{FF2B5EF4-FFF2-40B4-BE49-F238E27FC236}">
                  <a16:creationId xmlns:a16="http://schemas.microsoft.com/office/drawing/2014/main" id="{DD73CD90-BF1A-4A88-B6FC-C8B7B5A5FE53}"/>
                </a:ext>
              </a:extLst>
            </p:cNvPr>
            <p:cNvSpPr/>
            <p:nvPr/>
          </p:nvSpPr>
          <p:spPr>
            <a:xfrm>
              <a:off x="5798377" y="2133600"/>
              <a:ext cx="1687924" cy="1201947"/>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SAP</a:t>
              </a:r>
            </a:p>
          </p:txBody>
        </p:sp>
        <p:sp>
          <p:nvSpPr>
            <p:cNvPr id="32" name="Rectangle 31">
              <a:extLst>
                <a:ext uri="{FF2B5EF4-FFF2-40B4-BE49-F238E27FC236}">
                  <a16:creationId xmlns:a16="http://schemas.microsoft.com/office/drawing/2014/main" id="{BD7E31D4-BD82-4FB5-A3D2-3E2183968EAC}"/>
                </a:ext>
              </a:extLst>
            </p:cNvPr>
            <p:cNvSpPr/>
            <p:nvPr/>
          </p:nvSpPr>
          <p:spPr>
            <a:xfrm>
              <a:off x="5878759" y="2622429"/>
              <a:ext cx="1532912" cy="598099"/>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200"/>
                <a:t>Create</a:t>
              </a:r>
            </a:p>
            <a:p>
              <a:pPr marL="285750" indent="-285750">
                <a:buFont typeface="Arial" panose="020B0604020202020204" pitchFamily="34" charset="0"/>
                <a:buChar char="•"/>
              </a:pPr>
              <a:r>
                <a:rPr lang="en-GB" sz="1200"/>
                <a:t>Update</a:t>
              </a:r>
            </a:p>
          </p:txBody>
        </p:sp>
      </p:grpSp>
      <p:sp>
        <p:nvSpPr>
          <p:cNvPr id="43" name="Title 1">
            <a:extLst>
              <a:ext uri="{FF2B5EF4-FFF2-40B4-BE49-F238E27FC236}">
                <a16:creationId xmlns:a16="http://schemas.microsoft.com/office/drawing/2014/main" id="{3FB033B0-0EA7-4FCA-A595-A39A2BF3C942}"/>
              </a:ext>
            </a:extLst>
          </p:cNvPr>
          <p:cNvSpPr txBox="1">
            <a:spLocks/>
          </p:cNvSpPr>
          <p:nvPr/>
        </p:nvSpPr>
        <p:spPr>
          <a:xfrm>
            <a:off x="13005" y="215321"/>
            <a:ext cx="2726913" cy="2387600"/>
          </a:xfrm>
          <a:prstGeom prst="rect">
            <a:avLst/>
          </a:prstGeom>
          <a:solidFill>
            <a:srgbClr val="00B0F0"/>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300" b="1"/>
              <a:t>Dynamics to SAP</a:t>
            </a:r>
          </a:p>
          <a:p>
            <a:pPr algn="l"/>
            <a:r>
              <a:rPr lang="en-GB" sz="3300" b="1"/>
              <a:t>Outbound</a:t>
            </a:r>
          </a:p>
          <a:p>
            <a:pPr algn="l"/>
            <a:r>
              <a:rPr lang="en-GB" sz="2800"/>
              <a:t>(Service bus pattern)</a:t>
            </a:r>
          </a:p>
        </p:txBody>
      </p:sp>
      <p:pic>
        <p:nvPicPr>
          <p:cNvPr id="44" name="Picture 43">
            <a:extLst>
              <a:ext uri="{FF2B5EF4-FFF2-40B4-BE49-F238E27FC236}">
                <a16:creationId xmlns:a16="http://schemas.microsoft.com/office/drawing/2014/main" id="{69B7114C-6110-4E88-B0AE-E23486E71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863" y="5656489"/>
            <a:ext cx="1048019" cy="1038225"/>
          </a:xfrm>
          <a:prstGeom prst="rect">
            <a:avLst/>
          </a:prstGeom>
        </p:spPr>
      </p:pic>
      <p:cxnSp>
        <p:nvCxnSpPr>
          <p:cNvPr id="33" name="Straight Arrow Connector 32">
            <a:extLst>
              <a:ext uri="{FF2B5EF4-FFF2-40B4-BE49-F238E27FC236}">
                <a16:creationId xmlns:a16="http://schemas.microsoft.com/office/drawing/2014/main" id="{E11FB5FB-551F-4EA6-A5EF-6F4876838E8A}"/>
              </a:ext>
            </a:extLst>
          </p:cNvPr>
          <p:cNvCxnSpPr>
            <a:cxnSpLocks/>
          </p:cNvCxnSpPr>
          <p:nvPr/>
        </p:nvCxnSpPr>
        <p:spPr>
          <a:xfrm>
            <a:off x="9702130" y="2637460"/>
            <a:ext cx="896601" cy="62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ubtitle 2">
            <a:extLst>
              <a:ext uri="{FF2B5EF4-FFF2-40B4-BE49-F238E27FC236}">
                <a16:creationId xmlns:a16="http://schemas.microsoft.com/office/drawing/2014/main" id="{0072B017-4E26-4990-8944-B53BD11AF12A}"/>
              </a:ext>
            </a:extLst>
          </p:cNvPr>
          <p:cNvSpPr txBox="1">
            <a:spLocks/>
          </p:cNvSpPr>
          <p:nvPr/>
        </p:nvSpPr>
        <p:spPr>
          <a:xfrm>
            <a:off x="0" y="4715721"/>
            <a:ext cx="3970470" cy="209437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b="1"/>
              <a:t>Pros</a:t>
            </a:r>
          </a:p>
          <a:p>
            <a:pPr marL="342900" indent="-342900" algn="l">
              <a:buFont typeface="Wingdings" panose="05000000000000000000" pitchFamily="2" charset="2"/>
              <a:buChar char="Ø"/>
            </a:pPr>
            <a:r>
              <a:rPr lang="en-GB"/>
              <a:t>Dynamics has no reliance on external system to function</a:t>
            </a:r>
          </a:p>
          <a:p>
            <a:pPr marL="342900" indent="-342900" algn="l">
              <a:buFont typeface="Wingdings" panose="05000000000000000000" pitchFamily="2" charset="2"/>
              <a:buChar char="Ø"/>
            </a:pPr>
            <a:r>
              <a:rPr lang="en-GB"/>
              <a:t>Good / common practice</a:t>
            </a:r>
          </a:p>
          <a:p>
            <a:pPr marL="342900" indent="-342900" algn="l">
              <a:buFont typeface="Wingdings" panose="05000000000000000000" pitchFamily="2" charset="2"/>
              <a:buChar char="Ø"/>
            </a:pPr>
            <a:r>
              <a:rPr lang="en-GB"/>
              <a:t>Good user experience in Dynamics as the integration is performed asynchronously</a:t>
            </a:r>
          </a:p>
          <a:p>
            <a:pPr marL="342900" indent="-342900" algn="l">
              <a:buFont typeface="Wingdings" panose="05000000000000000000" pitchFamily="2" charset="2"/>
              <a:buChar char="Ø"/>
            </a:pPr>
            <a:r>
              <a:rPr lang="en-GB"/>
              <a:t>Scalable and well resilient solution</a:t>
            </a:r>
          </a:p>
          <a:p>
            <a:pPr marL="342900" indent="-342900" algn="l">
              <a:buFont typeface="Wingdings" panose="05000000000000000000" pitchFamily="2" charset="2"/>
              <a:buChar char="Ø"/>
            </a:pPr>
            <a:endParaRPr lang="en-GB"/>
          </a:p>
          <a:p>
            <a:pPr marL="342900" indent="-342900" algn="l">
              <a:buFont typeface="Wingdings" panose="05000000000000000000" pitchFamily="2" charset="2"/>
              <a:buChar char="Ø"/>
            </a:pPr>
            <a:endParaRPr lang="en-GB"/>
          </a:p>
        </p:txBody>
      </p:sp>
      <p:sp>
        <p:nvSpPr>
          <p:cNvPr id="49" name="Subtitle 2">
            <a:extLst>
              <a:ext uri="{FF2B5EF4-FFF2-40B4-BE49-F238E27FC236}">
                <a16:creationId xmlns:a16="http://schemas.microsoft.com/office/drawing/2014/main" id="{5B0F44A3-77DB-437C-93C6-97305F3E1FFF}"/>
              </a:ext>
            </a:extLst>
          </p:cNvPr>
          <p:cNvSpPr txBox="1">
            <a:spLocks/>
          </p:cNvSpPr>
          <p:nvPr/>
        </p:nvSpPr>
        <p:spPr>
          <a:xfrm>
            <a:off x="3903924" y="4661482"/>
            <a:ext cx="4248044" cy="2166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700" b="1"/>
              <a:t>Cons</a:t>
            </a:r>
          </a:p>
          <a:p>
            <a:pPr marL="342900" indent="-342900" algn="l">
              <a:buFont typeface="Wingdings" panose="05000000000000000000" pitchFamily="2" charset="2"/>
              <a:buChar char="Ø"/>
            </a:pPr>
            <a:r>
              <a:rPr lang="en-GB" sz="1700"/>
              <a:t>Business user would not get the result immediately </a:t>
            </a:r>
          </a:p>
          <a:p>
            <a:pPr marL="342900" indent="-342900" algn="l">
              <a:buFont typeface="Wingdings" panose="05000000000000000000" pitchFamily="2" charset="2"/>
              <a:buChar char="Ø"/>
            </a:pPr>
            <a:r>
              <a:rPr lang="en-GB" sz="1700"/>
              <a:t>Potential contention due to near-real time execution</a:t>
            </a:r>
          </a:p>
          <a:p>
            <a:pPr marL="342900" indent="-342900" algn="l">
              <a:buFont typeface="Wingdings" panose="05000000000000000000" pitchFamily="2" charset="2"/>
              <a:buChar char="Ø"/>
            </a:pPr>
            <a:r>
              <a:rPr lang="en-GB" sz="1700"/>
              <a:t>Higher complexity than direct interface</a:t>
            </a:r>
          </a:p>
          <a:p>
            <a:pPr marL="342900" indent="-342900" algn="l">
              <a:buFont typeface="Wingdings" panose="05000000000000000000" pitchFamily="2" charset="2"/>
              <a:buChar char="Ø"/>
            </a:pPr>
            <a:r>
              <a:rPr lang="en-GB" sz="1700"/>
              <a:t>Cost implication due to Azure components</a:t>
            </a:r>
          </a:p>
          <a:p>
            <a:pPr marL="342900" indent="-342900" algn="l">
              <a:buFont typeface="Wingdings" panose="05000000000000000000" pitchFamily="2" charset="2"/>
              <a:buChar char="Ø"/>
            </a:pPr>
            <a:endParaRPr lang="en-GB" sz="1700"/>
          </a:p>
        </p:txBody>
      </p:sp>
      <p:pic>
        <p:nvPicPr>
          <p:cNvPr id="34" name="Picture 33">
            <a:extLst>
              <a:ext uri="{FF2B5EF4-FFF2-40B4-BE49-F238E27FC236}">
                <a16:creationId xmlns:a16="http://schemas.microsoft.com/office/drawing/2014/main" id="{C4FEF98F-2C7D-454C-9DD4-BDAC97D4F068}"/>
              </a:ext>
            </a:extLst>
          </p:cNvPr>
          <p:cNvPicPr>
            <a:picLocks noChangeAspect="1"/>
          </p:cNvPicPr>
          <p:nvPr/>
        </p:nvPicPr>
        <p:blipFill>
          <a:blip r:embed="rId3"/>
          <a:stretch>
            <a:fillRect/>
          </a:stretch>
        </p:blipFill>
        <p:spPr>
          <a:xfrm>
            <a:off x="4500754" y="4605798"/>
            <a:ext cx="251803" cy="255288"/>
          </a:xfrm>
          <a:prstGeom prst="rect">
            <a:avLst/>
          </a:prstGeom>
        </p:spPr>
      </p:pic>
      <p:pic>
        <p:nvPicPr>
          <p:cNvPr id="35" name="Picture 34">
            <a:extLst>
              <a:ext uri="{FF2B5EF4-FFF2-40B4-BE49-F238E27FC236}">
                <a16:creationId xmlns:a16="http://schemas.microsoft.com/office/drawing/2014/main" id="{9ADF4BF8-A8FE-46DA-A2A4-A74F567AFFEB}"/>
              </a:ext>
            </a:extLst>
          </p:cNvPr>
          <p:cNvPicPr>
            <a:picLocks noChangeAspect="1"/>
          </p:cNvPicPr>
          <p:nvPr/>
        </p:nvPicPr>
        <p:blipFill>
          <a:blip r:embed="rId4"/>
          <a:stretch>
            <a:fillRect/>
          </a:stretch>
        </p:blipFill>
        <p:spPr>
          <a:xfrm>
            <a:off x="539809" y="4616652"/>
            <a:ext cx="247650" cy="244434"/>
          </a:xfrm>
          <a:prstGeom prst="rect">
            <a:avLst/>
          </a:prstGeom>
        </p:spPr>
      </p:pic>
      <p:sp>
        <p:nvSpPr>
          <p:cNvPr id="40" name="Rectangle 39">
            <a:extLst>
              <a:ext uri="{FF2B5EF4-FFF2-40B4-BE49-F238E27FC236}">
                <a16:creationId xmlns:a16="http://schemas.microsoft.com/office/drawing/2014/main" id="{CDD89C71-F665-4270-9E70-E3FC667A37B9}"/>
              </a:ext>
            </a:extLst>
          </p:cNvPr>
          <p:cNvSpPr/>
          <p:nvPr/>
        </p:nvSpPr>
        <p:spPr>
          <a:xfrm>
            <a:off x="3773673" y="1296827"/>
            <a:ext cx="1687917" cy="1578258"/>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descr="A close up of a sign&#10;&#10;Description automatically generated">
            <a:extLst>
              <a:ext uri="{FF2B5EF4-FFF2-40B4-BE49-F238E27FC236}">
                <a16:creationId xmlns:a16="http://schemas.microsoft.com/office/drawing/2014/main" id="{3EFD51EE-2640-4FEC-8630-6F96910FB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1925" y="1354338"/>
            <a:ext cx="978284" cy="929370"/>
          </a:xfrm>
          <a:prstGeom prst="rect">
            <a:avLst/>
          </a:prstGeom>
        </p:spPr>
      </p:pic>
      <p:cxnSp>
        <p:nvCxnSpPr>
          <p:cNvPr id="26" name="Straight Arrow Connector 25">
            <a:extLst>
              <a:ext uri="{FF2B5EF4-FFF2-40B4-BE49-F238E27FC236}">
                <a16:creationId xmlns:a16="http://schemas.microsoft.com/office/drawing/2014/main" id="{546CF42F-BA04-4271-A83F-7D4380B76537}"/>
              </a:ext>
            </a:extLst>
          </p:cNvPr>
          <p:cNvCxnSpPr>
            <a:cxnSpLocks/>
          </p:cNvCxnSpPr>
          <p:nvPr/>
        </p:nvCxnSpPr>
        <p:spPr>
          <a:xfrm>
            <a:off x="5461590" y="2538685"/>
            <a:ext cx="37650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0773090-6B6C-4592-AED3-104F857A0AAB}"/>
              </a:ext>
            </a:extLst>
          </p:cNvPr>
          <p:cNvGrpSpPr/>
          <p:nvPr/>
        </p:nvGrpSpPr>
        <p:grpSpPr>
          <a:xfrm>
            <a:off x="7978200" y="1291290"/>
            <a:ext cx="1687924" cy="1582598"/>
            <a:chOff x="8277135" y="1326458"/>
            <a:chExt cx="1687924" cy="1582598"/>
          </a:xfrm>
          <a:effectLst>
            <a:outerShdw blurRad="50800" dist="38100" dir="2700000" algn="tl" rotWithShape="0">
              <a:prstClr val="black">
                <a:alpha val="40000"/>
              </a:prstClr>
            </a:outerShdw>
          </a:effectLst>
        </p:grpSpPr>
        <p:sp>
          <p:nvSpPr>
            <p:cNvPr id="51" name="Rectangle 50">
              <a:extLst>
                <a:ext uri="{FF2B5EF4-FFF2-40B4-BE49-F238E27FC236}">
                  <a16:creationId xmlns:a16="http://schemas.microsoft.com/office/drawing/2014/main" id="{8A1E9939-BC7B-4C51-821E-8192C38DBC68}"/>
                </a:ext>
              </a:extLst>
            </p:cNvPr>
            <p:cNvSpPr/>
            <p:nvPr/>
          </p:nvSpPr>
          <p:spPr>
            <a:xfrm>
              <a:off x="8277135" y="1326458"/>
              <a:ext cx="1687924" cy="1582598"/>
            </a:xfrm>
            <a:prstGeom prst="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Azure Logic App</a:t>
              </a:r>
            </a:p>
          </p:txBody>
        </p:sp>
        <p:sp>
          <p:nvSpPr>
            <p:cNvPr id="52" name="Rectangle 51">
              <a:extLst>
                <a:ext uri="{FF2B5EF4-FFF2-40B4-BE49-F238E27FC236}">
                  <a16:creationId xmlns:a16="http://schemas.microsoft.com/office/drawing/2014/main" id="{37A9AA5B-1525-46CA-B193-1AC7F9E1592B}"/>
                </a:ext>
              </a:extLst>
            </p:cNvPr>
            <p:cNvSpPr/>
            <p:nvPr/>
          </p:nvSpPr>
          <p:spPr>
            <a:xfrm>
              <a:off x="8357517" y="1799952"/>
              <a:ext cx="1532912" cy="99408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000"/>
                <a:t>Azure Service Bus Listener</a:t>
              </a:r>
            </a:p>
            <a:p>
              <a:pPr marL="285750" indent="-285750">
                <a:buFont typeface="Arial" panose="020B0604020202020204" pitchFamily="34" charset="0"/>
                <a:buChar char="•"/>
              </a:pPr>
              <a:r>
                <a:rPr lang="en-GB" sz="1000"/>
                <a:t>Generate Payload (schema mapping</a:t>
              </a:r>
            </a:p>
            <a:p>
              <a:pPr marL="285750" indent="-285750">
                <a:buFont typeface="Arial" panose="020B0604020202020204" pitchFamily="34" charset="0"/>
                <a:buChar char="•"/>
              </a:pPr>
              <a:r>
                <a:rPr lang="en-GB" sz="1000"/>
                <a:t>Push to SAP through the SAP Connector</a:t>
              </a:r>
            </a:p>
          </p:txBody>
        </p:sp>
      </p:grpSp>
      <p:cxnSp>
        <p:nvCxnSpPr>
          <p:cNvPr id="56" name="Straight Arrow Connector 55">
            <a:extLst>
              <a:ext uri="{FF2B5EF4-FFF2-40B4-BE49-F238E27FC236}">
                <a16:creationId xmlns:a16="http://schemas.microsoft.com/office/drawing/2014/main" id="{375A9995-FA6C-4CBB-8553-2C0441096A11}"/>
              </a:ext>
            </a:extLst>
          </p:cNvPr>
          <p:cNvCxnSpPr>
            <a:cxnSpLocks/>
          </p:cNvCxnSpPr>
          <p:nvPr/>
        </p:nvCxnSpPr>
        <p:spPr>
          <a:xfrm>
            <a:off x="7566215" y="2538685"/>
            <a:ext cx="3671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9A328F3-3F97-4019-9067-2AED0C75A0DA}"/>
              </a:ext>
            </a:extLst>
          </p:cNvPr>
          <p:cNvSpPr txBox="1"/>
          <p:nvPr/>
        </p:nvSpPr>
        <p:spPr>
          <a:xfrm>
            <a:off x="5475486" y="2261686"/>
            <a:ext cx="560219" cy="276999"/>
          </a:xfrm>
          <a:prstGeom prst="rect">
            <a:avLst/>
          </a:prstGeom>
          <a:noFill/>
        </p:spPr>
        <p:txBody>
          <a:bodyPr wrap="square" rtlCol="0">
            <a:spAutoFit/>
          </a:bodyPr>
          <a:lstStyle/>
          <a:p>
            <a:r>
              <a:rPr lang="en-GB" sz="1200"/>
              <a:t>SAS</a:t>
            </a:r>
          </a:p>
        </p:txBody>
      </p:sp>
      <p:sp>
        <p:nvSpPr>
          <p:cNvPr id="58" name="TextBox 57">
            <a:extLst>
              <a:ext uri="{FF2B5EF4-FFF2-40B4-BE49-F238E27FC236}">
                <a16:creationId xmlns:a16="http://schemas.microsoft.com/office/drawing/2014/main" id="{6C3B08B0-8F3E-4131-A70F-C6E224B3A512}"/>
              </a:ext>
            </a:extLst>
          </p:cNvPr>
          <p:cNvSpPr txBox="1"/>
          <p:nvPr/>
        </p:nvSpPr>
        <p:spPr>
          <a:xfrm>
            <a:off x="7591749" y="2261686"/>
            <a:ext cx="560219" cy="276999"/>
          </a:xfrm>
          <a:prstGeom prst="rect">
            <a:avLst/>
          </a:prstGeom>
          <a:noFill/>
        </p:spPr>
        <p:txBody>
          <a:bodyPr wrap="square" rtlCol="0">
            <a:spAutoFit/>
          </a:bodyPr>
          <a:lstStyle/>
          <a:p>
            <a:r>
              <a:rPr lang="en-GB" sz="1200"/>
              <a:t>SAS</a:t>
            </a:r>
          </a:p>
        </p:txBody>
      </p:sp>
      <p:sp>
        <p:nvSpPr>
          <p:cNvPr id="65" name="Rectangle 64">
            <a:extLst>
              <a:ext uri="{FF2B5EF4-FFF2-40B4-BE49-F238E27FC236}">
                <a16:creationId xmlns:a16="http://schemas.microsoft.com/office/drawing/2014/main" id="{2224CCAC-5659-4891-89C3-12C6555881E3}"/>
              </a:ext>
            </a:extLst>
          </p:cNvPr>
          <p:cNvSpPr/>
          <p:nvPr/>
        </p:nvSpPr>
        <p:spPr>
          <a:xfrm>
            <a:off x="3834359" y="2283708"/>
            <a:ext cx="1573194" cy="52103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t>Event</a:t>
            </a:r>
            <a:r>
              <a:rPr lang="en-GB" sz="1200"/>
              <a:t> </a:t>
            </a:r>
            <a:r>
              <a:rPr lang="en-GB" sz="900"/>
              <a:t>Create/Update/Delete</a:t>
            </a:r>
            <a:endParaRPr lang="en-GB" sz="1200"/>
          </a:p>
        </p:txBody>
      </p:sp>
      <p:pic>
        <p:nvPicPr>
          <p:cNvPr id="66" name="Picture 65" descr="A picture containing vector graphics&#10;&#10;Description automatically generated">
            <a:extLst>
              <a:ext uri="{FF2B5EF4-FFF2-40B4-BE49-F238E27FC236}">
                <a16:creationId xmlns:a16="http://schemas.microsoft.com/office/drawing/2014/main" id="{B5100522-8BD3-4B57-A057-09980267A4E6}"/>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3854871" y="2269589"/>
            <a:ext cx="333332" cy="333332"/>
          </a:xfrm>
          <a:prstGeom prst="rect">
            <a:avLst/>
          </a:prstGeom>
        </p:spPr>
      </p:pic>
      <p:cxnSp>
        <p:nvCxnSpPr>
          <p:cNvPr id="36" name="Straight Arrow Connector 35">
            <a:extLst>
              <a:ext uri="{FF2B5EF4-FFF2-40B4-BE49-F238E27FC236}">
                <a16:creationId xmlns:a16="http://schemas.microsoft.com/office/drawing/2014/main" id="{3A545382-500B-4460-BE75-06BA13F6977F}"/>
              </a:ext>
            </a:extLst>
          </p:cNvPr>
          <p:cNvCxnSpPr>
            <a:cxnSpLocks/>
          </p:cNvCxnSpPr>
          <p:nvPr/>
        </p:nvCxnSpPr>
        <p:spPr>
          <a:xfrm flipH="1" flipV="1">
            <a:off x="9702130" y="2373101"/>
            <a:ext cx="1295336" cy="8906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1B9BBC-DBD9-4496-8A8C-350A23E1F4A6}"/>
              </a:ext>
            </a:extLst>
          </p:cNvPr>
          <p:cNvSpPr txBox="1"/>
          <p:nvPr/>
        </p:nvSpPr>
        <p:spPr>
          <a:xfrm>
            <a:off x="10171482" y="2775610"/>
            <a:ext cx="1340945"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Sync call to SAP</a:t>
            </a:r>
          </a:p>
        </p:txBody>
      </p:sp>
      <p:sp>
        <p:nvSpPr>
          <p:cNvPr id="39" name="Oval 38">
            <a:extLst>
              <a:ext uri="{FF2B5EF4-FFF2-40B4-BE49-F238E27FC236}">
                <a16:creationId xmlns:a16="http://schemas.microsoft.com/office/drawing/2014/main" id="{DF4F3CA8-9ABF-45CC-9939-528149A42625}"/>
              </a:ext>
            </a:extLst>
          </p:cNvPr>
          <p:cNvSpPr/>
          <p:nvPr/>
        </p:nvSpPr>
        <p:spPr>
          <a:xfrm>
            <a:off x="9812555" y="2566523"/>
            <a:ext cx="443003" cy="3443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3</a:t>
            </a:r>
          </a:p>
        </p:txBody>
      </p:sp>
      <p:cxnSp>
        <p:nvCxnSpPr>
          <p:cNvPr id="55" name="Connector: Curved 54">
            <a:extLst>
              <a:ext uri="{FF2B5EF4-FFF2-40B4-BE49-F238E27FC236}">
                <a16:creationId xmlns:a16="http://schemas.microsoft.com/office/drawing/2014/main" id="{938457E1-7132-48CE-8AE3-C549C0E482AD}"/>
              </a:ext>
            </a:extLst>
          </p:cNvPr>
          <p:cNvCxnSpPr>
            <a:cxnSpLocks/>
            <a:stCxn id="51" idx="0"/>
            <a:endCxn id="40" idx="0"/>
          </p:cNvCxnSpPr>
          <p:nvPr/>
        </p:nvCxnSpPr>
        <p:spPr>
          <a:xfrm rot="16200000" flipH="1" flipV="1">
            <a:off x="6717128" y="-808207"/>
            <a:ext cx="5537" cy="4204530"/>
          </a:xfrm>
          <a:prstGeom prst="curvedConnector3">
            <a:avLst>
              <a:gd name="adj1" fmla="val -937735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BB5051A-44EE-4789-A1F1-572C9F876B00}"/>
              </a:ext>
            </a:extLst>
          </p:cNvPr>
          <p:cNvSpPr txBox="1"/>
          <p:nvPr/>
        </p:nvSpPr>
        <p:spPr>
          <a:xfrm>
            <a:off x="6290425" y="790686"/>
            <a:ext cx="1408847"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Sync call to MSD</a:t>
            </a:r>
          </a:p>
        </p:txBody>
      </p:sp>
      <p:sp>
        <p:nvSpPr>
          <p:cNvPr id="68" name="Oval 67">
            <a:extLst>
              <a:ext uri="{FF2B5EF4-FFF2-40B4-BE49-F238E27FC236}">
                <a16:creationId xmlns:a16="http://schemas.microsoft.com/office/drawing/2014/main" id="{CEEBDA45-A487-4B55-97E9-4061937BB7D9}"/>
              </a:ext>
            </a:extLst>
          </p:cNvPr>
          <p:cNvSpPr/>
          <p:nvPr/>
        </p:nvSpPr>
        <p:spPr>
          <a:xfrm>
            <a:off x="6068924" y="478991"/>
            <a:ext cx="443003" cy="3443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4</a:t>
            </a:r>
          </a:p>
        </p:txBody>
      </p:sp>
      <p:sp>
        <p:nvSpPr>
          <p:cNvPr id="70" name="TextBox 69">
            <a:extLst>
              <a:ext uri="{FF2B5EF4-FFF2-40B4-BE49-F238E27FC236}">
                <a16:creationId xmlns:a16="http://schemas.microsoft.com/office/drawing/2014/main" id="{458B444E-1896-4BBE-9ED2-D830CCF0B8AE}"/>
              </a:ext>
            </a:extLst>
          </p:cNvPr>
          <p:cNvSpPr txBox="1"/>
          <p:nvPr/>
        </p:nvSpPr>
        <p:spPr>
          <a:xfrm>
            <a:off x="7976525" y="2924111"/>
            <a:ext cx="619593"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Async</a:t>
            </a:r>
          </a:p>
        </p:txBody>
      </p:sp>
      <p:sp>
        <p:nvSpPr>
          <p:cNvPr id="38" name="Oval 37">
            <a:extLst>
              <a:ext uri="{FF2B5EF4-FFF2-40B4-BE49-F238E27FC236}">
                <a16:creationId xmlns:a16="http://schemas.microsoft.com/office/drawing/2014/main" id="{41F4D586-F966-480E-B9E7-9BAD3F0B3A83}"/>
              </a:ext>
            </a:extLst>
          </p:cNvPr>
          <p:cNvSpPr/>
          <p:nvPr/>
        </p:nvSpPr>
        <p:spPr>
          <a:xfrm>
            <a:off x="7891821" y="2714753"/>
            <a:ext cx="247290" cy="2472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2</a:t>
            </a:r>
          </a:p>
        </p:txBody>
      </p:sp>
      <p:sp>
        <p:nvSpPr>
          <p:cNvPr id="71" name="TextBox 70">
            <a:extLst>
              <a:ext uri="{FF2B5EF4-FFF2-40B4-BE49-F238E27FC236}">
                <a16:creationId xmlns:a16="http://schemas.microsoft.com/office/drawing/2014/main" id="{2003F171-3F1C-4C92-8EAC-990DEFE427B5}"/>
              </a:ext>
            </a:extLst>
          </p:cNvPr>
          <p:cNvSpPr txBox="1"/>
          <p:nvPr/>
        </p:nvSpPr>
        <p:spPr>
          <a:xfrm>
            <a:off x="5704916" y="2907224"/>
            <a:ext cx="619593"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Async</a:t>
            </a:r>
          </a:p>
        </p:txBody>
      </p:sp>
      <p:sp>
        <p:nvSpPr>
          <p:cNvPr id="9" name="Oval 8">
            <a:extLst>
              <a:ext uri="{FF2B5EF4-FFF2-40B4-BE49-F238E27FC236}">
                <a16:creationId xmlns:a16="http://schemas.microsoft.com/office/drawing/2014/main" id="{9DEC81E5-6F3C-4507-B784-143CBB44BE03}"/>
              </a:ext>
            </a:extLst>
          </p:cNvPr>
          <p:cNvSpPr/>
          <p:nvPr/>
        </p:nvSpPr>
        <p:spPr>
          <a:xfrm>
            <a:off x="5578938" y="2714753"/>
            <a:ext cx="247290" cy="2472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a:t>
            </a:r>
          </a:p>
        </p:txBody>
      </p:sp>
      <p:grpSp>
        <p:nvGrpSpPr>
          <p:cNvPr id="41" name="Group 40">
            <a:extLst>
              <a:ext uri="{FF2B5EF4-FFF2-40B4-BE49-F238E27FC236}">
                <a16:creationId xmlns:a16="http://schemas.microsoft.com/office/drawing/2014/main" id="{C567684A-22C8-40BE-A2B1-55F7222D41DD}"/>
              </a:ext>
            </a:extLst>
          </p:cNvPr>
          <p:cNvGrpSpPr/>
          <p:nvPr/>
        </p:nvGrpSpPr>
        <p:grpSpPr>
          <a:xfrm>
            <a:off x="10171482" y="3285090"/>
            <a:ext cx="1687924" cy="1027399"/>
            <a:chOff x="5798377" y="2133600"/>
            <a:chExt cx="1687924" cy="1201947"/>
          </a:xfrm>
          <a:solidFill>
            <a:schemeClr val="accent6"/>
          </a:solidFill>
          <a:effectLst>
            <a:outerShdw blurRad="50800" dist="38100" dir="2700000" algn="tl" rotWithShape="0">
              <a:prstClr val="black">
                <a:alpha val="40000"/>
              </a:prstClr>
            </a:outerShdw>
          </a:effectLst>
        </p:grpSpPr>
        <p:sp>
          <p:nvSpPr>
            <p:cNvPr id="42" name="Rectangle 41">
              <a:extLst>
                <a:ext uri="{FF2B5EF4-FFF2-40B4-BE49-F238E27FC236}">
                  <a16:creationId xmlns:a16="http://schemas.microsoft.com/office/drawing/2014/main" id="{31B601CC-718F-48B4-A010-24118DE109DC}"/>
                </a:ext>
              </a:extLst>
            </p:cNvPr>
            <p:cNvSpPr/>
            <p:nvPr/>
          </p:nvSpPr>
          <p:spPr>
            <a:xfrm>
              <a:off x="5798377" y="2133600"/>
              <a:ext cx="1687924" cy="1201947"/>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a:solidFill>
                    <a:schemeClr val="tx1"/>
                  </a:solidFill>
                </a:rPr>
                <a:t>Data Gateway &amp; </a:t>
              </a:r>
              <a:r>
                <a:rPr lang="en-GB" sz="1200" err="1">
                  <a:solidFill>
                    <a:schemeClr val="tx1"/>
                  </a:solidFill>
                </a:rPr>
                <a:t>Nco</a:t>
              </a:r>
              <a:r>
                <a:rPr lang="en-GB" sz="1200">
                  <a:solidFill>
                    <a:schemeClr val="tx1"/>
                  </a:solidFill>
                </a:rPr>
                <a:t> 3.0</a:t>
              </a:r>
            </a:p>
          </p:txBody>
        </p:sp>
        <p:sp>
          <p:nvSpPr>
            <p:cNvPr id="45" name="Rectangle 44">
              <a:extLst>
                <a:ext uri="{FF2B5EF4-FFF2-40B4-BE49-F238E27FC236}">
                  <a16:creationId xmlns:a16="http://schemas.microsoft.com/office/drawing/2014/main" id="{69F6B41D-FB80-4DF7-925D-0C1024A63681}"/>
                </a:ext>
              </a:extLst>
            </p:cNvPr>
            <p:cNvSpPr/>
            <p:nvPr/>
          </p:nvSpPr>
          <p:spPr>
            <a:xfrm>
              <a:off x="5878759" y="2627190"/>
              <a:ext cx="1532912" cy="593339"/>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100"/>
                <a:t>BAPI</a:t>
              </a:r>
            </a:p>
            <a:p>
              <a:pPr marL="285750" indent="-285750">
                <a:buFont typeface="Arial" panose="020B0604020202020204" pitchFamily="34" charset="0"/>
                <a:buChar char="•"/>
              </a:pPr>
              <a:r>
                <a:rPr lang="en-GB" sz="1100" err="1"/>
                <a:t>IDoc</a:t>
              </a:r>
              <a:endParaRPr lang="en-GB" sz="1100"/>
            </a:p>
            <a:p>
              <a:pPr marL="285750" indent="-285750">
                <a:buFont typeface="Arial" panose="020B0604020202020204" pitchFamily="34" charset="0"/>
                <a:buChar char="•"/>
              </a:pPr>
              <a:r>
                <a:rPr lang="en-GB" sz="1100"/>
                <a:t>RFC</a:t>
              </a:r>
            </a:p>
          </p:txBody>
        </p:sp>
      </p:grpSp>
      <p:cxnSp>
        <p:nvCxnSpPr>
          <p:cNvPr id="13" name="Connector: Curved 12">
            <a:extLst>
              <a:ext uri="{FF2B5EF4-FFF2-40B4-BE49-F238E27FC236}">
                <a16:creationId xmlns:a16="http://schemas.microsoft.com/office/drawing/2014/main" id="{BA18067E-0614-4194-9FFA-8ECCB96950E6}"/>
              </a:ext>
            </a:extLst>
          </p:cNvPr>
          <p:cNvCxnSpPr>
            <a:cxnSpLocks/>
            <a:stCxn id="42" idx="1"/>
            <a:endCxn id="31" idx="1"/>
          </p:cNvCxnSpPr>
          <p:nvPr/>
        </p:nvCxnSpPr>
        <p:spPr>
          <a:xfrm rot="10800000" flipH="1" flipV="1">
            <a:off x="10171482" y="3798790"/>
            <a:ext cx="6890" cy="1194052"/>
          </a:xfrm>
          <a:prstGeom prst="curvedConnector3">
            <a:avLst>
              <a:gd name="adj1" fmla="val -599894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0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2608F3DA-314C-485C-9149-B5088135A654}"/>
              </a:ext>
            </a:extLst>
          </p:cNvPr>
          <p:cNvSpPr/>
          <p:nvPr/>
        </p:nvSpPr>
        <p:spPr>
          <a:xfrm>
            <a:off x="2911409" y="89976"/>
            <a:ext cx="7545237" cy="4566251"/>
          </a:xfrm>
          <a:prstGeom prst="cloud">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b"/>
          <a:lstStyle/>
          <a:p>
            <a:r>
              <a:rPr lang="en-GB" sz="2000" i="1"/>
              <a:t>  </a:t>
            </a:r>
            <a:r>
              <a:rPr lang="en-GB" sz="2000" b="1" i="1"/>
              <a:t>Azure Cloud</a:t>
            </a:r>
          </a:p>
        </p:txBody>
      </p:sp>
      <p:grpSp>
        <p:nvGrpSpPr>
          <p:cNvPr id="53" name="Group 52">
            <a:extLst>
              <a:ext uri="{FF2B5EF4-FFF2-40B4-BE49-F238E27FC236}">
                <a16:creationId xmlns:a16="http://schemas.microsoft.com/office/drawing/2014/main" id="{9F750A22-94F7-410B-A98E-DAB5FFE7F043}"/>
              </a:ext>
            </a:extLst>
          </p:cNvPr>
          <p:cNvGrpSpPr/>
          <p:nvPr/>
        </p:nvGrpSpPr>
        <p:grpSpPr>
          <a:xfrm>
            <a:off x="5876195" y="1296828"/>
            <a:ext cx="1687924" cy="1582598"/>
            <a:chOff x="6236678" y="1296828"/>
            <a:chExt cx="1687924" cy="1582598"/>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2DCB8FBA-F567-4DF3-BDB2-288333D356C9}"/>
                </a:ext>
              </a:extLst>
            </p:cNvPr>
            <p:cNvSpPr/>
            <p:nvPr/>
          </p:nvSpPr>
          <p:spPr>
            <a:xfrm>
              <a:off x="6236678" y="1296828"/>
              <a:ext cx="1687924" cy="1582598"/>
            </a:xfrm>
            <a:prstGeom prst="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MS FLOW / Event Grid</a:t>
              </a:r>
            </a:p>
          </p:txBody>
        </p:sp>
        <p:sp>
          <p:nvSpPr>
            <p:cNvPr id="7" name="Rectangle 6">
              <a:extLst>
                <a:ext uri="{FF2B5EF4-FFF2-40B4-BE49-F238E27FC236}">
                  <a16:creationId xmlns:a16="http://schemas.microsoft.com/office/drawing/2014/main" id="{2EF0D5ED-CB04-4597-9AD4-1B39CB9B6AF5}"/>
                </a:ext>
              </a:extLst>
            </p:cNvPr>
            <p:cNvSpPr/>
            <p:nvPr/>
          </p:nvSpPr>
          <p:spPr>
            <a:xfrm>
              <a:off x="6317060" y="1890346"/>
              <a:ext cx="1532912" cy="8740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100"/>
                <a:t>Queue / Topic </a:t>
              </a:r>
            </a:p>
            <a:p>
              <a:pPr marL="285750" indent="-285750">
                <a:buFont typeface="Arial" panose="020B0604020202020204" pitchFamily="34" charset="0"/>
                <a:buChar char="•"/>
              </a:pPr>
              <a:r>
                <a:rPr lang="en-GB" sz="1100"/>
                <a:t>Entity Message snapshot (Context)</a:t>
              </a:r>
            </a:p>
          </p:txBody>
        </p:sp>
      </p:grpSp>
      <p:grpSp>
        <p:nvGrpSpPr>
          <p:cNvPr id="30" name="Group 29">
            <a:extLst>
              <a:ext uri="{FF2B5EF4-FFF2-40B4-BE49-F238E27FC236}">
                <a16:creationId xmlns:a16="http://schemas.microsoft.com/office/drawing/2014/main" id="{B1B842ED-FC39-4792-AB9C-0A595ABBB67C}"/>
              </a:ext>
            </a:extLst>
          </p:cNvPr>
          <p:cNvGrpSpPr/>
          <p:nvPr/>
        </p:nvGrpSpPr>
        <p:grpSpPr>
          <a:xfrm>
            <a:off x="10178372" y="4427509"/>
            <a:ext cx="1687924" cy="1130666"/>
            <a:chOff x="5798377" y="2133600"/>
            <a:chExt cx="1687924" cy="1201947"/>
          </a:xfrm>
          <a:solidFill>
            <a:schemeClr val="accent6"/>
          </a:solidFill>
          <a:effectLst>
            <a:outerShdw blurRad="50800" dist="38100" dir="2700000" algn="tl" rotWithShape="0">
              <a:prstClr val="black">
                <a:alpha val="40000"/>
              </a:prstClr>
            </a:outerShdw>
          </a:effectLst>
        </p:grpSpPr>
        <p:sp>
          <p:nvSpPr>
            <p:cNvPr id="31" name="Rectangle 30">
              <a:extLst>
                <a:ext uri="{FF2B5EF4-FFF2-40B4-BE49-F238E27FC236}">
                  <a16:creationId xmlns:a16="http://schemas.microsoft.com/office/drawing/2014/main" id="{DD73CD90-BF1A-4A88-B6FC-C8B7B5A5FE53}"/>
                </a:ext>
              </a:extLst>
            </p:cNvPr>
            <p:cNvSpPr/>
            <p:nvPr/>
          </p:nvSpPr>
          <p:spPr>
            <a:xfrm>
              <a:off x="5798377" y="2133600"/>
              <a:ext cx="1687924" cy="1201947"/>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SAP</a:t>
              </a:r>
            </a:p>
          </p:txBody>
        </p:sp>
        <p:sp>
          <p:nvSpPr>
            <p:cNvPr id="32" name="Rectangle 31">
              <a:extLst>
                <a:ext uri="{FF2B5EF4-FFF2-40B4-BE49-F238E27FC236}">
                  <a16:creationId xmlns:a16="http://schemas.microsoft.com/office/drawing/2014/main" id="{BD7E31D4-BD82-4FB5-A3D2-3E2183968EAC}"/>
                </a:ext>
              </a:extLst>
            </p:cNvPr>
            <p:cNvSpPr/>
            <p:nvPr/>
          </p:nvSpPr>
          <p:spPr>
            <a:xfrm>
              <a:off x="5878759" y="2622429"/>
              <a:ext cx="1532912" cy="598099"/>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200"/>
                <a:t>Create</a:t>
              </a:r>
            </a:p>
            <a:p>
              <a:pPr marL="285750" indent="-285750">
                <a:buFont typeface="Arial" panose="020B0604020202020204" pitchFamily="34" charset="0"/>
                <a:buChar char="•"/>
              </a:pPr>
              <a:r>
                <a:rPr lang="en-GB" sz="1200"/>
                <a:t>Update</a:t>
              </a:r>
            </a:p>
          </p:txBody>
        </p:sp>
      </p:grpSp>
      <p:sp>
        <p:nvSpPr>
          <p:cNvPr id="43" name="Title 1">
            <a:extLst>
              <a:ext uri="{FF2B5EF4-FFF2-40B4-BE49-F238E27FC236}">
                <a16:creationId xmlns:a16="http://schemas.microsoft.com/office/drawing/2014/main" id="{3FB033B0-0EA7-4FCA-A595-A39A2BF3C942}"/>
              </a:ext>
            </a:extLst>
          </p:cNvPr>
          <p:cNvSpPr txBox="1">
            <a:spLocks/>
          </p:cNvSpPr>
          <p:nvPr/>
        </p:nvSpPr>
        <p:spPr>
          <a:xfrm>
            <a:off x="13005" y="215321"/>
            <a:ext cx="2726913" cy="2387600"/>
          </a:xfrm>
          <a:prstGeom prst="rect">
            <a:avLst/>
          </a:prstGeom>
          <a:solidFill>
            <a:srgbClr val="00B0F0"/>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300" b="1"/>
              <a:t>Dynamics to SAP</a:t>
            </a:r>
          </a:p>
          <a:p>
            <a:pPr algn="l"/>
            <a:r>
              <a:rPr lang="en-GB" sz="3300" b="1"/>
              <a:t>Outbound</a:t>
            </a:r>
          </a:p>
          <a:p>
            <a:pPr algn="l"/>
            <a:r>
              <a:rPr lang="en-GB" sz="2800"/>
              <a:t>(Flow/Event Grid pattern)</a:t>
            </a:r>
          </a:p>
        </p:txBody>
      </p:sp>
      <p:pic>
        <p:nvPicPr>
          <p:cNvPr id="44" name="Picture 43">
            <a:extLst>
              <a:ext uri="{FF2B5EF4-FFF2-40B4-BE49-F238E27FC236}">
                <a16:creationId xmlns:a16="http://schemas.microsoft.com/office/drawing/2014/main" id="{69B7114C-6110-4E88-B0AE-E23486E71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863" y="5656489"/>
            <a:ext cx="1048019" cy="1038225"/>
          </a:xfrm>
          <a:prstGeom prst="rect">
            <a:avLst/>
          </a:prstGeom>
        </p:spPr>
      </p:pic>
      <p:cxnSp>
        <p:nvCxnSpPr>
          <p:cNvPr id="33" name="Straight Arrow Connector 32">
            <a:extLst>
              <a:ext uri="{FF2B5EF4-FFF2-40B4-BE49-F238E27FC236}">
                <a16:creationId xmlns:a16="http://schemas.microsoft.com/office/drawing/2014/main" id="{E11FB5FB-551F-4EA6-A5EF-6F4876838E8A}"/>
              </a:ext>
            </a:extLst>
          </p:cNvPr>
          <p:cNvCxnSpPr>
            <a:cxnSpLocks/>
          </p:cNvCxnSpPr>
          <p:nvPr/>
        </p:nvCxnSpPr>
        <p:spPr>
          <a:xfrm>
            <a:off x="9702130" y="2637460"/>
            <a:ext cx="896601" cy="62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ubtitle 2">
            <a:extLst>
              <a:ext uri="{FF2B5EF4-FFF2-40B4-BE49-F238E27FC236}">
                <a16:creationId xmlns:a16="http://schemas.microsoft.com/office/drawing/2014/main" id="{0072B017-4E26-4990-8944-B53BD11AF12A}"/>
              </a:ext>
            </a:extLst>
          </p:cNvPr>
          <p:cNvSpPr txBox="1">
            <a:spLocks/>
          </p:cNvSpPr>
          <p:nvPr/>
        </p:nvSpPr>
        <p:spPr>
          <a:xfrm>
            <a:off x="0" y="4715721"/>
            <a:ext cx="3970470" cy="209437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b="1"/>
              <a:t>Pros</a:t>
            </a:r>
          </a:p>
          <a:p>
            <a:pPr marL="342900" indent="-342900" algn="l">
              <a:buFont typeface="Wingdings" panose="05000000000000000000" pitchFamily="2" charset="2"/>
              <a:buChar char="Ø"/>
            </a:pPr>
            <a:r>
              <a:rPr lang="en-GB"/>
              <a:t>Dynamics has no reliance on external system to function</a:t>
            </a:r>
          </a:p>
          <a:p>
            <a:pPr marL="342900" indent="-342900" algn="l">
              <a:buFont typeface="Wingdings" panose="05000000000000000000" pitchFamily="2" charset="2"/>
              <a:buChar char="Ø"/>
            </a:pPr>
            <a:r>
              <a:rPr lang="en-GB"/>
              <a:t>Good / common practice</a:t>
            </a:r>
          </a:p>
          <a:p>
            <a:pPr marL="342900" indent="-342900" algn="l">
              <a:buFont typeface="Wingdings" panose="05000000000000000000" pitchFamily="2" charset="2"/>
              <a:buChar char="Ø"/>
            </a:pPr>
            <a:r>
              <a:rPr lang="en-GB"/>
              <a:t>Good user experience in Dynamics as the integration is performed asynchronously</a:t>
            </a:r>
          </a:p>
          <a:p>
            <a:pPr marL="342900" indent="-342900" algn="l">
              <a:buFont typeface="Wingdings" panose="05000000000000000000" pitchFamily="2" charset="2"/>
              <a:buChar char="Ø"/>
            </a:pPr>
            <a:r>
              <a:rPr lang="en-GB"/>
              <a:t>Scalable and well resilient solution</a:t>
            </a:r>
          </a:p>
          <a:p>
            <a:pPr marL="342900" indent="-342900" algn="l">
              <a:buFont typeface="Wingdings" panose="05000000000000000000" pitchFamily="2" charset="2"/>
              <a:buChar char="Ø"/>
            </a:pPr>
            <a:endParaRPr lang="en-GB"/>
          </a:p>
          <a:p>
            <a:pPr marL="342900" indent="-342900" algn="l">
              <a:buFont typeface="Wingdings" panose="05000000000000000000" pitchFamily="2" charset="2"/>
              <a:buChar char="Ø"/>
            </a:pPr>
            <a:endParaRPr lang="en-GB"/>
          </a:p>
        </p:txBody>
      </p:sp>
      <p:sp>
        <p:nvSpPr>
          <p:cNvPr id="49" name="Subtitle 2">
            <a:extLst>
              <a:ext uri="{FF2B5EF4-FFF2-40B4-BE49-F238E27FC236}">
                <a16:creationId xmlns:a16="http://schemas.microsoft.com/office/drawing/2014/main" id="{5B0F44A3-77DB-437C-93C6-97305F3E1FFF}"/>
              </a:ext>
            </a:extLst>
          </p:cNvPr>
          <p:cNvSpPr txBox="1">
            <a:spLocks/>
          </p:cNvSpPr>
          <p:nvPr/>
        </p:nvSpPr>
        <p:spPr>
          <a:xfrm>
            <a:off x="3903924" y="4661482"/>
            <a:ext cx="4248044" cy="2166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700" b="1"/>
              <a:t>Cons</a:t>
            </a:r>
          </a:p>
          <a:p>
            <a:pPr marL="342900" indent="-342900" algn="l">
              <a:buFont typeface="Wingdings" panose="05000000000000000000" pitchFamily="2" charset="2"/>
              <a:buChar char="Ø"/>
            </a:pPr>
            <a:r>
              <a:rPr lang="en-GB" sz="1700"/>
              <a:t>Business user would not get the result immediately </a:t>
            </a:r>
          </a:p>
          <a:p>
            <a:pPr marL="342900" indent="-342900" algn="l">
              <a:buFont typeface="Wingdings" panose="05000000000000000000" pitchFamily="2" charset="2"/>
              <a:buChar char="Ø"/>
            </a:pPr>
            <a:r>
              <a:rPr lang="en-GB" sz="1700"/>
              <a:t>Potential contention due to near-real time execution</a:t>
            </a:r>
          </a:p>
          <a:p>
            <a:pPr marL="342900" indent="-342900" algn="l">
              <a:buFont typeface="Wingdings" panose="05000000000000000000" pitchFamily="2" charset="2"/>
              <a:buChar char="Ø"/>
            </a:pPr>
            <a:r>
              <a:rPr lang="en-GB" sz="1700"/>
              <a:t>Higher complexity than direct interface</a:t>
            </a:r>
          </a:p>
          <a:p>
            <a:pPr marL="342900" indent="-342900" algn="l">
              <a:buFont typeface="Wingdings" panose="05000000000000000000" pitchFamily="2" charset="2"/>
              <a:buChar char="Ø"/>
            </a:pPr>
            <a:r>
              <a:rPr lang="en-GB" sz="1700"/>
              <a:t>Cost implication due to Azure components</a:t>
            </a:r>
          </a:p>
          <a:p>
            <a:pPr marL="342900" indent="-342900" algn="l">
              <a:buFont typeface="Wingdings" panose="05000000000000000000" pitchFamily="2" charset="2"/>
              <a:buChar char="Ø"/>
            </a:pPr>
            <a:endParaRPr lang="en-GB" sz="1700"/>
          </a:p>
        </p:txBody>
      </p:sp>
      <p:pic>
        <p:nvPicPr>
          <p:cNvPr id="34" name="Picture 33">
            <a:extLst>
              <a:ext uri="{FF2B5EF4-FFF2-40B4-BE49-F238E27FC236}">
                <a16:creationId xmlns:a16="http://schemas.microsoft.com/office/drawing/2014/main" id="{C4FEF98F-2C7D-454C-9DD4-BDAC97D4F068}"/>
              </a:ext>
            </a:extLst>
          </p:cNvPr>
          <p:cNvPicPr>
            <a:picLocks noChangeAspect="1"/>
          </p:cNvPicPr>
          <p:nvPr/>
        </p:nvPicPr>
        <p:blipFill>
          <a:blip r:embed="rId3"/>
          <a:stretch>
            <a:fillRect/>
          </a:stretch>
        </p:blipFill>
        <p:spPr>
          <a:xfrm>
            <a:off x="4500754" y="4605798"/>
            <a:ext cx="251803" cy="255288"/>
          </a:xfrm>
          <a:prstGeom prst="rect">
            <a:avLst/>
          </a:prstGeom>
        </p:spPr>
      </p:pic>
      <p:pic>
        <p:nvPicPr>
          <p:cNvPr id="35" name="Picture 34">
            <a:extLst>
              <a:ext uri="{FF2B5EF4-FFF2-40B4-BE49-F238E27FC236}">
                <a16:creationId xmlns:a16="http://schemas.microsoft.com/office/drawing/2014/main" id="{9ADF4BF8-A8FE-46DA-A2A4-A74F567AFFEB}"/>
              </a:ext>
            </a:extLst>
          </p:cNvPr>
          <p:cNvPicPr>
            <a:picLocks noChangeAspect="1"/>
          </p:cNvPicPr>
          <p:nvPr/>
        </p:nvPicPr>
        <p:blipFill>
          <a:blip r:embed="rId4"/>
          <a:stretch>
            <a:fillRect/>
          </a:stretch>
        </p:blipFill>
        <p:spPr>
          <a:xfrm>
            <a:off x="539809" y="4616652"/>
            <a:ext cx="247650" cy="244434"/>
          </a:xfrm>
          <a:prstGeom prst="rect">
            <a:avLst/>
          </a:prstGeom>
        </p:spPr>
      </p:pic>
      <p:sp>
        <p:nvSpPr>
          <p:cNvPr id="40" name="Rectangle 39">
            <a:extLst>
              <a:ext uri="{FF2B5EF4-FFF2-40B4-BE49-F238E27FC236}">
                <a16:creationId xmlns:a16="http://schemas.microsoft.com/office/drawing/2014/main" id="{CDD89C71-F665-4270-9E70-E3FC667A37B9}"/>
              </a:ext>
            </a:extLst>
          </p:cNvPr>
          <p:cNvSpPr/>
          <p:nvPr/>
        </p:nvSpPr>
        <p:spPr>
          <a:xfrm>
            <a:off x="3773673" y="1296827"/>
            <a:ext cx="1687917" cy="1578258"/>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descr="A close up of a sign&#10;&#10;Description automatically generated">
            <a:extLst>
              <a:ext uri="{FF2B5EF4-FFF2-40B4-BE49-F238E27FC236}">
                <a16:creationId xmlns:a16="http://schemas.microsoft.com/office/drawing/2014/main" id="{3EFD51EE-2640-4FEC-8630-6F96910FB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1925" y="1354338"/>
            <a:ext cx="978284" cy="929370"/>
          </a:xfrm>
          <a:prstGeom prst="rect">
            <a:avLst/>
          </a:prstGeom>
        </p:spPr>
      </p:pic>
      <p:cxnSp>
        <p:nvCxnSpPr>
          <p:cNvPr id="26" name="Straight Arrow Connector 25">
            <a:extLst>
              <a:ext uri="{FF2B5EF4-FFF2-40B4-BE49-F238E27FC236}">
                <a16:creationId xmlns:a16="http://schemas.microsoft.com/office/drawing/2014/main" id="{546CF42F-BA04-4271-A83F-7D4380B76537}"/>
              </a:ext>
            </a:extLst>
          </p:cNvPr>
          <p:cNvCxnSpPr>
            <a:cxnSpLocks/>
          </p:cNvCxnSpPr>
          <p:nvPr/>
        </p:nvCxnSpPr>
        <p:spPr>
          <a:xfrm>
            <a:off x="5461590" y="2538685"/>
            <a:ext cx="37650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0773090-6B6C-4592-AED3-104F857A0AAB}"/>
              </a:ext>
            </a:extLst>
          </p:cNvPr>
          <p:cNvGrpSpPr/>
          <p:nvPr/>
        </p:nvGrpSpPr>
        <p:grpSpPr>
          <a:xfrm>
            <a:off x="7978200" y="1291290"/>
            <a:ext cx="1687924" cy="1582598"/>
            <a:chOff x="8277135" y="1326458"/>
            <a:chExt cx="1687924" cy="1582598"/>
          </a:xfrm>
          <a:effectLst>
            <a:outerShdw blurRad="50800" dist="38100" dir="2700000" algn="tl" rotWithShape="0">
              <a:prstClr val="black">
                <a:alpha val="40000"/>
              </a:prstClr>
            </a:outerShdw>
          </a:effectLst>
        </p:grpSpPr>
        <p:sp>
          <p:nvSpPr>
            <p:cNvPr id="51" name="Rectangle 50">
              <a:extLst>
                <a:ext uri="{FF2B5EF4-FFF2-40B4-BE49-F238E27FC236}">
                  <a16:creationId xmlns:a16="http://schemas.microsoft.com/office/drawing/2014/main" id="{8A1E9939-BC7B-4C51-821E-8192C38DBC68}"/>
                </a:ext>
              </a:extLst>
            </p:cNvPr>
            <p:cNvSpPr/>
            <p:nvPr/>
          </p:nvSpPr>
          <p:spPr>
            <a:xfrm>
              <a:off x="8277135" y="1326458"/>
              <a:ext cx="1687924" cy="1582598"/>
            </a:xfrm>
            <a:prstGeom prst="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Azure Logic App</a:t>
              </a:r>
            </a:p>
          </p:txBody>
        </p:sp>
        <p:sp>
          <p:nvSpPr>
            <p:cNvPr id="52" name="Rectangle 51">
              <a:extLst>
                <a:ext uri="{FF2B5EF4-FFF2-40B4-BE49-F238E27FC236}">
                  <a16:creationId xmlns:a16="http://schemas.microsoft.com/office/drawing/2014/main" id="{37A9AA5B-1525-46CA-B193-1AC7F9E1592B}"/>
                </a:ext>
              </a:extLst>
            </p:cNvPr>
            <p:cNvSpPr/>
            <p:nvPr/>
          </p:nvSpPr>
          <p:spPr>
            <a:xfrm>
              <a:off x="8357517" y="1799952"/>
              <a:ext cx="1532912" cy="99408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050"/>
                <a:t>Listener</a:t>
              </a:r>
            </a:p>
            <a:p>
              <a:pPr marL="285750" indent="-285750">
                <a:buFont typeface="Arial" panose="020B0604020202020204" pitchFamily="34" charset="0"/>
                <a:buChar char="•"/>
              </a:pPr>
              <a:r>
                <a:rPr lang="en-GB" sz="1050"/>
                <a:t>Generate Payload (schema mapping)</a:t>
              </a:r>
            </a:p>
            <a:p>
              <a:pPr marL="285750" indent="-285750">
                <a:buFont typeface="Arial" panose="020B0604020202020204" pitchFamily="34" charset="0"/>
                <a:buChar char="•"/>
              </a:pPr>
              <a:r>
                <a:rPr lang="en-GB" sz="1050"/>
                <a:t>Push to SAP through the SAP Connector</a:t>
              </a:r>
            </a:p>
          </p:txBody>
        </p:sp>
      </p:grpSp>
      <p:cxnSp>
        <p:nvCxnSpPr>
          <p:cNvPr id="56" name="Straight Arrow Connector 55">
            <a:extLst>
              <a:ext uri="{FF2B5EF4-FFF2-40B4-BE49-F238E27FC236}">
                <a16:creationId xmlns:a16="http://schemas.microsoft.com/office/drawing/2014/main" id="{375A9995-FA6C-4CBB-8553-2C0441096A11}"/>
              </a:ext>
            </a:extLst>
          </p:cNvPr>
          <p:cNvCxnSpPr>
            <a:cxnSpLocks/>
          </p:cNvCxnSpPr>
          <p:nvPr/>
        </p:nvCxnSpPr>
        <p:spPr>
          <a:xfrm>
            <a:off x="7566215" y="2538685"/>
            <a:ext cx="3671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9A328F3-3F97-4019-9067-2AED0C75A0DA}"/>
              </a:ext>
            </a:extLst>
          </p:cNvPr>
          <p:cNvSpPr txBox="1"/>
          <p:nvPr/>
        </p:nvSpPr>
        <p:spPr>
          <a:xfrm>
            <a:off x="5475486" y="2261686"/>
            <a:ext cx="560219" cy="276999"/>
          </a:xfrm>
          <a:prstGeom prst="rect">
            <a:avLst/>
          </a:prstGeom>
          <a:noFill/>
        </p:spPr>
        <p:txBody>
          <a:bodyPr wrap="square" rtlCol="0">
            <a:spAutoFit/>
          </a:bodyPr>
          <a:lstStyle/>
          <a:p>
            <a:r>
              <a:rPr lang="en-GB" sz="1200"/>
              <a:t>SAS</a:t>
            </a:r>
          </a:p>
        </p:txBody>
      </p:sp>
      <p:sp>
        <p:nvSpPr>
          <p:cNvPr id="58" name="TextBox 57">
            <a:extLst>
              <a:ext uri="{FF2B5EF4-FFF2-40B4-BE49-F238E27FC236}">
                <a16:creationId xmlns:a16="http://schemas.microsoft.com/office/drawing/2014/main" id="{6C3B08B0-8F3E-4131-A70F-C6E224B3A512}"/>
              </a:ext>
            </a:extLst>
          </p:cNvPr>
          <p:cNvSpPr txBox="1"/>
          <p:nvPr/>
        </p:nvSpPr>
        <p:spPr>
          <a:xfrm>
            <a:off x="7591749" y="2261686"/>
            <a:ext cx="560219" cy="276999"/>
          </a:xfrm>
          <a:prstGeom prst="rect">
            <a:avLst/>
          </a:prstGeom>
          <a:noFill/>
        </p:spPr>
        <p:txBody>
          <a:bodyPr wrap="square" rtlCol="0">
            <a:spAutoFit/>
          </a:bodyPr>
          <a:lstStyle/>
          <a:p>
            <a:r>
              <a:rPr lang="en-GB" sz="1200"/>
              <a:t>SAS</a:t>
            </a:r>
          </a:p>
        </p:txBody>
      </p:sp>
      <p:sp>
        <p:nvSpPr>
          <p:cNvPr id="65" name="Rectangle 64">
            <a:extLst>
              <a:ext uri="{FF2B5EF4-FFF2-40B4-BE49-F238E27FC236}">
                <a16:creationId xmlns:a16="http://schemas.microsoft.com/office/drawing/2014/main" id="{2224CCAC-5659-4891-89C3-12C6555881E3}"/>
              </a:ext>
            </a:extLst>
          </p:cNvPr>
          <p:cNvSpPr/>
          <p:nvPr/>
        </p:nvSpPr>
        <p:spPr>
          <a:xfrm>
            <a:off x="3834359" y="2283708"/>
            <a:ext cx="1573194" cy="52103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t>Event (trigger MS Flow)</a:t>
            </a:r>
            <a:r>
              <a:rPr lang="en-GB" sz="1200"/>
              <a:t> </a:t>
            </a:r>
            <a:r>
              <a:rPr lang="en-GB" sz="900"/>
              <a:t>Create/Update/Delete</a:t>
            </a:r>
            <a:endParaRPr lang="en-GB" sz="1200"/>
          </a:p>
        </p:txBody>
      </p:sp>
      <p:cxnSp>
        <p:nvCxnSpPr>
          <p:cNvPr id="36" name="Straight Arrow Connector 35">
            <a:extLst>
              <a:ext uri="{FF2B5EF4-FFF2-40B4-BE49-F238E27FC236}">
                <a16:creationId xmlns:a16="http://schemas.microsoft.com/office/drawing/2014/main" id="{3A545382-500B-4460-BE75-06BA13F6977F}"/>
              </a:ext>
            </a:extLst>
          </p:cNvPr>
          <p:cNvCxnSpPr>
            <a:cxnSpLocks/>
          </p:cNvCxnSpPr>
          <p:nvPr/>
        </p:nvCxnSpPr>
        <p:spPr>
          <a:xfrm flipH="1" flipV="1">
            <a:off x="9702130" y="2373101"/>
            <a:ext cx="1295336" cy="8906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1B9BBC-DBD9-4496-8A8C-350A23E1F4A6}"/>
              </a:ext>
            </a:extLst>
          </p:cNvPr>
          <p:cNvSpPr txBox="1"/>
          <p:nvPr/>
        </p:nvSpPr>
        <p:spPr>
          <a:xfrm>
            <a:off x="10171482" y="2759879"/>
            <a:ext cx="1340945"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Sync call to SAP</a:t>
            </a:r>
          </a:p>
        </p:txBody>
      </p:sp>
      <p:sp>
        <p:nvSpPr>
          <p:cNvPr id="39" name="Oval 38">
            <a:extLst>
              <a:ext uri="{FF2B5EF4-FFF2-40B4-BE49-F238E27FC236}">
                <a16:creationId xmlns:a16="http://schemas.microsoft.com/office/drawing/2014/main" id="{DF4F3CA8-9ABF-45CC-9939-528149A42625}"/>
              </a:ext>
            </a:extLst>
          </p:cNvPr>
          <p:cNvSpPr/>
          <p:nvPr/>
        </p:nvSpPr>
        <p:spPr>
          <a:xfrm>
            <a:off x="9850816" y="2511729"/>
            <a:ext cx="443003" cy="3443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3</a:t>
            </a:r>
          </a:p>
        </p:txBody>
      </p:sp>
      <p:cxnSp>
        <p:nvCxnSpPr>
          <p:cNvPr id="55" name="Connector: Curved 54">
            <a:extLst>
              <a:ext uri="{FF2B5EF4-FFF2-40B4-BE49-F238E27FC236}">
                <a16:creationId xmlns:a16="http://schemas.microsoft.com/office/drawing/2014/main" id="{938457E1-7132-48CE-8AE3-C549C0E482AD}"/>
              </a:ext>
            </a:extLst>
          </p:cNvPr>
          <p:cNvCxnSpPr>
            <a:cxnSpLocks/>
            <a:stCxn id="51" idx="0"/>
            <a:endCxn id="40" idx="0"/>
          </p:cNvCxnSpPr>
          <p:nvPr/>
        </p:nvCxnSpPr>
        <p:spPr>
          <a:xfrm rot="16200000" flipH="1" flipV="1">
            <a:off x="6717128" y="-808207"/>
            <a:ext cx="5537" cy="4204530"/>
          </a:xfrm>
          <a:prstGeom prst="curvedConnector3">
            <a:avLst>
              <a:gd name="adj1" fmla="val -937735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BB5051A-44EE-4789-A1F1-572C9F876B00}"/>
              </a:ext>
            </a:extLst>
          </p:cNvPr>
          <p:cNvSpPr txBox="1"/>
          <p:nvPr/>
        </p:nvSpPr>
        <p:spPr>
          <a:xfrm>
            <a:off x="6290425" y="771181"/>
            <a:ext cx="1408847"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Sync call to MSD</a:t>
            </a:r>
          </a:p>
        </p:txBody>
      </p:sp>
      <p:sp>
        <p:nvSpPr>
          <p:cNvPr id="68" name="Oval 67">
            <a:extLst>
              <a:ext uri="{FF2B5EF4-FFF2-40B4-BE49-F238E27FC236}">
                <a16:creationId xmlns:a16="http://schemas.microsoft.com/office/drawing/2014/main" id="{CEEBDA45-A487-4B55-97E9-4061937BB7D9}"/>
              </a:ext>
            </a:extLst>
          </p:cNvPr>
          <p:cNvSpPr/>
          <p:nvPr/>
        </p:nvSpPr>
        <p:spPr>
          <a:xfrm>
            <a:off x="6068924" y="478991"/>
            <a:ext cx="443003" cy="3443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4</a:t>
            </a:r>
          </a:p>
        </p:txBody>
      </p:sp>
      <p:sp>
        <p:nvSpPr>
          <p:cNvPr id="70" name="TextBox 69">
            <a:extLst>
              <a:ext uri="{FF2B5EF4-FFF2-40B4-BE49-F238E27FC236}">
                <a16:creationId xmlns:a16="http://schemas.microsoft.com/office/drawing/2014/main" id="{458B444E-1896-4BBE-9ED2-D830CCF0B8AE}"/>
              </a:ext>
            </a:extLst>
          </p:cNvPr>
          <p:cNvSpPr txBox="1"/>
          <p:nvPr/>
        </p:nvSpPr>
        <p:spPr>
          <a:xfrm>
            <a:off x="7976525" y="2924111"/>
            <a:ext cx="619593"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Async</a:t>
            </a:r>
          </a:p>
        </p:txBody>
      </p:sp>
      <p:sp>
        <p:nvSpPr>
          <p:cNvPr id="38" name="Oval 37">
            <a:extLst>
              <a:ext uri="{FF2B5EF4-FFF2-40B4-BE49-F238E27FC236}">
                <a16:creationId xmlns:a16="http://schemas.microsoft.com/office/drawing/2014/main" id="{41F4D586-F966-480E-B9E7-9BAD3F0B3A83}"/>
              </a:ext>
            </a:extLst>
          </p:cNvPr>
          <p:cNvSpPr/>
          <p:nvPr/>
        </p:nvSpPr>
        <p:spPr>
          <a:xfrm>
            <a:off x="7891821" y="2714753"/>
            <a:ext cx="247290" cy="2472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2</a:t>
            </a:r>
          </a:p>
        </p:txBody>
      </p:sp>
      <p:sp>
        <p:nvSpPr>
          <p:cNvPr id="71" name="TextBox 70">
            <a:extLst>
              <a:ext uri="{FF2B5EF4-FFF2-40B4-BE49-F238E27FC236}">
                <a16:creationId xmlns:a16="http://schemas.microsoft.com/office/drawing/2014/main" id="{2003F171-3F1C-4C92-8EAC-990DEFE427B5}"/>
              </a:ext>
            </a:extLst>
          </p:cNvPr>
          <p:cNvSpPr txBox="1"/>
          <p:nvPr/>
        </p:nvSpPr>
        <p:spPr>
          <a:xfrm>
            <a:off x="5704916" y="2907224"/>
            <a:ext cx="619593" cy="307777"/>
          </a:xfrm>
          <a:prstGeom prst="rect">
            <a:avLst/>
          </a:prstGeom>
          <a:solidFill>
            <a:srgbClr val="00B050"/>
          </a:solidFill>
          <a:ln w="9525">
            <a:solidFill>
              <a:schemeClr val="tx1"/>
            </a:solidFill>
          </a:ln>
        </p:spPr>
        <p:txBody>
          <a:bodyPr wrap="none" rtlCol="0">
            <a:spAutoFit/>
          </a:bodyPr>
          <a:lstStyle/>
          <a:p>
            <a:r>
              <a:rPr lang="en-GB" sz="1400" b="1">
                <a:solidFill>
                  <a:schemeClr val="bg1"/>
                </a:solidFill>
              </a:rPr>
              <a:t>Async</a:t>
            </a:r>
          </a:p>
        </p:txBody>
      </p:sp>
      <p:sp>
        <p:nvSpPr>
          <p:cNvPr id="9" name="Oval 8">
            <a:extLst>
              <a:ext uri="{FF2B5EF4-FFF2-40B4-BE49-F238E27FC236}">
                <a16:creationId xmlns:a16="http://schemas.microsoft.com/office/drawing/2014/main" id="{9DEC81E5-6F3C-4507-B784-143CBB44BE03}"/>
              </a:ext>
            </a:extLst>
          </p:cNvPr>
          <p:cNvSpPr/>
          <p:nvPr/>
        </p:nvSpPr>
        <p:spPr>
          <a:xfrm>
            <a:off x="5578938" y="2714753"/>
            <a:ext cx="247290" cy="2472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a:t>
            </a:r>
          </a:p>
        </p:txBody>
      </p:sp>
      <p:grpSp>
        <p:nvGrpSpPr>
          <p:cNvPr id="41" name="Group 40">
            <a:extLst>
              <a:ext uri="{FF2B5EF4-FFF2-40B4-BE49-F238E27FC236}">
                <a16:creationId xmlns:a16="http://schemas.microsoft.com/office/drawing/2014/main" id="{C567684A-22C8-40BE-A2B1-55F7222D41DD}"/>
              </a:ext>
            </a:extLst>
          </p:cNvPr>
          <p:cNvGrpSpPr/>
          <p:nvPr/>
        </p:nvGrpSpPr>
        <p:grpSpPr>
          <a:xfrm>
            <a:off x="10171482" y="3285090"/>
            <a:ext cx="1687924" cy="1027399"/>
            <a:chOff x="5798377" y="2133600"/>
            <a:chExt cx="1687924" cy="1201947"/>
          </a:xfrm>
          <a:solidFill>
            <a:schemeClr val="accent6"/>
          </a:solidFill>
          <a:effectLst>
            <a:outerShdw blurRad="50800" dist="38100" dir="2700000" algn="tl" rotWithShape="0">
              <a:prstClr val="black">
                <a:alpha val="40000"/>
              </a:prstClr>
            </a:outerShdw>
          </a:effectLst>
        </p:grpSpPr>
        <p:sp>
          <p:nvSpPr>
            <p:cNvPr id="42" name="Rectangle 41">
              <a:extLst>
                <a:ext uri="{FF2B5EF4-FFF2-40B4-BE49-F238E27FC236}">
                  <a16:creationId xmlns:a16="http://schemas.microsoft.com/office/drawing/2014/main" id="{31B601CC-718F-48B4-A010-24118DE109DC}"/>
                </a:ext>
              </a:extLst>
            </p:cNvPr>
            <p:cNvSpPr/>
            <p:nvPr/>
          </p:nvSpPr>
          <p:spPr>
            <a:xfrm>
              <a:off x="5798377" y="2133600"/>
              <a:ext cx="1687924" cy="1201947"/>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a:solidFill>
                    <a:schemeClr val="tx1"/>
                  </a:solidFill>
                </a:rPr>
                <a:t>Data Gateway &amp; </a:t>
              </a:r>
              <a:r>
                <a:rPr lang="en-GB" sz="1200" err="1">
                  <a:solidFill>
                    <a:schemeClr val="tx1"/>
                  </a:solidFill>
                </a:rPr>
                <a:t>Nco</a:t>
              </a:r>
              <a:r>
                <a:rPr lang="en-GB" sz="1200">
                  <a:solidFill>
                    <a:schemeClr val="tx1"/>
                  </a:solidFill>
                </a:rPr>
                <a:t> 3.0</a:t>
              </a:r>
            </a:p>
          </p:txBody>
        </p:sp>
        <p:sp>
          <p:nvSpPr>
            <p:cNvPr id="45" name="Rectangle 44">
              <a:extLst>
                <a:ext uri="{FF2B5EF4-FFF2-40B4-BE49-F238E27FC236}">
                  <a16:creationId xmlns:a16="http://schemas.microsoft.com/office/drawing/2014/main" id="{69F6B41D-FB80-4DF7-925D-0C1024A63681}"/>
                </a:ext>
              </a:extLst>
            </p:cNvPr>
            <p:cNvSpPr/>
            <p:nvPr/>
          </p:nvSpPr>
          <p:spPr>
            <a:xfrm>
              <a:off x="5878759" y="2627190"/>
              <a:ext cx="1532912" cy="593339"/>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100"/>
                <a:t>BAPI</a:t>
              </a:r>
            </a:p>
            <a:p>
              <a:pPr marL="285750" indent="-285750">
                <a:buFont typeface="Arial" panose="020B0604020202020204" pitchFamily="34" charset="0"/>
                <a:buChar char="•"/>
              </a:pPr>
              <a:r>
                <a:rPr lang="en-GB" sz="1100" err="1"/>
                <a:t>IDoc</a:t>
              </a:r>
              <a:endParaRPr lang="en-GB" sz="1100"/>
            </a:p>
            <a:p>
              <a:pPr marL="285750" indent="-285750">
                <a:buFont typeface="Arial" panose="020B0604020202020204" pitchFamily="34" charset="0"/>
                <a:buChar char="•"/>
              </a:pPr>
              <a:r>
                <a:rPr lang="en-GB" sz="1100"/>
                <a:t>RFC</a:t>
              </a:r>
            </a:p>
          </p:txBody>
        </p:sp>
      </p:grpSp>
      <p:cxnSp>
        <p:nvCxnSpPr>
          <p:cNvPr id="13" name="Connector: Curved 12">
            <a:extLst>
              <a:ext uri="{FF2B5EF4-FFF2-40B4-BE49-F238E27FC236}">
                <a16:creationId xmlns:a16="http://schemas.microsoft.com/office/drawing/2014/main" id="{BA18067E-0614-4194-9FFA-8ECCB96950E6}"/>
              </a:ext>
            </a:extLst>
          </p:cNvPr>
          <p:cNvCxnSpPr>
            <a:cxnSpLocks/>
            <a:stCxn id="42" idx="1"/>
            <a:endCxn id="31" idx="1"/>
          </p:cNvCxnSpPr>
          <p:nvPr/>
        </p:nvCxnSpPr>
        <p:spPr>
          <a:xfrm rot="10800000" flipH="1" flipV="1">
            <a:off x="10171482" y="3798790"/>
            <a:ext cx="6890" cy="1194052"/>
          </a:xfrm>
          <a:prstGeom prst="curvedConnector3">
            <a:avLst>
              <a:gd name="adj1" fmla="val -599894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75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2608F3DA-314C-485C-9149-B5088135A654}"/>
              </a:ext>
            </a:extLst>
          </p:cNvPr>
          <p:cNvSpPr/>
          <p:nvPr/>
        </p:nvSpPr>
        <p:spPr>
          <a:xfrm>
            <a:off x="2911409" y="89976"/>
            <a:ext cx="7545237" cy="4566251"/>
          </a:xfrm>
          <a:prstGeom prst="cloud">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t"/>
          <a:lstStyle/>
          <a:p>
            <a:r>
              <a:rPr lang="en-GB" sz="2000" i="1"/>
              <a:t>  </a:t>
            </a:r>
            <a:r>
              <a:rPr lang="en-GB" sz="2000" b="1" i="1"/>
              <a:t>Azure Cloud</a:t>
            </a:r>
          </a:p>
        </p:txBody>
      </p:sp>
      <p:sp>
        <p:nvSpPr>
          <p:cNvPr id="43" name="Title 1">
            <a:extLst>
              <a:ext uri="{FF2B5EF4-FFF2-40B4-BE49-F238E27FC236}">
                <a16:creationId xmlns:a16="http://schemas.microsoft.com/office/drawing/2014/main" id="{3FB033B0-0EA7-4FCA-A595-A39A2BF3C942}"/>
              </a:ext>
            </a:extLst>
          </p:cNvPr>
          <p:cNvSpPr txBox="1">
            <a:spLocks/>
          </p:cNvSpPr>
          <p:nvPr/>
        </p:nvSpPr>
        <p:spPr>
          <a:xfrm>
            <a:off x="12931" y="197457"/>
            <a:ext cx="2726913" cy="2387600"/>
          </a:xfrm>
          <a:prstGeom prst="rect">
            <a:avLst/>
          </a:prstGeom>
          <a:solidFill>
            <a:srgbClr val="00B0F0"/>
          </a:solidFill>
        </p:spPr>
        <p:txBody>
          <a:bodyPr vert="horz" lIns="91440" tIns="45720" rIns="91440" bIns="45720" rtlCol="0" anchor="ctr">
            <a:noAutofit/>
          </a:bodyPr>
          <a:lstStyle>
            <a:defPPr>
              <a:defRPr lang="en-US"/>
            </a:defPPr>
            <a:lvl1pPr>
              <a:lnSpc>
                <a:spcPct val="90000"/>
              </a:lnSpc>
              <a:spcBef>
                <a:spcPct val="0"/>
              </a:spcBef>
              <a:buNone/>
              <a:defRPr sz="3300" b="1">
                <a:latin typeface="+mj-lt"/>
                <a:ea typeface="+mj-ea"/>
                <a:cs typeface="+mj-cs"/>
              </a:defRPr>
            </a:lvl1pPr>
          </a:lstStyle>
          <a:p>
            <a:r>
              <a:rPr lang="en-GB"/>
              <a:t>Dynamics to SAP</a:t>
            </a:r>
          </a:p>
          <a:p>
            <a:r>
              <a:rPr lang="en-GB"/>
              <a:t>Outbound</a:t>
            </a:r>
          </a:p>
          <a:p>
            <a:r>
              <a:rPr lang="en-GB"/>
              <a:t>(Real-time pattern)</a:t>
            </a:r>
          </a:p>
        </p:txBody>
      </p:sp>
      <p:pic>
        <p:nvPicPr>
          <p:cNvPr id="44" name="Picture 43">
            <a:extLst>
              <a:ext uri="{FF2B5EF4-FFF2-40B4-BE49-F238E27FC236}">
                <a16:creationId xmlns:a16="http://schemas.microsoft.com/office/drawing/2014/main" id="{69B7114C-6110-4E88-B0AE-E23486E71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63" y="5656489"/>
            <a:ext cx="1048019" cy="1038225"/>
          </a:xfrm>
          <a:prstGeom prst="rect">
            <a:avLst/>
          </a:prstGeom>
        </p:spPr>
      </p:pic>
      <p:cxnSp>
        <p:nvCxnSpPr>
          <p:cNvPr id="33" name="Straight Arrow Connector 32">
            <a:extLst>
              <a:ext uri="{FF2B5EF4-FFF2-40B4-BE49-F238E27FC236}">
                <a16:creationId xmlns:a16="http://schemas.microsoft.com/office/drawing/2014/main" id="{E11FB5FB-551F-4EA6-A5EF-6F4876838E8A}"/>
              </a:ext>
            </a:extLst>
          </p:cNvPr>
          <p:cNvCxnSpPr>
            <a:cxnSpLocks/>
          </p:cNvCxnSpPr>
          <p:nvPr/>
        </p:nvCxnSpPr>
        <p:spPr>
          <a:xfrm>
            <a:off x="8925833" y="2699197"/>
            <a:ext cx="1716858" cy="564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ubtitle 2">
            <a:extLst>
              <a:ext uri="{FF2B5EF4-FFF2-40B4-BE49-F238E27FC236}">
                <a16:creationId xmlns:a16="http://schemas.microsoft.com/office/drawing/2014/main" id="{0072B017-4E26-4990-8944-B53BD11AF12A}"/>
              </a:ext>
            </a:extLst>
          </p:cNvPr>
          <p:cNvSpPr txBox="1">
            <a:spLocks/>
          </p:cNvSpPr>
          <p:nvPr/>
        </p:nvSpPr>
        <p:spPr>
          <a:xfrm>
            <a:off x="110211" y="4671995"/>
            <a:ext cx="3970470" cy="2094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b="1"/>
              <a:t>Pros</a:t>
            </a:r>
          </a:p>
          <a:p>
            <a:pPr marL="342900" indent="-342900" algn="l">
              <a:buFont typeface="Wingdings" panose="05000000000000000000" pitchFamily="2" charset="2"/>
              <a:buChar char="Ø"/>
            </a:pPr>
            <a:r>
              <a:rPr lang="en-GB" sz="2000"/>
              <a:t>Good / common practice</a:t>
            </a:r>
          </a:p>
          <a:p>
            <a:pPr marL="342900" indent="-342900" algn="l">
              <a:buFont typeface="Wingdings" panose="05000000000000000000" pitchFamily="2" charset="2"/>
              <a:buChar char="Ø"/>
            </a:pPr>
            <a:r>
              <a:rPr lang="en-GB" sz="2000"/>
              <a:t>Real-time data flow</a:t>
            </a:r>
          </a:p>
          <a:p>
            <a:pPr marL="342900" indent="-342900" algn="l">
              <a:buFont typeface="Wingdings" panose="05000000000000000000" pitchFamily="2" charset="2"/>
              <a:buChar char="Ø"/>
            </a:pPr>
            <a:r>
              <a:rPr lang="en-GB" sz="2000"/>
              <a:t>No Sandbox limitations as Azure Function is used</a:t>
            </a:r>
          </a:p>
          <a:p>
            <a:pPr marL="342900" indent="-342900" algn="l">
              <a:buFont typeface="Wingdings" panose="05000000000000000000" pitchFamily="2" charset="2"/>
              <a:buChar char="Ø"/>
            </a:pPr>
            <a:endParaRPr lang="en-GB" sz="2000"/>
          </a:p>
          <a:p>
            <a:pPr marL="342900" indent="-342900" algn="l">
              <a:buFont typeface="Wingdings" panose="05000000000000000000" pitchFamily="2" charset="2"/>
              <a:buChar char="Ø"/>
            </a:pPr>
            <a:endParaRPr lang="en-GB"/>
          </a:p>
        </p:txBody>
      </p:sp>
      <p:sp>
        <p:nvSpPr>
          <p:cNvPr id="49" name="Subtitle 2">
            <a:extLst>
              <a:ext uri="{FF2B5EF4-FFF2-40B4-BE49-F238E27FC236}">
                <a16:creationId xmlns:a16="http://schemas.microsoft.com/office/drawing/2014/main" id="{5B0F44A3-77DB-437C-93C6-97305F3E1FFF}"/>
              </a:ext>
            </a:extLst>
          </p:cNvPr>
          <p:cNvSpPr txBox="1">
            <a:spLocks/>
          </p:cNvSpPr>
          <p:nvPr/>
        </p:nvSpPr>
        <p:spPr>
          <a:xfrm>
            <a:off x="3903925" y="4661482"/>
            <a:ext cx="3441079" cy="2081683"/>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200" b="1"/>
              <a:t>Cons</a:t>
            </a:r>
          </a:p>
          <a:p>
            <a:pPr marL="342900" indent="-342900" algn="l">
              <a:buFont typeface="Wingdings" panose="05000000000000000000" pitchFamily="2" charset="2"/>
              <a:buChar char="Ø"/>
            </a:pPr>
            <a:r>
              <a:rPr lang="en-GB" sz="2000"/>
              <a:t>Dynamics has reliance on external system to function</a:t>
            </a:r>
          </a:p>
          <a:p>
            <a:pPr marL="342900" indent="-342900" algn="l">
              <a:buFont typeface="Wingdings" panose="05000000000000000000" pitchFamily="2" charset="2"/>
              <a:buChar char="Ø"/>
            </a:pPr>
            <a:r>
              <a:rPr lang="en-GB" sz="2000"/>
              <a:t>Business users waiting time due to synchronous execution</a:t>
            </a:r>
          </a:p>
          <a:p>
            <a:pPr marL="342900" indent="-342900" algn="l">
              <a:buFont typeface="Wingdings" panose="05000000000000000000" pitchFamily="2" charset="2"/>
              <a:buChar char="Ø"/>
            </a:pPr>
            <a:r>
              <a:rPr lang="en-GB" sz="2000"/>
              <a:t>Increased cost due to additional Azure component execution</a:t>
            </a:r>
          </a:p>
          <a:p>
            <a:pPr marL="342900" indent="-342900" algn="l">
              <a:buFont typeface="Wingdings" panose="05000000000000000000" pitchFamily="2" charset="2"/>
              <a:buChar char="Ø"/>
            </a:pPr>
            <a:r>
              <a:rPr lang="en-GB" sz="2000"/>
              <a:t>Server-side performance impact</a:t>
            </a:r>
          </a:p>
        </p:txBody>
      </p:sp>
      <p:pic>
        <p:nvPicPr>
          <p:cNvPr id="34" name="Picture 33">
            <a:extLst>
              <a:ext uri="{FF2B5EF4-FFF2-40B4-BE49-F238E27FC236}">
                <a16:creationId xmlns:a16="http://schemas.microsoft.com/office/drawing/2014/main" id="{C4FEF98F-2C7D-454C-9DD4-BDAC97D4F068}"/>
              </a:ext>
            </a:extLst>
          </p:cNvPr>
          <p:cNvPicPr>
            <a:picLocks noChangeAspect="1"/>
          </p:cNvPicPr>
          <p:nvPr/>
        </p:nvPicPr>
        <p:blipFill>
          <a:blip r:embed="rId4"/>
          <a:stretch>
            <a:fillRect/>
          </a:stretch>
        </p:blipFill>
        <p:spPr>
          <a:xfrm>
            <a:off x="4493636" y="4638278"/>
            <a:ext cx="251803" cy="255288"/>
          </a:xfrm>
          <a:prstGeom prst="rect">
            <a:avLst/>
          </a:prstGeom>
        </p:spPr>
      </p:pic>
      <p:pic>
        <p:nvPicPr>
          <p:cNvPr id="35" name="Picture 34">
            <a:extLst>
              <a:ext uri="{FF2B5EF4-FFF2-40B4-BE49-F238E27FC236}">
                <a16:creationId xmlns:a16="http://schemas.microsoft.com/office/drawing/2014/main" id="{9ADF4BF8-A8FE-46DA-A2A4-A74F567AFFEB}"/>
              </a:ext>
            </a:extLst>
          </p:cNvPr>
          <p:cNvPicPr>
            <a:picLocks noChangeAspect="1"/>
          </p:cNvPicPr>
          <p:nvPr/>
        </p:nvPicPr>
        <p:blipFill>
          <a:blip r:embed="rId5"/>
          <a:stretch>
            <a:fillRect/>
          </a:stretch>
        </p:blipFill>
        <p:spPr>
          <a:xfrm>
            <a:off x="797344" y="4771642"/>
            <a:ext cx="247650" cy="244434"/>
          </a:xfrm>
          <a:prstGeom prst="rect">
            <a:avLst/>
          </a:prstGeom>
        </p:spPr>
      </p:pic>
      <p:sp>
        <p:nvSpPr>
          <p:cNvPr id="40" name="Rectangle 39">
            <a:extLst>
              <a:ext uri="{FF2B5EF4-FFF2-40B4-BE49-F238E27FC236}">
                <a16:creationId xmlns:a16="http://schemas.microsoft.com/office/drawing/2014/main" id="{CDD89C71-F665-4270-9E70-E3FC667A37B9}"/>
              </a:ext>
            </a:extLst>
          </p:cNvPr>
          <p:cNvSpPr/>
          <p:nvPr/>
        </p:nvSpPr>
        <p:spPr>
          <a:xfrm>
            <a:off x="4556189" y="1472672"/>
            <a:ext cx="1687917" cy="1578258"/>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descr="A close up of a sign&#10;&#10;Description automatically generated">
            <a:extLst>
              <a:ext uri="{FF2B5EF4-FFF2-40B4-BE49-F238E27FC236}">
                <a16:creationId xmlns:a16="http://schemas.microsoft.com/office/drawing/2014/main" id="{3EFD51EE-2640-4FEC-8630-6F96910FB1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4441" y="1530183"/>
            <a:ext cx="978284" cy="929370"/>
          </a:xfrm>
          <a:prstGeom prst="rect">
            <a:avLst/>
          </a:prstGeom>
        </p:spPr>
      </p:pic>
      <p:cxnSp>
        <p:nvCxnSpPr>
          <p:cNvPr id="26" name="Straight Arrow Connector 25">
            <a:extLst>
              <a:ext uri="{FF2B5EF4-FFF2-40B4-BE49-F238E27FC236}">
                <a16:creationId xmlns:a16="http://schemas.microsoft.com/office/drawing/2014/main" id="{546CF42F-BA04-4271-A83F-7D4380B76537}"/>
              </a:ext>
            </a:extLst>
          </p:cNvPr>
          <p:cNvCxnSpPr>
            <a:cxnSpLocks/>
          </p:cNvCxnSpPr>
          <p:nvPr/>
        </p:nvCxnSpPr>
        <p:spPr>
          <a:xfrm>
            <a:off x="6251329" y="2714530"/>
            <a:ext cx="8528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0773090-6B6C-4592-AED3-104F857A0AAB}"/>
              </a:ext>
            </a:extLst>
          </p:cNvPr>
          <p:cNvGrpSpPr/>
          <p:nvPr/>
        </p:nvGrpSpPr>
        <p:grpSpPr>
          <a:xfrm>
            <a:off x="7120266" y="1468332"/>
            <a:ext cx="1687924" cy="1582598"/>
            <a:chOff x="8277135" y="1326458"/>
            <a:chExt cx="1687924" cy="1582598"/>
          </a:xfrm>
          <a:effectLst>
            <a:outerShdw blurRad="50800" dist="38100" dir="2700000" algn="tl" rotWithShape="0">
              <a:prstClr val="black">
                <a:alpha val="40000"/>
              </a:prstClr>
            </a:outerShdw>
          </a:effectLst>
        </p:grpSpPr>
        <p:sp>
          <p:nvSpPr>
            <p:cNvPr id="51" name="Rectangle 50">
              <a:extLst>
                <a:ext uri="{FF2B5EF4-FFF2-40B4-BE49-F238E27FC236}">
                  <a16:creationId xmlns:a16="http://schemas.microsoft.com/office/drawing/2014/main" id="{8A1E9939-BC7B-4C51-821E-8192C38DBC68}"/>
                </a:ext>
              </a:extLst>
            </p:cNvPr>
            <p:cNvSpPr/>
            <p:nvPr/>
          </p:nvSpPr>
          <p:spPr>
            <a:xfrm>
              <a:off x="8277135" y="1326458"/>
              <a:ext cx="1687924" cy="1582598"/>
            </a:xfrm>
            <a:prstGeom prst="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Azure Logic App </a:t>
              </a:r>
              <a:r>
                <a:rPr lang="en-GB" sz="1400">
                  <a:solidFill>
                    <a:schemeClr val="tx1"/>
                  </a:solidFill>
                </a:rPr>
                <a:t>(exposed endpoint)</a:t>
              </a:r>
              <a:endParaRPr lang="en-GB">
                <a:solidFill>
                  <a:schemeClr val="tx1"/>
                </a:solidFill>
              </a:endParaRPr>
            </a:p>
          </p:txBody>
        </p:sp>
        <p:sp>
          <p:nvSpPr>
            <p:cNvPr id="52" name="Rectangle 51">
              <a:extLst>
                <a:ext uri="{FF2B5EF4-FFF2-40B4-BE49-F238E27FC236}">
                  <a16:creationId xmlns:a16="http://schemas.microsoft.com/office/drawing/2014/main" id="{37A9AA5B-1525-46CA-B193-1AC7F9E1592B}"/>
                </a:ext>
              </a:extLst>
            </p:cNvPr>
            <p:cNvSpPr/>
            <p:nvPr/>
          </p:nvSpPr>
          <p:spPr>
            <a:xfrm>
              <a:off x="8357517" y="2006523"/>
              <a:ext cx="1532912" cy="78751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050"/>
                <a:t>Entity Message snapshot (Context)</a:t>
              </a:r>
            </a:p>
            <a:p>
              <a:pPr marL="285750" indent="-285750">
                <a:buFont typeface="Arial" panose="020B0604020202020204" pitchFamily="34" charset="0"/>
                <a:buChar char="•"/>
              </a:pPr>
              <a:r>
                <a:rPr lang="en-GB" sz="1050"/>
                <a:t>Push to SAP</a:t>
              </a:r>
            </a:p>
            <a:p>
              <a:pPr marL="285750" indent="-285750">
                <a:buFont typeface="Arial" panose="020B0604020202020204" pitchFamily="34" charset="0"/>
                <a:buChar char="•"/>
              </a:pPr>
              <a:r>
                <a:rPr lang="en-GB" sz="1050"/>
                <a:t>SAP Connector</a:t>
              </a:r>
            </a:p>
          </p:txBody>
        </p:sp>
      </p:grpSp>
      <p:sp>
        <p:nvSpPr>
          <p:cNvPr id="57" name="TextBox 56">
            <a:extLst>
              <a:ext uri="{FF2B5EF4-FFF2-40B4-BE49-F238E27FC236}">
                <a16:creationId xmlns:a16="http://schemas.microsoft.com/office/drawing/2014/main" id="{A9A328F3-3F97-4019-9067-2AED0C75A0DA}"/>
              </a:ext>
            </a:extLst>
          </p:cNvPr>
          <p:cNvSpPr txBox="1"/>
          <p:nvPr/>
        </p:nvSpPr>
        <p:spPr>
          <a:xfrm>
            <a:off x="6244106" y="2242296"/>
            <a:ext cx="1239572" cy="261610"/>
          </a:xfrm>
          <a:prstGeom prst="rect">
            <a:avLst/>
          </a:prstGeom>
          <a:noFill/>
        </p:spPr>
        <p:txBody>
          <a:bodyPr wrap="square" rtlCol="0">
            <a:spAutoFit/>
          </a:bodyPr>
          <a:lstStyle/>
          <a:p>
            <a:r>
              <a:rPr lang="en-GB" sz="1100" b="1"/>
              <a:t>HTTP Trigger</a:t>
            </a:r>
          </a:p>
        </p:txBody>
      </p:sp>
      <p:sp>
        <p:nvSpPr>
          <p:cNvPr id="36" name="Rectangle 35">
            <a:extLst>
              <a:ext uri="{FF2B5EF4-FFF2-40B4-BE49-F238E27FC236}">
                <a16:creationId xmlns:a16="http://schemas.microsoft.com/office/drawing/2014/main" id="{6E4EE3EE-30B6-4D37-8E86-D600D0BA3D3E}"/>
              </a:ext>
            </a:extLst>
          </p:cNvPr>
          <p:cNvSpPr/>
          <p:nvPr/>
        </p:nvSpPr>
        <p:spPr>
          <a:xfrm>
            <a:off x="4599026" y="2485182"/>
            <a:ext cx="1573194" cy="52103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t>Event</a:t>
            </a:r>
            <a:r>
              <a:rPr lang="en-GB" sz="1200"/>
              <a:t> </a:t>
            </a:r>
            <a:r>
              <a:rPr lang="en-GB" sz="900"/>
              <a:t>Create/Update/Delete</a:t>
            </a:r>
            <a:endParaRPr lang="en-GB" sz="1200"/>
          </a:p>
        </p:txBody>
      </p:sp>
      <p:pic>
        <p:nvPicPr>
          <p:cNvPr id="37" name="Picture 36" descr="A picture containing vector graphics&#10;&#10;Description automatically generated">
            <a:extLst>
              <a:ext uri="{FF2B5EF4-FFF2-40B4-BE49-F238E27FC236}">
                <a16:creationId xmlns:a16="http://schemas.microsoft.com/office/drawing/2014/main" id="{C161802C-5392-4D06-A175-8498D147D9B2}"/>
              </a:ext>
            </a:extLst>
          </p:cNvPr>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4619538" y="2471063"/>
            <a:ext cx="333332" cy="333332"/>
          </a:xfrm>
          <a:prstGeom prst="rect">
            <a:avLst/>
          </a:prstGeom>
        </p:spPr>
      </p:pic>
      <p:sp>
        <p:nvSpPr>
          <p:cNvPr id="2" name="TextBox 1">
            <a:extLst>
              <a:ext uri="{FF2B5EF4-FFF2-40B4-BE49-F238E27FC236}">
                <a16:creationId xmlns:a16="http://schemas.microsoft.com/office/drawing/2014/main" id="{F2FF99F2-69E6-41C5-B85B-CDB46922BB93}"/>
              </a:ext>
            </a:extLst>
          </p:cNvPr>
          <p:cNvSpPr txBox="1"/>
          <p:nvPr/>
        </p:nvSpPr>
        <p:spPr>
          <a:xfrm>
            <a:off x="6392367" y="3024761"/>
            <a:ext cx="563616" cy="307777"/>
          </a:xfrm>
          <a:prstGeom prst="rect">
            <a:avLst/>
          </a:prstGeom>
          <a:solidFill>
            <a:srgbClr val="00B050"/>
          </a:solidFill>
          <a:ln w="9525">
            <a:solidFill>
              <a:schemeClr val="tx1"/>
            </a:solidFill>
          </a:ln>
        </p:spPr>
        <p:txBody>
          <a:bodyPr wrap="none" rtlCol="0" anchor="t">
            <a:spAutoFit/>
          </a:bodyPr>
          <a:lstStyle/>
          <a:p>
            <a:r>
              <a:rPr lang="en-GB" sz="1400" b="1">
                <a:solidFill>
                  <a:schemeClr val="bg1"/>
                </a:solidFill>
              </a:rPr>
              <a:t>Sync </a:t>
            </a:r>
          </a:p>
        </p:txBody>
      </p:sp>
      <p:sp>
        <p:nvSpPr>
          <p:cNvPr id="38" name="TextBox 37">
            <a:extLst>
              <a:ext uri="{FF2B5EF4-FFF2-40B4-BE49-F238E27FC236}">
                <a16:creationId xmlns:a16="http://schemas.microsoft.com/office/drawing/2014/main" id="{57A09CE1-D374-447C-9C45-B48FF269D341}"/>
              </a:ext>
            </a:extLst>
          </p:cNvPr>
          <p:cNvSpPr txBox="1"/>
          <p:nvPr/>
        </p:nvSpPr>
        <p:spPr>
          <a:xfrm>
            <a:off x="8951536" y="3046326"/>
            <a:ext cx="563616" cy="307777"/>
          </a:xfrm>
          <a:prstGeom prst="rect">
            <a:avLst/>
          </a:prstGeom>
          <a:solidFill>
            <a:srgbClr val="00B050"/>
          </a:solidFill>
          <a:ln w="9525">
            <a:solidFill>
              <a:schemeClr val="tx1"/>
            </a:solidFill>
          </a:ln>
        </p:spPr>
        <p:txBody>
          <a:bodyPr wrap="none" rtlCol="0" anchor="t">
            <a:spAutoFit/>
          </a:bodyPr>
          <a:lstStyle/>
          <a:p>
            <a:r>
              <a:rPr lang="en-GB" sz="1400" b="1">
                <a:solidFill>
                  <a:schemeClr val="bg1"/>
                </a:solidFill>
              </a:rPr>
              <a:t>Sync </a:t>
            </a:r>
          </a:p>
        </p:txBody>
      </p:sp>
      <p:grpSp>
        <p:nvGrpSpPr>
          <p:cNvPr id="3" name="Group 2">
            <a:extLst>
              <a:ext uri="{FF2B5EF4-FFF2-40B4-BE49-F238E27FC236}">
                <a16:creationId xmlns:a16="http://schemas.microsoft.com/office/drawing/2014/main" id="{06A2F3E7-F1BA-44A3-8A96-5D3B5CF012B5}"/>
              </a:ext>
            </a:extLst>
          </p:cNvPr>
          <p:cNvGrpSpPr/>
          <p:nvPr/>
        </p:nvGrpSpPr>
        <p:grpSpPr>
          <a:xfrm>
            <a:off x="10197045" y="3354103"/>
            <a:ext cx="1694814" cy="2273085"/>
            <a:chOff x="8007448" y="4210992"/>
            <a:chExt cx="1694814" cy="2273085"/>
          </a:xfrm>
        </p:grpSpPr>
        <p:grpSp>
          <p:nvGrpSpPr>
            <p:cNvPr id="56" name="Group 55">
              <a:extLst>
                <a:ext uri="{FF2B5EF4-FFF2-40B4-BE49-F238E27FC236}">
                  <a16:creationId xmlns:a16="http://schemas.microsoft.com/office/drawing/2014/main" id="{9D23CA18-D552-470F-B83D-F96B24EB1004}"/>
                </a:ext>
              </a:extLst>
            </p:cNvPr>
            <p:cNvGrpSpPr/>
            <p:nvPr/>
          </p:nvGrpSpPr>
          <p:grpSpPr>
            <a:xfrm>
              <a:off x="8014338" y="5353411"/>
              <a:ext cx="1687924" cy="1130666"/>
              <a:chOff x="5798377" y="2133600"/>
              <a:chExt cx="1687924" cy="1201947"/>
            </a:xfrm>
            <a:solidFill>
              <a:schemeClr val="accent6"/>
            </a:solidFill>
            <a:effectLst>
              <a:outerShdw blurRad="50800" dist="38100" dir="2700000" algn="tl" rotWithShape="0">
                <a:prstClr val="black">
                  <a:alpha val="40000"/>
                </a:prstClr>
              </a:outerShdw>
            </a:effectLst>
          </p:grpSpPr>
          <p:sp>
            <p:nvSpPr>
              <p:cNvPr id="58" name="Rectangle 57">
                <a:extLst>
                  <a:ext uri="{FF2B5EF4-FFF2-40B4-BE49-F238E27FC236}">
                    <a16:creationId xmlns:a16="http://schemas.microsoft.com/office/drawing/2014/main" id="{B822AC20-6BF7-4871-882A-8EB33939C7C2}"/>
                  </a:ext>
                </a:extLst>
              </p:cNvPr>
              <p:cNvSpPr/>
              <p:nvPr/>
            </p:nvSpPr>
            <p:spPr>
              <a:xfrm>
                <a:off x="5798377" y="2133600"/>
                <a:ext cx="1687924" cy="1201947"/>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a:solidFill>
                      <a:schemeClr val="tx1"/>
                    </a:solidFill>
                  </a:rPr>
                  <a:t>SAP</a:t>
                </a:r>
              </a:p>
            </p:txBody>
          </p:sp>
          <p:sp>
            <p:nvSpPr>
              <p:cNvPr id="59" name="Rectangle 58">
                <a:extLst>
                  <a:ext uri="{FF2B5EF4-FFF2-40B4-BE49-F238E27FC236}">
                    <a16:creationId xmlns:a16="http://schemas.microsoft.com/office/drawing/2014/main" id="{F2778FED-3C69-41BD-AF3A-855AEAB74A5B}"/>
                  </a:ext>
                </a:extLst>
              </p:cNvPr>
              <p:cNvSpPr/>
              <p:nvPr/>
            </p:nvSpPr>
            <p:spPr>
              <a:xfrm>
                <a:off x="5878759" y="2622429"/>
                <a:ext cx="1532912" cy="598099"/>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200"/>
                  <a:t>Display (Read)</a:t>
                </a:r>
              </a:p>
            </p:txBody>
          </p:sp>
        </p:grpSp>
        <p:grpSp>
          <p:nvGrpSpPr>
            <p:cNvPr id="60" name="Group 59">
              <a:extLst>
                <a:ext uri="{FF2B5EF4-FFF2-40B4-BE49-F238E27FC236}">
                  <a16:creationId xmlns:a16="http://schemas.microsoft.com/office/drawing/2014/main" id="{B74F26EE-0BC8-4DF2-B353-69B26C39599C}"/>
                </a:ext>
              </a:extLst>
            </p:cNvPr>
            <p:cNvGrpSpPr/>
            <p:nvPr/>
          </p:nvGrpSpPr>
          <p:grpSpPr>
            <a:xfrm>
              <a:off x="8007448" y="4210992"/>
              <a:ext cx="1687924" cy="1027399"/>
              <a:chOff x="5798377" y="2133600"/>
              <a:chExt cx="1687924" cy="1201947"/>
            </a:xfrm>
            <a:solidFill>
              <a:schemeClr val="accent6"/>
            </a:solidFill>
            <a:effectLst>
              <a:outerShdw blurRad="50800" dist="38100" dir="2700000" algn="tl" rotWithShape="0">
                <a:prstClr val="black">
                  <a:alpha val="40000"/>
                </a:prstClr>
              </a:outerShdw>
            </a:effectLst>
          </p:grpSpPr>
          <p:sp>
            <p:nvSpPr>
              <p:cNvPr id="61" name="Rectangle 60">
                <a:extLst>
                  <a:ext uri="{FF2B5EF4-FFF2-40B4-BE49-F238E27FC236}">
                    <a16:creationId xmlns:a16="http://schemas.microsoft.com/office/drawing/2014/main" id="{73D1832F-D497-4D4F-9800-6F90F16B984D}"/>
                  </a:ext>
                </a:extLst>
              </p:cNvPr>
              <p:cNvSpPr/>
              <p:nvPr/>
            </p:nvSpPr>
            <p:spPr>
              <a:xfrm>
                <a:off x="5798377" y="2133600"/>
                <a:ext cx="1687924" cy="1201947"/>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a:solidFill>
                      <a:schemeClr val="tx1"/>
                    </a:solidFill>
                  </a:rPr>
                  <a:t>Data Gateway &amp; </a:t>
                </a:r>
                <a:r>
                  <a:rPr lang="en-GB" sz="1200" err="1">
                    <a:solidFill>
                      <a:schemeClr val="tx1"/>
                    </a:solidFill>
                  </a:rPr>
                  <a:t>Nco</a:t>
                </a:r>
                <a:r>
                  <a:rPr lang="en-GB" sz="1200">
                    <a:solidFill>
                      <a:schemeClr val="tx1"/>
                    </a:solidFill>
                  </a:rPr>
                  <a:t> 3.0</a:t>
                </a:r>
              </a:p>
            </p:txBody>
          </p:sp>
          <p:sp>
            <p:nvSpPr>
              <p:cNvPr id="62" name="Rectangle 61">
                <a:extLst>
                  <a:ext uri="{FF2B5EF4-FFF2-40B4-BE49-F238E27FC236}">
                    <a16:creationId xmlns:a16="http://schemas.microsoft.com/office/drawing/2014/main" id="{A405C0B6-8778-453D-A93A-A52397A56A89}"/>
                  </a:ext>
                </a:extLst>
              </p:cNvPr>
              <p:cNvSpPr/>
              <p:nvPr/>
            </p:nvSpPr>
            <p:spPr>
              <a:xfrm>
                <a:off x="5878759" y="2627190"/>
                <a:ext cx="1532912" cy="593339"/>
              </a:xfrm>
              <a:prstGeom prst="rect">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100"/>
                  <a:t>BAPI</a:t>
                </a:r>
              </a:p>
              <a:p>
                <a:pPr marL="285750" indent="-285750">
                  <a:buFont typeface="Arial" panose="020B0604020202020204" pitchFamily="34" charset="0"/>
                  <a:buChar char="•"/>
                </a:pPr>
                <a:r>
                  <a:rPr lang="en-GB" sz="1100" err="1"/>
                  <a:t>IDoc</a:t>
                </a:r>
                <a:endParaRPr lang="en-GB" sz="1100"/>
              </a:p>
              <a:p>
                <a:pPr marL="285750" indent="-285750">
                  <a:buFont typeface="Arial" panose="020B0604020202020204" pitchFamily="34" charset="0"/>
                  <a:buChar char="•"/>
                </a:pPr>
                <a:r>
                  <a:rPr lang="en-GB" sz="1100"/>
                  <a:t>RFC</a:t>
                </a:r>
              </a:p>
            </p:txBody>
          </p:sp>
        </p:grpSp>
        <p:cxnSp>
          <p:nvCxnSpPr>
            <p:cNvPr id="63" name="Connector: Curved 62">
              <a:extLst>
                <a:ext uri="{FF2B5EF4-FFF2-40B4-BE49-F238E27FC236}">
                  <a16:creationId xmlns:a16="http://schemas.microsoft.com/office/drawing/2014/main" id="{4ABC5FC3-D6A2-4C70-87B5-F6E9B7FF67F9}"/>
                </a:ext>
              </a:extLst>
            </p:cNvPr>
            <p:cNvCxnSpPr>
              <a:cxnSpLocks/>
              <a:stCxn id="61" idx="1"/>
              <a:endCxn id="58" idx="1"/>
            </p:cNvCxnSpPr>
            <p:nvPr/>
          </p:nvCxnSpPr>
          <p:spPr>
            <a:xfrm rot="10800000" flipH="1" flipV="1">
              <a:off x="8007448" y="4724692"/>
              <a:ext cx="6890" cy="1194052"/>
            </a:xfrm>
            <a:prstGeom prst="curvedConnector3">
              <a:avLst>
                <a:gd name="adj1" fmla="val -5998940"/>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a:extLst>
              <a:ext uri="{FF2B5EF4-FFF2-40B4-BE49-F238E27FC236}">
                <a16:creationId xmlns:a16="http://schemas.microsoft.com/office/drawing/2014/main" id="{669285BC-61F6-44EF-9DFA-26560D6F256C}"/>
              </a:ext>
            </a:extLst>
          </p:cNvPr>
          <p:cNvCxnSpPr>
            <a:cxnSpLocks/>
          </p:cNvCxnSpPr>
          <p:nvPr/>
        </p:nvCxnSpPr>
        <p:spPr>
          <a:xfrm flipH="1" flipV="1">
            <a:off x="8984751" y="2471063"/>
            <a:ext cx="1718659" cy="589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E7FA8D-6303-4F76-A106-53390AD3E6C9}"/>
              </a:ext>
            </a:extLst>
          </p:cNvPr>
          <p:cNvCxnSpPr>
            <a:cxnSpLocks/>
          </p:cNvCxnSpPr>
          <p:nvPr/>
        </p:nvCxnSpPr>
        <p:spPr>
          <a:xfrm flipH="1">
            <a:off x="6172220" y="2126353"/>
            <a:ext cx="948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E570AF-60F7-4AA7-AA44-02900E94B096}"/>
              </a:ext>
            </a:extLst>
          </p:cNvPr>
          <p:cNvSpPr/>
          <p:nvPr/>
        </p:nvSpPr>
        <p:spPr>
          <a:xfrm>
            <a:off x="4940164" y="1584558"/>
            <a:ext cx="2136841" cy="6506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FFFFFF"/>
                </a:solidFill>
                <a:effectLst/>
                <a:uLnTx/>
                <a:uFillTx/>
                <a:latin typeface="Segoe UI"/>
                <a:ea typeface="+mn-ea"/>
                <a:cs typeface="+mn-cs"/>
              </a:rPr>
              <a:t>Architecture expertise to help design your solution</a:t>
            </a:r>
          </a:p>
        </p:txBody>
      </p:sp>
      <p:sp>
        <p:nvSpPr>
          <p:cNvPr id="15" name="Rectangle 14">
            <a:extLst>
              <a:ext uri="{FF2B5EF4-FFF2-40B4-BE49-F238E27FC236}">
                <a16:creationId xmlns:a16="http://schemas.microsoft.com/office/drawing/2014/main" id="{D0846CB4-3FA5-406F-BB0F-C0E191574D5B}"/>
              </a:ext>
            </a:extLst>
          </p:cNvPr>
          <p:cNvSpPr/>
          <p:nvPr/>
        </p:nvSpPr>
        <p:spPr>
          <a:xfrm>
            <a:off x="4940164" y="2266760"/>
            <a:ext cx="2136841" cy="198333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Architecture and industry expertise for your organization during the design phase to ensure alignment to the data model and accelerator throughout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4F4E6153-9D0C-4812-A355-806187FFCB1D}"/>
              </a:ext>
            </a:extLst>
          </p:cNvPr>
          <p:cNvSpPr/>
          <p:nvPr/>
        </p:nvSpPr>
        <p:spPr>
          <a:xfrm>
            <a:off x="7133952" y="1590958"/>
            <a:ext cx="2136840" cy="65591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FFFFFF"/>
                </a:solidFill>
                <a:effectLst/>
                <a:uLnTx/>
                <a:uFillTx/>
                <a:latin typeface="Segoe UI"/>
                <a:ea typeface="+mn-ea"/>
                <a:cs typeface="+mn-cs"/>
              </a:rPr>
              <a:t>Joint marketing and promotion available*</a:t>
            </a:r>
          </a:p>
        </p:txBody>
      </p:sp>
      <p:sp>
        <p:nvSpPr>
          <p:cNvPr id="24" name="Rectangle 23">
            <a:extLst>
              <a:ext uri="{FF2B5EF4-FFF2-40B4-BE49-F238E27FC236}">
                <a16:creationId xmlns:a16="http://schemas.microsoft.com/office/drawing/2014/main" id="{FFAC3594-3049-445D-955C-96DCB11CC6CB}"/>
              </a:ext>
            </a:extLst>
          </p:cNvPr>
          <p:cNvSpPr/>
          <p:nvPr/>
        </p:nvSpPr>
        <p:spPr>
          <a:xfrm>
            <a:off x="7144797" y="2288938"/>
            <a:ext cx="2125995" cy="196115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Microsoft and organization to develop marketing assets and content to promote the work and mission of organization that benefit both brands by showcasing the organization’s positive impact in the community  </a:t>
            </a:r>
          </a:p>
        </p:txBody>
      </p:sp>
      <p:sp>
        <p:nvSpPr>
          <p:cNvPr id="4" name="Rectangle 3">
            <a:extLst>
              <a:ext uri="{FF2B5EF4-FFF2-40B4-BE49-F238E27FC236}">
                <a16:creationId xmlns:a16="http://schemas.microsoft.com/office/drawing/2014/main" id="{555BE28A-2111-4ED8-8EDA-263DF4F1C3E7}"/>
              </a:ext>
            </a:extLst>
          </p:cNvPr>
          <p:cNvSpPr/>
          <p:nvPr/>
        </p:nvSpPr>
        <p:spPr>
          <a:xfrm>
            <a:off x="2746376" y="1280895"/>
            <a:ext cx="6566300" cy="2016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Benefits</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411E806A-0221-425B-A185-6B649960DCE9}"/>
              </a:ext>
            </a:extLst>
          </p:cNvPr>
          <p:cNvSpPr/>
          <p:nvPr/>
        </p:nvSpPr>
        <p:spPr>
          <a:xfrm>
            <a:off x="1610035" y="4365813"/>
            <a:ext cx="8692633" cy="191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Requirements</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4DD97476-BA34-4B67-8090-7CF022B82D70}"/>
              </a:ext>
            </a:extLst>
          </p:cNvPr>
          <p:cNvSpPr/>
          <p:nvPr/>
        </p:nvSpPr>
        <p:spPr>
          <a:xfrm>
            <a:off x="1610035" y="4740235"/>
            <a:ext cx="8692633" cy="938719"/>
          </a:xfrm>
          <a:prstGeom prst="rect">
            <a:avLst/>
          </a:prstGeom>
          <a:ln>
            <a:solidFill>
              <a:schemeClr val="bg1">
                <a:lumMod val="65000"/>
              </a:schemeClr>
            </a:solidFill>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Open for any version or product mix for D365 cloud-based solutions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Solution </a:t>
            </a:r>
            <a:r>
              <a:rPr lang="en-US" sz="1100">
                <a:solidFill>
                  <a:srgbClr val="505050"/>
                </a:solidFill>
                <a:latin typeface="Segoe UI"/>
              </a:rPr>
              <a:t>must </a:t>
            </a:r>
            <a:r>
              <a:rPr kumimoji="0" lang="en-US" sz="1100" b="0" i="0" u="none" strike="noStrike" kern="1200" cap="none" spc="0" normalizeH="0" baseline="0" noProof="0">
                <a:ln>
                  <a:noFill/>
                </a:ln>
                <a:solidFill>
                  <a:srgbClr val="505050"/>
                </a:solidFill>
                <a:effectLst/>
                <a:uLnTx/>
                <a:uFillTx/>
                <a:latin typeface="Segoe UI"/>
                <a:ea typeface="+mn-ea"/>
                <a:cs typeface="+mn-cs"/>
              </a:rPr>
              <a:t>use the Microsoft Dynamics 365 Utility Accelerator that includes the Common Data Model for Utility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Can be net new implementation, refactoring of an existing implementation, or a migration to cloud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Any geography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Any Microsoft partner</a:t>
            </a:r>
          </a:p>
        </p:txBody>
      </p:sp>
      <p:sp>
        <p:nvSpPr>
          <p:cNvPr id="21" name="Rectangle 20">
            <a:extLst>
              <a:ext uri="{FF2B5EF4-FFF2-40B4-BE49-F238E27FC236}">
                <a16:creationId xmlns:a16="http://schemas.microsoft.com/office/drawing/2014/main" id="{7EDF0763-D122-4E2A-818F-2EC0E0A7D8ED}"/>
              </a:ext>
            </a:extLst>
          </p:cNvPr>
          <p:cNvSpPr/>
          <p:nvPr/>
        </p:nvSpPr>
        <p:spPr>
          <a:xfrm>
            <a:off x="2746376" y="1584558"/>
            <a:ext cx="2136841" cy="6559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FFFFFF"/>
                </a:solidFill>
                <a:effectLst/>
                <a:uLnTx/>
                <a:uFillTx/>
                <a:latin typeface="Segoe UI"/>
                <a:ea typeface="+mn-ea"/>
                <a:cs typeface="+mn-cs"/>
              </a:rPr>
              <a:t>Solution input opportunity </a:t>
            </a:r>
          </a:p>
        </p:txBody>
      </p:sp>
      <p:sp>
        <p:nvSpPr>
          <p:cNvPr id="22" name="Rectangle 21">
            <a:extLst>
              <a:ext uri="{FF2B5EF4-FFF2-40B4-BE49-F238E27FC236}">
                <a16:creationId xmlns:a16="http://schemas.microsoft.com/office/drawing/2014/main" id="{CF3F5EFD-901D-41F6-B209-D77DED8DCE3D}"/>
              </a:ext>
            </a:extLst>
          </p:cNvPr>
          <p:cNvSpPr/>
          <p:nvPr/>
        </p:nvSpPr>
        <p:spPr>
          <a:xfrm>
            <a:off x="2746376" y="2270553"/>
            <a:ext cx="2136841" cy="198333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Take a role in shaping the Dynamics 365 solution supporting the global nonprofit sector and have early access to Microsoft Dynamics 365 Nonprofit Accelerator roadmap</a:t>
            </a:r>
          </a:p>
        </p:txBody>
      </p:sp>
      <p:sp>
        <p:nvSpPr>
          <p:cNvPr id="26" name="Title 1">
            <a:extLst>
              <a:ext uri="{FF2B5EF4-FFF2-40B4-BE49-F238E27FC236}">
                <a16:creationId xmlns:a16="http://schemas.microsoft.com/office/drawing/2014/main" id="{9EDB150A-28C6-4FC2-87B3-42BAA38FB500}"/>
              </a:ext>
            </a:extLst>
          </p:cNvPr>
          <p:cNvSpPr txBox="1">
            <a:spLocks/>
          </p:cNvSpPr>
          <p:nvPr/>
        </p:nvSpPr>
        <p:spPr>
          <a:xfrm>
            <a:off x="139737" y="128030"/>
            <a:ext cx="11306469" cy="543185"/>
          </a:xfrm>
          <a:prstGeom prst="rect">
            <a:avLst/>
          </a:prstGeom>
        </p:spPr>
        <p:txBody>
          <a:bodyPr vert="horz" wrap="square" lIns="0" tIns="0" rIns="0" bIns="0" rtlCol="0" anchor="t">
            <a:spAutoFit/>
          </a:bodyPr>
          <a:lstStyle>
            <a:lvl1pPr algn="l" defTabSz="914367" rtl="0" eaLnBrk="1" latinLnBrk="0" hangingPunct="1">
              <a:lnSpc>
                <a:spcPct val="100000"/>
              </a:lnSpc>
              <a:spcBef>
                <a:spcPct val="0"/>
              </a:spcBef>
              <a:buNone/>
              <a:defRPr lang="en-US" sz="3529" b="0" strike="noStrike" kern="1200" cap="none" spc="-49" baseline="0">
                <a:ln w="3175">
                  <a:noFill/>
                </a:ln>
                <a:solidFill>
                  <a:schemeClr val="tx1"/>
                </a:solidFill>
                <a:effectLst/>
                <a:latin typeface="+mj-lt"/>
                <a:ea typeface="+mn-ea"/>
                <a:cs typeface="Segoe UI" pitchFamily="34" charset="0"/>
              </a:defRPr>
            </a:lvl1pPr>
          </a:lstStyle>
          <a:p>
            <a:pPr marL="0" marR="0" lvl="0" indent="0" algn="l" defTabSz="914367" rtl="0" eaLnBrk="1" fontAlgn="auto" latinLnBrk="0" hangingPunct="1">
              <a:lnSpc>
                <a:spcPct val="100000"/>
              </a:lnSpc>
              <a:spcBef>
                <a:spcPct val="0"/>
              </a:spcBef>
              <a:spcAft>
                <a:spcPts val="0"/>
              </a:spcAft>
              <a:buClrTx/>
              <a:buSzTx/>
              <a:buFontTx/>
              <a:buNone/>
              <a:tabLst/>
              <a:defRPr/>
            </a:pPr>
            <a:r>
              <a:rPr kumimoji="0" lang="en-US" sz="3529" b="0" i="0" u="none" strike="noStrike" kern="1200" cap="none" spc="-49" normalizeH="0" baseline="0" noProof="0">
                <a:ln w="3175">
                  <a:noFill/>
                </a:ln>
                <a:solidFill>
                  <a:srgbClr val="3C3C41"/>
                </a:solidFill>
                <a:effectLst/>
                <a:uLnTx/>
                <a:uFillTx/>
                <a:latin typeface="Segoe UI Semibold"/>
                <a:ea typeface="+mn-ea"/>
                <a:cs typeface="Segoe UI" pitchFamily="34" charset="0"/>
              </a:rPr>
              <a:t>Working with Microsoft Services  </a:t>
            </a:r>
          </a:p>
        </p:txBody>
      </p:sp>
    </p:spTree>
    <p:extLst>
      <p:ext uri="{BB962C8B-B14F-4D97-AF65-F5344CB8AC3E}">
        <p14:creationId xmlns:p14="http://schemas.microsoft.com/office/powerpoint/2010/main" val="620248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2045" y="671691"/>
            <a:ext cx="10580795" cy="1200329"/>
          </a:xfrm>
          <a:prstGeom prst="rect">
            <a:avLst/>
          </a:prstGeom>
          <a:noFill/>
        </p:spPr>
        <p:txBody>
          <a:bodyPr wrap="square" rtlCol="0">
            <a:spAutoFit/>
          </a:bodyPr>
          <a:lstStyle/>
          <a:p>
            <a:pPr lvl="1"/>
            <a:endParaRPr lang="en-US"/>
          </a:p>
          <a:p>
            <a:pPr lvl="1"/>
            <a:endParaRPr lang="en-US"/>
          </a:p>
          <a:p>
            <a:pPr lvl="1"/>
            <a:endParaRPr lang="en-US"/>
          </a:p>
          <a:p>
            <a:pPr marL="285750" indent="-285750">
              <a:buFontTx/>
              <a:buChar char="-"/>
            </a:pPr>
            <a:endParaRPr lang="en-US"/>
          </a:p>
        </p:txBody>
      </p:sp>
      <p:sp>
        <p:nvSpPr>
          <p:cNvPr id="3" name="Title 2"/>
          <p:cNvSpPr>
            <a:spLocks noGrp="1"/>
          </p:cNvSpPr>
          <p:nvPr>
            <p:ph type="title"/>
          </p:nvPr>
        </p:nvSpPr>
        <p:spPr/>
        <p:txBody>
          <a:bodyPr/>
          <a:lstStyle/>
          <a:p>
            <a:endParaRPr lang="en-US"/>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572"/>
            <a:ext cx="4337481" cy="6855429"/>
          </a:xfrm>
          <a:prstGeom prst="rect">
            <a:avLst/>
          </a:prstGeom>
        </p:spPr>
      </p:pic>
      <p:sp>
        <p:nvSpPr>
          <p:cNvPr id="7" name="Freeform 1"/>
          <p:cNvSpPr/>
          <p:nvPr/>
        </p:nvSpPr>
        <p:spPr bwMode="auto">
          <a:xfrm rot="10800000">
            <a:off x="2641075" y="0"/>
            <a:ext cx="9820455" cy="6858000"/>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31279" h="6864350">
                <a:moveTo>
                  <a:pt x="2168442" y="0"/>
                </a:moveTo>
                <a:lnTo>
                  <a:pt x="9631279" y="0"/>
                </a:lnTo>
                <a:lnTo>
                  <a:pt x="7624679" y="6864350"/>
                </a:lnTo>
                <a:lnTo>
                  <a:pt x="2284329" y="6864350"/>
                </a:lnTo>
                <a:lnTo>
                  <a:pt x="1662029" y="6864350"/>
                </a:lnTo>
                <a:lnTo>
                  <a:pt x="872834" y="6864350"/>
                </a:lnTo>
                <a:lnTo>
                  <a:pt x="430129" y="6864350"/>
                </a:lnTo>
                <a:lnTo>
                  <a:pt x="0" y="6864350"/>
                </a:lnTo>
                <a:lnTo>
                  <a:pt x="0" y="6350"/>
                </a:lnTo>
                <a:lnTo>
                  <a:pt x="430129" y="6350"/>
                </a:lnTo>
                <a:lnTo>
                  <a:pt x="430129" y="3175"/>
                </a:lnTo>
                <a:lnTo>
                  <a:pt x="1662029" y="3175"/>
                </a:lnTo>
                <a:lnTo>
                  <a:pt x="1790617" y="3175"/>
                </a:lnTo>
                <a:lnTo>
                  <a:pt x="2168442" y="3175"/>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8" tIns="46618" rIns="46618" bIns="46618" numCol="1" spcCol="0" rtlCol="0" fromWordArt="0" anchor="ctr" anchorCtr="0" forceAA="0" compatLnSpc="1">
            <a:prstTxWarp prst="textNoShape">
              <a:avLst/>
            </a:prstTxWarp>
            <a:noAutofit/>
          </a:bodyPr>
          <a:lstStyle/>
          <a:p>
            <a:pPr algn="ctr" defTabSz="932010" fontAlgn="base">
              <a:spcBef>
                <a:spcPct val="0"/>
              </a:spcBef>
              <a:spcAft>
                <a:spcPct val="0"/>
              </a:spcAft>
            </a:pPr>
            <a:endParaRPr lang="en-US" sz="2243" kern="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p:cNvSpPr>
          <p:nvPr/>
        </p:nvSpPr>
        <p:spPr bwMode="auto">
          <a:xfrm>
            <a:off x="2641077" y="-2327"/>
            <a:ext cx="2156083" cy="6860328"/>
          </a:xfrm>
          <a:custGeom>
            <a:avLst/>
            <a:gdLst>
              <a:gd name="T0" fmla="*/ 1268 w 1332"/>
              <a:gd name="T1" fmla="*/ 0 h 4324"/>
              <a:gd name="T2" fmla="*/ 0 w 1332"/>
              <a:gd name="T3" fmla="*/ 4324 h 4324"/>
              <a:gd name="T4" fmla="*/ 64 w 1332"/>
              <a:gd name="T5" fmla="*/ 4324 h 4324"/>
              <a:gd name="T6" fmla="*/ 1332 w 1332"/>
              <a:gd name="T7" fmla="*/ 0 h 4324"/>
              <a:gd name="T8" fmla="*/ 1268 w 1332"/>
              <a:gd name="T9" fmla="*/ 0 h 4324"/>
            </a:gdLst>
            <a:ahLst/>
            <a:cxnLst>
              <a:cxn ang="0">
                <a:pos x="T0" y="T1"/>
              </a:cxn>
              <a:cxn ang="0">
                <a:pos x="T2" y="T3"/>
              </a:cxn>
              <a:cxn ang="0">
                <a:pos x="T4" y="T5"/>
              </a:cxn>
              <a:cxn ang="0">
                <a:pos x="T6" y="T7"/>
              </a:cxn>
              <a:cxn ang="0">
                <a:pos x="T8" y="T9"/>
              </a:cxn>
            </a:cxnLst>
            <a:rect l="0" t="0" r="r" b="b"/>
            <a:pathLst>
              <a:path w="1332" h="4324">
                <a:moveTo>
                  <a:pt x="1268" y="0"/>
                </a:moveTo>
                <a:lnTo>
                  <a:pt x="0" y="4324"/>
                </a:lnTo>
                <a:lnTo>
                  <a:pt x="64" y="4324"/>
                </a:lnTo>
                <a:lnTo>
                  <a:pt x="1332" y="0"/>
                </a:lnTo>
                <a:lnTo>
                  <a:pt x="1268" y="0"/>
                </a:lnTo>
                <a:close/>
              </a:path>
            </a:pathLst>
          </a:custGeom>
          <a:solidFill>
            <a:schemeClr val="tx1">
              <a:alpha val="20000"/>
            </a:schemeClr>
          </a:solidFill>
          <a:ln>
            <a:noFill/>
          </a:ln>
        </p:spPr>
        <p:txBody>
          <a:bodyPr vert="horz" wrap="square" lIns="93236" tIns="46618" rIns="93236" bIns="46618" numCol="1" anchor="t" anchorCtr="0" compatLnSpc="1">
            <a:prstTxWarp prst="textNoShape">
              <a:avLst/>
            </a:prstTxWarp>
          </a:bodyPr>
          <a:lstStyle/>
          <a:p>
            <a:endParaRPr lang="en-US" sz="1835" kern="0">
              <a:solidFill>
                <a:sysClr val="windowText" lastClr="000000"/>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892" y="1185716"/>
            <a:ext cx="7350024" cy="4668530"/>
          </a:xfrm>
          <a:prstGeom prst="rect">
            <a:avLst/>
          </a:prstGeom>
        </p:spPr>
      </p:pic>
      <p:sp>
        <p:nvSpPr>
          <p:cNvPr id="10" name="Rectangle 9"/>
          <p:cNvSpPr/>
          <p:nvPr/>
        </p:nvSpPr>
        <p:spPr>
          <a:xfrm>
            <a:off x="4632963" y="1723036"/>
            <a:ext cx="6537653" cy="4339650"/>
          </a:xfrm>
          <a:prstGeom prst="rect">
            <a:avLst/>
          </a:prstGeom>
        </p:spPr>
        <p:txBody>
          <a:bodyPr wrap="square" anchor="t">
            <a:spAutoFit/>
          </a:bodyPr>
          <a:lstStyle/>
          <a:p>
            <a:pPr marL="342900" indent="-342900">
              <a:lnSpc>
                <a:spcPct val="150000"/>
              </a:lnSpc>
              <a:buFont typeface="Arial" panose="020B0604020202020204" pitchFamily="34" charset="0"/>
              <a:buChar char="•"/>
            </a:pPr>
            <a:r>
              <a:rPr lang="en-US" sz="2400">
                <a:latin typeface="Segoe UI Light"/>
                <a:ea typeface="Calibri" panose="020F0502020204030204" pitchFamily="34" charset="0"/>
                <a:cs typeface="Segoe UI Semilight"/>
              </a:rPr>
              <a:t>Guiding Principles </a:t>
            </a:r>
            <a:endParaRPr lang="en-US" sz="2400">
              <a:latin typeface="Segoe UI Light" panose="020B0502040204020203" pitchFamily="34" charset="0"/>
              <a:ea typeface="Calibri" panose="020F0502020204030204" pitchFamily="34" charset="0"/>
              <a:cs typeface="Segoe UI Semilight" panose="020B0402040204020203" pitchFamily="34" charset="0"/>
            </a:endParaRPr>
          </a:p>
          <a:p>
            <a:pPr marL="342900" indent="-342900">
              <a:lnSpc>
                <a:spcPct val="150000"/>
              </a:lnSpc>
              <a:buFont typeface="Arial" panose="020B0604020202020204" pitchFamily="34" charset="0"/>
              <a:buChar char="•"/>
            </a:pPr>
            <a:r>
              <a:rPr lang="en-US" sz="2400">
                <a:latin typeface="Segoe UI Light"/>
                <a:ea typeface="Calibri" panose="020F0502020204030204" pitchFamily="34" charset="0"/>
                <a:cs typeface="Segoe UI Semilight"/>
              </a:rPr>
              <a:t>End Goal and Outcomes </a:t>
            </a:r>
            <a:endParaRPr lang="en-US" sz="2400">
              <a:latin typeface="Segoe UI Light" panose="020B0502040204020203" pitchFamily="34" charset="0"/>
              <a:ea typeface="Calibri" panose="020F0502020204030204" pitchFamily="34" charset="0"/>
              <a:cs typeface="Segoe UI Semilight" panose="020B0402040204020203" pitchFamily="34" charset="0"/>
            </a:endParaRPr>
          </a:p>
          <a:p>
            <a:pPr marL="342900" indent="-342900">
              <a:lnSpc>
                <a:spcPct val="150000"/>
              </a:lnSpc>
              <a:buFont typeface="Arial" panose="020B0604020202020204" pitchFamily="34" charset="0"/>
              <a:buChar char="•"/>
            </a:pPr>
            <a:r>
              <a:rPr lang="en-US" sz="2400">
                <a:latin typeface="Segoe UI Light"/>
                <a:ea typeface="Calibri" panose="020F0502020204030204" pitchFamily="34" charset="0"/>
                <a:cs typeface="Segoe UI Semilight"/>
              </a:rPr>
              <a:t>Solution Architecture </a:t>
            </a:r>
            <a:endParaRPr lang="en-US" sz="2400">
              <a:latin typeface="Segoe UI Light" panose="020B0502040204020203" pitchFamily="34" charset="0"/>
              <a:ea typeface="Calibri" panose="020F0502020204030204" pitchFamily="34" charset="0"/>
              <a:cs typeface="Segoe UI Semilight" panose="020B0402040204020203"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2400">
                <a:latin typeface="Segoe UI Light"/>
                <a:ea typeface="Calibri" panose="020F0502020204030204" pitchFamily="34" charset="0"/>
                <a:cs typeface="Segoe UI Semilight"/>
              </a:rPr>
              <a:t>Data Model &amp; Entity Mapping</a:t>
            </a:r>
          </a:p>
          <a:p>
            <a:pPr marL="342900" marR="0" lvl="0" indent="-342900">
              <a:lnSpc>
                <a:spcPct val="150000"/>
              </a:lnSpc>
              <a:spcBef>
                <a:spcPts val="0"/>
              </a:spcBef>
              <a:spcAft>
                <a:spcPts val="0"/>
              </a:spcAft>
              <a:buFont typeface="Arial" panose="020B0604020202020204" pitchFamily="34" charset="0"/>
              <a:buChar char="•"/>
            </a:pPr>
            <a:r>
              <a:rPr lang="en-US" sz="2400">
                <a:latin typeface="Segoe UI Light"/>
                <a:ea typeface="Calibri" panose="020F0502020204030204" pitchFamily="34" charset="0"/>
                <a:cs typeface="Segoe UI Semilight"/>
              </a:rPr>
              <a:t>Technical Architecture</a:t>
            </a:r>
          </a:p>
          <a:p>
            <a:pPr marL="342900" marR="0" lvl="0" indent="-342900">
              <a:spcBef>
                <a:spcPts val="0"/>
              </a:spcBef>
              <a:spcAft>
                <a:spcPts val="0"/>
              </a:spcAft>
              <a:buFont typeface="Arial" panose="020B0604020202020204" pitchFamily="34" charset="0"/>
              <a:buChar char="•"/>
            </a:pPr>
            <a:endParaRPr lang="en-US" sz="2400">
              <a:latin typeface="Segoe UI Light" panose="020B0502040204020203" pitchFamily="34" charset="0"/>
              <a:ea typeface="Calibri" panose="020F0502020204030204" pitchFamily="34" charset="0"/>
              <a:cs typeface="Segoe UI Semilight" panose="020B0402040204020203" pitchFamily="34" charset="0"/>
            </a:endParaRPr>
          </a:p>
          <a:p>
            <a:pPr marL="342900" marR="0" lvl="0" indent="-342900">
              <a:spcBef>
                <a:spcPts val="0"/>
              </a:spcBef>
              <a:spcAft>
                <a:spcPts val="0"/>
              </a:spcAft>
              <a:buFont typeface="Arial" panose="020B0604020202020204" pitchFamily="34" charset="0"/>
              <a:buChar char="•"/>
            </a:pPr>
            <a:endParaRPr lang="en-US" sz="2400">
              <a:latin typeface="Segoe UI Light" panose="020B0502040204020203" pitchFamily="34" charset="0"/>
              <a:ea typeface="Calibri" panose="020F0502020204030204" pitchFamily="34" charset="0"/>
              <a:cs typeface="Segoe UI Semilight" panose="020B0402040204020203" pitchFamily="34" charset="0"/>
            </a:endParaRPr>
          </a:p>
          <a:p>
            <a:pPr marL="342900" marR="0" lvl="0" indent="-342900">
              <a:spcBef>
                <a:spcPts val="0"/>
              </a:spcBef>
              <a:spcAft>
                <a:spcPts val="0"/>
              </a:spcAft>
              <a:buFont typeface="Arial" panose="020B0604020202020204" pitchFamily="34" charset="0"/>
              <a:buChar char="•"/>
            </a:pPr>
            <a:endParaRPr lang="en-US" sz="2400">
              <a:latin typeface="Segoe UI Light" panose="020B0502040204020203" pitchFamily="34" charset="0"/>
              <a:ea typeface="Calibri" panose="020F0502020204030204" pitchFamily="34" charset="0"/>
              <a:cs typeface="Segoe UI Semilight" panose="020B0402040204020203" pitchFamily="34" charset="0"/>
            </a:endParaRPr>
          </a:p>
          <a:p>
            <a:r>
              <a:rPr lang="en-US" sz="2400">
                <a:latin typeface="Segoe UI Light"/>
                <a:ea typeface="Calibri" panose="020F0502020204030204" pitchFamily="34" charset="0"/>
                <a:cs typeface="Segoe UI Semilight"/>
              </a:rPr>
              <a:t>                               </a:t>
            </a:r>
            <a:endParaRPr lang="en-US" sz="2000">
              <a:latin typeface="Segoe UI Light" panose="020B0502040204020203" pitchFamily="34" charset="0"/>
              <a:ea typeface="Calibri" panose="020F0502020204030204" pitchFamily="34" charset="0"/>
              <a:cs typeface="Segoe UI Semilight" panose="020B0402040204020203" pitchFamily="34" charset="0"/>
            </a:endParaRPr>
          </a:p>
        </p:txBody>
      </p:sp>
      <p:sp>
        <p:nvSpPr>
          <p:cNvPr id="11" name="Title 1"/>
          <p:cNvSpPr txBox="1">
            <a:spLocks/>
          </p:cNvSpPr>
          <p:nvPr/>
        </p:nvSpPr>
        <p:spPr bwMode="ltGray">
          <a:xfrm>
            <a:off x="4795992" y="349207"/>
            <a:ext cx="6923054" cy="933243"/>
          </a:xfrm>
          <a:prstGeom prst="rect">
            <a:avLst/>
          </a:prstGeom>
          <a:noFill/>
        </p:spPr>
        <p:txBody>
          <a:bodyPr vert="horz" wrap="square" lIns="146283" tIns="91427" rIns="146283" bIns="91427"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5833">
                      <a:srgbClr val="FFFFFF"/>
                    </a:gs>
                    <a:gs pos="18000">
                      <a:srgbClr val="FFFFFF"/>
                    </a:gs>
                  </a:gsLst>
                  <a:lin ang="5400000" scaled="0"/>
                </a:gradFill>
                <a:effectLst/>
                <a:latin typeface="+mj-lt"/>
                <a:ea typeface="+mn-ea"/>
                <a:cs typeface="Segoe UI" pitchFamily="34" charset="0"/>
              </a:defRPr>
            </a:lvl1pPr>
          </a:lstStyle>
          <a:p>
            <a:pPr defTabSz="932563">
              <a:defRPr/>
            </a:pPr>
            <a:r>
              <a:rPr lang="en-US" sz="5609">
                <a:latin typeface="Segoe UI Light" panose="020B0502040204020203" pitchFamily="34" charset="0"/>
                <a:cs typeface="Segoe UI Light" panose="020B0502040204020203" pitchFamily="34" charset="0"/>
              </a:rPr>
              <a:t>Table of Contents</a:t>
            </a:r>
          </a:p>
        </p:txBody>
      </p:sp>
      <p:sp>
        <p:nvSpPr>
          <p:cNvPr id="13" name="Slide Number Placeholder 12"/>
          <p:cNvSpPr>
            <a:spLocks noGrp="1"/>
          </p:cNvSpPr>
          <p:nvPr>
            <p:ph type="sldNum" sz="quarter" idx="12"/>
          </p:nvPr>
        </p:nvSpPr>
        <p:spPr/>
        <p:txBody>
          <a:bodyPr/>
          <a:lstStyle/>
          <a:p>
            <a:fld id="{00DE720E-C72B-42F0-AD69-52D60E3C605E}" type="slidenum">
              <a:rPr lang="en-US" smtClean="0">
                <a:solidFill>
                  <a:srgbClr val="E5E8E8">
                    <a:lumMod val="75000"/>
                  </a:srgbClr>
                </a:solidFill>
              </a:rPr>
              <a:pPr/>
              <a:t>2</a:t>
            </a:fld>
            <a:endParaRPr lang="en-US">
              <a:solidFill>
                <a:srgbClr val="E5E8E8">
                  <a:lumMod val="75000"/>
                </a:srgbClr>
              </a:solidFill>
            </a:endParaRPr>
          </a:p>
        </p:txBody>
      </p:sp>
    </p:spTree>
    <p:extLst>
      <p:ext uri="{BB962C8B-B14F-4D97-AF65-F5344CB8AC3E}">
        <p14:creationId xmlns:p14="http://schemas.microsoft.com/office/powerpoint/2010/main" val="4648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5" y="0"/>
            <a:ext cx="11593659" cy="796925"/>
          </a:xfrm>
        </p:spPr>
        <p:txBody>
          <a:bodyPr>
            <a:normAutofit/>
          </a:bodyPr>
          <a:lstStyle/>
          <a:p>
            <a:pPr lvl="0">
              <a:lnSpc>
                <a:spcPct val="100000"/>
              </a:lnSpc>
              <a:spcBef>
                <a:spcPts val="0"/>
              </a:spcBef>
              <a:defRPr/>
            </a:pPr>
            <a:r>
              <a:rPr lang="en-US" b="1">
                <a:ea typeface="Calibri" panose="020F0502020204030204" pitchFamily="34" charset="0"/>
              </a:rPr>
              <a:t>Value Proposition</a:t>
            </a:r>
          </a:p>
        </p:txBody>
      </p:sp>
      <p:sp>
        <p:nvSpPr>
          <p:cNvPr id="3" name="Slide Number Placeholder 2"/>
          <p:cNvSpPr>
            <a:spLocks noGrp="1"/>
          </p:cNvSpPr>
          <p:nvPr>
            <p:ph type="sldNum" sz="quarter" idx="12"/>
          </p:nvPr>
        </p:nvSpPr>
        <p:spPr>
          <a:xfrm>
            <a:off x="11849098" y="6404025"/>
            <a:ext cx="342901" cy="365125"/>
          </a:xfrm>
        </p:spPr>
        <p:txBody>
          <a:bodyPr/>
          <a:lstStyle/>
          <a:p>
            <a:fld id="{00DE720E-C72B-42F0-AD69-52D60E3C605E}" type="slidenum">
              <a:rPr lang="en-US" smtClean="0">
                <a:solidFill>
                  <a:srgbClr val="E5E8E8">
                    <a:lumMod val="75000"/>
                  </a:srgbClr>
                </a:solidFill>
              </a:rPr>
              <a:pPr/>
              <a:t>20</a:t>
            </a:fld>
            <a:endParaRPr lang="en-US">
              <a:solidFill>
                <a:srgbClr val="E5E8E8">
                  <a:lumMod val="75000"/>
                </a:srgbClr>
              </a:solidFill>
            </a:endParaRPr>
          </a:p>
        </p:txBody>
      </p:sp>
      <p:sp>
        <p:nvSpPr>
          <p:cNvPr id="5" name="TextBox 4"/>
          <p:cNvSpPr txBox="1"/>
          <p:nvPr/>
        </p:nvSpPr>
        <p:spPr>
          <a:xfrm>
            <a:off x="120195" y="1112663"/>
            <a:ext cx="10962608" cy="4185761"/>
          </a:xfrm>
          <a:prstGeom prst="rect">
            <a:avLst/>
          </a:prstGeom>
          <a:noFill/>
          <a:ln w="25400">
            <a:solidFill>
              <a:srgbClr val="0070C0"/>
            </a:solidFill>
          </a:ln>
        </p:spPr>
        <p:txBody>
          <a:bodyPr wrap="square" rtlCol="0">
            <a:spAutoFit/>
          </a:bodyPr>
          <a:lstStyle/>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Combines workloads from Dynamics FS and SAP ISU </a:t>
            </a:r>
          </a:p>
          <a:p>
            <a:pPr marL="342900" marR="0" lvl="0" indent="-342900">
              <a:spcBef>
                <a:spcPts val="0"/>
              </a:spcBef>
              <a:spcAft>
                <a:spcPts val="0"/>
              </a:spcAft>
              <a:buFont typeface="Arial" panose="020B0604020202020204" pitchFamily="34" charset="0"/>
              <a:buChar char="•"/>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Works with other solutions in your environment</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Incorporates best practices from the sector</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Delivers fast, secure access to program insights</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Built on an open standard owned by the sector</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Encourages innovation by software partners</a:t>
            </a:r>
          </a:p>
          <a:p>
            <a:pPr marL="342900" marR="0" lvl="0" indent="-342900">
              <a:spcBef>
                <a:spcPts val="0"/>
              </a:spcBef>
              <a:spcAft>
                <a:spcPts val="0"/>
              </a:spcAft>
              <a:buFont typeface="Arial" panose="020B0604020202020204" pitchFamily="34" charset="0"/>
              <a:buChar char="•"/>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rPr>
              <a:t>Published by Microsoft services in consultation with Microsoft Engineering</a:t>
            </a:r>
          </a:p>
          <a:p>
            <a:pPr marL="342900" marR="0" lvl="0" indent="-342900">
              <a:spcBef>
                <a:spcPts val="0"/>
              </a:spcBef>
              <a:spcAft>
                <a:spcPts val="0"/>
              </a:spcAft>
              <a:buFont typeface="Arial" panose="020B0604020202020204" pitchFamily="34" charset="0"/>
              <a:buChar char="•"/>
            </a:pPr>
            <a:endParaRPr lang="en-US" sz="900" i="1">
              <a:latin typeface="Calibri" panose="020F0502020204030204" pitchFamily="34" charset="0"/>
              <a:ea typeface="Times New Roman" panose="02020603050405020304" pitchFamily="18" charset="0"/>
            </a:endParaRPr>
          </a:p>
          <a:p>
            <a:pPr marR="0" lvl="0">
              <a:spcBef>
                <a:spcPts val="0"/>
              </a:spcBef>
              <a:spcAft>
                <a:spcPts val="0"/>
              </a:spcAft>
            </a:pPr>
            <a:endParaRPr lang="en-US" sz="900" i="1">
              <a:latin typeface="Calibri" panose="020F0502020204030204" pitchFamily="34" charset="0"/>
              <a:ea typeface="Times New Roman" panose="02020603050405020304" pitchFamily="18" charset="0"/>
            </a:endParaRPr>
          </a:p>
          <a:p>
            <a:endParaRPr lang="en-US" sz="1400">
              <a:latin typeface="Segoe UI Light" panose="020B0502040204020203" pitchFamily="34" charset="0"/>
              <a:cs typeface="Segoe UI Light" panose="020B0502040204020203" pitchFamily="34" charset="0"/>
            </a:endParaRPr>
          </a:p>
        </p:txBody>
      </p:sp>
      <p:sp>
        <p:nvSpPr>
          <p:cNvPr id="10" name="Rectangle 1"/>
          <p:cNvSpPr>
            <a:spLocks noChangeArrowheads="1"/>
          </p:cNvSpPr>
          <p:nvPr/>
        </p:nvSpPr>
        <p:spPr bwMode="auto">
          <a:xfrm>
            <a:off x="304800" y="3323838"/>
            <a:ext cx="59423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773C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3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E3056-E45A-44E9-9330-5B84A52823D2}"/>
              </a:ext>
            </a:extLst>
          </p:cNvPr>
          <p:cNvSpPr txBox="1">
            <a:spLocks/>
          </p:cNvSpPr>
          <p:nvPr/>
        </p:nvSpPr>
        <p:spPr>
          <a:xfrm>
            <a:off x="109430" y="986580"/>
            <a:ext cx="7283215" cy="5654852"/>
          </a:xfrm>
          <a:prstGeom prst="rect">
            <a:avLst/>
          </a:prstGeom>
        </p:spPr>
        <p:txBody>
          <a:bodyPr>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1088232">
              <a:spcAft>
                <a:spcPts val="600"/>
              </a:spcAft>
              <a:defRPr/>
            </a:pPr>
            <a:r>
              <a:rPr lang="en-US" sz="2400">
                <a:solidFill>
                  <a:srgbClr val="1A1A1A"/>
                </a:solidFill>
                <a:latin typeface="Segoe UI" panose="020B0502040204020203" pitchFamily="34" charset="0"/>
                <a:cs typeface="Segoe UI" panose="020B0502040204020203" pitchFamily="34" charset="0"/>
              </a:rPr>
              <a:t>A shared data model allows applications and data integrators to more easily interoperate, by provided a unified definition of data</a:t>
            </a:r>
          </a:p>
          <a:p>
            <a:pPr defTabSz="1088232">
              <a:spcAft>
                <a:spcPts val="600"/>
              </a:spcAft>
              <a:defRPr/>
            </a:pPr>
            <a:r>
              <a:rPr lang="en-US" sz="2400">
                <a:solidFill>
                  <a:srgbClr val="1A1A1A"/>
                </a:solidFill>
                <a:latin typeface="Segoe UI" panose="020B0502040204020203" pitchFamily="34" charset="0"/>
                <a:cs typeface="Segoe UI" panose="020B0502040204020203" pitchFamily="34" charset="0"/>
              </a:rPr>
              <a:t>CDM includes a rich metadata system with standard entities, relationships, hierarchies, traits and more</a:t>
            </a:r>
          </a:p>
          <a:p>
            <a:pPr defTabSz="1088232">
              <a:spcAft>
                <a:spcPts val="600"/>
              </a:spcAft>
              <a:defRPr/>
            </a:pPr>
            <a:r>
              <a:rPr lang="en-US" sz="2400">
                <a:solidFill>
                  <a:srgbClr val="1A1A1A"/>
                </a:solidFill>
                <a:latin typeface="Segoe UI" panose="020B0502040204020203" pitchFamily="34" charset="0"/>
                <a:cs typeface="Segoe UI" panose="020B0502040204020203" pitchFamily="34" charset="0"/>
              </a:rPr>
              <a:t>Originated from Dynamics 365 / CRM apps, open-sourced in GitHub with over 260 standard entities</a:t>
            </a:r>
          </a:p>
          <a:p>
            <a:pPr lvl="1" defTabSz="1088232">
              <a:spcAft>
                <a:spcPts val="600"/>
              </a:spcAft>
              <a:defRPr/>
            </a:pPr>
            <a:r>
              <a:rPr lang="en-US" sz="2000">
                <a:solidFill>
                  <a:srgbClr val="1A1A1A"/>
                </a:solidFill>
                <a:latin typeface="Segoe UI" panose="020B0502040204020203" pitchFamily="34" charset="0"/>
                <a:cs typeface="Segoe UI" panose="020B0502040204020203" pitchFamily="34" charset="0"/>
              </a:rPr>
              <a:t>Ecosystem of internal and external partners contributing to the effort, including industry-specific concepts</a:t>
            </a:r>
          </a:p>
          <a:p>
            <a:pPr defTabSz="1088232">
              <a:spcAft>
                <a:spcPts val="600"/>
              </a:spcAft>
              <a:defRPr/>
            </a:pPr>
            <a:r>
              <a:rPr lang="en-US" sz="2400">
                <a:solidFill>
                  <a:srgbClr val="1A1A1A"/>
                </a:solidFill>
                <a:latin typeface="Segoe UI" panose="020B0502040204020203" pitchFamily="34" charset="0"/>
                <a:cs typeface="Segoe UI" panose="020B0502040204020203" pitchFamily="34" charset="0"/>
              </a:rPr>
              <a:t>Multiple systems and platforms implement CDM today</a:t>
            </a:r>
          </a:p>
          <a:p>
            <a:pPr lvl="1" defTabSz="1088232">
              <a:spcAft>
                <a:spcPts val="600"/>
              </a:spcAft>
              <a:defRPr/>
            </a:pPr>
            <a:r>
              <a:rPr lang="en-US" sz="2000">
                <a:solidFill>
                  <a:srgbClr val="1A1A1A"/>
                </a:solidFill>
                <a:latin typeface="Segoe UI" panose="020B0502040204020203" pitchFamily="34" charset="0"/>
                <a:cs typeface="Segoe UI" panose="020B0502040204020203" pitchFamily="34" charset="0"/>
              </a:rPr>
              <a:t>Internal and external partners including CDS for Apps, Power BI dataflows, Azure Data Services, Informatica and more</a:t>
            </a:r>
          </a:p>
        </p:txBody>
      </p:sp>
      <p:pic>
        <p:nvPicPr>
          <p:cNvPr id="4" name="Picture 3">
            <a:extLst>
              <a:ext uri="{FF2B5EF4-FFF2-40B4-BE49-F238E27FC236}">
                <a16:creationId xmlns:a16="http://schemas.microsoft.com/office/drawing/2014/main" id="{7B6E67DD-399D-4961-ADD0-B5AD88661CEC}"/>
              </a:ext>
            </a:extLst>
          </p:cNvPr>
          <p:cNvPicPr>
            <a:picLocks noChangeAspect="1"/>
          </p:cNvPicPr>
          <p:nvPr/>
        </p:nvPicPr>
        <p:blipFill rotWithShape="1">
          <a:blip r:embed="rId2"/>
          <a:srcRect l="3361" t="317" r="3288" b="585"/>
          <a:stretch/>
        </p:blipFill>
        <p:spPr>
          <a:xfrm>
            <a:off x="8202635" y="148492"/>
            <a:ext cx="3989365" cy="6274521"/>
          </a:xfrm>
          <a:prstGeom prst="rect">
            <a:avLst/>
          </a:prstGeom>
        </p:spPr>
      </p:pic>
      <p:sp>
        <p:nvSpPr>
          <p:cNvPr id="8" name="Title 7">
            <a:extLst>
              <a:ext uri="{FF2B5EF4-FFF2-40B4-BE49-F238E27FC236}">
                <a16:creationId xmlns:a16="http://schemas.microsoft.com/office/drawing/2014/main" id="{F32B3C05-136B-4818-85F6-E38286D76792}"/>
              </a:ext>
            </a:extLst>
          </p:cNvPr>
          <p:cNvSpPr>
            <a:spLocks noGrp="1"/>
          </p:cNvSpPr>
          <p:nvPr>
            <p:ph type="title"/>
          </p:nvPr>
        </p:nvSpPr>
        <p:spPr>
          <a:xfrm>
            <a:off x="109430" y="2981"/>
            <a:ext cx="10171267" cy="864012"/>
          </a:xfrm>
        </p:spPr>
        <p:txBody>
          <a:bodyPr/>
          <a:lstStyle/>
          <a:p>
            <a:r>
              <a:rPr lang="en-US"/>
              <a:t>Common Data Model (CDM)</a:t>
            </a:r>
          </a:p>
        </p:txBody>
      </p:sp>
    </p:spTree>
    <p:extLst>
      <p:ext uri="{BB962C8B-B14F-4D97-AF65-F5344CB8AC3E}">
        <p14:creationId xmlns:p14="http://schemas.microsoft.com/office/powerpoint/2010/main" val="425443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0E421-A52B-475A-9E48-30991E8DE9B6}"/>
              </a:ext>
            </a:extLst>
          </p:cNvPr>
          <p:cNvSpPr>
            <a:spLocks noGrp="1"/>
          </p:cNvSpPr>
          <p:nvPr>
            <p:ph idx="1"/>
          </p:nvPr>
        </p:nvSpPr>
        <p:spPr>
          <a:xfrm>
            <a:off x="116097" y="724751"/>
            <a:ext cx="4802047" cy="5910381"/>
          </a:xfrm>
        </p:spPr>
        <p:txBody>
          <a:bodyPr>
            <a:noAutofit/>
          </a:bodyPr>
          <a:lstStyle/>
          <a:p>
            <a:pPr defTabSz="1088232">
              <a:defRPr/>
            </a:pPr>
            <a:r>
              <a:rPr lang="en-US" sz="2000" b="1" u="sng">
                <a:solidFill>
                  <a:srgbClr val="1A1A1A"/>
                </a:solidFill>
                <a:latin typeface="Segoe UI Semibold" panose="020B0702040204020203" pitchFamily="34" charset="0"/>
                <a:cs typeface="Segoe UI Semibold" panose="020B0702040204020203" pitchFamily="34" charset="0"/>
              </a:rPr>
              <a:t>Entities</a:t>
            </a:r>
            <a:r>
              <a:rPr lang="en-US" sz="2000" b="1" u="sng">
                <a:solidFill>
                  <a:srgbClr val="1A1A1A"/>
                </a:solidFill>
                <a:latin typeface="Segoe UI Semilight" panose="020B0402040204020203" pitchFamily="34" charset="0"/>
                <a:cs typeface="Segoe UI Semilight" panose="020B0402040204020203" pitchFamily="34" charset="0"/>
              </a:rPr>
              <a:t> </a:t>
            </a:r>
            <a:r>
              <a:rPr lang="en-US" sz="2000">
                <a:solidFill>
                  <a:srgbClr val="1A1A1A"/>
                </a:solidFill>
                <a:latin typeface="Segoe UI Semilight" panose="020B0402040204020203" pitchFamily="34" charset="0"/>
                <a:cs typeface="Segoe UI Semilight" panose="020B0402040204020203" pitchFamily="34" charset="0"/>
              </a:rPr>
              <a:t>are common concepts such as Account or Contact. Entities have specific semantics and can be </a:t>
            </a:r>
            <a:r>
              <a:rPr lang="en-US" sz="2000" b="1" u="sng">
                <a:solidFill>
                  <a:srgbClr val="1A1A1A"/>
                </a:solidFill>
                <a:latin typeface="Segoe UI Semibold" panose="020B0702040204020203" pitchFamily="34" charset="0"/>
                <a:cs typeface="Segoe UI Semibold" panose="020B0702040204020203" pitchFamily="34" charset="0"/>
              </a:rPr>
              <a:t>related</a:t>
            </a:r>
            <a:r>
              <a:rPr lang="en-US" sz="2000">
                <a:solidFill>
                  <a:srgbClr val="1A1A1A"/>
                </a:solidFill>
                <a:latin typeface="Segoe UI Semilight" panose="020B0402040204020203" pitchFamily="34" charset="0"/>
                <a:cs typeface="Segoe UI Semilight" panose="020B0402040204020203" pitchFamily="34" charset="0"/>
              </a:rPr>
              <a:t> to other entities.  </a:t>
            </a:r>
          </a:p>
          <a:p>
            <a:pPr defTabSz="1088232">
              <a:defRPr/>
            </a:pPr>
            <a:endParaRPr lang="en-US" sz="2000">
              <a:solidFill>
                <a:srgbClr val="1A1A1A"/>
              </a:solidFill>
              <a:latin typeface="Segoe UI Semilight" panose="020B0402040204020203" pitchFamily="34" charset="0"/>
              <a:cs typeface="Segoe UI Semilight" panose="020B0402040204020203" pitchFamily="34" charset="0"/>
            </a:endParaRPr>
          </a:p>
          <a:p>
            <a:pPr defTabSz="1088232">
              <a:defRPr/>
            </a:pPr>
            <a:r>
              <a:rPr lang="en-US" sz="2000">
                <a:solidFill>
                  <a:srgbClr val="1A1A1A"/>
                </a:solidFill>
                <a:latin typeface="Segoe UI Semilight" panose="020B0402040204020203" pitchFamily="34" charset="0"/>
                <a:cs typeface="Segoe UI Semilight" panose="020B0402040204020203" pitchFamily="34" charset="0"/>
              </a:rPr>
              <a:t>Each standard entity has a set of well-defined </a:t>
            </a:r>
            <a:r>
              <a:rPr lang="en-US" sz="2000" b="1" u="sng">
                <a:solidFill>
                  <a:srgbClr val="1A1A1A"/>
                </a:solidFill>
                <a:latin typeface="Segoe UI Semibold" panose="020B0702040204020203" pitchFamily="34" charset="0"/>
                <a:cs typeface="Segoe UI Semibold" panose="020B0702040204020203" pitchFamily="34" charset="0"/>
              </a:rPr>
              <a:t>attributes</a:t>
            </a:r>
            <a:r>
              <a:rPr lang="en-US" sz="2000">
                <a:solidFill>
                  <a:srgbClr val="1A1A1A"/>
                </a:solidFill>
                <a:latin typeface="Segoe UI Semilight" panose="020B0402040204020203" pitchFamily="34" charset="0"/>
                <a:cs typeface="Segoe UI Semilight" panose="020B0402040204020203" pitchFamily="34" charset="0"/>
              </a:rPr>
              <a:t>. These attributes contain data about aspects of the entity. </a:t>
            </a:r>
          </a:p>
          <a:p>
            <a:pPr defTabSz="1088232">
              <a:defRPr/>
            </a:pPr>
            <a:endParaRPr lang="en-US" sz="2000">
              <a:solidFill>
                <a:srgbClr val="1A1A1A"/>
              </a:solidFill>
            </a:endParaRPr>
          </a:p>
          <a:p>
            <a:pPr defTabSz="1088232">
              <a:defRPr/>
            </a:pPr>
            <a:r>
              <a:rPr lang="en-US" sz="2000">
                <a:solidFill>
                  <a:srgbClr val="1A1A1A"/>
                </a:solidFill>
              </a:rPr>
              <a:t>A</a:t>
            </a:r>
            <a:r>
              <a:rPr lang="en-US" sz="2000">
                <a:solidFill>
                  <a:srgbClr val="1A1A1A"/>
                </a:solidFill>
                <a:latin typeface="Segoe UI Semilight" panose="020B0402040204020203" pitchFamily="34" charset="0"/>
                <a:cs typeface="Segoe UI Semilight" panose="020B0402040204020203" pitchFamily="34" charset="0"/>
              </a:rPr>
              <a:t>dditional metadata called </a:t>
            </a:r>
            <a:r>
              <a:rPr lang="en-US" sz="2000" b="1" u="sng">
                <a:solidFill>
                  <a:srgbClr val="1A1A1A"/>
                </a:solidFill>
                <a:latin typeface="Segoe UI Semibold" panose="020B0702040204020203" pitchFamily="34" charset="0"/>
                <a:cs typeface="Segoe UI Semibold" panose="020B0702040204020203" pitchFamily="34" charset="0"/>
              </a:rPr>
              <a:t>traits</a:t>
            </a:r>
            <a:r>
              <a:rPr lang="en-US" sz="2000">
                <a:solidFill>
                  <a:srgbClr val="1A1A1A"/>
                </a:solidFill>
                <a:latin typeface="Segoe UI Semilight" panose="020B0402040204020203" pitchFamily="34" charset="0"/>
                <a:cs typeface="Segoe UI Semilight" panose="020B0402040204020203" pitchFamily="34" charset="0"/>
              </a:rPr>
              <a:t> can be applied to entities, attributes, relationships etc. that provide </a:t>
            </a:r>
            <a:r>
              <a:rPr lang="en-US" sz="2000" b="1" u="sng">
                <a:solidFill>
                  <a:srgbClr val="1A1A1A"/>
                </a:solidFill>
                <a:latin typeface="Segoe UI Semibold" panose="020B0702040204020203" pitchFamily="34" charset="0"/>
                <a:cs typeface="Segoe UI Semibold" panose="020B0702040204020203" pitchFamily="34" charset="0"/>
              </a:rPr>
              <a:t>semantic</a:t>
            </a:r>
            <a:r>
              <a:rPr lang="en-US" sz="2000" b="1" u="sng">
                <a:solidFill>
                  <a:srgbClr val="1A1A1A"/>
                </a:solidFill>
                <a:latin typeface="Segoe UI Semilight" panose="020B0402040204020203" pitchFamily="34" charset="0"/>
                <a:cs typeface="Segoe UI Semilight" panose="020B0402040204020203" pitchFamily="34" charset="0"/>
              </a:rPr>
              <a:t> </a:t>
            </a:r>
            <a:r>
              <a:rPr lang="en-US" sz="2000" b="1" u="sng">
                <a:solidFill>
                  <a:srgbClr val="1A1A1A"/>
                </a:solidFill>
                <a:latin typeface="Segoe UI Semibold" panose="020B0702040204020203" pitchFamily="34" charset="0"/>
                <a:cs typeface="Segoe UI Semibold" panose="020B0702040204020203" pitchFamily="34" charset="0"/>
              </a:rPr>
              <a:t>meaning</a:t>
            </a:r>
            <a:r>
              <a:rPr lang="en-US" sz="2000">
                <a:solidFill>
                  <a:srgbClr val="1A1A1A"/>
                </a:solidFill>
                <a:latin typeface="Segoe UI Semilight" panose="020B0402040204020203" pitchFamily="34" charset="0"/>
                <a:cs typeface="Segoe UI Semilight" panose="020B0402040204020203" pitchFamily="34" charset="0"/>
              </a:rPr>
              <a:t>.</a:t>
            </a:r>
          </a:p>
          <a:p>
            <a:pPr defTabSz="1088232">
              <a:defRPr/>
            </a:pPr>
            <a:endParaRPr lang="en-US" sz="2000">
              <a:solidFill>
                <a:srgbClr val="1A1A1A"/>
              </a:solidFill>
            </a:endParaRPr>
          </a:p>
          <a:p>
            <a:pPr defTabSz="1088232">
              <a:defRPr/>
            </a:pPr>
            <a:r>
              <a:rPr lang="en-US" sz="2000">
                <a:solidFill>
                  <a:srgbClr val="1A1A1A"/>
                </a:solidFill>
                <a:latin typeface="Segoe UI Semilight" panose="020B0402040204020203" pitchFamily="34" charset="0"/>
                <a:cs typeface="Segoe UI Semilight" panose="020B0402040204020203" pitchFamily="34" charset="0"/>
              </a:rPr>
              <a:t>CDM includes a set of </a:t>
            </a:r>
            <a:r>
              <a:rPr lang="en-US" sz="2000" b="1" u="sng">
                <a:solidFill>
                  <a:srgbClr val="1A1A1A"/>
                </a:solidFill>
                <a:latin typeface="Segoe UI Semibold" panose="020B0702040204020203" pitchFamily="34" charset="0"/>
                <a:cs typeface="Segoe UI Semibold" panose="020B0702040204020203" pitchFamily="34" charset="0"/>
              </a:rPr>
              <a:t>standard</a:t>
            </a:r>
            <a:r>
              <a:rPr lang="en-US" sz="2000">
                <a:solidFill>
                  <a:srgbClr val="1A1A1A"/>
                </a:solidFill>
                <a:latin typeface="Segoe UI Semilight" panose="020B0402040204020203" pitchFamily="34" charset="0"/>
                <a:cs typeface="Segoe UI Semilight" panose="020B0402040204020203" pitchFamily="34" charset="0"/>
              </a:rPr>
              <a:t> entities, attributes and traits for easy reuse and </a:t>
            </a:r>
            <a:r>
              <a:rPr lang="en-US" sz="2000" b="1" u="sng">
                <a:solidFill>
                  <a:srgbClr val="1A1A1A"/>
                </a:solidFill>
                <a:latin typeface="Segoe UI Semibold" panose="020B0702040204020203" pitchFamily="34" charset="0"/>
                <a:cs typeface="Segoe UI Semibold" panose="020B0702040204020203" pitchFamily="34" charset="0"/>
              </a:rPr>
              <a:t>interop</a:t>
            </a:r>
            <a:r>
              <a:rPr lang="en-US" sz="2000">
                <a:solidFill>
                  <a:srgbClr val="1A1A1A"/>
                </a:solidFill>
                <a:latin typeface="Segoe UI Semilight" panose="020B0402040204020203" pitchFamily="34" charset="0"/>
                <a:cs typeface="Segoe UI Semilight" panose="020B0402040204020203" pitchFamily="34" charset="0"/>
              </a:rPr>
              <a:t> across applications.</a:t>
            </a:r>
          </a:p>
        </p:txBody>
      </p:sp>
      <p:sp>
        <p:nvSpPr>
          <p:cNvPr id="101" name="Title 16">
            <a:extLst>
              <a:ext uri="{FF2B5EF4-FFF2-40B4-BE49-F238E27FC236}">
                <a16:creationId xmlns:a16="http://schemas.microsoft.com/office/drawing/2014/main" id="{0F114D45-5F7E-46EA-8E07-29CAF5E3121E}"/>
              </a:ext>
            </a:extLst>
          </p:cNvPr>
          <p:cNvSpPr>
            <a:spLocks noGrp="1"/>
          </p:cNvSpPr>
          <p:nvPr>
            <p:ph type="title"/>
          </p:nvPr>
        </p:nvSpPr>
        <p:spPr>
          <a:xfrm>
            <a:off x="119228" y="105981"/>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CDM Entities, Attributes, Traits</a:t>
            </a:r>
          </a:p>
        </p:txBody>
      </p:sp>
      <p:sp>
        <p:nvSpPr>
          <p:cNvPr id="67" name="Rectangle 66">
            <a:extLst>
              <a:ext uri="{FF2B5EF4-FFF2-40B4-BE49-F238E27FC236}">
                <a16:creationId xmlns:a16="http://schemas.microsoft.com/office/drawing/2014/main" id="{7628739E-756C-4BE9-B488-6A41F444F5AF}"/>
              </a:ext>
            </a:extLst>
          </p:cNvPr>
          <p:cNvSpPr/>
          <p:nvPr/>
        </p:nvSpPr>
        <p:spPr>
          <a:xfrm>
            <a:off x="5259519" y="906447"/>
            <a:ext cx="5983705" cy="3977228"/>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53E90844-AC2C-4985-A21D-F41A9D21284B}"/>
              </a:ext>
            </a:extLst>
          </p:cNvPr>
          <p:cNvSpPr/>
          <p:nvPr/>
        </p:nvSpPr>
        <p:spPr>
          <a:xfrm>
            <a:off x="5371466" y="1093088"/>
            <a:ext cx="5759810" cy="3603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54F364F0-B699-4ED6-9914-1E5D7688FEBC}"/>
              </a:ext>
            </a:extLst>
          </p:cNvPr>
          <p:cNvSpPr txBox="1"/>
          <p:nvPr/>
        </p:nvSpPr>
        <p:spPr>
          <a:xfrm>
            <a:off x="5631358" y="1166664"/>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Core</a:t>
            </a:r>
          </a:p>
        </p:txBody>
      </p:sp>
      <p:sp>
        <p:nvSpPr>
          <p:cNvPr id="78" name="TextBox 77">
            <a:extLst>
              <a:ext uri="{FF2B5EF4-FFF2-40B4-BE49-F238E27FC236}">
                <a16:creationId xmlns:a16="http://schemas.microsoft.com/office/drawing/2014/main" id="{8BF51D21-79F4-418D-90F0-3593B1483073}"/>
              </a:ext>
            </a:extLst>
          </p:cNvPr>
          <p:cNvSpPr txBox="1"/>
          <p:nvPr/>
        </p:nvSpPr>
        <p:spPr>
          <a:xfrm>
            <a:off x="5801112" y="1611322"/>
            <a:ext cx="2119957" cy="2923877"/>
          </a:xfrm>
          <a:prstGeom prst="rect">
            <a:avLst/>
          </a:prstGeom>
          <a:solidFill>
            <a:srgbClr val="DAE3F3"/>
          </a:solid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Description: </a:t>
            </a: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Business that represents a customer or potential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Attributes:</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accountRatingCode</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address1City</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creditLimit</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name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sp>
        <p:nvSpPr>
          <p:cNvPr id="79" name="TextBox 78">
            <a:extLst>
              <a:ext uri="{FF2B5EF4-FFF2-40B4-BE49-F238E27FC236}">
                <a16:creationId xmlns:a16="http://schemas.microsoft.com/office/drawing/2014/main" id="{18071D80-98C3-41EA-9899-D3A974E25895}"/>
              </a:ext>
            </a:extLst>
          </p:cNvPr>
          <p:cNvSpPr txBox="1"/>
          <p:nvPr/>
        </p:nvSpPr>
        <p:spPr>
          <a:xfrm>
            <a:off x="8804037" y="1611321"/>
            <a:ext cx="2119957" cy="3139321"/>
          </a:xfrm>
          <a:prstGeom prst="rect">
            <a:avLst/>
          </a:prstGeom>
          <a:solidFill>
            <a:srgbClr val="DAE3F3"/>
          </a:solid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Description: </a:t>
            </a: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Person with whom a business unit has a relationship, such as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Attributes:</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contactId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birthDate</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company</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department</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cxnSp>
        <p:nvCxnSpPr>
          <p:cNvPr id="43" name="Connector: Elbow 42">
            <a:extLst>
              <a:ext uri="{FF2B5EF4-FFF2-40B4-BE49-F238E27FC236}">
                <a16:creationId xmlns:a16="http://schemas.microsoft.com/office/drawing/2014/main" id="{D9816F92-F9A1-4D4F-A2DB-6AA89CC9AD39}"/>
              </a:ext>
            </a:extLst>
          </p:cNvPr>
          <p:cNvCxnSpPr>
            <a:cxnSpLocks/>
          </p:cNvCxnSpPr>
          <p:nvPr/>
        </p:nvCxnSpPr>
        <p:spPr>
          <a:xfrm>
            <a:off x="7887913" y="3155050"/>
            <a:ext cx="930980" cy="253331"/>
          </a:xfrm>
          <a:prstGeom prst="bentConnector3">
            <a:avLst>
              <a:gd name="adj1" fmla="val 50000"/>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54102718-1002-4ABC-BF55-E412ED113A5E}"/>
              </a:ext>
            </a:extLst>
          </p:cNvPr>
          <p:cNvSpPr/>
          <p:nvPr/>
        </p:nvSpPr>
        <p:spPr>
          <a:xfrm>
            <a:off x="6631960" y="4359723"/>
            <a:ext cx="1663699" cy="2356934"/>
          </a:xfrm>
          <a:prstGeom prst="rect">
            <a:avLst/>
          </a:prstGeom>
          <a:solidFill>
            <a:srgbClr val="17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Table 12">
            <a:extLst>
              <a:ext uri="{FF2B5EF4-FFF2-40B4-BE49-F238E27FC236}">
                <a16:creationId xmlns:a16="http://schemas.microsoft.com/office/drawing/2014/main" id="{C3058F0B-FF77-46D2-8A7D-DB5DA8D63834}"/>
              </a:ext>
            </a:extLst>
          </p:cNvPr>
          <p:cNvGraphicFramePr>
            <a:graphicFrameLocks noGrp="1"/>
          </p:cNvGraphicFramePr>
          <p:nvPr>
            <p:extLst>
              <p:ext uri="{D42A27DB-BD31-4B8C-83A1-F6EECF244321}">
                <p14:modId xmlns:p14="http://schemas.microsoft.com/office/powerpoint/2010/main" val="2082390082"/>
              </p:ext>
            </p:extLst>
          </p:nvPr>
        </p:nvGraphicFramePr>
        <p:xfrm>
          <a:off x="6852053" y="4718100"/>
          <a:ext cx="1408266" cy="1917032"/>
        </p:xfrm>
        <a:graphic>
          <a:graphicData uri="http://schemas.openxmlformats.org/drawingml/2006/table">
            <a:tbl>
              <a:tblPr firstRow="1" bandRow="1">
                <a:tableStyleId>{2D5ABB26-0587-4C30-8999-92F81FD0307C}</a:tableStyleId>
              </a:tblPr>
              <a:tblGrid>
                <a:gridCol w="1408266">
                  <a:extLst>
                    <a:ext uri="{9D8B030D-6E8A-4147-A177-3AD203B41FA5}">
                      <a16:colId xmlns:a16="http://schemas.microsoft.com/office/drawing/2014/main" val="1929558509"/>
                    </a:ext>
                  </a:extLst>
                </a:gridCol>
              </a:tblGrid>
              <a:tr h="479258">
                <a:tc>
                  <a:txBody>
                    <a:bodyPr/>
                    <a:lstStyle/>
                    <a:p>
                      <a:r>
                        <a:rPr lang="en-US" sz="1100" err="1"/>
                        <a:t>Fabrikam</a:t>
                      </a:r>
                      <a:endParaRPr lang="en-US" sz="1100"/>
                    </a:p>
                    <a:p>
                      <a:r>
                        <a:rPr lang="en-US" sz="900">
                          <a:solidFill>
                            <a:srgbClr val="0070C0"/>
                          </a:solidFill>
                        </a:rPr>
                        <a:t>Redmond, WA</a:t>
                      </a: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3277672"/>
                  </a:ext>
                </a:extLst>
              </a:tr>
              <a:tr h="479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err="1"/>
                        <a:t>Litware</a:t>
                      </a:r>
                      <a:endParaRPr lang="en-US" sz="110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rgbClr val="0070C0"/>
                          </a:solidFill>
                        </a:rPr>
                        <a:t>Sydney, AU</a:t>
                      </a: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5311517"/>
                  </a:ext>
                </a:extLst>
              </a:tr>
              <a:tr h="479258">
                <a:tc>
                  <a:txBody>
                    <a:bodyPr/>
                    <a:lstStyle/>
                    <a:p>
                      <a:r>
                        <a:rPr lang="en-US" sz="1100"/>
                        <a:t>Alpine Ski</a:t>
                      </a:r>
                    </a:p>
                    <a:p>
                      <a:r>
                        <a:rPr lang="en-US" sz="900">
                          <a:solidFill>
                            <a:srgbClr val="0070C0"/>
                          </a:solidFill>
                        </a:rPr>
                        <a:t>Paris, FR</a:t>
                      </a: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2650837"/>
                  </a:ext>
                </a:extLst>
              </a:tr>
              <a:tr h="479258">
                <a:tc>
                  <a:txBody>
                    <a:bodyPr/>
                    <a:lstStyle/>
                    <a:p>
                      <a:r>
                        <a:rPr lang="en-US" sz="1100"/>
                        <a:t>Contoso</a:t>
                      </a:r>
                    </a:p>
                    <a:p>
                      <a:r>
                        <a:rPr lang="en-US" sz="900">
                          <a:solidFill>
                            <a:srgbClr val="0070C0"/>
                          </a:solidFill>
                        </a:rPr>
                        <a:t>London, UK</a:t>
                      </a:r>
                    </a:p>
                  </a:txBody>
                  <a:tcPr>
                    <a:lnT w="6350" cap="flat" cmpd="sng" algn="ctr">
                      <a:solidFill>
                        <a:schemeClr val="tx1">
                          <a:lumMod val="50000"/>
                          <a:lumOff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482084257"/>
                  </a:ext>
                </a:extLst>
              </a:tr>
            </a:tbl>
          </a:graphicData>
        </a:graphic>
      </p:graphicFrame>
      <p:pic>
        <p:nvPicPr>
          <p:cNvPr id="17" name="Picture 2" descr="Dynamics 365">
            <a:hlinkClick r:id="rId3"/>
            <a:extLst>
              <a:ext uri="{FF2B5EF4-FFF2-40B4-BE49-F238E27FC236}">
                <a16:creationId xmlns:a16="http://schemas.microsoft.com/office/drawing/2014/main" id="{6174CB2A-4D0D-4C61-A6A5-E6F230722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527" y="4402271"/>
            <a:ext cx="286923" cy="28692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9210B80-D8AC-4F79-AAB2-5D0410803083}"/>
              </a:ext>
            </a:extLst>
          </p:cNvPr>
          <p:cNvSpPr txBox="1"/>
          <p:nvPr/>
        </p:nvSpPr>
        <p:spPr>
          <a:xfrm>
            <a:off x="6933169" y="4343941"/>
            <a:ext cx="9456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Accounts</a:t>
            </a:r>
          </a:p>
        </p:txBody>
      </p:sp>
    </p:spTree>
    <p:extLst>
      <p:ext uri="{BB962C8B-B14F-4D97-AF65-F5344CB8AC3E}">
        <p14:creationId xmlns:p14="http://schemas.microsoft.com/office/powerpoint/2010/main" val="69628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0E421-A52B-475A-9E48-30991E8DE9B6}"/>
              </a:ext>
            </a:extLst>
          </p:cNvPr>
          <p:cNvSpPr>
            <a:spLocks noGrp="1"/>
          </p:cNvSpPr>
          <p:nvPr>
            <p:ph idx="1"/>
          </p:nvPr>
        </p:nvSpPr>
        <p:spPr>
          <a:xfrm>
            <a:off x="277682" y="976037"/>
            <a:ext cx="4708544" cy="4812342"/>
          </a:xfrm>
        </p:spPr>
        <p:txBody>
          <a:bodyPr>
            <a:noAutofit/>
          </a:bodyPr>
          <a:lstStyle/>
          <a:p>
            <a:pPr defTabSz="1088232">
              <a:defRPr/>
            </a:pPr>
            <a:r>
              <a:rPr lang="en-US" sz="2000">
                <a:solidFill>
                  <a:srgbClr val="1A1A1A"/>
                </a:solidFill>
                <a:latin typeface="Segoe UI Semilight" panose="020B0402040204020203" pitchFamily="34" charset="0"/>
                <a:cs typeface="Segoe UI Semilight" panose="020B0402040204020203" pitchFamily="34" charset="0"/>
              </a:rPr>
              <a:t>Each entity, attribute and relationships can have additional metadata that better explains the </a:t>
            </a:r>
            <a:r>
              <a:rPr lang="en-US" sz="2000" b="1" u="sng">
                <a:solidFill>
                  <a:srgbClr val="1A1A1A"/>
                </a:solidFill>
                <a:latin typeface="Segoe UI Semibold" panose="020B0702040204020203" pitchFamily="34" charset="0"/>
                <a:cs typeface="Segoe UI Semibold" panose="020B0702040204020203" pitchFamily="34" charset="0"/>
              </a:rPr>
              <a:t>meaning</a:t>
            </a:r>
            <a:r>
              <a:rPr lang="en-US" sz="2000" b="1">
                <a:solidFill>
                  <a:srgbClr val="1A1A1A"/>
                </a:solidFill>
                <a:latin typeface="Segoe UI Semilight" panose="020B0402040204020203" pitchFamily="34" charset="0"/>
                <a:cs typeface="Segoe UI Semilight" panose="020B0402040204020203" pitchFamily="34" charset="0"/>
              </a:rPr>
              <a:t> </a:t>
            </a:r>
            <a:r>
              <a:rPr lang="en-US" sz="2000">
                <a:solidFill>
                  <a:srgbClr val="1A1A1A"/>
                </a:solidFill>
                <a:latin typeface="Segoe UI Semilight" panose="020B0402040204020203" pitchFamily="34" charset="0"/>
                <a:cs typeface="Segoe UI Semilight" panose="020B0402040204020203" pitchFamily="34" charset="0"/>
              </a:rPr>
              <a:t>and</a:t>
            </a:r>
            <a:r>
              <a:rPr lang="en-US" sz="2000" b="1">
                <a:solidFill>
                  <a:srgbClr val="1A1A1A"/>
                </a:solidFill>
                <a:latin typeface="Segoe UI Semilight" panose="020B0402040204020203" pitchFamily="34" charset="0"/>
                <a:cs typeface="Segoe UI Semilight" panose="020B0402040204020203" pitchFamily="34" charset="0"/>
              </a:rPr>
              <a:t> </a:t>
            </a:r>
            <a:r>
              <a:rPr lang="en-US" sz="2000" b="1" u="sng">
                <a:solidFill>
                  <a:srgbClr val="1A1A1A"/>
                </a:solidFill>
                <a:latin typeface="Segoe UI Semibold" panose="020B0702040204020203" pitchFamily="34" charset="0"/>
                <a:cs typeface="Segoe UI Semibold" panose="020B0702040204020203" pitchFamily="34" charset="0"/>
              </a:rPr>
              <a:t>intent</a:t>
            </a:r>
            <a:r>
              <a:rPr lang="en-US" sz="2000" b="1">
                <a:solidFill>
                  <a:srgbClr val="1A1A1A"/>
                </a:solidFill>
                <a:latin typeface="Segoe UI Semilight" panose="020B0402040204020203" pitchFamily="34" charset="0"/>
                <a:cs typeface="Segoe UI Semilight" panose="020B0402040204020203" pitchFamily="34" charset="0"/>
              </a:rPr>
              <a:t> </a:t>
            </a:r>
            <a:r>
              <a:rPr lang="en-US" sz="2000">
                <a:solidFill>
                  <a:srgbClr val="1A1A1A"/>
                </a:solidFill>
                <a:latin typeface="Segoe UI Semilight" panose="020B0402040204020203" pitchFamily="34" charset="0"/>
                <a:cs typeface="Segoe UI Semilight" panose="020B0402040204020203" pitchFamily="34" charset="0"/>
              </a:rPr>
              <a:t>of that object. </a:t>
            </a:r>
          </a:p>
          <a:p>
            <a:pPr defTabSz="1088232">
              <a:defRPr/>
            </a:pPr>
            <a:endParaRPr lang="en-US" sz="2000">
              <a:solidFill>
                <a:srgbClr val="1A1A1A"/>
              </a:solidFill>
              <a:latin typeface="Segoe UI Semilight" panose="020B0402040204020203" pitchFamily="34" charset="0"/>
              <a:cs typeface="Segoe UI Semilight" panose="020B0402040204020203" pitchFamily="34" charset="0"/>
            </a:endParaRPr>
          </a:p>
          <a:p>
            <a:pPr defTabSz="1088232">
              <a:defRPr/>
            </a:pPr>
            <a:r>
              <a:rPr lang="en-US" sz="2000">
                <a:solidFill>
                  <a:srgbClr val="1A1A1A"/>
                </a:solidFill>
                <a:latin typeface="Segoe UI Semilight" panose="020B0402040204020203" pitchFamily="34" charset="0"/>
                <a:cs typeface="Segoe UI Semilight" panose="020B0402040204020203" pitchFamily="34" charset="0"/>
              </a:rPr>
              <a:t>For example, from the CDM metadata applications can know “address1City” attribute is indicating a </a:t>
            </a:r>
            <a:r>
              <a:rPr lang="en-US" sz="2000" b="1" u="sng">
                <a:solidFill>
                  <a:srgbClr val="1A1A1A"/>
                </a:solidFill>
                <a:latin typeface="Segoe UI Semibold" panose="020B0702040204020203" pitchFamily="34" charset="0"/>
                <a:cs typeface="Segoe UI Semibold" panose="020B0702040204020203" pitchFamily="34" charset="0"/>
              </a:rPr>
              <a:t>geographical</a:t>
            </a:r>
            <a:r>
              <a:rPr lang="en-US" sz="2000" b="1" u="sng">
                <a:solidFill>
                  <a:srgbClr val="1A1A1A"/>
                </a:solidFill>
                <a:latin typeface="Segoe UI Semilight" panose="020B0402040204020203" pitchFamily="34" charset="0"/>
                <a:cs typeface="Segoe UI Semilight" panose="020B0402040204020203" pitchFamily="34" charset="0"/>
              </a:rPr>
              <a:t> </a:t>
            </a:r>
            <a:r>
              <a:rPr lang="en-US" sz="2000" b="1" u="sng">
                <a:solidFill>
                  <a:srgbClr val="1A1A1A"/>
                </a:solidFill>
                <a:latin typeface="Segoe UI Semibold" panose="020B0702040204020203" pitchFamily="34" charset="0"/>
                <a:cs typeface="Segoe UI Semibold" panose="020B0702040204020203" pitchFamily="34" charset="0"/>
              </a:rPr>
              <a:t>location</a:t>
            </a:r>
            <a:r>
              <a:rPr lang="en-US" sz="2000">
                <a:solidFill>
                  <a:srgbClr val="1A1A1A"/>
                </a:solidFill>
                <a:latin typeface="Segoe UI Semilight" panose="020B0402040204020203" pitchFamily="34" charset="0"/>
                <a:cs typeface="Segoe UI Semilight" panose="020B0402040204020203" pitchFamily="34" charset="0"/>
              </a:rPr>
              <a:t> and can show the value on a map.</a:t>
            </a:r>
          </a:p>
          <a:p>
            <a:pPr defTabSz="1088232">
              <a:defRPr/>
            </a:pPr>
            <a:endParaRPr lang="en-US" sz="2000">
              <a:solidFill>
                <a:srgbClr val="1A1A1A"/>
              </a:solidFill>
              <a:latin typeface="Segoe UI Semilight" panose="020B0402040204020203" pitchFamily="34" charset="0"/>
              <a:cs typeface="Segoe UI Semilight" panose="020B0402040204020203" pitchFamily="34" charset="0"/>
            </a:endParaRPr>
          </a:p>
          <a:p>
            <a:pPr defTabSz="1088232">
              <a:defRPr/>
            </a:pPr>
            <a:r>
              <a:rPr lang="en-US" sz="2000">
                <a:solidFill>
                  <a:srgbClr val="1A1A1A"/>
                </a:solidFill>
                <a:latin typeface="Segoe UI Semilight" panose="020B0402040204020203" pitchFamily="34" charset="0"/>
                <a:cs typeface="Segoe UI Semilight" panose="020B0402040204020203" pitchFamily="34" charset="0"/>
              </a:rPr>
              <a:t>This metadata can also be used for </a:t>
            </a:r>
            <a:r>
              <a:rPr lang="en-US" sz="2000" b="1" u="sng">
                <a:solidFill>
                  <a:srgbClr val="1A1A1A"/>
                </a:solidFill>
                <a:latin typeface="Segoe UI Semibold" panose="020B0702040204020203" pitchFamily="34" charset="0"/>
                <a:cs typeface="Segoe UI Semibold" panose="020B0702040204020203" pitchFamily="34" charset="0"/>
              </a:rPr>
              <a:t>intelligent</a:t>
            </a:r>
            <a:r>
              <a:rPr lang="en-US" sz="2000" b="1" u="sng">
                <a:solidFill>
                  <a:srgbClr val="1A1A1A"/>
                </a:solidFill>
                <a:latin typeface="Segoe UI Semilight" panose="020B0402040204020203" pitchFamily="34" charset="0"/>
                <a:cs typeface="Segoe UI Semilight" panose="020B0402040204020203" pitchFamily="34" charset="0"/>
              </a:rPr>
              <a:t> </a:t>
            </a:r>
            <a:r>
              <a:rPr lang="en-US" sz="2000" b="1" u="sng">
                <a:solidFill>
                  <a:srgbClr val="1A1A1A"/>
                </a:solidFill>
                <a:latin typeface="Segoe UI Semibold" panose="020B0702040204020203" pitchFamily="34" charset="0"/>
                <a:cs typeface="Segoe UI Semibold" panose="020B0702040204020203" pitchFamily="34" charset="0"/>
              </a:rPr>
              <a:t>actions</a:t>
            </a:r>
            <a:r>
              <a:rPr lang="en-US" sz="2000">
                <a:solidFill>
                  <a:srgbClr val="1A1A1A"/>
                </a:solidFill>
                <a:latin typeface="Segoe UI Semilight" panose="020B0402040204020203" pitchFamily="34" charset="0"/>
                <a:cs typeface="Segoe UI Semilight" panose="020B0402040204020203" pitchFamily="34" charset="0"/>
              </a:rPr>
              <a:t>, such as running sentiment analysis or language detection over a “</a:t>
            </a:r>
            <a:r>
              <a:rPr lang="en-US" sz="2000" err="1">
                <a:solidFill>
                  <a:srgbClr val="1A1A1A"/>
                </a:solidFill>
                <a:latin typeface="Segoe UI Semilight" panose="020B0402040204020203" pitchFamily="34" charset="0"/>
                <a:cs typeface="Segoe UI Semilight" panose="020B0402040204020203" pitchFamily="34" charset="0"/>
              </a:rPr>
              <a:t>surveyResponse</a:t>
            </a:r>
            <a:r>
              <a:rPr lang="en-US" sz="2000">
                <a:solidFill>
                  <a:srgbClr val="1A1A1A"/>
                </a:solidFill>
                <a:latin typeface="Segoe UI Semilight" panose="020B0402040204020203" pitchFamily="34" charset="0"/>
                <a:cs typeface="Segoe UI Semilight" panose="020B0402040204020203" pitchFamily="34" charset="0"/>
              </a:rPr>
              <a:t>” column.</a:t>
            </a:r>
          </a:p>
        </p:txBody>
      </p:sp>
      <p:sp>
        <p:nvSpPr>
          <p:cNvPr id="101" name="Title 16">
            <a:extLst>
              <a:ext uri="{FF2B5EF4-FFF2-40B4-BE49-F238E27FC236}">
                <a16:creationId xmlns:a16="http://schemas.microsoft.com/office/drawing/2014/main" id="{0F114D45-5F7E-46EA-8E07-29CAF5E3121E}"/>
              </a:ext>
            </a:extLst>
          </p:cNvPr>
          <p:cNvSpPr>
            <a:spLocks noGrp="1"/>
          </p:cNvSpPr>
          <p:nvPr>
            <p:ph type="title"/>
          </p:nvPr>
        </p:nvSpPr>
        <p:spPr>
          <a:xfrm>
            <a:off x="91726" y="111805"/>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Traits &amp; Semantic Metadata</a:t>
            </a:r>
          </a:p>
        </p:txBody>
      </p:sp>
      <p:sp>
        <p:nvSpPr>
          <p:cNvPr id="67" name="Rectangle 66">
            <a:extLst>
              <a:ext uri="{FF2B5EF4-FFF2-40B4-BE49-F238E27FC236}">
                <a16:creationId xmlns:a16="http://schemas.microsoft.com/office/drawing/2014/main" id="{7628739E-756C-4BE9-B488-6A41F444F5AF}"/>
              </a:ext>
            </a:extLst>
          </p:cNvPr>
          <p:cNvSpPr/>
          <p:nvPr/>
        </p:nvSpPr>
        <p:spPr>
          <a:xfrm>
            <a:off x="6208295" y="995825"/>
            <a:ext cx="5983705" cy="3977228"/>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53E90844-AC2C-4985-A21D-F41A9D21284B}"/>
              </a:ext>
            </a:extLst>
          </p:cNvPr>
          <p:cNvSpPr/>
          <p:nvPr/>
        </p:nvSpPr>
        <p:spPr>
          <a:xfrm>
            <a:off x="6432191" y="1202620"/>
            <a:ext cx="5759810" cy="36039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54F364F0-B699-4ED6-9914-1E5D7688FEBC}"/>
              </a:ext>
            </a:extLst>
          </p:cNvPr>
          <p:cNvSpPr txBox="1"/>
          <p:nvPr/>
        </p:nvSpPr>
        <p:spPr>
          <a:xfrm>
            <a:off x="6561800" y="1145470"/>
            <a:ext cx="1206631"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Core</a:t>
            </a:r>
          </a:p>
        </p:txBody>
      </p:sp>
      <p:sp>
        <p:nvSpPr>
          <p:cNvPr id="78" name="TextBox 77">
            <a:extLst>
              <a:ext uri="{FF2B5EF4-FFF2-40B4-BE49-F238E27FC236}">
                <a16:creationId xmlns:a16="http://schemas.microsoft.com/office/drawing/2014/main" id="{8BF51D21-79F4-418D-90F0-3593B1483073}"/>
              </a:ext>
            </a:extLst>
          </p:cNvPr>
          <p:cNvSpPr txBox="1"/>
          <p:nvPr/>
        </p:nvSpPr>
        <p:spPr>
          <a:xfrm>
            <a:off x="6561799" y="1636467"/>
            <a:ext cx="2119957" cy="2923877"/>
          </a:xfrm>
          <a:prstGeom prst="rect">
            <a:avLst/>
          </a:prstGeom>
          <a:solidFill>
            <a:srgbClr val="DAE3F3"/>
          </a:solid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Description: </a:t>
            </a: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Business that represents a customer or potential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Attributes:</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accountId</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accountRatingCode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address1City</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err="1">
                <a:ln>
                  <a:noFill/>
                </a:ln>
                <a:solidFill>
                  <a:prstClr val="black">
                    <a:lumMod val="75000"/>
                    <a:lumOff val="25000"/>
                  </a:prstClr>
                </a:solidFill>
                <a:effectLst/>
                <a:uLnTx/>
                <a:uFillTx/>
                <a:latin typeface="Calibri" panose="020F0502020204030204"/>
                <a:ea typeface="+mn-ea"/>
                <a:cs typeface="+mn-cs"/>
              </a:rPr>
              <a:t>creditLimit</a:t>
            </a: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name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t>
            </a:r>
          </a:p>
        </p:txBody>
      </p:sp>
      <p:sp>
        <p:nvSpPr>
          <p:cNvPr id="12" name="Rectangle 11">
            <a:extLst>
              <a:ext uri="{FF2B5EF4-FFF2-40B4-BE49-F238E27FC236}">
                <a16:creationId xmlns:a16="http://schemas.microsoft.com/office/drawing/2014/main" id="{54102718-1002-4ABC-BF55-E412ED113A5E}"/>
              </a:ext>
            </a:extLst>
          </p:cNvPr>
          <p:cNvSpPr/>
          <p:nvPr/>
        </p:nvSpPr>
        <p:spPr>
          <a:xfrm>
            <a:off x="7727664" y="4372190"/>
            <a:ext cx="1663699" cy="2356934"/>
          </a:xfrm>
          <a:prstGeom prst="rect">
            <a:avLst/>
          </a:prstGeom>
          <a:solidFill>
            <a:srgbClr val="17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ight Brace 3">
            <a:extLst>
              <a:ext uri="{FF2B5EF4-FFF2-40B4-BE49-F238E27FC236}">
                <a16:creationId xmlns:a16="http://schemas.microsoft.com/office/drawing/2014/main" id="{561A34D3-920B-4051-834F-341ADA3C1828}"/>
              </a:ext>
            </a:extLst>
          </p:cNvPr>
          <p:cNvSpPr/>
          <p:nvPr/>
        </p:nvSpPr>
        <p:spPr>
          <a:xfrm rot="10800000">
            <a:off x="8341895" y="2501345"/>
            <a:ext cx="682838" cy="1761727"/>
          </a:xfrm>
          <a:prstGeom prst="rightBrace">
            <a:avLst>
              <a:gd name="adj1" fmla="val 2663"/>
              <a:gd name="adj2" fmla="val 28624"/>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Callout: Bent Line 19">
            <a:extLst>
              <a:ext uri="{FF2B5EF4-FFF2-40B4-BE49-F238E27FC236}">
                <a16:creationId xmlns:a16="http://schemas.microsoft.com/office/drawing/2014/main" id="{BEEB2D95-122A-4268-A06F-E0016FE5CF4F}"/>
              </a:ext>
            </a:extLst>
          </p:cNvPr>
          <p:cNvSpPr/>
          <p:nvPr/>
        </p:nvSpPr>
        <p:spPr>
          <a:xfrm>
            <a:off x="8962431" y="1189175"/>
            <a:ext cx="2391369" cy="2902490"/>
          </a:xfrm>
          <a:prstGeom prst="borderCallout2">
            <a:avLst>
              <a:gd name="adj1" fmla="val 18750"/>
              <a:gd name="adj2" fmla="val -8333"/>
              <a:gd name="adj3" fmla="val 18750"/>
              <a:gd name="adj4" fmla="val -16667"/>
              <a:gd name="adj5" fmla="val 72516"/>
              <a:gd name="adj6" fmla="val -2597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address1City</a:t>
            </a:r>
            <a:endParaRPr kumimoji="0" lang="en-US" sz="1400" b="1"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endParaRPr>
          </a:p>
          <a:p>
            <a:pPr marL="285750" lvl="0" indent="-285750">
              <a:buFont typeface="Arial" panose="020B0604020202020204" pitchFamily="34" charset="0"/>
              <a:buChar char="•"/>
              <a:defRPr/>
            </a:pPr>
            <a:r>
              <a:rPr lang="en-US" sz="1400" err="1">
                <a:solidFill>
                  <a:prstClr val="black">
                    <a:lumMod val="85000"/>
                    <a:lumOff val="15000"/>
                  </a:prstClr>
                </a:solidFill>
                <a:latin typeface="Calibri" panose="020F0502020204030204"/>
              </a:rPr>
              <a:t>is.dataFormat.character</a:t>
            </a:r>
            <a:endParaRPr lang="en-US" sz="1400">
              <a:solidFill>
                <a:prstClr val="black">
                  <a:lumMod val="85000"/>
                  <a:lumOff val="15000"/>
                </a:prstClr>
              </a:solidFill>
              <a:latin typeface="Calibri" panose="020F0502020204030204"/>
            </a:endParaRPr>
          </a:p>
          <a:p>
            <a:pPr marL="285750" lvl="0" indent="-285750">
              <a:buFont typeface="Arial" panose="020B0604020202020204" pitchFamily="34" charset="0"/>
              <a:buChar char="•"/>
              <a:defRPr/>
            </a:pPr>
            <a:r>
              <a:rPr lang="en-US" sz="1400" err="1">
                <a:solidFill>
                  <a:prstClr val="black">
                    <a:lumMod val="85000"/>
                    <a:lumOff val="15000"/>
                  </a:prstClr>
                </a:solidFill>
                <a:latin typeface="Calibri" panose="020F0502020204030204"/>
              </a:rPr>
              <a:t>is.dataFormat.big</a:t>
            </a:r>
            <a:endParaRPr lang="en-US" sz="1400">
              <a:solidFill>
                <a:prstClr val="black">
                  <a:lumMod val="85000"/>
                  <a:lumOff val="15000"/>
                </a:prstClr>
              </a:solidFill>
              <a:latin typeface="Calibri" panose="020F0502020204030204"/>
            </a:endParaRPr>
          </a:p>
          <a:p>
            <a:pPr marL="285750" lvl="0" indent="-285750">
              <a:buFont typeface="Arial" panose="020B0604020202020204" pitchFamily="34" charset="0"/>
              <a:buChar char="•"/>
              <a:defRPr/>
            </a:pPr>
            <a:r>
              <a:rPr lang="en-US" sz="1400" err="1">
                <a:solidFill>
                  <a:prstClr val="black">
                    <a:lumMod val="85000"/>
                    <a:lumOff val="15000"/>
                  </a:prstClr>
                </a:solidFill>
                <a:latin typeface="Calibri" panose="020F0502020204030204"/>
              </a:rPr>
              <a:t>means.location.city</a:t>
            </a:r>
            <a:endParaRPr lang="en-US" sz="1400">
              <a:solidFill>
                <a:prstClr val="black">
                  <a:lumMod val="85000"/>
                  <a:lumOff val="15000"/>
                </a:prstClr>
              </a:solidFill>
              <a:latin typeface="Calibri" panose="020F0502020204030204"/>
            </a:endParaRPr>
          </a:p>
          <a:p>
            <a:pPr marL="285750" lvl="0" indent="-285750">
              <a:buFont typeface="Arial" panose="020B0604020202020204" pitchFamily="34" charset="0"/>
              <a:buChar char="•"/>
              <a:defRPr/>
            </a:pPr>
            <a:r>
              <a:rPr lang="en-US" sz="1400" err="1">
                <a:solidFill>
                  <a:prstClr val="black">
                    <a:lumMod val="85000"/>
                    <a:lumOff val="15000"/>
                  </a:prstClr>
                </a:solidFill>
                <a:latin typeface="Calibri" panose="020F0502020204030204"/>
              </a:rPr>
              <a:t>is.localized.describedAs</a:t>
            </a:r>
            <a:endParaRPr lang="en-US" sz="1400">
              <a:solidFill>
                <a:prstClr val="black">
                  <a:lumMod val="85000"/>
                  <a:lumOff val="15000"/>
                </a:prstClr>
              </a:solidFill>
              <a:latin typeface="Calibri" panose="020F0502020204030204"/>
            </a:endParaRPr>
          </a:p>
          <a:p>
            <a:pPr marL="285750" lvl="0" indent="-285750">
              <a:buFont typeface="Arial" panose="020B0604020202020204" pitchFamily="34" charset="0"/>
              <a:buChar char="•"/>
              <a:defRPr/>
            </a:pPr>
            <a:r>
              <a:rPr lang="en-US" sz="1400" err="1">
                <a:solidFill>
                  <a:prstClr val="black">
                    <a:lumMod val="85000"/>
                    <a:lumOff val="15000"/>
                  </a:prstClr>
                </a:solidFill>
                <a:latin typeface="Calibri" panose="020F0502020204030204"/>
              </a:rPr>
              <a:t>is.nullable</a:t>
            </a:r>
            <a:endParaRPr lang="en-US" sz="1400">
              <a:solidFill>
                <a:prstClr val="black">
                  <a:lumMod val="85000"/>
                  <a:lumOff val="15000"/>
                </a:prstClr>
              </a:solidFill>
              <a:latin typeface="Calibri" panose="020F0502020204030204"/>
            </a:endParaRPr>
          </a:p>
          <a:p>
            <a:pPr marL="285750" lvl="0" indent="-285750">
              <a:buFont typeface="Arial" panose="020B0604020202020204" pitchFamily="34" charset="0"/>
              <a:buChar char="•"/>
              <a:defRPr/>
            </a:pPr>
            <a:r>
              <a:rPr lang="en-US" sz="1400" err="1">
                <a:solidFill>
                  <a:prstClr val="black">
                    <a:lumMod val="85000"/>
                    <a:lumOff val="15000"/>
                  </a:prstClr>
                </a:solidFill>
                <a:latin typeface="Calibri" panose="020F0502020204030204"/>
              </a:rPr>
              <a:t>is.constrained</a:t>
            </a:r>
            <a:endParaRPr lang="en-US" sz="1400">
              <a:solidFill>
                <a:prstClr val="black">
                  <a:lumMod val="85000"/>
                  <a:lumOff val="15000"/>
                </a:prstClr>
              </a:solidFill>
              <a:latin typeface="Calibri" panose="020F0502020204030204"/>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prstClr val="black">
                    <a:lumMod val="85000"/>
                    <a:lumOff val="15000"/>
                  </a:prstClr>
                </a:solidFill>
                <a:effectLst/>
                <a:uLnTx/>
                <a:uFillTx/>
                <a:latin typeface="Calibri" panose="020F0502020204030204"/>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CDA4B27-D2CD-41BA-A43A-44E8DCB1E1FA}"/>
              </a:ext>
            </a:extLst>
          </p:cNvPr>
          <p:cNvSpPr/>
          <p:nvPr/>
        </p:nvSpPr>
        <p:spPr>
          <a:xfrm>
            <a:off x="7727664" y="4369119"/>
            <a:ext cx="1663699" cy="2356934"/>
          </a:xfrm>
          <a:prstGeom prst="rect">
            <a:avLst/>
          </a:prstGeom>
          <a:solidFill>
            <a:srgbClr val="17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2" name="Table 21">
            <a:extLst>
              <a:ext uri="{FF2B5EF4-FFF2-40B4-BE49-F238E27FC236}">
                <a16:creationId xmlns:a16="http://schemas.microsoft.com/office/drawing/2014/main" id="{EED43710-C7B9-49DB-8401-42F27BE1911E}"/>
              </a:ext>
            </a:extLst>
          </p:cNvPr>
          <p:cNvGraphicFramePr>
            <a:graphicFrameLocks noGrp="1"/>
          </p:cNvGraphicFramePr>
          <p:nvPr/>
        </p:nvGraphicFramePr>
        <p:xfrm>
          <a:off x="7863812" y="4666388"/>
          <a:ext cx="1408266" cy="1935204"/>
        </p:xfrm>
        <a:graphic>
          <a:graphicData uri="http://schemas.openxmlformats.org/drawingml/2006/table">
            <a:tbl>
              <a:tblPr firstRow="1" bandRow="1">
                <a:tableStyleId>{2D5ABB26-0587-4C30-8999-92F81FD0307C}</a:tableStyleId>
              </a:tblPr>
              <a:tblGrid>
                <a:gridCol w="1408266">
                  <a:extLst>
                    <a:ext uri="{9D8B030D-6E8A-4147-A177-3AD203B41FA5}">
                      <a16:colId xmlns:a16="http://schemas.microsoft.com/office/drawing/2014/main" val="1929558509"/>
                    </a:ext>
                  </a:extLst>
                </a:gridCol>
              </a:tblGrid>
              <a:tr h="876048">
                <a:tc>
                  <a:txBody>
                    <a:bodyPr/>
                    <a:lstStyle/>
                    <a:p>
                      <a:r>
                        <a:rPr lang="en-US" sz="1400" err="1"/>
                        <a:t>Litware</a:t>
                      </a:r>
                      <a:endParaRPr lang="en-US" sz="1400"/>
                    </a:p>
                    <a:p>
                      <a:r>
                        <a:rPr lang="en-US" sz="1050">
                          <a:solidFill>
                            <a:srgbClr val="0070C0"/>
                          </a:solidFill>
                        </a:rPr>
                        <a:t>Sydney, AU</a:t>
                      </a:r>
                    </a:p>
                    <a:p>
                      <a:r>
                        <a:rPr lang="en-US" sz="1050">
                          <a:solidFill>
                            <a:schemeClr val="tx1">
                              <a:lumMod val="75000"/>
                              <a:lumOff val="25000"/>
                            </a:schemeClr>
                          </a:solidFill>
                        </a:rPr>
                        <a:t>Rating: </a:t>
                      </a:r>
                      <a:r>
                        <a:rPr lang="en-US" sz="1050">
                          <a:solidFill>
                            <a:schemeClr val="tx1">
                              <a:lumMod val="75000"/>
                              <a:lumOff val="25000"/>
                            </a:schemeClr>
                          </a:solidFill>
                          <a:sym typeface="Wingdings" panose="05000000000000000000" pitchFamily="2" charset="2"/>
                        </a:rPr>
                        <a:t></a:t>
                      </a:r>
                    </a:p>
                    <a:p>
                      <a:endParaRPr lang="en-US" sz="900">
                        <a:solidFill>
                          <a:srgbClr val="0070C0"/>
                        </a:solidFill>
                      </a:endParaRPr>
                    </a:p>
                    <a:p>
                      <a:endParaRPr lang="en-US" sz="900">
                        <a:solidFill>
                          <a:srgbClr val="0070C0"/>
                        </a:solidFill>
                      </a:endParaRP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3277672"/>
                  </a:ext>
                </a:extLst>
              </a:tr>
              <a:tr h="345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solidFill>
                          <a:srgbClr val="0070C0"/>
                        </a:solidFill>
                      </a:endParaRP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5311517"/>
                  </a:ext>
                </a:extLst>
              </a:tr>
              <a:tr h="345348">
                <a:tc>
                  <a:txBody>
                    <a:bodyPr/>
                    <a:lstStyle/>
                    <a:p>
                      <a:endParaRPr lang="en-US" sz="900">
                        <a:solidFill>
                          <a:srgbClr val="0070C0"/>
                        </a:solidFill>
                      </a:endParaRPr>
                    </a:p>
                  </a:txBody>
                  <a:tcP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2650837"/>
                  </a:ext>
                </a:extLst>
              </a:tr>
              <a:tr h="345348">
                <a:tc>
                  <a:txBody>
                    <a:bodyPr/>
                    <a:lstStyle/>
                    <a:p>
                      <a:endParaRPr lang="en-US" sz="900">
                        <a:solidFill>
                          <a:srgbClr val="0070C0"/>
                        </a:solidFill>
                      </a:endParaRPr>
                    </a:p>
                  </a:txBody>
                  <a:tcPr>
                    <a:lnT w="6350" cap="flat" cmpd="sng" algn="ctr">
                      <a:solidFill>
                        <a:schemeClr val="tx1">
                          <a:lumMod val="50000"/>
                          <a:lumOff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482084257"/>
                  </a:ext>
                </a:extLst>
              </a:tr>
            </a:tbl>
          </a:graphicData>
        </a:graphic>
      </p:graphicFrame>
      <p:pic>
        <p:nvPicPr>
          <p:cNvPr id="23" name="Picture 2" descr="Dynamics 365">
            <a:hlinkClick r:id="rId3"/>
            <a:extLst>
              <a:ext uri="{FF2B5EF4-FFF2-40B4-BE49-F238E27FC236}">
                <a16:creationId xmlns:a16="http://schemas.microsoft.com/office/drawing/2014/main" id="{E32D73CE-7C39-45D8-AD9F-60E3B34C1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363" y="4377718"/>
            <a:ext cx="286923" cy="28692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DCE11EB-C2D2-4CA6-B622-9B03A5001F5A}"/>
              </a:ext>
            </a:extLst>
          </p:cNvPr>
          <p:cNvSpPr txBox="1"/>
          <p:nvPr/>
        </p:nvSpPr>
        <p:spPr>
          <a:xfrm>
            <a:off x="8079090" y="4356652"/>
            <a:ext cx="9456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Accounts</a:t>
            </a:r>
          </a:p>
        </p:txBody>
      </p:sp>
      <p:pic>
        <p:nvPicPr>
          <p:cNvPr id="25" name="Picture 24">
            <a:extLst>
              <a:ext uri="{FF2B5EF4-FFF2-40B4-BE49-F238E27FC236}">
                <a16:creationId xmlns:a16="http://schemas.microsoft.com/office/drawing/2014/main" id="{7124FB85-9CCC-4231-A959-DD749D167ECB}"/>
              </a:ext>
            </a:extLst>
          </p:cNvPr>
          <p:cNvPicPr>
            <a:picLocks noChangeAspect="1"/>
          </p:cNvPicPr>
          <p:nvPr/>
        </p:nvPicPr>
        <p:blipFill>
          <a:blip r:embed="rId5"/>
          <a:stretch>
            <a:fillRect/>
          </a:stretch>
        </p:blipFill>
        <p:spPr>
          <a:xfrm>
            <a:off x="7863812" y="5414000"/>
            <a:ext cx="1414661" cy="1164479"/>
          </a:xfrm>
          <a:prstGeom prst="rect">
            <a:avLst/>
          </a:prstGeom>
        </p:spPr>
      </p:pic>
    </p:spTree>
    <p:extLst>
      <p:ext uri="{BB962C8B-B14F-4D97-AF65-F5344CB8AC3E}">
        <p14:creationId xmlns:p14="http://schemas.microsoft.com/office/powerpoint/2010/main" val="7929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5" y="0"/>
            <a:ext cx="11593659" cy="796925"/>
          </a:xfrm>
        </p:spPr>
        <p:txBody>
          <a:bodyPr/>
          <a:lstStyle/>
          <a:p>
            <a:pPr lvl="0">
              <a:lnSpc>
                <a:spcPct val="100000"/>
              </a:lnSpc>
              <a:spcBef>
                <a:spcPts val="0"/>
              </a:spcBef>
              <a:defRPr/>
            </a:pPr>
            <a:r>
              <a:rPr lang="en-US" b="1">
                <a:ea typeface="Calibri" panose="020F0502020204030204" pitchFamily="34" charset="0"/>
              </a:rPr>
              <a:t>Guiding Principles </a:t>
            </a:r>
          </a:p>
        </p:txBody>
      </p:sp>
      <p:sp>
        <p:nvSpPr>
          <p:cNvPr id="3" name="Slide Number Placeholder 2"/>
          <p:cNvSpPr>
            <a:spLocks noGrp="1"/>
          </p:cNvSpPr>
          <p:nvPr>
            <p:ph type="sldNum" sz="quarter" idx="12"/>
          </p:nvPr>
        </p:nvSpPr>
        <p:spPr>
          <a:xfrm>
            <a:off x="11849098" y="6404025"/>
            <a:ext cx="342901" cy="365125"/>
          </a:xfrm>
        </p:spPr>
        <p:txBody>
          <a:bodyPr/>
          <a:lstStyle/>
          <a:p>
            <a:fld id="{00DE720E-C72B-42F0-AD69-52D60E3C605E}" type="slidenum">
              <a:rPr lang="en-US" smtClean="0">
                <a:solidFill>
                  <a:srgbClr val="E5E8E8">
                    <a:lumMod val="75000"/>
                  </a:srgbClr>
                </a:solidFill>
              </a:rPr>
              <a:pPr/>
              <a:t>3</a:t>
            </a:fld>
            <a:endParaRPr lang="en-US">
              <a:solidFill>
                <a:srgbClr val="E5E8E8">
                  <a:lumMod val="75000"/>
                </a:srgbClr>
              </a:solidFill>
            </a:endParaRPr>
          </a:p>
        </p:txBody>
      </p:sp>
      <p:sp>
        <p:nvSpPr>
          <p:cNvPr id="5" name="TextBox 4"/>
          <p:cNvSpPr txBox="1"/>
          <p:nvPr/>
        </p:nvSpPr>
        <p:spPr>
          <a:xfrm>
            <a:off x="120195" y="734976"/>
            <a:ext cx="7022597" cy="5601533"/>
          </a:xfrm>
          <a:prstGeom prst="rect">
            <a:avLst/>
          </a:prstGeom>
          <a:noFill/>
          <a:ln w="25400">
            <a:solidFill>
              <a:srgbClr val="0070C0"/>
            </a:solidFill>
          </a:ln>
        </p:spPr>
        <p:txBody>
          <a:bodyPr wrap="square" rtlCol="0">
            <a:spAutoFit/>
          </a:bodyPr>
          <a:lstStyle/>
          <a:p>
            <a:r>
              <a:rPr lang="en-US" sz="2000" b="1" u="sng">
                <a:latin typeface="Segoe UI Light" panose="020B0502040204020203" pitchFamily="34" charset="0"/>
                <a:cs typeface="Segoe UI Light" panose="020B0502040204020203" pitchFamily="34" charset="0"/>
              </a:rPr>
              <a:t>Objectives &amp; Guiding Principles: </a:t>
            </a: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Lead with Business Value for customers and SIs</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Align with Microsoft approach of creating similar Industry Accelerators</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Leverage and extend the work done by Community </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Streamline distribution of the IP/Content </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Extensible Architecture - Start with Utility (SAP/FS), extend for additional SAP/FS (and Dynamics) workloads </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Digital Feedback Loop for customer data </a:t>
            </a:r>
          </a:p>
          <a:p>
            <a:pPr marR="0" lvl="0">
              <a:spcBef>
                <a:spcPts val="0"/>
              </a:spcBef>
              <a:spcAft>
                <a:spcPts val="0"/>
              </a:spcAft>
            </a:pPr>
            <a:endParaRPr lang="en-US" i="1">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i="1">
                <a:latin typeface="Calibri" panose="020F0502020204030204" pitchFamily="34" charset="0"/>
                <a:ea typeface="Times New Roman" panose="02020603050405020304" pitchFamily="18" charset="0"/>
              </a:rPr>
              <a:t>Shared Data Model </a:t>
            </a:r>
          </a:p>
          <a:p>
            <a:pPr marL="800100" lvl="1" indent="-342900">
              <a:buFont typeface="Arial" panose="020B0604020202020204" pitchFamily="34" charset="0"/>
              <a:buChar char="•"/>
            </a:pPr>
            <a:r>
              <a:rPr lang="en-US" i="1">
                <a:latin typeface="Calibri" panose="020F0502020204030204" pitchFamily="34" charset="0"/>
              </a:rPr>
              <a:t>N apps built over shared entities + M data integrations to the entities</a:t>
            </a:r>
          </a:p>
          <a:p>
            <a:pPr marL="800100" lvl="1" indent="-342900">
              <a:buFont typeface="Arial" panose="020B0604020202020204" pitchFamily="34" charset="0"/>
              <a:buChar char="•"/>
            </a:pPr>
            <a:r>
              <a:rPr lang="en-US" i="1">
                <a:latin typeface="Calibri" panose="020F0502020204030204" pitchFamily="34" charset="0"/>
              </a:rPr>
              <a:t>Shared Data Model with rich semantics</a:t>
            </a:r>
            <a:endParaRPr lang="en-US" i="1">
              <a:latin typeface="Calibri" panose="020F0502020204030204" pitchFamily="34" charset="0"/>
              <a:ea typeface="Times New Roman" panose="02020603050405020304" pitchFamily="18" charset="0"/>
            </a:endParaRPr>
          </a:p>
          <a:p>
            <a:endParaRPr lang="en-US" sz="1400">
              <a:latin typeface="Segoe UI Light" panose="020B0502040204020203" pitchFamily="34" charset="0"/>
              <a:cs typeface="Segoe UI Light" panose="020B0502040204020203" pitchFamily="34" charset="0"/>
            </a:endParaRPr>
          </a:p>
        </p:txBody>
      </p:sp>
      <p:sp>
        <p:nvSpPr>
          <p:cNvPr id="10" name="Rectangle 1"/>
          <p:cNvSpPr>
            <a:spLocks noChangeArrowheads="1"/>
          </p:cNvSpPr>
          <p:nvPr/>
        </p:nvSpPr>
        <p:spPr bwMode="auto">
          <a:xfrm>
            <a:off x="304800" y="3323838"/>
            <a:ext cx="59423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773C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 name="Picture 29">
            <a:extLst>
              <a:ext uri="{FF2B5EF4-FFF2-40B4-BE49-F238E27FC236}">
                <a16:creationId xmlns:a16="http://schemas.microsoft.com/office/drawing/2014/main" id="{4F42DBF1-2845-4456-9221-06E9FC64DE20}"/>
              </a:ext>
            </a:extLst>
          </p:cNvPr>
          <p:cNvPicPr>
            <a:picLocks noChangeAspect="1"/>
          </p:cNvPicPr>
          <p:nvPr/>
        </p:nvPicPr>
        <p:blipFill>
          <a:blip r:embed="rId3"/>
          <a:stretch>
            <a:fillRect/>
          </a:stretch>
        </p:blipFill>
        <p:spPr>
          <a:xfrm>
            <a:off x="7196734" y="625046"/>
            <a:ext cx="4875071" cy="4924031"/>
          </a:xfrm>
          <a:prstGeom prst="rect">
            <a:avLst/>
          </a:prstGeom>
        </p:spPr>
      </p:pic>
    </p:spTree>
    <p:extLst>
      <p:ext uri="{BB962C8B-B14F-4D97-AF65-F5344CB8AC3E}">
        <p14:creationId xmlns:p14="http://schemas.microsoft.com/office/powerpoint/2010/main" val="224950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6">
            <a:extLst>
              <a:ext uri="{FF2B5EF4-FFF2-40B4-BE49-F238E27FC236}">
                <a16:creationId xmlns:a16="http://schemas.microsoft.com/office/drawing/2014/main" id="{C09B6858-450D-4637-9549-196A20772844}"/>
              </a:ext>
            </a:extLst>
          </p:cNvPr>
          <p:cNvSpPr txBox="1">
            <a:spLocks/>
          </p:cNvSpPr>
          <p:nvPr/>
        </p:nvSpPr>
        <p:spPr>
          <a:xfrm>
            <a:off x="-6875" y="0"/>
            <a:ext cx="11018520" cy="5539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rPr>
              <a:t>Our Approach </a:t>
            </a:r>
          </a:p>
        </p:txBody>
      </p:sp>
      <p:sp>
        <p:nvSpPr>
          <p:cNvPr id="34" name="Rectangle 33">
            <a:extLst>
              <a:ext uri="{FF2B5EF4-FFF2-40B4-BE49-F238E27FC236}">
                <a16:creationId xmlns:a16="http://schemas.microsoft.com/office/drawing/2014/main" id="{53ED05C7-3848-4DC4-BAC4-49023FA5199E}"/>
              </a:ext>
            </a:extLst>
          </p:cNvPr>
          <p:cNvSpPr/>
          <p:nvPr/>
        </p:nvSpPr>
        <p:spPr>
          <a:xfrm>
            <a:off x="2246822" y="5536835"/>
            <a:ext cx="6302266" cy="401782"/>
          </a:xfrm>
          <a:prstGeom prst="rect">
            <a:avLst/>
          </a:prstGeom>
          <a:solidFill>
            <a:srgbClr val="0070C0"/>
          </a:solidFill>
          <a:ln w="10795"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Microsoft Standard CDM</a:t>
            </a:r>
          </a:p>
        </p:txBody>
      </p:sp>
      <p:sp>
        <p:nvSpPr>
          <p:cNvPr id="35" name="Rectangle 34">
            <a:extLst>
              <a:ext uri="{FF2B5EF4-FFF2-40B4-BE49-F238E27FC236}">
                <a16:creationId xmlns:a16="http://schemas.microsoft.com/office/drawing/2014/main" id="{DC35E7D2-15FE-4ACC-B0A6-31BCC3EE9D0E}"/>
              </a:ext>
            </a:extLst>
          </p:cNvPr>
          <p:cNvSpPr/>
          <p:nvPr/>
        </p:nvSpPr>
        <p:spPr>
          <a:xfrm>
            <a:off x="2246823" y="4125895"/>
            <a:ext cx="1641880" cy="867491"/>
          </a:xfrm>
          <a:prstGeom prst="rect">
            <a:avLst/>
          </a:prstGeom>
          <a:solidFill>
            <a:srgbClr val="2C292A"/>
          </a:solidFill>
          <a:ln w="10795" cap="flat" cmpd="sng" algn="ctr">
            <a:solidFill>
              <a:srgbClr val="2C292A"/>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Industry ISV</a:t>
            </a:r>
          </a:p>
        </p:txBody>
      </p:sp>
      <p:sp>
        <p:nvSpPr>
          <p:cNvPr id="36" name="Rectangle 35">
            <a:extLst>
              <a:ext uri="{FF2B5EF4-FFF2-40B4-BE49-F238E27FC236}">
                <a16:creationId xmlns:a16="http://schemas.microsoft.com/office/drawing/2014/main" id="{F556E58A-9271-4C5A-8D51-53F1785767DF}"/>
              </a:ext>
            </a:extLst>
          </p:cNvPr>
          <p:cNvSpPr/>
          <p:nvPr/>
        </p:nvSpPr>
        <p:spPr>
          <a:xfrm>
            <a:off x="2246823" y="3631246"/>
            <a:ext cx="810484" cy="406975"/>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ISV</a:t>
            </a:r>
          </a:p>
        </p:txBody>
      </p:sp>
      <p:sp>
        <p:nvSpPr>
          <p:cNvPr id="37" name="Rectangle 36">
            <a:extLst>
              <a:ext uri="{FF2B5EF4-FFF2-40B4-BE49-F238E27FC236}">
                <a16:creationId xmlns:a16="http://schemas.microsoft.com/office/drawing/2014/main" id="{0340E7EA-4CFC-43F5-B5DB-D57E9F5804F4}"/>
              </a:ext>
            </a:extLst>
          </p:cNvPr>
          <p:cNvSpPr/>
          <p:nvPr/>
        </p:nvSpPr>
        <p:spPr>
          <a:xfrm>
            <a:off x="3165185" y="3631246"/>
            <a:ext cx="810484" cy="406975"/>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ISV</a:t>
            </a:r>
          </a:p>
        </p:txBody>
      </p:sp>
      <p:sp>
        <p:nvSpPr>
          <p:cNvPr id="38" name="Rectangle 37">
            <a:extLst>
              <a:ext uri="{FF2B5EF4-FFF2-40B4-BE49-F238E27FC236}">
                <a16:creationId xmlns:a16="http://schemas.microsoft.com/office/drawing/2014/main" id="{4E018C0B-F989-4730-B909-75142E2F593A}"/>
              </a:ext>
            </a:extLst>
          </p:cNvPr>
          <p:cNvSpPr/>
          <p:nvPr/>
        </p:nvSpPr>
        <p:spPr>
          <a:xfrm>
            <a:off x="2246823" y="2773462"/>
            <a:ext cx="6302264" cy="333601"/>
          </a:xfrm>
          <a:prstGeom prst="rect">
            <a:avLst/>
          </a:prstGeom>
          <a:solidFill>
            <a:srgbClr val="0078D7"/>
          </a:solidFill>
          <a:ln w="10795" cap="flat" cmpd="sng" algn="ctr">
            <a:solidFill>
              <a:srgbClr val="0078D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SI</a:t>
            </a:r>
          </a:p>
        </p:txBody>
      </p:sp>
      <p:sp>
        <p:nvSpPr>
          <p:cNvPr id="39" name="Rectangle 38">
            <a:extLst>
              <a:ext uri="{FF2B5EF4-FFF2-40B4-BE49-F238E27FC236}">
                <a16:creationId xmlns:a16="http://schemas.microsoft.com/office/drawing/2014/main" id="{EF9DC4CC-A017-46F5-98E5-DEABD8B2B643}"/>
              </a:ext>
            </a:extLst>
          </p:cNvPr>
          <p:cNvSpPr/>
          <p:nvPr/>
        </p:nvSpPr>
        <p:spPr>
          <a:xfrm>
            <a:off x="4083547" y="3631246"/>
            <a:ext cx="810484" cy="406975"/>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ISV</a:t>
            </a:r>
          </a:p>
        </p:txBody>
      </p:sp>
      <p:sp>
        <p:nvSpPr>
          <p:cNvPr id="40" name="Rectangle 39">
            <a:extLst>
              <a:ext uri="{FF2B5EF4-FFF2-40B4-BE49-F238E27FC236}">
                <a16:creationId xmlns:a16="http://schemas.microsoft.com/office/drawing/2014/main" id="{E01DC333-0902-4936-BD6D-C30E2C4B20F6}"/>
              </a:ext>
            </a:extLst>
          </p:cNvPr>
          <p:cNvSpPr/>
          <p:nvPr/>
        </p:nvSpPr>
        <p:spPr>
          <a:xfrm>
            <a:off x="3975669" y="4125895"/>
            <a:ext cx="1803265" cy="867491"/>
          </a:xfrm>
          <a:prstGeom prst="rect">
            <a:avLst/>
          </a:prstGeom>
          <a:solidFill>
            <a:srgbClr val="2C292A"/>
          </a:solidFill>
          <a:ln w="10795" cap="flat" cmpd="sng" algn="ctr">
            <a:solidFill>
              <a:srgbClr val="2C292A"/>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Industry ISV</a:t>
            </a:r>
          </a:p>
        </p:txBody>
      </p:sp>
      <p:sp>
        <p:nvSpPr>
          <p:cNvPr id="41" name="Rectangle 40">
            <a:extLst>
              <a:ext uri="{FF2B5EF4-FFF2-40B4-BE49-F238E27FC236}">
                <a16:creationId xmlns:a16="http://schemas.microsoft.com/office/drawing/2014/main" id="{43A47557-B8B7-4E30-B998-58A22B1B03AE}"/>
              </a:ext>
            </a:extLst>
          </p:cNvPr>
          <p:cNvSpPr/>
          <p:nvPr/>
        </p:nvSpPr>
        <p:spPr>
          <a:xfrm>
            <a:off x="5865900" y="4125895"/>
            <a:ext cx="1783217" cy="867491"/>
          </a:xfrm>
          <a:prstGeom prst="rect">
            <a:avLst/>
          </a:prstGeom>
          <a:solidFill>
            <a:srgbClr val="2C292A"/>
          </a:solidFill>
          <a:ln w="10795" cap="flat" cmpd="sng" algn="ctr">
            <a:solidFill>
              <a:srgbClr val="2C292A"/>
            </a:solidFill>
            <a:prstDash val="solid"/>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Industry ISV</a:t>
            </a:r>
          </a:p>
        </p:txBody>
      </p:sp>
      <p:sp>
        <p:nvSpPr>
          <p:cNvPr id="42" name="Rectangle 41">
            <a:extLst>
              <a:ext uri="{FF2B5EF4-FFF2-40B4-BE49-F238E27FC236}">
                <a16:creationId xmlns:a16="http://schemas.microsoft.com/office/drawing/2014/main" id="{338AB7ED-0C5C-44DB-AB00-D0992F2A18FA}"/>
              </a:ext>
            </a:extLst>
          </p:cNvPr>
          <p:cNvSpPr/>
          <p:nvPr/>
        </p:nvSpPr>
        <p:spPr>
          <a:xfrm>
            <a:off x="5001909" y="3631246"/>
            <a:ext cx="777025" cy="406975"/>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ISV</a:t>
            </a:r>
          </a:p>
        </p:txBody>
      </p:sp>
      <p:sp>
        <p:nvSpPr>
          <p:cNvPr id="43" name="Rectangle 42">
            <a:extLst>
              <a:ext uri="{FF2B5EF4-FFF2-40B4-BE49-F238E27FC236}">
                <a16:creationId xmlns:a16="http://schemas.microsoft.com/office/drawing/2014/main" id="{2DDA546E-BE82-471E-8E80-6C7FACA04915}"/>
              </a:ext>
            </a:extLst>
          </p:cNvPr>
          <p:cNvSpPr/>
          <p:nvPr/>
        </p:nvSpPr>
        <p:spPr>
          <a:xfrm>
            <a:off x="5920270" y="3525142"/>
            <a:ext cx="2628817" cy="513080"/>
          </a:xfrm>
          <a:prstGeom prst="rect">
            <a:avLst/>
          </a:prstGeom>
          <a:solidFill>
            <a:srgbClr val="B2ADAE"/>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4" name="Rectangle 43">
            <a:extLst>
              <a:ext uri="{FF2B5EF4-FFF2-40B4-BE49-F238E27FC236}">
                <a16:creationId xmlns:a16="http://schemas.microsoft.com/office/drawing/2014/main" id="{3AF4C589-B52E-461B-8C7A-C7430093FD65}"/>
              </a:ext>
            </a:extLst>
          </p:cNvPr>
          <p:cNvSpPr/>
          <p:nvPr/>
        </p:nvSpPr>
        <p:spPr>
          <a:xfrm>
            <a:off x="2246822" y="3191540"/>
            <a:ext cx="6302266" cy="333601"/>
          </a:xfrm>
          <a:prstGeom prst="rect">
            <a:avLst/>
          </a:prstGeom>
          <a:solidFill>
            <a:srgbClr val="B2ADAE"/>
          </a:solidFill>
          <a:ln w="10795" cap="flat" cmpd="sng" algn="ctr">
            <a:solidFill>
              <a:srgbClr val="B2AD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AppSource</a:t>
            </a:r>
          </a:p>
        </p:txBody>
      </p:sp>
      <p:sp>
        <p:nvSpPr>
          <p:cNvPr id="45" name="Rectangle 44">
            <a:extLst>
              <a:ext uri="{FF2B5EF4-FFF2-40B4-BE49-F238E27FC236}">
                <a16:creationId xmlns:a16="http://schemas.microsoft.com/office/drawing/2014/main" id="{8ECEBB9A-994D-460F-87FC-5D13CDECBB15}"/>
              </a:ext>
            </a:extLst>
          </p:cNvPr>
          <p:cNvSpPr/>
          <p:nvPr/>
        </p:nvSpPr>
        <p:spPr>
          <a:xfrm>
            <a:off x="2246823" y="5064220"/>
            <a:ext cx="6302266" cy="401781"/>
          </a:xfrm>
          <a:prstGeom prst="rect">
            <a:avLst/>
          </a:prstGeom>
          <a:solidFill>
            <a:srgbClr val="0070C0"/>
          </a:solidFill>
          <a:ln w="10795"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Microsoft Utility (SAP/FS) Solution Accelerator</a:t>
            </a:r>
          </a:p>
        </p:txBody>
      </p:sp>
      <p:sp>
        <p:nvSpPr>
          <p:cNvPr id="47" name="Rectangle 46">
            <a:extLst>
              <a:ext uri="{FF2B5EF4-FFF2-40B4-BE49-F238E27FC236}">
                <a16:creationId xmlns:a16="http://schemas.microsoft.com/office/drawing/2014/main" id="{ABD8B698-E90C-453E-ABA9-BE0E0FE0921F}"/>
              </a:ext>
            </a:extLst>
          </p:cNvPr>
          <p:cNvSpPr/>
          <p:nvPr/>
        </p:nvSpPr>
        <p:spPr>
          <a:xfrm>
            <a:off x="253390" y="3608164"/>
            <a:ext cx="1476176" cy="621913"/>
          </a:xfrm>
          <a:prstGeom prst="rect">
            <a:avLst/>
          </a:prstGeom>
          <a:solidFill>
            <a:srgbClr val="2C292A">
              <a:lumMod val="50000"/>
              <a:lumOff val="50000"/>
            </a:srgbClr>
          </a:solidFill>
          <a:ln w="10795" cap="flat" cmpd="sng" algn="ctr">
            <a:solidFill>
              <a:srgbClr val="2C292A">
                <a:lumMod val="65000"/>
                <a:lumOff val="3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rial"/>
                <a:ea typeface="+mn-ea"/>
                <a:cs typeface="+mn-cs"/>
              </a:rPr>
              <a:t>3</a:t>
            </a:r>
            <a:r>
              <a:rPr kumimoji="0" lang="en-US" sz="1800" b="0" i="0" u="none" strike="noStrike" kern="0" cap="none" spc="0" normalizeH="0" baseline="30000" noProof="0">
                <a:ln>
                  <a:noFill/>
                </a:ln>
                <a:solidFill>
                  <a:prstClr val="white"/>
                </a:solidFill>
                <a:effectLst/>
                <a:uLnTx/>
                <a:uFillTx/>
                <a:latin typeface="Arial"/>
                <a:ea typeface="+mn-ea"/>
                <a:cs typeface="+mn-cs"/>
              </a:rPr>
              <a:t>rd</a:t>
            </a:r>
            <a:r>
              <a:rPr kumimoji="0" lang="en-US" sz="1800" b="0" i="0" u="none" strike="noStrike" kern="0" cap="none" spc="0" normalizeH="0" baseline="0" noProof="0">
                <a:ln>
                  <a:noFill/>
                </a:ln>
                <a:solidFill>
                  <a:prstClr val="white"/>
                </a:solidFill>
                <a:effectLst/>
                <a:uLnTx/>
                <a:uFillTx/>
                <a:latin typeface="Arial"/>
                <a:ea typeface="+mn-ea"/>
                <a:cs typeface="+mn-cs"/>
              </a:rPr>
              <a:t> Party Connectors</a:t>
            </a:r>
          </a:p>
        </p:txBody>
      </p:sp>
      <p:cxnSp>
        <p:nvCxnSpPr>
          <p:cNvPr id="48" name="Connector: Elbow 47">
            <a:extLst>
              <a:ext uri="{FF2B5EF4-FFF2-40B4-BE49-F238E27FC236}">
                <a16:creationId xmlns:a16="http://schemas.microsoft.com/office/drawing/2014/main" id="{D4117FE9-8C7C-4A06-BC23-8425AFF2A997}"/>
              </a:ext>
            </a:extLst>
          </p:cNvPr>
          <p:cNvCxnSpPr>
            <a:cxnSpLocks/>
            <a:stCxn id="47" idx="3"/>
            <a:endCxn id="45" idx="1"/>
          </p:cNvCxnSpPr>
          <p:nvPr/>
        </p:nvCxnSpPr>
        <p:spPr>
          <a:xfrm>
            <a:off x="1729566" y="3919121"/>
            <a:ext cx="517257" cy="1345990"/>
          </a:xfrm>
          <a:prstGeom prst="bentConnector3">
            <a:avLst/>
          </a:prstGeom>
          <a:noFill/>
          <a:ln w="9525" cap="flat" cmpd="sng" algn="ctr">
            <a:solidFill>
              <a:srgbClr val="D83B01"/>
            </a:solidFill>
            <a:prstDash val="solid"/>
            <a:headEnd type="triangle"/>
            <a:tailEnd type="triangle"/>
          </a:ln>
          <a:effectLst/>
        </p:spPr>
      </p:cxnSp>
      <p:cxnSp>
        <p:nvCxnSpPr>
          <p:cNvPr id="49" name="Connector: Elbow 48">
            <a:extLst>
              <a:ext uri="{FF2B5EF4-FFF2-40B4-BE49-F238E27FC236}">
                <a16:creationId xmlns:a16="http://schemas.microsoft.com/office/drawing/2014/main" id="{EF0DF171-35BE-4102-9521-5937732DDAAE}"/>
              </a:ext>
            </a:extLst>
          </p:cNvPr>
          <p:cNvCxnSpPr>
            <a:cxnSpLocks/>
            <a:stCxn id="47" idx="3"/>
            <a:endCxn id="35" idx="1"/>
          </p:cNvCxnSpPr>
          <p:nvPr/>
        </p:nvCxnSpPr>
        <p:spPr>
          <a:xfrm>
            <a:off x="1729566" y="3919121"/>
            <a:ext cx="517257" cy="640520"/>
          </a:xfrm>
          <a:prstGeom prst="bentConnector3">
            <a:avLst>
              <a:gd name="adj1" fmla="val 50000"/>
            </a:avLst>
          </a:prstGeom>
          <a:noFill/>
          <a:ln w="9525" cap="flat" cmpd="sng" algn="ctr">
            <a:solidFill>
              <a:srgbClr val="D83B01"/>
            </a:solidFill>
            <a:prstDash val="solid"/>
            <a:headEnd type="triangle"/>
            <a:tailEnd type="triangle"/>
          </a:ln>
          <a:effectLst/>
        </p:spPr>
      </p:cxnSp>
      <p:cxnSp>
        <p:nvCxnSpPr>
          <p:cNvPr id="50" name="Connector: Elbow 49">
            <a:extLst>
              <a:ext uri="{FF2B5EF4-FFF2-40B4-BE49-F238E27FC236}">
                <a16:creationId xmlns:a16="http://schemas.microsoft.com/office/drawing/2014/main" id="{ACBFCAD1-20F1-4CD0-979F-4C5DE0D344B4}"/>
              </a:ext>
            </a:extLst>
          </p:cNvPr>
          <p:cNvCxnSpPr>
            <a:cxnSpLocks/>
            <a:stCxn id="47" idx="3"/>
            <a:endCxn id="36" idx="1"/>
          </p:cNvCxnSpPr>
          <p:nvPr/>
        </p:nvCxnSpPr>
        <p:spPr>
          <a:xfrm flipV="1">
            <a:off x="1729566" y="3834734"/>
            <a:ext cx="517257" cy="84387"/>
          </a:xfrm>
          <a:prstGeom prst="bentConnector3">
            <a:avLst>
              <a:gd name="adj1" fmla="val 50000"/>
            </a:avLst>
          </a:prstGeom>
          <a:noFill/>
          <a:ln w="9525" cap="flat" cmpd="sng" algn="ctr">
            <a:solidFill>
              <a:srgbClr val="D83B01"/>
            </a:solidFill>
            <a:prstDash val="solid"/>
            <a:headEnd type="triangle"/>
            <a:tailEnd type="triangle"/>
          </a:ln>
          <a:effectLst/>
        </p:spPr>
      </p:cxnSp>
      <p:cxnSp>
        <p:nvCxnSpPr>
          <p:cNvPr id="51" name="Connector: Elbow 50">
            <a:extLst>
              <a:ext uri="{FF2B5EF4-FFF2-40B4-BE49-F238E27FC236}">
                <a16:creationId xmlns:a16="http://schemas.microsoft.com/office/drawing/2014/main" id="{DA8421ED-77C9-4BA2-B5EA-EC59E73B5B1F}"/>
              </a:ext>
            </a:extLst>
          </p:cNvPr>
          <p:cNvCxnSpPr>
            <a:cxnSpLocks/>
            <a:stCxn id="47" idx="3"/>
            <a:endCxn id="38" idx="1"/>
          </p:cNvCxnSpPr>
          <p:nvPr/>
        </p:nvCxnSpPr>
        <p:spPr>
          <a:xfrm flipV="1">
            <a:off x="1729566" y="2940263"/>
            <a:ext cx="517257" cy="978858"/>
          </a:xfrm>
          <a:prstGeom prst="bentConnector3">
            <a:avLst>
              <a:gd name="adj1" fmla="val 50000"/>
            </a:avLst>
          </a:prstGeom>
          <a:noFill/>
          <a:ln w="9525" cap="flat" cmpd="sng" algn="ctr">
            <a:solidFill>
              <a:srgbClr val="D83B01"/>
            </a:solidFill>
            <a:prstDash val="solid"/>
            <a:headEnd type="triangle"/>
            <a:tailEnd type="triangle"/>
          </a:ln>
          <a:effectLst/>
        </p:spPr>
      </p:cxnSp>
      <p:sp>
        <p:nvSpPr>
          <p:cNvPr id="52" name="TextBox 51">
            <a:extLst>
              <a:ext uri="{FF2B5EF4-FFF2-40B4-BE49-F238E27FC236}">
                <a16:creationId xmlns:a16="http://schemas.microsoft.com/office/drawing/2014/main" id="{3F0A3F59-46E5-43BC-881A-6004CD7DF6E9}"/>
              </a:ext>
            </a:extLst>
          </p:cNvPr>
          <p:cNvSpPr txBox="1"/>
          <p:nvPr/>
        </p:nvSpPr>
        <p:spPr>
          <a:xfrm>
            <a:off x="9011797" y="2809457"/>
            <a:ext cx="2530234" cy="430887"/>
          </a:xfrm>
          <a:prstGeom prst="rect">
            <a:avLst/>
          </a:prstGeom>
          <a:noFill/>
        </p:spPr>
        <p:txBody>
          <a:bodyPr wrap="square" rtlCol="0">
            <a:spAutoFit/>
          </a:bodyPr>
          <a:lstStyle/>
          <a:p>
            <a:pPr defTabSz="914400">
              <a:defRPr/>
            </a:pPr>
            <a:r>
              <a:rPr lang="en-US" sz="1100" b="1">
                <a:solidFill>
                  <a:srgbClr val="2D2E2D"/>
                </a:solidFill>
                <a:latin typeface="Arial"/>
              </a:rPr>
              <a:t>SIs</a:t>
            </a:r>
            <a:r>
              <a:rPr lang="en-US" sz="1100">
                <a:solidFill>
                  <a:srgbClr val="2D2E2D"/>
                </a:solidFill>
                <a:latin typeface="Arial"/>
              </a:rPr>
              <a:t>:  Package together ISV solutions and customize to deliver</a:t>
            </a:r>
          </a:p>
        </p:txBody>
      </p:sp>
      <p:pic>
        <p:nvPicPr>
          <p:cNvPr id="53" name="Graphic 52" descr="Users">
            <a:extLst>
              <a:ext uri="{FF2B5EF4-FFF2-40B4-BE49-F238E27FC236}">
                <a16:creationId xmlns:a16="http://schemas.microsoft.com/office/drawing/2014/main" id="{AD90A58F-FC7F-4FE6-8ADB-53184E6C9B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5870" y="1646238"/>
            <a:ext cx="914400" cy="914400"/>
          </a:xfrm>
          <a:prstGeom prst="rect">
            <a:avLst/>
          </a:prstGeom>
        </p:spPr>
      </p:pic>
      <p:sp>
        <p:nvSpPr>
          <p:cNvPr id="54" name="TextBox 53">
            <a:extLst>
              <a:ext uri="{FF2B5EF4-FFF2-40B4-BE49-F238E27FC236}">
                <a16:creationId xmlns:a16="http://schemas.microsoft.com/office/drawing/2014/main" id="{E51577B7-68CF-4E58-BFE6-C17107104754}"/>
              </a:ext>
            </a:extLst>
          </p:cNvPr>
          <p:cNvSpPr txBox="1"/>
          <p:nvPr/>
        </p:nvSpPr>
        <p:spPr>
          <a:xfrm>
            <a:off x="4808930" y="2320939"/>
            <a:ext cx="1390124" cy="369332"/>
          </a:xfrm>
          <a:prstGeom prst="rect">
            <a:avLst/>
          </a:prstGeom>
          <a:noFill/>
        </p:spPr>
        <p:txBody>
          <a:bodyPr wrap="none" rtlCol="0">
            <a:spAutoFit/>
          </a:bodyPr>
          <a:lstStyle/>
          <a:p>
            <a:pPr defTabSz="914400">
              <a:defRPr/>
            </a:pPr>
            <a:r>
              <a:rPr lang="en-US" sz="1800" b="1">
                <a:solidFill>
                  <a:srgbClr val="EAEAEA">
                    <a:lumMod val="75000"/>
                  </a:srgbClr>
                </a:solidFill>
                <a:latin typeface="Arial"/>
              </a:rPr>
              <a:t>Customers</a:t>
            </a:r>
          </a:p>
        </p:txBody>
      </p:sp>
      <p:sp>
        <p:nvSpPr>
          <p:cNvPr id="55" name="TextBox 54">
            <a:extLst>
              <a:ext uri="{FF2B5EF4-FFF2-40B4-BE49-F238E27FC236}">
                <a16:creationId xmlns:a16="http://schemas.microsoft.com/office/drawing/2014/main" id="{2C029ECD-EA66-4D49-9BBB-4F245E1429EB}"/>
              </a:ext>
            </a:extLst>
          </p:cNvPr>
          <p:cNvSpPr txBox="1"/>
          <p:nvPr/>
        </p:nvSpPr>
        <p:spPr>
          <a:xfrm>
            <a:off x="8981727" y="3394336"/>
            <a:ext cx="2465726" cy="600164"/>
          </a:xfrm>
          <a:prstGeom prst="rect">
            <a:avLst/>
          </a:prstGeom>
          <a:noFill/>
        </p:spPr>
        <p:txBody>
          <a:bodyPr wrap="square" rtlCol="0">
            <a:spAutoFit/>
          </a:bodyPr>
          <a:lstStyle/>
          <a:p>
            <a:pPr defTabSz="914400">
              <a:defRPr/>
            </a:pPr>
            <a:r>
              <a:rPr lang="en-US" sz="1100" b="1">
                <a:solidFill>
                  <a:srgbClr val="2D2E2D"/>
                </a:solidFill>
                <a:latin typeface="Arial"/>
              </a:rPr>
              <a:t>AppSource: </a:t>
            </a:r>
            <a:r>
              <a:rPr lang="en-US" sz="1100">
                <a:solidFill>
                  <a:srgbClr val="2D2E2D"/>
                </a:solidFill>
                <a:latin typeface="Arial"/>
              </a:rPr>
              <a:t>Delivery mechanism for Industry Solutions and/or Apps and Microsoft Solution Accelerators</a:t>
            </a:r>
          </a:p>
        </p:txBody>
      </p:sp>
      <p:sp>
        <p:nvSpPr>
          <p:cNvPr id="56" name="Rectangle 55">
            <a:extLst>
              <a:ext uri="{FF2B5EF4-FFF2-40B4-BE49-F238E27FC236}">
                <a16:creationId xmlns:a16="http://schemas.microsoft.com/office/drawing/2014/main" id="{E2CB359C-12DF-470C-8095-051E78B15927}"/>
              </a:ext>
            </a:extLst>
          </p:cNvPr>
          <p:cNvSpPr/>
          <p:nvPr/>
        </p:nvSpPr>
        <p:spPr>
          <a:xfrm>
            <a:off x="6185091" y="4302479"/>
            <a:ext cx="485909" cy="233965"/>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Arial"/>
                <a:ea typeface="+mn-ea"/>
                <a:cs typeface="+mn-cs"/>
              </a:rPr>
              <a:t>ISV</a:t>
            </a:r>
          </a:p>
        </p:txBody>
      </p:sp>
      <p:sp>
        <p:nvSpPr>
          <p:cNvPr id="57" name="Rectangle 56">
            <a:extLst>
              <a:ext uri="{FF2B5EF4-FFF2-40B4-BE49-F238E27FC236}">
                <a16:creationId xmlns:a16="http://schemas.microsoft.com/office/drawing/2014/main" id="{CF00E647-C018-41F6-98FD-9C0AD9594086}"/>
              </a:ext>
            </a:extLst>
          </p:cNvPr>
          <p:cNvSpPr/>
          <p:nvPr/>
        </p:nvSpPr>
        <p:spPr>
          <a:xfrm>
            <a:off x="6757966" y="4297022"/>
            <a:ext cx="485909" cy="233965"/>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Arial"/>
                <a:ea typeface="+mn-ea"/>
                <a:cs typeface="+mn-cs"/>
              </a:rPr>
              <a:t>ISV</a:t>
            </a:r>
          </a:p>
        </p:txBody>
      </p:sp>
      <p:sp>
        <p:nvSpPr>
          <p:cNvPr id="58" name="TextBox 57">
            <a:extLst>
              <a:ext uri="{FF2B5EF4-FFF2-40B4-BE49-F238E27FC236}">
                <a16:creationId xmlns:a16="http://schemas.microsoft.com/office/drawing/2014/main" id="{FCADA34F-9C6F-4386-B299-2829002308B6}"/>
              </a:ext>
            </a:extLst>
          </p:cNvPr>
          <p:cNvSpPr txBox="1"/>
          <p:nvPr/>
        </p:nvSpPr>
        <p:spPr>
          <a:xfrm>
            <a:off x="8984337" y="4259558"/>
            <a:ext cx="2530234" cy="600164"/>
          </a:xfrm>
          <a:prstGeom prst="rect">
            <a:avLst/>
          </a:prstGeom>
          <a:noFill/>
        </p:spPr>
        <p:txBody>
          <a:bodyPr wrap="square" rtlCol="0">
            <a:spAutoFit/>
          </a:bodyPr>
          <a:lstStyle/>
          <a:p>
            <a:pPr defTabSz="914400">
              <a:defRPr/>
            </a:pPr>
            <a:r>
              <a:rPr lang="en-US" sz="1100" b="1">
                <a:solidFill>
                  <a:srgbClr val="2D2E2D"/>
                </a:solidFill>
                <a:latin typeface="Arial"/>
              </a:rPr>
              <a:t>Industry ISV Solution: </a:t>
            </a:r>
            <a:r>
              <a:rPr lang="en-US" sz="1100">
                <a:solidFill>
                  <a:srgbClr val="2D2E2D"/>
                </a:solidFill>
                <a:latin typeface="Arial"/>
              </a:rPr>
              <a:t>may stand alone or OEM other industry or horizontal apps</a:t>
            </a:r>
          </a:p>
        </p:txBody>
      </p:sp>
      <p:sp>
        <p:nvSpPr>
          <p:cNvPr id="59" name="Rectangle 58">
            <a:extLst>
              <a:ext uri="{FF2B5EF4-FFF2-40B4-BE49-F238E27FC236}">
                <a16:creationId xmlns:a16="http://schemas.microsoft.com/office/drawing/2014/main" id="{B06A9FCA-3A67-44EE-BE55-EC5B7D8DECF6}"/>
              </a:ext>
            </a:extLst>
          </p:cNvPr>
          <p:cNvSpPr/>
          <p:nvPr/>
        </p:nvSpPr>
        <p:spPr>
          <a:xfrm>
            <a:off x="7736084" y="4038221"/>
            <a:ext cx="813004" cy="955164"/>
          </a:xfrm>
          <a:prstGeom prst="rect">
            <a:avLst/>
          </a:prstGeom>
          <a:solidFill>
            <a:srgbClr val="B2ADAE"/>
          </a:solidFill>
          <a:ln w="10795" cap="flat" cmpd="sng" algn="ctr">
            <a:solidFill>
              <a:srgbClr val="B2ADA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60" name="TextBox 59">
            <a:extLst>
              <a:ext uri="{FF2B5EF4-FFF2-40B4-BE49-F238E27FC236}">
                <a16:creationId xmlns:a16="http://schemas.microsoft.com/office/drawing/2014/main" id="{70AAE1C7-D4DA-4AD7-8EEE-64132D4C098C}"/>
              </a:ext>
            </a:extLst>
          </p:cNvPr>
          <p:cNvSpPr txBox="1"/>
          <p:nvPr/>
        </p:nvSpPr>
        <p:spPr>
          <a:xfrm>
            <a:off x="8949473" y="5124780"/>
            <a:ext cx="2717390" cy="769441"/>
          </a:xfrm>
          <a:prstGeom prst="rect">
            <a:avLst/>
          </a:prstGeom>
          <a:noFill/>
        </p:spPr>
        <p:txBody>
          <a:bodyPr wrap="square" rtlCol="0">
            <a:spAutoFit/>
          </a:bodyPr>
          <a:lstStyle/>
          <a:p>
            <a:pPr defTabSz="914400">
              <a:defRPr/>
            </a:pPr>
            <a:r>
              <a:rPr lang="en-US" sz="1100" b="1">
                <a:solidFill>
                  <a:srgbClr val="2D2E2D"/>
                </a:solidFill>
                <a:latin typeface="Arial"/>
              </a:rPr>
              <a:t>Microsoft Industry Solution Accelerators:  </a:t>
            </a:r>
            <a:r>
              <a:rPr lang="en-US" sz="1100">
                <a:solidFill>
                  <a:srgbClr val="2D2E2D"/>
                </a:solidFill>
                <a:latin typeface="Arial"/>
              </a:rPr>
              <a:t>package of data model, relevant business processes, Power BI dashboards, and sample data</a:t>
            </a:r>
          </a:p>
        </p:txBody>
      </p:sp>
      <p:sp>
        <p:nvSpPr>
          <p:cNvPr id="32" name="TextBox 31">
            <a:extLst>
              <a:ext uri="{FF2B5EF4-FFF2-40B4-BE49-F238E27FC236}">
                <a16:creationId xmlns:a16="http://schemas.microsoft.com/office/drawing/2014/main" id="{77680439-8642-455B-9B52-0045CFDD2A5A}"/>
              </a:ext>
            </a:extLst>
          </p:cNvPr>
          <p:cNvSpPr txBox="1"/>
          <p:nvPr/>
        </p:nvSpPr>
        <p:spPr>
          <a:xfrm>
            <a:off x="53254" y="679072"/>
            <a:ext cx="11682691" cy="1015663"/>
          </a:xfrm>
          <a:prstGeom prst="rect">
            <a:avLst/>
          </a:prstGeom>
          <a:noFill/>
          <a:ln w="25400">
            <a:solidFill>
              <a:srgbClr val="0070C0"/>
            </a:solidFill>
          </a:ln>
        </p:spPr>
        <p:txBody>
          <a:bodyPr wrap="square" rtlCol="0">
            <a:spAutoFit/>
          </a:bodyPr>
          <a:lstStyle/>
          <a:p>
            <a:r>
              <a:rPr lang="en-US" sz="2000" b="1" u="sng">
                <a:latin typeface="Segoe UI Light" panose="020B0502040204020203" pitchFamily="34" charset="0"/>
                <a:cs typeface="Segoe UI Light" panose="020B0502040204020203" pitchFamily="34" charset="0"/>
              </a:rPr>
              <a:t>Approach: </a:t>
            </a:r>
          </a:p>
          <a:p>
            <a:pPr marL="342900" lvl="0" indent="-342900">
              <a:buFont typeface="Arial" panose="020B0604020202020204" pitchFamily="34" charset="0"/>
              <a:buChar char="•"/>
              <a:defRPr/>
            </a:pPr>
            <a:r>
              <a:rPr lang="en-IN" sz="2000" i="1">
                <a:latin typeface="Calibri" panose="020F0502020204030204" pitchFamily="34" charset="0"/>
              </a:rPr>
              <a:t>Create Utility (SAP/FS) Industry Accelerator as baseline solution with the ability for ISVs and SI to extend </a:t>
            </a:r>
          </a:p>
          <a:p>
            <a:pPr marL="342900" marR="0" lvl="0" indent="-342900">
              <a:spcBef>
                <a:spcPts val="0"/>
              </a:spcBef>
              <a:spcAft>
                <a:spcPts val="0"/>
              </a:spcAft>
              <a:buFont typeface="Arial" panose="020B0604020202020204" pitchFamily="34" charset="0"/>
              <a:buChar char="•"/>
            </a:pPr>
            <a:r>
              <a:rPr lang="en-US" sz="2000" i="1">
                <a:latin typeface="Calibri" panose="020F0502020204030204" pitchFamily="34" charset="0"/>
              </a:rPr>
              <a:t>Published on Git Hub – Measure effectiveness and get community feedback </a:t>
            </a:r>
          </a:p>
        </p:txBody>
      </p:sp>
    </p:spTree>
    <p:extLst>
      <p:ext uri="{BB962C8B-B14F-4D97-AF65-F5344CB8AC3E}">
        <p14:creationId xmlns:p14="http://schemas.microsoft.com/office/powerpoint/2010/main" val="96794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binary" title="Icon of binary code, ones and zeros">
            <a:extLst>
              <a:ext uri="{FF2B5EF4-FFF2-40B4-BE49-F238E27FC236}">
                <a16:creationId xmlns:a16="http://schemas.microsoft.com/office/drawing/2014/main" id="{801B24E2-5282-451E-BFF3-0988DCB67A73}"/>
              </a:ext>
            </a:extLst>
          </p:cNvPr>
          <p:cNvSpPr>
            <a:spLocks noChangeAspect="1" noEditPoints="1"/>
          </p:cNvSpPr>
          <p:nvPr/>
        </p:nvSpPr>
        <p:spPr bwMode="auto">
          <a:xfrm>
            <a:off x="10366548" y="3250068"/>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6" name="binary" title="Icon of binary code, ones and zeros">
            <a:extLst>
              <a:ext uri="{FF2B5EF4-FFF2-40B4-BE49-F238E27FC236}">
                <a16:creationId xmlns:a16="http://schemas.microsoft.com/office/drawing/2014/main" id="{24AC81EA-2D28-469E-88F1-D27CC1103287}"/>
              </a:ext>
            </a:extLst>
          </p:cNvPr>
          <p:cNvSpPr>
            <a:spLocks noChangeAspect="1" noEditPoints="1"/>
          </p:cNvSpPr>
          <p:nvPr/>
        </p:nvSpPr>
        <p:spPr bwMode="auto">
          <a:xfrm>
            <a:off x="8063597" y="3250068"/>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3" name="binary" title="Icon of binary code, ones and zeros">
            <a:extLst>
              <a:ext uri="{FF2B5EF4-FFF2-40B4-BE49-F238E27FC236}">
                <a16:creationId xmlns:a16="http://schemas.microsoft.com/office/drawing/2014/main" id="{210F3AA4-2F6D-4057-9397-A8949BB06901}"/>
              </a:ext>
            </a:extLst>
          </p:cNvPr>
          <p:cNvSpPr>
            <a:spLocks noChangeAspect="1" noEditPoints="1"/>
          </p:cNvSpPr>
          <p:nvPr/>
        </p:nvSpPr>
        <p:spPr bwMode="auto">
          <a:xfrm>
            <a:off x="5760645" y="3250068"/>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2" name="binary" title="Icon of binary code, ones and zeros">
            <a:extLst>
              <a:ext uri="{FF2B5EF4-FFF2-40B4-BE49-F238E27FC236}">
                <a16:creationId xmlns:a16="http://schemas.microsoft.com/office/drawing/2014/main" id="{83E05501-BFE1-4937-8333-2CBBB25E190B}"/>
              </a:ext>
            </a:extLst>
          </p:cNvPr>
          <p:cNvSpPr>
            <a:spLocks noChangeAspect="1" noEditPoints="1"/>
          </p:cNvSpPr>
          <p:nvPr/>
        </p:nvSpPr>
        <p:spPr bwMode="auto">
          <a:xfrm>
            <a:off x="3466985" y="3250068"/>
            <a:ext cx="2802013" cy="2156726"/>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nvGrpSpPr>
          <p:cNvPr id="107" name="Group 106">
            <a:extLst>
              <a:ext uri="{FF2B5EF4-FFF2-40B4-BE49-F238E27FC236}">
                <a16:creationId xmlns:a16="http://schemas.microsoft.com/office/drawing/2014/main" id="{4C23A4BE-4912-4423-A911-CF4C159B175D}"/>
              </a:ext>
            </a:extLst>
          </p:cNvPr>
          <p:cNvGrpSpPr/>
          <p:nvPr/>
        </p:nvGrpSpPr>
        <p:grpSpPr>
          <a:xfrm>
            <a:off x="4381986" y="1922266"/>
            <a:ext cx="7232982" cy="1201739"/>
            <a:chOff x="4107901" y="2030418"/>
            <a:chExt cx="6232320" cy="1201739"/>
          </a:xfrm>
        </p:grpSpPr>
        <p:sp>
          <p:nvSpPr>
            <p:cNvPr id="12" name="Rectangle 11">
              <a:extLst>
                <a:ext uri="{FF2B5EF4-FFF2-40B4-BE49-F238E27FC236}">
                  <a16:creationId xmlns:a16="http://schemas.microsoft.com/office/drawing/2014/main" id="{5CF4A9AD-4BF3-44FF-9196-9A7A74EDDB9E}"/>
                </a:ext>
              </a:extLst>
            </p:cNvPr>
            <p:cNvSpPr/>
            <p:nvPr/>
          </p:nvSpPr>
          <p:spPr bwMode="auto">
            <a:xfrm>
              <a:off x="8584573" y="2275148"/>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3200" b="0" i="0" u="none" strike="noStrike" kern="1200" cap="none" spc="0" normalizeH="0" baseline="0" noProof="0">
                <a:ln>
                  <a:noFill/>
                </a:ln>
                <a:gradFill>
                  <a:gsLst>
                    <a:gs pos="16505">
                      <a:srgbClr val="0078D4"/>
                    </a:gs>
                    <a:gs pos="34951">
                      <a:srgbClr val="0078D4"/>
                    </a:gs>
                  </a:gsLst>
                  <a:lin ang="5400000" scaled="1"/>
                </a:gradFill>
                <a:effectLst/>
                <a:uLnTx/>
                <a:uFillTx/>
                <a:latin typeface="Segoe UI"/>
                <a:ea typeface="+mn-ea"/>
                <a:cs typeface="+mn-cs"/>
              </a:endParaRPr>
            </a:p>
          </p:txBody>
        </p:sp>
        <p:sp>
          <p:nvSpPr>
            <p:cNvPr id="13" name="Rectangle 12">
              <a:extLst>
                <a:ext uri="{FF2B5EF4-FFF2-40B4-BE49-F238E27FC236}">
                  <a16:creationId xmlns:a16="http://schemas.microsoft.com/office/drawing/2014/main" id="{6A7DC18F-FDCE-413B-9BD7-2CE372D21F47}"/>
                </a:ext>
              </a:extLst>
            </p:cNvPr>
            <p:cNvSpPr/>
            <p:nvPr/>
          </p:nvSpPr>
          <p:spPr bwMode="auto">
            <a:xfrm>
              <a:off x="8516922" y="2204051"/>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Bef>
                  <a:spcPts val="600"/>
                </a:spcBef>
                <a:defRPr/>
              </a:pPr>
              <a:endParaRPr lang="en-US" sz="3200">
                <a:solidFill>
                  <a:srgbClr val="0078D4"/>
                </a:solidFill>
                <a:latin typeface="Segoe UI Semibold"/>
              </a:endParaRPr>
            </a:p>
            <a:p>
              <a:pPr algn="ctr">
                <a:spcBef>
                  <a:spcPts val="600"/>
                </a:spcBef>
                <a:defRPr/>
              </a:pPr>
              <a:r>
                <a:rPr lang="en-US" sz="3200">
                  <a:solidFill>
                    <a:srgbClr val="0078D4"/>
                  </a:solidFill>
                  <a:latin typeface="Segoe UI Semibold"/>
                </a:rPr>
                <a:t>…</a:t>
              </a:r>
            </a:p>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3200" b="0" i="0" u="none" strike="noStrike" kern="1200" cap="none" spc="0" normalizeH="0" baseline="0" noProof="0">
                <a:ln>
                  <a:noFill/>
                </a:ln>
                <a:gradFill>
                  <a:gsLst>
                    <a:gs pos="16505">
                      <a:srgbClr val="0078D4"/>
                    </a:gs>
                    <a:gs pos="34951">
                      <a:srgbClr val="0078D4"/>
                    </a:gs>
                  </a:gsLst>
                  <a:lin ang="5400000" scaled="1"/>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FD9B78B6-4B73-4AF6-A07D-2C51482E6613}"/>
                </a:ext>
              </a:extLst>
            </p:cNvPr>
            <p:cNvSpPr/>
            <p:nvPr/>
          </p:nvSpPr>
          <p:spPr bwMode="auto">
            <a:xfrm>
              <a:off x="4107901" y="2030418"/>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3600" b="0" i="0" u="none" strike="noStrike" kern="1200" cap="none" spc="0" normalizeH="0" baseline="0" noProof="0">
                  <a:ln>
                    <a:noFill/>
                  </a:ln>
                  <a:solidFill>
                    <a:srgbClr val="0078D4"/>
                  </a:solidFill>
                  <a:effectLst/>
                  <a:uLnTx/>
                  <a:uFillTx/>
                  <a:latin typeface="Segoe UI Semibold"/>
                  <a:ea typeface="+mn-ea"/>
                  <a:cs typeface="+mn-cs"/>
                </a:rPr>
                <a:t>…</a:t>
              </a:r>
            </a:p>
          </p:txBody>
        </p:sp>
      </p:grpSp>
      <p:sp>
        <p:nvSpPr>
          <p:cNvPr id="17" name="arrow_11" title="Icon of a circle made of two curved arrows">
            <a:extLst>
              <a:ext uri="{FF2B5EF4-FFF2-40B4-BE49-F238E27FC236}">
                <a16:creationId xmlns:a16="http://schemas.microsoft.com/office/drawing/2014/main" id="{C09F6EBD-45B2-4FED-89FA-DE77FF9BA874}"/>
              </a:ext>
            </a:extLst>
          </p:cNvPr>
          <p:cNvSpPr>
            <a:spLocks noChangeAspect="1" noEditPoints="1"/>
          </p:cNvSpPr>
          <p:nvPr/>
        </p:nvSpPr>
        <p:spPr bwMode="auto">
          <a:xfrm>
            <a:off x="10386160" y="370741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7" name="arrow_11" title="Icon of a circle made of two curved arrows">
            <a:extLst>
              <a:ext uri="{FF2B5EF4-FFF2-40B4-BE49-F238E27FC236}">
                <a16:creationId xmlns:a16="http://schemas.microsoft.com/office/drawing/2014/main" id="{FD138B58-908A-4F6F-B971-865ECFB9EEE4}"/>
              </a:ext>
            </a:extLst>
          </p:cNvPr>
          <p:cNvSpPr>
            <a:spLocks noChangeAspect="1" noEditPoints="1"/>
          </p:cNvSpPr>
          <p:nvPr/>
        </p:nvSpPr>
        <p:spPr bwMode="auto">
          <a:xfrm>
            <a:off x="8083209" y="370741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8" name="Rectangle 97">
            <a:extLst>
              <a:ext uri="{FF2B5EF4-FFF2-40B4-BE49-F238E27FC236}">
                <a16:creationId xmlns:a16="http://schemas.microsoft.com/office/drawing/2014/main" id="{E5630129-AEA0-4E7D-9638-A4419262BD16}"/>
              </a:ext>
            </a:extLst>
          </p:cNvPr>
          <p:cNvSpPr/>
          <p:nvPr/>
        </p:nvSpPr>
        <p:spPr bwMode="auto">
          <a:xfrm>
            <a:off x="7117457" y="2024801"/>
            <a:ext cx="2194560"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20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SAP</a:t>
            </a:r>
            <a:r>
              <a:rPr kumimoji="0" lang="en-US" sz="2000" b="0" i="0" u="none" strike="noStrike" kern="1200" cap="none" spc="0" normalizeH="0" baseline="0" noProof="0">
                <a:ln>
                  <a:noFill/>
                </a:ln>
                <a:solidFill>
                  <a:srgbClr val="0078D4"/>
                </a:solidFill>
                <a:effectLst/>
                <a:uLnTx/>
                <a:uFillTx/>
                <a:latin typeface="Segoe UI"/>
                <a:ea typeface="+mn-ea"/>
                <a:cs typeface="+mn-cs"/>
              </a:rPr>
              <a:t> </a:t>
            </a:r>
          </a:p>
          <a:p>
            <a:pPr marL="0" marR="0" lvl="0" indent="0" algn="ctr" defTabSz="914400" rtl="0" eaLnBrk="1" fontAlgn="auto" latinLnBrk="0" hangingPunct="1">
              <a:lnSpc>
                <a:spcPct val="10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SAP C/4HANA and </a:t>
            </a:r>
            <a:br>
              <a:rPr kumimoji="0" lang="en-US" sz="1400" b="0" i="0" u="none" strike="noStrike" kern="1200" cap="none" spc="0" normalizeH="0" baseline="0" noProof="0">
                <a:ln>
                  <a:noFill/>
                </a:ln>
                <a:solidFill>
                  <a:srgbClr val="1A1A1A"/>
                </a:solidFill>
                <a:effectLst/>
                <a:uLnTx/>
                <a:uFillTx/>
                <a:latin typeface="Segoe UI"/>
                <a:ea typeface="+mn-ea"/>
                <a:cs typeface="+mn-cs"/>
              </a:rPr>
            </a:br>
            <a:r>
              <a:rPr kumimoji="0" lang="en-US" sz="1400" b="0" i="0" u="none" strike="noStrike" kern="1200" cap="none" spc="0" normalizeH="0" baseline="0" noProof="0">
                <a:ln>
                  <a:noFill/>
                </a:ln>
                <a:solidFill>
                  <a:srgbClr val="1A1A1A"/>
                </a:solidFill>
                <a:effectLst/>
                <a:uLnTx/>
                <a:uFillTx/>
                <a:latin typeface="Segoe UI"/>
                <a:ea typeface="+mn-ea"/>
                <a:cs typeface="+mn-cs"/>
              </a:rPr>
              <a:t>SAP S/4HANA</a:t>
            </a:r>
          </a:p>
        </p:txBody>
      </p:sp>
      <p:sp>
        <p:nvSpPr>
          <p:cNvPr id="95" name="arrow_11" title="Icon of a circle made of two curved arrows">
            <a:extLst>
              <a:ext uri="{FF2B5EF4-FFF2-40B4-BE49-F238E27FC236}">
                <a16:creationId xmlns:a16="http://schemas.microsoft.com/office/drawing/2014/main" id="{6485238B-0466-4769-81A7-83ED0A835323}"/>
              </a:ext>
            </a:extLst>
          </p:cNvPr>
          <p:cNvSpPr>
            <a:spLocks noChangeAspect="1" noEditPoints="1"/>
          </p:cNvSpPr>
          <p:nvPr/>
        </p:nvSpPr>
        <p:spPr bwMode="auto">
          <a:xfrm>
            <a:off x="5780257" y="370741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9" name="Rectangle 98">
            <a:extLst>
              <a:ext uri="{FF2B5EF4-FFF2-40B4-BE49-F238E27FC236}">
                <a16:creationId xmlns:a16="http://schemas.microsoft.com/office/drawing/2014/main" id="{6413A995-0559-4ACB-B5AF-CE0FAD61111C}"/>
              </a:ext>
            </a:extLst>
          </p:cNvPr>
          <p:cNvSpPr/>
          <p:nvPr/>
        </p:nvSpPr>
        <p:spPr bwMode="auto">
          <a:xfrm>
            <a:off x="4814505" y="2024801"/>
            <a:ext cx="2194560"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20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Microsoft</a:t>
            </a:r>
            <a:r>
              <a:rPr kumimoji="0" lang="en-US" sz="2000" b="0" i="0" u="none" strike="noStrike" kern="1200" cap="none" spc="0" normalizeH="0" baseline="0" noProof="0">
                <a:ln>
                  <a:noFill/>
                </a:ln>
                <a:solidFill>
                  <a:srgbClr val="0078D4"/>
                </a:solidFill>
                <a:effectLst/>
                <a:uLnTx/>
                <a:uFillTx/>
                <a:latin typeface="Segoe UI"/>
                <a:ea typeface="+mn-ea"/>
                <a:cs typeface="+mn-cs"/>
              </a:rPr>
              <a:t> </a:t>
            </a:r>
          </a:p>
          <a:p>
            <a:pPr marL="0" marR="0" lvl="0" indent="0" algn="ctr" defTabSz="914400" rtl="0" eaLnBrk="1" fontAlgn="auto" latinLnBrk="0" hangingPunct="1">
              <a:lnSpc>
                <a:spcPct val="10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Dynamics 365</a:t>
            </a:r>
          </a:p>
          <a:p>
            <a:pPr marL="0" marR="0" lvl="0" indent="0" algn="ctr" defTabSz="914400" rtl="0" eaLnBrk="1" fontAlgn="auto" latinLnBrk="0" hangingPunct="1">
              <a:lnSpc>
                <a:spcPct val="100000"/>
              </a:lnSpc>
              <a:spcBef>
                <a:spcPts val="200"/>
              </a:spcBef>
              <a:spcAft>
                <a:spcPts val="0"/>
              </a:spcAft>
              <a:buClrTx/>
              <a:buSzTx/>
              <a:buFontTx/>
              <a:buNone/>
              <a:tabLst/>
              <a:defRPr/>
            </a:pPr>
            <a:endParaRPr kumimoji="0" lang="en-US" sz="1400" b="0" i="0" u="none" strike="noStrike" kern="1200" cap="none" spc="0" normalizeH="0" baseline="0" noProof="0">
              <a:ln>
                <a:noFill/>
              </a:ln>
              <a:solidFill>
                <a:srgbClr val="1A1A1A"/>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BDF908AE-C6AB-4421-B640-0C654D778C00}"/>
              </a:ext>
            </a:extLst>
          </p:cNvPr>
          <p:cNvSpPr/>
          <p:nvPr/>
        </p:nvSpPr>
        <p:spPr bwMode="auto">
          <a:xfrm>
            <a:off x="2511553" y="5161006"/>
            <a:ext cx="9097835" cy="1099204"/>
          </a:xfrm>
          <a:prstGeom prst="rect">
            <a:avLst/>
          </a:prstGeom>
          <a:solidFill>
            <a:srgbClr val="0070C0"/>
          </a:solidFill>
          <a:ln w="6350" cap="flat" cmpd="sng" algn="ctr">
            <a:solidFill>
              <a:schemeClr val="accent1"/>
            </a:solid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200"/>
              </a:spcBef>
              <a:spcAft>
                <a:spcPts val="0"/>
              </a:spcAft>
              <a:buClrTx/>
              <a:buSzTx/>
              <a:buFontTx/>
              <a:buNone/>
              <a:tabLst/>
              <a:defRPr/>
            </a:pPr>
            <a:r>
              <a:rPr lang="en-US">
                <a:solidFill>
                  <a:srgbClr val="FFFFFF"/>
                </a:solidFill>
                <a:latin typeface="Segoe UI Semibold"/>
              </a:rPr>
              <a:t>Azure Data Lake Storage</a:t>
            </a:r>
          </a:p>
        </p:txBody>
      </p:sp>
      <p:sp>
        <p:nvSpPr>
          <p:cNvPr id="22" name="Rectangle 21">
            <a:extLst>
              <a:ext uri="{FF2B5EF4-FFF2-40B4-BE49-F238E27FC236}">
                <a16:creationId xmlns:a16="http://schemas.microsoft.com/office/drawing/2014/main" id="{7CE0DB6C-99D5-40F6-A329-F72555113FC1}"/>
              </a:ext>
            </a:extLst>
          </p:cNvPr>
          <p:cNvSpPr/>
          <p:nvPr/>
        </p:nvSpPr>
        <p:spPr bwMode="auto">
          <a:xfrm>
            <a:off x="2511552" y="4128416"/>
            <a:ext cx="9097836" cy="988825"/>
          </a:xfrm>
          <a:prstGeom prst="rect">
            <a:avLst/>
          </a:prstGeom>
          <a:noFill/>
          <a:ln w="6350" cap="flat" cmpd="sng" algn="ctr">
            <a:solidFill>
              <a:schemeClr val="accent2"/>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gradFill>
                <a:gsLst>
                  <a:gs pos="86408">
                    <a:srgbClr val="FFFFFF"/>
                  </a:gs>
                  <a:gs pos="73786">
                    <a:srgbClr val="FFFFFF"/>
                  </a:gs>
                </a:gsLst>
                <a:lin ang="5400000" scaled="1"/>
              </a:gradFill>
              <a:effectLst/>
              <a:uLnTx/>
              <a:uFillTx/>
              <a:latin typeface="Segoe UI"/>
              <a:ea typeface="+mn-ea"/>
              <a:cs typeface="+mn-cs"/>
            </a:endParaRPr>
          </a:p>
        </p:txBody>
      </p:sp>
      <p:cxnSp>
        <p:nvCxnSpPr>
          <p:cNvPr id="20" name="Straight Connector 19">
            <a:extLst>
              <a:ext uri="{FF2B5EF4-FFF2-40B4-BE49-F238E27FC236}">
                <a16:creationId xmlns:a16="http://schemas.microsoft.com/office/drawing/2014/main" id="{925D701E-8F7E-475D-8920-1C8A7676AC99}"/>
              </a:ext>
            </a:extLst>
          </p:cNvPr>
          <p:cNvCxnSpPr>
            <a:cxnSpLocks/>
            <a:stCxn id="70" idx="2"/>
            <a:endCxn id="78" idx="6"/>
          </p:cNvCxnSpPr>
          <p:nvPr/>
        </p:nvCxnSpPr>
        <p:spPr>
          <a:xfrm flipH="1">
            <a:off x="3548680" y="4641893"/>
            <a:ext cx="1160711"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92EC7E-F9A5-4153-8DF1-6863113269BB}"/>
              </a:ext>
            </a:extLst>
          </p:cNvPr>
          <p:cNvCxnSpPr>
            <a:cxnSpLocks/>
            <a:stCxn id="87" idx="2"/>
            <a:endCxn id="91" idx="6"/>
          </p:cNvCxnSpPr>
          <p:nvPr/>
        </p:nvCxnSpPr>
        <p:spPr>
          <a:xfrm flipH="1">
            <a:off x="9369083" y="4641893"/>
            <a:ext cx="1160711"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D9D025B-219E-4359-91D5-4FEFCE1808AD}"/>
              </a:ext>
            </a:extLst>
          </p:cNvPr>
          <p:cNvGrpSpPr>
            <a:grpSpLocks noChangeAspect="1"/>
          </p:cNvGrpSpPr>
          <p:nvPr/>
        </p:nvGrpSpPr>
        <p:grpSpPr>
          <a:xfrm>
            <a:off x="8815913" y="4365308"/>
            <a:ext cx="553170" cy="553170"/>
            <a:chOff x="7022263" y="4834081"/>
            <a:chExt cx="1002901" cy="1002900"/>
          </a:xfrm>
        </p:grpSpPr>
        <p:grpSp>
          <p:nvGrpSpPr>
            <p:cNvPr id="88" name="Group 87">
              <a:extLst>
                <a:ext uri="{FF2B5EF4-FFF2-40B4-BE49-F238E27FC236}">
                  <a16:creationId xmlns:a16="http://schemas.microsoft.com/office/drawing/2014/main" id="{E13D58C2-8518-41AC-8819-3292D2B6D480}"/>
                </a:ext>
              </a:extLst>
            </p:cNvPr>
            <p:cNvGrpSpPr/>
            <p:nvPr/>
          </p:nvGrpSpPr>
          <p:grpSpPr>
            <a:xfrm>
              <a:off x="7022263" y="4834081"/>
              <a:ext cx="1002901" cy="1002900"/>
              <a:chOff x="7123732" y="4194785"/>
              <a:chExt cx="1111695" cy="1111694"/>
            </a:xfrm>
          </p:grpSpPr>
          <p:sp useBgFill="1">
            <p:nvSpPr>
              <p:cNvPr id="90" name="Oval 89">
                <a:extLst>
                  <a:ext uri="{FF2B5EF4-FFF2-40B4-BE49-F238E27FC236}">
                    <a16:creationId xmlns:a16="http://schemas.microsoft.com/office/drawing/2014/main" id="{68A81E5D-AB94-4E6A-9FCB-322D0540B0FC}"/>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noFill/>
                  <a:effectLst/>
                  <a:uLnTx/>
                  <a:uFillTx/>
                  <a:latin typeface="Segoe UI"/>
                  <a:ea typeface="+mn-ea"/>
                  <a:cs typeface="Segoe UI" pitchFamily="34" charset="0"/>
                </a:endParaRPr>
              </a:p>
            </p:txBody>
          </p:sp>
          <p:sp>
            <p:nvSpPr>
              <p:cNvPr id="91" name="Oval 90">
                <a:extLst>
                  <a:ext uri="{FF2B5EF4-FFF2-40B4-BE49-F238E27FC236}">
                    <a16:creationId xmlns:a16="http://schemas.microsoft.com/office/drawing/2014/main" id="{FCE4BE73-D80E-40B7-A0CE-E71202D26F6F}"/>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noFill/>
                    <a:effectLst/>
                    <a:uLnTx/>
                    <a:uFillTx/>
                    <a:latin typeface="Segoe UI"/>
                    <a:ea typeface="+mn-ea"/>
                    <a:cs typeface="+mn-cs"/>
                  </a:rPr>
                  <a:t>d</a:t>
                </a:r>
              </a:p>
            </p:txBody>
          </p:sp>
        </p:grpSp>
        <p:sp>
          <p:nvSpPr>
            <p:cNvPr id="89" name="speech_5" title="Icon of two overlapping chat bubbles">
              <a:extLst>
                <a:ext uri="{FF2B5EF4-FFF2-40B4-BE49-F238E27FC236}">
                  <a16:creationId xmlns:a16="http://schemas.microsoft.com/office/drawing/2014/main" id="{DF8CE2D5-A728-4B56-8801-8EF5A9BF3349}"/>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0DE086C6-4644-4085-BB0F-2A14853972E3}"/>
              </a:ext>
            </a:extLst>
          </p:cNvPr>
          <p:cNvGrpSpPr>
            <a:grpSpLocks noChangeAspect="1"/>
          </p:cNvGrpSpPr>
          <p:nvPr/>
        </p:nvGrpSpPr>
        <p:grpSpPr>
          <a:xfrm>
            <a:off x="10529794" y="4365308"/>
            <a:ext cx="553170" cy="553170"/>
            <a:chOff x="7022263" y="1610134"/>
            <a:chExt cx="1002901" cy="1002900"/>
          </a:xfrm>
        </p:grpSpPr>
        <p:grpSp>
          <p:nvGrpSpPr>
            <p:cNvPr id="84" name="Group 83">
              <a:extLst>
                <a:ext uri="{FF2B5EF4-FFF2-40B4-BE49-F238E27FC236}">
                  <a16:creationId xmlns:a16="http://schemas.microsoft.com/office/drawing/2014/main" id="{6FDCEE24-9AA5-4792-A1F3-70E813E75575}"/>
                </a:ext>
              </a:extLst>
            </p:cNvPr>
            <p:cNvGrpSpPr/>
            <p:nvPr/>
          </p:nvGrpSpPr>
          <p:grpSpPr>
            <a:xfrm>
              <a:off x="7022263" y="1610134"/>
              <a:ext cx="1002901" cy="1002900"/>
              <a:chOff x="7123732" y="4194785"/>
              <a:chExt cx="1111695" cy="1111694"/>
            </a:xfrm>
          </p:grpSpPr>
          <p:sp useBgFill="1">
            <p:nvSpPr>
              <p:cNvPr id="86" name="Oval 85">
                <a:extLst>
                  <a:ext uri="{FF2B5EF4-FFF2-40B4-BE49-F238E27FC236}">
                    <a16:creationId xmlns:a16="http://schemas.microsoft.com/office/drawing/2014/main" id="{CFC17EA3-7AD7-4B4F-864B-066C19336B72}"/>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noFill/>
                  <a:effectLst/>
                  <a:uLnTx/>
                  <a:uFillTx/>
                  <a:latin typeface="Segoe UI"/>
                  <a:ea typeface="+mn-ea"/>
                  <a:cs typeface="Segoe UI" pitchFamily="34" charset="0"/>
                </a:endParaRPr>
              </a:p>
            </p:txBody>
          </p:sp>
          <p:sp>
            <p:nvSpPr>
              <p:cNvPr id="87" name="Oval 86">
                <a:extLst>
                  <a:ext uri="{FF2B5EF4-FFF2-40B4-BE49-F238E27FC236}">
                    <a16:creationId xmlns:a16="http://schemas.microsoft.com/office/drawing/2014/main" id="{DBA5EE62-B293-42DE-AA03-41AEA654B493}"/>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noFill/>
                    <a:effectLst/>
                    <a:uLnTx/>
                    <a:uFillTx/>
                    <a:latin typeface="Segoe UI"/>
                    <a:ea typeface="+mn-ea"/>
                    <a:cs typeface="+mn-cs"/>
                  </a:rPr>
                  <a:t>f</a:t>
                </a:r>
              </a:p>
            </p:txBody>
          </p:sp>
        </p:grpSp>
        <p:sp>
          <p:nvSpPr>
            <p:cNvPr id="85" name="bag">
              <a:extLst>
                <a:ext uri="{FF2B5EF4-FFF2-40B4-BE49-F238E27FC236}">
                  <a16:creationId xmlns:a16="http://schemas.microsoft.com/office/drawing/2014/main" id="{A8376943-F4F4-443C-A542-97BCFED28505}"/>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E7A766CC-ED20-45A0-AC24-8D4585682DC5}"/>
              </a:ext>
            </a:extLst>
          </p:cNvPr>
          <p:cNvGrpSpPr>
            <a:grpSpLocks noChangeAspect="1"/>
          </p:cNvGrpSpPr>
          <p:nvPr/>
        </p:nvGrpSpPr>
        <p:grpSpPr>
          <a:xfrm>
            <a:off x="9672852" y="4365308"/>
            <a:ext cx="553170" cy="553170"/>
            <a:chOff x="3432596" y="3328417"/>
            <a:chExt cx="828844" cy="828843"/>
          </a:xfrm>
        </p:grpSpPr>
        <p:grpSp>
          <p:nvGrpSpPr>
            <p:cNvPr id="80" name="Group 79">
              <a:extLst>
                <a:ext uri="{FF2B5EF4-FFF2-40B4-BE49-F238E27FC236}">
                  <a16:creationId xmlns:a16="http://schemas.microsoft.com/office/drawing/2014/main" id="{F93B7E0D-46D6-4136-AE6E-AD2F3D0D1FD5}"/>
                </a:ext>
              </a:extLst>
            </p:cNvPr>
            <p:cNvGrpSpPr/>
            <p:nvPr/>
          </p:nvGrpSpPr>
          <p:grpSpPr>
            <a:xfrm>
              <a:off x="3432596" y="3328417"/>
              <a:ext cx="828844" cy="828843"/>
              <a:chOff x="7123732" y="4194785"/>
              <a:chExt cx="1111695" cy="1111694"/>
            </a:xfrm>
          </p:grpSpPr>
          <p:sp useBgFill="1">
            <p:nvSpPr>
              <p:cNvPr id="82" name="Oval 81">
                <a:extLst>
                  <a:ext uri="{FF2B5EF4-FFF2-40B4-BE49-F238E27FC236}">
                    <a16:creationId xmlns:a16="http://schemas.microsoft.com/office/drawing/2014/main" id="{889FE28D-CBE7-4D25-92FE-FA599046607A}"/>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noFill/>
                  <a:effectLst/>
                  <a:uLnTx/>
                  <a:uFillTx/>
                  <a:latin typeface="Segoe UI"/>
                  <a:ea typeface="+mn-ea"/>
                  <a:cs typeface="Segoe UI" pitchFamily="34" charset="0"/>
                </a:endParaRPr>
              </a:p>
            </p:txBody>
          </p:sp>
          <p:sp>
            <p:nvSpPr>
              <p:cNvPr id="83" name="Oval 82">
                <a:extLst>
                  <a:ext uri="{FF2B5EF4-FFF2-40B4-BE49-F238E27FC236}">
                    <a16:creationId xmlns:a16="http://schemas.microsoft.com/office/drawing/2014/main" id="{E2FAB6A7-2F9A-4CFC-8E0B-348097CEC91A}"/>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noFill/>
                    <a:effectLst/>
                    <a:uLnTx/>
                    <a:uFillTx/>
                    <a:latin typeface="Segoe UI"/>
                    <a:ea typeface="+mn-ea"/>
                    <a:cs typeface="+mn-cs"/>
                  </a:rPr>
                  <a:t>b</a:t>
                </a:r>
              </a:p>
            </p:txBody>
          </p:sp>
        </p:grpSp>
        <p:sp>
          <p:nvSpPr>
            <p:cNvPr id="81" name="Script_F03A" title="Icon of an unrolled document with writing on it">
              <a:extLst>
                <a:ext uri="{FF2B5EF4-FFF2-40B4-BE49-F238E27FC236}">
                  <a16:creationId xmlns:a16="http://schemas.microsoft.com/office/drawing/2014/main" id="{2A52AA7D-C7A5-4409-8FDE-28F03583A601}"/>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5F2647F9-4687-445C-8232-33E4D048009D}"/>
              </a:ext>
            </a:extLst>
          </p:cNvPr>
          <p:cNvGrpSpPr>
            <a:grpSpLocks noChangeAspect="1"/>
          </p:cNvGrpSpPr>
          <p:nvPr/>
        </p:nvGrpSpPr>
        <p:grpSpPr>
          <a:xfrm>
            <a:off x="2995509" y="4365308"/>
            <a:ext cx="553171" cy="553170"/>
            <a:chOff x="4166836" y="1719862"/>
            <a:chExt cx="1002902" cy="1002900"/>
          </a:xfrm>
        </p:grpSpPr>
        <p:sp>
          <p:nvSpPr>
            <p:cNvPr id="76" name="Oval 75">
              <a:extLst>
                <a:ext uri="{FF2B5EF4-FFF2-40B4-BE49-F238E27FC236}">
                  <a16:creationId xmlns:a16="http://schemas.microsoft.com/office/drawing/2014/main" id="{A2276D6A-BF40-49B9-B823-2BD24E716798}"/>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noFill/>
                <a:effectLst/>
                <a:uLnTx/>
                <a:uFillTx/>
                <a:latin typeface="Segoe UI"/>
                <a:ea typeface="+mn-ea"/>
                <a:cs typeface="Segoe UI" pitchFamily="34" charset="0"/>
              </a:endParaRPr>
            </a:p>
          </p:txBody>
        </p:sp>
        <p:grpSp>
          <p:nvGrpSpPr>
            <p:cNvPr id="77" name="Group 76">
              <a:extLst>
                <a:ext uri="{FF2B5EF4-FFF2-40B4-BE49-F238E27FC236}">
                  <a16:creationId xmlns:a16="http://schemas.microsoft.com/office/drawing/2014/main" id="{5BBFEFCA-7990-4F43-BC66-1E421832EBF0}"/>
                </a:ext>
              </a:extLst>
            </p:cNvPr>
            <p:cNvGrpSpPr/>
            <p:nvPr/>
          </p:nvGrpSpPr>
          <p:grpSpPr>
            <a:xfrm>
              <a:off x="4166837" y="1719862"/>
              <a:ext cx="1002901" cy="1002900"/>
              <a:chOff x="4166837" y="1610134"/>
              <a:chExt cx="1002901" cy="1002900"/>
            </a:xfrm>
          </p:grpSpPr>
          <p:sp>
            <p:nvSpPr>
              <p:cNvPr id="78" name="Oval 77">
                <a:extLst>
                  <a:ext uri="{FF2B5EF4-FFF2-40B4-BE49-F238E27FC236}">
                    <a16:creationId xmlns:a16="http://schemas.microsoft.com/office/drawing/2014/main" id="{98363E95-1B66-4301-87AC-8C9A6657A1D4}"/>
                  </a:ext>
                </a:extLst>
              </p:cNvPr>
              <p:cNvSpPr/>
              <p:nvPr/>
            </p:nvSpPr>
            <p:spPr bwMode="auto">
              <a:xfrm>
                <a:off x="4166837" y="1610134"/>
                <a:ext cx="1002901"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noFill/>
                    <a:effectLst/>
                    <a:uLnTx/>
                    <a:uFillTx/>
                    <a:latin typeface="Segoe UI"/>
                    <a:ea typeface="+mn-ea"/>
                    <a:cs typeface="+mn-cs"/>
                  </a:rPr>
                  <a:t>a</a:t>
                </a:r>
              </a:p>
            </p:txBody>
          </p:sp>
          <p:sp>
            <p:nvSpPr>
              <p:cNvPr id="79" name="Touchscreen" title="Icon of a closed hand with one finger touching a screen">
                <a:extLst>
                  <a:ext uri="{FF2B5EF4-FFF2-40B4-BE49-F238E27FC236}">
                    <a16:creationId xmlns:a16="http://schemas.microsoft.com/office/drawing/2014/main" id="{D3027608-424D-4E9C-ACAF-31570F981201}"/>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id="{2B0C74EA-88AC-4C1B-814F-614A6CCC7680}"/>
              </a:ext>
            </a:extLst>
          </p:cNvPr>
          <p:cNvGrpSpPr>
            <a:grpSpLocks noChangeAspect="1"/>
          </p:cNvGrpSpPr>
          <p:nvPr/>
        </p:nvGrpSpPr>
        <p:grpSpPr>
          <a:xfrm>
            <a:off x="3852447" y="4365308"/>
            <a:ext cx="553170" cy="553170"/>
            <a:chOff x="8051292" y="3276971"/>
            <a:chExt cx="1002901" cy="1002900"/>
          </a:xfrm>
        </p:grpSpPr>
        <p:grpSp>
          <p:nvGrpSpPr>
            <p:cNvPr id="72" name="Group 71">
              <a:extLst>
                <a:ext uri="{FF2B5EF4-FFF2-40B4-BE49-F238E27FC236}">
                  <a16:creationId xmlns:a16="http://schemas.microsoft.com/office/drawing/2014/main" id="{17459A40-67D0-4C2B-87D3-E5B26D172F09}"/>
                </a:ext>
              </a:extLst>
            </p:cNvPr>
            <p:cNvGrpSpPr/>
            <p:nvPr/>
          </p:nvGrpSpPr>
          <p:grpSpPr>
            <a:xfrm>
              <a:off x="8051292" y="3276971"/>
              <a:ext cx="1002901" cy="1002900"/>
              <a:chOff x="7123732" y="4194785"/>
              <a:chExt cx="1111695" cy="1111694"/>
            </a:xfrm>
          </p:grpSpPr>
          <p:sp useBgFill="1">
            <p:nvSpPr>
              <p:cNvPr id="74" name="Oval 73">
                <a:extLst>
                  <a:ext uri="{FF2B5EF4-FFF2-40B4-BE49-F238E27FC236}">
                    <a16:creationId xmlns:a16="http://schemas.microsoft.com/office/drawing/2014/main" id="{96063309-D875-4396-AD14-0067094D8AD2}"/>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noFill/>
                  <a:effectLst/>
                  <a:uLnTx/>
                  <a:uFillTx/>
                  <a:latin typeface="Segoe UI"/>
                  <a:ea typeface="+mn-ea"/>
                  <a:cs typeface="Segoe UI" pitchFamily="34" charset="0"/>
                </a:endParaRPr>
              </a:p>
            </p:txBody>
          </p:sp>
          <p:sp>
            <p:nvSpPr>
              <p:cNvPr id="75" name="Oval 74">
                <a:extLst>
                  <a:ext uri="{FF2B5EF4-FFF2-40B4-BE49-F238E27FC236}">
                    <a16:creationId xmlns:a16="http://schemas.microsoft.com/office/drawing/2014/main" id="{B1436A6E-DBB0-4F10-B64A-6E02E2D6D5E5}"/>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noFill/>
                    <a:effectLst/>
                    <a:uLnTx/>
                    <a:uFillTx/>
                    <a:latin typeface="Segoe UI"/>
                    <a:ea typeface="+mn-ea"/>
                    <a:cs typeface="+mn-cs"/>
                  </a:rPr>
                  <a:t>e</a:t>
                </a:r>
              </a:p>
            </p:txBody>
          </p:sp>
        </p:grpSp>
        <p:sp>
          <p:nvSpPr>
            <p:cNvPr id="73" name="megaphone" title="Icon of a megaphone">
              <a:extLst>
                <a:ext uri="{FF2B5EF4-FFF2-40B4-BE49-F238E27FC236}">
                  <a16:creationId xmlns:a16="http://schemas.microsoft.com/office/drawing/2014/main" id="{9CE8DF69-0495-4A67-8428-A4C5D93F7BBA}"/>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C32812DC-FB46-4038-A457-616370C02717}"/>
              </a:ext>
            </a:extLst>
          </p:cNvPr>
          <p:cNvGrpSpPr>
            <a:grpSpLocks noChangeAspect="1"/>
          </p:cNvGrpSpPr>
          <p:nvPr/>
        </p:nvGrpSpPr>
        <p:grpSpPr>
          <a:xfrm>
            <a:off x="4709391" y="4365308"/>
            <a:ext cx="553170" cy="553170"/>
            <a:chOff x="4377522" y="4552222"/>
            <a:chExt cx="911727" cy="911727"/>
          </a:xfrm>
        </p:grpSpPr>
        <p:sp useBgFill="1">
          <p:nvSpPr>
            <p:cNvPr id="68" name="Oval 67">
              <a:extLst>
                <a:ext uri="{FF2B5EF4-FFF2-40B4-BE49-F238E27FC236}">
                  <a16:creationId xmlns:a16="http://schemas.microsoft.com/office/drawing/2014/main" id="{311E5818-D067-4143-87E7-55F73AAAA3BB}"/>
                </a:ext>
              </a:extLst>
            </p:cNvPr>
            <p:cNvSpPr/>
            <p:nvPr/>
          </p:nvSpPr>
          <p:spPr bwMode="auto">
            <a:xfrm>
              <a:off x="4377522" y="4552222"/>
              <a:ext cx="911727" cy="911727"/>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noFill/>
                <a:effectLst/>
                <a:uLnTx/>
                <a:uFillTx/>
                <a:latin typeface="Segoe UI"/>
                <a:ea typeface="+mn-ea"/>
                <a:cs typeface="Segoe UI" pitchFamily="34" charset="0"/>
              </a:endParaRPr>
            </a:p>
          </p:txBody>
        </p:sp>
        <p:grpSp>
          <p:nvGrpSpPr>
            <p:cNvPr id="69" name="Group 68">
              <a:extLst>
                <a:ext uri="{FF2B5EF4-FFF2-40B4-BE49-F238E27FC236}">
                  <a16:creationId xmlns:a16="http://schemas.microsoft.com/office/drawing/2014/main" id="{F8AEACCA-DC31-4D1F-ADE3-3AA57034F2A2}"/>
                </a:ext>
              </a:extLst>
            </p:cNvPr>
            <p:cNvGrpSpPr/>
            <p:nvPr/>
          </p:nvGrpSpPr>
          <p:grpSpPr>
            <a:xfrm>
              <a:off x="4377522" y="4552222"/>
              <a:ext cx="911727" cy="911727"/>
              <a:chOff x="4377522" y="4552222"/>
              <a:chExt cx="911727" cy="911727"/>
            </a:xfrm>
          </p:grpSpPr>
          <p:sp>
            <p:nvSpPr>
              <p:cNvPr id="70" name="Oval 69">
                <a:extLst>
                  <a:ext uri="{FF2B5EF4-FFF2-40B4-BE49-F238E27FC236}">
                    <a16:creationId xmlns:a16="http://schemas.microsoft.com/office/drawing/2014/main" id="{060B19BD-F290-4989-8522-447108BECB6D}"/>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noFill/>
                    <a:effectLst/>
                    <a:uLnTx/>
                    <a:uFillTx/>
                    <a:latin typeface="Segoe UI"/>
                    <a:ea typeface="+mn-ea"/>
                    <a:cs typeface="+mn-cs"/>
                  </a:rPr>
                  <a:t>c</a:t>
                </a:r>
              </a:p>
            </p:txBody>
          </p:sp>
          <p:sp>
            <p:nvSpPr>
              <p:cNvPr id="71" name="graph_9" title="Icon of a line chart with connected circles at varying points">
                <a:extLst>
                  <a:ext uri="{FF2B5EF4-FFF2-40B4-BE49-F238E27FC236}">
                    <a16:creationId xmlns:a16="http://schemas.microsoft.com/office/drawing/2014/main" id="{9703FD67-4320-4873-8111-70679A77E009}"/>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Segoe UI"/>
                  <a:ea typeface="+mn-ea"/>
                  <a:cs typeface="+mn-cs"/>
                </a:endParaRPr>
              </a:p>
            </p:txBody>
          </p:sp>
        </p:grpSp>
      </p:grpSp>
      <p:sp>
        <p:nvSpPr>
          <p:cNvPr id="29" name="Oval 28">
            <a:extLst>
              <a:ext uri="{FF2B5EF4-FFF2-40B4-BE49-F238E27FC236}">
                <a16:creationId xmlns:a16="http://schemas.microsoft.com/office/drawing/2014/main" id="{8E212D67-E2D7-4B74-B8C7-1E542A57A2EB}"/>
              </a:ext>
            </a:extLst>
          </p:cNvPr>
          <p:cNvSpPr>
            <a:spLocks noChangeAspect="1"/>
          </p:cNvSpPr>
          <p:nvPr/>
        </p:nvSpPr>
        <p:spPr bwMode="auto">
          <a:xfrm>
            <a:off x="5316843" y="4197731"/>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Oval 29">
            <a:extLst>
              <a:ext uri="{FF2B5EF4-FFF2-40B4-BE49-F238E27FC236}">
                <a16:creationId xmlns:a16="http://schemas.microsoft.com/office/drawing/2014/main" id="{8F10D071-590E-4338-B621-D8C42C714024}"/>
              </a:ext>
            </a:extLst>
          </p:cNvPr>
          <p:cNvSpPr>
            <a:spLocks noChangeAspect="1"/>
          </p:cNvSpPr>
          <p:nvPr/>
        </p:nvSpPr>
        <p:spPr bwMode="auto">
          <a:xfrm>
            <a:off x="5623056" y="4891185"/>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Oval 30">
            <a:extLst>
              <a:ext uri="{FF2B5EF4-FFF2-40B4-BE49-F238E27FC236}">
                <a16:creationId xmlns:a16="http://schemas.microsoft.com/office/drawing/2014/main" id="{A73D52C8-7E8D-4448-8B5D-B34B3DDBFB9D}"/>
              </a:ext>
            </a:extLst>
          </p:cNvPr>
          <p:cNvSpPr>
            <a:spLocks noChangeAspect="1"/>
          </p:cNvSpPr>
          <p:nvPr/>
        </p:nvSpPr>
        <p:spPr bwMode="auto">
          <a:xfrm>
            <a:off x="6544513" y="4306677"/>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Oval 31">
            <a:extLst>
              <a:ext uri="{FF2B5EF4-FFF2-40B4-BE49-F238E27FC236}">
                <a16:creationId xmlns:a16="http://schemas.microsoft.com/office/drawing/2014/main" id="{B4C09162-DB42-48E7-8E11-0400E816285E}"/>
              </a:ext>
            </a:extLst>
          </p:cNvPr>
          <p:cNvSpPr>
            <a:spLocks noChangeAspect="1"/>
          </p:cNvSpPr>
          <p:nvPr/>
        </p:nvSpPr>
        <p:spPr bwMode="auto">
          <a:xfrm>
            <a:off x="4416508" y="4256505"/>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Oval 32">
            <a:extLst>
              <a:ext uri="{FF2B5EF4-FFF2-40B4-BE49-F238E27FC236}">
                <a16:creationId xmlns:a16="http://schemas.microsoft.com/office/drawing/2014/main" id="{642621B7-6BA5-44CE-B25F-CE5B678CADDB}"/>
              </a:ext>
            </a:extLst>
          </p:cNvPr>
          <p:cNvSpPr>
            <a:spLocks noChangeAspect="1"/>
          </p:cNvSpPr>
          <p:nvPr/>
        </p:nvSpPr>
        <p:spPr bwMode="auto">
          <a:xfrm>
            <a:off x="2652987" y="4653686"/>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4" name="Oval 33">
            <a:extLst>
              <a:ext uri="{FF2B5EF4-FFF2-40B4-BE49-F238E27FC236}">
                <a16:creationId xmlns:a16="http://schemas.microsoft.com/office/drawing/2014/main" id="{7FAC9B16-C879-4C8D-934F-8BDE344C1EAF}"/>
              </a:ext>
            </a:extLst>
          </p:cNvPr>
          <p:cNvSpPr>
            <a:spLocks noChangeAspect="1"/>
          </p:cNvSpPr>
          <p:nvPr/>
        </p:nvSpPr>
        <p:spPr bwMode="auto">
          <a:xfrm>
            <a:off x="3557527" y="4882698"/>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Oval 34">
            <a:extLst>
              <a:ext uri="{FF2B5EF4-FFF2-40B4-BE49-F238E27FC236}">
                <a16:creationId xmlns:a16="http://schemas.microsoft.com/office/drawing/2014/main" id="{3EA949B7-1932-4F09-A26B-9707FBD19E70}"/>
              </a:ext>
            </a:extLst>
          </p:cNvPr>
          <p:cNvSpPr>
            <a:spLocks noChangeAspect="1"/>
          </p:cNvSpPr>
          <p:nvPr/>
        </p:nvSpPr>
        <p:spPr bwMode="auto">
          <a:xfrm>
            <a:off x="3642469" y="4183380"/>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Oval 35">
            <a:extLst>
              <a:ext uri="{FF2B5EF4-FFF2-40B4-BE49-F238E27FC236}">
                <a16:creationId xmlns:a16="http://schemas.microsoft.com/office/drawing/2014/main" id="{D7C36FDE-585F-48A7-9743-5B554B0AE2A3}"/>
              </a:ext>
            </a:extLst>
          </p:cNvPr>
          <p:cNvSpPr>
            <a:spLocks noChangeAspect="1"/>
          </p:cNvSpPr>
          <p:nvPr/>
        </p:nvSpPr>
        <p:spPr bwMode="auto">
          <a:xfrm>
            <a:off x="7668544" y="4894453"/>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Oval 36">
            <a:extLst>
              <a:ext uri="{FF2B5EF4-FFF2-40B4-BE49-F238E27FC236}">
                <a16:creationId xmlns:a16="http://schemas.microsoft.com/office/drawing/2014/main" id="{6AA39237-79FD-484E-85E4-DD10315F0F65}"/>
              </a:ext>
            </a:extLst>
          </p:cNvPr>
          <p:cNvSpPr>
            <a:spLocks noChangeAspect="1"/>
          </p:cNvSpPr>
          <p:nvPr/>
        </p:nvSpPr>
        <p:spPr bwMode="auto">
          <a:xfrm>
            <a:off x="8543268" y="4193271"/>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Oval 37">
            <a:extLst>
              <a:ext uri="{FF2B5EF4-FFF2-40B4-BE49-F238E27FC236}">
                <a16:creationId xmlns:a16="http://schemas.microsoft.com/office/drawing/2014/main" id="{D2FF0D25-DD8B-439D-94F0-880A97AA3682}"/>
              </a:ext>
            </a:extLst>
          </p:cNvPr>
          <p:cNvSpPr>
            <a:spLocks noChangeAspect="1"/>
          </p:cNvSpPr>
          <p:nvPr/>
        </p:nvSpPr>
        <p:spPr bwMode="auto">
          <a:xfrm>
            <a:off x="8397202" y="4406111"/>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Oval 38">
            <a:extLst>
              <a:ext uri="{FF2B5EF4-FFF2-40B4-BE49-F238E27FC236}">
                <a16:creationId xmlns:a16="http://schemas.microsoft.com/office/drawing/2014/main" id="{3D2C9DB1-7B8E-4E2E-8BCF-CE8425573F2A}"/>
              </a:ext>
            </a:extLst>
          </p:cNvPr>
          <p:cNvSpPr>
            <a:spLocks noChangeAspect="1"/>
          </p:cNvSpPr>
          <p:nvPr/>
        </p:nvSpPr>
        <p:spPr bwMode="auto">
          <a:xfrm>
            <a:off x="2854410" y="4902038"/>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Oval 39">
            <a:extLst>
              <a:ext uri="{FF2B5EF4-FFF2-40B4-BE49-F238E27FC236}">
                <a16:creationId xmlns:a16="http://schemas.microsoft.com/office/drawing/2014/main" id="{52156751-0052-488F-B61E-C5E1A0C7D603}"/>
              </a:ext>
            </a:extLst>
          </p:cNvPr>
          <p:cNvSpPr>
            <a:spLocks noChangeAspect="1"/>
          </p:cNvSpPr>
          <p:nvPr/>
        </p:nvSpPr>
        <p:spPr bwMode="auto">
          <a:xfrm>
            <a:off x="9470063" y="4248197"/>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Oval 40">
            <a:extLst>
              <a:ext uri="{FF2B5EF4-FFF2-40B4-BE49-F238E27FC236}">
                <a16:creationId xmlns:a16="http://schemas.microsoft.com/office/drawing/2014/main" id="{8D55E069-5961-4FF3-B951-94B8041DD01A}"/>
              </a:ext>
            </a:extLst>
          </p:cNvPr>
          <p:cNvSpPr>
            <a:spLocks noChangeAspect="1"/>
          </p:cNvSpPr>
          <p:nvPr/>
        </p:nvSpPr>
        <p:spPr bwMode="auto">
          <a:xfrm>
            <a:off x="10234594" y="4926292"/>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 name="Oval 41">
            <a:extLst>
              <a:ext uri="{FF2B5EF4-FFF2-40B4-BE49-F238E27FC236}">
                <a16:creationId xmlns:a16="http://schemas.microsoft.com/office/drawing/2014/main" id="{FC909D77-8CAE-4AC9-B471-BB04B49B0F9E}"/>
              </a:ext>
            </a:extLst>
          </p:cNvPr>
          <p:cNvSpPr>
            <a:spLocks noChangeAspect="1"/>
          </p:cNvSpPr>
          <p:nvPr/>
        </p:nvSpPr>
        <p:spPr bwMode="auto">
          <a:xfrm>
            <a:off x="11101229" y="4216514"/>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Oval 42">
            <a:extLst>
              <a:ext uri="{FF2B5EF4-FFF2-40B4-BE49-F238E27FC236}">
                <a16:creationId xmlns:a16="http://schemas.microsoft.com/office/drawing/2014/main" id="{BC454E29-4D1C-4705-B1BC-2BE56CA62035}"/>
              </a:ext>
            </a:extLst>
          </p:cNvPr>
          <p:cNvSpPr>
            <a:spLocks noChangeAspect="1"/>
          </p:cNvSpPr>
          <p:nvPr/>
        </p:nvSpPr>
        <p:spPr bwMode="auto">
          <a:xfrm>
            <a:off x="11372276" y="4576441"/>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4" name="Oval 43">
            <a:extLst>
              <a:ext uri="{FF2B5EF4-FFF2-40B4-BE49-F238E27FC236}">
                <a16:creationId xmlns:a16="http://schemas.microsoft.com/office/drawing/2014/main" id="{C3406301-6A8D-45E7-8A46-8303A685C7BE}"/>
              </a:ext>
            </a:extLst>
          </p:cNvPr>
          <p:cNvSpPr>
            <a:spLocks noChangeAspect="1"/>
          </p:cNvSpPr>
          <p:nvPr/>
        </p:nvSpPr>
        <p:spPr bwMode="auto">
          <a:xfrm>
            <a:off x="9357478" y="4882698"/>
            <a:ext cx="167823" cy="167823"/>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45" name="Straight Connector 44">
            <a:extLst>
              <a:ext uri="{FF2B5EF4-FFF2-40B4-BE49-F238E27FC236}">
                <a16:creationId xmlns:a16="http://schemas.microsoft.com/office/drawing/2014/main" id="{7F37454C-2AFC-4301-91EF-23E1149FB530}"/>
              </a:ext>
            </a:extLst>
          </p:cNvPr>
          <p:cNvCxnSpPr>
            <a:cxnSpLocks/>
            <a:stCxn id="91" idx="1"/>
            <a:endCxn id="37" idx="5"/>
          </p:cNvCxnSpPr>
          <p:nvPr/>
        </p:nvCxnSpPr>
        <p:spPr>
          <a:xfrm flipH="1" flipV="1">
            <a:off x="8686514" y="4336518"/>
            <a:ext cx="210409" cy="10980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E4E0C3-A564-49B5-96D2-15102EC3ABC1}"/>
              </a:ext>
            </a:extLst>
          </p:cNvPr>
          <p:cNvCxnSpPr>
            <a:cxnSpLocks/>
            <a:stCxn id="38" idx="7"/>
            <a:endCxn id="37" idx="3"/>
          </p:cNvCxnSpPr>
          <p:nvPr/>
        </p:nvCxnSpPr>
        <p:spPr>
          <a:xfrm flipV="1">
            <a:off x="8478867" y="4336518"/>
            <a:ext cx="88978" cy="8360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835AC0-3164-4EA1-852E-7533D6ED6137}"/>
              </a:ext>
            </a:extLst>
          </p:cNvPr>
          <p:cNvCxnSpPr>
            <a:cxnSpLocks/>
            <a:stCxn id="40" idx="3"/>
            <a:endCxn id="91" idx="7"/>
          </p:cNvCxnSpPr>
          <p:nvPr/>
        </p:nvCxnSpPr>
        <p:spPr>
          <a:xfrm flipH="1">
            <a:off x="9288072" y="4329862"/>
            <a:ext cx="196002" cy="11645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5D9CEE6-5878-433A-9168-D3BEAF769BCE}"/>
              </a:ext>
            </a:extLst>
          </p:cNvPr>
          <p:cNvCxnSpPr>
            <a:cxnSpLocks/>
            <a:stCxn id="44" idx="1"/>
            <a:endCxn id="91" idx="5"/>
          </p:cNvCxnSpPr>
          <p:nvPr/>
        </p:nvCxnSpPr>
        <p:spPr>
          <a:xfrm flipH="1" flipV="1">
            <a:off x="9288072" y="4837467"/>
            <a:ext cx="93983" cy="6980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4322FF-64E3-4667-9355-66850F2BE5A5}"/>
              </a:ext>
            </a:extLst>
          </p:cNvPr>
          <p:cNvCxnSpPr>
            <a:cxnSpLocks/>
            <a:stCxn id="83" idx="3"/>
            <a:endCxn id="44" idx="6"/>
          </p:cNvCxnSpPr>
          <p:nvPr/>
        </p:nvCxnSpPr>
        <p:spPr>
          <a:xfrm flipH="1">
            <a:off x="9525301" y="4837467"/>
            <a:ext cx="228561" cy="1291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432F46-49B0-4E8C-A3E1-6F0D883DC8CF}"/>
              </a:ext>
            </a:extLst>
          </p:cNvPr>
          <p:cNvCxnSpPr>
            <a:cxnSpLocks/>
            <a:stCxn id="41" idx="1"/>
            <a:endCxn id="83" idx="5"/>
          </p:cNvCxnSpPr>
          <p:nvPr/>
        </p:nvCxnSpPr>
        <p:spPr>
          <a:xfrm flipH="1" flipV="1">
            <a:off x="10145012" y="4837467"/>
            <a:ext cx="103594" cy="10283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FF9A89B-EBAA-4AE6-8F05-FD1219344EA9}"/>
              </a:ext>
            </a:extLst>
          </p:cNvPr>
          <p:cNvCxnSpPr>
            <a:cxnSpLocks/>
            <a:stCxn id="87" idx="7"/>
            <a:endCxn id="42" idx="3"/>
          </p:cNvCxnSpPr>
          <p:nvPr/>
        </p:nvCxnSpPr>
        <p:spPr>
          <a:xfrm flipV="1">
            <a:off x="11001953" y="4359760"/>
            <a:ext cx="123853" cy="8655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B9247E-CA9A-4C44-BDA4-072559FB0EB5}"/>
              </a:ext>
            </a:extLst>
          </p:cNvPr>
          <p:cNvCxnSpPr>
            <a:cxnSpLocks/>
            <a:stCxn id="42" idx="5"/>
            <a:endCxn id="43" idx="1"/>
          </p:cNvCxnSpPr>
          <p:nvPr/>
        </p:nvCxnSpPr>
        <p:spPr>
          <a:xfrm>
            <a:off x="11244476" y="4359760"/>
            <a:ext cx="141812" cy="23069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0F94A41B-F269-44DF-A621-BFD2325FEF31}"/>
              </a:ext>
            </a:extLst>
          </p:cNvPr>
          <p:cNvSpPr>
            <a:spLocks noChangeAspect="1"/>
          </p:cNvSpPr>
          <p:nvPr/>
        </p:nvSpPr>
        <p:spPr bwMode="auto">
          <a:xfrm>
            <a:off x="10234594" y="4288679"/>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54" name="Straight Connector 53">
            <a:extLst>
              <a:ext uri="{FF2B5EF4-FFF2-40B4-BE49-F238E27FC236}">
                <a16:creationId xmlns:a16="http://schemas.microsoft.com/office/drawing/2014/main" id="{304CFE09-A919-4538-A23B-C1D549B895BC}"/>
              </a:ext>
            </a:extLst>
          </p:cNvPr>
          <p:cNvCxnSpPr>
            <a:cxnSpLocks/>
            <a:stCxn id="53" idx="3"/>
            <a:endCxn id="83" idx="7"/>
          </p:cNvCxnSpPr>
          <p:nvPr/>
        </p:nvCxnSpPr>
        <p:spPr>
          <a:xfrm flipH="1">
            <a:off x="10145012" y="4370344"/>
            <a:ext cx="103594" cy="7597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EEC6F44-7A19-46C5-8A3C-8C1FC2DA1CB1}"/>
              </a:ext>
            </a:extLst>
          </p:cNvPr>
          <p:cNvCxnSpPr>
            <a:cxnSpLocks/>
            <a:stCxn id="91" idx="3"/>
            <a:endCxn id="36" idx="6"/>
          </p:cNvCxnSpPr>
          <p:nvPr/>
        </p:nvCxnSpPr>
        <p:spPr>
          <a:xfrm flipH="1">
            <a:off x="7836368" y="4837467"/>
            <a:ext cx="1060555" cy="14089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6485F89-642E-43CF-8F37-337D26868702}"/>
              </a:ext>
            </a:extLst>
          </p:cNvPr>
          <p:cNvCxnSpPr>
            <a:cxnSpLocks/>
            <a:stCxn id="31" idx="3"/>
            <a:endCxn id="30" idx="6"/>
          </p:cNvCxnSpPr>
          <p:nvPr/>
        </p:nvCxnSpPr>
        <p:spPr>
          <a:xfrm flipH="1">
            <a:off x="5718734" y="4388342"/>
            <a:ext cx="839791" cy="550681"/>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885C59-1325-4B19-B1F0-9BA236B45D8B}"/>
              </a:ext>
            </a:extLst>
          </p:cNvPr>
          <p:cNvCxnSpPr>
            <a:cxnSpLocks/>
            <a:stCxn id="30" idx="2"/>
            <a:endCxn id="70" idx="5"/>
          </p:cNvCxnSpPr>
          <p:nvPr/>
        </p:nvCxnSpPr>
        <p:spPr>
          <a:xfrm flipH="1" flipV="1">
            <a:off x="5181551" y="4837467"/>
            <a:ext cx="441505" cy="10155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52FD71-14EC-4F93-9967-D32A567ECB1D}"/>
              </a:ext>
            </a:extLst>
          </p:cNvPr>
          <p:cNvCxnSpPr>
            <a:cxnSpLocks/>
            <a:stCxn id="36" idx="1"/>
            <a:endCxn id="31" idx="5"/>
          </p:cNvCxnSpPr>
          <p:nvPr/>
        </p:nvCxnSpPr>
        <p:spPr>
          <a:xfrm flipH="1" flipV="1">
            <a:off x="6626178" y="4388342"/>
            <a:ext cx="1066943" cy="53068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E883894-4BAB-492F-9C23-918401D12856}"/>
              </a:ext>
            </a:extLst>
          </p:cNvPr>
          <p:cNvSpPr/>
          <p:nvPr/>
        </p:nvSpPr>
        <p:spPr>
          <a:xfrm>
            <a:off x="6039469" y="4488988"/>
            <a:ext cx="1999534" cy="327507"/>
          </a:xfrm>
          <a:prstGeom prst="rect">
            <a:avLst/>
          </a:prstGeom>
          <a:solidFill>
            <a:schemeClr val="bg1"/>
          </a:solidFill>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mn-cs"/>
              </a:rPr>
              <a:t>One data model</a:t>
            </a:r>
          </a:p>
        </p:txBody>
      </p:sp>
      <p:cxnSp>
        <p:nvCxnSpPr>
          <p:cNvPr id="60" name="Straight Connector 59">
            <a:extLst>
              <a:ext uri="{FF2B5EF4-FFF2-40B4-BE49-F238E27FC236}">
                <a16:creationId xmlns:a16="http://schemas.microsoft.com/office/drawing/2014/main" id="{78CA1E60-3DE7-40F8-8A25-66DCD623A871}"/>
              </a:ext>
            </a:extLst>
          </p:cNvPr>
          <p:cNvCxnSpPr>
            <a:cxnSpLocks/>
            <a:stCxn id="29" idx="3"/>
            <a:endCxn id="70" idx="7"/>
          </p:cNvCxnSpPr>
          <p:nvPr/>
        </p:nvCxnSpPr>
        <p:spPr>
          <a:xfrm flipH="1">
            <a:off x="5181551" y="4340977"/>
            <a:ext cx="159869" cy="10534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64026DEF-740A-4957-9EC5-2DA59617B6A2}"/>
              </a:ext>
            </a:extLst>
          </p:cNvPr>
          <p:cNvSpPr>
            <a:spLocks noChangeAspect="1"/>
          </p:cNvSpPr>
          <p:nvPr/>
        </p:nvSpPr>
        <p:spPr bwMode="auto">
          <a:xfrm>
            <a:off x="7315230" y="4942017"/>
            <a:ext cx="95677" cy="95677"/>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83923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62" name="Straight Connector 61">
            <a:extLst>
              <a:ext uri="{FF2B5EF4-FFF2-40B4-BE49-F238E27FC236}">
                <a16:creationId xmlns:a16="http://schemas.microsoft.com/office/drawing/2014/main" id="{A0AD6B12-5888-4A31-B3AC-58A6544FDBC0}"/>
              </a:ext>
            </a:extLst>
          </p:cNvPr>
          <p:cNvCxnSpPr>
            <a:cxnSpLocks/>
            <a:stCxn id="36" idx="2"/>
            <a:endCxn id="61" idx="6"/>
          </p:cNvCxnSpPr>
          <p:nvPr/>
        </p:nvCxnSpPr>
        <p:spPr>
          <a:xfrm flipH="1">
            <a:off x="7410907" y="4978364"/>
            <a:ext cx="257637" cy="11491"/>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52E4C9-6B25-4EEA-8125-75058BC217A8}"/>
              </a:ext>
            </a:extLst>
          </p:cNvPr>
          <p:cNvCxnSpPr>
            <a:cxnSpLocks/>
            <a:stCxn id="32" idx="3"/>
            <a:endCxn id="75" idx="7"/>
          </p:cNvCxnSpPr>
          <p:nvPr/>
        </p:nvCxnSpPr>
        <p:spPr>
          <a:xfrm flipH="1">
            <a:off x="4324606" y="4338171"/>
            <a:ext cx="105914" cy="10814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BEB7AB9-15C5-4DAF-8E42-6E7EF05EC9C9}"/>
              </a:ext>
            </a:extLst>
          </p:cNvPr>
          <p:cNvCxnSpPr>
            <a:cxnSpLocks/>
            <a:stCxn id="75" idx="1"/>
            <a:endCxn id="35" idx="5"/>
          </p:cNvCxnSpPr>
          <p:nvPr/>
        </p:nvCxnSpPr>
        <p:spPr>
          <a:xfrm flipH="1" flipV="1">
            <a:off x="3785716" y="4326626"/>
            <a:ext cx="147741" cy="11969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D73F53B-4DF7-4530-B38C-716CC87980C7}"/>
              </a:ext>
            </a:extLst>
          </p:cNvPr>
          <p:cNvCxnSpPr>
            <a:cxnSpLocks/>
            <a:stCxn id="34" idx="1"/>
            <a:endCxn id="78" idx="5"/>
          </p:cNvCxnSpPr>
          <p:nvPr/>
        </p:nvCxnSpPr>
        <p:spPr>
          <a:xfrm flipH="1" flipV="1">
            <a:off x="3467670" y="4837467"/>
            <a:ext cx="114434" cy="6980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31C36D-CD23-4C72-860D-9E6E6B8EA6CA}"/>
              </a:ext>
            </a:extLst>
          </p:cNvPr>
          <p:cNvCxnSpPr>
            <a:cxnSpLocks/>
            <a:stCxn id="39" idx="7"/>
            <a:endCxn id="78" idx="3"/>
          </p:cNvCxnSpPr>
          <p:nvPr/>
        </p:nvCxnSpPr>
        <p:spPr>
          <a:xfrm flipV="1">
            <a:off x="2936075" y="4837467"/>
            <a:ext cx="140444" cy="7858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9D957E3-6DDC-4CA1-95DE-8497F13C0D38}"/>
              </a:ext>
            </a:extLst>
          </p:cNvPr>
          <p:cNvCxnSpPr>
            <a:cxnSpLocks/>
            <a:stCxn id="33" idx="5"/>
            <a:endCxn id="39" idx="1"/>
          </p:cNvCxnSpPr>
          <p:nvPr/>
        </p:nvCxnSpPr>
        <p:spPr>
          <a:xfrm>
            <a:off x="2734652" y="4735351"/>
            <a:ext cx="133770" cy="18069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4" name="arrow_11" title="Icon of a circle made of two curved arrows">
            <a:extLst>
              <a:ext uri="{FF2B5EF4-FFF2-40B4-BE49-F238E27FC236}">
                <a16:creationId xmlns:a16="http://schemas.microsoft.com/office/drawing/2014/main" id="{5D299E7C-62BF-46CF-83A1-299C9C52ED99}"/>
              </a:ext>
            </a:extLst>
          </p:cNvPr>
          <p:cNvSpPr>
            <a:spLocks noChangeAspect="1" noEditPoints="1"/>
          </p:cNvSpPr>
          <p:nvPr/>
        </p:nvSpPr>
        <p:spPr bwMode="auto">
          <a:xfrm>
            <a:off x="3477305" y="370741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00" name="Rectangle 99">
            <a:extLst>
              <a:ext uri="{FF2B5EF4-FFF2-40B4-BE49-F238E27FC236}">
                <a16:creationId xmlns:a16="http://schemas.microsoft.com/office/drawing/2014/main" id="{3FF127ED-EDBC-48FE-BD57-4DA04ECD81DB}"/>
              </a:ext>
            </a:extLst>
          </p:cNvPr>
          <p:cNvSpPr/>
          <p:nvPr/>
        </p:nvSpPr>
        <p:spPr bwMode="auto">
          <a:xfrm>
            <a:off x="2511553" y="2024801"/>
            <a:ext cx="2194560"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20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Adobe</a:t>
            </a:r>
            <a:r>
              <a:rPr kumimoji="0" lang="en-US" sz="2000" b="0" i="0" u="none" strike="noStrike" kern="1200" cap="none" spc="0" normalizeH="0" baseline="0" noProof="0">
                <a:ln>
                  <a:noFill/>
                </a:ln>
                <a:solidFill>
                  <a:srgbClr val="0078D4"/>
                </a:solidFill>
                <a:effectLst/>
                <a:uLnTx/>
                <a:uFillTx/>
                <a:latin typeface="Segoe UI"/>
                <a:ea typeface="+mn-ea"/>
                <a:cs typeface="+mn-cs"/>
              </a:rPr>
              <a:t> </a:t>
            </a:r>
          </a:p>
          <a:p>
            <a:pPr marL="0" marR="0" lvl="0" indent="0" algn="ctr" defTabSz="914400" rtl="0" eaLnBrk="1" fontAlgn="auto" latinLnBrk="0" hangingPunct="1">
              <a:lnSpc>
                <a:spcPct val="10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Customer </a:t>
            </a:r>
            <a:br>
              <a:rPr kumimoji="0" lang="en-US" sz="1400" b="0" i="0" u="none" strike="noStrike" kern="1200" cap="none" spc="0" normalizeH="0" baseline="0" noProof="0">
                <a:ln>
                  <a:noFill/>
                </a:ln>
                <a:solidFill>
                  <a:srgbClr val="1A1A1A"/>
                </a:solidFill>
                <a:effectLst/>
                <a:uLnTx/>
                <a:uFillTx/>
                <a:latin typeface="Segoe UI"/>
                <a:ea typeface="+mn-ea"/>
                <a:cs typeface="+mn-cs"/>
              </a:rPr>
            </a:br>
            <a:r>
              <a:rPr kumimoji="0" lang="en-US" sz="1400" b="0" i="0" u="none" strike="noStrike" kern="1200" cap="none" spc="0" normalizeH="0" baseline="0" noProof="0">
                <a:ln>
                  <a:noFill/>
                </a:ln>
                <a:solidFill>
                  <a:srgbClr val="1A1A1A"/>
                </a:solidFill>
                <a:effectLst/>
                <a:uLnTx/>
                <a:uFillTx/>
                <a:latin typeface="Segoe UI"/>
                <a:ea typeface="+mn-ea"/>
                <a:cs typeface="+mn-cs"/>
              </a:rPr>
              <a:t>Experience Platform</a:t>
            </a:r>
          </a:p>
        </p:txBody>
      </p:sp>
      <p:sp>
        <p:nvSpPr>
          <p:cNvPr id="109" name="Rectangle 108">
            <a:extLst>
              <a:ext uri="{FF2B5EF4-FFF2-40B4-BE49-F238E27FC236}">
                <a16:creationId xmlns:a16="http://schemas.microsoft.com/office/drawing/2014/main" id="{0D3BA1CF-B87B-4E42-A788-81EC05EDD274}"/>
              </a:ext>
            </a:extLst>
          </p:cNvPr>
          <p:cNvSpPr/>
          <p:nvPr/>
        </p:nvSpPr>
        <p:spPr bwMode="auto">
          <a:xfrm>
            <a:off x="0" y="1840375"/>
            <a:ext cx="2319338" cy="44286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TextBox 100">
            <a:extLst>
              <a:ext uri="{FF2B5EF4-FFF2-40B4-BE49-F238E27FC236}">
                <a16:creationId xmlns:a16="http://schemas.microsoft.com/office/drawing/2014/main" id="{ACD4A506-C7AC-4814-B67F-9E761B51F631}"/>
              </a:ext>
            </a:extLst>
          </p:cNvPr>
          <p:cNvSpPr txBox="1"/>
          <p:nvPr/>
        </p:nvSpPr>
        <p:spPr>
          <a:xfrm>
            <a:off x="584201" y="2482007"/>
            <a:ext cx="1645920" cy="1099204"/>
          </a:xfrm>
          <a:prstGeom prst="rect">
            <a:avLst/>
          </a:prstGeom>
          <a:noFill/>
        </p:spPr>
        <p:txBody>
          <a:bodyPr wrap="square" lIns="0" rIns="0" rtlCol="0" anchor="ctr">
            <a:no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Semibold"/>
                <a:ea typeface="+mn-ea"/>
                <a:cs typeface="+mn-cs"/>
              </a:rPr>
              <a:t>AI driven </a:t>
            </a:r>
            <a:br>
              <a:rPr kumimoji="0" lang="en-US" sz="1600" b="0" i="0" u="none" strike="noStrike" kern="1200" cap="none" spc="0" normalizeH="0" baseline="0" noProof="0">
                <a:ln>
                  <a:noFill/>
                </a:ln>
                <a:solidFill>
                  <a:prstClr val="black"/>
                </a:solidFill>
                <a:effectLst/>
                <a:uLnTx/>
                <a:uFillTx/>
                <a:latin typeface="Segoe UI Semibold"/>
                <a:ea typeface="+mn-ea"/>
                <a:cs typeface="+mn-cs"/>
              </a:rPr>
            </a:br>
            <a:r>
              <a:rPr kumimoji="0" lang="en-US" sz="1600" b="0" i="0" u="none" strike="noStrike" kern="1200" cap="none" spc="0" normalizeH="0" baseline="0" noProof="0">
                <a:ln>
                  <a:noFill/>
                </a:ln>
                <a:solidFill>
                  <a:prstClr val="black"/>
                </a:solidFill>
                <a:effectLst/>
                <a:uLnTx/>
                <a:uFillTx/>
                <a:latin typeface="Segoe UI Semibold"/>
                <a:ea typeface="+mn-ea"/>
                <a:cs typeface="+mn-cs"/>
              </a:rPr>
              <a:t>insight &amp; data enrichment</a:t>
            </a:r>
          </a:p>
        </p:txBody>
      </p:sp>
      <p:sp>
        <p:nvSpPr>
          <p:cNvPr id="104" name="Left Brace 103">
            <a:extLst>
              <a:ext uri="{FF2B5EF4-FFF2-40B4-BE49-F238E27FC236}">
                <a16:creationId xmlns:a16="http://schemas.microsoft.com/office/drawing/2014/main" id="{D50E36B6-6065-43B4-B3F6-38E2548C561F}"/>
              </a:ext>
            </a:extLst>
          </p:cNvPr>
          <p:cNvSpPr/>
          <p:nvPr/>
        </p:nvSpPr>
        <p:spPr>
          <a:xfrm>
            <a:off x="2161793" y="2024801"/>
            <a:ext cx="140107" cy="2013616"/>
          </a:xfrm>
          <a:prstGeom prst="leftBrace">
            <a:avLst>
              <a:gd name="adj1" fmla="val 69972"/>
              <a:gd name="adj2" fmla="val 50000"/>
            </a:avLst>
          </a:prstGeom>
          <a:noFill/>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2" name="TextBox 101">
            <a:extLst>
              <a:ext uri="{FF2B5EF4-FFF2-40B4-BE49-F238E27FC236}">
                <a16:creationId xmlns:a16="http://schemas.microsoft.com/office/drawing/2014/main" id="{29D1B66F-CA3D-4182-9845-BCC25F8DC494}"/>
              </a:ext>
            </a:extLst>
          </p:cNvPr>
          <p:cNvSpPr txBox="1"/>
          <p:nvPr/>
        </p:nvSpPr>
        <p:spPr>
          <a:xfrm>
            <a:off x="584201" y="4128416"/>
            <a:ext cx="1645920" cy="988825"/>
          </a:xfrm>
          <a:prstGeom prst="rect">
            <a:avLst/>
          </a:prstGeom>
          <a:noFill/>
        </p:spPr>
        <p:txBody>
          <a:bodyPr wrap="square" lIns="0" rIns="0" rtlCol="0" anchor="ctr">
            <a:no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Semibold"/>
                <a:ea typeface="+mn-ea"/>
                <a:cs typeface="+mn-cs"/>
              </a:rPr>
              <a:t>Shared data model</a:t>
            </a:r>
          </a:p>
        </p:txBody>
      </p:sp>
      <p:sp>
        <p:nvSpPr>
          <p:cNvPr id="105" name="Left Brace 104">
            <a:extLst>
              <a:ext uri="{FF2B5EF4-FFF2-40B4-BE49-F238E27FC236}">
                <a16:creationId xmlns:a16="http://schemas.microsoft.com/office/drawing/2014/main" id="{07C38B9D-B39F-4D8E-83F0-E80BF22D4464}"/>
              </a:ext>
            </a:extLst>
          </p:cNvPr>
          <p:cNvSpPr/>
          <p:nvPr/>
        </p:nvSpPr>
        <p:spPr>
          <a:xfrm>
            <a:off x="2161793" y="4128416"/>
            <a:ext cx="151734" cy="988825"/>
          </a:xfrm>
          <a:prstGeom prst="leftBrace">
            <a:avLst>
              <a:gd name="adj1" fmla="val 48509"/>
              <a:gd name="adj2" fmla="val 50000"/>
            </a:avLst>
          </a:prstGeom>
          <a:noFill/>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3" name="TextBox 102">
            <a:extLst>
              <a:ext uri="{FF2B5EF4-FFF2-40B4-BE49-F238E27FC236}">
                <a16:creationId xmlns:a16="http://schemas.microsoft.com/office/drawing/2014/main" id="{7FE5E9B1-860A-409D-873D-FF8E3D817EBB}"/>
              </a:ext>
            </a:extLst>
          </p:cNvPr>
          <p:cNvSpPr txBox="1"/>
          <p:nvPr/>
        </p:nvSpPr>
        <p:spPr>
          <a:xfrm>
            <a:off x="584201" y="5161006"/>
            <a:ext cx="1645920" cy="1099204"/>
          </a:xfrm>
          <a:prstGeom prst="rect">
            <a:avLst/>
          </a:prstGeom>
          <a:noFill/>
        </p:spPr>
        <p:txBody>
          <a:bodyPr wrap="square" lIns="0" rIns="0" rtlCol="0" anchor="ctr">
            <a:no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Semibold"/>
                <a:ea typeface="+mn-ea"/>
                <a:cs typeface="+mn-cs"/>
              </a:rPr>
              <a:t>Common data storage</a:t>
            </a:r>
          </a:p>
        </p:txBody>
      </p:sp>
      <p:sp>
        <p:nvSpPr>
          <p:cNvPr id="106" name="Left Brace 105">
            <a:extLst>
              <a:ext uri="{FF2B5EF4-FFF2-40B4-BE49-F238E27FC236}">
                <a16:creationId xmlns:a16="http://schemas.microsoft.com/office/drawing/2014/main" id="{ADA5BB08-8E2C-4A86-BEDD-28E3EED4C3FE}"/>
              </a:ext>
            </a:extLst>
          </p:cNvPr>
          <p:cNvSpPr/>
          <p:nvPr/>
        </p:nvSpPr>
        <p:spPr>
          <a:xfrm>
            <a:off x="2161793" y="5161007"/>
            <a:ext cx="151734" cy="1099204"/>
          </a:xfrm>
          <a:prstGeom prst="leftBrace">
            <a:avLst>
              <a:gd name="adj1" fmla="val 34698"/>
              <a:gd name="adj2" fmla="val 50000"/>
            </a:avLst>
          </a:prstGeom>
          <a:noFill/>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 name="binary" title="Icon of binary code, ones and zeros">
            <a:extLst>
              <a:ext uri="{FF2B5EF4-FFF2-40B4-BE49-F238E27FC236}">
                <a16:creationId xmlns:a16="http://schemas.microsoft.com/office/drawing/2014/main" id="{26D21036-191E-46E1-960E-7DBD937594F4}"/>
              </a:ext>
            </a:extLst>
          </p:cNvPr>
          <p:cNvSpPr>
            <a:spLocks noChangeAspect="1" noEditPoints="1"/>
          </p:cNvSpPr>
          <p:nvPr/>
        </p:nvSpPr>
        <p:spPr bwMode="auto">
          <a:xfrm>
            <a:off x="3805239" y="-3213922"/>
            <a:ext cx="2802013" cy="2156726"/>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ln>
            <a:headEnd/>
            <a:tailEnd/>
          </a:ln>
          <a:extLst>
            <a:ext uri="{909E8E84-426E-40DD-AFC4-6F175D3DCCD1}">
              <a14:hiddenFill xmlns:a14="http://schemas.microsoft.com/office/drawing/2010/main">
                <a:solidFill>
                  <a:srgbClr val="FFFFFF"/>
                </a:solidFill>
              </a14:hiddenFill>
            </a:ext>
          </a:extLst>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8" name="Title 16">
            <a:extLst>
              <a:ext uri="{FF2B5EF4-FFF2-40B4-BE49-F238E27FC236}">
                <a16:creationId xmlns:a16="http://schemas.microsoft.com/office/drawing/2014/main" id="{CEDD7675-9667-4E60-89D0-0FE8595762CC}"/>
              </a:ext>
            </a:extLst>
          </p:cNvPr>
          <p:cNvSpPr txBox="1">
            <a:spLocks noGrp="1"/>
          </p:cNvSpPr>
          <p:nvPr>
            <p:ph type="title"/>
          </p:nvPr>
        </p:nvSpPr>
        <p:spPr>
          <a:xfrm>
            <a:off x="-1" y="8612"/>
            <a:ext cx="11682691" cy="580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rPr>
              <a:t>Solution Architecture – Open Data Initiative  </a:t>
            </a:r>
          </a:p>
        </p:txBody>
      </p:sp>
      <p:sp>
        <p:nvSpPr>
          <p:cNvPr id="110" name="TextBox 109">
            <a:extLst>
              <a:ext uri="{FF2B5EF4-FFF2-40B4-BE49-F238E27FC236}">
                <a16:creationId xmlns:a16="http://schemas.microsoft.com/office/drawing/2014/main" id="{FB97E23A-5F6F-4AE8-A57B-0578F0750E9D}"/>
              </a:ext>
            </a:extLst>
          </p:cNvPr>
          <p:cNvSpPr txBox="1"/>
          <p:nvPr/>
        </p:nvSpPr>
        <p:spPr>
          <a:xfrm>
            <a:off x="70439" y="649127"/>
            <a:ext cx="11682691" cy="1015663"/>
          </a:xfrm>
          <a:prstGeom prst="rect">
            <a:avLst/>
          </a:prstGeom>
          <a:noFill/>
          <a:ln w="25400">
            <a:solidFill>
              <a:srgbClr val="0070C0"/>
            </a:solidFill>
          </a:ln>
        </p:spPr>
        <p:txBody>
          <a:bodyPr wrap="square" rtlCol="0">
            <a:spAutoFit/>
          </a:bodyPr>
          <a:lstStyle/>
          <a:p>
            <a:r>
              <a:rPr lang="en-US" sz="2000" b="1" u="sng">
                <a:latin typeface="Segoe UI Light" panose="020B0502040204020203" pitchFamily="34" charset="0"/>
                <a:cs typeface="Segoe UI Light" panose="020B0502040204020203" pitchFamily="34" charset="0"/>
              </a:rPr>
              <a:t>Open Data Initiative: </a:t>
            </a:r>
          </a:p>
          <a:p>
            <a:pPr marL="342900" lvl="0" indent="-342900">
              <a:buFont typeface="Arial" panose="020B0604020202020204" pitchFamily="34" charset="0"/>
              <a:buChar char="•"/>
              <a:defRPr/>
            </a:pPr>
            <a:r>
              <a:rPr lang="en-US" sz="2000" i="1">
                <a:latin typeface="Calibri" panose="020F0502020204030204" pitchFamily="34" charset="0"/>
              </a:rPr>
              <a:t>Align with Open Data Initiative </a:t>
            </a:r>
          </a:p>
          <a:p>
            <a:pPr marL="342900" lvl="0" indent="-342900">
              <a:buFont typeface="Arial" panose="020B0604020202020204" pitchFamily="34" charset="0"/>
              <a:buChar char="•"/>
              <a:defRPr/>
            </a:pPr>
            <a:r>
              <a:rPr lang="en-US" sz="2000" i="1">
                <a:latin typeface="Calibri" panose="020F0502020204030204" pitchFamily="34" charset="0"/>
              </a:rPr>
              <a:t>Leverage CDM folders and Extend for Azure Data Lake Gen 2  </a:t>
            </a:r>
          </a:p>
        </p:txBody>
      </p:sp>
    </p:spTree>
    <p:extLst>
      <p:ext uri="{BB962C8B-B14F-4D97-AF65-F5344CB8AC3E}">
        <p14:creationId xmlns:p14="http://schemas.microsoft.com/office/powerpoint/2010/main" val="122339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250"/>
                                        <p:tgtEl>
                                          <p:spTgt spid="10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wipe(left)">
                                      <p:cBhvr>
                                        <p:cTn id="11" dur="250"/>
                                        <p:tgtEl>
                                          <p:spTgt spid="10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5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fade">
                                      <p:cBhvr>
                                        <p:cTn id="18" dur="750"/>
                                        <p:tgtEl>
                                          <p:spTgt spid="10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left)">
                                      <p:cBhvr>
                                        <p:cTn id="21" dur="750"/>
                                        <p:tgtEl>
                                          <p:spTgt spid="10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75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750"/>
                                        <p:tgtEl>
                                          <p:spTgt spid="26"/>
                                        </p:tgtEl>
                                      </p:cBhvr>
                                    </p:animEffect>
                                  </p:childTnLst>
                                </p:cTn>
                              </p:par>
                              <p:par>
                                <p:cTn id="28" presetID="6" presetClass="emph" presetSubtype="0" decel="100000" autoRev="1" fill="hold" nodeType="withEffect">
                                  <p:stCondLst>
                                    <p:cond delay="0"/>
                                  </p:stCondLst>
                                  <p:childTnLst>
                                    <p:animScale>
                                      <p:cBhvr>
                                        <p:cTn id="29" dur="750" fill="hold"/>
                                        <p:tgtEl>
                                          <p:spTgt spid="26"/>
                                        </p:tgtEl>
                                      </p:cBhvr>
                                      <p:by x="0" y="0"/>
                                    </p:animScale>
                                  </p:childTnLst>
                                </p:cTn>
                              </p:par>
                              <p:par>
                                <p:cTn id="30" presetID="6" presetClass="emph" presetSubtype="0" decel="100000" autoRev="1" fill="hold" nodeType="withEffect">
                                  <p:stCondLst>
                                    <p:cond delay="0"/>
                                  </p:stCondLst>
                                  <p:childTnLst>
                                    <p:animScale>
                                      <p:cBhvr>
                                        <p:cTn id="31" dur="750" fill="hold"/>
                                        <p:tgtEl>
                                          <p:spTgt spid="26"/>
                                        </p:tgtEl>
                                      </p:cBhvr>
                                      <p:by x="115000" y="115000"/>
                                    </p:animScale>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750"/>
                                        <p:tgtEl>
                                          <p:spTgt spid="27"/>
                                        </p:tgtEl>
                                      </p:cBhvr>
                                    </p:animEffect>
                                  </p:childTnLst>
                                </p:cTn>
                              </p:par>
                              <p:par>
                                <p:cTn id="35" presetID="6" presetClass="emph" presetSubtype="0" decel="100000" autoRev="1" fill="hold" nodeType="withEffect">
                                  <p:stCondLst>
                                    <p:cond delay="0"/>
                                  </p:stCondLst>
                                  <p:childTnLst>
                                    <p:animScale>
                                      <p:cBhvr>
                                        <p:cTn id="36" dur="750" fill="hold"/>
                                        <p:tgtEl>
                                          <p:spTgt spid="27"/>
                                        </p:tgtEl>
                                      </p:cBhvr>
                                      <p:by x="0" y="0"/>
                                    </p:animScale>
                                  </p:childTnLst>
                                </p:cTn>
                              </p:par>
                              <p:par>
                                <p:cTn id="37" presetID="6" presetClass="emph" presetSubtype="0" decel="100000" autoRev="1" fill="hold" nodeType="withEffect">
                                  <p:stCondLst>
                                    <p:cond delay="0"/>
                                  </p:stCondLst>
                                  <p:childTnLst>
                                    <p:animScale>
                                      <p:cBhvr>
                                        <p:cTn id="38" dur="750" fill="hold"/>
                                        <p:tgtEl>
                                          <p:spTgt spid="27"/>
                                        </p:tgtEl>
                                      </p:cBhvr>
                                      <p:by x="115000" y="115000"/>
                                    </p:animScale>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750"/>
                                        <p:tgtEl>
                                          <p:spTgt spid="28"/>
                                        </p:tgtEl>
                                      </p:cBhvr>
                                    </p:animEffect>
                                  </p:childTnLst>
                                </p:cTn>
                              </p:par>
                              <p:par>
                                <p:cTn id="42" presetID="6" presetClass="emph" presetSubtype="0" decel="100000" autoRev="1" fill="hold" nodeType="withEffect">
                                  <p:stCondLst>
                                    <p:cond delay="0"/>
                                  </p:stCondLst>
                                  <p:childTnLst>
                                    <p:animScale>
                                      <p:cBhvr>
                                        <p:cTn id="43" dur="750" fill="hold"/>
                                        <p:tgtEl>
                                          <p:spTgt spid="28"/>
                                        </p:tgtEl>
                                      </p:cBhvr>
                                      <p:by x="0" y="0"/>
                                    </p:animScale>
                                  </p:childTnLst>
                                </p:cTn>
                              </p:par>
                              <p:par>
                                <p:cTn id="44" presetID="6" presetClass="emph" presetSubtype="0" decel="100000" autoRev="1" fill="hold" nodeType="withEffect">
                                  <p:stCondLst>
                                    <p:cond delay="0"/>
                                  </p:stCondLst>
                                  <p:childTnLst>
                                    <p:animScale>
                                      <p:cBhvr>
                                        <p:cTn id="45" dur="750" fill="hold"/>
                                        <p:tgtEl>
                                          <p:spTgt spid="28"/>
                                        </p:tgtEl>
                                      </p:cBhvr>
                                      <p:by x="115000" y="115000"/>
                                    </p:animScale>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750"/>
                                        <p:tgtEl>
                                          <p:spTgt spid="23"/>
                                        </p:tgtEl>
                                      </p:cBhvr>
                                    </p:animEffect>
                                  </p:childTnLst>
                                </p:cTn>
                              </p:par>
                              <p:par>
                                <p:cTn id="49" presetID="6" presetClass="emph" presetSubtype="0" decel="100000" autoRev="1" fill="hold" nodeType="withEffect">
                                  <p:stCondLst>
                                    <p:cond delay="0"/>
                                  </p:stCondLst>
                                  <p:childTnLst>
                                    <p:animScale>
                                      <p:cBhvr>
                                        <p:cTn id="50" dur="750" fill="hold"/>
                                        <p:tgtEl>
                                          <p:spTgt spid="23"/>
                                        </p:tgtEl>
                                      </p:cBhvr>
                                      <p:by x="0" y="0"/>
                                    </p:animScale>
                                  </p:childTnLst>
                                </p:cTn>
                              </p:par>
                              <p:par>
                                <p:cTn id="51" presetID="6" presetClass="emph" presetSubtype="0" decel="100000" autoRev="1" fill="hold" nodeType="withEffect">
                                  <p:stCondLst>
                                    <p:cond delay="0"/>
                                  </p:stCondLst>
                                  <p:childTnLst>
                                    <p:animScale>
                                      <p:cBhvr>
                                        <p:cTn id="52" dur="750" fill="hold"/>
                                        <p:tgtEl>
                                          <p:spTgt spid="23"/>
                                        </p:tgtEl>
                                      </p:cBhvr>
                                      <p:by x="115000" y="115000"/>
                                    </p:animScale>
                                  </p:childTnLst>
                                </p:cTn>
                              </p:par>
                              <p:par>
                                <p:cTn id="53" presetID="10"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childTnLst>
                                </p:cTn>
                              </p:par>
                              <p:par>
                                <p:cTn id="56" presetID="6" presetClass="emph" presetSubtype="0" decel="100000" autoRev="1" fill="hold" nodeType="withEffect">
                                  <p:stCondLst>
                                    <p:cond delay="0"/>
                                  </p:stCondLst>
                                  <p:childTnLst>
                                    <p:animScale>
                                      <p:cBhvr>
                                        <p:cTn id="57" dur="750" fill="hold"/>
                                        <p:tgtEl>
                                          <p:spTgt spid="25"/>
                                        </p:tgtEl>
                                      </p:cBhvr>
                                      <p:by x="0" y="0"/>
                                    </p:animScale>
                                  </p:childTnLst>
                                </p:cTn>
                              </p:par>
                              <p:par>
                                <p:cTn id="58" presetID="6" presetClass="emph" presetSubtype="0" decel="100000" autoRev="1" fill="hold" nodeType="withEffect">
                                  <p:stCondLst>
                                    <p:cond delay="0"/>
                                  </p:stCondLst>
                                  <p:childTnLst>
                                    <p:animScale>
                                      <p:cBhvr>
                                        <p:cTn id="59" dur="750" fill="hold"/>
                                        <p:tgtEl>
                                          <p:spTgt spid="25"/>
                                        </p:tgtEl>
                                      </p:cBhvr>
                                      <p:by x="115000" y="115000"/>
                                    </p:animScale>
                                  </p:childTnLst>
                                </p:cTn>
                              </p:par>
                              <p:par>
                                <p:cTn id="60" presetID="10" presetClass="entr" presetSubtype="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750"/>
                                        <p:tgtEl>
                                          <p:spTgt spid="24"/>
                                        </p:tgtEl>
                                      </p:cBhvr>
                                    </p:animEffect>
                                  </p:childTnLst>
                                </p:cTn>
                              </p:par>
                              <p:par>
                                <p:cTn id="63" presetID="6" presetClass="emph" presetSubtype="0" decel="100000" autoRev="1" fill="hold" nodeType="withEffect">
                                  <p:stCondLst>
                                    <p:cond delay="0"/>
                                  </p:stCondLst>
                                  <p:childTnLst>
                                    <p:animScale>
                                      <p:cBhvr>
                                        <p:cTn id="64" dur="750" fill="hold"/>
                                        <p:tgtEl>
                                          <p:spTgt spid="24"/>
                                        </p:tgtEl>
                                      </p:cBhvr>
                                      <p:by x="0" y="0"/>
                                    </p:animScale>
                                  </p:childTnLst>
                                </p:cTn>
                              </p:par>
                              <p:par>
                                <p:cTn id="65" presetID="6" presetClass="emph" presetSubtype="0" decel="100000" autoRev="1" fill="hold" nodeType="withEffect">
                                  <p:stCondLst>
                                    <p:cond delay="0"/>
                                  </p:stCondLst>
                                  <p:childTnLst>
                                    <p:animScale>
                                      <p:cBhvr>
                                        <p:cTn id="66" dur="750" fill="hold"/>
                                        <p:tgtEl>
                                          <p:spTgt spid="24"/>
                                        </p:tgtEl>
                                      </p:cBhvr>
                                      <p:by x="115000" y="115000"/>
                                    </p:animScale>
                                  </p:childTnLst>
                                </p:cTn>
                              </p:par>
                              <p:par>
                                <p:cTn id="67" presetID="53" presetClass="entr" presetSubtype="16"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p:cTn id="69" dur="750" fill="hold"/>
                                        <p:tgtEl>
                                          <p:spTgt spid="37"/>
                                        </p:tgtEl>
                                        <p:attrNameLst>
                                          <p:attrName>ppt_w</p:attrName>
                                        </p:attrNameLst>
                                      </p:cBhvr>
                                      <p:tavLst>
                                        <p:tav tm="0">
                                          <p:val>
                                            <p:fltVal val="0"/>
                                          </p:val>
                                        </p:tav>
                                        <p:tav tm="100000">
                                          <p:val>
                                            <p:strVal val="#ppt_w"/>
                                          </p:val>
                                        </p:tav>
                                      </p:tavLst>
                                    </p:anim>
                                    <p:anim calcmode="lin" valueType="num">
                                      <p:cBhvr>
                                        <p:cTn id="70" dur="750" fill="hold"/>
                                        <p:tgtEl>
                                          <p:spTgt spid="37"/>
                                        </p:tgtEl>
                                        <p:attrNameLst>
                                          <p:attrName>ppt_h</p:attrName>
                                        </p:attrNameLst>
                                      </p:cBhvr>
                                      <p:tavLst>
                                        <p:tav tm="0">
                                          <p:val>
                                            <p:fltVal val="0"/>
                                          </p:val>
                                        </p:tav>
                                        <p:tav tm="100000">
                                          <p:val>
                                            <p:strVal val="#ppt_h"/>
                                          </p:val>
                                        </p:tav>
                                      </p:tavLst>
                                    </p:anim>
                                    <p:animEffect transition="in" filter="fade">
                                      <p:cBhvr>
                                        <p:cTn id="71" dur="750"/>
                                        <p:tgtEl>
                                          <p:spTgt spid="3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p:cTn id="74" dur="750" fill="hold"/>
                                        <p:tgtEl>
                                          <p:spTgt spid="44"/>
                                        </p:tgtEl>
                                        <p:attrNameLst>
                                          <p:attrName>ppt_w</p:attrName>
                                        </p:attrNameLst>
                                      </p:cBhvr>
                                      <p:tavLst>
                                        <p:tav tm="0">
                                          <p:val>
                                            <p:fltVal val="0"/>
                                          </p:val>
                                        </p:tav>
                                        <p:tav tm="100000">
                                          <p:val>
                                            <p:strVal val="#ppt_w"/>
                                          </p:val>
                                        </p:tav>
                                      </p:tavLst>
                                    </p:anim>
                                    <p:anim calcmode="lin" valueType="num">
                                      <p:cBhvr>
                                        <p:cTn id="75" dur="750" fill="hold"/>
                                        <p:tgtEl>
                                          <p:spTgt spid="44"/>
                                        </p:tgtEl>
                                        <p:attrNameLst>
                                          <p:attrName>ppt_h</p:attrName>
                                        </p:attrNameLst>
                                      </p:cBhvr>
                                      <p:tavLst>
                                        <p:tav tm="0">
                                          <p:val>
                                            <p:fltVal val="0"/>
                                          </p:val>
                                        </p:tav>
                                        <p:tav tm="100000">
                                          <p:val>
                                            <p:strVal val="#ppt_h"/>
                                          </p:val>
                                        </p:tav>
                                      </p:tavLst>
                                    </p:anim>
                                    <p:animEffect transition="in" filter="fade">
                                      <p:cBhvr>
                                        <p:cTn id="76" dur="750"/>
                                        <p:tgtEl>
                                          <p:spTgt spid="44"/>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750" fill="hold"/>
                                        <p:tgtEl>
                                          <p:spTgt spid="40"/>
                                        </p:tgtEl>
                                        <p:attrNameLst>
                                          <p:attrName>ppt_w</p:attrName>
                                        </p:attrNameLst>
                                      </p:cBhvr>
                                      <p:tavLst>
                                        <p:tav tm="0">
                                          <p:val>
                                            <p:fltVal val="0"/>
                                          </p:val>
                                        </p:tav>
                                        <p:tav tm="100000">
                                          <p:val>
                                            <p:strVal val="#ppt_w"/>
                                          </p:val>
                                        </p:tav>
                                      </p:tavLst>
                                    </p:anim>
                                    <p:anim calcmode="lin" valueType="num">
                                      <p:cBhvr>
                                        <p:cTn id="80" dur="750" fill="hold"/>
                                        <p:tgtEl>
                                          <p:spTgt spid="40"/>
                                        </p:tgtEl>
                                        <p:attrNameLst>
                                          <p:attrName>ppt_h</p:attrName>
                                        </p:attrNameLst>
                                      </p:cBhvr>
                                      <p:tavLst>
                                        <p:tav tm="0">
                                          <p:val>
                                            <p:fltVal val="0"/>
                                          </p:val>
                                        </p:tav>
                                        <p:tav tm="100000">
                                          <p:val>
                                            <p:strVal val="#ppt_h"/>
                                          </p:val>
                                        </p:tav>
                                      </p:tavLst>
                                    </p:anim>
                                    <p:animEffect transition="in" filter="fade">
                                      <p:cBhvr>
                                        <p:cTn id="81" dur="750"/>
                                        <p:tgtEl>
                                          <p:spTgt spid="40"/>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750" fill="hold"/>
                                        <p:tgtEl>
                                          <p:spTgt spid="41"/>
                                        </p:tgtEl>
                                        <p:attrNameLst>
                                          <p:attrName>ppt_w</p:attrName>
                                        </p:attrNameLst>
                                      </p:cBhvr>
                                      <p:tavLst>
                                        <p:tav tm="0">
                                          <p:val>
                                            <p:fltVal val="0"/>
                                          </p:val>
                                        </p:tav>
                                        <p:tav tm="100000">
                                          <p:val>
                                            <p:strVal val="#ppt_w"/>
                                          </p:val>
                                        </p:tav>
                                      </p:tavLst>
                                    </p:anim>
                                    <p:anim calcmode="lin" valueType="num">
                                      <p:cBhvr>
                                        <p:cTn id="85" dur="750" fill="hold"/>
                                        <p:tgtEl>
                                          <p:spTgt spid="41"/>
                                        </p:tgtEl>
                                        <p:attrNameLst>
                                          <p:attrName>ppt_h</p:attrName>
                                        </p:attrNameLst>
                                      </p:cBhvr>
                                      <p:tavLst>
                                        <p:tav tm="0">
                                          <p:val>
                                            <p:fltVal val="0"/>
                                          </p:val>
                                        </p:tav>
                                        <p:tav tm="100000">
                                          <p:val>
                                            <p:strVal val="#ppt_h"/>
                                          </p:val>
                                        </p:tav>
                                      </p:tavLst>
                                    </p:anim>
                                    <p:animEffect transition="in" filter="fade">
                                      <p:cBhvr>
                                        <p:cTn id="86" dur="750"/>
                                        <p:tgtEl>
                                          <p:spTgt spid="41"/>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 calcmode="lin" valueType="num">
                                      <p:cBhvr>
                                        <p:cTn id="89" dur="750" fill="hold"/>
                                        <p:tgtEl>
                                          <p:spTgt spid="53"/>
                                        </p:tgtEl>
                                        <p:attrNameLst>
                                          <p:attrName>ppt_w</p:attrName>
                                        </p:attrNameLst>
                                      </p:cBhvr>
                                      <p:tavLst>
                                        <p:tav tm="0">
                                          <p:val>
                                            <p:fltVal val="0"/>
                                          </p:val>
                                        </p:tav>
                                        <p:tav tm="100000">
                                          <p:val>
                                            <p:strVal val="#ppt_w"/>
                                          </p:val>
                                        </p:tav>
                                      </p:tavLst>
                                    </p:anim>
                                    <p:anim calcmode="lin" valueType="num">
                                      <p:cBhvr>
                                        <p:cTn id="90" dur="750" fill="hold"/>
                                        <p:tgtEl>
                                          <p:spTgt spid="53"/>
                                        </p:tgtEl>
                                        <p:attrNameLst>
                                          <p:attrName>ppt_h</p:attrName>
                                        </p:attrNameLst>
                                      </p:cBhvr>
                                      <p:tavLst>
                                        <p:tav tm="0">
                                          <p:val>
                                            <p:fltVal val="0"/>
                                          </p:val>
                                        </p:tav>
                                        <p:tav tm="100000">
                                          <p:val>
                                            <p:strVal val="#ppt_h"/>
                                          </p:val>
                                        </p:tav>
                                      </p:tavLst>
                                    </p:anim>
                                    <p:animEffect transition="in" filter="fade">
                                      <p:cBhvr>
                                        <p:cTn id="91" dur="750"/>
                                        <p:tgtEl>
                                          <p:spTgt spid="53"/>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 calcmode="lin" valueType="num">
                                      <p:cBhvr>
                                        <p:cTn id="94" dur="750" fill="hold"/>
                                        <p:tgtEl>
                                          <p:spTgt spid="42"/>
                                        </p:tgtEl>
                                        <p:attrNameLst>
                                          <p:attrName>ppt_w</p:attrName>
                                        </p:attrNameLst>
                                      </p:cBhvr>
                                      <p:tavLst>
                                        <p:tav tm="0">
                                          <p:val>
                                            <p:fltVal val="0"/>
                                          </p:val>
                                        </p:tav>
                                        <p:tav tm="100000">
                                          <p:val>
                                            <p:strVal val="#ppt_w"/>
                                          </p:val>
                                        </p:tav>
                                      </p:tavLst>
                                    </p:anim>
                                    <p:anim calcmode="lin" valueType="num">
                                      <p:cBhvr>
                                        <p:cTn id="95" dur="750" fill="hold"/>
                                        <p:tgtEl>
                                          <p:spTgt spid="42"/>
                                        </p:tgtEl>
                                        <p:attrNameLst>
                                          <p:attrName>ppt_h</p:attrName>
                                        </p:attrNameLst>
                                      </p:cBhvr>
                                      <p:tavLst>
                                        <p:tav tm="0">
                                          <p:val>
                                            <p:fltVal val="0"/>
                                          </p:val>
                                        </p:tav>
                                        <p:tav tm="100000">
                                          <p:val>
                                            <p:strVal val="#ppt_h"/>
                                          </p:val>
                                        </p:tav>
                                      </p:tavLst>
                                    </p:anim>
                                    <p:animEffect transition="in" filter="fade">
                                      <p:cBhvr>
                                        <p:cTn id="96" dur="750"/>
                                        <p:tgtEl>
                                          <p:spTgt spid="42"/>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p:cTn id="99" dur="750" fill="hold"/>
                                        <p:tgtEl>
                                          <p:spTgt spid="43"/>
                                        </p:tgtEl>
                                        <p:attrNameLst>
                                          <p:attrName>ppt_w</p:attrName>
                                        </p:attrNameLst>
                                      </p:cBhvr>
                                      <p:tavLst>
                                        <p:tav tm="0">
                                          <p:val>
                                            <p:fltVal val="0"/>
                                          </p:val>
                                        </p:tav>
                                        <p:tav tm="100000">
                                          <p:val>
                                            <p:strVal val="#ppt_w"/>
                                          </p:val>
                                        </p:tav>
                                      </p:tavLst>
                                    </p:anim>
                                    <p:anim calcmode="lin" valueType="num">
                                      <p:cBhvr>
                                        <p:cTn id="100" dur="750" fill="hold"/>
                                        <p:tgtEl>
                                          <p:spTgt spid="43"/>
                                        </p:tgtEl>
                                        <p:attrNameLst>
                                          <p:attrName>ppt_h</p:attrName>
                                        </p:attrNameLst>
                                      </p:cBhvr>
                                      <p:tavLst>
                                        <p:tav tm="0">
                                          <p:val>
                                            <p:fltVal val="0"/>
                                          </p:val>
                                        </p:tav>
                                        <p:tav tm="100000">
                                          <p:val>
                                            <p:strVal val="#ppt_h"/>
                                          </p:val>
                                        </p:tav>
                                      </p:tavLst>
                                    </p:anim>
                                    <p:animEffect transition="in" filter="fade">
                                      <p:cBhvr>
                                        <p:cTn id="101" dur="750"/>
                                        <p:tgtEl>
                                          <p:spTgt spid="4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750"/>
                                        <p:tgtEl>
                                          <p:spTgt spid="59"/>
                                        </p:tgtEl>
                                      </p:cBhvr>
                                    </p:animEffect>
                                  </p:childTnLst>
                                </p:cTn>
                              </p:par>
                              <p:par>
                                <p:cTn id="105" presetID="16" presetClass="entr" presetSubtype="21"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barn(inVertical)">
                                      <p:cBhvr>
                                        <p:cTn id="107" dur="750"/>
                                        <p:tgtEl>
                                          <p:spTgt spid="67"/>
                                        </p:tgtEl>
                                      </p:cBhvr>
                                    </p:animEffect>
                                  </p:childTnLst>
                                </p:cTn>
                              </p:par>
                              <p:par>
                                <p:cTn id="108" presetID="16" presetClass="entr" presetSubtype="21" fill="hold"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barn(inVertical)">
                                      <p:cBhvr>
                                        <p:cTn id="110" dur="750"/>
                                        <p:tgtEl>
                                          <p:spTgt spid="66"/>
                                        </p:tgtEl>
                                      </p:cBhvr>
                                    </p:animEffect>
                                  </p:childTnLst>
                                </p:cTn>
                              </p:par>
                              <p:par>
                                <p:cTn id="111" presetID="16" presetClass="entr" presetSubtype="21" fill="hold"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barn(inVertical)">
                                      <p:cBhvr>
                                        <p:cTn id="113" dur="750"/>
                                        <p:tgtEl>
                                          <p:spTgt spid="20"/>
                                        </p:tgtEl>
                                      </p:cBhvr>
                                    </p:animEffect>
                                  </p:childTnLst>
                                </p:cTn>
                              </p:par>
                              <p:par>
                                <p:cTn id="114" presetID="16" presetClass="entr" presetSubtype="21" fill="hold"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barn(inVertical)">
                                      <p:cBhvr>
                                        <p:cTn id="116" dur="750"/>
                                        <p:tgtEl>
                                          <p:spTgt spid="64"/>
                                        </p:tgtEl>
                                      </p:cBhvr>
                                    </p:animEffect>
                                  </p:childTnLst>
                                </p:cTn>
                              </p:par>
                              <p:par>
                                <p:cTn id="117" presetID="16" presetClass="entr" presetSubtype="21" fill="hold"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barn(inVertical)">
                                      <p:cBhvr>
                                        <p:cTn id="119" dur="750"/>
                                        <p:tgtEl>
                                          <p:spTgt spid="65"/>
                                        </p:tgtEl>
                                      </p:cBhvr>
                                    </p:animEffect>
                                  </p:childTnLst>
                                </p:cTn>
                              </p:par>
                              <p:par>
                                <p:cTn id="120" presetID="16" presetClass="entr" presetSubtype="21" fill="hold" nodeType="with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barn(inVertical)">
                                      <p:cBhvr>
                                        <p:cTn id="122" dur="750"/>
                                        <p:tgtEl>
                                          <p:spTgt spid="63"/>
                                        </p:tgtEl>
                                      </p:cBhvr>
                                    </p:animEffect>
                                  </p:childTnLst>
                                </p:cTn>
                              </p:par>
                              <p:par>
                                <p:cTn id="123" presetID="16" presetClass="entr" presetSubtype="21" fill="hold" nodeType="with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barn(inVertical)">
                                      <p:cBhvr>
                                        <p:cTn id="125" dur="750"/>
                                        <p:tgtEl>
                                          <p:spTgt spid="60"/>
                                        </p:tgtEl>
                                      </p:cBhvr>
                                    </p:animEffect>
                                  </p:childTnLst>
                                </p:cTn>
                              </p:par>
                              <p:par>
                                <p:cTn id="126" presetID="16" presetClass="entr" presetSubtype="21" fill="hold" nodeType="withEffect">
                                  <p:stCondLst>
                                    <p:cond delay="0"/>
                                  </p:stCondLst>
                                  <p:childTnLst>
                                    <p:set>
                                      <p:cBhvr>
                                        <p:cTn id="127" dur="1" fill="hold">
                                          <p:stCondLst>
                                            <p:cond delay="0"/>
                                          </p:stCondLst>
                                        </p:cTn>
                                        <p:tgtEl>
                                          <p:spTgt spid="57"/>
                                        </p:tgtEl>
                                        <p:attrNameLst>
                                          <p:attrName>style.visibility</p:attrName>
                                        </p:attrNameLst>
                                      </p:cBhvr>
                                      <p:to>
                                        <p:strVal val="visible"/>
                                      </p:to>
                                    </p:set>
                                    <p:animEffect transition="in" filter="barn(inVertical)">
                                      <p:cBhvr>
                                        <p:cTn id="128" dur="750"/>
                                        <p:tgtEl>
                                          <p:spTgt spid="57"/>
                                        </p:tgtEl>
                                      </p:cBhvr>
                                    </p:animEffect>
                                  </p:childTnLst>
                                </p:cTn>
                              </p:par>
                              <p:par>
                                <p:cTn id="129" presetID="16" presetClass="entr" presetSubtype="21" fill="hold" nodeType="withEffect">
                                  <p:stCondLst>
                                    <p:cond delay="0"/>
                                  </p:stCondLst>
                                  <p:childTnLst>
                                    <p:set>
                                      <p:cBhvr>
                                        <p:cTn id="130" dur="1" fill="hold">
                                          <p:stCondLst>
                                            <p:cond delay="0"/>
                                          </p:stCondLst>
                                        </p:cTn>
                                        <p:tgtEl>
                                          <p:spTgt spid="56"/>
                                        </p:tgtEl>
                                        <p:attrNameLst>
                                          <p:attrName>style.visibility</p:attrName>
                                        </p:attrNameLst>
                                      </p:cBhvr>
                                      <p:to>
                                        <p:strVal val="visible"/>
                                      </p:to>
                                    </p:set>
                                    <p:animEffect transition="in" filter="barn(inVertical)">
                                      <p:cBhvr>
                                        <p:cTn id="131" dur="750"/>
                                        <p:tgtEl>
                                          <p:spTgt spid="56"/>
                                        </p:tgtEl>
                                      </p:cBhvr>
                                    </p:animEffect>
                                  </p:childTnLst>
                                </p:cTn>
                              </p:par>
                              <p:par>
                                <p:cTn id="132" presetID="16" presetClass="entr" presetSubtype="21"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barn(inVertical)">
                                      <p:cBhvr>
                                        <p:cTn id="134" dur="750"/>
                                        <p:tgtEl>
                                          <p:spTgt spid="58"/>
                                        </p:tgtEl>
                                      </p:cBhvr>
                                    </p:animEffect>
                                  </p:childTnLst>
                                </p:cTn>
                              </p:par>
                              <p:par>
                                <p:cTn id="135" presetID="16" presetClass="entr" presetSubtype="21" fill="hold" nodeType="withEffect">
                                  <p:stCondLst>
                                    <p:cond delay="0"/>
                                  </p:stCondLst>
                                  <p:childTnLst>
                                    <p:set>
                                      <p:cBhvr>
                                        <p:cTn id="136" dur="1" fill="hold">
                                          <p:stCondLst>
                                            <p:cond delay="0"/>
                                          </p:stCondLst>
                                        </p:cTn>
                                        <p:tgtEl>
                                          <p:spTgt spid="55"/>
                                        </p:tgtEl>
                                        <p:attrNameLst>
                                          <p:attrName>style.visibility</p:attrName>
                                        </p:attrNameLst>
                                      </p:cBhvr>
                                      <p:to>
                                        <p:strVal val="visible"/>
                                      </p:to>
                                    </p:set>
                                    <p:animEffect transition="in" filter="barn(inVertical)">
                                      <p:cBhvr>
                                        <p:cTn id="137" dur="750"/>
                                        <p:tgtEl>
                                          <p:spTgt spid="55"/>
                                        </p:tgtEl>
                                      </p:cBhvr>
                                    </p:animEffect>
                                  </p:childTnLst>
                                </p:cTn>
                              </p:par>
                              <p:par>
                                <p:cTn id="138" presetID="16" presetClass="entr" presetSubtype="21" fill="hold" nodeType="with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barn(inVertical)">
                                      <p:cBhvr>
                                        <p:cTn id="140" dur="750"/>
                                        <p:tgtEl>
                                          <p:spTgt spid="62"/>
                                        </p:tgtEl>
                                      </p:cBhvr>
                                    </p:animEffect>
                                  </p:childTnLst>
                                </p:cTn>
                              </p:par>
                              <p:par>
                                <p:cTn id="141" presetID="16" presetClass="entr" presetSubtype="21" fill="hold"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barn(inVertical)">
                                      <p:cBhvr>
                                        <p:cTn id="143" dur="750"/>
                                        <p:tgtEl>
                                          <p:spTgt spid="46"/>
                                        </p:tgtEl>
                                      </p:cBhvr>
                                    </p:animEffect>
                                  </p:childTnLst>
                                </p:cTn>
                              </p:par>
                              <p:par>
                                <p:cTn id="144" presetID="16" presetClass="entr" presetSubtype="21" fill="hold" nodeType="with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barn(inVertical)">
                                      <p:cBhvr>
                                        <p:cTn id="146" dur="750"/>
                                        <p:tgtEl>
                                          <p:spTgt spid="45"/>
                                        </p:tgtEl>
                                      </p:cBhvr>
                                    </p:animEffect>
                                  </p:childTnLst>
                                </p:cTn>
                              </p:par>
                              <p:par>
                                <p:cTn id="147" presetID="16" presetClass="entr" presetSubtype="21" fill="hold" nodeType="with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barn(inVertical)">
                                      <p:cBhvr>
                                        <p:cTn id="149" dur="750"/>
                                        <p:tgtEl>
                                          <p:spTgt spid="47"/>
                                        </p:tgtEl>
                                      </p:cBhvr>
                                    </p:animEffect>
                                  </p:childTnLst>
                                </p:cTn>
                              </p:par>
                              <p:par>
                                <p:cTn id="150" presetID="16" presetClass="entr" presetSubtype="21" fill="hold" nodeType="with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barn(inVertical)">
                                      <p:cBhvr>
                                        <p:cTn id="152" dur="750"/>
                                        <p:tgtEl>
                                          <p:spTgt spid="48"/>
                                        </p:tgtEl>
                                      </p:cBhvr>
                                    </p:animEffect>
                                  </p:childTnLst>
                                </p:cTn>
                              </p:par>
                              <p:par>
                                <p:cTn id="153" presetID="16" presetClass="entr" presetSubtype="21" fill="hold" nodeType="with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barn(inVertical)">
                                      <p:cBhvr>
                                        <p:cTn id="155" dur="750"/>
                                        <p:tgtEl>
                                          <p:spTgt spid="49"/>
                                        </p:tgtEl>
                                      </p:cBhvr>
                                    </p:animEffect>
                                  </p:childTnLst>
                                </p:cTn>
                              </p:par>
                              <p:par>
                                <p:cTn id="156" presetID="16" presetClass="entr" presetSubtype="21" fill="hold"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barn(inVertical)">
                                      <p:cBhvr>
                                        <p:cTn id="158" dur="750"/>
                                        <p:tgtEl>
                                          <p:spTgt spid="21"/>
                                        </p:tgtEl>
                                      </p:cBhvr>
                                    </p:animEffect>
                                  </p:childTnLst>
                                </p:cTn>
                              </p:par>
                              <p:par>
                                <p:cTn id="159" presetID="16" presetClass="entr" presetSubtype="21" fill="hold" nodeType="with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barn(inVertical)">
                                      <p:cBhvr>
                                        <p:cTn id="161" dur="750"/>
                                        <p:tgtEl>
                                          <p:spTgt spid="50"/>
                                        </p:tgtEl>
                                      </p:cBhvr>
                                    </p:animEffect>
                                  </p:childTnLst>
                                </p:cTn>
                              </p:par>
                              <p:par>
                                <p:cTn id="162" presetID="16" presetClass="entr" presetSubtype="21" fill="hold"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barn(inVertical)">
                                      <p:cBhvr>
                                        <p:cTn id="164" dur="750"/>
                                        <p:tgtEl>
                                          <p:spTgt spid="54"/>
                                        </p:tgtEl>
                                      </p:cBhvr>
                                    </p:animEffect>
                                  </p:childTnLst>
                                </p:cTn>
                              </p:par>
                              <p:par>
                                <p:cTn id="165" presetID="16" presetClass="entr" presetSubtype="21" fill="hold"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barn(inVertical)">
                                      <p:cBhvr>
                                        <p:cTn id="167" dur="750"/>
                                        <p:tgtEl>
                                          <p:spTgt spid="51"/>
                                        </p:tgtEl>
                                      </p:cBhvr>
                                    </p:animEffect>
                                  </p:childTnLst>
                                </p:cTn>
                              </p:par>
                              <p:par>
                                <p:cTn id="168" presetID="16" presetClass="entr" presetSubtype="21" fill="hold"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barn(inVertical)">
                                      <p:cBhvr>
                                        <p:cTn id="170" dur="750"/>
                                        <p:tgtEl>
                                          <p:spTgt spid="52"/>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 calcmode="lin" valueType="num">
                                      <p:cBhvr>
                                        <p:cTn id="173" dur="750" fill="hold"/>
                                        <p:tgtEl>
                                          <p:spTgt spid="33"/>
                                        </p:tgtEl>
                                        <p:attrNameLst>
                                          <p:attrName>ppt_w</p:attrName>
                                        </p:attrNameLst>
                                      </p:cBhvr>
                                      <p:tavLst>
                                        <p:tav tm="0">
                                          <p:val>
                                            <p:fltVal val="0"/>
                                          </p:val>
                                        </p:tav>
                                        <p:tav tm="100000">
                                          <p:val>
                                            <p:strVal val="#ppt_w"/>
                                          </p:val>
                                        </p:tav>
                                      </p:tavLst>
                                    </p:anim>
                                    <p:anim calcmode="lin" valueType="num">
                                      <p:cBhvr>
                                        <p:cTn id="174" dur="750" fill="hold"/>
                                        <p:tgtEl>
                                          <p:spTgt spid="33"/>
                                        </p:tgtEl>
                                        <p:attrNameLst>
                                          <p:attrName>ppt_h</p:attrName>
                                        </p:attrNameLst>
                                      </p:cBhvr>
                                      <p:tavLst>
                                        <p:tav tm="0">
                                          <p:val>
                                            <p:fltVal val="0"/>
                                          </p:val>
                                        </p:tav>
                                        <p:tav tm="100000">
                                          <p:val>
                                            <p:strVal val="#ppt_h"/>
                                          </p:val>
                                        </p:tav>
                                      </p:tavLst>
                                    </p:anim>
                                    <p:animEffect transition="in" filter="fade">
                                      <p:cBhvr>
                                        <p:cTn id="175" dur="750"/>
                                        <p:tgtEl>
                                          <p:spTgt spid="33"/>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39"/>
                                        </p:tgtEl>
                                        <p:attrNameLst>
                                          <p:attrName>style.visibility</p:attrName>
                                        </p:attrNameLst>
                                      </p:cBhvr>
                                      <p:to>
                                        <p:strVal val="visible"/>
                                      </p:to>
                                    </p:set>
                                    <p:anim calcmode="lin" valueType="num">
                                      <p:cBhvr>
                                        <p:cTn id="178" dur="750" fill="hold"/>
                                        <p:tgtEl>
                                          <p:spTgt spid="39"/>
                                        </p:tgtEl>
                                        <p:attrNameLst>
                                          <p:attrName>ppt_w</p:attrName>
                                        </p:attrNameLst>
                                      </p:cBhvr>
                                      <p:tavLst>
                                        <p:tav tm="0">
                                          <p:val>
                                            <p:fltVal val="0"/>
                                          </p:val>
                                        </p:tav>
                                        <p:tav tm="100000">
                                          <p:val>
                                            <p:strVal val="#ppt_w"/>
                                          </p:val>
                                        </p:tav>
                                      </p:tavLst>
                                    </p:anim>
                                    <p:anim calcmode="lin" valueType="num">
                                      <p:cBhvr>
                                        <p:cTn id="179" dur="750" fill="hold"/>
                                        <p:tgtEl>
                                          <p:spTgt spid="39"/>
                                        </p:tgtEl>
                                        <p:attrNameLst>
                                          <p:attrName>ppt_h</p:attrName>
                                        </p:attrNameLst>
                                      </p:cBhvr>
                                      <p:tavLst>
                                        <p:tav tm="0">
                                          <p:val>
                                            <p:fltVal val="0"/>
                                          </p:val>
                                        </p:tav>
                                        <p:tav tm="100000">
                                          <p:val>
                                            <p:strVal val="#ppt_h"/>
                                          </p:val>
                                        </p:tav>
                                      </p:tavLst>
                                    </p:anim>
                                    <p:animEffect transition="in" filter="fade">
                                      <p:cBhvr>
                                        <p:cTn id="180" dur="750"/>
                                        <p:tgtEl>
                                          <p:spTgt spid="39"/>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34"/>
                                        </p:tgtEl>
                                        <p:attrNameLst>
                                          <p:attrName>style.visibility</p:attrName>
                                        </p:attrNameLst>
                                      </p:cBhvr>
                                      <p:to>
                                        <p:strVal val="visible"/>
                                      </p:to>
                                    </p:set>
                                    <p:anim calcmode="lin" valueType="num">
                                      <p:cBhvr>
                                        <p:cTn id="183" dur="750" fill="hold"/>
                                        <p:tgtEl>
                                          <p:spTgt spid="34"/>
                                        </p:tgtEl>
                                        <p:attrNameLst>
                                          <p:attrName>ppt_w</p:attrName>
                                        </p:attrNameLst>
                                      </p:cBhvr>
                                      <p:tavLst>
                                        <p:tav tm="0">
                                          <p:val>
                                            <p:fltVal val="0"/>
                                          </p:val>
                                        </p:tav>
                                        <p:tav tm="100000">
                                          <p:val>
                                            <p:strVal val="#ppt_w"/>
                                          </p:val>
                                        </p:tav>
                                      </p:tavLst>
                                    </p:anim>
                                    <p:anim calcmode="lin" valueType="num">
                                      <p:cBhvr>
                                        <p:cTn id="184" dur="750" fill="hold"/>
                                        <p:tgtEl>
                                          <p:spTgt spid="34"/>
                                        </p:tgtEl>
                                        <p:attrNameLst>
                                          <p:attrName>ppt_h</p:attrName>
                                        </p:attrNameLst>
                                      </p:cBhvr>
                                      <p:tavLst>
                                        <p:tav tm="0">
                                          <p:val>
                                            <p:fltVal val="0"/>
                                          </p:val>
                                        </p:tav>
                                        <p:tav tm="100000">
                                          <p:val>
                                            <p:strVal val="#ppt_h"/>
                                          </p:val>
                                        </p:tav>
                                      </p:tavLst>
                                    </p:anim>
                                    <p:animEffect transition="in" filter="fade">
                                      <p:cBhvr>
                                        <p:cTn id="185" dur="750"/>
                                        <p:tgtEl>
                                          <p:spTgt spid="34"/>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35"/>
                                        </p:tgtEl>
                                        <p:attrNameLst>
                                          <p:attrName>style.visibility</p:attrName>
                                        </p:attrNameLst>
                                      </p:cBhvr>
                                      <p:to>
                                        <p:strVal val="visible"/>
                                      </p:to>
                                    </p:set>
                                    <p:anim calcmode="lin" valueType="num">
                                      <p:cBhvr>
                                        <p:cTn id="188" dur="750" fill="hold"/>
                                        <p:tgtEl>
                                          <p:spTgt spid="35"/>
                                        </p:tgtEl>
                                        <p:attrNameLst>
                                          <p:attrName>ppt_w</p:attrName>
                                        </p:attrNameLst>
                                      </p:cBhvr>
                                      <p:tavLst>
                                        <p:tav tm="0">
                                          <p:val>
                                            <p:fltVal val="0"/>
                                          </p:val>
                                        </p:tav>
                                        <p:tav tm="100000">
                                          <p:val>
                                            <p:strVal val="#ppt_w"/>
                                          </p:val>
                                        </p:tav>
                                      </p:tavLst>
                                    </p:anim>
                                    <p:anim calcmode="lin" valueType="num">
                                      <p:cBhvr>
                                        <p:cTn id="189" dur="750" fill="hold"/>
                                        <p:tgtEl>
                                          <p:spTgt spid="35"/>
                                        </p:tgtEl>
                                        <p:attrNameLst>
                                          <p:attrName>ppt_h</p:attrName>
                                        </p:attrNameLst>
                                      </p:cBhvr>
                                      <p:tavLst>
                                        <p:tav tm="0">
                                          <p:val>
                                            <p:fltVal val="0"/>
                                          </p:val>
                                        </p:tav>
                                        <p:tav tm="100000">
                                          <p:val>
                                            <p:strVal val="#ppt_h"/>
                                          </p:val>
                                        </p:tav>
                                      </p:tavLst>
                                    </p:anim>
                                    <p:animEffect transition="in" filter="fade">
                                      <p:cBhvr>
                                        <p:cTn id="190" dur="750"/>
                                        <p:tgtEl>
                                          <p:spTgt spid="35"/>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32"/>
                                        </p:tgtEl>
                                        <p:attrNameLst>
                                          <p:attrName>style.visibility</p:attrName>
                                        </p:attrNameLst>
                                      </p:cBhvr>
                                      <p:to>
                                        <p:strVal val="visible"/>
                                      </p:to>
                                    </p:set>
                                    <p:anim calcmode="lin" valueType="num">
                                      <p:cBhvr>
                                        <p:cTn id="193" dur="750" fill="hold"/>
                                        <p:tgtEl>
                                          <p:spTgt spid="32"/>
                                        </p:tgtEl>
                                        <p:attrNameLst>
                                          <p:attrName>ppt_w</p:attrName>
                                        </p:attrNameLst>
                                      </p:cBhvr>
                                      <p:tavLst>
                                        <p:tav tm="0">
                                          <p:val>
                                            <p:fltVal val="0"/>
                                          </p:val>
                                        </p:tav>
                                        <p:tav tm="100000">
                                          <p:val>
                                            <p:strVal val="#ppt_w"/>
                                          </p:val>
                                        </p:tav>
                                      </p:tavLst>
                                    </p:anim>
                                    <p:anim calcmode="lin" valueType="num">
                                      <p:cBhvr>
                                        <p:cTn id="194" dur="750" fill="hold"/>
                                        <p:tgtEl>
                                          <p:spTgt spid="32"/>
                                        </p:tgtEl>
                                        <p:attrNameLst>
                                          <p:attrName>ppt_h</p:attrName>
                                        </p:attrNameLst>
                                      </p:cBhvr>
                                      <p:tavLst>
                                        <p:tav tm="0">
                                          <p:val>
                                            <p:fltVal val="0"/>
                                          </p:val>
                                        </p:tav>
                                        <p:tav tm="100000">
                                          <p:val>
                                            <p:strVal val="#ppt_h"/>
                                          </p:val>
                                        </p:tav>
                                      </p:tavLst>
                                    </p:anim>
                                    <p:animEffect transition="in" filter="fade">
                                      <p:cBhvr>
                                        <p:cTn id="195" dur="750"/>
                                        <p:tgtEl>
                                          <p:spTgt spid="32"/>
                                        </p:tgtEl>
                                      </p:cBhvr>
                                    </p:animEffect>
                                  </p:childTnLst>
                                </p:cTn>
                              </p:par>
                              <p:par>
                                <p:cTn id="196" presetID="53" presetClass="entr" presetSubtype="16" fill="hold" grpId="0" nodeType="withEffect">
                                  <p:stCondLst>
                                    <p:cond delay="0"/>
                                  </p:stCondLst>
                                  <p:childTnLst>
                                    <p:set>
                                      <p:cBhvr>
                                        <p:cTn id="197" dur="1" fill="hold">
                                          <p:stCondLst>
                                            <p:cond delay="0"/>
                                          </p:stCondLst>
                                        </p:cTn>
                                        <p:tgtEl>
                                          <p:spTgt spid="29"/>
                                        </p:tgtEl>
                                        <p:attrNameLst>
                                          <p:attrName>style.visibility</p:attrName>
                                        </p:attrNameLst>
                                      </p:cBhvr>
                                      <p:to>
                                        <p:strVal val="visible"/>
                                      </p:to>
                                    </p:set>
                                    <p:anim calcmode="lin" valueType="num">
                                      <p:cBhvr>
                                        <p:cTn id="198" dur="750" fill="hold"/>
                                        <p:tgtEl>
                                          <p:spTgt spid="29"/>
                                        </p:tgtEl>
                                        <p:attrNameLst>
                                          <p:attrName>ppt_w</p:attrName>
                                        </p:attrNameLst>
                                      </p:cBhvr>
                                      <p:tavLst>
                                        <p:tav tm="0">
                                          <p:val>
                                            <p:fltVal val="0"/>
                                          </p:val>
                                        </p:tav>
                                        <p:tav tm="100000">
                                          <p:val>
                                            <p:strVal val="#ppt_w"/>
                                          </p:val>
                                        </p:tav>
                                      </p:tavLst>
                                    </p:anim>
                                    <p:anim calcmode="lin" valueType="num">
                                      <p:cBhvr>
                                        <p:cTn id="199" dur="750" fill="hold"/>
                                        <p:tgtEl>
                                          <p:spTgt spid="29"/>
                                        </p:tgtEl>
                                        <p:attrNameLst>
                                          <p:attrName>ppt_h</p:attrName>
                                        </p:attrNameLst>
                                      </p:cBhvr>
                                      <p:tavLst>
                                        <p:tav tm="0">
                                          <p:val>
                                            <p:fltVal val="0"/>
                                          </p:val>
                                        </p:tav>
                                        <p:tav tm="100000">
                                          <p:val>
                                            <p:strVal val="#ppt_h"/>
                                          </p:val>
                                        </p:tav>
                                      </p:tavLst>
                                    </p:anim>
                                    <p:animEffect transition="in" filter="fade">
                                      <p:cBhvr>
                                        <p:cTn id="200" dur="750"/>
                                        <p:tgtEl>
                                          <p:spTgt spid="29"/>
                                        </p:tgtEl>
                                      </p:cBhvr>
                                    </p:animEffect>
                                  </p:childTnLst>
                                </p:cTn>
                              </p:par>
                              <p:par>
                                <p:cTn id="201" presetID="53" presetClass="entr" presetSubtype="16" fill="hold" grpId="0" nodeType="withEffect">
                                  <p:stCondLst>
                                    <p:cond delay="0"/>
                                  </p:stCondLst>
                                  <p:childTnLst>
                                    <p:set>
                                      <p:cBhvr>
                                        <p:cTn id="202" dur="1" fill="hold">
                                          <p:stCondLst>
                                            <p:cond delay="0"/>
                                          </p:stCondLst>
                                        </p:cTn>
                                        <p:tgtEl>
                                          <p:spTgt spid="30"/>
                                        </p:tgtEl>
                                        <p:attrNameLst>
                                          <p:attrName>style.visibility</p:attrName>
                                        </p:attrNameLst>
                                      </p:cBhvr>
                                      <p:to>
                                        <p:strVal val="visible"/>
                                      </p:to>
                                    </p:set>
                                    <p:anim calcmode="lin" valueType="num">
                                      <p:cBhvr>
                                        <p:cTn id="203" dur="750" fill="hold"/>
                                        <p:tgtEl>
                                          <p:spTgt spid="30"/>
                                        </p:tgtEl>
                                        <p:attrNameLst>
                                          <p:attrName>ppt_w</p:attrName>
                                        </p:attrNameLst>
                                      </p:cBhvr>
                                      <p:tavLst>
                                        <p:tav tm="0">
                                          <p:val>
                                            <p:fltVal val="0"/>
                                          </p:val>
                                        </p:tav>
                                        <p:tav tm="100000">
                                          <p:val>
                                            <p:strVal val="#ppt_w"/>
                                          </p:val>
                                        </p:tav>
                                      </p:tavLst>
                                    </p:anim>
                                    <p:anim calcmode="lin" valueType="num">
                                      <p:cBhvr>
                                        <p:cTn id="204" dur="750" fill="hold"/>
                                        <p:tgtEl>
                                          <p:spTgt spid="30"/>
                                        </p:tgtEl>
                                        <p:attrNameLst>
                                          <p:attrName>ppt_h</p:attrName>
                                        </p:attrNameLst>
                                      </p:cBhvr>
                                      <p:tavLst>
                                        <p:tav tm="0">
                                          <p:val>
                                            <p:fltVal val="0"/>
                                          </p:val>
                                        </p:tav>
                                        <p:tav tm="100000">
                                          <p:val>
                                            <p:strVal val="#ppt_h"/>
                                          </p:val>
                                        </p:tav>
                                      </p:tavLst>
                                    </p:anim>
                                    <p:animEffect transition="in" filter="fade">
                                      <p:cBhvr>
                                        <p:cTn id="205" dur="750"/>
                                        <p:tgtEl>
                                          <p:spTgt spid="30"/>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31"/>
                                        </p:tgtEl>
                                        <p:attrNameLst>
                                          <p:attrName>style.visibility</p:attrName>
                                        </p:attrNameLst>
                                      </p:cBhvr>
                                      <p:to>
                                        <p:strVal val="visible"/>
                                      </p:to>
                                    </p:set>
                                    <p:anim calcmode="lin" valueType="num">
                                      <p:cBhvr>
                                        <p:cTn id="208" dur="750" fill="hold"/>
                                        <p:tgtEl>
                                          <p:spTgt spid="31"/>
                                        </p:tgtEl>
                                        <p:attrNameLst>
                                          <p:attrName>ppt_w</p:attrName>
                                        </p:attrNameLst>
                                      </p:cBhvr>
                                      <p:tavLst>
                                        <p:tav tm="0">
                                          <p:val>
                                            <p:fltVal val="0"/>
                                          </p:val>
                                        </p:tav>
                                        <p:tav tm="100000">
                                          <p:val>
                                            <p:strVal val="#ppt_w"/>
                                          </p:val>
                                        </p:tav>
                                      </p:tavLst>
                                    </p:anim>
                                    <p:anim calcmode="lin" valueType="num">
                                      <p:cBhvr>
                                        <p:cTn id="209" dur="750" fill="hold"/>
                                        <p:tgtEl>
                                          <p:spTgt spid="31"/>
                                        </p:tgtEl>
                                        <p:attrNameLst>
                                          <p:attrName>ppt_h</p:attrName>
                                        </p:attrNameLst>
                                      </p:cBhvr>
                                      <p:tavLst>
                                        <p:tav tm="0">
                                          <p:val>
                                            <p:fltVal val="0"/>
                                          </p:val>
                                        </p:tav>
                                        <p:tav tm="100000">
                                          <p:val>
                                            <p:strVal val="#ppt_h"/>
                                          </p:val>
                                        </p:tav>
                                      </p:tavLst>
                                    </p:anim>
                                    <p:animEffect transition="in" filter="fade">
                                      <p:cBhvr>
                                        <p:cTn id="210" dur="750"/>
                                        <p:tgtEl>
                                          <p:spTgt spid="31"/>
                                        </p:tgtEl>
                                      </p:cBhvr>
                                    </p:animEffect>
                                  </p:childTnLst>
                                </p:cTn>
                              </p:par>
                              <p:par>
                                <p:cTn id="211" presetID="53" presetClass="entr" presetSubtype="16" fill="hold" grpId="0" nodeType="withEffect">
                                  <p:stCondLst>
                                    <p:cond delay="0"/>
                                  </p:stCondLst>
                                  <p:childTnLst>
                                    <p:set>
                                      <p:cBhvr>
                                        <p:cTn id="212" dur="1" fill="hold">
                                          <p:stCondLst>
                                            <p:cond delay="0"/>
                                          </p:stCondLst>
                                        </p:cTn>
                                        <p:tgtEl>
                                          <p:spTgt spid="61"/>
                                        </p:tgtEl>
                                        <p:attrNameLst>
                                          <p:attrName>style.visibility</p:attrName>
                                        </p:attrNameLst>
                                      </p:cBhvr>
                                      <p:to>
                                        <p:strVal val="visible"/>
                                      </p:to>
                                    </p:set>
                                    <p:anim calcmode="lin" valueType="num">
                                      <p:cBhvr>
                                        <p:cTn id="213" dur="750" fill="hold"/>
                                        <p:tgtEl>
                                          <p:spTgt spid="61"/>
                                        </p:tgtEl>
                                        <p:attrNameLst>
                                          <p:attrName>ppt_w</p:attrName>
                                        </p:attrNameLst>
                                      </p:cBhvr>
                                      <p:tavLst>
                                        <p:tav tm="0">
                                          <p:val>
                                            <p:fltVal val="0"/>
                                          </p:val>
                                        </p:tav>
                                        <p:tav tm="100000">
                                          <p:val>
                                            <p:strVal val="#ppt_w"/>
                                          </p:val>
                                        </p:tav>
                                      </p:tavLst>
                                    </p:anim>
                                    <p:anim calcmode="lin" valueType="num">
                                      <p:cBhvr>
                                        <p:cTn id="214" dur="750" fill="hold"/>
                                        <p:tgtEl>
                                          <p:spTgt spid="61"/>
                                        </p:tgtEl>
                                        <p:attrNameLst>
                                          <p:attrName>ppt_h</p:attrName>
                                        </p:attrNameLst>
                                      </p:cBhvr>
                                      <p:tavLst>
                                        <p:tav tm="0">
                                          <p:val>
                                            <p:fltVal val="0"/>
                                          </p:val>
                                        </p:tav>
                                        <p:tav tm="100000">
                                          <p:val>
                                            <p:strVal val="#ppt_h"/>
                                          </p:val>
                                        </p:tav>
                                      </p:tavLst>
                                    </p:anim>
                                    <p:animEffect transition="in" filter="fade">
                                      <p:cBhvr>
                                        <p:cTn id="215" dur="750"/>
                                        <p:tgtEl>
                                          <p:spTgt spid="61"/>
                                        </p:tgtEl>
                                      </p:cBhvr>
                                    </p:animEffect>
                                  </p:childTnLst>
                                </p:cTn>
                              </p:par>
                              <p:par>
                                <p:cTn id="216" presetID="53" presetClass="entr" presetSubtype="16" fill="hold" grpId="0" nodeType="withEffect">
                                  <p:stCondLst>
                                    <p:cond delay="0"/>
                                  </p:stCondLst>
                                  <p:childTnLst>
                                    <p:set>
                                      <p:cBhvr>
                                        <p:cTn id="217" dur="1" fill="hold">
                                          <p:stCondLst>
                                            <p:cond delay="0"/>
                                          </p:stCondLst>
                                        </p:cTn>
                                        <p:tgtEl>
                                          <p:spTgt spid="36"/>
                                        </p:tgtEl>
                                        <p:attrNameLst>
                                          <p:attrName>style.visibility</p:attrName>
                                        </p:attrNameLst>
                                      </p:cBhvr>
                                      <p:to>
                                        <p:strVal val="visible"/>
                                      </p:to>
                                    </p:set>
                                    <p:anim calcmode="lin" valueType="num">
                                      <p:cBhvr>
                                        <p:cTn id="218" dur="750" fill="hold"/>
                                        <p:tgtEl>
                                          <p:spTgt spid="36"/>
                                        </p:tgtEl>
                                        <p:attrNameLst>
                                          <p:attrName>ppt_w</p:attrName>
                                        </p:attrNameLst>
                                      </p:cBhvr>
                                      <p:tavLst>
                                        <p:tav tm="0">
                                          <p:val>
                                            <p:fltVal val="0"/>
                                          </p:val>
                                        </p:tav>
                                        <p:tav tm="100000">
                                          <p:val>
                                            <p:strVal val="#ppt_w"/>
                                          </p:val>
                                        </p:tav>
                                      </p:tavLst>
                                    </p:anim>
                                    <p:anim calcmode="lin" valueType="num">
                                      <p:cBhvr>
                                        <p:cTn id="219" dur="750" fill="hold"/>
                                        <p:tgtEl>
                                          <p:spTgt spid="36"/>
                                        </p:tgtEl>
                                        <p:attrNameLst>
                                          <p:attrName>ppt_h</p:attrName>
                                        </p:attrNameLst>
                                      </p:cBhvr>
                                      <p:tavLst>
                                        <p:tav tm="0">
                                          <p:val>
                                            <p:fltVal val="0"/>
                                          </p:val>
                                        </p:tav>
                                        <p:tav tm="100000">
                                          <p:val>
                                            <p:strVal val="#ppt_h"/>
                                          </p:val>
                                        </p:tav>
                                      </p:tavLst>
                                    </p:anim>
                                    <p:animEffect transition="in" filter="fade">
                                      <p:cBhvr>
                                        <p:cTn id="220" dur="750"/>
                                        <p:tgtEl>
                                          <p:spTgt spid="36"/>
                                        </p:tgtEl>
                                      </p:cBhvr>
                                    </p:animEffect>
                                  </p:childTnLst>
                                </p:cTn>
                              </p:par>
                              <p:par>
                                <p:cTn id="221" presetID="53" presetClass="entr" presetSubtype="16" fill="hold" grpId="0" nodeType="withEffect">
                                  <p:stCondLst>
                                    <p:cond delay="0"/>
                                  </p:stCondLst>
                                  <p:childTnLst>
                                    <p:set>
                                      <p:cBhvr>
                                        <p:cTn id="222" dur="1" fill="hold">
                                          <p:stCondLst>
                                            <p:cond delay="0"/>
                                          </p:stCondLst>
                                        </p:cTn>
                                        <p:tgtEl>
                                          <p:spTgt spid="38"/>
                                        </p:tgtEl>
                                        <p:attrNameLst>
                                          <p:attrName>style.visibility</p:attrName>
                                        </p:attrNameLst>
                                      </p:cBhvr>
                                      <p:to>
                                        <p:strVal val="visible"/>
                                      </p:to>
                                    </p:set>
                                    <p:anim calcmode="lin" valueType="num">
                                      <p:cBhvr>
                                        <p:cTn id="223" dur="750" fill="hold"/>
                                        <p:tgtEl>
                                          <p:spTgt spid="38"/>
                                        </p:tgtEl>
                                        <p:attrNameLst>
                                          <p:attrName>ppt_w</p:attrName>
                                        </p:attrNameLst>
                                      </p:cBhvr>
                                      <p:tavLst>
                                        <p:tav tm="0">
                                          <p:val>
                                            <p:fltVal val="0"/>
                                          </p:val>
                                        </p:tav>
                                        <p:tav tm="100000">
                                          <p:val>
                                            <p:strVal val="#ppt_w"/>
                                          </p:val>
                                        </p:tav>
                                      </p:tavLst>
                                    </p:anim>
                                    <p:anim calcmode="lin" valueType="num">
                                      <p:cBhvr>
                                        <p:cTn id="224" dur="750" fill="hold"/>
                                        <p:tgtEl>
                                          <p:spTgt spid="38"/>
                                        </p:tgtEl>
                                        <p:attrNameLst>
                                          <p:attrName>ppt_h</p:attrName>
                                        </p:attrNameLst>
                                      </p:cBhvr>
                                      <p:tavLst>
                                        <p:tav tm="0">
                                          <p:val>
                                            <p:fltVal val="0"/>
                                          </p:val>
                                        </p:tav>
                                        <p:tav tm="100000">
                                          <p:val>
                                            <p:strVal val="#ppt_h"/>
                                          </p:val>
                                        </p:tav>
                                      </p:tavLst>
                                    </p:anim>
                                    <p:animEffect transition="in" filter="fade">
                                      <p:cBhvr>
                                        <p:cTn id="225" dur="750"/>
                                        <p:tgtEl>
                                          <p:spTgt spid="38"/>
                                        </p:tgtEl>
                                      </p:cBhvr>
                                    </p:animEffect>
                                  </p:childTnLst>
                                </p:cTn>
                              </p:par>
                            </p:childTnLst>
                          </p:cTn>
                        </p:par>
                        <p:par>
                          <p:cTn id="226" fill="hold">
                            <p:stCondLst>
                              <p:cond delay="2000"/>
                            </p:stCondLst>
                            <p:childTnLst>
                              <p:par>
                                <p:cTn id="227" presetID="10" presetClass="entr" presetSubtype="0" fill="hold" grpId="0" nodeType="afterEffect">
                                  <p:stCondLst>
                                    <p:cond delay="0"/>
                                  </p:stCondLst>
                                  <p:childTnLst>
                                    <p:set>
                                      <p:cBhvr>
                                        <p:cTn id="228" dur="1" fill="hold">
                                          <p:stCondLst>
                                            <p:cond delay="0"/>
                                          </p:stCondLst>
                                        </p:cTn>
                                        <p:tgtEl>
                                          <p:spTgt spid="101"/>
                                        </p:tgtEl>
                                        <p:attrNameLst>
                                          <p:attrName>style.visibility</p:attrName>
                                        </p:attrNameLst>
                                      </p:cBhvr>
                                      <p:to>
                                        <p:strVal val="visible"/>
                                      </p:to>
                                    </p:set>
                                    <p:animEffect transition="in" filter="fade">
                                      <p:cBhvr>
                                        <p:cTn id="229" dur="250"/>
                                        <p:tgtEl>
                                          <p:spTgt spid="101"/>
                                        </p:tgtEl>
                                      </p:cBhvr>
                                    </p:animEffect>
                                  </p:childTnLst>
                                </p:cTn>
                              </p:par>
                            </p:childTnLst>
                          </p:cTn>
                        </p:par>
                        <p:par>
                          <p:cTn id="230" fill="hold">
                            <p:stCondLst>
                              <p:cond delay="2250"/>
                            </p:stCondLst>
                            <p:childTnLst>
                              <p:par>
                                <p:cTn id="231" presetID="22" presetClass="entr" presetSubtype="8" fill="hold" grpId="0" nodeType="afterEffect">
                                  <p:stCondLst>
                                    <p:cond delay="0"/>
                                  </p:stCondLst>
                                  <p:childTnLst>
                                    <p:set>
                                      <p:cBhvr>
                                        <p:cTn id="232" dur="1" fill="hold">
                                          <p:stCondLst>
                                            <p:cond delay="0"/>
                                          </p:stCondLst>
                                        </p:cTn>
                                        <p:tgtEl>
                                          <p:spTgt spid="104"/>
                                        </p:tgtEl>
                                        <p:attrNameLst>
                                          <p:attrName>style.visibility</p:attrName>
                                        </p:attrNameLst>
                                      </p:cBhvr>
                                      <p:to>
                                        <p:strVal val="visible"/>
                                      </p:to>
                                    </p:set>
                                    <p:animEffect transition="in" filter="wipe(left)">
                                      <p:cBhvr>
                                        <p:cTn id="233" dur="250"/>
                                        <p:tgtEl>
                                          <p:spTgt spid="104"/>
                                        </p:tgtEl>
                                      </p:cBhvr>
                                    </p:animEffect>
                                  </p:childTnLst>
                                </p:cTn>
                              </p:par>
                            </p:childTnLst>
                          </p:cTn>
                        </p:par>
                        <p:par>
                          <p:cTn id="234" fill="hold">
                            <p:stCondLst>
                              <p:cond delay="2500"/>
                            </p:stCondLst>
                            <p:childTnLst>
                              <p:par>
                                <p:cTn id="235" presetID="12" presetClass="entr" presetSubtype="8" fill="hold" grpId="0" nodeType="afterEffect">
                                  <p:stCondLst>
                                    <p:cond delay="0"/>
                                  </p:stCondLst>
                                  <p:childTnLst>
                                    <p:set>
                                      <p:cBhvr>
                                        <p:cTn id="236" dur="1" fill="hold">
                                          <p:stCondLst>
                                            <p:cond delay="0"/>
                                          </p:stCondLst>
                                        </p:cTn>
                                        <p:tgtEl>
                                          <p:spTgt spid="100"/>
                                        </p:tgtEl>
                                        <p:attrNameLst>
                                          <p:attrName>style.visibility</p:attrName>
                                        </p:attrNameLst>
                                      </p:cBhvr>
                                      <p:to>
                                        <p:strVal val="visible"/>
                                      </p:to>
                                    </p:set>
                                    <p:anim calcmode="lin" valueType="num">
                                      <p:cBhvr additive="base">
                                        <p:cTn id="237" dur="750"/>
                                        <p:tgtEl>
                                          <p:spTgt spid="100"/>
                                        </p:tgtEl>
                                        <p:attrNameLst>
                                          <p:attrName>ppt_x</p:attrName>
                                        </p:attrNameLst>
                                      </p:cBhvr>
                                      <p:tavLst>
                                        <p:tav tm="0">
                                          <p:val>
                                            <p:strVal val="#ppt_x-#ppt_w*1.125000"/>
                                          </p:val>
                                        </p:tav>
                                        <p:tav tm="100000">
                                          <p:val>
                                            <p:strVal val="#ppt_x"/>
                                          </p:val>
                                        </p:tav>
                                      </p:tavLst>
                                    </p:anim>
                                    <p:animEffect transition="in" filter="wipe(right)">
                                      <p:cBhvr>
                                        <p:cTn id="238" dur="750"/>
                                        <p:tgtEl>
                                          <p:spTgt spid="100"/>
                                        </p:tgtEl>
                                      </p:cBhvr>
                                    </p:animEffect>
                                  </p:childTnLst>
                                </p:cTn>
                              </p:par>
                            </p:childTnLst>
                          </p:cTn>
                        </p:par>
                        <p:par>
                          <p:cTn id="239" fill="hold">
                            <p:stCondLst>
                              <p:cond delay="3250"/>
                            </p:stCondLst>
                            <p:childTnLst>
                              <p:par>
                                <p:cTn id="240" presetID="12" presetClass="entr" presetSubtype="8" fill="hold" grpId="0" nodeType="afterEffect">
                                  <p:stCondLst>
                                    <p:cond delay="0"/>
                                  </p:stCondLst>
                                  <p:childTnLst>
                                    <p:set>
                                      <p:cBhvr>
                                        <p:cTn id="241" dur="1" fill="hold">
                                          <p:stCondLst>
                                            <p:cond delay="0"/>
                                          </p:stCondLst>
                                        </p:cTn>
                                        <p:tgtEl>
                                          <p:spTgt spid="99"/>
                                        </p:tgtEl>
                                        <p:attrNameLst>
                                          <p:attrName>style.visibility</p:attrName>
                                        </p:attrNameLst>
                                      </p:cBhvr>
                                      <p:to>
                                        <p:strVal val="visible"/>
                                      </p:to>
                                    </p:set>
                                    <p:anim calcmode="lin" valueType="num">
                                      <p:cBhvr additive="base">
                                        <p:cTn id="242" dur="750"/>
                                        <p:tgtEl>
                                          <p:spTgt spid="99"/>
                                        </p:tgtEl>
                                        <p:attrNameLst>
                                          <p:attrName>ppt_x</p:attrName>
                                        </p:attrNameLst>
                                      </p:cBhvr>
                                      <p:tavLst>
                                        <p:tav tm="0">
                                          <p:val>
                                            <p:strVal val="#ppt_x-#ppt_w*1.125000"/>
                                          </p:val>
                                        </p:tav>
                                        <p:tav tm="100000">
                                          <p:val>
                                            <p:strVal val="#ppt_x"/>
                                          </p:val>
                                        </p:tav>
                                      </p:tavLst>
                                    </p:anim>
                                    <p:animEffect transition="in" filter="wipe(right)">
                                      <p:cBhvr>
                                        <p:cTn id="243" dur="750"/>
                                        <p:tgtEl>
                                          <p:spTgt spid="99"/>
                                        </p:tgtEl>
                                      </p:cBhvr>
                                    </p:animEffect>
                                  </p:childTnLst>
                                </p:cTn>
                              </p:par>
                            </p:childTnLst>
                          </p:cTn>
                        </p:par>
                        <p:par>
                          <p:cTn id="244" fill="hold">
                            <p:stCondLst>
                              <p:cond delay="4000"/>
                            </p:stCondLst>
                            <p:childTnLst>
                              <p:par>
                                <p:cTn id="245" presetID="12" presetClass="entr" presetSubtype="8" fill="hold" grpId="0" nodeType="afterEffect">
                                  <p:stCondLst>
                                    <p:cond delay="0"/>
                                  </p:stCondLst>
                                  <p:childTnLst>
                                    <p:set>
                                      <p:cBhvr>
                                        <p:cTn id="246" dur="1" fill="hold">
                                          <p:stCondLst>
                                            <p:cond delay="0"/>
                                          </p:stCondLst>
                                        </p:cTn>
                                        <p:tgtEl>
                                          <p:spTgt spid="98"/>
                                        </p:tgtEl>
                                        <p:attrNameLst>
                                          <p:attrName>style.visibility</p:attrName>
                                        </p:attrNameLst>
                                      </p:cBhvr>
                                      <p:to>
                                        <p:strVal val="visible"/>
                                      </p:to>
                                    </p:set>
                                    <p:anim calcmode="lin" valueType="num">
                                      <p:cBhvr additive="base">
                                        <p:cTn id="247" dur="750"/>
                                        <p:tgtEl>
                                          <p:spTgt spid="98"/>
                                        </p:tgtEl>
                                        <p:attrNameLst>
                                          <p:attrName>ppt_x</p:attrName>
                                        </p:attrNameLst>
                                      </p:cBhvr>
                                      <p:tavLst>
                                        <p:tav tm="0">
                                          <p:val>
                                            <p:strVal val="#ppt_x-#ppt_w*1.125000"/>
                                          </p:val>
                                        </p:tav>
                                        <p:tav tm="100000">
                                          <p:val>
                                            <p:strVal val="#ppt_x"/>
                                          </p:val>
                                        </p:tav>
                                      </p:tavLst>
                                    </p:anim>
                                    <p:animEffect transition="in" filter="wipe(right)">
                                      <p:cBhvr>
                                        <p:cTn id="248" dur="750"/>
                                        <p:tgtEl>
                                          <p:spTgt spid="98"/>
                                        </p:tgtEl>
                                      </p:cBhvr>
                                    </p:animEffect>
                                  </p:childTnLst>
                                </p:cTn>
                              </p:par>
                            </p:childTnLst>
                          </p:cTn>
                        </p:par>
                        <p:par>
                          <p:cTn id="249" fill="hold">
                            <p:stCondLst>
                              <p:cond delay="4750"/>
                            </p:stCondLst>
                            <p:childTnLst>
                              <p:par>
                                <p:cTn id="250" presetID="12" presetClass="entr" presetSubtype="8" fill="hold" nodeType="afterEffect">
                                  <p:stCondLst>
                                    <p:cond delay="0"/>
                                  </p:stCondLst>
                                  <p:childTnLst>
                                    <p:set>
                                      <p:cBhvr>
                                        <p:cTn id="251" dur="1" fill="hold">
                                          <p:stCondLst>
                                            <p:cond delay="0"/>
                                          </p:stCondLst>
                                        </p:cTn>
                                        <p:tgtEl>
                                          <p:spTgt spid="107"/>
                                        </p:tgtEl>
                                        <p:attrNameLst>
                                          <p:attrName>style.visibility</p:attrName>
                                        </p:attrNameLst>
                                      </p:cBhvr>
                                      <p:to>
                                        <p:strVal val="visible"/>
                                      </p:to>
                                    </p:set>
                                    <p:anim calcmode="lin" valueType="num">
                                      <p:cBhvr additive="base">
                                        <p:cTn id="252" dur="750"/>
                                        <p:tgtEl>
                                          <p:spTgt spid="107"/>
                                        </p:tgtEl>
                                        <p:attrNameLst>
                                          <p:attrName>ppt_x</p:attrName>
                                        </p:attrNameLst>
                                      </p:cBhvr>
                                      <p:tavLst>
                                        <p:tav tm="0">
                                          <p:val>
                                            <p:strVal val="#ppt_x-#ppt_w*1.125000"/>
                                          </p:val>
                                        </p:tav>
                                        <p:tav tm="100000">
                                          <p:val>
                                            <p:strVal val="#ppt_x"/>
                                          </p:val>
                                        </p:tav>
                                      </p:tavLst>
                                    </p:anim>
                                    <p:animEffect transition="in" filter="wipe(right)">
                                      <p:cBhvr>
                                        <p:cTn id="253" dur="750"/>
                                        <p:tgtEl>
                                          <p:spTgt spid="107"/>
                                        </p:tgtEl>
                                      </p:cBhvr>
                                    </p:animEffect>
                                  </p:childTnLst>
                                </p:cTn>
                              </p:par>
                            </p:childTnLst>
                          </p:cTn>
                        </p:par>
                        <p:par>
                          <p:cTn id="254" fill="hold">
                            <p:stCondLst>
                              <p:cond delay="5500"/>
                            </p:stCondLst>
                            <p:childTnLst>
                              <p:par>
                                <p:cTn id="255" presetID="47" presetClass="entr" presetSubtype="0" fill="hold" grpId="0" nodeType="afterEffect">
                                  <p:stCondLst>
                                    <p:cond delay="0"/>
                                  </p:stCondLst>
                                  <p:childTnLst>
                                    <p:set>
                                      <p:cBhvr>
                                        <p:cTn id="256" dur="1" fill="hold">
                                          <p:stCondLst>
                                            <p:cond delay="0"/>
                                          </p:stCondLst>
                                        </p:cTn>
                                        <p:tgtEl>
                                          <p:spTgt spid="92"/>
                                        </p:tgtEl>
                                        <p:attrNameLst>
                                          <p:attrName>style.visibility</p:attrName>
                                        </p:attrNameLst>
                                      </p:cBhvr>
                                      <p:to>
                                        <p:strVal val="visible"/>
                                      </p:to>
                                    </p:set>
                                    <p:animEffect transition="in" filter="fade">
                                      <p:cBhvr>
                                        <p:cTn id="257" dur="500"/>
                                        <p:tgtEl>
                                          <p:spTgt spid="92"/>
                                        </p:tgtEl>
                                      </p:cBhvr>
                                    </p:animEffect>
                                    <p:anim calcmode="lin" valueType="num">
                                      <p:cBhvr>
                                        <p:cTn id="258" dur="500" fill="hold"/>
                                        <p:tgtEl>
                                          <p:spTgt spid="92"/>
                                        </p:tgtEl>
                                        <p:attrNameLst>
                                          <p:attrName>ppt_x</p:attrName>
                                        </p:attrNameLst>
                                      </p:cBhvr>
                                      <p:tavLst>
                                        <p:tav tm="0">
                                          <p:val>
                                            <p:strVal val="#ppt_x"/>
                                          </p:val>
                                        </p:tav>
                                        <p:tav tm="100000">
                                          <p:val>
                                            <p:strVal val="#ppt_x"/>
                                          </p:val>
                                        </p:tav>
                                      </p:tavLst>
                                    </p:anim>
                                    <p:anim calcmode="lin" valueType="num">
                                      <p:cBhvr>
                                        <p:cTn id="259" dur="500" fill="hold"/>
                                        <p:tgtEl>
                                          <p:spTgt spid="92"/>
                                        </p:tgtEl>
                                        <p:attrNameLst>
                                          <p:attrName>ppt_y</p:attrName>
                                        </p:attrNameLst>
                                      </p:cBhvr>
                                      <p:tavLst>
                                        <p:tav tm="0">
                                          <p:val>
                                            <p:strVal val="#ppt_y-.1"/>
                                          </p:val>
                                        </p:tav>
                                        <p:tav tm="100000">
                                          <p:val>
                                            <p:strVal val="#ppt_y"/>
                                          </p:val>
                                        </p:tav>
                                      </p:tavLst>
                                    </p:anim>
                                  </p:childTnLst>
                                </p:cTn>
                              </p:par>
                              <p:par>
                                <p:cTn id="260" presetID="10" presetClass="entr" presetSubtype="0" fill="hold" grpId="1" nodeType="withEffect">
                                  <p:stCondLst>
                                    <p:cond delay="0"/>
                                  </p:stCondLst>
                                  <p:childTnLst>
                                    <p:set>
                                      <p:cBhvr>
                                        <p:cTn id="261" dur="1" fill="hold">
                                          <p:stCondLst>
                                            <p:cond delay="0"/>
                                          </p:stCondLst>
                                        </p:cTn>
                                        <p:tgtEl>
                                          <p:spTgt spid="94"/>
                                        </p:tgtEl>
                                        <p:attrNameLst>
                                          <p:attrName>style.visibility</p:attrName>
                                        </p:attrNameLst>
                                      </p:cBhvr>
                                      <p:to>
                                        <p:strVal val="visible"/>
                                      </p:to>
                                    </p:set>
                                    <p:animEffect transition="in" filter="fade">
                                      <p:cBhvr>
                                        <p:cTn id="262" dur="500"/>
                                        <p:tgtEl>
                                          <p:spTgt spid="94"/>
                                        </p:tgtEl>
                                      </p:cBhvr>
                                    </p:animEffect>
                                  </p:childTnLst>
                                </p:cTn>
                              </p:par>
                              <p:par>
                                <p:cTn id="263" presetID="8" presetClass="emph" presetSubtype="0" fill="hold" grpId="0" nodeType="withEffect">
                                  <p:stCondLst>
                                    <p:cond delay="0"/>
                                  </p:stCondLst>
                                  <p:childTnLst>
                                    <p:animRot by="21600000">
                                      <p:cBhvr>
                                        <p:cTn id="264" dur="500" fill="hold"/>
                                        <p:tgtEl>
                                          <p:spTgt spid="94"/>
                                        </p:tgtEl>
                                        <p:attrNameLst>
                                          <p:attrName>r</p:attrName>
                                        </p:attrNameLst>
                                      </p:cBhvr>
                                    </p:animRot>
                                  </p:childTnLst>
                                </p:cTn>
                              </p:par>
                              <p:par>
                                <p:cTn id="265" presetID="47" presetClass="entr" presetSubtype="0" fill="hold" grpId="0" nodeType="withEffect">
                                  <p:stCondLst>
                                    <p:cond delay="0"/>
                                  </p:stCondLst>
                                  <p:childTnLst>
                                    <p:set>
                                      <p:cBhvr>
                                        <p:cTn id="266" dur="1" fill="hold">
                                          <p:stCondLst>
                                            <p:cond delay="0"/>
                                          </p:stCondLst>
                                        </p:cTn>
                                        <p:tgtEl>
                                          <p:spTgt spid="93"/>
                                        </p:tgtEl>
                                        <p:attrNameLst>
                                          <p:attrName>style.visibility</p:attrName>
                                        </p:attrNameLst>
                                      </p:cBhvr>
                                      <p:to>
                                        <p:strVal val="visible"/>
                                      </p:to>
                                    </p:set>
                                    <p:animEffect transition="in" filter="fade">
                                      <p:cBhvr>
                                        <p:cTn id="267" dur="500"/>
                                        <p:tgtEl>
                                          <p:spTgt spid="93"/>
                                        </p:tgtEl>
                                      </p:cBhvr>
                                    </p:animEffect>
                                    <p:anim calcmode="lin" valueType="num">
                                      <p:cBhvr>
                                        <p:cTn id="268" dur="500" fill="hold"/>
                                        <p:tgtEl>
                                          <p:spTgt spid="93"/>
                                        </p:tgtEl>
                                        <p:attrNameLst>
                                          <p:attrName>ppt_x</p:attrName>
                                        </p:attrNameLst>
                                      </p:cBhvr>
                                      <p:tavLst>
                                        <p:tav tm="0">
                                          <p:val>
                                            <p:strVal val="#ppt_x"/>
                                          </p:val>
                                        </p:tav>
                                        <p:tav tm="100000">
                                          <p:val>
                                            <p:strVal val="#ppt_x"/>
                                          </p:val>
                                        </p:tav>
                                      </p:tavLst>
                                    </p:anim>
                                    <p:anim calcmode="lin" valueType="num">
                                      <p:cBhvr>
                                        <p:cTn id="269" dur="500" fill="hold"/>
                                        <p:tgtEl>
                                          <p:spTgt spid="93"/>
                                        </p:tgtEl>
                                        <p:attrNameLst>
                                          <p:attrName>ppt_y</p:attrName>
                                        </p:attrNameLst>
                                      </p:cBhvr>
                                      <p:tavLst>
                                        <p:tav tm="0">
                                          <p:val>
                                            <p:strVal val="#ppt_y-.1"/>
                                          </p:val>
                                        </p:tav>
                                        <p:tav tm="100000">
                                          <p:val>
                                            <p:strVal val="#ppt_y"/>
                                          </p:val>
                                        </p:tav>
                                      </p:tavLst>
                                    </p:anim>
                                  </p:childTnLst>
                                </p:cTn>
                              </p:par>
                              <p:par>
                                <p:cTn id="270" presetID="10" presetClass="entr" presetSubtype="0" fill="hold" grpId="1" nodeType="withEffect">
                                  <p:stCondLst>
                                    <p:cond delay="0"/>
                                  </p:stCondLst>
                                  <p:childTnLst>
                                    <p:set>
                                      <p:cBhvr>
                                        <p:cTn id="271" dur="1" fill="hold">
                                          <p:stCondLst>
                                            <p:cond delay="0"/>
                                          </p:stCondLst>
                                        </p:cTn>
                                        <p:tgtEl>
                                          <p:spTgt spid="95"/>
                                        </p:tgtEl>
                                        <p:attrNameLst>
                                          <p:attrName>style.visibility</p:attrName>
                                        </p:attrNameLst>
                                      </p:cBhvr>
                                      <p:to>
                                        <p:strVal val="visible"/>
                                      </p:to>
                                    </p:set>
                                    <p:animEffect transition="in" filter="fade">
                                      <p:cBhvr>
                                        <p:cTn id="272" dur="500"/>
                                        <p:tgtEl>
                                          <p:spTgt spid="95"/>
                                        </p:tgtEl>
                                      </p:cBhvr>
                                    </p:animEffect>
                                  </p:childTnLst>
                                </p:cTn>
                              </p:par>
                              <p:par>
                                <p:cTn id="273" presetID="8" presetClass="emph" presetSubtype="0" fill="hold" grpId="0" nodeType="withEffect">
                                  <p:stCondLst>
                                    <p:cond delay="0"/>
                                  </p:stCondLst>
                                  <p:childTnLst>
                                    <p:animRot by="21600000">
                                      <p:cBhvr>
                                        <p:cTn id="274" dur="500" fill="hold"/>
                                        <p:tgtEl>
                                          <p:spTgt spid="95"/>
                                        </p:tgtEl>
                                        <p:attrNameLst>
                                          <p:attrName>r</p:attrName>
                                        </p:attrNameLst>
                                      </p:cBhvr>
                                    </p:animRot>
                                  </p:childTnLst>
                                </p:cTn>
                              </p:par>
                              <p:par>
                                <p:cTn id="275" presetID="47" presetClass="entr" presetSubtype="0" fill="hold" grpId="0" nodeType="withEffect">
                                  <p:stCondLst>
                                    <p:cond delay="0"/>
                                  </p:stCondLst>
                                  <p:childTnLst>
                                    <p:set>
                                      <p:cBhvr>
                                        <p:cTn id="276" dur="1" fill="hold">
                                          <p:stCondLst>
                                            <p:cond delay="0"/>
                                          </p:stCondLst>
                                        </p:cTn>
                                        <p:tgtEl>
                                          <p:spTgt spid="96"/>
                                        </p:tgtEl>
                                        <p:attrNameLst>
                                          <p:attrName>style.visibility</p:attrName>
                                        </p:attrNameLst>
                                      </p:cBhvr>
                                      <p:to>
                                        <p:strVal val="visible"/>
                                      </p:to>
                                    </p:set>
                                    <p:animEffect transition="in" filter="fade">
                                      <p:cBhvr>
                                        <p:cTn id="277" dur="500"/>
                                        <p:tgtEl>
                                          <p:spTgt spid="96"/>
                                        </p:tgtEl>
                                      </p:cBhvr>
                                    </p:animEffect>
                                    <p:anim calcmode="lin" valueType="num">
                                      <p:cBhvr>
                                        <p:cTn id="278" dur="500" fill="hold"/>
                                        <p:tgtEl>
                                          <p:spTgt spid="96"/>
                                        </p:tgtEl>
                                        <p:attrNameLst>
                                          <p:attrName>ppt_x</p:attrName>
                                        </p:attrNameLst>
                                      </p:cBhvr>
                                      <p:tavLst>
                                        <p:tav tm="0">
                                          <p:val>
                                            <p:strVal val="#ppt_x"/>
                                          </p:val>
                                        </p:tav>
                                        <p:tav tm="100000">
                                          <p:val>
                                            <p:strVal val="#ppt_x"/>
                                          </p:val>
                                        </p:tav>
                                      </p:tavLst>
                                    </p:anim>
                                    <p:anim calcmode="lin" valueType="num">
                                      <p:cBhvr>
                                        <p:cTn id="279" dur="500" fill="hold"/>
                                        <p:tgtEl>
                                          <p:spTgt spid="96"/>
                                        </p:tgtEl>
                                        <p:attrNameLst>
                                          <p:attrName>ppt_y</p:attrName>
                                        </p:attrNameLst>
                                      </p:cBhvr>
                                      <p:tavLst>
                                        <p:tav tm="0">
                                          <p:val>
                                            <p:strVal val="#ppt_y-.1"/>
                                          </p:val>
                                        </p:tav>
                                        <p:tav tm="100000">
                                          <p:val>
                                            <p:strVal val="#ppt_y"/>
                                          </p:val>
                                        </p:tav>
                                      </p:tavLst>
                                    </p:anim>
                                  </p:childTnLst>
                                </p:cTn>
                              </p:par>
                              <p:par>
                                <p:cTn id="280" presetID="10" presetClass="entr" presetSubtype="0" fill="hold" grpId="1" nodeType="withEffect">
                                  <p:stCondLst>
                                    <p:cond delay="0"/>
                                  </p:stCondLst>
                                  <p:childTnLst>
                                    <p:set>
                                      <p:cBhvr>
                                        <p:cTn id="281" dur="1" fill="hold">
                                          <p:stCondLst>
                                            <p:cond delay="0"/>
                                          </p:stCondLst>
                                        </p:cTn>
                                        <p:tgtEl>
                                          <p:spTgt spid="97"/>
                                        </p:tgtEl>
                                        <p:attrNameLst>
                                          <p:attrName>style.visibility</p:attrName>
                                        </p:attrNameLst>
                                      </p:cBhvr>
                                      <p:to>
                                        <p:strVal val="visible"/>
                                      </p:to>
                                    </p:set>
                                    <p:animEffect transition="in" filter="fade">
                                      <p:cBhvr>
                                        <p:cTn id="282" dur="500"/>
                                        <p:tgtEl>
                                          <p:spTgt spid="97"/>
                                        </p:tgtEl>
                                      </p:cBhvr>
                                    </p:animEffect>
                                  </p:childTnLst>
                                </p:cTn>
                              </p:par>
                              <p:par>
                                <p:cTn id="283" presetID="8" presetClass="emph" presetSubtype="0" fill="hold" grpId="0" nodeType="withEffect">
                                  <p:stCondLst>
                                    <p:cond delay="0"/>
                                  </p:stCondLst>
                                  <p:childTnLst>
                                    <p:animRot by="21600000">
                                      <p:cBhvr>
                                        <p:cTn id="284" dur="500" fill="hold"/>
                                        <p:tgtEl>
                                          <p:spTgt spid="97"/>
                                        </p:tgtEl>
                                        <p:attrNameLst>
                                          <p:attrName>r</p:attrName>
                                        </p:attrNameLst>
                                      </p:cBhvr>
                                    </p:animRot>
                                  </p:childTnLst>
                                </p:cTn>
                              </p:par>
                              <p:par>
                                <p:cTn id="285" presetID="47" presetClass="entr" presetSubtype="0" fill="hold" grpId="0" nodeType="withEffect">
                                  <p:stCondLst>
                                    <p:cond delay="0"/>
                                  </p:stCondLst>
                                  <p:childTnLst>
                                    <p:set>
                                      <p:cBhvr>
                                        <p:cTn id="286" dur="1" fill="hold">
                                          <p:stCondLst>
                                            <p:cond delay="0"/>
                                          </p:stCondLst>
                                        </p:cTn>
                                        <p:tgtEl>
                                          <p:spTgt spid="16"/>
                                        </p:tgtEl>
                                        <p:attrNameLst>
                                          <p:attrName>style.visibility</p:attrName>
                                        </p:attrNameLst>
                                      </p:cBhvr>
                                      <p:to>
                                        <p:strVal val="visible"/>
                                      </p:to>
                                    </p:set>
                                    <p:animEffect transition="in" filter="fade">
                                      <p:cBhvr>
                                        <p:cTn id="287" dur="500"/>
                                        <p:tgtEl>
                                          <p:spTgt spid="16"/>
                                        </p:tgtEl>
                                      </p:cBhvr>
                                    </p:animEffect>
                                    <p:anim calcmode="lin" valueType="num">
                                      <p:cBhvr>
                                        <p:cTn id="288" dur="500" fill="hold"/>
                                        <p:tgtEl>
                                          <p:spTgt spid="16"/>
                                        </p:tgtEl>
                                        <p:attrNameLst>
                                          <p:attrName>ppt_x</p:attrName>
                                        </p:attrNameLst>
                                      </p:cBhvr>
                                      <p:tavLst>
                                        <p:tav tm="0">
                                          <p:val>
                                            <p:strVal val="#ppt_x"/>
                                          </p:val>
                                        </p:tav>
                                        <p:tav tm="100000">
                                          <p:val>
                                            <p:strVal val="#ppt_x"/>
                                          </p:val>
                                        </p:tav>
                                      </p:tavLst>
                                    </p:anim>
                                    <p:anim calcmode="lin" valueType="num">
                                      <p:cBhvr>
                                        <p:cTn id="289" dur="500" fill="hold"/>
                                        <p:tgtEl>
                                          <p:spTgt spid="16"/>
                                        </p:tgtEl>
                                        <p:attrNameLst>
                                          <p:attrName>ppt_y</p:attrName>
                                        </p:attrNameLst>
                                      </p:cBhvr>
                                      <p:tavLst>
                                        <p:tav tm="0">
                                          <p:val>
                                            <p:strVal val="#ppt_y-.1"/>
                                          </p:val>
                                        </p:tav>
                                        <p:tav tm="100000">
                                          <p:val>
                                            <p:strVal val="#ppt_y"/>
                                          </p:val>
                                        </p:tav>
                                      </p:tavLst>
                                    </p:anim>
                                  </p:childTnLst>
                                </p:cTn>
                              </p:par>
                              <p:par>
                                <p:cTn id="290" presetID="10" presetClass="entr" presetSubtype="0" fill="hold" grpId="1" nodeType="withEffect">
                                  <p:stCondLst>
                                    <p:cond delay="0"/>
                                  </p:stCondLst>
                                  <p:childTnLst>
                                    <p:set>
                                      <p:cBhvr>
                                        <p:cTn id="291" dur="1" fill="hold">
                                          <p:stCondLst>
                                            <p:cond delay="0"/>
                                          </p:stCondLst>
                                        </p:cTn>
                                        <p:tgtEl>
                                          <p:spTgt spid="17"/>
                                        </p:tgtEl>
                                        <p:attrNameLst>
                                          <p:attrName>style.visibility</p:attrName>
                                        </p:attrNameLst>
                                      </p:cBhvr>
                                      <p:to>
                                        <p:strVal val="visible"/>
                                      </p:to>
                                    </p:set>
                                    <p:animEffect transition="in" filter="fade">
                                      <p:cBhvr>
                                        <p:cTn id="292" dur="500"/>
                                        <p:tgtEl>
                                          <p:spTgt spid="17"/>
                                        </p:tgtEl>
                                      </p:cBhvr>
                                    </p:animEffect>
                                  </p:childTnLst>
                                </p:cTn>
                              </p:par>
                              <p:par>
                                <p:cTn id="293" presetID="8" presetClass="emph" presetSubtype="0" fill="hold" grpId="0" nodeType="withEffect">
                                  <p:stCondLst>
                                    <p:cond delay="0"/>
                                  </p:stCondLst>
                                  <p:childTnLst>
                                    <p:animRot by="21600000">
                                      <p:cBhvr>
                                        <p:cTn id="294" dur="500" fill="hold"/>
                                        <p:tgtEl>
                                          <p:spTgt spid="17"/>
                                        </p:tgtEl>
                                        <p:attrNameLst>
                                          <p:attrName>r</p:attrName>
                                        </p:attrNameLst>
                                      </p:cBhvr>
                                    </p:animRot>
                                  </p:childTnLst>
                                </p:cTn>
                              </p:par>
                            </p:childTnLst>
                          </p:cTn>
                        </p:par>
                        <p:par>
                          <p:cTn id="295" fill="hold">
                            <p:stCondLst>
                              <p:cond delay="6000"/>
                            </p:stCondLst>
                            <p:childTnLst>
                              <p:par>
                                <p:cTn id="296" presetID="47" presetClass="entr" presetSubtype="0" fill="hold" grpId="0" nodeType="afterEffect">
                                  <p:stCondLst>
                                    <p:cond delay="0"/>
                                  </p:stCondLst>
                                  <p:childTnLst>
                                    <p:set>
                                      <p:cBhvr>
                                        <p:cTn id="297" dur="1" fill="hold">
                                          <p:stCondLst>
                                            <p:cond delay="0"/>
                                          </p:stCondLst>
                                        </p:cTn>
                                        <p:tgtEl>
                                          <p:spTgt spid="3"/>
                                        </p:tgtEl>
                                        <p:attrNameLst>
                                          <p:attrName>style.visibility</p:attrName>
                                        </p:attrNameLst>
                                      </p:cBhvr>
                                      <p:to>
                                        <p:strVal val="visible"/>
                                      </p:to>
                                    </p:set>
                                    <p:animEffect transition="in" filter="fade">
                                      <p:cBhvr>
                                        <p:cTn id="298" dur="500"/>
                                        <p:tgtEl>
                                          <p:spTgt spid="3"/>
                                        </p:tgtEl>
                                      </p:cBhvr>
                                    </p:animEffect>
                                    <p:anim calcmode="lin" valueType="num">
                                      <p:cBhvr>
                                        <p:cTn id="299" dur="500" fill="hold"/>
                                        <p:tgtEl>
                                          <p:spTgt spid="3"/>
                                        </p:tgtEl>
                                        <p:attrNameLst>
                                          <p:attrName>ppt_x</p:attrName>
                                        </p:attrNameLst>
                                      </p:cBhvr>
                                      <p:tavLst>
                                        <p:tav tm="0">
                                          <p:val>
                                            <p:strVal val="#ppt_x"/>
                                          </p:val>
                                        </p:tav>
                                        <p:tav tm="100000">
                                          <p:val>
                                            <p:strVal val="#ppt_x"/>
                                          </p:val>
                                        </p:tav>
                                      </p:tavLst>
                                    </p:anim>
                                    <p:anim calcmode="lin" valueType="num">
                                      <p:cBhvr>
                                        <p:cTn id="300"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6" grpId="0" animBg="1"/>
      <p:bldP spid="93" grpId="0" animBg="1"/>
      <p:bldP spid="92" grpId="0" animBg="1"/>
      <p:bldP spid="17" grpId="0" animBg="1"/>
      <p:bldP spid="17" grpId="1" animBg="1"/>
      <p:bldP spid="97" grpId="0" animBg="1"/>
      <p:bldP spid="97" grpId="1" animBg="1"/>
      <p:bldP spid="98" grpId="0" animBg="1"/>
      <p:bldP spid="95" grpId="0" animBg="1"/>
      <p:bldP spid="95" grpId="1" animBg="1"/>
      <p:bldP spid="99" grpId="0" animBg="1"/>
      <p:bldP spid="18" grpId="0" animBg="1"/>
      <p:bldP spid="22"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3" grpId="0" animBg="1"/>
      <p:bldP spid="59" grpId="0" animBg="1"/>
      <p:bldP spid="61" grpId="0" animBg="1"/>
      <p:bldP spid="94" grpId="0" animBg="1"/>
      <p:bldP spid="94" grpId="1" animBg="1"/>
      <p:bldP spid="100" grpId="0" animBg="1"/>
      <p:bldP spid="101" grpId="0"/>
      <p:bldP spid="104" grpId="0" animBg="1"/>
      <p:bldP spid="102" grpId="0"/>
      <p:bldP spid="105" grpId="0" animBg="1"/>
      <p:bldP spid="103" grpId="0"/>
      <p:bldP spid="106"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A4D6BA-AA29-44A1-960E-67BA4C6FEC5C}"/>
              </a:ext>
            </a:extLst>
          </p:cNvPr>
          <p:cNvSpPr/>
          <p:nvPr/>
        </p:nvSpPr>
        <p:spPr bwMode="auto">
          <a:xfrm>
            <a:off x="662826" y="4969253"/>
            <a:ext cx="10884920" cy="714755"/>
          </a:xfrm>
          <a:prstGeom prst="rect">
            <a:avLst/>
          </a:prstGeom>
          <a:solidFill>
            <a:srgbClr val="0070C0"/>
          </a:solidFill>
          <a:ln w="19050">
            <a:solidFill>
              <a:srgbClr val="0070C0"/>
            </a:solidFill>
            <a:headEnd type="none" w="med" len="med"/>
            <a:tailEnd type="none" w="med" len="med"/>
          </a:ln>
          <a:effectLst>
            <a:outerShdw blurRad="76200" dist="12700" dir="5400000" algn="ctr" rotWithShape="0">
              <a:schemeClr val="tx1">
                <a:alpha val="3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3152"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Azure Data Lake Storage</a:t>
            </a:r>
            <a:endParaRPr kumimoji="0" lang="en-US" sz="1600" b="0" i="0" u="none" strike="noStrike" kern="1200" cap="none" spc="0" normalizeH="0" baseline="0" noProof="0">
              <a:ln>
                <a:noFill/>
              </a:ln>
              <a:solidFill>
                <a:srgbClr val="44546A">
                  <a:lumMod val="25000"/>
                  <a:lumOff val="75000"/>
                </a:srgbClr>
              </a:soli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1496618-B9E2-4C86-A2CB-E6D8B9B758BF}"/>
              </a:ext>
            </a:extLst>
          </p:cNvPr>
          <p:cNvSpPr/>
          <p:nvPr/>
        </p:nvSpPr>
        <p:spPr bwMode="auto">
          <a:xfrm>
            <a:off x="1971475" y="5180952"/>
            <a:ext cx="1341503" cy="363224"/>
          </a:xfrm>
          <a:prstGeom prst="rect">
            <a:avLst/>
          </a:prstGeom>
          <a:solidFill>
            <a:srgbClr val="002060"/>
          </a:solidFill>
          <a:ln w="190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95000"/>
                  </a:prstClr>
                </a:solidFill>
                <a:effectLst/>
                <a:uLnTx/>
                <a:uFillTx/>
                <a:latin typeface="Calibri" panose="020F0502020204030204"/>
                <a:ea typeface="+mn-ea"/>
                <a:cs typeface="Segoe UI" pitchFamily="34" charset="0"/>
              </a:rPr>
              <a:t>CDM folders</a:t>
            </a:r>
          </a:p>
        </p:txBody>
      </p:sp>
      <p:sp>
        <p:nvSpPr>
          <p:cNvPr id="8" name="Rectangle 7">
            <a:extLst>
              <a:ext uri="{FF2B5EF4-FFF2-40B4-BE49-F238E27FC236}">
                <a16:creationId xmlns:a16="http://schemas.microsoft.com/office/drawing/2014/main" id="{F2DA7BEC-B246-452F-9541-3D39CE4688E4}"/>
              </a:ext>
            </a:extLst>
          </p:cNvPr>
          <p:cNvSpPr/>
          <p:nvPr/>
        </p:nvSpPr>
        <p:spPr bwMode="auto">
          <a:xfrm>
            <a:off x="5782131" y="3989338"/>
            <a:ext cx="1233200" cy="872617"/>
          </a:xfrm>
          <a:prstGeom prst="rect">
            <a:avLst/>
          </a:prstGeom>
          <a:noFill/>
          <a:ln w="19050">
            <a:solidFill>
              <a:srgbClr val="FFC000"/>
            </a:solidFill>
            <a:headEnd type="none" w="med" len="med"/>
            <a:tailEnd type="none" w="med" len="med"/>
          </a:ln>
          <a:effectLst>
            <a:outerShdw blurRad="76200" dist="12700" dir="5400000" algn="ctr" rotWithShape="0">
              <a:schemeClr val="tx1">
                <a:alpha val="3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Power BI</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err="1">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dataflows</a:t>
            </a:r>
            <a:endParaRPr kumimoji="0" lang="fr-FR" sz="14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BB7AFF9C-BDF4-4BCE-A91C-A4C52063A153}"/>
              </a:ext>
            </a:extLst>
          </p:cNvPr>
          <p:cNvSpPr/>
          <p:nvPr/>
        </p:nvSpPr>
        <p:spPr bwMode="auto">
          <a:xfrm>
            <a:off x="2257144" y="1888747"/>
            <a:ext cx="1249138" cy="1964061"/>
          </a:xfrm>
          <a:prstGeom prst="rect">
            <a:avLst/>
          </a:prstGeom>
          <a:noFill/>
          <a:ln w="19050">
            <a:solidFill>
              <a:srgbClr val="0CDFFF"/>
            </a:solidFill>
            <a:headEnd type="none" w="med" len="med"/>
            <a:tailEnd type="none" w="med" len="med"/>
          </a:ln>
          <a:effectLst>
            <a:outerShdw blurRad="76200" dist="12700" dir="5400000" algn="ctr" rotWithShape="0">
              <a:schemeClr val="tx1">
                <a:alpha val="3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Dynamics Field Service</a:t>
            </a: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Rectangle 9">
            <a:extLst>
              <a:ext uri="{FF2B5EF4-FFF2-40B4-BE49-F238E27FC236}">
                <a16:creationId xmlns:a16="http://schemas.microsoft.com/office/drawing/2014/main" id="{51C27D4E-FDA5-4296-A8C7-FEAE61359DE5}"/>
              </a:ext>
            </a:extLst>
          </p:cNvPr>
          <p:cNvSpPr/>
          <p:nvPr/>
        </p:nvSpPr>
        <p:spPr bwMode="auto">
          <a:xfrm>
            <a:off x="2235397" y="3984053"/>
            <a:ext cx="2980193" cy="883189"/>
          </a:xfrm>
          <a:prstGeom prst="rect">
            <a:avLst/>
          </a:prstGeom>
          <a:noFill/>
          <a:ln w="19050">
            <a:solidFill>
              <a:srgbClr val="0CDFFF"/>
            </a:solidFill>
            <a:headEnd type="none" w="med" len="med"/>
            <a:tailEnd type="none" w="med" len="med"/>
          </a:ln>
          <a:effectLst>
            <a:outerShdw blurRad="76200" dist="12700" dir="5400000" algn="ctr" rotWithShape="0">
              <a:schemeClr val="tx1">
                <a:alpha val="3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fr-FR" sz="1400">
                <a:solidFill>
                  <a:prstClr val="black"/>
                </a:solidFill>
                <a:latin typeface="Segoe UI" panose="020B0502040204020203" pitchFamily="34" charset="0"/>
                <a:cs typeface="Segoe UI" panose="020B0502040204020203" pitchFamily="34" charset="0"/>
              </a:rPr>
              <a:t>Common Data Service</a:t>
            </a:r>
          </a:p>
        </p:txBody>
      </p:sp>
      <p:pic>
        <p:nvPicPr>
          <p:cNvPr id="11" name="Picture 10">
            <a:extLst>
              <a:ext uri="{FF2B5EF4-FFF2-40B4-BE49-F238E27FC236}">
                <a16:creationId xmlns:a16="http://schemas.microsoft.com/office/drawing/2014/main" id="{7178BBB3-F26F-477B-8C3E-B4B798C732E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976194" y="5776574"/>
            <a:ext cx="6622377" cy="1091132"/>
          </a:xfrm>
          <a:prstGeom prst="rect">
            <a:avLst/>
          </a:prstGeom>
        </p:spPr>
      </p:pic>
      <p:sp>
        <p:nvSpPr>
          <p:cNvPr id="12" name="Isosceles Triangle 11">
            <a:extLst>
              <a:ext uri="{FF2B5EF4-FFF2-40B4-BE49-F238E27FC236}">
                <a16:creationId xmlns:a16="http://schemas.microsoft.com/office/drawing/2014/main" id="{D5470033-867F-49D7-B024-BE6A0B8B9848}"/>
              </a:ext>
            </a:extLst>
          </p:cNvPr>
          <p:cNvSpPr/>
          <p:nvPr/>
        </p:nvSpPr>
        <p:spPr bwMode="auto">
          <a:xfrm rot="10800000">
            <a:off x="2078538" y="5586533"/>
            <a:ext cx="1157047" cy="206975"/>
          </a:xfrm>
          <a:prstGeom prst="triangl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4" name="Rectangle 13">
            <a:extLst>
              <a:ext uri="{FF2B5EF4-FFF2-40B4-BE49-F238E27FC236}">
                <a16:creationId xmlns:a16="http://schemas.microsoft.com/office/drawing/2014/main" id="{F3E427AD-9B03-4461-9B79-D4FC38DDD8B5}"/>
              </a:ext>
            </a:extLst>
          </p:cNvPr>
          <p:cNvSpPr/>
          <p:nvPr/>
        </p:nvSpPr>
        <p:spPr bwMode="auto">
          <a:xfrm>
            <a:off x="5782131" y="1897855"/>
            <a:ext cx="1233200" cy="1964060"/>
          </a:xfrm>
          <a:prstGeom prst="rect">
            <a:avLst/>
          </a:prstGeom>
          <a:noFill/>
          <a:ln w="19050">
            <a:solidFill>
              <a:srgbClr val="FFC000"/>
            </a:solidFill>
            <a:headEnd type="none" w="med" len="med"/>
            <a:tailEnd type="none" w="med" len="med"/>
          </a:ln>
          <a:effectLst>
            <a:outerShdw blurRad="76200" dist="12700" dir="5400000" algn="ctr" rotWithShape="0">
              <a:schemeClr val="tx1">
                <a:alpha val="3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Power BI</a:t>
            </a:r>
            <a:endParaRPr kumimoji="0" lang="en-US" sz="105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5" name="Picture 14">
            <a:extLst>
              <a:ext uri="{FF2B5EF4-FFF2-40B4-BE49-F238E27FC236}">
                <a16:creationId xmlns:a16="http://schemas.microsoft.com/office/drawing/2014/main" id="{6C795009-182D-47A5-88F6-94D523073C43}"/>
              </a:ext>
            </a:extLst>
          </p:cNvPr>
          <p:cNvPicPr>
            <a:picLocks noChangeAspect="1"/>
          </p:cNvPicPr>
          <p:nvPr/>
        </p:nvPicPr>
        <p:blipFill>
          <a:blip r:embed="rId3"/>
          <a:stretch>
            <a:fillRect/>
          </a:stretch>
        </p:blipFill>
        <p:spPr>
          <a:xfrm>
            <a:off x="2554318" y="2297709"/>
            <a:ext cx="553279" cy="740040"/>
          </a:xfrm>
          <a:prstGeom prst="rect">
            <a:avLst/>
          </a:prstGeom>
        </p:spPr>
      </p:pic>
      <p:sp>
        <p:nvSpPr>
          <p:cNvPr id="16" name="Rectangle 15">
            <a:extLst>
              <a:ext uri="{FF2B5EF4-FFF2-40B4-BE49-F238E27FC236}">
                <a16:creationId xmlns:a16="http://schemas.microsoft.com/office/drawing/2014/main" id="{FC464ABD-A8F4-4C33-AE35-D6850030E713}"/>
              </a:ext>
            </a:extLst>
          </p:cNvPr>
          <p:cNvSpPr/>
          <p:nvPr/>
        </p:nvSpPr>
        <p:spPr bwMode="auto">
          <a:xfrm>
            <a:off x="9422268" y="1897855"/>
            <a:ext cx="2115301" cy="2971580"/>
          </a:xfrm>
          <a:prstGeom prst="rect">
            <a:avLst/>
          </a:prstGeom>
          <a:noFill/>
          <a:ln w="19050">
            <a:solidFill>
              <a:srgbClr val="4CB1FF"/>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ts val="60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rPr>
              <a:t>Azure Data Services</a:t>
            </a: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data ingest,</a:t>
            </a:r>
            <a:r>
              <a:rPr kumimoji="0" lang="en-US" sz="1200" b="0" i="0" u="none" strike="noStrike" kern="1200" cap="none" spc="0" normalizeH="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data prep, AI,</a:t>
            </a:r>
            <a:b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machine learning, data warehousing</a:t>
            </a: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endParaRPr>
          </a:p>
        </p:txBody>
      </p:sp>
      <p:pic>
        <p:nvPicPr>
          <p:cNvPr id="26" name="Picture 25">
            <a:extLst>
              <a:ext uri="{FF2B5EF4-FFF2-40B4-BE49-F238E27FC236}">
                <a16:creationId xmlns:a16="http://schemas.microsoft.com/office/drawing/2014/main" id="{35489384-F981-43EE-86E5-86CD317D83A3}"/>
              </a:ext>
            </a:extLst>
          </p:cNvPr>
          <p:cNvPicPr>
            <a:picLocks noChangeAspect="1"/>
          </p:cNvPicPr>
          <p:nvPr/>
        </p:nvPicPr>
        <p:blipFill>
          <a:blip r:embed="rId4"/>
          <a:stretch>
            <a:fillRect/>
          </a:stretch>
        </p:blipFill>
        <p:spPr>
          <a:xfrm>
            <a:off x="6073017" y="2487193"/>
            <a:ext cx="607636" cy="480383"/>
          </a:xfrm>
          <a:prstGeom prst="rect">
            <a:avLst/>
          </a:prstGeom>
        </p:spPr>
      </p:pic>
      <p:pic>
        <p:nvPicPr>
          <p:cNvPr id="27" name="Picture 26">
            <a:extLst>
              <a:ext uri="{FF2B5EF4-FFF2-40B4-BE49-F238E27FC236}">
                <a16:creationId xmlns:a16="http://schemas.microsoft.com/office/drawing/2014/main" id="{7AF29F1B-F29F-4543-943A-F2C7E64D1F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5810" y="3594536"/>
            <a:ext cx="498234" cy="268498"/>
          </a:xfrm>
          <a:prstGeom prst="rect">
            <a:avLst/>
          </a:prstGeom>
        </p:spPr>
      </p:pic>
      <p:pic>
        <p:nvPicPr>
          <p:cNvPr id="28" name="Picture 27">
            <a:extLst>
              <a:ext uri="{FF2B5EF4-FFF2-40B4-BE49-F238E27FC236}">
                <a16:creationId xmlns:a16="http://schemas.microsoft.com/office/drawing/2014/main" id="{0BA57547-D4D6-4ED5-B7FD-63FFD3185502}"/>
              </a:ext>
            </a:extLst>
          </p:cNvPr>
          <p:cNvPicPr>
            <a:picLocks noChangeAspect="1"/>
          </p:cNvPicPr>
          <p:nvPr/>
        </p:nvPicPr>
        <p:blipFill rotWithShape="1">
          <a:blip r:embed="rId6">
            <a:extLst>
              <a:ext uri="{28A0092B-C50C-407E-A947-70E740481C1C}">
                <a14:useLocalDpi xmlns:a14="http://schemas.microsoft.com/office/drawing/2010/main" val="0"/>
              </a:ext>
            </a:extLst>
          </a:blip>
          <a:srcRect l="19954" r="19722"/>
          <a:stretch/>
        </p:blipFill>
        <p:spPr>
          <a:xfrm>
            <a:off x="10183189" y="3586188"/>
            <a:ext cx="300555" cy="268498"/>
          </a:xfrm>
          <a:prstGeom prst="rect">
            <a:avLst/>
          </a:prstGeom>
        </p:spPr>
      </p:pic>
      <p:pic>
        <p:nvPicPr>
          <p:cNvPr id="29" name="Picture 28">
            <a:extLst>
              <a:ext uri="{FF2B5EF4-FFF2-40B4-BE49-F238E27FC236}">
                <a16:creationId xmlns:a16="http://schemas.microsoft.com/office/drawing/2014/main" id="{B3528100-E376-4BFD-8934-1A746F3511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2889" y="3594536"/>
            <a:ext cx="308139" cy="316632"/>
          </a:xfrm>
          <a:prstGeom prst="rect">
            <a:avLst/>
          </a:prstGeom>
        </p:spPr>
      </p:pic>
      <p:pic>
        <p:nvPicPr>
          <p:cNvPr id="30" name="Picture 29">
            <a:extLst>
              <a:ext uri="{FF2B5EF4-FFF2-40B4-BE49-F238E27FC236}">
                <a16:creationId xmlns:a16="http://schemas.microsoft.com/office/drawing/2014/main" id="{BB2E665B-5194-4D4E-9AB6-D5C227EDCDBA}"/>
              </a:ext>
            </a:extLst>
          </p:cNvPr>
          <p:cNvPicPr>
            <a:picLocks noChangeAspect="1"/>
          </p:cNvPicPr>
          <p:nvPr/>
        </p:nvPicPr>
        <p:blipFill rotWithShape="1">
          <a:blip r:embed="rId8">
            <a:extLst>
              <a:ext uri="{28A0092B-C50C-407E-A947-70E740481C1C}">
                <a14:useLocalDpi xmlns:a14="http://schemas.microsoft.com/office/drawing/2010/main" val="0"/>
              </a:ext>
            </a:extLst>
          </a:blip>
          <a:srcRect l="17042" r="15587"/>
          <a:stretch/>
        </p:blipFill>
        <p:spPr>
          <a:xfrm>
            <a:off x="11150173" y="3617932"/>
            <a:ext cx="262767" cy="210183"/>
          </a:xfrm>
          <a:prstGeom prst="rect">
            <a:avLst/>
          </a:prstGeom>
        </p:spPr>
      </p:pic>
      <p:pic>
        <p:nvPicPr>
          <p:cNvPr id="31" name="Picture 30">
            <a:extLst>
              <a:ext uri="{FF2B5EF4-FFF2-40B4-BE49-F238E27FC236}">
                <a16:creationId xmlns:a16="http://schemas.microsoft.com/office/drawing/2014/main" id="{C642572F-8B9C-4A22-8E93-F93DBD0F455C}"/>
              </a:ext>
            </a:extLst>
          </p:cNvPr>
          <p:cNvPicPr>
            <a:picLocks noChangeAspect="1"/>
          </p:cNvPicPr>
          <p:nvPr/>
        </p:nvPicPr>
        <p:blipFill>
          <a:blip r:embed="rId9"/>
          <a:stretch>
            <a:fillRect/>
          </a:stretch>
        </p:blipFill>
        <p:spPr>
          <a:xfrm>
            <a:off x="10063946" y="2364452"/>
            <a:ext cx="831944" cy="664859"/>
          </a:xfrm>
          <a:prstGeom prst="rect">
            <a:avLst/>
          </a:prstGeom>
        </p:spPr>
      </p:pic>
      <p:sp>
        <p:nvSpPr>
          <p:cNvPr id="32" name="TextBox 31">
            <a:extLst>
              <a:ext uri="{FF2B5EF4-FFF2-40B4-BE49-F238E27FC236}">
                <a16:creationId xmlns:a16="http://schemas.microsoft.com/office/drawing/2014/main" id="{04E57C06-2CCC-441B-8B1A-FDCA8CBEF525}"/>
              </a:ext>
            </a:extLst>
          </p:cNvPr>
          <p:cNvSpPr txBox="1"/>
          <p:nvPr/>
        </p:nvSpPr>
        <p:spPr>
          <a:xfrm>
            <a:off x="9270923" y="150286"/>
            <a:ext cx="2766682" cy="461665"/>
          </a:xfrm>
          <a:prstGeom prst="rect">
            <a:avLst/>
          </a:prstGeom>
          <a:noFill/>
        </p:spPr>
        <p:txBody>
          <a:bodyPr wrap="square" rtlCol="0">
            <a:spAutoFit/>
          </a:bodyPr>
          <a:lstStyle/>
          <a:p>
            <a:r>
              <a:rPr lang="en-US" sz="2400">
                <a:solidFill>
                  <a:schemeClr val="bg1"/>
                </a:solidFill>
                <a:hlinkClick r:id="rId10">
                  <a:extLst>
                    <a:ext uri="{A12FA001-AC4F-418D-AE19-62706E023703}">
                      <ahyp:hlinkClr xmlns:ahyp="http://schemas.microsoft.com/office/drawing/2018/hyperlinkcolor" val="tx"/>
                    </a:ext>
                  </a:extLst>
                </a:hlinkClick>
              </a:rPr>
              <a:t>https://aka.ms/cdm</a:t>
            </a:r>
            <a:r>
              <a:rPr lang="en-US" sz="2400">
                <a:solidFill>
                  <a:schemeClr val="bg1"/>
                </a:solidFill>
              </a:rPr>
              <a:t> </a:t>
            </a:r>
          </a:p>
        </p:txBody>
      </p:sp>
      <p:sp>
        <p:nvSpPr>
          <p:cNvPr id="34" name="Rectangle 33">
            <a:extLst>
              <a:ext uri="{FF2B5EF4-FFF2-40B4-BE49-F238E27FC236}">
                <a16:creationId xmlns:a16="http://schemas.microsoft.com/office/drawing/2014/main" id="{58D47BED-88C0-4E0D-94E0-E3E69DB92A51}"/>
              </a:ext>
            </a:extLst>
          </p:cNvPr>
          <p:cNvSpPr/>
          <p:nvPr/>
        </p:nvSpPr>
        <p:spPr bwMode="auto">
          <a:xfrm>
            <a:off x="654806" y="1888747"/>
            <a:ext cx="1233200" cy="2971570"/>
          </a:xfrm>
          <a:prstGeom prst="rect">
            <a:avLst/>
          </a:prstGeom>
          <a:noFill/>
          <a:ln w="19050">
            <a:solidFill>
              <a:srgbClr val="E54A19"/>
            </a:solidFill>
            <a:headEnd type="none" w="med" len="med"/>
            <a:tailEnd type="none" w="med" len="med"/>
          </a:ln>
          <a:effectLst>
            <a:outerShdw blurRad="76200" dist="12700" dir="5400000" algn="ctr" rotWithShape="0">
              <a:schemeClr val="tx1">
                <a:alpha val="3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Office 365</a:t>
            </a:r>
          </a:p>
          <a:p>
            <a:pPr marL="0" marR="0" lvl="0" indent="0" algn="ctr" defTabSz="932472" rtl="0" eaLnBrk="1" fontAlgn="base" latinLnBrk="0" hangingPunct="1">
              <a:lnSpc>
                <a:spcPct val="100000"/>
              </a:lnSpc>
              <a:spcBef>
                <a:spcPct val="0"/>
              </a:spcBef>
              <a:spcAft>
                <a:spcPct val="0"/>
              </a:spcAft>
              <a:buClrTx/>
              <a:buSzTx/>
              <a:buFontTx/>
              <a:buNone/>
              <a:tabLst/>
              <a:defRPr/>
            </a:pPr>
            <a:endParaRPr lang="en-US" sz="1400" b="1">
              <a:solidFill>
                <a:prstClr val="black"/>
              </a:solidFill>
              <a:latin typeface="Segoe UI" panose="020B0502040204020203" pitchFamily="34" charset="0"/>
              <a:cs typeface="Segoe UI" panose="020B0502040204020203"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5" name="Picture 34">
            <a:extLst>
              <a:ext uri="{FF2B5EF4-FFF2-40B4-BE49-F238E27FC236}">
                <a16:creationId xmlns:a16="http://schemas.microsoft.com/office/drawing/2014/main" id="{39830D1C-F116-45E1-9ED1-C56FFB9972F0}"/>
              </a:ext>
            </a:extLst>
          </p:cNvPr>
          <p:cNvPicPr>
            <a:picLocks noChangeAspect="1"/>
          </p:cNvPicPr>
          <p:nvPr/>
        </p:nvPicPr>
        <p:blipFill>
          <a:blip r:embed="rId11"/>
          <a:stretch>
            <a:fillRect/>
          </a:stretch>
        </p:blipFill>
        <p:spPr>
          <a:xfrm>
            <a:off x="941433" y="2618557"/>
            <a:ext cx="579585" cy="687142"/>
          </a:xfrm>
          <a:prstGeom prst="rect">
            <a:avLst/>
          </a:prstGeom>
        </p:spPr>
      </p:pic>
      <p:grpSp>
        <p:nvGrpSpPr>
          <p:cNvPr id="39" name="Group 38">
            <a:extLst>
              <a:ext uri="{FF2B5EF4-FFF2-40B4-BE49-F238E27FC236}">
                <a16:creationId xmlns:a16="http://schemas.microsoft.com/office/drawing/2014/main" id="{52028DEE-8EDE-435D-B0A0-5BB7553001D3}"/>
              </a:ext>
            </a:extLst>
          </p:cNvPr>
          <p:cNvGrpSpPr/>
          <p:nvPr/>
        </p:nvGrpSpPr>
        <p:grpSpPr>
          <a:xfrm>
            <a:off x="3895090" y="1898193"/>
            <a:ext cx="1320500" cy="1954615"/>
            <a:chOff x="5304993" y="1769109"/>
            <a:chExt cx="938897" cy="2992523"/>
          </a:xfrm>
        </p:grpSpPr>
        <p:sp>
          <p:nvSpPr>
            <p:cNvPr id="40" name="Rectangle 39">
              <a:extLst>
                <a:ext uri="{FF2B5EF4-FFF2-40B4-BE49-F238E27FC236}">
                  <a16:creationId xmlns:a16="http://schemas.microsoft.com/office/drawing/2014/main" id="{B92E48F7-1451-423A-B2A2-FAC7A4FAC863}"/>
                </a:ext>
              </a:extLst>
            </p:cNvPr>
            <p:cNvSpPr/>
            <p:nvPr/>
          </p:nvSpPr>
          <p:spPr bwMode="auto">
            <a:xfrm>
              <a:off x="5304993" y="1769109"/>
              <a:ext cx="924628" cy="2992523"/>
            </a:xfrm>
            <a:prstGeom prst="rect">
              <a:avLst/>
            </a:prstGeom>
            <a:noFill/>
            <a:ln w="19050">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lang="en-US" sz="1400" b="1">
                <a:solidFill>
                  <a:prstClr val="black"/>
                </a:solidFill>
                <a:latin typeface="Segoe UI"/>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lang="en-US" sz="1400" b="1">
                <a:solidFill>
                  <a:prstClr val="black"/>
                </a:solidFill>
                <a:latin typeface="Segoe UI"/>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lang="en-US" sz="1400" b="1">
                <a:solidFill>
                  <a:prstClr val="black"/>
                </a:solidFill>
                <a:latin typeface="Segoe UI"/>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lang="en-US" sz="1400" b="1">
                <a:solidFill>
                  <a:prstClr val="black"/>
                </a:solidFill>
                <a:latin typeface="Segoe UI"/>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SAP </a:t>
              </a:r>
            </a:p>
            <a:p>
              <a:pPr marL="0" marR="0" lvl="0" indent="0" algn="ctr" defTabSz="932472" rtl="0" eaLnBrk="1" fontAlgn="base" latinLnBrk="0" hangingPunct="1">
                <a:lnSpc>
                  <a:spcPct val="100000"/>
                </a:lnSpc>
                <a:spcBef>
                  <a:spcPts val="600"/>
                </a:spcBef>
                <a:spcAft>
                  <a:spcPct val="0"/>
                </a:spcAft>
                <a:buClrTx/>
                <a:buSzTx/>
                <a:buFontTx/>
                <a:buNone/>
                <a:tabLst/>
                <a:defRPr/>
              </a:pPr>
              <a:b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br>
              <a:endPar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endParaRPr>
            </a:p>
          </p:txBody>
        </p:sp>
        <p:pic>
          <p:nvPicPr>
            <p:cNvPr id="41" name="Picture 40">
              <a:extLst>
                <a:ext uri="{FF2B5EF4-FFF2-40B4-BE49-F238E27FC236}">
                  <a16:creationId xmlns:a16="http://schemas.microsoft.com/office/drawing/2014/main" id="{C32E5215-78C9-46CD-BB20-F84B4C91A77C}"/>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5419751" y="2383999"/>
              <a:ext cx="824139" cy="420117"/>
            </a:xfrm>
            <a:prstGeom prst="rect">
              <a:avLst/>
            </a:prstGeom>
          </p:spPr>
        </p:pic>
      </p:grpSp>
      <p:grpSp>
        <p:nvGrpSpPr>
          <p:cNvPr id="42" name="Group 41">
            <a:extLst>
              <a:ext uri="{FF2B5EF4-FFF2-40B4-BE49-F238E27FC236}">
                <a16:creationId xmlns:a16="http://schemas.microsoft.com/office/drawing/2014/main" id="{17FFD2A4-833A-4EE3-B5AD-624B9033E769}"/>
              </a:ext>
            </a:extLst>
          </p:cNvPr>
          <p:cNvGrpSpPr/>
          <p:nvPr/>
        </p:nvGrpSpPr>
        <p:grpSpPr>
          <a:xfrm>
            <a:off x="7561471" y="1888747"/>
            <a:ext cx="1448649" cy="2978495"/>
            <a:chOff x="6516264" y="1850898"/>
            <a:chExt cx="1448649" cy="2998784"/>
          </a:xfrm>
        </p:grpSpPr>
        <p:sp>
          <p:nvSpPr>
            <p:cNvPr id="43" name="Rectangle 42">
              <a:extLst>
                <a:ext uri="{FF2B5EF4-FFF2-40B4-BE49-F238E27FC236}">
                  <a16:creationId xmlns:a16="http://schemas.microsoft.com/office/drawing/2014/main" id="{B9C83326-817A-4225-90AF-7BC75AAB21BF}"/>
                </a:ext>
              </a:extLst>
            </p:cNvPr>
            <p:cNvSpPr/>
            <p:nvPr/>
          </p:nvSpPr>
          <p:spPr bwMode="auto">
            <a:xfrm>
              <a:off x="6516264" y="1850898"/>
              <a:ext cx="1448649" cy="2998784"/>
            </a:xfrm>
            <a:prstGeom prst="rect">
              <a:avLst/>
            </a:prstGeom>
            <a:noFill/>
            <a:ln w="19050">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ts val="60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rPr>
                <a:t>Azure IoT</a:t>
              </a:r>
            </a:p>
            <a:p>
              <a:pPr marL="0" marR="0" lvl="0" indent="0" algn="ctr" defTabSz="932472" rtl="0" eaLnBrk="1" fontAlgn="base" latinLnBrk="0" hangingPunct="1">
                <a:lnSpc>
                  <a:spcPct val="100000"/>
                </a:lnSpc>
                <a:spcBef>
                  <a:spcPts val="600"/>
                </a:spcBef>
                <a:spcAft>
                  <a:spcPct val="0"/>
                </a:spcAft>
                <a:buClrTx/>
                <a:buSzTx/>
                <a:buFontTx/>
                <a:buNone/>
                <a:tabLst/>
                <a:defRPr/>
              </a:pPr>
              <a:br>
                <a:rPr kumimoji="0" lang="en-US" sz="1400" b="1"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rPr>
              </a:br>
              <a:br>
                <a:rPr kumimoji="0" lang="en-US" sz="1400" b="1"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rPr>
              </a:br>
              <a:br>
                <a:rPr kumimoji="0" lang="en-US" sz="1400" b="1"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rPr>
              </a:br>
              <a:endParaRPr kumimoji="0" lang="en-US" sz="1400" b="0"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endParaRPr>
            </a:p>
            <a:p>
              <a:pPr marL="0" marR="0" lvl="0" indent="0" algn="ctr" defTabSz="932472" rtl="0" eaLnBrk="1" fontAlgn="base" latinLnBrk="0" hangingPunct="1">
                <a:lnSpc>
                  <a:spcPct val="100000"/>
                </a:lnSpc>
                <a:spcBef>
                  <a:spcPts val="60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a:ea typeface="Segoe UI" pitchFamily="34" charset="0"/>
                <a:cs typeface="Segoe UI Semibold" panose="020B0702040204020203" pitchFamily="34" charset="0"/>
              </a:endParaRPr>
            </a:p>
          </p:txBody>
        </p:sp>
        <p:pic>
          <p:nvPicPr>
            <p:cNvPr id="44" name="Picture 43">
              <a:extLst>
                <a:ext uri="{FF2B5EF4-FFF2-40B4-BE49-F238E27FC236}">
                  <a16:creationId xmlns:a16="http://schemas.microsoft.com/office/drawing/2014/main" id="{2AC22614-5BC0-4F5E-8553-BB683F4869A8}"/>
                </a:ext>
              </a:extLst>
            </p:cNvPr>
            <p:cNvPicPr>
              <a:picLocks noChangeAspect="1"/>
            </p:cNvPicPr>
            <p:nvPr/>
          </p:nvPicPr>
          <p:blipFill>
            <a:blip r:embed="rId13"/>
            <a:stretch>
              <a:fillRect/>
            </a:stretch>
          </p:blipFill>
          <p:spPr>
            <a:xfrm>
              <a:off x="6838989" y="2548843"/>
              <a:ext cx="714375" cy="685800"/>
            </a:xfrm>
            <a:prstGeom prst="rect">
              <a:avLst/>
            </a:prstGeom>
          </p:spPr>
        </p:pic>
      </p:grpSp>
      <p:sp>
        <p:nvSpPr>
          <p:cNvPr id="46" name="Title 16">
            <a:extLst>
              <a:ext uri="{FF2B5EF4-FFF2-40B4-BE49-F238E27FC236}">
                <a16:creationId xmlns:a16="http://schemas.microsoft.com/office/drawing/2014/main" id="{4F7EFFD2-CEFC-470A-815E-95A7ED081B99}"/>
              </a:ext>
            </a:extLst>
          </p:cNvPr>
          <p:cNvSpPr txBox="1">
            <a:spLocks noGrp="1"/>
          </p:cNvSpPr>
          <p:nvPr>
            <p:ph type="title"/>
          </p:nvPr>
        </p:nvSpPr>
        <p:spPr>
          <a:xfrm>
            <a:off x="111596" y="119706"/>
            <a:ext cx="11094960" cy="580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rPr>
              <a:t>Solution Architecture – Conceptual View </a:t>
            </a:r>
          </a:p>
        </p:txBody>
      </p:sp>
      <p:sp>
        <p:nvSpPr>
          <p:cNvPr id="2" name="Rectangle 1">
            <a:extLst>
              <a:ext uri="{FF2B5EF4-FFF2-40B4-BE49-F238E27FC236}">
                <a16:creationId xmlns:a16="http://schemas.microsoft.com/office/drawing/2014/main" id="{E5EE927C-A126-44C5-A624-42A861C90595}"/>
              </a:ext>
            </a:extLst>
          </p:cNvPr>
          <p:cNvSpPr/>
          <p:nvPr/>
        </p:nvSpPr>
        <p:spPr>
          <a:xfrm>
            <a:off x="4101336" y="3171817"/>
            <a:ext cx="1185684" cy="338554"/>
          </a:xfrm>
          <a:prstGeom prst="rect">
            <a:avLst/>
          </a:prstGeom>
        </p:spPr>
        <p:txBody>
          <a:bodyPr wrap="square">
            <a:spAutoFit/>
          </a:bodyPr>
          <a:lstStyle/>
          <a:p>
            <a:r>
              <a:rPr lang="en-US" sz="1600">
                <a:solidFill>
                  <a:prstClr val="black"/>
                </a:solidFill>
                <a:latin typeface="Segoe UI"/>
                <a:cs typeface="Segoe UI Semibold" panose="020B0702040204020203" pitchFamily="34" charset="0"/>
              </a:rPr>
              <a:t>   ISU</a:t>
            </a:r>
            <a:endParaRPr lang="en-CA" sz="1600"/>
          </a:p>
        </p:txBody>
      </p:sp>
      <p:sp>
        <p:nvSpPr>
          <p:cNvPr id="47" name="TextBox 46">
            <a:extLst>
              <a:ext uri="{FF2B5EF4-FFF2-40B4-BE49-F238E27FC236}">
                <a16:creationId xmlns:a16="http://schemas.microsoft.com/office/drawing/2014/main" id="{8A42B94B-6E39-4925-B9EC-470F173B52E6}"/>
              </a:ext>
            </a:extLst>
          </p:cNvPr>
          <p:cNvSpPr txBox="1"/>
          <p:nvPr/>
        </p:nvSpPr>
        <p:spPr>
          <a:xfrm>
            <a:off x="70439" y="649127"/>
            <a:ext cx="11682691" cy="1015663"/>
          </a:xfrm>
          <a:prstGeom prst="rect">
            <a:avLst/>
          </a:prstGeom>
          <a:noFill/>
          <a:ln w="25400">
            <a:solidFill>
              <a:srgbClr val="0070C0"/>
            </a:solidFill>
          </a:ln>
        </p:spPr>
        <p:txBody>
          <a:bodyPr wrap="square" rtlCol="0">
            <a:spAutoFit/>
          </a:bodyPr>
          <a:lstStyle/>
          <a:p>
            <a:pPr marL="342900" lvl="0" indent="-342900">
              <a:buFont typeface="Arial" panose="020B0604020202020204" pitchFamily="34" charset="0"/>
              <a:buChar char="•"/>
              <a:defRPr/>
            </a:pPr>
            <a:r>
              <a:rPr lang="en-US" sz="2000" i="1">
                <a:latin typeface="Calibri" panose="020F0502020204030204" pitchFamily="34" charset="0"/>
              </a:rPr>
              <a:t>Dynamics FS and SAP ISU to share CDM</a:t>
            </a:r>
          </a:p>
          <a:p>
            <a:pPr marL="342900" lvl="0" indent="-342900">
              <a:buFont typeface="Arial" panose="020B0604020202020204" pitchFamily="34" charset="0"/>
              <a:buChar char="•"/>
              <a:defRPr/>
            </a:pPr>
            <a:r>
              <a:rPr lang="en-US" sz="2000" i="1">
                <a:latin typeface="Calibri" panose="020F0502020204030204" pitchFamily="34" charset="0"/>
              </a:rPr>
              <a:t>FS and ISU to have workload specific entity model extension </a:t>
            </a:r>
          </a:p>
          <a:p>
            <a:pPr marL="342900" lvl="0" indent="-342900">
              <a:buFont typeface="Arial" panose="020B0604020202020204" pitchFamily="34" charset="0"/>
              <a:buChar char="•"/>
              <a:defRPr/>
            </a:pPr>
            <a:r>
              <a:rPr lang="en-US" sz="2000" i="1">
                <a:latin typeface="Calibri" panose="020F0502020204030204" pitchFamily="34" charset="0"/>
              </a:rPr>
              <a:t>CDS to be leveraged for seamless data exchange (to be reviewed by team)</a:t>
            </a:r>
          </a:p>
        </p:txBody>
      </p:sp>
    </p:spTree>
    <p:extLst>
      <p:ext uri="{BB962C8B-B14F-4D97-AF65-F5344CB8AC3E}">
        <p14:creationId xmlns:p14="http://schemas.microsoft.com/office/powerpoint/2010/main" val="9273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06EDE304-D9CA-490F-A26E-5B438D249E94}"/>
              </a:ext>
            </a:extLst>
          </p:cNvPr>
          <p:cNvGraphicFramePr>
            <a:graphicFrameLocks noGrp="1"/>
          </p:cNvGraphicFramePr>
          <p:nvPr/>
        </p:nvGraphicFramePr>
        <p:xfrm>
          <a:off x="738364" y="1692009"/>
          <a:ext cx="2497775" cy="1219200"/>
        </p:xfrm>
        <a:graphic>
          <a:graphicData uri="http://schemas.openxmlformats.org/drawingml/2006/table">
            <a:tbl>
              <a:tblPr firstRow="1" bandRow="1"/>
              <a:tblGrid>
                <a:gridCol w="2497775">
                  <a:extLst>
                    <a:ext uri="{9D8B030D-6E8A-4147-A177-3AD203B41FA5}">
                      <a16:colId xmlns:a16="http://schemas.microsoft.com/office/drawing/2014/main" val="300120475"/>
                    </a:ext>
                  </a:extLst>
                </a:gridCol>
              </a:tblGrid>
              <a:tr h="229657">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fontAlgn="b" latinLnBrk="0" hangingPunct="1"/>
                      <a:r>
                        <a:rPr lang="en-US" sz="1000" b="0" kern="1200">
                          <a:solidFill>
                            <a:schemeClr val="bg1"/>
                          </a:solidFill>
                          <a:latin typeface="+mj-lt"/>
                          <a:ea typeface="+mn-ea"/>
                          <a:cs typeface="Segoe UI" panose="020B0502040204020203" pitchFamily="34" charset="0"/>
                        </a:rPr>
                        <a:t> Account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731659569"/>
                  </a:ext>
                </a:extLst>
              </a:tr>
              <a:tr h="226117">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Account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721972"/>
                  </a:ext>
                </a:extLst>
              </a:tr>
              <a:tr h="23716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Address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18542959"/>
                  </a:ext>
                </a:extLst>
              </a:tr>
              <a:tr h="23716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Contact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79148134"/>
                  </a:ext>
                </a:extLst>
              </a:tr>
              <a:tr h="23716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22628853"/>
                  </a:ext>
                </a:extLst>
              </a:tr>
            </a:tbl>
          </a:graphicData>
        </a:graphic>
      </p:graphicFrame>
      <p:graphicFrame>
        <p:nvGraphicFramePr>
          <p:cNvPr id="29" name="Table 28">
            <a:extLst>
              <a:ext uri="{FF2B5EF4-FFF2-40B4-BE49-F238E27FC236}">
                <a16:creationId xmlns:a16="http://schemas.microsoft.com/office/drawing/2014/main" id="{66FF1A20-E717-4D97-887B-0880CD13475A}"/>
              </a:ext>
            </a:extLst>
          </p:cNvPr>
          <p:cNvGraphicFramePr>
            <a:graphicFrameLocks noGrp="1"/>
          </p:cNvGraphicFramePr>
          <p:nvPr/>
        </p:nvGraphicFramePr>
        <p:xfrm>
          <a:off x="6618710" y="1679285"/>
          <a:ext cx="2420962" cy="1459936"/>
        </p:xfrm>
        <a:graphic>
          <a:graphicData uri="http://schemas.openxmlformats.org/drawingml/2006/table">
            <a:tbl>
              <a:tblPr firstRow="1" bandRow="1"/>
              <a:tblGrid>
                <a:gridCol w="2420962">
                  <a:extLst>
                    <a:ext uri="{9D8B030D-6E8A-4147-A177-3AD203B41FA5}">
                      <a16:colId xmlns:a16="http://schemas.microsoft.com/office/drawing/2014/main" val="300120475"/>
                    </a:ext>
                  </a:extLst>
                </a:gridCol>
              </a:tblGrid>
              <a:tr h="27238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rtl="0" eaLnBrk="1" latinLnBrk="0" hangingPunct="1"/>
                      <a:r>
                        <a:rPr lang="en-US" sz="1000" b="0" kern="1200">
                          <a:solidFill>
                            <a:schemeClr val="bg1"/>
                          </a:solidFill>
                          <a:latin typeface="+mj-lt"/>
                          <a:ea typeface="+mn-ea"/>
                          <a:cs typeface="Segoe UI"/>
                        </a:rPr>
                        <a:t>Business Master Data Management </a:t>
                      </a:r>
                      <a:endParaRPr lang="en-US" sz="1000" b="0" kern="1200">
                        <a:solidFill>
                          <a:schemeClr val="bg1"/>
                        </a:solidFill>
                        <a:latin typeface="+mj-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31713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a:rPr>
                        <a:t>Business Partner (Account)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29014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a:rPr>
                        <a:t>Business Partner Address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8737526"/>
                  </a:ext>
                </a:extLst>
              </a:tr>
              <a:tr h="29014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a:rPr>
                        <a:t>Contract Account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4330361"/>
                  </a:ext>
                </a:extLst>
              </a:tr>
              <a:tr h="29014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a:rPr>
                        <a:t>Contract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4918274"/>
                  </a:ext>
                </a:extLst>
              </a:tr>
            </a:tbl>
          </a:graphicData>
        </a:graphic>
      </p:graphicFrame>
      <p:graphicFrame>
        <p:nvGraphicFramePr>
          <p:cNvPr id="30" name="Table 29">
            <a:extLst>
              <a:ext uri="{FF2B5EF4-FFF2-40B4-BE49-F238E27FC236}">
                <a16:creationId xmlns:a16="http://schemas.microsoft.com/office/drawing/2014/main" id="{BE9888C7-18DC-44AD-896C-A410251646D1}"/>
              </a:ext>
            </a:extLst>
          </p:cNvPr>
          <p:cNvGraphicFramePr>
            <a:graphicFrameLocks noGrp="1"/>
          </p:cNvGraphicFramePr>
          <p:nvPr/>
        </p:nvGraphicFramePr>
        <p:xfrm>
          <a:off x="3299613" y="4037539"/>
          <a:ext cx="2497775" cy="990933"/>
        </p:xfrm>
        <a:graphic>
          <a:graphicData uri="http://schemas.openxmlformats.org/drawingml/2006/table">
            <a:tbl>
              <a:tblPr firstRow="1" bandRow="1"/>
              <a:tblGrid>
                <a:gridCol w="2497775">
                  <a:extLst>
                    <a:ext uri="{9D8B030D-6E8A-4147-A177-3AD203B41FA5}">
                      <a16:colId xmlns:a16="http://schemas.microsoft.com/office/drawing/2014/main" val="2893857105"/>
                    </a:ext>
                  </a:extLst>
                </a:gridCol>
              </a:tblGrid>
              <a:tr h="240921">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fontAlgn="b" latinLnBrk="0" hangingPunct="1"/>
                      <a:r>
                        <a:rPr lang="en-US" sz="1000" b="0" kern="1200">
                          <a:solidFill>
                            <a:schemeClr val="bg1"/>
                          </a:solidFill>
                          <a:latin typeface="Segoe UI" panose="020B0502040204020203" pitchFamily="34" charset="0"/>
                          <a:ea typeface="+mn-ea"/>
                          <a:cs typeface="Segoe UI" panose="020B0502040204020203" pitchFamily="34" charset="0"/>
                        </a:rPr>
                        <a:t>Agreement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4011904076"/>
                  </a:ext>
                </a:extLst>
              </a:tr>
              <a:tr h="24903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Agreements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03777343"/>
                  </a:ext>
                </a:extLst>
              </a:tr>
              <a:tr h="24903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Contracts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8303750"/>
                  </a:ext>
                </a:extLst>
              </a:tr>
              <a:tr h="24903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lang="en-US" sz="1000" b="0" kern="1200">
                        <a:solidFill>
                          <a:schemeClr val="tx1"/>
                        </a:solidFill>
                        <a:latin typeface="+mn-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4587879"/>
                  </a:ext>
                </a:extLst>
              </a:tr>
            </a:tbl>
          </a:graphicData>
        </a:graphic>
      </p:graphicFrame>
      <p:graphicFrame>
        <p:nvGraphicFramePr>
          <p:cNvPr id="32" name="Table 31">
            <a:extLst>
              <a:ext uri="{FF2B5EF4-FFF2-40B4-BE49-F238E27FC236}">
                <a16:creationId xmlns:a16="http://schemas.microsoft.com/office/drawing/2014/main" id="{971C0C86-AB9A-455B-954F-2F53D19CC613}"/>
              </a:ext>
            </a:extLst>
          </p:cNvPr>
          <p:cNvGraphicFramePr>
            <a:graphicFrameLocks noGrp="1"/>
          </p:cNvGraphicFramePr>
          <p:nvPr/>
        </p:nvGraphicFramePr>
        <p:xfrm>
          <a:off x="738363" y="4042962"/>
          <a:ext cx="2497775" cy="763860"/>
        </p:xfrm>
        <a:graphic>
          <a:graphicData uri="http://schemas.openxmlformats.org/drawingml/2006/table">
            <a:tbl>
              <a:tblPr firstRow="1" bandRow="1"/>
              <a:tblGrid>
                <a:gridCol w="2497775">
                  <a:extLst>
                    <a:ext uri="{9D8B030D-6E8A-4147-A177-3AD203B41FA5}">
                      <a16:colId xmlns:a16="http://schemas.microsoft.com/office/drawing/2014/main" val="300120475"/>
                    </a:ext>
                  </a:extLst>
                </a:gridCol>
              </a:tblGrid>
              <a:tr h="254620">
                <a:tc>
                  <a:txBody>
                    <a:bodyPr/>
                    <a:lstStyle/>
                    <a:p>
                      <a:pPr marL="0" algn="ctr" defTabSz="914367" rtl="0" eaLnBrk="1" fontAlgn="b" latinLnBrk="0" hangingPunct="1"/>
                      <a:r>
                        <a:rPr lang="en-US" sz="1000" b="0" kern="1200">
                          <a:solidFill>
                            <a:schemeClr val="bg1"/>
                          </a:solidFill>
                          <a:latin typeface="+mj-lt"/>
                          <a:ea typeface="+mn-ea"/>
                          <a:cs typeface="Segoe UI" panose="020B0502040204020203" pitchFamily="34" charset="0"/>
                        </a:rPr>
                        <a:t>Asset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731659569"/>
                  </a:ext>
                </a:extLst>
              </a:tr>
              <a:tr h="25462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Customer Asset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25462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Asset Sub Component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53557628"/>
                  </a:ext>
                </a:extLst>
              </a:tr>
            </a:tbl>
          </a:graphicData>
        </a:graphic>
      </p:graphicFrame>
      <p:graphicFrame>
        <p:nvGraphicFramePr>
          <p:cNvPr id="33" name="Table 32">
            <a:extLst>
              <a:ext uri="{FF2B5EF4-FFF2-40B4-BE49-F238E27FC236}">
                <a16:creationId xmlns:a16="http://schemas.microsoft.com/office/drawing/2014/main" id="{15326866-5479-4C16-819A-009E432F9ADA}"/>
              </a:ext>
            </a:extLst>
          </p:cNvPr>
          <p:cNvGraphicFramePr>
            <a:graphicFrameLocks noGrp="1"/>
          </p:cNvGraphicFramePr>
          <p:nvPr/>
        </p:nvGraphicFramePr>
        <p:xfrm>
          <a:off x="746008" y="2965369"/>
          <a:ext cx="2497776" cy="822300"/>
        </p:xfrm>
        <a:graphic>
          <a:graphicData uri="http://schemas.openxmlformats.org/drawingml/2006/table">
            <a:tbl>
              <a:tblPr firstRow="1" bandRow="1"/>
              <a:tblGrid>
                <a:gridCol w="2497776">
                  <a:extLst>
                    <a:ext uri="{9D8B030D-6E8A-4147-A177-3AD203B41FA5}">
                      <a16:colId xmlns:a16="http://schemas.microsoft.com/office/drawing/2014/main" val="2970415350"/>
                    </a:ext>
                  </a:extLst>
                </a:gridCol>
              </a:tblGrid>
              <a:tr h="25880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fontAlgn="b" latinLnBrk="0" hangingPunct="1"/>
                      <a:r>
                        <a:rPr lang="en-US" sz="1000" b="0" kern="1200">
                          <a:solidFill>
                            <a:schemeClr val="bg1"/>
                          </a:solidFill>
                          <a:latin typeface="+mj-lt"/>
                          <a:ea typeface="+mn-ea"/>
                          <a:cs typeface="Segoe UI" panose="020B0502040204020203" pitchFamily="34" charset="0"/>
                        </a:rPr>
                        <a:t>Case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720937078"/>
                  </a:ext>
                </a:extLst>
              </a:tr>
              <a:tr h="28175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Case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5006189"/>
                  </a:ext>
                </a:extLst>
              </a:tr>
              <a:tr h="28175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Activities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66359374"/>
                  </a:ext>
                </a:extLst>
              </a:tr>
            </a:tbl>
          </a:graphicData>
        </a:graphic>
      </p:graphicFrame>
      <p:graphicFrame>
        <p:nvGraphicFramePr>
          <p:cNvPr id="34" name="Table 33">
            <a:extLst>
              <a:ext uri="{FF2B5EF4-FFF2-40B4-BE49-F238E27FC236}">
                <a16:creationId xmlns:a16="http://schemas.microsoft.com/office/drawing/2014/main" id="{E5BE5460-D40D-43A5-94C1-1722440A6150}"/>
              </a:ext>
            </a:extLst>
          </p:cNvPr>
          <p:cNvGraphicFramePr>
            <a:graphicFrameLocks noGrp="1"/>
          </p:cNvGraphicFramePr>
          <p:nvPr/>
        </p:nvGraphicFramePr>
        <p:xfrm>
          <a:off x="3352893" y="1691864"/>
          <a:ext cx="2426348" cy="1979218"/>
        </p:xfrm>
        <a:graphic>
          <a:graphicData uri="http://schemas.openxmlformats.org/drawingml/2006/table">
            <a:tbl>
              <a:tblPr firstRow="1" bandRow="1"/>
              <a:tblGrid>
                <a:gridCol w="2426348">
                  <a:extLst>
                    <a:ext uri="{9D8B030D-6E8A-4147-A177-3AD203B41FA5}">
                      <a16:colId xmlns:a16="http://schemas.microsoft.com/office/drawing/2014/main" val="300120475"/>
                    </a:ext>
                  </a:extLst>
                </a:gridCol>
              </a:tblGrid>
              <a:tr h="257086">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Work Order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731659569"/>
                  </a:ext>
                </a:extLst>
              </a:tr>
              <a:tr h="2463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Work Order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96679007"/>
                  </a:ext>
                </a:extLst>
              </a:tr>
              <a:tr h="2463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Booking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2514552"/>
                  </a:ext>
                </a:extLst>
              </a:tr>
              <a:tr h="2463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Bookable Resource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07693436"/>
                  </a:ext>
                </a:extLst>
              </a:tr>
              <a:tr h="2463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Service Task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6744607"/>
                  </a:ext>
                </a:extLst>
              </a:tr>
              <a:tr h="2463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Incident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71088268"/>
                  </a:ext>
                </a:extLst>
              </a:tr>
              <a:tr h="2463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39529529"/>
                  </a:ext>
                </a:extLst>
              </a:tr>
              <a:tr h="164654">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Equipment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3708660"/>
                  </a:ext>
                </a:extLst>
              </a:tr>
            </a:tbl>
          </a:graphicData>
        </a:graphic>
      </p:graphicFrame>
      <p:graphicFrame>
        <p:nvGraphicFramePr>
          <p:cNvPr id="35" name="Table 34">
            <a:extLst>
              <a:ext uri="{FF2B5EF4-FFF2-40B4-BE49-F238E27FC236}">
                <a16:creationId xmlns:a16="http://schemas.microsoft.com/office/drawing/2014/main" id="{F9323785-EC6D-442A-8D56-7DA12CECBD6D}"/>
              </a:ext>
            </a:extLst>
          </p:cNvPr>
          <p:cNvGraphicFramePr>
            <a:graphicFrameLocks noGrp="1"/>
          </p:cNvGraphicFramePr>
          <p:nvPr/>
        </p:nvGraphicFramePr>
        <p:xfrm>
          <a:off x="9190180" y="1679285"/>
          <a:ext cx="2181519" cy="1169794"/>
        </p:xfrm>
        <a:graphic>
          <a:graphicData uri="http://schemas.openxmlformats.org/drawingml/2006/table">
            <a:tbl>
              <a:tblPr firstRow="1" bandRow="1"/>
              <a:tblGrid>
                <a:gridCol w="2181519">
                  <a:extLst>
                    <a:ext uri="{9D8B030D-6E8A-4147-A177-3AD203B41FA5}">
                      <a16:colId xmlns:a16="http://schemas.microsoft.com/office/drawing/2014/main" val="300120475"/>
                    </a:ext>
                  </a:extLst>
                </a:gridCol>
              </a:tblGrid>
              <a:tr h="27588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Meter and Device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269026">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Data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473837"/>
                  </a:ext>
                </a:extLst>
              </a:tr>
              <a:tr h="34268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Installation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6541808"/>
                  </a:ext>
                </a:extLst>
              </a:tr>
              <a:tr h="28220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Inspection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4404965"/>
                  </a:ext>
                </a:extLst>
              </a:tr>
            </a:tbl>
          </a:graphicData>
        </a:graphic>
      </p:graphicFrame>
      <p:graphicFrame>
        <p:nvGraphicFramePr>
          <p:cNvPr id="38" name="Table 37">
            <a:extLst>
              <a:ext uri="{FF2B5EF4-FFF2-40B4-BE49-F238E27FC236}">
                <a16:creationId xmlns:a16="http://schemas.microsoft.com/office/drawing/2014/main" id="{77ABB22A-C015-4ECE-8BDF-AC7705501BF5}"/>
              </a:ext>
            </a:extLst>
          </p:cNvPr>
          <p:cNvGraphicFramePr>
            <a:graphicFrameLocks noGrp="1"/>
          </p:cNvGraphicFramePr>
          <p:nvPr/>
        </p:nvGraphicFramePr>
        <p:xfrm>
          <a:off x="9190180" y="2926467"/>
          <a:ext cx="2181519" cy="894748"/>
        </p:xfrm>
        <a:graphic>
          <a:graphicData uri="http://schemas.openxmlformats.org/drawingml/2006/table">
            <a:tbl>
              <a:tblPr firstRow="1" bandRow="1"/>
              <a:tblGrid>
                <a:gridCol w="2181519">
                  <a:extLst>
                    <a:ext uri="{9D8B030D-6E8A-4147-A177-3AD203B41FA5}">
                      <a16:colId xmlns:a16="http://schemas.microsoft.com/office/drawing/2014/main" val="300120475"/>
                    </a:ext>
                  </a:extLst>
                </a:gridCol>
              </a:tblGrid>
              <a:tr h="269276">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Segoe UI Black" panose="020B0A02040204020203" pitchFamily="34" charset="0"/>
                          <a:cs typeface="Segoe UI" panose="020B0502040204020203" pitchFamily="34" charset="0"/>
                        </a:rPr>
                        <a:t>Service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316294">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Notification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30917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Service Order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721972"/>
                  </a:ext>
                </a:extLst>
              </a:tr>
            </a:tbl>
          </a:graphicData>
        </a:graphic>
      </p:graphicFrame>
      <p:sp>
        <p:nvSpPr>
          <p:cNvPr id="41" name="Rectangle 40">
            <a:extLst>
              <a:ext uri="{FF2B5EF4-FFF2-40B4-BE49-F238E27FC236}">
                <a16:creationId xmlns:a16="http://schemas.microsoft.com/office/drawing/2014/main" id="{C287128E-6EBC-4270-8AC0-3157EF7F3977}"/>
              </a:ext>
            </a:extLst>
          </p:cNvPr>
          <p:cNvSpPr/>
          <p:nvPr/>
        </p:nvSpPr>
        <p:spPr>
          <a:xfrm>
            <a:off x="571501" y="5853857"/>
            <a:ext cx="11049000" cy="352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t>Analytics and Reporting</a:t>
            </a:r>
          </a:p>
        </p:txBody>
      </p:sp>
      <p:sp>
        <p:nvSpPr>
          <p:cNvPr id="15" name="Title 16">
            <a:extLst>
              <a:ext uri="{FF2B5EF4-FFF2-40B4-BE49-F238E27FC236}">
                <a16:creationId xmlns:a16="http://schemas.microsoft.com/office/drawing/2014/main" id="{2718D3EF-1CE9-4433-A5EE-AD2C7C8E272D}"/>
              </a:ext>
            </a:extLst>
          </p:cNvPr>
          <p:cNvSpPr txBox="1">
            <a:spLocks noGrp="1"/>
          </p:cNvSpPr>
          <p:nvPr>
            <p:ph type="title"/>
          </p:nvPr>
        </p:nvSpPr>
        <p:spPr>
          <a:xfrm>
            <a:off x="174111" y="198849"/>
            <a:ext cx="11603085" cy="722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rPr>
              <a:t>Solution Architecture – </a:t>
            </a:r>
            <a:r>
              <a:rPr lang="en-US" sz="2800" b="1">
                <a:solidFill>
                  <a:prstClr val="black"/>
                </a:solidFill>
                <a:latin typeface="Segoe UI Semibold" panose="020B0702040204020203" pitchFamily="34" charset="0"/>
                <a:cs typeface="Segoe UI Semibold" panose="020B0702040204020203" pitchFamily="34" charset="0"/>
              </a:rPr>
              <a:t>Industry Accelerator </a:t>
            </a:r>
            <a:r>
              <a:rPr kumimoji="0" lang="en-US" sz="2800" b="1"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rPr>
              <a:t>Domain Model </a:t>
            </a:r>
          </a:p>
        </p:txBody>
      </p:sp>
      <p:sp>
        <p:nvSpPr>
          <p:cNvPr id="17" name="Rectangle 16">
            <a:extLst>
              <a:ext uri="{FF2B5EF4-FFF2-40B4-BE49-F238E27FC236}">
                <a16:creationId xmlns:a16="http://schemas.microsoft.com/office/drawing/2014/main" id="{52F35E1D-0562-43D1-9103-06C20560DB79}"/>
              </a:ext>
            </a:extLst>
          </p:cNvPr>
          <p:cNvSpPr/>
          <p:nvPr/>
        </p:nvSpPr>
        <p:spPr>
          <a:xfrm>
            <a:off x="571500" y="1003115"/>
            <a:ext cx="11049000" cy="352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t>Customer Collaboration</a:t>
            </a:r>
          </a:p>
        </p:txBody>
      </p:sp>
      <p:graphicFrame>
        <p:nvGraphicFramePr>
          <p:cNvPr id="16" name="Table 15">
            <a:extLst>
              <a:ext uri="{FF2B5EF4-FFF2-40B4-BE49-F238E27FC236}">
                <a16:creationId xmlns:a16="http://schemas.microsoft.com/office/drawing/2014/main" id="{567A58A0-C7B5-47D0-A4E6-D9670D843CA3}"/>
              </a:ext>
            </a:extLst>
          </p:cNvPr>
          <p:cNvGraphicFramePr>
            <a:graphicFrameLocks noGrp="1"/>
          </p:cNvGraphicFramePr>
          <p:nvPr/>
        </p:nvGraphicFramePr>
        <p:xfrm>
          <a:off x="6609504" y="3188000"/>
          <a:ext cx="2463921" cy="1980984"/>
        </p:xfrm>
        <a:graphic>
          <a:graphicData uri="http://schemas.openxmlformats.org/drawingml/2006/table">
            <a:tbl>
              <a:tblPr firstRow="1" bandRow="1"/>
              <a:tblGrid>
                <a:gridCol w="2463921">
                  <a:extLst>
                    <a:ext uri="{9D8B030D-6E8A-4147-A177-3AD203B41FA5}">
                      <a16:colId xmlns:a16="http://schemas.microsoft.com/office/drawing/2014/main" val="300120475"/>
                    </a:ext>
                  </a:extLst>
                </a:gridCol>
              </a:tblGrid>
              <a:tr h="264472">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Technical Master Data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30792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Connection and Connection Object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Premise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4330361"/>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Installation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4918274"/>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Point of Delivery (PoD)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73036176"/>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35053119"/>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Location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456937"/>
                  </a:ext>
                </a:extLst>
              </a:tr>
            </a:tbl>
          </a:graphicData>
        </a:graphic>
      </p:graphicFrame>
      <p:sp>
        <p:nvSpPr>
          <p:cNvPr id="2" name="Rectangle: Rounded Corners 1">
            <a:extLst>
              <a:ext uri="{FF2B5EF4-FFF2-40B4-BE49-F238E27FC236}">
                <a16:creationId xmlns:a16="http://schemas.microsoft.com/office/drawing/2014/main" id="{4EF8199E-5ED1-4C67-8945-7A611B4EB815}"/>
              </a:ext>
            </a:extLst>
          </p:cNvPr>
          <p:cNvSpPr/>
          <p:nvPr/>
        </p:nvSpPr>
        <p:spPr>
          <a:xfrm>
            <a:off x="6406937" y="1451686"/>
            <a:ext cx="5213563" cy="41635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8" name="Rectangle: Rounded Corners 17">
            <a:extLst>
              <a:ext uri="{FF2B5EF4-FFF2-40B4-BE49-F238E27FC236}">
                <a16:creationId xmlns:a16="http://schemas.microsoft.com/office/drawing/2014/main" id="{3EAA4CC6-F31E-4BC6-BD64-398BF9A71B83}"/>
              </a:ext>
            </a:extLst>
          </p:cNvPr>
          <p:cNvSpPr/>
          <p:nvPr/>
        </p:nvSpPr>
        <p:spPr>
          <a:xfrm>
            <a:off x="503226" y="1451686"/>
            <a:ext cx="5592774" cy="41635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3" name="TextBox 2">
            <a:extLst>
              <a:ext uri="{FF2B5EF4-FFF2-40B4-BE49-F238E27FC236}">
                <a16:creationId xmlns:a16="http://schemas.microsoft.com/office/drawing/2014/main" id="{48E0564E-BC5E-4FA1-8241-8DC7A6E89605}"/>
              </a:ext>
            </a:extLst>
          </p:cNvPr>
          <p:cNvSpPr txBox="1"/>
          <p:nvPr/>
        </p:nvSpPr>
        <p:spPr>
          <a:xfrm>
            <a:off x="6977565" y="5184052"/>
            <a:ext cx="1789657" cy="369332"/>
          </a:xfrm>
          <a:prstGeom prst="rect">
            <a:avLst/>
          </a:prstGeom>
          <a:noFill/>
        </p:spPr>
        <p:txBody>
          <a:bodyPr wrap="none" rtlCol="0">
            <a:spAutoFit/>
          </a:bodyPr>
          <a:lstStyle/>
          <a:p>
            <a:r>
              <a:rPr lang="en-US" b="1"/>
              <a:t>SAP IS-U and PM</a:t>
            </a:r>
          </a:p>
        </p:txBody>
      </p:sp>
      <p:sp>
        <p:nvSpPr>
          <p:cNvPr id="20" name="TextBox 19">
            <a:extLst>
              <a:ext uri="{FF2B5EF4-FFF2-40B4-BE49-F238E27FC236}">
                <a16:creationId xmlns:a16="http://schemas.microsoft.com/office/drawing/2014/main" id="{C9883391-427A-4E70-9DA4-E2EC797C71A0}"/>
              </a:ext>
            </a:extLst>
          </p:cNvPr>
          <p:cNvSpPr txBox="1"/>
          <p:nvPr/>
        </p:nvSpPr>
        <p:spPr>
          <a:xfrm>
            <a:off x="3973930" y="5147764"/>
            <a:ext cx="1929182" cy="369332"/>
          </a:xfrm>
          <a:prstGeom prst="rect">
            <a:avLst/>
          </a:prstGeom>
          <a:noFill/>
        </p:spPr>
        <p:txBody>
          <a:bodyPr wrap="none" rtlCol="0">
            <a:spAutoFit/>
          </a:bodyPr>
          <a:lstStyle/>
          <a:p>
            <a:r>
              <a:rPr lang="en-US" b="1">
                <a:solidFill>
                  <a:srgbClr val="0070C0"/>
                </a:solidFill>
              </a:rPr>
              <a:t>D365 Field Service</a:t>
            </a:r>
          </a:p>
        </p:txBody>
      </p:sp>
      <p:graphicFrame>
        <p:nvGraphicFramePr>
          <p:cNvPr id="21" name="Table 20">
            <a:extLst>
              <a:ext uri="{FF2B5EF4-FFF2-40B4-BE49-F238E27FC236}">
                <a16:creationId xmlns:a16="http://schemas.microsoft.com/office/drawing/2014/main" id="{C68E1C75-9FB2-4A35-81B7-787CEC005910}"/>
              </a:ext>
            </a:extLst>
          </p:cNvPr>
          <p:cNvGraphicFramePr>
            <a:graphicFrameLocks noGrp="1"/>
          </p:cNvGraphicFramePr>
          <p:nvPr/>
        </p:nvGraphicFramePr>
        <p:xfrm>
          <a:off x="9182826" y="3893210"/>
          <a:ext cx="2181519" cy="1513104"/>
        </p:xfrm>
        <a:graphic>
          <a:graphicData uri="http://schemas.openxmlformats.org/drawingml/2006/table">
            <a:tbl>
              <a:tblPr firstRow="1" bandRow="1"/>
              <a:tblGrid>
                <a:gridCol w="2181519">
                  <a:extLst>
                    <a:ext uri="{9D8B030D-6E8A-4147-A177-3AD203B41FA5}">
                      <a16:colId xmlns:a16="http://schemas.microsoft.com/office/drawing/2014/main" val="300120475"/>
                    </a:ext>
                  </a:extLst>
                </a:gridCol>
              </a:tblGrid>
              <a:tr h="269276">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Segoe UI Black" panose="020B0A02040204020203" pitchFamily="34" charset="0"/>
                          <a:cs typeface="Segoe UI" panose="020B0502040204020203" pitchFamily="34" charset="0"/>
                        </a:rPr>
                        <a:t>Plant Maintenance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316294">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Notification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30917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Service Order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721972"/>
                  </a:ext>
                </a:extLst>
              </a:tr>
              <a:tr h="30917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Equipment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3529474"/>
                  </a:ext>
                </a:extLst>
              </a:tr>
              <a:tr h="30917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Functional Location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6043378"/>
                  </a:ext>
                </a:extLst>
              </a:tr>
            </a:tbl>
          </a:graphicData>
        </a:graphic>
      </p:graphicFrame>
    </p:spTree>
    <p:extLst>
      <p:ext uri="{BB962C8B-B14F-4D97-AF65-F5344CB8AC3E}">
        <p14:creationId xmlns:p14="http://schemas.microsoft.com/office/powerpoint/2010/main" val="3219169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6">
            <a:extLst>
              <a:ext uri="{FF2B5EF4-FFF2-40B4-BE49-F238E27FC236}">
                <a16:creationId xmlns:a16="http://schemas.microsoft.com/office/drawing/2014/main" id="{2718D3EF-1CE9-4433-A5EE-AD2C7C8E272D}"/>
              </a:ext>
            </a:extLst>
          </p:cNvPr>
          <p:cNvSpPr txBox="1">
            <a:spLocks noGrp="1"/>
          </p:cNvSpPr>
          <p:nvPr>
            <p:ph type="title"/>
          </p:nvPr>
        </p:nvSpPr>
        <p:spPr>
          <a:xfrm>
            <a:off x="174111" y="198849"/>
            <a:ext cx="11603085" cy="722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3600" b="1">
                <a:solidFill>
                  <a:prstClr val="black"/>
                </a:solidFill>
                <a:latin typeface="Segoe UI Semibold" panose="020B0702040204020203" pitchFamily="34" charset="0"/>
                <a:cs typeface="Segoe UI Semibold" panose="020B0702040204020203" pitchFamily="34" charset="0"/>
              </a:rPr>
              <a:t>Industry Accelerator – Entity Relationship Model </a:t>
            </a:r>
            <a:endParaRPr kumimoji="0" lang="en-US" sz="3600" b="1"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graphicFrame>
        <p:nvGraphicFramePr>
          <p:cNvPr id="27" name="Table 26">
            <a:extLst>
              <a:ext uri="{FF2B5EF4-FFF2-40B4-BE49-F238E27FC236}">
                <a16:creationId xmlns:a16="http://schemas.microsoft.com/office/drawing/2014/main" id="{F867C6EC-093A-4118-B4D6-C2E23D01B475}"/>
              </a:ext>
            </a:extLst>
          </p:cNvPr>
          <p:cNvGraphicFramePr>
            <a:graphicFrameLocks noGrp="1"/>
          </p:cNvGraphicFramePr>
          <p:nvPr/>
        </p:nvGraphicFramePr>
        <p:xfrm>
          <a:off x="1190802" y="3973550"/>
          <a:ext cx="2106117" cy="1219200"/>
        </p:xfrm>
        <a:graphic>
          <a:graphicData uri="http://schemas.openxmlformats.org/drawingml/2006/table">
            <a:tbl>
              <a:tblPr firstRow="1" bandRow="1"/>
              <a:tblGrid>
                <a:gridCol w="2106117">
                  <a:extLst>
                    <a:ext uri="{9D8B030D-6E8A-4147-A177-3AD203B41FA5}">
                      <a16:colId xmlns:a16="http://schemas.microsoft.com/office/drawing/2014/main" val="300120475"/>
                    </a:ext>
                  </a:extLst>
                </a:gridCol>
              </a:tblGrid>
              <a:tr h="229657">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fontAlgn="b" latinLnBrk="0" hangingPunct="1"/>
                      <a:r>
                        <a:rPr lang="en-US" sz="1000" b="0" kern="1200">
                          <a:solidFill>
                            <a:schemeClr val="bg1"/>
                          </a:solidFill>
                          <a:latin typeface="+mj-lt"/>
                          <a:ea typeface="+mn-ea"/>
                          <a:cs typeface="Segoe UI" panose="020B0502040204020203" pitchFamily="34" charset="0"/>
                        </a:rPr>
                        <a:t> D365 Account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731659569"/>
                  </a:ext>
                </a:extLst>
              </a:tr>
              <a:tr h="226117">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Account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721972"/>
                  </a:ext>
                </a:extLst>
              </a:tr>
              <a:tr h="23716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Address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18542959"/>
                  </a:ext>
                </a:extLst>
              </a:tr>
              <a:tr h="23716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Contact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79148134"/>
                  </a:ext>
                </a:extLst>
              </a:tr>
              <a:tr h="23716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 Account Hierarchy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22628853"/>
                  </a:ext>
                </a:extLst>
              </a:tr>
            </a:tbl>
          </a:graphicData>
        </a:graphic>
      </p:graphicFrame>
      <p:graphicFrame>
        <p:nvGraphicFramePr>
          <p:cNvPr id="28" name="Table 27">
            <a:extLst>
              <a:ext uri="{FF2B5EF4-FFF2-40B4-BE49-F238E27FC236}">
                <a16:creationId xmlns:a16="http://schemas.microsoft.com/office/drawing/2014/main" id="{1A98E91F-B2B1-409B-9065-779AF2F6B538}"/>
              </a:ext>
            </a:extLst>
          </p:cNvPr>
          <p:cNvGraphicFramePr>
            <a:graphicFrameLocks noGrp="1"/>
          </p:cNvGraphicFramePr>
          <p:nvPr/>
        </p:nvGraphicFramePr>
        <p:xfrm>
          <a:off x="766220" y="1550881"/>
          <a:ext cx="2420962" cy="976524"/>
        </p:xfrm>
        <a:graphic>
          <a:graphicData uri="http://schemas.openxmlformats.org/drawingml/2006/table">
            <a:tbl>
              <a:tblPr firstRow="1" bandRow="1"/>
              <a:tblGrid>
                <a:gridCol w="2420962">
                  <a:extLst>
                    <a:ext uri="{9D8B030D-6E8A-4147-A177-3AD203B41FA5}">
                      <a16:colId xmlns:a16="http://schemas.microsoft.com/office/drawing/2014/main" val="300120475"/>
                    </a:ext>
                  </a:extLst>
                </a:gridCol>
              </a:tblGrid>
              <a:tr h="27238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SAP IS-U Business Master Data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29014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Contract Account (BCONT)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4330361"/>
                  </a:ext>
                </a:extLst>
              </a:tr>
              <a:tr h="29014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Contract (EVER)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4918274"/>
                  </a:ext>
                </a:extLst>
              </a:tr>
            </a:tbl>
          </a:graphicData>
        </a:graphic>
      </p:graphicFrame>
      <p:graphicFrame>
        <p:nvGraphicFramePr>
          <p:cNvPr id="29" name="Table 28">
            <a:extLst>
              <a:ext uri="{FF2B5EF4-FFF2-40B4-BE49-F238E27FC236}">
                <a16:creationId xmlns:a16="http://schemas.microsoft.com/office/drawing/2014/main" id="{6753045C-4139-4EBB-83B6-4F4628503EBA}"/>
              </a:ext>
            </a:extLst>
          </p:cNvPr>
          <p:cNvGraphicFramePr>
            <a:graphicFrameLocks noGrp="1"/>
          </p:cNvGraphicFramePr>
          <p:nvPr/>
        </p:nvGraphicFramePr>
        <p:xfrm>
          <a:off x="2088121" y="5296515"/>
          <a:ext cx="1208423" cy="883920"/>
        </p:xfrm>
        <a:graphic>
          <a:graphicData uri="http://schemas.openxmlformats.org/drawingml/2006/table">
            <a:tbl>
              <a:tblPr firstRow="1" bandRow="1"/>
              <a:tblGrid>
                <a:gridCol w="1208423">
                  <a:extLst>
                    <a:ext uri="{9D8B030D-6E8A-4147-A177-3AD203B41FA5}">
                      <a16:colId xmlns:a16="http://schemas.microsoft.com/office/drawing/2014/main" val="2893857105"/>
                    </a:ext>
                  </a:extLst>
                </a:gridCol>
              </a:tblGrid>
              <a:tr h="343543">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fontAlgn="b" latinLnBrk="0" hangingPunct="1"/>
                      <a:r>
                        <a:rPr lang="en-US" sz="1000" b="0" kern="1200">
                          <a:solidFill>
                            <a:schemeClr val="bg1"/>
                          </a:solidFill>
                          <a:latin typeface="Segoe UI" panose="020B0502040204020203" pitchFamily="34" charset="0"/>
                          <a:ea typeface="+mn-ea"/>
                          <a:cs typeface="Segoe UI" panose="020B0502040204020203" pitchFamily="34" charset="0"/>
                        </a:rPr>
                        <a:t>D365 Agreement </a:t>
                      </a:r>
                    </a:p>
                    <a:p>
                      <a:pPr marL="0" algn="ctr" defTabSz="914367" rtl="0" eaLnBrk="1" fontAlgn="b" latinLnBrk="0" hangingPunct="1"/>
                      <a:r>
                        <a:rPr lang="en-US" sz="1000" b="0" kern="1200">
                          <a:solidFill>
                            <a:schemeClr val="bg1"/>
                          </a:solidFill>
                          <a:latin typeface="Segoe UI" panose="020B0502040204020203" pitchFamily="34" charset="0"/>
                          <a:ea typeface="+mn-ea"/>
                          <a:cs typeface="Segoe UI" panose="020B0502040204020203" pitchFamily="34" charset="0"/>
                        </a:rPr>
                        <a:t>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4011904076"/>
                  </a:ext>
                </a:extLst>
              </a:tr>
              <a:tr h="21141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Agreements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03777343"/>
                  </a:ext>
                </a:extLst>
              </a:tr>
              <a:tr h="21141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Contracts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8303750"/>
                  </a:ext>
                </a:extLst>
              </a:tr>
            </a:tbl>
          </a:graphicData>
        </a:graphic>
      </p:graphicFrame>
      <p:cxnSp>
        <p:nvCxnSpPr>
          <p:cNvPr id="30" name="Connector: Elbow 29">
            <a:extLst>
              <a:ext uri="{FF2B5EF4-FFF2-40B4-BE49-F238E27FC236}">
                <a16:creationId xmlns:a16="http://schemas.microsoft.com/office/drawing/2014/main" id="{B19DCA74-C294-4101-A590-B0E7E339B15E}"/>
              </a:ext>
            </a:extLst>
          </p:cNvPr>
          <p:cNvCxnSpPr>
            <a:cxnSpLocks/>
            <a:stCxn id="33" idx="3"/>
            <a:endCxn id="27" idx="3"/>
          </p:cNvCxnSpPr>
          <p:nvPr/>
        </p:nvCxnSpPr>
        <p:spPr>
          <a:xfrm>
            <a:off x="3187182" y="2884432"/>
            <a:ext cx="109737" cy="1698718"/>
          </a:xfrm>
          <a:prstGeom prst="bentConnector3">
            <a:avLst>
              <a:gd name="adj1" fmla="val 233186"/>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a:extLst>
              <a:ext uri="{FF2B5EF4-FFF2-40B4-BE49-F238E27FC236}">
                <a16:creationId xmlns:a16="http://schemas.microsoft.com/office/drawing/2014/main" id="{79607AA7-F2CB-42E4-B6DD-ACAA1488DEFA}"/>
              </a:ext>
            </a:extLst>
          </p:cNvPr>
          <p:cNvGraphicFramePr>
            <a:graphicFrameLocks noGrp="1"/>
          </p:cNvGraphicFramePr>
          <p:nvPr/>
        </p:nvGraphicFramePr>
        <p:xfrm>
          <a:off x="766220" y="2567302"/>
          <a:ext cx="2420962" cy="634260"/>
        </p:xfrm>
        <a:graphic>
          <a:graphicData uri="http://schemas.openxmlformats.org/drawingml/2006/table">
            <a:tbl>
              <a:tblPr firstRow="1" bandRow="1"/>
              <a:tblGrid>
                <a:gridCol w="2420962">
                  <a:extLst>
                    <a:ext uri="{9D8B030D-6E8A-4147-A177-3AD203B41FA5}">
                      <a16:colId xmlns:a16="http://schemas.microsoft.com/office/drawing/2014/main" val="296680421"/>
                    </a:ext>
                  </a:extLst>
                </a:gridCol>
              </a:tblGrid>
              <a:tr h="31713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Business Partner </a:t>
                      </a:r>
                      <a:r>
                        <a:rPr lang="en-US" sz="1000" b="0" kern="1200">
                          <a:solidFill>
                            <a:schemeClr val="tx1"/>
                          </a:solidFill>
                          <a:latin typeface="+mn-lt"/>
                          <a:ea typeface="+mn-ea"/>
                          <a:cs typeface="Segoe UI" panose="020B0502040204020203" pitchFamily="34" charset="0"/>
                        </a:rPr>
                        <a:t>(BUT00, BUT050)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11828547"/>
                  </a:ext>
                </a:extLst>
              </a:tr>
              <a:tr h="31713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Business Partner Address (ADRC)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28880824"/>
                  </a:ext>
                </a:extLst>
              </a:tr>
            </a:tbl>
          </a:graphicData>
        </a:graphic>
      </p:graphicFrame>
      <p:cxnSp>
        <p:nvCxnSpPr>
          <p:cNvPr id="34" name="Connector: Elbow 33">
            <a:extLst>
              <a:ext uri="{FF2B5EF4-FFF2-40B4-BE49-F238E27FC236}">
                <a16:creationId xmlns:a16="http://schemas.microsoft.com/office/drawing/2014/main" id="{EF0AE3A3-8422-43CE-8CD1-27ADC6B34A55}"/>
              </a:ext>
            </a:extLst>
          </p:cNvPr>
          <p:cNvCxnSpPr>
            <a:cxnSpLocks/>
            <a:stCxn id="28" idx="3"/>
            <a:endCxn id="29" idx="3"/>
          </p:cNvCxnSpPr>
          <p:nvPr/>
        </p:nvCxnSpPr>
        <p:spPr>
          <a:xfrm>
            <a:off x="3187182" y="2039143"/>
            <a:ext cx="109362" cy="3699332"/>
          </a:xfrm>
          <a:prstGeom prst="bentConnector3">
            <a:avLst>
              <a:gd name="adj1" fmla="val 30903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C7D4FEC-0980-46F4-B47B-63A86E302292}"/>
              </a:ext>
            </a:extLst>
          </p:cNvPr>
          <p:cNvCxnSpPr>
            <a:cxnSpLocks/>
          </p:cNvCxnSpPr>
          <p:nvPr/>
        </p:nvCxnSpPr>
        <p:spPr>
          <a:xfrm rot="10800000" flipV="1">
            <a:off x="726109" y="2087102"/>
            <a:ext cx="12700" cy="845289"/>
          </a:xfrm>
          <a:prstGeom prst="bentConnector3">
            <a:avLst>
              <a:gd name="adj1" fmla="val 1800000"/>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8">
            <a:extLst>
              <a:ext uri="{FF2B5EF4-FFF2-40B4-BE49-F238E27FC236}">
                <a16:creationId xmlns:a16="http://schemas.microsoft.com/office/drawing/2014/main" id="{8578DA79-BFF9-47C0-8369-BCC934E192B1}"/>
              </a:ext>
            </a:extLst>
          </p:cNvPr>
          <p:cNvGraphicFramePr>
            <a:graphicFrameLocks noGrp="1"/>
          </p:cNvGraphicFramePr>
          <p:nvPr/>
        </p:nvGraphicFramePr>
        <p:xfrm>
          <a:off x="3919906" y="5927631"/>
          <a:ext cx="1493915" cy="731520"/>
        </p:xfrm>
        <a:graphic>
          <a:graphicData uri="http://schemas.openxmlformats.org/drawingml/2006/table">
            <a:tbl>
              <a:tblPr firstRow="1" bandRow="1"/>
              <a:tblGrid>
                <a:gridCol w="1493915">
                  <a:extLst>
                    <a:ext uri="{9D8B030D-6E8A-4147-A177-3AD203B41FA5}">
                      <a16:colId xmlns:a16="http://schemas.microsoft.com/office/drawing/2014/main" val="2970415350"/>
                    </a:ext>
                  </a:extLst>
                </a:gridCol>
              </a:tblGrid>
              <a:tr h="23642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fontAlgn="b" latinLnBrk="0" hangingPunct="1"/>
                      <a:r>
                        <a:rPr lang="en-US" sz="1000" b="0" kern="1200">
                          <a:solidFill>
                            <a:schemeClr val="bg1"/>
                          </a:solidFill>
                          <a:latin typeface="+mj-lt"/>
                          <a:ea typeface="+mn-ea"/>
                          <a:cs typeface="Segoe UI" panose="020B0502040204020203" pitchFamily="34" charset="0"/>
                        </a:rPr>
                        <a:t>D365 Case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720937078"/>
                  </a:ext>
                </a:extLst>
              </a:tr>
              <a:tr h="236425">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Case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5006189"/>
                  </a:ext>
                </a:extLst>
              </a:tr>
              <a:tr h="236425">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Activity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31717128"/>
                  </a:ext>
                </a:extLst>
              </a:tr>
            </a:tbl>
          </a:graphicData>
        </a:graphic>
      </p:graphicFrame>
      <p:graphicFrame>
        <p:nvGraphicFramePr>
          <p:cNvPr id="40" name="Table 39">
            <a:extLst>
              <a:ext uri="{FF2B5EF4-FFF2-40B4-BE49-F238E27FC236}">
                <a16:creationId xmlns:a16="http://schemas.microsoft.com/office/drawing/2014/main" id="{535CED2A-05E0-4D7A-8820-A698B0104CEE}"/>
              </a:ext>
            </a:extLst>
          </p:cNvPr>
          <p:cNvGraphicFramePr>
            <a:graphicFrameLocks noGrp="1"/>
          </p:cNvGraphicFramePr>
          <p:nvPr/>
        </p:nvGraphicFramePr>
        <p:xfrm>
          <a:off x="3912158" y="3404465"/>
          <a:ext cx="1493915" cy="2251306"/>
        </p:xfrm>
        <a:graphic>
          <a:graphicData uri="http://schemas.openxmlformats.org/drawingml/2006/table">
            <a:tbl>
              <a:tblPr firstRow="1" bandRow="1"/>
              <a:tblGrid>
                <a:gridCol w="1493915">
                  <a:extLst>
                    <a:ext uri="{9D8B030D-6E8A-4147-A177-3AD203B41FA5}">
                      <a16:colId xmlns:a16="http://schemas.microsoft.com/office/drawing/2014/main" val="300120475"/>
                    </a:ext>
                  </a:extLst>
                </a:gridCol>
              </a:tblGrid>
              <a:tr h="424159">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D365 Work Order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731659569"/>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Work Order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96679007"/>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Booking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2514552"/>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Bookable Resource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07693436"/>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Equipment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6744607"/>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Incident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71088268"/>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39529529"/>
                  </a:ext>
                </a:extLst>
              </a:tr>
              <a:tr h="261021">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Service Task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3708660"/>
                  </a:ext>
                </a:extLst>
              </a:tr>
            </a:tbl>
          </a:graphicData>
        </a:graphic>
      </p:graphicFrame>
      <p:graphicFrame>
        <p:nvGraphicFramePr>
          <p:cNvPr id="41" name="Table 40">
            <a:extLst>
              <a:ext uri="{FF2B5EF4-FFF2-40B4-BE49-F238E27FC236}">
                <a16:creationId xmlns:a16="http://schemas.microsoft.com/office/drawing/2014/main" id="{012DA9BB-D65D-4A29-A4C7-0279602363D9}"/>
              </a:ext>
            </a:extLst>
          </p:cNvPr>
          <p:cNvGraphicFramePr>
            <a:graphicFrameLocks noGrp="1"/>
          </p:cNvGraphicFramePr>
          <p:nvPr/>
        </p:nvGraphicFramePr>
        <p:xfrm>
          <a:off x="3913557" y="1550881"/>
          <a:ext cx="1493915" cy="1099287"/>
        </p:xfrm>
        <a:graphic>
          <a:graphicData uri="http://schemas.openxmlformats.org/drawingml/2006/table">
            <a:tbl>
              <a:tblPr firstRow="1" bandRow="1"/>
              <a:tblGrid>
                <a:gridCol w="1493915">
                  <a:extLst>
                    <a:ext uri="{9D8B030D-6E8A-4147-A177-3AD203B41FA5}">
                      <a16:colId xmlns:a16="http://schemas.microsoft.com/office/drawing/2014/main" val="300120475"/>
                    </a:ext>
                  </a:extLst>
                </a:gridCol>
              </a:tblGrid>
              <a:tr h="513676">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Segoe UI Black" panose="020B0A02040204020203" pitchFamily="34" charset="0"/>
                          <a:cs typeface="Segoe UI" panose="020B0502040204020203" pitchFamily="34" charset="0"/>
                        </a:rPr>
                        <a:t>SAP IS-U Service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296137">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Notification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289474">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Segoe UI Black" panose="020B0A02040204020203" pitchFamily="34" charset="0"/>
                          <a:cs typeface="Segoe UI" panose="020B0502040204020203" pitchFamily="34" charset="0"/>
                        </a:rPr>
                        <a:t>Service Order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721972"/>
                  </a:ext>
                </a:extLst>
              </a:tr>
            </a:tbl>
          </a:graphicData>
        </a:graphic>
      </p:graphicFrame>
      <p:cxnSp>
        <p:nvCxnSpPr>
          <p:cNvPr id="42" name="Connector: Elbow 41">
            <a:extLst>
              <a:ext uri="{FF2B5EF4-FFF2-40B4-BE49-F238E27FC236}">
                <a16:creationId xmlns:a16="http://schemas.microsoft.com/office/drawing/2014/main" id="{AF3B1C12-1602-44D3-B3E1-0009011B7B95}"/>
              </a:ext>
            </a:extLst>
          </p:cNvPr>
          <p:cNvCxnSpPr>
            <a:cxnSpLocks/>
          </p:cNvCxnSpPr>
          <p:nvPr/>
        </p:nvCxnSpPr>
        <p:spPr>
          <a:xfrm rot="10800000" flipV="1">
            <a:off x="3913557" y="2182969"/>
            <a:ext cx="1" cy="3953460"/>
          </a:xfrm>
          <a:prstGeom prst="bentConnector3">
            <a:avLst>
              <a:gd name="adj1" fmla="val 22860100000"/>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D08D955-A75F-47F3-B83E-7C9878173777}"/>
              </a:ext>
            </a:extLst>
          </p:cNvPr>
          <p:cNvCxnSpPr>
            <a:cxnSpLocks/>
            <a:stCxn id="41" idx="2"/>
            <a:endCxn id="40" idx="3"/>
          </p:cNvCxnSpPr>
          <p:nvPr/>
        </p:nvCxnSpPr>
        <p:spPr>
          <a:xfrm rot="16200000" flipH="1">
            <a:off x="4093318" y="3217363"/>
            <a:ext cx="1879950" cy="745559"/>
          </a:xfrm>
          <a:prstGeom prst="bentConnector4">
            <a:avLst>
              <a:gd name="adj1" fmla="val 20062"/>
              <a:gd name="adj2" fmla="val 130849"/>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07C02ED-3E81-4448-BEC0-EE1AD30445A1}"/>
              </a:ext>
            </a:extLst>
          </p:cNvPr>
          <p:cNvCxnSpPr>
            <a:cxnSpLocks/>
          </p:cNvCxnSpPr>
          <p:nvPr/>
        </p:nvCxnSpPr>
        <p:spPr>
          <a:xfrm>
            <a:off x="5428652" y="1765703"/>
            <a:ext cx="72759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5E766C3-D95F-4F60-B6E0-72EC2A2AC42A}"/>
              </a:ext>
            </a:extLst>
          </p:cNvPr>
          <p:cNvCxnSpPr>
            <a:cxnSpLocks/>
          </p:cNvCxnSpPr>
          <p:nvPr/>
        </p:nvCxnSpPr>
        <p:spPr>
          <a:xfrm>
            <a:off x="3185964" y="1767271"/>
            <a:ext cx="72759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le 45">
            <a:extLst>
              <a:ext uri="{FF2B5EF4-FFF2-40B4-BE49-F238E27FC236}">
                <a16:creationId xmlns:a16="http://schemas.microsoft.com/office/drawing/2014/main" id="{21B330B0-15CF-4ACD-9061-C68150827897}"/>
              </a:ext>
            </a:extLst>
          </p:cNvPr>
          <p:cNvGraphicFramePr>
            <a:graphicFrameLocks noGrp="1"/>
          </p:cNvGraphicFramePr>
          <p:nvPr/>
        </p:nvGraphicFramePr>
        <p:xfrm>
          <a:off x="5744916" y="4506574"/>
          <a:ext cx="1847602" cy="798690"/>
        </p:xfrm>
        <a:graphic>
          <a:graphicData uri="http://schemas.openxmlformats.org/drawingml/2006/table">
            <a:tbl>
              <a:tblPr firstRow="1" bandRow="1"/>
              <a:tblGrid>
                <a:gridCol w="1847602">
                  <a:extLst>
                    <a:ext uri="{9D8B030D-6E8A-4147-A177-3AD203B41FA5}">
                      <a16:colId xmlns:a16="http://schemas.microsoft.com/office/drawing/2014/main" val="300120475"/>
                    </a:ext>
                  </a:extLst>
                </a:gridCol>
              </a:tblGrid>
              <a:tr h="266230">
                <a:tc>
                  <a:txBody>
                    <a:bodyPr/>
                    <a:lstStyle/>
                    <a:p>
                      <a:pPr marL="0" algn="ctr" defTabSz="914367" rtl="0" eaLnBrk="1" fontAlgn="b" latinLnBrk="0" hangingPunct="1"/>
                      <a:r>
                        <a:rPr lang="en-US" sz="1000" b="0" kern="1200">
                          <a:solidFill>
                            <a:schemeClr val="bg1"/>
                          </a:solidFill>
                          <a:latin typeface="+mj-lt"/>
                          <a:ea typeface="+mn-ea"/>
                          <a:cs typeface="Segoe UI" panose="020B0502040204020203" pitchFamily="34" charset="0"/>
                        </a:rPr>
                        <a:t>D365 Asset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731659569"/>
                  </a:ext>
                </a:extLst>
              </a:tr>
              <a:tr h="26623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Customer Asset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26623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Asset Sub-Component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53557628"/>
                  </a:ext>
                </a:extLst>
              </a:tr>
            </a:tbl>
          </a:graphicData>
        </a:graphic>
      </p:graphicFrame>
      <p:graphicFrame>
        <p:nvGraphicFramePr>
          <p:cNvPr id="47" name="Table 46">
            <a:extLst>
              <a:ext uri="{FF2B5EF4-FFF2-40B4-BE49-F238E27FC236}">
                <a16:creationId xmlns:a16="http://schemas.microsoft.com/office/drawing/2014/main" id="{D9FDB741-8B64-49F7-9EA7-0F552AFB9151}"/>
              </a:ext>
            </a:extLst>
          </p:cNvPr>
          <p:cNvGraphicFramePr>
            <a:graphicFrameLocks noGrp="1"/>
          </p:cNvGraphicFramePr>
          <p:nvPr/>
        </p:nvGraphicFramePr>
        <p:xfrm>
          <a:off x="6203598" y="1550881"/>
          <a:ext cx="2522392" cy="1417548"/>
        </p:xfrm>
        <a:graphic>
          <a:graphicData uri="http://schemas.openxmlformats.org/drawingml/2006/table">
            <a:tbl>
              <a:tblPr firstRow="1" bandRow="1"/>
              <a:tblGrid>
                <a:gridCol w="2522392">
                  <a:extLst>
                    <a:ext uri="{9D8B030D-6E8A-4147-A177-3AD203B41FA5}">
                      <a16:colId xmlns:a16="http://schemas.microsoft.com/office/drawing/2014/main" val="300120475"/>
                    </a:ext>
                  </a:extLst>
                </a:gridCol>
              </a:tblGrid>
              <a:tr h="264472">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SAP IS-U Technical Master Data Management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307922">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Connection and Connection Object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8885565"/>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Premise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4330361"/>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Installation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4918274"/>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Point of Delivery (PoD) (EUILNR)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73036176"/>
                  </a:ext>
                </a:extLst>
              </a:tr>
            </a:tbl>
          </a:graphicData>
        </a:graphic>
      </p:graphicFrame>
      <p:cxnSp>
        <p:nvCxnSpPr>
          <p:cNvPr id="48" name="Connector: Elbow 47">
            <a:extLst>
              <a:ext uri="{FF2B5EF4-FFF2-40B4-BE49-F238E27FC236}">
                <a16:creationId xmlns:a16="http://schemas.microsoft.com/office/drawing/2014/main" id="{32A3E21E-BAC8-4A9A-BDCD-62231D4C6BAE}"/>
              </a:ext>
            </a:extLst>
          </p:cNvPr>
          <p:cNvCxnSpPr>
            <a:cxnSpLocks/>
            <a:stCxn id="49" idx="3"/>
            <a:endCxn id="46" idx="3"/>
          </p:cNvCxnSpPr>
          <p:nvPr/>
        </p:nvCxnSpPr>
        <p:spPr>
          <a:xfrm flipH="1">
            <a:off x="7592518" y="3287313"/>
            <a:ext cx="1133465" cy="1618606"/>
          </a:xfrm>
          <a:prstGeom prst="bentConnector3">
            <a:avLst>
              <a:gd name="adj1" fmla="val -20168"/>
            </a:avLst>
          </a:prstGeom>
          <a:ln>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8">
            <a:extLst>
              <a:ext uri="{FF2B5EF4-FFF2-40B4-BE49-F238E27FC236}">
                <a16:creationId xmlns:a16="http://schemas.microsoft.com/office/drawing/2014/main" id="{7110F29C-AA5B-40CD-8EEA-B513B72A0F92}"/>
              </a:ext>
            </a:extLst>
          </p:cNvPr>
          <p:cNvGraphicFramePr>
            <a:graphicFrameLocks noGrp="1"/>
          </p:cNvGraphicFramePr>
          <p:nvPr/>
        </p:nvGraphicFramePr>
        <p:xfrm>
          <a:off x="6203591" y="3005595"/>
          <a:ext cx="2522392" cy="563436"/>
        </p:xfrm>
        <a:graphic>
          <a:graphicData uri="http://schemas.openxmlformats.org/drawingml/2006/table">
            <a:tbl>
              <a:tblPr firstRow="1" bandRow="1"/>
              <a:tblGrid>
                <a:gridCol w="2522392">
                  <a:extLst>
                    <a:ext uri="{9D8B030D-6E8A-4147-A177-3AD203B41FA5}">
                      <a16:colId xmlns:a16="http://schemas.microsoft.com/office/drawing/2014/main" val="649887961"/>
                    </a:ext>
                  </a:extLst>
                </a:gridCol>
              </a:tblGrid>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Device Location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10152606"/>
                  </a:ext>
                </a:extLst>
              </a:tr>
              <a:tr h="28171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ea typeface="+mn-ea"/>
                          <a:cs typeface="Segoe UI" panose="020B0502040204020203" pitchFamily="34" charset="0"/>
                        </a:rPr>
                        <a:t>Device (EASTL)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99087053"/>
                  </a:ext>
                </a:extLst>
              </a:tr>
            </a:tbl>
          </a:graphicData>
        </a:graphic>
      </p:graphicFrame>
      <p:graphicFrame>
        <p:nvGraphicFramePr>
          <p:cNvPr id="50" name="Table 49">
            <a:extLst>
              <a:ext uri="{FF2B5EF4-FFF2-40B4-BE49-F238E27FC236}">
                <a16:creationId xmlns:a16="http://schemas.microsoft.com/office/drawing/2014/main" id="{2471384F-FA7F-42BF-BC32-86D662A9FB50}"/>
              </a:ext>
            </a:extLst>
          </p:cNvPr>
          <p:cNvGraphicFramePr>
            <a:graphicFrameLocks noGrp="1"/>
          </p:cNvGraphicFramePr>
          <p:nvPr/>
        </p:nvGraphicFramePr>
        <p:xfrm>
          <a:off x="9405008" y="3201562"/>
          <a:ext cx="1624677" cy="815066"/>
        </p:xfrm>
        <a:graphic>
          <a:graphicData uri="http://schemas.openxmlformats.org/drawingml/2006/table">
            <a:tbl>
              <a:tblPr firstRow="1" bandRow="1"/>
              <a:tblGrid>
                <a:gridCol w="1624677">
                  <a:extLst>
                    <a:ext uri="{9D8B030D-6E8A-4147-A177-3AD203B41FA5}">
                      <a16:colId xmlns:a16="http://schemas.microsoft.com/office/drawing/2014/main" val="300120475"/>
                    </a:ext>
                  </a:extLst>
                </a:gridCol>
              </a:tblGrid>
              <a:tr h="27321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mn-ea"/>
                          <a:cs typeface="Segoe UI" panose="020B0502040204020203" pitchFamily="34" charset="0"/>
                        </a:rPr>
                        <a:t>SAP IS-U </a:t>
                      </a:r>
                      <a:br>
                        <a:rPr lang="en-US" sz="1000" b="0" kern="1200">
                          <a:solidFill>
                            <a:schemeClr val="bg1"/>
                          </a:solidFill>
                          <a:latin typeface="+mj-lt"/>
                          <a:ea typeface="+mn-ea"/>
                          <a:cs typeface="Segoe UI" panose="020B0502040204020203" pitchFamily="34" charset="0"/>
                        </a:rPr>
                      </a:br>
                      <a:r>
                        <a:rPr lang="en-US" sz="1000" b="0" kern="1200">
                          <a:solidFill>
                            <a:schemeClr val="bg1"/>
                          </a:solidFill>
                          <a:latin typeface="+mj-lt"/>
                          <a:ea typeface="+mn-ea"/>
                          <a:cs typeface="Segoe UI" panose="020B0502040204020203" pitchFamily="34" charset="0"/>
                        </a:rPr>
                        <a:t>Meter and Device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266426">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Data (EGER*)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473837"/>
                  </a:ext>
                </a:extLst>
              </a:tr>
            </a:tbl>
          </a:graphicData>
        </a:graphic>
      </p:graphicFrame>
      <p:graphicFrame>
        <p:nvGraphicFramePr>
          <p:cNvPr id="51" name="Table 50">
            <a:extLst>
              <a:ext uri="{FF2B5EF4-FFF2-40B4-BE49-F238E27FC236}">
                <a16:creationId xmlns:a16="http://schemas.microsoft.com/office/drawing/2014/main" id="{95ADA593-6538-4223-B4EE-2F7784BA799E}"/>
              </a:ext>
            </a:extLst>
          </p:cNvPr>
          <p:cNvGraphicFramePr>
            <a:graphicFrameLocks noGrp="1"/>
          </p:cNvGraphicFramePr>
          <p:nvPr/>
        </p:nvGraphicFramePr>
        <p:xfrm>
          <a:off x="9453171" y="1550881"/>
          <a:ext cx="1572094" cy="974694"/>
        </p:xfrm>
        <a:graphic>
          <a:graphicData uri="http://schemas.openxmlformats.org/drawingml/2006/table">
            <a:tbl>
              <a:tblPr firstRow="1" bandRow="1"/>
              <a:tblGrid>
                <a:gridCol w="1572094">
                  <a:extLst>
                    <a:ext uri="{9D8B030D-6E8A-4147-A177-3AD203B41FA5}">
                      <a16:colId xmlns:a16="http://schemas.microsoft.com/office/drawing/2014/main" val="300120475"/>
                    </a:ext>
                  </a:extLst>
                </a:gridCol>
              </a:tblGrid>
              <a:tr h="269276">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14367" rtl="0" eaLnBrk="1" latinLnBrk="0" hangingPunct="1"/>
                      <a:r>
                        <a:rPr lang="en-US" sz="1000" b="0" kern="1200">
                          <a:solidFill>
                            <a:schemeClr val="bg1"/>
                          </a:solidFill>
                          <a:latin typeface="+mj-lt"/>
                          <a:ea typeface="Segoe UI Black" panose="020B0A02040204020203" pitchFamily="34" charset="0"/>
                          <a:cs typeface="Segoe UI" panose="020B0502040204020203" pitchFamily="34" charset="0"/>
                        </a:rPr>
                        <a:t>SAP Plant Maintenance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31659569"/>
                  </a:ext>
                </a:extLst>
              </a:tr>
              <a:tr h="30917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Equipment (EQUI)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3529474"/>
                  </a:ext>
                </a:extLst>
              </a:tr>
              <a:tr h="309178">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Segoe UI Black" panose="020B0A02040204020203" pitchFamily="34" charset="0"/>
                          <a:cs typeface="Segoe UI" panose="020B0502040204020203" pitchFamily="34" charset="0"/>
                        </a:rPr>
                        <a:t>Functional Location (IFLOT)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6043378"/>
                  </a:ext>
                </a:extLst>
              </a:tr>
            </a:tbl>
          </a:graphicData>
        </a:graphic>
      </p:graphicFrame>
      <p:cxnSp>
        <p:nvCxnSpPr>
          <p:cNvPr id="52" name="Straight Arrow Connector 51">
            <a:extLst>
              <a:ext uri="{FF2B5EF4-FFF2-40B4-BE49-F238E27FC236}">
                <a16:creationId xmlns:a16="http://schemas.microsoft.com/office/drawing/2014/main" id="{5B9A6EDE-69B9-46D1-A428-3E9EA10C1DB7}"/>
              </a:ext>
            </a:extLst>
          </p:cNvPr>
          <p:cNvCxnSpPr>
            <a:cxnSpLocks/>
          </p:cNvCxnSpPr>
          <p:nvPr/>
        </p:nvCxnSpPr>
        <p:spPr>
          <a:xfrm flipV="1">
            <a:off x="10217350" y="2552243"/>
            <a:ext cx="0" cy="537147"/>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114C3D4-DF1A-4F5D-89E3-BAA4B41EC1BA}"/>
              </a:ext>
            </a:extLst>
          </p:cNvPr>
          <p:cNvCxnSpPr>
            <a:cxnSpLocks/>
          </p:cNvCxnSpPr>
          <p:nvPr/>
        </p:nvCxnSpPr>
        <p:spPr>
          <a:xfrm>
            <a:off x="8725990" y="1730726"/>
            <a:ext cx="72759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FF4BA015-109B-41A5-ABC8-CA570F8A9A27}"/>
              </a:ext>
            </a:extLst>
          </p:cNvPr>
          <p:cNvCxnSpPr>
            <a:cxnSpLocks/>
            <a:stCxn id="5" idx="2"/>
            <a:endCxn id="40" idx="2"/>
          </p:cNvCxnSpPr>
          <p:nvPr/>
        </p:nvCxnSpPr>
        <p:spPr>
          <a:xfrm rot="5400000">
            <a:off x="6947864" y="2386288"/>
            <a:ext cx="980735" cy="5558231"/>
          </a:xfrm>
          <a:prstGeom prst="bentConnector3">
            <a:avLst>
              <a:gd name="adj1" fmla="val 119488"/>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BF447ADF-DFCD-456F-8A5B-1AE495037FBB}"/>
              </a:ext>
            </a:extLst>
          </p:cNvPr>
          <p:cNvCxnSpPr>
            <a:cxnSpLocks/>
            <a:stCxn id="51" idx="0"/>
            <a:endCxn id="41" idx="0"/>
          </p:cNvCxnSpPr>
          <p:nvPr/>
        </p:nvCxnSpPr>
        <p:spPr>
          <a:xfrm rot="16200000" flipV="1">
            <a:off x="7449866" y="-1238471"/>
            <a:ext cx="12700" cy="5578704"/>
          </a:xfrm>
          <a:prstGeom prst="bentConnector3">
            <a:avLst>
              <a:gd name="adj1" fmla="val 1800000"/>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EDFE6C-B6FA-4D0A-A593-EE9BE203CDF7}"/>
              </a:ext>
            </a:extLst>
          </p:cNvPr>
          <p:cNvSpPr txBox="1"/>
          <p:nvPr/>
        </p:nvSpPr>
        <p:spPr>
          <a:xfrm>
            <a:off x="5816628" y="6150861"/>
            <a:ext cx="6007863" cy="461665"/>
          </a:xfrm>
          <a:prstGeom prst="rect">
            <a:avLst/>
          </a:prstGeom>
          <a:noFill/>
        </p:spPr>
        <p:txBody>
          <a:bodyPr wrap="none" rtlCol="0">
            <a:spAutoFit/>
          </a:bodyPr>
          <a:lstStyle/>
          <a:p>
            <a:r>
              <a:rPr lang="en-US" sz="1200" b="1">
                <a:solidFill>
                  <a:schemeClr val="tx1">
                    <a:lumMod val="50000"/>
                    <a:lumOff val="50000"/>
                  </a:schemeClr>
                </a:solidFill>
              </a:rPr>
              <a:t>NOTE</a:t>
            </a:r>
            <a:r>
              <a:rPr lang="en-US" sz="1200">
                <a:solidFill>
                  <a:schemeClr val="tx1">
                    <a:lumMod val="50000"/>
                    <a:lumOff val="50000"/>
                  </a:schemeClr>
                </a:solidFill>
              </a:rPr>
              <a:t>: This is a representation of corresponding LEADING business entities in each system.</a:t>
            </a:r>
          </a:p>
          <a:p>
            <a:r>
              <a:rPr lang="en-US" sz="1200">
                <a:solidFill>
                  <a:schemeClr val="tx1">
                    <a:lumMod val="50000"/>
                    <a:lumOff val="50000"/>
                  </a:schemeClr>
                </a:solidFill>
              </a:rPr>
              <a:t>Not all objects need full synchronization and differs based on project requirements.</a:t>
            </a:r>
          </a:p>
        </p:txBody>
      </p:sp>
      <p:graphicFrame>
        <p:nvGraphicFramePr>
          <p:cNvPr id="5" name="Table 4">
            <a:extLst>
              <a:ext uri="{FF2B5EF4-FFF2-40B4-BE49-F238E27FC236}">
                <a16:creationId xmlns:a16="http://schemas.microsoft.com/office/drawing/2014/main" id="{65744F71-B2CB-4EED-B7FB-3736E240A4B0}"/>
              </a:ext>
            </a:extLst>
          </p:cNvPr>
          <p:cNvGraphicFramePr>
            <a:graphicFrameLocks noGrp="1"/>
          </p:cNvGraphicFramePr>
          <p:nvPr/>
        </p:nvGraphicFramePr>
        <p:xfrm>
          <a:off x="9405008" y="4056191"/>
          <a:ext cx="1624677" cy="618845"/>
        </p:xfrm>
        <a:graphic>
          <a:graphicData uri="http://schemas.openxmlformats.org/drawingml/2006/table">
            <a:tbl>
              <a:tblPr firstRow="1" bandRow="1"/>
              <a:tblGrid>
                <a:gridCol w="1624677">
                  <a:extLst>
                    <a:ext uri="{9D8B030D-6E8A-4147-A177-3AD203B41FA5}">
                      <a16:colId xmlns:a16="http://schemas.microsoft.com/office/drawing/2014/main" val="1801237912"/>
                    </a:ext>
                  </a:extLst>
                </a:gridCol>
              </a:tblGrid>
              <a:tr h="339370">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Installation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83020552"/>
                  </a:ext>
                </a:extLst>
              </a:tr>
              <a:tr h="279475">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en-US" sz="1000" b="0" kern="1200">
                          <a:solidFill>
                            <a:schemeClr val="tx1"/>
                          </a:solidFill>
                          <a:latin typeface="+mn-lt"/>
                          <a:ea typeface="+mn-ea"/>
                          <a:cs typeface="Segoe UI" panose="020B0502040204020203" pitchFamily="34" charset="0"/>
                        </a:rPr>
                        <a:t>Device Inspection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7669333"/>
                  </a:ext>
                </a:extLst>
              </a:tr>
            </a:tbl>
          </a:graphicData>
        </a:graphic>
      </p:graphicFrame>
      <p:cxnSp>
        <p:nvCxnSpPr>
          <p:cNvPr id="10" name="Straight Connector 9">
            <a:extLst>
              <a:ext uri="{FF2B5EF4-FFF2-40B4-BE49-F238E27FC236}">
                <a16:creationId xmlns:a16="http://schemas.microsoft.com/office/drawing/2014/main" id="{472A4302-FE35-48FE-9433-F70FDFE665F2}"/>
              </a:ext>
            </a:extLst>
          </p:cNvPr>
          <p:cNvCxnSpPr/>
          <p:nvPr/>
        </p:nvCxnSpPr>
        <p:spPr>
          <a:xfrm>
            <a:off x="10780924" y="5305264"/>
            <a:ext cx="700318" cy="0"/>
          </a:xfrm>
          <a:prstGeom prst="line">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FEBD13C-36C4-4D4B-9533-74FA0010FA47}"/>
              </a:ext>
            </a:extLst>
          </p:cNvPr>
          <p:cNvSpPr txBox="1"/>
          <p:nvPr/>
        </p:nvSpPr>
        <p:spPr>
          <a:xfrm>
            <a:off x="10685865" y="5286440"/>
            <a:ext cx="1091325" cy="369332"/>
          </a:xfrm>
          <a:prstGeom prst="rect">
            <a:avLst/>
          </a:prstGeom>
          <a:noFill/>
        </p:spPr>
        <p:txBody>
          <a:bodyPr wrap="square" rtlCol="0">
            <a:spAutoFit/>
          </a:bodyPr>
          <a:lstStyle/>
          <a:p>
            <a:r>
              <a:rPr lang="en-US" sz="900"/>
              <a:t>Internal Entities </a:t>
            </a:r>
          </a:p>
          <a:p>
            <a:r>
              <a:rPr lang="en-US" sz="900"/>
              <a:t>Relationship in SAP</a:t>
            </a:r>
          </a:p>
        </p:txBody>
      </p:sp>
    </p:spTree>
    <p:extLst>
      <p:ext uri="{BB962C8B-B14F-4D97-AF65-F5344CB8AC3E}">
        <p14:creationId xmlns:p14="http://schemas.microsoft.com/office/powerpoint/2010/main" val="14206678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C94B23F-F87F-4B44-81FC-FABCE5545346}"/>
              </a:ext>
            </a:extLst>
          </p:cNvPr>
          <p:cNvGrpSpPr/>
          <p:nvPr/>
        </p:nvGrpSpPr>
        <p:grpSpPr>
          <a:xfrm>
            <a:off x="6268512" y="950751"/>
            <a:ext cx="5823284" cy="5590512"/>
            <a:chOff x="559629" y="1024327"/>
            <a:chExt cx="3534999" cy="5373973"/>
          </a:xfrm>
        </p:grpSpPr>
        <p:sp>
          <p:nvSpPr>
            <p:cNvPr id="3" name="Rectangle 2">
              <a:extLst>
                <a:ext uri="{FF2B5EF4-FFF2-40B4-BE49-F238E27FC236}">
                  <a16:creationId xmlns:a16="http://schemas.microsoft.com/office/drawing/2014/main" id="{3C6A2496-05B1-4A97-885C-17C42D65DBA2}"/>
                </a:ext>
              </a:extLst>
            </p:cNvPr>
            <p:cNvSpPr/>
            <p:nvPr/>
          </p:nvSpPr>
          <p:spPr>
            <a:xfrm>
              <a:off x="559629" y="1024327"/>
              <a:ext cx="3534999" cy="5373973"/>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r>
                <a:rPr lang="en-US" b="1">
                  <a:solidFill>
                    <a:schemeClr val="tx1"/>
                  </a:solidFill>
                </a:rPr>
                <a:t>SAP R/3, ECC, S4HANA</a:t>
              </a:r>
            </a:p>
          </p:txBody>
        </p:sp>
        <p:sp>
          <p:nvSpPr>
            <p:cNvPr id="4" name="Rectangle 3">
              <a:extLst>
                <a:ext uri="{FF2B5EF4-FFF2-40B4-BE49-F238E27FC236}">
                  <a16:creationId xmlns:a16="http://schemas.microsoft.com/office/drawing/2014/main" id="{97370D0F-2D73-4241-A32E-A16655E65B6A}"/>
                </a:ext>
              </a:extLst>
            </p:cNvPr>
            <p:cNvSpPr/>
            <p:nvPr/>
          </p:nvSpPr>
          <p:spPr>
            <a:xfrm>
              <a:off x="2555925" y="2994905"/>
              <a:ext cx="1231274" cy="77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Master Data Management</a:t>
              </a:r>
            </a:p>
          </p:txBody>
        </p:sp>
        <p:sp>
          <p:nvSpPr>
            <p:cNvPr id="10" name="Rectangle 9">
              <a:extLst>
                <a:ext uri="{FF2B5EF4-FFF2-40B4-BE49-F238E27FC236}">
                  <a16:creationId xmlns:a16="http://schemas.microsoft.com/office/drawing/2014/main" id="{1DA22D2B-3D9E-4E43-881E-8F38264D76A1}"/>
                </a:ext>
              </a:extLst>
            </p:cNvPr>
            <p:cNvSpPr/>
            <p:nvPr/>
          </p:nvSpPr>
          <p:spPr>
            <a:xfrm>
              <a:off x="836343" y="2994905"/>
              <a:ext cx="1341555" cy="774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Device Data Management</a:t>
              </a:r>
            </a:p>
          </p:txBody>
        </p:sp>
      </p:grpSp>
      <p:sp>
        <p:nvSpPr>
          <p:cNvPr id="124" name="Rectangle: Rounded Corners 123">
            <a:extLst>
              <a:ext uri="{FF2B5EF4-FFF2-40B4-BE49-F238E27FC236}">
                <a16:creationId xmlns:a16="http://schemas.microsoft.com/office/drawing/2014/main" id="{2B58D813-5F0B-4404-A41D-9A65582D778C}"/>
              </a:ext>
            </a:extLst>
          </p:cNvPr>
          <p:cNvSpPr/>
          <p:nvPr/>
        </p:nvSpPr>
        <p:spPr>
          <a:xfrm>
            <a:off x="6508737" y="1415372"/>
            <a:ext cx="5302284" cy="3686116"/>
          </a:xfrm>
          <a:prstGeom prst="roundRect">
            <a:avLst/>
          </a:prstGeom>
          <a:solidFill>
            <a:schemeClr val="bg2">
              <a:alpha val="31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6">
            <a:extLst>
              <a:ext uri="{FF2B5EF4-FFF2-40B4-BE49-F238E27FC236}">
                <a16:creationId xmlns:a16="http://schemas.microsoft.com/office/drawing/2014/main" id="{2718D3EF-1CE9-4433-A5EE-AD2C7C8E272D}"/>
              </a:ext>
            </a:extLst>
          </p:cNvPr>
          <p:cNvSpPr txBox="1">
            <a:spLocks noGrp="1"/>
          </p:cNvSpPr>
          <p:nvPr>
            <p:ph type="title"/>
          </p:nvPr>
        </p:nvSpPr>
        <p:spPr>
          <a:xfrm>
            <a:off x="82332" y="93066"/>
            <a:ext cx="11603085" cy="722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3600" b="1">
                <a:solidFill>
                  <a:prstClr val="black"/>
                </a:solidFill>
                <a:latin typeface="Segoe UI Semibold" panose="020B0702040204020203" pitchFamily="34" charset="0"/>
                <a:cs typeface="Segoe UI Semibold" panose="020B0702040204020203" pitchFamily="34" charset="0"/>
              </a:rPr>
              <a:t> </a:t>
            </a:r>
            <a:r>
              <a:rPr lang="en-US" sz="3200" b="1">
                <a:solidFill>
                  <a:prstClr val="black"/>
                </a:solidFill>
                <a:latin typeface="Segoe UI Semibold" panose="020B0702040204020203" pitchFamily="34" charset="0"/>
                <a:cs typeface="Segoe UI Semibold" panose="020B0702040204020203" pitchFamily="34" charset="0"/>
              </a:rPr>
              <a:t>Reference Process Flow - Meter to Cash</a:t>
            </a:r>
            <a:endParaRPr kumimoji="0" lang="en-US" sz="3200" b="1" i="0" u="none" strike="noStrike" kern="120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55C697D6-B624-45DE-B0F2-D9BA4F029198}"/>
              </a:ext>
            </a:extLst>
          </p:cNvPr>
          <p:cNvSpPr/>
          <p:nvPr/>
        </p:nvSpPr>
        <p:spPr>
          <a:xfrm>
            <a:off x="1815338" y="978743"/>
            <a:ext cx="3986184" cy="56054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a:solidFill>
                  <a:schemeClr val="tx1"/>
                </a:solidFill>
              </a:rPr>
              <a:t>Dynamics</a:t>
            </a:r>
          </a:p>
        </p:txBody>
      </p:sp>
      <p:sp>
        <p:nvSpPr>
          <p:cNvPr id="9" name="Rectangle 8">
            <a:extLst>
              <a:ext uri="{FF2B5EF4-FFF2-40B4-BE49-F238E27FC236}">
                <a16:creationId xmlns:a16="http://schemas.microsoft.com/office/drawing/2014/main" id="{C60A38E7-153A-43AF-87D1-52C82370A4EE}"/>
              </a:ext>
            </a:extLst>
          </p:cNvPr>
          <p:cNvSpPr/>
          <p:nvPr/>
        </p:nvSpPr>
        <p:spPr>
          <a:xfrm>
            <a:off x="2116537" y="1740134"/>
            <a:ext cx="1660984" cy="6820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   Customer Service</a:t>
            </a:r>
          </a:p>
        </p:txBody>
      </p:sp>
      <p:pic>
        <p:nvPicPr>
          <p:cNvPr id="16" name="Graphic 15" descr="User">
            <a:extLst>
              <a:ext uri="{FF2B5EF4-FFF2-40B4-BE49-F238E27FC236}">
                <a16:creationId xmlns:a16="http://schemas.microsoft.com/office/drawing/2014/main" id="{2AC1D15E-806D-43BE-82A2-5C72D0C9B1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327" y="1692361"/>
            <a:ext cx="776994" cy="776994"/>
          </a:xfrm>
          <a:prstGeom prst="rect">
            <a:avLst/>
          </a:prstGeom>
        </p:spPr>
      </p:pic>
      <p:sp>
        <p:nvSpPr>
          <p:cNvPr id="17" name="TextBox 16">
            <a:extLst>
              <a:ext uri="{FF2B5EF4-FFF2-40B4-BE49-F238E27FC236}">
                <a16:creationId xmlns:a16="http://schemas.microsoft.com/office/drawing/2014/main" id="{A14AE3D4-E805-4AAC-AF7B-EF13D466CED0}"/>
              </a:ext>
            </a:extLst>
          </p:cNvPr>
          <p:cNvSpPr txBox="1"/>
          <p:nvPr/>
        </p:nvSpPr>
        <p:spPr>
          <a:xfrm>
            <a:off x="120679" y="2390614"/>
            <a:ext cx="1143262" cy="369332"/>
          </a:xfrm>
          <a:prstGeom prst="rect">
            <a:avLst/>
          </a:prstGeom>
          <a:noFill/>
        </p:spPr>
        <p:txBody>
          <a:bodyPr wrap="none" rtlCol="0">
            <a:spAutoFit/>
          </a:bodyPr>
          <a:lstStyle/>
          <a:p>
            <a:r>
              <a:rPr lang="en-US"/>
              <a:t>Consumer</a:t>
            </a:r>
          </a:p>
        </p:txBody>
      </p:sp>
      <p:pic>
        <p:nvPicPr>
          <p:cNvPr id="19" name="Graphic 18" descr="House">
            <a:extLst>
              <a:ext uri="{FF2B5EF4-FFF2-40B4-BE49-F238E27FC236}">
                <a16:creationId xmlns:a16="http://schemas.microsoft.com/office/drawing/2014/main" id="{0510D92B-3035-4979-A2E4-C3B1523829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117" y="2640987"/>
            <a:ext cx="914400" cy="914400"/>
          </a:xfrm>
          <a:prstGeom prst="rect">
            <a:avLst/>
          </a:prstGeom>
        </p:spPr>
      </p:pic>
      <p:sp>
        <p:nvSpPr>
          <p:cNvPr id="20" name="TextBox 19">
            <a:extLst>
              <a:ext uri="{FF2B5EF4-FFF2-40B4-BE49-F238E27FC236}">
                <a16:creationId xmlns:a16="http://schemas.microsoft.com/office/drawing/2014/main" id="{679712E7-162E-4537-89D2-47652FFF509D}"/>
              </a:ext>
            </a:extLst>
          </p:cNvPr>
          <p:cNvSpPr txBox="1"/>
          <p:nvPr/>
        </p:nvSpPr>
        <p:spPr>
          <a:xfrm>
            <a:off x="85214" y="3665319"/>
            <a:ext cx="1223925" cy="369332"/>
          </a:xfrm>
          <a:prstGeom prst="rect">
            <a:avLst/>
          </a:prstGeom>
          <a:noFill/>
        </p:spPr>
        <p:txBody>
          <a:bodyPr wrap="none" rtlCol="0">
            <a:spAutoFit/>
          </a:bodyPr>
          <a:lstStyle/>
          <a:p>
            <a:r>
              <a:rPr lang="en-US"/>
              <a:t>Installation</a:t>
            </a:r>
          </a:p>
        </p:txBody>
      </p:sp>
      <p:sp>
        <p:nvSpPr>
          <p:cNvPr id="21" name="Rectangle 20">
            <a:extLst>
              <a:ext uri="{FF2B5EF4-FFF2-40B4-BE49-F238E27FC236}">
                <a16:creationId xmlns:a16="http://schemas.microsoft.com/office/drawing/2014/main" id="{563DD828-412A-42E5-B26A-BDB5EDC8AD34}"/>
              </a:ext>
            </a:extLst>
          </p:cNvPr>
          <p:cNvSpPr/>
          <p:nvPr/>
        </p:nvSpPr>
        <p:spPr>
          <a:xfrm>
            <a:off x="3193036" y="2734946"/>
            <a:ext cx="1577032" cy="779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Field Operations</a:t>
            </a:r>
          </a:p>
        </p:txBody>
      </p:sp>
      <p:sp>
        <p:nvSpPr>
          <p:cNvPr id="26" name="Rectangle 25">
            <a:extLst>
              <a:ext uri="{FF2B5EF4-FFF2-40B4-BE49-F238E27FC236}">
                <a16:creationId xmlns:a16="http://schemas.microsoft.com/office/drawing/2014/main" id="{04EF15E6-F2F2-4177-AE6F-B5CE66AA3C43}"/>
              </a:ext>
            </a:extLst>
          </p:cNvPr>
          <p:cNvSpPr/>
          <p:nvPr/>
        </p:nvSpPr>
        <p:spPr>
          <a:xfrm>
            <a:off x="6731773" y="5513169"/>
            <a:ext cx="2217539" cy="774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Billing</a:t>
            </a:r>
          </a:p>
        </p:txBody>
      </p:sp>
      <p:sp>
        <p:nvSpPr>
          <p:cNvPr id="29" name="Rectangle 28">
            <a:extLst>
              <a:ext uri="{FF2B5EF4-FFF2-40B4-BE49-F238E27FC236}">
                <a16:creationId xmlns:a16="http://schemas.microsoft.com/office/drawing/2014/main" id="{E94771BA-EF76-42C8-8C49-963700B3EFAE}"/>
              </a:ext>
            </a:extLst>
          </p:cNvPr>
          <p:cNvSpPr/>
          <p:nvPr/>
        </p:nvSpPr>
        <p:spPr>
          <a:xfrm>
            <a:off x="2858287" y="4021900"/>
            <a:ext cx="2255203" cy="779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Analytics &amp; Preventive Maintenance </a:t>
            </a:r>
          </a:p>
        </p:txBody>
      </p:sp>
      <p:sp>
        <p:nvSpPr>
          <p:cNvPr id="30" name="Rectangle 29">
            <a:extLst>
              <a:ext uri="{FF2B5EF4-FFF2-40B4-BE49-F238E27FC236}">
                <a16:creationId xmlns:a16="http://schemas.microsoft.com/office/drawing/2014/main" id="{CBECE365-319F-4A3E-A6B8-E06CA43669E8}"/>
              </a:ext>
            </a:extLst>
          </p:cNvPr>
          <p:cNvSpPr/>
          <p:nvPr/>
        </p:nvSpPr>
        <p:spPr>
          <a:xfrm>
            <a:off x="9047221" y="5517454"/>
            <a:ext cx="2486199" cy="774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Credits &amp; Collection</a:t>
            </a:r>
          </a:p>
        </p:txBody>
      </p:sp>
      <p:cxnSp>
        <p:nvCxnSpPr>
          <p:cNvPr id="36" name="Connector: Elbow 35">
            <a:extLst>
              <a:ext uri="{FF2B5EF4-FFF2-40B4-BE49-F238E27FC236}">
                <a16:creationId xmlns:a16="http://schemas.microsoft.com/office/drawing/2014/main" id="{3F097680-838B-4A20-A5BB-7186C4D8873C}"/>
              </a:ext>
            </a:extLst>
          </p:cNvPr>
          <p:cNvCxnSpPr>
            <a:cxnSpLocks/>
            <a:stCxn id="10" idx="2"/>
            <a:endCxn id="29" idx="3"/>
          </p:cNvCxnSpPr>
          <p:nvPr/>
        </p:nvCxnSpPr>
        <p:spPr>
          <a:xfrm rot="5400000">
            <a:off x="6168968" y="2751277"/>
            <a:ext cx="604890" cy="271584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grpSp>
        <p:nvGrpSpPr>
          <p:cNvPr id="62" name="Group 61">
            <a:extLst>
              <a:ext uri="{FF2B5EF4-FFF2-40B4-BE49-F238E27FC236}">
                <a16:creationId xmlns:a16="http://schemas.microsoft.com/office/drawing/2014/main" id="{FC1FC777-E36E-4F30-97F7-F62C1CF5463C}"/>
              </a:ext>
            </a:extLst>
          </p:cNvPr>
          <p:cNvGrpSpPr/>
          <p:nvPr/>
        </p:nvGrpSpPr>
        <p:grpSpPr>
          <a:xfrm>
            <a:off x="3778337" y="1593989"/>
            <a:ext cx="991731" cy="1032196"/>
            <a:chOff x="4798337" y="978105"/>
            <a:chExt cx="991731" cy="1032196"/>
          </a:xfrm>
        </p:grpSpPr>
        <p:sp>
          <p:nvSpPr>
            <p:cNvPr id="63" name="Rectangle: Rounded Corners 62">
              <a:extLst>
                <a:ext uri="{FF2B5EF4-FFF2-40B4-BE49-F238E27FC236}">
                  <a16:creationId xmlns:a16="http://schemas.microsoft.com/office/drawing/2014/main" id="{45C50999-4E82-47F4-A0C1-08C86D848878}"/>
                </a:ext>
              </a:extLst>
            </p:cNvPr>
            <p:cNvSpPr/>
            <p:nvPr/>
          </p:nvSpPr>
          <p:spPr>
            <a:xfrm>
              <a:off x="4798337" y="978105"/>
              <a:ext cx="991731" cy="103219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4" name="Rectangle: Rounded Corners 4">
              <a:extLst>
                <a:ext uri="{FF2B5EF4-FFF2-40B4-BE49-F238E27FC236}">
                  <a16:creationId xmlns:a16="http://schemas.microsoft.com/office/drawing/2014/main" id="{0611AE99-A746-4DDF-BD33-CDA0BFBF93BF}"/>
                </a:ext>
              </a:extLst>
            </p:cNvPr>
            <p:cNvSpPr txBox="1"/>
            <p:nvPr/>
          </p:nvSpPr>
          <p:spPr>
            <a:xfrm>
              <a:off x="4826901" y="1026041"/>
              <a:ext cx="920903" cy="920970"/>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a:t>Accounts</a:t>
              </a:r>
            </a:p>
            <a:p>
              <a:pPr marL="57150" lvl="1" indent="-57150" algn="l" defTabSz="400050">
                <a:lnSpc>
                  <a:spcPct val="90000"/>
                </a:lnSpc>
                <a:spcBef>
                  <a:spcPct val="0"/>
                </a:spcBef>
                <a:spcAft>
                  <a:spcPct val="15000"/>
                </a:spcAft>
                <a:buChar char="•"/>
              </a:pPr>
              <a:r>
                <a:rPr lang="en-US" sz="900" kern="1200"/>
                <a:t>Service Tickets</a:t>
              </a:r>
            </a:p>
            <a:p>
              <a:pPr marL="57150" lvl="1" indent="-57150" algn="l" defTabSz="400050">
                <a:lnSpc>
                  <a:spcPct val="90000"/>
                </a:lnSpc>
                <a:spcBef>
                  <a:spcPct val="0"/>
                </a:spcBef>
                <a:spcAft>
                  <a:spcPct val="15000"/>
                </a:spcAft>
                <a:buChar char="•"/>
              </a:pPr>
              <a:r>
                <a:rPr lang="en-US" sz="900" kern="1200"/>
                <a:t>Self-Service</a:t>
              </a:r>
            </a:p>
            <a:p>
              <a:pPr marL="57150" lvl="1" indent="-57150" algn="l" defTabSz="400050">
                <a:lnSpc>
                  <a:spcPct val="90000"/>
                </a:lnSpc>
                <a:spcBef>
                  <a:spcPct val="0"/>
                </a:spcBef>
                <a:spcAft>
                  <a:spcPct val="15000"/>
                </a:spcAft>
                <a:buChar char="•"/>
              </a:pPr>
              <a:r>
                <a:rPr lang="en-US" sz="900"/>
                <a:t>Maintenance requests</a:t>
              </a:r>
              <a:endParaRPr lang="en-US" sz="900" kern="1200"/>
            </a:p>
          </p:txBody>
        </p:sp>
      </p:grpSp>
      <p:sp>
        <p:nvSpPr>
          <p:cNvPr id="65" name="Rectangle 64" descr="Call center">
            <a:extLst>
              <a:ext uri="{FF2B5EF4-FFF2-40B4-BE49-F238E27FC236}">
                <a16:creationId xmlns:a16="http://schemas.microsoft.com/office/drawing/2014/main" id="{93092AE2-B525-469C-8440-3BAC25C2D370}"/>
              </a:ext>
            </a:extLst>
          </p:cNvPr>
          <p:cNvSpPr/>
          <p:nvPr/>
        </p:nvSpPr>
        <p:spPr>
          <a:xfrm>
            <a:off x="2147197" y="1755437"/>
            <a:ext cx="319865" cy="37805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cxnSp>
        <p:nvCxnSpPr>
          <p:cNvPr id="67" name="Straight Arrow Connector 66">
            <a:extLst>
              <a:ext uri="{FF2B5EF4-FFF2-40B4-BE49-F238E27FC236}">
                <a16:creationId xmlns:a16="http://schemas.microsoft.com/office/drawing/2014/main" id="{75E9115E-59E2-452A-A92F-8C856C2587E8}"/>
              </a:ext>
            </a:extLst>
          </p:cNvPr>
          <p:cNvCxnSpPr>
            <a:cxnSpLocks/>
            <a:stCxn id="63" idx="3"/>
          </p:cNvCxnSpPr>
          <p:nvPr/>
        </p:nvCxnSpPr>
        <p:spPr>
          <a:xfrm>
            <a:off x="4770068" y="2110087"/>
            <a:ext cx="1703494" cy="0"/>
          </a:xfrm>
          <a:prstGeom prst="straightConnector1">
            <a:avLst/>
          </a:prstGeom>
          <a:ln w="9525" cap="flat" cmpd="sng" algn="ctr">
            <a:solidFill>
              <a:schemeClr val="dk1"/>
            </a:solidFill>
            <a:prstDash val="dash"/>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70" name="Group 69">
            <a:extLst>
              <a:ext uri="{FF2B5EF4-FFF2-40B4-BE49-F238E27FC236}">
                <a16:creationId xmlns:a16="http://schemas.microsoft.com/office/drawing/2014/main" id="{204B178F-8C45-4901-9087-734F32D9AE00}"/>
              </a:ext>
            </a:extLst>
          </p:cNvPr>
          <p:cNvGrpSpPr/>
          <p:nvPr/>
        </p:nvGrpSpPr>
        <p:grpSpPr>
          <a:xfrm>
            <a:off x="7936983" y="3795644"/>
            <a:ext cx="1189938" cy="1088682"/>
            <a:chOff x="627636" y="2228529"/>
            <a:chExt cx="991731" cy="1032196"/>
          </a:xfrm>
        </p:grpSpPr>
        <p:sp>
          <p:nvSpPr>
            <p:cNvPr id="71" name="Rectangle: Rounded Corners 70">
              <a:extLst>
                <a:ext uri="{FF2B5EF4-FFF2-40B4-BE49-F238E27FC236}">
                  <a16:creationId xmlns:a16="http://schemas.microsoft.com/office/drawing/2014/main" id="{D8BA82AC-7535-4E56-BD46-5D4CFCE60D54}"/>
                </a:ext>
              </a:extLst>
            </p:cNvPr>
            <p:cNvSpPr/>
            <p:nvPr/>
          </p:nvSpPr>
          <p:spPr>
            <a:xfrm>
              <a:off x="627636" y="2228529"/>
              <a:ext cx="991731" cy="1032196"/>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72" name="Rectangle: Rounded Corners 4">
              <a:extLst>
                <a:ext uri="{FF2B5EF4-FFF2-40B4-BE49-F238E27FC236}">
                  <a16:creationId xmlns:a16="http://schemas.microsoft.com/office/drawing/2014/main" id="{36A3AD30-4325-4D1F-B08F-7F162515963D}"/>
                </a:ext>
              </a:extLst>
            </p:cNvPr>
            <p:cNvSpPr txBox="1"/>
            <p:nvPr/>
          </p:nvSpPr>
          <p:spPr>
            <a:xfrm>
              <a:off x="656683" y="2267010"/>
              <a:ext cx="933637" cy="974102"/>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a:t>Smart Meter</a:t>
              </a:r>
            </a:p>
            <a:p>
              <a:pPr marL="57150" lvl="1" indent="-57150" algn="l" defTabSz="400050">
                <a:lnSpc>
                  <a:spcPct val="90000"/>
                </a:lnSpc>
                <a:spcBef>
                  <a:spcPct val="0"/>
                </a:spcBef>
                <a:spcAft>
                  <a:spcPct val="15000"/>
                </a:spcAft>
                <a:buChar char="•"/>
              </a:pPr>
              <a:r>
                <a:rPr lang="en-US" sz="900" kern="1200"/>
                <a:t>Meter Reading</a:t>
              </a:r>
            </a:p>
            <a:p>
              <a:pPr marL="57150" lvl="1" indent="-57150" algn="l" defTabSz="400050">
                <a:lnSpc>
                  <a:spcPct val="90000"/>
                </a:lnSpc>
                <a:spcBef>
                  <a:spcPct val="0"/>
                </a:spcBef>
                <a:spcAft>
                  <a:spcPct val="15000"/>
                </a:spcAft>
                <a:buChar char="•"/>
              </a:pPr>
              <a:r>
                <a:rPr lang="en-US" sz="900" kern="1200"/>
                <a:t>Data Validation</a:t>
              </a:r>
            </a:p>
            <a:p>
              <a:pPr marL="57150" lvl="1" indent="-57150" algn="l" defTabSz="400050">
                <a:lnSpc>
                  <a:spcPct val="90000"/>
                </a:lnSpc>
                <a:spcBef>
                  <a:spcPct val="0"/>
                </a:spcBef>
                <a:spcAft>
                  <a:spcPct val="15000"/>
                </a:spcAft>
                <a:buChar char="•"/>
              </a:pPr>
              <a:r>
                <a:rPr lang="en-US" sz="900" kern="1200"/>
                <a:t>Exception Management </a:t>
              </a:r>
            </a:p>
            <a:p>
              <a:pPr marL="57150" lvl="1" indent="-57150" algn="l" defTabSz="400050">
                <a:lnSpc>
                  <a:spcPct val="90000"/>
                </a:lnSpc>
                <a:spcBef>
                  <a:spcPct val="0"/>
                </a:spcBef>
                <a:spcAft>
                  <a:spcPct val="15000"/>
                </a:spcAft>
                <a:buChar char="•"/>
              </a:pPr>
              <a:r>
                <a:rPr lang="en-US" sz="900"/>
                <a:t>Installation</a:t>
              </a:r>
            </a:p>
            <a:p>
              <a:pPr marL="57150" lvl="1" indent="-57150" algn="l" defTabSz="400050">
                <a:lnSpc>
                  <a:spcPct val="90000"/>
                </a:lnSpc>
                <a:spcBef>
                  <a:spcPct val="0"/>
                </a:spcBef>
                <a:spcAft>
                  <a:spcPct val="15000"/>
                </a:spcAft>
                <a:buChar char="•"/>
              </a:pPr>
              <a:r>
                <a:rPr lang="en-US" sz="900" kern="1200"/>
                <a:t>Inspection</a:t>
              </a:r>
            </a:p>
          </p:txBody>
        </p:sp>
      </p:grpSp>
      <p:sp>
        <p:nvSpPr>
          <p:cNvPr id="74" name="Rectangle 73" descr="Gauge">
            <a:extLst>
              <a:ext uri="{FF2B5EF4-FFF2-40B4-BE49-F238E27FC236}">
                <a16:creationId xmlns:a16="http://schemas.microsoft.com/office/drawing/2014/main" id="{CF195766-7179-486B-B13D-A5B0CB4A51DB}"/>
              </a:ext>
            </a:extLst>
          </p:cNvPr>
          <p:cNvSpPr/>
          <p:nvPr/>
        </p:nvSpPr>
        <p:spPr>
          <a:xfrm>
            <a:off x="6808270" y="3083413"/>
            <a:ext cx="273665" cy="345587"/>
          </a:xfrm>
          <a:prstGeom prst="rect">
            <a:avLst/>
          </a:prstGeom>
          <a:blipFill>
            <a:blip r:embed="rId9">
              <a:biLevel thresh="75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83" name="Group 82">
            <a:extLst>
              <a:ext uri="{FF2B5EF4-FFF2-40B4-BE49-F238E27FC236}">
                <a16:creationId xmlns:a16="http://schemas.microsoft.com/office/drawing/2014/main" id="{30700309-B2B3-4167-A7E0-AC59902911B8}"/>
              </a:ext>
            </a:extLst>
          </p:cNvPr>
          <p:cNvGrpSpPr/>
          <p:nvPr/>
        </p:nvGrpSpPr>
        <p:grpSpPr>
          <a:xfrm>
            <a:off x="2194743" y="2637156"/>
            <a:ext cx="991731" cy="929274"/>
            <a:chOff x="8121449" y="1114917"/>
            <a:chExt cx="991731" cy="1032196"/>
          </a:xfrm>
        </p:grpSpPr>
        <p:sp>
          <p:nvSpPr>
            <p:cNvPr id="84" name="Rectangle: Rounded Corners 83">
              <a:extLst>
                <a:ext uri="{FF2B5EF4-FFF2-40B4-BE49-F238E27FC236}">
                  <a16:creationId xmlns:a16="http://schemas.microsoft.com/office/drawing/2014/main" id="{8CB169D8-EBFA-41A0-B1CE-6A79C189F18C}"/>
                </a:ext>
              </a:extLst>
            </p:cNvPr>
            <p:cNvSpPr/>
            <p:nvPr/>
          </p:nvSpPr>
          <p:spPr>
            <a:xfrm>
              <a:off x="8121449" y="1114917"/>
              <a:ext cx="991731" cy="103219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5" name="Rectangle: Rounded Corners 4">
              <a:extLst>
                <a:ext uri="{FF2B5EF4-FFF2-40B4-BE49-F238E27FC236}">
                  <a16:creationId xmlns:a16="http://schemas.microsoft.com/office/drawing/2014/main" id="{5B7CF778-6E46-4130-AB1E-86591283FC68}"/>
                </a:ext>
              </a:extLst>
            </p:cNvPr>
            <p:cNvSpPr txBox="1"/>
            <p:nvPr/>
          </p:nvSpPr>
          <p:spPr>
            <a:xfrm>
              <a:off x="8150496" y="1143964"/>
              <a:ext cx="933637" cy="97410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a:t>Scheduling </a:t>
              </a:r>
            </a:p>
            <a:p>
              <a:pPr marL="57150" lvl="1" indent="-57150" algn="l" defTabSz="400050">
                <a:lnSpc>
                  <a:spcPct val="90000"/>
                </a:lnSpc>
                <a:spcBef>
                  <a:spcPct val="0"/>
                </a:spcBef>
                <a:spcAft>
                  <a:spcPct val="15000"/>
                </a:spcAft>
                <a:buChar char="•"/>
              </a:pPr>
              <a:r>
                <a:rPr lang="en-US" sz="900" kern="1200"/>
                <a:t>Routing</a:t>
              </a:r>
            </a:p>
            <a:p>
              <a:pPr marL="57150" lvl="1" indent="-57150" algn="l" defTabSz="400050">
                <a:lnSpc>
                  <a:spcPct val="90000"/>
                </a:lnSpc>
                <a:spcBef>
                  <a:spcPct val="0"/>
                </a:spcBef>
                <a:spcAft>
                  <a:spcPct val="15000"/>
                </a:spcAft>
                <a:buChar char="•"/>
              </a:pPr>
              <a:r>
                <a:rPr lang="en-US" sz="900" kern="1200"/>
                <a:t>Dispatch</a:t>
              </a:r>
            </a:p>
            <a:p>
              <a:pPr marL="57150" lvl="1" indent="-57150" algn="l" defTabSz="400050">
                <a:lnSpc>
                  <a:spcPct val="90000"/>
                </a:lnSpc>
                <a:spcBef>
                  <a:spcPct val="0"/>
                </a:spcBef>
                <a:spcAft>
                  <a:spcPct val="15000"/>
                </a:spcAft>
                <a:buChar char="•"/>
              </a:pPr>
              <a:r>
                <a:rPr lang="en-US" sz="900" kern="1200"/>
                <a:t>Installation</a:t>
              </a:r>
            </a:p>
            <a:p>
              <a:pPr marL="57150" lvl="1" indent="-57150" algn="l" defTabSz="400050">
                <a:lnSpc>
                  <a:spcPct val="90000"/>
                </a:lnSpc>
                <a:spcBef>
                  <a:spcPct val="0"/>
                </a:spcBef>
                <a:spcAft>
                  <a:spcPct val="15000"/>
                </a:spcAft>
                <a:buChar char="•"/>
              </a:pPr>
              <a:r>
                <a:rPr lang="en-US" sz="900" kern="1200"/>
                <a:t>Repair </a:t>
              </a:r>
            </a:p>
            <a:p>
              <a:pPr marL="57150" lvl="1" indent="-57150" algn="l" defTabSz="400050">
                <a:lnSpc>
                  <a:spcPct val="90000"/>
                </a:lnSpc>
                <a:spcBef>
                  <a:spcPct val="0"/>
                </a:spcBef>
                <a:spcAft>
                  <a:spcPct val="15000"/>
                </a:spcAft>
                <a:buChar char="•"/>
              </a:pPr>
              <a:r>
                <a:rPr lang="en-US" sz="900" kern="1200"/>
                <a:t>Collect Payment</a:t>
              </a:r>
            </a:p>
          </p:txBody>
        </p:sp>
      </p:grpSp>
      <p:cxnSp>
        <p:nvCxnSpPr>
          <p:cNvPr id="100" name="Connector: Elbow 99">
            <a:extLst>
              <a:ext uri="{FF2B5EF4-FFF2-40B4-BE49-F238E27FC236}">
                <a16:creationId xmlns:a16="http://schemas.microsoft.com/office/drawing/2014/main" id="{358EF111-60B5-4A62-BB39-495D008CF0EE}"/>
              </a:ext>
            </a:extLst>
          </p:cNvPr>
          <p:cNvCxnSpPr>
            <a:cxnSpLocks/>
            <a:stCxn id="84" idx="2"/>
            <a:endCxn id="26" idx="1"/>
          </p:cNvCxnSpPr>
          <p:nvPr/>
        </p:nvCxnSpPr>
        <p:spPr>
          <a:xfrm rot="16200000" flipH="1">
            <a:off x="3544121" y="2712918"/>
            <a:ext cx="2334141" cy="4041164"/>
          </a:xfrm>
          <a:prstGeom prst="bentConnector2">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1" name="TextBox 100">
            <a:extLst>
              <a:ext uri="{FF2B5EF4-FFF2-40B4-BE49-F238E27FC236}">
                <a16:creationId xmlns:a16="http://schemas.microsoft.com/office/drawing/2014/main" id="{33C5E3BB-3D22-44B0-9FDF-C14BB0AF0895}"/>
              </a:ext>
            </a:extLst>
          </p:cNvPr>
          <p:cNvSpPr txBox="1"/>
          <p:nvPr/>
        </p:nvSpPr>
        <p:spPr>
          <a:xfrm>
            <a:off x="10468037" y="5215494"/>
            <a:ext cx="1103122" cy="369332"/>
          </a:xfrm>
          <a:prstGeom prst="rect">
            <a:avLst/>
          </a:prstGeom>
          <a:noFill/>
        </p:spPr>
        <p:txBody>
          <a:bodyPr wrap="none" rtlCol="0">
            <a:spAutoFit/>
          </a:bodyPr>
          <a:lstStyle/>
          <a:p>
            <a:r>
              <a:rPr lang="en-US"/>
              <a:t>SAP FI/CA</a:t>
            </a:r>
          </a:p>
        </p:txBody>
      </p:sp>
      <p:sp>
        <p:nvSpPr>
          <p:cNvPr id="103" name="TextBox 102">
            <a:extLst>
              <a:ext uri="{FF2B5EF4-FFF2-40B4-BE49-F238E27FC236}">
                <a16:creationId xmlns:a16="http://schemas.microsoft.com/office/drawing/2014/main" id="{11AF4A4A-BE76-454A-A2E9-781610BD79B9}"/>
              </a:ext>
            </a:extLst>
          </p:cNvPr>
          <p:cNvSpPr txBox="1"/>
          <p:nvPr/>
        </p:nvSpPr>
        <p:spPr>
          <a:xfrm>
            <a:off x="10531860" y="1618553"/>
            <a:ext cx="1027782" cy="646331"/>
          </a:xfrm>
          <a:prstGeom prst="rect">
            <a:avLst/>
          </a:prstGeom>
          <a:noFill/>
        </p:spPr>
        <p:txBody>
          <a:bodyPr wrap="none" rtlCol="0">
            <a:spAutoFit/>
          </a:bodyPr>
          <a:lstStyle/>
          <a:p>
            <a:r>
              <a:rPr lang="en-US"/>
              <a:t>SAP IS-U </a:t>
            </a:r>
          </a:p>
          <a:p>
            <a:r>
              <a:rPr lang="en-US"/>
              <a:t>SAP PM</a:t>
            </a:r>
          </a:p>
        </p:txBody>
      </p:sp>
      <p:sp>
        <p:nvSpPr>
          <p:cNvPr id="111" name="Rectangle 110">
            <a:extLst>
              <a:ext uri="{FF2B5EF4-FFF2-40B4-BE49-F238E27FC236}">
                <a16:creationId xmlns:a16="http://schemas.microsoft.com/office/drawing/2014/main" id="{DF20EF4A-9CBC-4AF7-BE0E-F9A03B646E6E}"/>
              </a:ext>
            </a:extLst>
          </p:cNvPr>
          <p:cNvSpPr/>
          <p:nvPr/>
        </p:nvSpPr>
        <p:spPr>
          <a:xfrm>
            <a:off x="6731773" y="1722686"/>
            <a:ext cx="2217539" cy="774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Service </a:t>
            </a:r>
          </a:p>
          <a:p>
            <a:pPr algn="ctr"/>
            <a:r>
              <a:rPr lang="en-US"/>
              <a:t>Management</a:t>
            </a:r>
          </a:p>
        </p:txBody>
      </p:sp>
      <p:cxnSp>
        <p:nvCxnSpPr>
          <p:cNvPr id="122" name="Straight Arrow Connector 121">
            <a:extLst>
              <a:ext uri="{FF2B5EF4-FFF2-40B4-BE49-F238E27FC236}">
                <a16:creationId xmlns:a16="http://schemas.microsoft.com/office/drawing/2014/main" id="{29F1F23D-6623-4D84-BE55-BD3574864AA9}"/>
              </a:ext>
            </a:extLst>
          </p:cNvPr>
          <p:cNvCxnSpPr>
            <a:cxnSpLocks/>
            <a:stCxn id="111" idx="2"/>
            <a:endCxn id="10" idx="0"/>
          </p:cNvCxnSpPr>
          <p:nvPr/>
        </p:nvCxnSpPr>
        <p:spPr>
          <a:xfrm flipH="1">
            <a:off x="7829336" y="2497489"/>
            <a:ext cx="11207" cy="503243"/>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Rectangle: Rounded Corners 128">
            <a:extLst>
              <a:ext uri="{FF2B5EF4-FFF2-40B4-BE49-F238E27FC236}">
                <a16:creationId xmlns:a16="http://schemas.microsoft.com/office/drawing/2014/main" id="{E2D81353-0277-45D5-9790-47F8EA4B731C}"/>
              </a:ext>
            </a:extLst>
          </p:cNvPr>
          <p:cNvSpPr/>
          <p:nvPr/>
        </p:nvSpPr>
        <p:spPr>
          <a:xfrm>
            <a:off x="6473562" y="5239447"/>
            <a:ext cx="5337459" cy="1158671"/>
          </a:xfrm>
          <a:prstGeom prst="roundRect">
            <a:avLst/>
          </a:prstGeom>
          <a:solidFill>
            <a:schemeClr val="bg2">
              <a:alpha val="31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Connector: Elbow 130">
            <a:extLst>
              <a:ext uri="{FF2B5EF4-FFF2-40B4-BE49-F238E27FC236}">
                <a16:creationId xmlns:a16="http://schemas.microsoft.com/office/drawing/2014/main" id="{E8B458D3-6D81-465C-9BCF-10B89B4CEB01}"/>
              </a:ext>
            </a:extLst>
          </p:cNvPr>
          <p:cNvCxnSpPr>
            <a:cxnSpLocks/>
          </p:cNvCxnSpPr>
          <p:nvPr/>
        </p:nvCxnSpPr>
        <p:spPr>
          <a:xfrm rot="10800000" flipV="1">
            <a:off x="4829440" y="2294605"/>
            <a:ext cx="1915709" cy="1014603"/>
          </a:xfrm>
          <a:prstGeom prst="bentConnector3">
            <a:avLst>
              <a:gd name="adj1" fmla="val 3552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descr="Electrician">
            <a:extLst>
              <a:ext uri="{FF2B5EF4-FFF2-40B4-BE49-F238E27FC236}">
                <a16:creationId xmlns:a16="http://schemas.microsoft.com/office/drawing/2014/main" id="{A141D6EB-B448-4619-8A3E-3D7E61F97CF2}"/>
              </a:ext>
            </a:extLst>
          </p:cNvPr>
          <p:cNvSpPr/>
          <p:nvPr/>
        </p:nvSpPr>
        <p:spPr>
          <a:xfrm>
            <a:off x="3206967" y="2753356"/>
            <a:ext cx="380595" cy="33005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34" name="Rectangle 133" descr="Head with gears">
            <a:extLst>
              <a:ext uri="{FF2B5EF4-FFF2-40B4-BE49-F238E27FC236}">
                <a16:creationId xmlns:a16="http://schemas.microsoft.com/office/drawing/2014/main" id="{938410F9-8ACE-471E-8D03-9F9B31CD2126}"/>
              </a:ext>
            </a:extLst>
          </p:cNvPr>
          <p:cNvSpPr/>
          <p:nvPr/>
        </p:nvSpPr>
        <p:spPr>
          <a:xfrm>
            <a:off x="2895952" y="4066187"/>
            <a:ext cx="351245" cy="388492"/>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41" name="Arrow: Right 140">
            <a:extLst>
              <a:ext uri="{FF2B5EF4-FFF2-40B4-BE49-F238E27FC236}">
                <a16:creationId xmlns:a16="http://schemas.microsoft.com/office/drawing/2014/main" id="{701B6819-E4F9-4F85-B071-AD4BDF93508D}"/>
              </a:ext>
            </a:extLst>
          </p:cNvPr>
          <p:cNvSpPr/>
          <p:nvPr/>
        </p:nvSpPr>
        <p:spPr>
          <a:xfrm>
            <a:off x="1216277" y="1985508"/>
            <a:ext cx="508445" cy="295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Left 141">
            <a:extLst>
              <a:ext uri="{FF2B5EF4-FFF2-40B4-BE49-F238E27FC236}">
                <a16:creationId xmlns:a16="http://schemas.microsoft.com/office/drawing/2014/main" id="{7F292E42-05F3-4377-99F7-175469D7D8BC}"/>
              </a:ext>
            </a:extLst>
          </p:cNvPr>
          <p:cNvSpPr/>
          <p:nvPr/>
        </p:nvSpPr>
        <p:spPr>
          <a:xfrm>
            <a:off x="1170508" y="2998517"/>
            <a:ext cx="463598" cy="2959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Dollar">
            <a:extLst>
              <a:ext uri="{FF2B5EF4-FFF2-40B4-BE49-F238E27FC236}">
                <a16:creationId xmlns:a16="http://schemas.microsoft.com/office/drawing/2014/main" id="{0D367CC2-D7E2-4955-8EF4-7E835ADF38AD}"/>
              </a:ext>
            </a:extLst>
          </p:cNvPr>
          <p:cNvSpPr/>
          <p:nvPr/>
        </p:nvSpPr>
        <p:spPr>
          <a:xfrm>
            <a:off x="6745149" y="5537834"/>
            <a:ext cx="369081" cy="244921"/>
          </a:xfrm>
          <a:prstGeom prst="rect">
            <a:avLst/>
          </a:prstGeom>
          <a:blipFill>
            <a:blip r:embed="rId15">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44" name="Rectangle 143" descr="Call center">
            <a:extLst>
              <a:ext uri="{FF2B5EF4-FFF2-40B4-BE49-F238E27FC236}">
                <a16:creationId xmlns:a16="http://schemas.microsoft.com/office/drawing/2014/main" id="{3FF2CFF4-5873-47CC-92AB-EA4A2DAA1374}"/>
              </a:ext>
            </a:extLst>
          </p:cNvPr>
          <p:cNvSpPr/>
          <p:nvPr/>
        </p:nvSpPr>
        <p:spPr>
          <a:xfrm>
            <a:off x="6774499" y="1755437"/>
            <a:ext cx="307436" cy="417493"/>
          </a:xfrm>
          <a:prstGeom prst="rect">
            <a:avLst/>
          </a:prstGeom>
          <a:blipFill>
            <a:blip r:embed="rId7">
              <a:grayscl/>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grpSp>
        <p:nvGrpSpPr>
          <p:cNvPr id="147" name="Group 146">
            <a:extLst>
              <a:ext uri="{FF2B5EF4-FFF2-40B4-BE49-F238E27FC236}">
                <a16:creationId xmlns:a16="http://schemas.microsoft.com/office/drawing/2014/main" id="{927219EE-C474-4C3C-B30D-746CCB0FA3AB}"/>
              </a:ext>
            </a:extLst>
          </p:cNvPr>
          <p:cNvGrpSpPr/>
          <p:nvPr/>
        </p:nvGrpSpPr>
        <p:grpSpPr>
          <a:xfrm>
            <a:off x="8975124" y="1598523"/>
            <a:ext cx="1189938" cy="1088682"/>
            <a:chOff x="1650355" y="1459698"/>
            <a:chExt cx="991731" cy="1032196"/>
          </a:xfrm>
        </p:grpSpPr>
        <p:sp>
          <p:nvSpPr>
            <p:cNvPr id="148" name="Rectangle: Rounded Corners 147">
              <a:extLst>
                <a:ext uri="{FF2B5EF4-FFF2-40B4-BE49-F238E27FC236}">
                  <a16:creationId xmlns:a16="http://schemas.microsoft.com/office/drawing/2014/main" id="{701C5EE1-9062-487E-8139-87BE7F90CB3F}"/>
                </a:ext>
              </a:extLst>
            </p:cNvPr>
            <p:cNvSpPr/>
            <p:nvPr/>
          </p:nvSpPr>
          <p:spPr>
            <a:xfrm>
              <a:off x="1650355" y="1459698"/>
              <a:ext cx="991731" cy="1032196"/>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149" name="Rectangle: Rounded Corners 4">
              <a:extLst>
                <a:ext uri="{FF2B5EF4-FFF2-40B4-BE49-F238E27FC236}">
                  <a16:creationId xmlns:a16="http://schemas.microsoft.com/office/drawing/2014/main" id="{C0E8D85A-8AE8-4B43-B7B3-7868796A1644}"/>
                </a:ext>
              </a:extLst>
            </p:cNvPr>
            <p:cNvSpPr txBox="1"/>
            <p:nvPr/>
          </p:nvSpPr>
          <p:spPr>
            <a:xfrm>
              <a:off x="1658230" y="1525906"/>
              <a:ext cx="954249" cy="918536"/>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a:t>Notifications</a:t>
              </a:r>
            </a:p>
            <a:p>
              <a:pPr marL="57150" lvl="1" indent="-57150" algn="l" defTabSz="400050">
                <a:lnSpc>
                  <a:spcPct val="90000"/>
                </a:lnSpc>
                <a:spcBef>
                  <a:spcPct val="0"/>
                </a:spcBef>
                <a:spcAft>
                  <a:spcPct val="15000"/>
                </a:spcAft>
                <a:buChar char="•"/>
              </a:pPr>
              <a:r>
                <a:rPr lang="en-US" sz="900" kern="1200"/>
                <a:t>Service Order</a:t>
              </a:r>
            </a:p>
          </p:txBody>
        </p:sp>
      </p:grpSp>
      <p:grpSp>
        <p:nvGrpSpPr>
          <p:cNvPr id="155" name="Group 154">
            <a:extLst>
              <a:ext uri="{FF2B5EF4-FFF2-40B4-BE49-F238E27FC236}">
                <a16:creationId xmlns:a16="http://schemas.microsoft.com/office/drawing/2014/main" id="{BD213CF6-ADFA-4ED3-863C-50116D8FF265}"/>
              </a:ext>
            </a:extLst>
          </p:cNvPr>
          <p:cNvGrpSpPr/>
          <p:nvPr/>
        </p:nvGrpSpPr>
        <p:grpSpPr>
          <a:xfrm>
            <a:off x="10450783" y="3808626"/>
            <a:ext cx="1189938" cy="1088682"/>
            <a:chOff x="627636" y="2228529"/>
            <a:chExt cx="991731" cy="1032196"/>
          </a:xfrm>
        </p:grpSpPr>
        <p:sp>
          <p:nvSpPr>
            <p:cNvPr id="156" name="Rectangle: Rounded Corners 155">
              <a:extLst>
                <a:ext uri="{FF2B5EF4-FFF2-40B4-BE49-F238E27FC236}">
                  <a16:creationId xmlns:a16="http://schemas.microsoft.com/office/drawing/2014/main" id="{E0EAEC33-4C65-49F4-BB15-C17DE79DFE52}"/>
                </a:ext>
              </a:extLst>
            </p:cNvPr>
            <p:cNvSpPr/>
            <p:nvPr/>
          </p:nvSpPr>
          <p:spPr>
            <a:xfrm>
              <a:off x="627636" y="2228529"/>
              <a:ext cx="991731" cy="1032196"/>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157" name="Rectangle: Rounded Corners 4">
              <a:extLst>
                <a:ext uri="{FF2B5EF4-FFF2-40B4-BE49-F238E27FC236}">
                  <a16:creationId xmlns:a16="http://schemas.microsoft.com/office/drawing/2014/main" id="{E49748AE-5174-4C49-B049-AEFD6EA2D923}"/>
                </a:ext>
              </a:extLst>
            </p:cNvPr>
            <p:cNvSpPr txBox="1"/>
            <p:nvPr/>
          </p:nvSpPr>
          <p:spPr>
            <a:xfrm>
              <a:off x="656683" y="2267010"/>
              <a:ext cx="962684" cy="961794"/>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a:t>Manage </a:t>
              </a:r>
              <a:r>
                <a:rPr lang="en-US" sz="900" kern="1200"/>
                <a:t>Technical Master Data</a:t>
              </a:r>
            </a:p>
            <a:p>
              <a:pPr marL="57150" lvl="1" indent="-57150" algn="l" defTabSz="400050">
                <a:lnSpc>
                  <a:spcPct val="90000"/>
                </a:lnSpc>
                <a:spcBef>
                  <a:spcPct val="0"/>
                </a:spcBef>
                <a:spcAft>
                  <a:spcPct val="15000"/>
                </a:spcAft>
                <a:buChar char="•"/>
              </a:pPr>
              <a:r>
                <a:rPr lang="en-US" sz="900"/>
                <a:t>Manage Business Master Data</a:t>
              </a:r>
              <a:endParaRPr lang="en-US" sz="900" kern="1200"/>
            </a:p>
          </p:txBody>
        </p:sp>
      </p:grpSp>
      <p:cxnSp>
        <p:nvCxnSpPr>
          <p:cNvPr id="159" name="Connector: Elbow 158">
            <a:extLst>
              <a:ext uri="{FF2B5EF4-FFF2-40B4-BE49-F238E27FC236}">
                <a16:creationId xmlns:a16="http://schemas.microsoft.com/office/drawing/2014/main" id="{AE4EACFF-F16D-40E7-9F51-7FA8F7A42336}"/>
              </a:ext>
            </a:extLst>
          </p:cNvPr>
          <p:cNvCxnSpPr>
            <a:cxnSpLocks/>
            <a:stCxn id="111" idx="2"/>
            <a:endCxn id="4" idx="0"/>
          </p:cNvCxnSpPr>
          <p:nvPr/>
        </p:nvCxnSpPr>
        <p:spPr>
          <a:xfrm rot="16200000" flipH="1">
            <a:off x="8954255" y="1383777"/>
            <a:ext cx="503243" cy="273066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492E976-FCE9-4866-AC6F-F2209FAAFB89}"/>
              </a:ext>
            </a:extLst>
          </p:cNvPr>
          <p:cNvCxnSpPr>
            <a:cxnSpLocks/>
          </p:cNvCxnSpPr>
          <p:nvPr/>
        </p:nvCxnSpPr>
        <p:spPr>
          <a:xfrm>
            <a:off x="8563555" y="4884326"/>
            <a:ext cx="0" cy="640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C66907-180F-4C35-8B8E-CC06E84271CF}"/>
              </a:ext>
            </a:extLst>
          </p:cNvPr>
          <p:cNvCxnSpPr>
            <a:cxnSpLocks/>
          </p:cNvCxnSpPr>
          <p:nvPr/>
        </p:nvCxnSpPr>
        <p:spPr>
          <a:xfrm>
            <a:off x="10190060" y="3804178"/>
            <a:ext cx="0" cy="16943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Rectangle 54" descr="Gauge">
            <a:extLst>
              <a:ext uri="{FF2B5EF4-FFF2-40B4-BE49-F238E27FC236}">
                <a16:creationId xmlns:a16="http://schemas.microsoft.com/office/drawing/2014/main" id="{A1C0CA5B-3437-488D-8123-3720A3920EDB}"/>
              </a:ext>
            </a:extLst>
          </p:cNvPr>
          <p:cNvSpPr/>
          <p:nvPr/>
        </p:nvSpPr>
        <p:spPr>
          <a:xfrm>
            <a:off x="565731" y="3421125"/>
            <a:ext cx="264149" cy="318533"/>
          </a:xfrm>
          <a:prstGeom prst="rect">
            <a:avLst/>
          </a:prstGeom>
          <a:blipFill>
            <a:blip r:embed="rId9">
              <a:biLevel thresh="75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cxnSp>
        <p:nvCxnSpPr>
          <p:cNvPr id="12" name="Straight Arrow Connector 11">
            <a:extLst>
              <a:ext uri="{FF2B5EF4-FFF2-40B4-BE49-F238E27FC236}">
                <a16:creationId xmlns:a16="http://schemas.microsoft.com/office/drawing/2014/main" id="{8188790C-1BB5-4431-BE4F-578FE8A490E1}"/>
              </a:ext>
            </a:extLst>
          </p:cNvPr>
          <p:cNvCxnSpPr>
            <a:stCxn id="29" idx="0"/>
            <a:endCxn id="21" idx="2"/>
          </p:cNvCxnSpPr>
          <p:nvPr/>
        </p:nvCxnSpPr>
        <p:spPr>
          <a:xfrm flipH="1" flipV="1">
            <a:off x="3981552" y="3514435"/>
            <a:ext cx="4337" cy="507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5AE398-B5B4-4E15-AE9D-1AD88268C054}"/>
              </a:ext>
            </a:extLst>
          </p:cNvPr>
          <p:cNvSpPr txBox="1"/>
          <p:nvPr/>
        </p:nvSpPr>
        <p:spPr>
          <a:xfrm>
            <a:off x="4878505" y="3032875"/>
            <a:ext cx="1239198" cy="523220"/>
          </a:xfrm>
          <a:prstGeom prst="rect">
            <a:avLst/>
          </a:prstGeom>
          <a:noFill/>
        </p:spPr>
        <p:txBody>
          <a:bodyPr wrap="square" rtlCol="0">
            <a:spAutoFit/>
          </a:bodyPr>
          <a:lstStyle/>
          <a:p>
            <a:r>
              <a:rPr lang="en-US" sz="1400"/>
              <a:t>Case or</a:t>
            </a:r>
          </a:p>
          <a:p>
            <a:r>
              <a:rPr lang="en-US" sz="1400"/>
              <a:t>Work order</a:t>
            </a:r>
          </a:p>
        </p:txBody>
      </p:sp>
    </p:spTree>
    <p:extLst>
      <p:ext uri="{BB962C8B-B14F-4D97-AF65-F5344CB8AC3E}">
        <p14:creationId xmlns:p14="http://schemas.microsoft.com/office/powerpoint/2010/main" val="2163071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c892f88-b05c-40d5-b69e-acca1e3221e3">
      <UserInfo>
        <DisplayName>Matt Elsey</DisplayName>
        <AccountId>17</AccountId>
        <AccountType/>
      </UserInfo>
      <UserInfo>
        <DisplayName>Reuben Krippner</DisplayName>
        <AccountId>27</AccountId>
        <AccountType/>
      </UserInfo>
      <UserInfo>
        <DisplayName>Kevin Sharp</DisplayName>
        <AccountId>28</AccountId>
        <AccountType/>
      </UserInfo>
      <UserInfo>
        <DisplayName>Shaun Riordan</DisplayName>
        <AccountId>29</AccountId>
        <AccountType/>
      </UserInfo>
      <UserInfo>
        <DisplayName>Jason Cohen</DisplayName>
        <AccountId>31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13690596407A449AFD91A71668F40D" ma:contentTypeVersion="4" ma:contentTypeDescription="Create a new document." ma:contentTypeScope="" ma:versionID="33072ca732b19b7ee7211a2a4fe73062">
  <xsd:schema xmlns:xsd="http://www.w3.org/2001/XMLSchema" xmlns:xs="http://www.w3.org/2001/XMLSchema" xmlns:p="http://schemas.microsoft.com/office/2006/metadata/properties" xmlns:ns2="d46773b6-c322-4c4d-b8bd-82747f67907d" xmlns:ns3="ac892f88-b05c-40d5-b69e-acca1e3221e3" targetNamespace="http://schemas.microsoft.com/office/2006/metadata/properties" ma:root="true" ma:fieldsID="440b12c8db514fde8ad9f959e7dd6089" ns2:_="" ns3:_="">
    <xsd:import namespace="d46773b6-c322-4c4d-b8bd-82747f67907d"/>
    <xsd:import namespace="ac892f88-b05c-40d5-b69e-acca1e3221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6773b6-c322-4c4d-b8bd-82747f679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892f88-b05c-40d5-b69e-acca1e3221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6E9731-F007-4338-B849-FB33DD83EA1C}">
  <ds:schemaRefs>
    <ds:schemaRef ds:uri="http://schemas.microsoft.com/sharepoint/v3/contenttype/forms"/>
  </ds:schemaRefs>
</ds:datastoreItem>
</file>

<file path=customXml/itemProps2.xml><?xml version="1.0" encoding="utf-8"?>
<ds:datastoreItem xmlns:ds="http://schemas.openxmlformats.org/officeDocument/2006/customXml" ds:itemID="{C9E47FE5-BB5B-4546-A8E2-54D1C4542E00}">
  <ds:schemaRefs>
    <ds:schemaRef ds:uri="http://schemas.microsoft.com/office/2006/metadata/properties"/>
    <ds:schemaRef ds:uri="http://schemas.microsoft.com/office/infopath/2007/PartnerControls"/>
    <ds:schemaRef ds:uri="ac892f88-b05c-40d5-b69e-acca1e3221e3"/>
  </ds:schemaRefs>
</ds:datastoreItem>
</file>

<file path=customXml/itemProps3.xml><?xml version="1.0" encoding="utf-8"?>
<ds:datastoreItem xmlns:ds="http://schemas.openxmlformats.org/officeDocument/2006/customXml" ds:itemID="{E1904DBF-56E9-4AF8-9A4C-BA5C385BDC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773b6-c322-4c4d-b8bd-82747f67907d"/>
    <ds:schemaRef ds:uri="ac892f88-b05c-40d5-b69e-acca1e3221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3010</Words>
  <Application>Microsoft Office PowerPoint</Application>
  <PresentationFormat>Widescreen</PresentationFormat>
  <Paragraphs>734</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Segoe UI</vt:lpstr>
      <vt:lpstr>Segoe UI Light</vt:lpstr>
      <vt:lpstr>Segoe UI Semibold</vt:lpstr>
      <vt:lpstr>Segoe UI Semilight</vt:lpstr>
      <vt:lpstr>Wingdings</vt:lpstr>
      <vt:lpstr>Office Theme</vt:lpstr>
      <vt:lpstr>PowerPoint Presentation</vt:lpstr>
      <vt:lpstr>PowerPoint Presentation</vt:lpstr>
      <vt:lpstr>Guiding Principles </vt:lpstr>
      <vt:lpstr>PowerPoint Presentation</vt:lpstr>
      <vt:lpstr>Solution Architecture – Open Data Initiative  </vt:lpstr>
      <vt:lpstr>Solution Architecture – Conceptual View </vt:lpstr>
      <vt:lpstr>Solution Architecture – Industry Accelerator Domain Model </vt:lpstr>
      <vt:lpstr>Industry Accelerator – Entity Relationship Model </vt:lpstr>
      <vt:lpstr> Reference Process Flow - Meter to Cash</vt:lpstr>
      <vt:lpstr>PowerPoint Presentation</vt:lpstr>
      <vt:lpstr>Logical Data Model - Entity Inheritance</vt:lpstr>
      <vt:lpstr>Entities, Attributes, Traits</vt:lpstr>
      <vt:lpstr>Reference Technical Architecture</vt:lpstr>
      <vt:lpstr>Industry Accelerator -  Integration Rationale</vt:lpstr>
      <vt:lpstr>Industry Accelerator: Integration Design Principles</vt:lpstr>
      <vt:lpstr>PowerPoint Presentation</vt:lpstr>
      <vt:lpstr>PowerPoint Presentation</vt:lpstr>
      <vt:lpstr>PowerPoint Presentation</vt:lpstr>
      <vt:lpstr>PowerPoint Presentation</vt:lpstr>
      <vt:lpstr>Value Proposition</vt:lpstr>
      <vt:lpstr>Common Data Model (CDM)</vt:lpstr>
      <vt:lpstr>CDM Entities, Attributes, Traits</vt:lpstr>
      <vt:lpstr>Traits &amp; Semantic Metadata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Garg</dc:creator>
  <cp:lastModifiedBy>Gaurav Garg</cp:lastModifiedBy>
  <cp:revision>1</cp:revision>
  <dcterms:created xsi:type="dcterms:W3CDTF">2019-07-29T14:33:13Z</dcterms:created>
  <dcterms:modified xsi:type="dcterms:W3CDTF">2019-11-20T21:00:16Z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0x0101009213690596407A449AFD91A71668F40D</vt:lpwstr>
  </property>
</Properties>
</file>