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6" autoAdjust="0"/>
    <p:restoredTop sz="76054" autoAdjust="0"/>
  </p:normalViewPr>
  <p:slideViewPr>
    <p:cSldViewPr snapToGrid="0">
      <p:cViewPr varScale="1">
        <p:scale>
          <a:sx n="86" d="100"/>
          <a:sy n="86" d="100"/>
        </p:scale>
        <p:origin x="1736" y="1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12/17/18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https://en.wikipedia.org/wiki/Lambda_architecture</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a:t>
            </a:r>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Blockchain Workbench simplifies blockchain application development by providing a solution using several Azure components. Blockchain Workbench can be deployed using a solution template in the Azure Marketplace. The template allows users to pick the modules and components to deploy with Blockchain Workbench, such as blockchain stack, type of client application, and support for IoT integration. Once deployed, Blockchain Workbench provides access to a web app, iOS app, and Android app.</a:t>
            </a:r>
          </a:p>
          <a:p>
            <a:endParaRPr lang="en-US" dirty="0"/>
          </a:p>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12/17/18 5:44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Common Scenario&#10;IoT / Big Data Lambda Architecture&#10;&#10;The Lambda Architecture design pattern, as used in both Internet of Things and Big Data solutions, enables these solutions to handle massive quantities of data by taking advantage of both Batch processing and Real-Time Stream processing methods within the same solution.&#13;&#10;">
            <a:extLst>
              <a:ext uri="{FF2B5EF4-FFF2-40B4-BE49-F238E27FC236}">
                <a16:creationId xmlns:a16="http://schemas.microsoft.com/office/drawing/2014/main" id="{D30E82CC-AD67-344E-8CF7-08C70C38641B}"/>
              </a:ext>
            </a:extLst>
          </p:cNvPr>
          <p:cNvPicPr>
            <a:picLocks noChangeAspect="1"/>
          </p:cNvPicPr>
          <p:nvPr/>
        </p:nvPicPr>
        <p:blipFill>
          <a:blip r:embed="rId3"/>
          <a:stretch>
            <a:fillRect/>
          </a:stretch>
        </p:blipFill>
        <p:spPr>
          <a:xfrm>
            <a:off x="269240" y="1989165"/>
            <a:ext cx="11722975" cy="4497959"/>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13;&#10;">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ledger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4167295"/>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 ledger</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descr="List of Azure Resources that are provisioned with an instance of the Azure Blockchain Workbench within a Azure Resource Group.">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Azure Blockchain Workbench Architecture&#10;&#10;Azure Blockchain Workbench utilizes multiple Azure services integrated together to create the full solution. These services include extensibility components build through the use of Azure IoT Hub for connecting devices, and Service Bus messaging.">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4358116"/>
          </a:xfrm>
          <a:prstGeom prst="rect">
            <a:avLst/>
          </a:prstGeom>
          <a:noFill/>
        </p:spPr>
        <p:txBody>
          <a:bodyPr wrap="square" lIns="182880" tIns="146304" rIns="182880" bIns="146304" rtlCol="0">
            <a:spAutoFit/>
          </a:bodyPr>
          <a:lstStyle/>
          <a:p>
            <a:r>
              <a:rPr lang="en-US" sz="2400" dirty="0"/>
              <a:t>In this Whiteboard design session, you will work with a group to learn how to build and configure an Internet of Things (IoT) Audit Solution using Azure blockchain services. You will do this using Ethereum blockchain ledger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endParaRPr lang="en-US" sz="2400" dirty="0"/>
          </a:p>
          <a:p>
            <a:r>
              <a:rPr lang="en-US" sz="2400" dirty="0"/>
              <a:t>At the end of this session, you will be able to deploy and configure Azure Blockchain Workbench, write and deploy Ethereum Smart Contracts with Solidity, and 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Preferred Solution&#10;IoT Device Integration&#10;&#10;Workflow diagram showing IoT Device Integration starting with event data from the IoT Devices, flowing through Azure IoT Hub, then to Stream Analytics, then to Azure Service Bus Queue, triggering Logic Apps, then finally passing into the Azure Blockchain Workbench (using Ethereum)">
            <a:extLst>
              <a:ext uri="{FF2B5EF4-FFF2-40B4-BE49-F238E27FC236}">
                <a16:creationId xmlns:a16="http://schemas.microsoft.com/office/drawing/2014/main" id="{C671BCF7-174F-7049-8761-0CA8E696DE5A}"/>
              </a:ext>
            </a:extLst>
          </p:cNvPr>
          <p:cNvPicPr>
            <a:picLocks noChangeAspect="1"/>
          </p:cNvPicPr>
          <p:nvPr/>
        </p:nvPicPr>
        <p:blipFill>
          <a:blip r:embed="rId3"/>
          <a:stretch>
            <a:fillRect/>
          </a:stretch>
        </p:blipFill>
        <p:spPr>
          <a:xfrm>
            <a:off x="391160" y="1449695"/>
            <a:ext cx="11409680" cy="5025535"/>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pPr marL="0" indent="0">
              <a:buNone/>
            </a:pPr>
            <a:r>
              <a:rPr lang="en-US" sz="2400" dirty="0"/>
              <a:t>There's a lot of popular interest in Blockchain, and </a:t>
            </a:r>
            <a:r>
              <a:rPr lang="en-US" sz="2400" dirty="0">
                <a:latin typeface="+mn-lt"/>
              </a:rPr>
              <a:t>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pPr marL="0" indent="0">
              <a:buNone/>
            </a:pPr>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ledger.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marL="0" lvl="0" indent="0">
              <a:buNone/>
            </a:pPr>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pPr marL="0" indent="0">
              <a:buNone/>
            </a:pPr>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marL="0" lvl="0" indent="0">
              <a:buNone/>
            </a:pPr>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marL="0" lvl="0" indent="0">
              <a:buNone/>
            </a:pPr>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77143"/>
            <a:ext cx="11653523" cy="4909016"/>
          </a:xfrm>
        </p:spPr>
        <p:txBody>
          <a:bodyPr>
            <a:noAutofit/>
          </a:bodyPr>
          <a:lstStyle/>
          <a:p>
            <a:pPr marL="0" indent="0">
              <a:buNone/>
            </a:pPr>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pPr marL="0" indent="0">
              <a:buNone/>
            </a:pPr>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91912"/>
            <a:ext cx="11653523" cy="5356002"/>
          </a:xfrm>
        </p:spPr>
        <p:txBody>
          <a:bodyPr>
            <a:noAutofit/>
          </a:bodyPr>
          <a:lstStyle/>
          <a:p>
            <a:pPr marL="0" indent="0">
              <a:buNone/>
            </a:pPr>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pPr marL="0" indent="0">
              <a:buNone/>
            </a:pPr>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7260"/>
            <a:ext cx="11653523" cy="4909016"/>
          </a:xfrm>
        </p:spPr>
        <p:txBody>
          <a:bodyPr>
            <a:noAutofit/>
          </a:bodyPr>
          <a:lstStyle/>
          <a:p>
            <a:pPr marL="0" indent="0">
              <a:buNone/>
            </a:pPr>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pPr marL="0" indent="0">
              <a:buNone/>
            </a:pPr>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01099"/>
            <a:ext cx="11653523" cy="4909016"/>
          </a:xfrm>
        </p:spPr>
        <p:txBody>
          <a:bodyPr>
            <a:noAutofit/>
          </a:bodyPr>
          <a:lstStyle/>
          <a:p>
            <a:pPr marL="0" indent="0">
              <a:buNone/>
            </a:pPr>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r>
              <a:rPr lang="en-US" sz="2800" dirty="0">
                <a:latin typeface="+mn-lt"/>
              </a:rPr>
              <a:t>There's a lot of popular interest in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ledger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4947</TotalTime>
  <Words>1956</Words>
  <Application>Microsoft Macintosh PowerPoint</Application>
  <PresentationFormat>Widescreen</PresentationFormat>
  <Paragraphs>181</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103</cp:revision>
  <dcterms:created xsi:type="dcterms:W3CDTF">2016-01-21T23:17:09Z</dcterms:created>
  <dcterms:modified xsi:type="dcterms:W3CDTF">2018-12-17T22:46:56Z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