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5"/>
  </p:notesMasterIdLst>
  <p:sldIdLst>
    <p:sldId id="324" r:id="rId3"/>
    <p:sldId id="325"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58"/>
    <p:restoredTop sz="94482"/>
  </p:normalViewPr>
  <p:slideViewPr>
    <p:cSldViewPr snapToGrid="0" snapToObjects="1">
      <p:cViewPr varScale="1">
        <p:scale>
          <a:sx n="193" d="100"/>
          <a:sy n="193" d="100"/>
        </p:scale>
        <p:origin x="240"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E3C764-7D3B-4949-BD3D-616186B311BE}" type="datetimeFigureOut">
              <a:rPr lang="en-US" smtClean="0"/>
              <a:t>11/12/18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1FC8F6-4591-5743-A2BF-83BC87CD8936}" type="slidenum">
              <a:rPr lang="en-US" smtClean="0"/>
              <a:t>‹#›</a:t>
            </a:fld>
            <a:endParaRPr lang="en-US"/>
          </a:p>
        </p:txBody>
      </p:sp>
    </p:spTree>
    <p:extLst>
      <p:ext uri="{BB962C8B-B14F-4D97-AF65-F5344CB8AC3E}">
        <p14:creationId xmlns:p14="http://schemas.microsoft.com/office/powerpoint/2010/main" val="766181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Lambda Architecture design pattern, as used in both Internet of Things and Big Data solutions, enables these solutions to handle massive quantities of data by taking advantage of both Batch processing and Real-Time Stream processing methods within the same solution.</a:t>
            </a:r>
          </a:p>
          <a:p>
            <a:endParaRPr lang="en-US" dirty="0"/>
          </a:p>
          <a:p>
            <a:r>
              <a:rPr lang="en-US" dirty="0"/>
              <a:t>LINKS:</a:t>
            </a:r>
          </a:p>
          <a:p>
            <a:r>
              <a:rPr lang="en-US" dirty="0"/>
              <a:t>https://en.wikipedia.org/wiki/Lambda_architecture</a:t>
            </a:r>
          </a:p>
          <a:p>
            <a:r>
              <a:rPr lang="en-US" dirty="0"/>
              <a:t>Azure IoT DevKit image from https://microsoft.github.io/azure-iot-developer-kit/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1031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 device communicates directly or via a field gateway to IoT Hub.</a:t>
            </a:r>
          </a:p>
          <a:p>
            <a:pPr marL="228600" indent="-228600">
              <a:buAutoNum type="arabicPeriod"/>
            </a:pPr>
            <a:r>
              <a:rPr lang="en-US" dirty="0"/>
              <a:t>Azure Stream Analytics receives the device messages from IoT Hub, and evaluates the messages.</a:t>
            </a:r>
          </a:p>
          <a:p>
            <a:pPr marL="228600" indent="-228600">
              <a:buAutoNum type="arabicPeriod"/>
            </a:pPr>
            <a:r>
              <a:rPr lang="en-US" dirty="0"/>
              <a:t>Azure Stream Analytics then sends the messages to Azure Service Bus.</a:t>
            </a:r>
          </a:p>
          <a:p>
            <a:pPr marL="228600" indent="-228600">
              <a:buAutoNum type="arabicPeriod"/>
            </a:pPr>
            <a:r>
              <a:rPr lang="en-US" dirty="0"/>
              <a:t>A Logic App or other custom code retrieves and transforms the message to a known format.</a:t>
            </a:r>
          </a:p>
          <a:p>
            <a:pPr marL="228600" indent="-228600">
              <a:buAutoNum type="arabicPeriod"/>
            </a:pPr>
            <a:r>
              <a:rPr lang="en-US" dirty="0"/>
              <a:t>The transformed message, now in a standard format, is sent to the Azure Service Bus for Azure Blockchain Workbench.</a:t>
            </a:r>
          </a:p>
          <a:p>
            <a:pPr marL="228600" indent="-228600">
              <a:buAutoNum type="arabicPeriod"/>
            </a:pPr>
            <a:r>
              <a:rPr lang="en-US" dirty="0"/>
              <a:t>Azure Blockchain Workbench is subscribed to events from the Service Bus, and retrieves the message.</a:t>
            </a:r>
          </a:p>
          <a:p>
            <a:pPr marL="228600" indent="-228600">
              <a:buAutoNum type="arabicPeriod"/>
            </a:pPr>
            <a:r>
              <a:rPr lang="en-US" dirty="0"/>
              <a:t>Azure Blockchain Workbench initiates a call to the ledger, sending data from the external system to a specific contract.</a:t>
            </a:r>
          </a:p>
          <a:p>
            <a:pPr marL="228600" indent="-228600">
              <a:buAutoNum type="arabicPeriod"/>
            </a:pPr>
            <a:r>
              <a:rPr lang="en-US" dirty="0"/>
              <a:t>Upon receipt of the message, the contract evaluates the data and may change the state based on the outcome of the evaluation, for example, for a high temperature, change the state to ‘Out of Compliance’.</a:t>
            </a:r>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0" indent="0">
              <a:buNone/>
            </a:pPr>
            <a:r>
              <a:rPr lang="en-US"/>
              <a:t>Workflow diagram showing IoT Device Integration starting with event data from the IoT Devices, flowing through Azure IoT Hub, then to Stream Analytics, then to Azure Service Bus Queue, triggering Logic Apps, then finally passing into the Azure Blockchain Workbench (using Ethereum)</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8549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399D6-21B1-8047-88E8-427B976878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2C4D20-383E-5940-B783-2F2AC7DBE6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8DF016-1652-7447-B6A9-E12CD7D0EB86}"/>
              </a:ext>
            </a:extLst>
          </p:cNvPr>
          <p:cNvSpPr>
            <a:spLocks noGrp="1"/>
          </p:cNvSpPr>
          <p:nvPr>
            <p:ph type="dt" sz="half" idx="10"/>
          </p:nvPr>
        </p:nvSpPr>
        <p:spPr/>
        <p:txBody>
          <a:bodyPr/>
          <a:lstStyle/>
          <a:p>
            <a:fld id="{FC09FBAF-8E62-1943-8B81-6061BBE79CDF}" type="datetimeFigureOut">
              <a:rPr lang="en-US" smtClean="0"/>
              <a:t>11/12/18</a:t>
            </a:fld>
            <a:endParaRPr lang="en-US"/>
          </a:p>
        </p:txBody>
      </p:sp>
      <p:sp>
        <p:nvSpPr>
          <p:cNvPr id="5" name="Footer Placeholder 4">
            <a:extLst>
              <a:ext uri="{FF2B5EF4-FFF2-40B4-BE49-F238E27FC236}">
                <a16:creationId xmlns:a16="http://schemas.microsoft.com/office/drawing/2014/main" id="{2D2C0DB6-3B99-3845-A29D-68EA4235E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CB8D1-5772-ED43-BA3D-72BEA1AC3259}"/>
              </a:ext>
            </a:extLst>
          </p:cNvPr>
          <p:cNvSpPr>
            <a:spLocks noGrp="1"/>
          </p:cNvSpPr>
          <p:nvPr>
            <p:ph type="sldNum" sz="quarter" idx="12"/>
          </p:nvPr>
        </p:nvSpPr>
        <p:spPr/>
        <p:txBody>
          <a:bodyPr/>
          <a:lstStyle/>
          <a:p>
            <a:fld id="{8CC53994-561D-0145-AB8C-78A0D28A7C9A}" type="slidenum">
              <a:rPr lang="en-US" smtClean="0"/>
              <a:t>‹#›</a:t>
            </a:fld>
            <a:endParaRPr lang="en-US"/>
          </a:p>
        </p:txBody>
      </p:sp>
    </p:spTree>
    <p:extLst>
      <p:ext uri="{BB962C8B-B14F-4D97-AF65-F5344CB8AC3E}">
        <p14:creationId xmlns:p14="http://schemas.microsoft.com/office/powerpoint/2010/main" val="3861713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3FB7D-73A0-0A40-875B-11EDBAFF15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5F11A5-BB00-7244-B975-D5D3D14BA5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819CF8-811C-4642-A336-C860DC983D16}"/>
              </a:ext>
            </a:extLst>
          </p:cNvPr>
          <p:cNvSpPr>
            <a:spLocks noGrp="1"/>
          </p:cNvSpPr>
          <p:nvPr>
            <p:ph type="dt" sz="half" idx="10"/>
          </p:nvPr>
        </p:nvSpPr>
        <p:spPr/>
        <p:txBody>
          <a:bodyPr/>
          <a:lstStyle/>
          <a:p>
            <a:fld id="{FC09FBAF-8E62-1943-8B81-6061BBE79CDF}" type="datetimeFigureOut">
              <a:rPr lang="en-US" smtClean="0"/>
              <a:t>11/12/18</a:t>
            </a:fld>
            <a:endParaRPr lang="en-US"/>
          </a:p>
        </p:txBody>
      </p:sp>
      <p:sp>
        <p:nvSpPr>
          <p:cNvPr id="5" name="Footer Placeholder 4">
            <a:extLst>
              <a:ext uri="{FF2B5EF4-FFF2-40B4-BE49-F238E27FC236}">
                <a16:creationId xmlns:a16="http://schemas.microsoft.com/office/drawing/2014/main" id="{C84B9829-748C-B641-9701-E70F9F19C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CB490E-8EBF-1D46-B324-9A8547AD4521}"/>
              </a:ext>
            </a:extLst>
          </p:cNvPr>
          <p:cNvSpPr>
            <a:spLocks noGrp="1"/>
          </p:cNvSpPr>
          <p:nvPr>
            <p:ph type="sldNum" sz="quarter" idx="12"/>
          </p:nvPr>
        </p:nvSpPr>
        <p:spPr/>
        <p:txBody>
          <a:bodyPr/>
          <a:lstStyle/>
          <a:p>
            <a:fld id="{8CC53994-561D-0145-AB8C-78A0D28A7C9A}" type="slidenum">
              <a:rPr lang="en-US" smtClean="0"/>
              <a:t>‹#›</a:t>
            </a:fld>
            <a:endParaRPr lang="en-US"/>
          </a:p>
        </p:txBody>
      </p:sp>
    </p:spTree>
    <p:extLst>
      <p:ext uri="{BB962C8B-B14F-4D97-AF65-F5344CB8AC3E}">
        <p14:creationId xmlns:p14="http://schemas.microsoft.com/office/powerpoint/2010/main" val="2788550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E5004E-7C9B-3548-9171-89CAEE86B7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6304EF-FCD8-0C46-9B89-02076AF31AC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F6E280-C531-6949-BA79-3C93A92A16DF}"/>
              </a:ext>
            </a:extLst>
          </p:cNvPr>
          <p:cNvSpPr>
            <a:spLocks noGrp="1"/>
          </p:cNvSpPr>
          <p:nvPr>
            <p:ph type="dt" sz="half" idx="10"/>
          </p:nvPr>
        </p:nvSpPr>
        <p:spPr/>
        <p:txBody>
          <a:bodyPr/>
          <a:lstStyle/>
          <a:p>
            <a:fld id="{FC09FBAF-8E62-1943-8B81-6061BBE79CDF}" type="datetimeFigureOut">
              <a:rPr lang="en-US" smtClean="0"/>
              <a:t>11/12/18</a:t>
            </a:fld>
            <a:endParaRPr lang="en-US"/>
          </a:p>
        </p:txBody>
      </p:sp>
      <p:sp>
        <p:nvSpPr>
          <p:cNvPr id="5" name="Footer Placeholder 4">
            <a:extLst>
              <a:ext uri="{FF2B5EF4-FFF2-40B4-BE49-F238E27FC236}">
                <a16:creationId xmlns:a16="http://schemas.microsoft.com/office/drawing/2014/main" id="{9BFE61B6-08C4-B642-9AE4-C652C29B3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84AB38-E970-4B40-B261-75F0C48C5AC1}"/>
              </a:ext>
            </a:extLst>
          </p:cNvPr>
          <p:cNvSpPr>
            <a:spLocks noGrp="1"/>
          </p:cNvSpPr>
          <p:nvPr>
            <p:ph type="sldNum" sz="quarter" idx="12"/>
          </p:nvPr>
        </p:nvSpPr>
        <p:spPr/>
        <p:txBody>
          <a:bodyPr/>
          <a:lstStyle/>
          <a:p>
            <a:fld id="{8CC53994-561D-0145-AB8C-78A0D28A7C9A}" type="slidenum">
              <a:rPr lang="en-US" smtClean="0"/>
              <a:t>‹#›</a:t>
            </a:fld>
            <a:endParaRPr lang="en-US"/>
          </a:p>
        </p:txBody>
      </p:sp>
    </p:spTree>
    <p:extLst>
      <p:ext uri="{BB962C8B-B14F-4D97-AF65-F5344CB8AC3E}">
        <p14:creationId xmlns:p14="http://schemas.microsoft.com/office/powerpoint/2010/main" val="1977169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6588043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7973008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2139378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1077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78590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99395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4463991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2849492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5E90-22F5-BF41-9547-558142208B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69B061-D647-FA48-8E88-AFAE68A5233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6E409F-AD55-8E4D-85A8-023E01E28ACB}"/>
              </a:ext>
            </a:extLst>
          </p:cNvPr>
          <p:cNvSpPr>
            <a:spLocks noGrp="1"/>
          </p:cNvSpPr>
          <p:nvPr>
            <p:ph type="dt" sz="half" idx="10"/>
          </p:nvPr>
        </p:nvSpPr>
        <p:spPr/>
        <p:txBody>
          <a:bodyPr/>
          <a:lstStyle/>
          <a:p>
            <a:fld id="{FC09FBAF-8E62-1943-8B81-6061BBE79CDF}" type="datetimeFigureOut">
              <a:rPr lang="en-US" smtClean="0"/>
              <a:t>11/12/18</a:t>
            </a:fld>
            <a:endParaRPr lang="en-US"/>
          </a:p>
        </p:txBody>
      </p:sp>
      <p:sp>
        <p:nvSpPr>
          <p:cNvPr id="5" name="Footer Placeholder 4">
            <a:extLst>
              <a:ext uri="{FF2B5EF4-FFF2-40B4-BE49-F238E27FC236}">
                <a16:creationId xmlns:a16="http://schemas.microsoft.com/office/drawing/2014/main" id="{4124AB78-71FE-C340-BB2F-E91E95BC24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3BB14D-3E95-E74F-969C-5ECD6FA6C02C}"/>
              </a:ext>
            </a:extLst>
          </p:cNvPr>
          <p:cNvSpPr>
            <a:spLocks noGrp="1"/>
          </p:cNvSpPr>
          <p:nvPr>
            <p:ph type="sldNum" sz="quarter" idx="12"/>
          </p:nvPr>
        </p:nvSpPr>
        <p:spPr/>
        <p:txBody>
          <a:bodyPr/>
          <a:lstStyle/>
          <a:p>
            <a:fld id="{8CC53994-561D-0145-AB8C-78A0D28A7C9A}" type="slidenum">
              <a:rPr lang="en-US" smtClean="0"/>
              <a:t>‹#›</a:t>
            </a:fld>
            <a:endParaRPr lang="en-US"/>
          </a:p>
        </p:txBody>
      </p:sp>
    </p:spTree>
    <p:extLst>
      <p:ext uri="{BB962C8B-B14F-4D97-AF65-F5344CB8AC3E}">
        <p14:creationId xmlns:p14="http://schemas.microsoft.com/office/powerpoint/2010/main" val="36040057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767160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1198491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33729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131293775"/>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682585222"/>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18249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079147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45446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98820877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88436423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AB2D3-0AE0-B84C-A490-405A413502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031270-7168-5749-8D3F-34244530EE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ECA1DEF-4F8A-B44A-8054-1037055DABD7}"/>
              </a:ext>
            </a:extLst>
          </p:cNvPr>
          <p:cNvSpPr>
            <a:spLocks noGrp="1"/>
          </p:cNvSpPr>
          <p:nvPr>
            <p:ph type="dt" sz="half" idx="10"/>
          </p:nvPr>
        </p:nvSpPr>
        <p:spPr/>
        <p:txBody>
          <a:bodyPr/>
          <a:lstStyle/>
          <a:p>
            <a:fld id="{FC09FBAF-8E62-1943-8B81-6061BBE79CDF}" type="datetimeFigureOut">
              <a:rPr lang="en-US" smtClean="0"/>
              <a:t>11/12/18</a:t>
            </a:fld>
            <a:endParaRPr lang="en-US"/>
          </a:p>
        </p:txBody>
      </p:sp>
      <p:sp>
        <p:nvSpPr>
          <p:cNvPr id="5" name="Footer Placeholder 4">
            <a:extLst>
              <a:ext uri="{FF2B5EF4-FFF2-40B4-BE49-F238E27FC236}">
                <a16:creationId xmlns:a16="http://schemas.microsoft.com/office/drawing/2014/main" id="{0F14AC0A-2FD3-8146-B64D-9C61809F9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E90DFE-477C-4D4E-97D8-1DB0EE7961B7}"/>
              </a:ext>
            </a:extLst>
          </p:cNvPr>
          <p:cNvSpPr>
            <a:spLocks noGrp="1"/>
          </p:cNvSpPr>
          <p:nvPr>
            <p:ph type="sldNum" sz="quarter" idx="12"/>
          </p:nvPr>
        </p:nvSpPr>
        <p:spPr/>
        <p:txBody>
          <a:bodyPr/>
          <a:lstStyle/>
          <a:p>
            <a:fld id="{8CC53994-561D-0145-AB8C-78A0D28A7C9A}" type="slidenum">
              <a:rPr lang="en-US" smtClean="0"/>
              <a:t>‹#›</a:t>
            </a:fld>
            <a:endParaRPr lang="en-US"/>
          </a:p>
        </p:txBody>
      </p:sp>
    </p:spTree>
    <p:extLst>
      <p:ext uri="{BB962C8B-B14F-4D97-AF65-F5344CB8AC3E}">
        <p14:creationId xmlns:p14="http://schemas.microsoft.com/office/powerpoint/2010/main" val="1695205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4461-7833-3A41-831D-8D7957C772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AF630D-C5EB-654F-9411-E00342DC8D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19E654-E49A-8D4E-9D81-C30212E0F80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AAD0ED-C6FB-C345-96A9-3D1EB454166C}"/>
              </a:ext>
            </a:extLst>
          </p:cNvPr>
          <p:cNvSpPr>
            <a:spLocks noGrp="1"/>
          </p:cNvSpPr>
          <p:nvPr>
            <p:ph type="dt" sz="half" idx="10"/>
          </p:nvPr>
        </p:nvSpPr>
        <p:spPr/>
        <p:txBody>
          <a:bodyPr/>
          <a:lstStyle/>
          <a:p>
            <a:fld id="{FC09FBAF-8E62-1943-8B81-6061BBE79CDF}" type="datetimeFigureOut">
              <a:rPr lang="en-US" smtClean="0"/>
              <a:t>11/12/18</a:t>
            </a:fld>
            <a:endParaRPr lang="en-US"/>
          </a:p>
        </p:txBody>
      </p:sp>
      <p:sp>
        <p:nvSpPr>
          <p:cNvPr id="6" name="Footer Placeholder 5">
            <a:extLst>
              <a:ext uri="{FF2B5EF4-FFF2-40B4-BE49-F238E27FC236}">
                <a16:creationId xmlns:a16="http://schemas.microsoft.com/office/drawing/2014/main" id="{529D30BA-48FF-3B4C-84C3-A15E284E21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069A5E-4174-AE41-B88B-04E653666F8A}"/>
              </a:ext>
            </a:extLst>
          </p:cNvPr>
          <p:cNvSpPr>
            <a:spLocks noGrp="1"/>
          </p:cNvSpPr>
          <p:nvPr>
            <p:ph type="sldNum" sz="quarter" idx="12"/>
          </p:nvPr>
        </p:nvSpPr>
        <p:spPr/>
        <p:txBody>
          <a:bodyPr/>
          <a:lstStyle/>
          <a:p>
            <a:fld id="{8CC53994-561D-0145-AB8C-78A0D28A7C9A}" type="slidenum">
              <a:rPr lang="en-US" smtClean="0"/>
              <a:t>‹#›</a:t>
            </a:fld>
            <a:endParaRPr lang="en-US"/>
          </a:p>
        </p:txBody>
      </p:sp>
    </p:spTree>
    <p:extLst>
      <p:ext uri="{BB962C8B-B14F-4D97-AF65-F5344CB8AC3E}">
        <p14:creationId xmlns:p14="http://schemas.microsoft.com/office/powerpoint/2010/main" val="3801832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CA41-BE36-804F-A1C0-BB0642D89F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D614BA-FB70-3E41-B1B2-3874CA4EC3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576BDE-A2BF-AD4D-9A61-324064B613A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CA468A-CEF0-7E44-AF5E-DAE91D7530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B71AEF-D989-DB45-B325-BF79D798AB9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6766CD-72D8-4343-9C98-2E9BB14D01F2}"/>
              </a:ext>
            </a:extLst>
          </p:cNvPr>
          <p:cNvSpPr>
            <a:spLocks noGrp="1"/>
          </p:cNvSpPr>
          <p:nvPr>
            <p:ph type="dt" sz="half" idx="10"/>
          </p:nvPr>
        </p:nvSpPr>
        <p:spPr/>
        <p:txBody>
          <a:bodyPr/>
          <a:lstStyle/>
          <a:p>
            <a:fld id="{FC09FBAF-8E62-1943-8B81-6061BBE79CDF}" type="datetimeFigureOut">
              <a:rPr lang="en-US" smtClean="0"/>
              <a:t>11/12/18</a:t>
            </a:fld>
            <a:endParaRPr lang="en-US"/>
          </a:p>
        </p:txBody>
      </p:sp>
      <p:sp>
        <p:nvSpPr>
          <p:cNvPr id="8" name="Footer Placeholder 7">
            <a:extLst>
              <a:ext uri="{FF2B5EF4-FFF2-40B4-BE49-F238E27FC236}">
                <a16:creationId xmlns:a16="http://schemas.microsoft.com/office/drawing/2014/main" id="{E4ADB370-9892-2B49-88A7-B764D64865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2D0A1A-6D7B-1B40-BF47-6089C5D21F76}"/>
              </a:ext>
            </a:extLst>
          </p:cNvPr>
          <p:cNvSpPr>
            <a:spLocks noGrp="1"/>
          </p:cNvSpPr>
          <p:nvPr>
            <p:ph type="sldNum" sz="quarter" idx="12"/>
          </p:nvPr>
        </p:nvSpPr>
        <p:spPr/>
        <p:txBody>
          <a:bodyPr/>
          <a:lstStyle/>
          <a:p>
            <a:fld id="{8CC53994-561D-0145-AB8C-78A0D28A7C9A}" type="slidenum">
              <a:rPr lang="en-US" smtClean="0"/>
              <a:t>‹#›</a:t>
            </a:fld>
            <a:endParaRPr lang="en-US"/>
          </a:p>
        </p:txBody>
      </p:sp>
    </p:spTree>
    <p:extLst>
      <p:ext uri="{BB962C8B-B14F-4D97-AF65-F5344CB8AC3E}">
        <p14:creationId xmlns:p14="http://schemas.microsoft.com/office/powerpoint/2010/main" val="2335870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B6A6A-1169-6E4B-8D2E-944E772B7B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5B5380-EBC7-B24F-9D9F-8A8212A30AD9}"/>
              </a:ext>
            </a:extLst>
          </p:cNvPr>
          <p:cNvSpPr>
            <a:spLocks noGrp="1"/>
          </p:cNvSpPr>
          <p:nvPr>
            <p:ph type="dt" sz="half" idx="10"/>
          </p:nvPr>
        </p:nvSpPr>
        <p:spPr/>
        <p:txBody>
          <a:bodyPr/>
          <a:lstStyle/>
          <a:p>
            <a:fld id="{FC09FBAF-8E62-1943-8B81-6061BBE79CDF}" type="datetimeFigureOut">
              <a:rPr lang="en-US" smtClean="0"/>
              <a:t>11/12/18</a:t>
            </a:fld>
            <a:endParaRPr lang="en-US"/>
          </a:p>
        </p:txBody>
      </p:sp>
      <p:sp>
        <p:nvSpPr>
          <p:cNvPr id="4" name="Footer Placeholder 3">
            <a:extLst>
              <a:ext uri="{FF2B5EF4-FFF2-40B4-BE49-F238E27FC236}">
                <a16:creationId xmlns:a16="http://schemas.microsoft.com/office/drawing/2014/main" id="{5AC02508-2E9A-FE4F-86BE-F58BAD99DB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C14D19-3681-6449-9ECF-EB7344D0B94F}"/>
              </a:ext>
            </a:extLst>
          </p:cNvPr>
          <p:cNvSpPr>
            <a:spLocks noGrp="1"/>
          </p:cNvSpPr>
          <p:nvPr>
            <p:ph type="sldNum" sz="quarter" idx="12"/>
          </p:nvPr>
        </p:nvSpPr>
        <p:spPr/>
        <p:txBody>
          <a:bodyPr/>
          <a:lstStyle/>
          <a:p>
            <a:fld id="{8CC53994-561D-0145-AB8C-78A0D28A7C9A}" type="slidenum">
              <a:rPr lang="en-US" smtClean="0"/>
              <a:t>‹#›</a:t>
            </a:fld>
            <a:endParaRPr lang="en-US"/>
          </a:p>
        </p:txBody>
      </p:sp>
    </p:spTree>
    <p:extLst>
      <p:ext uri="{BB962C8B-B14F-4D97-AF65-F5344CB8AC3E}">
        <p14:creationId xmlns:p14="http://schemas.microsoft.com/office/powerpoint/2010/main" val="2556412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661065-671A-3945-801B-4EE276F7AC3D}"/>
              </a:ext>
            </a:extLst>
          </p:cNvPr>
          <p:cNvSpPr>
            <a:spLocks noGrp="1"/>
          </p:cNvSpPr>
          <p:nvPr>
            <p:ph type="dt" sz="half" idx="10"/>
          </p:nvPr>
        </p:nvSpPr>
        <p:spPr/>
        <p:txBody>
          <a:bodyPr/>
          <a:lstStyle/>
          <a:p>
            <a:fld id="{FC09FBAF-8E62-1943-8B81-6061BBE79CDF}" type="datetimeFigureOut">
              <a:rPr lang="en-US" smtClean="0"/>
              <a:t>11/12/18</a:t>
            </a:fld>
            <a:endParaRPr lang="en-US"/>
          </a:p>
        </p:txBody>
      </p:sp>
      <p:sp>
        <p:nvSpPr>
          <p:cNvPr id="3" name="Footer Placeholder 2">
            <a:extLst>
              <a:ext uri="{FF2B5EF4-FFF2-40B4-BE49-F238E27FC236}">
                <a16:creationId xmlns:a16="http://schemas.microsoft.com/office/drawing/2014/main" id="{E8B79904-8608-8F45-9748-1632F708A5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47738A-8797-6448-A0B7-470219E0EA57}"/>
              </a:ext>
            </a:extLst>
          </p:cNvPr>
          <p:cNvSpPr>
            <a:spLocks noGrp="1"/>
          </p:cNvSpPr>
          <p:nvPr>
            <p:ph type="sldNum" sz="quarter" idx="12"/>
          </p:nvPr>
        </p:nvSpPr>
        <p:spPr/>
        <p:txBody>
          <a:bodyPr/>
          <a:lstStyle/>
          <a:p>
            <a:fld id="{8CC53994-561D-0145-AB8C-78A0D28A7C9A}" type="slidenum">
              <a:rPr lang="en-US" smtClean="0"/>
              <a:t>‹#›</a:t>
            </a:fld>
            <a:endParaRPr lang="en-US"/>
          </a:p>
        </p:txBody>
      </p:sp>
    </p:spTree>
    <p:extLst>
      <p:ext uri="{BB962C8B-B14F-4D97-AF65-F5344CB8AC3E}">
        <p14:creationId xmlns:p14="http://schemas.microsoft.com/office/powerpoint/2010/main" val="2345842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706E3-0382-874E-BCB1-90239BF82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3DC5FA-2ACF-B740-B243-E0B94BB6BC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6D1FB0-6D31-9D48-970E-A70085444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CCCAC3-F401-9E4A-BBB2-538683BB43A9}"/>
              </a:ext>
            </a:extLst>
          </p:cNvPr>
          <p:cNvSpPr>
            <a:spLocks noGrp="1"/>
          </p:cNvSpPr>
          <p:nvPr>
            <p:ph type="dt" sz="half" idx="10"/>
          </p:nvPr>
        </p:nvSpPr>
        <p:spPr/>
        <p:txBody>
          <a:bodyPr/>
          <a:lstStyle/>
          <a:p>
            <a:fld id="{FC09FBAF-8E62-1943-8B81-6061BBE79CDF}" type="datetimeFigureOut">
              <a:rPr lang="en-US" smtClean="0"/>
              <a:t>11/12/18</a:t>
            </a:fld>
            <a:endParaRPr lang="en-US"/>
          </a:p>
        </p:txBody>
      </p:sp>
      <p:sp>
        <p:nvSpPr>
          <p:cNvPr id="6" name="Footer Placeholder 5">
            <a:extLst>
              <a:ext uri="{FF2B5EF4-FFF2-40B4-BE49-F238E27FC236}">
                <a16:creationId xmlns:a16="http://schemas.microsoft.com/office/drawing/2014/main" id="{7E091609-3159-914F-BC3D-2CD1D4A78D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A94109-F60C-FC48-82E5-89E6B1C6554D}"/>
              </a:ext>
            </a:extLst>
          </p:cNvPr>
          <p:cNvSpPr>
            <a:spLocks noGrp="1"/>
          </p:cNvSpPr>
          <p:nvPr>
            <p:ph type="sldNum" sz="quarter" idx="12"/>
          </p:nvPr>
        </p:nvSpPr>
        <p:spPr/>
        <p:txBody>
          <a:bodyPr/>
          <a:lstStyle/>
          <a:p>
            <a:fld id="{8CC53994-561D-0145-AB8C-78A0D28A7C9A}" type="slidenum">
              <a:rPr lang="en-US" smtClean="0"/>
              <a:t>‹#›</a:t>
            </a:fld>
            <a:endParaRPr lang="en-US"/>
          </a:p>
        </p:txBody>
      </p:sp>
    </p:spTree>
    <p:extLst>
      <p:ext uri="{BB962C8B-B14F-4D97-AF65-F5344CB8AC3E}">
        <p14:creationId xmlns:p14="http://schemas.microsoft.com/office/powerpoint/2010/main" val="3890906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BE5F8-DF10-C048-B292-1026FF90F9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6F0412-CB9B-1146-A8AA-6E94570A49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E6ACA2-677E-B04E-9D1C-6EC084581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22D3354-9D78-8A4C-B1C4-0799248D8285}"/>
              </a:ext>
            </a:extLst>
          </p:cNvPr>
          <p:cNvSpPr>
            <a:spLocks noGrp="1"/>
          </p:cNvSpPr>
          <p:nvPr>
            <p:ph type="dt" sz="half" idx="10"/>
          </p:nvPr>
        </p:nvSpPr>
        <p:spPr/>
        <p:txBody>
          <a:bodyPr/>
          <a:lstStyle/>
          <a:p>
            <a:fld id="{FC09FBAF-8E62-1943-8B81-6061BBE79CDF}" type="datetimeFigureOut">
              <a:rPr lang="en-US" smtClean="0"/>
              <a:t>11/12/18</a:t>
            </a:fld>
            <a:endParaRPr lang="en-US"/>
          </a:p>
        </p:txBody>
      </p:sp>
      <p:sp>
        <p:nvSpPr>
          <p:cNvPr id="6" name="Footer Placeholder 5">
            <a:extLst>
              <a:ext uri="{FF2B5EF4-FFF2-40B4-BE49-F238E27FC236}">
                <a16:creationId xmlns:a16="http://schemas.microsoft.com/office/drawing/2014/main" id="{F95FB088-A64C-AD4B-BCE5-D50A81D81B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BC9858-4412-884D-9503-F73F556FBECA}"/>
              </a:ext>
            </a:extLst>
          </p:cNvPr>
          <p:cNvSpPr>
            <a:spLocks noGrp="1"/>
          </p:cNvSpPr>
          <p:nvPr>
            <p:ph type="sldNum" sz="quarter" idx="12"/>
          </p:nvPr>
        </p:nvSpPr>
        <p:spPr/>
        <p:txBody>
          <a:bodyPr/>
          <a:lstStyle/>
          <a:p>
            <a:fld id="{8CC53994-561D-0145-AB8C-78A0D28A7C9A}" type="slidenum">
              <a:rPr lang="en-US" smtClean="0"/>
              <a:t>‹#›</a:t>
            </a:fld>
            <a:endParaRPr lang="en-US"/>
          </a:p>
        </p:txBody>
      </p:sp>
    </p:spTree>
    <p:extLst>
      <p:ext uri="{BB962C8B-B14F-4D97-AF65-F5344CB8AC3E}">
        <p14:creationId xmlns:p14="http://schemas.microsoft.com/office/powerpoint/2010/main" val="2233632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CBBE64-5FD8-2841-9B34-33BF62B090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D69892-1349-3A4E-BE00-F1A985546A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A4F81A-DDD2-9547-88DD-312B55DFDB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09FBAF-8E62-1943-8B81-6061BBE79CDF}" type="datetimeFigureOut">
              <a:rPr lang="en-US" smtClean="0"/>
              <a:t>11/12/18</a:t>
            </a:fld>
            <a:endParaRPr lang="en-US"/>
          </a:p>
        </p:txBody>
      </p:sp>
      <p:sp>
        <p:nvSpPr>
          <p:cNvPr id="5" name="Footer Placeholder 4">
            <a:extLst>
              <a:ext uri="{FF2B5EF4-FFF2-40B4-BE49-F238E27FC236}">
                <a16:creationId xmlns:a16="http://schemas.microsoft.com/office/drawing/2014/main" id="{54FC3321-BCF0-5641-8E93-115D563A89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D0E41E-21BE-DC46-82F2-8AB0E584C6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53994-561D-0145-AB8C-78A0D28A7C9A}" type="slidenum">
              <a:rPr lang="en-US" smtClean="0"/>
              <a:t>‹#›</a:t>
            </a:fld>
            <a:endParaRPr lang="en-US"/>
          </a:p>
        </p:txBody>
      </p:sp>
    </p:spTree>
    <p:extLst>
      <p:ext uri="{BB962C8B-B14F-4D97-AF65-F5344CB8AC3E}">
        <p14:creationId xmlns:p14="http://schemas.microsoft.com/office/powerpoint/2010/main" val="4271161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10291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Common scenarios</a:t>
            </a:r>
            <a:br>
              <a:rPr lang="en-US" sz="4900" dirty="0">
                <a:solidFill>
                  <a:schemeClr val="tx1"/>
                </a:solidFill>
                <a:cs typeface="Segoe UI" panose="020B0502040204020203" pitchFamily="34" charset="0"/>
              </a:rPr>
            </a:br>
            <a:r>
              <a:rPr lang="en-US" sz="4400" dirty="0">
                <a:solidFill>
                  <a:schemeClr val="tx1"/>
                </a:solidFill>
                <a:cs typeface="Segoe UI" panose="020B0502040204020203" pitchFamily="34" charset="0"/>
              </a:rPr>
              <a:t>IoT / Big Data Lambda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Rectangle 4">
            <a:extLst>
              <a:ext uri="{FF2B5EF4-FFF2-40B4-BE49-F238E27FC236}">
                <a16:creationId xmlns:a16="http://schemas.microsoft.com/office/drawing/2014/main" id="{8DB3742E-8FCB-41A0-B0BA-0414AE9F3584}"/>
              </a:ext>
            </a:extLst>
          </p:cNvPr>
          <p:cNvSpPr/>
          <p:nvPr/>
        </p:nvSpPr>
        <p:spPr bwMode="auto">
          <a:xfrm>
            <a:off x="0" y="1618291"/>
            <a:ext cx="12192000" cy="52397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1026" name="Picture 2" descr="https://microsoft.github.io/azure-iot-developer-kit/assets/images/landingpage-get-a-kit.png">
            <a:extLst>
              <a:ext uri="{FF2B5EF4-FFF2-40B4-BE49-F238E27FC236}">
                <a16:creationId xmlns:a16="http://schemas.microsoft.com/office/drawing/2014/main" id="{61410B2B-1F96-44A0-9405-047AD66C40C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265" y="4311726"/>
            <a:ext cx="905355" cy="9053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microsoft.github.io/azure-iot-developer-kit/assets/images/landingpage-get-a-kit.png">
            <a:extLst>
              <a:ext uri="{FF2B5EF4-FFF2-40B4-BE49-F238E27FC236}">
                <a16:creationId xmlns:a16="http://schemas.microsoft.com/office/drawing/2014/main" id="{E381E752-6F57-45CB-BD0A-350ECD815FE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265" y="3297263"/>
            <a:ext cx="905355" cy="90535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microsoft.github.io/azure-iot-developer-kit/assets/images/landingpage-get-a-kit.png">
            <a:extLst>
              <a:ext uri="{FF2B5EF4-FFF2-40B4-BE49-F238E27FC236}">
                <a16:creationId xmlns:a16="http://schemas.microsoft.com/office/drawing/2014/main" id="{69800982-FC5D-40E5-84A5-8257F34107E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265" y="2320626"/>
            <a:ext cx="905355" cy="90535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84258764-BB9C-40F0-A470-8176A97114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23185" y="3359224"/>
            <a:ext cx="780290" cy="780290"/>
          </a:xfrm>
          <a:prstGeom prst="rect">
            <a:avLst/>
          </a:prstGeom>
        </p:spPr>
      </p:pic>
      <p:pic>
        <p:nvPicPr>
          <p:cNvPr id="13" name="Picture 12">
            <a:extLst>
              <a:ext uri="{FF2B5EF4-FFF2-40B4-BE49-F238E27FC236}">
                <a16:creationId xmlns:a16="http://schemas.microsoft.com/office/drawing/2014/main" id="{71B97E24-8D04-4E43-9052-A5D7AA59CD8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69766" y="3330244"/>
            <a:ext cx="780290" cy="780290"/>
          </a:xfrm>
          <a:prstGeom prst="rect">
            <a:avLst/>
          </a:prstGeom>
        </p:spPr>
      </p:pic>
      <p:pic>
        <p:nvPicPr>
          <p:cNvPr id="15" name="Picture 14">
            <a:extLst>
              <a:ext uri="{FF2B5EF4-FFF2-40B4-BE49-F238E27FC236}">
                <a16:creationId xmlns:a16="http://schemas.microsoft.com/office/drawing/2014/main" id="{FBEF5BD8-1CF1-455E-95A0-020DE024968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26832" y="2321275"/>
            <a:ext cx="780290" cy="780290"/>
          </a:xfrm>
          <a:prstGeom prst="rect">
            <a:avLst/>
          </a:prstGeom>
        </p:spPr>
      </p:pic>
      <p:pic>
        <p:nvPicPr>
          <p:cNvPr id="17" name="Picture 16">
            <a:extLst>
              <a:ext uri="{FF2B5EF4-FFF2-40B4-BE49-F238E27FC236}">
                <a16:creationId xmlns:a16="http://schemas.microsoft.com/office/drawing/2014/main" id="{8CCD6685-1E4E-47C3-9356-C2BD52DA5E9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26832" y="5002707"/>
            <a:ext cx="780290" cy="780290"/>
          </a:xfrm>
          <a:prstGeom prst="rect">
            <a:avLst/>
          </a:prstGeom>
        </p:spPr>
      </p:pic>
      <p:cxnSp>
        <p:nvCxnSpPr>
          <p:cNvPr id="19" name="Straight Arrow Connector 18">
            <a:extLst>
              <a:ext uri="{FF2B5EF4-FFF2-40B4-BE49-F238E27FC236}">
                <a16:creationId xmlns:a16="http://schemas.microsoft.com/office/drawing/2014/main" id="{8E42F080-A43B-4AED-B9EC-3D0CB841A946}"/>
              </a:ext>
            </a:extLst>
          </p:cNvPr>
          <p:cNvCxnSpPr/>
          <p:nvPr/>
        </p:nvCxnSpPr>
        <p:spPr>
          <a:xfrm>
            <a:off x="3815482" y="3742213"/>
            <a:ext cx="1092017" cy="0"/>
          </a:xfrm>
          <a:prstGeom prst="straightConnector1">
            <a:avLst/>
          </a:prstGeom>
          <a:ln w="76200">
            <a:solidFill>
              <a:schemeClr val="tx2">
                <a:lumMod val="25000"/>
              </a:schemeClr>
            </a:solidFill>
            <a:headEnd type="none"/>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69795DB3-1447-446C-A71B-E4F24E2A1FE2}"/>
              </a:ext>
            </a:extLst>
          </p:cNvPr>
          <p:cNvCxnSpPr/>
          <p:nvPr/>
        </p:nvCxnSpPr>
        <p:spPr>
          <a:xfrm>
            <a:off x="1658858" y="3742213"/>
            <a:ext cx="1092017" cy="0"/>
          </a:xfrm>
          <a:prstGeom prst="straightConnector1">
            <a:avLst/>
          </a:prstGeom>
          <a:ln w="76200">
            <a:solidFill>
              <a:schemeClr val="tx2">
                <a:lumMod val="25000"/>
              </a:schemeClr>
            </a:solidFill>
            <a:headEnd type="none"/>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9712E6A1-81D1-47A5-92F6-8B24F8D9F0DF}"/>
              </a:ext>
            </a:extLst>
          </p:cNvPr>
          <p:cNvCxnSpPr>
            <a:cxnSpLocks/>
          </p:cNvCxnSpPr>
          <p:nvPr/>
        </p:nvCxnSpPr>
        <p:spPr>
          <a:xfrm>
            <a:off x="1658857" y="2773303"/>
            <a:ext cx="1209333" cy="556941"/>
          </a:xfrm>
          <a:prstGeom prst="straightConnector1">
            <a:avLst/>
          </a:prstGeom>
          <a:ln w="76200">
            <a:solidFill>
              <a:schemeClr val="tx2">
                <a:lumMod val="25000"/>
              </a:schemeClr>
            </a:solidFill>
            <a:headEnd type="none"/>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FC266B25-F672-46D3-9AFE-375AF79B9C32}"/>
              </a:ext>
            </a:extLst>
          </p:cNvPr>
          <p:cNvCxnSpPr>
            <a:cxnSpLocks/>
          </p:cNvCxnSpPr>
          <p:nvPr/>
        </p:nvCxnSpPr>
        <p:spPr>
          <a:xfrm flipV="1">
            <a:off x="1658857" y="4202618"/>
            <a:ext cx="1092018" cy="512104"/>
          </a:xfrm>
          <a:prstGeom prst="straightConnector1">
            <a:avLst/>
          </a:prstGeom>
          <a:ln w="76200">
            <a:solidFill>
              <a:schemeClr val="tx2">
                <a:lumMod val="25000"/>
              </a:schemeClr>
            </a:solidFill>
            <a:headEnd type="none"/>
            <a:tailEnd type="triangle"/>
          </a:ln>
        </p:spPr>
        <p:style>
          <a:lnRef idx="2">
            <a:schemeClr val="dk1"/>
          </a:lnRef>
          <a:fillRef idx="0">
            <a:schemeClr val="dk1"/>
          </a:fillRef>
          <a:effectRef idx="1">
            <a:schemeClr val="dk1"/>
          </a:effectRef>
          <a:fontRef idx="minor">
            <a:schemeClr val="tx1"/>
          </a:fontRef>
        </p:style>
      </p:cxnSp>
      <p:cxnSp>
        <p:nvCxnSpPr>
          <p:cNvPr id="29" name="Connector: Elbow 28">
            <a:extLst>
              <a:ext uri="{FF2B5EF4-FFF2-40B4-BE49-F238E27FC236}">
                <a16:creationId xmlns:a16="http://schemas.microsoft.com/office/drawing/2014/main" id="{4C9476F0-1CC2-425C-9D10-EA7D1B13518F}"/>
              </a:ext>
            </a:extLst>
          </p:cNvPr>
          <p:cNvCxnSpPr>
            <a:cxnSpLocks/>
            <a:stCxn id="13" idx="0"/>
          </p:cNvCxnSpPr>
          <p:nvPr/>
        </p:nvCxnSpPr>
        <p:spPr>
          <a:xfrm rot="5400000" flipH="1" flipV="1">
            <a:off x="7376826" y="780239"/>
            <a:ext cx="633091" cy="4466921"/>
          </a:xfrm>
          <a:prstGeom prst="bentConnector2">
            <a:avLst/>
          </a:prstGeom>
          <a:ln w="76200">
            <a:solidFill>
              <a:schemeClr val="tx2">
                <a:lumMod val="25000"/>
              </a:schemeClr>
            </a:solidFill>
            <a:headEnd type="none"/>
            <a:tailEnd type="triangle"/>
          </a:ln>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a16="http://schemas.microsoft.com/office/drawing/2014/main" id="{003BC984-3CF6-417B-9B64-C4D8D5017280}"/>
              </a:ext>
            </a:extLst>
          </p:cNvPr>
          <p:cNvCxnSpPr>
            <a:cxnSpLocks/>
          </p:cNvCxnSpPr>
          <p:nvPr/>
        </p:nvCxnSpPr>
        <p:spPr>
          <a:xfrm>
            <a:off x="5546129" y="5005086"/>
            <a:ext cx="4301090" cy="349746"/>
          </a:xfrm>
          <a:prstGeom prst="bentConnector3">
            <a:avLst>
              <a:gd name="adj1" fmla="val -167"/>
            </a:avLst>
          </a:prstGeom>
          <a:ln w="76200">
            <a:solidFill>
              <a:schemeClr val="tx2">
                <a:lumMod val="25000"/>
              </a:schemeClr>
            </a:solidFill>
            <a:headEnd type="none"/>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438F58DA-EF36-4EFB-99C6-6670F06370A7}"/>
              </a:ext>
            </a:extLst>
          </p:cNvPr>
          <p:cNvSpPr txBox="1"/>
          <p:nvPr/>
        </p:nvSpPr>
        <p:spPr>
          <a:xfrm>
            <a:off x="2708488" y="4044821"/>
            <a:ext cx="1532771" cy="9602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Azure IoT Hub</a:t>
            </a:r>
          </a:p>
        </p:txBody>
      </p:sp>
      <p:sp>
        <p:nvSpPr>
          <p:cNvPr id="38" name="TextBox 37">
            <a:extLst>
              <a:ext uri="{FF2B5EF4-FFF2-40B4-BE49-F238E27FC236}">
                <a16:creationId xmlns:a16="http://schemas.microsoft.com/office/drawing/2014/main" id="{2611E653-7371-43D9-AB98-FA757232CA14}"/>
              </a:ext>
            </a:extLst>
          </p:cNvPr>
          <p:cNvSpPr txBox="1"/>
          <p:nvPr/>
        </p:nvSpPr>
        <p:spPr>
          <a:xfrm>
            <a:off x="236894" y="5273164"/>
            <a:ext cx="2026629"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IoT Devices</a:t>
            </a:r>
          </a:p>
        </p:txBody>
      </p:sp>
      <p:sp>
        <p:nvSpPr>
          <p:cNvPr id="39" name="TextBox 38">
            <a:extLst>
              <a:ext uri="{FF2B5EF4-FFF2-40B4-BE49-F238E27FC236}">
                <a16:creationId xmlns:a16="http://schemas.microsoft.com/office/drawing/2014/main" id="{339CB94B-B710-4F9A-81EC-E582CA32F7B7}"/>
              </a:ext>
            </a:extLst>
          </p:cNvPr>
          <p:cNvSpPr txBox="1"/>
          <p:nvPr/>
        </p:nvSpPr>
        <p:spPr>
          <a:xfrm>
            <a:off x="4907499" y="4020546"/>
            <a:ext cx="1532771" cy="9602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Stream Analytics</a:t>
            </a:r>
          </a:p>
        </p:txBody>
      </p:sp>
      <p:sp>
        <p:nvSpPr>
          <p:cNvPr id="40" name="TextBox 39">
            <a:extLst>
              <a:ext uri="{FF2B5EF4-FFF2-40B4-BE49-F238E27FC236}">
                <a16:creationId xmlns:a16="http://schemas.microsoft.com/office/drawing/2014/main" id="{6ADA6F56-CD90-47AD-9FD9-8350D1ED3891}"/>
              </a:ext>
            </a:extLst>
          </p:cNvPr>
          <p:cNvSpPr txBox="1"/>
          <p:nvPr/>
        </p:nvSpPr>
        <p:spPr>
          <a:xfrm>
            <a:off x="6509742" y="5303814"/>
            <a:ext cx="3492792" cy="9602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Real-Time Processing and Analytics</a:t>
            </a:r>
          </a:p>
        </p:txBody>
      </p:sp>
      <p:sp>
        <p:nvSpPr>
          <p:cNvPr id="41" name="TextBox 40">
            <a:extLst>
              <a:ext uri="{FF2B5EF4-FFF2-40B4-BE49-F238E27FC236}">
                <a16:creationId xmlns:a16="http://schemas.microsoft.com/office/drawing/2014/main" id="{8DDCBDE6-E731-40E9-9A07-8ADB5C6AFABD}"/>
              </a:ext>
            </a:extLst>
          </p:cNvPr>
          <p:cNvSpPr txBox="1"/>
          <p:nvPr/>
        </p:nvSpPr>
        <p:spPr>
          <a:xfrm>
            <a:off x="7199404" y="2054181"/>
            <a:ext cx="2725110"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Batch Processing</a:t>
            </a:r>
          </a:p>
        </p:txBody>
      </p:sp>
      <p:pic>
        <p:nvPicPr>
          <p:cNvPr id="51" name="Picture 50">
            <a:extLst>
              <a:ext uri="{FF2B5EF4-FFF2-40B4-BE49-F238E27FC236}">
                <a16:creationId xmlns:a16="http://schemas.microsoft.com/office/drawing/2014/main" id="{C1245CA9-986B-4806-BD9D-6AC9DCF9488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965798" y="5010931"/>
            <a:ext cx="780290" cy="780290"/>
          </a:xfrm>
          <a:prstGeom prst="rect">
            <a:avLst/>
          </a:prstGeom>
        </p:spPr>
      </p:pic>
    </p:spTree>
    <p:extLst>
      <p:ext uri="{BB962C8B-B14F-4D97-AF65-F5344CB8AC3E}">
        <p14:creationId xmlns:p14="http://schemas.microsoft.com/office/powerpoint/2010/main" val="334851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IoT Device Integration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Rectangle 3">
            <a:extLst>
              <a:ext uri="{FF2B5EF4-FFF2-40B4-BE49-F238E27FC236}">
                <a16:creationId xmlns:a16="http://schemas.microsoft.com/office/drawing/2014/main" id="{CD6C0A15-ECB8-4B8C-A32E-50E3963D2B7C}"/>
              </a:ext>
            </a:extLst>
          </p:cNvPr>
          <p:cNvSpPr/>
          <p:nvPr/>
        </p:nvSpPr>
        <p:spPr bwMode="auto">
          <a:xfrm>
            <a:off x="0" y="1105175"/>
            <a:ext cx="12192000" cy="575282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12" name="Picture 11">
            <a:extLst>
              <a:ext uri="{FF2B5EF4-FFF2-40B4-BE49-F238E27FC236}">
                <a16:creationId xmlns:a16="http://schemas.microsoft.com/office/drawing/2014/main" id="{B9222708-EEDC-49F6-A63A-F6D3533427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8412" y="1561216"/>
            <a:ext cx="1089142" cy="845304"/>
          </a:xfrm>
          <a:prstGeom prst="rect">
            <a:avLst/>
          </a:prstGeom>
        </p:spPr>
      </p:pic>
      <p:pic>
        <p:nvPicPr>
          <p:cNvPr id="13" name="Picture 2" descr="https://microsoft.github.io/azure-iot-developer-kit/assets/images/landingpage-get-a-kit.png">
            <a:extLst>
              <a:ext uri="{FF2B5EF4-FFF2-40B4-BE49-F238E27FC236}">
                <a16:creationId xmlns:a16="http://schemas.microsoft.com/office/drawing/2014/main" id="{1C79122C-904A-4E93-8ED2-26AC29C5978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3758" y="4201369"/>
            <a:ext cx="905355" cy="90535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9730BAC1-2831-424E-AFAE-436F0F9D024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87404" y="1567595"/>
            <a:ext cx="896789" cy="896789"/>
          </a:xfrm>
          <a:prstGeom prst="rect">
            <a:avLst/>
          </a:prstGeom>
        </p:spPr>
      </p:pic>
      <p:pic>
        <p:nvPicPr>
          <p:cNvPr id="15" name="Picture 14">
            <a:extLst>
              <a:ext uri="{FF2B5EF4-FFF2-40B4-BE49-F238E27FC236}">
                <a16:creationId xmlns:a16="http://schemas.microsoft.com/office/drawing/2014/main" id="{9B856D49-44A9-44DC-BDB2-8F2C050A2F0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04131" y="1441656"/>
            <a:ext cx="1034037" cy="1034037"/>
          </a:xfrm>
          <a:prstGeom prst="rect">
            <a:avLst/>
          </a:prstGeom>
        </p:spPr>
      </p:pic>
      <p:sp>
        <p:nvSpPr>
          <p:cNvPr id="18" name="TextBox 17">
            <a:extLst>
              <a:ext uri="{FF2B5EF4-FFF2-40B4-BE49-F238E27FC236}">
                <a16:creationId xmlns:a16="http://schemas.microsoft.com/office/drawing/2014/main" id="{E48B956A-EACE-4E58-BCDB-BF292EBF1378}"/>
              </a:ext>
            </a:extLst>
          </p:cNvPr>
          <p:cNvSpPr txBox="1"/>
          <p:nvPr/>
        </p:nvSpPr>
        <p:spPr>
          <a:xfrm>
            <a:off x="1210283" y="2341382"/>
            <a:ext cx="1565663" cy="9602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E6E6E6">
                    <a:lumMod val="25000"/>
                  </a:srgbClr>
                </a:solidFill>
                <a:effectLst/>
                <a:uLnTx/>
                <a:uFillTx/>
                <a:latin typeface="Segoe UI Semilight"/>
                <a:ea typeface="+mn-ea"/>
                <a:cs typeface="+mn-cs"/>
              </a:rPr>
              <a:t>Azure IoT Hub</a:t>
            </a:r>
          </a:p>
        </p:txBody>
      </p:sp>
      <p:sp>
        <p:nvSpPr>
          <p:cNvPr id="19" name="TextBox 18">
            <a:extLst>
              <a:ext uri="{FF2B5EF4-FFF2-40B4-BE49-F238E27FC236}">
                <a16:creationId xmlns:a16="http://schemas.microsoft.com/office/drawing/2014/main" id="{32909A44-CA76-4072-8FCF-127CC6DAA13D}"/>
              </a:ext>
            </a:extLst>
          </p:cNvPr>
          <p:cNvSpPr txBox="1"/>
          <p:nvPr/>
        </p:nvSpPr>
        <p:spPr>
          <a:xfrm>
            <a:off x="3140012" y="2341381"/>
            <a:ext cx="1565663" cy="9602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E6E6E6">
                    <a:lumMod val="25000"/>
                  </a:srgbClr>
                </a:solidFill>
                <a:effectLst/>
                <a:uLnTx/>
                <a:uFillTx/>
                <a:latin typeface="Segoe UI Semilight"/>
                <a:ea typeface="+mn-ea"/>
                <a:cs typeface="+mn-cs"/>
              </a:rPr>
              <a:t>Stream Analytics</a:t>
            </a:r>
          </a:p>
        </p:txBody>
      </p:sp>
      <p:sp>
        <p:nvSpPr>
          <p:cNvPr id="20" name="TextBox 19">
            <a:extLst>
              <a:ext uri="{FF2B5EF4-FFF2-40B4-BE49-F238E27FC236}">
                <a16:creationId xmlns:a16="http://schemas.microsoft.com/office/drawing/2014/main" id="{C8643C2E-2E2B-4E76-B0C5-CA25285B174C}"/>
              </a:ext>
            </a:extLst>
          </p:cNvPr>
          <p:cNvSpPr txBox="1"/>
          <p:nvPr/>
        </p:nvSpPr>
        <p:spPr>
          <a:xfrm>
            <a:off x="838721" y="5040566"/>
            <a:ext cx="1965631"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E6E6E6">
                    <a:lumMod val="25000"/>
                  </a:srgbClr>
                </a:solidFill>
                <a:effectLst/>
                <a:uLnTx/>
                <a:uFillTx/>
                <a:latin typeface="Segoe UI Semilight"/>
                <a:ea typeface="+mn-ea"/>
                <a:cs typeface="+mn-cs"/>
              </a:rPr>
              <a:t>IoT Devices</a:t>
            </a:r>
          </a:p>
        </p:txBody>
      </p:sp>
      <p:sp>
        <p:nvSpPr>
          <p:cNvPr id="21" name="TextBox 20">
            <a:extLst>
              <a:ext uri="{FF2B5EF4-FFF2-40B4-BE49-F238E27FC236}">
                <a16:creationId xmlns:a16="http://schemas.microsoft.com/office/drawing/2014/main" id="{3A5E457E-C82C-4858-BFEA-9DB87078DA60}"/>
              </a:ext>
            </a:extLst>
          </p:cNvPr>
          <p:cNvSpPr txBox="1"/>
          <p:nvPr/>
        </p:nvSpPr>
        <p:spPr>
          <a:xfrm>
            <a:off x="4864909" y="2406520"/>
            <a:ext cx="1890064" cy="9602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E6E6E6">
                    <a:lumMod val="25000"/>
                  </a:srgbClr>
                </a:solidFill>
                <a:effectLst/>
                <a:uLnTx/>
                <a:uFillTx/>
                <a:latin typeface="Segoe UI Semilight"/>
                <a:ea typeface="+mn-ea"/>
                <a:cs typeface="+mn-cs"/>
              </a:rPr>
              <a:t>Service Bus Queue</a:t>
            </a:r>
          </a:p>
        </p:txBody>
      </p:sp>
      <p:sp>
        <p:nvSpPr>
          <p:cNvPr id="22" name="TextBox 21">
            <a:extLst>
              <a:ext uri="{FF2B5EF4-FFF2-40B4-BE49-F238E27FC236}">
                <a16:creationId xmlns:a16="http://schemas.microsoft.com/office/drawing/2014/main" id="{F5160A3A-0F00-4E17-8E19-7F009B2E5CE3}"/>
              </a:ext>
            </a:extLst>
          </p:cNvPr>
          <p:cNvSpPr txBox="1"/>
          <p:nvPr/>
        </p:nvSpPr>
        <p:spPr>
          <a:xfrm>
            <a:off x="6907950" y="2406520"/>
            <a:ext cx="1890065"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E6E6E6">
                    <a:lumMod val="25000"/>
                  </a:srgbClr>
                </a:solidFill>
                <a:effectLst/>
                <a:uLnTx/>
                <a:uFillTx/>
                <a:latin typeface="Segoe UI Semilight"/>
                <a:ea typeface="+mn-ea"/>
                <a:cs typeface="+mn-cs"/>
              </a:rPr>
              <a:t>Logic Apps</a:t>
            </a:r>
          </a:p>
        </p:txBody>
      </p:sp>
      <p:sp>
        <p:nvSpPr>
          <p:cNvPr id="25" name="Rectangle 24">
            <a:extLst>
              <a:ext uri="{FF2B5EF4-FFF2-40B4-BE49-F238E27FC236}">
                <a16:creationId xmlns:a16="http://schemas.microsoft.com/office/drawing/2014/main" id="{DD48F2C3-02B4-4BBD-B2CD-0B43FA9B0E4F}"/>
              </a:ext>
            </a:extLst>
          </p:cNvPr>
          <p:cNvSpPr/>
          <p:nvPr/>
        </p:nvSpPr>
        <p:spPr bwMode="auto">
          <a:xfrm>
            <a:off x="6107263" y="3558725"/>
            <a:ext cx="5637703" cy="2868190"/>
          </a:xfrm>
          <a:prstGeom prst="rect">
            <a:avLst/>
          </a:prstGeom>
          <a:solidFill>
            <a:schemeClr val="tx1"/>
          </a:solidFill>
          <a:ln w="571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3" name="Picture 2" descr="https://microsoft.github.io/azure-iot-developer-kit/assets/images/landingpage-get-a-kit.png">
            <a:extLst>
              <a:ext uri="{FF2B5EF4-FFF2-40B4-BE49-F238E27FC236}">
                <a16:creationId xmlns:a16="http://schemas.microsoft.com/office/drawing/2014/main" id="{B4AF77D1-B88F-4859-B740-EA5A4DBA88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68860" y="4201369"/>
            <a:ext cx="905355" cy="90535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s://microsoft.github.io/azure-iot-developer-kit/assets/images/landingpage-get-a-kit.png">
            <a:extLst>
              <a:ext uri="{FF2B5EF4-FFF2-40B4-BE49-F238E27FC236}">
                <a16:creationId xmlns:a16="http://schemas.microsoft.com/office/drawing/2014/main" id="{41FFC243-8917-4510-80C5-14ADF8A0B94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23268" y="4201369"/>
            <a:ext cx="905355" cy="90535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79D631D-F75E-48A9-B48E-E6C8B1CB86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99038" y="3808023"/>
            <a:ext cx="2066286" cy="2369594"/>
          </a:xfrm>
          <a:prstGeom prst="rect">
            <a:avLst/>
          </a:prstGeom>
        </p:spPr>
      </p:pic>
      <p:sp>
        <p:nvSpPr>
          <p:cNvPr id="26" name="TextBox 25">
            <a:extLst>
              <a:ext uri="{FF2B5EF4-FFF2-40B4-BE49-F238E27FC236}">
                <a16:creationId xmlns:a16="http://schemas.microsoft.com/office/drawing/2014/main" id="{BD681611-6989-41CC-AA52-A6894F84D331}"/>
              </a:ext>
            </a:extLst>
          </p:cNvPr>
          <p:cNvSpPr txBox="1"/>
          <p:nvPr/>
        </p:nvSpPr>
        <p:spPr>
          <a:xfrm>
            <a:off x="8796035" y="4422332"/>
            <a:ext cx="2751756" cy="136960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E6E6E6">
                    <a:lumMod val="25000"/>
                  </a:srgbClr>
                </a:solidFill>
                <a:effectLst/>
                <a:uLnTx/>
                <a:uFillTx/>
                <a:latin typeface="Segoe UI Semilight"/>
                <a:ea typeface="+mn-ea"/>
                <a:cs typeface="+mn-cs"/>
              </a:rPr>
              <a:t>Azure Blockchain Workbench</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E6E6E6">
                    <a:lumMod val="25000"/>
                  </a:srgbClr>
                </a:solidFill>
                <a:effectLst/>
                <a:uLnTx/>
                <a:uFillTx/>
                <a:latin typeface="Segoe UI Semilight"/>
                <a:ea typeface="+mn-ea"/>
                <a:cs typeface="+mn-cs"/>
              </a:rPr>
              <a:t>(using Ethereum)</a:t>
            </a:r>
          </a:p>
        </p:txBody>
      </p:sp>
      <p:cxnSp>
        <p:nvCxnSpPr>
          <p:cNvPr id="27" name="Straight Arrow Connector 26">
            <a:extLst>
              <a:ext uri="{FF2B5EF4-FFF2-40B4-BE49-F238E27FC236}">
                <a16:creationId xmlns:a16="http://schemas.microsoft.com/office/drawing/2014/main" id="{4F6A8914-A7EE-4AF2-95F5-6D8D0F185445}"/>
              </a:ext>
            </a:extLst>
          </p:cNvPr>
          <p:cNvCxnSpPr>
            <a:cxnSpLocks/>
          </p:cNvCxnSpPr>
          <p:nvPr/>
        </p:nvCxnSpPr>
        <p:spPr>
          <a:xfrm>
            <a:off x="2520173" y="2215192"/>
            <a:ext cx="708450" cy="0"/>
          </a:xfrm>
          <a:prstGeom prst="straightConnector1">
            <a:avLst/>
          </a:prstGeom>
          <a:ln w="76200">
            <a:solidFill>
              <a:schemeClr val="tx2">
                <a:lumMod val="25000"/>
              </a:schemeClr>
            </a:solidFill>
            <a:headEnd type="none"/>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A7466169-0171-4414-92DC-771AAFCAFFCA}"/>
              </a:ext>
            </a:extLst>
          </p:cNvPr>
          <p:cNvCxnSpPr>
            <a:cxnSpLocks/>
          </p:cNvCxnSpPr>
          <p:nvPr/>
        </p:nvCxnSpPr>
        <p:spPr>
          <a:xfrm>
            <a:off x="4351450" y="2215192"/>
            <a:ext cx="708450" cy="0"/>
          </a:xfrm>
          <a:prstGeom prst="straightConnector1">
            <a:avLst/>
          </a:prstGeom>
          <a:ln w="76200">
            <a:solidFill>
              <a:schemeClr val="tx2">
                <a:lumMod val="25000"/>
              </a:schemeClr>
            </a:solidFill>
            <a:headEnd type="none"/>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66B9EAC6-FAE9-4F55-94DC-15E4D61FEF84}"/>
              </a:ext>
            </a:extLst>
          </p:cNvPr>
          <p:cNvCxnSpPr>
            <a:cxnSpLocks/>
          </p:cNvCxnSpPr>
          <p:nvPr/>
        </p:nvCxnSpPr>
        <p:spPr>
          <a:xfrm>
            <a:off x="6415943" y="2249902"/>
            <a:ext cx="708450" cy="0"/>
          </a:xfrm>
          <a:prstGeom prst="straightConnector1">
            <a:avLst/>
          </a:prstGeom>
          <a:ln w="76200">
            <a:solidFill>
              <a:schemeClr val="tx2">
                <a:lumMod val="25000"/>
              </a:schemeClr>
            </a:solidFill>
            <a:headEnd type="none"/>
            <a:tailEnd type="triangle"/>
          </a:ln>
        </p:spPr>
        <p:style>
          <a:lnRef idx="2">
            <a:schemeClr val="dk1"/>
          </a:lnRef>
          <a:fillRef idx="0">
            <a:schemeClr val="dk1"/>
          </a:fillRef>
          <a:effectRef idx="1">
            <a:schemeClr val="dk1"/>
          </a:effectRef>
          <a:fontRef idx="minor">
            <a:schemeClr val="tx1"/>
          </a:fontRef>
        </p:style>
      </p:cxnSp>
      <p:cxnSp>
        <p:nvCxnSpPr>
          <p:cNvPr id="33" name="Connector: Elbow 32">
            <a:extLst>
              <a:ext uri="{FF2B5EF4-FFF2-40B4-BE49-F238E27FC236}">
                <a16:creationId xmlns:a16="http://schemas.microsoft.com/office/drawing/2014/main" id="{6221FA85-BA8C-412A-BBD0-4550B041ADD3}"/>
              </a:ext>
            </a:extLst>
          </p:cNvPr>
          <p:cNvCxnSpPr>
            <a:cxnSpLocks/>
          </p:cNvCxnSpPr>
          <p:nvPr/>
        </p:nvCxnSpPr>
        <p:spPr>
          <a:xfrm rot="5400000" flipH="1" flipV="1">
            <a:off x="223566" y="2832442"/>
            <a:ext cx="1739797" cy="574718"/>
          </a:xfrm>
          <a:prstGeom prst="bentConnector2">
            <a:avLst/>
          </a:prstGeom>
          <a:ln w="76200">
            <a:solidFill>
              <a:schemeClr val="tx2">
                <a:lumMod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CB033907-90EB-4080-8164-9A3F67DBC74F}"/>
              </a:ext>
            </a:extLst>
          </p:cNvPr>
          <p:cNvCxnSpPr>
            <a:cxnSpLocks/>
          </p:cNvCxnSpPr>
          <p:nvPr/>
        </p:nvCxnSpPr>
        <p:spPr>
          <a:xfrm rot="16200000" flipV="1">
            <a:off x="8303130" y="2511702"/>
            <a:ext cx="1184775" cy="591755"/>
          </a:xfrm>
          <a:prstGeom prst="bentConnector3">
            <a:avLst>
              <a:gd name="adj1" fmla="val 98862"/>
            </a:avLst>
          </a:prstGeom>
          <a:ln w="76200">
            <a:solidFill>
              <a:schemeClr val="tx2">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B2DFF86-2369-440D-9735-0A458710BD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45935" y="1534578"/>
            <a:ext cx="929806" cy="929806"/>
          </a:xfrm>
          <a:prstGeom prst="rect">
            <a:avLst/>
          </a:prstGeom>
        </p:spPr>
      </p:pic>
    </p:spTree>
    <p:extLst>
      <p:ext uri="{BB962C8B-B14F-4D97-AF65-F5344CB8AC3E}">
        <p14:creationId xmlns:p14="http://schemas.microsoft.com/office/powerpoint/2010/main" val="1051919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324</Words>
  <Application>Microsoft Macintosh PowerPoint</Application>
  <PresentationFormat>Widescreen</PresentationFormat>
  <Paragraphs>33</Paragraphs>
  <Slides>2</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vt:i4>
      </vt:variant>
    </vt:vector>
  </HeadingPairs>
  <TitlesOfParts>
    <vt:vector size="12" baseType="lpstr">
      <vt:lpstr>Arial</vt:lpstr>
      <vt:lpstr>Calibri</vt:lpstr>
      <vt:lpstr>Calibri Light</vt:lpstr>
      <vt:lpstr>Consolas</vt:lpstr>
      <vt:lpstr>Segoe UI</vt:lpstr>
      <vt:lpstr>Segoe UI Light</vt:lpstr>
      <vt:lpstr>Segoe UI Semilight</vt:lpstr>
      <vt:lpstr>Wingdings</vt:lpstr>
      <vt:lpstr>Office Theme</vt:lpstr>
      <vt:lpstr>C+E Readiness Template</vt:lpstr>
      <vt:lpstr>Common scenarios IoT / Big Data Lambda Architecture </vt:lpstr>
      <vt:lpstr>Preferred solution – IoT Device Integration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scenarios IoT / Big Data Lambda Architecture </dc:title>
  <dc:creator>Chris Pietschmann</dc:creator>
  <cp:lastModifiedBy>Chris Pietschmann</cp:lastModifiedBy>
  <cp:revision>1</cp:revision>
  <dcterms:created xsi:type="dcterms:W3CDTF">2018-11-12T18:30:19Z</dcterms:created>
  <dcterms:modified xsi:type="dcterms:W3CDTF">2018-11-12T18:37:06Z</dcterms:modified>
</cp:coreProperties>
</file>