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 id="2147483665" r:id="rId5"/>
  </p:sldMasterIdLst>
  <p:notesMasterIdLst>
    <p:notesMasterId r:id="rId36"/>
  </p:notesMasterIdLst>
  <p:sldIdLst>
    <p:sldId id="300" r:id="rId6"/>
    <p:sldId id="323" r:id="rId7"/>
    <p:sldId id="302" r:id="rId8"/>
    <p:sldId id="336" r:id="rId9"/>
    <p:sldId id="259" r:id="rId10"/>
    <p:sldId id="337" r:id="rId11"/>
    <p:sldId id="338" r:id="rId12"/>
    <p:sldId id="303" r:id="rId13"/>
    <p:sldId id="304" r:id="rId14"/>
    <p:sldId id="335" r:id="rId15"/>
    <p:sldId id="324" r:id="rId16"/>
    <p:sldId id="328" r:id="rId17"/>
    <p:sldId id="320" r:id="rId18"/>
    <p:sldId id="322" r:id="rId19"/>
    <p:sldId id="321" r:id="rId20"/>
    <p:sldId id="317" r:id="rId21"/>
    <p:sldId id="316" r:id="rId22"/>
    <p:sldId id="326" r:id="rId23"/>
    <p:sldId id="327" r:id="rId24"/>
    <p:sldId id="329" r:id="rId25"/>
    <p:sldId id="330" r:id="rId26"/>
    <p:sldId id="325" r:id="rId27"/>
    <p:sldId id="319" r:id="rId28"/>
    <p:sldId id="334" r:id="rId29"/>
    <p:sldId id="333" r:id="rId30"/>
    <p:sldId id="332" r:id="rId31"/>
    <p:sldId id="331" r:id="rId32"/>
    <p:sldId id="339" r:id="rId33"/>
    <p:sldId id="318"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9" autoAdjust="0"/>
    <p:restoredTop sz="76087" autoAdjust="0"/>
  </p:normalViewPr>
  <p:slideViewPr>
    <p:cSldViewPr snapToGrid="0">
      <p:cViewPr varScale="1">
        <p:scale>
          <a:sx n="154" d="100"/>
          <a:sy n="154" d="100"/>
        </p:scale>
        <p:origin x="224" y="34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wnmarie DesJardins (GP Strategies Corporation)" userId="5d6e9ee6-bd3b-44ff-9ba1-185b7572642a" providerId="ADAL" clId="{59BD8E68-7B0A-461E-8D5D-3DF29DA979F8}"/>
    <pc:docChg chg="modSld">
      <pc:chgData name="Dawnmarie DesJardins (GP Strategies Corporation)" userId="5d6e9ee6-bd3b-44ff-9ba1-185b7572642a" providerId="ADAL" clId="{59BD8E68-7B0A-461E-8D5D-3DF29DA979F8}" dt="2018-03-09T19:52:25.923" v="41" actId="6549"/>
      <pc:docMkLst>
        <pc:docMk/>
      </pc:docMkLst>
      <pc:sldChg chg="modSp">
        <pc:chgData name="Dawnmarie DesJardins (GP Strategies Corporation)" userId="5d6e9ee6-bd3b-44ff-9ba1-185b7572642a" providerId="ADAL" clId="{59BD8E68-7B0A-461E-8D5D-3DF29DA979F8}" dt="2018-03-09T19:52:15.431" v="37" actId="6549"/>
        <pc:sldMkLst>
          <pc:docMk/>
          <pc:sldMk cId="3429127010" sldId="259"/>
        </pc:sldMkLst>
        <pc:spChg chg="mod">
          <ac:chgData name="Dawnmarie DesJardins (GP Strategies Corporation)" userId="5d6e9ee6-bd3b-44ff-9ba1-185b7572642a" providerId="ADAL" clId="{59BD8E68-7B0A-461E-8D5D-3DF29DA979F8}" dt="2018-03-09T19:52:15.431" v="37" actId="6549"/>
          <ac:spMkLst>
            <pc:docMk/>
            <pc:sldMk cId="3429127010" sldId="259"/>
            <ac:spMk id="3" creationId="{00000000-0000-0000-0000-000000000000}"/>
          </ac:spMkLst>
        </pc:spChg>
      </pc:sldChg>
      <pc:sldChg chg="modSp">
        <pc:chgData name="Dawnmarie DesJardins (GP Strategies Corporation)" userId="5d6e9ee6-bd3b-44ff-9ba1-185b7572642a" providerId="ADAL" clId="{59BD8E68-7B0A-461E-8D5D-3DF29DA979F8}" dt="2018-03-09T19:50:01.955" v="9" actId="6549"/>
        <pc:sldMkLst>
          <pc:docMk/>
          <pc:sldMk cId="3923265977" sldId="303"/>
        </pc:sldMkLst>
        <pc:spChg chg="mod">
          <ac:chgData name="Dawnmarie DesJardins (GP Strategies Corporation)" userId="5d6e9ee6-bd3b-44ff-9ba1-185b7572642a" providerId="ADAL" clId="{59BD8E68-7B0A-461E-8D5D-3DF29DA979F8}" dt="2018-03-09T19:50:01.955" v="9" actId="6549"/>
          <ac:spMkLst>
            <pc:docMk/>
            <pc:sldMk cId="3923265977" sldId="303"/>
            <ac:spMk id="3" creationId="{00000000-0000-0000-0000-000000000000}"/>
          </ac:spMkLst>
        </pc:spChg>
      </pc:sldChg>
      <pc:sldChg chg="modSp">
        <pc:chgData name="Dawnmarie DesJardins (GP Strategies Corporation)" userId="5d6e9ee6-bd3b-44ff-9ba1-185b7572642a" providerId="ADAL" clId="{59BD8E68-7B0A-461E-8D5D-3DF29DA979F8}" dt="2018-03-09T19:50:20.367" v="13" actId="20577"/>
        <pc:sldMkLst>
          <pc:docMk/>
          <pc:sldMk cId="601339970" sldId="304"/>
        </pc:sldMkLst>
        <pc:spChg chg="mod">
          <ac:chgData name="Dawnmarie DesJardins (GP Strategies Corporation)" userId="5d6e9ee6-bd3b-44ff-9ba1-185b7572642a" providerId="ADAL" clId="{59BD8E68-7B0A-461E-8D5D-3DF29DA979F8}" dt="2018-03-09T19:50:20.367" v="13" actId="20577"/>
          <ac:spMkLst>
            <pc:docMk/>
            <pc:sldMk cId="601339970" sldId="304"/>
            <ac:spMk id="3" creationId="{00000000-0000-0000-0000-000000000000}"/>
          </ac:spMkLst>
        </pc:spChg>
      </pc:sldChg>
      <pc:sldChg chg="modSp">
        <pc:chgData name="Dawnmarie DesJardins (GP Strategies Corporation)" userId="5d6e9ee6-bd3b-44ff-9ba1-185b7572642a" providerId="ADAL" clId="{59BD8E68-7B0A-461E-8D5D-3DF29DA979F8}" dt="2018-03-09T19:51:54.530" v="33" actId="20577"/>
        <pc:sldMkLst>
          <pc:docMk/>
          <pc:sldMk cId="2584764470" sldId="318"/>
        </pc:sldMkLst>
        <pc:spChg chg="mod">
          <ac:chgData name="Dawnmarie DesJardins (GP Strategies Corporation)" userId="5d6e9ee6-bd3b-44ff-9ba1-185b7572642a" providerId="ADAL" clId="{59BD8E68-7B0A-461E-8D5D-3DF29DA979F8}" dt="2018-03-09T19:51:54.530" v="33" actId="20577"/>
          <ac:spMkLst>
            <pc:docMk/>
            <pc:sldMk cId="2584764470" sldId="318"/>
            <ac:spMk id="3" creationId="{00000000-0000-0000-0000-000000000000}"/>
          </ac:spMkLst>
        </pc:spChg>
      </pc:sldChg>
      <pc:sldChg chg="modSp">
        <pc:chgData name="Dawnmarie DesJardins (GP Strategies Corporation)" userId="5d6e9ee6-bd3b-44ff-9ba1-185b7572642a" providerId="ADAL" clId="{59BD8E68-7B0A-461E-8D5D-3DF29DA979F8}" dt="2018-03-09T19:50:58.913" v="21" actId="20577"/>
        <pc:sldMkLst>
          <pc:docMk/>
          <pc:sldMk cId="2371438961" sldId="319"/>
        </pc:sldMkLst>
        <pc:spChg chg="mod">
          <ac:chgData name="Dawnmarie DesJardins (GP Strategies Corporation)" userId="5d6e9ee6-bd3b-44ff-9ba1-185b7572642a" providerId="ADAL" clId="{59BD8E68-7B0A-461E-8D5D-3DF29DA979F8}" dt="2018-03-09T19:50:58.913" v="21" actId="20577"/>
          <ac:spMkLst>
            <pc:docMk/>
            <pc:sldMk cId="2371438961" sldId="319"/>
            <ac:spMk id="3" creationId="{00000000-0000-0000-0000-000000000000}"/>
          </ac:spMkLst>
        </pc:spChg>
      </pc:sldChg>
      <pc:sldChg chg="modSp">
        <pc:chgData name="Dawnmarie DesJardins (GP Strategies Corporation)" userId="5d6e9ee6-bd3b-44ff-9ba1-185b7572642a" providerId="ADAL" clId="{59BD8E68-7B0A-461E-8D5D-3DF29DA979F8}" dt="2018-03-09T19:49:36.510" v="1" actId="20577"/>
        <pc:sldMkLst>
          <pc:docMk/>
          <pc:sldMk cId="772880493" sldId="323"/>
        </pc:sldMkLst>
        <pc:spChg chg="mod">
          <ac:chgData name="Dawnmarie DesJardins (GP Strategies Corporation)" userId="5d6e9ee6-bd3b-44ff-9ba1-185b7572642a" providerId="ADAL" clId="{59BD8E68-7B0A-461E-8D5D-3DF29DA979F8}" dt="2018-03-09T19:49:36.510" v="1" actId="20577"/>
          <ac:spMkLst>
            <pc:docMk/>
            <pc:sldMk cId="772880493" sldId="323"/>
            <ac:spMk id="9" creationId="{0F86F9F9-39B5-4CE6-AF48-9ADAE40EA728}"/>
          </ac:spMkLst>
        </pc:spChg>
      </pc:sldChg>
      <pc:sldChg chg="modSp">
        <pc:chgData name="Dawnmarie DesJardins (GP Strategies Corporation)" userId="5d6e9ee6-bd3b-44ff-9ba1-185b7572642a" providerId="ADAL" clId="{59BD8E68-7B0A-461E-8D5D-3DF29DA979F8}" dt="2018-03-09T19:50:41.425" v="17" actId="20577"/>
        <pc:sldMkLst>
          <pc:docMk/>
          <pc:sldMk cId="2348735860" sldId="326"/>
        </pc:sldMkLst>
        <pc:spChg chg="mod">
          <ac:chgData name="Dawnmarie DesJardins (GP Strategies Corporation)" userId="5d6e9ee6-bd3b-44ff-9ba1-185b7572642a" providerId="ADAL" clId="{59BD8E68-7B0A-461E-8D5D-3DF29DA979F8}" dt="2018-03-09T19:50:41.425" v="17" actId="20577"/>
          <ac:spMkLst>
            <pc:docMk/>
            <pc:sldMk cId="2348735860" sldId="326"/>
            <ac:spMk id="2" creationId="{08CD7B13-DF5C-4261-B369-DEBD2877F362}"/>
          </ac:spMkLst>
        </pc:spChg>
      </pc:sldChg>
      <pc:sldChg chg="modSp">
        <pc:chgData name="Dawnmarie DesJardins (GP Strategies Corporation)" userId="5d6e9ee6-bd3b-44ff-9ba1-185b7572642a" providerId="ADAL" clId="{59BD8E68-7B0A-461E-8D5D-3DF29DA979F8}" dt="2018-03-09T19:51:36.317" v="29" actId="20577"/>
        <pc:sldMkLst>
          <pc:docMk/>
          <pc:sldMk cId="1261414329" sldId="332"/>
        </pc:sldMkLst>
        <pc:spChg chg="mod">
          <ac:chgData name="Dawnmarie DesJardins (GP Strategies Corporation)" userId="5d6e9ee6-bd3b-44ff-9ba1-185b7572642a" providerId="ADAL" clId="{59BD8E68-7B0A-461E-8D5D-3DF29DA979F8}" dt="2018-03-09T19:51:36.317" v="29" actId="20577"/>
          <ac:spMkLst>
            <pc:docMk/>
            <pc:sldMk cId="1261414329" sldId="332"/>
            <ac:spMk id="3" creationId="{00000000-0000-0000-0000-000000000000}"/>
          </ac:spMkLst>
        </pc:spChg>
      </pc:sldChg>
      <pc:sldChg chg="modSp">
        <pc:chgData name="Dawnmarie DesJardins (GP Strategies Corporation)" userId="5d6e9ee6-bd3b-44ff-9ba1-185b7572642a" providerId="ADAL" clId="{59BD8E68-7B0A-461E-8D5D-3DF29DA979F8}" dt="2018-03-09T19:51:28.019" v="27" actId="20577"/>
        <pc:sldMkLst>
          <pc:docMk/>
          <pc:sldMk cId="2466012878" sldId="333"/>
        </pc:sldMkLst>
        <pc:spChg chg="mod">
          <ac:chgData name="Dawnmarie DesJardins (GP Strategies Corporation)" userId="5d6e9ee6-bd3b-44ff-9ba1-185b7572642a" providerId="ADAL" clId="{59BD8E68-7B0A-461E-8D5D-3DF29DA979F8}" dt="2018-03-09T19:51:28.019" v="27" actId="20577"/>
          <ac:spMkLst>
            <pc:docMk/>
            <pc:sldMk cId="2466012878" sldId="333"/>
            <ac:spMk id="3" creationId="{00000000-0000-0000-0000-000000000000}"/>
          </ac:spMkLst>
        </pc:spChg>
      </pc:sldChg>
      <pc:sldChg chg="modSp">
        <pc:chgData name="Dawnmarie DesJardins (GP Strategies Corporation)" userId="5d6e9ee6-bd3b-44ff-9ba1-185b7572642a" providerId="ADAL" clId="{59BD8E68-7B0A-461E-8D5D-3DF29DA979F8}" dt="2018-03-09T19:51:19.340" v="25" actId="20577"/>
        <pc:sldMkLst>
          <pc:docMk/>
          <pc:sldMk cId="3590531124" sldId="334"/>
        </pc:sldMkLst>
        <pc:spChg chg="mod">
          <ac:chgData name="Dawnmarie DesJardins (GP Strategies Corporation)" userId="5d6e9ee6-bd3b-44ff-9ba1-185b7572642a" providerId="ADAL" clId="{59BD8E68-7B0A-461E-8D5D-3DF29DA979F8}" dt="2018-03-09T19:51:19.340" v="25" actId="20577"/>
          <ac:spMkLst>
            <pc:docMk/>
            <pc:sldMk cId="3590531124" sldId="334"/>
            <ac:spMk id="3" creationId="{00000000-0000-0000-0000-000000000000}"/>
          </ac:spMkLst>
        </pc:spChg>
      </pc:sldChg>
      <pc:sldChg chg="modSp">
        <pc:chgData name="Dawnmarie DesJardins (GP Strategies Corporation)" userId="5d6e9ee6-bd3b-44ff-9ba1-185b7572642a" providerId="ADAL" clId="{59BD8E68-7B0A-461E-8D5D-3DF29DA979F8}" dt="2018-03-09T19:50:26.630" v="15" actId="20577"/>
        <pc:sldMkLst>
          <pc:docMk/>
          <pc:sldMk cId="2144117142" sldId="335"/>
        </pc:sldMkLst>
        <pc:spChg chg="mod">
          <ac:chgData name="Dawnmarie DesJardins (GP Strategies Corporation)" userId="5d6e9ee6-bd3b-44ff-9ba1-185b7572642a" providerId="ADAL" clId="{59BD8E68-7B0A-461E-8D5D-3DF29DA979F8}" dt="2018-03-09T19:50:26.630" v="15" actId="20577"/>
          <ac:spMkLst>
            <pc:docMk/>
            <pc:sldMk cId="2144117142" sldId="335"/>
            <ac:spMk id="3" creationId="{00000000-0000-0000-0000-000000000000}"/>
          </ac:spMkLst>
        </pc:spChg>
      </pc:sldChg>
      <pc:sldChg chg="modSp">
        <pc:chgData name="Dawnmarie DesJardins (GP Strategies Corporation)" userId="5d6e9ee6-bd3b-44ff-9ba1-185b7572642a" providerId="ADAL" clId="{59BD8E68-7B0A-461E-8D5D-3DF29DA979F8}" dt="2018-03-09T19:52:25.923" v="41" actId="6549"/>
        <pc:sldMkLst>
          <pc:docMk/>
          <pc:sldMk cId="300677897" sldId="337"/>
        </pc:sldMkLst>
        <pc:spChg chg="mod">
          <ac:chgData name="Dawnmarie DesJardins (GP Strategies Corporation)" userId="5d6e9ee6-bd3b-44ff-9ba1-185b7572642a" providerId="ADAL" clId="{59BD8E68-7B0A-461E-8D5D-3DF29DA979F8}" dt="2018-03-09T19:52:25.923" v="41" actId="6549"/>
          <ac:spMkLst>
            <pc:docMk/>
            <pc:sldMk cId="300677897" sldId="337"/>
            <ac:spMk id="3" creationId="{00000000-0000-0000-0000-000000000000}"/>
          </ac:spMkLst>
        </pc:spChg>
      </pc:sldChg>
      <pc:sldChg chg="modSp">
        <pc:chgData name="Dawnmarie DesJardins (GP Strategies Corporation)" userId="5d6e9ee6-bd3b-44ff-9ba1-185b7572642a" providerId="ADAL" clId="{59BD8E68-7B0A-461E-8D5D-3DF29DA979F8}" dt="2018-03-09T19:51:47.071" v="31" actId="20577"/>
        <pc:sldMkLst>
          <pc:docMk/>
          <pc:sldMk cId="3937730308" sldId="339"/>
        </pc:sldMkLst>
        <pc:spChg chg="mod">
          <ac:chgData name="Dawnmarie DesJardins (GP Strategies Corporation)" userId="5d6e9ee6-bd3b-44ff-9ba1-185b7572642a" providerId="ADAL" clId="{59BD8E68-7B0A-461E-8D5D-3DF29DA979F8}" dt="2018-03-09T19:51:47.071" v="31" actId="20577"/>
          <ac:spMkLst>
            <pc:docMk/>
            <pc:sldMk cId="3937730308" sldId="339"/>
            <ac:spMk id="3" creationId="{00000000-0000-0000-0000-000000000000}"/>
          </ac:spMkLst>
        </pc:spChg>
      </pc:sldChg>
    </pc:docChg>
  </pc:docChgLst>
  <pc:docChgLst>
    <pc:chgData name="Hope Rosen" userId="799cf303-53fe-4622-99bf-49e9f21c4c14" providerId="ADAL" clId="{63388327-C87F-477E-90C6-C0FBDD04D016}"/>
    <pc:docChg chg="undo modSld">
      <pc:chgData name="Hope Rosen" userId="799cf303-53fe-4622-99bf-49e9f21c4c14" providerId="ADAL" clId="{63388327-C87F-477E-90C6-C0FBDD04D016}" dt="2018-03-14T18:27:23.303" v="25" actId="20577"/>
      <pc:docMkLst>
        <pc:docMk/>
      </pc:docMkLst>
      <pc:sldChg chg="addSp modSp">
        <pc:chgData name="Hope Rosen" userId="799cf303-53fe-4622-99bf-49e9f21c4c14" providerId="ADAL" clId="{63388327-C87F-477E-90C6-C0FBDD04D016}" dt="2018-03-14T18:26:49.296" v="23" actId="207"/>
        <pc:sldMkLst>
          <pc:docMk/>
          <pc:sldMk cId="137967904" sldId="300"/>
        </pc:sldMkLst>
        <pc:spChg chg="mod">
          <ac:chgData name="Hope Rosen" userId="799cf303-53fe-4622-99bf-49e9f21c4c14" providerId="ADAL" clId="{63388327-C87F-477E-90C6-C0FBDD04D016}" dt="2018-03-14T18:26:06.915" v="17" actId="207"/>
          <ac:spMkLst>
            <pc:docMk/>
            <pc:sldMk cId="137967904" sldId="300"/>
            <ac:spMk id="2" creationId="{3C6D5E8E-FE6F-46C1-BE6F-3BD842186F1C}"/>
          </ac:spMkLst>
        </pc:spChg>
        <pc:spChg chg="add mod">
          <ac:chgData name="Hope Rosen" userId="799cf303-53fe-4622-99bf-49e9f21c4c14" providerId="ADAL" clId="{63388327-C87F-477E-90C6-C0FBDD04D016}" dt="2018-03-14T18:26:49.296" v="23" actId="207"/>
          <ac:spMkLst>
            <pc:docMk/>
            <pc:sldMk cId="137967904" sldId="300"/>
            <ac:spMk id="4" creationId="{9491D30C-C83B-450D-83FD-9C2372035304}"/>
          </ac:spMkLst>
        </pc:spChg>
      </pc:sldChg>
      <pc:sldChg chg="modSp">
        <pc:chgData name="Hope Rosen" userId="799cf303-53fe-4622-99bf-49e9f21c4c14" providerId="ADAL" clId="{63388327-C87F-477E-90C6-C0FBDD04D016}" dt="2018-03-14T18:27:23.303" v="25" actId="20577"/>
        <pc:sldMkLst>
          <pc:docMk/>
          <pc:sldMk cId="1203314758" sldId="320"/>
        </pc:sldMkLst>
        <pc:graphicFrameChg chg="modGraphic">
          <ac:chgData name="Hope Rosen" userId="799cf303-53fe-4622-99bf-49e9f21c4c14" providerId="ADAL" clId="{63388327-C87F-477E-90C6-C0FBDD04D016}" dt="2018-03-14T18:27:23.303" v="25" actId="20577"/>
          <ac:graphicFrameMkLst>
            <pc:docMk/>
            <pc:sldMk cId="1203314758" sldId="320"/>
            <ac:graphicFrameMk id="4" creationId="{9FC7A5CD-D651-4072-A920-34F54BCBC3E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11/12/18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909441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Lambda Architecture design pattern, as used in both Internet of Things and Big Data solutions, enables these solutions to handle massive quantities of data by taking advantage of both Batch processing and Real-Time Stream processing methods within the same solution.</a:t>
            </a:r>
          </a:p>
          <a:p>
            <a:endParaRPr lang="en-US" dirty="0"/>
          </a:p>
          <a:p>
            <a:r>
              <a:rPr lang="en-US" dirty="0"/>
              <a:t>LINKS:</a:t>
            </a:r>
          </a:p>
          <a:p>
            <a:r>
              <a:rPr lang="en-US" dirty="0"/>
              <a:t>https://en.wikipedia.org/wiki/Lambda_architecture</a:t>
            </a:r>
          </a:p>
          <a:p>
            <a:r>
              <a:rPr lang="en-US" dirty="0"/>
              <a:t>Azure IoT DevKit image from https://microsoft.github.io/azure-iot-developer-kit/</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937765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Blockchain Ledger. When enough transactions in the ledger fill up an entire block, then that block is committed to the Blockchain Ledger in a secure, immutable way that utilizes hashing to ensure security. The block is then distributed across the blockchain network, and each node in the network validates the block.</a:t>
            </a:r>
          </a:p>
          <a:p>
            <a:endParaRPr lang="en-US" dirty="0"/>
          </a:p>
          <a:p>
            <a:r>
              <a:rPr lang="en-US" dirty="0"/>
              <a:t>LINKS:</a:t>
            </a:r>
          </a:p>
          <a:p>
            <a:r>
              <a:rPr lang="en-US" dirty="0"/>
              <a:t>https://github.com/Azure/azure-blockchain-projects/blob/master/bletchley/bletchley-whitepaper.md</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9654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847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Blockchain Workbench simplifies blockchain application development by providing a solution using several Azure components. Blockchain Workbench can be deployed using a solution template in the Azure Marketplace. The template allows users to pick the modules and components to deploy with Blockchain Workbench, such as blockchain stack, type of client application, and support for IoT integration. Once deployed, Blockchain Workbench provides access to a web app, iOS app, and Android app.</a:t>
            </a:r>
          </a:p>
          <a:p>
            <a:endParaRPr lang="en-US" dirty="0"/>
          </a:p>
          <a:p>
            <a:r>
              <a:rPr lang="en-US" dirty="0"/>
              <a:t>Reference Link:</a:t>
            </a:r>
          </a:p>
          <a:p>
            <a:r>
              <a:rPr lang="en-US" dirty="0"/>
              <a:t>https://docs.microsoft.com/en-us/azure/blockchain-workbench/blockchain-workbench-architecture</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1636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727615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271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device communicates directly or via a field gateway to IoT Hub.</a:t>
            </a:r>
          </a:p>
          <a:p>
            <a:pPr marL="228600" indent="-228600">
              <a:buAutoNum type="arabicPeriod"/>
            </a:pPr>
            <a:r>
              <a:rPr lang="en-US" dirty="0"/>
              <a:t>Azure Stream Analytics receives the device messages from IoT Hub, and evaluates the messages.</a:t>
            </a:r>
          </a:p>
          <a:p>
            <a:pPr marL="228600" indent="-228600">
              <a:buAutoNum type="arabicPeriod"/>
            </a:pPr>
            <a:r>
              <a:rPr lang="en-US" dirty="0"/>
              <a:t>Azure Stream Analytics then sends the messages to Azure Service Bus.</a:t>
            </a:r>
          </a:p>
          <a:p>
            <a:pPr marL="228600" indent="-228600">
              <a:buAutoNum type="arabicPeriod"/>
            </a:pPr>
            <a:r>
              <a:rPr lang="en-US" dirty="0"/>
              <a:t>A Logic App or other custom code retrieves and transforms the message to a known format.</a:t>
            </a:r>
          </a:p>
          <a:p>
            <a:pPr marL="228600" indent="-228600">
              <a:buAutoNum type="arabicPeriod"/>
            </a:pPr>
            <a:r>
              <a:rPr lang="en-US" dirty="0"/>
              <a:t>The transformed message, now in a standard format, is sent to the Azure Service Bus for Azure Blockchain Workbench.</a:t>
            </a:r>
          </a:p>
          <a:p>
            <a:pPr marL="228600" indent="-228600">
              <a:buAutoNum type="arabicPeriod"/>
            </a:pPr>
            <a:r>
              <a:rPr lang="en-US" dirty="0"/>
              <a:t>Azure Blockchain Workbench is subscribed to events from the Service Bus, and retrieves the message.</a:t>
            </a:r>
          </a:p>
          <a:p>
            <a:pPr marL="228600" indent="-228600">
              <a:buAutoNum type="arabicPeriod"/>
            </a:pPr>
            <a:r>
              <a:rPr lang="en-US" dirty="0"/>
              <a:t>Azure Blockchain Workbench initiates a call to the ledger, sending data from the external system to a specific contract.</a:t>
            </a:r>
          </a:p>
          <a:p>
            <a:pPr marL="228600" indent="-228600">
              <a:buAutoNum type="arabicPeriod"/>
            </a:pPr>
            <a:r>
              <a:rPr lang="en-US" dirty="0"/>
              <a:t>Upon receipt of the message, the contract evaluates the data and may change the state based on the outcome of the evaluation, for example, for a high temperature, change the state to ‘Out of Compliance’.</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8080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501552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086211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198141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512607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616294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11/12/18 12:39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13562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86043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55881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Blockchain </a:t>
            </a:r>
            <a:br>
              <a:rPr lang="en-US" dirty="0"/>
            </a:br>
            <a:br>
              <a:rPr lang="en-US" sz="1800" dirty="0"/>
            </a:b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18304"/>
          </a:xfrm>
        </p:spPr>
        <p:txBody>
          <a:bodyPr>
            <a:normAutofit/>
          </a:bodyPr>
          <a:lstStyle/>
          <a:p>
            <a:pPr lvl="0"/>
            <a:r>
              <a:rPr lang="en-US" sz="3000" dirty="0">
                <a:latin typeface="+mn-lt"/>
              </a:rPr>
              <a:t>How are user accounts or Blockchain wallets managed within Azure Blockchain Workbench? We really need to make sure we have complete control over the security of the entire system.</a:t>
            </a:r>
            <a:br>
              <a:rPr lang="en-US" sz="3000" dirty="0">
                <a:latin typeface="+mn-lt"/>
              </a:rPr>
            </a:br>
            <a:endParaRPr lang="en-US" sz="3000" dirty="0">
              <a:latin typeface="+mn-lt"/>
            </a:endParaRPr>
          </a:p>
          <a:p>
            <a:pPr lvl="0"/>
            <a:r>
              <a:rPr lang="en-US" sz="3000" dirty="0">
                <a:latin typeface="+mn-lt"/>
              </a:rPr>
              <a:t>We will have a mixture of IoT devices connecting to the network over either Wi-Fi or Cellular connections. Will it be an issue to integrate these devices and their sensor data with Azure Blockchain Workbench?</a:t>
            </a:r>
          </a:p>
          <a:p>
            <a:pPr lvl="0"/>
            <a:endParaRPr lang="en-US" sz="3000" dirty="0">
              <a:latin typeface="+mn-lt"/>
            </a:endParaRPr>
          </a:p>
          <a:p>
            <a:pPr lvl="0"/>
            <a:r>
              <a:rPr lang="en-US" sz="3000" dirty="0">
                <a:latin typeface="+mn-lt"/>
              </a:rPr>
              <a:t>Is Azure AD really needed? We already have another directory service solution in place. We can’t change it simply because we want to leverage Blockchain!</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144117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sz="4900" dirty="0">
                <a:solidFill>
                  <a:schemeClr val="tx1"/>
                </a:solidFill>
                <a:cs typeface="Segoe UI" panose="020B0502040204020203" pitchFamily="34" charset="0"/>
              </a:rPr>
            </a:br>
            <a:r>
              <a:rPr lang="en-US" sz="4400" dirty="0">
                <a:solidFill>
                  <a:schemeClr val="tx1"/>
                </a:solidFill>
                <a:cs typeface="Segoe UI" panose="020B0502040204020203" pitchFamily="34" charset="0"/>
              </a:rPr>
              <a:t>IoT / Big Data Lambda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Rectangle 4">
            <a:extLst>
              <a:ext uri="{FF2B5EF4-FFF2-40B4-BE49-F238E27FC236}">
                <a16:creationId xmlns:a16="http://schemas.microsoft.com/office/drawing/2014/main" id="{8DB3742E-8FCB-41A0-B0BA-0414AE9F3584}"/>
              </a:ext>
            </a:extLst>
          </p:cNvPr>
          <p:cNvSpPr/>
          <p:nvPr/>
        </p:nvSpPr>
        <p:spPr bwMode="auto">
          <a:xfrm>
            <a:off x="0" y="1618291"/>
            <a:ext cx="12192000" cy="52397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Common Scenario&#10;IoT / Big Data Lambda Architecture&#10;&#10;The Lambda Architecture design pattern, as used in both Internet of Things and Big Data solutions, enables these solutions to handle massive quantities of data by taking advantage of both Batch processing and Real-Time Stream processing methods within the same solution.&#13;&#10;">
            <a:extLst>
              <a:ext uri="{FF2B5EF4-FFF2-40B4-BE49-F238E27FC236}">
                <a16:creationId xmlns:a16="http://schemas.microsoft.com/office/drawing/2014/main" id="{D30E82CC-AD67-344E-8CF7-08C70C38641B}"/>
              </a:ext>
            </a:extLst>
          </p:cNvPr>
          <p:cNvPicPr>
            <a:picLocks noChangeAspect="1"/>
          </p:cNvPicPr>
          <p:nvPr/>
        </p:nvPicPr>
        <p:blipFill>
          <a:blip r:embed="rId3"/>
          <a:stretch>
            <a:fillRect/>
          </a:stretch>
        </p:blipFill>
        <p:spPr>
          <a:xfrm>
            <a:off x="269240" y="1989165"/>
            <a:ext cx="11722975" cy="4497959"/>
          </a:xfrm>
          <a:prstGeom prst="rect">
            <a:avLst/>
          </a:prstGeom>
        </p:spPr>
      </p:pic>
    </p:spTree>
    <p:extLst>
      <p:ext uri="{BB962C8B-B14F-4D97-AF65-F5344CB8AC3E}">
        <p14:creationId xmlns:p14="http://schemas.microsoft.com/office/powerpoint/2010/main" val="3666846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sz="4900" dirty="0">
                <a:solidFill>
                  <a:schemeClr val="tx1"/>
                </a:solidFill>
                <a:cs typeface="Segoe UI" panose="020B0502040204020203" pitchFamily="34" charset="0"/>
              </a:rPr>
            </a:br>
            <a:r>
              <a:rPr lang="en-US" sz="4400" dirty="0">
                <a:solidFill>
                  <a:schemeClr val="tx1"/>
                </a:solidFill>
                <a:cs typeface="Segoe UI" panose="020B0502040204020203" pitchFamily="34" charset="0"/>
              </a:rPr>
              <a:t>Blockchain Ledger</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Rectangle 4">
            <a:extLst>
              <a:ext uri="{FF2B5EF4-FFF2-40B4-BE49-F238E27FC236}">
                <a16:creationId xmlns:a16="http://schemas.microsoft.com/office/drawing/2014/main" id="{8DB3742E-8FCB-41A0-B0BA-0414AE9F3584}"/>
              </a:ext>
            </a:extLst>
          </p:cNvPr>
          <p:cNvSpPr/>
          <p:nvPr/>
        </p:nvSpPr>
        <p:spPr bwMode="auto">
          <a:xfrm>
            <a:off x="0" y="1618291"/>
            <a:ext cx="12192000" cy="52397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descr="This is an example of a Blockchain Ledger. When enough transactions in the ledger fill up an entire block, then that block is committed to the Blockchain Ledger in a secure, immutable way that utilizes hashing to ensure security. The block is then distributed across the blockchain network, and each node in the network validates the block.&#13;&#10;">
            <a:extLst>
              <a:ext uri="{FF2B5EF4-FFF2-40B4-BE49-F238E27FC236}">
                <a16:creationId xmlns:a16="http://schemas.microsoft.com/office/drawing/2014/main" id="{99E37ADB-311A-4EC6-AA7A-AB7DA0BE33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28893" y="1698503"/>
            <a:ext cx="7490076" cy="5079283"/>
          </a:xfrm>
          <a:prstGeom prst="rect">
            <a:avLst/>
          </a:prstGeom>
          <a:noFill/>
          <a:ln w="6350">
            <a:solidFill>
              <a:schemeClr val="tx1"/>
            </a:solidFill>
          </a:ln>
        </p:spPr>
      </p:pic>
    </p:spTree>
    <p:extLst>
      <p:ext uri="{BB962C8B-B14F-4D97-AF65-F5344CB8AC3E}">
        <p14:creationId xmlns:p14="http://schemas.microsoft.com/office/powerpoint/2010/main" val="3172549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272076164"/>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3600" dirty="0">
                <a:solidFill>
                  <a:schemeClr val="tx1"/>
                </a:solidFill>
                <a:latin typeface="+mj-lt"/>
              </a:rPr>
              <a:t>John Adams, CEO</a:t>
            </a:r>
          </a:p>
          <a:p>
            <a:r>
              <a:rPr lang="en-US" sz="3600" dirty="0">
                <a:solidFill>
                  <a:schemeClr val="tx1"/>
                </a:solidFill>
              </a:rPr>
              <a:t>Jill Anders, CTO</a:t>
            </a:r>
            <a:endParaRPr lang="en-US" sz="3600" dirty="0">
              <a:solidFill>
                <a:schemeClr val="tx1"/>
              </a:solidFill>
              <a:latin typeface="+mj-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14270"/>
          </a:xfrm>
        </p:spPr>
        <p:txBody>
          <a:bodyPr>
            <a:normAutofit/>
          </a:bodyPr>
          <a:lstStyle/>
          <a:p>
            <a:pPr marL="0" indent="0">
              <a:buNone/>
            </a:pPr>
            <a:r>
              <a:rPr lang="en-US" sz="3600" dirty="0">
                <a:solidFill>
                  <a:schemeClr val="tx1"/>
                </a:solidFill>
                <a:latin typeface="+mj-lt"/>
              </a:rPr>
              <a:t>Blockchain + IoT Solution</a:t>
            </a:r>
          </a:p>
          <a:p>
            <a:pPr lvl="1"/>
            <a:r>
              <a:rPr lang="en-US" sz="2800" dirty="0">
                <a:solidFill>
                  <a:schemeClr val="tx1"/>
                </a:solidFill>
                <a:cs typeface="Segoe UI Semilight" panose="020B0402040204020203" pitchFamily="34" charset="0"/>
              </a:rPr>
              <a:t>Azure Blockchain Workbench</a:t>
            </a:r>
          </a:p>
          <a:p>
            <a:pPr lvl="2"/>
            <a:r>
              <a:rPr lang="en-US" sz="2400" dirty="0">
                <a:solidFill>
                  <a:schemeClr val="tx1"/>
                </a:solidFill>
                <a:cs typeface="Segoe UI Semilight" panose="020B0402040204020203" pitchFamily="34" charset="0"/>
              </a:rPr>
              <a:t>Ethereum Blockchain with Smart Contracts</a:t>
            </a:r>
            <a:br>
              <a:rPr lang="en-US" sz="2016" dirty="0">
                <a:solidFill>
                  <a:schemeClr val="tx1"/>
                </a:solidFill>
                <a:latin typeface="+mj-lt"/>
                <a:cs typeface="Segoe UI Semilight" panose="020B0402040204020203" pitchFamily="34" charset="0"/>
              </a:rPr>
            </a:br>
            <a:endParaRPr lang="en-US" sz="2016" dirty="0">
              <a:solidFill>
                <a:schemeClr val="tx1"/>
              </a:solidFill>
              <a:latin typeface="+mj-lt"/>
              <a:cs typeface="Segoe UI Semilight" panose="020B0402040204020203" pitchFamily="34" charset="0"/>
            </a:endParaRPr>
          </a:p>
          <a:p>
            <a:pPr lvl="1"/>
            <a:r>
              <a:rPr lang="en-US" sz="2800" dirty="0">
                <a:solidFill>
                  <a:schemeClr val="tx1"/>
                </a:solidFill>
                <a:cs typeface="Segoe UI Semilight" panose="020B0402040204020203" pitchFamily="34" charset="0"/>
              </a:rPr>
              <a:t>Azure IoT Suite services</a:t>
            </a:r>
          </a:p>
          <a:p>
            <a:pPr lvl="2"/>
            <a:r>
              <a:rPr lang="en-US" sz="2400" dirty="0">
                <a:solidFill>
                  <a:schemeClr val="tx1"/>
                </a:solidFill>
                <a:cs typeface="Segoe UI Semilight" panose="020B0402040204020203" pitchFamily="34" charset="0"/>
              </a:rPr>
              <a:t>Azure IoT Hub integrated with Lambda Architecture and IoT Devices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D7B13-DF5C-4261-B369-DEBD2877F362}"/>
              </a:ext>
            </a:extLst>
          </p:cNvPr>
          <p:cNvSpPr>
            <a:spLocks noGrp="1"/>
          </p:cNvSpPr>
          <p:nvPr>
            <p:ph type="body" sz="quarter" idx="10"/>
          </p:nvPr>
        </p:nvSpPr>
        <p:spPr>
          <a:xfrm>
            <a:off x="269240" y="1189177"/>
            <a:ext cx="6965307" cy="4167295"/>
          </a:xfrm>
        </p:spPr>
        <p:txBody>
          <a:bodyPr/>
          <a:lstStyle/>
          <a:p>
            <a:pPr marL="0" indent="0">
              <a:buNone/>
            </a:pPr>
            <a:r>
              <a:rPr lang="en-US" sz="3600" dirty="0"/>
              <a:t>Azure Blockchain Workbench</a:t>
            </a:r>
          </a:p>
          <a:p>
            <a:pPr lvl="1"/>
            <a:r>
              <a:rPr lang="en-US" sz="2800" dirty="0"/>
              <a:t>Quicker, Easier to POC Blockchain solutions.</a:t>
            </a:r>
          </a:p>
          <a:p>
            <a:pPr lvl="1"/>
            <a:r>
              <a:rPr lang="en-US" sz="2800" dirty="0"/>
              <a:t>Many Azure services stitched together for you.</a:t>
            </a:r>
          </a:p>
          <a:p>
            <a:pPr lvl="1"/>
            <a:endParaRPr lang="en-US" sz="2800" dirty="0"/>
          </a:p>
          <a:p>
            <a:pPr lvl="1"/>
            <a:r>
              <a:rPr lang="en-US" sz="2800" dirty="0"/>
              <a:t>Uses:</a:t>
            </a:r>
          </a:p>
          <a:p>
            <a:pPr lvl="2"/>
            <a:r>
              <a:rPr lang="en-US" sz="2400" dirty="0"/>
              <a:t>Ethereum Blockchain</a:t>
            </a:r>
          </a:p>
          <a:p>
            <a:pPr lvl="2"/>
            <a:r>
              <a:rPr lang="en-US" sz="2400" dirty="0"/>
              <a:t>Smart Contracts written in Solidity language</a:t>
            </a:r>
          </a:p>
        </p:txBody>
      </p:sp>
      <p:sp>
        <p:nvSpPr>
          <p:cNvPr id="3" name="Title 2">
            <a:extLst>
              <a:ext uri="{FF2B5EF4-FFF2-40B4-BE49-F238E27FC236}">
                <a16:creationId xmlns:a16="http://schemas.microsoft.com/office/drawing/2014/main" id="{4A19E241-3356-46A6-8461-1E8F17EBC0F2}"/>
              </a:ext>
            </a:extLst>
          </p:cNvPr>
          <p:cNvSpPr>
            <a:spLocks noGrp="1"/>
          </p:cNvSpPr>
          <p:nvPr>
            <p:ph type="title"/>
          </p:nvPr>
        </p:nvSpPr>
        <p:spPr/>
        <p:txBody>
          <a:bodyPr/>
          <a:lstStyle/>
          <a:p>
            <a:r>
              <a:rPr lang="en-US" sz="4400" dirty="0"/>
              <a:t>Preferred solution</a:t>
            </a:r>
          </a:p>
        </p:txBody>
      </p:sp>
      <p:pic>
        <p:nvPicPr>
          <p:cNvPr id="5" name="Picture 4" descr="List of Azure Resources that are provisioned with an instance of the Azure Blockchain Workbench within a Azure Resource Group.">
            <a:extLst>
              <a:ext uri="{FF2B5EF4-FFF2-40B4-BE49-F238E27FC236}">
                <a16:creationId xmlns:a16="http://schemas.microsoft.com/office/drawing/2014/main" id="{C5674EA8-AFC6-4A3F-A0DF-D8F09568E323}"/>
              </a:ext>
            </a:extLst>
          </p:cNvPr>
          <p:cNvPicPr>
            <a:picLocks noChangeAspect="1"/>
          </p:cNvPicPr>
          <p:nvPr/>
        </p:nvPicPr>
        <p:blipFill>
          <a:blip r:embed="rId3"/>
          <a:stretch>
            <a:fillRect/>
          </a:stretch>
        </p:blipFill>
        <p:spPr>
          <a:xfrm>
            <a:off x="7234547" y="0"/>
            <a:ext cx="4957453" cy="6858000"/>
          </a:xfrm>
          <a:prstGeom prst="rect">
            <a:avLst/>
          </a:prstGeom>
        </p:spPr>
      </p:pic>
    </p:spTree>
    <p:extLst>
      <p:ext uri="{BB962C8B-B14F-4D97-AF65-F5344CB8AC3E}">
        <p14:creationId xmlns:p14="http://schemas.microsoft.com/office/powerpoint/2010/main" val="23487358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Preferred solution – Blockchain Workbench</a:t>
            </a:r>
            <a:endParaRPr lang="en-US" sz="4400" dirty="0">
              <a:solidFill>
                <a:schemeClr val="tx1"/>
              </a:solidFill>
              <a:latin typeface="Segoe UI" panose="020B0502040204020203" pitchFamily="34" charset="0"/>
            </a:endParaRPr>
          </a:p>
        </p:txBody>
      </p:sp>
      <p:sp>
        <p:nvSpPr>
          <p:cNvPr id="4" name="Rectangle 3">
            <a:extLst>
              <a:ext uri="{FF2B5EF4-FFF2-40B4-BE49-F238E27FC236}">
                <a16:creationId xmlns:a16="http://schemas.microsoft.com/office/drawing/2014/main" id="{CD6C0A15-ECB8-4B8C-A32E-50E3963D2B7C}"/>
              </a:ext>
            </a:extLst>
          </p:cNvPr>
          <p:cNvSpPr/>
          <p:nvPr/>
        </p:nvSpPr>
        <p:spPr bwMode="auto">
          <a:xfrm>
            <a:off x="0" y="1105175"/>
            <a:ext cx="12192000" cy="5752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Azure Blockchain Workbench Architecture&#10;&#10;Azure Blockchain Workbench utilizes multiple Azure services integrated together to create the full solution. These services include extensibility components build through the use of Azure IoT Hub for connecting devices, and Service Bus messaging.">
            <a:extLst>
              <a:ext uri="{FF2B5EF4-FFF2-40B4-BE49-F238E27FC236}">
                <a16:creationId xmlns:a16="http://schemas.microsoft.com/office/drawing/2014/main" id="{92A82A5E-DC91-4547-A460-92A89D92B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06" y="1189176"/>
            <a:ext cx="10194988" cy="569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43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413002"/>
            <a:ext cx="11584795" cy="4358116"/>
          </a:xfrm>
          <a:prstGeom prst="rect">
            <a:avLst/>
          </a:prstGeom>
          <a:noFill/>
        </p:spPr>
        <p:txBody>
          <a:bodyPr wrap="square" lIns="182880" tIns="146304" rIns="182880" bIns="146304" rtlCol="0">
            <a:spAutoFit/>
          </a:bodyPr>
          <a:lstStyle/>
          <a:p>
            <a:r>
              <a:rPr lang="en-US" sz="2400" dirty="0"/>
              <a:t>In this Whiteboard design session, you will work with a group to learn how to build and configure an Internet of Things (IoT) Audit Solution using Azure Blockchain. You will do this using Ethereum Blockchain with the use of Smart Contracts to collect device telemetry information in addition to enforce contract specifics related to conditions during transport of goods. Specifically, the IoT devices will report temperature and humidity data that will be validated through the Smart Contracts against agreed upon acceptable ranges.</a:t>
            </a:r>
          </a:p>
          <a:p>
            <a:endParaRPr lang="en-US" sz="2400" dirty="0"/>
          </a:p>
          <a:p>
            <a:r>
              <a:rPr lang="en-US" sz="2400" dirty="0"/>
              <a:t>At the end of this session, you will be able to deploy and configure Azure Blockchain Workbench, write and deploy Ethereum Smart Contracts with Solidity, and integrate both IoT and Blockchain together into a single solution.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40584"/>
          </a:xfrm>
        </p:spPr>
        <p:txBody>
          <a:bodyPr>
            <a:normAutofit/>
          </a:bodyPr>
          <a:lstStyle/>
          <a:p>
            <a:pPr marL="0" indent="0">
              <a:buNone/>
            </a:pPr>
            <a:r>
              <a:rPr lang="en-US" sz="3600" dirty="0">
                <a:solidFill>
                  <a:schemeClr val="tx1"/>
                </a:solidFill>
                <a:latin typeface="+mj-lt"/>
              </a:rPr>
              <a:t>IoT device and sensor integration</a:t>
            </a:r>
          </a:p>
          <a:p>
            <a:pPr lvl="1"/>
            <a:r>
              <a:rPr lang="en-US" sz="2800" dirty="0">
                <a:solidFill>
                  <a:schemeClr val="tx1"/>
                </a:solidFill>
                <a:cs typeface="Segoe UI Semilight" panose="020B0402040204020203" pitchFamily="34" charset="0"/>
              </a:rPr>
              <a:t>Using Azure IoT Suite services</a:t>
            </a:r>
          </a:p>
          <a:p>
            <a:pPr lvl="2"/>
            <a:r>
              <a:rPr lang="en-US" sz="2400" dirty="0">
                <a:solidFill>
                  <a:schemeClr val="tx1"/>
                </a:solidFill>
                <a:cs typeface="Segoe UI Semilight" panose="020B0402040204020203" pitchFamily="34" charset="0"/>
              </a:rPr>
              <a:t>Azure IoT Hub, Stream Analytics, Service Bus Queue, Logic Apps</a:t>
            </a:r>
          </a:p>
          <a:p>
            <a:pPr lvl="1"/>
            <a:r>
              <a:rPr lang="en-US" sz="2800" dirty="0">
                <a:solidFill>
                  <a:schemeClr val="tx1"/>
                </a:solidFill>
                <a:cs typeface="Segoe UI Semilight" panose="020B0402040204020203" pitchFamily="34" charset="0"/>
              </a:rPr>
              <a:t>Enable Lambda Architecture to be integrated</a:t>
            </a:r>
          </a:p>
          <a:p>
            <a:pPr lvl="1"/>
            <a:r>
              <a:rPr lang="en-US" sz="2800" dirty="0">
                <a:solidFill>
                  <a:schemeClr val="tx1"/>
                </a:solidFill>
                <a:cs typeface="Segoe UI Semilight" panose="020B0402040204020203" pitchFamily="34" charset="0"/>
              </a:rPr>
              <a:t>Full 2-Way Communication and Device Management Capabilities</a:t>
            </a:r>
          </a:p>
          <a:p>
            <a:pPr lvl="2"/>
            <a:endParaRPr lang="en-US" sz="2800" dirty="0">
              <a:solidFill>
                <a:schemeClr val="tx1"/>
              </a:solidFill>
              <a:latin typeface="+mj-lt"/>
              <a:cs typeface="Segoe UI Semilight" panose="020B0402040204020203" pitchFamily="34" charset="0"/>
            </a:endParaRPr>
          </a:p>
          <a:p>
            <a:pPr lvl="1"/>
            <a:r>
              <a:rPr lang="en-US" sz="2800" dirty="0">
                <a:solidFill>
                  <a:schemeClr val="tx1"/>
                </a:solidFill>
                <a:cs typeface="Segoe UI Semilight" panose="020B0402040204020203" pitchFamily="34" charset="0"/>
              </a:rPr>
              <a:t>Required sensors: Temperature, Humidity</a:t>
            </a:r>
          </a:p>
          <a:p>
            <a:pPr lvl="1"/>
            <a:r>
              <a:rPr lang="en-US" sz="2800" dirty="0">
                <a:solidFill>
                  <a:schemeClr val="tx1"/>
                </a:solidFill>
                <a:cs typeface="Segoe UI Semilight" panose="020B0402040204020203" pitchFamily="34" charset="0"/>
              </a:rPr>
              <a:t>Additional supported sensors: GPS, Barometric Pressure, and others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48550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711744"/>
          </a:xfrm>
        </p:spPr>
        <p:txBody>
          <a:bodyPr>
            <a:normAutofit/>
          </a:bodyPr>
          <a:lstStyle/>
          <a:p>
            <a:pPr marL="0" indent="0">
              <a:buNone/>
            </a:pPr>
            <a:r>
              <a:rPr lang="en-US" sz="3600" dirty="0">
                <a:solidFill>
                  <a:schemeClr val="tx1"/>
                </a:solidFill>
                <a:latin typeface="+mj-lt"/>
              </a:rPr>
              <a:t>Azure Blockchain Workbench Extensibility</a:t>
            </a:r>
          </a:p>
          <a:p>
            <a:pPr marL="0" indent="0">
              <a:buNone/>
            </a:pPr>
            <a:endParaRPr lang="en-US" sz="1600" dirty="0">
              <a:solidFill>
                <a:schemeClr val="tx1"/>
              </a:solidFill>
              <a:latin typeface="+mj-lt"/>
            </a:endParaRPr>
          </a:p>
          <a:p>
            <a:pPr lvl="1"/>
            <a:r>
              <a:rPr lang="en-US" sz="2800" dirty="0">
                <a:solidFill>
                  <a:schemeClr val="tx1"/>
                </a:solidFill>
                <a:latin typeface="Segoe UI Semilight" panose="020B0402040204020203" pitchFamily="34" charset="0"/>
                <a:cs typeface="Segoe UI Semilight" panose="020B0402040204020203" pitchFamily="34" charset="0"/>
              </a:rPr>
              <a:t>Uses an Azure Service Bus Queue to provide extensibility point</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IoT part of solution can send telemetry to Azure Blockchain Workbench’s Service Bus Queue to send sensor data to Blockchain Smart Contract to be validated for compliance</a:t>
            </a:r>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53870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IoT Device Integration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Rectangle 3">
            <a:extLst>
              <a:ext uri="{FF2B5EF4-FFF2-40B4-BE49-F238E27FC236}">
                <a16:creationId xmlns:a16="http://schemas.microsoft.com/office/drawing/2014/main" id="{CD6C0A15-ECB8-4B8C-A32E-50E3963D2B7C}"/>
              </a:ext>
            </a:extLst>
          </p:cNvPr>
          <p:cNvSpPr/>
          <p:nvPr/>
        </p:nvSpPr>
        <p:spPr bwMode="auto">
          <a:xfrm>
            <a:off x="0" y="1105175"/>
            <a:ext cx="12192000" cy="5752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Preferred Solution&#10;IoT Device Integration&#10;&#10;Workflow diagram showing IoT Device Integration starting with event data from the IoT Devices, flowing through Azure IoT Hub, then to Stream Analytics, then to Azure Service Bus Queue, triggering Logic Apps, then finally passing into the Azure Blockchain Workbench (using Ethereum)">
            <a:extLst>
              <a:ext uri="{FF2B5EF4-FFF2-40B4-BE49-F238E27FC236}">
                <a16:creationId xmlns:a16="http://schemas.microsoft.com/office/drawing/2014/main" id="{C671BCF7-174F-7049-8761-0CA8E696DE5A}"/>
              </a:ext>
            </a:extLst>
          </p:cNvPr>
          <p:cNvPicPr>
            <a:picLocks noChangeAspect="1"/>
          </p:cNvPicPr>
          <p:nvPr/>
        </p:nvPicPr>
        <p:blipFill>
          <a:blip r:embed="rId3"/>
          <a:stretch>
            <a:fillRect/>
          </a:stretch>
        </p:blipFill>
        <p:spPr>
          <a:xfrm>
            <a:off x="391160" y="1449695"/>
            <a:ext cx="11409680" cy="5025535"/>
          </a:xfrm>
          <a:prstGeom prst="rect">
            <a:avLst/>
          </a:prstGeom>
        </p:spPr>
      </p:pic>
    </p:spTree>
    <p:extLst>
      <p:ext uri="{BB962C8B-B14F-4D97-AF65-F5344CB8AC3E}">
        <p14:creationId xmlns:p14="http://schemas.microsoft.com/office/powerpoint/2010/main" val="2362765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099790"/>
          </a:xfrm>
        </p:spPr>
        <p:txBody>
          <a:bodyPr>
            <a:noAutofit/>
          </a:bodyPr>
          <a:lstStyle/>
          <a:p>
            <a:pPr marL="0" indent="0">
              <a:buNone/>
            </a:pPr>
            <a:r>
              <a:rPr lang="en-US" sz="2400" dirty="0"/>
              <a:t>There's a lot of popular interest in Blockchain, and </a:t>
            </a:r>
            <a:r>
              <a:rPr lang="en-US" sz="2400" dirty="0">
                <a:latin typeface="+mn-lt"/>
              </a:rPr>
              <a:t>we only understand enough to know it could be useful. We heard it’s extremely expensive to implement and/or built a POC (Proof of Concept) solution. Is this true?</a:t>
            </a:r>
            <a:br>
              <a:rPr lang="en-US" sz="2400" dirty="0">
                <a:latin typeface="+mn-lt"/>
              </a:rPr>
            </a:br>
            <a:br>
              <a:rPr lang="en-US" sz="2400" dirty="0">
                <a:latin typeface="+mn-lt"/>
              </a:rPr>
            </a:br>
            <a:r>
              <a:rPr lang="en-US" sz="2400" b="1" dirty="0">
                <a:latin typeface="+mn-lt"/>
              </a:rPr>
              <a:t>Answer:</a:t>
            </a:r>
            <a:br>
              <a:rPr lang="en-US" sz="2400" dirty="0">
                <a:latin typeface="+mn-lt"/>
              </a:rPr>
            </a:br>
            <a:r>
              <a:rPr lang="en-US" sz="2400" dirty="0">
                <a:latin typeface="+mn-lt"/>
              </a:rPr>
              <a:t>Many customers have shared with us that Blockchain proof of concepts can often run around $300K and take 8-12 weeks to build; with the majority of development time and resourcing focused on scaffolding the underlying cloud services.</a:t>
            </a:r>
            <a:br>
              <a:rPr lang="en-US" sz="2400" dirty="0">
                <a:latin typeface="+mn-lt"/>
              </a:rPr>
            </a:br>
            <a:br>
              <a:rPr lang="en-US" sz="2400" dirty="0">
                <a:latin typeface="+mn-lt"/>
              </a:rPr>
            </a:br>
            <a:r>
              <a:rPr lang="en-US" sz="2400" dirty="0">
                <a:latin typeface="+mn-lt"/>
              </a:rPr>
              <a:t>With Azure Blockchain Workbench, Microsoft has already done all the heavy lifting. Not only are all the relevant Azure services deployed to your Azure Subscription with an ARM Template, but they are automatically stitched together and offer a simple to use presentation layer. This allows customers to model their workflows and quickly demonstrate value to both business and technical decision makers. And, the Azure Blockchain Workbench only takes about 1 hour to initially deploy.</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05045"/>
          </a:xfrm>
        </p:spPr>
        <p:txBody>
          <a:bodyPr>
            <a:normAutofit/>
          </a:bodyPr>
          <a:lstStyle/>
          <a:p>
            <a:pPr marL="0" indent="0">
              <a:buNone/>
            </a:pPr>
            <a:r>
              <a:rPr lang="en-US" sz="2800" dirty="0">
                <a:latin typeface="+mn-lt"/>
              </a:rPr>
              <a:t>We’ve heard Azure Blockchain Workbench uses the Ethereum cryptocurrency. This really doesn’t seem like the secure solution we need if our data will be out on the public Ethereum Blockchain that anyone can access.</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By default the Azure Blockchain Workbench does use the Ethereum Blockchain technology. However, it implements your own private instance of an Ethereum powered Blockchain network that you completely control. While you are using the same Blockchain technology that powers the Ethereum cryptocurrency, your Azure Blockchain Workbench instance is a separate, secure, private instance that your organization controls.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590531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700290"/>
          </a:xfrm>
        </p:spPr>
        <p:txBody>
          <a:bodyPr>
            <a:noAutofit/>
          </a:bodyPr>
          <a:lstStyle/>
          <a:p>
            <a:pPr marL="0" lvl="0" indent="0">
              <a:buNone/>
            </a:pPr>
            <a:r>
              <a:rPr lang="en-US" sz="2800" dirty="0">
                <a:latin typeface="+mn-lt"/>
              </a:rPr>
              <a:t>When adopting Blockchain and Smart Contract technologies, what does the learning curve look like for your development team?</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With Azure Blockchain Workbench, the Smart Contracts are written using a language called Solidity. The Solidity language syntax was developed to be similar to C++ and JavaScript language syntax. This helps keep the Solidity language syntax familiar to most existing developers who are already familiar with these other C-style syntax languages.</a:t>
            </a:r>
            <a:br>
              <a:rPr lang="en-US" sz="2800" dirty="0">
                <a:latin typeface="+mn-lt"/>
              </a:rPr>
            </a:br>
            <a:br>
              <a:rPr lang="en-US" sz="2800" dirty="0">
                <a:latin typeface="+mn-lt"/>
              </a:rPr>
            </a:br>
            <a:r>
              <a:rPr lang="en-US" sz="2800" dirty="0">
                <a:latin typeface="+mn-lt"/>
              </a:rPr>
              <a:t>Related, the Blockchain Workbench uses an “off-chain” store built with Azure SQL Database. This enables organizations to leverage existing skills and tools to integrate additional capabilities.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66012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027427"/>
          </a:xfrm>
        </p:spPr>
        <p:txBody>
          <a:bodyPr>
            <a:normAutofit/>
          </a:bodyPr>
          <a:lstStyle/>
          <a:p>
            <a:pPr marL="0" indent="0">
              <a:buNone/>
            </a:pPr>
            <a:r>
              <a:rPr lang="en-US" sz="2800" dirty="0">
                <a:latin typeface="+mn-lt"/>
              </a:rPr>
              <a:t>How are user accounts or Blockchain wallets managed within Azure Blockchain Workbench? We really need to make sure we have complete control over the security of the entire system.</a:t>
            </a:r>
            <a:br>
              <a:rPr lang="en-US" sz="2800" dirty="0">
                <a:latin typeface="+mn-lt"/>
              </a:rPr>
            </a:br>
            <a:br>
              <a:rPr lang="en-US" sz="2800" dirty="0">
                <a:latin typeface="+mn-lt"/>
              </a:rPr>
            </a:br>
            <a:r>
              <a:rPr lang="en-US" sz="2800" b="1" dirty="0">
                <a:latin typeface="+mn-lt"/>
              </a:rPr>
              <a:t>Answer:</a:t>
            </a:r>
            <a:br>
              <a:rPr lang="en-US" sz="2800" dirty="0">
                <a:latin typeface="+mn-lt"/>
              </a:rPr>
            </a:br>
            <a:r>
              <a:rPr lang="en-US" sz="2800" dirty="0">
                <a:latin typeface="+mn-lt"/>
              </a:rPr>
              <a:t>One of the components that are setup with Azure Blockchain Workbench at the time of provisioning is the integration of Azure Active Directory (Azure AD). This enables the system to utilize and rely on Azure AD for the management of all the users and their passwords for authenticating and accessing the Workbench presentation layers.</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261414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18838"/>
            <a:ext cx="11653523" cy="5855776"/>
          </a:xfrm>
        </p:spPr>
        <p:txBody>
          <a:bodyPr>
            <a:noAutofit/>
          </a:bodyPr>
          <a:lstStyle/>
          <a:p>
            <a:pPr marL="0" lvl="0" indent="0">
              <a:buNone/>
            </a:pPr>
            <a:r>
              <a:rPr lang="en-US" sz="2400" dirty="0">
                <a:latin typeface="+mn-lt"/>
              </a:rPr>
              <a:t>We will have a mixture of IoT devices connecting to the network over either Wi-Fi or Cellular connections. Will it be an issue to integrate these devices and their sensor data with Azure Blockchain Workbench?</a:t>
            </a:r>
            <a:br>
              <a:rPr lang="en-US" sz="2400" dirty="0">
                <a:latin typeface="+mn-lt"/>
              </a:rPr>
            </a:br>
            <a:br>
              <a:rPr lang="en-US" sz="2400" dirty="0">
                <a:latin typeface="+mn-lt"/>
              </a:rPr>
            </a:br>
            <a:r>
              <a:rPr lang="en-US" sz="2400" b="1" dirty="0">
                <a:latin typeface="+mn-lt"/>
              </a:rPr>
              <a:t>Answer:</a:t>
            </a:r>
            <a:br>
              <a:rPr lang="en-US" sz="2400" dirty="0">
                <a:latin typeface="+mn-lt"/>
              </a:rPr>
            </a:br>
            <a:r>
              <a:rPr lang="en-US" sz="2400" dirty="0">
                <a:latin typeface="+mn-lt"/>
              </a:rPr>
              <a:t>The Azure IoT Suite encompasses a number services offered for building IoT (Internet of Things) solutions in the Azure cloud. Most notably, the Azure IoT Hub can be used to both easily integrate and fully manage billions of IoT devices. The Azure Stream Analytics services can also be used to easily implement a Lambda Architecture to support both real-time processing, and batch processing of the IoT data stream flowing into the system.</a:t>
            </a:r>
            <a:br>
              <a:rPr lang="en-US" sz="2400" dirty="0">
                <a:latin typeface="+mn-lt"/>
              </a:rPr>
            </a:br>
            <a:br>
              <a:rPr lang="en-US" sz="2400" dirty="0">
                <a:latin typeface="+mn-lt"/>
              </a:rPr>
            </a:br>
            <a:r>
              <a:rPr lang="en-US" sz="2400" dirty="0">
                <a:latin typeface="+mn-lt"/>
              </a:rPr>
              <a:t>To integrate the IoT sensor data with the Azure Blockchain Workbench instance, the IoT data stream can flow through to Workbench by integrating with the Workbench’s instance of Azure Service Bus. This will enable the sensor event data to be sent from the IoT devices into Workbench so it can be validated with the appropriate Blockchain Smart Contract.</a:t>
            </a:r>
            <a:endParaRPr lang="en-US" sz="24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4193733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6083"/>
          </a:xfrm>
        </p:spPr>
        <p:txBody>
          <a:bodyPr>
            <a:normAutofit/>
          </a:bodyPr>
          <a:lstStyle/>
          <a:p>
            <a:pPr marL="0" lvl="0" indent="0">
              <a:buNone/>
            </a:pPr>
            <a:r>
              <a:rPr lang="en-US" sz="2800" dirty="0">
                <a:latin typeface="+mn-lt"/>
              </a:rPr>
              <a:t>Is Azure AD really needed? We already have another directory service solution in place. We can’t change it simply because we want to leverage Blockchain!</a:t>
            </a:r>
            <a:br>
              <a:rPr lang="en-US" sz="2800" dirty="0">
                <a:latin typeface="+mn-lt"/>
              </a:rPr>
            </a:br>
            <a:br>
              <a:rPr lang="en-US" sz="2800" dirty="0">
                <a:latin typeface="+mn-lt"/>
              </a:rPr>
            </a:br>
            <a:r>
              <a:rPr lang="en-US" sz="2800" b="1" dirty="0">
                <a:latin typeface="+mn-lt"/>
              </a:rPr>
              <a:t>Answer:</a:t>
            </a:r>
            <a:br>
              <a:rPr lang="en-US" sz="2800" b="1" dirty="0">
                <a:latin typeface="+mn-lt"/>
              </a:rPr>
            </a:br>
            <a:r>
              <a:rPr lang="en-US" sz="2800" dirty="0">
                <a:latin typeface="+mn-lt"/>
              </a:rPr>
              <a:t>Azure Blockchain Workbench integrates with Azure AD as the preferred choice of handling identity and authentication. However, if you do need another solution to be implemented, the architecture can be integrated with other existing ID management solutions when necessary.</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3773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r>
              <a:rPr lang="en-US" sz="2800" dirty="0">
                <a:latin typeface="+mn-lt"/>
              </a:rPr>
              <a:t>“We’ve been able to build the best supply chain management in the industry using Blockchain, and Microsoft Azure really expedited our time to delivery more than we could have expected.” – Jill Anders, CTO</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77143"/>
            <a:ext cx="11653523" cy="4909016"/>
          </a:xfrm>
        </p:spPr>
        <p:txBody>
          <a:bodyPr>
            <a:noAutofit/>
          </a:bodyPr>
          <a:lstStyle/>
          <a:p>
            <a:pPr marL="0" indent="0">
              <a:buNone/>
            </a:pPr>
            <a:r>
              <a:rPr lang="en-US" sz="2600" dirty="0">
                <a:latin typeface="+mn-lt"/>
              </a:rPr>
              <a:t>Northwind Traders is the world’s largest food and beverage company. The company has a long history of innovation since its founding more than 150 years ago. Over the last few years, Northwind has been increasing their emphasis on tracking their products from the origin of the raw materials all way through the manufacturing process to the consumer. They pride themselves on being able to certify both the origin and delivery of their products with high accuracy.</a:t>
            </a:r>
          </a:p>
          <a:p>
            <a:endParaRPr lang="en-US" sz="2600" dirty="0">
              <a:solidFill>
                <a:schemeClr val="tx1"/>
              </a:solidFill>
              <a:latin typeface="+mn-lt"/>
            </a:endParaRPr>
          </a:p>
          <a:p>
            <a:pPr marL="0" indent="0">
              <a:buNone/>
            </a:pPr>
            <a:r>
              <a:rPr lang="en-US" sz="2600" dirty="0">
                <a:latin typeface="+mn-lt"/>
              </a:rPr>
              <a:t>With multiple shipping companies and methods, from trucks, to trains, to ships, it is very difficult to guarantee traceability and accuracy of the shipping data. It is also very difficult to avoid inefficiencies and profit losses. The CEO of Northwind Traders, John Adams, states, “The solution to guaranteeing the quality of our products health is guaranteeing our products health, is complete control of the supply chain.”</a:t>
            </a:r>
          </a:p>
          <a:p>
            <a:pPr marL="0" indent="0">
              <a:buNone/>
            </a:pPr>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87383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091912"/>
            <a:ext cx="11653523" cy="5356002"/>
          </a:xfrm>
        </p:spPr>
        <p:txBody>
          <a:bodyPr>
            <a:noAutofit/>
          </a:bodyPr>
          <a:lstStyle/>
          <a:p>
            <a:pPr marL="0" indent="0">
              <a:buNone/>
            </a:pPr>
            <a:r>
              <a:rPr lang="en-US" sz="2600" dirty="0">
                <a:latin typeface="+mn-lt"/>
              </a:rPr>
              <a:t>Coordinating the traceability and accuracy of shipping information across the supply chain is a complex task that requires cooperation and coordination between many different companies and government organizations. Northwind Traders has spent a lot of resources and money to guarantee the accuracy of this data over the years, as well as the security and privacy of the data. Over the years this has required the coordination across languages, and political boundaries, in addition to the efforts of the many different companies involved.</a:t>
            </a:r>
            <a:br>
              <a:rPr lang="en-US" sz="2600" dirty="0">
                <a:latin typeface="+mn-lt"/>
              </a:rPr>
            </a:br>
            <a:endParaRPr lang="en-US" sz="2600" dirty="0">
              <a:latin typeface="+mn-lt"/>
            </a:endParaRPr>
          </a:p>
          <a:p>
            <a:pPr marL="0" indent="0">
              <a:buNone/>
            </a:pPr>
            <a:r>
              <a:rPr lang="en-US" sz="2600" dirty="0">
                <a:latin typeface="+mn-lt"/>
              </a:rPr>
              <a:t>Jill Anders, the CTO of Northwind Traders has reached out to you to help them build a truly innovative solution to better track their shipments. Jill says, “We need a system that is more secure, more efficient, and will help us lower not just IT costs, but other costs across the organization.” They’ve heard of Blockchain and Smart Contract technologies and are thinking these may help them solve this problem.</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17260"/>
            <a:ext cx="11653523" cy="4909016"/>
          </a:xfrm>
        </p:spPr>
        <p:txBody>
          <a:bodyPr>
            <a:noAutofit/>
          </a:bodyPr>
          <a:lstStyle/>
          <a:p>
            <a:pPr marL="0" indent="0">
              <a:buNone/>
            </a:pPr>
            <a:r>
              <a:rPr lang="en-US" sz="2500" dirty="0">
                <a:latin typeface="+mn-lt"/>
              </a:rPr>
              <a:t>As the most innovative company in their industry, they do implement Internet of Things (IoT) devices to track product storage and shipment. They do this mostly using Temperature and Humidity sensors mounted within warehouses and shipping containers. While this is something that’s easy to implement on Northwind Traders properties, it can be difficult to implement across all shipping partners, distributors, and other entities involved. They are looking to additionally integrate these IoT Sensors into their entire supply chain tracking to better increase the level of transparency and traceability of shipping data.</a:t>
            </a:r>
          </a:p>
          <a:p>
            <a:pPr marL="0" indent="0">
              <a:buNone/>
            </a:pPr>
            <a:endParaRPr lang="en-US" sz="2500" dirty="0">
              <a:latin typeface="+mn-lt"/>
            </a:endParaRPr>
          </a:p>
          <a:p>
            <a:pPr marL="0" indent="0">
              <a:buNone/>
            </a:pPr>
            <a:r>
              <a:rPr lang="en-US" sz="2500" dirty="0">
                <a:latin typeface="+mn-lt"/>
              </a:rPr>
              <a:t>The Northwind Traders engineering team is currently working on adding additional sensor support to the IoT tracking devices they are planning to deploy in the near future. With tracking shipments, a key feature they are working on is the addition of GPS (Global Positioning System) sensors to better enable them to track package locations in real-time. They are also looking to augment some of their IoT devices with Cellular-based Internet connectivity, in addition to Wi-Fi.</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0067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01099"/>
            <a:ext cx="11653523" cy="4909016"/>
          </a:xfrm>
        </p:spPr>
        <p:txBody>
          <a:bodyPr>
            <a:noAutofit/>
          </a:bodyPr>
          <a:lstStyle/>
          <a:p>
            <a:pPr marL="0" indent="0">
              <a:buNone/>
            </a:pPr>
            <a:r>
              <a:rPr lang="en-US" sz="2600" dirty="0">
                <a:latin typeface="+mn-lt"/>
              </a:rPr>
              <a:t>Regarding better transparency and traceability of their products, as well as origin materials, the CEO of Northwind Traders, says “I wish we could better track the environment information while our shipments are in the hands of Customs and other Government organizations. It would also help to have a better view into our resellers too.” The overall tracking of shipments is a major concern for the company. They want to better track shipments, not just for insurance and quality control reasons, but also so they can better guarantee where supplies are and who’s handling them as they flow through the system from raw material to final product sold to consumers.</a:t>
            </a:r>
          </a:p>
          <a:p>
            <a:endParaRPr lang="en-US" sz="2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1415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83986"/>
          </a:xfrm>
        </p:spPr>
        <p:txBody>
          <a:bodyPr>
            <a:normAutofit fontScale="62500" lnSpcReduction="20000"/>
          </a:bodyPr>
          <a:lstStyle/>
          <a:p>
            <a:pPr lvl="0"/>
            <a:r>
              <a:rPr lang="en-US" sz="3800" dirty="0">
                <a:latin typeface="+mn-lt"/>
              </a:rPr>
              <a:t>A more seamless system is needed to manage the supply chain, all the way from farmer to consumer.</a:t>
            </a:r>
            <a:br>
              <a:rPr lang="en-US" sz="3800" dirty="0">
                <a:latin typeface="+mn-lt"/>
              </a:rPr>
            </a:br>
            <a:endParaRPr lang="en-US" sz="3800" dirty="0">
              <a:latin typeface="+mn-lt"/>
            </a:endParaRPr>
          </a:p>
          <a:p>
            <a:pPr lvl="0"/>
            <a:r>
              <a:rPr lang="en-US" sz="3800" dirty="0">
                <a:latin typeface="+mn-lt"/>
              </a:rPr>
              <a:t>Easy audit transparency is an important feature, as Northwind Traders needs to coordinate with Customs and other political organizations with ease.</a:t>
            </a:r>
            <a:br>
              <a:rPr lang="en-US" sz="3800" dirty="0">
                <a:latin typeface="+mn-lt"/>
              </a:rPr>
            </a:br>
            <a:endParaRPr lang="en-US" sz="3800" dirty="0">
              <a:latin typeface="+mn-lt"/>
            </a:endParaRPr>
          </a:p>
          <a:p>
            <a:pPr lvl="0"/>
            <a:r>
              <a:rPr lang="en-US" sz="3800" dirty="0">
                <a:latin typeface="+mn-lt"/>
              </a:rPr>
              <a:t>The system needs to have immutability of data built as a core feature, to prevent fraud, intentional or otherwise, by partners and third-parties. This will ease audits for regulatory and insurance needs.</a:t>
            </a:r>
            <a:br>
              <a:rPr lang="en-US" sz="3800" dirty="0">
                <a:latin typeface="+mn-lt"/>
              </a:rPr>
            </a:br>
            <a:endParaRPr lang="en-US" sz="3800" dirty="0">
              <a:latin typeface="+mn-lt"/>
            </a:endParaRPr>
          </a:p>
          <a:p>
            <a:pPr lvl="0"/>
            <a:r>
              <a:rPr lang="en-US" sz="3800" dirty="0">
                <a:latin typeface="+mn-lt"/>
              </a:rPr>
              <a:t>The Blockchain implementation needs to be secure and fully under the control of Northwind Traders; while simultaneously integrating with partners and third-parties when managing the supply chain.</a:t>
            </a:r>
            <a:br>
              <a:rPr lang="en-US" sz="3800" dirty="0">
                <a:latin typeface="+mn-lt"/>
              </a:rPr>
            </a:br>
            <a:endParaRPr lang="en-US" sz="3800" dirty="0">
              <a:latin typeface="+mn-lt"/>
            </a:endParaRPr>
          </a:p>
          <a:p>
            <a:pPr lvl="0"/>
            <a:r>
              <a:rPr lang="en-US" sz="3800" dirty="0">
                <a:latin typeface="+mn-lt"/>
              </a:rPr>
              <a:t>Both new and existing IoT device sensors need to be integrated to ensure the highest quality shipping conditions are maintained; in addition to tracking locations as necessary.</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72152"/>
          </a:xfrm>
        </p:spPr>
        <p:txBody>
          <a:bodyPr>
            <a:noAutofit/>
          </a:bodyPr>
          <a:lstStyle/>
          <a:p>
            <a:r>
              <a:rPr lang="en-US" sz="2800" dirty="0">
                <a:latin typeface="+mn-lt"/>
              </a:rPr>
              <a:t>There's a lot of popular interest in Blockchain, and we only understand enough to know it could be useful. We heard it’s extremely expensive to implement and/or built a POC (Proof of Concept) solution. Is this true?</a:t>
            </a:r>
            <a:br>
              <a:rPr lang="en-US" sz="2800" dirty="0">
                <a:latin typeface="+mn-lt"/>
              </a:rPr>
            </a:br>
            <a:endParaRPr lang="en-US" sz="2800" dirty="0">
              <a:latin typeface="+mn-lt"/>
            </a:endParaRPr>
          </a:p>
          <a:p>
            <a:pPr lvl="0"/>
            <a:r>
              <a:rPr lang="en-US" sz="2800" dirty="0">
                <a:latin typeface="+mn-lt"/>
              </a:rPr>
              <a:t>We’ve heard Azure Blockchain Workbench uses the Ethereum cryptocurrency. This really doesn’t seem like the secure solution we need if our data will be out on the public Ethereum Blockchain that anyone can access.</a:t>
            </a:r>
            <a:br>
              <a:rPr lang="en-US" sz="2800" dirty="0">
                <a:latin typeface="+mn-lt"/>
              </a:rPr>
            </a:br>
            <a:endParaRPr lang="en-US" sz="2800" dirty="0">
              <a:latin typeface="+mn-lt"/>
            </a:endParaRPr>
          </a:p>
          <a:p>
            <a:r>
              <a:rPr lang="en-US" sz="2800" dirty="0">
                <a:latin typeface="+mn-lt"/>
              </a:rPr>
              <a:t>When adopting Blockchain and Smart Contract technologies, what does the learning curve look like for your development team?</a:t>
            </a:r>
            <a:endParaRPr lang="en-US" sz="2800" dirty="0">
              <a:solidFill>
                <a:schemeClr val="tx1"/>
              </a:solidFill>
              <a:latin typeface="+mn-lt"/>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BAF7D529-36AB-45DA-B239-2F912F2D1610}">
  <ds:schemaRefs>
    <ds:schemaRef ds:uri="2023ac63-7b75-4916-a9ee-591457758eee"/>
    <ds:schemaRef ds:uri="http://schemas.microsoft.com/office/2006/documentManagement/type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d9c797ad-d7c3-4982-82b7-81352a75e4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4945</TotalTime>
  <Words>1952</Words>
  <Application>Microsoft Macintosh PowerPoint</Application>
  <PresentationFormat>Widescreen</PresentationFormat>
  <Paragraphs>181</Paragraphs>
  <Slides>30</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Consolas</vt:lpstr>
      <vt:lpstr>Segoe UI</vt:lpstr>
      <vt:lpstr>Segoe UI Light</vt:lpstr>
      <vt:lpstr>Segoe UI Semilight</vt:lpstr>
      <vt:lpstr>Wingdings</vt:lpstr>
      <vt:lpstr>2_Server and Cloud 2013</vt:lpstr>
      <vt:lpstr>C+E Readiness Template</vt:lpstr>
      <vt:lpstr>Azure Blockchain   </vt:lpstr>
      <vt:lpstr>Abstract and learning objectives</vt:lpstr>
      <vt:lpstr>Step 1: Review the customer case study</vt:lpstr>
      <vt:lpstr>Customer situation </vt:lpstr>
      <vt:lpstr>Customer situation </vt:lpstr>
      <vt:lpstr>Customer situation </vt:lpstr>
      <vt:lpstr>Customer situation </vt:lpstr>
      <vt:lpstr>Customer needs </vt:lpstr>
      <vt:lpstr>Customer objections </vt:lpstr>
      <vt:lpstr>Customer objections </vt:lpstr>
      <vt:lpstr>Common scenarios IoT / Big Data Lambda Architecture </vt:lpstr>
      <vt:lpstr>Common scenarios Blockchain Ledger </vt:lpstr>
      <vt:lpstr>Step 2: Design the solution</vt:lpstr>
      <vt:lpstr>Step 3: Present the solution</vt:lpstr>
      <vt:lpstr>Wrap-up</vt:lpstr>
      <vt:lpstr>Preferred target audience </vt:lpstr>
      <vt:lpstr>Preferred solution </vt:lpstr>
      <vt:lpstr>Preferred solution</vt:lpstr>
      <vt:lpstr>Preferred solution – Blockchain Workbench</vt:lpstr>
      <vt:lpstr>Preferred solution </vt:lpstr>
      <vt:lpstr>Preferred solution </vt:lpstr>
      <vt:lpstr>Preferred solution – IoT Device Integration </vt:lpstr>
      <vt:lpstr>Preferred objections handling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Chris Pietschmann</cp:lastModifiedBy>
  <cp:revision>102</cp:revision>
  <dcterms:created xsi:type="dcterms:W3CDTF">2016-01-21T23:17:09Z</dcterms:created>
  <dcterms:modified xsi:type="dcterms:W3CDTF">2018-11-12T18:42:42Z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