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A3C45-F361-45F0-9866-5C25D25F1E3A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5449F-1D46-4FC6-8C16-8F686848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4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31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94557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11420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329681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01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29599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81833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780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3522782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343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393622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42137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82636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83288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40961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23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567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723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130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62E28E5-2B2B-4FB1-99A5-7F4296BC28A2}"/>
              </a:ext>
            </a:extLst>
          </p:cNvPr>
          <p:cNvSpPr/>
          <p:nvPr/>
        </p:nvSpPr>
        <p:spPr bwMode="auto">
          <a:xfrm>
            <a:off x="0" y="1160920"/>
            <a:ext cx="12192000" cy="56970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441D1-1E09-4A70-A881-696EDAB9CCA5}"/>
              </a:ext>
            </a:extLst>
          </p:cNvPr>
          <p:cNvSpPr/>
          <p:nvPr/>
        </p:nvSpPr>
        <p:spPr bwMode="auto">
          <a:xfrm>
            <a:off x="-833718" y="1160920"/>
            <a:ext cx="13025718" cy="586895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4164D-3D89-42E0-BA2D-AE74FFC278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15" y="2834900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0721E6-0AD7-48DD-93AF-37E52A6CE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15" y="4254272"/>
            <a:ext cx="780290" cy="7802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75833D-267B-4772-B3DC-6EF3645B8B2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626052" y="3225045"/>
            <a:ext cx="241563" cy="70564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FBDF5D-0EB4-4247-91D3-70808A48ABC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626052" y="3930687"/>
            <a:ext cx="241563" cy="71373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345C7A2-AE89-435B-A7EF-F85E870AD5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47" y="6222042"/>
            <a:ext cx="427746" cy="427746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CF5D3D-3890-4089-9377-ABC85AEFA86F}"/>
              </a:ext>
            </a:extLst>
          </p:cNvPr>
          <p:cNvSpPr txBox="1"/>
          <p:nvPr/>
        </p:nvSpPr>
        <p:spPr>
          <a:xfrm>
            <a:off x="1739242" y="6264650"/>
            <a:ext cx="10109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VM Extension: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Azure DSC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9E2E68-E2AA-418D-B819-195C02588357}"/>
              </a:ext>
            </a:extLst>
          </p:cNvPr>
          <p:cNvSpPr/>
          <p:nvPr/>
        </p:nvSpPr>
        <p:spPr bwMode="auto">
          <a:xfrm>
            <a:off x="2357590" y="2048563"/>
            <a:ext cx="3211985" cy="397991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42D5B9-9CD4-4F8E-AC1D-99012A98A8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75" y="3541824"/>
            <a:ext cx="894363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7B6CC0-799E-436B-B621-D29226E56F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4" y="2059278"/>
            <a:ext cx="553303" cy="5533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8A39618-56DA-4545-9E3B-757981129410}"/>
              </a:ext>
            </a:extLst>
          </p:cNvPr>
          <p:cNvSpPr/>
          <p:nvPr/>
        </p:nvSpPr>
        <p:spPr>
          <a:xfrm>
            <a:off x="2219204" y="1582449"/>
            <a:ext cx="3374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Cloud Shop 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FA67A-F212-42FB-AD2A-12462E2132AF}"/>
              </a:ext>
            </a:extLst>
          </p:cNvPr>
          <p:cNvSpPr/>
          <p:nvPr/>
        </p:nvSpPr>
        <p:spPr>
          <a:xfrm>
            <a:off x="57920" y="3405208"/>
            <a:ext cx="13174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Public IP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App GW</a:t>
            </a:r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A3D3ADDB-628F-4B86-995A-6F1FA0ADBAC1}"/>
              </a:ext>
            </a:extLst>
          </p:cNvPr>
          <p:cNvSpPr/>
          <p:nvPr/>
        </p:nvSpPr>
        <p:spPr>
          <a:xfrm>
            <a:off x="2554831" y="2688720"/>
            <a:ext cx="1414923" cy="27352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9" name="Rounded Rectangle 58">
            <a:extLst>
              <a:ext uri="{FF2B5EF4-FFF2-40B4-BE49-F238E27FC236}">
                <a16:creationId xmlns:a16="http://schemas.microsoft.com/office/drawing/2014/main" id="{54B8EA71-256E-45C8-A704-67CE85BE7EAC}"/>
              </a:ext>
            </a:extLst>
          </p:cNvPr>
          <p:cNvSpPr/>
          <p:nvPr/>
        </p:nvSpPr>
        <p:spPr>
          <a:xfrm>
            <a:off x="4069033" y="2696672"/>
            <a:ext cx="1414923" cy="27647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B1BB61-F43B-4AE1-8EF6-79984F2C3025}"/>
              </a:ext>
            </a:extLst>
          </p:cNvPr>
          <p:cNvSpPr/>
          <p:nvPr/>
        </p:nvSpPr>
        <p:spPr>
          <a:xfrm>
            <a:off x="2882803" y="5429742"/>
            <a:ext cx="7633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WWW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SUBNET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0B9659-44C6-4756-9643-BFD46B6D08FA}"/>
              </a:ext>
            </a:extLst>
          </p:cNvPr>
          <p:cNvCxnSpPr>
            <a:cxnSpLocks/>
            <a:stCxn id="19" idx="1"/>
            <a:endCxn id="24" idx="1"/>
          </p:cNvCxnSpPr>
          <p:nvPr/>
        </p:nvCxnSpPr>
        <p:spPr>
          <a:xfrm flipV="1">
            <a:off x="4069033" y="3864127"/>
            <a:ext cx="299160" cy="21489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5E3FA8-2453-412C-A7BC-AD3604C0105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055380" y="3566649"/>
            <a:ext cx="312813" cy="29747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DEF2AE-0EBD-468B-A580-A631676991F8}"/>
              </a:ext>
            </a:extLst>
          </p:cNvPr>
          <p:cNvGrpSpPr/>
          <p:nvPr/>
        </p:nvGrpSpPr>
        <p:grpSpPr>
          <a:xfrm>
            <a:off x="4368193" y="3473982"/>
            <a:ext cx="1064231" cy="780290"/>
            <a:chOff x="3726678" y="2652537"/>
            <a:chExt cx="1064231" cy="78029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2389434-F380-4485-9BB3-7D1C24A59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6678" y="2652537"/>
              <a:ext cx="780290" cy="78029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6990F3-5633-4EBD-9775-63CD4150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082" y="2878248"/>
              <a:ext cx="338827" cy="338827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D9D791A-69F2-4F63-8B0E-5513DC579ACA}"/>
              </a:ext>
            </a:extLst>
          </p:cNvPr>
          <p:cNvSpPr/>
          <p:nvPr/>
        </p:nvSpPr>
        <p:spPr>
          <a:xfrm>
            <a:off x="4376439" y="5414948"/>
            <a:ext cx="719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SUBNET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AC2EED-B5CA-4983-86FB-4AA2A841A205}"/>
              </a:ext>
            </a:extLst>
          </p:cNvPr>
          <p:cNvSpPr/>
          <p:nvPr/>
        </p:nvSpPr>
        <p:spPr bwMode="auto">
          <a:xfrm>
            <a:off x="6935007" y="1659770"/>
            <a:ext cx="4543626" cy="513704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58BF25-9468-4B8A-A31C-210CA61E40B8}"/>
              </a:ext>
            </a:extLst>
          </p:cNvPr>
          <p:cNvSpPr/>
          <p:nvPr/>
        </p:nvSpPr>
        <p:spPr>
          <a:xfrm>
            <a:off x="7161556" y="1192068"/>
            <a:ext cx="3895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Azure Management &amp; Monitoring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4EAEC61-B8BE-4358-AB05-A5722EAA65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74" y="5641193"/>
            <a:ext cx="858706" cy="85870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1D3254E-6109-4BDE-A75F-BD236FE19C89}"/>
              </a:ext>
            </a:extLst>
          </p:cNvPr>
          <p:cNvGrpSpPr/>
          <p:nvPr/>
        </p:nvGrpSpPr>
        <p:grpSpPr>
          <a:xfrm>
            <a:off x="7910395" y="5372214"/>
            <a:ext cx="3377507" cy="1411762"/>
            <a:chOff x="8023316" y="4230592"/>
            <a:chExt cx="3377507" cy="14117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4A6616-F209-48AC-80C0-BC47CD8FE52E}"/>
                </a:ext>
              </a:extLst>
            </p:cNvPr>
            <p:cNvSpPr/>
            <p:nvPr/>
          </p:nvSpPr>
          <p:spPr>
            <a:xfrm>
              <a:off x="8389880" y="4230592"/>
              <a:ext cx="1931876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Azure Automation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50394F-8880-4D3D-B606-0B06066EB892}"/>
                </a:ext>
              </a:extLst>
            </p:cNvPr>
            <p:cNvSpPr txBox="1"/>
            <p:nvPr/>
          </p:nvSpPr>
          <p:spPr>
            <a:xfrm>
              <a:off x="8023316" y="4586680"/>
              <a:ext cx="3377507" cy="10556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Desired Configuration Management using Runbooks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Update Management via Schedules using the Patch Management Solution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Change Tracking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D8B0B535-D354-4FD2-9661-A1C79B6C2C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76" y="4849933"/>
            <a:ext cx="297478" cy="297478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8E52203-F993-4BC0-A7DB-6B074D3BF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79" y="3433580"/>
            <a:ext cx="297478" cy="297478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F6D84F0-97FA-4B1C-9FD1-F1152081F6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23" y="4056355"/>
            <a:ext cx="297478" cy="297478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F6F676-A3F0-4305-8512-20D7D83500EC}"/>
              </a:ext>
            </a:extLst>
          </p:cNvPr>
          <p:cNvSpPr txBox="1"/>
          <p:nvPr/>
        </p:nvSpPr>
        <p:spPr>
          <a:xfrm>
            <a:off x="3174664" y="6260586"/>
            <a:ext cx="13913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App Insights: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 Status Monitor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1C69987-F9D6-4340-AD34-45E9F19E31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92" y="4578615"/>
            <a:ext cx="780290" cy="7802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2CB7A84-5394-420F-AF22-D064D2DCC48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19" y="6190106"/>
            <a:ext cx="476668" cy="4766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A0A8275-4788-4F78-9BBC-EB06D50B59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56" y="3396998"/>
            <a:ext cx="394507" cy="3945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ADC3353-B3B6-4429-8D50-FF03259E88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22" y="4837501"/>
            <a:ext cx="394507" cy="3945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7843B24-FC8B-4EE2-92D8-ACF61E96F808}"/>
              </a:ext>
            </a:extLst>
          </p:cNvPr>
          <p:cNvSpPr txBox="1"/>
          <p:nvPr/>
        </p:nvSpPr>
        <p:spPr>
          <a:xfrm>
            <a:off x="4881087" y="6357117"/>
            <a:ext cx="887419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VM Agent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2" name="Right Arrow 32">
            <a:extLst>
              <a:ext uri="{FF2B5EF4-FFF2-40B4-BE49-F238E27FC236}">
                <a16:creationId xmlns:a16="http://schemas.microsoft.com/office/drawing/2014/main" id="{D92FE0D5-CEB0-4C86-8A83-184B63B49A37}"/>
              </a:ext>
            </a:extLst>
          </p:cNvPr>
          <p:cNvSpPr/>
          <p:nvPr/>
        </p:nvSpPr>
        <p:spPr>
          <a:xfrm>
            <a:off x="5583228" y="2963555"/>
            <a:ext cx="1255850" cy="6541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E2FEDF-A057-4385-9A22-07E490C63730}"/>
              </a:ext>
            </a:extLst>
          </p:cNvPr>
          <p:cNvSpPr/>
          <p:nvPr/>
        </p:nvSpPr>
        <p:spPr>
          <a:xfrm>
            <a:off x="5652056" y="2696672"/>
            <a:ext cx="1103399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Log Data</a:t>
            </a:r>
          </a:p>
        </p:txBody>
      </p:sp>
      <p:sp>
        <p:nvSpPr>
          <p:cNvPr id="44" name="Right Arrow 103">
            <a:extLst>
              <a:ext uri="{FF2B5EF4-FFF2-40B4-BE49-F238E27FC236}">
                <a16:creationId xmlns:a16="http://schemas.microsoft.com/office/drawing/2014/main" id="{49313830-12E3-4DC1-8D01-334A6115AF2D}"/>
              </a:ext>
            </a:extLst>
          </p:cNvPr>
          <p:cNvSpPr/>
          <p:nvPr/>
        </p:nvSpPr>
        <p:spPr>
          <a:xfrm>
            <a:off x="5573897" y="4282635"/>
            <a:ext cx="1245091" cy="65414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6CB962-3AD6-4482-B9EC-CDA0A13F4B97}"/>
              </a:ext>
            </a:extLst>
          </p:cNvPr>
          <p:cNvSpPr/>
          <p:nvPr/>
        </p:nvSpPr>
        <p:spPr>
          <a:xfrm>
            <a:off x="5644396" y="3844975"/>
            <a:ext cx="110339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App Telemetry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822190-6E1A-4D8B-AD19-AAEC07808F36}"/>
              </a:ext>
            </a:extLst>
          </p:cNvPr>
          <p:cNvSpPr/>
          <p:nvPr/>
        </p:nvSpPr>
        <p:spPr>
          <a:xfrm>
            <a:off x="5652055" y="5047484"/>
            <a:ext cx="110339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Automation DSC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20F6FE8-E297-4562-900D-E8BC0B36F8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54" y="5541467"/>
            <a:ext cx="774458" cy="77445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5B7D9F72-950F-4355-B9D5-B859C2C1CFF3}"/>
              </a:ext>
            </a:extLst>
          </p:cNvPr>
          <p:cNvGrpSpPr/>
          <p:nvPr/>
        </p:nvGrpSpPr>
        <p:grpSpPr>
          <a:xfrm>
            <a:off x="7910395" y="4401270"/>
            <a:ext cx="3377507" cy="980874"/>
            <a:chOff x="8023316" y="4230592"/>
            <a:chExt cx="3377507" cy="98087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A07BF9E-7835-458D-8362-ADC6C6F704E3}"/>
                </a:ext>
              </a:extLst>
            </p:cNvPr>
            <p:cNvSpPr/>
            <p:nvPr/>
          </p:nvSpPr>
          <p:spPr>
            <a:xfrm>
              <a:off x="8389880" y="4230592"/>
              <a:ext cx="205941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Application Insights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6F835B-7F8B-40B6-AA9E-47B95E6B4054}"/>
                </a:ext>
              </a:extLst>
            </p:cNvPr>
            <p:cNvSpPr txBox="1"/>
            <p:nvPr/>
          </p:nvSpPr>
          <p:spPr>
            <a:xfrm>
              <a:off x="8023316" y="4586680"/>
              <a:ext cx="3377507" cy="6247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Run-Time Application Telemetry Provided by Status Monitor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Web and Performance Testing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EE227F0-ADB2-47BB-BCB6-40382954ADCF}"/>
              </a:ext>
            </a:extLst>
          </p:cNvPr>
          <p:cNvGrpSpPr/>
          <p:nvPr/>
        </p:nvGrpSpPr>
        <p:grpSpPr>
          <a:xfrm>
            <a:off x="7904507" y="2710640"/>
            <a:ext cx="3406101" cy="832918"/>
            <a:chOff x="7967126" y="5051208"/>
            <a:chExt cx="3406101" cy="83291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39026B-1A50-4631-B8A0-3986AEF49D77}"/>
                </a:ext>
              </a:extLst>
            </p:cNvPr>
            <p:cNvSpPr/>
            <p:nvPr/>
          </p:nvSpPr>
          <p:spPr>
            <a:xfrm>
              <a:off x="8156501" y="5051208"/>
              <a:ext cx="2133405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Log Analytics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60AE03-DAF5-4487-8797-EEEA323D9B69}"/>
                </a:ext>
              </a:extLst>
            </p:cNvPr>
            <p:cNvSpPr txBox="1"/>
            <p:nvPr/>
          </p:nvSpPr>
          <p:spPr>
            <a:xfrm>
              <a:off x="7967126" y="5453239"/>
              <a:ext cx="340610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Single pane of glass for operational data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Azure Mobile App</a:t>
              </a: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685137F5-4D8D-481B-BB7A-1FD678324CA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88" y="6222042"/>
            <a:ext cx="478404" cy="47840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DBB9CCA-502D-41EF-A4B6-9C291A91F4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82" y="2647875"/>
            <a:ext cx="342149" cy="34214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FA6E528-E099-4669-833F-6C06713477E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03" y="3274872"/>
            <a:ext cx="342149" cy="34214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838035C-BC72-41D5-A349-CF8AE8440C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7" y="4065105"/>
            <a:ext cx="342149" cy="34214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68C7491-30DD-418A-8201-F792BF6A14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038" y="2840162"/>
            <a:ext cx="736636" cy="73663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C4FBC01-BE75-4C0A-A1DA-E333CA9D7FA3}"/>
              </a:ext>
            </a:extLst>
          </p:cNvPr>
          <p:cNvSpPr/>
          <p:nvPr/>
        </p:nvSpPr>
        <p:spPr>
          <a:xfrm>
            <a:off x="8075430" y="1669760"/>
            <a:ext cx="213340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Security Center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7DB70C2-781E-4BFF-8955-DDD5C31C3F5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05" y="1907645"/>
            <a:ext cx="711840" cy="71184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4D6C741-D3AA-4B9C-A9C6-5D1067702C63}"/>
              </a:ext>
            </a:extLst>
          </p:cNvPr>
          <p:cNvSpPr txBox="1"/>
          <p:nvPr/>
        </p:nvSpPr>
        <p:spPr>
          <a:xfrm>
            <a:off x="7871754" y="2008891"/>
            <a:ext cx="3406101" cy="6247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Unified view into the security posture of hybrid cloud workloads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Detect and respond to threats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48BBB6D-EACF-491A-A2F4-FF015BE906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82799" y="3732963"/>
            <a:ext cx="601875" cy="60187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689C870-A37C-41D7-B3E9-A0B4C9705E2F}"/>
              </a:ext>
            </a:extLst>
          </p:cNvPr>
          <p:cNvGrpSpPr/>
          <p:nvPr/>
        </p:nvGrpSpPr>
        <p:grpSpPr>
          <a:xfrm>
            <a:off x="7918803" y="3568365"/>
            <a:ext cx="3377507" cy="1023963"/>
            <a:chOff x="8023316" y="4230592"/>
            <a:chExt cx="3377507" cy="102396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930E57F-E01F-4156-83EB-64E55A446AE6}"/>
                </a:ext>
              </a:extLst>
            </p:cNvPr>
            <p:cNvSpPr/>
            <p:nvPr/>
          </p:nvSpPr>
          <p:spPr>
            <a:xfrm>
              <a:off x="8389880" y="4230592"/>
              <a:ext cx="162256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Azure Monitor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F6D9F9-553F-4229-A768-CDB4BF09F0FA}"/>
                </a:ext>
              </a:extLst>
            </p:cNvPr>
            <p:cNvSpPr txBox="1"/>
            <p:nvPr/>
          </p:nvSpPr>
          <p:spPr>
            <a:xfrm>
              <a:off x="8023316" y="4586680"/>
              <a:ext cx="3377507" cy="6678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Custom Notifications and Alerts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Environment Recommendations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2F9882AE-E0C2-476C-93EA-D78157045FEA}"/>
              </a:ext>
            </a:extLst>
          </p:cNvPr>
          <p:cNvSpPr/>
          <p:nvPr/>
        </p:nvSpPr>
        <p:spPr bwMode="auto">
          <a:xfrm>
            <a:off x="691603" y="2026325"/>
            <a:ext cx="1580455" cy="39678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B51C37A-EC32-412C-BF5A-293524EF88A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4" y="2824197"/>
            <a:ext cx="1337310" cy="239649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55004BE-18F4-45EF-8331-095A5FF78C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30" y="2027247"/>
            <a:ext cx="553303" cy="55330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5C11A34-C555-49CF-838F-E1465818B354}"/>
              </a:ext>
            </a:extLst>
          </p:cNvPr>
          <p:cNvSpPr/>
          <p:nvPr/>
        </p:nvSpPr>
        <p:spPr>
          <a:xfrm>
            <a:off x="2368975" y="2149663"/>
            <a:ext cx="763327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VNet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 Peering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4C227B-C25A-47DB-ADBD-CB57D3DA6F16}"/>
              </a:ext>
            </a:extLst>
          </p:cNvPr>
          <p:cNvSpPr/>
          <p:nvPr/>
        </p:nvSpPr>
        <p:spPr>
          <a:xfrm>
            <a:off x="3863901" y="2121616"/>
            <a:ext cx="1144033" cy="24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hackathonVNet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5A7908-75F2-42B0-83E7-18375C4CA017}"/>
              </a:ext>
            </a:extLst>
          </p:cNvPr>
          <p:cNvSpPr/>
          <p:nvPr/>
        </p:nvSpPr>
        <p:spPr>
          <a:xfrm>
            <a:off x="1353151" y="2174412"/>
            <a:ext cx="990786" cy="24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AppGWVNet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7C818-74D8-4012-ABC9-F942AC5A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Proof of concept solution</a:t>
            </a:r>
          </a:p>
        </p:txBody>
      </p:sp>
    </p:spTree>
    <p:extLst>
      <p:ext uri="{BB962C8B-B14F-4D97-AF65-F5344CB8AC3E}">
        <p14:creationId xmlns:p14="http://schemas.microsoft.com/office/powerpoint/2010/main" val="21268847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111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C+E Readiness Template</vt:lpstr>
      <vt:lpstr>Proof of concept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 solution</dc:title>
  <dc:creator>Scott Hoag</dc:creator>
  <cp:lastModifiedBy>Scott Hoag</cp:lastModifiedBy>
  <cp:revision>1</cp:revision>
  <dcterms:created xsi:type="dcterms:W3CDTF">2019-01-28T20:45:07Z</dcterms:created>
  <dcterms:modified xsi:type="dcterms:W3CDTF">2019-01-28T20:48:34Z</dcterms:modified>
</cp:coreProperties>
</file>