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8"/>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40" r:id="rId34"/>
    <p:sldId id="341" r:id="rId35"/>
    <p:sldId id="339" r:id="rId36"/>
    <p:sldId id="31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BB6"/>
    <a:srgbClr val="DAE3F3"/>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55" autoAdjust="0"/>
    <p:restoredTop sz="59767" autoAdjust="0"/>
  </p:normalViewPr>
  <p:slideViewPr>
    <p:cSldViewPr snapToGrid="0">
      <p:cViewPr varScale="1">
        <p:scale>
          <a:sx n="68" d="100"/>
          <a:sy n="68" d="100"/>
        </p:scale>
        <p:origin x="990"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speaking with its team at Microsoft, Contoso decided to design their proof of concept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solution in Azure. They would continue the leverage the web app and SQL database that they already have running in Azure to handle claim submission. They could build a claim enrichment pipeline by invoking a sequence of Azure Functions, each of which coordinates calls to various AI-powered services. </a:t>
            </a:r>
            <a:endParaRPr lang="en-US" dirty="0">
              <a:effectLst/>
            </a:endParaRPr>
          </a:p>
          <a:p>
            <a:endParaRPr lang="en-US" dirty="0"/>
          </a:p>
          <a:p>
            <a:r>
              <a:rPr lang="en-US" sz="1200" b="0" kern="1200" dirty="0">
                <a:solidFill>
                  <a:schemeClr val="tx1"/>
                </a:solidFill>
                <a:effectLst/>
                <a:latin typeface="+mn-lt"/>
                <a:ea typeface="+mn-ea"/>
                <a:cs typeface="+mn-cs"/>
              </a:rPr>
              <a:t>The claim image processing functions would invoke the Computer Vision Cognitive Service for automatically creating the caption and the tags from any supplied claim images. A mixture of pre-built AI, in the form of Cognitive Services and custom AI in the form of Azure ML services, would be used to process the claim text. The models used for processing the claims text would be trained in Azure Notebooks. These models could also then be directly deployed from Azure Notebooks using the Azure Machine Learning Service Python SDK. Azure Functions would be used to coordinate the calls to the classifications and summary AI services, which would run as containerized web services in Azure Container Service, while the Text Analytics API could be invoked directly to provide a sentiment score for each claim text.</a:t>
            </a:r>
          </a:p>
          <a:p>
            <a:endParaRPr lang="en-US" dirty="0"/>
          </a:p>
          <a:p>
            <a:r>
              <a:rPr lang="en-US" sz="1200" kern="1200" dirty="0">
                <a:solidFill>
                  <a:schemeClr val="tx1"/>
                </a:solidFill>
                <a:effectLst/>
                <a:latin typeface="+mn-lt"/>
                <a:ea typeface="+mn-ea"/>
                <a:cs typeface="+mn-cs"/>
              </a:rPr>
              <a:t>Once all claim processing has completed one final Azure Function could be used to insert the complete claim document into Azure Search. The document inserted would contain the claim number as a field, so that it could always be tied back to the record store in Azure SQL Database.</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such tasks as breaking the text into sentence and word tokens, standardizing the spelling of words, removing overly common words (called stop words). The output of this phase is typically a multi-dimensional array consisting of an array of documents, each having an array of sentences, with each sentence has its own array of words. The next step is feature extraction, which creates a numeric representation of the textual documents. 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that cell has a zero value in that column. This approach enables machine learning algorithms, which operate against arrays of numbers, to also operate against text. Deep learning algorithms operate on tensors, which are also vectors (or arrays of numbers) and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879846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096093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75802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44913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2700474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12/16/2019 9:05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122891498"/>
              </p:ext>
            </p:extLst>
          </p:nvPr>
        </p:nvGraphicFramePr>
        <p:xfrm>
          <a:off x="3236222"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decision makers and technology decision 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7" name="Picture 6" descr="In the Claim image processing diagram, Function (claim text processing) points to Sentiment, classification and summary, Text Analytics, and Containerized services comprised of Classification Service and Summary Service." title="Claim image processing diagram">
            <a:extLst>
              <a:ext uri="{FF2B5EF4-FFF2-40B4-BE49-F238E27FC236}">
                <a16:creationId xmlns:a16="http://schemas.microsoft.com/office/drawing/2014/main" id="{EB1E5909-A8CD-4039-B641-66A3CDC82706}"/>
              </a:ext>
            </a:extLst>
          </p:cNvPr>
          <p:cNvPicPr/>
          <p:nvPr/>
        </p:nvPicPr>
        <p:blipFill>
          <a:blip r:embed="rId3">
            <a:extLst>
              <a:ext uri="{28A0092B-C50C-407E-A947-70E740481C1C}">
                <a14:useLocalDpi xmlns:a14="http://schemas.microsoft.com/office/drawing/2010/main" val="0"/>
              </a:ext>
            </a:extLst>
          </a:blip>
          <a:stretch>
            <a:fillRect/>
          </a:stretch>
        </p:blipFill>
        <p:spPr>
          <a:xfrm>
            <a:off x="7472855" y="2308548"/>
            <a:ext cx="3657600" cy="2912745"/>
          </a:xfrm>
          <a:prstGeom prst="rect">
            <a:avLst/>
          </a:prstGeom>
          <a:ln>
            <a:solidFill>
              <a:schemeClr val="tx1">
                <a:lumMod val="60000"/>
                <a:lumOff val="40000"/>
              </a:schemeClr>
            </a:solidFill>
          </a:ln>
        </p:spPr>
      </p:pic>
      <p:pic>
        <p:nvPicPr>
          <p:cNvPr id="4" name="Picture 3" descr="High level architecture diagram of the preferred solution.">
            <a:extLst>
              <a:ext uri="{FF2B5EF4-FFF2-40B4-BE49-F238E27FC236}">
                <a16:creationId xmlns:a16="http://schemas.microsoft.com/office/drawing/2014/main" id="{3AF682CB-71B7-144B-B00C-C6E80DA78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6245" y="1833724"/>
            <a:ext cx="5440680" cy="483616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in order to train a model.</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en-US" sz="2800" dirty="0">
                <a:solidFill>
                  <a:schemeClr val="tx1"/>
                </a:solidFill>
              </a:rPr>
              <a:t>What are the common approaches to handle texts for machine learning? Is there a recommended approach to dealing with long descriptive texts that are typically found in claims data?</a:t>
            </a:r>
          </a:p>
          <a:p>
            <a:pPr marL="0" indent="0">
              <a:buNone/>
            </a:pPr>
            <a:endParaRPr lang="en-US" sz="2800" dirty="0">
              <a:solidFill>
                <a:schemeClr val="tx1"/>
              </a:solidFill>
            </a:endParaRPr>
          </a:p>
          <a:p>
            <a:pPr marL="0" indent="0">
              <a:buNone/>
            </a:pPr>
            <a:r>
              <a:rPr lang="en-US" sz="2400" dirty="0">
                <a:solidFill>
                  <a:schemeClr val="tx1"/>
                </a:solidFill>
                <a:latin typeface="+mn-lt"/>
              </a:rPr>
              <a:t>There are several approaches to vectorize textual data, that include approaches like Term Frequency-Inverse Document Frequency (TF-IDF) vectorization, or use of word embedding like Word2vec or Global Vectors (</a:t>
            </a:r>
            <a:r>
              <a:rPr lang="en-US" sz="2400" dirty="0" err="1">
                <a:solidFill>
                  <a:schemeClr val="tx1"/>
                </a:solidFill>
                <a:latin typeface="+mn-lt"/>
              </a:rPr>
              <a:t>GloVe</a:t>
            </a:r>
            <a:r>
              <a:rPr lang="en-US" sz="2400" dirty="0">
                <a:solidFill>
                  <a:schemeClr val="tx1"/>
                </a:solidFill>
                <a:latin typeface="+mn-lt"/>
              </a:rPr>
              <a:t>). The use of embedding to represent words or sentences is considered the-state-of-the art in NLP field. Both Word2vec and </a:t>
            </a:r>
            <a:r>
              <a:rPr lang="en-US" sz="2400" dirty="0" err="1">
                <a:solidFill>
                  <a:schemeClr val="tx1"/>
                </a:solidFill>
                <a:latin typeface="+mn-lt"/>
              </a:rPr>
              <a:t>GloVe</a:t>
            </a:r>
            <a:r>
              <a:rPr lang="en-US" sz="2400" dirty="0">
                <a:solidFill>
                  <a:schemeClr val="tx1"/>
                </a:solidFill>
                <a:latin typeface="+mn-lt"/>
              </a:rPr>
              <a:t> are known to perform similarly, with </a:t>
            </a:r>
            <a:r>
              <a:rPr lang="en-US" sz="2400" dirty="0" err="1">
                <a:solidFill>
                  <a:schemeClr val="tx1"/>
                </a:solidFill>
                <a:latin typeface="+mn-lt"/>
              </a:rPr>
              <a:t>GloVe</a:t>
            </a:r>
            <a:r>
              <a:rPr lang="en-US" sz="2400" dirty="0">
                <a:solidFill>
                  <a:schemeClr val="tx1"/>
                </a:solidFill>
                <a:latin typeface="+mn-lt"/>
              </a:rPr>
              <a:t> claiming to outperform its peers on similarity tasks and named entity recognition. In the scenario, given the descriptive nature of the claims data, it is recommended that Contoso use pretrained </a:t>
            </a:r>
            <a:r>
              <a:rPr lang="en-US" sz="2400" dirty="0" err="1">
                <a:solidFill>
                  <a:schemeClr val="tx1"/>
                </a:solidFill>
                <a:latin typeface="+mn-lt"/>
              </a:rPr>
              <a:t>GloVe</a:t>
            </a:r>
            <a:r>
              <a:rPr lang="en-US" sz="2400" dirty="0">
                <a:solidFill>
                  <a:schemeClr val="tx1"/>
                </a:solidFill>
                <a:latin typeface="+mn-lt"/>
              </a:rPr>
              <a:t> word embedding from </a:t>
            </a:r>
            <a:r>
              <a:rPr lang="en-US" sz="2400" dirty="0" err="1">
                <a:solidFill>
                  <a:schemeClr val="tx1"/>
                </a:solidFill>
                <a:latin typeface="+mn-lt"/>
              </a:rPr>
              <a:t>nlp.stanford.edu</a:t>
            </a:r>
            <a:r>
              <a:rPr lang="en-US" sz="2400" dirty="0">
                <a:solidFill>
                  <a:schemeClr val="tx1"/>
                </a:solidFill>
                <a:latin typeface="+mn-lt"/>
              </a:rPr>
              <a:t> for vector representation of words.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use a type of DNN called the Long Short-Term Memory (LSTM) recurrent neural network that is shown to work well for text classification problems, especially when used in conjunction with word embedding such as </a:t>
            </a:r>
            <a:r>
              <a:rPr lang="en-US" sz="2400" dirty="0" err="1">
                <a:solidFill>
                  <a:schemeClr val="tx1"/>
                </a:solidFill>
              </a:rPr>
              <a:t>GloVe</a:t>
            </a:r>
            <a:r>
              <a:rPr lang="en-US" sz="2400" dirty="0">
                <a:solidFill>
                  <a:schemeClr val="tx1"/>
                </a:solidFill>
              </a:rPr>
              <a:t> for word vectorization.</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 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336846"/>
          </a:xfrm>
          <a:prstGeom prst="rect">
            <a:avLst/>
          </a:prstGeom>
          <a:noFill/>
        </p:spPr>
        <p:txBody>
          <a:bodyPr wrap="square" lIns="182880" tIns="146304" rIns="182880" bIns="146304" rtlCol="0">
            <a:spAutoFit/>
          </a:bodyPr>
          <a:lstStyle/>
          <a:p>
            <a:r>
              <a:rPr lang="en-US" dirty="0"/>
              <a:t>In this workshop, you will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also learn how to build a binary classifier using a simple neural network that can be used to classify the textual data. Also, you will learn how to deploy multiple kinds of predictive services using Azure Machine Learning and learn to integrate with the Computer Vision API and the Text Analytics API from Cognitive Services.</a:t>
            </a:r>
          </a:p>
          <a:p>
            <a:br>
              <a:rPr lang="en-US" dirty="0"/>
            </a:br>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Azure Notebooks</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Computer Vision API</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4162747"/>
          </a:xfrm>
        </p:spPr>
        <p:txBody>
          <a:bodyPr>
            <a:noAutofit/>
          </a:bodyPr>
          <a:lstStyle/>
          <a:p>
            <a:pPr marL="0" indent="0">
              <a:buNone/>
            </a:pPr>
            <a:r>
              <a:rPr lang="en-US" sz="2800" dirty="0">
                <a:solidFill>
                  <a:schemeClr val="tx1"/>
                </a:solidFill>
              </a:rPr>
              <a:t>What would a LSTM recurrent neural network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Show a snippet of a single layer of an unrolled LSTM network, and the binary classification output at the last step of the network.</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7" name="Picture 6" descr="Classifying clam-text data diagram.  Diagram depicts the flow of the neural network classification.">
            <a:extLst>
              <a:ext uri="{FF2B5EF4-FFF2-40B4-BE49-F238E27FC236}">
                <a16:creationId xmlns:a16="http://schemas.microsoft.com/office/drawing/2014/main" id="{5ACB076E-8BB8-BA42-AC1D-D41DB5498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a:t>
            </a:r>
            <a:r>
              <a:rPr lang="en-US" sz="2400" dirty="0" err="1"/>
              <a:t>embedding_layer</a:t>
            </a:r>
            <a:r>
              <a:rPr lang="en-US" sz="2400" dirty="0"/>
              <a:t>)</a:t>
            </a:r>
          </a:p>
          <a:p>
            <a:pPr marL="457200" marR="78105">
              <a:lnSpc>
                <a:spcPct val="104000"/>
              </a:lnSpc>
              <a:spcBef>
                <a:spcPts val="0"/>
              </a:spcBef>
              <a:spcAft>
                <a:spcPts val="200"/>
              </a:spcAft>
            </a:pPr>
            <a:r>
              <a:rPr lang="en-US" sz="2400" dirty="0" err="1"/>
              <a:t>model.add</a:t>
            </a:r>
            <a:r>
              <a:rPr lang="en-US" sz="2400" dirty="0"/>
              <a:t>(LSTM(100, ..., ...))</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2249213" y="4670595"/>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en-US" sz="2400" dirty="0"/>
              <a:t>Describe at a high level, how you would deploy this trained model so it is available as a web service that can be integrated with the rest of the solution. What Azure Service(s) would be involved?</a:t>
            </a:r>
          </a:p>
          <a:p>
            <a:pPr marL="0" indent="0">
              <a:buNone/>
            </a:pPr>
            <a:endParaRPr lang="en-US" sz="1800" dirty="0"/>
          </a:p>
          <a:p>
            <a:r>
              <a:rPr lang="en-US" sz="2200" dirty="0">
                <a:solidFill>
                  <a:schemeClr val="tx1"/>
                </a:solidFill>
                <a:latin typeface="+mn-lt"/>
              </a:rPr>
              <a:t>The trained model is saved to a file.</a:t>
            </a:r>
          </a:p>
          <a:p>
            <a:r>
              <a:rPr lang="en-US" sz="2200" dirty="0">
                <a:solidFill>
                  <a:schemeClr val="tx1"/>
                </a:solidFill>
                <a:latin typeface="+mn-lt"/>
              </a:rPr>
              <a:t>This file is loaded by web service code that re-creates the model architecture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Identifying free-text sentiment</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t>How would you recommend Contoso identify the sentiment in the free-response text provided associated with a claim? Would this require you to build a custom AI model is there a pre-built AI service you could use?</a:t>
            </a:r>
            <a:br>
              <a:rPr lang="en-US" sz="2400" dirty="0">
                <a:latin typeface="+mn-lt"/>
              </a:rPr>
            </a:br>
            <a:endParaRPr lang="en-US" sz="1800" dirty="0">
              <a:latin typeface="+mn-lt"/>
            </a:endParaRPr>
          </a:p>
          <a:p>
            <a:r>
              <a:rPr lang="en-US" sz="2200" dirty="0">
                <a:latin typeface="+mn-lt"/>
              </a:rPr>
              <a:t>Use the Text Analytics API from Cognitive Services for scoring the sentiment of the claim text </a:t>
            </a:r>
          </a:p>
          <a:p>
            <a:r>
              <a:rPr lang="en-US" sz="2200" dirty="0">
                <a:latin typeface="+mn-lt"/>
              </a:rPr>
              <a:t>By doing so, they would not have to build or train a custom model, nor have the requirement of having the data to do so</a:t>
            </a:r>
            <a:br>
              <a:rPr lang="en-US" sz="2400" dirty="0">
                <a:latin typeface="+mn-lt"/>
              </a:rPr>
            </a:br>
            <a:endParaRPr lang="en-US" sz="2400" dirty="0">
              <a:solidFill>
                <a:schemeClr val="tx1"/>
              </a:solidFill>
            </a:endParaRPr>
          </a:p>
          <a:p>
            <a:pPr marL="0" indent="0">
              <a:buNone/>
            </a:pPr>
            <a:r>
              <a:rPr lang="en-US" sz="2400" dirty="0"/>
              <a:t>For the solution you propose, what is the range of value of the sentiment score and how would you interpret that value? </a:t>
            </a:r>
            <a:br>
              <a:rPr lang="en-US" sz="2400" dirty="0">
                <a:latin typeface="+mn-lt"/>
              </a:rPr>
            </a:br>
            <a:endParaRPr lang="en-US" sz="1800" dirty="0">
              <a:latin typeface="+mn-lt"/>
            </a:endParaRPr>
          </a:p>
          <a:p>
            <a:r>
              <a:rPr lang="en-US" sz="2200" dirty="0">
                <a:latin typeface="+mn-lt"/>
              </a:rPr>
              <a:t>The Text Analytics API returns values in the range of 0 to 1. </a:t>
            </a:r>
          </a:p>
          <a:p>
            <a:r>
              <a:rPr lang="en-US" sz="2200" dirty="0">
                <a:latin typeface="+mn-lt"/>
              </a:rPr>
              <a:t>A value closer to 0 is interpreted as strongly negative sentiment, near 0.5 as neutral sentiment and closer to 1 as strongly positive sentiment</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907633"/>
            <a:ext cx="11653523" cy="5379312"/>
          </a:xfrm>
        </p:spPr>
        <p:txBody>
          <a:bodyPr>
            <a:noAutofit/>
          </a:bodyPr>
          <a:lstStyle/>
          <a:p>
            <a:pPr marL="0" indent="0">
              <a:buNone/>
            </a:pPr>
            <a:r>
              <a:rPr lang="en-US" sz="2800" dirty="0"/>
              <a:t>Can they deploy a predictive web service to Azure Machine Learning services that does not utilize an external model (as in the case with gensim for summarization) or would support an unsupervised approach (such as clustering)?</a:t>
            </a:r>
            <a:br>
              <a:rPr lang="en-US" sz="2800" dirty="0">
                <a:latin typeface="+mn-lt"/>
              </a:rPr>
            </a:br>
            <a:endParaRPr lang="en-US" sz="2800" dirty="0">
              <a:latin typeface="+mn-lt"/>
            </a:endParaRPr>
          </a:p>
          <a:p>
            <a:r>
              <a:rPr lang="en-US" sz="2400" dirty="0">
                <a:latin typeface="+mn-lt"/>
              </a:rPr>
              <a:t>Azure Machine Learning services can be used to deploy web services that do not have a model</a:t>
            </a:r>
          </a:p>
          <a:p>
            <a:r>
              <a:rPr lang="en-US" sz="2400" dirty="0">
                <a:latin typeface="+mn-lt"/>
              </a:rPr>
              <a:t>While the API used to perform the deployment requires a model argument, the argument can refer to any file, and it does not require the use of the file during the web service runtime</a:t>
            </a:r>
          </a:p>
          <a:p>
            <a:r>
              <a:rPr lang="en-US" sz="2400" dirty="0">
                <a:latin typeface="+mn-lt"/>
              </a:rPr>
              <a:t>Therefore, Contoso could deploy a web service that uses gensim to perform summarization</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640" y="1341576"/>
            <a:ext cx="11655840" cy="899665"/>
          </a:xfrm>
        </p:spPr>
        <p:txBody>
          <a:bodyPr>
            <a:normAutofit/>
          </a:body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4" name="Title 1"/>
          <p:cNvSpPr txBox="1">
            <a:spLocks/>
          </p:cNvSpPr>
          <p:nvPr/>
        </p:nvSpPr>
        <p:spPr>
          <a:xfrm>
            <a:off x="421640" y="441911"/>
            <a:ext cx="11655840" cy="899665"/>
          </a:xfrm>
          <a:prstGeom prst="rect">
            <a:avLst/>
          </a:prstGeom>
        </p:spPr>
        <p:txBody>
          <a:bodyPr vert="horz" wrap="square" lIns="146304" tIns="91440" rIns="146304" bIns="91440" rtlCol="0" anchor="t">
            <a:normAutofit fontScale="97500"/>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1640" y="2360984"/>
            <a:ext cx="10216609" cy="5379312"/>
          </a:xfrm>
        </p:spPr>
        <p:txBody>
          <a:bodyPr>
            <a:noAutofit/>
          </a:bodyPr>
          <a:lstStyle/>
          <a:p>
            <a:pPr marL="0" indent="0">
              <a:buNone/>
            </a:pPr>
            <a:r>
              <a:rPr lang="en-US" sz="2800" dirty="0"/>
              <a:t>How would you recommend Contoso implement support for automatically creating captions and tagging the claim photos? </a:t>
            </a:r>
            <a:br>
              <a:rPr lang="en-US" sz="2800" dirty="0">
                <a:latin typeface="+mn-lt"/>
              </a:rPr>
            </a:br>
            <a:endParaRPr lang="en-US" sz="2800" dirty="0">
              <a:latin typeface="+mn-lt"/>
            </a:endParaRPr>
          </a:p>
          <a:p>
            <a:r>
              <a:rPr lang="en-US" sz="2400" dirty="0">
                <a:latin typeface="+mn-lt"/>
              </a:rPr>
              <a:t>Contoso should use the analyze feature of the Computer Vision API from Cognitive Services</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165586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7508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38651" y="2074746"/>
            <a:ext cx="5490430" cy="4943439"/>
          </a:xfrm>
        </p:spPr>
        <p:txBody>
          <a:bodyPr>
            <a:noAutofit/>
          </a:bodyPr>
          <a:lstStyle/>
          <a:p>
            <a:pPr marL="0" indent="0">
              <a:buNone/>
            </a:pPr>
            <a:r>
              <a:rPr lang="en-US" sz="2800" dirty="0">
                <a:gradFill>
                  <a:gsLst>
                    <a:gs pos="1250">
                      <a:srgbClr val="FFFFFF"/>
                    </a:gs>
                    <a:gs pos="100000">
                      <a:srgbClr val="FFFFFF"/>
                    </a:gs>
                  </a:gsLst>
                  <a:lin ang="5400000" scaled="0"/>
                </a:gradFill>
                <a:latin typeface="+mn-lt"/>
              </a:rPr>
              <a:t>Describe the flow of processing of an image as input, to what value is returned by each component in your proposed solution for captioning and tagging images.</a:t>
            </a:r>
          </a:p>
          <a:p>
            <a:pPr marL="0" indent="0">
              <a:buNone/>
            </a:pPr>
            <a:endParaRPr lang="en-US" sz="1800" dirty="0">
              <a:gradFill>
                <a:gsLst>
                  <a:gs pos="1250">
                    <a:srgbClr val="FFFFFF"/>
                  </a:gs>
                  <a:gs pos="100000">
                    <a:srgbClr val="FFFFFF"/>
                  </a:gs>
                </a:gsLst>
                <a:lin ang="5400000" scaled="0"/>
              </a:gradFill>
            </a:endParaRPr>
          </a:p>
          <a:p>
            <a:r>
              <a:rPr lang="en-US" sz="24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400" dirty="0">
                <a:gradFill>
                  <a:gsLst>
                    <a:gs pos="1250">
                      <a:srgbClr val="FFFFFF"/>
                    </a:gs>
                    <a:gs pos="100000">
                      <a:srgbClr val="FFFFFF"/>
                    </a:gs>
                  </a:gsLst>
                  <a:lin ang="5400000" scaled="0"/>
                </a:gradFill>
                <a:latin typeface="+mn-lt"/>
              </a:rPr>
            </a:br>
            <a:endParaRPr lang="en-US" sz="1800" dirty="0">
              <a:gradFill>
                <a:gsLst>
                  <a:gs pos="1250">
                    <a:srgbClr val="FFFFFF"/>
                  </a:gs>
                  <a:gs pos="100000">
                    <a:srgbClr val="FFFFFF"/>
                  </a:gs>
                </a:gsLst>
                <a:lin ang="5400000" scaled="0"/>
              </a:gradFill>
              <a:latin typeface="+mn-lt"/>
            </a:endParaRPr>
          </a:p>
          <a:p>
            <a:r>
              <a:rPr lang="en-US" sz="2400" dirty="0">
                <a:gradFill>
                  <a:gsLst>
                    <a:gs pos="1250">
                      <a:srgbClr val="FFFFFF"/>
                    </a:gs>
                    <a:gs pos="100000">
                      <a:srgbClr val="FFFFFF"/>
                    </a:gs>
                  </a:gsLst>
                  <a:lin ang="5400000" scaled="0"/>
                </a:gradFill>
                <a:latin typeface="+mn-lt"/>
              </a:rPr>
              <a:t>A JSON response document is returned</a:t>
            </a:r>
            <a:endParaRPr lang="en-US" sz="24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5829081" y="2074746"/>
            <a:ext cx="6095999" cy="4381649"/>
          </a:xfrm>
          <a:prstGeom prst="rect">
            <a:avLst/>
          </a:prstGeom>
        </p:spPr>
        <p:txBody>
          <a:bodyPr wrap="square">
            <a:spAutoFit/>
          </a:bodyPr>
          <a:lstStyle/>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{'categories': [{'name': 'others_', 'score': 0.39453125},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{'name': 'trans_car', 'score': 0.44140625}],</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'color': {'accentColor': '895D42',</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'dominantColorBackground':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'dominantColorForeground':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'dominantColors': ['White'],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'isBwImg': False},</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'description': </a:t>
            </a:r>
            <a:r>
              <a:rPr lang="en-US" sz="1200" dirty="0">
                <a:solidFill>
                  <a:srgbClr val="FFFF00"/>
                </a:solidFill>
                <a:latin typeface="Consolas" panose="020B0609020204030204" pitchFamily="49" charset="0"/>
                <a:cs typeface="Segoe UI" panose="020B0502040204020203" pitchFamily="34" charset="0"/>
              </a:rPr>
              <a:t>{'captions': [{'confidence': 0.9485308427051494,</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'text': 'a truck is parked on the side of a road'}</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a:t>
            </a:r>
            <a:r>
              <a:rPr lang="en-US" sz="1200" dirty="0">
                <a:solidFill>
                  <a:srgbClr val="FFFF00"/>
                </a:solidFill>
                <a:latin typeface="Consolas" panose="020B0609020204030204" pitchFamily="49" charset="0"/>
                <a:cs typeface="Segoe UI" panose="020B0502040204020203" pitchFamily="34" charset="0"/>
              </a:rPr>
              <a:t>'tags': ['outdoor',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'road',</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'truck',</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'car',</a:t>
            </a:r>
            <a:endParaRPr lang="en-US" sz="1200" dirty="0">
              <a:solidFill>
                <a:srgbClr val="FFFF00"/>
              </a:solidFill>
            </a:endParaRPr>
          </a:p>
          <a:p>
            <a:pPr marL="457200" marR="43815">
              <a:lnSpc>
                <a:spcPct val="104000"/>
              </a:lnSpc>
              <a:spcBef>
                <a:spcPts val="0"/>
              </a:spcBef>
              <a:spcAft>
                <a:spcPts val="105"/>
              </a:spcAft>
            </a:pPr>
            <a:r>
              <a:rPr lang="en-US" sz="1200" dirty="0">
                <a:solidFill>
                  <a:srgbClr val="FFFF00"/>
                </a:solidFill>
                <a:latin typeface="Consolas" panose="020B0609020204030204" pitchFamily="49" charset="0"/>
                <a:cs typeface="Segoe UI" panose="020B0502040204020203" pitchFamily="34" charset="0"/>
              </a:rPr>
              <a:t>   'traffic']</a:t>
            </a:r>
            <a:r>
              <a:rPr lang="en-US" sz="1200" dirty="0">
                <a:latin typeface="Consolas" panose="020B0609020204030204" pitchFamily="49" charset="0"/>
                <a:cs typeface="Segoe UI" panose="020B0502040204020203" pitchFamily="34" charset="0"/>
              </a:rPr>
              <a: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'metadata': {'format': 'Jpeg', 'height': 1080, 'width': 1920},</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'requestId': '2236f0b9-044f-415f-b772-a9a4ce15728d',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'tags': [{'confidence': 0.9950141310691833, 'name': 'outdoor'},</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0.9936342239379883, 'name': 'road'},</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0.981715738773346, 'name': 'truck'},</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0.749627411365509, 'name': 'transport'},</a:t>
            </a:r>
            <a:endParaRPr lang="en-US" sz="1200" dirty="0"/>
          </a:p>
          <a:p>
            <a:pPr marL="457200" marR="43815">
              <a:lnSpc>
                <a:spcPct val="104000"/>
              </a:lnSpc>
              <a:spcBef>
                <a:spcPts val="0"/>
              </a:spcBef>
              <a:spcAft>
                <a:spcPts val="105"/>
              </a:spcAft>
            </a:pPr>
            <a:r>
              <a:rPr lang="en-US" sz="1200" dirty="0">
                <a:latin typeface="Consolas" panose="020B0609020204030204" pitchFamily="49" charset="0"/>
                <a:cs typeface="Segoe UI" panose="020B0502040204020203" pitchFamily="34" charset="0"/>
              </a:rPr>
              <a:t>  {'confidence': 0.16133838891983032, 'name': 'trailer'}]}</a:t>
            </a:r>
            <a:endParaRPr lang="en-US" sz="1200" dirty="0">
              <a:effectLst/>
            </a:endParaRPr>
          </a:p>
        </p:txBody>
      </p:sp>
    </p:spTree>
    <p:extLst>
      <p:ext uri="{BB962C8B-B14F-4D97-AF65-F5344CB8AC3E}">
        <p14:creationId xmlns:p14="http://schemas.microsoft.com/office/powerpoint/2010/main" val="406624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6921" y="1287148"/>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2446972"/>
            <a:ext cx="11108650" cy="3798459"/>
          </a:xfrm>
        </p:spPr>
        <p:txBody>
          <a:bodyPr>
            <a:noAutofit/>
          </a:bodyPr>
          <a:lstStyle/>
          <a:p>
            <a:pPr marL="0" indent="0">
              <a:buNone/>
            </a:pPr>
            <a:r>
              <a:rPr lang="en-US" sz="2800" dirty="0"/>
              <a:t>How would you recommend Contoso implement support for “reading” any text that appears within an image, so that it could be searched later? Would this require you to build a custom AI model is there a pre-built AI service you could use?</a:t>
            </a:r>
          </a:p>
          <a:p>
            <a:pPr marL="0" indent="0">
              <a:buNone/>
            </a:pPr>
            <a:endParaRPr lang="en-US" sz="2800" dirty="0">
              <a:latin typeface="+mn-lt"/>
            </a:endParaRPr>
          </a:p>
          <a:p>
            <a:r>
              <a:rPr lang="en-US" sz="2400" dirty="0">
                <a:latin typeface="+mn-lt"/>
              </a:rPr>
              <a:t>Contoso could use the OCR feature of the Computer Vision API</a:t>
            </a:r>
            <a:br>
              <a:rPr lang="en-US" sz="2800" dirty="0">
                <a:latin typeface="+mn-lt"/>
              </a:rPr>
            </a:br>
            <a:br>
              <a:rPr lang="en-US" sz="2400" dirty="0"/>
            </a:br>
            <a:endParaRPr lang="en-US" sz="1800" dirty="0">
              <a:solidFill>
                <a:schemeClr val="tx1"/>
              </a:solidFill>
            </a:endParaRPr>
          </a:p>
        </p:txBody>
      </p:sp>
    </p:spTree>
    <p:extLst>
      <p:ext uri="{BB962C8B-B14F-4D97-AF65-F5344CB8AC3E}">
        <p14:creationId xmlns:p14="http://schemas.microsoft.com/office/powerpoint/2010/main" val="226206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59029"/>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Captions, tags, and “reading” images</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2155691"/>
            <a:ext cx="5006953" cy="4546213"/>
          </a:xfrm>
        </p:spPr>
        <p:txBody>
          <a:bodyPr>
            <a:noAutofit/>
          </a:bodyPr>
          <a:lstStyle/>
          <a:p>
            <a:pPr marL="0" indent="0">
              <a:buNone/>
            </a:pPr>
            <a:r>
              <a:rPr lang="en-US" sz="2400" dirty="0">
                <a:gradFill>
                  <a:gsLst>
                    <a:gs pos="1250">
                      <a:srgbClr val="FFFFFF"/>
                    </a:gs>
                    <a:gs pos="100000">
                      <a:srgbClr val="FFFFFF"/>
                    </a:gs>
                  </a:gsLst>
                  <a:lin ang="5400000" scaled="0"/>
                </a:gradFill>
              </a:rPr>
              <a:t>Describe the flow of processing of an image as input, to what value returned by each component in your proposed solution for “reading” images.</a:t>
            </a:r>
            <a:br>
              <a:rPr lang="en-US" sz="2400" dirty="0">
                <a:gradFill>
                  <a:gsLst>
                    <a:gs pos="1250">
                      <a:srgbClr val="FFFFFF"/>
                    </a:gs>
                    <a:gs pos="100000">
                      <a:srgbClr val="FFFFFF"/>
                    </a:gs>
                  </a:gsLst>
                  <a:lin ang="5400000" scaled="0"/>
                </a:gradFill>
                <a:latin typeface="+mn-lt"/>
              </a:rPr>
            </a:br>
            <a:endParaRPr lang="en-US" sz="24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Either the binary image data or a URL pointing to a publicly accessible image can be supplied</a:t>
            </a:r>
            <a:br>
              <a:rPr lang="en-US" sz="2200" dirty="0">
                <a:gradFill>
                  <a:gsLst>
                    <a:gs pos="1250">
                      <a:srgbClr val="FFFFFF"/>
                    </a:gs>
                    <a:gs pos="100000">
                      <a:srgbClr val="FFFFFF"/>
                    </a:gs>
                  </a:gsLst>
                  <a:lin ang="5400000" scaled="0"/>
                </a:gradFill>
                <a:latin typeface="+mn-lt"/>
              </a:rPr>
            </a:br>
            <a:endParaRPr lang="en-US" sz="2200" dirty="0">
              <a:gradFill>
                <a:gsLst>
                  <a:gs pos="1250">
                    <a:srgbClr val="FFFFFF"/>
                  </a:gs>
                  <a:gs pos="100000">
                    <a:srgbClr val="FFFFFF"/>
                  </a:gs>
                </a:gsLst>
                <a:lin ang="5400000" scaled="0"/>
              </a:gradFill>
              <a:latin typeface="+mn-lt"/>
            </a:endParaRPr>
          </a:p>
          <a:p>
            <a:r>
              <a:rPr lang="en-US" sz="2200" dirty="0">
                <a:gradFill>
                  <a:gsLst>
                    <a:gs pos="1250">
                      <a:srgbClr val="FFFFFF"/>
                    </a:gs>
                    <a:gs pos="100000">
                      <a:srgbClr val="FFFFFF"/>
                    </a:gs>
                  </a:gsLst>
                  <a:lin ang="5400000" scaled="0"/>
                </a:gradFill>
                <a:latin typeface="+mn-lt"/>
              </a:rPr>
              <a:t>A JSON response document is returned.</a:t>
            </a:r>
            <a:endParaRPr lang="en-US" sz="2200" dirty="0">
              <a:solidFill>
                <a:schemeClr val="tx1"/>
              </a:solidFill>
              <a:latin typeface="+mn-lt"/>
            </a:endParaRPr>
          </a:p>
          <a:p>
            <a:pPr marL="0" indent="0">
              <a:spcAft>
                <a:spcPts val="882"/>
              </a:spcAft>
              <a:buNone/>
            </a:pPr>
            <a:endParaRPr lang="en-US" sz="1800" dirty="0">
              <a:solidFill>
                <a:schemeClr val="tx1"/>
              </a:solidFill>
            </a:endParaRPr>
          </a:p>
        </p:txBody>
      </p:sp>
      <p:sp>
        <p:nvSpPr>
          <p:cNvPr id="4" name="Rectangle 3" descr="An example of the JSON response from the processing.">
            <a:extLst>
              <a:ext uri="{FF2B5EF4-FFF2-40B4-BE49-F238E27FC236}">
                <a16:creationId xmlns:a16="http://schemas.microsoft.com/office/drawing/2014/main" id="{2834E07D-362C-4CBB-B7E4-ABD61E2A0F03}"/>
              </a:ext>
            </a:extLst>
          </p:cNvPr>
          <p:cNvSpPr/>
          <p:nvPr/>
        </p:nvSpPr>
        <p:spPr>
          <a:xfrm>
            <a:off x="4820219" y="2491331"/>
            <a:ext cx="7371781" cy="3368936"/>
          </a:xfrm>
          <a:prstGeom prst="rect">
            <a:avLst/>
          </a:prstGeom>
        </p:spPr>
        <p:txBody>
          <a:bodyPr wrap="square">
            <a:spAutoFit/>
          </a:bodyPr>
          <a:lstStyle/>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{'language': 'en',</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'orientation': 'Up',</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'regions': [{'boundingBox': '365,127,937,78',</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'lines': [{'boundingBox': '1028,127,274,49',</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'1028,141,184,35', </a:t>
            </a:r>
            <a:r>
              <a:rPr lang="en-US" sz="2000" dirty="0">
                <a:solidFill>
                  <a:srgbClr val="FFFF00"/>
                </a:solidFill>
                <a:latin typeface="Consolas" panose="020B0609020204030204" pitchFamily="49" charset="0"/>
                <a:cs typeface="Segoe UI" panose="020B0502040204020203" pitchFamily="34" charset="0"/>
              </a:rPr>
              <a:t>'text': 'POLICE'</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{'boundingBox': '365,171,318,34',</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'words': [{'boundingBox': '365,171,318,34', </a:t>
            </a:r>
            <a:r>
              <a:rPr lang="en-US" sz="2000" dirty="0">
                <a:solidFill>
                  <a:srgbClr val="FFFF00"/>
                </a:solidFill>
                <a:latin typeface="Consolas" panose="020B0609020204030204" pitchFamily="49" charset="0"/>
                <a:cs typeface="Segoe UI" panose="020B0502040204020203" pitchFamily="34" charset="0"/>
              </a:rPr>
              <a:t>'text': 'EMERGENCY'</a:t>
            </a:r>
            <a:r>
              <a:rPr lang="en-US" sz="2000" dirty="0">
                <a:latin typeface="Consolas" panose="020B0609020204030204" pitchFamily="49" charset="0"/>
                <a:cs typeface="Segoe UI" panose="020B0502040204020203" pitchFamily="34" charset="0"/>
              </a:rPr>
              <a:t>}]}]}],</a:t>
            </a:r>
          </a:p>
          <a:p>
            <a:pPr marL="457200" marR="43815">
              <a:lnSpc>
                <a:spcPct val="104000"/>
              </a:lnSpc>
              <a:spcBef>
                <a:spcPts val="0"/>
              </a:spcBef>
              <a:spcAft>
                <a:spcPts val="105"/>
              </a:spcAft>
            </a:pPr>
            <a:r>
              <a:rPr lang="en-US" sz="2000" dirty="0">
                <a:latin typeface="Consolas" panose="020B0609020204030204" pitchFamily="49" charset="0"/>
                <a:cs typeface="Segoe UI" panose="020B0502040204020203" pitchFamily="34" charset="0"/>
              </a:rPr>
              <a:t> 'textAngle': 0.0}</a:t>
            </a:r>
          </a:p>
        </p:txBody>
      </p:sp>
    </p:spTree>
    <p:extLst>
      <p:ext uri="{BB962C8B-B14F-4D97-AF65-F5344CB8AC3E}">
        <p14:creationId xmlns:p14="http://schemas.microsoft.com/office/powerpoint/2010/main" val="20809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5" name="Title 1"/>
          <p:cNvSpPr txBox="1">
            <a:spLocks/>
          </p:cNvSpPr>
          <p:nvPr/>
        </p:nvSpPr>
        <p:spPr>
          <a:xfrm>
            <a:off x="269240" y="1189176"/>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Enabling search</a:t>
            </a: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972948"/>
            <a:ext cx="11653523" cy="5379312"/>
          </a:xfrm>
        </p:spPr>
        <p:txBody>
          <a:bodyPr>
            <a:noAutofit/>
          </a:bodyPr>
          <a:lstStyle/>
          <a:p>
            <a:pPr marL="0" indent="0">
              <a:buNone/>
            </a:pPr>
            <a:r>
              <a:rPr lang="en-US" sz="2400" dirty="0"/>
              <a:t>What service would you recommend Contoso use to enable greater searchability over the claim data, inclusive of the new data fields created by your text processing and image processing components?</a:t>
            </a:r>
            <a:br>
              <a:rPr lang="en-US" sz="2400" dirty="0">
                <a:latin typeface="+mn-lt"/>
              </a:rPr>
            </a:br>
            <a:endParaRPr lang="en-US" sz="1800" dirty="0">
              <a:latin typeface="+mn-lt"/>
            </a:endParaRPr>
          </a:p>
          <a:p>
            <a:r>
              <a:rPr lang="en-US" sz="2200" dirty="0">
                <a:latin typeface="+mn-lt"/>
              </a:rPr>
              <a:t>Contoso should use Azure Search to create an Index for the claim data as it enters their system, and augmented by the results of the text and image processing components</a:t>
            </a:r>
            <a:endParaRPr lang="en-US" sz="2400" dirty="0">
              <a:latin typeface="+mn-lt"/>
            </a:endParaRPr>
          </a:p>
          <a:p>
            <a:pPr marL="0" indent="0">
              <a:buNone/>
            </a:pPr>
            <a:endParaRPr lang="en-US" sz="1800" dirty="0">
              <a:latin typeface="+mn-lt"/>
            </a:endParaRPr>
          </a:p>
          <a:p>
            <a:pPr marL="0" indent="0">
              <a:buNone/>
            </a:pPr>
            <a:r>
              <a:rPr lang="en-US" sz="2400" dirty="0"/>
              <a:t>Would they be able to keep their claims data in the existing database and layer in this search capability? If so, explain how.</a:t>
            </a:r>
            <a:br>
              <a:rPr lang="en-US" sz="2400" dirty="0">
                <a:latin typeface="+mn-lt"/>
              </a:rPr>
            </a:br>
            <a:endParaRPr lang="en-US" sz="1800" dirty="0">
              <a:latin typeface="+mn-lt"/>
            </a:endParaRPr>
          </a:p>
          <a:p>
            <a:r>
              <a:rPr lang="en-US" sz="2200" dirty="0">
                <a:latin typeface="+mn-lt"/>
              </a:rPr>
              <a:t>Yes, the data in the Azure Search index would augment the data already stored in their SQL Database. The data in the Azure Search index would tie back to the data in SQL Database via values used as the primary key in the SQL Database (such as the claim ID, image ID, attachment ID, etc.).</a:t>
            </a:r>
            <a:br>
              <a:rPr lang="en-US" sz="2400" dirty="0">
                <a:latin typeface="+mn-lt"/>
              </a:rPr>
            </a:br>
            <a:br>
              <a:rPr lang="en-US" sz="2400" dirty="0">
                <a:latin typeface="+mn-lt"/>
              </a:rPr>
            </a:br>
            <a:endParaRPr lang="en-US" sz="2400" dirty="0">
              <a:solidFill>
                <a:schemeClr val="tx1"/>
              </a:solidFill>
              <a:latin typeface="+mn-lt"/>
            </a:endParaRPr>
          </a:p>
        </p:txBody>
      </p:sp>
    </p:spTree>
    <p:extLst>
      <p:ext uri="{BB962C8B-B14F-4D97-AF65-F5344CB8AC3E}">
        <p14:creationId xmlns:p14="http://schemas.microsoft.com/office/powerpoint/2010/main" val="22669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t>We are skeptical about all the hype surrounding these “AI” solutions. It’s hard to know what is feasible versus what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Azure Machine Learning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t>We know that are both pre-built AI and custom AI options. We are confused as to when to choose one over the other. </a:t>
            </a:r>
          </a:p>
          <a:p>
            <a:pPr>
              <a:spcAft>
                <a:spcPts val="882"/>
              </a:spcAft>
            </a:pPr>
            <a:r>
              <a:rPr lang="en-US" sz="2400" dirty="0">
                <a:solidFill>
                  <a:schemeClr val="tx1"/>
                </a:solidFill>
                <a:latin typeface="+mn-lt"/>
              </a:rPr>
              <a:t>You should consider pre-built AI options first, and only having ruled them out as not fitting your requirements should you then explore the custom AI options</a:t>
            </a:r>
          </a:p>
          <a:p>
            <a:pPr>
              <a:spcAft>
                <a:spcPts val="882"/>
              </a:spcAft>
            </a:pPr>
            <a:r>
              <a:rPr lang="en-US" sz="2400" dirty="0">
                <a:solidFill>
                  <a:schemeClr val="tx1"/>
                </a:solidFill>
                <a:latin typeface="+mn-lt"/>
              </a:rPr>
              <a:t>The advantage of pre-built AI options like Cognitive Services is that the models they use under the covers do not need to be trained by you, and you do not need to have the data to train them as a pre-requisite</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t>We expect some part of our solution would require deep learning, do you have any prescriptive guidance on how we might choose between investing in learning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189177"/>
            <a:ext cx="7986865" cy="52381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a:p>
            <a:r>
              <a:rPr lang="en-US" sz="2400" dirty="0">
                <a:solidFill>
                  <a:schemeClr val="tx1"/>
                </a:solidFill>
                <a:latin typeface="+mn-lt"/>
              </a:rPr>
              <a:t>Finding that it is difficult for agents to find particular claim artifacts when returning to a claim after a while</a:t>
            </a:r>
            <a:br>
              <a:rPr lang="en-US" sz="2400" dirty="0">
                <a:solidFill>
                  <a:schemeClr val="tx1"/>
                </a:solidFill>
                <a:latin typeface="+mn-lt"/>
              </a:rPr>
            </a:br>
            <a:br>
              <a:rPr lang="en-US" sz="2400" dirty="0">
                <a:solidFill>
                  <a:schemeClr val="tx1"/>
                </a:solidFill>
                <a:latin typeface="+mn-lt"/>
              </a:rPr>
            </a:b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4990906"/>
          </a:xfrm>
        </p:spPr>
        <p:txBody>
          <a:bodyPr>
            <a:noAutofit/>
          </a:bodyPr>
          <a:lstStyle/>
          <a:p>
            <a:pPr marL="0" indent="0">
              <a:buNone/>
            </a:pPr>
            <a:r>
              <a:rPr lang="en-US" sz="3600" dirty="0"/>
              <a:t>Two sets of issues where they envision amplifying the capabilities of their agents with AI:</a:t>
            </a:r>
            <a:br>
              <a:rPr lang="en-US" sz="2800" dirty="0"/>
            </a:b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2858997" y="2425263"/>
            <a:ext cx="7434843"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latin typeface="+mn-lt"/>
              </a:rPr>
              <a:t>Processing free text responses:</a:t>
            </a:r>
          </a:p>
          <a:p>
            <a:pPr lvl="1"/>
            <a:r>
              <a:rPr lang="en-US" sz="2400" dirty="0"/>
              <a:t>Classifying claims as “home” or “auto”</a:t>
            </a:r>
          </a:p>
          <a:p>
            <a:pPr lvl="1"/>
            <a:r>
              <a:rPr lang="en-US" sz="2400" dirty="0"/>
              <a:t>Scoring claim sentiment</a:t>
            </a:r>
          </a:p>
          <a:p>
            <a:pPr lvl="1"/>
            <a:r>
              <a:rPr lang="en-US" sz="2400" dirty="0"/>
              <a:t>Summarize long claim text</a:t>
            </a:r>
            <a:br>
              <a:rPr lang="en-US" sz="2000" dirty="0"/>
            </a:br>
            <a:endParaRPr lang="en-US" sz="2000" dirty="0"/>
          </a:p>
          <a:p>
            <a:r>
              <a:rPr lang="en-US" sz="2800" dirty="0">
                <a:latin typeface="+mn-lt"/>
              </a:rPr>
              <a:t>Processing images for searchability:</a:t>
            </a:r>
          </a:p>
          <a:p>
            <a:pPr lvl="1"/>
            <a:r>
              <a:rPr lang="en-US" sz="2400" dirty="0"/>
              <a:t>Automatic captioning of image contents</a:t>
            </a:r>
          </a:p>
          <a:p>
            <a:pPr lvl="1"/>
            <a:r>
              <a:rPr lang="en-US" sz="2400" dirty="0"/>
              <a:t>Tagging of images</a:t>
            </a:r>
          </a:p>
          <a:p>
            <a:pPr lvl="1"/>
            <a:r>
              <a:rPr lang="en-US" sz="2400" dirty="0"/>
              <a:t>Extracting any text in the image</a:t>
            </a:r>
            <a:br>
              <a:rPr lang="en-US" sz="1232" dirty="0"/>
            </a:br>
            <a:br>
              <a:rPr lang="en-US" sz="1232" dirty="0">
                <a:solidFill>
                  <a:schemeClr val="tx1"/>
                </a:solidFill>
              </a:rPr>
            </a:br>
            <a:br>
              <a:rPr lang="en-US" sz="1232" dirty="0">
                <a:solidFill>
                  <a:schemeClr val="tx1"/>
                </a:solidFill>
              </a:rPr>
            </a:br>
            <a:endParaRPr lang="en-US" sz="1232" dirty="0">
              <a:solidFill>
                <a:schemeClr val="tx1"/>
              </a:solidFill>
            </a:endParaRPr>
          </a:p>
        </p:txBody>
      </p:sp>
      <p:pic>
        <p:nvPicPr>
          <p:cNvPr id="6" name="Graphic 5" descr="Camera icon" title="Camera icon">
            <a:extLst>
              <a:ext uri="{FF2B5EF4-FFF2-40B4-BE49-F238E27FC236}">
                <a16:creationId xmlns:a16="http://schemas.microsoft.com/office/drawing/2014/main" id="{CB31A0D8-66D0-4EA6-85BA-5BDB60A60F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386" y="4625853"/>
            <a:ext cx="1486376" cy="1486376"/>
          </a:xfrm>
          <a:prstGeom prst="rect">
            <a:avLst/>
          </a:prstGeom>
        </p:spPr>
      </p:pic>
      <p:pic>
        <p:nvPicPr>
          <p:cNvPr id="9" name="Graphic 8" descr="Document icon" title="Document icon">
            <a:extLst>
              <a:ext uri="{FF2B5EF4-FFF2-40B4-BE49-F238E27FC236}">
                <a16:creationId xmlns:a16="http://schemas.microsoft.com/office/drawing/2014/main" id="{3921AFBD-AD85-44C2-84BD-B02CA71ACC2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542" y="2672136"/>
            <a:ext cx="1213946" cy="1213946"/>
          </a:xfrm>
          <a:prstGeom prst="rect">
            <a:avLst/>
          </a:prstGeom>
        </p:spPr>
      </p:pic>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r>
              <a:rPr lang="en-US" sz="2400" dirty="0">
                <a:latin typeface="+mn-lt"/>
              </a:rPr>
              <a:t>We receive a lot of useful information in the free text responses, but because they can be long agents sometimes skip over them, miss important details or must spend too much time looking for a particular detail when returning to a claim. We aren’t certain this can be automated, but we would like to have a standardized process the identifies the key entities in a claim and pulls them out into a separate list that agents can more easily review and then select to view the entity in the context of the claim. </a:t>
            </a:r>
            <a:br>
              <a:rPr lang="en-US" sz="2400" dirty="0">
                <a:latin typeface="+mn-lt"/>
              </a:rPr>
            </a:br>
            <a:endParaRPr lang="en-US" sz="2400" dirty="0">
              <a:latin typeface="+mn-lt"/>
            </a:endParaRPr>
          </a:p>
          <a:p>
            <a:pPr lvl="0"/>
            <a:r>
              <a:rPr lang="en-US" sz="2400" dirty="0">
                <a:latin typeface="+mn-lt"/>
              </a:rPr>
              <a:t>We need a solution that can “look” at a photo and give us a description of the content of the photo, and tag the photo with keywords so agents can more easily find and refer to the photo later.</a:t>
            </a:r>
            <a:br>
              <a:rPr lang="en-US" sz="2400" dirty="0">
                <a:latin typeface="+mn-lt"/>
              </a:rPr>
            </a:br>
            <a:endParaRPr lang="en-US" sz="2400" dirty="0">
              <a:latin typeface="+mn-lt"/>
            </a:endParaRPr>
          </a:p>
          <a:p>
            <a:pPr lvl="0"/>
            <a:r>
              <a:rPr lang="en-US" sz="2400" dirty="0">
                <a:latin typeface="+mn-lt"/>
              </a:rPr>
              <a:t>We are looking to amplify the capabilities of our agents and improve their claims processing capabilities- not replace them. We want a solution that does the same.</a:t>
            </a:r>
          </a:p>
          <a:p>
            <a:pPr marL="0" indent="0">
              <a:spcAft>
                <a:spcPts val="882"/>
              </a:spcAft>
              <a:buNone/>
            </a:pPr>
            <a:endParaRPr lang="en-US" sz="24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know that are both pre-built AI and custom AI options. We are confused as to when to choose one over the other.  </a:t>
            </a:r>
            <a:br>
              <a:rPr lang="en-US" sz="2800" dirty="0">
                <a:latin typeface="+mn-lt"/>
                <a:cs typeface="Segoe UI Light" panose="020B0502040204020203" pitchFamily="34" charset="0"/>
              </a:rPr>
            </a:br>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learning and using TensorFlow or the Microsoft Cognitive Toolkit (CNTK)?</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3938</Words>
  <Application>Microsoft Office PowerPoint</Application>
  <PresentationFormat>Widescreen</PresentationFormat>
  <Paragraphs>274</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vt:lpstr>
      <vt:lpstr>Preferred solution</vt:lpstr>
      <vt:lpstr>Preferred solution </vt:lpstr>
      <vt:lpstr>Preferred solution</vt:lpstr>
      <vt:lpstr>Preferred solution</vt:lpstr>
      <vt:lpstr>Preferred solution </vt:lpstr>
      <vt:lpstr>Preferred solution</vt:lpstr>
      <vt:lpstr>Preferred solution</vt:lpstr>
      <vt:lpstr>Captions, tags, and “reading” images</vt:lpstr>
      <vt:lpstr>Preferred solution </vt:lpstr>
      <vt:lpstr>Preferred solution</vt:lpstr>
      <vt:lpstr>Preferred solution </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2018-04-11T02:36:33Z</dcterms:created>
  <dcterms:modified xsi:type="dcterms:W3CDTF">2019-12-16T17:13:59Z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2018-04-11T02:40:55.4505044Z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