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92" autoAdjust="0"/>
    <p:restoredTop sz="86977" autoAdjust="0"/>
  </p:normalViewPr>
  <p:slideViewPr>
    <p:cSldViewPr snapToGrid="0">
      <p:cViewPr varScale="1">
        <p:scale>
          <a:sx n="90" d="100"/>
          <a:sy n="90" d="100"/>
        </p:scale>
        <p:origin x="84" y="228"/>
      </p:cViewPr>
      <p:guideLst/>
    </p:cSldViewPr>
  </p:slideViewPr>
  <p:outlineViewPr>
    <p:cViewPr>
      <p:scale>
        <a:sx n="33" d="100"/>
        <a:sy n="33" d="100"/>
      </p:scale>
      <p:origin x="0" y="-835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Azure Functions would be used to coordinate the calls to the classifications and summary AI services which would run as containerized web services in Azure Container Service, while the Text Analytics API could be invoked directly to provide a sentiment score for each claim text. </a:t>
            </a:r>
            <a:endParaRPr lang="en-US" dirty="0">
              <a:effectLst/>
            </a:endParaRP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6/26/2018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8.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0.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7475172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solidFill>
                  <a:schemeClr val="tx1"/>
                </a:solidFill>
              </a:rPr>
              <a:t>Preferred solution</a:t>
            </a:r>
            <a:br>
              <a:rPr lang="en-US" sz="4400" dirty="0" smtClean="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High-level architecture</a:t>
            </a:r>
            <a:r>
              <a:rPr lang="en-US" sz="3600" dirty="0" smtClean="0">
                <a:solidFill>
                  <a:schemeClr val="tx1"/>
                </a:solidFill>
                <a:latin typeface="Segoe UI" panose="020B0502040204020203" pitchFamily="34" charset="0"/>
              </a:rPr>
              <a:t/>
            </a:r>
            <a:br>
              <a:rPr lang="en-US" sz="3600" dirty="0" smtClean="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6" name="Picture 5" descr="The High-level architectural solution begins with a Claim, which points to Jupyter notebook. Jupyter then points to Computer Vision, Text Analytics, and Containerized Services, which includes a Classification Service and a Summary Service that both process claim text." title="High-level architectural solution">
            <a:extLst>
              <a:ext uri="{FF2B5EF4-FFF2-40B4-BE49-F238E27FC236}">
                <a16:creationId xmlns:a16="http://schemas.microsoft.com/office/drawing/2014/main" id="{8D481AAC-CA4B-4D8B-9D20-259D4C186C9B}"/>
              </a:ext>
            </a:extLst>
          </p:cNvPr>
          <p:cNvPicPr/>
          <p:nvPr/>
        </p:nvPicPr>
        <p:blipFill>
          <a:blip r:embed="rId3"/>
          <a:stretch>
            <a:fillRect/>
          </a:stretch>
        </p:blipFill>
        <p:spPr>
          <a:xfrm>
            <a:off x="1293996" y="1801317"/>
            <a:ext cx="5386552" cy="4859867"/>
          </a:xfrm>
          <a:prstGeom prst="rect">
            <a:avLst/>
          </a:prstGeom>
          <a:ln>
            <a:solidFill>
              <a:schemeClr val="tx1">
                <a:lumMod val="60000"/>
                <a:lumOff val="40000"/>
              </a:schemeClr>
            </a:solidFill>
          </a:ln>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a:t>
            </a:r>
            <a:r>
              <a:rPr lang="en-US" sz="4900" dirty="0" smtClean="0">
                <a:solidFill>
                  <a:schemeClr val="tx1"/>
                </a:solidFill>
                <a:cs typeface="Segoe UI" panose="020B0502040204020203" pitchFamily="34" charset="0"/>
              </a:rPr>
              <a:t>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r>
              <a:rPr lang="en-US" sz="2800" dirty="0" smtClean="0">
                <a:solidFill>
                  <a:schemeClr val="tx1"/>
                </a:solidFill>
              </a:rPr>
              <a:t>?</a:t>
            </a:r>
            <a:br>
              <a:rPr lang="en-US" sz="2800" dirty="0" smtClean="0">
                <a:solidFill>
                  <a:schemeClr val="tx1"/>
                </a:solidFill>
              </a:rPr>
            </a:br>
            <a:endParaRPr lang="en-US" sz="2800" dirty="0">
              <a:solidFill>
                <a:schemeClr val="tx1"/>
              </a:solidFill>
            </a:endParaRPr>
          </a:p>
          <a:p>
            <a:r>
              <a:rPr lang="en-US" sz="2400" dirty="0" smtClean="0">
                <a:solidFill>
                  <a:schemeClr val="tx1"/>
                </a:solidFill>
                <a:latin typeface="+mn-lt"/>
              </a:rPr>
              <a:t>Contoso </a:t>
            </a:r>
            <a:r>
              <a:rPr lang="en-US" sz="2400" dirty="0">
                <a:solidFill>
                  <a:schemeClr val="tx1"/>
                </a:solidFill>
                <a:latin typeface="+mn-lt"/>
              </a:rPr>
              <a:t>would need to have a certain amount of historical claim text and have it labeled as home or auto in order to train a model.</a:t>
            </a:r>
          </a:p>
          <a:p>
            <a:endParaRPr lang="en-US" sz="1600" dirty="0">
              <a:solidFill>
                <a:schemeClr val="tx1"/>
              </a:solidFill>
            </a:endParaRPr>
          </a:p>
          <a:p>
            <a:pPr marL="0" indent="0">
              <a:buNone/>
            </a:pPr>
            <a:r>
              <a:rPr lang="en-US" sz="2800" dirty="0">
                <a:solidFill>
                  <a:schemeClr val="tx1"/>
                </a:solidFill>
              </a:rPr>
              <a:t>Could they use a Deep Neural Networks (DNN) for this? </a:t>
            </a:r>
            <a:r>
              <a:rPr lang="en-US" sz="2800" dirty="0" smtClean="0">
                <a:solidFill>
                  <a:schemeClr val="tx1"/>
                </a:solidFill>
              </a:rPr>
              <a:t/>
            </a:r>
            <a:br>
              <a:rPr lang="en-US" sz="2800" dirty="0" smtClean="0">
                <a:solidFill>
                  <a:schemeClr val="tx1"/>
                </a:solidFill>
              </a:rPr>
            </a:br>
            <a:endParaRPr lang="en-US" sz="2800" dirty="0">
              <a:solidFill>
                <a:schemeClr val="tx1"/>
              </a:solidFill>
            </a:endParaRPr>
          </a:p>
          <a:p>
            <a:r>
              <a:rPr lang="en-US" sz="2400" dirty="0" smtClean="0">
                <a:solidFill>
                  <a:schemeClr val="tx1"/>
                </a:solidFill>
              </a:rPr>
              <a:t>Yes</a:t>
            </a:r>
            <a:r>
              <a:rPr lang="en-US" sz="2400" dirty="0">
                <a:solidFill>
                  <a:schemeClr val="tx1"/>
                </a:solidFill>
              </a:rPr>
              <a:t>, they could build a DNN that performs classification against the document tensors (or vectors of word frequencies).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smtClean="0">
                <a:solidFill>
                  <a:schemeClr val="tx1"/>
                </a:solidFill>
              </a:rPr>
              <a:t>Would </a:t>
            </a:r>
            <a:r>
              <a:rPr lang="en-US" sz="2800" dirty="0" err="1" smtClean="0">
                <a:solidFill>
                  <a:schemeClr val="tx1"/>
                </a:solidFill>
              </a:rPr>
              <a:t>TFLearn</a:t>
            </a:r>
            <a:r>
              <a:rPr lang="en-US" sz="2800" dirty="0" smtClean="0">
                <a:solidFill>
                  <a:schemeClr val="tx1"/>
                </a:solidFill>
              </a:rPr>
              <a:t> provide a good starting point for them to work with DNN’s and </a:t>
            </a:r>
            <a:r>
              <a:rPr lang="en-US" sz="2800" dirty="0" err="1" smtClean="0">
                <a:solidFill>
                  <a:schemeClr val="tx1"/>
                </a:solidFill>
              </a:rPr>
              <a:t>TensorFlow</a:t>
            </a:r>
            <a:r>
              <a:rPr lang="en-US" sz="2800" dirty="0" smtClean="0">
                <a:solidFill>
                  <a:schemeClr val="tx1"/>
                </a:solidFill>
              </a:rPr>
              <a:t>?</a:t>
            </a:r>
            <a:br>
              <a:rPr lang="en-US" sz="2800" dirty="0" smtClean="0">
                <a:solidFill>
                  <a:schemeClr val="tx1"/>
                </a:solidFill>
              </a:rPr>
            </a:br>
            <a:endParaRPr lang="en-US" sz="2800" dirty="0" smtClean="0">
              <a:solidFill>
                <a:schemeClr val="tx1"/>
              </a:solidFill>
            </a:endParaRPr>
          </a:p>
          <a:p>
            <a:r>
              <a:rPr lang="en-US" sz="2400" dirty="0" smtClean="0">
                <a:solidFill>
                  <a:schemeClr val="tx1"/>
                </a:solidFill>
                <a:latin typeface="+mn-lt"/>
              </a:rPr>
              <a:t>Yes</a:t>
            </a:r>
          </a:p>
          <a:p>
            <a:r>
              <a:rPr lang="en-US" sz="2400" dirty="0" err="1" smtClean="0">
                <a:solidFill>
                  <a:schemeClr val="tx1"/>
                </a:solidFill>
                <a:latin typeface="+mn-lt"/>
              </a:rPr>
              <a:t>TensorFlow</a:t>
            </a:r>
            <a:r>
              <a:rPr lang="en-US" sz="2400" dirty="0" smtClean="0">
                <a:solidFill>
                  <a:schemeClr val="tx1"/>
                </a:solidFill>
                <a:latin typeface="+mn-lt"/>
              </a:rPr>
              <a:t> </a:t>
            </a:r>
            <a:r>
              <a:rPr lang="en-US" sz="2400" dirty="0">
                <a:solidFill>
                  <a:schemeClr val="tx1"/>
                </a:solidFill>
                <a:latin typeface="+mn-lt"/>
              </a:rPr>
              <a:t>is a robust framework for performing machine learning, including building neural </a:t>
            </a:r>
            <a:r>
              <a:rPr lang="en-US" sz="2400" dirty="0" smtClean="0">
                <a:solidFill>
                  <a:schemeClr val="tx1"/>
                </a:solidFill>
                <a:latin typeface="+mn-lt"/>
              </a:rPr>
              <a:t>networks</a:t>
            </a:r>
            <a:endParaRPr lang="en-US" sz="2400" dirty="0">
              <a:solidFill>
                <a:schemeClr val="tx1"/>
              </a:solidFill>
              <a:latin typeface="+mn-lt"/>
            </a:endParaRPr>
          </a:p>
          <a:p>
            <a:r>
              <a:rPr lang="en-US" sz="2400" dirty="0">
                <a:solidFill>
                  <a:schemeClr val="tx1"/>
                </a:solidFill>
                <a:latin typeface="+mn-lt"/>
              </a:rPr>
              <a:t>The TFLearn library builds upon TensorFlow and provides an easy-to-use and understand high-level API for implementing deep neural networks, complete with tutorials and </a:t>
            </a:r>
            <a:r>
              <a:rPr lang="en-US" sz="2400" dirty="0" smtClean="0">
                <a:solidFill>
                  <a:schemeClr val="tx1"/>
                </a:solidFill>
                <a:latin typeface="+mn-lt"/>
              </a:rPr>
              <a:t>examples</a:t>
            </a:r>
            <a:endParaRPr lang="en-US" sz="2400" dirty="0">
              <a:solidFill>
                <a:schemeClr val="tx1"/>
              </a:solidFill>
              <a:latin typeface="+mn-lt"/>
            </a:endParaRPr>
          </a:p>
          <a:p>
            <a:r>
              <a:rPr lang="en-US" sz="2400" dirty="0">
                <a:solidFill>
                  <a:schemeClr val="tx1"/>
                </a:solidFill>
                <a:latin typeface="+mn-lt"/>
              </a:rPr>
              <a:t>Models built with TFLearn are TensorFlow models, so if they choose to move fully towards the lower level TensorFlow API’s they could do so without having to </a:t>
            </a:r>
            <a:r>
              <a:rPr lang="en-US" sz="2400" dirty="0" smtClean="0">
                <a:solidFill>
                  <a:schemeClr val="tx1"/>
                </a:solidFill>
                <a:latin typeface="+mn-lt"/>
              </a:rPr>
              <a:t/>
            </a:r>
            <a:br>
              <a:rPr lang="en-US" sz="2400" dirty="0" smtClean="0">
                <a:solidFill>
                  <a:schemeClr val="tx1"/>
                </a:solidFill>
                <a:latin typeface="+mn-lt"/>
              </a:rPr>
            </a:br>
            <a:r>
              <a:rPr lang="en-US" sz="2400" dirty="0" smtClean="0">
                <a:solidFill>
                  <a:schemeClr val="tx1"/>
                </a:solidFill>
                <a:latin typeface="+mn-lt"/>
              </a:rPr>
              <a:t>re-create </a:t>
            </a:r>
            <a:r>
              <a:rPr lang="en-US" sz="2400" dirty="0">
                <a:solidFill>
                  <a:schemeClr val="tx1"/>
                </a:solidFill>
                <a:latin typeface="+mn-lt"/>
              </a:rPr>
              <a:t>the </a:t>
            </a:r>
            <a:r>
              <a:rPr lang="en-US" sz="2400" dirty="0" smtClean="0">
                <a:solidFill>
                  <a:schemeClr val="tx1"/>
                </a:solidFill>
                <a:latin typeface="+mn-lt"/>
              </a:rPr>
              <a:t>models</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a:t>
            </a:r>
            <a:r>
              <a:rPr lang="en-US" sz="4900" dirty="0" smtClean="0">
                <a:solidFill>
                  <a:schemeClr val="tx1"/>
                </a:solidFill>
              </a:rPr>
              <a:t>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69240" y="2405742"/>
            <a:ext cx="4243729" cy="3407229"/>
          </a:xfrm>
        </p:spPr>
        <p:txBody>
          <a:bodyPr>
            <a:noAutofit/>
          </a:bodyPr>
          <a:lstStyle/>
          <a:p>
            <a:pPr marL="0" indent="0">
              <a:buNone/>
            </a:pPr>
            <a:r>
              <a:rPr lang="en-US" sz="2800" dirty="0" smtClean="0">
                <a:solidFill>
                  <a:schemeClr val="tx1"/>
                </a:solidFill>
              </a:rPr>
              <a:t>What </a:t>
            </a:r>
            <a:r>
              <a:rPr lang="en-US" sz="2800" dirty="0">
                <a:solidFill>
                  <a:schemeClr val="tx1"/>
                </a:solidFill>
              </a:rPr>
              <a:t>would a very simple DNN that performs this classification look like? </a:t>
            </a:r>
            <a:r>
              <a:rPr lang="en-US" sz="2800" dirty="0" smtClean="0">
                <a:solidFill>
                  <a:schemeClr val="tx1"/>
                </a:solidFill>
              </a:rPr>
              <a:t/>
            </a:r>
            <a:br>
              <a:rPr lang="en-US" sz="2800" dirty="0" smtClean="0">
                <a:solidFill>
                  <a:schemeClr val="tx1"/>
                </a:solidFill>
              </a:rPr>
            </a:br>
            <a:endParaRPr lang="en-US" sz="2800" dirty="0" smtClean="0">
              <a:solidFill>
                <a:schemeClr val="tx1"/>
              </a:solidFill>
            </a:endParaRPr>
          </a:p>
          <a:p>
            <a:pPr marL="0" indent="0">
              <a:buNone/>
            </a:pPr>
            <a:r>
              <a:rPr lang="en-US" sz="2800" dirty="0" smtClean="0">
                <a:solidFill>
                  <a:schemeClr val="tx1"/>
                </a:solidFill>
              </a:rPr>
              <a:t>Sketch </a:t>
            </a:r>
            <a:r>
              <a:rPr lang="en-US" sz="2800" dirty="0">
                <a:solidFill>
                  <a:schemeClr val="tx1"/>
                </a:solidFill>
              </a:rPr>
              <a:t>the graph of input nodes, hidden layer nodes, and output nodes.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4" name="Picture 3" descr="Input of terms (size of vocab) nodes point to hidden layers nodes, which point to output layer (binary classifier has two outputs) nodes: 1 (auto), and 0 (home)." title="Graph of input nodes, hidden layer nodes, and output nodes">
            <a:extLst>
              <a:ext uri="{FF2B5EF4-FFF2-40B4-BE49-F238E27FC236}">
                <a16:creationId xmlns:a16="http://schemas.microsoft.com/office/drawing/2014/main" id="{840B91B4-C6A9-4BBD-95C7-A8E0BD523D10}"/>
              </a:ext>
            </a:extLst>
          </p:cNvPr>
          <p:cNvPicPr/>
          <p:nvPr/>
        </p:nvPicPr>
        <p:blipFill>
          <a:blip r:embed="rId3"/>
          <a:stretch>
            <a:fillRect/>
          </a:stretch>
        </p:blipFill>
        <p:spPr>
          <a:xfrm>
            <a:off x="4591487" y="2405742"/>
            <a:ext cx="7409793" cy="3532516"/>
          </a:xfrm>
          <a:prstGeom prst="rect">
            <a:avLst/>
          </a:prstGeom>
          <a:ln>
            <a:solidFill>
              <a:schemeClr val="tx1">
                <a:lumMod val="60000"/>
                <a:lumOff val="40000"/>
              </a:schemeClr>
            </a:solidFill>
          </a:ln>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a:t>
            </a:r>
            <a:r>
              <a:rPr lang="en-US" sz="4400" dirty="0" smtClean="0">
                <a:solidFill>
                  <a:schemeClr val="tx1"/>
                </a:solidFill>
              </a:rPr>
              <a:t>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smtClean="0">
                <a:solidFill>
                  <a:schemeClr val="tx1"/>
                </a:solidFill>
                <a:latin typeface="+mn-lt"/>
              </a:rPr>
              <a:t>Psuedo</a:t>
            </a:r>
            <a:r>
              <a:rPr lang="en-US" sz="2800" dirty="0" smtClean="0">
                <a:solidFill>
                  <a:schemeClr val="tx1"/>
                </a:solidFill>
                <a:latin typeface="+mn-lt"/>
              </a:rPr>
              <a:t> </a:t>
            </a:r>
            <a:r>
              <a:rPr lang="en-US" sz="2800" dirty="0">
                <a:solidFill>
                  <a:schemeClr val="tx1"/>
                </a:solidFill>
                <a:latin typeface="+mn-lt"/>
              </a:rPr>
              <a:t>code of network using </a:t>
            </a:r>
            <a:r>
              <a:rPr lang="en-US" sz="2800" dirty="0" err="1" smtClean="0">
                <a:solidFill>
                  <a:schemeClr val="tx1"/>
                </a:solidFill>
                <a:latin typeface="+mn-lt"/>
              </a:rPr>
              <a:t>TFLearn</a:t>
            </a:r>
            <a:r>
              <a:rPr lang="en-US" sz="2800" dirty="0" smtClean="0">
                <a:solidFill>
                  <a:schemeClr val="tx1"/>
                </a:solidFill>
                <a:latin typeface="+mn-lt"/>
              </a:rPr>
              <a:t>:</a:t>
            </a:r>
            <a:endParaRPr lang="en-US" sz="2800" dirty="0">
              <a:solidFill>
                <a:schemeClr val="tx1"/>
              </a:solidFill>
              <a:latin typeface="+mn-lt"/>
            </a:endParaRP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484655"/>
          </a:xfrm>
          <a:prstGeom prst="rect">
            <a:avLst/>
          </a:prstGeom>
        </p:spPr>
        <p:txBody>
          <a:bodyPr wrap="square">
            <a:spAutoFit/>
          </a:bodyPr>
          <a:lstStyle/>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tflearn.input_data(shape=[None,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2, activation='softmax’)</a:t>
            </a:r>
            <a:endParaRPr lang="en-US" sz="2400" dirty="0"/>
          </a:p>
          <a:p>
            <a:r>
              <a:rPr lang="en-US" sz="2400" dirty="0">
                <a:latin typeface="Consolas" panose="020B0609020204030204" pitchFamily="49" charset="0"/>
                <a:ea typeface="Segoe UI" panose="020B0502040204020203" pitchFamily="34" charset="0"/>
                <a:cs typeface="Segoe UI" panose="020B0502040204020203" pitchFamily="34" charset="0"/>
              </a:rPr>
              <a:t>    net = tflearn.regression(net)</a:t>
            </a:r>
            <a:endParaRPr lang="en-US" sz="2400" dirty="0"/>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029069"/>
          </a:xfrm>
          <a:prstGeom prst="rect">
            <a:avLst/>
          </a:prstGeom>
          <a:noFill/>
        </p:spPr>
        <p:txBody>
          <a:bodyPr wrap="square" lIns="182880" tIns="146304" rIns="182880" bIns="146304" rtlCol="0">
            <a:spAutoFit/>
          </a:bodyPr>
          <a:lstStyle/>
          <a:p>
            <a:r>
              <a:rPr lang="en-US" sz="2000" dirty="0"/>
              <a:t>In this workshop, you will learn to combine both pre-built artificial intelligence (AI) (in the form of various Cognitive Services) with custom AI (in the form of services built and deployed with Azure Machine Learning services).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 </a:t>
            </a:r>
          </a:p>
          <a:p>
            <a:endParaRPr lang="en-US" dirty="0"/>
          </a:p>
          <a:p>
            <a:r>
              <a:rPr lang="en-US" dirty="0"/>
              <a:t>Along the way, you will get to consider the following technologies and services:</a:t>
            </a:r>
          </a:p>
          <a:p>
            <a:pPr marL="285750" lvl="0" indent="-285750">
              <a:buFont typeface="Arial" panose="020B0604020202020204" pitchFamily="34" charset="0"/>
              <a:buChar char="•"/>
            </a:pPr>
            <a:r>
              <a:rPr lang="en-US" dirty="0"/>
              <a:t>Azure Machine Learning services</a:t>
            </a:r>
          </a:p>
          <a:p>
            <a:pPr marL="285750" lvl="0" indent="-285750">
              <a:buFont typeface="Arial" panose="020B0604020202020204" pitchFamily="34" charset="0"/>
              <a:buChar char="•"/>
            </a:pPr>
            <a:r>
              <a:rPr lang="en-US" dirty="0"/>
              <a:t>Cognitive Services</a:t>
            </a:r>
          </a:p>
          <a:p>
            <a:pPr marL="285750" lvl="0" indent="-285750">
              <a:buFont typeface="Arial" panose="020B0604020202020204" pitchFamily="34" charset="0"/>
              <a:buChar char="•"/>
            </a:pPr>
            <a:r>
              <a:rPr lang="en-US" dirty="0"/>
              <a:t>Computer Vision API</a:t>
            </a:r>
          </a:p>
          <a:p>
            <a:pPr marL="285750" lvl="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a:t>TensorFlow (TF)</a:t>
            </a:r>
            <a:endParaRPr lang="en-US" sz="2400" dirty="0"/>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71557" y="1812312"/>
            <a:ext cx="11653523" cy="615327"/>
          </a:xfrm>
        </p:spPr>
        <p:txBody>
          <a:bodyPr>
            <a:noAutofit/>
          </a:bodyPr>
          <a:lstStyle/>
          <a:p>
            <a:pPr marL="0" indent="0">
              <a:buNone/>
            </a:pPr>
            <a:r>
              <a:rPr lang="en-US" sz="2800" dirty="0">
                <a:solidFill>
                  <a:schemeClr val="tx1"/>
                </a:solidFill>
              </a:rPr>
              <a:t>Psuedo code constructing DNN and fitting model to data using </a:t>
            </a:r>
            <a:r>
              <a:rPr lang="en-US" sz="2800" dirty="0" err="1" smtClean="0">
                <a:solidFill>
                  <a:schemeClr val="tx1"/>
                </a:solidFill>
              </a:rPr>
              <a:t>TFLearn</a:t>
            </a:r>
            <a:r>
              <a:rPr lang="en-US" sz="2800" dirty="0" smtClean="0">
                <a:solidFill>
                  <a:schemeClr val="tx1"/>
                </a:solidFill>
              </a:rPr>
              <a:t>:</a:t>
            </a:r>
            <a:endParaRPr lang="en-US" sz="2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2249213" y="2382524"/>
            <a:ext cx="8965324" cy="834203"/>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model = tflearn.DNN(net)</a:t>
            </a:r>
            <a:br>
              <a:rPr lang="en-US" sz="2400" dirty="0">
                <a:cs typeface="Segoe UI" panose="020B0502040204020203" pitchFamily="34" charset="0"/>
              </a:rPr>
            </a:br>
            <a:r>
              <a:rPr lang="en-US" sz="2400" dirty="0">
                <a:cs typeface="Segoe UI" panose="020B0502040204020203" pitchFamily="34" charset="0"/>
              </a:rPr>
              <a:t>model.fit(data, labels, …)</a:t>
            </a:r>
          </a:p>
        </p:txBody>
      </p:sp>
      <p:sp>
        <p:nvSpPr>
          <p:cNvPr id="7" name="Content Placeholder 2"/>
          <p:cNvSpPr txBox="1">
            <a:spLocks/>
          </p:cNvSpPr>
          <p:nvPr/>
        </p:nvSpPr>
        <p:spPr>
          <a:xfrm>
            <a:off x="538476" y="349694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smtClean="0">
                <a:solidFill>
                  <a:schemeClr val="tx1"/>
                </a:solidFill>
              </a:rPr>
              <a:t>Psuedo</a:t>
            </a:r>
            <a:r>
              <a:rPr lang="en-US" sz="2800" dirty="0" smtClean="0">
                <a:solidFill>
                  <a:schemeClr val="tx1"/>
                </a:solidFill>
              </a:rPr>
              <a:t> code applying model for prediction using </a:t>
            </a:r>
            <a:r>
              <a:rPr lang="en-US" sz="2800" dirty="0" err="1" smtClean="0">
                <a:solidFill>
                  <a:schemeClr val="tx1"/>
                </a:solidFill>
              </a:rPr>
              <a:t>TFLearn</a:t>
            </a:r>
            <a:r>
              <a:rPr lang="en-US" sz="2800" dirty="0" smtClean="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060372"/>
            <a:ext cx="8965324" cy="2732799"/>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cs typeface="Segoe UI" panose="020B0502040204020203" pitchFamily="34" charset="0"/>
              </a:rPr>
            </a:br>
            <a:r>
              <a:rPr lang="en-US" sz="2400" dirty="0">
                <a:cs typeface="Segoe UI" panose="020B0502040204020203" pitchFamily="34" charset="0"/>
              </a:rPr>
              <a:t>test_claim = normalize_text(test_claim)</a:t>
            </a:r>
            <a:endParaRPr lang="en-US" sz="2400" dirty="0"/>
          </a:p>
          <a:p>
            <a:r>
              <a:rPr lang="en-US" sz="2400" dirty="0">
                <a:ea typeface="Segoe UI" panose="020B0502040204020203" pitchFamily="34" charset="0"/>
                <a:cs typeface="Segoe UI" panose="020B0502040204020203" pitchFamily="34" charset="0"/>
              </a:rPr>
              <a:t>test_claim = extract_features(test_claim)</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model.predict(test_claim)</a:t>
            </a:r>
            <a:br>
              <a:rPr lang="en-US" sz="2400" dirty="0">
                <a:ea typeface="Segoe UI" panose="020B0502040204020203" pitchFamily="34" charset="0"/>
                <a:cs typeface="Segoe UI" panose="020B0502040204020203" pitchFamily="34" charset="0"/>
              </a:rPr>
            </a:br>
            <a:r>
              <a:rPr lang="en-US" dirty="0">
                <a:ea typeface="Segoe UI" panose="020B0502040204020203" pitchFamily="34" charset="0"/>
                <a:cs typeface="Segoe UI" panose="020B0502040204020203" pitchFamily="34" charset="0"/>
              </a:rPr>
              <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(column 1 of data)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a:t>
            </a:r>
            <a:r>
              <a:rPr lang="en-US" sz="4900" dirty="0" smtClean="0">
                <a:solidFill>
                  <a:schemeClr val="tx1"/>
                </a:solidFill>
              </a:rPr>
              <a:t>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Classifying claim-text data</a:t>
            </a:r>
            <a:endParaRPr lang="en-US" sz="3600" dirty="0">
              <a:solidFill>
                <a:schemeClr val="tx1"/>
              </a:solidFill>
              <a:latin typeface="+mn-lt"/>
            </a:endParaRPr>
          </a:p>
        </p:txBody>
      </p:sp>
      <p:sp>
        <p:nvSpPr>
          <p:cNvPr id="3" name="Content Placeholder 2"/>
          <p:cNvSpPr>
            <a:spLocks noGrp="1"/>
          </p:cNvSpPr>
          <p:nvPr>
            <p:ph type="body" sz="quarter" idx="10"/>
          </p:nvPr>
        </p:nvSpPr>
        <p:spPr>
          <a:xfrm>
            <a:off x="269240" y="1798778"/>
            <a:ext cx="11653523" cy="5379312"/>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pPr marL="0" indent="0">
              <a:buNone/>
            </a:pPr>
            <a:r>
              <a:rPr lang="en-US" sz="2400" dirty="0">
                <a:solidFill>
                  <a:schemeClr val="tx1"/>
                </a:solidFill>
                <a:latin typeface="+mn-lt"/>
              </a:rPr>
              <a:t>The trained model is saved to a file. </a:t>
            </a:r>
            <a:r>
              <a:rPr lang="en-US" sz="2400" dirty="0" smtClean="0">
                <a:solidFill>
                  <a:schemeClr val="tx1"/>
                </a:solidFill>
                <a:latin typeface="+mn-lt"/>
              </a:rPr>
              <a:t/>
            </a:r>
            <a:br>
              <a:rPr lang="en-US" sz="2400" dirty="0" smtClean="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This file is loaded by web service code that re-creates the DNN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Any text provided to the web service for classification must still be processed by the normalize and extract_features routines as was done when training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latin typeface="+mn-lt"/>
              </a:rPr>
              <a:t>Identifying free-text sentiment</a:t>
            </a:r>
            <a:endParaRPr lang="en-US" sz="3600" dirty="0">
              <a:solidFill>
                <a:schemeClr val="tx1"/>
              </a:solidFill>
              <a:latin typeface="+mn-lt"/>
            </a:endParaRP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r>
              <a:rPr lang="en-US" sz="2400" dirty="0" smtClean="0"/>
              <a:t>?</a:t>
            </a:r>
            <a:r>
              <a:rPr lang="en-US" sz="2400" dirty="0" smtClean="0">
                <a:latin typeface="+mn-lt"/>
              </a:rPr>
              <a:t/>
            </a:r>
            <a:br>
              <a:rPr lang="en-US" sz="2400" dirty="0" smtClean="0">
                <a:latin typeface="+mn-lt"/>
              </a:rPr>
            </a:br>
            <a:endParaRPr lang="en-US" sz="1800" dirty="0">
              <a:latin typeface="+mn-lt"/>
            </a:endParaRPr>
          </a:p>
          <a:p>
            <a:r>
              <a:rPr lang="en-US" sz="2200" dirty="0">
                <a:latin typeface="+mn-lt"/>
              </a:rPr>
              <a:t>Use the Text Analytics API from Cognitive Services for scoring the sentiment of the claim </a:t>
            </a:r>
            <a:r>
              <a:rPr lang="en-US" sz="2200" dirty="0" smtClean="0">
                <a:latin typeface="+mn-lt"/>
              </a:rPr>
              <a:t>text </a:t>
            </a:r>
            <a:endParaRPr lang="en-US" sz="2200" dirty="0">
              <a:latin typeface="+mn-lt"/>
            </a:endParaRPr>
          </a:p>
          <a:p>
            <a:r>
              <a:rPr lang="en-US" sz="2200" dirty="0">
                <a:latin typeface="+mn-lt"/>
              </a:rPr>
              <a:t>By doing so, they would not have to build or train a custom model, nor have the requirement of having the data to do </a:t>
            </a:r>
            <a:r>
              <a:rPr lang="en-US" sz="2200" dirty="0" smtClean="0">
                <a:latin typeface="+mn-lt"/>
              </a:rPr>
              <a:t>so</a:t>
            </a:r>
            <a:r>
              <a:rPr lang="en-US" sz="2400" dirty="0">
                <a:latin typeface="+mn-lt"/>
              </a:rPr>
              <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r>
              <a:rPr lang="en-US" sz="2400" dirty="0" smtClean="0">
                <a:latin typeface="+mn-lt"/>
              </a:rPr>
              <a:t/>
            </a:r>
            <a:br>
              <a:rPr lang="en-US" sz="2400" dirty="0" smtClean="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a:t>
            </a:r>
            <a:r>
              <a:rPr lang="en-US" sz="2200" dirty="0" smtClean="0">
                <a:latin typeface="+mn-lt"/>
              </a:rPr>
              <a:t>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Summarizing claim text</a:t>
            </a:r>
            <a:r>
              <a:rPr lang="en-US" sz="3600" dirty="0" smtClean="0">
                <a:solidFill>
                  <a:schemeClr val="tx1"/>
                </a:solidFill>
                <a:latin typeface="Segoe UI" panose="020B0502040204020203" pitchFamily="34" charset="0"/>
              </a:rPr>
              <a:t/>
            </a:r>
            <a:br>
              <a:rPr lang="en-US" sz="3600" dirty="0" smtClean="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r>
              <a:rPr lang="en-US" sz="2800" dirty="0" smtClean="0"/>
              <a:t>)?</a:t>
            </a:r>
            <a:r>
              <a:rPr lang="en-US" sz="2800" dirty="0" smtClean="0">
                <a:latin typeface="+mn-lt"/>
              </a:rPr>
              <a:t/>
            </a:r>
            <a:br>
              <a:rPr lang="en-US" sz="2800" dirty="0" smtClean="0">
                <a:latin typeface="+mn-lt"/>
              </a:rPr>
            </a:br>
            <a:endParaRPr lang="en-US" sz="2800" dirty="0">
              <a:latin typeface="+mn-lt"/>
            </a:endParaRPr>
          </a:p>
          <a:p>
            <a:r>
              <a:rPr lang="en-US" sz="2400" dirty="0">
                <a:latin typeface="+mn-lt"/>
              </a:rPr>
              <a:t>Azure Machine Learning services can be used to deploy web services that do not have a </a:t>
            </a:r>
            <a:r>
              <a:rPr lang="en-US" sz="2400" dirty="0" smtClean="0">
                <a:latin typeface="+mn-lt"/>
              </a:rPr>
              <a:t>model</a:t>
            </a:r>
            <a:endParaRPr lang="en-US" sz="2400" dirty="0">
              <a:latin typeface="+mn-lt"/>
            </a:endParaRPr>
          </a:p>
          <a:p>
            <a:r>
              <a:rPr lang="en-US" sz="2400" dirty="0">
                <a:latin typeface="+mn-lt"/>
              </a:rPr>
              <a:t>While the CLI used to perform the deployment requires a model argument, the argument can refer to any file, and it does not require the use of the file during the web service </a:t>
            </a:r>
            <a:r>
              <a:rPr lang="en-US" sz="2400" dirty="0" smtClean="0">
                <a:latin typeface="+mn-lt"/>
              </a:rPr>
              <a:t>runtime</a:t>
            </a:r>
            <a:endParaRPr lang="en-US" sz="2400" dirty="0">
              <a:latin typeface="+mn-lt"/>
            </a:endParaRPr>
          </a:p>
          <a:p>
            <a:r>
              <a:rPr lang="en-US" sz="2400" dirty="0">
                <a:latin typeface="+mn-lt"/>
              </a:rPr>
              <a:t>Therefore, Contoso could deploy a web service that uses gensim to perform </a:t>
            </a:r>
            <a:r>
              <a:rPr lang="en-US" sz="2400" dirty="0" smtClean="0">
                <a:latin typeface="+mn-lt"/>
              </a:rPr>
              <a:t>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smtClean="0">
                <a:solidFill>
                  <a:schemeClr val="tx1"/>
                </a:solidFill>
              </a:rPr>
              <a:t>Captions</a:t>
            </a:r>
            <a:r>
              <a:rPr lang="en-US" sz="3600" dirty="0">
                <a:solidFill>
                  <a:schemeClr val="tx1"/>
                </a:solidFill>
              </a:rPr>
              <a:t>,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smtClean="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r>
              <a:rPr lang="en-US" sz="2800" dirty="0" smtClean="0">
                <a:latin typeface="+mn-lt"/>
              </a:rPr>
              <a:t/>
            </a:r>
            <a:br>
              <a:rPr lang="en-US" sz="2800" dirty="0" smtClean="0">
                <a:latin typeface="+mn-lt"/>
              </a:rPr>
            </a:br>
            <a:endParaRPr lang="en-US" sz="2800" dirty="0">
              <a:latin typeface="+mn-lt"/>
            </a:endParaRPr>
          </a:p>
          <a:p>
            <a:r>
              <a:rPr lang="en-US" sz="2400" dirty="0">
                <a:latin typeface="+mn-lt"/>
              </a:rPr>
              <a:t>Contoso should use the analyze feature of the Computer Vision API from Cognitive </a:t>
            </a:r>
            <a:r>
              <a:rPr lang="en-US" sz="2400" dirty="0" smtClean="0">
                <a:latin typeface="+mn-lt"/>
              </a:rPr>
              <a:t>Services</a:t>
            </a:r>
            <a:r>
              <a:rPr lang="en-US" sz="2800" dirty="0">
                <a:latin typeface="+mn-lt"/>
              </a:rPr>
              <a:t/>
            </a:r>
            <a:br>
              <a:rPr lang="en-US" sz="2800" dirty="0">
                <a:latin typeface="+mn-lt"/>
              </a:rPr>
            </a:br>
            <a:r>
              <a:rPr lang="en-US" sz="2400" dirty="0"/>
              <a:t/>
            </a: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a:t>
            </a:r>
            <a:r>
              <a:rPr lang="en-US" sz="4900" dirty="0" smtClean="0">
                <a:solidFill>
                  <a:schemeClr val="tx1"/>
                </a:solidFill>
              </a:rPr>
              <a:t>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a:t>
            </a:r>
            <a:r>
              <a:rPr lang="en-US" sz="2400" dirty="0" smtClean="0">
                <a:gradFill>
                  <a:gsLst>
                    <a:gs pos="1250">
                      <a:srgbClr val="FFFFFF"/>
                    </a:gs>
                    <a:gs pos="100000">
                      <a:srgbClr val="FFFFFF"/>
                    </a:gs>
                  </a:gsLst>
                  <a:lin ang="5400000" scaled="0"/>
                </a:gradFill>
                <a:latin typeface="+mn-lt"/>
              </a:rPr>
              <a:t>supplied</a:t>
            </a:r>
            <a:br>
              <a:rPr lang="en-US" sz="2400" dirty="0" smtClean="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a:t>
            </a:r>
            <a:r>
              <a:rPr lang="en-US" sz="2400" dirty="0" smtClean="0">
                <a:gradFill>
                  <a:gsLst>
                    <a:gs pos="1250">
                      <a:srgbClr val="FFFFFF"/>
                    </a:gs>
                    <a:gs pos="100000">
                      <a:srgbClr val="FFFFFF"/>
                    </a:gs>
                  </a:gsLst>
                  <a:lin ang="5400000" scaled="0"/>
                </a:gradFill>
                <a:latin typeface="+mn-lt"/>
              </a:rPr>
              <a:t>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a:t>
            </a:r>
            <a:r>
              <a:rPr lang="en-US" sz="4900" dirty="0" smtClean="0">
                <a:solidFill>
                  <a:schemeClr val="tx1"/>
                </a:solidFill>
              </a:rPr>
              <a:t>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r>
              <a:rPr lang="en-US" sz="2800" dirty="0" smtClean="0"/>
              <a:t>?</a:t>
            </a:r>
          </a:p>
          <a:p>
            <a:pPr marL="0" indent="0">
              <a:buNone/>
            </a:pPr>
            <a:endParaRPr lang="en-US" sz="2800" dirty="0">
              <a:latin typeface="+mn-lt"/>
            </a:endParaRPr>
          </a:p>
          <a:p>
            <a:r>
              <a:rPr lang="en-US" sz="2400" dirty="0">
                <a:latin typeface="+mn-lt"/>
              </a:rPr>
              <a:t>Contoso could use the OCR feature of the Computer Vision </a:t>
            </a:r>
            <a:r>
              <a:rPr lang="en-US" sz="2400" dirty="0" smtClean="0">
                <a:latin typeface="+mn-lt"/>
              </a:rPr>
              <a:t>API</a:t>
            </a:r>
            <a:r>
              <a:rPr lang="en-US" sz="2800" dirty="0">
                <a:latin typeface="+mn-lt"/>
              </a:rPr>
              <a:t/>
            </a:r>
            <a:br>
              <a:rPr lang="en-US" sz="2800" dirty="0">
                <a:latin typeface="+mn-lt"/>
              </a:rPr>
            </a:br>
            <a:r>
              <a:rPr lang="en-US" sz="2400" dirty="0"/>
              <a:t/>
            </a: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a:t>
            </a:r>
            <a:r>
              <a:rPr lang="en-US" sz="4900" dirty="0" smtClean="0">
                <a:solidFill>
                  <a:schemeClr val="tx1"/>
                </a:solidFill>
              </a:rPr>
              <a:t>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r>
              <a:rPr lang="en-US" sz="2400" dirty="0" smtClean="0">
                <a:gradFill>
                  <a:gsLst>
                    <a:gs pos="1250">
                      <a:srgbClr val="FFFFFF"/>
                    </a:gs>
                    <a:gs pos="100000">
                      <a:srgbClr val="FFFFFF"/>
                    </a:gs>
                  </a:gsLst>
                  <a:lin ang="5400000" scaled="0"/>
                </a:gradFill>
              </a:rPr>
              <a:t>.</a:t>
            </a:r>
            <a:r>
              <a:rPr lang="en-US" sz="2400" dirty="0" smtClean="0">
                <a:gradFill>
                  <a:gsLst>
                    <a:gs pos="1250">
                      <a:srgbClr val="FFFFFF"/>
                    </a:gs>
                    <a:gs pos="100000">
                      <a:srgbClr val="FFFFFF"/>
                    </a:gs>
                  </a:gsLst>
                  <a:lin ang="5400000" scaled="0"/>
                </a:gradFill>
                <a:latin typeface="+mn-lt"/>
              </a:rPr>
              <a:t/>
            </a:r>
            <a:br>
              <a:rPr lang="en-US" sz="2400" dirty="0" smtClean="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a:t>
            </a:r>
            <a:r>
              <a:rPr lang="en-US" sz="2200" dirty="0" smtClean="0">
                <a:gradFill>
                  <a:gsLst>
                    <a:gs pos="1250">
                      <a:srgbClr val="FFFFFF"/>
                    </a:gs>
                    <a:gs pos="100000">
                      <a:srgbClr val="FFFFFF"/>
                    </a:gs>
                  </a:gsLst>
                  <a:lin ang="5400000" scaled="0"/>
                </a:gradFill>
                <a:latin typeface="+mn-lt"/>
              </a:rPr>
              <a:t>supplied</a:t>
            </a:r>
            <a:br>
              <a:rPr lang="en-US" sz="2200" dirty="0" smtClean="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a:t>
            </a:r>
            <a:r>
              <a:rPr lang="en-US" sz="4400" dirty="0" smtClean="0">
                <a:solidFill>
                  <a:schemeClr val="tx1"/>
                </a:solidFill>
              </a:rPr>
              <a:t>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smtClean="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a:t>
            </a:r>
            <a:r>
              <a:rPr lang="en-US" sz="2400" dirty="0" smtClean="0"/>
              <a:t>Contoso use to </a:t>
            </a:r>
            <a:r>
              <a:rPr lang="en-US" sz="2400" dirty="0"/>
              <a:t>enable greater searchability over the claim data, inclusive of the new data fields created by your text processing and image processing components</a:t>
            </a:r>
            <a:r>
              <a:rPr lang="en-US" sz="2400" dirty="0" smtClean="0"/>
              <a:t>?</a:t>
            </a:r>
            <a:r>
              <a:rPr lang="en-US" sz="2400" dirty="0" smtClean="0">
                <a:latin typeface="+mn-lt"/>
              </a:rPr>
              <a:t/>
            </a:r>
            <a:br>
              <a:rPr lang="en-US" sz="2400" dirty="0" smtClean="0">
                <a:latin typeface="+mn-lt"/>
              </a:rPr>
            </a:br>
            <a:endParaRPr lang="en-US" sz="1800" dirty="0">
              <a:latin typeface="+mn-lt"/>
            </a:endParaRPr>
          </a:p>
          <a:p>
            <a:r>
              <a:rPr lang="en-US" sz="2200" dirty="0">
                <a:latin typeface="+mn-lt"/>
              </a:rPr>
              <a:t>Contoso should use Azure Search to create an Index for the claim data as it enters their </a:t>
            </a:r>
            <a:r>
              <a:rPr lang="en-US" sz="2200" dirty="0" smtClean="0">
                <a:latin typeface="+mn-lt"/>
              </a:rPr>
              <a:t>system, and </a:t>
            </a:r>
            <a:r>
              <a:rPr lang="en-US" sz="2200" dirty="0">
                <a:latin typeface="+mn-lt"/>
              </a:rPr>
              <a:t>augmented by the results of the text and image processing </a:t>
            </a:r>
            <a:r>
              <a:rPr lang="en-US" sz="2200" dirty="0" smtClean="0">
                <a:latin typeface="+mn-lt"/>
              </a:rPr>
              <a:t>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r>
              <a:rPr lang="en-US" sz="2400" dirty="0" smtClean="0"/>
              <a:t>.</a:t>
            </a:r>
            <a:r>
              <a:rPr lang="en-US" sz="2400" dirty="0" smtClean="0">
                <a:latin typeface="+mn-lt"/>
              </a:rPr>
              <a:t/>
            </a:r>
            <a:br>
              <a:rPr lang="en-US" sz="2400" dirty="0" smtClean="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r>
              <a:rPr lang="en-US" sz="2400" dirty="0">
                <a:latin typeface="+mn-lt"/>
              </a:rPr>
              <a:t/>
            </a:r>
            <a:br>
              <a:rPr lang="en-US" sz="2400" dirty="0">
                <a:latin typeface="+mn-lt"/>
              </a:rPr>
            </a:br>
            <a:r>
              <a:rPr lang="en-US" sz="2400" dirty="0">
                <a:latin typeface="+mn-lt"/>
              </a:rPr>
              <a:t/>
            </a: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a:t>
            </a:r>
            <a:r>
              <a:rPr lang="en-US" sz="2800" dirty="0" smtClean="0"/>
              <a:t>not </a:t>
            </a:r>
            <a:r>
              <a:rPr lang="en-US" sz="2800" dirty="0"/>
              <a:t>possible with today’s technology and </a:t>
            </a:r>
            <a:r>
              <a:rPr lang="en-US" sz="2800" dirty="0" smtClean="0"/>
              <a:t>Azure.</a:t>
            </a:r>
          </a:p>
          <a:p>
            <a:pPr>
              <a:spcAft>
                <a:spcPts val="882"/>
              </a:spcAft>
            </a:pPr>
            <a:r>
              <a:rPr lang="en-US" sz="2400" dirty="0">
                <a:solidFill>
                  <a:schemeClr val="tx1"/>
                </a:solidFill>
                <a:latin typeface="+mn-lt"/>
              </a:rPr>
              <a:t>While it is true there is a lot of hype around AI, the ability to deploy solutions that use data, machine </a:t>
            </a:r>
            <a:r>
              <a:rPr lang="en-US" sz="2400" dirty="0" smtClean="0">
                <a:solidFill>
                  <a:schemeClr val="tx1"/>
                </a:solidFill>
                <a:latin typeface="+mn-lt"/>
              </a:rPr>
              <a:t>learning, and </a:t>
            </a:r>
            <a:r>
              <a:rPr lang="en-US" sz="2400" dirty="0">
                <a:solidFill>
                  <a:schemeClr val="tx1"/>
                </a:solidFill>
                <a:latin typeface="+mn-lt"/>
              </a:rPr>
              <a:t>deep learning to create an application with “AI” capabilities is real, and </a:t>
            </a:r>
            <a:r>
              <a:rPr lang="en-US" sz="2400" dirty="0" smtClean="0">
                <a:solidFill>
                  <a:schemeClr val="tx1"/>
                </a:solidFill>
                <a:latin typeface="+mn-lt"/>
              </a:rPr>
              <a:t>is </a:t>
            </a:r>
            <a:r>
              <a:rPr lang="en-US" sz="2400" dirty="0">
                <a:solidFill>
                  <a:schemeClr val="tx1"/>
                </a:solidFill>
                <a:latin typeface="+mn-lt"/>
              </a:rPr>
              <a:t>possible in </a:t>
            </a:r>
            <a:r>
              <a:rPr lang="en-US" sz="2400" dirty="0" smtClean="0">
                <a:solidFill>
                  <a:schemeClr val="tx1"/>
                </a:solidFill>
                <a:latin typeface="+mn-lt"/>
              </a:rPr>
              <a:t>Azure</a:t>
            </a:r>
            <a:endParaRPr lang="en-US" sz="2400" dirty="0">
              <a:solidFill>
                <a:schemeClr val="tx1"/>
              </a:solidFill>
              <a:latin typeface="+mn-lt"/>
            </a:endParaRPr>
          </a:p>
          <a:p>
            <a:pPr>
              <a:spcAft>
                <a:spcPts val="882"/>
              </a:spcAft>
            </a:pPr>
            <a:r>
              <a:rPr lang="en-US" sz="2400" dirty="0" smtClean="0">
                <a:solidFill>
                  <a:schemeClr val="tx1"/>
                </a:solidFill>
                <a:latin typeface="+mn-lt"/>
              </a:rPr>
              <a:t>Azure </a:t>
            </a:r>
            <a:r>
              <a:rPr lang="en-US" sz="2400" dirty="0">
                <a:solidFill>
                  <a:schemeClr val="tx1"/>
                </a:solidFill>
                <a:latin typeface="+mn-lt"/>
              </a:rPr>
              <a:t>provides a wide range of services to address the needs of AI from pre-built AI capabilities in Cognitive Services to services that help you to build, </a:t>
            </a:r>
            <a:r>
              <a:rPr lang="en-US" sz="2400" dirty="0" smtClean="0">
                <a:solidFill>
                  <a:schemeClr val="tx1"/>
                </a:solidFill>
                <a:latin typeface="+mn-lt"/>
              </a:rPr>
              <a:t>train, </a:t>
            </a:r>
            <a:r>
              <a:rPr lang="en-US" sz="2400" dirty="0">
                <a:solidFill>
                  <a:schemeClr val="tx1"/>
                </a:solidFill>
                <a:latin typeface="+mn-lt"/>
              </a:rPr>
              <a:t>and deploy your custom AI capabilities using Azure Machine Learning and other services from the Microsoft AI </a:t>
            </a:r>
            <a:r>
              <a:rPr lang="en-US" sz="2400" dirty="0" smtClean="0">
                <a:solidFill>
                  <a:schemeClr val="tx1"/>
                </a:solidFill>
                <a:latin typeface="+mn-lt"/>
              </a:rPr>
              <a:t>stack</a:t>
            </a:r>
            <a:endParaRPr lang="en-US" sz="2400" dirty="0">
              <a:solidFill>
                <a:schemeClr val="tx1"/>
              </a:solidFill>
              <a:latin typeface="+mn-lt"/>
            </a:endParaRP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a:t>
            </a:r>
            <a:r>
              <a:rPr lang="en-US" sz="4900" dirty="0" smtClean="0">
                <a:solidFill>
                  <a:schemeClr val="tx1"/>
                </a:solidFill>
                <a:cs typeface="Segoe UI" panose="020B0502040204020203" pitchFamily="34" charset="0"/>
              </a:rPr>
              <a:t>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a:t>
            </a:r>
            <a:r>
              <a:rPr lang="en-US" sz="2400" dirty="0" smtClean="0">
                <a:solidFill>
                  <a:schemeClr val="tx1"/>
                </a:solidFill>
                <a:latin typeface="+mn-lt"/>
              </a:rPr>
              <a:t>options</a:t>
            </a:r>
            <a:endParaRPr lang="en-US" sz="2400" dirty="0">
              <a:solidFill>
                <a:schemeClr val="tx1"/>
              </a:solidFill>
              <a:latin typeface="+mn-lt"/>
            </a:endParaRP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a:t>
            </a:r>
            <a:r>
              <a:rPr lang="en-US" sz="2400" dirty="0" smtClean="0">
                <a:solidFill>
                  <a:schemeClr val="tx1"/>
                </a:solidFill>
                <a:latin typeface="+mn-lt"/>
              </a:rPr>
              <a:t>pre-requisite</a:t>
            </a:r>
            <a:endParaRPr lang="en-US" sz="2400" dirty="0">
              <a:solidFill>
                <a:schemeClr val="tx1"/>
              </a:solidFill>
              <a:latin typeface="+mn-lt"/>
            </a:endParaRP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a:t>
            </a:r>
            <a:r>
              <a:rPr lang="en-US" sz="4400" dirty="0" smtClean="0">
                <a:solidFill>
                  <a:schemeClr val="tx1"/>
                </a:solidFill>
              </a:rPr>
              <a:t>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a:t>
            </a:r>
            <a:r>
              <a:rPr lang="en-US" sz="2400" dirty="0" smtClean="0">
                <a:solidFill>
                  <a:schemeClr val="tx1"/>
                </a:solidFill>
                <a:latin typeface="+mn-lt"/>
              </a:rPr>
              <a:t>learning</a:t>
            </a:r>
            <a:endParaRPr lang="en-US" sz="2400" dirty="0">
              <a:solidFill>
                <a:schemeClr val="tx1"/>
              </a:solidFill>
              <a:latin typeface="+mn-lt"/>
            </a:endParaRPr>
          </a:p>
          <a:p>
            <a:pPr>
              <a:spcAft>
                <a:spcPts val="882"/>
              </a:spcAft>
            </a:pPr>
            <a:r>
              <a:rPr lang="en-US" sz="2400" dirty="0">
                <a:solidFill>
                  <a:schemeClr val="tx1"/>
                </a:solidFill>
                <a:latin typeface="+mn-lt"/>
              </a:rPr>
              <a:t>At present, it appears that TensorFlow has a much larger community interest </a:t>
            </a:r>
            <a:r>
              <a:rPr lang="en-US" sz="2400" dirty="0" smtClean="0">
                <a:solidFill>
                  <a:schemeClr val="tx1"/>
                </a:solidFill>
                <a:latin typeface="+mn-lt"/>
              </a:rPr>
              <a:t>level, </a:t>
            </a:r>
            <a:r>
              <a:rPr lang="en-US" sz="2400" dirty="0">
                <a:solidFill>
                  <a:schemeClr val="tx1"/>
                </a:solidFill>
                <a:latin typeface="+mn-lt"/>
              </a:rPr>
              <a:t>which can be measured by the number of stars it has in its GitHub project (which is an order of magnitude larger than that of the Microsoft Cognitive Toolkit</a:t>
            </a:r>
            <a:r>
              <a:rPr lang="en-US" sz="2400" dirty="0" smtClean="0">
                <a:solidFill>
                  <a:schemeClr val="tx1"/>
                </a:solidFill>
                <a:latin typeface="+mn-lt"/>
              </a:rPr>
              <a:t>)</a:t>
            </a:r>
            <a:endParaRPr lang="en-US" sz="2400" dirty="0">
              <a:solidFill>
                <a:schemeClr val="tx1"/>
              </a:solidFill>
              <a:latin typeface="+mn-lt"/>
            </a:endParaRP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smtClean="0">
                <a:solidFill>
                  <a:schemeClr val="tx1"/>
                </a:solidFill>
                <a:latin typeface="+mn-lt"/>
              </a:rPr>
              <a:t>TensorFlow</a:t>
            </a:r>
            <a:r>
              <a:rPr lang="en-US" sz="2400" dirty="0" smtClean="0">
                <a:solidFill>
                  <a:schemeClr val="tx1"/>
                </a:solidFill>
                <a:latin typeface="+mn-lt"/>
              </a:rPr>
              <a:t> versus </a:t>
            </a:r>
            <a:r>
              <a:rPr lang="en-US" sz="2400" dirty="0">
                <a:solidFill>
                  <a:schemeClr val="tx1"/>
                </a:solidFill>
                <a:latin typeface="+mn-lt"/>
              </a:rPr>
              <a:t>the Microsoft Cognitive Toolkit, which </a:t>
            </a:r>
            <a:r>
              <a:rPr lang="en-US" sz="2400" dirty="0" smtClean="0">
                <a:solidFill>
                  <a:schemeClr val="tx1"/>
                </a:solidFill>
                <a:latin typeface="+mn-lt"/>
              </a:rPr>
              <a:t>is why it may </a:t>
            </a:r>
            <a:r>
              <a:rPr lang="en-US" sz="2400" dirty="0">
                <a:solidFill>
                  <a:schemeClr val="tx1"/>
                </a:solidFill>
                <a:latin typeface="+mn-lt"/>
              </a:rPr>
              <a:t>be a good reason to start with </a:t>
            </a:r>
            <a:r>
              <a:rPr lang="en-US" sz="2400" dirty="0" err="1" smtClean="0">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r>
              <a:rPr lang="en-US" sz="2800" dirty="0">
                <a:solidFill>
                  <a:schemeClr val="tx1"/>
                </a:solidFill>
                <a:latin typeface="+mn-lt"/>
              </a:rPr>
              <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a:t>
            </a:r>
            <a:r>
              <a:rPr lang="en-US" sz="2400" dirty="0" smtClean="0">
                <a:solidFill>
                  <a:schemeClr val="tx1"/>
                </a:solidFill>
                <a:latin typeface="+mn-lt"/>
              </a:rPr>
              <a:t>products</a:t>
            </a:r>
            <a:r>
              <a:rPr lang="en-US" sz="2400" dirty="0">
                <a:latin typeface="+mn-lt"/>
              </a:rPr>
              <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a:t>
            </a:r>
            <a:r>
              <a:rPr lang="en-US" sz="2400" dirty="0" smtClean="0">
                <a:solidFill>
                  <a:schemeClr val="tx1"/>
                </a:solidFill>
                <a:latin typeface="+mn-lt"/>
              </a:rPr>
              <a:t>focus</a:t>
            </a:r>
            <a:r>
              <a:rPr lang="en-US" sz="2400" dirty="0">
                <a:latin typeface="+mn-lt"/>
              </a:rPr>
              <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a:t>
            </a:r>
            <a:r>
              <a:rPr lang="en-US" sz="2400" dirty="0" smtClean="0">
                <a:solidFill>
                  <a:schemeClr val="tx1"/>
                </a:solidFill>
                <a:latin typeface="+mn-lt"/>
              </a:rPr>
              <a:t>claim</a:t>
            </a:r>
            <a:r>
              <a:rPr lang="en-US" sz="2400" dirty="0">
                <a:solidFill>
                  <a:schemeClr val="tx1"/>
                </a:solidFill>
                <a:latin typeface="+mn-lt"/>
              </a:rPr>
              <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a:t>
            </a:r>
            <a:r>
              <a:rPr lang="en-US" sz="2400" dirty="0" smtClean="0">
                <a:solidFill>
                  <a:schemeClr val="tx1"/>
                </a:solidFill>
                <a:latin typeface="+mn-lt"/>
              </a:rPr>
              <a:t>while</a:t>
            </a:r>
            <a:r>
              <a:rPr lang="en-US" sz="2400" dirty="0">
                <a:solidFill>
                  <a:schemeClr val="tx1"/>
                </a:solidFill>
                <a:latin typeface="+mn-lt"/>
              </a:rPr>
              <a:t/>
            </a:r>
            <a:br>
              <a:rPr lang="en-US" sz="2400" dirty="0">
                <a:solidFill>
                  <a:schemeClr val="tx1"/>
                </a:solidFill>
                <a:latin typeface="+mn-lt"/>
              </a:rPr>
            </a:br>
            <a:r>
              <a:rPr lang="en-US" sz="2400" dirty="0">
                <a:solidFill>
                  <a:schemeClr val="tx1"/>
                </a:solidFill>
                <a:latin typeface="+mn-lt"/>
              </a:rPr>
              <a:t/>
            </a:r>
            <a:br>
              <a:rPr lang="en-US" sz="2400" dirty="0">
                <a:solidFill>
                  <a:schemeClr val="tx1"/>
                </a:solidFill>
                <a:latin typeface="+mn-lt"/>
              </a:rPr>
            </a:br>
            <a:r>
              <a:rPr lang="en-US" sz="2400" dirty="0">
                <a:solidFill>
                  <a:schemeClr val="tx1"/>
                </a:solidFill>
                <a:latin typeface="+mn-lt"/>
              </a:rPr>
              <a:t/>
            </a: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r>
              <a:rPr lang="en-US" sz="2800" dirty="0"/>
              <a:t/>
            </a:r>
            <a:br>
              <a:rPr lang="en-US" sz="2800" dirty="0"/>
            </a:b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r>
              <a:rPr lang="en-US" sz="2000" dirty="0"/>
              <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r>
              <a:rPr lang="en-US" sz="1232" dirty="0"/>
              <a:t/>
            </a:r>
            <a:br>
              <a:rPr lang="en-US" sz="1232" dirty="0"/>
            </a:br>
            <a:r>
              <a:rPr lang="en-US" sz="1232" dirty="0">
                <a:solidFill>
                  <a:schemeClr val="tx1"/>
                </a:solidFill>
              </a:rPr>
              <a:t/>
            </a:r>
            <a:br>
              <a:rPr lang="en-US" sz="1232" dirty="0">
                <a:solidFill>
                  <a:schemeClr val="tx1"/>
                </a:solidFill>
              </a:rPr>
            </a:br>
            <a:r>
              <a:rPr lang="en-US" sz="1232" dirty="0">
                <a:solidFill>
                  <a:schemeClr val="tx1"/>
                </a:solidFill>
              </a:rPr>
              <a:t/>
            </a:r>
            <a:br>
              <a:rPr lang="en-US" sz="1232" dirty="0">
                <a:solidFill>
                  <a:schemeClr val="tx1"/>
                </a:solidFill>
              </a:rPr>
            </a:br>
            <a:endParaRPr lang="en-US" sz="1232" dirty="0">
              <a:solidFill>
                <a:schemeClr val="tx1"/>
              </a:solidFill>
            </a:endParaRPr>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9386" y="4625853"/>
            <a:ext cx="1486376" cy="1486376"/>
          </a:xfrm>
          <a:prstGeom prst="rect">
            <a:avLst/>
          </a:prstGeom>
        </p:spPr>
      </p:pic>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click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a:t>
            </a:r>
            <a:r>
              <a:rPr lang="en-US" sz="2400" dirty="0" smtClean="0">
                <a:latin typeface="+mn-lt"/>
              </a:rPr>
              <a:t>photo, and </a:t>
            </a:r>
            <a:r>
              <a:rPr lang="en-US" sz="2400" dirty="0">
                <a:latin typeface="+mn-lt"/>
              </a:rPr>
              <a:t>tag the photo with keywords so agents can more easily find and refer to the photo </a:t>
            </a:r>
            <a:r>
              <a:rPr lang="en-US" sz="2400" dirty="0" smtClean="0">
                <a:latin typeface="+mn-lt"/>
              </a:rPr>
              <a:t>later</a:t>
            </a:r>
            <a:r>
              <a:rPr lang="en-US" sz="2400" dirty="0">
                <a:latin typeface="+mn-lt"/>
              </a:rPr>
              <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a:t>
            </a:r>
            <a:r>
              <a:rPr lang="en-US" sz="2800" dirty="0" smtClean="0">
                <a:latin typeface="+mn-lt"/>
                <a:cs typeface="Segoe UI Light" panose="020B0502040204020203" pitchFamily="34" charset="0"/>
              </a:rPr>
              <a:t>is not </a:t>
            </a:r>
            <a:r>
              <a:rPr lang="en-US" sz="2800" dirty="0">
                <a:latin typeface="+mn-lt"/>
                <a:cs typeface="Segoe UI Light" panose="020B0502040204020203" pitchFamily="34" charset="0"/>
              </a:rPr>
              <a:t>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a:t>
            </a:r>
            <a:r>
              <a:rPr lang="en-US" sz="2800" dirty="0" smtClean="0">
                <a:latin typeface="+mn-lt"/>
                <a:cs typeface="Segoe UI Light" panose="020B0502040204020203" pitchFamily="34" charset="0"/>
              </a:rPr>
              <a:t>learning; do </a:t>
            </a:r>
            <a:r>
              <a:rPr lang="en-US" sz="2800" dirty="0">
                <a:latin typeface="+mn-lt"/>
                <a:cs typeface="Segoe UI Light" panose="020B0502040204020203" pitchFamily="34" charset="0"/>
              </a:rPr>
              <a:t>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a:t>
            </a:r>
            <a:r>
              <a:rPr lang="en-US" sz="4900" dirty="0" smtClean="0">
                <a:solidFill>
                  <a:schemeClr val="tx1"/>
                </a:solidFill>
                <a:cs typeface="Segoe UI" panose="020B0502040204020203" pitchFamily="34" charset="0"/>
              </a:rPr>
              <a:t>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2762</Words>
  <Application>Microsoft Office PowerPoint</Application>
  <PresentationFormat>Widescreen</PresentationFormat>
  <Paragraphs>265</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2018-06-27T19:36:26Z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