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6"/>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40" r:id="rId32"/>
    <p:sldId id="341" r:id="rId33"/>
    <p:sldId id="339"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26592" autoAdjust="0"/>
    <p:restoredTop sz="82689" autoAdjust="0"/>
  </p:normalViewPr>
  <p:slideViewPr>
    <p:cSldViewPr snapToGrid="0">
      <p:cViewPr varScale="1">
        <p:scale>
          <a:sx n="88" d="100"/>
          <a:sy n="88" d="100"/>
        </p:scale>
        <p:origin x="66" y="138"/>
      </p:cViewPr>
      <p:guideLst/>
    </p:cSldViewPr>
  </p:slideViewPr>
  <p:outlineViewPr>
    <p:cViewPr>
      <p:scale>
        <a:sx n="33" d="100"/>
        <a:sy n="33" d="100"/>
      </p:scale>
      <p:origin x="0" y="-835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4/10/2018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speaking with its team at Microsoft, Contoso decided to design their proof of concept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solution in Azure. They would continue the leverage the web app and SQL database that they already have running in Azure to handle claim submission. They could build a claim enrichment pipeline by invoking a sequence of Azure Functions, each of which coordinates calls to various AI-powered services.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claim image processing functions would invoke the Computer Vision Cognitive Service for automatically creating the caption and the tags from any supplied claim images. A mixture of pre-built AI in the form of Cognitive Services and custom AI in the form of Azure ML services would be used to process the claim text. Azure Functions would be used to coordinate the calls to the classifications and summary AI services which would run as containerized web services in Azure Container Service, while the Text Analytics API could be invoked directly to provide a sentiment score for each claim text. </a:t>
            </a:r>
            <a:endParaRPr lang="en-US" dirty="0">
              <a:effectLst/>
            </a:endParaRPr>
          </a:p>
          <a:p>
            <a:endParaRPr lang="en-US" dirty="0"/>
          </a:p>
          <a:p>
            <a:r>
              <a:rPr lang="en-US" sz="1200" kern="1200" dirty="0">
                <a:solidFill>
                  <a:schemeClr val="tx1"/>
                </a:solidFill>
                <a:effectLst/>
                <a:latin typeface="+mn-lt"/>
                <a:ea typeface="+mn-ea"/>
                <a:cs typeface="+mn-cs"/>
              </a:rPr>
              <a:t>Once all claim processing has completed one final Azure Function could be used to insert the complete claim document into Azure Search. The document inserted would contain the claim number as a field, so that it could always be tied back to the record store in Azure SQL Database.</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such tasks as breaking the text into sentence and word tokens, standardizing the spelling of words, removing overly common words (called stop words). The output of this phase is typically a multi-dimensional array consisting of an array of documents, each having an array of sentences, with each sentence has its own array of words. The next step is feature extraction, which creates a numeric representation of the textual documents. 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that cell has a zero value in that column. This approach enables machine learning algorithms, which operate against arrays of numbers, to also operate against text. Deep learning algorithms operate on tensors, which are also vectors (or arrays of numbers) and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87984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096093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275802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449139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700474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4/10/2018 7:31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Cognitive Services 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7475172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decision makers and technology decision 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t>
            </a:r>
            <a:r>
              <a:rPr lang="en-US" sz="4900" dirty="0">
                <a:solidFill>
                  <a:schemeClr val="tx1"/>
                </a:solidFill>
              </a:rPr>
              <a:t>Hi</a:t>
            </a:r>
            <a:r>
              <a:rPr lang="en-US" sz="4900" dirty="0">
                <a:solidFill>
                  <a:schemeClr val="tx1"/>
                </a:solidFill>
                <a:cs typeface="Segoe UI" panose="020B0502040204020203" pitchFamily="34" charset="0"/>
              </a:rPr>
              <a:t>gh-level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High-level architectural solution begins with a Claim, which points to Jupyter notebook. Jupyter then points to Computer Vision, Text Analytics, and Containerized Services, which includes a Classification Service and a Summary Service that both process claim text." title="High-level architectural solution">
            <a:extLst>
              <a:ext uri="{FF2B5EF4-FFF2-40B4-BE49-F238E27FC236}">
                <a16:creationId xmlns:a16="http://schemas.microsoft.com/office/drawing/2014/main" id="{8D481AAC-CA4B-4D8B-9D20-259D4C186C9B}"/>
              </a:ext>
            </a:extLst>
          </p:cNvPr>
          <p:cNvPicPr/>
          <p:nvPr/>
        </p:nvPicPr>
        <p:blipFill>
          <a:blip r:embed="rId3"/>
          <a:stretch>
            <a:fillRect/>
          </a:stretch>
        </p:blipFill>
        <p:spPr>
          <a:xfrm>
            <a:off x="1293996" y="1801317"/>
            <a:ext cx="5386552" cy="4859867"/>
          </a:xfrm>
          <a:prstGeom prst="rect">
            <a:avLst/>
          </a:prstGeom>
          <a:ln>
            <a:solidFill>
              <a:schemeClr val="tx1">
                <a:lumMod val="60000"/>
                <a:lumOff val="40000"/>
              </a:schemeClr>
            </a:solidFill>
          </a:ln>
        </p:spPr>
      </p:pic>
      <p:pic>
        <p:nvPicPr>
          <p:cNvPr id="7" name="Picture 6" descr="In the Claim image processing diagram, Function (claim text processing) points to Sentiment, classification and summary, Text Analytics, and Containerized services comprised of Classification Service and Summary Service." title="Claim image processing diagram">
            <a:extLst>
              <a:ext uri="{FF2B5EF4-FFF2-40B4-BE49-F238E27FC236}">
                <a16:creationId xmlns:a16="http://schemas.microsoft.com/office/drawing/2014/main" id="{EB1E5909-A8CD-4039-B641-66A3CDC82706}"/>
              </a:ext>
            </a:extLst>
          </p:cNvPr>
          <p:cNvPicPr/>
          <p:nvPr/>
        </p:nvPicPr>
        <p:blipFill>
          <a:blip r:embed="rId4">
            <a:extLst>
              <a:ext uri="{28A0092B-C50C-407E-A947-70E740481C1C}">
                <a14:useLocalDpi xmlns:a14="http://schemas.microsoft.com/office/drawing/2010/main" val="0"/>
              </a:ext>
            </a:extLst>
          </a:blip>
          <a:stretch>
            <a:fillRect/>
          </a:stretch>
        </p:blipFill>
        <p:spPr>
          <a:xfrm>
            <a:off x="7472855" y="2308548"/>
            <a:ext cx="3657600" cy="2912745"/>
          </a:xfrm>
          <a:prstGeom prst="rect">
            <a:avLst/>
          </a:prstGeom>
          <a:ln>
            <a:solidFill>
              <a:schemeClr val="tx1">
                <a:lumMod val="60000"/>
                <a:lumOff val="40000"/>
              </a:schemeClr>
            </a:solidFill>
          </a:ln>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Classifying claim-text data</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2800" dirty="0">
                <a:solidFill>
                  <a:schemeClr val="tx1"/>
                </a:solidFill>
                <a:latin typeface="+mj-lt"/>
              </a:rPr>
              <a:t>General pipeline for text analytics</a:t>
            </a:r>
          </a:p>
          <a:p>
            <a:pPr marL="0" indent="0">
              <a:spcAft>
                <a:spcPts val="882"/>
              </a:spcAft>
              <a:buNone/>
            </a:pPr>
            <a:endParaRPr lang="en-US" sz="1400" dirty="0">
              <a:solidFill>
                <a:schemeClr val="tx1"/>
              </a:solidFill>
            </a:endParaRPr>
          </a:p>
        </p:txBody>
      </p:sp>
      <p:pic>
        <p:nvPicPr>
          <p:cNvPr id="7" name="Picture 6"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a:extLst>
              <a:ext uri="{FF2B5EF4-FFF2-40B4-BE49-F238E27FC236}">
                <a16:creationId xmlns:a16="http://schemas.microsoft.com/office/drawing/2014/main" id="{5BEF9D34-87E8-477D-987A-8575B4A83D0B}"/>
              </a:ext>
            </a:extLst>
          </p:cNvPr>
          <p:cNvPicPr>
            <a:picLocks noChangeAspect="1"/>
          </p:cNvPicPr>
          <p:nvPr/>
        </p:nvPicPr>
        <p:blipFill>
          <a:blip r:embed="rId3"/>
          <a:stretch>
            <a:fillRect/>
          </a:stretch>
        </p:blipFill>
        <p:spPr>
          <a:xfrm>
            <a:off x="1343809" y="1924551"/>
            <a:ext cx="8285182" cy="449314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Classifying claim-text data</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2800" dirty="0">
                <a:solidFill>
                  <a:schemeClr val="tx1"/>
                </a:solidFill>
              </a:rPr>
              <a:t>What data would they need to train the model?</a:t>
            </a:r>
          </a:p>
          <a:p>
            <a:pPr marL="0" indent="0">
              <a:buNone/>
            </a:pPr>
            <a:r>
              <a:rPr lang="en-US" sz="2400" dirty="0">
                <a:solidFill>
                  <a:schemeClr val="tx1"/>
                </a:solidFill>
                <a:latin typeface="+mn-lt"/>
              </a:rPr>
              <a:t>Contoso would need to have a certain amount of historical claim text and have it labeled as home or auto in order to train a model.</a:t>
            </a:r>
          </a:p>
          <a:p>
            <a:endParaRPr lang="en-US" sz="1600" dirty="0">
              <a:solidFill>
                <a:schemeClr val="tx1"/>
              </a:solidFill>
            </a:endParaRPr>
          </a:p>
          <a:p>
            <a:pPr marL="0" indent="0">
              <a:buNone/>
            </a:pPr>
            <a:r>
              <a:rPr lang="en-US" sz="2800" dirty="0">
                <a:solidFill>
                  <a:schemeClr val="tx1"/>
                </a:solidFill>
              </a:rPr>
              <a:t>Could they use a Deep Neural Networks (DNN) for this? </a:t>
            </a:r>
          </a:p>
          <a:p>
            <a:pPr marL="0" indent="0">
              <a:buNone/>
            </a:pPr>
            <a:r>
              <a:rPr lang="en-US" sz="2400" dirty="0">
                <a:solidFill>
                  <a:schemeClr val="tx1"/>
                </a:solidFill>
              </a:rPr>
              <a:t>Yes, they could build a DNN that performs classification against the document tensors (or vectors of word frequencies).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Classifying claim-text data</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pPr marL="0" indent="0">
              <a:buNone/>
            </a:pPr>
            <a:r>
              <a:rPr lang="en-US" sz="2800" dirty="0">
                <a:solidFill>
                  <a:schemeClr val="tx1"/>
                </a:solidFill>
              </a:rPr>
              <a:t>Would TFLearn provide a good starting point for them to work with DNN’s and TensorFlow?</a:t>
            </a:r>
          </a:p>
          <a:p>
            <a:r>
              <a:rPr lang="en-US" sz="2400" dirty="0">
                <a:solidFill>
                  <a:schemeClr val="tx1"/>
                </a:solidFill>
                <a:latin typeface="+mn-lt"/>
              </a:rPr>
              <a:t>Yes.</a:t>
            </a:r>
          </a:p>
          <a:p>
            <a:r>
              <a:rPr lang="en-US" sz="2400" dirty="0">
                <a:solidFill>
                  <a:schemeClr val="tx1"/>
                </a:solidFill>
                <a:latin typeface="+mn-lt"/>
              </a:rPr>
              <a:t>TensorFlow is a robust framework for performing machine learning, including building neural networks. </a:t>
            </a:r>
          </a:p>
          <a:p>
            <a:r>
              <a:rPr lang="en-US" sz="2400" dirty="0">
                <a:solidFill>
                  <a:schemeClr val="tx1"/>
                </a:solidFill>
                <a:latin typeface="+mn-lt"/>
              </a:rPr>
              <a:t>The TFLearn library builds upon TensorFlow and provides an easy-to-use and understand high-level API for implementing deep neural networks, complete with tutorials and examples. </a:t>
            </a:r>
          </a:p>
          <a:p>
            <a:r>
              <a:rPr lang="en-US" sz="2400" dirty="0">
                <a:solidFill>
                  <a:schemeClr val="tx1"/>
                </a:solidFill>
                <a:latin typeface="+mn-lt"/>
              </a:rPr>
              <a:t>Models built with TFLearn are TensorFlow models, so if they choose to move fully towards the lower level TensorFlow API’s they could do so without having to re-create the models.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classifying claim-</a:t>
            </a:r>
            <a:r>
              <a:rPr lang="en-US" sz="4900" dirty="0" err="1">
                <a:solidFill>
                  <a:schemeClr val="tx1"/>
                </a:solidFill>
              </a:rPr>
              <a:t>textdata</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pPr marL="0" indent="0">
              <a:buNone/>
            </a:pPr>
            <a:r>
              <a:rPr lang="en-US" sz="2800" dirty="0">
                <a:solidFill>
                  <a:schemeClr val="tx1"/>
                </a:solidFill>
              </a:rPr>
              <a:t>What would a very simple DNN that performs this classification look like? Sketch the graph of input nodes, hidden layer nodes, and output nodes.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4" name="Picture 3" descr="Input of terms (size of vocab) nodes point to hidden layers nodes, which point to output layer (binary classifier has two outputs) nodes: 1 (auto), and 0 (home)." title="Graph of input nodes, hidden layer nodes, and output nodes">
            <a:extLst>
              <a:ext uri="{FF2B5EF4-FFF2-40B4-BE49-F238E27FC236}">
                <a16:creationId xmlns:a16="http://schemas.microsoft.com/office/drawing/2014/main" id="{840B91B4-C6A9-4BBD-95C7-A8E0BD523D10}"/>
              </a:ext>
            </a:extLst>
          </p:cNvPr>
          <p:cNvPicPr/>
          <p:nvPr/>
        </p:nvPicPr>
        <p:blipFill>
          <a:blip r:embed="rId3"/>
          <a:stretch>
            <a:fillRect/>
          </a:stretch>
        </p:blipFill>
        <p:spPr>
          <a:xfrm>
            <a:off x="2391104" y="2546634"/>
            <a:ext cx="7409793" cy="3532516"/>
          </a:xfrm>
          <a:prstGeom prst="rect">
            <a:avLst/>
          </a:prstGeom>
          <a:ln>
            <a:solidFill>
              <a:schemeClr val="tx1">
                <a:lumMod val="60000"/>
                <a:lumOff val="40000"/>
              </a:schemeClr>
            </a:solidFill>
          </a:ln>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Classifying claim-text data</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pPr marL="0" indent="0">
              <a:buNone/>
            </a:pPr>
            <a:r>
              <a:rPr lang="en-US" sz="2800" dirty="0">
                <a:solidFill>
                  <a:schemeClr val="tx1"/>
                </a:solidFill>
              </a:rPr>
              <a:t>Psuedo code of network using TFLearn</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70926" y="2186672"/>
            <a:ext cx="8965324" cy="2484655"/>
          </a:xfrm>
          <a:prstGeom prst="rect">
            <a:avLst/>
          </a:prstGeom>
        </p:spPr>
        <p:txBody>
          <a:bodyPr wrap="square">
            <a:spAutoFit/>
          </a:bodyPr>
          <a:lstStyle/>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tflearn.input_data(shape=[None, …])</a:t>
            </a:r>
            <a:endParaRPr lang="en-US" sz="2400" dirty="0"/>
          </a:p>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tflearn.fully_connected(net, …)</a:t>
            </a:r>
            <a:endParaRPr lang="en-US" sz="2400" dirty="0"/>
          </a:p>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tflearn.fully_connected(net, …)</a:t>
            </a:r>
            <a:endParaRPr lang="en-US" sz="2400" dirty="0"/>
          </a:p>
          <a:p>
            <a:pPr marL="457200" marR="78105">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net = tflearn.fully_connected(net, 2, activation='softmax’)</a:t>
            </a:r>
            <a:endParaRPr lang="en-US" sz="2400" dirty="0"/>
          </a:p>
          <a:p>
            <a:r>
              <a:rPr lang="en-US" sz="2400" dirty="0">
                <a:latin typeface="Consolas" panose="020B0609020204030204" pitchFamily="49" charset="0"/>
                <a:ea typeface="Segoe UI" panose="020B0502040204020203" pitchFamily="34" charset="0"/>
                <a:cs typeface="Segoe UI" panose="020B0502040204020203" pitchFamily="34" charset="0"/>
              </a:rPr>
              <a:t>    net = tflearn.regression(net)</a:t>
            </a:r>
            <a:endParaRPr lang="en-US" sz="2400" dirty="0"/>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029069"/>
          </a:xfrm>
          <a:prstGeom prst="rect">
            <a:avLst/>
          </a:prstGeom>
          <a:noFill/>
        </p:spPr>
        <p:txBody>
          <a:bodyPr wrap="square" lIns="182880" tIns="146304" rIns="182880" bIns="146304" rtlCol="0">
            <a:spAutoFit/>
          </a:bodyPr>
          <a:lstStyle/>
          <a:p>
            <a:r>
              <a:rPr lang="en-US" sz="2000" dirty="0"/>
              <a:t>In this workshop, you will learn to combine both pre-built artificial intelligence (AI) (in the form of various Cognitive Services) with custom AI (in the form of services built and deployed with Azure Machine Learning services). You will learn to create intelligent solutions atop unstructured text data by designing and implementing a text analytics pipeline. You will also learn how to build a binary classifier using a simple neural network that can be used to classify the textual data. Also, you will learn how to deploy multiple kinds of predictive services using Azure Machine Learning and learn to integrate with the Computer Vision API and the Text Analytics API from Cognitive Services. </a:t>
            </a:r>
          </a:p>
          <a:p>
            <a:endParaRPr lang="en-US" dirty="0"/>
          </a:p>
          <a:p>
            <a:r>
              <a:rPr lang="en-US" dirty="0"/>
              <a:t>Along the way, you will get to consider the following technologies and services:</a:t>
            </a:r>
          </a:p>
          <a:p>
            <a:pPr marL="285750" lvl="0" indent="-285750">
              <a:buFont typeface="Arial" panose="020B0604020202020204" pitchFamily="34" charset="0"/>
              <a:buChar char="•"/>
            </a:pPr>
            <a:r>
              <a:rPr lang="en-US" dirty="0"/>
              <a:t>Azure Machine Learning services</a:t>
            </a:r>
          </a:p>
          <a:p>
            <a:pPr marL="285750" lvl="0" indent="-285750">
              <a:buFont typeface="Arial" panose="020B0604020202020204" pitchFamily="34" charset="0"/>
              <a:buChar char="•"/>
            </a:pPr>
            <a:r>
              <a:rPr lang="en-US" dirty="0"/>
              <a:t>Cognitive Services</a:t>
            </a:r>
          </a:p>
          <a:p>
            <a:pPr marL="285750" lvl="0" indent="-285750">
              <a:buFont typeface="Arial" panose="020B0604020202020204" pitchFamily="34" charset="0"/>
              <a:buChar char="•"/>
            </a:pPr>
            <a:r>
              <a:rPr lang="en-US" dirty="0"/>
              <a:t>Computer Vision API</a:t>
            </a:r>
          </a:p>
          <a:p>
            <a:pPr marL="285750" lvl="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a:t>TensorFlow (TF)</a:t>
            </a:r>
            <a:endParaRPr lang="en-US" sz="2400" dirty="0"/>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Classifying claim-text data</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pPr marL="0" indent="0">
              <a:buNone/>
            </a:pPr>
            <a:r>
              <a:rPr lang="en-US" sz="2800" dirty="0">
                <a:solidFill>
                  <a:schemeClr val="tx1"/>
                </a:solidFill>
              </a:rPr>
              <a:t>Psuedo code constructing DNN and fitting model to data using TFLearn</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a:p>
            <a:pPr marL="0" indent="0">
              <a:buNone/>
            </a:pPr>
            <a:r>
              <a:rPr lang="en-US" sz="2800" dirty="0" err="1">
                <a:solidFill>
                  <a:schemeClr val="tx1"/>
                </a:solidFill>
              </a:rPr>
              <a:t>Psuedo</a:t>
            </a:r>
            <a:r>
              <a:rPr lang="en-US" sz="2800" dirty="0">
                <a:solidFill>
                  <a:schemeClr val="tx1"/>
                </a:solidFill>
              </a:rPr>
              <a:t> code applying model for prediction using TFLearn and output</a:t>
            </a: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2249213" y="1938525"/>
            <a:ext cx="8965324" cy="843693"/>
          </a:xfrm>
          <a:prstGeom prst="rect">
            <a:avLst/>
          </a:prstGeom>
        </p:spPr>
        <p:txBody>
          <a:bodyPr wrap="square">
            <a:spAutoFit/>
          </a:bodyPr>
          <a:lstStyle/>
          <a:p>
            <a:pPr marR="78105">
              <a:lnSpc>
                <a:spcPct val="104000"/>
              </a:lnSpc>
              <a:spcAft>
                <a:spcPts val="200"/>
              </a:spcAft>
            </a:pPr>
            <a:r>
              <a:rPr lang="en-US" sz="2400" dirty="0">
                <a:latin typeface="Consolas" panose="020B0609020204030204" pitchFamily="49" charset="0"/>
                <a:cs typeface="Segoe UI" panose="020B0502040204020203" pitchFamily="34" charset="0"/>
              </a:rPr>
              <a:t>model = tflearn.DNN(net)</a:t>
            </a:r>
            <a:br>
              <a:rPr lang="en-US" sz="2400" dirty="0">
                <a:latin typeface="Consolas" panose="020B0609020204030204" pitchFamily="49" charset="0"/>
                <a:cs typeface="Segoe UI" panose="020B0502040204020203" pitchFamily="34" charset="0"/>
              </a:rPr>
            </a:br>
            <a:r>
              <a:rPr lang="en-US" sz="2400" dirty="0">
                <a:latin typeface="Consolas" panose="020B0609020204030204" pitchFamily="49" charset="0"/>
                <a:cs typeface="Segoe UI" panose="020B0502040204020203" pitchFamily="34" charset="0"/>
              </a:rPr>
              <a:t>model.fit(data, labels, …)</a:t>
            </a:r>
          </a:p>
        </p:txBody>
      </p:sp>
      <p:sp>
        <p:nvSpPr>
          <p:cNvPr id="4" name="Rectangle 3">
            <a:extLst>
              <a:ext uri="{FF2B5EF4-FFF2-40B4-BE49-F238E27FC236}">
                <a16:creationId xmlns:a16="http://schemas.microsoft.com/office/drawing/2014/main" id="{502AC8CA-5AED-4148-AF91-3632A2D3E80F}"/>
              </a:ext>
            </a:extLst>
          </p:cNvPr>
          <p:cNvSpPr/>
          <p:nvPr/>
        </p:nvSpPr>
        <p:spPr>
          <a:xfrm>
            <a:off x="2249213" y="3493892"/>
            <a:ext cx="8965324" cy="3102131"/>
          </a:xfrm>
          <a:prstGeom prst="rect">
            <a:avLst/>
          </a:prstGeom>
        </p:spPr>
        <p:txBody>
          <a:bodyPr wrap="square">
            <a:spAutoFit/>
          </a:bodyPr>
          <a:lstStyle/>
          <a:p>
            <a:pPr marR="78105" lvl="0">
              <a:lnSpc>
                <a:spcPct val="104000"/>
              </a:lnSpc>
              <a:spcBef>
                <a:spcPts val="0"/>
              </a:spcBef>
              <a:spcAft>
                <a:spcPts val="200"/>
              </a:spcAft>
            </a:pPr>
            <a:r>
              <a:rPr lang="en-US" sz="2400" dirty="0">
                <a:latin typeface="Consolas" panose="020B0609020204030204" pitchFamily="49" charset="0"/>
                <a:cs typeface="Segoe UI" panose="020B0502040204020203" pitchFamily="34" charset="0"/>
              </a:rPr>
              <a:t>test_claim = ['I crashed my car into a pole.’]</a:t>
            </a:r>
            <a:br>
              <a:rPr lang="en-US" sz="2400" dirty="0">
                <a:latin typeface="Consolas" panose="020B0609020204030204" pitchFamily="49" charset="0"/>
                <a:cs typeface="Segoe UI" panose="020B0502040204020203" pitchFamily="34" charset="0"/>
              </a:rPr>
            </a:br>
            <a:r>
              <a:rPr lang="en-US" sz="2400" dirty="0">
                <a:latin typeface="Consolas" panose="020B0609020204030204" pitchFamily="49" charset="0"/>
                <a:cs typeface="Segoe UI" panose="020B0502040204020203" pitchFamily="34" charset="0"/>
              </a:rPr>
              <a:t>test_claim = normalize_text(test_claim)</a:t>
            </a:r>
            <a:endParaRPr lang="en-US" sz="2400" dirty="0"/>
          </a:p>
          <a:p>
            <a:r>
              <a:rPr lang="en-US" sz="2400" dirty="0">
                <a:latin typeface="Consolas" panose="020B0609020204030204" pitchFamily="49" charset="0"/>
                <a:ea typeface="Segoe UI" panose="020B0502040204020203" pitchFamily="34" charset="0"/>
                <a:cs typeface="Segoe UI" panose="020B0502040204020203" pitchFamily="34" charset="0"/>
              </a:rPr>
              <a:t>test_claim = extract_features(test_claim)</a:t>
            </a:r>
            <a:br>
              <a:rPr lang="en-US" sz="2400" dirty="0">
                <a:latin typeface="Consolas" panose="020B0609020204030204" pitchFamily="49" charset="0"/>
                <a:ea typeface="Segoe UI" panose="020B0502040204020203" pitchFamily="34" charset="0"/>
                <a:cs typeface="Segoe UI" panose="020B0502040204020203" pitchFamily="34" charset="0"/>
              </a:rPr>
            </a:br>
            <a:r>
              <a:rPr lang="en-US" sz="2400" dirty="0">
                <a:latin typeface="Consolas" panose="020B0609020204030204" pitchFamily="49" charset="0"/>
                <a:ea typeface="Segoe UI" panose="020B0502040204020203" pitchFamily="34" charset="0"/>
                <a:cs typeface="Segoe UI" panose="020B0502040204020203" pitchFamily="34" charset="0"/>
              </a:rPr>
              <a:t>pred = model.predict(test_claim)</a:t>
            </a:r>
            <a:br>
              <a:rPr lang="en-US" sz="2400" dirty="0">
                <a:latin typeface="Consolas" panose="020B0609020204030204" pitchFamily="49" charset="0"/>
                <a:ea typeface="Segoe UI" panose="020B0502040204020203" pitchFamily="34" charset="0"/>
                <a:cs typeface="Segoe UI" panose="020B0502040204020203" pitchFamily="34" charset="0"/>
              </a:rPr>
            </a:br>
            <a:br>
              <a:rPr lang="en-US" sz="2400" dirty="0">
                <a:latin typeface="Consolas" panose="020B0609020204030204" pitchFamily="49" charset="0"/>
                <a:ea typeface="Segoe UI" panose="020B0502040204020203" pitchFamily="34" charset="0"/>
                <a:cs typeface="Segoe UI" panose="020B0502040204020203" pitchFamily="34" charset="0"/>
              </a:rPr>
            </a:br>
            <a:r>
              <a:rPr lang="en-US" sz="2400" dirty="0">
                <a:latin typeface="Consolas" panose="020B0609020204030204" pitchFamily="49" charset="0"/>
                <a:ea typeface="Segoe UI" panose="020B0502040204020203" pitchFamily="34" charset="0"/>
                <a:cs typeface="Segoe UI" panose="020B0502040204020203" pitchFamily="34" charset="0"/>
                <a:sym typeface="Wingdings" panose="05000000000000000000" pitchFamily="2" charset="2"/>
              </a:rPr>
              <a:t> </a:t>
            </a:r>
            <a:r>
              <a:rPr lang="en-US" sz="2400" dirty="0">
                <a:latin typeface="Consolas" panose="020B0609020204030204" pitchFamily="49" charset="0"/>
                <a:cs typeface="Segoe UI" panose="020B0502040204020203" pitchFamily="34" charset="0"/>
              </a:rPr>
              <a:t>array([ [0.22, 0.78] ]) </a:t>
            </a:r>
            <a:br>
              <a:rPr lang="en-US" sz="2400" dirty="0">
                <a:latin typeface="Consolas" panose="020B0609020204030204" pitchFamily="49" charset="0"/>
                <a:cs typeface="Segoe UI" panose="020B0502040204020203" pitchFamily="34" charset="0"/>
              </a:rPr>
            </a:br>
            <a:r>
              <a:rPr lang="en-US" sz="2400" dirty="0">
                <a:latin typeface="Consolas" panose="020B0609020204030204" pitchFamily="49" charset="0"/>
                <a:cs typeface="Segoe UI" panose="020B0502040204020203" pitchFamily="34" charset="0"/>
              </a:rPr>
              <a:t># predicts class 1 (column 1 of data)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Classifying claim-text data</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pPr marL="0" indent="0">
              <a:buNone/>
            </a:pPr>
            <a:r>
              <a:rPr lang="en-US" sz="2800" dirty="0"/>
              <a:t>Describe at a high level, how you would deploy this trained model so it is available as a web service that can be integrated with the rest of the solution. What Azure Service(s) would be involved?</a:t>
            </a:r>
          </a:p>
          <a:p>
            <a:pPr marL="0" indent="0">
              <a:buNone/>
            </a:pPr>
            <a:endParaRPr lang="en-US" sz="2800" dirty="0"/>
          </a:p>
          <a:p>
            <a:pPr marL="0" indent="0">
              <a:buNone/>
            </a:pPr>
            <a:r>
              <a:rPr lang="en-US" sz="2400" dirty="0">
                <a:solidFill>
                  <a:schemeClr val="tx1"/>
                </a:solidFill>
                <a:latin typeface="+mn-lt"/>
              </a:rPr>
              <a:t>The trained model is saved to a file. </a:t>
            </a:r>
          </a:p>
          <a:p>
            <a:r>
              <a:rPr lang="en-US" sz="2400" dirty="0">
                <a:solidFill>
                  <a:schemeClr val="tx1"/>
                </a:solidFill>
                <a:latin typeface="+mn-lt"/>
              </a:rPr>
              <a:t>This file is loaded by web service code that re-creates the DNN and loads the model weights. </a:t>
            </a:r>
          </a:p>
          <a:p>
            <a:r>
              <a:rPr lang="en-US" sz="2400" dirty="0">
                <a:solidFill>
                  <a:schemeClr val="tx1"/>
                </a:solidFill>
                <a:latin typeface="+mn-lt"/>
              </a:rPr>
              <a:t>The web service code can then run classifications using the model. </a:t>
            </a:r>
          </a:p>
          <a:p>
            <a:r>
              <a:rPr lang="en-US" sz="2400" dirty="0">
                <a:solidFill>
                  <a:schemeClr val="tx1"/>
                </a:solidFill>
                <a:latin typeface="+mn-lt"/>
              </a:rPr>
              <a:t>Any text provided to the web service for classification must still be processed by the normalize and extract_features routines as was done when training the model. </a:t>
            </a:r>
          </a:p>
          <a:p>
            <a:r>
              <a:rPr lang="en-US" sz="2400" dirty="0">
                <a:solidFill>
                  <a:schemeClr val="tx1"/>
                </a:solidFill>
                <a:latin typeface="+mn-lt"/>
              </a:rPr>
              <a:t>Deploy this service using Azure Machine Learning service. </a:t>
            </a:r>
          </a:p>
          <a:p>
            <a:r>
              <a:rPr lang="en-US" sz="2400" dirty="0">
                <a:solidFill>
                  <a:schemeClr val="tx1"/>
                </a:solidFill>
                <a:latin typeface="+mn-lt"/>
              </a:rPr>
              <a:t>This captures the web service in a container, deploy the container to Azure Container Service where it can be invoked by any REST client. </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Identifying free-text sentiment</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pPr marL="0" indent="0">
              <a:buNone/>
            </a:pPr>
            <a:r>
              <a:rPr lang="en-US" sz="2800" dirty="0"/>
              <a:t>How would you recommend Contoso identify the sentiment in the free-response text provided associated with a claim? Would this require you to build a custom AI model is there a pre-built AI service you could use?</a:t>
            </a:r>
          </a:p>
          <a:p>
            <a:r>
              <a:rPr lang="en-US" sz="2400" dirty="0">
                <a:latin typeface="+mn-lt"/>
              </a:rPr>
              <a:t>Use the Text Analytics API from Cognitive Services for scoring the sentiment of the claim text. </a:t>
            </a:r>
          </a:p>
          <a:p>
            <a:r>
              <a:rPr lang="en-US" sz="2400" dirty="0">
                <a:latin typeface="+mn-lt"/>
              </a:rPr>
              <a:t>By doing so, they would not have to build or train a custom model, nor have the requirement of having the data to do so.</a:t>
            </a:r>
            <a:br>
              <a:rPr lang="en-US" sz="2400" dirty="0">
                <a:latin typeface="+mn-lt"/>
              </a:rPr>
            </a:br>
            <a:br>
              <a:rPr lang="en-US" sz="2400" dirty="0">
                <a:solidFill>
                  <a:schemeClr val="tx1"/>
                </a:solidFill>
              </a:rPr>
            </a:br>
            <a:endParaRPr lang="en-US" sz="2400" dirty="0">
              <a:solidFill>
                <a:schemeClr val="tx1"/>
              </a:solidFill>
            </a:endParaRPr>
          </a:p>
          <a:p>
            <a:pPr marL="0" indent="0">
              <a:buNone/>
            </a:pPr>
            <a:r>
              <a:rPr lang="en-US" sz="2800" dirty="0"/>
              <a:t>For the solution you propose, what is the range of value of the sentiment score and how would you interpret that value? </a:t>
            </a:r>
          </a:p>
          <a:p>
            <a:r>
              <a:rPr lang="en-US" sz="2400" dirty="0">
                <a:latin typeface="+mn-lt"/>
              </a:rPr>
              <a:t>The Text Analytics API returns values in the range of 0 to 1. </a:t>
            </a:r>
          </a:p>
          <a:p>
            <a:r>
              <a:rPr lang="en-US" sz="2400" dirty="0">
                <a:latin typeface="+mn-lt"/>
              </a:rPr>
              <a:t>A value closer to 0 is interpreted as strongly negative sentiment, near 0.5 as neutral sentiment and closer to 1 as strongly positive sentiment.</a:t>
            </a:r>
            <a:endParaRPr lang="en-US" sz="2400" i="1" dirty="0">
              <a:latin typeface="+mn-lt"/>
            </a:endParaRPr>
          </a:p>
          <a:p>
            <a:pPr marL="0" indent="0">
              <a:spcAft>
                <a:spcPts val="882"/>
              </a:spcAft>
              <a:buNone/>
            </a:pP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Summarizing claim text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pPr marL="0" indent="0">
              <a:buNone/>
            </a:pPr>
            <a:r>
              <a:rPr lang="en-US" sz="2800" dirty="0"/>
              <a:t>Can they deploy a predictive web service to Azure Machine Learning services that does not utilize an external model (as in the case with gensim for summarization) or would support an unsupervised approach (such as clustering)?</a:t>
            </a:r>
          </a:p>
          <a:p>
            <a:r>
              <a:rPr lang="en-US" sz="2800" dirty="0">
                <a:latin typeface="+mn-lt"/>
              </a:rPr>
              <a:t>Azure Machine Learning services can be used to deploy web services that do not have a model. </a:t>
            </a:r>
          </a:p>
          <a:p>
            <a:r>
              <a:rPr lang="en-US" sz="2800" dirty="0">
                <a:latin typeface="+mn-lt"/>
              </a:rPr>
              <a:t>While the CLI used to perform the deployment requires a model argument, the argument can refer to any file, and it does not require the use of the file during the web service runtime. </a:t>
            </a:r>
          </a:p>
          <a:p>
            <a:r>
              <a:rPr lang="en-US" sz="2800" dirty="0">
                <a:latin typeface="+mn-lt"/>
              </a:rPr>
              <a:t>Therefore, Contoso could deploy a web service that uses gensim to perform summarization.</a:t>
            </a:r>
            <a:endParaRPr lang="en-US" sz="28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Captions, tags, and “reading” images</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812632"/>
            <a:ext cx="11653523" cy="5379312"/>
          </a:xfrm>
        </p:spPr>
        <p:txBody>
          <a:bodyPr>
            <a:noAutofit/>
          </a:bodyPr>
          <a:lstStyle/>
          <a:p>
            <a:pPr marL="0" indent="0">
              <a:buNone/>
            </a:pPr>
            <a:r>
              <a:rPr lang="en-US" sz="2800" dirty="0"/>
              <a:t>How would you recommend Contoso implement support for automatically creating captions and tagging the claim photos? </a:t>
            </a:r>
          </a:p>
          <a:p>
            <a:pPr marL="0" indent="0">
              <a:buNone/>
            </a:pPr>
            <a:r>
              <a:rPr lang="en-US" sz="2800" dirty="0">
                <a:latin typeface="+mn-lt"/>
              </a:rPr>
              <a:t>Contoso should use the analyze feature of the Computer Vision API from Cognitive Services.</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165586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Captions, tags, and “reading” images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36331" y="1729504"/>
            <a:ext cx="5490430" cy="5379312"/>
          </a:xfrm>
        </p:spPr>
        <p:txBody>
          <a:bodyPr>
            <a:noAutofit/>
          </a:bodyPr>
          <a:lstStyle/>
          <a:p>
            <a:pPr marL="0" indent="0">
              <a:buNone/>
            </a:pPr>
            <a:r>
              <a:rPr lang="en-US" sz="2800" dirty="0">
                <a:gradFill>
                  <a:gsLst>
                    <a:gs pos="1250">
                      <a:srgbClr val="FFFFFF"/>
                    </a:gs>
                    <a:gs pos="100000">
                      <a:srgbClr val="FFFFFF"/>
                    </a:gs>
                  </a:gsLst>
                  <a:lin ang="5400000" scaled="0"/>
                </a:gradFill>
              </a:rPr>
              <a:t>Describe the flow of processing of an image as input, to what value is returned by each component in your proposed solution for captioning and tagging images.</a:t>
            </a:r>
          </a:p>
          <a:p>
            <a:pPr marL="0" indent="0">
              <a:buNone/>
            </a:pPr>
            <a:endParaRPr lang="en-US" sz="2800" dirty="0">
              <a:gradFill>
                <a:gsLst>
                  <a:gs pos="1250">
                    <a:srgbClr val="FFFFFF"/>
                  </a:gs>
                  <a:gs pos="100000">
                    <a:srgbClr val="FFFFFF"/>
                  </a:gs>
                </a:gsLst>
                <a:lin ang="5400000" scaled="0"/>
              </a:gradFill>
            </a:endParaRPr>
          </a:p>
          <a:p>
            <a:r>
              <a:rPr lang="en-US" sz="2800" dirty="0">
                <a:gradFill>
                  <a:gsLst>
                    <a:gs pos="1250">
                      <a:srgbClr val="FFFFFF"/>
                    </a:gs>
                    <a:gs pos="100000">
                      <a:srgbClr val="FFFFFF"/>
                    </a:gs>
                  </a:gsLst>
                  <a:lin ang="5400000" scaled="0"/>
                </a:gradFill>
                <a:latin typeface="+mn-lt"/>
              </a:rPr>
              <a:t>Either the binary image data or a URL pointing to a publicly accessible image can be supplied</a:t>
            </a:r>
          </a:p>
          <a:p>
            <a:r>
              <a:rPr lang="en-US" sz="2800" dirty="0">
                <a:gradFill>
                  <a:gsLst>
                    <a:gs pos="1250">
                      <a:srgbClr val="FFFFFF"/>
                    </a:gs>
                    <a:gs pos="100000">
                      <a:srgbClr val="FFFFFF"/>
                    </a:gs>
                  </a:gsLst>
                  <a:lin ang="5400000" scaled="0"/>
                </a:gradFill>
                <a:latin typeface="+mn-lt"/>
              </a:rPr>
              <a:t>A JSON response document is returned.</a:t>
            </a:r>
            <a:endParaRPr lang="en-US" sz="28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5826761" y="1729504"/>
            <a:ext cx="6095999" cy="4381649"/>
          </a:xfrm>
          <a:prstGeom prst="rect">
            <a:avLst/>
          </a:prstGeom>
        </p:spPr>
        <p:txBody>
          <a:bodyPr wrap="square">
            <a:spAutoFit/>
          </a:bodyPr>
          <a:lstStyle/>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{'categories': [{'name': 'others_', 'score': 0.39453125},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{'name': 'trans_car', 'score': 0.44140625}],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'color': {'accentColor': '895D42',</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'dominantColorBackground':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'dominantColorForeground':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'dominantColors':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'isBwImg': False},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'description': </a:t>
            </a:r>
            <a:r>
              <a:rPr lang="en-US" sz="1200" dirty="0">
                <a:solidFill>
                  <a:srgbClr val="FFFF00"/>
                </a:solidFill>
                <a:latin typeface="Consolas" panose="020B0609020204030204" pitchFamily="49" charset="0"/>
                <a:cs typeface="Segoe UI" panose="020B0502040204020203" pitchFamily="34" charset="0"/>
              </a:rPr>
              <a:t>{'captions': [{'confidence': 0.9485308427051494,</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'text': 'a truck is parked on the side of a road'}</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a:t>
            </a:r>
            <a:r>
              <a:rPr lang="en-US" sz="1200" dirty="0">
                <a:solidFill>
                  <a:srgbClr val="FFFF00"/>
                </a:solidFill>
                <a:latin typeface="Consolas" panose="020B0609020204030204" pitchFamily="49" charset="0"/>
                <a:cs typeface="Segoe UI" panose="020B0502040204020203" pitchFamily="34" charset="0"/>
              </a:rPr>
              <a:t>'tags': ['outdoor',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'road',</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'truck',</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'car',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'traffic']</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'metadata': {'format': 'Jpeg', 'height': 1080, 'width': 1920},</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'requestId': '2236f0b9-044f-415f-b772-a9a4ce15728d',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'tags': [{'confidence': 0.9950141310691833, 'name': 'outdoor'},</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0.9936342239379883, 'name': 'road'},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0.981715738773346, 'name': 'truck'},</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0.749627411365509, 'name': 'transport'},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0.16133838891983032, 'name': 'trailer'}]}</a:t>
            </a:r>
            <a:endParaRPr lang="en-US" sz="1200" dirty="0">
              <a:effectLst/>
            </a:endParaRPr>
          </a:p>
        </p:txBody>
      </p:sp>
    </p:spTree>
    <p:extLst>
      <p:ext uri="{BB962C8B-B14F-4D97-AF65-F5344CB8AC3E}">
        <p14:creationId xmlns:p14="http://schemas.microsoft.com/office/powerpoint/2010/main" val="406624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Captions, tags, and “reading” images</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978886"/>
            <a:ext cx="11653523" cy="3798459"/>
          </a:xfrm>
        </p:spPr>
        <p:txBody>
          <a:bodyPr>
            <a:noAutofit/>
          </a:bodyPr>
          <a:lstStyle/>
          <a:p>
            <a:pPr marL="0" indent="0">
              <a:buNone/>
            </a:pPr>
            <a:r>
              <a:rPr lang="en-US" sz="2800" dirty="0"/>
              <a:t>How would you recommend Contoso implement support for “reading” any text that appears within an image, so that it could be searched later? Would this require you to build a custom AI model is there a pre-built AI service you could use?</a:t>
            </a:r>
          </a:p>
          <a:p>
            <a:pPr marL="0" indent="0">
              <a:buNone/>
            </a:pPr>
            <a:r>
              <a:rPr lang="en-US" sz="2800" dirty="0">
                <a:latin typeface="+mn-lt"/>
              </a:rPr>
              <a:t>Contoso could use the OCR feature of the Computer Vision API.</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226206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Captions, tags, and “reading” images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85576"/>
            <a:ext cx="5006953" cy="4546213"/>
          </a:xfrm>
        </p:spPr>
        <p:txBody>
          <a:bodyPr>
            <a:noAutofit/>
          </a:bodyPr>
          <a:lstStyle/>
          <a:p>
            <a:pPr marL="0" indent="0">
              <a:buNone/>
            </a:pPr>
            <a:r>
              <a:rPr lang="en-US" sz="2800" dirty="0">
                <a:gradFill>
                  <a:gsLst>
                    <a:gs pos="1250">
                      <a:srgbClr val="FFFFFF"/>
                    </a:gs>
                    <a:gs pos="100000">
                      <a:srgbClr val="FFFFFF"/>
                    </a:gs>
                  </a:gsLst>
                  <a:lin ang="5400000" scaled="0"/>
                </a:gradFill>
              </a:rPr>
              <a:t>Describe the flow of processing of an image as input, to what value returned by each component in your proposed solution for “reading” images.</a:t>
            </a:r>
          </a:p>
          <a:p>
            <a:r>
              <a:rPr lang="en-US" sz="2800" dirty="0">
                <a:gradFill>
                  <a:gsLst>
                    <a:gs pos="1250">
                      <a:srgbClr val="FFFFFF"/>
                    </a:gs>
                    <a:gs pos="100000">
                      <a:srgbClr val="FFFFFF"/>
                    </a:gs>
                  </a:gsLst>
                  <a:lin ang="5400000" scaled="0"/>
                </a:gradFill>
                <a:latin typeface="+mn-lt"/>
              </a:rPr>
              <a:t>Either the binary image data or a URL pointing to a publicly accessible image can be supplied</a:t>
            </a:r>
          </a:p>
          <a:p>
            <a:r>
              <a:rPr lang="en-US" sz="2800" dirty="0">
                <a:gradFill>
                  <a:gsLst>
                    <a:gs pos="1250">
                      <a:srgbClr val="FFFFFF"/>
                    </a:gs>
                    <a:gs pos="100000">
                      <a:srgbClr val="FFFFFF"/>
                    </a:gs>
                  </a:gsLst>
                  <a:lin ang="5400000" scaled="0"/>
                </a:gradFill>
                <a:latin typeface="+mn-lt"/>
              </a:rPr>
              <a:t>A JSON response document is returned.</a:t>
            </a:r>
            <a:endParaRPr lang="en-US" sz="28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4820219" y="2121216"/>
            <a:ext cx="7371781" cy="3368936"/>
          </a:xfrm>
          <a:prstGeom prst="rect">
            <a:avLst/>
          </a:prstGeom>
        </p:spPr>
        <p:txBody>
          <a:bodyPr wrap="square">
            <a:spAutoFit/>
          </a:bodyPr>
          <a:lstStyle/>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{'language': 'en',</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'orientation': 'Up',</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'regions': [{'boundingBox': '365,127,937,78',</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'lines': [{'boundingBox': '1028,127,274,49',</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'1028,141,184,35', </a:t>
            </a:r>
            <a:r>
              <a:rPr lang="en-US" sz="2000" dirty="0">
                <a:solidFill>
                  <a:srgbClr val="FFFF00"/>
                </a:solidFill>
                <a:latin typeface="Consolas" panose="020B0609020204030204" pitchFamily="49" charset="0"/>
                <a:cs typeface="Segoe UI" panose="020B0502040204020203" pitchFamily="34" charset="0"/>
              </a:rPr>
              <a:t>'text': 'POLICE'</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{'boundingBox': '365,171,318,34',</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'365,171,318,34', </a:t>
            </a:r>
            <a:r>
              <a:rPr lang="en-US" sz="2000" dirty="0">
                <a:solidFill>
                  <a:srgbClr val="FFFF00"/>
                </a:solidFill>
                <a:latin typeface="Consolas" panose="020B0609020204030204" pitchFamily="49" charset="0"/>
                <a:cs typeface="Segoe UI" panose="020B0502040204020203" pitchFamily="34" charset="0"/>
              </a:rPr>
              <a:t>'text': 'EMERGENCY'</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'textAngle': 0.0}</a:t>
            </a:r>
          </a:p>
        </p:txBody>
      </p:sp>
    </p:spTree>
    <p:extLst>
      <p:ext uri="{BB962C8B-B14F-4D97-AF65-F5344CB8AC3E}">
        <p14:creationId xmlns:p14="http://schemas.microsoft.com/office/powerpoint/2010/main" val="20809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 – Enabling search</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pPr marL="0" indent="0">
              <a:buNone/>
            </a:pPr>
            <a:r>
              <a:rPr lang="en-US" sz="2800" dirty="0"/>
              <a:t>What service would you recommend Contoso leverage to enable greater searchability over the claim data, inclusive of the new data fields created by your text processing and image processing components?</a:t>
            </a:r>
          </a:p>
          <a:p>
            <a:r>
              <a:rPr lang="en-US" sz="2400" dirty="0">
                <a:latin typeface="+mn-lt"/>
              </a:rPr>
              <a:t>Contoso should use Azure Search to create an Index for the claim data as it enters their system and augmented by the results of the text and image processing components.</a:t>
            </a:r>
            <a:br>
              <a:rPr lang="en-US" sz="2400" dirty="0">
                <a:latin typeface="+mn-lt"/>
              </a:rPr>
            </a:br>
            <a:br>
              <a:rPr lang="en-US" sz="2400" dirty="0"/>
            </a:br>
            <a:endParaRPr lang="en-US" sz="2400" dirty="0"/>
          </a:p>
          <a:p>
            <a:pPr marL="0" indent="0">
              <a:buNone/>
            </a:pPr>
            <a:r>
              <a:rPr lang="en-US" sz="2800" dirty="0"/>
              <a:t>Would they be able to keep their claims data in the existing database and layer in this search capability? If so, explain how.</a:t>
            </a:r>
          </a:p>
          <a:p>
            <a:r>
              <a:rPr lang="en-US" sz="2400" dirty="0">
                <a:latin typeface="+mn-lt"/>
              </a:rPr>
              <a:t>Yes, the data in the Azure Search index would augment the data already stored in their SQL Database. The data in the Azure Search index would tie back to the data in SQL Database via values used as the primary key in the SQL Database (such as the claim ID, image ID, attachment ID, etc.).</a:t>
            </a:r>
            <a:br>
              <a:rPr lang="en-US" sz="2400" dirty="0">
                <a:latin typeface="+mn-lt"/>
              </a:rPr>
            </a:br>
            <a:br>
              <a:rPr lang="en-US" sz="2400" dirty="0">
                <a:latin typeface="+mn-lt"/>
              </a:rPr>
            </a:br>
            <a:endParaRPr lang="en-US" sz="2400" dirty="0">
              <a:solidFill>
                <a:schemeClr val="tx1"/>
              </a:solidFill>
              <a:latin typeface="+mn-lt"/>
            </a:endParaRPr>
          </a:p>
        </p:txBody>
      </p:sp>
    </p:spTree>
    <p:extLst>
      <p:ext uri="{BB962C8B-B14F-4D97-AF65-F5344CB8AC3E}">
        <p14:creationId xmlns:p14="http://schemas.microsoft.com/office/powerpoint/2010/main" val="226699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2800" dirty="0"/>
              <a:t>We are skeptical about all the hype surrounding these “AI” solutions. It’s hard to know what is feasible versus what is pie-in-the-sky daydreaming and not possible with today’s technology and Azure.</a:t>
            </a:r>
          </a:p>
          <a:p>
            <a:pPr>
              <a:spcAft>
                <a:spcPts val="882"/>
              </a:spcAft>
            </a:pPr>
            <a:r>
              <a:rPr lang="en-US" sz="2400" dirty="0">
                <a:solidFill>
                  <a:schemeClr val="tx1"/>
                </a:solidFill>
                <a:latin typeface="+mn-lt"/>
              </a:rPr>
              <a:t>While it is true there is a lot of hype around AI, the ability to deploy solutions that use data, machine learning and deep learning to create an application with “AI” capabilities is real, and it is possible in Azure. </a:t>
            </a:r>
          </a:p>
          <a:p>
            <a:pPr>
              <a:spcAft>
                <a:spcPts val="882"/>
              </a:spcAft>
            </a:pPr>
            <a:r>
              <a:rPr lang="en-US" sz="2400" dirty="0">
                <a:solidFill>
                  <a:schemeClr val="tx1"/>
                </a:solidFill>
                <a:latin typeface="+mn-lt"/>
              </a:rPr>
              <a:t>Azure provides a wide range of services to address the needs of AI from pre-built AI capabilities in Cognitive Services to services that help you to build, train and deploy your custom AI capabilities using Azure Machine Learning and other services from the Microsoft AI stack.</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2800" dirty="0"/>
              <a:t>We know that are both pre-built AI and custom AI options. We are confused as to when to choose one over the other. </a:t>
            </a:r>
          </a:p>
          <a:p>
            <a:pPr>
              <a:spcAft>
                <a:spcPts val="882"/>
              </a:spcAft>
            </a:pPr>
            <a:r>
              <a:rPr lang="en-US" sz="2400" dirty="0">
                <a:solidFill>
                  <a:schemeClr val="tx1"/>
                </a:solidFill>
                <a:latin typeface="+mn-lt"/>
              </a:rPr>
              <a:t>You should consider pre-built AI options first, and only having ruled them out as not fitting your requirements should you then explore the custom AI options. </a:t>
            </a:r>
          </a:p>
          <a:p>
            <a:pPr>
              <a:spcAft>
                <a:spcPts val="882"/>
              </a:spcAft>
            </a:pPr>
            <a:r>
              <a:rPr lang="en-US" sz="2400" dirty="0">
                <a:solidFill>
                  <a:schemeClr val="tx1"/>
                </a:solidFill>
                <a:latin typeface="+mn-lt"/>
              </a:rPr>
              <a:t>The advantage of pre-built AI options like Cognitive Services is that the models they use under the covers do not need to be trained by you, and you do not need to have the data to train them as a pre-requisite.</a:t>
            </a: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2800" dirty="0"/>
              <a:t>We expect some part of our solution would require deep learning, do you have any prescriptive guidance on how we might choose between investing in learning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learning. </a:t>
            </a:r>
          </a:p>
          <a:p>
            <a:pPr>
              <a:spcAft>
                <a:spcPts val="882"/>
              </a:spcAft>
            </a:pPr>
            <a:r>
              <a:rPr lang="en-US" sz="2400" dirty="0">
                <a:solidFill>
                  <a:schemeClr val="tx1"/>
                </a:solidFill>
                <a:latin typeface="+mn-lt"/>
              </a:rPr>
              <a:t>At present, it appears that TensorFlow has a much larger community interest level which can be measured by the number of stars it has in its GitHub project (which is an order of magnitude larger than that of the Microsoft Cognitive Toolkit). </a:t>
            </a:r>
          </a:p>
          <a:p>
            <a:pPr>
              <a:spcAft>
                <a:spcPts val="882"/>
              </a:spcAft>
            </a:pPr>
            <a:r>
              <a:rPr lang="en-US" sz="2400" dirty="0">
                <a:solidFill>
                  <a:schemeClr val="tx1"/>
                </a:solidFill>
                <a:latin typeface="+mn-lt"/>
              </a:rPr>
              <a:t>The size of the community means that is likely you will more easily find help online for issues with TensorFlow versus the Microsoft Cognitive Toolkit, which may be a good reason to start with TensorFlow. </a:t>
            </a: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189177"/>
            <a:ext cx="7986865" cy="52381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products</a:t>
            </a:r>
            <a:r>
              <a:rPr lang="en-US" sz="2400" dirty="0">
                <a:latin typeface="+mn-lt"/>
              </a:rPr>
              <a:t>.</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focus</a:t>
            </a:r>
            <a:r>
              <a:rPr lang="en-US" sz="2400" dirty="0">
                <a:latin typeface="+mn-lt"/>
              </a:rPr>
              <a:t>.</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claim. </a:t>
            </a:r>
            <a:br>
              <a:rPr lang="en-US" sz="2400" dirty="0">
                <a:solidFill>
                  <a:schemeClr val="tx1"/>
                </a:solidFill>
                <a:latin typeface="+mn-lt"/>
              </a:rPr>
            </a:br>
            <a:endParaRPr lang="en-US" sz="2400" dirty="0">
              <a:solidFill>
                <a:schemeClr val="tx1"/>
              </a:solidFill>
              <a:latin typeface="+mn-lt"/>
            </a:endParaRPr>
          </a:p>
          <a:p>
            <a:r>
              <a:rPr lang="en-US" sz="2400" dirty="0">
                <a:solidFill>
                  <a:schemeClr val="tx1"/>
                </a:solidFill>
                <a:latin typeface="+mn-lt"/>
              </a:rPr>
              <a:t>Finding that it is difficult for agents to find particular claim artifacts when returning to a claim after a while.</a:t>
            </a:r>
            <a:br>
              <a:rPr lang="en-US" sz="2400" dirty="0">
                <a:solidFill>
                  <a:schemeClr val="tx1"/>
                </a:solidFill>
                <a:latin typeface="+mn-lt"/>
              </a:rPr>
            </a:br>
            <a:br>
              <a:rPr lang="en-US" sz="2400" dirty="0">
                <a:solidFill>
                  <a:schemeClr val="tx1"/>
                </a:solidFill>
                <a:latin typeface="+mn-lt"/>
              </a:rPr>
            </a:b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302076" cy="4990906"/>
          </a:xfrm>
        </p:spPr>
        <p:txBody>
          <a:bodyPr>
            <a:noAutofit/>
          </a:bodyPr>
          <a:lstStyle/>
          <a:p>
            <a:pPr marL="0" indent="0">
              <a:buNone/>
            </a:pPr>
            <a:r>
              <a:rPr lang="en-US" sz="3600" dirty="0"/>
              <a:t>Two sets of issues where they envision amplifying the capabilities of their agents with AI:</a:t>
            </a:r>
            <a:br>
              <a:rPr lang="en-US" sz="2800" dirty="0"/>
            </a:br>
            <a:endParaRPr lang="en-US" sz="2800" dirty="0"/>
          </a:p>
        </p:txBody>
      </p:sp>
      <p:pic>
        <p:nvPicPr>
          <p:cNvPr id="6" name="Graphic 5" descr="Camera icon" title="Camera icon">
            <a:extLst>
              <a:ext uri="{FF2B5EF4-FFF2-40B4-BE49-F238E27FC236}">
                <a16:creationId xmlns:a16="http://schemas.microsoft.com/office/drawing/2014/main" id="{CB31A0D8-66D0-4EA6-85BA-5BDB60A60FB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386" y="4625853"/>
            <a:ext cx="1486376" cy="1486376"/>
          </a:xfrm>
          <a:prstGeom prst="rect">
            <a:avLst/>
          </a:prstGeom>
        </p:spPr>
      </p:pic>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2858997" y="2425263"/>
            <a:ext cx="7434843"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latin typeface="+mn-lt"/>
              </a:rPr>
              <a:t>Processing free text responses:</a:t>
            </a:r>
          </a:p>
          <a:p>
            <a:pPr lvl="1"/>
            <a:r>
              <a:rPr lang="en-US" sz="2400" dirty="0"/>
              <a:t>Classifying claims as “home” or “auto”</a:t>
            </a:r>
          </a:p>
          <a:p>
            <a:pPr lvl="1"/>
            <a:r>
              <a:rPr lang="en-US" sz="2400" dirty="0"/>
              <a:t>Scoring claim sentiment</a:t>
            </a:r>
          </a:p>
          <a:p>
            <a:pPr lvl="1"/>
            <a:r>
              <a:rPr lang="en-US" sz="2400" dirty="0"/>
              <a:t>Summarize long claim text</a:t>
            </a:r>
            <a:br>
              <a:rPr lang="en-US" sz="2000" dirty="0"/>
            </a:br>
            <a:endParaRPr lang="en-US" sz="2000" dirty="0"/>
          </a:p>
          <a:p>
            <a:r>
              <a:rPr lang="en-US" sz="2800" dirty="0">
                <a:latin typeface="+mn-lt"/>
              </a:rPr>
              <a:t>Processing images for searchability:</a:t>
            </a:r>
          </a:p>
          <a:p>
            <a:pPr lvl="1"/>
            <a:r>
              <a:rPr lang="en-US" sz="2400" dirty="0"/>
              <a:t>Automatic captioning of image contents</a:t>
            </a:r>
          </a:p>
          <a:p>
            <a:pPr lvl="1"/>
            <a:r>
              <a:rPr lang="en-US" sz="2400" dirty="0"/>
              <a:t>Tagging of images</a:t>
            </a:r>
          </a:p>
          <a:p>
            <a:pPr lvl="1"/>
            <a:r>
              <a:rPr lang="en-US" sz="2400" dirty="0"/>
              <a:t>Extracting any text in the image</a:t>
            </a:r>
            <a:br>
              <a:rPr lang="en-US" sz="1232" dirty="0"/>
            </a:br>
            <a:br>
              <a:rPr lang="en-US" sz="1232" dirty="0">
                <a:solidFill>
                  <a:schemeClr val="tx1"/>
                </a:solidFill>
              </a:rPr>
            </a:br>
            <a:br>
              <a:rPr lang="en-US" sz="1232" dirty="0">
                <a:solidFill>
                  <a:schemeClr val="tx1"/>
                </a:solidFill>
              </a:rPr>
            </a:br>
            <a:endParaRPr lang="en-US" sz="1232" dirty="0">
              <a:solidFill>
                <a:schemeClr val="tx1"/>
              </a:solidFill>
            </a:endParaRPr>
          </a:p>
        </p:txBody>
      </p:sp>
      <p:pic>
        <p:nvPicPr>
          <p:cNvPr id="9" name="Graphic 8" descr="Document icon" title="Document icon">
            <a:extLst>
              <a:ext uri="{FF2B5EF4-FFF2-40B4-BE49-F238E27FC236}">
                <a16:creationId xmlns:a16="http://schemas.microsoft.com/office/drawing/2014/main" id="{3921AFBD-AD85-44C2-84BD-B02CA71ACC2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8542" y="2672136"/>
            <a:ext cx="1213946" cy="1213946"/>
          </a:xfrm>
          <a:prstGeom prst="rect">
            <a:avLst/>
          </a:prstGeom>
        </p:spPr>
      </p:pic>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lvl="0"/>
            <a:r>
              <a:rPr lang="en-US" sz="2400" dirty="0">
                <a:latin typeface="+mn-lt"/>
              </a:rPr>
              <a:t>We receive a lot of useful information in the free text responses, but because they can be long agents sometimes skip over them, miss important details or must spend too much time looking for a particular detail when returning to a claim. We aren’t certain this can be automated, but we would like to have a standardized process the identifies the key entities in a claim and pulls them out into a separate list that agents can more easily review and then click to view the entity in the context of the claim.  </a:t>
            </a:r>
            <a:br>
              <a:rPr lang="en-US" sz="2400" dirty="0">
                <a:latin typeface="+mn-lt"/>
              </a:rPr>
            </a:br>
            <a:endParaRPr lang="en-US" sz="2400" dirty="0">
              <a:latin typeface="+mn-lt"/>
            </a:endParaRPr>
          </a:p>
          <a:p>
            <a:pPr lvl="0"/>
            <a:r>
              <a:rPr lang="en-US" sz="2400" dirty="0">
                <a:latin typeface="+mn-lt"/>
              </a:rPr>
              <a:t>We need a solution that can “look” at a photo and give us a description of the content of the photo and tag the photo with keywords so agents can more easily find and refer to the photo later.</a:t>
            </a:r>
            <a:br>
              <a:rPr lang="en-US" sz="2400" dirty="0">
                <a:latin typeface="+mn-lt"/>
              </a:rPr>
            </a:br>
            <a:endParaRPr lang="en-US" sz="2400" dirty="0">
              <a:latin typeface="+mn-lt"/>
            </a:endParaRPr>
          </a:p>
          <a:p>
            <a:pPr lvl="0"/>
            <a:r>
              <a:rPr lang="en-US" sz="2400" dirty="0">
                <a:latin typeface="+mn-lt"/>
              </a:rPr>
              <a:t>We are looking to amplify the capabilities of our agents and improve their claims processing capabilities- not replace them. We want a solution that does the same.</a:t>
            </a:r>
          </a:p>
          <a:p>
            <a:pPr marL="0" indent="0">
              <a:spcAft>
                <a:spcPts val="882"/>
              </a:spcAft>
              <a:buNone/>
            </a:pPr>
            <a:endParaRPr lang="en-US" sz="24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is pie-in-the-sky daydreaming and not possible with today’s technology and Azure.</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know that are both pre-built AI and custom AI options. We are confused as to when to choose one over the other.  </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learning, do you have any prescriptive guidance on how we might choose between investing in learning and using TensorFlow or the Microsoft Cognitive Toolkit (CNTK)?</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a:extLst>
              <a:ext uri="{FF2B5EF4-FFF2-40B4-BE49-F238E27FC236}">
                <a16:creationId xmlns:a16="http://schemas.microsoft.com/office/drawing/2014/main" id="{E43A49DB-DDAF-42B6-B094-322A76587156}"/>
              </a:ext>
            </a:extLst>
          </p:cNvPr>
          <p:cNvPicPr/>
          <p:nvPr/>
        </p:nvPicPr>
        <p:blipFill>
          <a:blip r:embed="rId3">
            <a:extLst>
              <a:ext uri="{28A0092B-C50C-407E-A947-70E740481C1C}">
                <a14:useLocalDpi xmlns:a14="http://schemas.microsoft.com/office/drawing/2010/main" val="0"/>
              </a:ext>
            </a:extLst>
          </a:blip>
          <a:stretch>
            <a:fillRect/>
          </a:stretch>
        </p:blipFill>
        <p:spPr>
          <a:xfrm>
            <a:off x="1532539" y="1189176"/>
            <a:ext cx="9144000" cy="5191423"/>
          </a:xfrm>
          <a:prstGeom prst="rect">
            <a:avLst/>
          </a:prstGeom>
          <a:ln>
            <a:solidFill>
              <a:schemeClr val="tx1">
                <a:lumMod val="60000"/>
                <a:lumOff val="40000"/>
              </a:schemeClr>
            </a:solid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a:extLst>
              <a:ext uri="{FF2B5EF4-FFF2-40B4-BE49-F238E27FC236}">
                <a16:creationId xmlns:a16="http://schemas.microsoft.com/office/drawing/2014/main" id="{385CE7F5-6F0A-4F2D-B21B-7EE8AB45BD5C}"/>
              </a:ext>
            </a:extLst>
          </p:cNvPr>
          <p:cNvPicPr/>
          <p:nvPr/>
        </p:nvPicPr>
        <p:blipFill>
          <a:blip r:embed="rId3">
            <a:extLst>
              <a:ext uri="{28A0092B-C50C-407E-A947-70E740481C1C}">
                <a14:useLocalDpi xmlns:a14="http://schemas.microsoft.com/office/drawing/2010/main" val="0"/>
              </a:ext>
            </a:extLst>
          </a:blip>
          <a:stretch>
            <a:fillRect/>
          </a:stretch>
        </p:blipFill>
        <p:spPr>
          <a:xfrm>
            <a:off x="1509548" y="1124219"/>
            <a:ext cx="9172904" cy="5265600"/>
          </a:xfrm>
          <a:prstGeom prst="rect">
            <a:avLst/>
          </a:prstGeom>
          <a:ln>
            <a:solidFill>
              <a:schemeClr val="tx1">
                <a:lumMod val="60000"/>
                <a:lumOff val="40000"/>
              </a:schemeClr>
            </a:solidFill>
          </a:ln>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3283</Words>
  <Application>Microsoft Office PowerPoint</Application>
  <PresentationFormat>Widescreen</PresentationFormat>
  <Paragraphs>251</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 - continued </vt:lpstr>
      <vt:lpstr>Step 2: Design the solution</vt:lpstr>
      <vt:lpstr>Step 3: Present the solution</vt:lpstr>
      <vt:lpstr>Wrap-up</vt:lpstr>
      <vt:lpstr>Preferred target audience </vt:lpstr>
      <vt:lpstr>Preferred solution – High-level architecture </vt:lpstr>
      <vt:lpstr>Preferred solution – Classifying claim-text data </vt:lpstr>
      <vt:lpstr>Preferred solution – Classifying claim-text data</vt:lpstr>
      <vt:lpstr>Preferred solution – Classifying claim-text data</vt:lpstr>
      <vt:lpstr>Preferred solution – classifying claim-textdata </vt:lpstr>
      <vt:lpstr>Preferred solution – Classifying claim-text data </vt:lpstr>
      <vt:lpstr>Preferred solution – Classifying claim-text data</vt:lpstr>
      <vt:lpstr>Preferred solution – Classifying claim-text data </vt:lpstr>
      <vt:lpstr>Preferred solution – Identifying free-text sentiment</vt:lpstr>
      <vt:lpstr>Preferred solution – Summarizing claim text </vt:lpstr>
      <vt:lpstr>Preferred solution – Captions, tags, and “reading” images</vt:lpstr>
      <vt:lpstr>Preferred solution – Captions, tags, and “reading” images </vt:lpstr>
      <vt:lpstr>Preferred solution – Captions, tags, and “reading” images</vt:lpstr>
      <vt:lpstr>Preferred solution – Captions, tags, and “reading” images </vt:lpstr>
      <vt:lpstr>Preferred solution – Enabling search</vt:lpstr>
      <vt:lpstr>Preferred objections handling </vt:lpstr>
      <vt:lpstr>Preferred objections handling - continued </vt:lpstr>
      <vt:lpstr>Preferred objections handling - continued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2018-04-11T02:36:33Z</dcterms:created>
  <dcterms:modified xsi:type="dcterms:W3CDTF">2018-04-11T16:39:47Z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2018-04-11T02:40:55.4505044Z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