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6"/>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40" r:id="rId32"/>
    <p:sldId id="341" r:id="rId33"/>
    <p:sldId id="339"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B6"/>
    <a:srgbClr val="DAE3F3"/>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604" autoAdjust="0"/>
    <p:restoredTop sz="59729" autoAdjust="0"/>
  </p:normalViewPr>
  <p:slideViewPr>
    <p:cSldViewPr snapToGrid="0">
      <p:cViewPr varScale="1">
        <p:scale>
          <a:sx n="74" d="100"/>
          <a:sy n="74" d="100"/>
        </p:scale>
        <p:origin x="184" y="105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6/6/19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r>
              <a:rPr lang="en-US" sz="1200" b="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The models used for processing the claims text would be trained in Azure Databricks notebooks. These models could also then be directly deployed from Azure Databricks using the Azure Machine Learning Service Python SDK. Azure Functions would be used to coordinate the calls to the classifications and summary AI services, which would run as containerized web services in Azure Container Service, while the Text Analytics API could be invoked directly to provide a sentiment score for each claim text.</a:t>
            </a: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6/6/19 7:13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7475172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decision makers and technology decision 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3">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pic>
        <p:nvPicPr>
          <p:cNvPr id="4" name="Picture 3">
            <a:extLst>
              <a:ext uri="{FF2B5EF4-FFF2-40B4-BE49-F238E27FC236}">
                <a16:creationId xmlns:a16="http://schemas.microsoft.com/office/drawing/2014/main" id="{3AF682CB-71B7-144B-B00C-C6E80DA78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448" y="1819656"/>
            <a:ext cx="5440680" cy="483616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in order to train a model.</a:t>
            </a:r>
          </a:p>
          <a:p>
            <a:endParaRPr lang="en-US" sz="1600" dirty="0">
              <a:solidFill>
                <a:schemeClr val="tx1"/>
              </a:solidFill>
            </a:endParaRPr>
          </a:p>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build a DNN that performs classification against the document tensors (or vectors of word frequencies).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Keras</a:t>
            </a:r>
            <a:r>
              <a:rPr lang="en-US" sz="2800" dirty="0">
                <a:solidFill>
                  <a:schemeClr val="tx1"/>
                </a:solidFill>
              </a:rPr>
              <a:t> provide a good starting point for them to work with DNN’s and TensorFlow?</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a:t>
            </a:r>
            <a:r>
              <a:rPr lang="en-US" sz="2400" dirty="0" err="1">
                <a:solidFill>
                  <a:schemeClr val="tx1"/>
                </a:solidFill>
                <a:latin typeface="+mn-lt"/>
              </a:rPr>
              <a:t>Keras</a:t>
            </a:r>
            <a:r>
              <a:rPr lang="en-US" sz="2400" dirty="0">
                <a:solidFill>
                  <a:schemeClr val="tx1"/>
                </a:solidFill>
                <a:latin typeface="+mn-lt"/>
              </a:rPr>
              <a:t>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a:t>
            </a:r>
            <a:r>
              <a:rPr lang="en-US" sz="2400" dirty="0" err="1">
                <a:solidFill>
                  <a:schemeClr val="tx1"/>
                </a:solidFill>
                <a:latin typeface="+mn-lt"/>
              </a:rPr>
              <a:t>Keras</a:t>
            </a:r>
            <a:r>
              <a:rPr lang="en-US" sz="2400" dirty="0">
                <a:solidFill>
                  <a:schemeClr val="tx1"/>
                </a:solidFill>
                <a:latin typeface="+mn-lt"/>
              </a:rPr>
              <a:t> are TensorFlow models, so if they choose to move fully towards the lower 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3407229"/>
          </a:xfrm>
        </p:spPr>
        <p:txBody>
          <a:bodyPr>
            <a:noAutofit/>
          </a:bodyPr>
          <a:lstStyle/>
          <a:p>
            <a:pPr marL="0" indent="0">
              <a:buNone/>
            </a:pPr>
            <a:r>
              <a:rPr lang="en-US" sz="2800" dirty="0">
                <a:solidFill>
                  <a:schemeClr val="tx1"/>
                </a:solidFill>
              </a:rPr>
              <a:t>What would a very simple DNN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Sketch the graph of input nodes, hidden layer nodes, and output nodes.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4" name="Picture 3" descr="Input of terms (size of vocab) nodes point to hidden layers nodes, which point to output layer (binary classifier has two outputs) nodes: 1 (auto), and 0 (home)." title="Graph of input nodes, hidden layer nodes, and output nodes">
            <a:extLst>
              <a:ext uri="{FF2B5EF4-FFF2-40B4-BE49-F238E27FC236}">
                <a16:creationId xmlns:a16="http://schemas.microsoft.com/office/drawing/2014/main" id="{840B91B4-C6A9-4BBD-95C7-A8E0BD523D10}"/>
              </a:ext>
            </a:extLst>
          </p:cNvPr>
          <p:cNvPicPr/>
          <p:nvPr/>
        </p:nvPicPr>
        <p:blipFill>
          <a:blip r:embed="rId3"/>
          <a:stretch>
            <a:fillRect/>
          </a:stretch>
        </p:blipFill>
        <p:spPr>
          <a:xfrm>
            <a:off x="4591487" y="2405742"/>
            <a:ext cx="7409793" cy="3532516"/>
          </a:xfrm>
          <a:prstGeom prst="rect">
            <a:avLst/>
          </a:prstGeom>
          <a:ln>
            <a:solidFill>
              <a:schemeClr val="tx1">
                <a:lumMod val="60000"/>
                <a:lumOff val="40000"/>
              </a:schemeClr>
            </a:solidFill>
          </a:ln>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Keras</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err="1"/>
              <a:t>model.add</a:t>
            </a:r>
            <a:r>
              <a:rPr lang="en-US" sz="2400" dirty="0"/>
              <a:t>(Dense(..., </a:t>
            </a:r>
            <a:r>
              <a:rPr lang="en-US" sz="2400" dirty="0" err="1"/>
              <a:t>input_dim</a:t>
            </a:r>
            <a:r>
              <a:rPr lang="en-US" sz="2400" dirty="0"/>
              <a:t>=..., </a:t>
            </a:r>
            <a:r>
              <a:rPr lang="en-US" sz="2400" dirty="0" err="1"/>
              <a:t>kernel_regularizer</a:t>
            </a:r>
            <a:r>
              <a:rPr lang="en-US" sz="2400" dirty="0"/>
              <a:t>=...))</a:t>
            </a:r>
          </a:p>
          <a:p>
            <a:pPr marL="457200" marR="78105">
              <a:lnSpc>
                <a:spcPct val="104000"/>
              </a:lnSpc>
              <a:spcBef>
                <a:spcPts val="0"/>
              </a:spcBef>
              <a:spcAft>
                <a:spcPts val="200"/>
              </a:spcAft>
            </a:pPr>
            <a:r>
              <a:rPr lang="en-US" sz="2400" dirty="0" err="1"/>
              <a:t>model.add</a:t>
            </a:r>
            <a:r>
              <a:rPr lang="en-US" sz="2400" dirty="0"/>
              <a:t>(Activation('</a:t>
            </a:r>
            <a:r>
              <a:rPr lang="en-US" sz="2400" dirty="0" err="1"/>
              <a:t>relu</a:t>
            </a:r>
            <a:r>
              <a:rPr lang="en-US" sz="2400" dirty="0"/>
              <a:t>'))</a:t>
            </a:r>
          </a:p>
          <a:p>
            <a:pPr marL="457200" marR="78105">
              <a:lnSpc>
                <a:spcPct val="104000"/>
              </a:lnSpc>
              <a:spcBef>
                <a:spcPts val="0"/>
              </a:spcBef>
              <a:spcAft>
                <a:spcPts val="200"/>
              </a:spcAft>
            </a:pPr>
            <a:r>
              <a:rPr lang="en-US" sz="2400" dirty="0" err="1"/>
              <a:t>model.add</a:t>
            </a:r>
            <a:r>
              <a:rPr lang="en-US" sz="2400" dirty="0"/>
              <a:t>(Dense(2))</a:t>
            </a:r>
          </a:p>
          <a:p>
            <a:pPr marL="457200" marR="78105">
              <a:lnSpc>
                <a:spcPct val="104000"/>
              </a:lnSpc>
              <a:spcBef>
                <a:spcPts val="0"/>
              </a:spcBef>
              <a:spcAft>
                <a:spcPts val="200"/>
              </a:spcAft>
            </a:pPr>
            <a:r>
              <a:rPr lang="en-US" sz="2400" dirty="0" err="1"/>
              <a:t>model.add</a:t>
            </a:r>
            <a:r>
              <a:rPr lang="en-US" sz="2400" dirty="0"/>
              <a:t>(Activation('sigmoid'))</a:t>
            </a: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336846"/>
          </a:xfrm>
          <a:prstGeom prst="rect">
            <a:avLst/>
          </a:prstGeom>
          <a:noFill/>
        </p:spPr>
        <p:txBody>
          <a:bodyPr wrap="square" lIns="182880" tIns="146304" rIns="182880" bIns="146304" rtlCol="0">
            <a:spAutoFit/>
          </a:bodyPr>
          <a:lstStyle/>
          <a:p>
            <a:r>
              <a:rPr lang="en-US" dirty="0"/>
              <a:t>In this workshop, you will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also learn how to build a binary classifier using a simple neural network that can be used to classify the textual data. Also, you will learn how to deploy multiple kinds of predictive services using Azure Machine Learning and learn to integrate with the Computer Vision API and the Text Analytics API from Cognitive Services.</a:t>
            </a:r>
          </a:p>
          <a:p>
            <a:br>
              <a:rPr lang="en-US" dirty="0"/>
            </a:br>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Azure Notebooks</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Computer Vision API</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err="1"/>
              <a:t>Keras</a:t>
            </a:r>
            <a:endParaRPr lang="en-US" dirty="0"/>
          </a:p>
          <a:p>
            <a:pPr marL="285750" indent="-285750">
              <a:buFont typeface="Arial" panose="020B0604020202020204" pitchFamily="34" charset="0"/>
              <a:buChar char="•"/>
            </a:pPr>
            <a:r>
              <a:rPr lang="en-US" dirty="0"/>
              <a:t>TensorFlow</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2"/>
            <a:ext cx="11655840" cy="678608"/>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en-US" sz="2800" dirty="0">
                <a:solidFill>
                  <a:schemeClr val="tx1"/>
                </a:solidFill>
              </a:rPr>
              <a:t>Psuedo code to define the optimizer, loss function and fit the model to the vectorized data and the labels using </a:t>
            </a:r>
            <a:r>
              <a:rPr lang="en-US" sz="2800" dirty="0" err="1">
                <a:solidFill>
                  <a:schemeClr val="tx1"/>
                </a:solidFill>
              </a:rPr>
              <a:t>Keras</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a:t>
            </a:r>
            <a:r>
              <a:rPr lang="en-US" sz="2400" dirty="0" err="1">
                <a:cs typeface="Segoe UI" panose="020B0502040204020203" pitchFamily="34" charset="0"/>
              </a:rPr>
              <a:t>keras.optimizers.Adam</a:t>
            </a:r>
            <a:r>
              <a:rPr lang="en-US" sz="2400" dirty="0">
                <a:cs typeface="Segoe UI" panose="020B0502040204020203" pitchFamily="34" charset="0"/>
              </a:rPr>
              <a:t>(</a:t>
            </a:r>
            <a:r>
              <a:rPr lang="en-US" sz="2400" dirty="0" err="1">
                <a:cs typeface="Segoe UI" panose="020B0502040204020203" pitchFamily="34" charset="0"/>
              </a:rPr>
              <a:t>lr</a:t>
            </a:r>
            <a:r>
              <a:rPr lang="en-US" sz="2400" dirty="0">
                <a:cs typeface="Segoe UI" panose="020B0502040204020203" pitchFamily="34" charset="0"/>
              </a:rPr>
              <a:t>=...)</a:t>
            </a:r>
          </a:p>
          <a:p>
            <a:pPr marR="78105">
              <a:lnSpc>
                <a:spcPct val="104000"/>
              </a:lnSpc>
              <a:spcAft>
                <a:spcPts val="200"/>
              </a:spcAft>
            </a:pPr>
            <a:r>
              <a:rPr lang="en-US" sz="2400" dirty="0" err="1">
                <a:cs typeface="Segoe UI" panose="020B0502040204020203" pitchFamily="34" charset="0"/>
              </a:rPr>
              <a:t>model.compile</a:t>
            </a:r>
            <a:r>
              <a:rPr lang="en-US" sz="2400" dirty="0">
                <a:cs typeface="Segoe UI" panose="020B0502040204020203" pitchFamily="34" charset="0"/>
              </a:rPr>
              <a:t>(loss='</a:t>
            </a:r>
            <a:r>
              <a:rPr lang="en-US" sz="2400" dirty="0" err="1">
                <a:cs typeface="Segoe UI" panose="020B0502040204020203" pitchFamily="34" charset="0"/>
              </a:rPr>
              <a:t>binary_crossentropy</a:t>
            </a:r>
            <a:r>
              <a:rPr lang="en-US" sz="2400" dirty="0">
                <a:cs typeface="Segoe UI" panose="020B0502040204020203" pitchFamily="34" charset="0"/>
              </a:rPr>
              <a:t>', optimizer=opt, metrics=['accuracy'])</a:t>
            </a:r>
          </a:p>
          <a:p>
            <a:pPr marR="78105">
              <a:lnSpc>
                <a:spcPct val="104000"/>
              </a:lnSpc>
              <a:spcAft>
                <a:spcPts val="200"/>
              </a:spcAft>
            </a:pPr>
            <a:r>
              <a:rPr lang="en-US" sz="2400" dirty="0" err="1">
                <a:cs typeface="Segoe UI" panose="020B0502040204020203" pitchFamily="34" charset="0"/>
              </a:rPr>
              <a:t>model.fit</a:t>
            </a:r>
            <a:r>
              <a:rPr lang="en-US" sz="2400" dirty="0">
                <a:cs typeface="Segoe UI" panose="020B0502040204020203" pitchFamily="34" charset="0"/>
              </a:rPr>
              <a:t>(</a:t>
            </a:r>
            <a:r>
              <a:rPr lang="en-US" sz="2400" dirty="0" err="1">
                <a:cs typeface="Segoe UI" panose="020B0502040204020203" pitchFamily="34" charset="0"/>
              </a:rPr>
              <a:t>X_train</a:t>
            </a:r>
            <a:r>
              <a:rPr lang="en-US" sz="2400" dirty="0">
                <a:cs typeface="Segoe UI" panose="020B0502040204020203" pitchFamily="34" charset="0"/>
              </a:rPr>
              <a:t>, </a:t>
            </a:r>
            <a:r>
              <a:rPr lang="en-US" sz="2400" dirty="0" err="1">
                <a:cs typeface="Segoe UI" panose="020B0502040204020203" pitchFamily="34" charset="0"/>
              </a:rPr>
              <a:t>y_train</a:t>
            </a:r>
            <a:r>
              <a:rPr lang="en-US" sz="2400" dirty="0">
                <a:cs typeface="Segoe UI" panose="020B0502040204020203" pitchFamily="34" charset="0"/>
              </a:rPr>
              <a:t>, epochs=..., </a:t>
            </a:r>
            <a:r>
              <a:rPr lang="en-US" sz="2400" dirty="0" err="1">
                <a:cs typeface="Segoe UI" panose="020B0502040204020203" pitchFamily="34" charset="0"/>
              </a:rPr>
              <a:t>batch_size</a:t>
            </a:r>
            <a:r>
              <a:rPr lang="en-US" sz="2400" dirty="0">
                <a:cs typeface="Segoe UI" panose="020B0502040204020203" pitchFamily="34" charset="0"/>
              </a:rPr>
              <a:t>=..., </a:t>
            </a:r>
            <a:r>
              <a:rPr lang="en-US" sz="2400" dirty="0" err="1">
                <a:cs typeface="Segoe UI" panose="020B0502040204020203" pitchFamily="34" charset="0"/>
              </a:rPr>
              <a:t>validation_data</a:t>
            </a:r>
            <a:r>
              <a:rPr lang="en-US" sz="2400" dirty="0">
                <a:cs typeface="Segoe UI" panose="020B0502040204020203" pitchFamily="34" charset="0"/>
              </a:rPr>
              <a:t>=...)</a:t>
            </a:r>
          </a:p>
        </p:txBody>
      </p:sp>
      <p:sp>
        <p:nvSpPr>
          <p:cNvPr id="7" name="Content Placeholder 2"/>
          <p:cNvSpPr txBox="1">
            <a:spLocks/>
          </p:cNvSpPr>
          <p:nvPr/>
        </p:nvSpPr>
        <p:spPr>
          <a:xfrm>
            <a:off x="348693" y="399727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Keras</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2249213" y="4491693"/>
            <a:ext cx="8965324" cy="2363468"/>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cs typeface="Segoe UI" panose="020B0502040204020203" pitchFamily="34" charset="0"/>
              </a:rPr>
            </a:br>
            <a:r>
              <a:rPr lang="en-US" sz="2400" dirty="0">
                <a:cs typeface="Segoe UI" panose="020B0502040204020203" pitchFamily="34" charset="0"/>
              </a:rPr>
              <a:t>test_claim = normalize_text(test_claim)</a:t>
            </a:r>
            <a:endParaRPr lang="en-US" sz="2400" dirty="0"/>
          </a:p>
          <a:p>
            <a:r>
              <a:rPr lang="en-US" sz="2400" dirty="0">
                <a:ea typeface="Segoe UI" panose="020B0502040204020203" pitchFamily="34" charset="0"/>
                <a:cs typeface="Segoe UI" panose="020B0502040204020203" pitchFamily="34" charset="0"/>
              </a:rPr>
              <a:t>test_claim = extract_features(test_claim)</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a:t>
            </a:r>
            <a:r>
              <a:rPr lang="en-US" sz="2400" dirty="0" err="1">
                <a:ea typeface="Segoe UI" panose="020B0502040204020203" pitchFamily="34" charset="0"/>
                <a:cs typeface="Segoe UI" panose="020B0502040204020203" pitchFamily="34" charset="0"/>
              </a:rPr>
              <a:t>test_claim</a:t>
            </a:r>
            <a:r>
              <a:rPr lang="en-US" sz="2400" dirty="0">
                <a:ea typeface="Segoe UI" panose="020B0502040204020203" pitchFamily="34" charset="0"/>
                <a:cs typeface="Segoe UI" panose="020B0502040204020203" pitchFamily="34" charset="0"/>
              </a:rPr>
              <a:t>)</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(column 1 of data)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5379312"/>
          </a:xfrm>
        </p:spPr>
        <p:txBody>
          <a:bodyPr>
            <a:noAutofit/>
          </a:bodyPr>
          <a:lstStyle/>
          <a:p>
            <a:pPr marL="0" indent="0">
              <a:buNone/>
            </a:pPr>
            <a:r>
              <a:rPr lang="en-US" sz="2400" dirty="0"/>
              <a:t>Describe at a high level, how you would deploy this trained model so it is available as a web service that can be integrated with the rest of the solution. What Azure Service(s) would be involved?</a:t>
            </a:r>
          </a:p>
          <a:p>
            <a:pPr marL="0" indent="0">
              <a:buNone/>
            </a:pPr>
            <a:endParaRPr lang="en-US" sz="1800" dirty="0"/>
          </a:p>
          <a:p>
            <a:pPr marL="0" indent="0">
              <a:buNone/>
            </a:pPr>
            <a:r>
              <a:rPr lang="en-US" sz="2400" dirty="0">
                <a:solidFill>
                  <a:schemeClr val="tx1"/>
                </a:solidFill>
                <a:latin typeface="+mn-lt"/>
              </a:rPr>
              <a:t>The trained model is saved to a file. </a:t>
            </a:r>
            <a:br>
              <a:rPr lang="en-US" sz="2400" dirty="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This file is loaded by web service code that re-creates the DNN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Any text provided to the web service for classification must still be processed by the normalize and extract_features routines as was done when training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Identifying free-text sentiment</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t>How would you recommend Contoso identify the sentiment in the free-response text provided associated with a claim? Would this require you to build a custom AI model is there a pre-built AI service you could use?</a:t>
            </a:r>
            <a:br>
              <a:rPr lang="en-US" sz="2400" dirty="0">
                <a:latin typeface="+mn-lt"/>
              </a:rPr>
            </a:br>
            <a:endParaRPr lang="en-US" sz="1800" dirty="0">
              <a:latin typeface="+mn-lt"/>
            </a:endParaRPr>
          </a:p>
          <a:p>
            <a:r>
              <a:rPr lang="en-US" sz="2200" dirty="0">
                <a:latin typeface="+mn-lt"/>
              </a:rPr>
              <a:t>Use the Text Analytics API from Cognitive Services for scoring the sentiment of the claim text </a:t>
            </a:r>
          </a:p>
          <a:p>
            <a:r>
              <a:rPr lang="en-US" sz="2200" dirty="0">
                <a:latin typeface="+mn-lt"/>
              </a:rPr>
              <a:t>By doing so, they would not have to build or train a custom model, nor have the requirement of having the data to do so</a:t>
            </a:r>
            <a:br>
              <a:rPr lang="en-US" sz="2400" dirty="0">
                <a:latin typeface="+mn-lt"/>
              </a:rPr>
            </a:br>
            <a:endParaRPr lang="en-US" sz="2400" dirty="0">
              <a:solidFill>
                <a:schemeClr val="tx1"/>
              </a:solidFill>
            </a:endParaRPr>
          </a:p>
          <a:p>
            <a:pPr marL="0" indent="0">
              <a:buNone/>
            </a:pPr>
            <a:r>
              <a:rPr lang="en-US" sz="2400" dirty="0"/>
              <a:t>For the solution you propose, what is the range of value of the sentiment score and how would you interpret that value? </a:t>
            </a:r>
            <a:br>
              <a:rPr lang="en-US" sz="2400" dirty="0">
                <a:latin typeface="+mn-lt"/>
              </a:rPr>
            </a:br>
            <a:endParaRPr lang="en-US" sz="1800" dirty="0">
              <a:latin typeface="+mn-lt"/>
            </a:endParaRPr>
          </a:p>
          <a:p>
            <a:r>
              <a:rPr lang="en-US" sz="2200" dirty="0">
                <a:latin typeface="+mn-lt"/>
              </a:rPr>
              <a:t>The Text Analytics API returns values in the range of 0 to 1. </a:t>
            </a:r>
          </a:p>
          <a:p>
            <a:r>
              <a:rPr lang="en-US" sz="2200" dirty="0">
                <a:latin typeface="+mn-lt"/>
              </a:rPr>
              <a:t>A value closer to 0 is interpreted as strongly negative sentiment, near 0.5 as neutral sentiment and closer to 1 as strongly positive sentiment</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br>
              <a:rPr lang="en-US" sz="2800" dirty="0">
                <a:latin typeface="+mn-lt"/>
              </a:rPr>
            </a:br>
            <a:endParaRPr lang="en-US" sz="2800" dirty="0">
              <a:latin typeface="+mn-lt"/>
            </a:endParaRPr>
          </a:p>
          <a:p>
            <a:r>
              <a:rPr lang="en-US" sz="2400" dirty="0">
                <a:latin typeface="+mn-lt"/>
              </a:rPr>
              <a:t>Azure Machine Learning services can be used to deploy web services that do not have a model</a:t>
            </a:r>
          </a:p>
          <a:p>
            <a:r>
              <a:rPr lang="en-US" sz="2400" dirty="0">
                <a:latin typeface="+mn-lt"/>
              </a:rPr>
              <a:t>While the API used to perform the deployment requires a model argument, the argument can refer to any file, and it does not require the use of the file during the web service runtime</a:t>
            </a:r>
          </a:p>
          <a:p>
            <a:r>
              <a:rPr lang="en-US" sz="2400" dirty="0">
                <a:latin typeface="+mn-lt"/>
              </a:rPr>
              <a:t>Therefore, Contoso could deploy a web service that uses gensim to perform summarization</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1341576"/>
            <a:ext cx="11655840" cy="899665"/>
          </a:xfrm>
        </p:spPr>
        <p:txBody>
          <a:bodyPr>
            <a:normAutofit/>
          </a:body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4" name="Title 1"/>
          <p:cNvSpPr txBox="1">
            <a:spLocks/>
          </p:cNvSpPr>
          <p:nvPr/>
        </p:nvSpPr>
        <p:spPr>
          <a:xfrm>
            <a:off x="421640" y="441911"/>
            <a:ext cx="11655840" cy="899665"/>
          </a:xfrm>
          <a:prstGeom prst="rect">
            <a:avLst/>
          </a:prstGeom>
        </p:spPr>
        <p:txBody>
          <a:bodyPr vert="horz" wrap="square" lIns="146304" tIns="91440" rIns="146304" bIns="91440" rtlCol="0" anchor="t">
            <a:normAutofit fontScale="975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1640" y="2360984"/>
            <a:ext cx="10216609" cy="5379312"/>
          </a:xfrm>
        </p:spPr>
        <p:txBody>
          <a:bodyPr>
            <a:noAutofit/>
          </a:bodyPr>
          <a:lstStyle/>
          <a:p>
            <a:pPr marL="0" indent="0">
              <a:buNone/>
            </a:pPr>
            <a:r>
              <a:rPr lang="en-US" sz="2800" dirty="0"/>
              <a:t>How would you recommend Contoso implement support for automatically creating captions and tagging the claim photos? </a:t>
            </a:r>
            <a:br>
              <a:rPr lang="en-US" sz="2800" dirty="0">
                <a:latin typeface="+mn-lt"/>
              </a:rPr>
            </a:br>
            <a:endParaRPr lang="en-US" sz="2800" dirty="0">
              <a:latin typeface="+mn-lt"/>
            </a:endParaRPr>
          </a:p>
          <a:p>
            <a:r>
              <a:rPr lang="en-US" sz="2400" dirty="0">
                <a:latin typeface="+mn-lt"/>
              </a:rPr>
              <a:t>Contoso should use the analyze feature of the Computer Vision API from Cognitive Services</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7508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8651" y="2074746"/>
            <a:ext cx="5490430" cy="4943439"/>
          </a:xfrm>
        </p:spPr>
        <p:txBody>
          <a:bodyPr>
            <a:noAutofit/>
          </a:bodyPr>
          <a:lstStyle/>
          <a:p>
            <a:pPr marL="0" indent="0">
              <a:buNone/>
            </a:pPr>
            <a:r>
              <a:rPr lang="en-US" sz="2800" dirty="0">
                <a:gradFill>
                  <a:gsLst>
                    <a:gs pos="1250">
                      <a:srgbClr val="FFFFFF"/>
                    </a:gs>
                    <a:gs pos="100000">
                      <a:srgbClr val="FFFFFF"/>
                    </a:gs>
                  </a:gsLst>
                  <a:lin ang="5400000" scaled="0"/>
                </a:gradFill>
                <a:latin typeface="+mn-lt"/>
              </a:rPr>
              <a:t>Describe the flow of processing of an image as input, to what value is returned by each component in your proposed solution for captioning and tagging images.</a:t>
            </a:r>
          </a:p>
          <a:p>
            <a:pPr marL="0" indent="0">
              <a:buNone/>
            </a:pPr>
            <a:endParaRPr lang="en-US" sz="1800" dirty="0">
              <a:gradFill>
                <a:gsLst>
                  <a:gs pos="1250">
                    <a:srgbClr val="FFFFFF"/>
                  </a:gs>
                  <a:gs pos="100000">
                    <a:srgbClr val="FFFFFF"/>
                  </a:gs>
                </a:gsLst>
                <a:lin ang="5400000" scaled="0"/>
              </a:gradFill>
            </a:endParaRPr>
          </a:p>
          <a:p>
            <a:r>
              <a:rPr lang="en-US" sz="24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400" dirty="0">
                <a:gradFill>
                  <a:gsLst>
                    <a:gs pos="1250">
                      <a:srgbClr val="FFFFFF"/>
                    </a:gs>
                    <a:gs pos="100000">
                      <a:srgbClr val="FFFFFF"/>
                    </a:gs>
                  </a:gsLst>
                  <a:lin ang="5400000" scaled="0"/>
                </a:gradFill>
                <a:latin typeface="+mn-lt"/>
              </a:rPr>
            </a:br>
            <a:endParaRPr lang="en-US" sz="1800" dirty="0">
              <a:gradFill>
                <a:gsLst>
                  <a:gs pos="1250">
                    <a:srgbClr val="FFFFFF"/>
                  </a:gs>
                  <a:gs pos="100000">
                    <a:srgbClr val="FFFFFF"/>
                  </a:gs>
                </a:gsLst>
                <a:lin ang="5400000" scaled="0"/>
              </a:gradFill>
              <a:latin typeface="+mn-lt"/>
            </a:endParaRPr>
          </a:p>
          <a:p>
            <a:r>
              <a:rPr lang="en-US" sz="2400" dirty="0">
                <a:gradFill>
                  <a:gsLst>
                    <a:gs pos="1250">
                      <a:srgbClr val="FFFFFF"/>
                    </a:gs>
                    <a:gs pos="100000">
                      <a:srgbClr val="FFFFFF"/>
                    </a:gs>
                  </a:gsLst>
                  <a:lin ang="5400000" scaled="0"/>
                </a:gradFill>
                <a:latin typeface="+mn-lt"/>
              </a:rPr>
              <a:t>A JSON response document is returned</a:t>
            </a:r>
            <a:endParaRPr lang="en-US" sz="24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6921" y="1287148"/>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p>
          <a:p>
            <a:pPr marL="0" indent="0">
              <a:buNone/>
            </a:pPr>
            <a:endParaRPr lang="en-US" sz="2800" dirty="0">
              <a:latin typeface="+mn-lt"/>
            </a:endParaRPr>
          </a:p>
          <a:p>
            <a:r>
              <a:rPr lang="en-US" sz="2400" dirty="0">
                <a:latin typeface="+mn-lt"/>
              </a:rPr>
              <a:t>Contoso could use the OCR feature of the Computer Vision API</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59029"/>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en-US" sz="24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br>
              <a:rPr lang="en-US" sz="2400" dirty="0">
                <a:gradFill>
                  <a:gsLst>
                    <a:gs pos="1250">
                      <a:srgbClr val="FFFFFF"/>
                    </a:gs>
                    <a:gs pos="100000">
                      <a:srgbClr val="FFFFFF"/>
                    </a:gs>
                  </a:gsLst>
                  <a:lin ang="5400000" scaled="0"/>
                </a:gradFill>
                <a:latin typeface="+mn-lt"/>
              </a:rPr>
            </a:br>
            <a:endParaRPr lang="en-US" sz="24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200" dirty="0">
                <a:gradFill>
                  <a:gsLst>
                    <a:gs pos="1250">
                      <a:srgbClr val="FFFFFF"/>
                    </a:gs>
                    <a:gs pos="100000">
                      <a:srgbClr val="FFFFFF"/>
                    </a:gs>
                  </a:gsLst>
                  <a:lin ang="5400000" scaled="0"/>
                </a:gradFill>
                <a:latin typeface="+mn-lt"/>
              </a:rPr>
            </a:br>
            <a:endParaRPr lang="en-US" sz="22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A JSON response document is returned.</a:t>
            </a:r>
            <a:endParaRPr lang="en-US" sz="22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Enabling search</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en-US" sz="2400" dirty="0"/>
              <a:t>What service would you recommend Contoso use to enable greater searchability over the claim data, inclusive of the new data fields created by your text processing and image processing components?</a:t>
            </a:r>
            <a:br>
              <a:rPr lang="en-US" sz="2400" dirty="0">
                <a:latin typeface="+mn-lt"/>
              </a:rPr>
            </a:br>
            <a:endParaRPr lang="en-US" sz="1800" dirty="0">
              <a:latin typeface="+mn-lt"/>
            </a:endParaRPr>
          </a:p>
          <a:p>
            <a:r>
              <a:rPr lang="en-US" sz="2200" dirty="0">
                <a:latin typeface="+mn-lt"/>
              </a:rPr>
              <a:t>Contoso should use Azure Search to create an Index for the claim data as it enters their system, and augmented by the results of the text and image processing components</a:t>
            </a:r>
            <a:endParaRPr lang="en-US" sz="2400" dirty="0">
              <a:latin typeface="+mn-lt"/>
            </a:endParaRPr>
          </a:p>
          <a:p>
            <a:pPr marL="0" indent="0">
              <a:buNone/>
            </a:pPr>
            <a:endParaRPr lang="en-US" sz="1800" dirty="0">
              <a:latin typeface="+mn-lt"/>
            </a:endParaRPr>
          </a:p>
          <a:p>
            <a:pPr marL="0" indent="0">
              <a:buNone/>
            </a:pPr>
            <a:r>
              <a:rPr lang="en-US" sz="2400" dirty="0"/>
              <a:t>Would they be able to keep their claims data in the existing database and layer in this search capability? If so, explain how.</a:t>
            </a:r>
            <a:br>
              <a:rPr lang="en-US" sz="2400" dirty="0">
                <a:latin typeface="+mn-lt"/>
              </a:rPr>
            </a:br>
            <a:endParaRPr lang="en-US" sz="1800" dirty="0">
              <a:latin typeface="+mn-lt"/>
            </a:endParaRPr>
          </a:p>
          <a:p>
            <a:r>
              <a:rPr lang="en-US" sz="2200" dirty="0">
                <a:latin typeface="+mn-lt"/>
              </a:rPr>
              <a:t>Yes, the data in the Azure Search index would augment the data already stored in their SQL Database. The data in the Azure Search index would tie back to the data in SQL Database via values used as the primary key in the SQL Database (such as the claim ID, image ID, attachment ID, etc.).</a:t>
            </a:r>
            <a:br>
              <a:rPr lang="en-US" sz="2400" dirty="0">
                <a:latin typeface="+mn-lt"/>
              </a:rPr>
            </a:b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Azure Machine Learning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t>We know that are both pre-built AI and custom AI options. We are confused as to when to choose one over the other. </a:t>
            </a:r>
          </a:p>
          <a:p>
            <a:pPr>
              <a:spcAft>
                <a:spcPts val="882"/>
              </a:spcAft>
            </a:pPr>
            <a:r>
              <a:rPr lang="en-US" sz="2400" dirty="0">
                <a:solidFill>
                  <a:schemeClr val="tx1"/>
                </a:solidFill>
                <a:latin typeface="+mn-lt"/>
              </a:rPr>
              <a:t>You should consider pre-built AI options first, and only having ruled them out as not fitting your requirements should you then explore the custom AI options</a:t>
            </a: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pre-requisite</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learning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while</a:t>
            </a:r>
            <a:br>
              <a:rPr lang="en-US" sz="2400" dirty="0">
                <a:solidFill>
                  <a:schemeClr val="tx1"/>
                </a:solidFill>
                <a:latin typeface="+mn-lt"/>
              </a:rPr>
            </a:b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4990906"/>
          </a:xfrm>
        </p:spPr>
        <p:txBody>
          <a:bodyPr>
            <a:noAutofit/>
          </a:bodyPr>
          <a:lstStyle/>
          <a:p>
            <a:pPr marL="0" indent="0">
              <a:buNone/>
            </a:pPr>
            <a:r>
              <a:rPr lang="en-US" sz="3600" dirty="0"/>
              <a:t>Two sets of issues where they envision amplifying the capabilities of their agents with AI:</a:t>
            </a:r>
            <a:br>
              <a:rPr lang="en-US" sz="2800" dirty="0"/>
            </a:br>
            <a:endParaRPr lang="en-US" sz="2800" dirty="0"/>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 text responses:</a:t>
            </a:r>
          </a:p>
          <a:p>
            <a:pPr lvl="1"/>
            <a:r>
              <a:rPr lang="en-US" sz="2400" dirty="0"/>
              <a:t>Classifying claims as “home” or “auto”</a:t>
            </a:r>
          </a:p>
          <a:p>
            <a:pPr lvl="1"/>
            <a:r>
              <a:rPr lang="en-US" sz="2400" dirty="0"/>
              <a:t>Scoring claim sentiment</a:t>
            </a:r>
          </a:p>
          <a:p>
            <a:pPr lvl="1"/>
            <a:r>
              <a:rPr lang="en-US" sz="2400" dirty="0"/>
              <a:t>Summarize long claim text</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br>
              <a:rPr lang="en-US" sz="1232" dirty="0"/>
            </a:br>
            <a:br>
              <a:rPr lang="en-US" sz="1232" dirty="0">
                <a:solidFill>
                  <a:schemeClr val="tx1"/>
                </a:solidFill>
              </a:rPr>
            </a:br>
            <a:br>
              <a:rPr lang="en-US" sz="1232" dirty="0">
                <a:solidFill>
                  <a:schemeClr val="tx1"/>
                </a:solidFill>
              </a:rPr>
            </a:br>
            <a:endParaRPr lang="en-US" sz="1232" dirty="0">
              <a:solidFill>
                <a:schemeClr val="tx1"/>
              </a:solidFill>
            </a:endParaRPr>
          </a:p>
        </p:txBody>
      </p:sp>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386" y="4625853"/>
            <a:ext cx="1486376" cy="1486376"/>
          </a:xfrm>
          <a:prstGeom prst="rect">
            <a:avLst/>
          </a:prstGeom>
        </p:spPr>
      </p:pic>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8542" y="2672136"/>
            <a:ext cx="1213946" cy="121394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r>
              <a:rPr lang="en-US" sz="2400" dirty="0">
                <a:latin typeface="+mn-lt"/>
              </a:rPr>
              <a:t>We receive a lot of useful information in the free text responses, but because they can be long agents sometimes skip over them, miss important details or must spend too much time looking for a particular detail when returning to a claim. We aren’t certain this can be automated, but we would like to have a standardized process the identifies the key entities in a claim and pulls them out into a separate list that agents can more easily review and then click to view the entity in the context of the claim.  </a:t>
            </a:r>
            <a:br>
              <a:rPr lang="en-US" sz="2400" dirty="0">
                <a:latin typeface="+mn-lt"/>
              </a:rPr>
            </a:br>
            <a:endParaRPr lang="en-US" sz="2400" dirty="0">
              <a:latin typeface="+mn-lt"/>
            </a:endParaRPr>
          </a:p>
          <a:p>
            <a:pPr lvl="0"/>
            <a:r>
              <a:rPr lang="en-US" sz="2400" dirty="0">
                <a:latin typeface="+mn-lt"/>
              </a:rPr>
              <a:t>We need a solution that can “look” at a photo and give us a description of the content of the photo, and tag the photo with keywords so agents can more easily find and refer to the photo later</a:t>
            </a:r>
            <a:br>
              <a:rPr lang="en-US" sz="2400" dirty="0">
                <a:latin typeface="+mn-lt"/>
              </a:rPr>
            </a:br>
            <a:endParaRPr lang="en-US" sz="2400" dirty="0">
              <a:latin typeface="+mn-lt"/>
            </a:endParaRPr>
          </a:p>
          <a:p>
            <a:pPr lvl="0"/>
            <a:r>
              <a:rPr lang="en-US" sz="2400" dirty="0">
                <a:latin typeface="+mn-lt"/>
              </a:rPr>
              <a:t>We are looking to amplify the capabilities of our agents and improve their claims processing capabilities- not replace them. We want a solution that does the same.</a:t>
            </a:r>
          </a:p>
          <a:p>
            <a:pPr marL="0" indent="0">
              <a:spcAft>
                <a:spcPts val="882"/>
              </a:spcAft>
              <a:buNone/>
            </a:pP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We are confused as to when to choose one over the other.  </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learning and using TensorFlow or the Microsoft Cognitive Toolkit (CNTK)?</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2861</Words>
  <Application>Microsoft Macintosh PowerPoint</Application>
  <PresentationFormat>Widescreen</PresentationFormat>
  <Paragraphs>269</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vt:lpstr>
      <vt:lpstr>Preferred solution</vt:lpstr>
      <vt:lpstr>Preferred solution </vt:lpstr>
      <vt:lpstr>Preferred solution</vt:lpstr>
      <vt:lpstr>Preferred solution</vt:lpstr>
      <vt:lpstr>Captions, tags, and “reading” images</vt:lpstr>
      <vt:lpstr>Preferred solution </vt:lpstr>
      <vt:lpstr>Preferred solution</vt:lpstr>
      <vt:lpstr>Preferred solution </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2019-06-06T23:24:19Z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