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259" r:id="rId6"/>
    <p:sldId id="303" r:id="rId7"/>
    <p:sldId id="324" r:id="rId8"/>
    <p:sldId id="325" r:id="rId9"/>
    <p:sldId id="304" r:id="rId10"/>
    <p:sldId id="338" r:id="rId11"/>
    <p:sldId id="305" r:id="rId12"/>
    <p:sldId id="320" r:id="rId13"/>
    <p:sldId id="322" r:id="rId14"/>
    <p:sldId id="321" r:id="rId15"/>
    <p:sldId id="317" r:id="rId16"/>
    <p:sldId id="316" r:id="rId17"/>
    <p:sldId id="326" r:id="rId18"/>
    <p:sldId id="327" r:id="rId19"/>
    <p:sldId id="328" r:id="rId20"/>
    <p:sldId id="329" r:id="rId21"/>
    <p:sldId id="330" r:id="rId22"/>
    <p:sldId id="331" r:id="rId23"/>
    <p:sldId id="332" r:id="rId24"/>
    <p:sldId id="333" r:id="rId25"/>
    <p:sldId id="334" r:id="rId26"/>
    <p:sldId id="335" r:id="rId27"/>
    <p:sldId id="340" r:id="rId28"/>
    <p:sldId id="319" r:id="rId29"/>
    <p:sldId id="336" r:id="rId30"/>
    <p:sldId id="337" r:id="rId31"/>
    <p:sldId id="339" r:id="rId32"/>
    <p:sldId id="318" r:id="rId33"/>
    <p:sldId id="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73918" autoAdjust="0"/>
  </p:normalViewPr>
  <p:slideViewPr>
    <p:cSldViewPr snapToGrid="0">
      <p:cViewPr varScale="1">
        <p:scale>
          <a:sx n="114" d="100"/>
          <a:sy n="114" d="100"/>
        </p:scale>
        <p:origin x="2184" y="10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3/19/2019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solution begins with the payment transaction systems writing transactions to Azure Cosmos DB. Using the built-in change feed feature in Cosmos DB, the transactions can be read as a stream of incoming data within an Azure Databricks notebook, using the `azure-cosmosdb-spark` connector, and stored long-term within an Azure Databricks Delta table backed by Azure Data Lake Storage. The Delta tables efficiently manage inserts and updates (e.g., upserts) to the transaction data. Tables created in Databricks over this data can be accessed by business analysts using dashboards and reports in Power BI, by using Power BI's Spark connector. Alternately, semantic models can be stored in Azure Analysis Service to serve data to Power BI, eliminating the need to keep a dedicated Databricks cluster running for reporting.</a:t>
            </a:r>
          </a:p>
          <a:p>
            <a:r>
              <a:rPr lang="en-US" sz="1200" b="0" kern="1200" dirty="0">
                <a:solidFill>
                  <a:schemeClr val="tx1"/>
                </a:solidFill>
                <a:effectLst/>
                <a:latin typeface="+mn-lt"/>
                <a:ea typeface="+mn-ea"/>
                <a:cs typeface="+mn-cs"/>
              </a:rPr>
              <a:t>Data scientists and engineers can create their own reports against Databricks tables, using Azure Databricks notebooks.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Azure Databricks also supports training and validating the machine learning model, using historical data stored in Azure Data Lake Storage. The model can be periodically re-trained using the data stored in Delta tables or other historical tables. The Azure Machine Learning service is used to deploy the trained model as a real-time scoring web service running on a highly available Azure Kubernetes Service cluster (AKS cluster). The trained model is also used in scheduled offline scoring through Databricks jobs, and the "suspicious activity" output is stored in Azure Cosmos DB so it is globally available in regions closest to Woodgrove Bank's customers through their web applications.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Finally, Azure Key Vault is used to securely store secrets, such as account keys and connection strings, and serves as a backing for Azure Databricks secret scopes.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Which data storage service would you recommend for storing the suspicious transactions? Remember, Woodgrove Bank wants to minimize access latency for their global customers. Be specific about how data is replicated.</a:t>
            </a:r>
          </a:p>
          <a:p>
            <a:pPr marL="0" indent="0">
              <a:buFontTx/>
              <a:buNone/>
            </a:pPr>
            <a:r>
              <a:rPr lang="en-US" sz="1200" b="0" i="0" kern="1200" dirty="0">
                <a:solidFill>
                  <a:schemeClr val="tx1"/>
                </a:solidFill>
                <a:effectLst/>
                <a:latin typeface="+mn-lt"/>
                <a:ea typeface="+mn-ea"/>
                <a:cs typeface="+mn-cs"/>
              </a:rPr>
              <a:t>- Cosmos DB is well-suited for delivering large amounts of data in a fast and reliable way through data centers around the world. It supports multiple models (documents, graphs, key-value, column-family) without requiring schemas, which provides the flexibility of choice and changing data feature requirements. In addition, there is a connector available for reading and writing to Cosmos DB from Spark clusters, like those in Azure Databricks, making it a good candidate for both data ingest and as a data serving layer. Be sure to select a partition key that provides even distribution of storage and throughput, which also impacts scalability.</a:t>
            </a:r>
          </a:p>
          <a:p>
            <a:pPr marL="0" indent="0">
              <a:buFontTx/>
              <a:buNone/>
            </a:pPr>
            <a:r>
              <a:rPr lang="en-US" sz="1200" b="1" i="0" kern="1200" dirty="0">
                <a:solidFill>
                  <a:schemeClr val="tx1"/>
                </a:solidFill>
                <a:effectLst/>
                <a:latin typeface="+mn-lt"/>
                <a:ea typeface="+mn-ea"/>
                <a:cs typeface="+mn-cs"/>
              </a:rPr>
              <a:t>How does your chosen service handle scaling to meet varying levels of demand across different regions? Can you set specific capacity for specific regions?</a:t>
            </a:r>
          </a:p>
          <a:p>
            <a:pPr marL="0" indent="0">
              <a:buFontTx/>
              <a:buNone/>
            </a:pPr>
            <a:r>
              <a:rPr lang="en-US" sz="1200" b="0" i="0" kern="1200" dirty="0">
                <a:solidFill>
                  <a:schemeClr val="tx1"/>
                </a:solidFill>
                <a:effectLst/>
                <a:latin typeface="+mn-lt"/>
                <a:ea typeface="+mn-ea"/>
                <a:cs typeface="+mn-cs"/>
              </a:rPr>
              <a:t>- Cosmos DB throughput represented as request units/second (RUs). You can quickly and easily add/remove regions without impacting your apps. Scale to millions/requests per second. You cannot selectively assign different Rus to a specific region. Rus are provisioned for a container (database) for all associated regions.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Distributed databases that replicate data to multiple locations have some potential delay between when you write a record and when that record is available for reading. What options does your chosen service have to ensure the data is not "stale" when read? Are there any tradeoffs between reducing the window between writes, and if so, how do they apply to Woodgrove Bank's situation?</a:t>
            </a:r>
          </a:p>
          <a:p>
            <a:pPr lvl="0"/>
            <a:r>
              <a:rPr lang="en-US" sz="1200" b="0" i="0" kern="1200" dirty="0">
                <a:solidFill>
                  <a:schemeClr val="tx1"/>
                </a:solidFill>
                <a:effectLst/>
                <a:latin typeface="+mn-lt"/>
                <a:ea typeface="+mn-ea"/>
                <a:cs typeface="+mn-cs"/>
              </a:rPr>
              <a:t>- Cosmos DB offers 5 different consistency levels (strong, bounded staleness, session, consistent prefix, and eventual). There are tradeoffs between read consistency, availability, latency, and throughput with these levels. Session is the default, and it along with consistent prefix and eventual consistency provide roughly 2x read throughput compared to the stronger levels. Woodgrove can use session consistency level for offline storage of suspicious activity, as it is very heavy on reads with seldom writes.</a:t>
            </a:r>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017964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What are your recommended options for ingesting payment transaction events as they occur in a scalable way that can be easily processed while maintaining event order with no data loss?</a:t>
            </a:r>
          </a:p>
          <a:p>
            <a:pPr lvl="0"/>
            <a:r>
              <a:rPr lang="en-US" sz="1200" b="0" i="0" kern="1200" dirty="0">
                <a:solidFill>
                  <a:schemeClr val="tx1"/>
                </a:solidFill>
                <a:effectLst/>
                <a:latin typeface="+mn-lt"/>
                <a:ea typeface="+mn-ea"/>
                <a:cs typeface="+mn-cs"/>
              </a:rPr>
              <a:t>- There are a couple of options in Azure for ingesting real-time streaming payment transactions. Which one you choose will depend on various factors, including the rate of flow (how many transactions/second), data source and compatibility, level of effort to implement, and long-term storage needs.</a:t>
            </a:r>
          </a:p>
          <a:p>
            <a:r>
              <a:rPr lang="en-US" sz="1200" b="1" i="0" kern="1200" dirty="0">
                <a:solidFill>
                  <a:schemeClr val="tx1"/>
                </a:solidFill>
                <a:effectLst/>
                <a:latin typeface="+mn-lt"/>
                <a:ea typeface="+mn-ea"/>
                <a:cs typeface="+mn-cs"/>
              </a:rPr>
              <a:t>Event Hubs</a:t>
            </a:r>
            <a:r>
              <a:rPr lang="en-US" sz="1200" b="0" i="0" kern="1200" dirty="0">
                <a:solidFill>
                  <a:schemeClr val="tx1"/>
                </a:solidFill>
                <a:effectLst/>
                <a:latin typeface="+mn-lt"/>
                <a:ea typeface="+mn-ea"/>
                <a:cs typeface="+mn-cs"/>
              </a:rPr>
              <a:t> is a Big Data streaming platform and event ingestion service, capable of ingesting millions of events per second. It supports multiple consumers (event processors) and is automatically scalable. Event Hubs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Highly scalable to process millions of events per second. Use the Auto-inflate feature to automatically scale the number of throughput units to meet usage needs.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an optional Apache Kafka endpoint, allowing for event processing from existing Kafka-based applications. This also allows for simple integration with Apache Spark clusters, such as those hosted in Azure Databricks.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Simultaneously supports real-time and batch processing through Event Hubs Capture. This feature allows one to easily capture and store all events in their raw form to either Azure Blob storage or Azure Data Lake Store for long-term retention and micro-batch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(systems sending payment transaction data) can publish events using HTTPS, AMQP 1.0, or Apache Kafka 1.0 and above.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consumers can process streams using .NET, Java, Python, Go, or Node.js.</a:t>
            </a:r>
          </a:p>
          <a:p>
            <a:r>
              <a:rPr lang="en-US" sz="1200" b="1" i="0" kern="1200" dirty="0">
                <a:solidFill>
                  <a:schemeClr val="tx1"/>
                </a:solidFill>
                <a:effectLst/>
                <a:latin typeface="+mn-lt"/>
                <a:ea typeface="+mn-ea"/>
                <a:cs typeface="+mn-cs"/>
              </a:rPr>
              <a:t>Azure Cosmos DB change feed</a:t>
            </a:r>
            <a:r>
              <a:rPr lang="en-US" sz="1200" b="0" i="0" kern="1200" dirty="0">
                <a:solidFill>
                  <a:schemeClr val="tx1"/>
                </a:solidFill>
                <a:effectLst/>
                <a:latin typeface="+mn-lt"/>
                <a:ea typeface="+mn-ea"/>
                <a:cs typeface="+mn-cs"/>
              </a:rPr>
              <a:t> outputs a sorted list of documents that were changed in the order in which they were modified or inserted. Like Event Hubs, the change feed output can be distributed across one or more consumers for parallel processing. Azure Cosmos DB change feed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highly scalable, and is already being used to store pre-scored fraud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 Apache Spark connector is available, allowing Azure Databricks clusters to directly access the change feed with very little code.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with change feed enabled acts as both a raw data store for batch processing and stream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can publish events to Cosmos DB using .NET, Java, Node.js, and Python, using a number of APIs, such as SQL, Cassandra, MongoDB, Gremlin, and Azure Table Storage. However, please note that the change feed feature can only be used by the SQL and Gremlin APIs. Woodgrove will be using the SQL API, so they will be able to use the change feed feature.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globally accessible across many Azure regions, bringing it closer to distributed event publishers and consumers.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 multi-region Azure Cosmos account, if a write-region fails over, change feed will work across the manual failover operation and it will be contiguous.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decision point for using Cosmos DB for ingestion, is that it offers flexible message retention through its time-to-live (TTL) settings. This value can be set at the container level by applying a TTL value for all documents within, or on individual messages as they are sent. This optimization helps save in storage costs by automatically expiring (deleting) the documents after the specified period of time. For instance, you can set the TTL to 60 days to allow Woodgrove Bank to keep the streaming data available for that amount of time so they can reprocess in Azure Databricks, or query the raw data within the collection as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Event Hubs has a similar feature called message retention. You can set the value between one and seven days, or a maximum of four weeks if you contact Microsoft support. Setting the TTL for documents saved to Cosmos DB individually for any length of time desired (even beyond 7 days) is an advantage Cosmos DB has over Event Hubs when used for ingesting streaming data.</a:t>
            </a:r>
          </a:p>
          <a:p>
            <a:pPr lvl="0"/>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26400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Of the ingest options you identified previously, which would you recommend for the scenario?</a:t>
            </a:r>
          </a:p>
          <a:p>
            <a:r>
              <a:rPr lang="en-US" sz="1200" b="0" i="0" kern="1200" dirty="0">
                <a:solidFill>
                  <a:schemeClr val="tx1"/>
                </a:solidFill>
                <a:effectLst/>
                <a:latin typeface="+mn-lt"/>
                <a:ea typeface="+mn-ea"/>
                <a:cs typeface="+mn-cs"/>
              </a:rPr>
              <a:t>- Both services are certainly capable of acting as the ingestion service. They both support a high rate of flow, and both have options for long-term storage needs. However, Event Hubs requires an extra step for long-term storage, which is handled through Event Hubs Capture, whereas Cosmos DB already acts as this storage for raw data. Level of effort to implement tilts the scale toward Cosmos DB since transactional data is already being written to a database, those payment processors can be updated to also write to Cosmos DB or switch over to Cosmos entirely if it makes sense. Event Hubs requires adding an event service to their architecture and learning how to use it from their current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Apart from addressing the primary decision factors above, another strong consideration for choosing Cosmos DB is the issue of data sovereignty. Since Woodgrove Bank has customers around the world, some countries in which they operate may not allow data to be written and stored in a different country. Since Cosmos DB makes it easy to distribute data on a global scale, it may be required to have separate collections per region to meet regulatory requirements. This limitation can be worked around with Event Hubs, but the level of effort to do so may not be worth it in the long run. In this case, we will recommend Azure Cosmos DB for ingest.</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322909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Woodgrove Bank indicated that they would like a unified way to process both streaming data and batch data on a platform that can also support their data science, data engineering, and development needs. Which platform would you recommend, and why?</a:t>
            </a:r>
          </a:p>
          <a:p>
            <a:pPr lvl="0"/>
            <a:r>
              <a:rPr lang="en-US" sz="1200" b="0" i="0" kern="1200" dirty="0">
                <a:solidFill>
                  <a:schemeClr val="tx1"/>
                </a:solidFill>
                <a:effectLst/>
                <a:latin typeface="+mn-lt"/>
                <a:ea typeface="+mn-ea"/>
                <a:cs typeface="+mn-cs"/>
              </a:rPr>
              <a:t>- Recommended platform is Azure Databricks. Built on Apache Spark and provides unified way of working with big data, whether you process it real-time as it arrives or in batches, Apache Spark provides a fast and capable engine that also supports data science processes, like machine learning and advanced analytics. Built as a joint effort by the team that started Apache Spark and Microsoft, Azure Databricks provides data science and engineering teams with a single platform for Big Data processing and Machine Learning.</a:t>
            </a:r>
          </a:p>
          <a:p>
            <a:pPr lvl="0"/>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a lot of features Azure Databricks offers over top of standard Spark installations. The key features that make this a good choice for Woodgrove Bank are: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Active Directory for single sign-on and RBAC in certain scenarios.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collaborative features such as the workspace that contains both private and shared folders, integrated change tracking of notebooks and integration with git source control systems like GitHub, and granular user and role-based permissions.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is possible to start and stop clusters either manually or automatically, based on usage.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Supports running scheduled jobs for executing notebooks and libraries on a schedule.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Key Vault, which serves as a backing store for secrets within Azure Databricks, including automatic redaction of those secrets when users attempt to output them in a notebook.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Includes Databricks Delta, which supports features Woodgrove Bank is looking for, such as the ability to upsert data into tables, optimize data storage, and simultaneously read data from tables which are being written to by streaming and batch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Join disparate data sets found in data lakes.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Train and evaluate machine learning models at scale.</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18326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big data systems Woodgrove Bank used in the past were only able to append new data to the end of existing data sets. This meant each time they had update, they would actually create a duplicate row containing the changed data and then have to author queries to merge those rows so that they had a clean view of the current state of the data. How will your chosen platform cope with this challenge?</a:t>
            </a:r>
          </a:p>
          <a:p>
            <a:r>
              <a:rPr lang="en-US" sz="1200" b="0" i="0" kern="1200" dirty="0">
                <a:solidFill>
                  <a:schemeClr val="tx1"/>
                </a:solidFill>
                <a:effectLst/>
                <a:latin typeface="+mn-lt"/>
                <a:ea typeface="+mn-ea"/>
                <a:cs typeface="+mn-cs"/>
              </a:rPr>
              <a:t>- Use Databricks Delta. Databricks Delta is a Spark table with built-in reliability and performance optimizations.</a:t>
            </a:r>
          </a:p>
          <a:p>
            <a:r>
              <a:rPr lang="en-US" sz="1200" b="0" i="0" kern="1200" dirty="0">
                <a:solidFill>
                  <a:schemeClr val="tx1"/>
                </a:solidFill>
                <a:effectLst/>
                <a:latin typeface="+mn-lt"/>
                <a:ea typeface="+mn-ea"/>
                <a:cs typeface="+mn-cs"/>
              </a:rPr>
              <a:t>- You can read and write data stored in Databricks Delta using the same familiar Apache Spark SQL batch and streaming APIs you use to work with Hive tables or Databricks File Store (DBFS) directories. Databricks Delta provides the following functionality: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ACID transactions</a:t>
            </a:r>
            <a:r>
              <a:rPr lang="en-US" sz="1200" b="0" i="0" kern="1200" dirty="0">
                <a:solidFill>
                  <a:schemeClr val="tx1"/>
                </a:solidFill>
                <a:effectLst/>
                <a:latin typeface="+mn-lt"/>
                <a:ea typeface="+mn-ea"/>
                <a:cs typeface="+mn-cs"/>
              </a:rPr>
              <a:t> - Multiple writers can simultaneously modify a data set and see consistent views.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DELETES/UPDATES/UPSERTS</a:t>
            </a:r>
            <a:r>
              <a:rPr lang="en-US" sz="1200" b="0" i="0" kern="1200" dirty="0">
                <a:solidFill>
                  <a:schemeClr val="tx1"/>
                </a:solidFill>
                <a:effectLst/>
                <a:latin typeface="+mn-lt"/>
                <a:ea typeface="+mn-ea"/>
                <a:cs typeface="+mn-cs"/>
              </a:rPr>
              <a:t> - Writers can modify a data set without interfering with jobs reading the data set.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Automatic file management</a:t>
            </a:r>
            <a:r>
              <a:rPr lang="en-US" sz="1200" b="0" i="0" kern="1200" dirty="0">
                <a:solidFill>
                  <a:schemeClr val="tx1"/>
                </a:solidFill>
                <a:effectLst/>
                <a:latin typeface="+mn-lt"/>
                <a:ea typeface="+mn-ea"/>
                <a:cs typeface="+mn-cs"/>
              </a:rPr>
              <a:t> - Data access speeds up by organizing data into large files that can be read efficiently.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Statistics and data skipping</a:t>
            </a:r>
            <a:r>
              <a:rPr lang="en-US" sz="1200" b="0" i="0" kern="1200" dirty="0">
                <a:solidFill>
                  <a:schemeClr val="tx1"/>
                </a:solidFill>
                <a:effectLst/>
                <a:latin typeface="+mn-lt"/>
                <a:ea typeface="+mn-ea"/>
                <a:cs typeface="+mn-cs"/>
              </a:rPr>
              <a:t> - Reads are 10-100x faster when statistics are tracked about the data in each file, allowing Delta to avoid reading irrelevant information.</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524087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will your chosen data processing platform connect to and process data from your chosen data ingest solution for streaming data?</a:t>
            </a:r>
          </a:p>
          <a:p>
            <a:r>
              <a:rPr lang="en-US" sz="1200" b="0" i="0" kern="1200" dirty="0">
                <a:solidFill>
                  <a:schemeClr val="tx1"/>
                </a:solidFill>
                <a:effectLst/>
                <a:latin typeface="+mn-lt"/>
                <a:ea typeface="+mn-ea"/>
                <a:cs typeface="+mn-cs"/>
              </a:rPr>
              <a:t>- Whether you have chosen to ingest your data using Azure Cosmos DB with change feed, or Event Hubs, you can connect to either of these directly from Spark. For Cosmos DB, use the azure-cosmosdb-spark connector, which lets you easily read to and write from Azure Cosmos DB via Spark DataFrames in either Python or Scala. For Event Hubs, either use the azure-eventhubs-spark library, or enable Kafka on your event hub and use the Spark-Kafka adapter (supports Kafka v2.0+), available as of Spark v2.4.</a:t>
            </a:r>
          </a:p>
          <a:p>
            <a:r>
              <a:rPr lang="en-US" sz="1200" b="0" i="0" kern="1200" dirty="0">
                <a:solidFill>
                  <a:schemeClr val="tx1"/>
                </a:solidFill>
                <a:effectLst/>
                <a:latin typeface="+mn-lt"/>
                <a:ea typeface="+mn-ea"/>
                <a:cs typeface="+mn-cs"/>
              </a:rPr>
              <a:t>- Because the payment transactions will be arriving in real time, you will want to use Spark Structured Streaming to process the data. Think of a stream of data as a table to which data is continuously appended. In streaming, the problems of traditional data pipelines are exacerbated. Specifically, with frequent meta data refreshes, table repairs and accumulation of small files in intervals measured in seconds or minutes. Many small files result because data may be streamed in at low volumes with short triggers. Databricks Delta is uniquely designed to address these needs.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configuration would you need to apply to your solution to allow it to restart any stream processing in the case the job is stopped?</a:t>
            </a:r>
          </a:p>
          <a:p>
            <a:r>
              <a:rPr lang="en-US" sz="1200" b="0" i="0" kern="1200" dirty="0">
                <a:solidFill>
                  <a:schemeClr val="tx1"/>
                </a:solidFill>
                <a:effectLst/>
                <a:latin typeface="+mn-lt"/>
                <a:ea typeface="+mn-ea"/>
                <a:cs typeface="+mn-cs"/>
              </a:rPr>
              <a:t>- When defining a Delta streaming query, one of the options that you need to specify is the location of a checkpoint directory.</a:t>
            </a:r>
          </a:p>
          <a:p>
            <a:r>
              <a:rPr lang="en-US" sz="1200" b="0" i="0" kern="1200" dirty="0">
                <a:solidFill>
                  <a:schemeClr val="tx1"/>
                </a:solidFill>
                <a:effectLst/>
                <a:latin typeface="+mn-lt"/>
                <a:ea typeface="+mn-ea"/>
                <a:cs typeface="+mn-cs"/>
              </a:rPr>
              <a:t>- Please note, if you do not have a checkpoint directory, when the streaming job stops, you lose all state around your streaming job and upon restart, you start from scratch.</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specific secrets will their processing solution might want to store? How would they securely store and access those secrets?</a:t>
            </a:r>
          </a:p>
          <a:p>
            <a:r>
              <a:rPr lang="en-US" sz="1200" b="0" i="0" kern="1200" dirty="0">
                <a:solidFill>
                  <a:schemeClr val="tx1"/>
                </a:solidFill>
                <a:effectLst/>
                <a:latin typeface="+mn-lt"/>
                <a:ea typeface="+mn-ea"/>
                <a:cs typeface="+mn-cs"/>
              </a:rPr>
              <a:t>- Specific secrets that they may need to be accessed by Azure Databricks are account names and keys for Azure Data Lake Storage, Cosmos DB connection strings or access keys, and Azure Machine Learning account keys.</a:t>
            </a:r>
          </a:p>
          <a:p>
            <a:r>
              <a:rPr lang="en-US" sz="1200" b="0" i="0" kern="1200" dirty="0">
                <a:solidFill>
                  <a:schemeClr val="tx1"/>
                </a:solidFill>
                <a:effectLst/>
                <a:latin typeface="+mn-lt"/>
                <a:ea typeface="+mn-ea"/>
                <a:cs typeface="+mn-cs"/>
              </a:rPr>
              <a:t>- To securely store these secrets, use Azure Key Vault, in addition to Key Vault-backed secret scopes within Azure Databricks. Azure Key Vault provides a service that allows you to securely centralize application secrets. The benefit of it being a centralized store of secrets, is that you only need to define those secrets, like connection strings or account keys, in one place which can be accessed by several Azure services as well as custom applications.</a:t>
            </a:r>
          </a:p>
          <a:p>
            <a:r>
              <a:rPr lang="en-US" sz="1200" b="0" i="0" kern="1200" dirty="0">
                <a:solidFill>
                  <a:schemeClr val="tx1"/>
                </a:solidFill>
                <a:effectLst/>
                <a:latin typeface="+mn-lt"/>
                <a:ea typeface="+mn-ea"/>
                <a:cs typeface="+mn-cs"/>
              </a:rPr>
              <a:t>- Azure Databricks has two types of secret scopes: Key Vault-backed and Databricks-backed. These secret scopes allow you to store secrets, such as database connection strings, securely. If someone tries to output a secret to a notebook, it is replaced by [REDACTED]. This helps prevent someone from viewing the secret or accidentally leaking it when displaying or sharing the notebook.</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731698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As incoming data is processed, refined, and scored, all of the transactions need to be persisted to long-term storage for analysis, model training and validation, and reporting. This storage needs to handle long-term growth, be fast enough to rapidly ingest new data while simultaneously handling reads against the same data set without interference, and act as a reliable data source for dashboards and reports. Which is your recommended long-term data storage solution, keeping in mind its role within your selected data pipeline processing platform?</a:t>
            </a:r>
          </a:p>
          <a:p>
            <a:r>
              <a:rPr lang="en-US" sz="1200" b="0" i="0" kern="1200" dirty="0">
                <a:solidFill>
                  <a:schemeClr val="tx1"/>
                </a:solidFill>
                <a:effectLst/>
                <a:latin typeface="+mn-lt"/>
                <a:ea typeface="+mn-ea"/>
                <a:cs typeface="+mn-cs"/>
              </a:rPr>
              <a:t>- Although our proposed solution uses Databricks Delta to store data within a Delta table, we still need to select the appropriate storage service it uses under the covers. For this, use Azure Data Lake Storage Gen2 (ADLS Gen2).</a:t>
            </a:r>
          </a:p>
          <a:p>
            <a:r>
              <a:rPr lang="en-US" sz="1200" b="0" i="0" kern="1200" dirty="0">
                <a:solidFill>
                  <a:schemeClr val="tx1"/>
                </a:solidFill>
                <a:effectLst/>
                <a:latin typeface="+mn-lt"/>
                <a:ea typeface="+mn-ea"/>
                <a:cs typeface="+mn-cs"/>
              </a:rPr>
              <a:t>- With Databricks Delta managing the files stored within ADLS, the files will be optimized through re-indexing and combining numerous small files into fewer, read-friendly large files. Other enhancements provided by Delta allow for simultaneously handling reads and writes against the same data set without interference. The Delta table can be accessed by BI dashboard and reporting services that support reading Hive tables, such as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ensure your data is continuously optimized within your chosen long-term data storage solution, given the requirements to store inserts, updates, and deletes while avoiding generating very small, un-optimized files?</a:t>
            </a:r>
          </a:p>
          <a:p>
            <a:r>
              <a:rPr lang="en-US" sz="1200" b="0" i="0" kern="1200" dirty="0">
                <a:solidFill>
                  <a:schemeClr val="tx1"/>
                </a:solidFill>
                <a:effectLst/>
                <a:latin typeface="+mn-lt"/>
                <a:ea typeface="+mn-ea"/>
                <a:cs typeface="+mn-cs"/>
              </a:rPr>
              <a:t>- Historical and new data is often written in very small files and directories. This will especially be the case when dealing with real-time payment transaction data. The result is that a query on this data may be very slow due to network latency or volume of file metadata. The solution is to compact many small files into one larger file. Databricks Delta does this using the </a:t>
            </a:r>
            <a:r>
              <a:rPr lang="en-US" dirty="0"/>
              <a:t>OPTIMIZE</a:t>
            </a:r>
            <a:r>
              <a:rPr lang="en-US" sz="1200" b="0" i="0" kern="1200" dirty="0">
                <a:solidFill>
                  <a:schemeClr val="tx1"/>
                </a:solidFill>
                <a:effectLst/>
                <a:latin typeface="+mn-lt"/>
                <a:ea typeface="+mn-ea"/>
                <a:cs typeface="+mn-cs"/>
              </a:rPr>
              <a:t> operation. Small files are compacted together into new larger files up to 1GB. The 1GB size was determined by the Databricks optimization team as a trade-off between query speed and run-time performance.</a:t>
            </a:r>
          </a:p>
          <a:p>
            <a:r>
              <a:rPr lang="en-US" sz="1200" b="0" i="0" kern="1200" dirty="0">
                <a:solidFill>
                  <a:schemeClr val="tx1"/>
                </a:solidFill>
                <a:effectLst/>
                <a:latin typeface="+mn-lt"/>
                <a:ea typeface="+mn-ea"/>
                <a:cs typeface="+mn-cs"/>
              </a:rPr>
              <a:t>- OPTIMIZE is not run automatically and can take some time to complete. Set up a schedule to periodically run and observe results.</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537834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Describe how your chosen data processing platform will support machine learning model training and deployment. The model will need to be trained on and validated against historical payment transaction data that includes known fraudulent transactions.</a:t>
            </a:r>
          </a:p>
          <a:p>
            <a:r>
              <a:rPr lang="en-US" sz="1200" b="0" i="0" kern="1200" dirty="0">
                <a:solidFill>
                  <a:schemeClr val="tx1"/>
                </a:solidFill>
                <a:effectLst/>
                <a:latin typeface="+mn-lt"/>
                <a:ea typeface="+mn-ea"/>
                <a:cs typeface="+mn-cs"/>
              </a:rPr>
              <a:t>- Azure Databricks supports machine learning training at scale. This means that it can handle the historical payment transaction data, which Woodgrove Bank said it can provide as a series of CSV files, and transform that data as needed for cleanup and feature selection. A large portion of that data will be used for training, and the rest can be used to validate the performance of the trained model.</a:t>
            </a:r>
          </a:p>
          <a:p>
            <a:r>
              <a:rPr lang="en-US" sz="1200" b="0" i="0" kern="1200" dirty="0">
                <a:solidFill>
                  <a:schemeClr val="tx1"/>
                </a:solidFill>
                <a:effectLst/>
                <a:latin typeface="+mn-lt"/>
                <a:ea typeface="+mn-ea"/>
                <a:cs typeface="+mn-cs"/>
              </a:rPr>
              <a:t>- For model deployment, use Azure Machine Learning service and the Azure Machine Learning SDK to host a trained machine learning model and automatically deploy the model to an Azure Kubernetes Service (AKS) cluster. Creating the AKS cluster is a one-time process for your workspace, where after you can reuse it for multiple deployments as the model gets updated through re-training.</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will you schedule regular batch scoring of fraud data using the trained model, and make that data available to Woodgrove Bank's web applications at a global scale?</a:t>
            </a:r>
          </a:p>
          <a:p>
            <a:r>
              <a:rPr lang="en-US" sz="1200" b="0" i="0" kern="1200" dirty="0">
                <a:solidFill>
                  <a:schemeClr val="tx1"/>
                </a:solidFill>
                <a:effectLst/>
                <a:latin typeface="+mn-lt"/>
                <a:ea typeface="+mn-ea"/>
                <a:cs typeface="+mn-cs"/>
              </a:rPr>
              <a:t>- The models that they have trained within Azure Databricks notebooks can be saved to ADLS or to Azure Machine Learning service. These saved models can then be re-loaded by a notebook or a job that executes a notebook to batch score the “suspicious transactions” on a scheduled basis. The notebook logic would use the Cosmos DB Spark connector to push the scored results out to the globally distributed set of collections, making the suspicious transactions “locally” available to authorized consuming applications.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390008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Woodgrove Bank's business analysts would like to have a set of dashboards they can monitor that provide real-time views of fraud trends at a global scale. Thinking back to how your proposed solution provides a set of summary (gold) tables containing business-level aggregates, what do you propose using to meet this requirement? Be specific about how this solution will be put in place and which features it supports.</a:t>
            </a:r>
          </a:p>
          <a:p>
            <a:r>
              <a:rPr lang="en-US" sz="1200" b="0" i="0" kern="1200" dirty="0">
                <a:solidFill>
                  <a:schemeClr val="tx1"/>
                </a:solidFill>
                <a:effectLst/>
                <a:latin typeface="+mn-lt"/>
                <a:ea typeface="+mn-ea"/>
                <a:cs typeface="+mn-cs"/>
              </a:rPr>
              <a:t>- PowerBI can query any tables created in Azure Databricks. This connection is facilitated via a JDBC connector, whose connection information is provided in the Get Data UI of Power BI by selecting the Spark connector. While the data for these tables may be stored in ADLS, the experience to the analysts is similar to them querying a table from a more traditional relational database. With the table connection in place, analysts can build reports and dashboards using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propose giving access to this same data to Woodgrove Bank's data scientists and data engineers within the data processing environment wherein they can craft complex queries and data visualizations?</a:t>
            </a:r>
          </a:p>
          <a:p>
            <a:r>
              <a:rPr lang="en-US" sz="1200" b="0" i="0" kern="1200" dirty="0">
                <a:solidFill>
                  <a:schemeClr val="tx1"/>
                </a:solidFill>
                <a:effectLst/>
                <a:latin typeface="+mn-lt"/>
                <a:ea typeface="+mn-ea"/>
                <a:cs typeface="+mn-cs"/>
              </a:rPr>
              <a:t>- Data scientists and data engineers would use Azure Databricks notebooks to craft complex queries and data visualizations.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965567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Option 2: Additional service and synchronization required, but lower cost option:</a:t>
            </a:r>
          </a:p>
          <a:p>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 more cost-effective approach to reporting is to store the summary (gold) table data in Azure Analysis Services, which you connect to from Power BI. This eliminates having to have a dedicated Databricks cluster running at all times for reporting and analysis. Azure Analysis Services is a fully managed platform as a service (PaaS) for storing your data in a tabular semantic data model. You will need to synchronize the data to your semantic models in Azure Analysis Services to keep your dashboard and reports up-to-date. This can be done as an extra step during stream processing, using rolling aggregates over a time window, or by batch processing on a schedule, using an Azure Databricks job or an orchestration service like Azure Data Factory.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743424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It's not clear to us if we can only use Cosmos DB as our web app's database, or if we should consider using it in other parts of our advanced analytics data pipeline such as for real-time transaction ingest or for serving of offline processed data.</a:t>
            </a:r>
          </a:p>
          <a:p>
            <a:br>
              <a:rPr lang="en-US" sz="1200" b="1"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was created from the ground-up as a multi-model distributed database service that transparently handles the complexity of running within multiple regions around the world. Because providing data to customers around the globe is a key requirement, Cosmos DB is an ideal choice for ingesting data where it arrives and serving the data where it is requested. The change feed feature of Cosmos DB makes it useful for both storing raw transaction data as it is written, and notifying consumers, like Azure Databricks, of changes as they occur for real-time processing.</a:t>
            </a: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Does Cosmos DB integrate with open source big data analytics like Apache Spark?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Yes, the `azure-cosmosdb-spark` connector can be used to read and write to Cosmos DB, and is also capable of using the change feed to react to events as the occur. Visit &lt;https://github.com/Azure/azure-cosmosdb-spark&gt; to learn how to use the connector and to access sample code.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077549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typical approach to model training involves a time-consuming process trying dozens or even hundreds of combinations. Data scientists often try different ways of normalizing the data, different algorithms and different settings for those algorithms (hyperparameters). Data scientists will often setup a grid-search approach that will run multiple independent tests using differing combinations, measuring the performance of each and choosing the combination that provides the best results according to some performance metrics they select. With Azure Machine Learning AutoML, this search process is automated, and greatly simplifies the setup to try the typical combinations and quickly identify the best performing model against a user-selected performance metric. AutoML is used via the Azure Machine Learning Python SDK and can be utilized within Azure Databricks notebooks.</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680162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We are concerned about how much it costs to use Cosmos DB for our solution. What is the real value in using this service, and how do we set up Cosmos DB in an optimal way?</a:t>
            </a: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Azure Cosmos DB's greatest strength is that it provides a multi-model, globally available NoSQL database with high concurrency, low latency, and predictable results. The fact that it transparently synchronizes data to all regions, which can quickly and easily be added at any time, adds value by reducing the amount of development required to read and write the data and removes any need for synchronization.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cost of all database operations, such as throughput, CPU, and memory, is normalized by Azure Cosmos DB and is expressed in terms of Request Units (RUs). The cost to read a 1-KB item is 1 Request Unit (1 RU) and the minimum RUs required to consume 1 GB of storage is 40. The cost of writing a 1-KB item is 5 RUs. Many people risk over-allocating RUs to their collections, when they may not need such high levels at all times. To save costs, a good tactic is to ramp up the number of RUs during batch processing or other read/write-heavy loads, then reduce the number of RUs afterwards. This can be done automatically or manually through the portal. An example of how this can be automatically done is to monitor Cosmos DB with Azure Monitor and set an alert rule that calls an Azure Function to scale up the number of RUs for that collection. Then you would have another process to scale down as needed. You configure Azure Monitor to monitor the total requests for a 429 HTTP status code (which means the requests are throttled), apply alert logic where the total number of these codes are greater than a pre-defined value (like 10) over the last 5 minutes.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also offers flexible time-to-live (TTL) that can be set at the collection-level or on individual documents. This value tells Cosmos DB to expire, or delete, a document after a certain amount of seconds. This value can be set to as little as one second, or months into the future. As a result, you can save storage costs for records that are no longer needed. The flexibility of setting TTL at the collection or record-level is a unique characteristic of Cosmos DB.</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Another pitfall that developers or database administrators experience, especially those who are used to using traditional relational databases, is that they tend to want to create a Cosmos DB collection for each "table", or entity type they wish to store. Instead, you should consider storing any number of entity types within the same collection. The reason for this is that there is a cost associated with each collection that you add. Because collections do not enforce any type of schema, you are able to store entities of the same type with different schemas (likely due to changes over time or from excluding properties with no values), or entirely different entities within that collection. A common approach to dealing with different types of entities within a collection is to add a string property like `collectionType` so that you can filter query results by that type. For instance, Woodgrove Bank stores transaction and suspicious activity data within the same collection. They could assign a value of "Transaction" to the transaction entities, and "SuspiciousActivity" to the suspicious activity entities. Both types and many others can coexist within the collection and can easily be filtered by the `collectionType` property.</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102653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3/19/2019 8:26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Woodgrove Bank, who provides payment processing services for commerce, is looking to design and implement a PoC of an innovative fraud detection solution. They know from experience and through contacts in the financial industry that there is a constant arms race between fraudsters and banks. Thanks to increasingly powerful and easily accessible technology, financial crime is on the rise. Payment processing companies, like Woodgrove Bank, and their merchant customers risk financial losses due to fraud.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They also risk fines from failing to detect or even prevent criminal acts like money laundering or terror financing. Woodgrove forecasts reaching over USD $10 Billion in assets over the upcoming fiscal year, placing them within the stricter regulatory purview of institutions classified by the US government as "big banks". This means that they will be subject to regulatory fines over and above the fraud loss, putting their business at greater risk.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all forms of fraud are on the rise, like ATM fraud, card transaction fraud, payment fraud, Woodgrove Bank would like to focus on online fraud. In the most basic terms, online fraud is committed when an unauthorized user impersonates another user by taking over their account, using malware, or hijacking internet sessions and uses the impersonated credentials to make purchase transactions. When dealing with millions of transactions, it is both crucial and challenging to detect and monitor fraud in real-time across all transactions. Doing so helps prevent additional losses and detect widespread attacks.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this focus in online fraud,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 This is the solution for which they would like to implement a PoC.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flagging fraudulent transactions, they know there are tradeoffs between being overly aggressive and mistakenly identifying innocuous transactions as fraudulent, and not being aggressive enough such that they miss transactions that represent real fraud. They would rather miss a fraudulent event in their automated system, than mistakenly identify innocuous transactions as fraudulent because the latter will frustrate both their merchant customer and the end customers and potentially lose their business. However, they want to balance this by doing as much as they can to detect fraud while minimizing the customer frustration. To address this, they believe the PoC will need to handle transactions at two "speeds". First, they want to screen transactions for fraud as they happen, only blocking a transaction if the system is very confident it is fraudulent. Second, they want to perform a more in depth, offline fraud sweep of transactions to identify any unblocked transactions and identify suspicious transactions. These are transactions which are potentially fraud, for which they will notify the merchant that they should perform additional verification with the end customer before completing the order.</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They have decades worth of historical transaction data (including transaction identified as fraudulent) that they believe would be helpful in the fraud detection PoC. This data is in tabular format and can be exported to CSV files if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analysts at Woodgrove Bank are very interested in the recent notebook-driven approach to performing data science at data engineering tasks and would prefer a solution that features notebooks as the standard way to explore data, prepare data, model and define the logic for scheduled processing.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69372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Need to provide fraud detection services to our merchant customers, using incoming payment transaction data to provide early warning of fraudulent activity.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would like to schedule offline scoring of “suspicious activity” using our trained model and make that data globally available in regions closest to our customers through our web applications.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want to be to analyze all transactions over time, so we need to be able to store data from streaming sources into long-term storage, without interfering with jobs reading the data set.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would like to use a standard platform that supports our near-term data pipeline needs while providing a long-term standard for data science, data engineering, and development.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15452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It's not clear to us if we can only use Cosmos DB as our web app's database, or if we should consider using it in other parts of our advanced analytics data pipeline such as for real-time transaction ingest or for serving of offline processed data.</a:t>
            </a:r>
          </a:p>
          <a:p>
            <a:pPr marL="171450" indent="-171450">
              <a:buFont typeface="Arial" panose="020B0604020202020204" pitchFamily="34" charset="0"/>
              <a:buChar char="•"/>
            </a:pPr>
            <a:r>
              <a:rPr lang="en-US" dirty="0"/>
              <a:t>Does Cosmos DB integrate with open source big data analytics like Apache Spark?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 are concerned about how much it costs to use Cosmos DB for our solution. What is the real value of the service, and how do we set up Cosmos DB in an optimal way?</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134686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32.sv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47.sv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sv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48.png"/><Relationship Id="rId5" Type="http://schemas.openxmlformats.org/officeDocument/2006/relationships/image" Target="../media/image13.sv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Cosmos DB Real Time Advanced Analytics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Diagram of common scenarios using Azure Cosmos DB. Streaming events are used as a data source and ingested into Cosmos DB. Data is prepared and analyzed using Azure Databricks and Azure ML, then served through Cosmos DB and presented using Power BI Dashboards.">
            <a:extLst>
              <a:ext uri="{FF2B5EF4-FFF2-40B4-BE49-F238E27FC236}">
                <a16:creationId xmlns:a16="http://schemas.microsoft.com/office/drawing/2014/main" id="{FBE1216C-A00A-431B-BE38-1A55F1A05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301" y="1178915"/>
            <a:ext cx="10335398" cy="5679085"/>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Mari Stephens, Chief Information Officer, Woodgrove Bank </a:t>
            </a: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into the CIOs, or to application sponsors (like a VP LOB, CMO) or to those that represent the Business Unit IT or developers that report into application sponsors.</a:t>
            </a:r>
            <a:endParaRPr lang="en-US" sz="2800" dirty="0">
              <a:solidFill>
                <a:schemeClr val="tx1"/>
              </a:solidFill>
            </a:endParaRPr>
          </a:p>
        </p:txBody>
      </p:sp>
      <p:pic>
        <p:nvPicPr>
          <p:cNvPr id="7" name="Graphic 6" descr="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overall</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preferred solution diagram shows streaming events being ingested into Cosmos DB via Event Hubs. Data is prepared and analyzed using Azure Databricks, then served through Cosmos DB and presented using Power BI Dashboards.">
            <a:extLst>
              <a:ext uri="{FF2B5EF4-FFF2-40B4-BE49-F238E27FC236}">
                <a16:creationId xmlns:a16="http://schemas.microsoft.com/office/drawing/2014/main" id="{7BBFBDF1-5E6E-4E0D-B9EF-D4FC681F8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495" y="992185"/>
            <a:ext cx="9957009" cy="5773119"/>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Cosmos DB for storing offline suspicious transaction data globally. Session consistency level is adequate due to heavy reads and seldom writes. They should choose a partition key that provides even distribution of storage and throughput, which also impacts scalability.</a:t>
            </a:r>
          </a:p>
          <a:p>
            <a:pPr lvl="1"/>
            <a:r>
              <a:rPr lang="en-US" sz="2800" dirty="0">
                <a:solidFill>
                  <a:schemeClr val="tx1"/>
                </a:solidFill>
                <a:latin typeface="Segoe UI Semilight" panose="020B0402040204020203" pitchFamily="34" charset="0"/>
                <a:cs typeface="Segoe UI Semilight" panose="020B0402040204020203" pitchFamily="34" charset="0"/>
              </a:rPr>
              <a:t>Possible to quickly add/remove Cosmos regions.</a:t>
            </a:r>
          </a:p>
          <a:p>
            <a:pPr lvl="1"/>
            <a:r>
              <a:rPr lang="en-US" sz="2800" dirty="0">
                <a:solidFill>
                  <a:schemeClr val="tx1"/>
                </a:solidFill>
                <a:latin typeface="Segoe UI Semilight" panose="020B0402040204020203" pitchFamily="34" charset="0"/>
                <a:cs typeface="Segoe UI Semilight" panose="020B0402040204020203" pitchFamily="34" charset="0"/>
              </a:rPr>
              <a:t>Scaling handled by adjusting request units/second (RUs) to scale between thousands and millions requests/second globally.</a:t>
            </a:r>
          </a:p>
          <a:p>
            <a:pPr lvl="1"/>
            <a:r>
              <a:rPr lang="en-US" sz="2800" dirty="0">
                <a:solidFill>
                  <a:schemeClr val="tx1"/>
                </a:solidFill>
                <a:latin typeface="Segoe UI Semilight" panose="020B0402040204020203" pitchFamily="34" charset="0"/>
                <a:cs typeface="Segoe UI Semilight" panose="020B0402040204020203" pitchFamily="34" charset="0"/>
              </a:rPr>
              <a:t>Cannot selectively assign different RUs per region.</a:t>
            </a:r>
          </a:p>
          <a:p>
            <a:pPr marL="0" indent="0">
              <a:spcAft>
                <a:spcPts val="882"/>
              </a:spcAft>
              <a:buNone/>
            </a:pPr>
            <a:endParaRPr lang="en-US" sz="1800" dirty="0">
              <a:solidFill>
                <a:schemeClr val="tx1"/>
              </a:solidFill>
            </a:endParaRPr>
          </a:p>
        </p:txBody>
      </p:sp>
      <p:pic>
        <p:nvPicPr>
          <p:cNvPr id="16" name="Picture 15" descr="Document Database icon">
            <a:extLst>
              <a:ext uri="{FF2B5EF4-FFF2-40B4-BE49-F238E27FC236}">
                <a16:creationId xmlns:a16="http://schemas.microsoft.com/office/drawing/2014/main" id="{3480198F-CCBB-4F09-B649-3DEB4337652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5" name="Graphic 4" descr="Globe icon">
            <a:extLst>
              <a:ext uri="{FF2B5EF4-FFF2-40B4-BE49-F238E27FC236}">
                <a16:creationId xmlns:a16="http://schemas.microsoft.com/office/drawing/2014/main" id="{574ED60D-80C1-437D-B88E-817EF35A15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7" name="Graphic 6" descr="Gauge icon">
            <a:extLst>
              <a:ext uri="{FF2B5EF4-FFF2-40B4-BE49-F238E27FC236}">
                <a16:creationId xmlns:a16="http://schemas.microsoft.com/office/drawing/2014/main" id="{DF36436B-E4B7-4DA5-878F-25E07CD238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320749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Cosmos DB offers 5 different consistency levels (strong, bounded staleness, session, consistent prefix, and eventual)</a:t>
            </a:r>
          </a:p>
          <a:p>
            <a:pPr lvl="1"/>
            <a:r>
              <a:rPr lang="en-US" sz="2800" dirty="0">
                <a:solidFill>
                  <a:schemeClr val="tx1"/>
                </a:solidFill>
                <a:latin typeface="Segoe UI Semilight" panose="020B0402040204020203" pitchFamily="34" charset="0"/>
                <a:cs typeface="Segoe UI Semilight" panose="020B0402040204020203" pitchFamily="34" charset="0"/>
              </a:rPr>
              <a:t>Tradeoffs between read consistency, availability, latency, and throughput with these levels. Session (default), consistent prefix, and eventual about 2x read throughput compared to stronger levels.</a:t>
            </a:r>
          </a:p>
          <a:p>
            <a:pPr lvl="1"/>
            <a:r>
              <a:rPr lang="en-US" sz="2800" dirty="0">
                <a:solidFill>
                  <a:schemeClr val="tx1"/>
                </a:solidFill>
                <a:latin typeface="Segoe UI Semilight" panose="020B0402040204020203" pitchFamily="34" charset="0"/>
                <a:cs typeface="Segoe UI Semilight" panose="020B0402040204020203" pitchFamily="34" charset="0"/>
              </a:rPr>
              <a:t>The suspicious transactions are stored by a batch process, resulting in a very read-heavy workload with infrequent writes. Therefore, use the Session consistency level for this data for lower cost and faster reads.</a:t>
            </a:r>
          </a:p>
          <a:p>
            <a:pPr marL="0" indent="0">
              <a:spcAft>
                <a:spcPts val="882"/>
              </a:spcAft>
              <a:buNone/>
            </a:pPr>
            <a:endParaRPr lang="en-US" sz="1800" dirty="0">
              <a:solidFill>
                <a:schemeClr val="tx1"/>
              </a:solidFill>
            </a:endParaRPr>
          </a:p>
        </p:txBody>
      </p:sp>
      <p:pic>
        <p:nvPicPr>
          <p:cNvPr id="9" name="Picture 8" descr="Document Database icon">
            <a:extLst>
              <a:ext uri="{FF2B5EF4-FFF2-40B4-BE49-F238E27FC236}">
                <a16:creationId xmlns:a16="http://schemas.microsoft.com/office/drawing/2014/main" id="{8E556BBA-CF4A-41BA-9ACE-1BC32A1702B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10" name="Graphic 9" descr="Globe icon">
            <a:extLst>
              <a:ext uri="{FF2B5EF4-FFF2-40B4-BE49-F238E27FC236}">
                <a16:creationId xmlns:a16="http://schemas.microsoft.com/office/drawing/2014/main" id="{5420517E-6452-45DC-B8C7-BCA1E8B257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12" name="Graphic 11" descr="Gauge icon">
            <a:extLst>
              <a:ext uri="{FF2B5EF4-FFF2-40B4-BE49-F238E27FC236}">
                <a16:creationId xmlns:a16="http://schemas.microsoft.com/office/drawing/2014/main" id="{280D9E88-6B4D-4399-97FC-2E040ED4B1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742198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10377371" cy="5478992"/>
          </a:xfrm>
        </p:spPr>
        <p:txBody>
          <a:bodyPr>
            <a:normAutofit fontScale="92500" lnSpcReduction="10000"/>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Payment transactions can be ingested in real-time using Event Hubs or Azure Cosmos DB.</a:t>
            </a:r>
          </a:p>
          <a:p>
            <a:pPr lvl="1"/>
            <a:r>
              <a:rPr lang="en-US" sz="2800" dirty="0">
                <a:solidFill>
                  <a:schemeClr val="tx1"/>
                </a:solidFill>
                <a:latin typeface="Segoe UI Semilight" panose="020B0402040204020203" pitchFamily="34" charset="0"/>
                <a:cs typeface="Segoe UI Semilight" panose="020B0402040204020203" pitchFamily="34" charset="0"/>
              </a:rPr>
              <a:t>Factors to consider are rate of flow (how many transactions/second), data source and compatibility, level of effort to implement, and long-term storage needs.</a:t>
            </a:r>
          </a:p>
          <a:p>
            <a:pPr lvl="1"/>
            <a:r>
              <a:rPr lang="en-US" sz="2800" dirty="0">
                <a:solidFill>
                  <a:schemeClr val="tx1"/>
                </a:solidFill>
                <a:latin typeface="Segoe UI Semilight" panose="020B0402040204020203" pitchFamily="34" charset="0"/>
                <a:cs typeface="Segoe UI Semilight" panose="020B0402040204020203" pitchFamily="34" charset="0"/>
              </a:rPr>
              <a:t>Both service options are highly capable and guarantee event ordering per-partition. As such, it is important how you partition your data with either service.</a:t>
            </a:r>
          </a:p>
          <a:p>
            <a:pPr lvl="1"/>
            <a:r>
              <a:rPr lang="en-US" sz="2800" dirty="0">
                <a:solidFill>
                  <a:schemeClr val="tx1"/>
                </a:solidFill>
                <a:latin typeface="Segoe UI Semilight" panose="020B0402040204020203" pitchFamily="34" charset="0"/>
                <a:cs typeface="Segoe UI Semilight" panose="020B0402040204020203" pitchFamily="34" charset="0"/>
              </a:rPr>
              <a:t>Cosmos DB can serve as raw storage and provide streaming through its change feed. It also has very flexible message retention by setting the time-to-live (TTL) value for ingest documents so they automatically delete after any desired period of time, allowing for re-processing and saving in storage costs.</a:t>
            </a:r>
          </a:p>
          <a:p>
            <a:pPr marL="0" indent="0">
              <a:spcAft>
                <a:spcPts val="882"/>
              </a:spcAft>
              <a:buNone/>
            </a:pPr>
            <a:endParaRPr lang="en-US" sz="1800" dirty="0">
              <a:solidFill>
                <a:schemeClr val="tx1"/>
              </a:solidFill>
            </a:endParaRPr>
          </a:p>
        </p:txBody>
      </p:sp>
      <p:pic>
        <p:nvPicPr>
          <p:cNvPr id="11" name="Graphic 10" descr="Download from cloud icon">
            <a:extLst>
              <a:ext uri="{FF2B5EF4-FFF2-40B4-BE49-F238E27FC236}">
                <a16:creationId xmlns:a16="http://schemas.microsoft.com/office/drawing/2014/main" id="{2E2BE4C3-BEE6-4981-A018-0FBDC0EEB7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13" name="Graphic 12" descr="Database icon">
            <a:extLst>
              <a:ext uri="{FF2B5EF4-FFF2-40B4-BE49-F238E27FC236}">
                <a16:creationId xmlns:a16="http://schemas.microsoft.com/office/drawing/2014/main" id="{DC33B96B-A6EE-48E2-9B11-B91507CFC3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1296936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Event Hubs can provide streaming data and can automatically store raw data in Blob storage or ADLS, using Event Hubs Capture.</a:t>
            </a:r>
          </a:p>
          <a:p>
            <a:pPr lvl="1"/>
            <a:r>
              <a:rPr lang="en-US" sz="2800" dirty="0">
                <a:solidFill>
                  <a:schemeClr val="tx1"/>
                </a:solidFill>
                <a:latin typeface="Segoe UI Semilight" panose="020B0402040204020203" pitchFamily="34" charset="0"/>
                <a:cs typeface="Segoe UI Semilight" panose="020B0402040204020203" pitchFamily="34" charset="0"/>
              </a:rPr>
              <a:t>Cosmos DB likely easier for Woodgrove to integrate because they are already writing payment transactions to a database.</a:t>
            </a:r>
          </a:p>
          <a:p>
            <a:pPr lvl="1"/>
            <a:r>
              <a:rPr lang="en-US" sz="2800" dirty="0">
                <a:solidFill>
                  <a:schemeClr val="tx1"/>
                </a:solidFill>
                <a:latin typeface="Segoe UI Semilight" panose="020B0402040204020203" pitchFamily="34" charset="0"/>
                <a:cs typeface="Segoe UI Semilight" panose="020B0402040204020203" pitchFamily="34" charset="0"/>
              </a:rPr>
              <a:t>Cosmos DB also has the advantage of operating at a global scale, whereas with Event Hubs, you have to host multiple instances to accomplish this.</a:t>
            </a:r>
          </a:p>
          <a:p>
            <a:pPr lvl="1"/>
            <a:r>
              <a:rPr lang="en-US" sz="2800" dirty="0">
                <a:solidFill>
                  <a:schemeClr val="tx1"/>
                </a:solidFill>
                <a:latin typeface="Segoe UI Semilight" panose="020B0402040204020203" pitchFamily="34" charset="0"/>
                <a:cs typeface="Segoe UI Semilight" panose="020B0402040204020203" pitchFamily="34" charset="0"/>
              </a:rPr>
              <a:t>Therefore, Cosmos DB is the recommended solution.</a:t>
            </a:r>
          </a:p>
          <a:p>
            <a:pPr marL="0" indent="0">
              <a:spcAft>
                <a:spcPts val="882"/>
              </a:spcAft>
              <a:buNone/>
            </a:pPr>
            <a:endParaRPr lang="en-US" sz="1800" dirty="0">
              <a:solidFill>
                <a:schemeClr val="tx1"/>
              </a:solidFill>
            </a:endParaRPr>
          </a:p>
        </p:txBody>
      </p:sp>
      <p:pic>
        <p:nvPicPr>
          <p:cNvPr id="7" name="Graphic 6" descr="Download from cloud icon">
            <a:extLst>
              <a:ext uri="{FF2B5EF4-FFF2-40B4-BE49-F238E27FC236}">
                <a16:creationId xmlns:a16="http://schemas.microsoft.com/office/drawing/2014/main" id="{C3229484-55B5-48EE-B99C-AB478A4EB7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8" name="Graphic 7" descr="Database icon">
            <a:extLst>
              <a:ext uri="{FF2B5EF4-FFF2-40B4-BE49-F238E27FC236}">
                <a16:creationId xmlns:a16="http://schemas.microsoft.com/office/drawing/2014/main" id="{B0CAA031-5F71-4E43-A7ED-C4FE18E450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2061549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pic>
        <p:nvPicPr>
          <p:cNvPr id="4" name="Graphic 3" descr="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0276" y="1568308"/>
            <a:ext cx="3199567" cy="3199567"/>
          </a:xfrm>
          <a:prstGeom prst="rect">
            <a:avLst/>
          </a:prstGeom>
        </p:spPr>
      </p:pic>
      <p:sp>
        <p:nvSpPr>
          <p:cNvPr id="5" name="TextBox 4">
            <a:extLst>
              <a:ext uri="{FF2B5EF4-FFF2-40B4-BE49-F238E27FC236}">
                <a16:creationId xmlns:a16="http://schemas.microsoft.com/office/drawing/2014/main" id="{D2DFD166-7E14-4C8D-A006-199356D98A9E}"/>
              </a:ext>
            </a:extLst>
          </p:cNvPr>
          <p:cNvSpPr txBox="1"/>
          <p:nvPr/>
        </p:nvSpPr>
        <p:spPr>
          <a:xfrm>
            <a:off x="340284" y="1029049"/>
            <a:ext cx="8123778" cy="5552289"/>
          </a:xfrm>
          <a:prstGeom prst="rect">
            <a:avLst/>
          </a:prstGeom>
          <a:noFill/>
        </p:spPr>
        <p:txBody>
          <a:bodyPr wrap="square" lIns="182880" tIns="146304" rIns="182880" bIns="146304" rtlCol="0">
            <a:spAutoFit/>
          </a:bodyPr>
          <a:lstStyle/>
          <a:p>
            <a:r>
              <a:rPr lang="en-US" sz="2000" dirty="0"/>
              <a:t>Woodgrove Bank, who provides payment processing services for commerce, is looking to design and implement a PoC of an innovative fraud detection solution.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a:t>
            </a:r>
          </a:p>
          <a:p>
            <a:endParaRPr lang="en-US" sz="2000" dirty="0"/>
          </a:p>
          <a:p>
            <a:r>
              <a:rPr lang="en-US" sz="2000" dirty="0"/>
              <a:t>At the end of this whiteboard design session, you will be better able to implement solutions that leverage the strengths of Cosmos DB in support of advanced analytics solutions that require high throughput ingest, low latency serving and global scale in combination with scalable machine learning, big data and real-time processing capabilities.</a:t>
            </a:r>
          </a:p>
          <a:p>
            <a:pPr marL="342900" indent="-342900">
              <a:lnSpc>
                <a:spcPct val="90000"/>
              </a:lnSpc>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Databricks, a platform that can process streaming and batch data, as well enable data science, data engineering, and support development needs.</a:t>
            </a:r>
          </a:p>
          <a:p>
            <a:pPr lvl="1"/>
            <a:r>
              <a:rPr lang="en-US" sz="2800" dirty="0">
                <a:solidFill>
                  <a:schemeClr val="tx1"/>
                </a:solidFill>
                <a:latin typeface="Segoe UI Semilight" panose="020B0402040204020203" pitchFamily="34" charset="0"/>
                <a:cs typeface="Segoe UI Semilight" panose="020B0402040204020203" pitchFamily="34" charset="0"/>
              </a:rPr>
              <a:t>Features it provides over top of standard Apache Spark include:</a:t>
            </a:r>
          </a:p>
          <a:p>
            <a:pPr lvl="2"/>
            <a:r>
              <a:rPr lang="en-US" sz="2408" dirty="0">
                <a:solidFill>
                  <a:schemeClr val="tx1"/>
                </a:solidFill>
                <a:latin typeface="Segoe UI Semilight" panose="020B0402040204020203" pitchFamily="34" charset="0"/>
                <a:cs typeface="Segoe UI Semilight" panose="020B0402040204020203" pitchFamily="34" charset="0"/>
              </a:rPr>
              <a:t>AAD integration and RBAC</a:t>
            </a:r>
          </a:p>
          <a:p>
            <a:pPr lvl="2"/>
            <a:r>
              <a:rPr lang="en-US" sz="2408" dirty="0">
                <a:solidFill>
                  <a:schemeClr val="tx1"/>
                </a:solidFill>
                <a:latin typeface="Segoe UI Semilight" panose="020B0402040204020203" pitchFamily="34" charset="0"/>
                <a:cs typeface="Segoe UI Semilight" panose="020B0402040204020203" pitchFamily="34" charset="0"/>
              </a:rPr>
              <a:t>Collaborative features such as workspace and git integration</a:t>
            </a:r>
          </a:p>
          <a:p>
            <a:pPr lvl="2"/>
            <a:r>
              <a:rPr lang="en-US" sz="2408" dirty="0">
                <a:solidFill>
                  <a:schemeClr val="tx1"/>
                </a:solidFill>
                <a:latin typeface="Segoe UI Semilight" panose="020B0402040204020203" pitchFamily="34" charset="0"/>
                <a:cs typeface="Segoe UI Semilight" panose="020B0402040204020203" pitchFamily="34" charset="0"/>
              </a:rPr>
              <a:t>Run scheduled jobs for automatic notebook/library execution</a:t>
            </a:r>
          </a:p>
          <a:p>
            <a:pPr lvl="2"/>
            <a:r>
              <a:rPr lang="en-US" sz="2408" dirty="0">
                <a:solidFill>
                  <a:schemeClr val="tx1"/>
                </a:solidFill>
                <a:latin typeface="Segoe UI Semilight" panose="020B0402040204020203" pitchFamily="34" charset="0"/>
                <a:cs typeface="Segoe UI Semilight" panose="020B0402040204020203" pitchFamily="34" charset="0"/>
              </a:rPr>
              <a:t>Integrates with Azure Key Vault</a:t>
            </a:r>
          </a:p>
          <a:p>
            <a:pPr lvl="2"/>
            <a:r>
              <a:rPr lang="en-US" sz="2408" dirty="0">
                <a:solidFill>
                  <a:schemeClr val="tx1"/>
                </a:solidFill>
                <a:latin typeface="Segoe UI Semilight" panose="020B0402040204020203" pitchFamily="34" charset="0"/>
                <a:cs typeface="Segoe UI Semilight" panose="020B0402040204020203" pitchFamily="34" charset="0"/>
              </a:rPr>
              <a:t>Train and evaluate machine learning models at scale</a:t>
            </a: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7155" y="3905268"/>
            <a:ext cx="2121415" cy="2340628"/>
          </a:xfrm>
          <a:prstGeom prst="rect">
            <a:avLst/>
          </a:prstGeom>
        </p:spPr>
      </p:pic>
    </p:spTree>
    <p:extLst>
      <p:ext uri="{BB962C8B-B14F-4D97-AF65-F5344CB8AC3E}">
        <p14:creationId xmlns:p14="http://schemas.microsoft.com/office/powerpoint/2010/main" val="4112332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Databricks Delta tables are Spark tables with built-in reliability and performance optimizations.</a:t>
            </a:r>
          </a:p>
          <a:p>
            <a:pPr lvl="1"/>
            <a:r>
              <a:rPr lang="en-US" sz="2800" dirty="0">
                <a:solidFill>
                  <a:schemeClr val="tx1"/>
                </a:solidFill>
                <a:latin typeface="Segoe UI Semilight" panose="020B0402040204020203" pitchFamily="34" charset="0"/>
                <a:cs typeface="Segoe UI Semilight" panose="020B0402040204020203" pitchFamily="34" charset="0"/>
              </a:rPr>
              <a:t>Supports batch and streaming with additional features:</a:t>
            </a:r>
          </a:p>
          <a:p>
            <a:pPr lvl="2"/>
            <a:r>
              <a:rPr lang="en-US" sz="2408" b="1" dirty="0">
                <a:solidFill>
                  <a:schemeClr val="tx1"/>
                </a:solidFill>
                <a:latin typeface="Segoe UI Semilight" panose="020B0402040204020203" pitchFamily="34" charset="0"/>
                <a:cs typeface="Segoe UI Semilight" panose="020B0402040204020203" pitchFamily="34" charset="0"/>
              </a:rPr>
              <a:t>ACID transactions</a:t>
            </a:r>
            <a:r>
              <a:rPr lang="en-US" sz="2408" dirty="0">
                <a:solidFill>
                  <a:schemeClr val="tx1"/>
                </a:solidFill>
                <a:latin typeface="Segoe UI Semilight" panose="020B0402040204020203" pitchFamily="34" charset="0"/>
                <a:cs typeface="Segoe UI Semilight" panose="020B0402040204020203" pitchFamily="34" charset="0"/>
              </a:rPr>
              <a:t>: multiple writers simultaneously modify data</a:t>
            </a:r>
          </a:p>
          <a:p>
            <a:pPr lvl="2"/>
            <a:r>
              <a:rPr lang="en-US" sz="2408" b="1" dirty="0">
                <a:solidFill>
                  <a:schemeClr val="tx1"/>
                </a:solidFill>
                <a:latin typeface="Segoe UI Semilight" panose="020B0402040204020203" pitchFamily="34" charset="0"/>
                <a:cs typeface="Segoe UI Semilight" panose="020B0402040204020203" pitchFamily="34" charset="0"/>
              </a:rPr>
              <a:t>DELETES/UPDATES/UPSERTS</a:t>
            </a:r>
            <a:r>
              <a:rPr lang="en-US" sz="2408" dirty="0">
                <a:solidFill>
                  <a:schemeClr val="tx1"/>
                </a:solidFill>
                <a:latin typeface="Segoe UI Semilight" panose="020B0402040204020203" pitchFamily="34" charset="0"/>
                <a:cs typeface="Segoe UI Semilight" panose="020B0402040204020203" pitchFamily="34" charset="0"/>
              </a:rPr>
              <a:t>: Writers can modify data set without interfering with jobs reading the data set</a:t>
            </a:r>
          </a:p>
          <a:p>
            <a:pPr lvl="2"/>
            <a:r>
              <a:rPr lang="en-US" sz="2408" b="1" dirty="0">
                <a:solidFill>
                  <a:schemeClr val="tx1"/>
                </a:solidFill>
                <a:latin typeface="Segoe UI Semilight" panose="020B0402040204020203" pitchFamily="34" charset="0"/>
                <a:cs typeface="Segoe UI Semilight" panose="020B0402040204020203" pitchFamily="34" charset="0"/>
              </a:rPr>
              <a:t>Automatic file management</a:t>
            </a:r>
            <a:r>
              <a:rPr lang="en-US" sz="2408" dirty="0">
                <a:solidFill>
                  <a:schemeClr val="tx1"/>
                </a:solidFill>
                <a:latin typeface="Segoe UI Semilight" panose="020B0402040204020203" pitchFamily="34" charset="0"/>
                <a:cs typeface="Segoe UI Semilight" panose="020B0402040204020203" pitchFamily="34" charset="0"/>
              </a:rPr>
              <a:t>: Data access speeds up by organizing data into large files that can be read efficiently</a:t>
            </a:r>
          </a:p>
          <a:p>
            <a:pPr lvl="2"/>
            <a:r>
              <a:rPr lang="en-US" sz="2408" b="1" dirty="0">
                <a:solidFill>
                  <a:schemeClr val="tx1"/>
                </a:solidFill>
                <a:latin typeface="Segoe UI Semilight" panose="020B0402040204020203" pitchFamily="34" charset="0"/>
                <a:cs typeface="Segoe UI Semilight" panose="020B0402040204020203" pitchFamily="34" charset="0"/>
              </a:rPr>
              <a:t>Statistics and data skipping</a:t>
            </a:r>
            <a:r>
              <a:rPr lang="en-US" sz="2408" dirty="0">
                <a:solidFill>
                  <a:schemeClr val="tx1"/>
                </a:solidFill>
                <a:latin typeface="Segoe UI Semilight" panose="020B0402040204020203" pitchFamily="34" charset="0"/>
                <a:cs typeface="Segoe UI Semilight" panose="020B0402040204020203" pitchFamily="34" charset="0"/>
              </a:rPr>
              <a:t>: Reads are 10-100x faster when statistics are tracked about data in each file, avoiding irrelevant information</a:t>
            </a: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spTree>
    <p:extLst>
      <p:ext uri="{BB962C8B-B14F-4D97-AF65-F5344CB8AC3E}">
        <p14:creationId xmlns:p14="http://schemas.microsoft.com/office/powerpoint/2010/main" val="1261049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can connect to both Event Hubs and Cosmos DB, using Spark connectors for both.</a:t>
            </a:r>
          </a:p>
          <a:p>
            <a:pPr lvl="1"/>
            <a:r>
              <a:rPr lang="en-US" sz="2800" dirty="0">
                <a:solidFill>
                  <a:schemeClr val="tx1"/>
                </a:solidFill>
                <a:latin typeface="Segoe UI Semilight" panose="020B0402040204020203" pitchFamily="34" charset="0"/>
                <a:cs typeface="Segoe UI Semilight" panose="020B0402040204020203" pitchFamily="34" charset="0"/>
              </a:rPr>
              <a:t>Use Spark Structured Streaming to process real-time payment transactions into Databricks Delta tables.</a:t>
            </a:r>
          </a:p>
          <a:p>
            <a:pPr lvl="1"/>
            <a:r>
              <a:rPr lang="en-US" sz="2800" dirty="0">
                <a:solidFill>
                  <a:schemeClr val="tx1"/>
                </a:solidFill>
                <a:latin typeface="Segoe UI Semilight" panose="020B0402040204020203" pitchFamily="34" charset="0"/>
                <a:cs typeface="Segoe UI Semilight" panose="020B0402040204020203" pitchFamily="34" charset="0"/>
              </a:rPr>
              <a:t>Be sure to set a checkpoint directory on your streams. This allows you to restart stream processing if the job is stopped at any point.</a:t>
            </a:r>
          </a:p>
          <a:p>
            <a:pPr lvl="1"/>
            <a:r>
              <a:rPr lang="en-US" sz="2800" dirty="0">
                <a:solidFill>
                  <a:schemeClr val="tx1"/>
                </a:solidFill>
                <a:latin typeface="Segoe UI Semilight" panose="020B0402040204020203" pitchFamily="34" charset="0"/>
                <a:cs typeface="Segoe UI Semilight" panose="020B0402040204020203" pitchFamily="34" charset="0"/>
              </a:rPr>
              <a:t>Store secrets such as account keys and connection strings centrally in Azure Key Vault, then set that as the source for secret scopes in Azure Databricks. Secrets are [REDACTED].</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pic>
        <p:nvPicPr>
          <p:cNvPr id="6" name="Picture 5" descr="Azure Key Vault logo">
            <a:extLst>
              <a:ext uri="{FF2B5EF4-FFF2-40B4-BE49-F238E27FC236}">
                <a16:creationId xmlns:a16="http://schemas.microsoft.com/office/drawing/2014/main" id="{65C9088F-FEF0-4E2B-9D7F-A536323D25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23922" y="4892617"/>
            <a:ext cx="1393553" cy="1393553"/>
          </a:xfrm>
          <a:prstGeom prst="rect">
            <a:avLst/>
          </a:prstGeom>
        </p:spPr>
      </p:pic>
    </p:spTree>
    <p:extLst>
      <p:ext uri="{BB962C8B-B14F-4D97-AF65-F5344CB8AC3E}">
        <p14:creationId xmlns:p14="http://schemas.microsoft.com/office/powerpoint/2010/main" val="196944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Long-term data storage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 Lake Storage Gen2 (ADLS Gen2) as the underlying long-term file store for Databricks Delta tables.</a:t>
            </a:r>
          </a:p>
          <a:p>
            <a:pPr lvl="1"/>
            <a:r>
              <a:rPr lang="en-US" sz="2800" dirty="0">
                <a:solidFill>
                  <a:schemeClr val="tx1"/>
                </a:solidFill>
                <a:latin typeface="Segoe UI Semilight" panose="020B0402040204020203" pitchFamily="34" charset="0"/>
                <a:cs typeface="Segoe UI Semilight" panose="020B0402040204020203" pitchFamily="34" charset="0"/>
              </a:rPr>
              <a:t>ADLS Gen2 is specifically optimized for Big Data workloads.</a:t>
            </a:r>
          </a:p>
          <a:p>
            <a:pPr lvl="1"/>
            <a:r>
              <a:rPr lang="en-US" sz="2800" dirty="0">
                <a:solidFill>
                  <a:schemeClr val="tx1"/>
                </a:solidFill>
                <a:latin typeface="Segoe UI Semilight" panose="020B0402040204020203" pitchFamily="34" charset="0"/>
                <a:cs typeface="Segoe UI Semilight" panose="020B0402040204020203" pitchFamily="34" charset="0"/>
              </a:rPr>
              <a:t>Delta tables can be accessed by Power BI through a JDBC connector.</a:t>
            </a:r>
          </a:p>
          <a:p>
            <a:pPr lvl="1"/>
            <a:r>
              <a:rPr lang="en-US" sz="2800" dirty="0">
                <a:solidFill>
                  <a:schemeClr val="tx1"/>
                </a:solidFill>
                <a:latin typeface="Segoe UI Semilight" panose="020B0402040204020203" pitchFamily="34" charset="0"/>
                <a:cs typeface="Segoe UI Semilight" panose="020B0402040204020203" pitchFamily="34" charset="0"/>
              </a:rPr>
              <a:t>Databricks Delta can compact small files together into larger files up to 1 GB in size using the OPTIMIZE operator. This can improve query performance over time.</a:t>
            </a:r>
          </a:p>
          <a:p>
            <a:pPr lvl="1"/>
            <a:r>
              <a:rPr lang="en-US" sz="2800" dirty="0">
                <a:solidFill>
                  <a:schemeClr val="tx1"/>
                </a:solidFill>
                <a:latin typeface="Segoe UI Semilight" panose="020B0402040204020203" pitchFamily="34" charset="0"/>
                <a:cs typeface="Segoe UI Semilight" panose="020B0402040204020203" pitchFamily="34" charset="0"/>
              </a:rPr>
              <a:t>Define file paths in ADLS for query, dimension, and summary tables. Point to those paths when saving to Delta.</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9671" y="4272322"/>
            <a:ext cx="1294267" cy="1428008"/>
          </a:xfrm>
          <a:prstGeom prst="rect">
            <a:avLst/>
          </a:prstGeom>
        </p:spPr>
      </p:pic>
      <p:pic>
        <p:nvPicPr>
          <p:cNvPr id="7" name="Graphic 6" descr="Bar chart">
            <a:extLst>
              <a:ext uri="{FF2B5EF4-FFF2-40B4-BE49-F238E27FC236}">
                <a16:creationId xmlns:a16="http://schemas.microsoft.com/office/drawing/2014/main" id="{16DCD014-4007-4B34-B9E8-8380B4FA18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79672" y="2781867"/>
            <a:ext cx="1294266" cy="1294266"/>
          </a:xfrm>
          <a:prstGeom prst="rect">
            <a:avLst/>
          </a:prstGeom>
        </p:spPr>
      </p:pic>
    </p:spTree>
    <p:extLst>
      <p:ext uri="{BB962C8B-B14F-4D97-AF65-F5344CB8AC3E}">
        <p14:creationId xmlns:p14="http://schemas.microsoft.com/office/powerpoint/2010/main" val="3866705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Model training and deployment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supports machine learning training at scale. Use large portion of historical payment transaction data for training, and the rest to validate the model.</a:t>
            </a:r>
          </a:p>
          <a:p>
            <a:pPr lvl="1"/>
            <a:r>
              <a:rPr lang="en-US" sz="2800" dirty="0">
                <a:solidFill>
                  <a:schemeClr val="tx1"/>
                </a:solidFill>
                <a:latin typeface="Segoe UI Semilight" panose="020B0402040204020203" pitchFamily="34" charset="0"/>
                <a:cs typeface="Segoe UI Semilight" panose="020B0402040204020203" pitchFamily="34" charset="0"/>
              </a:rPr>
              <a:t>Use Azure Machine Learning service to host trained model and automatically deploy it to Azure Kubernetes Service (AKS) cluster for easy web accessibility and high availability.</a:t>
            </a:r>
          </a:p>
          <a:p>
            <a:pPr lvl="1"/>
            <a:r>
              <a:rPr lang="en-US" sz="2800" dirty="0">
                <a:solidFill>
                  <a:schemeClr val="tx1"/>
                </a:solidFill>
                <a:latin typeface="Segoe UI Semilight" panose="020B0402040204020203" pitchFamily="34" charset="0"/>
                <a:cs typeface="Segoe UI Semilight" panose="020B0402040204020203" pitchFamily="34" charset="0"/>
              </a:rPr>
              <a:t>Store trained model in ADLS or Azure Machine Learning.</a:t>
            </a:r>
          </a:p>
          <a:p>
            <a:pPr lvl="1"/>
            <a:r>
              <a:rPr lang="en-US" sz="2800" dirty="0">
                <a:solidFill>
                  <a:schemeClr val="tx1"/>
                </a:solidFill>
                <a:latin typeface="Segoe UI Semilight" panose="020B0402040204020203" pitchFamily="34" charset="0"/>
                <a:cs typeface="Segoe UI Semilight" panose="020B0402040204020203" pitchFamily="34" charset="0"/>
              </a:rPr>
              <a:t>Access model from notebook to batch score “suspicious transactions” on schedule. Use Cosmos DB Spark connector from notebook to push data set globally.</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6" name="Graphic 5" descr="Brain icon">
            <a:extLst>
              <a:ext uri="{FF2B5EF4-FFF2-40B4-BE49-F238E27FC236}">
                <a16:creationId xmlns:a16="http://schemas.microsoft.com/office/drawing/2014/main" id="{6A94AC2D-6DEC-46CC-BE49-E8E07EC2F9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73662" y="1361811"/>
            <a:ext cx="1428008" cy="1428008"/>
          </a:xfrm>
          <a:prstGeom prst="rect">
            <a:avLst/>
          </a:prstGeom>
        </p:spPr>
      </p:pic>
      <p:pic>
        <p:nvPicPr>
          <p:cNvPr id="8" name="Graphic 7" descr="Azure Machine Learning icon">
            <a:extLst>
              <a:ext uri="{FF2B5EF4-FFF2-40B4-BE49-F238E27FC236}">
                <a16:creationId xmlns:a16="http://schemas.microsoft.com/office/drawing/2014/main" id="{8506511A-115F-4395-82D5-46DF71FABE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07403" y="3063564"/>
            <a:ext cx="1294267" cy="1294267"/>
          </a:xfrm>
          <a:prstGeom prst="rect">
            <a:avLst/>
          </a:prstGeom>
        </p:spPr>
      </p:pic>
    </p:spTree>
    <p:extLst>
      <p:ext uri="{BB962C8B-B14F-4D97-AF65-F5344CB8AC3E}">
        <p14:creationId xmlns:p14="http://schemas.microsoft.com/office/powerpoint/2010/main" val="661248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Connect to Databricks Delta tables from Power BI to allow analysts to build reports and dashboards.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connection can be made using a JDBC connection string to an Azure Databricks cluster. Querying the tables is similar to querying a more traditional relational database.</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 scientists and data engineers can use Azure Databricks notebooks to craft complex queries and data visualizations.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7" name="Picture 6" descr="Power BI logo">
            <a:extLst>
              <a:ext uri="{FF2B5EF4-FFF2-40B4-BE49-F238E27FC236}">
                <a16:creationId xmlns:a16="http://schemas.microsoft.com/office/drawing/2014/main" id="{9040D8A2-5E71-48F8-AC13-EEA57DDB228A}"/>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spTree>
    <p:extLst>
      <p:ext uri="{BB962C8B-B14F-4D97-AF65-F5344CB8AC3E}">
        <p14:creationId xmlns:p14="http://schemas.microsoft.com/office/powerpoint/2010/main" val="2621193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 more cost-effective option for serving summary data for business analysts to use from Power BI is to use Azure Analysis Services. This eliminates having to have a dedicated Databricks cluster running at all times for reporting and analysis.</a:t>
            </a:r>
          </a:p>
          <a:p>
            <a:pPr lvl="1"/>
            <a:r>
              <a:rPr lang="en-US" sz="2800" dirty="0">
                <a:solidFill>
                  <a:schemeClr val="tx1"/>
                </a:solidFill>
                <a:latin typeface="Segoe UI Semilight" panose="020B0402040204020203" pitchFamily="34" charset="0"/>
                <a:cs typeface="Segoe UI Semilight" panose="020B0402040204020203" pitchFamily="34" charset="0"/>
              </a:rPr>
              <a:t>Your data is stored in a tabular semantic data model, which you populate by writing to it during stream processing using rolling aggregates over a time window, or by batch processing on a schedule using an Azure Databricks job or an orchestration service like Azure Data Factory.</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7" name="Picture 6" descr="Power BI logo">
            <a:extLst>
              <a:ext uri="{FF2B5EF4-FFF2-40B4-BE49-F238E27FC236}">
                <a16:creationId xmlns:a16="http://schemas.microsoft.com/office/drawing/2014/main" id="{9040D8A2-5E71-48F8-AC13-EEA57DDB228A}"/>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pic>
        <p:nvPicPr>
          <p:cNvPr id="6" name="Picture 5" descr="Analysis Services logo">
            <a:extLst>
              <a:ext uri="{FF2B5EF4-FFF2-40B4-BE49-F238E27FC236}">
                <a16:creationId xmlns:a16="http://schemas.microsoft.com/office/drawing/2014/main" id="{6736AFB8-2C5F-465C-872A-1606F7557841}"/>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07402" y="4451109"/>
            <a:ext cx="1294267" cy="1294267"/>
          </a:xfrm>
          <a:prstGeom prst="rect">
            <a:avLst/>
          </a:prstGeom>
        </p:spPr>
      </p:pic>
    </p:spTree>
    <p:extLst>
      <p:ext uri="{BB962C8B-B14F-4D97-AF65-F5344CB8AC3E}">
        <p14:creationId xmlns:p14="http://schemas.microsoft.com/office/powerpoint/2010/main" val="3865293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not clear to us if we can only use Cosmos DB as</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our web app's database, or if we should consider using</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 in other parts of our advanced analytics data pipeline such as for real-time transaction ingest or for serving of offline processed data.</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was created from the ground-up as a multi-model distributed database service that can run at a global scale. Storing and serving data globally is a key requirement for Woodgrove Bank. The change feed feature supports long-term raw data storage as well as sending streaming data to Azure Databricks for real-time processing.</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Does Cosmos DB integrate with open source big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data analytics like Apache Spark?</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the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azure-cosmosdb-spark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connector can be used to read and write to Cosmos DB, and is also capable of using the change feed to react to events as they occur.</a:t>
            </a:r>
          </a:p>
          <a:p>
            <a:pPr marL="336145" lvl="1" indent="0">
              <a:buNone/>
            </a:pPr>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Visit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https://github.com/Azure/azure-cosmosdb-spark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to learn how to use the connector and to access sample code.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743922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Properly selecting the right algorithm and training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model using the optimal set of parameters can take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lot of time. Is there a way to speed up this process?</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The typical approach to model training involves a time-consuming process trying dozens or even hundreds of combinations. This includes different ways of normalizing data, trying different algorithms and different settings for those algorithms (hyperparameters). Azure Machine Learning AutoML helps automate trying different combinations and evaluating the best performing model against a user-selected performance metric. This can be used within Databricks notebooks.</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126255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189176"/>
            <a:ext cx="11435848" cy="5618680"/>
          </a:xfrm>
        </p:spPr>
        <p:txBody>
          <a:bodyPr>
            <a:normAutofit lnSpcReduction="10000"/>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We are concerned about how much it costs to use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for our solution. What is the real value in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using this service, and how do we set up Cosmos DB in</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an optimal way?</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greatest strength is that it provides a multi-model, globally available NoSQL database with high concurrency, low latency, and predictable results. All data is synchronized transparently across all regions for you. Save costs by scaling up resource units (RUs) as you need them for batch processes or heavy load, then scale back down. You can automate this with a combination of Azure Monitor and Azure Functions. Use time-to-live (TTL) to automatically delete entities after a specified period of time to save space. Also, store multiple entity types in the same collection. Do not create a separate collection for each entity type.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961251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33C73602-D512-4A39-9908-FD380D7E1072}"/>
              </a:ext>
            </a:extLst>
          </p:cNvPr>
          <p:cNvSpPr>
            <a:spLocks noGrp="1"/>
          </p:cNvSpPr>
          <p:nvPr>
            <p:ph type="body" sz="quarter" idx="10"/>
          </p:nvPr>
        </p:nvSpPr>
        <p:spPr>
          <a:xfrm>
            <a:off x="269239" y="1616509"/>
            <a:ext cx="11653523" cy="3263354"/>
          </a:xfrm>
        </p:spPr>
        <p:txBody>
          <a:bodyPr>
            <a:normAutofit fontScale="55000" lnSpcReduction="20000"/>
          </a:bodyPr>
          <a:lstStyle/>
          <a:p>
            <a:pPr marL="0" indent="0">
              <a:lnSpc>
                <a:spcPct val="110000"/>
              </a:lnSpc>
              <a:buNone/>
            </a:pPr>
            <a:r>
              <a:rPr lang="en-US" sz="5100" dirty="0">
                <a:solidFill>
                  <a:schemeClr val="tx1"/>
                </a:solidFill>
                <a:latin typeface="+mn-lt"/>
              </a:rPr>
              <a:t>“As a bank who is entrusted by customers all around the world with processing online payments, we have to be pro-active in detecting online fraud and protecting those customers. If we do not detect such activity quickly enough, things can spiral out of control, causing losses and in both monetary terms and our customers' trust. Azure has really enabled us to add that layer of security and peace of mind at a grand scale.”</a:t>
            </a:r>
          </a:p>
          <a:p>
            <a:pPr marL="0" indent="0">
              <a:lnSpc>
                <a:spcPct val="110000"/>
              </a:lnSpc>
              <a:buNone/>
            </a:pPr>
            <a:endParaRPr lang="en-US" sz="3600" dirty="0">
              <a:solidFill>
                <a:schemeClr val="tx1"/>
              </a:solidFill>
            </a:endParaRPr>
          </a:p>
          <a:p>
            <a:pPr marL="0" indent="0">
              <a:lnSpc>
                <a:spcPct val="110000"/>
              </a:lnSpc>
              <a:buNone/>
            </a:pPr>
            <a:r>
              <a:rPr lang="en-US" sz="4500" dirty="0">
                <a:solidFill>
                  <a:schemeClr val="tx1"/>
                </a:solidFill>
                <a:latin typeface="+mn-lt"/>
              </a:rPr>
              <a:t>Mari Stephens, CIO, Woodgrove Bank</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6"/>
            <a:ext cx="7199641" cy="5211623"/>
          </a:xfrm>
        </p:spPr>
        <p:txBody>
          <a:bodyPr>
            <a:normAutofit/>
          </a:bodyPr>
          <a:lstStyle/>
          <a:p>
            <a:r>
              <a:rPr lang="en-US" sz="3200" dirty="0">
                <a:solidFill>
                  <a:schemeClr val="tx1"/>
                </a:solidFill>
              </a:rPr>
              <a:t>Woodgrove Bank provides payment processing services for commerce.</a:t>
            </a:r>
          </a:p>
          <a:p>
            <a:r>
              <a:rPr lang="en-US" sz="3200" dirty="0">
                <a:solidFill>
                  <a:schemeClr val="tx1"/>
                </a:solidFill>
                <a:cs typeface="Segoe UI Semilight" panose="020B0402040204020203" pitchFamily="34" charset="0"/>
              </a:rPr>
              <a:t>Would like to build a PoC of an innovative online fraud detection solution.</a:t>
            </a:r>
          </a:p>
          <a:p>
            <a:r>
              <a:rPr lang="en-US" sz="3200" dirty="0">
                <a:solidFill>
                  <a:schemeClr val="tx1"/>
                </a:solidFill>
                <a:cs typeface="Segoe UI Semilight" panose="020B0402040204020203" pitchFamily="34" charset="0"/>
              </a:rPr>
              <a:t>They hope to monitor fraud in real-time across millions of transactions to prevent financial loss and detect widespread attacks.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 name="Picture 9">
            <a:extLst>
              <a:ext uri="{FF2B5EF4-FFF2-40B4-BE49-F238E27FC236}">
                <a16:creationId xmlns:a16="http://schemas.microsoft.com/office/drawing/2014/main" id="{5A3605F5-1E47-4453-8D56-C7ED3384E3C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614" y="1189176"/>
            <a:ext cx="3456732" cy="34567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6"/>
            <a:ext cx="7199641" cy="5211623"/>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Woodgrove Bank wants to apply machine learning and advanced analytics to detect fraudulent transactions for their globally distributed merchant customers.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They want to screen transactions for fraud as they happen, and separately perform an in-depth offline fraud sweep of transactions to identify both unblocked and suspicious transactions.</a:t>
            </a:r>
          </a:p>
          <a:p>
            <a:pPr marL="0" indent="0">
              <a:spcAft>
                <a:spcPts val="882"/>
              </a:spcAft>
              <a:buFont typeface="Arial" pitchFamily="34" charset="0"/>
              <a:buNone/>
            </a:pPr>
            <a:endParaRPr lang="en-US" sz="1800" dirty="0">
              <a:solidFill>
                <a:schemeClr val="tx1"/>
              </a:solidFill>
            </a:endParaRPr>
          </a:p>
        </p:txBody>
      </p:sp>
      <p:pic>
        <p:nvPicPr>
          <p:cNvPr id="8" name="Graphic 7" descr="Globe icon">
            <a:extLst>
              <a:ext uri="{FF2B5EF4-FFF2-40B4-BE49-F238E27FC236}">
                <a16:creationId xmlns:a16="http://schemas.microsoft.com/office/drawing/2014/main" id="{84614F9B-5D2D-43AB-BBBB-4E31E1ADD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4904" y="3203728"/>
            <a:ext cx="3052834" cy="3052834"/>
          </a:xfrm>
          <a:prstGeom prst="rect">
            <a:avLst/>
          </a:prstGeom>
        </p:spPr>
      </p:pic>
      <p:pic>
        <p:nvPicPr>
          <p:cNvPr id="10" name="Graphic 9" descr="Brain icon">
            <a:extLst>
              <a:ext uri="{FF2B5EF4-FFF2-40B4-BE49-F238E27FC236}">
                <a16:creationId xmlns:a16="http://schemas.microsoft.com/office/drawing/2014/main" id="{0EFED397-9BFC-4141-8DAB-3806FCDE8B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5371" y="601438"/>
            <a:ext cx="2503426" cy="2503426"/>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7"/>
            <a:ext cx="11372071" cy="4020598"/>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They have decades-worth of historical transactional data, including transactions identified as fraudulent. This data is in tabular format and can be exported to CSVs.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 analysts are very interested in the recent notebook-driven approach to data science and data engineering tasks. They would prefer a solution that features notebooks to explore and prepare data, model, and define the logic for scheduled processing.</a:t>
            </a:r>
          </a:p>
          <a:p>
            <a:pPr marL="0" indent="0">
              <a:spcAft>
                <a:spcPts val="882"/>
              </a:spcAft>
              <a:buFont typeface="Arial" pitchFamily="34" charset="0"/>
              <a:buNone/>
            </a:pPr>
            <a:endParaRPr lang="en-US" sz="1800" dirty="0">
              <a:solidFill>
                <a:schemeClr val="tx1"/>
              </a:solidFill>
            </a:endParaRPr>
          </a:p>
        </p:txBody>
      </p:sp>
      <p:pic>
        <p:nvPicPr>
          <p:cNvPr id="4" name="Graphic 3" descr="Azure Machine Learning icon">
            <a:extLst>
              <a:ext uri="{FF2B5EF4-FFF2-40B4-BE49-F238E27FC236}">
                <a16:creationId xmlns:a16="http://schemas.microsoft.com/office/drawing/2014/main" id="{0EB52B4E-6EFA-4220-A9E6-64D7DDE75E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26960" y="5368823"/>
            <a:ext cx="914400" cy="914400"/>
          </a:xfrm>
          <a:prstGeom prst="rect">
            <a:avLst/>
          </a:prstGeom>
        </p:spPr>
      </p:pic>
      <p:pic>
        <p:nvPicPr>
          <p:cNvPr id="7" name="Graphic 6" descr="Monthly calendar">
            <a:extLst>
              <a:ext uri="{FF2B5EF4-FFF2-40B4-BE49-F238E27FC236}">
                <a16:creationId xmlns:a16="http://schemas.microsoft.com/office/drawing/2014/main" id="{5F5381A6-C388-4F16-BD44-5DDDFD8F7C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69190" y="5368823"/>
            <a:ext cx="914400" cy="914400"/>
          </a:xfrm>
          <a:prstGeom prst="rect">
            <a:avLst/>
          </a:prstGeom>
        </p:spPr>
      </p:pic>
      <p:pic>
        <p:nvPicPr>
          <p:cNvPr id="11" name="Graphic 10" descr="Document">
            <a:extLst>
              <a:ext uri="{FF2B5EF4-FFF2-40B4-BE49-F238E27FC236}">
                <a16:creationId xmlns:a16="http://schemas.microsoft.com/office/drawing/2014/main" id="{7F150001-ECB6-4B0C-A098-83C4DE75E5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98075" y="5368823"/>
            <a:ext cx="914400" cy="914400"/>
          </a:xfrm>
          <a:prstGeom prst="rect">
            <a:avLst/>
          </a:prstGeom>
        </p:spPr>
      </p:pic>
    </p:spTree>
    <p:extLst>
      <p:ext uri="{BB962C8B-B14F-4D97-AF65-F5344CB8AC3E}">
        <p14:creationId xmlns:p14="http://schemas.microsoft.com/office/powerpoint/2010/main" val="290468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Content Placeholder 2">
            <a:extLst>
              <a:ext uri="{FF2B5EF4-FFF2-40B4-BE49-F238E27FC236}">
                <a16:creationId xmlns:a16="http://schemas.microsoft.com/office/drawing/2014/main" id="{34D22234-0C78-414B-AC8C-DB7BB6966F74}"/>
              </a:ext>
            </a:extLst>
          </p:cNvPr>
          <p:cNvSpPr>
            <a:spLocks noGrp="1"/>
          </p:cNvSpPr>
          <p:nvPr>
            <p:ph type="body" sz="quarter" idx="10"/>
          </p:nvPr>
        </p:nvSpPr>
        <p:spPr>
          <a:xfrm>
            <a:off x="269240" y="1143228"/>
            <a:ext cx="9689769" cy="5234597"/>
          </a:xfrm>
        </p:spPr>
        <p:txBody>
          <a:bodyPr>
            <a:noAutofit/>
          </a:bodyPr>
          <a:lstStyle/>
          <a:p>
            <a:pPr lvl="1"/>
            <a:r>
              <a:rPr lang="en-US" sz="3200" dirty="0">
                <a:solidFill>
                  <a:schemeClr val="tx1"/>
                </a:solidFill>
                <a:latin typeface="Segoe UI Semilight" panose="020B0402040204020203" pitchFamily="34" charset="0"/>
                <a:cs typeface="Segoe UI Semilight" panose="020B0402040204020203" pitchFamily="34" charset="0"/>
              </a:rPr>
              <a:t>Provide fraud detection services to merchant customers, using incoming payment transaction data to provide early warning of fraudulent activity.</a:t>
            </a:r>
          </a:p>
          <a:p>
            <a:pPr lvl="1"/>
            <a:r>
              <a:rPr lang="en-US" sz="3200" dirty="0">
                <a:solidFill>
                  <a:schemeClr val="tx1"/>
                </a:solidFill>
                <a:latin typeface="Segoe UI Semilight" panose="020B0402040204020203" pitchFamily="34" charset="0"/>
                <a:cs typeface="Segoe UI Semilight" panose="020B0402040204020203" pitchFamily="34" charset="0"/>
              </a:rPr>
              <a:t>Schedule offline scoring of “suspicious activity” using trained model and make globally available.</a:t>
            </a:r>
          </a:p>
          <a:p>
            <a:pPr lvl="1"/>
            <a:r>
              <a:rPr lang="en-US" sz="3200" dirty="0">
                <a:solidFill>
                  <a:schemeClr val="tx1"/>
                </a:solidFill>
                <a:latin typeface="Segoe UI Semilight" panose="020B0402040204020203" pitchFamily="34" charset="0"/>
                <a:cs typeface="Segoe UI Semilight" panose="020B0402040204020203" pitchFamily="34" charset="0"/>
              </a:rPr>
              <a:t>Store data from streaming sources into long-term storage without interfering with read jobs.</a:t>
            </a:r>
          </a:p>
          <a:p>
            <a:pPr lvl="1"/>
            <a:r>
              <a:rPr lang="en-US" sz="3200" dirty="0">
                <a:solidFill>
                  <a:schemeClr val="tx1"/>
                </a:solidFill>
                <a:latin typeface="Segoe UI Semilight" panose="020B0402040204020203" pitchFamily="34" charset="0"/>
                <a:cs typeface="Segoe UI Semilight" panose="020B0402040204020203" pitchFamily="34" charset="0"/>
              </a:rPr>
              <a:t>Use standard platform that supports near-term data pipeline needs and long-term standard for data science, data engineering, and development.</a:t>
            </a:r>
          </a:p>
        </p:txBody>
      </p:sp>
      <p:pic>
        <p:nvPicPr>
          <p:cNvPr id="4" name="Graphic 3" descr="Eye">
            <a:extLst>
              <a:ext uri="{FF2B5EF4-FFF2-40B4-BE49-F238E27FC236}">
                <a16:creationId xmlns:a16="http://schemas.microsoft.com/office/drawing/2014/main" id="{06D38C19-73A3-493C-A6B5-222831770B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5290" y="2211073"/>
            <a:ext cx="1318954" cy="1318954"/>
          </a:xfrm>
          <a:prstGeom prst="rect">
            <a:avLst/>
          </a:prstGeom>
        </p:spPr>
      </p:pic>
      <p:pic>
        <p:nvPicPr>
          <p:cNvPr id="9" name="Graphic 8" descr="Credit card">
            <a:extLst>
              <a:ext uri="{FF2B5EF4-FFF2-40B4-BE49-F238E27FC236}">
                <a16:creationId xmlns:a16="http://schemas.microsoft.com/office/drawing/2014/main" id="{2618D910-BC22-4FF2-A1A9-94A11497F7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15290" y="965572"/>
            <a:ext cx="1318954" cy="1318954"/>
          </a:xfrm>
          <a:prstGeom prst="rect">
            <a:avLst/>
          </a:prstGeom>
        </p:spPr>
      </p:pic>
      <p:pic>
        <p:nvPicPr>
          <p:cNvPr id="12" name="Graphic 11" descr="Monthly calendar">
            <a:extLst>
              <a:ext uri="{FF2B5EF4-FFF2-40B4-BE49-F238E27FC236}">
                <a16:creationId xmlns:a16="http://schemas.microsoft.com/office/drawing/2014/main" id="{B9BCC3BD-F9C0-4505-8AD3-D6B9C79EB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15290" y="3632952"/>
            <a:ext cx="1318954" cy="1318954"/>
          </a:xfrm>
          <a:prstGeom prst="rect">
            <a:avLst/>
          </a:prstGeom>
        </p:spPr>
      </p:pic>
      <p:pic>
        <p:nvPicPr>
          <p:cNvPr id="14" name="Graphic 13" descr="Upward trend">
            <a:extLst>
              <a:ext uri="{FF2B5EF4-FFF2-40B4-BE49-F238E27FC236}">
                <a16:creationId xmlns:a16="http://schemas.microsoft.com/office/drawing/2014/main" id="{C4AFB5A1-162A-48C5-96F7-FE204A1C69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15290" y="5058871"/>
            <a:ext cx="1318954" cy="1318954"/>
          </a:xfrm>
          <a:prstGeom prst="rect">
            <a:avLst/>
          </a:prstGeom>
        </p:spPr>
      </p:pic>
    </p:spTree>
    <p:extLst>
      <p:ext uri="{BB962C8B-B14F-4D97-AF65-F5344CB8AC3E}">
        <p14:creationId xmlns:p14="http://schemas.microsoft.com/office/powerpoint/2010/main" val="14269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fontScale="92500"/>
          </a:bodyPr>
          <a:lstStyle/>
          <a:p>
            <a:pPr lvl="1"/>
            <a:r>
              <a:rPr lang="en-US" sz="3600" dirty="0">
                <a:solidFill>
                  <a:schemeClr val="tx1"/>
                </a:solidFill>
                <a:latin typeface="Segoe UI Semilight" panose="020B0402040204020203" pitchFamily="34" charset="0"/>
                <a:cs typeface="Segoe UI Semilight" panose="020B0402040204020203" pitchFamily="34" charset="0"/>
              </a:rPr>
              <a:t>Can Cosmos DB not only be used for the web app’s database, but also for other parts of the advanced analytics data pipeline such as real-time transaction ingest or serving offline processed data?</a:t>
            </a:r>
            <a:endParaRPr lang="en-US" sz="32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Does Cosmos DB integrate with open source big data analytics like Apache Spark?</a:t>
            </a: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How can we speed up the process of selecting the right algorithm and training a model using the optimal set of parameters?</a:t>
            </a:r>
          </a:p>
          <a:p>
            <a:pPr marL="0" indent="0">
              <a:spcAft>
                <a:spcPts val="882"/>
              </a:spcAft>
              <a:buNone/>
            </a:pPr>
            <a:endParaRPr lang="en-US" sz="1800" dirty="0">
              <a:solidFill>
                <a:schemeClr val="tx1"/>
              </a:solidFill>
            </a:endParaRPr>
          </a:p>
        </p:txBody>
      </p:sp>
      <p:pic>
        <p:nvPicPr>
          <p:cNvPr id="7" name="Graphic 6" descr="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We are concerned about how much it costs to use Cosmos DB for our solution. What is the real value of the service, and how do we set up Cosmos DB in an optimal way?</a:t>
            </a:r>
          </a:p>
          <a:p>
            <a:pPr marL="0" indent="0">
              <a:spcAft>
                <a:spcPts val="882"/>
              </a:spcAft>
              <a:buNone/>
            </a:pPr>
            <a:endParaRPr lang="en-US" sz="1800" dirty="0">
              <a:solidFill>
                <a:schemeClr val="tx1"/>
              </a:solidFill>
            </a:endParaRPr>
          </a:p>
        </p:txBody>
      </p:sp>
      <p:pic>
        <p:nvPicPr>
          <p:cNvPr id="7" name="Graphic 6" descr="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519981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6153</Words>
  <Application>Microsoft Office PowerPoint</Application>
  <PresentationFormat>Widescreen</PresentationFormat>
  <Paragraphs>336</Paragraphs>
  <Slides>32</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Semilight</vt:lpstr>
      <vt:lpstr>Wingdings</vt:lpstr>
      <vt:lpstr>2_Server and Cloud 2013</vt:lpstr>
      <vt:lpstr>C+E Readiness Template</vt:lpstr>
      <vt:lpstr>Cosmos DB Real Time Advanced Analytics</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 overall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2019-03-19T12:37:44Z</dcterms:created>
  <dcterms:modified xsi:type="dcterms:W3CDTF">2019-03-19T12:37:58Z</dcterms:modified>
</cp:coreProperties>
</file>