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20" r:id="rId22"/>
    <p:sldId id="322" r:id="rId23"/>
    <p:sldId id="321" r:id="rId24"/>
    <p:sldId id="317" r:id="rId25"/>
    <p:sldId id="316" r:id="rId26"/>
    <p:sldId id="333" r:id="rId27"/>
    <p:sldId id="334" r:id="rId28"/>
    <p:sldId id="367" r:id="rId29"/>
    <p:sldId id="336" r:id="rId30"/>
    <p:sldId id="347" r:id="rId31"/>
    <p:sldId id="338" r:id="rId32"/>
    <p:sldId id="372" r:id="rId33"/>
    <p:sldId id="374" r:id="rId34"/>
    <p:sldId id="319" r:id="rId35"/>
    <p:sldId id="339" r:id="rId36"/>
    <p:sldId id="340" r:id="rId37"/>
    <p:sldId id="341"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46" autoAdjust="0"/>
    <p:restoredTop sz="75782" autoAdjust="0"/>
  </p:normalViewPr>
  <p:slideViewPr>
    <p:cSldViewPr snapToGrid="0">
      <p:cViewPr varScale="1">
        <p:scale>
          <a:sx n="95" d="100"/>
          <a:sy n="95" d="100"/>
        </p:scale>
        <p:origin x="344" y="184"/>
      </p:cViewPr>
      <p:guideLst>
        <p:guide orient="horz" pos="2160"/>
        <p:guide pos="3840"/>
      </p:guideLst>
    </p:cSldViewPr>
  </p:slideViewPr>
  <p:notesTextViewPr>
    <p:cViewPr>
      <p:scale>
        <a:sx n="1" d="1"/>
        <a:sy n="1" d="1"/>
      </p:scale>
      <p:origin x="0" y="-8"/>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12/12/19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kern="1200" dirty="0">
                <a:solidFill>
                  <a:schemeClr val="tx1"/>
                </a:solidFill>
                <a:effectLst/>
                <a:latin typeface="Segoe UI" panose="020B0502040204020203" pitchFamily="34" charset="0"/>
                <a:ea typeface="+mn-ea"/>
                <a:cs typeface="Segoe UI" panose="020B0502040204020203" pitchFamily="34" charset="0"/>
              </a:rPr>
              <a:t>November 2019 – no changes to pptx at this time</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 2019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12/12/19 9:15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solidFill>
                  <a:schemeClr val="tx1"/>
                </a:solidFill>
              </a:rPr>
              <a:t>Just-in-time access for remote administration of “jump box”.</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Management</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4" name="Picture 3" descr="Preferred Solution&#10;&#10;A diagram that depicts the network flow from two on-premises sites where the traffic flows through Equinix and Level 3 using VPN and ExpressRoute. Multiple virtual networks in Azure are connected via VPN peering.">
            <a:extLst>
              <a:ext uri="{FF2B5EF4-FFF2-40B4-BE49-F238E27FC236}">
                <a16:creationId xmlns:a16="http://schemas.microsoft.com/office/drawing/2014/main" id="{CF054EC1-B4E6-4F37-8B05-07D42E925B31}"/>
              </a:ext>
            </a:extLst>
          </p:cNvPr>
          <p:cNvPicPr>
            <a:picLocks noChangeAspect="1"/>
          </p:cNvPicPr>
          <p:nvPr/>
        </p:nvPicPr>
        <p:blipFill>
          <a:blip r:embed="rId3"/>
          <a:stretch>
            <a:fillRect/>
          </a:stretch>
        </p:blipFill>
        <p:spPr>
          <a:xfrm>
            <a:off x="386663" y="1189176"/>
            <a:ext cx="11075994" cy="5445738"/>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Gw.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2728</Words>
  <Application>Microsoft Macintosh PowerPoint</Application>
  <PresentationFormat>Widescreen</PresentationFormat>
  <Paragraphs>268</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2019-12-12T15:17:42Z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