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0"/>
  </p:notesMasterIdLst>
  <p:sldIdLst>
    <p:sldId id="375" r:id="rId3"/>
    <p:sldId id="323" r:id="rId4"/>
    <p:sldId id="302" r:id="rId5"/>
    <p:sldId id="259" r:id="rId6"/>
    <p:sldId id="324" r:id="rId7"/>
    <p:sldId id="325" r:id="rId8"/>
    <p:sldId id="326" r:id="rId9"/>
    <p:sldId id="369" r:id="rId10"/>
    <p:sldId id="327" r:id="rId11"/>
    <p:sldId id="328" r:id="rId12"/>
    <p:sldId id="329" r:id="rId13"/>
    <p:sldId id="368" r:id="rId14"/>
    <p:sldId id="303" r:id="rId15"/>
    <p:sldId id="330" r:id="rId16"/>
    <p:sldId id="370" r:id="rId17"/>
    <p:sldId id="304" r:id="rId18"/>
    <p:sldId id="331" r:id="rId19"/>
    <p:sldId id="366" r:id="rId20"/>
    <p:sldId id="320" r:id="rId21"/>
    <p:sldId id="322" r:id="rId22"/>
    <p:sldId id="321" r:id="rId23"/>
    <p:sldId id="317" r:id="rId24"/>
    <p:sldId id="316" r:id="rId25"/>
    <p:sldId id="333" r:id="rId26"/>
    <p:sldId id="334" r:id="rId27"/>
    <p:sldId id="367" r:id="rId28"/>
    <p:sldId id="336" r:id="rId29"/>
    <p:sldId id="347" r:id="rId30"/>
    <p:sldId id="338" r:id="rId31"/>
    <p:sldId id="372" r:id="rId32"/>
    <p:sldId id="374" r:id="rId33"/>
    <p:sldId id="319" r:id="rId34"/>
    <p:sldId id="339" r:id="rId35"/>
    <p:sldId id="340" r:id="rId36"/>
    <p:sldId id="341"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7" autoAdjust="0"/>
    <p:restoredTop sz="89776" autoAdjust="0"/>
  </p:normalViewPr>
  <p:slideViewPr>
    <p:cSldViewPr snapToGrid="0">
      <p:cViewPr varScale="1">
        <p:scale>
          <a:sx n="94" d="100"/>
          <a:sy n="94" d="100"/>
        </p:scale>
        <p:origin x="294"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2017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1/28/2019 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896451"/>
          </a:xfrm>
        </p:spPr>
        <p:txBody>
          <a:bodyPr/>
          <a:lstStyle/>
          <a:p>
            <a:r>
              <a:rPr lang="en-US" sz="3600" dirty="0">
                <a:cs typeface="Segoe UI" panose="020B0502040204020203" pitchFamily="34" charset="0"/>
              </a:rPr>
              <a:t>Detailed architecture and plan for providing robust, secure connectivity between their datacenters and Azure.</a:t>
            </a:r>
          </a:p>
          <a:p>
            <a:endParaRPr lang="en-US" sz="3600" dirty="0">
              <a:cs typeface="Segoe UI" panose="020B0502040204020203" pitchFamily="34" charset="0"/>
            </a:endParaRPr>
          </a:p>
          <a:p>
            <a:r>
              <a:rPr lang="en-US" sz="3600" dirty="0">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5503045"/>
          </a:xfrm>
        </p:spPr>
        <p:txBody>
          <a:bodyPr/>
          <a:lstStyle/>
          <a:p>
            <a:r>
              <a:rPr lang="en-US" sz="3600" dirty="0">
                <a:cs typeface="Segoe UI" panose="020B0502040204020203" pitchFamily="34" charset="0"/>
              </a:rPr>
              <a:t>End result is a network design that allows applications to run both on-premises and in Azure.</a:t>
            </a:r>
          </a:p>
          <a:p>
            <a:r>
              <a:rPr lang="en-US" sz="3600" dirty="0">
                <a:cs typeface="Segoe UI" panose="020B0502040204020203" pitchFamily="34" charset="0"/>
              </a:rPr>
              <a:t>Outbound Internet traffic must be passed through an on-premises intrusion detection/prevention system in order to comply with company policy.</a:t>
            </a:r>
          </a:p>
          <a:p>
            <a:r>
              <a:rPr lang="en-US" sz="3600" dirty="0">
                <a:cs typeface="Segoe UI" panose="020B0502040204020203" pitchFamily="34" charset="0"/>
              </a:rPr>
              <a:t>Also all the incoming web traffic needs to be inspected in order to make sure it blocks SQL injections, cross-site scripting and other web attacks such as http protocol violation.</a:t>
            </a:r>
          </a:p>
          <a:p>
            <a:endParaRPr lang="en-US" sz="3600" dirty="0">
              <a:latin typeface="+mn-lt"/>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marL="0" indent="0">
              <a:buNone/>
            </a:pPr>
            <a:endParaRPr lang="en-US" sz="3600" dirty="0">
              <a:solidFill>
                <a:schemeClr val="tx1"/>
              </a:solidFill>
              <a:latin typeface="+mn-lt"/>
            </a:endParaRPr>
          </a:p>
          <a:p>
            <a:pPr lvl="1"/>
            <a:r>
              <a:rPr lang="en-US" sz="2800" dirty="0">
                <a:solidFill>
                  <a:schemeClr val="tx1"/>
                </a:solidFill>
              </a:rPr>
              <a:t>ExpressRoute with private and Microsoft peering with route filters, enabling connectivity to VMs and Vnets.</a:t>
            </a:r>
          </a:p>
          <a:p>
            <a:endParaRPr lang="en-US" sz="2800" dirty="0">
              <a:solidFill>
                <a:schemeClr val="tx1"/>
              </a:solidFill>
              <a:latin typeface="+mn-lt"/>
            </a:endParaRPr>
          </a:p>
          <a:p>
            <a:pPr lvl="1"/>
            <a:r>
              <a:rPr lang="en-US" sz="2800" dirty="0">
                <a:solidFill>
                  <a:schemeClr val="tx1"/>
                </a:solidFill>
              </a:rPr>
              <a:t>Just-in-time access for remote administration of “jump box”.</a:t>
            </a:r>
          </a:p>
          <a:p>
            <a:pPr lvl="1"/>
            <a:endParaRPr lang="en-US" sz="2800" dirty="0">
              <a:solidFill>
                <a:schemeClr val="tx1"/>
              </a:solidFill>
            </a:endParaRPr>
          </a:p>
          <a:p>
            <a:pPr lvl="1"/>
            <a:r>
              <a:rPr lang="en-US" sz="2800" dirty="0">
                <a:solidFill>
                  <a:schemeClr val="tx1"/>
                </a:solidFill>
              </a:rPr>
              <a:t>Azure Firewall for protecting connections between on-premises and Azure.</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Two</a:t>
            </a:r>
            <a:r>
              <a:rPr lang="en-US" sz="2800" dirty="0">
                <a:solidFill>
                  <a:schemeClr val="tx1"/>
                </a:solidFill>
                <a:latin typeface="+mn-lt"/>
              </a:rPr>
              <a:t> 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a:t>
            </a:r>
            <a:r>
              <a:rPr lang="en-US" sz="2800" dirty="0" err="1">
                <a:solidFill>
                  <a:schemeClr val="tx1"/>
                </a:solidFill>
              </a:rPr>
              <a:t>worklaods</a:t>
            </a:r>
            <a:endParaRPr lang="en-US" sz="2800" dirty="0">
              <a:solidFill>
                <a:schemeClr val="tx1"/>
              </a:solidFill>
            </a:endParaRP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endParaRPr lang="en-US" sz="1800" dirty="0">
              <a:solidFill>
                <a:schemeClr val="tx1"/>
              </a:solidFill>
              <a:latin typeface="+mn-lt"/>
            </a:endParaRPr>
          </a:p>
          <a:p>
            <a:r>
              <a:rPr lang="en-US" sz="3200" dirty="0">
                <a:solidFill>
                  <a:schemeClr val="tx1"/>
                </a:solidFill>
                <a:latin typeface="+mn-lt"/>
              </a:rPr>
              <a:t>Five network security groups associated with their respective subnets, each with specific allow/deny rules configured.</a:t>
            </a:r>
          </a:p>
          <a:p>
            <a:endParaRPr lang="en-US" sz="2000" dirty="0">
              <a:solidFill>
                <a:schemeClr val="tx1"/>
              </a:solidFill>
              <a:latin typeface="+mn-lt"/>
            </a:endParaRP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8484647" cy="4104200"/>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pic>
        <p:nvPicPr>
          <p:cNvPr id="5" name="Picture 4">
            <a:extLst>
              <a:ext uri="{FF2B5EF4-FFF2-40B4-BE49-F238E27FC236}">
                <a16:creationId xmlns:a16="http://schemas.microsoft.com/office/drawing/2014/main" id="{D086618F-8B40-4B44-A41E-58CABF89F29B}"/>
              </a:ext>
            </a:extLst>
          </p:cNvPr>
          <p:cNvPicPr>
            <a:picLocks noChangeAspect="1"/>
          </p:cNvPicPr>
          <p:nvPr/>
        </p:nvPicPr>
        <p:blipFill>
          <a:blip r:embed="rId3">
            <a:clrChange>
              <a:clrFrom>
                <a:srgbClr val="DEEDF8"/>
              </a:clrFrom>
              <a:clrTo>
                <a:srgbClr val="DEEDF8">
                  <a:alpha val="0"/>
                </a:srgbClr>
              </a:clrTo>
            </a:clrChange>
          </a:blip>
          <a:stretch>
            <a:fillRect/>
          </a:stretch>
        </p:blipFill>
        <p:spPr>
          <a:xfrm>
            <a:off x="9446884" y="3429000"/>
            <a:ext cx="959860" cy="846937"/>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800" dirty="0">
                <a:solidFill>
                  <a:schemeClr val="tx1"/>
                </a:solidFill>
                <a:latin typeface="+mn-lt"/>
              </a:rPr>
              <a:t>Azure web apps will be configured and used, to run the marketing application pilot.</a:t>
            </a:r>
          </a:p>
          <a:p>
            <a:r>
              <a:rPr lang="en-US" sz="2800" dirty="0">
                <a:solidFill>
                  <a:schemeClr val="tx1"/>
                </a:solidFill>
                <a:latin typeface="+mn-lt"/>
              </a:rPr>
              <a:t>Application GW running as a WAF will be used as the security solution. It will also provide URL-based routing, redirection, and SSL termination .</a:t>
            </a:r>
          </a:p>
          <a:p>
            <a:r>
              <a:rPr lang="en-US" sz="2800" dirty="0">
                <a:solidFill>
                  <a:schemeClr val="tx1"/>
                </a:solidFill>
                <a:latin typeface="+mn-lt"/>
              </a:rPr>
              <a:t>The Azure Web App will be configured as backend back-end pool member of </a:t>
            </a:r>
            <a:r>
              <a:rPr lang="en-US" sz="2800">
                <a:solidFill>
                  <a:schemeClr val="tx1"/>
                </a:solidFill>
                <a:latin typeface="+mn-lt"/>
              </a:rPr>
              <a:t>Application Gateway.</a:t>
            </a:r>
            <a:endParaRPr lang="en-US" sz="2800" dirty="0">
              <a:solidFill>
                <a:schemeClr val="tx1"/>
              </a:solidFill>
              <a:latin typeface="+mn-lt"/>
            </a:endParaRPr>
          </a:p>
          <a:p>
            <a:r>
              <a:rPr lang="en-US" sz="2800" dirty="0">
                <a:solidFill>
                  <a:schemeClr val="tx1"/>
                </a:solidFill>
                <a:latin typeface="+mn-lt"/>
              </a:rPr>
              <a:t>To ensure end users will hit the App Gw, </a:t>
            </a:r>
            <a:r>
              <a:rPr lang="en-US" sz="2800" dirty="0">
                <a:latin typeface="+mn-lt"/>
              </a:rPr>
              <a:t>a </a:t>
            </a:r>
            <a:r>
              <a:rPr lang="en-US" sz="2800" dirty="0">
                <a:solidFill>
                  <a:schemeClr val="tx1"/>
                </a:solidFill>
                <a:latin typeface="+mn-lt"/>
              </a:rPr>
              <a:t>CNAME record can be used to point to the public endpoint of the application gateway.</a:t>
            </a:r>
          </a:p>
          <a:p>
            <a:r>
              <a:rPr lang="en-US" sz="28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a:t>
            </a:r>
            <a:r>
              <a:rPr lang="en-US" sz="2400" dirty="0" err="1">
                <a:solidFill>
                  <a:schemeClr val="tx1"/>
                </a:solidFill>
                <a:latin typeface="+mn-lt"/>
              </a:rPr>
              <a:t>Woodgrove</a:t>
            </a:r>
            <a:r>
              <a:rPr lang="en-US" sz="2400" dirty="0">
                <a:solidFill>
                  <a:schemeClr val="tx1"/>
                </a:solidFill>
                <a:latin typeface="+mn-lt"/>
              </a:rPr>
              <a:t>.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their strategy of embracing cloud technologies, network and security team have agreed not to redirect Internet traffic via their on-premises security gateway for this deployment. They are looking for a cloud-native security solution. This is something they want to pilot on a low risk workload and it requires a separate cloud deployment.</a:t>
            </a:r>
          </a:p>
          <a:p>
            <a:pPr marL="0" lvl="0" indent="0" defTabSz="685710">
              <a:spcBef>
                <a:spcPts val="1176"/>
              </a:spcBef>
              <a:spcAft>
                <a:spcPts val="600"/>
              </a:spcAft>
              <a:buNone/>
            </a:pP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Words>
  <Application>Microsoft Office PowerPoint</Application>
  <PresentationFormat>Widescreen</PresentationFormat>
  <Paragraphs>271</Paragraphs>
  <Slides>37</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2019-01-29T09:57:28Z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