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 id="2147483665" r:id="rId2"/>
  </p:sldMasterIdLst>
  <p:notesMasterIdLst>
    <p:notesMasterId r:id="rId52"/>
  </p:notesMasterIdLst>
  <p:sldIdLst>
    <p:sldId id="300" r:id="rId3"/>
    <p:sldId id="323" r:id="rId4"/>
    <p:sldId id="302" r:id="rId5"/>
    <p:sldId id="259" r:id="rId6"/>
    <p:sldId id="324" r:id="rId7"/>
    <p:sldId id="325" r:id="rId8"/>
    <p:sldId id="326" r:id="rId9"/>
    <p:sldId id="328" r:id="rId10"/>
    <p:sldId id="329" r:id="rId11"/>
    <p:sldId id="303" r:id="rId12"/>
    <p:sldId id="304" r:id="rId13"/>
    <p:sldId id="330" r:id="rId14"/>
    <p:sldId id="350" r:id="rId15"/>
    <p:sldId id="305" r:id="rId16"/>
    <p:sldId id="351" r:id="rId17"/>
    <p:sldId id="352" r:id="rId18"/>
    <p:sldId id="353" r:id="rId19"/>
    <p:sldId id="331" r:id="rId20"/>
    <p:sldId id="332" r:id="rId21"/>
    <p:sldId id="333" r:id="rId22"/>
    <p:sldId id="320" r:id="rId23"/>
    <p:sldId id="322" r:id="rId24"/>
    <p:sldId id="321" r:id="rId25"/>
    <p:sldId id="317" r:id="rId26"/>
    <p:sldId id="316" r:id="rId27"/>
    <p:sldId id="334" r:id="rId28"/>
    <p:sldId id="335" r:id="rId29"/>
    <p:sldId id="336" r:id="rId30"/>
    <p:sldId id="349" r:id="rId31"/>
    <p:sldId id="337" r:id="rId32"/>
    <p:sldId id="339" r:id="rId33"/>
    <p:sldId id="357" r:id="rId34"/>
    <p:sldId id="358" r:id="rId35"/>
    <p:sldId id="359" r:id="rId36"/>
    <p:sldId id="340" r:id="rId37"/>
    <p:sldId id="341" r:id="rId38"/>
    <p:sldId id="342" r:id="rId39"/>
    <p:sldId id="343" r:id="rId40"/>
    <p:sldId id="344" r:id="rId41"/>
    <p:sldId id="345" r:id="rId42"/>
    <p:sldId id="319" r:id="rId43"/>
    <p:sldId id="354" r:id="rId44"/>
    <p:sldId id="346" r:id="rId45"/>
    <p:sldId id="347" r:id="rId46"/>
    <p:sldId id="348" r:id="rId47"/>
    <p:sldId id="355" r:id="rId48"/>
    <p:sldId id="356" r:id="rId49"/>
    <p:sldId id="318" r:id="rId50"/>
    <p:sldId id="315" r:id="rId5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DD4F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41" autoAdjust="0"/>
    <p:restoredTop sz="69723" autoAdjust="0"/>
  </p:normalViewPr>
  <p:slideViewPr>
    <p:cSldViewPr snapToGrid="0">
      <p:cViewPr varScale="1">
        <p:scale>
          <a:sx n="63" d="100"/>
          <a:sy n="63" d="100"/>
        </p:scale>
        <p:origin x="480" y="66"/>
      </p:cViewPr>
      <p:guideLst/>
    </p:cSldViewPr>
  </p:slideViewPr>
  <p:notesTextViewPr>
    <p:cViewPr>
      <p:scale>
        <a:sx n="1" d="1"/>
        <a:sy n="1" d="1"/>
      </p:scale>
      <p:origin x="0" y="0"/>
    </p:cViewPr>
  </p:notesTextViewPr>
  <p:sorterViewPr>
    <p:cViewPr varScale="1">
      <p:scale>
        <a:sx n="100" d="100"/>
        <a:sy n="100" d="100"/>
      </p:scale>
      <p:origin x="0" y="0"/>
    </p:cViewPr>
  </p:sorterViewPr>
  <p:notesViewPr>
    <p:cSldViewPr snapToGrid="0">
      <p:cViewPr>
        <p:scale>
          <a:sx n="91" d="100"/>
          <a:sy n="91" d="100"/>
        </p:scale>
        <p:origin x="1836" y="-108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A13B17-C506-4D51-BB37-16B365906619}" type="datetimeFigureOut">
              <a:rPr lang="en-US" smtClean="0"/>
              <a:t>5/2/2018</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98D5BB-B127-481F-BC0A-2F77C576BB34}" type="slidenum">
              <a:rPr lang="en-US" smtClean="0"/>
              <a:t>‹#›</a:t>
            </a:fld>
            <a:endParaRPr lang="en-US" dirty="0"/>
          </a:p>
        </p:txBody>
      </p:sp>
    </p:spTree>
    <p:extLst>
      <p:ext uri="{BB962C8B-B14F-4D97-AF65-F5344CB8AC3E}">
        <p14:creationId xmlns:p14="http://schemas.microsoft.com/office/powerpoint/2010/main" val="197922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microsoft.com/en-us/legal/intellectualproperty/Trademarks/Usage/General.aspx"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3" Type="http://schemas.openxmlformats.org/officeDocument/2006/relationships/hyperlink" Target="https://docs.microsoft.com/azure/security-center/security-center-adaptive-application" TargetMode="External"/><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50" dirty="0">
                <a:latin typeface="+mn-lt"/>
                <a:cs typeface="Segoe UI" panose="020B0502040204020203" pitchFamily="34" charset="0"/>
              </a:rPr>
              <a:t>Information in this document, including URL and other Internet Web site references, is subject to change without notice. Unless otherwise noted, the example companies, organizations, products, domain names, e-mail addresses, logos, people, places, and events depicted herein are fictitious, and no association with any real company, organization, product, domain name, e-mail address, logo, person, place or event is intended or should be inferred. 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a:t>
            </a:r>
          </a:p>
          <a:p>
            <a:r>
              <a:rPr lang="en-US" sz="950" dirty="0">
                <a:latin typeface="+mn-lt"/>
                <a:cs typeface="Segoe UI" panose="020B0502040204020203" pitchFamily="34" charset="0"/>
              </a:rPr>
              <a:t>Microsoft may have patents, patent applications, trademarks, copyrights, or other intellectual property rights covering subject matter in this document. Except as expressly provided in any written license agreement from Microsoft, the furnishing of this document does not give you any license to these patents, trademarks, copyrights, or other intellectual property.</a:t>
            </a:r>
          </a:p>
          <a:p>
            <a:r>
              <a:rPr lang="en-US" sz="950" dirty="0">
                <a:latin typeface="+mn-lt"/>
                <a:cs typeface="Segoe UI" panose="020B0502040204020203" pitchFamily="34" charset="0"/>
              </a:rPr>
              <a:t>The names of manufacturers, products, or URLs are provided for informational purposes only and Microsoft makes no representations and warranties, either expressed, implied, or statutory, regarding these manufacturers or the use of the products with any Microsoft technologies. The inclusion of a manufacturer or product does not imply endorsement of Microsoft of the manufacturer or product. Links may be provided to third party sites. Such sites are not under the control of Microsoft and Microsoft is not responsible for the contents of any linked site or any link contained in a linked site, or any changes or updates to such sites. Microsoft is not responsible for webcasting or any other form of transmission received from any linked site. Microsoft is providing these links to you only as a convenience, and the inclusion of any link does not imply endorsement of Microsoft of the site or the products contained therein.</a:t>
            </a:r>
          </a:p>
          <a:p>
            <a:r>
              <a:rPr lang="en-US" sz="950" dirty="0">
                <a:latin typeface="+mn-lt"/>
                <a:cs typeface="Segoe UI" panose="020B0502040204020203" pitchFamily="34" charset="0"/>
              </a:rPr>
              <a:t>© 2017 Microsoft Corporation. All rights reserved.</a:t>
            </a:r>
          </a:p>
          <a:p>
            <a:r>
              <a:rPr lang="en-US" sz="950" dirty="0">
                <a:latin typeface="+mn-lt"/>
                <a:cs typeface="Segoe UI" panose="020B0502040204020203" pitchFamily="34" charset="0"/>
              </a:rPr>
              <a:t>Microsoft and the trademarks listed at </a:t>
            </a:r>
            <a:r>
              <a:rPr lang="en-US" sz="950" u="sng" dirty="0">
                <a:latin typeface="+mn-lt"/>
                <a:cs typeface="Segoe UI" panose="020B0502040204020203" pitchFamily="34" charset="0"/>
                <a:hlinkClick r:id="rId3"/>
              </a:rPr>
              <a:t>https://www.microsoft.com/en-us/legal/intellectualproperty/Trademarks/Usage/General.aspx</a:t>
            </a:r>
            <a:r>
              <a:rPr lang="en-US" sz="950" dirty="0">
                <a:latin typeface="+mn-lt"/>
                <a:cs typeface="Segoe UI" panose="020B0502040204020203" pitchFamily="34" charset="0"/>
              </a:rPr>
              <a:t> are trademarks of the Microsoft group of companies. All other trademarks are property of their respective owners.</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94323-46EB-47FD-802B-1151F9FD2B5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52780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10</a:t>
            </a:fld>
            <a:endParaRPr lang="en-US" dirty="0"/>
          </a:p>
        </p:txBody>
      </p:sp>
    </p:spTree>
    <p:extLst>
      <p:ext uri="{BB962C8B-B14F-4D97-AF65-F5344CB8AC3E}">
        <p14:creationId xmlns:p14="http://schemas.microsoft.com/office/powerpoint/2010/main" val="32924338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000" dirty="0">
                <a:solidFill>
                  <a:schemeClr val="bg1"/>
                </a:solidFill>
              </a:rPr>
              <a:t>The e-commerce team is owned by the Enterprise IT team and is responsible for building and maintaining the corporate website where consumers and channel partners can order products directly from Trey Research. The e-commerce site and order fulfillment system is currently hosted on Apache and Red Hat Enterprise Linux.</a:t>
            </a:r>
          </a:p>
          <a:p>
            <a:endParaRPr lang="en-US" sz="2000" dirty="0">
              <a:solidFill>
                <a:schemeClr val="bg1"/>
              </a:solidFill>
            </a:endParaRPr>
          </a:p>
          <a:p>
            <a:pPr lvl="1"/>
            <a:r>
              <a:rPr lang="en-US" sz="1853" dirty="0">
                <a:solidFill>
                  <a:schemeClr val="bg1"/>
                </a:solidFill>
              </a:rPr>
              <a:t>Significant number of contingent staff </a:t>
            </a:r>
          </a:p>
          <a:p>
            <a:pPr lvl="1"/>
            <a:r>
              <a:rPr lang="en-US" sz="1853" dirty="0">
                <a:solidFill>
                  <a:schemeClr val="bg1"/>
                </a:solidFill>
              </a:rPr>
              <a:t>Delays in onboarding, hardware and environment provisioning </a:t>
            </a:r>
          </a:p>
          <a:p>
            <a:pPr lvl="1"/>
            <a:r>
              <a:rPr lang="en-US" sz="1853" dirty="0">
                <a:solidFill>
                  <a:schemeClr val="bg1"/>
                </a:solidFill>
              </a:rPr>
              <a:t>No secure remote solution so staff must be temporary located onsite for development</a:t>
            </a:r>
          </a:p>
          <a:p>
            <a:pPr lvl="1"/>
            <a:r>
              <a:rPr lang="en-US" sz="1853" dirty="0">
                <a:solidFill>
                  <a:schemeClr val="bg1"/>
                </a:solidFill>
              </a:rPr>
              <a:t>Need to increase agility and cut costs</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11</a:t>
            </a:fld>
            <a:endParaRPr lang="en-US" dirty="0"/>
          </a:p>
        </p:txBody>
      </p:sp>
    </p:spTree>
    <p:extLst>
      <p:ext uri="{BB962C8B-B14F-4D97-AF65-F5344CB8AC3E}">
        <p14:creationId xmlns:p14="http://schemas.microsoft.com/office/powerpoint/2010/main" val="16697526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12</a:t>
            </a:fld>
            <a:endParaRPr lang="en-US" dirty="0"/>
          </a:p>
        </p:txBody>
      </p:sp>
    </p:spTree>
    <p:extLst>
      <p:ext uri="{BB962C8B-B14F-4D97-AF65-F5344CB8AC3E}">
        <p14:creationId xmlns:p14="http://schemas.microsoft.com/office/powerpoint/2010/main" val="26428405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13</a:t>
            </a:fld>
            <a:endParaRPr lang="en-US" dirty="0"/>
          </a:p>
        </p:txBody>
      </p:sp>
    </p:spTree>
    <p:extLst>
      <p:ext uri="{BB962C8B-B14F-4D97-AF65-F5344CB8AC3E}">
        <p14:creationId xmlns:p14="http://schemas.microsoft.com/office/powerpoint/2010/main" val="21216237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14</a:t>
            </a:fld>
            <a:endParaRPr lang="en-US" dirty="0"/>
          </a:p>
        </p:txBody>
      </p:sp>
    </p:spTree>
    <p:extLst>
      <p:ext uri="{BB962C8B-B14F-4D97-AF65-F5344CB8AC3E}">
        <p14:creationId xmlns:p14="http://schemas.microsoft.com/office/powerpoint/2010/main" val="12674051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15</a:t>
            </a:fld>
            <a:endParaRPr lang="en-US" dirty="0"/>
          </a:p>
        </p:txBody>
      </p:sp>
    </p:spTree>
    <p:extLst>
      <p:ext uri="{BB962C8B-B14F-4D97-AF65-F5344CB8AC3E}">
        <p14:creationId xmlns:p14="http://schemas.microsoft.com/office/powerpoint/2010/main" val="12752055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16</a:t>
            </a:fld>
            <a:endParaRPr lang="en-US" dirty="0"/>
          </a:p>
        </p:txBody>
      </p:sp>
    </p:spTree>
    <p:extLst>
      <p:ext uri="{BB962C8B-B14F-4D97-AF65-F5344CB8AC3E}">
        <p14:creationId xmlns:p14="http://schemas.microsoft.com/office/powerpoint/2010/main" val="19709424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17</a:t>
            </a:fld>
            <a:endParaRPr lang="en-US" dirty="0"/>
          </a:p>
        </p:txBody>
      </p:sp>
    </p:spTree>
    <p:extLst>
      <p:ext uri="{BB962C8B-B14F-4D97-AF65-F5344CB8AC3E}">
        <p14:creationId xmlns:p14="http://schemas.microsoft.com/office/powerpoint/2010/main" val="20713076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18</a:t>
            </a:fld>
            <a:endParaRPr lang="en-US" dirty="0"/>
          </a:p>
        </p:txBody>
      </p:sp>
    </p:spTree>
    <p:extLst>
      <p:ext uri="{BB962C8B-B14F-4D97-AF65-F5344CB8AC3E}">
        <p14:creationId xmlns:p14="http://schemas.microsoft.com/office/powerpoint/2010/main" val="306055760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19</a:t>
            </a:fld>
            <a:endParaRPr lang="en-US" dirty="0"/>
          </a:p>
        </p:txBody>
      </p:sp>
    </p:spTree>
    <p:extLst>
      <p:ext uri="{BB962C8B-B14F-4D97-AF65-F5344CB8AC3E}">
        <p14:creationId xmlns:p14="http://schemas.microsoft.com/office/powerpoint/2010/main" val="1275143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a:t>
            </a:fld>
            <a:endParaRPr lang="en-US" dirty="0"/>
          </a:p>
        </p:txBody>
      </p:sp>
    </p:spTree>
    <p:extLst>
      <p:ext uri="{BB962C8B-B14F-4D97-AF65-F5344CB8AC3E}">
        <p14:creationId xmlns:p14="http://schemas.microsoft.com/office/powerpoint/2010/main" val="9206794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20</a:t>
            </a:fld>
            <a:endParaRPr lang="en-US" dirty="0"/>
          </a:p>
        </p:txBody>
      </p:sp>
    </p:spTree>
    <p:extLst>
      <p:ext uri="{BB962C8B-B14F-4D97-AF65-F5344CB8AC3E}">
        <p14:creationId xmlns:p14="http://schemas.microsoft.com/office/powerpoint/2010/main" val="202688698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21</a:t>
            </a:fld>
            <a:endParaRPr lang="en-US" dirty="0"/>
          </a:p>
        </p:txBody>
      </p:sp>
    </p:spTree>
    <p:extLst>
      <p:ext uri="{BB962C8B-B14F-4D97-AF65-F5344CB8AC3E}">
        <p14:creationId xmlns:p14="http://schemas.microsoft.com/office/powerpoint/2010/main" val="322974428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22</a:t>
            </a:fld>
            <a:endParaRPr lang="en-US" dirty="0"/>
          </a:p>
        </p:txBody>
      </p:sp>
    </p:spTree>
    <p:extLst>
      <p:ext uri="{BB962C8B-B14F-4D97-AF65-F5344CB8AC3E}">
        <p14:creationId xmlns:p14="http://schemas.microsoft.com/office/powerpoint/2010/main" val="25190261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23</a:t>
            </a:fld>
            <a:endParaRPr lang="en-US" dirty="0"/>
          </a:p>
        </p:txBody>
      </p:sp>
    </p:spTree>
    <p:extLst>
      <p:ext uri="{BB962C8B-B14F-4D97-AF65-F5344CB8AC3E}">
        <p14:creationId xmlns:p14="http://schemas.microsoft.com/office/powerpoint/2010/main" val="157928338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24</a:t>
            </a:fld>
            <a:endParaRPr lang="en-US" dirty="0"/>
          </a:p>
        </p:txBody>
      </p:sp>
    </p:spTree>
    <p:extLst>
      <p:ext uri="{BB962C8B-B14F-4D97-AF65-F5344CB8AC3E}">
        <p14:creationId xmlns:p14="http://schemas.microsoft.com/office/powerpoint/2010/main" val="64767420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25</a:t>
            </a:fld>
            <a:endParaRPr lang="en-US" dirty="0"/>
          </a:p>
        </p:txBody>
      </p:sp>
    </p:spTree>
    <p:extLst>
      <p:ext uri="{BB962C8B-B14F-4D97-AF65-F5344CB8AC3E}">
        <p14:creationId xmlns:p14="http://schemas.microsoft.com/office/powerpoint/2010/main" val="417928176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lvl="0" indent="-342900">
              <a:lnSpc>
                <a:spcPct val="90000"/>
              </a:lnSpc>
              <a:spcAft>
                <a:spcPts val="600"/>
              </a:spcAft>
              <a:buFont typeface="Arial" panose="020B0604020202020204" pitchFamily="34" charset="0"/>
              <a:buChar char="•"/>
            </a:pPr>
            <a:r>
              <a:rPr lang="en-US" sz="1200" dirty="0">
                <a:solidFill>
                  <a:schemeClr val="bg1"/>
                </a:solidFill>
              </a:rPr>
              <a:t>Create a group in Azure AD for that business unit “BU1-Azure-Managers” for example and add those users to the group. Within the Azure subscription, add the Azure AD group to the contributor role. </a:t>
            </a:r>
          </a:p>
          <a:p>
            <a:pPr marL="342900" lvl="0" indent="-342900">
              <a:lnSpc>
                <a:spcPct val="90000"/>
              </a:lnSpc>
              <a:spcAft>
                <a:spcPts val="600"/>
              </a:spcAft>
              <a:buFont typeface="Arial" panose="020B0604020202020204" pitchFamily="34" charset="0"/>
              <a:buChar char="•"/>
            </a:pPr>
            <a:r>
              <a:rPr lang="en-US" sz="1200" dirty="0">
                <a:solidFill>
                  <a:schemeClr val="bg1"/>
                </a:solidFill>
              </a:rPr>
              <a:t>Contributors do not have permissions to add or remove users or change policies. </a:t>
            </a:r>
          </a:p>
          <a:p>
            <a:pPr marL="342900" lvl="0" indent="-342900">
              <a:lnSpc>
                <a:spcPct val="90000"/>
              </a:lnSpc>
              <a:spcAft>
                <a:spcPts val="600"/>
              </a:spcAft>
              <a:buFont typeface="Arial" panose="020B0604020202020204" pitchFamily="34" charset="0"/>
              <a:buChar char="•"/>
            </a:pPr>
            <a:r>
              <a:rPr lang="en-US" sz="1200" dirty="0">
                <a:solidFill>
                  <a:schemeClr val="bg1"/>
                </a:solidFill>
              </a:rPr>
              <a:t>Using RBAC to assign permissions to users and groups</a:t>
            </a:r>
          </a:p>
          <a:p>
            <a:pPr marL="342900" lvl="0" indent="-342900">
              <a:lnSpc>
                <a:spcPct val="90000"/>
              </a:lnSpc>
              <a:spcAft>
                <a:spcPts val="600"/>
              </a:spcAft>
              <a:buFont typeface="Arial" panose="020B0604020202020204" pitchFamily="34" charset="0"/>
              <a:buChar char="•"/>
            </a:pPr>
            <a:r>
              <a:rPr lang="en-US" sz="1200" dirty="0">
                <a:solidFill>
                  <a:schemeClr val="bg1"/>
                </a:solidFill>
              </a:rPr>
              <a:t>Using ARM templates, we can restrict various items like locations using allowed values to limit choices available.</a:t>
            </a:r>
          </a:p>
          <a:p>
            <a:pPr marL="342900" lvl="0" indent="-342900">
              <a:lnSpc>
                <a:spcPct val="90000"/>
              </a:lnSpc>
              <a:spcAft>
                <a:spcPts val="600"/>
              </a:spcAft>
              <a:buFont typeface="Arial" panose="020B0604020202020204" pitchFamily="34" charset="0"/>
              <a:buChar char="•"/>
            </a:pPr>
            <a:r>
              <a:rPr lang="en-US" sz="1200" dirty="0">
                <a:solidFill>
                  <a:schemeClr val="bg1"/>
                </a:solidFill>
              </a:rPr>
              <a:t>Using Azure Active Directory B2B collaboration we can allow access to corporate applications from partner-managed identities.</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26</a:t>
            </a:fld>
            <a:endParaRPr lang="en-US" dirty="0"/>
          </a:p>
        </p:txBody>
      </p:sp>
    </p:spTree>
    <p:extLst>
      <p:ext uri="{BB962C8B-B14F-4D97-AF65-F5344CB8AC3E}">
        <p14:creationId xmlns:p14="http://schemas.microsoft.com/office/powerpoint/2010/main" val="392816784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lvl="0" indent="-342900">
              <a:lnSpc>
                <a:spcPct val="90000"/>
              </a:lnSpc>
              <a:spcAft>
                <a:spcPts val="600"/>
              </a:spcAft>
              <a:buFont typeface="Arial" panose="020B0604020202020204" pitchFamily="34" charset="0"/>
              <a:buChar char="•"/>
            </a:pPr>
            <a:r>
              <a:rPr lang="en-US" sz="1200" dirty="0">
                <a:solidFill>
                  <a:schemeClr val="bg1"/>
                </a:solidFill>
              </a:rPr>
              <a:t>Create a group in Azure AD for that business unit “BU1-Azure-Managers” for example and add those users to the group. Within the Azure subscription, add the Azure AD group to the contributor role. </a:t>
            </a:r>
          </a:p>
          <a:p>
            <a:pPr marL="342900" lvl="0" indent="-342900">
              <a:lnSpc>
                <a:spcPct val="90000"/>
              </a:lnSpc>
              <a:spcAft>
                <a:spcPts val="600"/>
              </a:spcAft>
              <a:buFont typeface="Arial" panose="020B0604020202020204" pitchFamily="34" charset="0"/>
              <a:buChar char="•"/>
            </a:pPr>
            <a:r>
              <a:rPr lang="en-US" sz="1200" dirty="0">
                <a:solidFill>
                  <a:schemeClr val="bg1"/>
                </a:solidFill>
              </a:rPr>
              <a:t>Contributors do not have permissions to add or remove users or change policies. </a:t>
            </a:r>
          </a:p>
          <a:p>
            <a:pPr marL="342900" lvl="0" indent="-342900">
              <a:lnSpc>
                <a:spcPct val="90000"/>
              </a:lnSpc>
              <a:spcAft>
                <a:spcPts val="600"/>
              </a:spcAft>
              <a:buFont typeface="Arial" panose="020B0604020202020204" pitchFamily="34" charset="0"/>
              <a:buChar char="•"/>
            </a:pPr>
            <a:r>
              <a:rPr lang="en-US" sz="1200" dirty="0">
                <a:solidFill>
                  <a:schemeClr val="bg1"/>
                </a:solidFill>
              </a:rPr>
              <a:t>Using RBAC to assign permissions to users and groups</a:t>
            </a:r>
          </a:p>
          <a:p>
            <a:pPr marL="342900" lvl="0" indent="-342900">
              <a:lnSpc>
                <a:spcPct val="90000"/>
              </a:lnSpc>
              <a:spcAft>
                <a:spcPts val="600"/>
              </a:spcAft>
              <a:buFont typeface="Arial" panose="020B0604020202020204" pitchFamily="34" charset="0"/>
              <a:buChar char="•"/>
            </a:pPr>
            <a:r>
              <a:rPr lang="en-US" sz="1200" dirty="0">
                <a:solidFill>
                  <a:schemeClr val="bg1"/>
                </a:solidFill>
              </a:rPr>
              <a:t>Using ARM templates, we can restrict various items like locations using allowed values to limit choices available.</a:t>
            </a:r>
          </a:p>
          <a:p>
            <a:pPr marL="342900" lvl="0" indent="-342900">
              <a:lnSpc>
                <a:spcPct val="90000"/>
              </a:lnSpc>
              <a:spcAft>
                <a:spcPts val="600"/>
              </a:spcAft>
              <a:buFont typeface="Arial" panose="020B0604020202020204" pitchFamily="34" charset="0"/>
              <a:buChar char="•"/>
            </a:pPr>
            <a:r>
              <a:rPr lang="en-US" sz="1200" dirty="0">
                <a:solidFill>
                  <a:schemeClr val="bg1"/>
                </a:solidFill>
              </a:rPr>
              <a:t>Using Azure Active Directory B2B collaboration we can allow access to corporate applications from partner-managed identities.</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27</a:t>
            </a:fld>
            <a:endParaRPr lang="en-US" dirty="0"/>
          </a:p>
        </p:txBody>
      </p:sp>
    </p:spTree>
    <p:extLst>
      <p:ext uri="{BB962C8B-B14F-4D97-AF65-F5344CB8AC3E}">
        <p14:creationId xmlns:p14="http://schemas.microsoft.com/office/powerpoint/2010/main" val="411001474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lnSpc>
                <a:spcPct val="90000"/>
              </a:lnSpc>
              <a:spcAft>
                <a:spcPts val="600"/>
              </a:spcAft>
              <a:buFont typeface="Arial" panose="020B0604020202020204" pitchFamily="34" charset="0"/>
              <a:buChar char="•"/>
            </a:pPr>
            <a:r>
              <a:rPr lang="en-US" sz="1200" dirty="0">
                <a:solidFill>
                  <a:schemeClr val="bg1"/>
                </a:solidFill>
              </a:rPr>
              <a:t>Enforcing tags at the business unit for usage taxonomy </a:t>
            </a:r>
            <a:endParaRPr lang="en-US" dirty="0">
              <a:solidFill>
                <a:schemeClr val="bg1"/>
              </a:solidFill>
            </a:endParaRPr>
          </a:p>
          <a:p>
            <a:pPr marL="342900" indent="-342900">
              <a:lnSpc>
                <a:spcPct val="90000"/>
              </a:lnSpc>
              <a:spcAft>
                <a:spcPts val="600"/>
              </a:spcAft>
              <a:buFont typeface="Arial" panose="020B0604020202020204" pitchFamily="34" charset="0"/>
              <a:buChar char="•"/>
            </a:pPr>
            <a:r>
              <a:rPr lang="en-US" dirty="0">
                <a:solidFill>
                  <a:schemeClr val="bg1"/>
                </a:solidFill>
              </a:rPr>
              <a:t>Create a resource group per environment (Test, Prod, etc.) and assign builtin policies that require all resources to apply a tag upon creation</a:t>
            </a:r>
          </a:p>
          <a:p>
            <a:pPr marL="800100" lvl="1" indent="-342900">
              <a:lnSpc>
                <a:spcPct val="90000"/>
              </a:lnSpc>
              <a:spcAft>
                <a:spcPts val="600"/>
              </a:spcAft>
              <a:buFont typeface="Arial" panose="020B0604020202020204" pitchFamily="34" charset="0"/>
              <a:buChar char="•"/>
            </a:pPr>
            <a:r>
              <a:rPr lang="en-US" dirty="0">
                <a:solidFill>
                  <a:schemeClr val="bg1"/>
                </a:solidFill>
              </a:rPr>
              <a:t>Tag Name: Environment – Value: Development and Test</a:t>
            </a:r>
          </a:p>
          <a:p>
            <a:pPr marL="800100" lvl="1" indent="-342900">
              <a:lnSpc>
                <a:spcPct val="90000"/>
              </a:lnSpc>
              <a:spcAft>
                <a:spcPts val="600"/>
              </a:spcAft>
              <a:buFont typeface="Arial" panose="020B0604020202020204" pitchFamily="34" charset="0"/>
              <a:buChar char="•"/>
            </a:pPr>
            <a:r>
              <a:rPr lang="en-US" dirty="0">
                <a:solidFill>
                  <a:schemeClr val="bg1"/>
                </a:solidFill>
              </a:rPr>
              <a:t>Tag Name: Environment – Value: Production </a:t>
            </a:r>
          </a:p>
          <a:p>
            <a:pPr marL="800100" lvl="1" indent="-342900">
              <a:lnSpc>
                <a:spcPct val="90000"/>
              </a:lnSpc>
              <a:spcAft>
                <a:spcPts val="600"/>
              </a:spcAft>
              <a:buFont typeface="Arial" panose="020B0604020202020204" pitchFamily="34" charset="0"/>
              <a:buChar char="•"/>
            </a:pPr>
            <a:r>
              <a:rPr lang="en-US" dirty="0">
                <a:solidFill>
                  <a:schemeClr val="bg1"/>
                </a:solidFill>
              </a:rPr>
              <a:t>Tag Name: Environment – Value: Support Services</a:t>
            </a:r>
          </a:p>
          <a:p>
            <a:pPr marL="800100" lvl="1" indent="-342900">
              <a:lnSpc>
                <a:spcPct val="90000"/>
              </a:lnSpc>
              <a:spcAft>
                <a:spcPts val="600"/>
              </a:spcAft>
              <a:buFont typeface="Arial" panose="020B0604020202020204" pitchFamily="34" charset="0"/>
              <a:buChar char="•"/>
            </a:pPr>
            <a:r>
              <a:rPr lang="en-US" dirty="0">
                <a:solidFill>
                  <a:schemeClr val="bg1"/>
                </a:solidFill>
              </a:rPr>
              <a:t>Tag Name: Environment – Value: Infrastructure </a:t>
            </a:r>
          </a:p>
        </p:txBody>
      </p:sp>
      <p:sp>
        <p:nvSpPr>
          <p:cNvPr id="4" name="Slide Number Placeholder 3"/>
          <p:cNvSpPr>
            <a:spLocks noGrp="1"/>
          </p:cNvSpPr>
          <p:nvPr>
            <p:ph type="sldNum" sz="quarter" idx="10"/>
          </p:nvPr>
        </p:nvSpPr>
        <p:spPr/>
        <p:txBody>
          <a:bodyPr/>
          <a:lstStyle/>
          <a:p>
            <a:fld id="{0998D5BB-B127-481F-BC0A-2F77C576BB34}" type="slidenum">
              <a:rPr lang="en-US" smtClean="0"/>
              <a:t>28</a:t>
            </a:fld>
            <a:endParaRPr lang="en-US" dirty="0"/>
          </a:p>
        </p:txBody>
      </p:sp>
    </p:spTree>
    <p:extLst>
      <p:ext uri="{BB962C8B-B14F-4D97-AF65-F5344CB8AC3E}">
        <p14:creationId xmlns:p14="http://schemas.microsoft.com/office/powerpoint/2010/main" val="65078701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lnSpc>
                <a:spcPct val="90000"/>
              </a:lnSpc>
              <a:spcAft>
                <a:spcPts val="600"/>
              </a:spcAft>
              <a:buFont typeface="Arial" panose="020B0604020202020204" pitchFamily="34" charset="0"/>
              <a:buChar char="•"/>
            </a:pPr>
            <a:r>
              <a:rPr lang="en-US" sz="1200" dirty="0">
                <a:solidFill>
                  <a:schemeClr val="bg1"/>
                </a:solidFill>
              </a:rPr>
              <a:t>Enforcing tags at the business unit for usage taxonomy </a:t>
            </a:r>
            <a:endParaRPr lang="en-US" dirty="0">
              <a:solidFill>
                <a:schemeClr val="bg1"/>
              </a:solidFill>
            </a:endParaRPr>
          </a:p>
          <a:p>
            <a:pPr marL="342900" indent="-342900">
              <a:lnSpc>
                <a:spcPct val="90000"/>
              </a:lnSpc>
              <a:spcAft>
                <a:spcPts val="600"/>
              </a:spcAft>
              <a:buFont typeface="Arial" panose="020B0604020202020204" pitchFamily="34" charset="0"/>
              <a:buChar char="•"/>
            </a:pPr>
            <a:r>
              <a:rPr lang="en-US" dirty="0">
                <a:solidFill>
                  <a:schemeClr val="bg1"/>
                </a:solidFill>
              </a:rPr>
              <a:t>Create a resource group per environment (Test, Prod, etc.) and assign builtin policies that require all resources to apply a tag upon creation</a:t>
            </a:r>
          </a:p>
          <a:p>
            <a:pPr marL="800100" lvl="1" indent="-342900">
              <a:lnSpc>
                <a:spcPct val="90000"/>
              </a:lnSpc>
              <a:spcAft>
                <a:spcPts val="600"/>
              </a:spcAft>
              <a:buFont typeface="Arial" panose="020B0604020202020204" pitchFamily="34" charset="0"/>
              <a:buChar char="•"/>
            </a:pPr>
            <a:r>
              <a:rPr lang="en-US" dirty="0">
                <a:solidFill>
                  <a:schemeClr val="bg1"/>
                </a:solidFill>
              </a:rPr>
              <a:t>Tag Name: Environment – Value: Development and Test</a:t>
            </a:r>
          </a:p>
          <a:p>
            <a:pPr marL="800100" lvl="1" indent="-342900">
              <a:lnSpc>
                <a:spcPct val="90000"/>
              </a:lnSpc>
              <a:spcAft>
                <a:spcPts val="600"/>
              </a:spcAft>
              <a:buFont typeface="Arial" panose="020B0604020202020204" pitchFamily="34" charset="0"/>
              <a:buChar char="•"/>
            </a:pPr>
            <a:r>
              <a:rPr lang="en-US" dirty="0">
                <a:solidFill>
                  <a:schemeClr val="bg1"/>
                </a:solidFill>
              </a:rPr>
              <a:t>Tag Name: Environment – Value: Production </a:t>
            </a:r>
          </a:p>
          <a:p>
            <a:pPr marL="800100" lvl="1" indent="-342900">
              <a:lnSpc>
                <a:spcPct val="90000"/>
              </a:lnSpc>
              <a:spcAft>
                <a:spcPts val="600"/>
              </a:spcAft>
              <a:buFont typeface="Arial" panose="020B0604020202020204" pitchFamily="34" charset="0"/>
              <a:buChar char="•"/>
            </a:pPr>
            <a:r>
              <a:rPr lang="en-US" dirty="0">
                <a:solidFill>
                  <a:schemeClr val="bg1"/>
                </a:solidFill>
              </a:rPr>
              <a:t>Tag Name: Environment – Value: Support Services</a:t>
            </a:r>
          </a:p>
          <a:p>
            <a:pPr marL="800100" lvl="1" indent="-342900">
              <a:lnSpc>
                <a:spcPct val="90000"/>
              </a:lnSpc>
              <a:spcAft>
                <a:spcPts val="600"/>
              </a:spcAft>
              <a:buFont typeface="Arial" panose="020B0604020202020204" pitchFamily="34" charset="0"/>
              <a:buChar char="•"/>
            </a:pPr>
            <a:r>
              <a:rPr lang="en-US" dirty="0">
                <a:solidFill>
                  <a:schemeClr val="bg1"/>
                </a:solidFill>
              </a:rPr>
              <a:t>Tag Name: Environment – Value: Infrastructure </a:t>
            </a:r>
          </a:p>
        </p:txBody>
      </p:sp>
      <p:sp>
        <p:nvSpPr>
          <p:cNvPr id="4" name="Slide Number Placeholder 3"/>
          <p:cNvSpPr>
            <a:spLocks noGrp="1"/>
          </p:cNvSpPr>
          <p:nvPr>
            <p:ph type="sldNum" sz="quarter" idx="10"/>
          </p:nvPr>
        </p:nvSpPr>
        <p:spPr/>
        <p:txBody>
          <a:bodyPr/>
          <a:lstStyle/>
          <a:p>
            <a:fld id="{0998D5BB-B127-481F-BC0A-2F77C576BB34}" type="slidenum">
              <a:rPr lang="en-US" smtClean="0"/>
              <a:t>29</a:t>
            </a:fld>
            <a:endParaRPr lang="en-US" dirty="0"/>
          </a:p>
        </p:txBody>
      </p:sp>
    </p:spTree>
    <p:extLst>
      <p:ext uri="{BB962C8B-B14F-4D97-AF65-F5344CB8AC3E}">
        <p14:creationId xmlns:p14="http://schemas.microsoft.com/office/powerpoint/2010/main" val="35717297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a:t>
            </a:fld>
            <a:endParaRPr lang="en-US" dirty="0"/>
          </a:p>
        </p:txBody>
      </p:sp>
    </p:spTree>
    <p:extLst>
      <p:ext uri="{BB962C8B-B14F-4D97-AF65-F5344CB8AC3E}">
        <p14:creationId xmlns:p14="http://schemas.microsoft.com/office/powerpoint/2010/main" val="18124983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lnSpc>
                <a:spcPct val="90000"/>
              </a:lnSpc>
              <a:spcAft>
                <a:spcPts val="600"/>
              </a:spcAft>
              <a:buFont typeface="Arial" panose="020B0604020202020204" pitchFamily="34" charset="0"/>
              <a:buChar char="•"/>
            </a:pPr>
            <a:r>
              <a:rPr lang="en-US" sz="2000" dirty="0">
                <a:solidFill>
                  <a:schemeClr val="bg1"/>
                </a:solidFill>
              </a:rPr>
              <a:t>To address the requirement of restricted services and regions use the built in policies Allowed resource types and Allowed locations</a:t>
            </a:r>
          </a:p>
        </p:txBody>
      </p:sp>
      <p:sp>
        <p:nvSpPr>
          <p:cNvPr id="4" name="Slide Number Placeholder 3"/>
          <p:cNvSpPr>
            <a:spLocks noGrp="1"/>
          </p:cNvSpPr>
          <p:nvPr>
            <p:ph type="sldNum" sz="quarter" idx="10"/>
          </p:nvPr>
        </p:nvSpPr>
        <p:spPr/>
        <p:txBody>
          <a:bodyPr/>
          <a:lstStyle/>
          <a:p>
            <a:fld id="{0998D5BB-B127-481F-BC0A-2F77C576BB34}" type="slidenum">
              <a:rPr lang="en-US" smtClean="0"/>
              <a:t>30</a:t>
            </a:fld>
            <a:endParaRPr lang="en-US" dirty="0"/>
          </a:p>
        </p:txBody>
      </p:sp>
    </p:spTree>
    <p:extLst>
      <p:ext uri="{BB962C8B-B14F-4D97-AF65-F5344CB8AC3E}">
        <p14:creationId xmlns:p14="http://schemas.microsoft.com/office/powerpoint/2010/main" val="139391653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lnSpc>
                <a:spcPct val="90000"/>
              </a:lnSpc>
              <a:spcAft>
                <a:spcPts val="600"/>
              </a:spcAft>
              <a:buFont typeface="Arial" panose="020B0604020202020204" pitchFamily="34" charset="0"/>
              <a:buChar char="•"/>
            </a:pPr>
            <a:r>
              <a:rPr lang="en-US" sz="2000" dirty="0">
                <a:solidFill>
                  <a:schemeClr val="bg1"/>
                </a:solidFill>
              </a:rPr>
              <a:t>An additional policy would need to be created and applied to allow users to not create ExpressRoute circuits but still use them by linking their virtual networks. </a:t>
            </a:r>
          </a:p>
          <a:p>
            <a:pPr marL="342900" indent="-342900">
              <a:lnSpc>
                <a:spcPct val="90000"/>
              </a:lnSpc>
              <a:spcAft>
                <a:spcPts val="600"/>
              </a:spcAft>
              <a:buFont typeface="Arial" panose="020B0604020202020204" pitchFamily="34" charset="0"/>
              <a:buChar char="•"/>
            </a:pPr>
            <a:endParaRPr lang="en-US" sz="2000" dirty="0">
              <a:solidFill>
                <a:schemeClr val="bg1"/>
              </a:solidFill>
            </a:endParaRPr>
          </a:p>
          <a:p>
            <a:pPr marL="342900" indent="-342900">
              <a:lnSpc>
                <a:spcPct val="90000"/>
              </a:lnSpc>
              <a:spcAft>
                <a:spcPts val="600"/>
              </a:spcAft>
              <a:buFont typeface="Arial" panose="020B0604020202020204" pitchFamily="34" charset="0"/>
              <a:buChar char="•"/>
            </a:pPr>
            <a:r>
              <a:rPr lang="en-US" sz="2000" dirty="0">
                <a:solidFill>
                  <a:schemeClr val="bg1"/>
                </a:solidFill>
              </a:rPr>
              <a:t>This policy is specific to the write action of the expressRouteCircuits resource type.</a:t>
            </a:r>
          </a:p>
        </p:txBody>
      </p:sp>
      <p:sp>
        <p:nvSpPr>
          <p:cNvPr id="4" name="Slide Number Placeholder 3"/>
          <p:cNvSpPr>
            <a:spLocks noGrp="1"/>
          </p:cNvSpPr>
          <p:nvPr>
            <p:ph type="sldNum" sz="quarter" idx="10"/>
          </p:nvPr>
        </p:nvSpPr>
        <p:spPr/>
        <p:txBody>
          <a:bodyPr/>
          <a:lstStyle/>
          <a:p>
            <a:fld id="{0998D5BB-B127-481F-BC0A-2F77C576BB34}" type="slidenum">
              <a:rPr lang="en-US" smtClean="0"/>
              <a:t>31</a:t>
            </a:fld>
            <a:endParaRPr lang="en-US" dirty="0"/>
          </a:p>
        </p:txBody>
      </p:sp>
    </p:spTree>
    <p:extLst>
      <p:ext uri="{BB962C8B-B14F-4D97-AF65-F5344CB8AC3E}">
        <p14:creationId xmlns:p14="http://schemas.microsoft.com/office/powerpoint/2010/main" val="109645531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fontAlgn="base"/>
            <a:r>
              <a:rPr lang="en-US" sz="1200" kern="1200" dirty="0">
                <a:solidFill>
                  <a:schemeClr val="tx1"/>
                </a:solidFill>
                <a:effectLst/>
                <a:latin typeface="+mn-lt"/>
                <a:ea typeface="+mn-ea"/>
                <a:cs typeface="+mn-cs"/>
              </a:rPr>
              <a:t>The above example shows how to enforce a simple naming constraint on a single resource type—virtual machines. Enterprise IT need to enforce their convention across all their resource types. Implementing this in a single policy requires an impractically-large conditional logic in the policy rule.</a:t>
            </a:r>
          </a:p>
          <a:p>
            <a:pPr lvl="0" fontAlgn="base"/>
            <a:r>
              <a:rPr lang="en-US" sz="1200" kern="1200" dirty="0">
                <a:solidFill>
                  <a:schemeClr val="tx1"/>
                </a:solidFill>
                <a:effectLst/>
                <a:latin typeface="+mn-lt"/>
                <a:ea typeface="+mn-ea"/>
                <a:cs typeface="+mn-cs"/>
              </a:rPr>
              <a:t> </a:t>
            </a:r>
          </a:p>
          <a:p>
            <a:pPr lvl="0" fontAlgn="base"/>
            <a:r>
              <a:rPr lang="en-US" sz="1200" kern="1200" dirty="0">
                <a:solidFill>
                  <a:schemeClr val="tx1"/>
                </a:solidFill>
                <a:effectLst/>
                <a:latin typeface="+mn-lt"/>
                <a:ea typeface="+mn-ea"/>
                <a:cs typeface="+mn-cs"/>
              </a:rPr>
              <a:t>Instead, separate policies should be created for each resource type. These policies should then be combined into a single </a:t>
            </a:r>
            <a:r>
              <a:rPr lang="en-US" sz="1200" i="1" kern="1200" dirty="0">
                <a:solidFill>
                  <a:schemeClr val="tx1"/>
                </a:solidFill>
                <a:effectLst/>
                <a:latin typeface="+mn-lt"/>
                <a:ea typeface="+mn-ea"/>
                <a:cs typeface="+mn-cs"/>
              </a:rPr>
              <a:t>policy initiative.</a:t>
            </a:r>
            <a:r>
              <a:rPr lang="en-US" sz="1200" kern="1200" dirty="0">
                <a:solidFill>
                  <a:schemeClr val="tx1"/>
                </a:solidFill>
                <a:effectLst/>
                <a:latin typeface="+mn-lt"/>
                <a:ea typeface="+mn-ea"/>
                <a:cs typeface="+mn-cs"/>
              </a:rPr>
              <a:t> Using a policy initiative allows the entire set of policies to be assigned in a single operation. It also allows new naming rules to be added easily—simply add the new rule to the initiative and it will be applied across all existing assignments.</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32</a:t>
            </a:fld>
            <a:endParaRPr lang="en-US" dirty="0"/>
          </a:p>
        </p:txBody>
      </p:sp>
    </p:spTree>
    <p:extLst>
      <p:ext uri="{BB962C8B-B14F-4D97-AF65-F5344CB8AC3E}">
        <p14:creationId xmlns:p14="http://schemas.microsoft.com/office/powerpoint/2010/main" val="96834769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fontAlgn="base"/>
            <a:r>
              <a:rPr lang="en-US" sz="1200" b="1" kern="1200" dirty="0">
                <a:solidFill>
                  <a:schemeClr val="tx1"/>
                </a:solidFill>
                <a:effectLst/>
                <a:latin typeface="+mn-lt"/>
                <a:ea typeface="+mn-ea"/>
                <a:cs typeface="+mn-cs"/>
              </a:rPr>
              <a:t>Solution: </a:t>
            </a:r>
            <a:r>
              <a:rPr lang="en-US" sz="1200" kern="1200" dirty="0">
                <a:solidFill>
                  <a:schemeClr val="tx1"/>
                </a:solidFill>
                <a:effectLst/>
                <a:latin typeface="+mn-lt"/>
                <a:ea typeface="+mn-ea"/>
                <a:cs typeface="+mn-cs"/>
              </a:rPr>
              <a:t>To minimize subscription-level configuration, subscriptions should be grouped into a management group hierarchy, managed by Enterprise IT. This hierarchy should reflect the business unit structure.</a:t>
            </a:r>
          </a:p>
          <a:p>
            <a:r>
              <a:rPr lang="en-US" sz="1200" b="1" kern="1200" dirty="0">
                <a:solidFill>
                  <a:schemeClr val="tx1"/>
                </a:solidFill>
                <a:effectLst/>
                <a:latin typeface="+mn-lt"/>
                <a:ea typeface="+mn-ea"/>
                <a:cs typeface="+mn-cs"/>
              </a:rPr>
              <a:t> </a:t>
            </a:r>
            <a:endParaRPr lang="en-US" sz="1200" kern="1200" dirty="0">
              <a:solidFill>
                <a:schemeClr val="tx1"/>
              </a:solidFill>
              <a:effectLst/>
              <a:latin typeface="+mn-lt"/>
              <a:ea typeface="+mn-ea"/>
              <a:cs typeface="+mn-cs"/>
            </a:endParaRPr>
          </a:p>
          <a:p>
            <a:pPr fontAlgn="base"/>
            <a:r>
              <a:rPr lang="en-US" sz="1200" kern="1200" dirty="0">
                <a:solidFill>
                  <a:schemeClr val="tx1"/>
                </a:solidFill>
                <a:effectLst/>
                <a:latin typeface="+mn-lt"/>
                <a:ea typeface="+mn-ea"/>
                <a:cs typeface="+mn-cs"/>
              </a:rPr>
              <a:t>Enterprise IT should then apply Azure policies used for governance at the appropriate management group level. For example, since the naming convention policy initiative is to be used company wide, it need only be applied once, at the tenant root management group. It will then be inherited by all subscriptions in the organization, including new subscriptions, without any per-subscription configuration.</a:t>
            </a:r>
          </a:p>
          <a:p>
            <a:pPr fontAlgn="base"/>
            <a:r>
              <a:rPr lang="en-US" sz="1200" kern="1200" dirty="0">
                <a:solidFill>
                  <a:schemeClr val="tx1"/>
                </a:solidFill>
                <a:effectLst/>
                <a:latin typeface="+mn-lt"/>
                <a:ea typeface="+mn-ea"/>
                <a:cs typeface="+mn-cs"/>
              </a:rPr>
              <a:t> </a:t>
            </a:r>
          </a:p>
          <a:p>
            <a:pPr fontAlgn="base"/>
            <a:r>
              <a:rPr lang="en-US" sz="1200" kern="1200" dirty="0">
                <a:solidFill>
                  <a:schemeClr val="tx1"/>
                </a:solidFill>
                <a:effectLst/>
                <a:latin typeface="+mn-lt"/>
                <a:ea typeface="+mn-ea"/>
                <a:cs typeface="+mn-cs"/>
              </a:rPr>
              <a:t>Using the Standard policy tier enables Azure to generate a compliance report, showing which resources in the scope of a given policy are out of compliance (do not meet the policy rule condition) of the policy.</a:t>
            </a:r>
          </a:p>
          <a:p>
            <a:pPr lvl="1" fontAlgn="base"/>
            <a:r>
              <a:rPr lang="en-US" sz="1200" kern="1200" dirty="0">
                <a:solidFill>
                  <a:schemeClr val="tx1"/>
                </a:solidFill>
                <a:effectLst/>
                <a:latin typeface="+mn-lt"/>
                <a:ea typeface="+mn-ea"/>
                <a:cs typeface="+mn-cs"/>
              </a:rPr>
              <a:t>In the case of the naming convention policy, since this is applied at the root tenant management group level, this allows Enterprise IT to easily see which resources are not following the naming convention, company-wide.</a:t>
            </a:r>
          </a:p>
          <a:p>
            <a:r>
              <a:rPr lang="en-US" sz="1200" kern="1200" dirty="0">
                <a:solidFill>
                  <a:schemeClr val="tx1"/>
                </a:solidFill>
                <a:effectLst/>
                <a:latin typeface="+mn-lt"/>
                <a:ea typeface="+mn-ea"/>
                <a:cs typeface="+mn-cs"/>
              </a:rPr>
              <a:t>In the case of the policy to enforce Environment tags, the policy discussed earlier uses different tag values for different projects, hence the policy is not applied at the root tenant management group level, but instead at the level of individual subscriptions or resource groups. A separate policy should be created to verify that the Environment tag is in place and uses one of the permitted values. This policy can be applied at the root tenant management group level. This will both enforce that all resources in all subscriptions include the Environment (even if a project-level rule is forgotten), and also provide a single compliance audit report. An </a:t>
            </a:r>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33</a:t>
            </a:fld>
            <a:endParaRPr lang="en-US" dirty="0"/>
          </a:p>
        </p:txBody>
      </p:sp>
    </p:spTree>
    <p:extLst>
      <p:ext uri="{BB962C8B-B14F-4D97-AF65-F5344CB8AC3E}">
        <p14:creationId xmlns:p14="http://schemas.microsoft.com/office/powerpoint/2010/main" val="55105239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pPr lvl="1" fontAlgn="base"/>
            <a:r>
              <a:rPr lang="en-US" sz="1200" kern="1200" dirty="0">
                <a:solidFill>
                  <a:schemeClr val="tx1"/>
                </a:solidFill>
                <a:effectLst/>
                <a:latin typeface="+mn-lt"/>
                <a:ea typeface="+mn-ea"/>
                <a:cs typeface="+mn-cs"/>
              </a:rPr>
              <a:t>For Dev/Test scenarios, Azure Dev/Test Labs enables the full lifecycle of Dev/Test environments to be managed, including hours of use, and policies on the number and size of VMs per user and per lab.</a:t>
            </a:r>
          </a:p>
          <a:p>
            <a:pPr lvl="1" fontAlgn="base"/>
            <a:r>
              <a:rPr lang="en-US" sz="1200" kern="1200" dirty="0">
                <a:solidFill>
                  <a:schemeClr val="tx1"/>
                </a:solidFill>
                <a:effectLst/>
                <a:latin typeface="+mn-lt"/>
                <a:ea typeface="+mn-ea"/>
                <a:cs typeface="+mn-cs"/>
              </a:rPr>
              <a:t>Each VM can be configured with a time at which it will automatically shut down until restarted. This is available in the management portal when creating the VM, or afterwards. This feature was originally part of Dev/Test Labs and is now available for all VMs.</a:t>
            </a:r>
          </a:p>
          <a:p>
            <a:pPr lvl="1" fontAlgn="base"/>
            <a:r>
              <a:rPr lang="en-US" sz="1200" kern="1200" dirty="0">
                <a:solidFill>
                  <a:schemeClr val="tx1"/>
                </a:solidFill>
                <a:effectLst/>
                <a:latin typeface="+mn-lt"/>
                <a:ea typeface="+mn-ea"/>
                <a:cs typeface="+mn-cs"/>
              </a:rPr>
              <a:t>The ‘Start/Stop VMs during off-hours’ offering in the Azure Marketplace also offers the ability to automatically configure when VMs will run. This solution has the advantage that a single configuration can be applied across a subscription (selectively if necessary), rather than being applied to each individual VMs. It also has the ability to schedule VM start time as well as stop time. It could potentially be extended to auto-shutdown VMs based on their Environment tag.</a:t>
            </a:r>
          </a:p>
          <a:p>
            <a:pPr lvl="1" fontAlgn="base"/>
            <a:r>
              <a:rPr lang="en-US" sz="1200" kern="1200" dirty="0">
                <a:solidFill>
                  <a:schemeClr val="tx1"/>
                </a:solidFill>
                <a:effectLst/>
                <a:latin typeface="+mn-lt"/>
                <a:ea typeface="+mn-ea"/>
                <a:cs typeface="+mn-cs"/>
              </a:rPr>
              <a:t>Azure Cost Management (by Cloudyn) offers reports showing VM utilization and recommendations for stopping idle VMs and right-sizing under-utilized VMs.</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34</a:t>
            </a:fld>
            <a:endParaRPr lang="en-US" dirty="0"/>
          </a:p>
        </p:txBody>
      </p:sp>
    </p:spTree>
    <p:extLst>
      <p:ext uri="{BB962C8B-B14F-4D97-AF65-F5344CB8AC3E}">
        <p14:creationId xmlns:p14="http://schemas.microsoft.com/office/powerpoint/2010/main" val="126922841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lnSpc>
                <a:spcPct val="90000"/>
              </a:lnSpc>
              <a:spcAft>
                <a:spcPts val="600"/>
              </a:spcAft>
              <a:buFont typeface="Arial" panose="020B0604020202020204" pitchFamily="34" charset="0"/>
              <a:buChar char="•"/>
            </a:pPr>
            <a:r>
              <a:rPr lang="en-US" sz="2000" dirty="0">
                <a:solidFill>
                  <a:schemeClr val="bg1"/>
                </a:solidFill>
              </a:rPr>
              <a:t>An additional policy would need to be created and applied to allow users to not create ExpressRoute circuits but still use them by linking their virtual networks. </a:t>
            </a:r>
          </a:p>
          <a:p>
            <a:pPr marL="342900" indent="-342900">
              <a:lnSpc>
                <a:spcPct val="90000"/>
              </a:lnSpc>
              <a:spcAft>
                <a:spcPts val="600"/>
              </a:spcAft>
              <a:buFont typeface="Arial" panose="020B0604020202020204" pitchFamily="34" charset="0"/>
              <a:buChar char="•"/>
            </a:pPr>
            <a:endParaRPr lang="en-US" sz="2000" dirty="0">
              <a:solidFill>
                <a:schemeClr val="bg1"/>
              </a:solidFill>
            </a:endParaRPr>
          </a:p>
          <a:p>
            <a:pPr marL="342900" indent="-342900">
              <a:lnSpc>
                <a:spcPct val="90000"/>
              </a:lnSpc>
              <a:spcAft>
                <a:spcPts val="600"/>
              </a:spcAft>
              <a:buFont typeface="Arial" panose="020B0604020202020204" pitchFamily="34" charset="0"/>
              <a:buChar char="•"/>
            </a:pPr>
            <a:r>
              <a:rPr lang="en-US" sz="2000" dirty="0">
                <a:solidFill>
                  <a:schemeClr val="bg1"/>
                </a:solidFill>
              </a:rPr>
              <a:t>This policy is specific to the write action of the expressRouteCircuits resource type.</a:t>
            </a:r>
          </a:p>
        </p:txBody>
      </p:sp>
      <p:sp>
        <p:nvSpPr>
          <p:cNvPr id="4" name="Slide Number Placeholder 3"/>
          <p:cNvSpPr>
            <a:spLocks noGrp="1"/>
          </p:cNvSpPr>
          <p:nvPr>
            <p:ph type="sldNum" sz="quarter" idx="10"/>
          </p:nvPr>
        </p:nvSpPr>
        <p:spPr/>
        <p:txBody>
          <a:bodyPr/>
          <a:lstStyle/>
          <a:p>
            <a:fld id="{0998D5BB-B127-481F-BC0A-2F77C576BB34}" type="slidenum">
              <a:rPr lang="en-US" smtClean="0"/>
              <a:t>35</a:t>
            </a:fld>
            <a:endParaRPr lang="en-US" dirty="0"/>
          </a:p>
        </p:txBody>
      </p:sp>
    </p:spTree>
    <p:extLst>
      <p:ext uri="{BB962C8B-B14F-4D97-AF65-F5344CB8AC3E}">
        <p14:creationId xmlns:p14="http://schemas.microsoft.com/office/powerpoint/2010/main" val="271227772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lvl="0" indent="-342900">
              <a:lnSpc>
                <a:spcPct val="90000"/>
              </a:lnSpc>
              <a:spcAft>
                <a:spcPts val="600"/>
              </a:spcAft>
              <a:buFont typeface="Arial" panose="020B0604020202020204" pitchFamily="34" charset="0"/>
              <a:buChar char="•"/>
            </a:pPr>
            <a:r>
              <a:rPr lang="en-US" sz="2000" dirty="0">
                <a:solidFill>
                  <a:schemeClr val="bg1"/>
                </a:solidFill>
              </a:rPr>
              <a:t>To track costs by project,  a new ARM policy should be applied to all resource groups specific to the project. The policy should  automatically append an ioCode tag to all  resources. Costs will be grouped by the tag applied and chargeback costs can be calculated later. </a:t>
            </a:r>
          </a:p>
          <a:p>
            <a:pPr marL="342900" lvl="0" indent="-342900">
              <a:lnSpc>
                <a:spcPct val="90000"/>
              </a:lnSpc>
              <a:spcAft>
                <a:spcPts val="600"/>
              </a:spcAft>
              <a:buFont typeface="Arial" panose="020B0604020202020204" pitchFamily="34" charset="0"/>
              <a:buChar char="•"/>
            </a:pPr>
            <a:endParaRPr lang="en-US" sz="2000" dirty="0">
              <a:solidFill>
                <a:schemeClr val="bg1"/>
              </a:solidFill>
            </a:endParaRPr>
          </a:p>
          <a:p>
            <a:pPr marL="342900" lvl="0" indent="-342900">
              <a:lnSpc>
                <a:spcPct val="90000"/>
              </a:lnSpc>
              <a:spcAft>
                <a:spcPts val="600"/>
              </a:spcAft>
              <a:buFont typeface="Arial" panose="020B0604020202020204" pitchFamily="34" charset="0"/>
              <a:buChar char="•"/>
            </a:pPr>
            <a:r>
              <a:rPr lang="en-US" sz="2000" dirty="0">
                <a:solidFill>
                  <a:schemeClr val="bg1"/>
                </a:solidFill>
              </a:rPr>
              <a:t>To check the tag is always in place, create a separate policy, action ‘audit’, that just checks that the tag name is used. Apply at the tenant root management group using the standard SKU to enable a policy compliance report company-wide</a:t>
            </a:r>
          </a:p>
        </p:txBody>
      </p:sp>
      <p:sp>
        <p:nvSpPr>
          <p:cNvPr id="4" name="Slide Number Placeholder 3"/>
          <p:cNvSpPr>
            <a:spLocks noGrp="1"/>
          </p:cNvSpPr>
          <p:nvPr>
            <p:ph type="sldNum" sz="quarter" idx="10"/>
          </p:nvPr>
        </p:nvSpPr>
        <p:spPr/>
        <p:txBody>
          <a:bodyPr/>
          <a:lstStyle/>
          <a:p>
            <a:fld id="{0998D5BB-B127-481F-BC0A-2F77C576BB34}" type="slidenum">
              <a:rPr lang="en-US" smtClean="0"/>
              <a:t>36</a:t>
            </a:fld>
            <a:endParaRPr lang="en-US" dirty="0"/>
          </a:p>
        </p:txBody>
      </p:sp>
    </p:spTree>
    <p:extLst>
      <p:ext uri="{BB962C8B-B14F-4D97-AF65-F5344CB8AC3E}">
        <p14:creationId xmlns:p14="http://schemas.microsoft.com/office/powerpoint/2010/main" val="270458637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lnSpc>
                <a:spcPct val="90000"/>
              </a:lnSpc>
              <a:spcAft>
                <a:spcPts val="600"/>
              </a:spcAft>
              <a:buFont typeface="Arial" panose="020B0604020202020204" pitchFamily="34" charset="0"/>
              <a:buChar char="•"/>
            </a:pPr>
            <a:r>
              <a:rPr lang="en-US" dirty="0">
                <a:solidFill>
                  <a:schemeClr val="bg1"/>
                </a:solidFill>
              </a:rPr>
              <a:t>Instead of deploying in South Central US and East US, Trey Research should use East and West US because they are paired regions. </a:t>
            </a:r>
          </a:p>
          <a:p>
            <a:pPr marL="342900" indent="-342900">
              <a:lnSpc>
                <a:spcPct val="90000"/>
              </a:lnSpc>
              <a:spcAft>
                <a:spcPts val="600"/>
              </a:spcAft>
              <a:buFont typeface="Arial" panose="020B0604020202020204" pitchFamily="34" charset="0"/>
              <a:buChar char="•"/>
            </a:pPr>
            <a:r>
              <a:rPr lang="en-US" dirty="0">
                <a:solidFill>
                  <a:schemeClr val="bg1"/>
                </a:solidFill>
              </a:rPr>
              <a:t>Paired region benefits:</a:t>
            </a:r>
          </a:p>
          <a:p>
            <a:pPr marL="800100" lvl="1" indent="-342900">
              <a:lnSpc>
                <a:spcPct val="90000"/>
              </a:lnSpc>
              <a:spcAft>
                <a:spcPts val="600"/>
              </a:spcAft>
              <a:buFont typeface="Arial" panose="020B0604020202020204" pitchFamily="34" charset="0"/>
              <a:buChar char="•"/>
            </a:pPr>
            <a:r>
              <a:rPr lang="en-US" dirty="0">
                <a:solidFill>
                  <a:schemeClr val="bg1"/>
                </a:solidFill>
              </a:rPr>
              <a:t>Physical isolation</a:t>
            </a:r>
          </a:p>
          <a:p>
            <a:pPr marL="800100" lvl="1" indent="-342900">
              <a:lnSpc>
                <a:spcPct val="90000"/>
              </a:lnSpc>
              <a:spcAft>
                <a:spcPts val="600"/>
              </a:spcAft>
              <a:buFont typeface="Arial" panose="020B0604020202020204" pitchFamily="34" charset="0"/>
              <a:buChar char="•"/>
            </a:pPr>
            <a:r>
              <a:rPr lang="en-US" dirty="0">
                <a:solidFill>
                  <a:schemeClr val="bg1"/>
                </a:solidFill>
              </a:rPr>
              <a:t>Platform provided replication</a:t>
            </a:r>
          </a:p>
          <a:p>
            <a:pPr marL="800100" lvl="1" indent="-342900">
              <a:lnSpc>
                <a:spcPct val="90000"/>
              </a:lnSpc>
              <a:spcAft>
                <a:spcPts val="600"/>
              </a:spcAft>
              <a:buFont typeface="Arial" panose="020B0604020202020204" pitchFamily="34" charset="0"/>
              <a:buChar char="•"/>
            </a:pPr>
            <a:r>
              <a:rPr lang="en-US" dirty="0">
                <a:solidFill>
                  <a:schemeClr val="bg1"/>
                </a:solidFill>
              </a:rPr>
              <a:t>Region recovery order</a:t>
            </a:r>
          </a:p>
          <a:p>
            <a:pPr marL="800100" lvl="1" indent="-342900">
              <a:lnSpc>
                <a:spcPct val="90000"/>
              </a:lnSpc>
              <a:spcAft>
                <a:spcPts val="600"/>
              </a:spcAft>
              <a:buFont typeface="Arial" panose="020B0604020202020204" pitchFamily="34" charset="0"/>
              <a:buChar char="•"/>
            </a:pPr>
            <a:r>
              <a:rPr lang="en-US" dirty="0">
                <a:solidFill>
                  <a:schemeClr val="bg1"/>
                </a:solidFill>
              </a:rPr>
              <a:t>Sequential updates</a:t>
            </a:r>
          </a:p>
          <a:p>
            <a:pPr marL="800100" lvl="1" indent="-342900">
              <a:lnSpc>
                <a:spcPct val="90000"/>
              </a:lnSpc>
              <a:spcAft>
                <a:spcPts val="600"/>
              </a:spcAft>
              <a:buFont typeface="Arial" panose="020B0604020202020204" pitchFamily="34" charset="0"/>
              <a:buChar char="•"/>
            </a:pPr>
            <a:r>
              <a:rPr lang="en-US" dirty="0">
                <a:solidFill>
                  <a:schemeClr val="bg1"/>
                </a:solidFill>
              </a:rPr>
              <a:t>Data residency</a:t>
            </a:r>
          </a:p>
          <a:p>
            <a:pPr marL="342900" indent="-342900">
              <a:lnSpc>
                <a:spcPct val="90000"/>
              </a:lnSpc>
              <a:spcAft>
                <a:spcPts val="600"/>
              </a:spcAft>
              <a:buFont typeface="Arial" panose="020B0604020202020204" pitchFamily="34" charset="0"/>
              <a:buChar char="•"/>
            </a:pPr>
            <a:r>
              <a:rPr lang="en-US" dirty="0">
                <a:solidFill>
                  <a:schemeClr val="bg1"/>
                </a:solidFill>
              </a:rPr>
              <a:t>For geo-redundant solutions, Traffic Manager should be considered (not part of the initial service list in policy)</a:t>
            </a:r>
          </a:p>
          <a:p>
            <a:pPr marL="342900" indent="-342900">
              <a:lnSpc>
                <a:spcPct val="90000"/>
              </a:lnSpc>
              <a:spcAft>
                <a:spcPts val="600"/>
              </a:spcAft>
              <a:buFont typeface="Arial" panose="020B0604020202020204" pitchFamily="34" charset="0"/>
              <a:buChar char="•"/>
            </a:pPr>
            <a:r>
              <a:rPr lang="en-US" dirty="0">
                <a:solidFill>
                  <a:schemeClr val="bg1"/>
                </a:solidFill>
              </a:rPr>
              <a:t>Traffic Manager can only test and return public endpoints for traffic distribution.</a:t>
            </a:r>
          </a:p>
          <a:p>
            <a:pPr marL="800100" lvl="1" indent="-342900">
              <a:lnSpc>
                <a:spcPct val="90000"/>
              </a:lnSpc>
              <a:spcAft>
                <a:spcPts val="600"/>
              </a:spcAft>
              <a:buFont typeface="Arial" panose="020B0604020202020204" pitchFamily="34" charset="0"/>
              <a:buChar char="•"/>
            </a:pPr>
            <a:r>
              <a:rPr lang="en-US" dirty="0">
                <a:solidFill>
                  <a:schemeClr val="bg1"/>
                </a:solidFill>
              </a:rPr>
              <a:t>Public workloads as-is</a:t>
            </a:r>
          </a:p>
          <a:p>
            <a:pPr marL="800100" lvl="1" indent="-342900">
              <a:lnSpc>
                <a:spcPct val="90000"/>
              </a:lnSpc>
              <a:spcAft>
                <a:spcPts val="600"/>
              </a:spcAft>
              <a:buFont typeface="Arial" panose="020B0604020202020204" pitchFamily="34" charset="0"/>
              <a:buChar char="•"/>
            </a:pPr>
            <a:r>
              <a:rPr lang="en-US" dirty="0">
                <a:solidFill>
                  <a:schemeClr val="bg1"/>
                </a:solidFill>
              </a:rPr>
              <a:t>Private workloads</a:t>
            </a:r>
            <a:r>
              <a:rPr lang="en-US" dirty="0">
                <a:solidFill>
                  <a:schemeClr val="bg1"/>
                </a:solidFill>
                <a:latin typeface="Segoe UI Light" panose="020B0502040204020203" pitchFamily="34" charset="0"/>
                <a:cs typeface="Segoe UI Light" panose="020B0502040204020203" pitchFamily="34" charset="0"/>
              </a:rPr>
              <a:t>—</a:t>
            </a:r>
            <a:r>
              <a:rPr lang="en-US" dirty="0">
                <a:solidFill>
                  <a:schemeClr val="bg1"/>
                </a:solidFill>
              </a:rPr>
              <a:t>would need to be adapted to listen on a public IP with traffic locked down or use another solution for internal DNS updates.</a:t>
            </a:r>
          </a:p>
        </p:txBody>
      </p:sp>
      <p:sp>
        <p:nvSpPr>
          <p:cNvPr id="4" name="Slide Number Placeholder 3"/>
          <p:cNvSpPr>
            <a:spLocks noGrp="1"/>
          </p:cNvSpPr>
          <p:nvPr>
            <p:ph type="sldNum" sz="quarter" idx="10"/>
          </p:nvPr>
        </p:nvSpPr>
        <p:spPr/>
        <p:txBody>
          <a:bodyPr/>
          <a:lstStyle/>
          <a:p>
            <a:fld id="{0998D5BB-B127-481F-BC0A-2F77C576BB34}" type="slidenum">
              <a:rPr lang="en-US" smtClean="0"/>
              <a:t>37</a:t>
            </a:fld>
            <a:endParaRPr lang="en-US" dirty="0"/>
          </a:p>
        </p:txBody>
      </p:sp>
    </p:spTree>
    <p:extLst>
      <p:ext uri="{BB962C8B-B14F-4D97-AF65-F5344CB8AC3E}">
        <p14:creationId xmlns:p14="http://schemas.microsoft.com/office/powerpoint/2010/main" val="146160640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lnSpc>
                <a:spcPct val="90000"/>
              </a:lnSpc>
              <a:spcAft>
                <a:spcPts val="600"/>
              </a:spcAft>
              <a:buFont typeface="Arial" panose="020B0604020202020204" pitchFamily="34" charset="0"/>
              <a:buChar char="•"/>
            </a:pPr>
            <a:r>
              <a:rPr lang="en-US" dirty="0">
                <a:solidFill>
                  <a:schemeClr val="bg1"/>
                </a:solidFill>
              </a:rPr>
              <a:t>User defined routes route traffic in and out of the virtual network through virtual appliance firewalls</a:t>
            </a:r>
          </a:p>
          <a:p>
            <a:pPr marL="342900" indent="-342900">
              <a:lnSpc>
                <a:spcPct val="90000"/>
              </a:lnSpc>
              <a:spcAft>
                <a:spcPts val="600"/>
              </a:spcAft>
              <a:buFont typeface="Arial" panose="020B0604020202020204" pitchFamily="34" charset="0"/>
              <a:buChar char="•"/>
            </a:pPr>
            <a:r>
              <a:rPr lang="en-US" dirty="0">
                <a:solidFill>
                  <a:schemeClr val="bg1"/>
                </a:solidFill>
              </a:rPr>
              <a:t>Firewall and intrusion detection on the on-premises side of the circuit </a:t>
            </a:r>
          </a:p>
          <a:p>
            <a:pPr marL="342900" indent="-342900">
              <a:lnSpc>
                <a:spcPct val="90000"/>
              </a:lnSpc>
              <a:spcAft>
                <a:spcPts val="600"/>
              </a:spcAft>
              <a:buFont typeface="Arial" panose="020B0604020202020204" pitchFamily="34" charset="0"/>
              <a:buChar char="•"/>
            </a:pPr>
            <a:r>
              <a:rPr lang="en-US" dirty="0">
                <a:solidFill>
                  <a:schemeClr val="bg1"/>
                </a:solidFill>
              </a:rPr>
              <a:t>Virtual networks joined to the same routing domain (globally) using the ExpressRoute Premium SKU</a:t>
            </a:r>
          </a:p>
          <a:p>
            <a:pPr marL="342900" indent="-342900">
              <a:lnSpc>
                <a:spcPct val="90000"/>
              </a:lnSpc>
              <a:spcAft>
                <a:spcPts val="600"/>
              </a:spcAft>
              <a:buFont typeface="Arial" panose="020B0604020202020204" pitchFamily="34" charset="0"/>
              <a:buChar char="•"/>
            </a:pPr>
            <a:r>
              <a:rPr lang="en-US" dirty="0">
                <a:solidFill>
                  <a:schemeClr val="bg1"/>
                </a:solidFill>
              </a:rPr>
              <a:t>Site-to-Site VPN could be used to connect sites not connected to the WAN and provide redundant connections from on-premises to the virtual networks in the event of an outage with ExpressRoute</a:t>
            </a:r>
          </a:p>
        </p:txBody>
      </p:sp>
      <p:sp>
        <p:nvSpPr>
          <p:cNvPr id="4" name="Slide Number Placeholder 3"/>
          <p:cNvSpPr>
            <a:spLocks noGrp="1"/>
          </p:cNvSpPr>
          <p:nvPr>
            <p:ph type="sldNum" sz="quarter" idx="10"/>
          </p:nvPr>
        </p:nvSpPr>
        <p:spPr/>
        <p:txBody>
          <a:bodyPr/>
          <a:lstStyle/>
          <a:p>
            <a:fld id="{0998D5BB-B127-481F-BC0A-2F77C576BB34}" type="slidenum">
              <a:rPr lang="en-US" smtClean="0"/>
              <a:t>38</a:t>
            </a:fld>
            <a:endParaRPr lang="en-US" dirty="0"/>
          </a:p>
        </p:txBody>
      </p:sp>
    </p:spTree>
    <p:extLst>
      <p:ext uri="{BB962C8B-B14F-4D97-AF65-F5344CB8AC3E}">
        <p14:creationId xmlns:p14="http://schemas.microsoft.com/office/powerpoint/2010/main" val="225908836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dirty="0">
                <a:solidFill>
                  <a:schemeClr val="bg1"/>
                </a:solidFill>
              </a:rPr>
              <a:t>Use Azure Resource Manager locks to add a secondary layer of protection on production workloads.</a:t>
            </a:r>
            <a:r>
              <a:rPr lang="en-US" b="1" dirty="0">
                <a:solidFill>
                  <a:schemeClr val="bg1"/>
                </a:solidFill>
              </a:rPr>
              <a:t> </a:t>
            </a:r>
            <a:r>
              <a:rPr lang="en-US" dirty="0">
                <a:solidFill>
                  <a:schemeClr val="bg1"/>
                </a:solidFill>
              </a:rPr>
              <a:t>Locks can set in two modes:</a:t>
            </a:r>
          </a:p>
          <a:p>
            <a:pPr lvl="1"/>
            <a:r>
              <a:rPr lang="en-US" b="1" dirty="0">
                <a:solidFill>
                  <a:schemeClr val="bg1"/>
                </a:solidFill>
              </a:rPr>
              <a:t>CanNotDelete </a:t>
            </a:r>
          </a:p>
          <a:p>
            <a:pPr lvl="1"/>
            <a:r>
              <a:rPr lang="en-US" b="1" dirty="0">
                <a:solidFill>
                  <a:schemeClr val="bg1"/>
                </a:solidFill>
              </a:rPr>
              <a:t>ReadOnly</a:t>
            </a:r>
            <a:r>
              <a:rPr lang="en-US" dirty="0">
                <a:solidFill>
                  <a:schemeClr val="bg1"/>
                </a:solidFill>
              </a:rPr>
              <a:t> </a:t>
            </a:r>
          </a:p>
          <a:p>
            <a:pPr marL="252086" lvl="1" indent="0">
              <a:buNone/>
            </a:pPr>
            <a:r>
              <a:rPr lang="en-US" dirty="0">
                <a:solidFill>
                  <a:schemeClr val="bg1"/>
                </a:solidFill>
              </a:rPr>
              <a:t>Locks can be set programmatically or through the portal. </a:t>
            </a:r>
          </a:p>
          <a:p>
            <a:pPr marL="252086" lvl="1" indent="0">
              <a:buNone/>
            </a:pPr>
            <a:endParaRPr lang="en-US" dirty="0">
              <a:solidFill>
                <a:schemeClr val="bg1"/>
              </a:solidFill>
            </a:endParaRPr>
          </a:p>
          <a:p>
            <a:pPr lvl="0"/>
            <a:r>
              <a:rPr lang="en-US" dirty="0">
                <a:solidFill>
                  <a:schemeClr val="bg1"/>
                </a:solidFill>
              </a:rPr>
              <a:t>To identify who deleted the resource, looking at the Audit Logs for the subscription</a:t>
            </a:r>
          </a:p>
          <a:p>
            <a:pPr lvl="0"/>
            <a:endParaRPr lang="en-US" dirty="0">
              <a:solidFill>
                <a:schemeClr val="bg1"/>
              </a:solidFill>
            </a:endParaRPr>
          </a:p>
          <a:p>
            <a:pPr lvl="0"/>
            <a:r>
              <a:rPr lang="en-US" sz="1200" b="1" kern="1200" dirty="0">
                <a:solidFill>
                  <a:schemeClr val="tx1"/>
                </a:solidFill>
                <a:effectLst/>
                <a:latin typeface="+mn-lt"/>
                <a:ea typeface="+mn-ea"/>
                <a:cs typeface="+mn-cs"/>
              </a:rPr>
              <a:t>Design:</a:t>
            </a:r>
            <a:r>
              <a:rPr lang="en-US" sz="1200" kern="1200" dirty="0">
                <a:solidFill>
                  <a:schemeClr val="tx1"/>
                </a:solidFill>
                <a:effectLst/>
                <a:latin typeface="+mn-lt"/>
                <a:ea typeface="+mn-ea"/>
                <a:cs typeface="+mn-cs"/>
              </a:rPr>
              <a:t> How can we ensure our deployments meet Azure security best practices, and how can we protect our Production workloads even in the event that the security perimeter is compromised?</a:t>
            </a:r>
          </a:p>
          <a:p>
            <a:pPr lvl="0"/>
            <a:r>
              <a:rPr lang="en-US" sz="1200" b="1" kern="1200" dirty="0">
                <a:solidFill>
                  <a:schemeClr val="tx1"/>
                </a:solidFill>
                <a:effectLst/>
                <a:latin typeface="+mn-lt"/>
                <a:ea typeface="+mn-ea"/>
                <a:cs typeface="+mn-cs"/>
              </a:rPr>
              <a:t>Solution:</a:t>
            </a:r>
            <a:r>
              <a:rPr lang="en-US" sz="1200" kern="1200" dirty="0">
                <a:solidFill>
                  <a:schemeClr val="tx1"/>
                </a:solidFill>
                <a:effectLst/>
                <a:latin typeface="+mn-lt"/>
                <a:ea typeface="+mn-ea"/>
                <a:cs typeface="+mn-cs"/>
              </a:rPr>
              <a:t> Use Azure Security Center to help secure VMs. In particular:</a:t>
            </a:r>
          </a:p>
          <a:p>
            <a:pPr lvl="1"/>
            <a:r>
              <a:rPr lang="en-US" sz="1200" kern="1200" dirty="0">
                <a:solidFill>
                  <a:schemeClr val="tx1"/>
                </a:solidFill>
                <a:effectLst/>
                <a:latin typeface="+mn-lt"/>
                <a:ea typeface="+mn-ea"/>
                <a:cs typeface="+mn-cs"/>
              </a:rPr>
              <a:t>Azure Security Center allows you to centrally configure policy settings to define the security requirements of your organization. It then performs continuous security assessment of all VMs against that security policy, and provides actionable recommendations to remediate security vulnerabilities.</a:t>
            </a:r>
          </a:p>
          <a:p>
            <a:pPr lvl="1"/>
            <a:r>
              <a:rPr lang="en-US" sz="1200" kern="1200" dirty="0">
                <a:solidFill>
                  <a:schemeClr val="tx1"/>
                </a:solidFill>
                <a:effectLst/>
                <a:latin typeface="+mn-lt"/>
                <a:ea typeface="+mn-ea"/>
                <a:cs typeface="+mn-cs"/>
              </a:rPr>
              <a:t>Using the Standard SKU of Azure Security Center in addition allows you to enable </a:t>
            </a:r>
            <a:r>
              <a:rPr lang="en-US" sz="1200" u="sng" kern="1200" dirty="0">
                <a:solidFill>
                  <a:schemeClr val="tx1"/>
                </a:solidFill>
                <a:effectLst/>
                <a:latin typeface="+mn-lt"/>
                <a:ea typeface="+mn-ea"/>
                <a:cs typeface="+mn-cs"/>
                <a:hlinkClick r:id="rId3"/>
              </a:rPr>
              <a:t>adaptive application controls</a:t>
            </a:r>
            <a:r>
              <a:rPr lang="en-US" sz="1200" kern="1200" dirty="0">
                <a:solidFill>
                  <a:schemeClr val="tx1"/>
                </a:solidFill>
                <a:effectLst/>
                <a:latin typeface="+mn-lt"/>
                <a:ea typeface="+mn-ea"/>
                <a:cs typeface="+mn-cs"/>
              </a:rPr>
              <a:t>. These provide a means to block attempts to run malicious applications by maintaining whitelists of permitted executables. This feature can be applied selectively, for example only to Production and Pre-Production resource groups.</a:t>
            </a:r>
          </a:p>
          <a:p>
            <a:pPr lvl="0"/>
            <a:endParaRPr lang="en-US" dirty="0">
              <a:solidFill>
                <a:schemeClr val="bg1"/>
              </a:solidFill>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39</a:t>
            </a:fld>
            <a:endParaRPr lang="en-US" dirty="0"/>
          </a:p>
        </p:txBody>
      </p:sp>
    </p:spTree>
    <p:extLst>
      <p:ext uri="{BB962C8B-B14F-4D97-AF65-F5344CB8AC3E}">
        <p14:creationId xmlns:p14="http://schemas.microsoft.com/office/powerpoint/2010/main" val="29600912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4</a:t>
            </a:fld>
            <a:endParaRPr lang="en-US" dirty="0"/>
          </a:p>
        </p:txBody>
      </p:sp>
    </p:spTree>
    <p:extLst>
      <p:ext uri="{BB962C8B-B14F-4D97-AF65-F5344CB8AC3E}">
        <p14:creationId xmlns:p14="http://schemas.microsoft.com/office/powerpoint/2010/main" val="76771084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dirty="0">
                <a:solidFill>
                  <a:schemeClr val="bg1"/>
                </a:solidFill>
              </a:rPr>
              <a:t>Use Azure Resource Manager locks to add a secondary layer of protection on production workloads.</a:t>
            </a:r>
            <a:r>
              <a:rPr lang="en-US" b="1" dirty="0">
                <a:solidFill>
                  <a:schemeClr val="bg1"/>
                </a:solidFill>
              </a:rPr>
              <a:t> </a:t>
            </a:r>
            <a:r>
              <a:rPr lang="en-US" dirty="0">
                <a:solidFill>
                  <a:schemeClr val="bg1"/>
                </a:solidFill>
              </a:rPr>
              <a:t>Locks can set in two modes:</a:t>
            </a:r>
          </a:p>
          <a:p>
            <a:pPr lvl="1"/>
            <a:r>
              <a:rPr lang="en-US" b="1" dirty="0">
                <a:solidFill>
                  <a:schemeClr val="bg1"/>
                </a:solidFill>
              </a:rPr>
              <a:t>CanNotDelete </a:t>
            </a:r>
          </a:p>
          <a:p>
            <a:pPr lvl="1"/>
            <a:r>
              <a:rPr lang="en-US" b="1" dirty="0">
                <a:solidFill>
                  <a:schemeClr val="bg1"/>
                </a:solidFill>
              </a:rPr>
              <a:t>ReadOnly</a:t>
            </a:r>
            <a:r>
              <a:rPr lang="en-US" dirty="0">
                <a:solidFill>
                  <a:schemeClr val="bg1"/>
                </a:solidFill>
              </a:rPr>
              <a:t> </a:t>
            </a:r>
          </a:p>
          <a:p>
            <a:pPr marL="252086" lvl="1" indent="0">
              <a:buNone/>
            </a:pPr>
            <a:r>
              <a:rPr lang="en-US" dirty="0">
                <a:solidFill>
                  <a:schemeClr val="bg1"/>
                </a:solidFill>
              </a:rPr>
              <a:t>Locks can be set programmatically or through the portal. </a:t>
            </a:r>
          </a:p>
          <a:p>
            <a:pPr marL="252086" lvl="1" indent="0">
              <a:buNone/>
            </a:pPr>
            <a:endParaRPr lang="en-US" dirty="0">
              <a:solidFill>
                <a:schemeClr val="bg1"/>
              </a:solidFill>
            </a:endParaRPr>
          </a:p>
          <a:p>
            <a:pPr lvl="0"/>
            <a:r>
              <a:rPr lang="en-US" dirty="0">
                <a:solidFill>
                  <a:schemeClr val="bg1"/>
                </a:solidFill>
              </a:rPr>
              <a:t>To identify who deleted the resource, looking at the Audit Logs for the subscription</a:t>
            </a:r>
          </a:p>
        </p:txBody>
      </p:sp>
      <p:sp>
        <p:nvSpPr>
          <p:cNvPr id="4" name="Slide Number Placeholder 3"/>
          <p:cNvSpPr>
            <a:spLocks noGrp="1"/>
          </p:cNvSpPr>
          <p:nvPr>
            <p:ph type="sldNum" sz="quarter" idx="10"/>
          </p:nvPr>
        </p:nvSpPr>
        <p:spPr/>
        <p:txBody>
          <a:bodyPr/>
          <a:lstStyle/>
          <a:p>
            <a:fld id="{0998D5BB-B127-481F-BC0A-2F77C576BB34}" type="slidenum">
              <a:rPr lang="en-US" smtClean="0"/>
              <a:t>40</a:t>
            </a:fld>
            <a:endParaRPr lang="en-US" dirty="0"/>
          </a:p>
        </p:txBody>
      </p:sp>
    </p:spTree>
    <p:extLst>
      <p:ext uri="{BB962C8B-B14F-4D97-AF65-F5344CB8AC3E}">
        <p14:creationId xmlns:p14="http://schemas.microsoft.com/office/powerpoint/2010/main" val="114218918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rPr lang="en-US" b="1" dirty="0">
                <a:solidFill>
                  <a:schemeClr val="bg1"/>
                </a:solidFill>
              </a:rPr>
              <a:t>Objection</a:t>
            </a:r>
          </a:p>
          <a:p>
            <a:pPr marL="0" indent="0">
              <a:buNone/>
            </a:pPr>
            <a:r>
              <a:rPr lang="en-US" dirty="0">
                <a:solidFill>
                  <a:schemeClr val="bg1"/>
                </a:solidFill>
              </a:rPr>
              <a:t>We need the ability to split out our Azure bill by business unit, per project tracking, and even workload classification. Can Azure do it? How can we analyze our bill for cost optimization and charge back? </a:t>
            </a:r>
          </a:p>
          <a:p>
            <a:pPr marL="0" indent="0">
              <a:buNone/>
            </a:pPr>
            <a:r>
              <a:rPr lang="en-US" dirty="0">
                <a:solidFill>
                  <a:schemeClr val="bg1"/>
                </a:solidFill>
              </a:rPr>
              <a:t> </a:t>
            </a:r>
          </a:p>
          <a:p>
            <a:pPr marL="0" indent="0">
              <a:buNone/>
            </a:pPr>
            <a:r>
              <a:rPr lang="en-US" b="1" dirty="0">
                <a:solidFill>
                  <a:schemeClr val="bg1"/>
                </a:solidFill>
              </a:rPr>
              <a:t>Potential answer</a:t>
            </a:r>
            <a:endParaRPr lang="en-US" dirty="0">
              <a:solidFill>
                <a:schemeClr val="bg1"/>
              </a:solidFill>
            </a:endParaRPr>
          </a:p>
          <a:p>
            <a:pPr marL="0" indent="0">
              <a:buNone/>
            </a:pPr>
            <a:r>
              <a:rPr lang="en-US" dirty="0">
                <a:solidFill>
                  <a:schemeClr val="bg1"/>
                </a:solidFill>
              </a:rPr>
              <a:t>The Azure EA Portal allows a company to split their Azure usage up by departments (business units) and view consumption information at that level. </a:t>
            </a:r>
          </a:p>
          <a:p>
            <a:pPr marL="0" indent="0">
              <a:buNone/>
            </a:pPr>
            <a:endParaRPr lang="en-US" dirty="0">
              <a:solidFill>
                <a:schemeClr val="bg1"/>
              </a:solidFill>
            </a:endParaRPr>
          </a:p>
          <a:p>
            <a:pPr marL="0" indent="0">
              <a:buNone/>
            </a:pPr>
            <a:r>
              <a:rPr lang="en-US" dirty="0">
                <a:solidFill>
                  <a:schemeClr val="bg1"/>
                </a:solidFill>
              </a:rPr>
              <a:t>For per-project tracking, an ARM policy can automatically append an IO code to all resources created for the project. The Azure bill can roll up costs by the IO code.</a:t>
            </a:r>
          </a:p>
          <a:p>
            <a:pPr marL="0" indent="0">
              <a:buNone/>
            </a:pPr>
            <a:endParaRPr lang="en-US" dirty="0">
              <a:solidFill>
                <a:schemeClr val="bg1"/>
              </a:solidFill>
            </a:endParaRPr>
          </a:p>
          <a:p>
            <a:pPr marL="0" indent="0">
              <a:buNone/>
            </a:pPr>
            <a:r>
              <a:rPr lang="en-US" dirty="0">
                <a:solidFill>
                  <a:schemeClr val="bg1"/>
                </a:solidFill>
              </a:rPr>
              <a:t>Tags can also be used to associate a resource with a workload classification (like testing, production, or however they want to classify). </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41</a:t>
            </a:fld>
            <a:endParaRPr lang="en-US" dirty="0"/>
          </a:p>
        </p:txBody>
      </p:sp>
    </p:spTree>
    <p:extLst>
      <p:ext uri="{BB962C8B-B14F-4D97-AF65-F5344CB8AC3E}">
        <p14:creationId xmlns:p14="http://schemas.microsoft.com/office/powerpoint/2010/main" val="411583263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Objection:</a:t>
            </a:r>
            <a:r>
              <a:rPr lang="en-US" sz="1200" kern="1200" dirty="0">
                <a:solidFill>
                  <a:schemeClr val="tx1"/>
                </a:solidFill>
                <a:effectLst/>
                <a:latin typeface="+mn-lt"/>
                <a:ea typeface="+mn-ea"/>
                <a:cs typeface="+mn-cs"/>
              </a:rPr>
              <a:t> As well as implementing our governance rules on how Azure is used, we need a way to audit that no deployments have been made that bypass those roles.</a:t>
            </a:r>
          </a:p>
          <a:p>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Answer: </a:t>
            </a:r>
            <a:r>
              <a:rPr lang="en-US" sz="1200" kern="1200" dirty="0">
                <a:solidFill>
                  <a:schemeClr val="tx1"/>
                </a:solidFill>
                <a:effectLst/>
                <a:latin typeface="+mn-lt"/>
                <a:ea typeface="+mn-ea"/>
                <a:cs typeface="+mn-cs"/>
              </a:rPr>
              <a:t>Implement governance rules using Azure Policy, and assign those Policies at the root tenant management group scope using the ‘Standard’ Azure Policy pricing tier. This ensures the policy is applied across all subscriptions within the organization, and enables an organization-wide compliance report.</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42</a:t>
            </a:fld>
            <a:endParaRPr lang="en-US" dirty="0"/>
          </a:p>
        </p:txBody>
      </p:sp>
    </p:spTree>
    <p:extLst>
      <p:ext uri="{BB962C8B-B14F-4D97-AF65-F5344CB8AC3E}">
        <p14:creationId xmlns:p14="http://schemas.microsoft.com/office/powerpoint/2010/main" val="316712669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rPr lang="en-US" b="1" dirty="0">
                <a:solidFill>
                  <a:schemeClr val="bg1"/>
                </a:solidFill>
              </a:rPr>
              <a:t>Objection</a:t>
            </a:r>
          </a:p>
          <a:p>
            <a:pPr marL="0" indent="0">
              <a:buNone/>
            </a:pPr>
            <a:r>
              <a:rPr lang="en-US" dirty="0">
                <a:solidFill>
                  <a:schemeClr val="bg1"/>
                </a:solidFill>
              </a:rPr>
              <a:t>Security is important to us. We have evaluated Network Security Groups and our security team does not feel they offer the same level of security that we use with out on-premises firewall based solutions such as intrusion and malware detection. </a:t>
            </a:r>
          </a:p>
          <a:p>
            <a:pPr marL="0" indent="0">
              <a:buNone/>
            </a:pPr>
            <a:endParaRPr lang="en-US" dirty="0">
              <a:solidFill>
                <a:schemeClr val="bg1"/>
              </a:solidFill>
            </a:endParaRPr>
          </a:p>
          <a:p>
            <a:pPr marL="0" indent="0">
              <a:buNone/>
            </a:pPr>
            <a:r>
              <a:rPr lang="en-US" b="1" dirty="0">
                <a:solidFill>
                  <a:schemeClr val="bg1"/>
                </a:solidFill>
              </a:rPr>
              <a:t>Potential answer</a:t>
            </a:r>
            <a:endParaRPr lang="en-US" dirty="0">
              <a:solidFill>
                <a:schemeClr val="bg1"/>
              </a:solidFill>
            </a:endParaRPr>
          </a:p>
          <a:p>
            <a:pPr marL="0" indent="0">
              <a:buNone/>
            </a:pPr>
            <a:r>
              <a:rPr lang="en-US" dirty="0">
                <a:solidFill>
                  <a:schemeClr val="bg1"/>
                </a:solidFill>
              </a:rPr>
              <a:t>There are many third-party advanced firewall solutions available through the Azure Marketplace. Many support a bring your own license (BYOL) model where existing customers can reuse their licenses in Azure. They also support a pay-as-you go model for customers that want to pay as they use the product.</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43</a:t>
            </a:fld>
            <a:endParaRPr lang="en-US" dirty="0"/>
          </a:p>
        </p:txBody>
      </p:sp>
    </p:spTree>
    <p:extLst>
      <p:ext uri="{BB962C8B-B14F-4D97-AF65-F5344CB8AC3E}">
        <p14:creationId xmlns:p14="http://schemas.microsoft.com/office/powerpoint/2010/main" val="250048153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rPr lang="en-US" b="1" dirty="0">
                <a:solidFill>
                  <a:schemeClr val="bg1"/>
                </a:solidFill>
              </a:rPr>
              <a:t>Objection</a:t>
            </a:r>
          </a:p>
          <a:p>
            <a:pPr marL="0" indent="0">
              <a:buNone/>
            </a:pPr>
            <a:r>
              <a:rPr lang="en-US" dirty="0">
                <a:solidFill>
                  <a:schemeClr val="bg1"/>
                </a:solidFill>
              </a:rPr>
              <a:t>Delegating control to business units is incredibly important to Trey Research. At our scale a single team cannot possibly manage all of the needs of the business. That being said corporate IT does require the ability to set policy at the enterprise level and still needs a detailed level of control. How can Azure address these needs?</a:t>
            </a:r>
          </a:p>
          <a:p>
            <a:pPr marL="0" indent="0">
              <a:buNone/>
            </a:pPr>
            <a:r>
              <a:rPr lang="en-US" dirty="0">
                <a:solidFill>
                  <a:schemeClr val="bg1"/>
                </a:solidFill>
              </a:rPr>
              <a:t> </a:t>
            </a:r>
          </a:p>
          <a:p>
            <a:pPr marL="0" indent="0">
              <a:buNone/>
            </a:pPr>
            <a:r>
              <a:rPr lang="en-US" b="1" dirty="0">
                <a:solidFill>
                  <a:schemeClr val="bg1"/>
                </a:solidFill>
              </a:rPr>
              <a:t>Potential answer</a:t>
            </a:r>
            <a:endParaRPr lang="en-US" dirty="0">
              <a:solidFill>
                <a:schemeClr val="bg1"/>
              </a:solidFill>
            </a:endParaRPr>
          </a:p>
          <a:p>
            <a:pPr marL="0" indent="0">
              <a:buNone/>
            </a:pPr>
            <a:r>
              <a:rPr lang="en-US" dirty="0">
                <a:solidFill>
                  <a:schemeClr val="bg1"/>
                </a:solidFill>
              </a:rPr>
              <a:t>At the enterprise level, IT can set policies and add users and groups as a subscription is created so when the subscription is handed off to the teams within each business unit they are setup per IT specs. </a:t>
            </a:r>
          </a:p>
          <a:p>
            <a:pPr marL="0" indent="0">
              <a:buNone/>
            </a:pPr>
            <a:endParaRPr lang="en-US" dirty="0">
              <a:solidFill>
                <a:schemeClr val="bg1"/>
              </a:solidFill>
            </a:endParaRPr>
          </a:p>
          <a:p>
            <a:pPr marL="0" indent="0">
              <a:buNone/>
            </a:pPr>
            <a:r>
              <a:rPr lang="en-US" dirty="0">
                <a:solidFill>
                  <a:schemeClr val="bg1"/>
                </a:solidFill>
              </a:rPr>
              <a:t>With role based access control, IT can allow access at varying levels for the business units, whether it is just allowing contingent developers access to a development environment, or it is allowing administrators full access to a subscription (excluding changing policy and access controls). </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44</a:t>
            </a:fld>
            <a:endParaRPr lang="en-US" dirty="0"/>
          </a:p>
        </p:txBody>
      </p:sp>
    </p:spTree>
    <p:extLst>
      <p:ext uri="{BB962C8B-B14F-4D97-AF65-F5344CB8AC3E}">
        <p14:creationId xmlns:p14="http://schemas.microsoft.com/office/powerpoint/2010/main" val="233255550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rPr lang="en-US" b="1" dirty="0">
                <a:solidFill>
                  <a:schemeClr val="bg1"/>
                </a:solidFill>
              </a:rPr>
              <a:t>Objection</a:t>
            </a:r>
          </a:p>
          <a:p>
            <a:pPr marL="0" lvl="0" indent="0">
              <a:buNone/>
            </a:pPr>
            <a:r>
              <a:rPr lang="en-US" dirty="0">
                <a:solidFill>
                  <a:schemeClr val="bg1"/>
                </a:solidFill>
              </a:rPr>
              <a:t>Trey Research currently monitors their on-premises workloads using SCOM. A small business unit experimented with running virtual machines in AWS awhile back and the monitoring team wasn’t thrilled with a completely different system for monitoring for availability. Does Azure have the same problem? </a:t>
            </a:r>
          </a:p>
          <a:p>
            <a:pPr marL="0" indent="0">
              <a:buNone/>
            </a:pPr>
            <a:r>
              <a:rPr lang="en-US" dirty="0">
                <a:solidFill>
                  <a:schemeClr val="bg1"/>
                </a:solidFill>
              </a:rPr>
              <a:t> </a:t>
            </a:r>
          </a:p>
          <a:p>
            <a:pPr marL="0" indent="0">
              <a:buNone/>
            </a:pPr>
            <a:r>
              <a:rPr lang="en-US" b="1" dirty="0">
                <a:solidFill>
                  <a:schemeClr val="bg1"/>
                </a:solidFill>
              </a:rPr>
              <a:t>Potential answer</a:t>
            </a:r>
            <a:endParaRPr lang="en-US" dirty="0">
              <a:solidFill>
                <a:schemeClr val="bg1"/>
              </a:solidFill>
            </a:endParaRPr>
          </a:p>
          <a:p>
            <a:pPr marL="0" lvl="0" indent="0">
              <a:buNone/>
            </a:pPr>
            <a:r>
              <a:rPr lang="en-US" sz="1200" dirty="0">
                <a:solidFill>
                  <a:schemeClr val="tx1"/>
                </a:solidFill>
              </a:rPr>
              <a:t>There are multiple potential solutions to this problem. First, the virtual machines in Azure could be monitored the same way using the SCOM agent. Data would flow over the ExpressRoute connection. Another option would be to explore using Azure Log Analytics. This model would allow you to monitor servers on-premises and in Azure, and any VMs in another cloud (like AWS). When using Log Analytics for on-premises VMs or VMs in other clouds, the Log Analytics agent would need to be installed on the VMs being monitored.</a:t>
            </a:r>
          </a:p>
        </p:txBody>
      </p:sp>
      <p:sp>
        <p:nvSpPr>
          <p:cNvPr id="4" name="Slide Number Placeholder 3"/>
          <p:cNvSpPr>
            <a:spLocks noGrp="1"/>
          </p:cNvSpPr>
          <p:nvPr>
            <p:ph type="sldNum" sz="quarter" idx="10"/>
          </p:nvPr>
        </p:nvSpPr>
        <p:spPr/>
        <p:txBody>
          <a:bodyPr/>
          <a:lstStyle/>
          <a:p>
            <a:fld id="{0998D5BB-B127-481F-BC0A-2F77C576BB34}" type="slidenum">
              <a:rPr lang="en-US" smtClean="0"/>
              <a:t>45</a:t>
            </a:fld>
            <a:endParaRPr lang="en-US" dirty="0"/>
          </a:p>
        </p:txBody>
      </p:sp>
    </p:spTree>
    <p:extLst>
      <p:ext uri="{BB962C8B-B14F-4D97-AF65-F5344CB8AC3E}">
        <p14:creationId xmlns:p14="http://schemas.microsoft.com/office/powerpoint/2010/main" val="101540051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Objection:</a:t>
            </a:r>
            <a:r>
              <a:rPr lang="en-US" sz="1200" kern="1200" dirty="0">
                <a:solidFill>
                  <a:schemeClr val="tx1"/>
                </a:solidFill>
                <a:effectLst/>
                <a:latin typeface="+mn-lt"/>
                <a:ea typeface="+mn-ea"/>
                <a:cs typeface="+mn-cs"/>
              </a:rPr>
              <a:t> How can we ensure our deployments meet Azure security best practices, and how can we protect our Production workloads even in the event that the security perimeter is compromised? </a:t>
            </a:r>
          </a:p>
          <a:p>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Answer: </a:t>
            </a:r>
            <a:r>
              <a:rPr lang="en-US" sz="1200" kern="1200" dirty="0">
                <a:solidFill>
                  <a:schemeClr val="tx1"/>
                </a:solidFill>
                <a:effectLst/>
                <a:latin typeface="+mn-lt"/>
                <a:ea typeface="+mn-ea"/>
                <a:cs typeface="+mn-cs"/>
              </a:rPr>
              <a:t>Azure Security Center allows you to define your VM security policy, monitor compliance, and receive actionable recommendations on how to implement Azure security best practices. Adaptive Application Controls, available in the Azure Security Center Standard pricing tier, enable you to control whitelists of which executables can run in your Production environments.</a:t>
            </a:r>
          </a:p>
          <a:p>
            <a:pPr marL="0" lvl="0" indent="0">
              <a:buNone/>
            </a:pPr>
            <a:endParaRPr lang="en-US" dirty="0">
              <a:solidFill>
                <a:schemeClr val="bg1"/>
              </a:solidFill>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46</a:t>
            </a:fld>
            <a:endParaRPr lang="en-US" dirty="0"/>
          </a:p>
        </p:txBody>
      </p:sp>
    </p:spTree>
    <p:extLst>
      <p:ext uri="{BB962C8B-B14F-4D97-AF65-F5344CB8AC3E}">
        <p14:creationId xmlns:p14="http://schemas.microsoft.com/office/powerpoint/2010/main" val="106783162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Objection:</a:t>
            </a:r>
            <a:r>
              <a:rPr lang="en-US" sz="1200" kern="1200" dirty="0">
                <a:solidFill>
                  <a:schemeClr val="tx1"/>
                </a:solidFill>
                <a:effectLst/>
                <a:latin typeface="+mn-lt"/>
                <a:ea typeface="+mn-ea"/>
                <a:cs typeface="+mn-cs"/>
              </a:rPr>
              <a:t> How can Azure help control the costs associated with non-Production VMs left running out-of-hours?</a:t>
            </a:r>
          </a:p>
          <a:p>
            <a:r>
              <a:rPr lang="en-US" sz="1200" b="1" kern="1200" dirty="0">
                <a:solidFill>
                  <a:schemeClr val="tx1"/>
                </a:solidFill>
                <a:effectLst/>
                <a:latin typeface="+mn-lt"/>
                <a:ea typeface="+mn-ea"/>
                <a:cs typeface="+mn-cs"/>
              </a:rPr>
              <a:t>Answer:</a:t>
            </a:r>
            <a:r>
              <a:rPr lang="en-US" sz="1200" kern="1200" dirty="0">
                <a:solidFill>
                  <a:schemeClr val="tx1"/>
                </a:solidFill>
                <a:effectLst/>
                <a:latin typeface="+mn-lt"/>
                <a:ea typeface="+mn-ea"/>
                <a:cs typeface="+mn-cs"/>
              </a:rPr>
              <a:t> DevTest labs, auto-VM shutdown, and the start-stop VM marketplace solution, all offer the ability to automatically shut down VMs. Azure Cost Management (by Cloudyn) provides additional reports to identify idle VMs and to right-size underutilized VMs.</a:t>
            </a:r>
          </a:p>
          <a:p>
            <a:pPr marL="0" lvl="0" indent="0">
              <a:buNone/>
            </a:pPr>
            <a:endParaRPr lang="en-US" dirty="0">
              <a:solidFill>
                <a:schemeClr val="bg1"/>
              </a:solidFill>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47</a:t>
            </a:fld>
            <a:endParaRPr lang="en-US" dirty="0"/>
          </a:p>
        </p:txBody>
      </p:sp>
    </p:spTree>
    <p:extLst>
      <p:ext uri="{BB962C8B-B14F-4D97-AF65-F5344CB8AC3E}">
        <p14:creationId xmlns:p14="http://schemas.microsoft.com/office/powerpoint/2010/main" val="420563975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48</a:t>
            </a:fld>
            <a:endParaRPr lang="en-US" dirty="0"/>
          </a:p>
        </p:txBody>
      </p:sp>
    </p:spTree>
    <p:extLst>
      <p:ext uri="{BB962C8B-B14F-4D97-AF65-F5344CB8AC3E}">
        <p14:creationId xmlns:p14="http://schemas.microsoft.com/office/powerpoint/2010/main" val="67128555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AB9A6D4-FB34-4BDB-BA1E-7271914431FC}" type="datetime8">
              <a:rPr lang="en-US" smtClean="0">
                <a:solidFill>
                  <a:prstClr val="black"/>
                </a:solidFill>
              </a:rPr>
              <a:t>5/2/2018 1:07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49</a:t>
            </a:fld>
            <a:endParaRPr lang="en-US" dirty="0">
              <a:solidFill>
                <a:prstClr val="black"/>
              </a:solidFill>
            </a:endParaRPr>
          </a:p>
        </p:txBody>
      </p:sp>
    </p:spTree>
    <p:extLst>
      <p:ext uri="{BB962C8B-B14F-4D97-AF65-F5344CB8AC3E}">
        <p14:creationId xmlns:p14="http://schemas.microsoft.com/office/powerpoint/2010/main" val="40113440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dirty="0">
              <a:solidFill>
                <a:schemeClr val="bg1"/>
              </a:solidFill>
            </a:endParaRPr>
          </a:p>
          <a:p>
            <a:r>
              <a:rPr lang="en-US" sz="1200" dirty="0">
                <a:solidFill>
                  <a:schemeClr val="bg1"/>
                </a:solidFill>
              </a:rPr>
              <a:t>Ken Greenwald, Trey Research’s CTO, is aware of the value of the cloud and it’s ability to spin-up services on-demand is not lost on him.</a:t>
            </a:r>
          </a:p>
          <a:p>
            <a:r>
              <a:rPr lang="en-US" sz="1200" dirty="0">
                <a:solidFill>
                  <a:schemeClr val="bg1"/>
                </a:solidFill>
              </a:rPr>
              <a:t>But Ken also has a keen understanding that with the ease of creating resources that Azure provides it also opens up the opportunity to start implementations incorrectly and allow these incorrect practices to disburse across the enterprise. </a:t>
            </a:r>
          </a:p>
          <a:p>
            <a:r>
              <a:rPr lang="en-US" sz="1200" dirty="0">
                <a:solidFill>
                  <a:schemeClr val="bg1"/>
                </a:solidFill>
              </a:rPr>
              <a:t>With this in mind, Ken wants to start off on the right foot by focusing on best practices from the start. </a:t>
            </a:r>
          </a:p>
          <a:p>
            <a:endParaRPr lang="en-US" sz="1200" dirty="0">
              <a:solidFill>
                <a:schemeClr val="bg1"/>
              </a:solidFill>
            </a:endParaRP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5</a:t>
            </a:fld>
            <a:endParaRPr lang="en-US" dirty="0"/>
          </a:p>
        </p:txBody>
      </p:sp>
    </p:spTree>
    <p:extLst>
      <p:ext uri="{BB962C8B-B14F-4D97-AF65-F5344CB8AC3E}">
        <p14:creationId xmlns:p14="http://schemas.microsoft.com/office/powerpoint/2010/main" val="469917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To kick off planning for integrating Azure into their environment, Ken introduced you to several directors within Trey Research’s Enterprise IT group that have been part of the initial Azure planning process. </a:t>
            </a:r>
          </a:p>
          <a:p>
            <a:r>
              <a:rPr lang="en-US" sz="1200" kern="1200" dirty="0">
                <a:solidFill>
                  <a:schemeClr val="tx1"/>
                </a:solidFill>
                <a:effectLst/>
                <a:latin typeface="+mn-lt"/>
                <a:ea typeface="+mn-ea"/>
                <a:cs typeface="+mn-cs"/>
              </a:rPr>
              <a:t>Enterprise IT is responsible for managing corporate network connectivity, datacenter distribution, capacity planning, identity, and enterprise wide SaaS services for Trey Research employees. Enterprise IT is also responsible for supporting the services and datacenters, and setting auditing policy on hardware and services.</a:t>
            </a:r>
          </a:p>
        </p:txBody>
      </p:sp>
      <p:sp>
        <p:nvSpPr>
          <p:cNvPr id="4" name="Slide Number Placeholder 3"/>
          <p:cNvSpPr>
            <a:spLocks noGrp="1"/>
          </p:cNvSpPr>
          <p:nvPr>
            <p:ph type="sldNum" sz="quarter" idx="10"/>
          </p:nvPr>
        </p:nvSpPr>
        <p:spPr/>
        <p:txBody>
          <a:bodyPr/>
          <a:lstStyle/>
          <a:p>
            <a:fld id="{0998D5BB-B127-481F-BC0A-2F77C576BB34}" type="slidenum">
              <a:rPr lang="en-US" smtClean="0"/>
              <a:t>6</a:t>
            </a:fld>
            <a:endParaRPr lang="en-US" dirty="0"/>
          </a:p>
        </p:txBody>
      </p:sp>
    </p:spTree>
    <p:extLst>
      <p:ext uri="{BB962C8B-B14F-4D97-AF65-F5344CB8AC3E}">
        <p14:creationId xmlns:p14="http://schemas.microsoft.com/office/powerpoint/2010/main" val="42622483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US" sz="2000" dirty="0">
                <a:solidFill>
                  <a:schemeClr val="bg1"/>
                </a:solidFill>
                <a:latin typeface="Segoe UI" panose="020B0502040204020203" pitchFamily="34" charset="0"/>
                <a:ea typeface="Calibri" panose="020F0502020204030204" pitchFamily="34" charset="0"/>
                <a:cs typeface="Segoe UI" panose="020B0502040204020203" pitchFamily="34" charset="0"/>
              </a:rPr>
              <a:t>Below is a partial view of Trey Research’s organization. Each rectangle represents a business unit and sub units within the business unit. Each of which has IT resources with an assigned budget/quota that will be able to consume Azure for related IT services. </a:t>
            </a:r>
          </a:p>
          <a:p>
            <a:pPr>
              <a:lnSpc>
                <a:spcPct val="107000"/>
              </a:lnSpc>
              <a:spcAft>
                <a:spcPts val="800"/>
              </a:spcAft>
            </a:pPr>
            <a:r>
              <a:rPr lang="en-US" sz="2000" dirty="0">
                <a:solidFill>
                  <a:schemeClr val="bg1"/>
                </a:solidFill>
                <a:effectLst/>
                <a:latin typeface="Segoe UI" panose="020B0502040204020203" pitchFamily="34" charset="0"/>
                <a:ea typeface="Calibri" panose="020F0502020204030204" pitchFamily="34" charset="0"/>
                <a:cs typeface="Segoe UI" panose="020B0502040204020203" pitchFamily="34" charset="0"/>
              </a:rPr>
              <a:t>Areas of concern: Tracking costs by business unit, project, and workload type, as well as delegating partia</a:t>
            </a:r>
            <a:r>
              <a:rPr lang="en-US" sz="2000" dirty="0">
                <a:solidFill>
                  <a:schemeClr val="bg1"/>
                </a:solidFill>
                <a:latin typeface="Segoe UI" panose="020B0502040204020203" pitchFamily="34" charset="0"/>
                <a:ea typeface="Calibri" panose="020F0502020204030204" pitchFamily="34" charset="0"/>
                <a:cs typeface="Segoe UI" panose="020B0502040204020203" pitchFamily="34" charset="0"/>
              </a:rPr>
              <a:t>l management of Azure</a:t>
            </a:r>
            <a:endParaRPr lang="en-US" sz="2000" dirty="0">
              <a:solidFill>
                <a:schemeClr val="bg1"/>
              </a:solidFill>
              <a:effectLst/>
              <a:latin typeface="Segoe UI" panose="020B0502040204020203"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7</a:t>
            </a:fld>
            <a:endParaRPr lang="en-US" dirty="0"/>
          </a:p>
        </p:txBody>
      </p:sp>
    </p:spTree>
    <p:extLst>
      <p:ext uri="{BB962C8B-B14F-4D97-AF65-F5344CB8AC3E}">
        <p14:creationId xmlns:p14="http://schemas.microsoft.com/office/powerpoint/2010/main" val="8384212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lnSpc>
                <a:spcPct val="107000"/>
              </a:lnSpc>
              <a:spcBef>
                <a:spcPts val="600"/>
              </a:spcBef>
              <a:spcAft>
                <a:spcPts val="800"/>
              </a:spcAft>
              <a:buFont typeface="Arial" charset="0"/>
              <a:buChar char="•"/>
            </a:pPr>
            <a:r>
              <a:rPr lang="en-US" sz="2000" dirty="0">
                <a:solidFill>
                  <a:schemeClr val="bg1"/>
                </a:solidFill>
                <a:latin typeface="Segoe UI" panose="020B0502040204020203" pitchFamily="34" charset="0"/>
                <a:ea typeface="Calibri" panose="020F0502020204030204" pitchFamily="34" charset="0"/>
                <a:cs typeface="Segoe UI" panose="020B0502040204020203" pitchFamily="34" charset="0"/>
              </a:rPr>
              <a:t>Globally connected through an MPLS wide area network. </a:t>
            </a:r>
          </a:p>
          <a:p>
            <a:pPr marL="342900" indent="-342900">
              <a:lnSpc>
                <a:spcPct val="107000"/>
              </a:lnSpc>
              <a:spcBef>
                <a:spcPts val="600"/>
              </a:spcBef>
              <a:spcAft>
                <a:spcPts val="800"/>
              </a:spcAft>
              <a:buFont typeface="Arial" charset="0"/>
              <a:buChar char="•"/>
            </a:pPr>
            <a:r>
              <a:rPr lang="en-US" sz="2000" dirty="0">
                <a:solidFill>
                  <a:schemeClr val="bg1"/>
                </a:solidFill>
                <a:latin typeface="Segoe UI" panose="020B0502040204020203" pitchFamily="34" charset="0"/>
                <a:ea typeface="Calibri" panose="020F0502020204030204" pitchFamily="34" charset="0"/>
                <a:cs typeface="Segoe UI" panose="020B0502040204020203" pitchFamily="34" charset="0"/>
              </a:rPr>
              <a:t>Several branch offices are connected via site-to-site VPN. </a:t>
            </a:r>
            <a:endParaRPr lang="en-US" sz="2000" dirty="0">
              <a:solidFill>
                <a:schemeClr val="bg1"/>
              </a:solidFill>
              <a:effectLst/>
              <a:latin typeface="Segoe UI" panose="020B0502040204020203" pitchFamily="34" charset="0"/>
              <a:ea typeface="Calibri" panose="020F0502020204030204" pitchFamily="34" charset="0"/>
              <a:cs typeface="Segoe UI" panose="020B0502040204020203" pitchFamily="34" charset="0"/>
            </a:endParaRPr>
          </a:p>
          <a:p>
            <a:pPr marL="342900" indent="-342900">
              <a:lnSpc>
                <a:spcPct val="107000"/>
              </a:lnSpc>
              <a:spcBef>
                <a:spcPts val="600"/>
              </a:spcBef>
              <a:spcAft>
                <a:spcPts val="800"/>
              </a:spcAft>
              <a:buFont typeface="Arial" charset="0"/>
              <a:buChar char="•"/>
            </a:pPr>
            <a:r>
              <a:rPr lang="en-US" sz="2000" dirty="0">
                <a:solidFill>
                  <a:schemeClr val="bg1"/>
                </a:solidFill>
                <a:latin typeface="Segoe UI" panose="020B0502040204020203" pitchFamily="34" charset="0"/>
                <a:ea typeface="Calibri" panose="020F0502020204030204" pitchFamily="34" charset="0"/>
                <a:cs typeface="Segoe UI" panose="020B0502040204020203" pitchFamily="34" charset="0"/>
              </a:rPr>
              <a:t>All traffic in and out of each location is routed through a security appliance</a:t>
            </a:r>
            <a:endParaRPr lang="en-US" sz="2000" dirty="0">
              <a:solidFill>
                <a:schemeClr val="bg1"/>
              </a:solidFill>
              <a:effectLst/>
              <a:latin typeface="Segoe UI" panose="020B0502040204020203"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8</a:t>
            </a:fld>
            <a:endParaRPr lang="en-US" dirty="0"/>
          </a:p>
        </p:txBody>
      </p:sp>
    </p:spTree>
    <p:extLst>
      <p:ext uri="{BB962C8B-B14F-4D97-AF65-F5344CB8AC3E}">
        <p14:creationId xmlns:p14="http://schemas.microsoft.com/office/powerpoint/2010/main" val="22051923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000" dirty="0">
                <a:solidFill>
                  <a:schemeClr val="bg1"/>
                </a:solidFill>
              </a:rPr>
              <a:t>Critical Internet and intranet facing web based workloads</a:t>
            </a:r>
          </a:p>
          <a:p>
            <a:pPr marL="342900" indent="-342900">
              <a:buFont typeface="Arial" charset="0"/>
              <a:buChar char="•"/>
            </a:pPr>
            <a:r>
              <a:rPr lang="en-US" sz="2000" dirty="0">
                <a:solidFill>
                  <a:schemeClr val="bg1"/>
                </a:solidFill>
              </a:rPr>
              <a:t>Typically use IIS and SQL Server </a:t>
            </a:r>
          </a:p>
          <a:p>
            <a:pPr marL="342900" indent="-342900">
              <a:buFont typeface="Arial" charset="0"/>
              <a:buChar char="•"/>
            </a:pPr>
            <a:r>
              <a:rPr lang="en-US" sz="2000" dirty="0">
                <a:solidFill>
                  <a:schemeClr val="bg1"/>
                </a:solidFill>
              </a:rPr>
              <a:t>Some use Apache and MySQL. </a:t>
            </a:r>
          </a:p>
          <a:p>
            <a:endParaRPr lang="en-US" sz="2000" dirty="0">
              <a:solidFill>
                <a:schemeClr val="bg1"/>
              </a:solidFill>
            </a:endParaRPr>
          </a:p>
          <a:p>
            <a:r>
              <a:rPr lang="en-US" sz="2000" dirty="0">
                <a:solidFill>
                  <a:schemeClr val="bg1"/>
                </a:solidFill>
              </a:rPr>
              <a:t>Trey Research IT  Recommendations to business units </a:t>
            </a:r>
          </a:p>
          <a:p>
            <a:pPr marL="342900" indent="-342900">
              <a:buFont typeface="Arial" charset="0"/>
              <a:buChar char="•"/>
            </a:pPr>
            <a:r>
              <a:rPr lang="en-US" sz="2000" dirty="0">
                <a:solidFill>
                  <a:schemeClr val="bg1"/>
                </a:solidFill>
              </a:rPr>
              <a:t>Architect critical applications by deploying across multiple regions, or </a:t>
            </a:r>
          </a:p>
          <a:p>
            <a:pPr marL="342900" indent="-342900">
              <a:buFont typeface="Arial" charset="0"/>
              <a:buChar char="•"/>
            </a:pPr>
            <a:r>
              <a:rPr lang="en-US" sz="2000" dirty="0">
                <a:solidFill>
                  <a:schemeClr val="bg1"/>
                </a:solidFill>
              </a:rPr>
              <a:t>If that type of architecture is not feasible to failback to on-premises.</a:t>
            </a:r>
          </a:p>
          <a:p>
            <a:pPr marL="342900" indent="-342900">
              <a:buFont typeface="Arial" charset="0"/>
              <a:buChar char="•"/>
            </a:pPr>
            <a:endParaRPr lang="en-US" sz="2000" dirty="0">
              <a:solidFill>
                <a:schemeClr val="bg1"/>
              </a:solidFill>
            </a:endParaRPr>
          </a:p>
          <a:p>
            <a:pPr marR="0" lvl="0">
              <a:lnSpc>
                <a:spcPct val="107000"/>
              </a:lnSpc>
              <a:spcBef>
                <a:spcPts val="0"/>
              </a:spcBef>
              <a:spcAft>
                <a:spcPts val="0"/>
              </a:spcAft>
            </a:pPr>
            <a:r>
              <a:rPr lang="en-US" sz="2000" dirty="0">
                <a:solidFill>
                  <a:schemeClr val="bg1"/>
                </a:solidFill>
                <a:latin typeface="Segoe UI" panose="020B0502040204020203" pitchFamily="34" charset="0"/>
                <a:ea typeface="Calibri" panose="020F0502020204030204" pitchFamily="34" charset="0"/>
                <a:cs typeface="Segoe UI" panose="020B0502040204020203" pitchFamily="34" charset="0"/>
              </a:rPr>
              <a:t>List of preliminary Azure Regions to support</a:t>
            </a:r>
          </a:p>
          <a:p>
            <a:pPr marL="342900" marR="0" lvl="0" indent="-342900">
              <a:lnSpc>
                <a:spcPct val="107000"/>
              </a:lnSpc>
              <a:spcBef>
                <a:spcPts val="0"/>
              </a:spcBef>
              <a:spcAft>
                <a:spcPts val="0"/>
              </a:spcAft>
              <a:buFont typeface="Symbol" panose="05050102010706020507" pitchFamily="18" charset="2"/>
              <a:buChar char=""/>
            </a:pPr>
            <a:r>
              <a:rPr lang="en-US" sz="2000" dirty="0">
                <a:solidFill>
                  <a:schemeClr val="bg1"/>
                </a:solidFill>
                <a:latin typeface="Segoe UI" panose="020B0502040204020203" pitchFamily="34" charset="0"/>
                <a:ea typeface="Calibri" panose="020F0502020204030204" pitchFamily="34" charset="0"/>
                <a:cs typeface="Segoe UI" panose="020B0502040204020203" pitchFamily="34" charset="0"/>
              </a:rPr>
              <a:t>Primary: East US, Failover: South Central US</a:t>
            </a:r>
            <a:endParaRPr lang="en-US" sz="2000" dirty="0">
              <a:solidFill>
                <a:schemeClr val="bg1"/>
              </a:solidFill>
              <a:latin typeface="Segoe UI" panose="020B0502040204020203"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2000" dirty="0">
                <a:solidFill>
                  <a:schemeClr val="bg1"/>
                </a:solidFill>
                <a:latin typeface="Segoe UI" panose="020B0502040204020203" pitchFamily="34" charset="0"/>
                <a:ea typeface="Calibri" panose="020F0502020204030204" pitchFamily="34" charset="0"/>
                <a:cs typeface="Segoe UI" panose="020B0502040204020203" pitchFamily="34" charset="0"/>
              </a:rPr>
              <a:t>Primary: West Europe, Failover: North Europe</a:t>
            </a:r>
            <a:endParaRPr lang="en-US" sz="2000" dirty="0">
              <a:solidFill>
                <a:schemeClr val="bg1"/>
              </a:solidFill>
              <a:latin typeface="Segoe UI" panose="020B0502040204020203"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Symbol" panose="05050102010706020507" pitchFamily="18" charset="2"/>
              <a:buChar char=""/>
            </a:pPr>
            <a:r>
              <a:rPr lang="en-US" sz="2000" dirty="0">
                <a:solidFill>
                  <a:schemeClr val="bg1"/>
                </a:solidFill>
                <a:latin typeface="Segoe UI" panose="020B0502040204020203" pitchFamily="34" charset="0"/>
                <a:ea typeface="Calibri" panose="020F0502020204030204" pitchFamily="34" charset="0"/>
                <a:cs typeface="Segoe UI" panose="020B0502040204020203" pitchFamily="34" charset="0"/>
              </a:rPr>
              <a:t>Primary: Japan West, Failover Japan East</a:t>
            </a:r>
            <a:endParaRPr lang="en-US" sz="2000" dirty="0">
              <a:solidFill>
                <a:schemeClr val="bg1"/>
              </a:solidFill>
              <a:effectLst/>
              <a:latin typeface="Segoe UI" panose="020B0502040204020203" pitchFamily="34" charset="0"/>
              <a:ea typeface="Calibri" panose="020F0502020204030204" pitchFamily="34" charset="0"/>
              <a:cs typeface="Times New Roman" panose="02020603050405020304" pitchFamily="18" charset="0"/>
            </a:endParaRPr>
          </a:p>
          <a:p>
            <a:pPr marL="342900" indent="-342900">
              <a:buFont typeface="Arial" charset="0"/>
              <a:buChar char="•"/>
            </a:pPr>
            <a:endParaRPr lang="en-US" sz="2000" dirty="0">
              <a:solidFill>
                <a:schemeClr val="bg1"/>
              </a:solidFill>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9</a:t>
            </a:fld>
            <a:endParaRPr lang="en-US" dirty="0"/>
          </a:p>
        </p:txBody>
      </p:sp>
    </p:spTree>
    <p:extLst>
      <p:ext uri="{BB962C8B-B14F-4D97-AF65-F5344CB8AC3E}">
        <p14:creationId xmlns:p14="http://schemas.microsoft.com/office/powerpoint/2010/main" val="332070387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7" y="2084187"/>
            <a:ext cx="8964185" cy="1793090"/>
          </a:xfrm>
          <a:noFill/>
        </p:spPr>
        <p:txBody>
          <a:bodyPr lIns="146304" tIns="91440" rIns="146304" bIns="91440" anchor="t" anchorCtr="0"/>
          <a:lstStyle>
            <a:lvl1pPr>
              <a:defRPr sz="4411" spc="-74" baseline="0">
                <a:gradFill>
                  <a:gsLst>
                    <a:gs pos="5833">
                      <a:schemeClr val="tx1"/>
                    </a:gs>
                    <a:gs pos="53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3" y="3878586"/>
            <a:ext cx="8964187" cy="1792326"/>
          </a:xfrm>
          <a:noFill/>
        </p:spPr>
        <p:txBody>
          <a:bodyPr lIns="182880" tIns="146304" rIns="182880" bIns="146304">
            <a:noAutofit/>
          </a:bodyPr>
          <a:lstStyle>
            <a:lvl1pPr marL="0" indent="0">
              <a:spcBef>
                <a:spcPts val="0"/>
              </a:spcBef>
              <a:buNone/>
              <a:defRPr sz="2647" spc="0" baseline="0">
                <a:gradFill>
                  <a:gsLst>
                    <a:gs pos="5833">
                      <a:schemeClr val="tx1"/>
                    </a:gs>
                    <a:gs pos="53000">
                      <a:schemeClr val="tx1"/>
                    </a:gs>
                  </a:gsLst>
                  <a:lin ang="5400000" scaled="0"/>
                </a:gradFill>
                <a:latin typeface="+mj-lt"/>
              </a:defRPr>
            </a:lvl1pPr>
          </a:lstStyle>
          <a:p>
            <a:pPr lvl="0"/>
            <a:r>
              <a:rPr lang="en-US" dirty="0"/>
              <a:t>Speaker Name</a:t>
            </a:r>
          </a:p>
        </p:txBody>
      </p:sp>
      <p:sp>
        <p:nvSpPr>
          <p:cNvPr id="2" name="Footer Placeholder 1"/>
          <p:cNvSpPr>
            <a:spLocks noGrp="1"/>
          </p:cNvSpPr>
          <p:nvPr>
            <p:ph type="ftr" sz="quarter" idx="13"/>
          </p:nvPr>
        </p:nvSpPr>
        <p:spPr/>
        <p:txBody>
          <a:bodyPr/>
          <a:lstStyle/>
          <a:p>
            <a:r>
              <a:rPr dirty="0">
                <a:gradFill>
                  <a:gsLst>
                    <a:gs pos="2239">
                      <a:srgbClr val="FFFFFF"/>
                    </a:gs>
                    <a:gs pos="11940">
                      <a:srgbClr val="FFFFFF"/>
                    </a:gs>
                  </a:gsLst>
                  <a:lin ang="5400000" scaled="0"/>
                </a:gradFill>
              </a:rPr>
              <a:t>Microsoft Confidential</a:t>
            </a:r>
          </a:p>
        </p:txBody>
      </p:sp>
      <p:sp>
        <p:nvSpPr>
          <p:cNvPr id="3" name="Slide Number Placeholder 2"/>
          <p:cNvSpPr>
            <a:spLocks noGrp="1"/>
          </p:cNvSpPr>
          <p:nvPr>
            <p:ph type="sldNum" sz="quarter" idx="14"/>
          </p:nvPr>
        </p:nvSpPr>
        <p:spPr/>
        <p:txBody>
          <a:bodyPr/>
          <a:lstStyle/>
          <a:p>
            <a:fld id="{27258FFF-F925-446B-8502-81C933981705}" type="slidenum">
              <a:rPr>
                <a:gradFill>
                  <a:gsLst>
                    <a:gs pos="2239">
                      <a:srgbClr val="FFFFFF"/>
                    </a:gs>
                    <a:gs pos="11940">
                      <a:srgbClr val="FFFFFF"/>
                    </a:gs>
                  </a:gsLst>
                  <a:lin ang="5400000" scaled="0"/>
                </a:gradFill>
              </a:rPr>
              <a:pPr/>
              <a:t>‹#›</a:t>
            </a:fld>
            <a:endParaRPr dirty="0">
              <a:gradFill>
                <a:gsLst>
                  <a:gs pos="2239">
                    <a:srgbClr val="FFFFFF"/>
                  </a:gs>
                  <a:gs pos="11940">
                    <a:srgbClr val="FFFFFF"/>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55226" y="470410"/>
            <a:ext cx="1606862" cy="352152"/>
          </a:xfrm>
          <a:prstGeom prst="rect">
            <a:avLst/>
          </a:prstGeom>
        </p:spPr>
      </p:pic>
    </p:spTree>
    <p:extLst>
      <p:ext uri="{BB962C8B-B14F-4D97-AF65-F5344CB8AC3E}">
        <p14:creationId xmlns:p14="http://schemas.microsoft.com/office/powerpoint/2010/main" val="35968570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pos="288">
          <p15:clr>
            <a:srgbClr val="C35EA4"/>
          </p15:clr>
        </p15:guide>
        <p15:guide id="2" pos="7545">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283580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234925860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Title Microsoft Cloud Workshop">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17885549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Tree>
    <p:extLst>
      <p:ext uri="{BB962C8B-B14F-4D97-AF65-F5344CB8AC3E}">
        <p14:creationId xmlns:p14="http://schemas.microsoft.com/office/powerpoint/2010/main" val="11221734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5339116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1857660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2887915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1019594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23619996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8756924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Blue">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56722354"/>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7102514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15177873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83336652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3138466848"/>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1984904738"/>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511762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841966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94195682"/>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32211306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69739082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34" y="291112"/>
            <a:ext cx="11494682" cy="896518"/>
          </a:xfrm>
        </p:spPr>
        <p:txBody>
          <a:bodyPr/>
          <a:lstStyle>
            <a:lvl1pPr>
              <a:defRPr sz="4264">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1663948"/>
            <a:ext cx="10757098" cy="1441702"/>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086449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7592681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7365517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2227173609"/>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40959366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2488864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75553230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9" y="291114"/>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82"/>
            <a:ext cx="11653521" cy="168387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2"/>
          <p:cNvSpPr>
            <a:spLocks noGrp="1"/>
          </p:cNvSpPr>
          <p:nvPr>
            <p:ph type="ftr" sz="quarter" idx="3"/>
          </p:nvPr>
        </p:nvSpPr>
        <p:spPr>
          <a:xfrm>
            <a:off x="269242" y="6558796"/>
            <a:ext cx="3859607" cy="134483"/>
          </a:xfrm>
          <a:prstGeom prst="rect">
            <a:avLst/>
          </a:prstGeom>
        </p:spPr>
        <p:txBody>
          <a:bodyPr vert="horz" lIns="0" tIns="0" rIns="91440" bIns="0" rtlCol="0" anchor="ctr"/>
          <a:lstStyle>
            <a:lvl1pPr marL="0" algn="l" defTabSz="685692" rtl="0" eaLnBrk="1" latinLnBrk="0" hangingPunct="1">
              <a:defRPr lang="en-US" sz="662" kern="1200">
                <a:gradFill>
                  <a:gsLst>
                    <a:gs pos="2239">
                      <a:schemeClr val="tx1"/>
                    </a:gs>
                    <a:gs pos="11940">
                      <a:schemeClr val="tx1"/>
                    </a:gs>
                  </a:gsLst>
                  <a:lin ang="5400000" scaled="0"/>
                </a:gradFill>
                <a:latin typeface="+mn-lt"/>
                <a:ea typeface="+mn-ea"/>
                <a:cs typeface="+mn-cs"/>
              </a:defRPr>
            </a:lvl1pPr>
          </a:lstStyle>
          <a:p>
            <a:r>
              <a:rPr dirty="0">
                <a:gradFill>
                  <a:gsLst>
                    <a:gs pos="2239">
                      <a:srgbClr val="505050"/>
                    </a:gs>
                    <a:gs pos="11940">
                      <a:srgbClr val="505050"/>
                    </a:gs>
                  </a:gsLst>
                  <a:lin ang="5400000" scaled="0"/>
                </a:gradFill>
              </a:rPr>
              <a:t>Microsoft Confidential</a:t>
            </a:r>
          </a:p>
        </p:txBody>
      </p:sp>
      <p:sp>
        <p:nvSpPr>
          <p:cNvPr id="6" name="Slide Number Placeholder 4"/>
          <p:cNvSpPr>
            <a:spLocks noGrp="1"/>
          </p:cNvSpPr>
          <p:nvPr>
            <p:ph type="sldNum" sz="quarter" idx="4"/>
          </p:nvPr>
        </p:nvSpPr>
        <p:spPr>
          <a:xfrm>
            <a:off x="11367168" y="6558796"/>
            <a:ext cx="555596" cy="134483"/>
          </a:xfrm>
          <a:prstGeom prst="rect">
            <a:avLst/>
          </a:prstGeom>
        </p:spPr>
        <p:txBody>
          <a:bodyPr vert="horz" lIns="91440" tIns="0" rIns="0" bIns="0" rtlCol="0" anchor="ctr"/>
          <a:lstStyle>
            <a:lvl1pPr algn="r">
              <a:defRPr lang="en-US" sz="662" b="0" kern="1200" smtClean="0">
                <a:gradFill>
                  <a:gsLst>
                    <a:gs pos="2239">
                      <a:schemeClr val="tx1"/>
                    </a:gs>
                    <a:gs pos="11940">
                      <a:schemeClr val="tx1"/>
                    </a:gs>
                  </a:gsLst>
                  <a:lin ang="5400000" scaled="0"/>
                </a:gradFill>
                <a:latin typeface="+mn-lt"/>
                <a:ea typeface="+mn-ea"/>
                <a:cs typeface="+mn-cs"/>
              </a:defRPr>
            </a:lvl1pPr>
          </a:lstStyle>
          <a:p>
            <a:pPr defTabSz="914554"/>
            <a:fld id="{27258FFF-F925-446B-8502-81C933981705}" type="slidenum">
              <a:rPr lang="en-US" smtClean="0">
                <a:gradFill>
                  <a:gsLst>
                    <a:gs pos="2239">
                      <a:srgbClr val="505050"/>
                    </a:gs>
                    <a:gs pos="11940">
                      <a:srgbClr val="505050"/>
                    </a:gs>
                  </a:gsLst>
                  <a:lin ang="5400000" scaled="0"/>
                </a:gradFill>
              </a:rPr>
              <a:pPr defTabSz="914554"/>
              <a:t>‹#›</a:t>
            </a:fld>
            <a:endParaRPr lang="en-US" dirty="0">
              <a:gradFill>
                <a:gsLst>
                  <a:gs pos="2239">
                    <a:srgbClr val="505050"/>
                  </a:gs>
                  <a:gs pos="11940">
                    <a:srgbClr val="505050"/>
                  </a:gs>
                </a:gsLst>
                <a:lin ang="5400000" scaled="0"/>
              </a:gradFill>
            </a:endParaRPr>
          </a:p>
        </p:txBody>
      </p:sp>
    </p:spTree>
    <p:extLst>
      <p:ext uri="{BB962C8B-B14F-4D97-AF65-F5344CB8AC3E}">
        <p14:creationId xmlns:p14="http://schemas.microsoft.com/office/powerpoint/2010/main" val="40408449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84" r:id="rId4"/>
    <p:sldLayoutId id="2147483685" r:id="rId5"/>
    <p:sldLayoutId id="2147483686" r:id="rId6"/>
    <p:sldLayoutId id="2147483687" r:id="rId7"/>
    <p:sldLayoutId id="2147483688" r:id="rId8"/>
    <p:sldLayoutId id="2147483689" r:id="rId9"/>
    <p:sldLayoutId id="2147483690" r:id="rId10"/>
    <p:sldLayoutId id="2147483692" r:id="rId11"/>
  </p:sldLayoutIdLst>
  <p:transition>
    <p:fade/>
  </p:transition>
  <p:hf sldNum="0" hdr="0" dt="0"/>
  <p:txStyles>
    <p:titleStyle>
      <a:lvl1pPr algn="l" defTabSz="685692"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080" marR="0" indent="-252080" algn="l" defTabSz="685692" rtl="0" eaLnBrk="1" fontAlgn="auto" latinLnBrk="0" hangingPunct="1">
        <a:lnSpc>
          <a:spcPct val="90000"/>
        </a:lnSpc>
        <a:spcBef>
          <a:spcPct val="20000"/>
        </a:spcBef>
        <a:spcAft>
          <a:spcPts val="0"/>
        </a:spcAft>
        <a:buClrTx/>
        <a:buSzPct val="90000"/>
        <a:buFont typeface="Arial" pitchFamily="34" charset="0"/>
        <a:buChar char="•"/>
        <a:tabLst/>
        <a:defRPr sz="2942" kern="1200" spc="0" baseline="0">
          <a:gradFill>
            <a:gsLst>
              <a:gs pos="1250">
                <a:schemeClr val="tx1"/>
              </a:gs>
              <a:gs pos="100000">
                <a:schemeClr val="tx1"/>
              </a:gs>
            </a:gsLst>
            <a:lin ang="5400000" scaled="0"/>
          </a:gradFill>
          <a:latin typeface="+mj-lt"/>
          <a:ea typeface="+mn-ea"/>
          <a:cs typeface="+mn-cs"/>
        </a:defRPr>
      </a:lvl1pPr>
      <a:lvl2pPr marL="429468" marR="0" indent="-177389"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182"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756235"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4pPr>
      <a:lvl5pPr marL="924288"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5pPr>
      <a:lvl6pPr marL="188565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501"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347"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19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692" rtl="0" eaLnBrk="1" latinLnBrk="0" hangingPunct="1">
        <a:defRPr sz="1324" kern="1200">
          <a:solidFill>
            <a:schemeClr val="tx1"/>
          </a:solidFill>
          <a:latin typeface="+mn-lt"/>
          <a:ea typeface="+mn-ea"/>
          <a:cs typeface="+mn-cs"/>
        </a:defRPr>
      </a:lvl1pPr>
      <a:lvl2pPr marL="342847" algn="l" defTabSz="685692" rtl="0" eaLnBrk="1" latinLnBrk="0" hangingPunct="1">
        <a:defRPr sz="1324" kern="1200">
          <a:solidFill>
            <a:schemeClr val="tx1"/>
          </a:solidFill>
          <a:latin typeface="+mn-lt"/>
          <a:ea typeface="+mn-ea"/>
          <a:cs typeface="+mn-cs"/>
        </a:defRPr>
      </a:lvl2pPr>
      <a:lvl3pPr marL="685692" algn="l" defTabSz="685692" rtl="0" eaLnBrk="1" latinLnBrk="0" hangingPunct="1">
        <a:defRPr sz="1324" kern="1200">
          <a:solidFill>
            <a:schemeClr val="tx1"/>
          </a:solidFill>
          <a:latin typeface="+mn-lt"/>
          <a:ea typeface="+mn-ea"/>
          <a:cs typeface="+mn-cs"/>
        </a:defRPr>
      </a:lvl3pPr>
      <a:lvl4pPr marL="1028540" algn="l" defTabSz="685692" rtl="0" eaLnBrk="1" latinLnBrk="0" hangingPunct="1">
        <a:defRPr sz="1324" kern="1200">
          <a:solidFill>
            <a:schemeClr val="tx1"/>
          </a:solidFill>
          <a:latin typeface="+mn-lt"/>
          <a:ea typeface="+mn-ea"/>
          <a:cs typeface="+mn-cs"/>
        </a:defRPr>
      </a:lvl4pPr>
      <a:lvl5pPr marL="1371383" algn="l" defTabSz="685692" rtl="0" eaLnBrk="1" latinLnBrk="0" hangingPunct="1">
        <a:defRPr sz="1324" kern="1200">
          <a:solidFill>
            <a:schemeClr val="tx1"/>
          </a:solidFill>
          <a:latin typeface="+mn-lt"/>
          <a:ea typeface="+mn-ea"/>
          <a:cs typeface="+mn-cs"/>
        </a:defRPr>
      </a:lvl5pPr>
      <a:lvl6pPr marL="1714232" algn="l" defTabSz="685692" rtl="0" eaLnBrk="1" latinLnBrk="0" hangingPunct="1">
        <a:defRPr sz="1324" kern="1200">
          <a:solidFill>
            <a:schemeClr val="tx1"/>
          </a:solidFill>
          <a:latin typeface="+mn-lt"/>
          <a:ea typeface="+mn-ea"/>
          <a:cs typeface="+mn-cs"/>
        </a:defRPr>
      </a:lvl6pPr>
      <a:lvl7pPr marL="2057077" algn="l" defTabSz="685692" rtl="0" eaLnBrk="1" latinLnBrk="0" hangingPunct="1">
        <a:defRPr sz="1324" kern="1200">
          <a:solidFill>
            <a:schemeClr val="tx1"/>
          </a:solidFill>
          <a:latin typeface="+mn-lt"/>
          <a:ea typeface="+mn-ea"/>
          <a:cs typeface="+mn-cs"/>
        </a:defRPr>
      </a:lvl7pPr>
      <a:lvl8pPr marL="2399923" algn="l" defTabSz="685692" rtl="0" eaLnBrk="1" latinLnBrk="0" hangingPunct="1">
        <a:defRPr sz="1324" kern="1200">
          <a:solidFill>
            <a:schemeClr val="tx1"/>
          </a:solidFill>
          <a:latin typeface="+mn-lt"/>
          <a:ea typeface="+mn-ea"/>
          <a:cs typeface="+mn-cs"/>
        </a:defRPr>
      </a:lvl8pPr>
      <a:lvl9pPr marL="2742770" algn="l" defTabSz="685692" rtl="0" eaLnBrk="1" latinLnBrk="0" hangingPunct="1">
        <a:defRPr sz="1324"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4">
          <p15:clr>
            <a:srgbClr val="A4A3A4"/>
          </p15:clr>
        </p15:guide>
        <p15:guide id="17" pos="4780">
          <p15:clr>
            <a:srgbClr val="A4A3A4"/>
          </p15:clr>
        </p15:guide>
        <p15:guide id="18" pos="5356">
          <p15:clr>
            <a:srgbClr val="A4A3A4"/>
          </p15:clr>
        </p15:guide>
        <p15:guide id="19" pos="5932">
          <p15:clr>
            <a:srgbClr val="A4A3A4"/>
          </p15:clr>
        </p15:guide>
        <p15:guide id="20" pos="6508">
          <p15:clr>
            <a:srgbClr val="A4A3A4"/>
          </p15:clr>
        </p15:guide>
        <p15:guide id="21" pos="7084">
          <p15:clr>
            <a:srgbClr val="A4A3A4"/>
          </p15:clr>
        </p15:guide>
        <p15:guide id="22" pos="7660">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48742257"/>
      </p:ext>
    </p:extLst>
  </p:cSld>
  <p:clrMap bg1="dk1" tx1="lt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15.xml"/><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15.xml"/><Relationship Id="rId5" Type="http://schemas.openxmlformats.org/officeDocument/2006/relationships/image" Target="../media/image13.png"/><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5.xml"/><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8.xml"/><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9.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0.xml"/><Relationship Id="rId1" Type="http://schemas.openxmlformats.org/officeDocument/2006/relationships/slideLayout" Target="../slideLayouts/slideLayout15.xml"/><Relationship Id="rId4" Type="http://schemas.openxmlformats.org/officeDocument/2006/relationships/image" Target="../media/image18.png"/></Relationships>
</file>

<file path=ppt/slides/_rels/slide3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1.xml"/><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2.xml"/><Relationship Id="rId1" Type="http://schemas.openxmlformats.org/officeDocument/2006/relationships/slideLayout" Target="../slideLayouts/slideLayout15.xml"/></Relationships>
</file>

<file path=ppt/slides/_rels/slide3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3.xml"/><Relationship Id="rId1" Type="http://schemas.openxmlformats.org/officeDocument/2006/relationships/slideLayout" Target="../slideLayouts/slideLayout15.xml"/><Relationship Id="rId4" Type="http://schemas.openxmlformats.org/officeDocument/2006/relationships/image" Target="../media/image22.png"/></Relationships>
</file>

<file path=ppt/slides/_rels/slide3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4.xml"/><Relationship Id="rId1" Type="http://schemas.openxmlformats.org/officeDocument/2006/relationships/slideLayout" Target="../slideLayouts/slideLayout15.xml"/><Relationship Id="rId5" Type="http://schemas.openxmlformats.org/officeDocument/2006/relationships/image" Target="../media/image25.png"/><Relationship Id="rId4" Type="http://schemas.openxmlformats.org/officeDocument/2006/relationships/image" Target="../media/image24.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5.xml"/></Relationships>
</file>

<file path=ppt/slides/_rels/slide3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6.xml"/><Relationship Id="rId1" Type="http://schemas.openxmlformats.org/officeDocument/2006/relationships/slideLayout" Target="../slideLayouts/slideLayout15.xml"/></Relationships>
</file>

<file path=ppt/slides/_rels/slide3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7.xml"/><Relationship Id="rId1" Type="http://schemas.openxmlformats.org/officeDocument/2006/relationships/slideLayout" Target="../slideLayouts/slideLayout15.xml"/><Relationship Id="rId5" Type="http://schemas.openxmlformats.org/officeDocument/2006/relationships/image" Target="../media/image29.png"/><Relationship Id="rId4" Type="http://schemas.openxmlformats.org/officeDocument/2006/relationships/image" Target="../media/image28.png"/></Relationships>
</file>

<file path=ppt/slides/_rels/slide3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8.xml"/><Relationship Id="rId1" Type="http://schemas.openxmlformats.org/officeDocument/2006/relationships/slideLayout" Target="../slideLayouts/slideLayout15.xml"/></Relationships>
</file>

<file path=ppt/slides/_rels/slide3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9.xml"/><Relationship Id="rId1" Type="http://schemas.openxmlformats.org/officeDocument/2006/relationships/slideLayout" Target="../slideLayouts/slideLayout15.xml"/><Relationship Id="rId4" Type="http://schemas.openxmlformats.org/officeDocument/2006/relationships/image" Target="../media/image3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5.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5.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5.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5.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5.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5.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5.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5.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5.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D5E8E-FE6F-46C1-BE6F-3BD842186F1C}"/>
              </a:ext>
            </a:extLst>
          </p:cNvPr>
          <p:cNvSpPr>
            <a:spLocks noGrp="1"/>
          </p:cNvSpPr>
          <p:nvPr>
            <p:ph type="title"/>
          </p:nvPr>
        </p:nvSpPr>
        <p:spPr>
          <a:xfrm>
            <a:off x="269302" y="2084187"/>
            <a:ext cx="7171335" cy="899336"/>
          </a:xfrm>
        </p:spPr>
        <p:txBody>
          <a:bodyPr/>
          <a:lstStyle/>
          <a:p>
            <a:r>
              <a:rPr lang="en-US" dirty="0"/>
              <a:t>Enterprise-ready cloud</a:t>
            </a:r>
          </a:p>
        </p:txBody>
      </p:sp>
      <p:sp>
        <p:nvSpPr>
          <p:cNvPr id="3" name="Text Placeholder 2">
            <a:extLst>
              <a:ext uri="{FF2B5EF4-FFF2-40B4-BE49-F238E27FC236}">
                <a16:creationId xmlns:a16="http://schemas.microsoft.com/office/drawing/2014/main" id="{C83DC502-2B62-4F9B-A8B3-D2EF25BCD06C}"/>
              </a:ext>
            </a:extLst>
          </p:cNvPr>
          <p:cNvSpPr>
            <a:spLocks noGrp="1"/>
          </p:cNvSpPr>
          <p:nvPr>
            <p:ph type="body" sz="quarter" idx="12"/>
          </p:nvPr>
        </p:nvSpPr>
        <p:spPr>
          <a:xfrm>
            <a:off x="269301" y="3878574"/>
            <a:ext cx="7171337" cy="1792326"/>
          </a:xfrm>
        </p:spPr>
        <p:txBody>
          <a:bodyPr/>
          <a:lstStyle/>
          <a:p>
            <a:endParaRPr lang="en-US" dirty="0"/>
          </a:p>
        </p:txBody>
      </p:sp>
    </p:spTree>
    <p:extLst>
      <p:ext uri="{BB962C8B-B14F-4D97-AF65-F5344CB8AC3E}">
        <p14:creationId xmlns:p14="http://schemas.microsoft.com/office/powerpoint/2010/main" val="1379679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rPr>
              <a:t>Security and accident protection</a:t>
            </a:r>
            <a:br>
              <a:rPr lang="en-US" sz="5400" dirty="0">
                <a:solidFill>
                  <a:schemeClr val="tx1"/>
                </a:solidFill>
              </a:rPr>
            </a:b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36912" y="1600195"/>
            <a:ext cx="10883669" cy="1715660"/>
          </a:xfrm>
        </p:spPr>
        <p:txBody>
          <a:bodyPr>
            <a:noAutofit/>
          </a:bodyPr>
          <a:lstStyle/>
          <a:p>
            <a:r>
              <a:rPr lang="en-US" sz="3600" dirty="0">
                <a:solidFill>
                  <a:schemeClr val="tx1"/>
                </a:solidFill>
                <a:latin typeface="Segoe UI Light" panose="020B0502040204020203" pitchFamily="34" charset="0"/>
                <a:cs typeface="Segoe UI Light" panose="020B0502040204020203" pitchFamily="34" charset="0"/>
              </a:rPr>
              <a:t>Track all events leading to an issue</a:t>
            </a:r>
          </a:p>
          <a:p>
            <a:r>
              <a:rPr lang="en-US" sz="3600" dirty="0">
                <a:solidFill>
                  <a:schemeClr val="tx1"/>
                </a:solidFill>
                <a:latin typeface="Segoe UI Light" panose="020B0502040204020203" pitchFamily="34" charset="0"/>
                <a:cs typeface="Segoe UI Light" panose="020B0502040204020203" pitchFamily="34" charset="0"/>
              </a:rPr>
              <a:t>Identify users involved in an issue</a:t>
            </a:r>
          </a:p>
          <a:p>
            <a:r>
              <a:rPr lang="en-US" sz="3600" dirty="0">
                <a:solidFill>
                  <a:schemeClr val="tx1"/>
                </a:solidFill>
                <a:latin typeface="Segoe UI Light" panose="020B0502040204020203" pitchFamily="34" charset="0"/>
                <a:cs typeface="Segoe UI Light" panose="020B0502040204020203" pitchFamily="34" charset="0"/>
              </a:rPr>
              <a:t>Prevent accidental deletion of production resources</a:t>
            </a:r>
          </a:p>
          <a:p>
            <a:r>
              <a:rPr lang="en-US" sz="3600" dirty="0">
                <a:solidFill>
                  <a:schemeClr val="tx1"/>
                </a:solidFill>
                <a:latin typeface="Segoe UI Light" panose="020B0502040204020203" pitchFamily="34" charset="0"/>
                <a:cs typeface="Segoe UI Light" panose="020B0502040204020203" pitchFamily="34" charset="0"/>
              </a:rPr>
              <a:t>Ensure VMs meet Azure security best practices and are still protected if the security perimeter is breached</a:t>
            </a:r>
          </a:p>
          <a:p>
            <a:pPr marL="0" indent="0">
              <a:spcAft>
                <a:spcPts val="882"/>
              </a:spcAft>
              <a:buNone/>
            </a:pPr>
            <a:endParaRPr lang="en-US" sz="3600" dirty="0">
              <a:solidFill>
                <a:schemeClr val="tx1"/>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9232659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Corporate e-commerce website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4971478"/>
          </a:xfrm>
        </p:spPr>
        <p:txBody>
          <a:bodyPr>
            <a:normAutofit/>
          </a:bodyPr>
          <a:lstStyle/>
          <a:p>
            <a:r>
              <a:rPr lang="en-US" sz="3600" dirty="0">
                <a:solidFill>
                  <a:schemeClr val="tx1"/>
                </a:solidFill>
              </a:rPr>
              <a:t>Customers orders directly from Trey</a:t>
            </a:r>
            <a:endParaRPr lang="en-US" sz="1800" dirty="0">
              <a:solidFill>
                <a:schemeClr val="tx1"/>
              </a:solidFill>
            </a:endParaRPr>
          </a:p>
          <a:p>
            <a:r>
              <a:rPr lang="en-US" sz="3600" dirty="0">
                <a:solidFill>
                  <a:schemeClr val="tx1"/>
                </a:solidFill>
              </a:rPr>
              <a:t>Site and order fulfillment system hosted on Apache and Red Hat Enterprise Linux</a:t>
            </a:r>
          </a:p>
          <a:p>
            <a:r>
              <a:rPr lang="en-US" sz="3600" dirty="0">
                <a:solidFill>
                  <a:schemeClr val="tx1"/>
                </a:solidFill>
              </a:rPr>
              <a:t>Managed by the enterprise IT E-commerce team</a:t>
            </a:r>
          </a:p>
          <a:p>
            <a:pPr lvl="1"/>
            <a:r>
              <a:rPr lang="en-US" sz="2400" dirty="0">
                <a:solidFill>
                  <a:schemeClr val="tx1"/>
                </a:solidFill>
              </a:rPr>
              <a:t>Responsible for maintenance and development</a:t>
            </a:r>
          </a:p>
          <a:p>
            <a:pPr lvl="1"/>
            <a:r>
              <a:rPr lang="en-US" sz="2400" dirty="0">
                <a:solidFill>
                  <a:schemeClr val="tx1"/>
                </a:solidFill>
              </a:rPr>
              <a:t>Significant number of contingent staff</a:t>
            </a:r>
          </a:p>
          <a:p>
            <a:pPr lvl="1"/>
            <a:r>
              <a:rPr lang="en-US" sz="2400" dirty="0">
                <a:solidFill>
                  <a:schemeClr val="tx1"/>
                </a:solidFill>
              </a:rPr>
              <a:t>Delays in onboarding and environment provisioning</a:t>
            </a:r>
          </a:p>
          <a:p>
            <a:pPr lvl="1"/>
            <a:r>
              <a:rPr lang="en-US" sz="2400" dirty="0">
                <a:solidFill>
                  <a:schemeClr val="tx1"/>
                </a:solidFill>
              </a:rPr>
              <a:t>No secure remote solution</a:t>
            </a:r>
          </a:p>
          <a:p>
            <a:pPr lvl="1"/>
            <a:r>
              <a:rPr lang="en-US" sz="2400" dirty="0">
                <a:solidFill>
                  <a:schemeClr val="tx1"/>
                </a:solidFill>
              </a:rPr>
              <a:t>Need to increase agility and cut costs</a:t>
            </a:r>
            <a:endParaRPr lang="en-US" sz="2032" dirty="0">
              <a:solidFill>
                <a:schemeClr val="tx1"/>
              </a:solidFill>
            </a:endParaRPr>
          </a:p>
        </p:txBody>
      </p:sp>
    </p:spTree>
    <p:extLst>
      <p:ext uri="{BB962C8B-B14F-4D97-AF65-F5344CB8AC3E}">
        <p14:creationId xmlns:p14="http://schemas.microsoft.com/office/powerpoint/2010/main" val="6013399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rPr>
              <a:t>Customer needs</a:t>
            </a:r>
            <a:endParaRPr lang="en-US" sz="4400"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07361" y="1052945"/>
            <a:ext cx="11779597" cy="5084618"/>
          </a:xfrm>
        </p:spPr>
        <p:txBody>
          <a:bodyPr>
            <a:noAutofit/>
          </a:bodyPr>
          <a:lstStyle/>
          <a:p>
            <a:pPr marL="252086" lvl="0" indent="-252086" defTabSz="685710" fontAlgn="ctr"/>
            <a:r>
              <a:rPr lang="en-US" sz="3600" dirty="0">
                <a:solidFill>
                  <a:srgbClr val="FFFFFF"/>
                </a:solidFill>
                <a:latin typeface="Segoe UI Light" panose="020B0502040204020203" pitchFamily="34" charset="0"/>
                <a:cs typeface="Segoe UI Light" panose="020B0502040204020203" pitchFamily="34" charset="0"/>
              </a:rPr>
              <a:t>Architecture</a:t>
            </a:r>
            <a:endParaRPr lang="en-US" sz="3200" dirty="0">
              <a:solidFill>
                <a:srgbClr val="FFFFFF"/>
              </a:solidFill>
              <a:latin typeface="Segoe UI Light" panose="020B0502040204020203" pitchFamily="34" charset="0"/>
              <a:cs typeface="Segoe UI Light" panose="020B0502040204020203" pitchFamily="34" charset="0"/>
            </a:endParaRPr>
          </a:p>
          <a:p>
            <a:pPr marL="488632" lvl="1" indent="-252086" defTabSz="685710" fontAlgn="ctr"/>
            <a:r>
              <a:rPr lang="en-US" sz="2800" dirty="0">
                <a:solidFill>
                  <a:srgbClr val="FFFFFF"/>
                </a:solidFill>
                <a:cs typeface="Segoe UI Light" panose="020B0502040204020203" pitchFamily="34" charset="0"/>
              </a:rPr>
              <a:t>Identify a top level strategy for building geo-redundant solutions</a:t>
            </a:r>
          </a:p>
          <a:p>
            <a:pPr marL="252086" lvl="0" indent="-252086" defTabSz="685710" fontAlgn="ctr"/>
            <a:r>
              <a:rPr lang="en-US" sz="3600" dirty="0">
                <a:solidFill>
                  <a:srgbClr val="FFFFFF"/>
                </a:solidFill>
                <a:latin typeface="Segoe UI Light" panose="020B0502040204020203" pitchFamily="34" charset="0"/>
                <a:cs typeface="Segoe UI Light" panose="020B0502040204020203" pitchFamily="34" charset="0"/>
              </a:rPr>
              <a:t>Governance</a:t>
            </a:r>
            <a:endParaRPr lang="en-US" sz="3200" dirty="0">
              <a:solidFill>
                <a:srgbClr val="FFFFFF"/>
              </a:solidFill>
              <a:latin typeface="Segoe UI Light" panose="020B0502040204020203" pitchFamily="34" charset="0"/>
              <a:cs typeface="Segoe UI Light" panose="020B0502040204020203" pitchFamily="34" charset="0"/>
            </a:endParaRPr>
          </a:p>
          <a:p>
            <a:pPr marL="488632" lvl="1" indent="-252086" defTabSz="685710" fontAlgn="ctr"/>
            <a:r>
              <a:rPr lang="en-US" sz="2800" dirty="0">
                <a:solidFill>
                  <a:srgbClr val="FFFFFF"/>
                </a:solidFill>
                <a:cs typeface="Segoe UI Light" panose="020B0502040204020203" pitchFamily="34" charset="0"/>
              </a:rPr>
              <a:t>Implement a change tracking solution</a:t>
            </a:r>
          </a:p>
          <a:p>
            <a:pPr marL="488632" lvl="1" indent="-252086" defTabSz="685710" fontAlgn="ctr"/>
            <a:r>
              <a:rPr lang="en-US" sz="2800" dirty="0">
                <a:solidFill>
                  <a:srgbClr val="FFFFFF"/>
                </a:solidFill>
                <a:cs typeface="Segoe UI Light" panose="020B0502040204020203" pitchFamily="34" charset="0"/>
              </a:rPr>
              <a:t>Recommend a process to prevent the accidental deletions of resources</a:t>
            </a:r>
          </a:p>
          <a:p>
            <a:pPr marL="488632" lvl="1" indent="-252086" defTabSz="685710" fontAlgn="ctr"/>
            <a:r>
              <a:rPr lang="en-US" sz="2800" dirty="0">
                <a:solidFill>
                  <a:srgbClr val="FFFFFF"/>
                </a:solidFill>
                <a:cs typeface="Segoe UI Light" panose="020B0502040204020203" pitchFamily="34" charset="0"/>
              </a:rPr>
              <a:t>Implement a chargeback solution</a:t>
            </a:r>
          </a:p>
          <a:p>
            <a:pPr marL="488632" lvl="1" indent="-252086" defTabSz="685710" fontAlgn="ctr"/>
            <a:r>
              <a:rPr lang="en-US" sz="2800" dirty="0">
                <a:solidFill>
                  <a:srgbClr val="FFFFFF"/>
                </a:solidFill>
                <a:cs typeface="Segoe UI Light" panose="020B0502040204020203" pitchFamily="34" charset="0"/>
              </a:rPr>
              <a:t>Apply governance to business units to control what can be created </a:t>
            </a:r>
          </a:p>
          <a:p>
            <a:pPr marL="488632" lvl="1" indent="-252086" defTabSz="685710" fontAlgn="ctr"/>
            <a:r>
              <a:rPr lang="en-US" sz="2800" dirty="0">
                <a:solidFill>
                  <a:srgbClr val="FFFFFF"/>
                </a:solidFill>
                <a:cs typeface="Segoe UI Light" panose="020B0502040204020203" pitchFamily="34" charset="0"/>
              </a:rPr>
              <a:t>Provide a cost management solution to the business units</a:t>
            </a:r>
          </a:p>
          <a:p>
            <a:pPr marL="488632" lvl="1" indent="-252086" defTabSz="685710" fontAlgn="ctr"/>
            <a:r>
              <a:rPr lang="en-US" sz="2800" dirty="0">
                <a:solidFill>
                  <a:srgbClr val="FFFFFF"/>
                </a:solidFill>
                <a:cs typeface="Segoe UI Light" panose="020B0502040204020203" pitchFamily="34" charset="0"/>
              </a:rPr>
              <a:t>Ensure a standardized naming convention for Azure resources</a:t>
            </a:r>
          </a:p>
          <a:p>
            <a:pPr marL="488632" lvl="1" indent="-252086" defTabSz="685710" fontAlgn="ctr"/>
            <a:r>
              <a:rPr lang="en-US" sz="2800" dirty="0">
                <a:solidFill>
                  <a:srgbClr val="FFFFFF"/>
                </a:solidFill>
                <a:cs typeface="Segoe UI Light" panose="020B0502040204020203" pitchFamily="34" charset="0"/>
              </a:rPr>
              <a:t>Governance management overhead must be implemented with minimum per-subscription overhead and changes must be auditable</a:t>
            </a:r>
          </a:p>
          <a:p>
            <a:pPr marL="488632" lvl="1" indent="-252086" defTabSz="685710" fontAlgn="ctr"/>
            <a:endParaRPr lang="en-US" sz="2800" dirty="0">
              <a:solidFill>
                <a:srgbClr val="FFFFFF"/>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5113275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rPr>
              <a:t>Customer needs</a:t>
            </a:r>
            <a:endParaRPr lang="en-US" sz="4400"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07361" y="1052945"/>
            <a:ext cx="11779597" cy="5084618"/>
          </a:xfrm>
        </p:spPr>
        <p:txBody>
          <a:bodyPr>
            <a:noAutofit/>
          </a:bodyPr>
          <a:lstStyle/>
          <a:p>
            <a:pPr defTabSz="685710" fontAlgn="ctr"/>
            <a:r>
              <a:rPr lang="en-US" sz="3200" dirty="0">
                <a:solidFill>
                  <a:srgbClr val="FFFFFF"/>
                </a:solidFill>
                <a:latin typeface="Segoe UI Light" panose="020B0502040204020203" pitchFamily="34" charset="0"/>
                <a:cs typeface="Segoe UI Light" panose="020B0502040204020203" pitchFamily="34" charset="0"/>
              </a:rPr>
              <a:t>Networking</a:t>
            </a:r>
            <a:endParaRPr lang="en-US" sz="2800" dirty="0">
              <a:solidFill>
                <a:srgbClr val="FFFFFF"/>
              </a:solidFill>
              <a:latin typeface="Segoe UI Light" panose="020B0502040204020203" pitchFamily="34" charset="0"/>
              <a:cs typeface="Segoe UI Light" panose="020B0502040204020203" pitchFamily="34" charset="0"/>
            </a:endParaRPr>
          </a:p>
          <a:p>
            <a:pPr marL="488632" lvl="1" indent="-252086" defTabSz="685710" fontAlgn="ctr"/>
            <a:r>
              <a:rPr lang="en-US" sz="2400" dirty="0">
                <a:solidFill>
                  <a:srgbClr val="FFFFFF"/>
                </a:solidFill>
                <a:cs typeface="Segoe UI Light" panose="020B0502040204020203" pitchFamily="34" charset="0"/>
              </a:rPr>
              <a:t>Identify connectivity requirements with ExpressRoute access control and availability</a:t>
            </a:r>
          </a:p>
          <a:p>
            <a:pPr defTabSz="685710" fontAlgn="ctr"/>
            <a:r>
              <a:rPr lang="en-US" sz="3200" dirty="0">
                <a:solidFill>
                  <a:srgbClr val="FFFFFF"/>
                </a:solidFill>
                <a:latin typeface="Segoe UI Light" panose="020B0502040204020203" pitchFamily="34" charset="0"/>
                <a:cs typeface="Segoe UI Light" panose="020B0502040204020203" pitchFamily="34" charset="0"/>
              </a:rPr>
              <a:t>Security</a:t>
            </a:r>
            <a:endParaRPr lang="en-US" sz="2800" dirty="0">
              <a:solidFill>
                <a:srgbClr val="FFFFFF"/>
              </a:solidFill>
              <a:latin typeface="Segoe UI Light" panose="020B0502040204020203" pitchFamily="34" charset="0"/>
              <a:cs typeface="Segoe UI Light" panose="020B0502040204020203" pitchFamily="34" charset="0"/>
            </a:endParaRPr>
          </a:p>
          <a:p>
            <a:pPr marL="488632" lvl="1" indent="-252086" defTabSz="685710" fontAlgn="ctr"/>
            <a:r>
              <a:rPr lang="en-US" sz="2400" dirty="0">
                <a:solidFill>
                  <a:srgbClr val="FFFFFF"/>
                </a:solidFill>
                <a:cs typeface="Segoe UI Light" panose="020B0502040204020203" pitchFamily="34" charset="0"/>
              </a:rPr>
              <a:t>Provide access to create and manage new workloads in Azure for various business units</a:t>
            </a:r>
          </a:p>
          <a:p>
            <a:pPr marL="488632" lvl="1" indent="-252086" defTabSz="685710" fontAlgn="ctr"/>
            <a:r>
              <a:rPr lang="en-US" sz="2400" dirty="0">
                <a:solidFill>
                  <a:srgbClr val="FFFFFF"/>
                </a:solidFill>
                <a:cs typeface="Segoe UI Light" panose="020B0502040204020203" pitchFamily="34" charset="0"/>
              </a:rPr>
              <a:t>Implement delegated access control for new projects within the business unit subscription</a:t>
            </a:r>
          </a:p>
          <a:p>
            <a:pPr defTabSz="685710" fontAlgn="ctr"/>
            <a:r>
              <a:rPr lang="en-US" sz="3200" dirty="0">
                <a:solidFill>
                  <a:srgbClr val="FFFFFF"/>
                </a:solidFill>
                <a:latin typeface="Segoe UI Light" panose="020B0502040204020203" pitchFamily="34" charset="0"/>
                <a:cs typeface="Segoe UI Light" panose="020B0502040204020203" pitchFamily="34" charset="0"/>
              </a:rPr>
              <a:t>E-commerce Team </a:t>
            </a:r>
          </a:p>
          <a:p>
            <a:pPr marL="488632" lvl="1" indent="-252086" defTabSz="685710" fontAlgn="ctr"/>
            <a:r>
              <a:rPr lang="en-US" sz="2400" dirty="0">
                <a:solidFill>
                  <a:srgbClr val="FFFFFF"/>
                </a:solidFill>
                <a:cs typeface="Segoe UI Light" panose="020B0502040204020203" pitchFamily="34" charset="0"/>
              </a:rPr>
              <a:t>Provide access to needed resources for contingent staff for the e-commerce team</a:t>
            </a:r>
          </a:p>
          <a:p>
            <a:pPr marL="488632" lvl="1" indent="-252086" defTabSz="685710" fontAlgn="ctr"/>
            <a:r>
              <a:rPr lang="en-US" sz="2400" dirty="0">
                <a:solidFill>
                  <a:srgbClr val="FFFFFF"/>
                </a:solidFill>
                <a:cs typeface="Segoe UI Light" panose="020B0502040204020203" pitchFamily="34" charset="0"/>
              </a:rPr>
              <a:t>Increase agility to speed up the onboarding of contingent resources</a:t>
            </a:r>
          </a:p>
          <a:p>
            <a:pPr marL="488632" lvl="1" indent="-252086" defTabSz="685710" fontAlgn="ctr"/>
            <a:r>
              <a:rPr lang="en-US" sz="2400" dirty="0">
                <a:solidFill>
                  <a:srgbClr val="FFFFFF"/>
                </a:solidFill>
                <a:cs typeface="Segoe UI Light" panose="020B0502040204020203" pitchFamily="34" charset="0"/>
              </a:rPr>
              <a:t>Secure remote access for the e-commerce team</a:t>
            </a:r>
          </a:p>
        </p:txBody>
      </p:sp>
    </p:spTree>
    <p:extLst>
      <p:ext uri="{BB962C8B-B14F-4D97-AF65-F5344CB8AC3E}">
        <p14:creationId xmlns:p14="http://schemas.microsoft.com/office/powerpoint/2010/main" val="25053415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objections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1653523" cy="5271660"/>
          </a:xfrm>
        </p:spPr>
        <p:txBody>
          <a:bodyPr>
            <a:normAutofit lnSpcReduction="10000"/>
          </a:bodyPr>
          <a:lstStyle/>
          <a:p>
            <a:pPr marL="514350" lvl="0" indent="-514350" defTabSz="685710">
              <a:buFont typeface="+mj-lt"/>
              <a:buAutoNum type="arabicPeriod"/>
            </a:pPr>
            <a:r>
              <a:rPr lang="en-US" sz="3200" dirty="0">
                <a:solidFill>
                  <a:srgbClr val="FFFFFF"/>
                </a:solidFill>
                <a:cs typeface="Segoe UI Light" panose="020B0502040204020203" pitchFamily="34" charset="0"/>
              </a:rPr>
              <a:t>We need the ability to split out our Azure bill by business unit and even workload classification. Can Azure do it? How can we analyze our bill for cost optimization and charge back? </a:t>
            </a:r>
          </a:p>
          <a:p>
            <a:pPr marL="514350" lvl="0" indent="-514350" defTabSz="685710">
              <a:buFont typeface="+mj-lt"/>
              <a:buAutoNum type="arabicPeriod"/>
            </a:pPr>
            <a:endParaRPr lang="en-US" sz="3200" dirty="0">
              <a:solidFill>
                <a:srgbClr val="FFFFFF"/>
              </a:solidFill>
              <a:cs typeface="Segoe UI Light" panose="020B0502040204020203" pitchFamily="34" charset="0"/>
            </a:endParaRPr>
          </a:p>
          <a:p>
            <a:pPr marL="514350" indent="-514350" defTabSz="685710">
              <a:buFont typeface="+mj-lt"/>
              <a:buAutoNum type="arabicPeriod"/>
            </a:pPr>
            <a:r>
              <a:rPr lang="en-US" sz="3200" dirty="0">
                <a:cs typeface="Segoe UI Semilight" panose="020B0402040204020203" pitchFamily="34" charset="0"/>
              </a:rPr>
              <a:t>As well as implementing our governance rules on how Azure is used, we need a way to audit that no deployments have been made that bypass those roles.</a:t>
            </a:r>
          </a:p>
          <a:p>
            <a:pPr marL="514350" lvl="0" indent="-514350" defTabSz="685710">
              <a:buFont typeface="+mj-lt"/>
              <a:buAutoNum type="arabicPeriod"/>
            </a:pPr>
            <a:endParaRPr lang="en-US" sz="3200" dirty="0">
              <a:solidFill>
                <a:srgbClr val="FFFFFF"/>
              </a:solidFill>
              <a:cs typeface="Segoe UI Light" panose="020B0502040204020203" pitchFamily="34" charset="0"/>
            </a:endParaRPr>
          </a:p>
          <a:p>
            <a:pPr marL="514350" lvl="0" indent="-514350" defTabSz="685710">
              <a:buFont typeface="+mj-lt"/>
              <a:buAutoNum type="arabicPeriod"/>
            </a:pPr>
            <a:r>
              <a:rPr lang="en-US" sz="3200" dirty="0">
                <a:solidFill>
                  <a:srgbClr val="FFFFFF"/>
                </a:solidFill>
                <a:cs typeface="Segoe UI Light" panose="020B0502040204020203" pitchFamily="34" charset="0"/>
              </a:rPr>
              <a:t>Security is important to us. We have evaluated Network Security Groups and our security team does not feel they offer the same level of security that we use with our on-premises firewall based solutions such as intrusion and malware detection. </a:t>
            </a:r>
          </a:p>
          <a:p>
            <a:pPr marL="252086" lvl="0" indent="-252086" defTabSz="685710"/>
            <a:endParaRPr lang="en-US" sz="3200" dirty="0">
              <a:solidFill>
                <a:srgbClr val="FFFFFF"/>
              </a:solidFill>
              <a:cs typeface="Segoe UI Light" panose="020B0502040204020203" pitchFamily="34" charset="0"/>
            </a:endParaRPr>
          </a:p>
          <a:p>
            <a:pPr marL="0" indent="0">
              <a:spcAft>
                <a:spcPts val="882"/>
              </a:spcAft>
              <a:buNone/>
            </a:pPr>
            <a:endParaRPr lang="en-US" sz="3200" dirty="0">
              <a:solidFill>
                <a:schemeClr val="tx1"/>
              </a:solidFill>
              <a:cs typeface="Segoe UI Light" panose="020B0502040204020203" pitchFamily="34" charset="0"/>
            </a:endParaRPr>
          </a:p>
        </p:txBody>
      </p:sp>
    </p:spTree>
    <p:extLst>
      <p:ext uri="{BB962C8B-B14F-4D97-AF65-F5344CB8AC3E}">
        <p14:creationId xmlns:p14="http://schemas.microsoft.com/office/powerpoint/2010/main" val="37051190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76EF5EB-948A-40EE-BE05-582D567A1ADE}"/>
              </a:ext>
            </a:extLst>
          </p:cNvPr>
          <p:cNvSpPr>
            <a:spLocks noGrp="1"/>
          </p:cNvSpPr>
          <p:nvPr>
            <p:ph type="title"/>
          </p:nvPr>
        </p:nvSpPr>
        <p:spPr/>
        <p:txBody>
          <a:bodyPr/>
          <a:lstStyle/>
          <a:p>
            <a:r>
              <a:rPr lang="en-US" sz="4400" dirty="0">
                <a:solidFill>
                  <a:schemeClr val="tx1"/>
                </a:solidFill>
              </a:rPr>
              <a:t>Customer objections</a:t>
            </a:r>
            <a:br>
              <a:rPr lang="en-US" dirty="0">
                <a:solidFill>
                  <a:schemeClr val="tx1"/>
                </a:solidFill>
                <a:latin typeface="Segoe UI" panose="020B0502040204020203" pitchFamily="34" charset="0"/>
              </a:rPr>
            </a:br>
            <a:endParaRPr lang="en-US" dirty="0"/>
          </a:p>
        </p:txBody>
      </p:sp>
      <p:sp>
        <p:nvSpPr>
          <p:cNvPr id="2" name="Text Placeholder 1">
            <a:extLst>
              <a:ext uri="{FF2B5EF4-FFF2-40B4-BE49-F238E27FC236}">
                <a16:creationId xmlns:a16="http://schemas.microsoft.com/office/drawing/2014/main" id="{A21599C3-453B-43AB-B38A-EB5B00A44F50}"/>
              </a:ext>
            </a:extLst>
          </p:cNvPr>
          <p:cNvSpPr>
            <a:spLocks noGrp="1"/>
          </p:cNvSpPr>
          <p:nvPr>
            <p:ph type="body" sz="quarter" idx="10"/>
          </p:nvPr>
        </p:nvSpPr>
        <p:spPr>
          <a:xfrm>
            <a:off x="269239" y="1189177"/>
            <a:ext cx="11653523" cy="3927229"/>
          </a:xfrm>
        </p:spPr>
        <p:txBody>
          <a:bodyPr/>
          <a:lstStyle/>
          <a:p>
            <a:pPr marL="514350" indent="-514350">
              <a:buFont typeface="+mj-lt"/>
              <a:buAutoNum type="arabicPeriod" startAt="4"/>
            </a:pPr>
            <a:r>
              <a:rPr lang="en-US" sz="3200" dirty="0">
                <a:solidFill>
                  <a:srgbClr val="FFFFFF"/>
                </a:solidFill>
                <a:cs typeface="Segoe UI Light" panose="020B0502040204020203" pitchFamily="34" charset="0"/>
              </a:rPr>
              <a:t>Delegating control to business units is incredibly important to Trey Research. At our scale a single team cannot possibly manage all of the needs of the business. That being said, corporate IT does require the ability to set policy at the enterprise level and still needs a detailed level of control. How can Azure address these needs?</a:t>
            </a:r>
          </a:p>
          <a:p>
            <a:endParaRPr lang="en-US" sz="3200" dirty="0"/>
          </a:p>
          <a:p>
            <a:endParaRPr lang="en-US" sz="3200" dirty="0"/>
          </a:p>
        </p:txBody>
      </p:sp>
    </p:spTree>
    <p:extLst>
      <p:ext uri="{BB962C8B-B14F-4D97-AF65-F5344CB8AC3E}">
        <p14:creationId xmlns:p14="http://schemas.microsoft.com/office/powerpoint/2010/main" val="4040813836"/>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76EF5EB-948A-40EE-BE05-582D567A1ADE}"/>
              </a:ext>
            </a:extLst>
          </p:cNvPr>
          <p:cNvSpPr>
            <a:spLocks noGrp="1"/>
          </p:cNvSpPr>
          <p:nvPr>
            <p:ph type="title"/>
          </p:nvPr>
        </p:nvSpPr>
        <p:spPr/>
        <p:txBody>
          <a:bodyPr/>
          <a:lstStyle/>
          <a:p>
            <a:r>
              <a:rPr lang="en-US" sz="4400" dirty="0">
                <a:solidFill>
                  <a:schemeClr val="tx1"/>
                </a:solidFill>
              </a:rPr>
              <a:t>Customer objections</a:t>
            </a:r>
            <a:br>
              <a:rPr lang="en-US" dirty="0">
                <a:solidFill>
                  <a:schemeClr val="tx1"/>
                </a:solidFill>
                <a:latin typeface="Segoe UI" panose="020B0502040204020203" pitchFamily="34" charset="0"/>
              </a:rPr>
            </a:br>
            <a:endParaRPr lang="en-US" dirty="0"/>
          </a:p>
        </p:txBody>
      </p:sp>
      <p:sp>
        <p:nvSpPr>
          <p:cNvPr id="2" name="Text Placeholder 1">
            <a:extLst>
              <a:ext uri="{FF2B5EF4-FFF2-40B4-BE49-F238E27FC236}">
                <a16:creationId xmlns:a16="http://schemas.microsoft.com/office/drawing/2014/main" id="{A21599C3-453B-43AB-B38A-EB5B00A44F50}"/>
              </a:ext>
            </a:extLst>
          </p:cNvPr>
          <p:cNvSpPr>
            <a:spLocks noGrp="1"/>
          </p:cNvSpPr>
          <p:nvPr>
            <p:ph type="body" sz="quarter" idx="10"/>
          </p:nvPr>
        </p:nvSpPr>
        <p:spPr>
          <a:xfrm>
            <a:off x="269239" y="1189177"/>
            <a:ext cx="11653523" cy="4259628"/>
          </a:xfrm>
        </p:spPr>
        <p:txBody>
          <a:bodyPr/>
          <a:lstStyle/>
          <a:p>
            <a:pPr marL="742950" lvl="0" indent="-742950">
              <a:buFont typeface="+mj-lt"/>
              <a:buAutoNum type="arabicPeriod" startAt="5"/>
            </a:pPr>
            <a:r>
              <a:rPr lang="en-US" sz="3600" dirty="0"/>
              <a:t>Trey Research currently monitors their on-premises workloads using SCOM. A small business unit experimented with running virtual machines in AWS and the monitoring team was not thrilled with a completely different system for monitoring for availability. Does Azure have the same problem?</a:t>
            </a:r>
          </a:p>
          <a:p>
            <a:endParaRPr lang="en-US" sz="3200" dirty="0"/>
          </a:p>
          <a:p>
            <a:endParaRPr lang="en-US" sz="3200" dirty="0"/>
          </a:p>
        </p:txBody>
      </p:sp>
    </p:spTree>
    <p:extLst>
      <p:ext uri="{BB962C8B-B14F-4D97-AF65-F5344CB8AC3E}">
        <p14:creationId xmlns:p14="http://schemas.microsoft.com/office/powerpoint/2010/main" val="1662400340"/>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76EF5EB-948A-40EE-BE05-582D567A1ADE}"/>
              </a:ext>
            </a:extLst>
          </p:cNvPr>
          <p:cNvSpPr>
            <a:spLocks noGrp="1"/>
          </p:cNvSpPr>
          <p:nvPr>
            <p:ph type="title"/>
          </p:nvPr>
        </p:nvSpPr>
        <p:spPr/>
        <p:txBody>
          <a:bodyPr/>
          <a:lstStyle/>
          <a:p>
            <a:r>
              <a:rPr lang="en-US" sz="4400" dirty="0">
                <a:solidFill>
                  <a:schemeClr val="tx1"/>
                </a:solidFill>
              </a:rPr>
              <a:t>Customer objections</a:t>
            </a:r>
            <a:br>
              <a:rPr lang="en-US" dirty="0">
                <a:solidFill>
                  <a:schemeClr val="tx1"/>
                </a:solidFill>
                <a:latin typeface="Segoe UI" panose="020B0502040204020203" pitchFamily="34" charset="0"/>
              </a:rPr>
            </a:br>
            <a:endParaRPr lang="en-US" dirty="0"/>
          </a:p>
        </p:txBody>
      </p:sp>
      <p:sp>
        <p:nvSpPr>
          <p:cNvPr id="2" name="Text Placeholder 1">
            <a:extLst>
              <a:ext uri="{FF2B5EF4-FFF2-40B4-BE49-F238E27FC236}">
                <a16:creationId xmlns:a16="http://schemas.microsoft.com/office/drawing/2014/main" id="{A21599C3-453B-43AB-B38A-EB5B00A44F50}"/>
              </a:ext>
            </a:extLst>
          </p:cNvPr>
          <p:cNvSpPr>
            <a:spLocks noGrp="1"/>
          </p:cNvSpPr>
          <p:nvPr>
            <p:ph type="body" sz="quarter" idx="10"/>
          </p:nvPr>
        </p:nvSpPr>
        <p:spPr>
          <a:xfrm>
            <a:off x="269239" y="1189177"/>
            <a:ext cx="11653523" cy="4979825"/>
          </a:xfrm>
        </p:spPr>
        <p:txBody>
          <a:bodyPr/>
          <a:lstStyle/>
          <a:p>
            <a:pPr marL="742950" lvl="0" indent="-742950">
              <a:buFont typeface="+mj-lt"/>
              <a:buAutoNum type="arabicPeriod" startAt="6"/>
            </a:pPr>
            <a:r>
              <a:rPr lang="en-US" sz="3600" dirty="0"/>
              <a:t>How can we ensure our deployments meet Azure security best practices, and how can we protect our Production workloads even in the event that the security perimeter is compromised? </a:t>
            </a:r>
          </a:p>
          <a:p>
            <a:pPr marL="742950" lvl="0" indent="-742950">
              <a:buFont typeface="+mj-lt"/>
              <a:buAutoNum type="arabicPeriod" startAt="6"/>
            </a:pPr>
            <a:endParaRPr lang="en-US" sz="3600" dirty="0"/>
          </a:p>
          <a:p>
            <a:pPr marL="742950" lvl="0" indent="-742950">
              <a:buFont typeface="+mj-lt"/>
              <a:buAutoNum type="arabicPeriod" startAt="6"/>
            </a:pPr>
            <a:r>
              <a:rPr lang="en-US" sz="3600" dirty="0"/>
              <a:t>How can Azure help control the costs associated with non-Production VMs left running out-of-hours?</a:t>
            </a:r>
          </a:p>
          <a:p>
            <a:endParaRPr lang="en-US" sz="3200" dirty="0"/>
          </a:p>
          <a:p>
            <a:endParaRPr lang="en-US" sz="3200" dirty="0"/>
          </a:p>
        </p:txBody>
      </p:sp>
    </p:spTree>
    <p:extLst>
      <p:ext uri="{BB962C8B-B14F-4D97-AF65-F5344CB8AC3E}">
        <p14:creationId xmlns:p14="http://schemas.microsoft.com/office/powerpoint/2010/main" val="3192250003"/>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cs typeface="Segoe UI" panose="020B0502040204020203" pitchFamily="34" charset="0"/>
              </a:rPr>
              <a:t>Common scenarios</a:t>
            </a:r>
            <a:endParaRPr lang="en-US" sz="4400"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501733" y="1538050"/>
            <a:ext cx="5415741" cy="2311406"/>
          </a:xfrm>
        </p:spPr>
        <p:txBody>
          <a:bodyPr>
            <a:noAutofit/>
          </a:bodyPr>
          <a:lstStyle/>
          <a:p>
            <a:pPr marL="0" lvl="0" indent="0" defTabSz="685710">
              <a:buNone/>
            </a:pPr>
            <a:r>
              <a:rPr lang="en-US" sz="4200" dirty="0">
                <a:solidFill>
                  <a:srgbClr val="FFFFFF"/>
                </a:solidFill>
                <a:latin typeface="Segoe UI Light" panose="020B0502040204020203" pitchFamily="34" charset="0"/>
                <a:cs typeface="Segoe UI Light" panose="020B0502040204020203" pitchFamily="34" charset="0"/>
              </a:rPr>
              <a:t>Azure EA portal</a:t>
            </a:r>
          </a:p>
          <a:p>
            <a:pPr marL="488632" lvl="1" indent="-252086" defTabSz="685710">
              <a:spcAft>
                <a:spcPts val="600"/>
              </a:spcAft>
            </a:pPr>
            <a:r>
              <a:rPr lang="en-US" sz="3100" dirty="0">
                <a:solidFill>
                  <a:srgbClr val="FFFFFF"/>
                </a:solidFill>
                <a:cs typeface="Segoe UI Light" panose="020B0502040204020203" pitchFamily="34" charset="0"/>
              </a:rPr>
              <a:t>Manage access to Azure EA enrollments</a:t>
            </a:r>
          </a:p>
          <a:p>
            <a:pPr marL="488632" lvl="1" indent="-252086" defTabSz="685710">
              <a:spcAft>
                <a:spcPts val="600"/>
              </a:spcAft>
            </a:pPr>
            <a:r>
              <a:rPr lang="en-US" sz="3100" dirty="0">
                <a:solidFill>
                  <a:srgbClr val="FFFFFF"/>
                </a:solidFill>
                <a:cs typeface="Segoe UI Light" panose="020B0502040204020203" pitchFamily="34" charset="0"/>
              </a:rPr>
              <a:t>Organize and delegate access to subscriptions</a:t>
            </a:r>
          </a:p>
          <a:p>
            <a:pPr marL="488632" lvl="1" indent="-252086" defTabSz="685710">
              <a:spcAft>
                <a:spcPts val="600"/>
              </a:spcAft>
            </a:pPr>
            <a:r>
              <a:rPr lang="en-US" sz="3100" dirty="0">
                <a:solidFill>
                  <a:srgbClr val="FFFFFF"/>
                </a:solidFill>
                <a:cs typeface="Segoe UI Light" panose="020B0502040204020203" pitchFamily="34" charset="0"/>
              </a:rPr>
              <a:t>View usage</a:t>
            </a:r>
          </a:p>
          <a:p>
            <a:pPr marL="488632" lvl="1" indent="-252086" defTabSz="685710">
              <a:spcAft>
                <a:spcPts val="600"/>
              </a:spcAft>
            </a:pPr>
            <a:r>
              <a:rPr lang="en-US" sz="3100" dirty="0">
                <a:solidFill>
                  <a:srgbClr val="FFFFFF"/>
                </a:solidFill>
                <a:cs typeface="Segoe UI Light" panose="020B0502040204020203" pitchFamily="34" charset="0"/>
              </a:rPr>
              <a:t>http://ea.azure.com</a:t>
            </a:r>
          </a:p>
        </p:txBody>
      </p:sp>
      <p:pic>
        <p:nvPicPr>
          <p:cNvPr id="21" name="Picture 20" descr="A subscription flowchart starts at the top with Enterprise Enrollment, then flows down to Department, Account, and Subscriptions." title="Subscription flowchart">
            <a:extLst>
              <a:ext uri="{FF2B5EF4-FFF2-40B4-BE49-F238E27FC236}">
                <a16:creationId xmlns:a16="http://schemas.microsoft.com/office/drawing/2014/main" id="{C88094B9-52B7-4F97-89D7-3A4C340D2F74}"/>
              </a:ext>
            </a:extLst>
          </p:cNvPr>
          <p:cNvPicPr>
            <a:picLocks noChangeAspect="1"/>
          </p:cNvPicPr>
          <p:nvPr/>
        </p:nvPicPr>
        <p:blipFill>
          <a:blip r:embed="rId3"/>
          <a:stretch>
            <a:fillRect/>
          </a:stretch>
        </p:blipFill>
        <p:spPr>
          <a:xfrm>
            <a:off x="4086185" y="2693753"/>
            <a:ext cx="7758750" cy="3748610"/>
          </a:xfrm>
          <a:prstGeom prst="rect">
            <a:avLst/>
          </a:prstGeom>
        </p:spPr>
      </p:pic>
    </p:spTree>
    <p:extLst>
      <p:ext uri="{BB962C8B-B14F-4D97-AF65-F5344CB8AC3E}">
        <p14:creationId xmlns:p14="http://schemas.microsoft.com/office/powerpoint/2010/main" val="27313068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cs typeface="Segoe UI" panose="020B0502040204020203" pitchFamily="34" charset="0"/>
              </a:rPr>
              <a:t>Common scenarios</a:t>
            </a:r>
            <a:endParaRPr lang="en-US" sz="4400"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527859" y="1238395"/>
            <a:ext cx="11397221" cy="1715660"/>
          </a:xfrm>
        </p:spPr>
        <p:txBody>
          <a:bodyPr>
            <a:normAutofit/>
          </a:bodyPr>
          <a:lstStyle/>
          <a:p>
            <a:pPr marL="0" indent="0" defTabSz="685710">
              <a:buNone/>
            </a:pPr>
            <a:r>
              <a:rPr lang="en-US" sz="3600" dirty="0">
                <a:solidFill>
                  <a:srgbClr val="FFFFFF"/>
                </a:solidFill>
                <a:latin typeface="Segoe UI Light" panose="020B0502040204020203" pitchFamily="34" charset="0"/>
                <a:cs typeface="Segoe UI Light" panose="020B0502040204020203" pitchFamily="34" charset="0"/>
              </a:rPr>
              <a:t>Role-based access control (RBAC) and ARM policies</a:t>
            </a:r>
          </a:p>
          <a:p>
            <a:pPr marL="488632" lvl="1" indent="-252086" defTabSz="685710">
              <a:spcAft>
                <a:spcPts val="600"/>
              </a:spcAft>
            </a:pPr>
            <a:r>
              <a:rPr lang="en-US" sz="2800" dirty="0">
                <a:solidFill>
                  <a:srgbClr val="FFFFFF"/>
                </a:solidFill>
                <a:cs typeface="Segoe UI Light" panose="020B0502040204020203" pitchFamily="34" charset="0"/>
              </a:rPr>
              <a:t>Governance of Azure resources</a:t>
            </a:r>
          </a:p>
          <a:p>
            <a:pPr marL="488632" lvl="1" indent="-252086" defTabSz="685710">
              <a:spcAft>
                <a:spcPts val="600"/>
              </a:spcAft>
            </a:pPr>
            <a:r>
              <a:rPr lang="en-US" sz="2800" dirty="0">
                <a:solidFill>
                  <a:srgbClr val="FFFFFF"/>
                </a:solidFill>
                <a:cs typeface="Segoe UI Light" panose="020B0502040204020203" pitchFamily="34" charset="0"/>
              </a:rPr>
              <a:t>Granular access control</a:t>
            </a:r>
          </a:p>
        </p:txBody>
      </p:sp>
      <p:grpSp>
        <p:nvGrpSpPr>
          <p:cNvPr id="4" name="Group 3" descr="An access control illustration is separated into two sides by an arrow labeled Access Inheritance. On the left side are subscription, resource groups, and resources. On the right are three sets each of Contributors, Owner, and Readers." title="Access control illustration">
            <a:extLst>
              <a:ext uri="{FF2B5EF4-FFF2-40B4-BE49-F238E27FC236}">
                <a16:creationId xmlns:a16="http://schemas.microsoft.com/office/drawing/2014/main" id="{FA7DD17B-FAB9-42C8-A5F7-9F2F5E9C5EBE}"/>
              </a:ext>
            </a:extLst>
          </p:cNvPr>
          <p:cNvGrpSpPr/>
          <p:nvPr/>
        </p:nvGrpSpPr>
        <p:grpSpPr>
          <a:xfrm>
            <a:off x="990178" y="3003274"/>
            <a:ext cx="9864877" cy="3606659"/>
            <a:chOff x="990178" y="3003274"/>
            <a:chExt cx="9864877" cy="3606659"/>
          </a:xfrm>
        </p:grpSpPr>
        <p:pic>
          <p:nvPicPr>
            <p:cNvPr id="5" name="Picture 4" title="Access control illustration">
              <a:extLst>
                <a:ext uri="{FF2B5EF4-FFF2-40B4-BE49-F238E27FC236}">
                  <a16:creationId xmlns:a16="http://schemas.microsoft.com/office/drawing/2014/main" id="{35CBC58A-0B8E-489F-A5F5-112D0567C9C0}"/>
                </a:ext>
              </a:extLst>
            </p:cNvPr>
            <p:cNvPicPr>
              <a:picLocks noChangeAspect="1"/>
            </p:cNvPicPr>
            <p:nvPr/>
          </p:nvPicPr>
          <p:blipFill>
            <a:blip r:embed="rId3"/>
            <a:stretch>
              <a:fillRect/>
            </a:stretch>
          </p:blipFill>
          <p:spPr>
            <a:xfrm>
              <a:off x="990178" y="3003274"/>
              <a:ext cx="6577663" cy="3606659"/>
            </a:xfrm>
            <a:prstGeom prst="rect">
              <a:avLst/>
            </a:prstGeom>
          </p:spPr>
        </p:pic>
        <p:pic>
          <p:nvPicPr>
            <p:cNvPr id="6" name="Picture 5" title="Document icon">
              <a:extLst>
                <a:ext uri="{FF2B5EF4-FFF2-40B4-BE49-F238E27FC236}">
                  <a16:creationId xmlns:a16="http://schemas.microsoft.com/office/drawing/2014/main" id="{E7E69AB5-B119-4E83-A178-541AC5829823}"/>
                </a:ext>
              </a:extLst>
            </p:cNvPr>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8310625" y="3584377"/>
              <a:ext cx="1006672" cy="1006672"/>
            </a:xfrm>
            <a:prstGeom prst="rect">
              <a:avLst/>
            </a:prstGeom>
          </p:spPr>
        </p:pic>
        <p:pic>
          <p:nvPicPr>
            <p:cNvPr id="7" name="Picture 6" title="Document icon">
              <a:extLst>
                <a:ext uri="{FF2B5EF4-FFF2-40B4-BE49-F238E27FC236}">
                  <a16:creationId xmlns:a16="http://schemas.microsoft.com/office/drawing/2014/main" id="{F03D7F20-E53F-468D-B63A-6D051AA60F60}"/>
                </a:ext>
              </a:extLst>
            </p:cNvPr>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9848383" y="3611509"/>
              <a:ext cx="1006672" cy="1006672"/>
            </a:xfrm>
            <a:prstGeom prst="rect">
              <a:avLst/>
            </a:prstGeom>
          </p:spPr>
        </p:pic>
        <p:pic>
          <p:nvPicPr>
            <p:cNvPr id="8" name="Picture 7" title="Document icon">
              <a:extLst>
                <a:ext uri="{FF2B5EF4-FFF2-40B4-BE49-F238E27FC236}">
                  <a16:creationId xmlns:a16="http://schemas.microsoft.com/office/drawing/2014/main" id="{4E40378A-0BB4-4794-BFD5-3DB94DCA1F34}"/>
                </a:ext>
              </a:extLst>
            </p:cNvPr>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9087272" y="5116269"/>
              <a:ext cx="1006672" cy="1006672"/>
            </a:xfrm>
            <a:prstGeom prst="rect">
              <a:avLst/>
            </a:prstGeom>
          </p:spPr>
        </p:pic>
      </p:grpSp>
    </p:spTree>
    <p:extLst>
      <p:ext uri="{BB962C8B-B14F-4D97-AF65-F5344CB8AC3E}">
        <p14:creationId xmlns:p14="http://schemas.microsoft.com/office/powerpoint/2010/main" val="20622676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Abstract and learning objectives</a:t>
            </a:r>
          </a:p>
        </p:txBody>
      </p:sp>
      <p:sp>
        <p:nvSpPr>
          <p:cNvPr id="9" name="TextBox 8">
            <a:extLst>
              <a:ext uri="{FF2B5EF4-FFF2-40B4-BE49-F238E27FC236}">
                <a16:creationId xmlns:a16="http://schemas.microsoft.com/office/drawing/2014/main" id="{0F86F9F9-39B5-4CE6-AF48-9ADAE40EA728}"/>
              </a:ext>
            </a:extLst>
          </p:cNvPr>
          <p:cNvSpPr txBox="1"/>
          <p:nvPr/>
        </p:nvSpPr>
        <p:spPr>
          <a:xfrm>
            <a:off x="321775" y="956416"/>
            <a:ext cx="8754848" cy="4989058"/>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Abstract</a:t>
            </a:r>
          </a:p>
          <a:p>
            <a:pPr>
              <a:lnSpc>
                <a:spcPct val="90000"/>
              </a:lnSpc>
              <a:spcAft>
                <a:spcPts val="600"/>
              </a:spcAft>
            </a:pPr>
            <a:r>
              <a:rPr lang="en-US" dirty="0"/>
              <a:t>Create an Azure cloud governance plan to advise a manufacturing company of the features available in Azure. Discover features to bring governance to their Azure deployments, distributed administration, and allowance for secure remote connectivity and development work for their offshore developers. </a:t>
            </a:r>
            <a:endParaRPr lang="en-US" sz="2400" dirty="0"/>
          </a:p>
          <a:p>
            <a:pPr>
              <a:lnSpc>
                <a:spcPct val="90000"/>
              </a:lnSpc>
              <a:spcAft>
                <a:spcPts val="600"/>
              </a:spcAft>
            </a:pPr>
            <a:r>
              <a:rPr lang="en-US" sz="3600" dirty="0">
                <a:latin typeface="+mj-lt"/>
              </a:rPr>
              <a:t>Learning objectives</a:t>
            </a:r>
          </a:p>
          <a:p>
            <a:pPr>
              <a:lnSpc>
                <a:spcPct val="90000"/>
              </a:lnSpc>
              <a:spcAft>
                <a:spcPts val="600"/>
              </a:spcAft>
            </a:pPr>
            <a:r>
              <a:rPr lang="en-US" dirty="0"/>
              <a:t>Attendees will be better able to design a governance plan to showcase the security and governance features of Azure and control costs. In addition, </a:t>
            </a:r>
            <a:br>
              <a:rPr lang="en-US" dirty="0"/>
            </a:br>
            <a:endParaRPr lang="en-US" dirty="0"/>
          </a:p>
          <a:p>
            <a:pPr marL="285750" indent="-285750">
              <a:lnSpc>
                <a:spcPct val="90000"/>
              </a:lnSpc>
              <a:spcAft>
                <a:spcPts val="600"/>
              </a:spcAft>
              <a:buFont typeface="Arial" panose="020B0604020202020204" pitchFamily="34" charset="0"/>
              <a:buChar char="•"/>
            </a:pPr>
            <a:r>
              <a:rPr lang="en-US" dirty="0"/>
              <a:t>Provide for cost tracking by business unit, environment, and project</a:t>
            </a:r>
          </a:p>
          <a:p>
            <a:pPr marL="285750" indent="-285750">
              <a:lnSpc>
                <a:spcPct val="90000"/>
              </a:lnSpc>
              <a:spcAft>
                <a:spcPts val="600"/>
              </a:spcAft>
              <a:buFont typeface="Arial" panose="020B0604020202020204" pitchFamily="34" charset="0"/>
              <a:buChar char="•"/>
            </a:pPr>
            <a:r>
              <a:rPr lang="en-US" dirty="0"/>
              <a:t>Provide for a distributed administration model</a:t>
            </a:r>
          </a:p>
          <a:p>
            <a:pPr marL="285750" indent="-285750">
              <a:lnSpc>
                <a:spcPct val="90000"/>
              </a:lnSpc>
              <a:spcAft>
                <a:spcPts val="600"/>
              </a:spcAft>
              <a:buFont typeface="Arial" panose="020B0604020202020204" pitchFamily="34" charset="0"/>
              <a:buChar char="•"/>
            </a:pPr>
            <a:r>
              <a:rPr lang="en-US" dirty="0"/>
              <a:t>Put a service catalog in place to prevent deployment of unsupported Azure services</a:t>
            </a:r>
          </a:p>
          <a:p>
            <a:pPr marL="285750" indent="-285750">
              <a:lnSpc>
                <a:spcPct val="90000"/>
              </a:lnSpc>
              <a:spcAft>
                <a:spcPts val="600"/>
              </a:spcAft>
              <a:buFont typeface="Arial" panose="020B0604020202020204" pitchFamily="34" charset="0"/>
              <a:buChar char="•"/>
            </a:pPr>
            <a:r>
              <a:rPr lang="en-US" dirty="0"/>
              <a:t>Put controls in place to allow deployment of services only in specific regions</a:t>
            </a:r>
            <a:r>
              <a:rPr lang="en-US" sz="2400" dirty="0"/>
              <a:t> </a:t>
            </a:r>
            <a:endParaRPr lang="en-US" sz="2400" dirty="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7728804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cs typeface="Segoe UI" panose="020B0502040204020203" pitchFamily="34" charset="0"/>
              </a:rPr>
              <a:t>Common scenarios</a:t>
            </a:r>
            <a:endParaRPr lang="en-US" sz="4400" dirty="0">
              <a:solidFill>
                <a:schemeClr val="tx1"/>
              </a:solidFill>
              <a:latin typeface="Segoe UI" panose="020B0502040204020203" pitchFamily="34" charset="0"/>
            </a:endParaRPr>
          </a:p>
        </p:txBody>
      </p:sp>
      <p:sp>
        <p:nvSpPr>
          <p:cNvPr id="18" name="Content Placeholder 2">
            <a:extLst>
              <a:ext uri="{FF2B5EF4-FFF2-40B4-BE49-F238E27FC236}">
                <a16:creationId xmlns:a16="http://schemas.microsoft.com/office/drawing/2014/main" id="{0EBB5226-FC08-476B-82AB-FFBEA7FE4620}"/>
              </a:ext>
            </a:extLst>
          </p:cNvPr>
          <p:cNvSpPr>
            <a:spLocks noGrp="1"/>
          </p:cNvSpPr>
          <p:nvPr>
            <p:ph type="body" sz="quarter" idx="10"/>
          </p:nvPr>
        </p:nvSpPr>
        <p:spPr>
          <a:xfrm>
            <a:off x="318655" y="1693563"/>
            <a:ext cx="5920923" cy="4199235"/>
          </a:xfrm>
        </p:spPr>
        <p:txBody>
          <a:bodyPr>
            <a:normAutofit/>
          </a:bodyPr>
          <a:lstStyle/>
          <a:p>
            <a:pPr marL="0" indent="0" defTabSz="685710">
              <a:buNone/>
            </a:pPr>
            <a:r>
              <a:rPr lang="en-US" sz="3600" dirty="0">
                <a:solidFill>
                  <a:srgbClr val="FFFFFF"/>
                </a:solidFill>
                <a:latin typeface="Segoe UI Light" panose="020B0502040204020203" pitchFamily="34" charset="0"/>
                <a:cs typeface="Segoe UI Light" panose="020B0502040204020203" pitchFamily="34" charset="0"/>
              </a:rPr>
              <a:t>Infrastructure as a Service</a:t>
            </a:r>
          </a:p>
          <a:p>
            <a:pPr defTabSz="685710"/>
            <a:r>
              <a:rPr lang="en-US" sz="2800" dirty="0">
                <a:solidFill>
                  <a:srgbClr val="FFFFFF"/>
                </a:solidFill>
                <a:latin typeface="+mn-lt"/>
                <a:cs typeface="Segoe UI Light" panose="020B0502040204020203" pitchFamily="34" charset="0"/>
              </a:rPr>
              <a:t>Virtual machines</a:t>
            </a:r>
          </a:p>
          <a:p>
            <a:pPr defTabSz="685710"/>
            <a:r>
              <a:rPr lang="en-US" sz="2800" dirty="0">
                <a:solidFill>
                  <a:srgbClr val="FFFFFF"/>
                </a:solidFill>
                <a:latin typeface="+mn-lt"/>
                <a:cs typeface="Segoe UI Light" panose="020B0502040204020203" pitchFamily="34" charset="0"/>
              </a:rPr>
              <a:t>Virtual networks</a:t>
            </a:r>
          </a:p>
          <a:p>
            <a:pPr defTabSz="685710"/>
            <a:r>
              <a:rPr lang="en-US" sz="2800" dirty="0">
                <a:solidFill>
                  <a:srgbClr val="FFFFFF"/>
                </a:solidFill>
                <a:latin typeface="+mn-lt"/>
                <a:cs typeface="Segoe UI Light" panose="020B0502040204020203" pitchFamily="34" charset="0"/>
              </a:rPr>
              <a:t>Hybrid networking</a:t>
            </a:r>
          </a:p>
          <a:p>
            <a:pPr lvl="1" defTabSz="685710"/>
            <a:r>
              <a:rPr lang="en-US" sz="2400" dirty="0">
                <a:solidFill>
                  <a:srgbClr val="FFFFFF"/>
                </a:solidFill>
                <a:cs typeface="Segoe UI Light" panose="020B0502040204020203" pitchFamily="34" charset="0"/>
              </a:rPr>
              <a:t>Site-to-site</a:t>
            </a:r>
          </a:p>
          <a:p>
            <a:pPr lvl="1" defTabSz="685710"/>
            <a:r>
              <a:rPr lang="en-US" sz="2400" dirty="0">
                <a:solidFill>
                  <a:srgbClr val="FFFFFF"/>
                </a:solidFill>
                <a:cs typeface="Segoe UI Light" panose="020B0502040204020203" pitchFamily="34" charset="0"/>
              </a:rPr>
              <a:t>Point-to-site</a:t>
            </a:r>
          </a:p>
          <a:p>
            <a:pPr lvl="1" defTabSz="685710"/>
            <a:r>
              <a:rPr lang="en-US" sz="2400" dirty="0">
                <a:solidFill>
                  <a:srgbClr val="FFFFFF"/>
                </a:solidFill>
                <a:cs typeface="Segoe UI Light" panose="020B0502040204020203" pitchFamily="34" charset="0"/>
              </a:rPr>
              <a:t>ExpressRoute</a:t>
            </a:r>
          </a:p>
        </p:txBody>
      </p:sp>
      <p:grpSp>
        <p:nvGrpSpPr>
          <p:cNvPr id="3" name="Group 2" descr="An Infrastructure as a Service diagram has a Virtual Network box with two IIS virtual machines, and two AD virtual machines. A bi-directional arrow labeled ExpressRoute points to two buildings icons." title="Infrastructure as a Service diagram">
            <a:extLst>
              <a:ext uri="{FF2B5EF4-FFF2-40B4-BE49-F238E27FC236}">
                <a16:creationId xmlns:a16="http://schemas.microsoft.com/office/drawing/2014/main" id="{AD5DB9FA-EF3D-4D2B-9E9F-1F603205AEEF}"/>
              </a:ext>
            </a:extLst>
          </p:cNvPr>
          <p:cNvGrpSpPr/>
          <p:nvPr/>
        </p:nvGrpSpPr>
        <p:grpSpPr>
          <a:xfrm>
            <a:off x="3401128" y="1534244"/>
            <a:ext cx="7937309" cy="4971297"/>
            <a:chOff x="3401128" y="1534244"/>
            <a:chExt cx="7937309" cy="4971297"/>
          </a:xfrm>
        </p:grpSpPr>
        <p:pic>
          <p:nvPicPr>
            <p:cNvPr id="36" name="Picture 35" descr="Virtual Network " title="Virtual Network ">
              <a:extLst>
                <a:ext uri="{FF2B5EF4-FFF2-40B4-BE49-F238E27FC236}">
                  <a16:creationId xmlns:a16="http://schemas.microsoft.com/office/drawing/2014/main" id="{8A29CD31-B10C-4F12-B58B-C51C07152A7B}"/>
                </a:ext>
              </a:extLst>
            </p:cNvPr>
            <p:cNvPicPr>
              <a:picLocks noChangeAspect="1"/>
            </p:cNvPicPr>
            <p:nvPr/>
          </p:nvPicPr>
          <p:blipFill>
            <a:blip r:embed="rId3"/>
            <a:stretch>
              <a:fillRect/>
            </a:stretch>
          </p:blipFill>
          <p:spPr>
            <a:xfrm>
              <a:off x="6931891" y="1534244"/>
              <a:ext cx="4406546" cy="4971297"/>
            </a:xfrm>
            <a:prstGeom prst="rect">
              <a:avLst/>
            </a:prstGeom>
          </p:spPr>
        </p:pic>
        <p:pic>
          <p:nvPicPr>
            <p:cNvPr id="38" name="Picture 37" descr="Building" title="Building">
              <a:extLst>
                <a:ext uri="{FF2B5EF4-FFF2-40B4-BE49-F238E27FC236}">
                  <a16:creationId xmlns:a16="http://schemas.microsoft.com/office/drawing/2014/main" id="{6779B483-E12B-435D-B238-914EDF3D0B16}"/>
                </a:ext>
              </a:extLst>
            </p:cNvPr>
            <p:cNvPicPr>
              <a:picLocks noChangeAspect="1"/>
            </p:cNvPicPr>
            <p:nvPr/>
          </p:nvPicPr>
          <p:blipFill>
            <a:blip r:embed="rId4" cstate="print">
              <a:lum bright="70000" contrast="-70000"/>
              <a:extLst>
                <a:ext uri="{28A0092B-C50C-407E-A947-70E740481C1C}">
                  <a14:useLocalDpi xmlns:a14="http://schemas.microsoft.com/office/drawing/2010/main" val="0"/>
                </a:ext>
              </a:extLst>
            </a:blip>
            <a:stretch>
              <a:fillRect/>
            </a:stretch>
          </p:blipFill>
          <p:spPr>
            <a:xfrm>
              <a:off x="3401128" y="4501511"/>
              <a:ext cx="1766365" cy="1766365"/>
            </a:xfrm>
            <a:prstGeom prst="rect">
              <a:avLst/>
            </a:prstGeom>
          </p:spPr>
        </p:pic>
        <p:sp>
          <p:nvSpPr>
            <p:cNvPr id="41" name="Arrow: Left-Right 40" descr="EpressRoute arrow" title="EpressRoute arrow">
              <a:extLst>
                <a:ext uri="{FF2B5EF4-FFF2-40B4-BE49-F238E27FC236}">
                  <a16:creationId xmlns:a16="http://schemas.microsoft.com/office/drawing/2014/main" id="{47590326-796E-46B5-8A75-0657B025F950}"/>
                </a:ext>
              </a:extLst>
            </p:cNvPr>
            <p:cNvSpPr/>
            <p:nvPr/>
          </p:nvSpPr>
          <p:spPr bwMode="auto">
            <a:xfrm rot="19685007">
              <a:off x="4724701" y="4230258"/>
              <a:ext cx="2325134" cy="572548"/>
            </a:xfrm>
            <a:prstGeom prst="leftRightArrow">
              <a:avLst/>
            </a:prstGeom>
            <a:solidFill>
              <a:srgbClr val="CDD4F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bg1">
                      <a:lumMod val="50000"/>
                    </a:schemeClr>
                  </a:solidFill>
                  <a:ea typeface="Segoe UI" pitchFamily="34" charset="0"/>
                  <a:cs typeface="Segoe UI" pitchFamily="34" charset="0"/>
                </a:rPr>
                <a:t>ExpressRoute</a:t>
              </a:r>
            </a:p>
          </p:txBody>
        </p:sp>
        <p:pic>
          <p:nvPicPr>
            <p:cNvPr id="40" name="Picture 39" descr="ExpressRoute icon" title="ExpressRoute icon">
              <a:extLst>
                <a:ext uri="{FF2B5EF4-FFF2-40B4-BE49-F238E27FC236}">
                  <a16:creationId xmlns:a16="http://schemas.microsoft.com/office/drawing/2014/main" id="{D87D5D6B-9F35-4B4C-A617-2B7C4D18E0C1}"/>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rot="19709380">
              <a:off x="5253531" y="4689057"/>
              <a:ext cx="270994" cy="270994"/>
            </a:xfrm>
            <a:prstGeom prst="rect">
              <a:avLst/>
            </a:prstGeom>
          </p:spPr>
        </p:pic>
      </p:grpSp>
    </p:spTree>
    <p:extLst>
      <p:ext uri="{BB962C8B-B14F-4D97-AF65-F5344CB8AC3E}">
        <p14:creationId xmlns:p14="http://schemas.microsoft.com/office/powerpoint/2010/main" val="10775272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012" y="289511"/>
            <a:ext cx="11655840" cy="899665"/>
          </a:xfrm>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2: Design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62057" y="1741246"/>
            <a:ext cx="10652686" cy="2930033"/>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Design a solution and prepare to present the solution to the target customer audience in a 15-minute chalk-talk format. </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60 minutes</a:t>
            </a:r>
          </a:p>
        </p:txBody>
      </p:sp>
      <p:graphicFrame>
        <p:nvGraphicFramePr>
          <p:cNvPr id="4" name="Table 3">
            <a:extLst>
              <a:ext uri="{FF2B5EF4-FFF2-40B4-BE49-F238E27FC236}">
                <a16:creationId xmlns:a16="http://schemas.microsoft.com/office/drawing/2014/main" id="{9FC7A5CD-D651-4072-A920-34F54BCBC3EF}"/>
              </a:ext>
            </a:extLst>
          </p:cNvPr>
          <p:cNvGraphicFramePr>
            <a:graphicFrameLocks noGrp="1"/>
          </p:cNvGraphicFramePr>
          <p:nvPr>
            <p:extLst>
              <p:ext uri="{D42A27DB-BD31-4B8C-83A1-F6EECF244321}">
                <p14:modId xmlns:p14="http://schemas.microsoft.com/office/powerpoint/2010/main" val="2988523271"/>
              </p:ext>
            </p:extLst>
          </p:nvPr>
        </p:nvGraphicFramePr>
        <p:xfrm>
          <a:off x="3095545" y="3791921"/>
          <a:ext cx="8040154" cy="2420452"/>
        </p:xfrm>
        <a:graphic>
          <a:graphicData uri="http://schemas.openxmlformats.org/drawingml/2006/table">
            <a:tbl>
              <a:tblPr firstRow="1" bandRow="1">
                <a:tableStyleId>{69CF1AB2-1976-4502-BF36-3FF5EA218861}</a:tableStyleId>
              </a:tblPr>
              <a:tblGrid>
                <a:gridCol w="1758700">
                  <a:extLst>
                    <a:ext uri="{9D8B030D-6E8A-4147-A177-3AD203B41FA5}">
                      <a16:colId xmlns:a16="http://schemas.microsoft.com/office/drawing/2014/main" val="20000"/>
                    </a:ext>
                  </a:extLst>
                </a:gridCol>
                <a:gridCol w="6281454">
                  <a:extLst>
                    <a:ext uri="{9D8B030D-6E8A-4147-A177-3AD203B41FA5}">
                      <a16:colId xmlns:a16="http://schemas.microsoft.com/office/drawing/2014/main" val="20001"/>
                    </a:ext>
                  </a:extLst>
                </a:gridCol>
              </a:tblGrid>
              <a:tr h="672348">
                <a:tc>
                  <a:txBody>
                    <a:bodyPr/>
                    <a:lstStyle/>
                    <a:p>
                      <a:r>
                        <a:rPr lang="en-US" sz="1300" b="1" i="1" dirty="0">
                          <a:latin typeface="Segoe UI" panose="020B0502040204020203" pitchFamily="34" charset="0"/>
                          <a:cs typeface="Segoe UI" panose="020B0502040204020203" pitchFamily="34" charset="0"/>
                        </a:rPr>
                        <a:t>Business</a:t>
                      </a:r>
                      <a:r>
                        <a:rPr lang="en-US" sz="1300" b="1" i="1" kern="1200" dirty="0">
                          <a:solidFill>
                            <a:schemeClr val="dk1"/>
                          </a:solidFill>
                          <a:latin typeface="Segoe UI" panose="020B0502040204020203" pitchFamily="34" charset="0"/>
                          <a:ea typeface="+mn-ea"/>
                          <a:cs typeface="Segoe UI" panose="020B0502040204020203" pitchFamily="34" charset="0"/>
                        </a:rPr>
                        <a:t> needs</a:t>
                      </a:r>
                    </a:p>
                    <a:p>
                      <a:r>
                        <a:rPr lang="en-US" sz="1300" b="0" i="0" dirty="0">
                          <a:latin typeface="Segoe UI" panose="020B0502040204020203" pitchFamily="34" charset="0"/>
                          <a:cs typeface="Segoe UI" panose="020B0502040204020203" pitchFamily="34" charset="0"/>
                        </a:rPr>
                        <a:t>(10 minutes)</a:t>
                      </a:r>
                      <a:br>
                        <a:rPr lang="en-US" sz="1300" b="0" i="0" dirty="0">
                          <a:latin typeface="Segoe UI" panose="020B0502040204020203" pitchFamily="34" charset="0"/>
                          <a:cs typeface="Segoe UI" panose="020B0502040204020203" pitchFamily="34" charset="0"/>
                        </a:rPr>
                      </a:br>
                      <a:endParaRPr lang="en-US" sz="1300" b="0" i="0" dirty="0">
                        <a:latin typeface="Segoe UI" panose="020B0502040204020203" pitchFamily="34" charset="0"/>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b="0" dirty="0">
                          <a:solidFill>
                            <a:schemeClr val="bg1"/>
                          </a:solidFill>
                          <a:latin typeface="Segoe UI" panose="020B0502040204020203" pitchFamily="34" charset="0"/>
                          <a:cs typeface="Segoe UI" panose="020B0502040204020203" pitchFamily="34" charset="0"/>
                        </a:rPr>
                        <a:t>Respond to questions outlined in your guide and list the answers on a flipchart.</a:t>
                      </a:r>
                    </a:p>
                    <a:p>
                      <a:endParaRPr lang="en-US" sz="1300" b="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0"/>
                  </a:ext>
                </a:extLst>
              </a:tr>
              <a:tr h="672348">
                <a:tc>
                  <a:txBody>
                    <a:bodyPr/>
                    <a:lstStyle/>
                    <a:p>
                      <a:r>
                        <a:rPr lang="en-US" sz="1300" b="1" i="1" dirty="0">
                          <a:latin typeface="Segoe UI" panose="020B0502040204020203" pitchFamily="34" charset="0"/>
                          <a:cs typeface="Segoe UI" panose="020B0502040204020203" pitchFamily="34" charset="0"/>
                        </a:rPr>
                        <a:t>Design</a:t>
                      </a:r>
                    </a:p>
                    <a:p>
                      <a:pPr marL="0" algn="l" defTabSz="932742" rtl="0" eaLnBrk="1" latinLnBrk="0" hangingPunct="1"/>
                      <a:r>
                        <a:rPr lang="en-US" sz="1300" b="0" i="0" kern="1200" dirty="0">
                          <a:solidFill>
                            <a:schemeClr val="dk1"/>
                          </a:solidFill>
                          <a:latin typeface="Segoe UI" panose="020B0502040204020203" pitchFamily="34" charset="0"/>
                          <a:ea typeface="+mn-ea"/>
                          <a:cs typeface="Segoe UI" panose="020B0502040204020203" pitchFamily="34" charset="0"/>
                        </a:rPr>
                        <a:t>(35 minutes)</a:t>
                      </a:r>
                      <a:br>
                        <a:rPr lang="en-US" sz="1300" b="0" i="0" kern="1200" dirty="0">
                          <a:solidFill>
                            <a:schemeClr val="dk1"/>
                          </a:solidFill>
                          <a:latin typeface="Segoe UI" panose="020B0502040204020203" pitchFamily="34" charset="0"/>
                          <a:ea typeface="+mn-ea"/>
                          <a:cs typeface="Segoe UI" panose="020B0502040204020203" pitchFamily="34" charset="0"/>
                        </a:rPr>
                      </a:br>
                      <a:endParaRPr lang="en-US" sz="1300" b="0" i="0" kern="1200" dirty="0">
                        <a:solidFill>
                          <a:schemeClr val="dk1"/>
                        </a:solidFill>
                        <a:latin typeface="Segoe UI" panose="020B0502040204020203" pitchFamily="34" charset="0"/>
                        <a:ea typeface="+mn-ea"/>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kern="1200" baseline="0" dirty="0">
                          <a:solidFill>
                            <a:schemeClr val="bg1"/>
                          </a:solidFill>
                          <a:latin typeface="Segoe UI" panose="020B0502040204020203" pitchFamily="34" charset="0"/>
                          <a:ea typeface="+mn-ea"/>
                          <a:cs typeface="Segoe UI" panose="020B0502040204020203" pitchFamily="34" charset="0"/>
                        </a:rPr>
                        <a:t>Design a solution for as many of the stated requirements as time allows. Show the solution on a flipchart.</a:t>
                      </a:r>
                    </a:p>
                    <a:p>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1"/>
                  </a:ext>
                </a:extLst>
              </a:tr>
              <a:tr h="1075756">
                <a:tc>
                  <a:txBody>
                    <a:bodyPr/>
                    <a:lstStyle/>
                    <a:p>
                      <a:r>
                        <a:rPr lang="en-US" sz="1300" b="1" i="1" dirty="0">
                          <a:latin typeface="Segoe UI" panose="020B0502040204020203" pitchFamily="34" charset="0"/>
                          <a:cs typeface="Segoe UI" panose="020B0502040204020203" pitchFamily="34" charset="0"/>
                        </a:rPr>
                        <a:t>Prepare</a:t>
                      </a:r>
                    </a:p>
                    <a:p>
                      <a:pPr marL="0" marR="0" indent="0" algn="l" defTabSz="932742" rtl="0" eaLnBrk="1" fontAlgn="auto" latinLnBrk="0" hangingPunct="1">
                        <a:lnSpc>
                          <a:spcPct val="100000"/>
                        </a:lnSpc>
                        <a:spcBef>
                          <a:spcPts val="0"/>
                        </a:spcBef>
                        <a:spcAft>
                          <a:spcPts val="0"/>
                        </a:spcAft>
                        <a:buClrTx/>
                        <a:buSzTx/>
                        <a:buFontTx/>
                        <a:buNone/>
                        <a:tabLst/>
                        <a:defRPr/>
                      </a:pPr>
                      <a:r>
                        <a:rPr lang="en-US" sz="1300" b="0" i="0" kern="1200" dirty="0">
                          <a:solidFill>
                            <a:schemeClr val="dk1"/>
                          </a:solidFill>
                          <a:latin typeface="Segoe UI" panose="020B0502040204020203" pitchFamily="34" charset="0"/>
                          <a:ea typeface="+mn-ea"/>
                          <a:cs typeface="Segoe UI" panose="020B0502040204020203" pitchFamily="34" charset="0"/>
                        </a:rPr>
                        <a:t>(15 minutes)</a:t>
                      </a:r>
                    </a:p>
                    <a:p>
                      <a:endParaRPr lang="en-US" sz="1300" b="1" i="1" dirty="0">
                        <a:latin typeface="Segoe UI" panose="020B0502040204020203" pitchFamily="34" charset="0"/>
                        <a:cs typeface="Segoe UI" panose="020B0502040204020203" pitchFamily="34" charset="0"/>
                      </a:endParaRPr>
                    </a:p>
                  </a:txBody>
                  <a:tcPr marL="67235" marR="67235" marT="33617" marB="33617"/>
                </a:tc>
                <a:tc>
                  <a:txBody>
                    <a:bodyPr/>
                    <a:lstStyle/>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any customer needs that are not addressed with the proposed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the benefits of your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Determine how you will respond to the customer’s objections.</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Prepare for a 15-minute presentation to the customer.</a:t>
                      </a:r>
                      <a:br>
                        <a:rPr lang="en-US" sz="1300" dirty="0">
                          <a:latin typeface="Segoe UI" panose="020B0502040204020203" pitchFamily="34" charset="0"/>
                          <a:cs typeface="Segoe UI" panose="020B0502040204020203" pitchFamily="34" charset="0"/>
                        </a:rPr>
                      </a:br>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2033147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3: Present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062166"/>
            <a:ext cx="10229103" cy="6170920"/>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Prepare to present a solution to the target customer in a 15-minute chalk-talk format </a:t>
            </a:r>
            <a:endParaRPr lang="en-US" sz="3600" dirty="0">
              <a:latin typeface="+mj-lt"/>
            </a:endParaRP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30 minutes (15 minutes for each team to present and receive feedback) </a:t>
            </a: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Directions</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Pair with another table</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One table is the Microsoft team and the other table is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presents their proposed solution to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asks one of the objections from the list of objections in the case study</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responds to the objection</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team gives feedback to the Microsoft team</a:t>
            </a:r>
            <a:endParaRPr lang="en-US" sz="2000" strike="sngStrike" dirty="0">
              <a:latin typeface="Segoe UI Semilight" panose="020B0402040204020203" pitchFamily="34" charset="0"/>
              <a:cs typeface="Segoe UI Semilight" panose="020B0402040204020203" pitchFamily="34" charset="0"/>
            </a:endParaRPr>
          </a:p>
          <a:p>
            <a:pPr>
              <a:lnSpc>
                <a:spcPct val="90000"/>
              </a:lnSpc>
              <a:spcAft>
                <a:spcPts val="600"/>
              </a:spcAft>
            </a:pPr>
            <a:endParaRPr lang="en-US" sz="2400" dirty="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37172619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Wrap-up</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3006977"/>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the preferred solution for the case study</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solutions designed by other teams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42399983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Preferred target audience</a:t>
            </a:r>
            <a:br>
              <a:rPr lang="en-US" dirty="0"/>
            </a:br>
            <a:endParaRPr lang="en-US" dirty="0"/>
          </a:p>
        </p:txBody>
      </p:sp>
      <p:sp>
        <p:nvSpPr>
          <p:cNvPr id="3" name="Content Placeholder 2"/>
          <p:cNvSpPr>
            <a:spLocks noGrp="1"/>
          </p:cNvSpPr>
          <p:nvPr>
            <p:ph type="body" sz="quarter" idx="10"/>
          </p:nvPr>
        </p:nvSpPr>
        <p:spPr>
          <a:xfrm>
            <a:off x="269239" y="1189177"/>
            <a:ext cx="11653523" cy="2565767"/>
          </a:xfrm>
        </p:spPr>
        <p:txBody>
          <a:bodyPr/>
          <a:lstStyle/>
          <a:p>
            <a:r>
              <a:rPr lang="en-US" sz="3600" dirty="0"/>
              <a:t>Ken Greenwald, CTO</a:t>
            </a:r>
          </a:p>
          <a:p>
            <a:r>
              <a:rPr lang="en-US" sz="3600" dirty="0"/>
              <a:t>Enterprise IT Directors</a:t>
            </a:r>
          </a:p>
          <a:p>
            <a:r>
              <a:rPr lang="en-US" sz="3600" dirty="0"/>
              <a:t>Business Unit technical leads within Enterprise IT </a:t>
            </a:r>
          </a:p>
          <a:p>
            <a:r>
              <a:rPr lang="en-US" sz="3600" dirty="0"/>
              <a:t>EA Portal Administrators</a:t>
            </a:r>
          </a:p>
        </p:txBody>
      </p:sp>
    </p:spTree>
    <p:extLst>
      <p:ext uri="{BB962C8B-B14F-4D97-AF65-F5344CB8AC3E}">
        <p14:creationId xmlns:p14="http://schemas.microsoft.com/office/powerpoint/2010/main" val="5861551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cs typeface="Segoe UI" panose="020B0502040204020203" pitchFamily="34" charset="0"/>
              </a:rPr>
              <a:t>Preferred solution - subscription organization</a:t>
            </a:r>
            <a:endParaRPr lang="en-US" sz="4400"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97505" y="1550561"/>
            <a:ext cx="5773643" cy="4731332"/>
          </a:xfrm>
        </p:spPr>
        <p:txBody>
          <a:bodyPr>
            <a:noAutofit/>
          </a:bodyPr>
          <a:lstStyle/>
          <a:p>
            <a:pPr lvl="1">
              <a:spcAft>
                <a:spcPts val="600"/>
              </a:spcAft>
            </a:pPr>
            <a:r>
              <a:rPr lang="en-US" sz="2800" dirty="0">
                <a:solidFill>
                  <a:schemeClr val="tx1"/>
                </a:solidFill>
                <a:latin typeface="+mj-lt"/>
                <a:cs typeface="Segoe UI Semilight" panose="020B0402040204020203" pitchFamily="34" charset="0"/>
              </a:rPr>
              <a:t>Enterprise IT manages all subscriptions</a:t>
            </a:r>
          </a:p>
          <a:p>
            <a:pPr lvl="1">
              <a:spcAft>
                <a:spcPts val="600"/>
              </a:spcAft>
            </a:pPr>
            <a:r>
              <a:rPr lang="en-US" sz="2800" dirty="0">
                <a:solidFill>
                  <a:schemeClr val="tx1"/>
                </a:solidFill>
                <a:latin typeface="+mj-lt"/>
                <a:cs typeface="Segoe UI Semilight" panose="020B0402040204020203" pitchFamily="34" charset="0"/>
              </a:rPr>
              <a:t>Departments associated to cost center at creation time</a:t>
            </a:r>
          </a:p>
          <a:p>
            <a:pPr lvl="1">
              <a:spcAft>
                <a:spcPts val="600"/>
              </a:spcAft>
            </a:pPr>
            <a:r>
              <a:rPr lang="en-US" sz="2800" dirty="0">
                <a:solidFill>
                  <a:schemeClr val="tx1"/>
                </a:solidFill>
                <a:latin typeface="+mj-lt"/>
                <a:cs typeface="Segoe UI Semilight" panose="020B0402040204020203" pitchFamily="34" charset="0"/>
              </a:rPr>
              <a:t>Enterprise admins would grant department admins right to view usage</a:t>
            </a:r>
          </a:p>
          <a:p>
            <a:pPr lvl="1">
              <a:spcAft>
                <a:spcPts val="600"/>
              </a:spcAft>
            </a:pPr>
            <a:r>
              <a:rPr lang="en-US" sz="2800" dirty="0">
                <a:solidFill>
                  <a:schemeClr val="tx1"/>
                </a:solidFill>
                <a:latin typeface="+mj-lt"/>
                <a:cs typeface="Segoe UI Semilight" panose="020B0402040204020203" pitchFamily="34" charset="0"/>
              </a:rPr>
              <a:t>Department admins would add account owners to create and manage subscriptions</a:t>
            </a:r>
          </a:p>
        </p:txBody>
      </p:sp>
      <p:pic>
        <p:nvPicPr>
          <p:cNvPr id="4" name="Picture 3" descr="The Subscription organization Preferred solution begins with Trey Research (Enterprise Admins (Enterprise IT)) at the top. Below that is the business unit Electronics and Cost Center (Department Admins (Enterprise IT)). Below that are three sub-units: Product Development, Marketing, and Sales and Support. Sales and Support has it's own sub-unit, Regional (US/EU/Asia).&#10;At the bottom, Business Unit Administrators (outside of Enterprise IT) are users that will manage subscriptions within the business unit, but not have full rights to replace policies and permissions." title="Subscription organization Preferred solution">
            <a:extLst>
              <a:ext uri="{FF2B5EF4-FFF2-40B4-BE49-F238E27FC236}">
                <a16:creationId xmlns:a16="http://schemas.microsoft.com/office/drawing/2014/main" id="{9664DD2B-65E9-4608-85CF-9DBF8C074A04}"/>
              </a:ext>
            </a:extLst>
          </p:cNvPr>
          <p:cNvPicPr>
            <a:picLocks noChangeAspect="1"/>
          </p:cNvPicPr>
          <p:nvPr/>
        </p:nvPicPr>
        <p:blipFill>
          <a:blip r:embed="rId3"/>
          <a:stretch>
            <a:fillRect/>
          </a:stretch>
        </p:blipFill>
        <p:spPr>
          <a:xfrm>
            <a:off x="5676138" y="1470073"/>
            <a:ext cx="6248942" cy="4694327"/>
          </a:xfrm>
          <a:prstGeom prst="rect">
            <a:avLst/>
          </a:prstGeom>
        </p:spPr>
      </p:pic>
    </p:spTree>
    <p:extLst>
      <p:ext uri="{BB962C8B-B14F-4D97-AF65-F5344CB8AC3E}">
        <p14:creationId xmlns:p14="http://schemas.microsoft.com/office/powerpoint/2010/main" val="25479850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cs typeface="Segoe UI" panose="020B0502040204020203" pitchFamily="34" charset="0"/>
              </a:rPr>
              <a:t>Preferred solution - delegating access control</a:t>
            </a:r>
            <a:endParaRPr lang="en-US" sz="4400"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174499" y="1433068"/>
            <a:ext cx="10573532" cy="4731332"/>
          </a:xfrm>
        </p:spPr>
        <p:txBody>
          <a:bodyPr>
            <a:noAutofit/>
          </a:bodyPr>
          <a:lstStyle/>
          <a:p>
            <a:r>
              <a:rPr lang="en-US" sz="3600" dirty="0">
                <a:solidFill>
                  <a:schemeClr val="tx1"/>
                </a:solidFill>
                <a:latin typeface="+mj-lt"/>
              </a:rPr>
              <a:t>Business </a:t>
            </a:r>
            <a:r>
              <a:rPr lang="en-US" sz="3600" dirty="0">
                <a:solidFill>
                  <a:schemeClr val="tx1"/>
                </a:solidFill>
              </a:rPr>
              <a:t>u</a:t>
            </a:r>
            <a:r>
              <a:rPr lang="en-US" sz="3600" dirty="0">
                <a:solidFill>
                  <a:schemeClr val="tx1"/>
                </a:solidFill>
                <a:latin typeface="+mj-lt"/>
              </a:rPr>
              <a:t>nit admins </a:t>
            </a:r>
            <a:r>
              <a:rPr lang="en-US" sz="3600" dirty="0">
                <a:solidFill>
                  <a:schemeClr val="tx1"/>
                </a:solidFill>
              </a:rPr>
              <a:t>a</a:t>
            </a:r>
            <a:r>
              <a:rPr lang="en-US" sz="3600" dirty="0">
                <a:solidFill>
                  <a:schemeClr val="tx1"/>
                </a:solidFill>
                <a:latin typeface="+mj-lt"/>
              </a:rPr>
              <a:t>ccess control</a:t>
            </a:r>
          </a:p>
          <a:p>
            <a:pPr lvl="1">
              <a:spcAft>
                <a:spcPts val="600"/>
              </a:spcAft>
            </a:pPr>
            <a:r>
              <a:rPr lang="en-US" sz="2400" dirty="0">
                <a:solidFill>
                  <a:schemeClr val="tx1"/>
                </a:solidFill>
                <a:latin typeface="Segoe UI Semilight" panose="020B0402040204020203" pitchFamily="34" charset="0"/>
                <a:cs typeface="Segoe UI Semilight" panose="020B0402040204020203" pitchFamily="34" charset="0"/>
              </a:rPr>
              <a:t>Create Azure AD group for each business unit</a:t>
            </a:r>
          </a:p>
          <a:p>
            <a:pPr lvl="1">
              <a:spcAft>
                <a:spcPts val="600"/>
              </a:spcAft>
            </a:pPr>
            <a:r>
              <a:rPr lang="en-US" sz="2400" dirty="0">
                <a:solidFill>
                  <a:schemeClr val="tx1"/>
                </a:solidFill>
                <a:latin typeface="Segoe UI Semilight" panose="020B0402040204020203" pitchFamily="34" charset="0"/>
                <a:cs typeface="Segoe UI Semilight" panose="020B0402040204020203" pitchFamily="34" charset="0"/>
              </a:rPr>
              <a:t>Add business unit admins to group</a:t>
            </a:r>
          </a:p>
          <a:p>
            <a:pPr lvl="1">
              <a:spcAft>
                <a:spcPts val="600"/>
              </a:spcAft>
            </a:pPr>
            <a:r>
              <a:rPr lang="en-US" sz="2400" dirty="0">
                <a:solidFill>
                  <a:schemeClr val="tx1"/>
                </a:solidFill>
                <a:latin typeface="Segoe UI Semilight" panose="020B0402040204020203" pitchFamily="34" charset="0"/>
                <a:cs typeface="Segoe UI Semilight" panose="020B0402040204020203" pitchFamily="34" charset="0"/>
              </a:rPr>
              <a:t>Add the Azure AD group to contributor role</a:t>
            </a:r>
          </a:p>
          <a:p>
            <a:pPr lvl="1">
              <a:spcAft>
                <a:spcPts val="600"/>
              </a:spcAft>
            </a:pPr>
            <a:r>
              <a:rPr lang="en-US" sz="2400" dirty="0">
                <a:solidFill>
                  <a:schemeClr val="tx1"/>
                </a:solidFill>
                <a:latin typeface="Segoe UI Semilight" panose="020B0402040204020203" pitchFamily="34" charset="0"/>
                <a:cs typeface="Segoe UI Semilight" panose="020B0402040204020203" pitchFamily="34" charset="0"/>
              </a:rPr>
              <a:t>Use RBAC to assign permissions with management groups for cross subscription management</a:t>
            </a:r>
          </a:p>
          <a:p>
            <a:pPr lvl="1">
              <a:spcAft>
                <a:spcPts val="600"/>
              </a:spcAft>
            </a:pPr>
            <a:r>
              <a:rPr lang="en-US" sz="2400" dirty="0">
                <a:solidFill>
                  <a:schemeClr val="tx1"/>
                </a:solidFill>
                <a:latin typeface="Segoe UI Semilight" panose="020B0402040204020203" pitchFamily="34" charset="0"/>
                <a:cs typeface="Segoe UI Semilight" panose="020B0402040204020203" pitchFamily="34" charset="0"/>
              </a:rPr>
              <a:t>Leverage ARM templates to deploy per corporate standards</a:t>
            </a:r>
          </a:p>
          <a:p>
            <a:pPr lvl="1">
              <a:spcAft>
                <a:spcPts val="600"/>
              </a:spcAft>
            </a:pPr>
            <a:r>
              <a:rPr lang="en-US" sz="2400" dirty="0">
                <a:solidFill>
                  <a:schemeClr val="tx1"/>
                </a:solidFill>
                <a:latin typeface="Segoe UI Semilight" panose="020B0402040204020203" pitchFamily="34" charset="0"/>
                <a:cs typeface="Segoe UI Semilight" panose="020B0402040204020203" pitchFamily="34" charset="0"/>
              </a:rPr>
              <a:t>Azure AD B2B collaboration to allow access from partner managed identities</a:t>
            </a:r>
          </a:p>
          <a:p>
            <a:pPr lvl="1">
              <a:spcAft>
                <a:spcPts val="600"/>
              </a:spcAft>
            </a:pPr>
            <a:endParaRPr lang="en-US" sz="2400" dirty="0">
              <a:solidFill>
                <a:schemeClr val="tx1"/>
              </a:solidFill>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27171544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cs typeface="Segoe UI" panose="020B0502040204020203" pitchFamily="34" charset="0"/>
              </a:rPr>
              <a:t>Preferred solution - elevated access</a:t>
            </a:r>
            <a:endParaRPr lang="en-US" sz="4400"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174499" y="1433068"/>
            <a:ext cx="10573532" cy="1647285"/>
          </a:xfrm>
        </p:spPr>
        <p:txBody>
          <a:bodyPr>
            <a:noAutofit/>
          </a:bodyPr>
          <a:lstStyle/>
          <a:p>
            <a:r>
              <a:rPr lang="en-US" sz="3600" dirty="0">
                <a:solidFill>
                  <a:schemeClr val="tx1"/>
                </a:solidFill>
                <a:latin typeface="+mj-lt"/>
              </a:rPr>
              <a:t>Business </a:t>
            </a:r>
            <a:r>
              <a:rPr lang="en-US" sz="3600" dirty="0">
                <a:solidFill>
                  <a:schemeClr val="tx1"/>
                </a:solidFill>
              </a:rPr>
              <a:t>u</a:t>
            </a:r>
            <a:r>
              <a:rPr lang="en-US" sz="3600" dirty="0">
                <a:solidFill>
                  <a:schemeClr val="tx1"/>
                </a:solidFill>
                <a:latin typeface="+mj-lt"/>
              </a:rPr>
              <a:t>nit admins </a:t>
            </a:r>
            <a:r>
              <a:rPr lang="en-US" sz="3600" dirty="0">
                <a:solidFill>
                  <a:schemeClr val="tx1"/>
                </a:solidFill>
              </a:rPr>
              <a:t>elevated access</a:t>
            </a:r>
            <a:endParaRPr lang="en-US" sz="3600" dirty="0">
              <a:solidFill>
                <a:schemeClr val="tx1"/>
              </a:solidFill>
              <a:latin typeface="+mj-lt"/>
            </a:endParaRPr>
          </a:p>
          <a:p>
            <a:pPr lvl="1">
              <a:spcAft>
                <a:spcPts val="600"/>
              </a:spcAft>
            </a:pPr>
            <a:r>
              <a:rPr lang="en-US" sz="2400" dirty="0">
                <a:solidFill>
                  <a:schemeClr val="tx1"/>
                </a:solidFill>
                <a:latin typeface="Segoe UI Semilight" panose="020B0402040204020203" pitchFamily="34" charset="0"/>
                <a:cs typeface="Segoe UI Semilight" panose="020B0402040204020203" pitchFamily="34" charset="0"/>
              </a:rPr>
              <a:t>Elevated access will require Enterprise IT to add the business unit admins group to the owner role</a:t>
            </a:r>
          </a:p>
        </p:txBody>
      </p:sp>
      <p:sp>
        <p:nvSpPr>
          <p:cNvPr id="4" name="Rectangle 3">
            <a:extLst>
              <a:ext uri="{FF2B5EF4-FFF2-40B4-BE49-F238E27FC236}">
                <a16:creationId xmlns:a16="http://schemas.microsoft.com/office/drawing/2014/main" id="{01414A6D-302E-45A3-BE4D-6CA0BBB4E748}"/>
              </a:ext>
            </a:extLst>
          </p:cNvPr>
          <p:cNvSpPr/>
          <p:nvPr/>
        </p:nvSpPr>
        <p:spPr>
          <a:xfrm>
            <a:off x="988684" y="3386966"/>
            <a:ext cx="9810750" cy="2463238"/>
          </a:xfrm>
          <a:prstGeom prst="rect">
            <a:avLst/>
          </a:prstGeom>
          <a:solidFill>
            <a:srgbClr val="FFFFFF">
              <a:lumMod val="95000"/>
            </a:srgbClr>
          </a:solidFill>
        </p:spPr>
        <p:txBody>
          <a:bodyPr wrap="square">
            <a:spAutoFit/>
          </a:bodyPr>
          <a:lstStyle/>
          <a:p>
            <a:pPr marL="457200" marR="0" lvl="0" indent="0" defTabSz="914400" eaLnBrk="1" fontAlgn="auto" latinLnBrk="0" hangingPunct="1">
              <a:lnSpc>
                <a:spcPct val="107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FF4500"/>
                </a:solidFill>
                <a:effectLst/>
                <a:uLnTx/>
                <a:uFillTx/>
                <a:latin typeface="Lucida Console" panose="020B0609040504020204" pitchFamily="49" charset="0"/>
                <a:ea typeface="Calibri" panose="020F0502020204030204" pitchFamily="34" charset="0"/>
                <a:cs typeface="Lucida Console" panose="020B0609040504020204" pitchFamily="49" charset="0"/>
              </a:rPr>
              <a:t>$rgName</a:t>
            </a:r>
            <a:r>
              <a:rPr kumimoji="0" lang="en-US" sz="1800" b="0" i="0" u="none" strike="noStrike" kern="0" cap="none" spc="0" normalizeH="0" baseline="0" noProof="0" dirty="0">
                <a:ln>
                  <a:noFill/>
                </a:ln>
                <a:solidFill>
                  <a:srgbClr val="505050"/>
                </a:solidFill>
                <a:effectLst/>
                <a:uLnTx/>
                <a:uFillTx/>
                <a:latin typeface="Lucida Console" panose="020B0609040504020204" pitchFamily="49" charset="0"/>
                <a:ea typeface="Calibri" panose="020F0502020204030204" pitchFamily="34" charset="0"/>
                <a:cs typeface="Lucida Console" panose="020B0609040504020204" pitchFamily="49" charset="0"/>
              </a:rPr>
              <a:t> </a:t>
            </a:r>
            <a:r>
              <a:rPr kumimoji="0" lang="en-US" sz="1800" b="0" i="0" u="none" strike="noStrike" kern="0" cap="none" spc="0" normalizeH="0" baseline="0" noProof="0" dirty="0">
                <a:ln>
                  <a:noFill/>
                </a:ln>
                <a:solidFill>
                  <a:srgbClr val="A9A9A9"/>
                </a:solidFill>
                <a:effectLst/>
                <a:uLnTx/>
                <a:uFillTx/>
                <a:latin typeface="Lucida Console" panose="020B0609040504020204" pitchFamily="49" charset="0"/>
                <a:ea typeface="Calibri" panose="020F0502020204030204" pitchFamily="34" charset="0"/>
                <a:cs typeface="Lucida Console" panose="020B0609040504020204" pitchFamily="49" charset="0"/>
              </a:rPr>
              <a:t>=</a:t>
            </a:r>
            <a:r>
              <a:rPr kumimoji="0" lang="en-US" sz="1800" b="0" i="0" u="none" strike="noStrike" kern="0" cap="none" spc="0" normalizeH="0" baseline="0" noProof="0" dirty="0">
                <a:ln>
                  <a:noFill/>
                </a:ln>
                <a:solidFill>
                  <a:srgbClr val="505050"/>
                </a:solidFill>
                <a:effectLst/>
                <a:uLnTx/>
                <a:uFillTx/>
                <a:latin typeface="Lucida Console" panose="020B0609040504020204" pitchFamily="49" charset="0"/>
                <a:ea typeface="Calibri" panose="020F0502020204030204" pitchFamily="34" charset="0"/>
                <a:cs typeface="Lucida Console" panose="020B0609040504020204" pitchFamily="49" charset="0"/>
              </a:rPr>
              <a:t> </a:t>
            </a:r>
            <a:r>
              <a:rPr kumimoji="0" lang="en-US" sz="1800" b="0" i="0" u="none" strike="noStrike" kern="0" cap="none" spc="0" normalizeH="0" baseline="0" noProof="0" dirty="0">
                <a:ln>
                  <a:noFill/>
                </a:ln>
                <a:solidFill>
                  <a:srgbClr val="8B0000"/>
                </a:solidFill>
                <a:effectLst/>
                <a:uLnTx/>
                <a:uFillTx/>
                <a:latin typeface="Lucida Console" panose="020B0609040504020204" pitchFamily="49" charset="0"/>
                <a:ea typeface="Calibri" panose="020F0502020204030204" pitchFamily="34" charset="0"/>
                <a:cs typeface="Lucida Console" panose="020B0609040504020204" pitchFamily="49" charset="0"/>
              </a:rPr>
              <a:t>"BUProjectName"</a:t>
            </a:r>
            <a:r>
              <a:rPr kumimoji="0" lang="en-US" sz="1800" b="0" i="0" u="none" strike="noStrike" kern="0" cap="none" spc="0" normalizeH="0" baseline="0" noProof="0" dirty="0">
                <a:ln>
                  <a:noFill/>
                </a:ln>
                <a:solidFill>
                  <a:srgbClr val="505050"/>
                </a:solidFill>
                <a:effectLst/>
                <a:uLnTx/>
                <a:uFillTx/>
                <a:latin typeface="Lucida Console" panose="020B0609040504020204" pitchFamily="49" charset="0"/>
                <a:ea typeface="Calibri" panose="020F0502020204030204" pitchFamily="34" charset="0"/>
                <a:cs typeface="Lucida Console" panose="020B0609040504020204" pitchFamily="49" charset="0"/>
              </a:rPr>
              <a:t> </a:t>
            </a:r>
            <a:endParaRPr kumimoji="0" lang="en-US" sz="2000" b="0" i="0" u="none" strike="noStrike" kern="0" cap="none" spc="0" normalizeH="0" baseline="0" noProof="0" dirty="0">
              <a:ln>
                <a:noFill/>
              </a:ln>
              <a:solidFill>
                <a:srgbClr val="505050"/>
              </a:solidFill>
              <a:effectLst/>
              <a:uLnTx/>
              <a:uFillTx/>
              <a:latin typeface="Segoe UI" panose="020B0502040204020203" pitchFamily="34" charset="0"/>
              <a:ea typeface="Calibri" panose="020F0502020204030204" pitchFamily="34" charset="0"/>
              <a:cs typeface="Times New Roman" panose="02020603050405020304" pitchFamily="18" charset="0"/>
            </a:endParaRPr>
          </a:p>
          <a:p>
            <a:pPr marL="457200" marR="0" lvl="0" indent="0" defTabSz="914400" eaLnBrk="1" fontAlgn="auto" latinLnBrk="0" hangingPunct="1">
              <a:lnSpc>
                <a:spcPct val="107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FF4500"/>
                </a:solidFill>
                <a:effectLst/>
                <a:uLnTx/>
                <a:uFillTx/>
                <a:latin typeface="Lucida Console" panose="020B0609040504020204" pitchFamily="49" charset="0"/>
                <a:ea typeface="Calibri" panose="020F0502020204030204" pitchFamily="34" charset="0"/>
                <a:cs typeface="Lucida Console" panose="020B0609040504020204" pitchFamily="49" charset="0"/>
              </a:rPr>
              <a:t>$region</a:t>
            </a:r>
            <a:r>
              <a:rPr kumimoji="0" lang="en-US" sz="1800" b="0" i="0" u="none" strike="noStrike" kern="0" cap="none" spc="0" normalizeH="0" baseline="0" noProof="0" dirty="0">
                <a:ln>
                  <a:noFill/>
                </a:ln>
                <a:solidFill>
                  <a:srgbClr val="505050"/>
                </a:solidFill>
                <a:effectLst/>
                <a:uLnTx/>
                <a:uFillTx/>
                <a:latin typeface="Lucida Console" panose="020B0609040504020204" pitchFamily="49" charset="0"/>
                <a:ea typeface="Calibri" panose="020F0502020204030204" pitchFamily="34" charset="0"/>
                <a:cs typeface="Lucida Console" panose="020B0609040504020204" pitchFamily="49" charset="0"/>
              </a:rPr>
              <a:t> </a:t>
            </a:r>
            <a:r>
              <a:rPr kumimoji="0" lang="en-US" sz="1800" b="0" i="0" u="none" strike="noStrike" kern="0" cap="none" spc="0" normalizeH="0" baseline="0" noProof="0" dirty="0">
                <a:ln>
                  <a:noFill/>
                </a:ln>
                <a:solidFill>
                  <a:srgbClr val="A9A9A9"/>
                </a:solidFill>
                <a:effectLst/>
                <a:uLnTx/>
                <a:uFillTx/>
                <a:latin typeface="Lucida Console" panose="020B0609040504020204" pitchFamily="49" charset="0"/>
                <a:ea typeface="Calibri" panose="020F0502020204030204" pitchFamily="34" charset="0"/>
                <a:cs typeface="Lucida Console" panose="020B0609040504020204" pitchFamily="49" charset="0"/>
              </a:rPr>
              <a:t>=</a:t>
            </a:r>
            <a:r>
              <a:rPr kumimoji="0" lang="en-US" sz="1800" b="0" i="0" u="none" strike="noStrike" kern="0" cap="none" spc="0" normalizeH="0" baseline="0" noProof="0" dirty="0">
                <a:ln>
                  <a:noFill/>
                </a:ln>
                <a:solidFill>
                  <a:srgbClr val="505050"/>
                </a:solidFill>
                <a:effectLst/>
                <a:uLnTx/>
                <a:uFillTx/>
                <a:latin typeface="Lucida Console" panose="020B0609040504020204" pitchFamily="49" charset="0"/>
                <a:ea typeface="Calibri" panose="020F0502020204030204" pitchFamily="34" charset="0"/>
                <a:cs typeface="Lucida Console" panose="020B0609040504020204" pitchFamily="49" charset="0"/>
              </a:rPr>
              <a:t> </a:t>
            </a:r>
            <a:r>
              <a:rPr kumimoji="0" lang="en-US" sz="1800" b="0" i="0" u="none" strike="noStrike" kern="0" cap="none" spc="0" normalizeH="0" baseline="0" noProof="0" dirty="0">
                <a:ln>
                  <a:noFill/>
                </a:ln>
                <a:solidFill>
                  <a:srgbClr val="8B0000"/>
                </a:solidFill>
                <a:effectLst/>
                <a:uLnTx/>
                <a:uFillTx/>
                <a:latin typeface="Lucida Console" panose="020B0609040504020204" pitchFamily="49" charset="0"/>
                <a:ea typeface="Calibri" panose="020F0502020204030204" pitchFamily="34" charset="0"/>
                <a:cs typeface="Lucida Console" panose="020B0609040504020204" pitchFamily="49" charset="0"/>
              </a:rPr>
              <a:t>"West US"</a:t>
            </a:r>
            <a:endParaRPr kumimoji="0" lang="en-US" sz="2000" b="0" i="0" u="none" strike="noStrike" kern="0" cap="none" spc="0" normalizeH="0" baseline="0" noProof="0" dirty="0">
              <a:ln>
                <a:noFill/>
              </a:ln>
              <a:solidFill>
                <a:srgbClr val="505050"/>
              </a:solidFill>
              <a:effectLst/>
              <a:uLnTx/>
              <a:uFillTx/>
              <a:latin typeface="Segoe UI" panose="020B0502040204020203" pitchFamily="34" charset="0"/>
              <a:ea typeface="Calibri" panose="020F0502020204030204" pitchFamily="34" charset="0"/>
              <a:cs typeface="Times New Roman" panose="02020603050405020304" pitchFamily="18" charset="0"/>
            </a:endParaRPr>
          </a:p>
          <a:p>
            <a:pPr marL="457200" marR="0" lvl="0" indent="0" defTabSz="914400" eaLnBrk="1" fontAlgn="auto" latinLnBrk="0" hangingPunct="1">
              <a:lnSpc>
                <a:spcPct val="107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FF4500"/>
                </a:solidFill>
                <a:effectLst/>
                <a:uLnTx/>
                <a:uFillTx/>
                <a:latin typeface="Lucida Console" panose="020B0609040504020204" pitchFamily="49" charset="0"/>
                <a:ea typeface="Calibri" panose="020F0502020204030204" pitchFamily="34" charset="0"/>
                <a:cs typeface="Lucida Console" panose="020B0609040504020204" pitchFamily="49" charset="0"/>
              </a:rPr>
              <a:t>$userToAdd</a:t>
            </a:r>
            <a:r>
              <a:rPr kumimoji="0" lang="en-US" sz="1800" b="0" i="0" u="none" strike="noStrike" kern="0" cap="none" spc="0" normalizeH="0" baseline="0" noProof="0" dirty="0">
                <a:ln>
                  <a:noFill/>
                </a:ln>
                <a:solidFill>
                  <a:srgbClr val="505050"/>
                </a:solidFill>
                <a:effectLst/>
                <a:uLnTx/>
                <a:uFillTx/>
                <a:latin typeface="Lucida Console" panose="020B0609040504020204" pitchFamily="49" charset="0"/>
                <a:ea typeface="Calibri" panose="020F0502020204030204" pitchFamily="34" charset="0"/>
                <a:cs typeface="Lucida Console" panose="020B0609040504020204" pitchFamily="49" charset="0"/>
              </a:rPr>
              <a:t> </a:t>
            </a:r>
            <a:r>
              <a:rPr kumimoji="0" lang="en-US" sz="1800" b="0" i="0" u="none" strike="noStrike" kern="0" cap="none" spc="0" normalizeH="0" baseline="0" noProof="0" dirty="0">
                <a:ln>
                  <a:noFill/>
                </a:ln>
                <a:solidFill>
                  <a:srgbClr val="A9A9A9"/>
                </a:solidFill>
                <a:effectLst/>
                <a:uLnTx/>
                <a:uFillTx/>
                <a:latin typeface="Lucida Console" panose="020B0609040504020204" pitchFamily="49" charset="0"/>
                <a:ea typeface="Calibri" panose="020F0502020204030204" pitchFamily="34" charset="0"/>
                <a:cs typeface="Lucida Console" panose="020B0609040504020204" pitchFamily="49" charset="0"/>
              </a:rPr>
              <a:t>=</a:t>
            </a:r>
            <a:r>
              <a:rPr kumimoji="0" lang="en-US" sz="1800" b="0" i="0" u="none" strike="noStrike" kern="0" cap="none" spc="0" normalizeH="0" baseline="0" noProof="0" dirty="0">
                <a:ln>
                  <a:noFill/>
                </a:ln>
                <a:solidFill>
                  <a:srgbClr val="505050"/>
                </a:solidFill>
                <a:effectLst/>
                <a:uLnTx/>
                <a:uFillTx/>
                <a:latin typeface="Lucida Console" panose="020B0609040504020204" pitchFamily="49" charset="0"/>
                <a:ea typeface="Calibri" panose="020F0502020204030204" pitchFamily="34" charset="0"/>
                <a:cs typeface="Lucida Console" panose="020B0609040504020204" pitchFamily="49" charset="0"/>
              </a:rPr>
              <a:t> </a:t>
            </a:r>
            <a:r>
              <a:rPr kumimoji="0" lang="en-US" sz="1800" b="0" i="0" u="none" strike="noStrike" kern="0" cap="none" spc="0" normalizeH="0" baseline="0" noProof="0" dirty="0">
                <a:ln>
                  <a:noFill/>
                </a:ln>
                <a:solidFill>
                  <a:srgbClr val="8B0000"/>
                </a:solidFill>
                <a:effectLst/>
                <a:uLnTx/>
                <a:uFillTx/>
                <a:latin typeface="Lucida Console" panose="020B0609040504020204" pitchFamily="49" charset="0"/>
                <a:ea typeface="Calibri" panose="020F0502020204030204" pitchFamily="34" charset="0"/>
                <a:cs typeface="Lucida Console" panose="020B0609040504020204" pitchFamily="49" charset="0"/>
              </a:rPr>
              <a:t>"[user from AD]"</a:t>
            </a:r>
            <a:endParaRPr kumimoji="0" lang="en-US" sz="2000" b="0" i="0" u="none" strike="noStrike" kern="0" cap="none" spc="0" normalizeH="0" baseline="0" noProof="0" dirty="0">
              <a:ln>
                <a:noFill/>
              </a:ln>
              <a:solidFill>
                <a:srgbClr val="505050"/>
              </a:solidFill>
              <a:effectLst/>
              <a:uLnTx/>
              <a:uFillTx/>
              <a:latin typeface="Segoe UI" panose="020B0502040204020203" pitchFamily="34" charset="0"/>
              <a:ea typeface="Calibri" panose="020F0502020204030204" pitchFamily="34" charset="0"/>
              <a:cs typeface="Times New Roman" panose="02020603050405020304" pitchFamily="18" charset="0"/>
            </a:endParaRPr>
          </a:p>
          <a:p>
            <a:pPr marL="457200" marR="0" lvl="0" indent="0" defTabSz="914400" eaLnBrk="1" fontAlgn="auto" latinLnBrk="0" hangingPunct="1">
              <a:lnSpc>
                <a:spcPct val="107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FF4500"/>
                </a:solidFill>
                <a:effectLst/>
                <a:uLnTx/>
                <a:uFillTx/>
                <a:latin typeface="Lucida Console" panose="020B0609040504020204" pitchFamily="49" charset="0"/>
                <a:ea typeface="Calibri" panose="020F0502020204030204" pitchFamily="34" charset="0"/>
                <a:cs typeface="Lucida Console" panose="020B0609040504020204" pitchFamily="49" charset="0"/>
              </a:rPr>
              <a:t>$rg</a:t>
            </a:r>
            <a:r>
              <a:rPr kumimoji="0" lang="en-US" sz="1800" b="0" i="0" u="none" strike="noStrike" kern="0" cap="none" spc="0" normalizeH="0" baseline="0" noProof="0" dirty="0">
                <a:ln>
                  <a:noFill/>
                </a:ln>
                <a:solidFill>
                  <a:srgbClr val="505050"/>
                </a:solidFill>
                <a:effectLst/>
                <a:uLnTx/>
                <a:uFillTx/>
                <a:latin typeface="Lucida Console" panose="020B0609040504020204" pitchFamily="49" charset="0"/>
                <a:ea typeface="Calibri" panose="020F0502020204030204" pitchFamily="34" charset="0"/>
                <a:cs typeface="Lucida Console" panose="020B0609040504020204" pitchFamily="49" charset="0"/>
              </a:rPr>
              <a:t> </a:t>
            </a:r>
            <a:r>
              <a:rPr kumimoji="0" lang="en-US" sz="1800" b="0" i="0" u="none" strike="noStrike" kern="0" cap="none" spc="0" normalizeH="0" baseline="0" noProof="0" dirty="0">
                <a:ln>
                  <a:noFill/>
                </a:ln>
                <a:solidFill>
                  <a:srgbClr val="A9A9A9"/>
                </a:solidFill>
                <a:effectLst/>
                <a:uLnTx/>
                <a:uFillTx/>
                <a:latin typeface="Lucida Console" panose="020B0609040504020204" pitchFamily="49" charset="0"/>
                <a:ea typeface="Calibri" panose="020F0502020204030204" pitchFamily="34" charset="0"/>
                <a:cs typeface="Lucida Console" panose="020B0609040504020204" pitchFamily="49" charset="0"/>
              </a:rPr>
              <a:t>=</a:t>
            </a:r>
            <a:r>
              <a:rPr kumimoji="0" lang="en-US" sz="1800" b="0" i="0" u="none" strike="noStrike" kern="0" cap="none" spc="0" normalizeH="0" baseline="0" noProof="0" dirty="0">
                <a:ln>
                  <a:noFill/>
                </a:ln>
                <a:solidFill>
                  <a:srgbClr val="505050"/>
                </a:solidFill>
                <a:effectLst/>
                <a:uLnTx/>
                <a:uFillTx/>
                <a:latin typeface="Lucida Console" panose="020B0609040504020204" pitchFamily="49" charset="0"/>
                <a:ea typeface="Calibri" panose="020F0502020204030204" pitchFamily="34" charset="0"/>
                <a:cs typeface="Lucida Console" panose="020B0609040504020204" pitchFamily="49" charset="0"/>
              </a:rPr>
              <a:t> </a:t>
            </a:r>
            <a:r>
              <a:rPr kumimoji="0" lang="en-US" sz="1800" b="0" i="0" u="none" strike="noStrike" kern="0" cap="none" spc="0" normalizeH="0" baseline="0" noProof="0" dirty="0">
                <a:ln>
                  <a:noFill/>
                </a:ln>
                <a:solidFill>
                  <a:srgbClr val="0000FF"/>
                </a:solidFill>
                <a:effectLst/>
                <a:uLnTx/>
                <a:uFillTx/>
                <a:latin typeface="Lucida Console" panose="020B0609040504020204" pitchFamily="49" charset="0"/>
                <a:ea typeface="Calibri" panose="020F0502020204030204" pitchFamily="34" charset="0"/>
                <a:cs typeface="Lucida Console" panose="020B0609040504020204" pitchFamily="49" charset="0"/>
              </a:rPr>
              <a:t>New-AzureRmResourceGroup</a:t>
            </a:r>
            <a:r>
              <a:rPr kumimoji="0" lang="en-US" sz="1800" b="0" i="0" u="none" strike="noStrike" kern="0" cap="none" spc="0" normalizeH="0" baseline="0" noProof="0" dirty="0">
                <a:ln>
                  <a:noFill/>
                </a:ln>
                <a:solidFill>
                  <a:srgbClr val="505050"/>
                </a:solidFill>
                <a:effectLst/>
                <a:uLnTx/>
                <a:uFillTx/>
                <a:latin typeface="Lucida Console" panose="020B0609040504020204" pitchFamily="49" charset="0"/>
                <a:ea typeface="Calibri" panose="020F0502020204030204" pitchFamily="34" charset="0"/>
                <a:cs typeface="Lucida Console" panose="020B0609040504020204" pitchFamily="49" charset="0"/>
              </a:rPr>
              <a:t> </a:t>
            </a:r>
            <a:r>
              <a:rPr kumimoji="0" lang="en-US" sz="1800" b="0" i="0" u="none" strike="noStrike" kern="0" cap="none" spc="0" normalizeH="0" baseline="0" noProof="0" dirty="0">
                <a:ln>
                  <a:noFill/>
                </a:ln>
                <a:solidFill>
                  <a:srgbClr val="000080"/>
                </a:solidFill>
                <a:effectLst/>
                <a:uLnTx/>
                <a:uFillTx/>
                <a:latin typeface="Lucida Console" panose="020B0609040504020204" pitchFamily="49" charset="0"/>
                <a:ea typeface="Calibri" panose="020F0502020204030204" pitchFamily="34" charset="0"/>
                <a:cs typeface="Lucida Console" panose="020B0609040504020204" pitchFamily="49" charset="0"/>
              </a:rPr>
              <a:t>-Name</a:t>
            </a:r>
            <a:r>
              <a:rPr kumimoji="0" lang="en-US" sz="1800" b="0" i="0" u="none" strike="noStrike" kern="0" cap="none" spc="0" normalizeH="0" baseline="0" noProof="0" dirty="0">
                <a:ln>
                  <a:noFill/>
                </a:ln>
                <a:solidFill>
                  <a:srgbClr val="505050"/>
                </a:solidFill>
                <a:effectLst/>
                <a:uLnTx/>
                <a:uFillTx/>
                <a:latin typeface="Lucida Console" panose="020B0609040504020204" pitchFamily="49" charset="0"/>
                <a:ea typeface="Calibri" panose="020F0502020204030204" pitchFamily="34" charset="0"/>
                <a:cs typeface="Lucida Console" panose="020B0609040504020204" pitchFamily="49" charset="0"/>
              </a:rPr>
              <a:t> </a:t>
            </a:r>
            <a:r>
              <a:rPr kumimoji="0" lang="en-US" sz="1800" b="0" i="0" u="none" strike="noStrike" kern="0" cap="none" spc="0" normalizeH="0" baseline="0" noProof="0" dirty="0">
                <a:ln>
                  <a:noFill/>
                </a:ln>
                <a:solidFill>
                  <a:srgbClr val="FF4500"/>
                </a:solidFill>
                <a:effectLst/>
                <a:uLnTx/>
                <a:uFillTx/>
                <a:latin typeface="Lucida Console" panose="020B0609040504020204" pitchFamily="49" charset="0"/>
                <a:ea typeface="Calibri" panose="020F0502020204030204" pitchFamily="34" charset="0"/>
                <a:cs typeface="Lucida Console" panose="020B0609040504020204" pitchFamily="49" charset="0"/>
              </a:rPr>
              <a:t>$rgName</a:t>
            </a:r>
            <a:r>
              <a:rPr kumimoji="0" lang="en-US" sz="1800" b="0" i="0" u="none" strike="noStrike" kern="0" cap="none" spc="0" normalizeH="0" baseline="0" noProof="0" dirty="0">
                <a:ln>
                  <a:noFill/>
                </a:ln>
                <a:solidFill>
                  <a:srgbClr val="505050"/>
                </a:solidFill>
                <a:effectLst/>
                <a:uLnTx/>
                <a:uFillTx/>
                <a:latin typeface="Lucida Console" panose="020B0609040504020204" pitchFamily="49" charset="0"/>
                <a:ea typeface="Calibri" panose="020F0502020204030204" pitchFamily="34" charset="0"/>
                <a:cs typeface="Lucida Console" panose="020B0609040504020204" pitchFamily="49" charset="0"/>
              </a:rPr>
              <a:t> </a:t>
            </a:r>
            <a:r>
              <a:rPr kumimoji="0" lang="en-US" sz="1800" b="0" i="0" u="none" strike="noStrike" kern="0" cap="none" spc="0" normalizeH="0" baseline="0" noProof="0" dirty="0">
                <a:ln>
                  <a:noFill/>
                </a:ln>
                <a:solidFill>
                  <a:srgbClr val="000080"/>
                </a:solidFill>
                <a:effectLst/>
                <a:uLnTx/>
                <a:uFillTx/>
                <a:latin typeface="Lucida Console" panose="020B0609040504020204" pitchFamily="49" charset="0"/>
                <a:ea typeface="Calibri" panose="020F0502020204030204" pitchFamily="34" charset="0"/>
                <a:cs typeface="Lucida Console" panose="020B0609040504020204" pitchFamily="49" charset="0"/>
              </a:rPr>
              <a:t>-Location</a:t>
            </a:r>
            <a:r>
              <a:rPr kumimoji="0" lang="en-US" sz="1800" b="0" i="0" u="none" strike="noStrike" kern="0" cap="none" spc="0" normalizeH="0" baseline="0" noProof="0" dirty="0">
                <a:ln>
                  <a:noFill/>
                </a:ln>
                <a:solidFill>
                  <a:srgbClr val="505050"/>
                </a:solidFill>
                <a:effectLst/>
                <a:uLnTx/>
                <a:uFillTx/>
                <a:latin typeface="Lucida Console" panose="020B0609040504020204" pitchFamily="49" charset="0"/>
                <a:ea typeface="Calibri" panose="020F0502020204030204" pitchFamily="34" charset="0"/>
                <a:cs typeface="Lucida Console" panose="020B0609040504020204" pitchFamily="49" charset="0"/>
              </a:rPr>
              <a:t> </a:t>
            </a:r>
            <a:r>
              <a:rPr kumimoji="0" lang="en-US" sz="1800" b="0" i="0" u="none" strike="noStrike" kern="0" cap="none" spc="0" normalizeH="0" baseline="0" noProof="0" dirty="0">
                <a:ln>
                  <a:noFill/>
                </a:ln>
                <a:solidFill>
                  <a:srgbClr val="FF4500"/>
                </a:solidFill>
                <a:effectLst/>
                <a:uLnTx/>
                <a:uFillTx/>
                <a:latin typeface="Lucida Console" panose="020B0609040504020204" pitchFamily="49" charset="0"/>
                <a:ea typeface="Calibri" panose="020F0502020204030204" pitchFamily="34" charset="0"/>
                <a:cs typeface="Lucida Console" panose="020B0609040504020204" pitchFamily="49" charset="0"/>
              </a:rPr>
              <a:t>$region</a:t>
            </a:r>
            <a:r>
              <a:rPr kumimoji="0" lang="en-US" sz="1800" b="0" i="0" u="none" strike="noStrike" kern="0" cap="none" spc="0" normalizeH="0" baseline="0" noProof="0" dirty="0">
                <a:ln>
                  <a:noFill/>
                </a:ln>
                <a:solidFill>
                  <a:srgbClr val="505050"/>
                </a:solidFill>
                <a:effectLst/>
                <a:uLnTx/>
                <a:uFillTx/>
                <a:latin typeface="Lucida Console" panose="020B0609040504020204" pitchFamily="49" charset="0"/>
                <a:ea typeface="Calibri" panose="020F0502020204030204" pitchFamily="34" charset="0"/>
                <a:cs typeface="Lucida Console" panose="020B0609040504020204" pitchFamily="49" charset="0"/>
              </a:rPr>
              <a:t> </a:t>
            </a:r>
            <a:endParaRPr kumimoji="0" lang="en-US" sz="2000" b="0" i="0" u="none" strike="noStrike" kern="0" cap="none" spc="0" normalizeH="0" baseline="0" noProof="0" dirty="0">
              <a:ln>
                <a:noFill/>
              </a:ln>
              <a:solidFill>
                <a:srgbClr val="505050"/>
              </a:solidFill>
              <a:effectLst/>
              <a:uLnTx/>
              <a:uFillTx/>
              <a:latin typeface="Segoe UI" panose="020B0502040204020203" pitchFamily="34" charset="0"/>
              <a:ea typeface="Calibri" panose="020F0502020204030204" pitchFamily="34" charset="0"/>
              <a:cs typeface="Times New Roman" panose="02020603050405020304" pitchFamily="18" charset="0"/>
            </a:endParaRPr>
          </a:p>
          <a:p>
            <a:pPr marL="457200" marR="0" lvl="0" indent="0" defTabSz="914400" eaLnBrk="1" fontAlgn="auto" latinLnBrk="0" hangingPunct="1">
              <a:lnSpc>
                <a:spcPct val="107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505050"/>
                </a:solidFill>
                <a:effectLst/>
                <a:uLnTx/>
                <a:uFillTx/>
                <a:latin typeface="Lucida Console" panose="020B0609040504020204" pitchFamily="49" charset="0"/>
                <a:ea typeface="Calibri" panose="020F0502020204030204" pitchFamily="34" charset="0"/>
                <a:cs typeface="Lucida Console" panose="020B0609040504020204" pitchFamily="49" charset="0"/>
              </a:rPr>
              <a:t> </a:t>
            </a:r>
            <a:endParaRPr kumimoji="0" lang="en-US" sz="2000" b="0" i="0" u="none" strike="noStrike" kern="0" cap="none" spc="0" normalizeH="0" baseline="0" noProof="0" dirty="0">
              <a:ln>
                <a:noFill/>
              </a:ln>
              <a:solidFill>
                <a:srgbClr val="505050"/>
              </a:solidFill>
              <a:effectLst/>
              <a:uLnTx/>
              <a:uFillTx/>
              <a:latin typeface="Segoe UI" panose="020B0502040204020203" pitchFamily="34" charset="0"/>
              <a:ea typeface="Calibri" panose="020F0502020204030204" pitchFamily="34" charset="0"/>
              <a:cs typeface="Times New Roman" panose="02020603050405020304" pitchFamily="18" charset="0"/>
            </a:endParaRPr>
          </a:p>
          <a:p>
            <a:pPr marL="457200" marR="0" lvl="0" indent="0" defTabSz="914400" eaLnBrk="1" fontAlgn="auto" latinLnBrk="0" hangingPunct="1">
              <a:lnSpc>
                <a:spcPct val="107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FF"/>
                </a:solidFill>
                <a:effectLst/>
                <a:uLnTx/>
                <a:uFillTx/>
                <a:latin typeface="Lucida Console" panose="020B0609040504020204" pitchFamily="49" charset="0"/>
                <a:ea typeface="Calibri" panose="020F0502020204030204" pitchFamily="34" charset="0"/>
                <a:cs typeface="Lucida Console" panose="020B0609040504020204" pitchFamily="49" charset="0"/>
              </a:rPr>
              <a:t>New-AzureRmRoleAssignment</a:t>
            </a:r>
            <a:r>
              <a:rPr kumimoji="0" lang="en-US" sz="1800" b="0" i="0" u="none" strike="noStrike" kern="0" cap="none" spc="0" normalizeH="0" baseline="0" noProof="0" dirty="0">
                <a:ln>
                  <a:noFill/>
                </a:ln>
                <a:solidFill>
                  <a:srgbClr val="505050"/>
                </a:solidFill>
                <a:effectLst/>
                <a:uLnTx/>
                <a:uFillTx/>
                <a:latin typeface="Lucida Console" panose="020B0609040504020204" pitchFamily="49" charset="0"/>
                <a:ea typeface="Calibri" panose="020F0502020204030204" pitchFamily="34" charset="0"/>
                <a:cs typeface="Lucida Console" panose="020B0609040504020204" pitchFamily="49" charset="0"/>
              </a:rPr>
              <a:t> </a:t>
            </a:r>
            <a:r>
              <a:rPr kumimoji="0" lang="en-US" sz="1800" b="0" i="0" u="none" strike="noStrike" kern="0" cap="none" spc="0" normalizeH="0" baseline="0" noProof="0" dirty="0">
                <a:ln>
                  <a:noFill/>
                </a:ln>
                <a:solidFill>
                  <a:srgbClr val="000080"/>
                </a:solidFill>
                <a:effectLst/>
                <a:uLnTx/>
                <a:uFillTx/>
                <a:latin typeface="Lucida Console" panose="020B0609040504020204" pitchFamily="49" charset="0"/>
                <a:ea typeface="Calibri" panose="020F0502020204030204" pitchFamily="34" charset="0"/>
                <a:cs typeface="Lucida Console" panose="020B0609040504020204" pitchFamily="49" charset="0"/>
              </a:rPr>
              <a:t>-ResourceGroupName</a:t>
            </a:r>
            <a:r>
              <a:rPr kumimoji="0" lang="en-US" sz="1800" b="0" i="0" u="none" strike="noStrike" kern="0" cap="none" spc="0" normalizeH="0" baseline="0" noProof="0" dirty="0">
                <a:ln>
                  <a:noFill/>
                </a:ln>
                <a:solidFill>
                  <a:srgbClr val="505050"/>
                </a:solidFill>
                <a:effectLst/>
                <a:uLnTx/>
                <a:uFillTx/>
                <a:latin typeface="Lucida Console" panose="020B0609040504020204" pitchFamily="49" charset="0"/>
                <a:ea typeface="Calibri" panose="020F0502020204030204" pitchFamily="34" charset="0"/>
                <a:cs typeface="Lucida Console" panose="020B0609040504020204" pitchFamily="49" charset="0"/>
              </a:rPr>
              <a:t> </a:t>
            </a:r>
            <a:r>
              <a:rPr kumimoji="0" lang="en-US" sz="1800" b="0" i="0" u="none" strike="noStrike" kern="0" cap="none" spc="0" normalizeH="0" baseline="0" noProof="0" dirty="0">
                <a:ln>
                  <a:noFill/>
                </a:ln>
                <a:solidFill>
                  <a:srgbClr val="FF4500"/>
                </a:solidFill>
                <a:effectLst/>
                <a:uLnTx/>
                <a:uFillTx/>
                <a:latin typeface="Lucida Console" panose="020B0609040504020204" pitchFamily="49" charset="0"/>
                <a:ea typeface="Calibri" panose="020F0502020204030204" pitchFamily="34" charset="0"/>
                <a:cs typeface="Lucida Console" panose="020B0609040504020204" pitchFamily="49" charset="0"/>
              </a:rPr>
              <a:t>$resourceGroup</a:t>
            </a:r>
            <a:r>
              <a:rPr kumimoji="0" lang="en-US" sz="1800" b="0" i="0" u="none" strike="noStrike" kern="0" cap="none" spc="0" normalizeH="0" baseline="0" noProof="0" dirty="0">
                <a:ln>
                  <a:noFill/>
                </a:ln>
                <a:solidFill>
                  <a:srgbClr val="505050"/>
                </a:solidFill>
                <a:effectLst/>
                <a:uLnTx/>
                <a:uFillTx/>
                <a:latin typeface="Lucida Console" panose="020B0609040504020204" pitchFamily="49" charset="0"/>
                <a:ea typeface="Calibri" panose="020F0502020204030204" pitchFamily="34" charset="0"/>
                <a:cs typeface="Lucida Console" panose="020B0609040504020204" pitchFamily="49" charset="0"/>
              </a:rPr>
              <a:t> `</a:t>
            </a:r>
            <a:endParaRPr kumimoji="0" lang="en-US" sz="2000" b="0" i="0" u="none" strike="noStrike" kern="0" cap="none" spc="0" normalizeH="0" baseline="0" noProof="0" dirty="0">
              <a:ln>
                <a:noFill/>
              </a:ln>
              <a:solidFill>
                <a:srgbClr val="505050"/>
              </a:solidFill>
              <a:effectLst/>
              <a:uLnTx/>
              <a:uFillTx/>
              <a:latin typeface="Segoe UI" panose="020B0502040204020203" pitchFamily="34" charset="0"/>
              <a:ea typeface="Calibri" panose="020F0502020204030204" pitchFamily="34" charset="0"/>
              <a:cs typeface="Times New Roman" panose="02020603050405020304" pitchFamily="18" charset="0"/>
            </a:endParaRPr>
          </a:p>
          <a:p>
            <a:pPr marL="457200" marR="0" lvl="0" indent="0" defTabSz="914400" eaLnBrk="1" fontAlgn="auto" latinLnBrk="0" hangingPunct="1">
              <a:lnSpc>
                <a:spcPct val="107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505050"/>
                </a:solidFill>
                <a:effectLst/>
                <a:uLnTx/>
                <a:uFillTx/>
                <a:latin typeface="Lucida Console" panose="020B0609040504020204" pitchFamily="49" charset="0"/>
                <a:ea typeface="Calibri" panose="020F0502020204030204" pitchFamily="34" charset="0"/>
                <a:cs typeface="Lucida Console" panose="020B0609040504020204" pitchFamily="49" charset="0"/>
              </a:rPr>
              <a:t>                          </a:t>
            </a:r>
            <a:r>
              <a:rPr kumimoji="0" lang="en-US" sz="1800" b="0" i="0" u="none" strike="noStrike" kern="0" cap="none" spc="0" normalizeH="0" baseline="0" noProof="0" dirty="0">
                <a:ln>
                  <a:noFill/>
                </a:ln>
                <a:solidFill>
                  <a:srgbClr val="000080"/>
                </a:solidFill>
                <a:effectLst/>
                <a:uLnTx/>
                <a:uFillTx/>
                <a:latin typeface="Lucida Console" panose="020B0609040504020204" pitchFamily="49" charset="0"/>
                <a:ea typeface="Calibri" panose="020F0502020204030204" pitchFamily="34" charset="0"/>
                <a:cs typeface="Lucida Console" panose="020B0609040504020204" pitchFamily="49" charset="0"/>
              </a:rPr>
              <a:t>-RoleDefinitionName</a:t>
            </a:r>
            <a:r>
              <a:rPr kumimoji="0" lang="en-US" sz="1800" b="0" i="0" u="none" strike="noStrike" kern="0" cap="none" spc="0" normalizeH="0" baseline="0" noProof="0" dirty="0">
                <a:ln>
                  <a:noFill/>
                </a:ln>
                <a:solidFill>
                  <a:srgbClr val="505050"/>
                </a:solidFill>
                <a:effectLst/>
                <a:uLnTx/>
                <a:uFillTx/>
                <a:latin typeface="Lucida Console" panose="020B0609040504020204" pitchFamily="49" charset="0"/>
                <a:ea typeface="Calibri" panose="020F0502020204030204" pitchFamily="34" charset="0"/>
                <a:cs typeface="Lucida Console" panose="020B0609040504020204" pitchFamily="49" charset="0"/>
              </a:rPr>
              <a:t> </a:t>
            </a:r>
            <a:r>
              <a:rPr kumimoji="0" lang="en-US" sz="1800" b="0" i="0" u="none" strike="noStrike" kern="0" cap="none" spc="0" normalizeH="0" baseline="0" noProof="0" dirty="0">
                <a:ln>
                  <a:noFill/>
                </a:ln>
                <a:solidFill>
                  <a:srgbClr val="8B0000"/>
                </a:solidFill>
                <a:effectLst/>
                <a:uLnTx/>
                <a:uFillTx/>
                <a:latin typeface="Lucida Console" panose="020B0609040504020204" pitchFamily="49" charset="0"/>
                <a:ea typeface="Calibri" panose="020F0502020204030204" pitchFamily="34" charset="0"/>
                <a:cs typeface="Lucida Console" panose="020B0609040504020204" pitchFamily="49" charset="0"/>
              </a:rPr>
              <a:t>"Owner"</a:t>
            </a:r>
            <a:r>
              <a:rPr kumimoji="0" lang="en-US" sz="1800" b="0" i="0" u="none" strike="noStrike" kern="0" cap="none" spc="0" normalizeH="0" baseline="0" noProof="0" dirty="0">
                <a:ln>
                  <a:noFill/>
                </a:ln>
                <a:solidFill>
                  <a:srgbClr val="505050"/>
                </a:solidFill>
                <a:effectLst/>
                <a:uLnTx/>
                <a:uFillTx/>
                <a:latin typeface="Lucida Console" panose="020B0609040504020204" pitchFamily="49" charset="0"/>
                <a:ea typeface="Calibri" panose="020F0502020204030204" pitchFamily="34" charset="0"/>
                <a:cs typeface="Lucida Console" panose="020B0609040504020204" pitchFamily="49" charset="0"/>
              </a:rPr>
              <a:t> `</a:t>
            </a:r>
            <a:endParaRPr kumimoji="0" lang="en-US" sz="2000" b="0" i="0" u="none" strike="noStrike" kern="0" cap="none" spc="0" normalizeH="0" baseline="0" noProof="0" dirty="0">
              <a:ln>
                <a:noFill/>
              </a:ln>
              <a:solidFill>
                <a:srgbClr val="505050"/>
              </a:solidFill>
              <a:effectLst/>
              <a:uLnTx/>
              <a:uFillTx/>
              <a:latin typeface="Segoe UI" panose="020B0502040204020203" pitchFamily="34" charset="0"/>
              <a:ea typeface="Calibri" panose="020F0502020204030204" pitchFamily="34" charset="0"/>
              <a:cs typeface="Times New Roman" panose="02020603050405020304" pitchFamily="18" charset="0"/>
            </a:endParaRPr>
          </a:p>
          <a:p>
            <a:pPr marL="457200" marR="0" lvl="0" indent="0" defTabSz="914400" eaLnBrk="1" fontAlgn="auto" latinLnBrk="0" hangingPunct="1">
              <a:lnSpc>
                <a:spcPct val="107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505050"/>
                </a:solidFill>
                <a:effectLst/>
                <a:uLnTx/>
                <a:uFillTx/>
                <a:latin typeface="Lucida Console" panose="020B0609040504020204" pitchFamily="49" charset="0"/>
                <a:ea typeface="Calibri" panose="020F0502020204030204" pitchFamily="34" charset="0"/>
                <a:cs typeface="Lucida Console" panose="020B0609040504020204" pitchFamily="49" charset="0"/>
              </a:rPr>
              <a:t>                          </a:t>
            </a:r>
            <a:r>
              <a:rPr kumimoji="0" lang="en-US" sz="1800" b="0" i="0" u="none" strike="noStrike" kern="0" cap="none" spc="0" normalizeH="0" baseline="0" noProof="0" dirty="0">
                <a:ln>
                  <a:noFill/>
                </a:ln>
                <a:solidFill>
                  <a:srgbClr val="000080"/>
                </a:solidFill>
                <a:effectLst/>
                <a:uLnTx/>
                <a:uFillTx/>
                <a:latin typeface="Lucida Console" panose="020B0609040504020204" pitchFamily="49" charset="0"/>
                <a:ea typeface="Calibri" panose="020F0502020204030204" pitchFamily="34" charset="0"/>
                <a:cs typeface="Lucida Console" panose="020B0609040504020204" pitchFamily="49" charset="0"/>
              </a:rPr>
              <a:t>-SignInName</a:t>
            </a:r>
            <a:r>
              <a:rPr kumimoji="0" lang="en-US" sz="1800" b="0" i="0" u="none" strike="noStrike" kern="0" cap="none" spc="0" normalizeH="0" baseline="0" noProof="0" dirty="0">
                <a:ln>
                  <a:noFill/>
                </a:ln>
                <a:solidFill>
                  <a:srgbClr val="505050"/>
                </a:solidFill>
                <a:effectLst/>
                <a:uLnTx/>
                <a:uFillTx/>
                <a:latin typeface="Lucida Console" panose="020B0609040504020204" pitchFamily="49" charset="0"/>
                <a:ea typeface="Calibri" panose="020F0502020204030204" pitchFamily="34" charset="0"/>
                <a:cs typeface="Lucida Console" panose="020B0609040504020204" pitchFamily="49" charset="0"/>
              </a:rPr>
              <a:t> </a:t>
            </a:r>
            <a:r>
              <a:rPr kumimoji="0" lang="en-US" sz="1800" b="0" i="0" u="none" strike="noStrike" kern="0" cap="none" spc="0" normalizeH="0" baseline="0" noProof="0" dirty="0">
                <a:ln>
                  <a:noFill/>
                </a:ln>
                <a:solidFill>
                  <a:srgbClr val="FF4500"/>
                </a:solidFill>
                <a:effectLst/>
                <a:uLnTx/>
                <a:uFillTx/>
                <a:latin typeface="Lucida Console" panose="020B0609040504020204" pitchFamily="49" charset="0"/>
                <a:ea typeface="Calibri" panose="020F0502020204030204" pitchFamily="34" charset="0"/>
                <a:cs typeface="Lucida Console" panose="020B0609040504020204" pitchFamily="49" charset="0"/>
              </a:rPr>
              <a:t>$userToAdd </a:t>
            </a:r>
            <a:endParaRPr kumimoji="0" lang="en-US" sz="2000" b="0" i="0" u="none" strike="noStrike" kern="0" cap="none" spc="0" normalizeH="0" baseline="0" noProof="0" dirty="0">
              <a:ln>
                <a:noFill/>
              </a:ln>
              <a:solidFill>
                <a:srgbClr val="505050"/>
              </a:solidFill>
              <a:effectLst/>
              <a:uLnTx/>
              <a:uFillTx/>
              <a:latin typeface="Segoe UI" panose="020B0502040204020203"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010674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cs typeface="Segoe UI" panose="020B0502040204020203" pitchFamily="34" charset="0"/>
              </a:rPr>
              <a:t>Preferred solution - tracking usage</a:t>
            </a:r>
            <a:endParaRPr lang="en-US" sz="4400"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44051" y="1882791"/>
            <a:ext cx="6216084" cy="4354726"/>
          </a:xfrm>
        </p:spPr>
        <p:txBody>
          <a:bodyPr>
            <a:noAutofit/>
          </a:bodyPr>
          <a:lstStyle/>
          <a:p>
            <a:r>
              <a:rPr lang="en-US" sz="3600" dirty="0">
                <a:solidFill>
                  <a:schemeClr val="tx1"/>
                </a:solidFill>
                <a:latin typeface="+mj-lt"/>
              </a:rPr>
              <a:t>Enforcing tags to track usage</a:t>
            </a:r>
          </a:p>
          <a:p>
            <a:pPr lvl="1">
              <a:spcAft>
                <a:spcPts val="600"/>
              </a:spcAft>
            </a:pPr>
            <a:r>
              <a:rPr lang="en-US" sz="2400" dirty="0">
                <a:solidFill>
                  <a:schemeClr val="tx1"/>
                </a:solidFill>
                <a:latin typeface="Segoe UI Semilight" panose="020B0402040204020203" pitchFamily="34" charset="0"/>
                <a:cs typeface="Segoe UI Semilight" panose="020B0402040204020203" pitchFamily="34" charset="0"/>
              </a:rPr>
              <a:t>Create one resource group per environment</a:t>
            </a:r>
          </a:p>
          <a:p>
            <a:pPr lvl="1">
              <a:spcAft>
                <a:spcPts val="600"/>
              </a:spcAft>
            </a:pPr>
            <a:r>
              <a:rPr lang="en-US" sz="2400" dirty="0">
                <a:solidFill>
                  <a:schemeClr val="tx1"/>
                </a:solidFill>
                <a:latin typeface="Segoe UI Semilight" panose="020B0402040204020203" pitchFamily="34" charset="0"/>
                <a:cs typeface="Segoe UI Semilight" panose="020B0402040204020203" pitchFamily="34" charset="0"/>
              </a:rPr>
              <a:t>Assign policy requiring tags upon creation</a:t>
            </a:r>
          </a:p>
          <a:p>
            <a:pPr lvl="2">
              <a:spcAft>
                <a:spcPts val="600"/>
              </a:spcAft>
            </a:pPr>
            <a:r>
              <a:rPr lang="en-US" sz="2000" dirty="0">
                <a:solidFill>
                  <a:schemeClr val="tx1"/>
                </a:solidFill>
                <a:latin typeface="Segoe UI Semilight" panose="020B0402040204020203" pitchFamily="34" charset="0"/>
                <a:cs typeface="Segoe UI Semilight" panose="020B0402040204020203" pitchFamily="34" charset="0"/>
              </a:rPr>
              <a:t>Tag name: environment</a:t>
            </a:r>
          </a:p>
          <a:p>
            <a:pPr lvl="2">
              <a:spcAft>
                <a:spcPts val="600"/>
              </a:spcAft>
            </a:pPr>
            <a:r>
              <a:rPr lang="en-US" sz="2000" dirty="0">
                <a:solidFill>
                  <a:schemeClr val="tx1"/>
                </a:solidFill>
                <a:latin typeface="Segoe UI Semilight" panose="020B0402040204020203" pitchFamily="34" charset="0"/>
                <a:cs typeface="Segoe UI Semilight" panose="020B0402040204020203" pitchFamily="34" charset="0"/>
              </a:rPr>
              <a:t>Values: development, test, production, infrastructure, support services, etc.</a:t>
            </a:r>
          </a:p>
        </p:txBody>
      </p:sp>
      <p:pic>
        <p:nvPicPr>
          <p:cNvPr id="5" name="Picture 4" descr="In the Add assignment blade, under Policy, Enforce tag and its value is selected and circled." title="Add assignment blade.">
            <a:extLst>
              <a:ext uri="{FF2B5EF4-FFF2-40B4-BE49-F238E27FC236}">
                <a16:creationId xmlns:a16="http://schemas.microsoft.com/office/drawing/2014/main" id="{9E142F80-1DD7-4849-B19C-8C61AC325A39}"/>
              </a:ext>
            </a:extLst>
          </p:cNvPr>
          <p:cNvPicPr>
            <a:picLocks noChangeAspect="1"/>
          </p:cNvPicPr>
          <p:nvPr/>
        </p:nvPicPr>
        <p:blipFill>
          <a:blip r:embed="rId3"/>
          <a:stretch>
            <a:fillRect/>
          </a:stretch>
        </p:blipFill>
        <p:spPr>
          <a:xfrm>
            <a:off x="6260135" y="1891554"/>
            <a:ext cx="5444200" cy="3779848"/>
          </a:xfrm>
          <a:prstGeom prst="rect">
            <a:avLst/>
          </a:prstGeom>
        </p:spPr>
      </p:pic>
    </p:spTree>
    <p:extLst>
      <p:ext uri="{BB962C8B-B14F-4D97-AF65-F5344CB8AC3E}">
        <p14:creationId xmlns:p14="http://schemas.microsoft.com/office/powerpoint/2010/main" val="29930213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cs typeface="Segoe UI" panose="020B0502040204020203" pitchFamily="34" charset="0"/>
              </a:rPr>
              <a:t>Preferred solution - tracking usage</a:t>
            </a:r>
            <a:endParaRPr lang="en-US" sz="4400"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44051" y="1702682"/>
            <a:ext cx="5628654" cy="4354726"/>
          </a:xfrm>
        </p:spPr>
        <p:txBody>
          <a:bodyPr>
            <a:noAutofit/>
          </a:bodyPr>
          <a:lstStyle/>
          <a:p>
            <a:r>
              <a:rPr lang="en-US" sz="3600" dirty="0">
                <a:solidFill>
                  <a:schemeClr val="tx1"/>
                </a:solidFill>
                <a:latin typeface="+mj-lt"/>
              </a:rPr>
              <a:t>Cost management</a:t>
            </a:r>
          </a:p>
          <a:p>
            <a:pPr lvl="1">
              <a:spcAft>
                <a:spcPts val="600"/>
              </a:spcAft>
            </a:pPr>
            <a:r>
              <a:rPr lang="en-US" sz="2400" dirty="0">
                <a:solidFill>
                  <a:schemeClr val="tx1"/>
                </a:solidFill>
                <a:latin typeface="Segoe UI Semilight" panose="020B0402040204020203" pitchFamily="34" charset="0"/>
                <a:cs typeface="Segoe UI Semilight" panose="020B0402040204020203" pitchFamily="34" charset="0"/>
              </a:rPr>
              <a:t>Register for Azure Cost Management by Cloudyn</a:t>
            </a:r>
          </a:p>
          <a:p>
            <a:pPr lvl="1">
              <a:spcAft>
                <a:spcPts val="600"/>
              </a:spcAft>
            </a:pPr>
            <a:r>
              <a:rPr lang="en-US" sz="2400" dirty="0">
                <a:solidFill>
                  <a:schemeClr val="tx1"/>
                </a:solidFill>
                <a:latin typeface="Segoe UI Semilight" panose="020B0402040204020203" pitchFamily="34" charset="0"/>
                <a:cs typeface="Segoe UI Semilight" panose="020B0402040204020203" pitchFamily="34" charset="0"/>
              </a:rPr>
              <a:t>Create hierarchy of cost entities in Cloudyn</a:t>
            </a:r>
          </a:p>
          <a:p>
            <a:pPr lvl="2">
              <a:spcAft>
                <a:spcPts val="600"/>
              </a:spcAft>
            </a:pPr>
            <a:r>
              <a:rPr lang="en-US" sz="2000" dirty="0">
                <a:solidFill>
                  <a:schemeClr val="tx1"/>
                </a:solidFill>
                <a:latin typeface="Segoe UI Semilight" panose="020B0402040204020203" pitchFamily="34" charset="0"/>
                <a:cs typeface="Segoe UI Semilight" panose="020B0402040204020203" pitchFamily="34" charset="0"/>
              </a:rPr>
              <a:t>Choose appropriate access levels for each subscription in your EA</a:t>
            </a:r>
          </a:p>
          <a:p>
            <a:pPr lvl="2">
              <a:spcAft>
                <a:spcPts val="600"/>
              </a:spcAft>
            </a:pPr>
            <a:r>
              <a:rPr lang="en-US" sz="2000" dirty="0">
                <a:solidFill>
                  <a:schemeClr val="tx1"/>
                </a:solidFill>
                <a:latin typeface="Segoe UI Semilight" panose="020B0402040204020203" pitchFamily="34" charset="0"/>
                <a:cs typeface="Segoe UI Semilight" panose="020B0402040204020203" pitchFamily="34" charset="0"/>
              </a:rPr>
              <a:t>Assign each subscription to a cost entity</a:t>
            </a:r>
          </a:p>
          <a:p>
            <a:pPr lvl="1">
              <a:spcAft>
                <a:spcPts val="600"/>
              </a:spcAft>
            </a:pPr>
            <a:r>
              <a:rPr lang="en-US" sz="2392" dirty="0">
                <a:solidFill>
                  <a:schemeClr val="tx1"/>
                </a:solidFill>
                <a:latin typeface="Segoe UI Semilight" panose="020B0402040204020203" pitchFamily="34" charset="0"/>
                <a:cs typeface="Segoe UI Semilight" panose="020B0402040204020203" pitchFamily="34" charset="0"/>
              </a:rPr>
              <a:t>Create users for business units and the finance department</a:t>
            </a:r>
          </a:p>
        </p:txBody>
      </p:sp>
      <p:pic>
        <p:nvPicPr>
          <p:cNvPr id="6" name="Picture 5" descr="The Actual Cost Over Time stacked bar graph displays bar graphs of cost by service, resource type, sub type, operations, and date time. " title="Actual Cost Over Time stacked bar graph">
            <a:extLst>
              <a:ext uri="{FF2B5EF4-FFF2-40B4-BE49-F238E27FC236}">
                <a16:creationId xmlns:a16="http://schemas.microsoft.com/office/drawing/2014/main" id="{CECC88FB-07A7-4CBF-A157-CE703C34CE9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14268" y="1720934"/>
            <a:ext cx="5982007" cy="4318222"/>
          </a:xfrm>
          <a:prstGeom prst="rect">
            <a:avLst/>
          </a:prstGeom>
        </p:spPr>
      </p:pic>
    </p:spTree>
    <p:extLst>
      <p:ext uri="{BB962C8B-B14F-4D97-AF65-F5344CB8AC3E}">
        <p14:creationId xmlns:p14="http://schemas.microsoft.com/office/powerpoint/2010/main" val="22183708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1: Review the customer case study</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2597634"/>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Analyze your customer needs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20712892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240" y="289511"/>
            <a:ext cx="11655840" cy="899665"/>
          </a:xfrm>
        </p:spPr>
        <p:txBody>
          <a:bodyPr>
            <a:normAutofit fontScale="90000"/>
          </a:bodyPr>
          <a:lstStyle/>
          <a:p>
            <a:r>
              <a:rPr lang="en-US" sz="4400" dirty="0">
                <a:solidFill>
                  <a:schemeClr val="tx1"/>
                </a:solidFill>
                <a:cs typeface="Segoe UI" panose="020B0502040204020203" pitchFamily="34" charset="0"/>
              </a:rPr>
              <a:t>Preferred solution - restricting supported </a:t>
            </a:r>
            <a:r>
              <a:rPr lang="en-US" sz="4400" dirty="0">
                <a:solidFill>
                  <a:schemeClr val="tx1"/>
                </a:solidFill>
              </a:rPr>
              <a:t>s</a:t>
            </a:r>
            <a:r>
              <a:rPr lang="en-US" sz="4400" dirty="0">
                <a:solidFill>
                  <a:schemeClr val="tx1"/>
                </a:solidFill>
                <a:cs typeface="Segoe UI" panose="020B0502040204020203" pitchFamily="34" charset="0"/>
              </a:rPr>
              <a:t>ervices and regions</a:t>
            </a:r>
            <a:endParaRPr lang="en-US" sz="4400"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11666" y="1637068"/>
            <a:ext cx="5401482" cy="3713977"/>
          </a:xfrm>
        </p:spPr>
        <p:txBody>
          <a:bodyPr>
            <a:noAutofit/>
          </a:bodyPr>
          <a:lstStyle/>
          <a:p>
            <a:r>
              <a:rPr lang="en-US" sz="3600" dirty="0">
                <a:solidFill>
                  <a:schemeClr val="tx1"/>
                </a:solidFill>
                <a:latin typeface="+mj-lt"/>
              </a:rPr>
              <a:t>Built-in policies</a:t>
            </a:r>
          </a:p>
          <a:p>
            <a:pPr lvl="1">
              <a:spcAft>
                <a:spcPts val="600"/>
              </a:spcAft>
            </a:pPr>
            <a:r>
              <a:rPr lang="en-US" sz="2400" dirty="0">
                <a:solidFill>
                  <a:schemeClr val="tx1"/>
                </a:solidFill>
                <a:latin typeface="Segoe UI Semilight" panose="020B0402040204020203" pitchFamily="34" charset="0"/>
                <a:cs typeface="Segoe UI Semilight" panose="020B0402040204020203" pitchFamily="34" charset="0"/>
              </a:rPr>
              <a:t>Allowed resource types</a:t>
            </a:r>
          </a:p>
          <a:p>
            <a:pPr lvl="2">
              <a:spcAft>
                <a:spcPts val="600"/>
              </a:spcAft>
            </a:pPr>
            <a:r>
              <a:rPr lang="en-US" sz="2008" dirty="0">
                <a:solidFill>
                  <a:schemeClr val="tx1"/>
                </a:solidFill>
                <a:latin typeface="Segoe UI Semilight" panose="020B0402040204020203" pitchFamily="34" charset="0"/>
                <a:cs typeface="Segoe UI Semilight" panose="020B0402040204020203" pitchFamily="34" charset="0"/>
              </a:rPr>
              <a:t>Limit access to supported services with ARM policies</a:t>
            </a:r>
          </a:p>
          <a:p>
            <a:pPr lvl="1">
              <a:spcAft>
                <a:spcPts val="600"/>
              </a:spcAft>
            </a:pPr>
            <a:r>
              <a:rPr lang="en-US" sz="2400" dirty="0">
                <a:solidFill>
                  <a:schemeClr val="tx1"/>
                </a:solidFill>
                <a:latin typeface="Segoe UI Semilight" panose="020B0402040204020203" pitchFamily="34" charset="0"/>
                <a:cs typeface="Segoe UI Semilight" panose="020B0402040204020203" pitchFamily="34" charset="0"/>
              </a:rPr>
              <a:t>Allowed locations</a:t>
            </a:r>
          </a:p>
          <a:p>
            <a:pPr lvl="2">
              <a:spcAft>
                <a:spcPts val="600"/>
              </a:spcAft>
            </a:pPr>
            <a:r>
              <a:rPr lang="en-US" sz="2008" dirty="0">
                <a:solidFill>
                  <a:schemeClr val="tx1"/>
                </a:solidFill>
                <a:latin typeface="Segoe UI Semilight" panose="020B0402040204020203" pitchFamily="34" charset="0"/>
                <a:cs typeface="Segoe UI Semilight" panose="020B0402040204020203" pitchFamily="34" charset="0"/>
              </a:rPr>
              <a:t>Limit access to specific regions</a:t>
            </a:r>
          </a:p>
        </p:txBody>
      </p:sp>
      <p:pic>
        <p:nvPicPr>
          <p:cNvPr id="5" name="Picture 4" descr="Two callouts point to two fields in the Edit assignment blade. The first callout says to click the Allowed resource types field to select allowed resources. The second callout says that the Scope field shows each subscription." title="Edit assignment blade">
            <a:extLst>
              <a:ext uri="{FF2B5EF4-FFF2-40B4-BE49-F238E27FC236}">
                <a16:creationId xmlns:a16="http://schemas.microsoft.com/office/drawing/2014/main" id="{0F111A29-3E74-448A-BB5A-A5337BE2CC28}"/>
              </a:ext>
            </a:extLst>
          </p:cNvPr>
          <p:cNvPicPr/>
          <p:nvPr/>
        </p:nvPicPr>
        <p:blipFill>
          <a:blip r:embed="rId3"/>
          <a:stretch>
            <a:fillRect/>
          </a:stretch>
        </p:blipFill>
        <p:spPr>
          <a:xfrm>
            <a:off x="5534626" y="1929909"/>
            <a:ext cx="4672965" cy="4293870"/>
          </a:xfrm>
          <a:prstGeom prst="rect">
            <a:avLst/>
          </a:prstGeom>
        </p:spPr>
      </p:pic>
      <p:pic>
        <p:nvPicPr>
          <p:cNvPr id="6" name="Picture 5" descr="Azure Portal blade showing an example of how to assign the 'Allowed Locations' policy. The policy description is &quot;Restrict Azure resources to the list of Azure regions permitted by Enterprise IT&quot;. 6 regions have been selected." title="Assign Policy Blade">
            <a:extLst>
              <a:ext uri="{FF2B5EF4-FFF2-40B4-BE49-F238E27FC236}">
                <a16:creationId xmlns:a16="http://schemas.microsoft.com/office/drawing/2014/main" id="{F2035652-1F47-4E73-891E-8A023FEC3BA4}"/>
              </a:ext>
            </a:extLst>
          </p:cNvPr>
          <p:cNvPicPr/>
          <p:nvPr/>
        </p:nvPicPr>
        <p:blipFill>
          <a:blip r:embed="rId4"/>
          <a:stretch>
            <a:fillRect/>
          </a:stretch>
        </p:blipFill>
        <p:spPr>
          <a:xfrm>
            <a:off x="8663586" y="1284350"/>
            <a:ext cx="3050439" cy="4934865"/>
          </a:xfrm>
          <a:prstGeom prst="rect">
            <a:avLst/>
          </a:prstGeom>
          <a:ln w="12700">
            <a:solidFill>
              <a:schemeClr val="tx1">
                <a:lumMod val="50000"/>
              </a:schemeClr>
            </a:solidFill>
          </a:ln>
        </p:spPr>
      </p:pic>
    </p:spTree>
    <p:extLst>
      <p:ext uri="{BB962C8B-B14F-4D97-AF65-F5344CB8AC3E}">
        <p14:creationId xmlns:p14="http://schemas.microsoft.com/office/powerpoint/2010/main" val="30704199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rPr>
              <a:t>Preferred solution - E</a:t>
            </a:r>
            <a:r>
              <a:rPr lang="en-US" sz="4400" dirty="0">
                <a:solidFill>
                  <a:schemeClr val="tx1"/>
                </a:solidFill>
                <a:cs typeface="Segoe UI" panose="020B0502040204020203" pitchFamily="34" charset="0"/>
              </a:rPr>
              <a:t>xpressRoute</a:t>
            </a:r>
            <a:endParaRPr lang="en-US" sz="4400"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0" y="1474380"/>
            <a:ext cx="10582693" cy="3713977"/>
          </a:xfrm>
        </p:spPr>
        <p:txBody>
          <a:bodyPr>
            <a:noAutofit/>
          </a:bodyPr>
          <a:lstStyle/>
          <a:p>
            <a:r>
              <a:rPr lang="en-US" sz="3600" dirty="0">
                <a:solidFill>
                  <a:schemeClr val="tx1"/>
                </a:solidFill>
                <a:latin typeface="+mj-lt"/>
              </a:rPr>
              <a:t>Built-in policy</a:t>
            </a:r>
          </a:p>
          <a:p>
            <a:pPr lvl="1"/>
            <a:r>
              <a:rPr lang="en-US" sz="2400" dirty="0">
                <a:solidFill>
                  <a:schemeClr val="tx1"/>
                </a:solidFill>
              </a:rPr>
              <a:t>Not allowed resource types</a:t>
            </a:r>
          </a:p>
        </p:txBody>
      </p:sp>
      <p:pic>
        <p:nvPicPr>
          <p:cNvPr id="4" name="Picture 3" descr="Azure portal snippet showing an overview of the 'Not allowed resource types' policy definition. It is a built-in policy, description reads &quot;This policy enables you to specify the resource types that your organization cannot deploy.&quot;" title="Not Allowed Resource Types">
            <a:extLst>
              <a:ext uri="{FF2B5EF4-FFF2-40B4-BE49-F238E27FC236}">
                <a16:creationId xmlns:a16="http://schemas.microsoft.com/office/drawing/2014/main" id="{E41EE89B-25F7-4009-826D-670FF2176120}"/>
              </a:ext>
            </a:extLst>
          </p:cNvPr>
          <p:cNvPicPr>
            <a:picLocks noChangeAspect="1"/>
          </p:cNvPicPr>
          <p:nvPr/>
        </p:nvPicPr>
        <p:blipFill>
          <a:blip r:embed="rId3"/>
          <a:stretch>
            <a:fillRect/>
          </a:stretch>
        </p:blipFill>
        <p:spPr>
          <a:xfrm>
            <a:off x="1278652" y="3496662"/>
            <a:ext cx="9634695" cy="1503158"/>
          </a:xfrm>
          <a:prstGeom prst="rect">
            <a:avLst/>
          </a:prstGeom>
        </p:spPr>
      </p:pic>
    </p:spTree>
    <p:extLst>
      <p:ext uri="{BB962C8B-B14F-4D97-AF65-F5344CB8AC3E}">
        <p14:creationId xmlns:p14="http://schemas.microsoft.com/office/powerpoint/2010/main" val="16533942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EFDE943-D2E1-429B-96DE-BF4386714FC0}"/>
              </a:ext>
            </a:extLst>
          </p:cNvPr>
          <p:cNvSpPr>
            <a:spLocks noGrp="1"/>
          </p:cNvSpPr>
          <p:nvPr>
            <p:ph type="title"/>
          </p:nvPr>
        </p:nvSpPr>
        <p:spPr/>
        <p:txBody>
          <a:bodyPr/>
          <a:lstStyle/>
          <a:p>
            <a:r>
              <a:rPr lang="en-US" sz="4400" dirty="0"/>
              <a:t>Preferred solution - enforcing naming convention</a:t>
            </a:r>
          </a:p>
        </p:txBody>
      </p:sp>
      <p:sp>
        <p:nvSpPr>
          <p:cNvPr id="2" name="Text Placeholder 1">
            <a:extLst>
              <a:ext uri="{FF2B5EF4-FFF2-40B4-BE49-F238E27FC236}">
                <a16:creationId xmlns:a16="http://schemas.microsoft.com/office/drawing/2014/main" id="{31B2BAA8-6C79-4C15-AF09-6C0A7D86FE69}"/>
              </a:ext>
            </a:extLst>
          </p:cNvPr>
          <p:cNvSpPr>
            <a:spLocks noGrp="1"/>
          </p:cNvSpPr>
          <p:nvPr>
            <p:ph type="body" sz="quarter" idx="10"/>
          </p:nvPr>
        </p:nvSpPr>
        <p:spPr>
          <a:xfrm>
            <a:off x="269240" y="1189177"/>
            <a:ext cx="5586554" cy="5144422"/>
          </a:xfrm>
        </p:spPr>
        <p:txBody>
          <a:bodyPr/>
          <a:lstStyle/>
          <a:p>
            <a:endParaRPr lang="en-US" dirty="0"/>
          </a:p>
          <a:p>
            <a:r>
              <a:rPr lang="en-US" dirty="0"/>
              <a:t>Create policies using the name field by resource type </a:t>
            </a:r>
          </a:p>
          <a:p>
            <a:pPr lvl="1"/>
            <a:endParaRPr lang="en-US" dirty="0"/>
          </a:p>
          <a:p>
            <a:r>
              <a:rPr lang="en-US" dirty="0"/>
              <a:t>Assign via a policy initiative</a:t>
            </a:r>
          </a:p>
          <a:p>
            <a:pPr lvl="1"/>
            <a:r>
              <a:rPr lang="en-US" dirty="0"/>
              <a:t>Grouping policies per resource type</a:t>
            </a:r>
          </a:p>
          <a:p>
            <a:endParaRPr lang="en-US" dirty="0"/>
          </a:p>
        </p:txBody>
      </p:sp>
      <p:pic>
        <p:nvPicPr>
          <p:cNvPr id="4" name="Picture 3" descr="Image of JSON file showing a simple Azure Policy definition. The policy definition checks if the resource type is a virtual machine, and if so checks if the name matches against the '*-vm' pattern. If so, the effect is to deny the resource deployment." title="Naming convention policy definition JSON">
            <a:extLst>
              <a:ext uri="{FF2B5EF4-FFF2-40B4-BE49-F238E27FC236}">
                <a16:creationId xmlns:a16="http://schemas.microsoft.com/office/drawing/2014/main" id="{89A8B74C-007B-4905-9C8A-6DC4B0968EC9}"/>
              </a:ext>
            </a:extLst>
          </p:cNvPr>
          <p:cNvPicPr>
            <a:picLocks noChangeAspect="1"/>
          </p:cNvPicPr>
          <p:nvPr/>
        </p:nvPicPr>
        <p:blipFill>
          <a:blip r:embed="rId3"/>
          <a:stretch>
            <a:fillRect/>
          </a:stretch>
        </p:blipFill>
        <p:spPr>
          <a:xfrm>
            <a:off x="6730090" y="1964089"/>
            <a:ext cx="4624421" cy="3810028"/>
          </a:xfrm>
          <a:prstGeom prst="rect">
            <a:avLst/>
          </a:prstGeom>
        </p:spPr>
      </p:pic>
    </p:spTree>
    <p:extLst>
      <p:ext uri="{BB962C8B-B14F-4D97-AF65-F5344CB8AC3E}">
        <p14:creationId xmlns:p14="http://schemas.microsoft.com/office/powerpoint/2010/main" val="1305907238"/>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8B03E2C-E482-4B27-A39F-1E1FAEFA80EA}"/>
              </a:ext>
            </a:extLst>
          </p:cNvPr>
          <p:cNvSpPr>
            <a:spLocks noGrp="1"/>
          </p:cNvSpPr>
          <p:nvPr>
            <p:ph type="title"/>
          </p:nvPr>
        </p:nvSpPr>
        <p:spPr/>
        <p:txBody>
          <a:bodyPr/>
          <a:lstStyle/>
          <a:p>
            <a:r>
              <a:rPr lang="en-US" sz="4400" dirty="0"/>
              <a:t>Preferred solution - minimize subscription management overhead</a:t>
            </a:r>
          </a:p>
        </p:txBody>
      </p:sp>
      <p:sp>
        <p:nvSpPr>
          <p:cNvPr id="2" name="Text Placeholder 1">
            <a:extLst>
              <a:ext uri="{FF2B5EF4-FFF2-40B4-BE49-F238E27FC236}">
                <a16:creationId xmlns:a16="http://schemas.microsoft.com/office/drawing/2014/main" id="{3B940911-7D45-43B9-B1CE-8E520286217B}"/>
              </a:ext>
            </a:extLst>
          </p:cNvPr>
          <p:cNvSpPr>
            <a:spLocks noGrp="1"/>
          </p:cNvSpPr>
          <p:nvPr>
            <p:ph type="body" sz="quarter" idx="10"/>
          </p:nvPr>
        </p:nvSpPr>
        <p:spPr>
          <a:xfrm>
            <a:off x="269240" y="1722577"/>
            <a:ext cx="7242664" cy="5002073"/>
          </a:xfrm>
        </p:spPr>
        <p:txBody>
          <a:bodyPr/>
          <a:lstStyle/>
          <a:p>
            <a:r>
              <a:rPr lang="en-US" sz="3600" dirty="0"/>
              <a:t>Group subscriptions into a management group</a:t>
            </a:r>
          </a:p>
          <a:p>
            <a:pPr lvl="1"/>
            <a:endParaRPr lang="en-US" sz="1400" dirty="0"/>
          </a:p>
          <a:p>
            <a:pPr>
              <a:lnSpc>
                <a:spcPct val="100000"/>
              </a:lnSpc>
            </a:pPr>
            <a:r>
              <a:rPr lang="en-US" sz="3600" dirty="0"/>
              <a:t>Apply policies at the appropriate level for inheritance</a:t>
            </a:r>
          </a:p>
          <a:p>
            <a:pPr lvl="1">
              <a:lnSpc>
                <a:spcPct val="100000"/>
              </a:lnSpc>
            </a:pPr>
            <a:r>
              <a:rPr lang="en-US" sz="2800" dirty="0"/>
              <a:t>Use Exception path for ExpressRoute policy to permit Enterprise IT usage</a:t>
            </a:r>
          </a:p>
          <a:p>
            <a:pPr lvl="1"/>
            <a:endParaRPr lang="en-US" sz="1800" dirty="0"/>
          </a:p>
          <a:p>
            <a:r>
              <a:rPr lang="en-US" sz="3600" dirty="0"/>
              <a:t>Use standard policy tier to generate compliance reports</a:t>
            </a:r>
          </a:p>
          <a:p>
            <a:pPr marL="0" indent="0">
              <a:buNone/>
            </a:pPr>
            <a:endParaRPr lang="en-US" dirty="0"/>
          </a:p>
        </p:txBody>
      </p:sp>
      <p:sp>
        <p:nvSpPr>
          <p:cNvPr id="7" name="TextBox 6">
            <a:extLst>
              <a:ext uri="{FF2B5EF4-FFF2-40B4-BE49-F238E27FC236}">
                <a16:creationId xmlns:a16="http://schemas.microsoft.com/office/drawing/2014/main" id="{4B08C16E-49A9-45C0-B23B-B7C82ECE2364}"/>
              </a:ext>
            </a:extLst>
          </p:cNvPr>
          <p:cNvSpPr txBox="1"/>
          <p:nvPr/>
        </p:nvSpPr>
        <p:spPr>
          <a:xfrm>
            <a:off x="8139111" y="2210306"/>
            <a:ext cx="2482499" cy="627864"/>
          </a:xfrm>
          <a:prstGeom prst="rect">
            <a:avLst/>
          </a:prstGeom>
          <a:solidFill>
            <a:schemeClr val="bg1">
              <a:lumMod val="20000"/>
              <a:lumOff val="80000"/>
            </a:schemeClr>
          </a:solidFill>
        </p:spPr>
        <p:txBody>
          <a:bodyPr wrap="square" lIns="182880" tIns="146304" rIns="182880" bIns="146304" rtlCol="0">
            <a:spAutoFit/>
          </a:bodyPr>
          <a:lstStyle/>
          <a:p>
            <a:pPr>
              <a:lnSpc>
                <a:spcPct val="90000"/>
              </a:lnSpc>
              <a:spcAft>
                <a:spcPts val="600"/>
              </a:spcAft>
            </a:pPr>
            <a:r>
              <a:rPr lang="en-US" sz="1200" dirty="0">
                <a:solidFill>
                  <a:schemeClr val="bg1"/>
                </a:solidFill>
              </a:rPr>
              <a:t>Management Group with policy naming C=convention</a:t>
            </a:r>
          </a:p>
        </p:txBody>
      </p:sp>
      <p:cxnSp>
        <p:nvCxnSpPr>
          <p:cNvPr id="9" name="Connector: Elbow 8">
            <a:extLst>
              <a:ext uri="{FF2B5EF4-FFF2-40B4-BE49-F238E27FC236}">
                <a16:creationId xmlns:a16="http://schemas.microsoft.com/office/drawing/2014/main" id="{47D8DDFE-18E8-4BEB-9E45-E89B51175D07}"/>
              </a:ext>
            </a:extLst>
          </p:cNvPr>
          <p:cNvCxnSpPr>
            <a:cxnSpLocks/>
            <a:stCxn id="5" idx="1"/>
            <a:endCxn id="7" idx="1"/>
          </p:cNvCxnSpPr>
          <p:nvPr/>
        </p:nvCxnSpPr>
        <p:spPr>
          <a:xfrm rot="10800000">
            <a:off x="8139112" y="2524238"/>
            <a:ext cx="90835" cy="927602"/>
          </a:xfrm>
          <a:prstGeom prst="bentConnector3">
            <a:avLst>
              <a:gd name="adj1" fmla="val 351665"/>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pic>
        <p:nvPicPr>
          <p:cNvPr id="5" name="Picture 4" title="Key icon">
            <a:extLst>
              <a:ext uri="{FF2B5EF4-FFF2-40B4-BE49-F238E27FC236}">
                <a16:creationId xmlns:a16="http://schemas.microsoft.com/office/drawing/2014/main" id="{EBEA728A-BD40-4CF1-A212-AA1D0637F1A9}"/>
              </a:ext>
            </a:extLst>
          </p:cNvPr>
          <p:cNvPicPr>
            <a:picLocks noChangeAspect="1"/>
          </p:cNvPicPr>
          <p:nvPr/>
        </p:nvPicPr>
        <p:blipFill>
          <a:blip r:embed="rId3"/>
          <a:stretch>
            <a:fillRect/>
          </a:stretch>
        </p:blipFill>
        <p:spPr>
          <a:xfrm>
            <a:off x="8229946" y="3207001"/>
            <a:ext cx="551440" cy="489678"/>
          </a:xfrm>
          <a:prstGeom prst="rect">
            <a:avLst/>
          </a:prstGeom>
        </p:spPr>
      </p:pic>
      <p:pic>
        <p:nvPicPr>
          <p:cNvPr id="10" name="Picture 9" descr="Trey research organization chart, showing  a Management Group at the top level (Trey Research), and under that Electronics cost center, which is further divided into product development, marketing, sales &amp; Support." title="Trey research organization">
            <a:extLst>
              <a:ext uri="{FF2B5EF4-FFF2-40B4-BE49-F238E27FC236}">
                <a16:creationId xmlns:a16="http://schemas.microsoft.com/office/drawing/2014/main" id="{75E8F1A6-E972-40C2-BAC4-E5AB810C6588}"/>
              </a:ext>
            </a:extLst>
          </p:cNvPr>
          <p:cNvPicPr>
            <a:picLocks noChangeAspect="1"/>
          </p:cNvPicPr>
          <p:nvPr/>
        </p:nvPicPr>
        <p:blipFill>
          <a:blip r:embed="rId4"/>
          <a:stretch>
            <a:fillRect/>
          </a:stretch>
        </p:blipFill>
        <p:spPr>
          <a:xfrm>
            <a:off x="8139111" y="3162535"/>
            <a:ext cx="2482499" cy="2374564"/>
          </a:xfrm>
          <a:prstGeom prst="rect">
            <a:avLst/>
          </a:prstGeom>
        </p:spPr>
      </p:pic>
    </p:spTree>
    <p:extLst>
      <p:ext uri="{BB962C8B-B14F-4D97-AF65-F5344CB8AC3E}">
        <p14:creationId xmlns:p14="http://schemas.microsoft.com/office/powerpoint/2010/main" val="2626238925"/>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3E03092-019C-44AA-A39C-7228004BF6D8}"/>
              </a:ext>
            </a:extLst>
          </p:cNvPr>
          <p:cNvSpPr>
            <a:spLocks noGrp="1"/>
          </p:cNvSpPr>
          <p:nvPr>
            <p:ph type="title"/>
          </p:nvPr>
        </p:nvSpPr>
        <p:spPr/>
        <p:txBody>
          <a:bodyPr/>
          <a:lstStyle/>
          <a:p>
            <a:r>
              <a:rPr lang="en-US" dirty="0"/>
              <a:t>Preferred solution - minimize wasted spend on non-prod VMs</a:t>
            </a:r>
          </a:p>
        </p:txBody>
      </p:sp>
      <p:sp>
        <p:nvSpPr>
          <p:cNvPr id="2" name="Text Placeholder 1">
            <a:extLst>
              <a:ext uri="{FF2B5EF4-FFF2-40B4-BE49-F238E27FC236}">
                <a16:creationId xmlns:a16="http://schemas.microsoft.com/office/drawing/2014/main" id="{EAD85C4F-5407-4D0B-A849-014F7C065771}"/>
              </a:ext>
            </a:extLst>
          </p:cNvPr>
          <p:cNvSpPr>
            <a:spLocks noGrp="1"/>
          </p:cNvSpPr>
          <p:nvPr>
            <p:ph type="body" sz="quarter" idx="10"/>
          </p:nvPr>
        </p:nvSpPr>
        <p:spPr>
          <a:xfrm>
            <a:off x="269240" y="1760677"/>
            <a:ext cx="7189651" cy="4853636"/>
          </a:xfrm>
        </p:spPr>
        <p:txBody>
          <a:bodyPr/>
          <a:lstStyle/>
          <a:p>
            <a:r>
              <a:rPr lang="en-US" sz="3600" dirty="0"/>
              <a:t>Azure DevTest Labs</a:t>
            </a:r>
          </a:p>
          <a:p>
            <a:endParaRPr lang="en-US" sz="1800" dirty="0"/>
          </a:p>
          <a:p>
            <a:r>
              <a:rPr lang="en-US" sz="3600" dirty="0"/>
              <a:t>Configure automatic start/stop time</a:t>
            </a:r>
          </a:p>
          <a:p>
            <a:endParaRPr lang="en-US" sz="1600" dirty="0"/>
          </a:p>
          <a:p>
            <a:r>
              <a:rPr lang="en-US" sz="3600" dirty="0"/>
              <a:t>Start/Ssop VMs during off-hours solution starts and stops </a:t>
            </a:r>
          </a:p>
          <a:p>
            <a:endParaRPr lang="en-US" sz="1600" dirty="0"/>
          </a:p>
          <a:p>
            <a:r>
              <a:rPr lang="en-US" sz="3600" dirty="0"/>
              <a:t>Azure Cost Management (by </a:t>
            </a:r>
            <a:r>
              <a:rPr lang="en-US" sz="3600" dirty="0" err="1"/>
              <a:t>Cloudyn</a:t>
            </a:r>
            <a:r>
              <a:rPr lang="en-US" sz="3600" dirty="0"/>
              <a:t>)</a:t>
            </a:r>
          </a:p>
        </p:txBody>
      </p:sp>
      <p:pic>
        <p:nvPicPr>
          <p:cNvPr id="5" name="Picture 4" descr="Test tube icon" title="Test tube icon">
            <a:extLst>
              <a:ext uri="{FF2B5EF4-FFF2-40B4-BE49-F238E27FC236}">
                <a16:creationId xmlns:a16="http://schemas.microsoft.com/office/drawing/2014/main" id="{5E334D57-010A-4D4B-95E1-081F1881BCB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90749" y="2172901"/>
            <a:ext cx="780290" cy="780290"/>
          </a:xfrm>
          <a:prstGeom prst="rect">
            <a:avLst/>
          </a:prstGeom>
        </p:spPr>
      </p:pic>
      <p:pic>
        <p:nvPicPr>
          <p:cNvPr id="9" name="Picture 8" descr="VM icon" title="VM icon">
            <a:extLst>
              <a:ext uri="{FF2B5EF4-FFF2-40B4-BE49-F238E27FC236}">
                <a16:creationId xmlns:a16="http://schemas.microsoft.com/office/drawing/2014/main" id="{24F993A1-72ED-4467-B632-C96BAEC1A0F6}"/>
              </a:ext>
            </a:extLst>
          </p:cNvPr>
          <p:cNvPicPr>
            <a:picLocks noChangeAspect="1"/>
          </p:cNvPicPr>
          <p:nvPr/>
        </p:nvPicPr>
        <p:blipFill>
          <a:blip r:embed="rId4">
            <a:clrChange>
              <a:clrFrom>
                <a:srgbClr val="0072C6"/>
              </a:clrFrom>
              <a:clrTo>
                <a:srgbClr val="0072C6">
                  <a:alpha val="0"/>
                </a:srgbClr>
              </a:clrTo>
            </a:clrChange>
          </a:blip>
          <a:stretch>
            <a:fillRect/>
          </a:stretch>
        </p:blipFill>
        <p:spPr>
          <a:xfrm>
            <a:off x="8424638" y="3242559"/>
            <a:ext cx="979753" cy="967505"/>
          </a:xfrm>
          <a:prstGeom prst="rect">
            <a:avLst/>
          </a:prstGeom>
        </p:spPr>
      </p:pic>
      <p:pic>
        <p:nvPicPr>
          <p:cNvPr id="7" name="Picture 6" descr="Stop watch icon" title="Stop watch icon">
            <a:extLst>
              <a:ext uri="{FF2B5EF4-FFF2-40B4-BE49-F238E27FC236}">
                <a16:creationId xmlns:a16="http://schemas.microsoft.com/office/drawing/2014/main" id="{09D2D22B-AE2F-4C92-AFAF-6737E609CD67}"/>
              </a:ext>
            </a:extLst>
          </p:cNvPr>
          <p:cNvPicPr>
            <a:picLocks noChangeAspect="1"/>
          </p:cNvPicPr>
          <p:nvPr/>
        </p:nvPicPr>
        <p:blipFill>
          <a:blip r:embed="rId5" cstate="print">
            <a:biLevel thresh="25000"/>
            <a:extLst>
              <a:ext uri="{28A0092B-C50C-407E-A947-70E740481C1C}">
                <a14:useLocalDpi xmlns:a14="http://schemas.microsoft.com/office/drawing/2010/main" val="0"/>
              </a:ext>
            </a:extLst>
          </a:blip>
          <a:stretch>
            <a:fillRect/>
          </a:stretch>
        </p:blipFill>
        <p:spPr>
          <a:xfrm>
            <a:off x="9845124" y="4210064"/>
            <a:ext cx="780290" cy="780290"/>
          </a:xfrm>
          <a:prstGeom prst="rect">
            <a:avLst/>
          </a:prstGeom>
        </p:spPr>
      </p:pic>
    </p:spTree>
    <p:extLst>
      <p:ext uri="{BB962C8B-B14F-4D97-AF65-F5344CB8AC3E}">
        <p14:creationId xmlns:p14="http://schemas.microsoft.com/office/powerpoint/2010/main" val="3185139013"/>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cs typeface="Segoe UI" panose="020B0502040204020203" pitchFamily="34" charset="0"/>
              </a:rPr>
              <a:t>Preferred solution - sharing an ExpressRoute circuit</a:t>
            </a:r>
            <a:endParaRPr lang="en-US" sz="4400"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0" y="1279629"/>
            <a:ext cx="11731536" cy="1070660"/>
          </a:xfrm>
        </p:spPr>
        <p:txBody>
          <a:bodyPr>
            <a:noAutofit/>
          </a:bodyPr>
          <a:lstStyle/>
          <a:p>
            <a:pPr lvl="1"/>
            <a:r>
              <a:rPr lang="en-US" sz="2400" dirty="0">
                <a:solidFill>
                  <a:schemeClr val="tx1"/>
                </a:solidFill>
                <a:latin typeface="+mj-lt"/>
              </a:rPr>
              <a:t>Enterprise IT creates the circuit and generates an authorization key</a:t>
            </a:r>
          </a:p>
        </p:txBody>
      </p:sp>
      <p:sp>
        <p:nvSpPr>
          <p:cNvPr id="5" name="Rectangle 4">
            <a:extLst>
              <a:ext uri="{FF2B5EF4-FFF2-40B4-BE49-F238E27FC236}">
                <a16:creationId xmlns:a16="http://schemas.microsoft.com/office/drawing/2014/main" id="{6B9650A9-E820-438E-AD54-C16398040628}"/>
              </a:ext>
            </a:extLst>
          </p:cNvPr>
          <p:cNvSpPr/>
          <p:nvPr/>
        </p:nvSpPr>
        <p:spPr>
          <a:xfrm>
            <a:off x="1006548" y="1963610"/>
            <a:ext cx="9972894" cy="1815882"/>
          </a:xfrm>
          <a:prstGeom prst="rect">
            <a:avLst/>
          </a:prstGeom>
          <a:solidFill>
            <a:srgbClr val="FFFFFF"/>
          </a:solidFill>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505050"/>
                </a:solidFill>
                <a:effectLst/>
                <a:uLnTx/>
                <a:uFillTx/>
                <a:latin typeface="Segoe UI"/>
              </a:rPr>
              <a:t> </a:t>
            </a:r>
            <a:r>
              <a:rPr kumimoji="0" lang="en-US" sz="1600" b="0" i="0" u="none" strike="noStrike" kern="0" cap="none" spc="0" normalizeH="0" baseline="0" noProof="0" dirty="0">
                <a:ln>
                  <a:noFill/>
                </a:ln>
                <a:solidFill>
                  <a:srgbClr val="FF4500"/>
                </a:solidFill>
                <a:effectLst/>
                <a:uLnTx/>
                <a:uFillTx/>
                <a:latin typeface="Lucida Console" panose="020B0609040504020204" pitchFamily="49" charset="0"/>
              </a:rPr>
              <a:t>$circuit</a:t>
            </a:r>
            <a:r>
              <a:rPr kumimoji="0" lang="en-US" sz="1600" b="0" i="0" u="none" strike="noStrike" kern="0" cap="none" spc="0" normalizeH="0" baseline="0" noProof="0" dirty="0">
                <a:ln>
                  <a:noFill/>
                </a:ln>
                <a:solidFill>
                  <a:prstClr val="black"/>
                </a:solidFill>
                <a:effectLst/>
                <a:uLnTx/>
                <a:uFillTx/>
                <a:latin typeface="Lucida Console" panose="020B0609040504020204" pitchFamily="49" charset="0"/>
              </a:rPr>
              <a:t> </a:t>
            </a:r>
            <a:r>
              <a:rPr kumimoji="0" lang="en-US" sz="1600" b="0" i="0" u="none" strike="noStrike" kern="0" cap="none" spc="0" normalizeH="0" baseline="0" noProof="0" dirty="0">
                <a:ln>
                  <a:noFill/>
                </a:ln>
                <a:solidFill>
                  <a:srgbClr val="A9A9A9"/>
                </a:solidFill>
                <a:effectLst/>
                <a:uLnTx/>
                <a:uFillTx/>
                <a:latin typeface="Lucida Console" panose="020B0609040504020204" pitchFamily="49" charset="0"/>
              </a:rPr>
              <a:t>=</a:t>
            </a:r>
            <a:r>
              <a:rPr kumimoji="0" lang="en-US" sz="1600" b="0" i="0" u="none" strike="noStrike" kern="0" cap="none" spc="0" normalizeH="0" baseline="0" noProof="0" dirty="0">
                <a:ln>
                  <a:noFill/>
                </a:ln>
                <a:solidFill>
                  <a:prstClr val="black"/>
                </a:solidFill>
                <a:effectLst/>
                <a:uLnTx/>
                <a:uFillTx/>
                <a:latin typeface="Lucida Console" panose="020B0609040504020204" pitchFamily="49" charset="0"/>
              </a:rPr>
              <a:t> </a:t>
            </a:r>
            <a:r>
              <a:rPr kumimoji="0" lang="en-US" sz="1600" b="0" i="0" u="none" strike="noStrike" kern="0" cap="none" spc="0" normalizeH="0" baseline="0" noProof="0" dirty="0">
                <a:ln>
                  <a:noFill/>
                </a:ln>
                <a:solidFill>
                  <a:srgbClr val="0000FF"/>
                </a:solidFill>
                <a:effectLst/>
                <a:uLnTx/>
                <a:uFillTx/>
                <a:latin typeface="Lucida Console" panose="020B0609040504020204" pitchFamily="49" charset="0"/>
              </a:rPr>
              <a:t>Get-AzureRmExpressRouteCircuit</a:t>
            </a:r>
            <a:r>
              <a:rPr kumimoji="0" lang="en-US" sz="1600" b="0" i="0" u="none" strike="noStrike" kern="0" cap="none" spc="0" normalizeH="0" baseline="0" noProof="0" dirty="0">
                <a:ln>
                  <a:noFill/>
                </a:ln>
                <a:solidFill>
                  <a:prstClr val="black"/>
                </a:solidFill>
                <a:effectLst/>
                <a:uLnTx/>
                <a:uFillTx/>
                <a:latin typeface="Lucida Console" panose="020B0609040504020204" pitchFamily="49" charset="0"/>
              </a:rPr>
              <a:t> </a:t>
            </a:r>
            <a:r>
              <a:rPr kumimoji="0" lang="en-US" sz="1600" b="0" i="0" u="none" strike="noStrike" kern="0" cap="none" spc="0" normalizeH="0" baseline="0" noProof="0" dirty="0">
                <a:ln>
                  <a:noFill/>
                </a:ln>
                <a:solidFill>
                  <a:srgbClr val="000080"/>
                </a:solidFill>
                <a:effectLst/>
                <a:uLnTx/>
                <a:uFillTx/>
                <a:latin typeface="Lucida Console" panose="020B0609040504020204" pitchFamily="49" charset="0"/>
              </a:rPr>
              <a:t>-Name</a:t>
            </a:r>
            <a:r>
              <a:rPr kumimoji="0" lang="en-US" sz="1600" b="0" i="0" u="none" strike="noStrike" kern="0" cap="none" spc="0" normalizeH="0" baseline="0" noProof="0" dirty="0">
                <a:ln>
                  <a:noFill/>
                </a:ln>
                <a:solidFill>
                  <a:prstClr val="black"/>
                </a:solidFill>
                <a:effectLst/>
                <a:uLnTx/>
                <a:uFillTx/>
                <a:latin typeface="Lucida Console" panose="020B0609040504020204" pitchFamily="49" charset="0"/>
              </a:rPr>
              <a:t> </a:t>
            </a:r>
            <a:r>
              <a:rPr kumimoji="0" lang="en-US" sz="1600" b="0" i="0" u="none" strike="noStrike" kern="0" cap="none" spc="0" normalizeH="0" baseline="0" noProof="0" dirty="0">
                <a:ln>
                  <a:noFill/>
                </a:ln>
                <a:solidFill>
                  <a:srgbClr val="8B0000"/>
                </a:solidFill>
                <a:effectLst/>
                <a:uLnTx/>
                <a:uFillTx/>
                <a:latin typeface="Lucida Console" panose="020B0609040504020204" pitchFamily="49" charset="0"/>
              </a:rPr>
              <a:t>"MyCircuit"</a:t>
            </a:r>
            <a:r>
              <a:rPr kumimoji="0" lang="en-US" sz="1600" b="0" i="0" u="none" strike="noStrike" kern="0" cap="none" spc="0" normalizeH="0" baseline="0" noProof="0" dirty="0">
                <a:ln>
                  <a:noFill/>
                </a:ln>
                <a:solidFill>
                  <a:prstClr val="black"/>
                </a:solidFill>
                <a:effectLst/>
                <a:uLnTx/>
                <a:uFillTx/>
                <a:latin typeface="Lucida Console" panose="020B0609040504020204" pitchFamily="49" charset="0"/>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black"/>
                </a:solidFill>
                <a:effectLst/>
                <a:uLnTx/>
                <a:uFillTx/>
                <a:latin typeface="Lucida Console" panose="020B0609040504020204" pitchFamily="49" charset="0"/>
              </a:rPr>
              <a:t>                                  </a:t>
            </a:r>
            <a:r>
              <a:rPr kumimoji="0" lang="en-US" sz="1600" b="0" i="0" u="none" strike="noStrike" kern="0" cap="none" spc="0" normalizeH="0" baseline="0" noProof="0" dirty="0">
                <a:ln>
                  <a:noFill/>
                </a:ln>
                <a:solidFill>
                  <a:srgbClr val="000080"/>
                </a:solidFill>
                <a:effectLst/>
                <a:uLnTx/>
                <a:uFillTx/>
                <a:latin typeface="Lucida Console" panose="020B0609040504020204" pitchFamily="49" charset="0"/>
              </a:rPr>
              <a:t>-ResourceGroupName</a:t>
            </a:r>
            <a:r>
              <a:rPr kumimoji="0" lang="en-US" sz="1600" b="0" i="0" u="none" strike="noStrike" kern="0" cap="none" spc="0" normalizeH="0" baseline="0" noProof="0" dirty="0">
                <a:ln>
                  <a:noFill/>
                </a:ln>
                <a:solidFill>
                  <a:prstClr val="black"/>
                </a:solidFill>
                <a:effectLst/>
                <a:uLnTx/>
                <a:uFillTx/>
                <a:latin typeface="Lucida Console" panose="020B0609040504020204" pitchFamily="49" charset="0"/>
              </a:rPr>
              <a:t> </a:t>
            </a:r>
            <a:r>
              <a:rPr kumimoji="0" lang="en-US" sz="1600" b="0" i="0" u="none" strike="noStrike" kern="0" cap="none" spc="0" normalizeH="0" baseline="0" noProof="0" dirty="0">
                <a:ln>
                  <a:noFill/>
                </a:ln>
                <a:solidFill>
                  <a:srgbClr val="8B0000"/>
                </a:solidFill>
                <a:effectLst/>
                <a:uLnTx/>
                <a:uFillTx/>
                <a:latin typeface="Lucida Console" panose="020B0609040504020204" pitchFamily="49" charset="0"/>
              </a:rPr>
              <a:t>"MyRG"</a:t>
            </a:r>
            <a:endParaRPr kumimoji="0" lang="en-US" sz="1600" b="0" i="0" u="none" strike="noStrike" kern="0" cap="none" spc="0" normalizeH="0" baseline="0" noProof="0" dirty="0">
              <a:ln>
                <a:noFill/>
              </a:ln>
              <a:solidFill>
                <a:prstClr val="black"/>
              </a:solidFill>
              <a:effectLst/>
              <a:uLnTx/>
              <a:uFillTx/>
              <a:latin typeface="Lucida Console" panose="020B0609040504020204"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00FF"/>
                </a:solidFill>
                <a:effectLst/>
                <a:uLnTx/>
                <a:uFillTx/>
                <a:latin typeface="Lucida Console" panose="020B0609040504020204" pitchFamily="49" charset="0"/>
              </a:rPr>
              <a:t>Add-AzureRmExpressRouteCircuitAuthorization</a:t>
            </a:r>
            <a:r>
              <a:rPr kumimoji="0" lang="en-US" sz="1600" b="0" i="0" u="none" strike="noStrike" kern="0" cap="none" spc="0" normalizeH="0" baseline="0" noProof="0" dirty="0">
                <a:ln>
                  <a:noFill/>
                </a:ln>
                <a:solidFill>
                  <a:prstClr val="black"/>
                </a:solidFill>
                <a:effectLst/>
                <a:uLnTx/>
                <a:uFillTx/>
                <a:latin typeface="Lucida Console" panose="020B0609040504020204" pitchFamily="49" charset="0"/>
              </a:rPr>
              <a:t> </a:t>
            </a:r>
            <a:r>
              <a:rPr kumimoji="0" lang="en-US" sz="1600" b="0" i="0" u="none" strike="noStrike" kern="0" cap="none" spc="0" normalizeH="0" baseline="0" noProof="0" dirty="0">
                <a:ln>
                  <a:noFill/>
                </a:ln>
                <a:solidFill>
                  <a:srgbClr val="000080"/>
                </a:solidFill>
                <a:effectLst/>
                <a:uLnTx/>
                <a:uFillTx/>
                <a:latin typeface="Lucida Console" panose="020B0609040504020204" pitchFamily="49" charset="0"/>
              </a:rPr>
              <a:t>-ExpressRouteCircuit</a:t>
            </a:r>
            <a:r>
              <a:rPr kumimoji="0" lang="en-US" sz="1600" b="0" i="0" u="none" strike="noStrike" kern="0" cap="none" spc="0" normalizeH="0" baseline="0" noProof="0" dirty="0">
                <a:ln>
                  <a:noFill/>
                </a:ln>
                <a:solidFill>
                  <a:prstClr val="black"/>
                </a:solidFill>
                <a:effectLst/>
                <a:uLnTx/>
                <a:uFillTx/>
                <a:latin typeface="Lucida Console" panose="020B0609040504020204" pitchFamily="49" charset="0"/>
              </a:rPr>
              <a:t> </a:t>
            </a:r>
            <a:r>
              <a:rPr kumimoji="0" lang="en-US" sz="1600" b="0" i="0" u="none" strike="noStrike" kern="0" cap="none" spc="0" normalizeH="0" baseline="0" noProof="0" dirty="0">
                <a:ln>
                  <a:noFill/>
                </a:ln>
                <a:solidFill>
                  <a:srgbClr val="FF4500"/>
                </a:solidFill>
                <a:effectLst/>
                <a:uLnTx/>
                <a:uFillTx/>
                <a:latin typeface="Lucida Console" panose="020B0609040504020204" pitchFamily="49" charset="0"/>
              </a:rPr>
              <a:t>$circuit</a:t>
            </a:r>
            <a:r>
              <a:rPr kumimoji="0" lang="en-US" sz="1600" b="0" i="0" u="none" strike="noStrike" kern="0" cap="none" spc="0" normalizeH="0" baseline="0" noProof="0" dirty="0">
                <a:ln>
                  <a:noFill/>
                </a:ln>
                <a:solidFill>
                  <a:prstClr val="black"/>
                </a:solidFill>
                <a:effectLst/>
                <a:uLnTx/>
                <a:uFillTx/>
                <a:latin typeface="Lucida Console" panose="020B0609040504020204" pitchFamily="49" charset="0"/>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black"/>
                </a:solidFill>
                <a:effectLst/>
                <a:uLnTx/>
                <a:uFillTx/>
                <a:latin typeface="Lucida Console" panose="020B0609040504020204" pitchFamily="49" charset="0"/>
              </a:rPr>
              <a:t>                                            </a:t>
            </a:r>
            <a:r>
              <a:rPr kumimoji="0" lang="en-US" sz="1600" b="0" i="0" u="none" strike="noStrike" kern="0" cap="none" spc="0" normalizeH="0" baseline="0" noProof="0" dirty="0">
                <a:ln>
                  <a:noFill/>
                </a:ln>
                <a:solidFill>
                  <a:srgbClr val="000080"/>
                </a:solidFill>
                <a:effectLst/>
                <a:uLnTx/>
                <a:uFillTx/>
                <a:latin typeface="Lucida Console" panose="020B0609040504020204" pitchFamily="49" charset="0"/>
              </a:rPr>
              <a:t>-Name</a:t>
            </a:r>
            <a:r>
              <a:rPr kumimoji="0" lang="en-US" sz="1600" b="0" i="0" u="none" strike="noStrike" kern="0" cap="none" spc="0" normalizeH="0" baseline="0" noProof="0" dirty="0">
                <a:ln>
                  <a:noFill/>
                </a:ln>
                <a:solidFill>
                  <a:prstClr val="black"/>
                </a:solidFill>
                <a:effectLst/>
                <a:uLnTx/>
                <a:uFillTx/>
                <a:latin typeface="Lucida Console" panose="020B0609040504020204" pitchFamily="49" charset="0"/>
              </a:rPr>
              <a:t> </a:t>
            </a:r>
            <a:r>
              <a:rPr kumimoji="0" lang="en-US" sz="1600" b="0" i="0" u="none" strike="noStrike" kern="0" cap="none" spc="0" normalizeH="0" baseline="0" noProof="0" dirty="0">
                <a:ln>
                  <a:noFill/>
                </a:ln>
                <a:solidFill>
                  <a:srgbClr val="8B0000"/>
                </a:solidFill>
                <a:effectLst/>
                <a:uLnTx/>
                <a:uFillTx/>
                <a:latin typeface="Lucida Console" panose="020B0609040504020204" pitchFamily="49" charset="0"/>
              </a:rPr>
              <a:t>"MyAuthorization1"</a:t>
            </a:r>
            <a:endParaRPr kumimoji="0" lang="en-US" sz="1600" b="0" i="0" u="none" strike="noStrike" kern="0" cap="none" spc="0" normalizeH="0" baseline="0" noProof="0" dirty="0">
              <a:ln>
                <a:noFill/>
              </a:ln>
              <a:solidFill>
                <a:prstClr val="black"/>
              </a:solidFill>
              <a:effectLst/>
              <a:uLnTx/>
              <a:uFillTx/>
              <a:latin typeface="Lucida Console" panose="020B0609040504020204"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00FF"/>
                </a:solidFill>
                <a:effectLst/>
                <a:uLnTx/>
                <a:uFillTx/>
                <a:latin typeface="Lucida Console" panose="020B0609040504020204" pitchFamily="49" charset="0"/>
              </a:rPr>
              <a:t>Set-AzureRmExpressRouteCircuit</a:t>
            </a:r>
            <a:r>
              <a:rPr kumimoji="0" lang="en-US" sz="1600" b="0" i="0" u="none" strike="noStrike" kern="0" cap="none" spc="0" normalizeH="0" baseline="0" noProof="0" dirty="0">
                <a:ln>
                  <a:noFill/>
                </a:ln>
                <a:solidFill>
                  <a:prstClr val="black"/>
                </a:solidFill>
                <a:effectLst/>
                <a:uLnTx/>
                <a:uFillTx/>
                <a:latin typeface="Lucida Console" panose="020B0609040504020204" pitchFamily="49" charset="0"/>
              </a:rPr>
              <a:t> </a:t>
            </a:r>
            <a:r>
              <a:rPr kumimoji="0" lang="en-US" sz="1600" b="0" i="0" u="none" strike="noStrike" kern="0" cap="none" spc="0" normalizeH="0" baseline="0" noProof="0" dirty="0">
                <a:ln>
                  <a:noFill/>
                </a:ln>
                <a:solidFill>
                  <a:srgbClr val="000080"/>
                </a:solidFill>
                <a:effectLst/>
                <a:uLnTx/>
                <a:uFillTx/>
                <a:latin typeface="Lucida Console" panose="020B0609040504020204" pitchFamily="49" charset="0"/>
              </a:rPr>
              <a:t>-ExpressRouteCircuit</a:t>
            </a:r>
            <a:r>
              <a:rPr kumimoji="0" lang="en-US" sz="1600" b="0" i="0" u="none" strike="noStrike" kern="0" cap="none" spc="0" normalizeH="0" baseline="0" noProof="0" dirty="0">
                <a:ln>
                  <a:noFill/>
                </a:ln>
                <a:solidFill>
                  <a:prstClr val="black"/>
                </a:solidFill>
                <a:effectLst/>
                <a:uLnTx/>
                <a:uFillTx/>
                <a:latin typeface="Lucida Console" panose="020B0609040504020204" pitchFamily="49" charset="0"/>
              </a:rPr>
              <a:t> </a:t>
            </a:r>
            <a:r>
              <a:rPr kumimoji="0" lang="en-US" sz="1600" b="0" i="0" u="none" strike="noStrike" kern="0" cap="none" spc="0" normalizeH="0" baseline="0" noProof="0" dirty="0">
                <a:ln>
                  <a:noFill/>
                </a:ln>
                <a:solidFill>
                  <a:srgbClr val="FF4500"/>
                </a:solidFill>
                <a:effectLst/>
                <a:uLnTx/>
                <a:uFillTx/>
                <a:latin typeface="Lucida Console" panose="020B0609040504020204" pitchFamily="49" charset="0"/>
              </a:rPr>
              <a:t>$circuit</a:t>
            </a:r>
            <a:endParaRPr kumimoji="0" lang="en-US" sz="1600" b="0" i="0" u="none" strike="noStrike" kern="0" cap="none" spc="0" normalizeH="0" baseline="0" noProof="0" dirty="0">
              <a:ln>
                <a:noFill/>
              </a:ln>
              <a:solidFill>
                <a:prstClr val="black"/>
              </a:solidFill>
              <a:effectLst/>
              <a:uLnTx/>
              <a:uFillTx/>
              <a:latin typeface="Lucida Console" panose="020B0609040504020204"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00FF"/>
                </a:solidFill>
                <a:effectLst/>
                <a:uLnTx/>
                <a:uFillTx/>
                <a:latin typeface="Lucida Console" panose="020B0609040504020204" pitchFamily="49" charset="0"/>
              </a:rPr>
              <a:t>Get-AzureRmExpressRouteCircuitAuthorization</a:t>
            </a:r>
            <a:r>
              <a:rPr kumimoji="0" lang="en-US" sz="1600" b="0" i="0" u="none" strike="noStrike" kern="0" cap="none" spc="0" normalizeH="0" baseline="0" noProof="0" dirty="0">
                <a:ln>
                  <a:noFill/>
                </a:ln>
                <a:solidFill>
                  <a:prstClr val="black"/>
                </a:solidFill>
                <a:effectLst/>
                <a:uLnTx/>
                <a:uFillTx/>
                <a:latin typeface="Lucida Console" panose="020B0609040504020204" pitchFamily="49" charset="0"/>
              </a:rPr>
              <a:t> </a:t>
            </a:r>
            <a:r>
              <a:rPr kumimoji="0" lang="en-US" sz="1600" b="0" i="0" u="none" strike="noStrike" kern="0" cap="none" spc="0" normalizeH="0" baseline="0" noProof="0" dirty="0">
                <a:ln>
                  <a:noFill/>
                </a:ln>
                <a:solidFill>
                  <a:srgbClr val="000080"/>
                </a:solidFill>
                <a:effectLst/>
                <a:uLnTx/>
                <a:uFillTx/>
                <a:latin typeface="Lucida Console" panose="020B0609040504020204" pitchFamily="49" charset="0"/>
              </a:rPr>
              <a:t>-ExpressRouteCircuit</a:t>
            </a:r>
            <a:r>
              <a:rPr kumimoji="0" lang="en-US" sz="1600" b="0" i="0" u="none" strike="noStrike" kern="0" cap="none" spc="0" normalizeH="0" baseline="0" noProof="0" dirty="0">
                <a:ln>
                  <a:noFill/>
                </a:ln>
                <a:solidFill>
                  <a:prstClr val="black"/>
                </a:solidFill>
                <a:effectLst/>
                <a:uLnTx/>
                <a:uFillTx/>
                <a:latin typeface="Lucida Console" panose="020B0609040504020204" pitchFamily="49" charset="0"/>
              </a:rPr>
              <a:t> </a:t>
            </a:r>
            <a:r>
              <a:rPr kumimoji="0" lang="en-US" sz="1600" b="0" i="0" u="none" strike="noStrike" kern="0" cap="none" spc="0" normalizeH="0" baseline="0" noProof="0" dirty="0">
                <a:ln>
                  <a:noFill/>
                </a:ln>
                <a:solidFill>
                  <a:srgbClr val="FF4500"/>
                </a:solidFill>
                <a:effectLst/>
                <a:uLnTx/>
                <a:uFillTx/>
                <a:latin typeface="Lucida Console" panose="020B0609040504020204" pitchFamily="49" charset="0"/>
              </a:rPr>
              <a:t>$circuit</a:t>
            </a:r>
            <a:r>
              <a:rPr kumimoji="0" lang="en-US" sz="1600" b="0" i="0" u="none" strike="noStrike" kern="0" cap="none" spc="0" normalizeH="0" baseline="0" noProof="0" dirty="0">
                <a:ln>
                  <a:noFill/>
                </a:ln>
                <a:solidFill>
                  <a:prstClr val="black"/>
                </a:solidFill>
                <a:effectLst/>
                <a:uLnTx/>
                <a:uFillTx/>
                <a:latin typeface="Lucida Console" panose="020B0609040504020204" pitchFamily="49" charset="0"/>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black"/>
                </a:solidFill>
                <a:effectLst/>
                <a:uLnTx/>
                <a:uFillTx/>
                <a:latin typeface="Lucida Console" panose="020B0609040504020204" pitchFamily="49" charset="0"/>
              </a:rPr>
              <a:t>                                            </a:t>
            </a:r>
            <a:r>
              <a:rPr kumimoji="0" lang="en-US" sz="1600" b="0" i="0" u="none" strike="noStrike" kern="0" cap="none" spc="0" normalizeH="0" baseline="0" noProof="0" dirty="0">
                <a:ln>
                  <a:noFill/>
                </a:ln>
                <a:solidFill>
                  <a:srgbClr val="000080"/>
                </a:solidFill>
                <a:effectLst/>
                <a:uLnTx/>
                <a:uFillTx/>
                <a:latin typeface="Lucida Console" panose="020B0609040504020204" pitchFamily="49" charset="0"/>
              </a:rPr>
              <a:t>-Name</a:t>
            </a:r>
            <a:r>
              <a:rPr kumimoji="0" lang="en-US" sz="1600" b="0" i="0" u="none" strike="noStrike" kern="0" cap="none" spc="0" normalizeH="0" baseline="0" noProof="0" dirty="0">
                <a:ln>
                  <a:noFill/>
                </a:ln>
                <a:solidFill>
                  <a:prstClr val="black"/>
                </a:solidFill>
                <a:effectLst/>
                <a:uLnTx/>
                <a:uFillTx/>
                <a:latin typeface="Lucida Console" panose="020B0609040504020204" pitchFamily="49" charset="0"/>
              </a:rPr>
              <a:t> </a:t>
            </a:r>
            <a:r>
              <a:rPr kumimoji="0" lang="en-US" sz="1600" b="0" i="0" u="none" strike="noStrike" kern="0" cap="none" spc="0" normalizeH="0" baseline="0" noProof="0" dirty="0">
                <a:ln>
                  <a:noFill/>
                </a:ln>
                <a:solidFill>
                  <a:srgbClr val="8B0000"/>
                </a:solidFill>
                <a:effectLst/>
                <a:uLnTx/>
                <a:uFillTx/>
                <a:latin typeface="Lucida Console" panose="020B0609040504020204" pitchFamily="49" charset="0"/>
              </a:rPr>
              <a:t>"MyAuthorization1"</a:t>
            </a:r>
            <a:r>
              <a:rPr kumimoji="0" lang="en-US" sz="1600" b="0" i="0" u="none" strike="noStrike" kern="0" cap="none" spc="0" normalizeH="0" baseline="0" noProof="0" dirty="0">
                <a:ln>
                  <a:noFill/>
                </a:ln>
                <a:solidFill>
                  <a:prstClr val="black"/>
                </a:solidFill>
                <a:effectLst/>
                <a:uLnTx/>
                <a:uFillTx/>
                <a:latin typeface="Lucida Console" panose="020B0609040504020204" pitchFamily="49" charset="0"/>
              </a:rPr>
              <a:t>  </a:t>
            </a:r>
          </a:p>
        </p:txBody>
      </p:sp>
      <p:sp>
        <p:nvSpPr>
          <p:cNvPr id="7" name="Content Placeholder 2">
            <a:extLst>
              <a:ext uri="{FF2B5EF4-FFF2-40B4-BE49-F238E27FC236}">
                <a16:creationId xmlns:a16="http://schemas.microsoft.com/office/drawing/2014/main" id="{A9E467FF-AACA-43EA-A640-C84D2AEE321F}"/>
              </a:ext>
            </a:extLst>
          </p:cNvPr>
          <p:cNvSpPr txBox="1">
            <a:spLocks/>
          </p:cNvSpPr>
          <p:nvPr/>
        </p:nvSpPr>
        <p:spPr>
          <a:xfrm>
            <a:off x="269240" y="3928143"/>
            <a:ext cx="11731536" cy="1070660"/>
          </a:xfrm>
          <a:prstGeom prst="rect">
            <a:avLst/>
          </a:prstGeom>
        </p:spPr>
        <p:txBody>
          <a:bodyPr vert="horz" wrap="square" lIns="146304" tIns="91440" rIns="146304" bIns="91440" rtlCol="0">
            <a:noAutofit/>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lvl="1"/>
            <a:r>
              <a:rPr lang="en-US" sz="2400" dirty="0">
                <a:solidFill>
                  <a:schemeClr val="tx1"/>
                </a:solidFill>
                <a:latin typeface="+mj-lt"/>
              </a:rPr>
              <a:t>Admins in subscription create virtual networks using key to link the circuit</a:t>
            </a:r>
          </a:p>
        </p:txBody>
      </p:sp>
      <p:sp>
        <p:nvSpPr>
          <p:cNvPr id="8" name="Rectangle 7">
            <a:extLst>
              <a:ext uri="{FF2B5EF4-FFF2-40B4-BE49-F238E27FC236}">
                <a16:creationId xmlns:a16="http://schemas.microsoft.com/office/drawing/2014/main" id="{DFA6CC88-2A92-423D-9249-DBEDC3EF33DE}"/>
              </a:ext>
            </a:extLst>
          </p:cNvPr>
          <p:cNvSpPr/>
          <p:nvPr/>
        </p:nvSpPr>
        <p:spPr>
          <a:xfrm>
            <a:off x="1006548" y="4569941"/>
            <a:ext cx="9972894" cy="1846659"/>
          </a:xfrm>
          <a:prstGeom prst="rect">
            <a:avLst/>
          </a:prstGeom>
          <a:solidFill>
            <a:srgbClr val="FFFFFF"/>
          </a:solidFill>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505050"/>
                </a:solidFill>
                <a:effectLst/>
                <a:uLnTx/>
                <a:uFillTx/>
                <a:latin typeface="Segoe UI"/>
              </a:rPr>
              <a:t> </a:t>
            </a:r>
            <a:r>
              <a:rPr kumimoji="0" lang="en-US" sz="1600" b="0" i="0" u="none" strike="noStrike" kern="0" cap="none" spc="0" normalizeH="0" baseline="0" noProof="0" dirty="0">
                <a:ln>
                  <a:noFill/>
                </a:ln>
                <a:solidFill>
                  <a:srgbClr val="FF4500"/>
                </a:solidFill>
                <a:effectLst/>
                <a:uLnTx/>
                <a:uFillTx/>
                <a:latin typeface="Lucida Console" panose="020B0609040504020204" pitchFamily="49" charset="0"/>
              </a:rPr>
              <a:t>$connection</a:t>
            </a:r>
            <a:r>
              <a:rPr kumimoji="0" lang="en-US" sz="1600" b="0" i="0" u="none" strike="noStrike" kern="0" cap="none" spc="0" normalizeH="0" baseline="0" noProof="0" dirty="0">
                <a:ln>
                  <a:noFill/>
                </a:ln>
                <a:solidFill>
                  <a:prstClr val="black"/>
                </a:solidFill>
                <a:effectLst/>
                <a:uLnTx/>
                <a:uFillTx/>
                <a:latin typeface="Lucida Console" panose="020B0609040504020204" pitchFamily="49" charset="0"/>
              </a:rPr>
              <a:t> </a:t>
            </a:r>
            <a:r>
              <a:rPr kumimoji="0" lang="en-US" sz="1600" b="0" i="0" u="none" strike="noStrike" kern="0" cap="none" spc="0" normalizeH="0" baseline="0" noProof="0" dirty="0">
                <a:ln>
                  <a:noFill/>
                </a:ln>
                <a:solidFill>
                  <a:srgbClr val="A9A9A9"/>
                </a:solidFill>
                <a:effectLst/>
                <a:uLnTx/>
                <a:uFillTx/>
                <a:latin typeface="Lucida Console" panose="020B0609040504020204" pitchFamily="49" charset="0"/>
              </a:rPr>
              <a:t>=</a:t>
            </a:r>
            <a:r>
              <a:rPr kumimoji="0" lang="en-US" sz="1600" b="0" i="0" u="none" strike="noStrike" kern="0" cap="none" spc="0" normalizeH="0" baseline="0" noProof="0" dirty="0">
                <a:ln>
                  <a:noFill/>
                </a:ln>
                <a:solidFill>
                  <a:prstClr val="black"/>
                </a:solidFill>
                <a:effectLst/>
                <a:uLnTx/>
                <a:uFillTx/>
                <a:latin typeface="Lucida Console" panose="020B0609040504020204" pitchFamily="49" charset="0"/>
              </a:rPr>
              <a:t> </a:t>
            </a:r>
            <a:r>
              <a:rPr kumimoji="0" lang="en-US" sz="1600" b="0" i="0" u="none" strike="noStrike" kern="0" cap="none" spc="0" normalizeH="0" baseline="0" noProof="0" dirty="0">
                <a:ln>
                  <a:noFill/>
                </a:ln>
                <a:solidFill>
                  <a:srgbClr val="0000FF"/>
                </a:solidFill>
                <a:effectLst/>
                <a:uLnTx/>
                <a:uFillTx/>
                <a:latin typeface="Lucida Console" panose="020B0609040504020204" pitchFamily="49" charset="0"/>
              </a:rPr>
              <a:t>New-AzureRmVirtualNetworkGatewayConnection</a:t>
            </a:r>
            <a:r>
              <a:rPr kumimoji="0" lang="en-US" sz="1600" b="0" i="0" u="none" strike="noStrike" kern="0" cap="none" spc="0" normalizeH="0" baseline="0" noProof="0" dirty="0">
                <a:ln>
                  <a:noFill/>
                </a:ln>
                <a:solidFill>
                  <a:prstClr val="black"/>
                </a:solidFill>
                <a:effectLst/>
                <a:uLnTx/>
                <a:uFillTx/>
                <a:latin typeface="Lucida Console" panose="020B0609040504020204" pitchFamily="49" charset="0"/>
              </a:rPr>
              <a:t> </a:t>
            </a:r>
            <a:r>
              <a:rPr kumimoji="0" lang="en-US" sz="1600" b="0" i="0" u="none" strike="noStrike" kern="0" cap="none" spc="0" normalizeH="0" baseline="0" noProof="0" dirty="0">
                <a:ln>
                  <a:noFill/>
                </a:ln>
                <a:solidFill>
                  <a:srgbClr val="000080"/>
                </a:solidFill>
                <a:effectLst/>
                <a:uLnTx/>
                <a:uFillTx/>
                <a:latin typeface="Lucida Console" panose="020B0609040504020204" pitchFamily="49" charset="0"/>
              </a:rPr>
              <a:t>-Name</a:t>
            </a:r>
            <a:r>
              <a:rPr kumimoji="0" lang="en-US" sz="1600" b="0" i="0" u="none" strike="noStrike" kern="0" cap="none" spc="0" normalizeH="0" baseline="0" noProof="0" dirty="0">
                <a:ln>
                  <a:noFill/>
                </a:ln>
                <a:solidFill>
                  <a:prstClr val="black"/>
                </a:solidFill>
                <a:effectLst/>
                <a:uLnTx/>
                <a:uFillTx/>
                <a:latin typeface="Lucida Console" panose="020B0609040504020204" pitchFamily="49" charset="0"/>
              </a:rPr>
              <a:t> </a:t>
            </a:r>
            <a:r>
              <a:rPr kumimoji="0" lang="en-US" sz="1600" b="0" i="0" u="none" strike="noStrike" kern="0" cap="none" spc="0" normalizeH="0" baseline="0" noProof="0" dirty="0">
                <a:ln>
                  <a:noFill/>
                </a:ln>
                <a:solidFill>
                  <a:srgbClr val="8B0000"/>
                </a:solidFill>
                <a:effectLst/>
                <a:uLnTx/>
                <a:uFillTx/>
                <a:latin typeface="Lucida Console" panose="020B0609040504020204" pitchFamily="49" charset="0"/>
              </a:rPr>
              <a:t>"ercon"</a:t>
            </a:r>
            <a:r>
              <a:rPr kumimoji="0" lang="en-US" sz="1600" b="0" i="0" u="none" strike="noStrike" kern="0" cap="none" spc="0" normalizeH="0" baseline="0" noProof="0" dirty="0">
                <a:ln>
                  <a:noFill/>
                </a:ln>
                <a:solidFill>
                  <a:prstClr val="black"/>
                </a:solidFill>
                <a:effectLst/>
                <a:uLnTx/>
                <a:uFillTx/>
                <a:latin typeface="Lucida Console" panose="020B0609040504020204" pitchFamily="49" charset="0"/>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black"/>
                </a:solidFill>
                <a:effectLst/>
                <a:uLnTx/>
                <a:uFillTx/>
                <a:latin typeface="Lucida Console" panose="020B0609040504020204" pitchFamily="49" charset="0"/>
              </a:rPr>
              <a:t>                                            </a:t>
            </a:r>
            <a:r>
              <a:rPr kumimoji="0" lang="en-US" sz="1600" b="0" i="0" u="none" strike="noStrike" kern="0" cap="none" spc="0" normalizeH="0" baseline="0" noProof="0" dirty="0">
                <a:ln>
                  <a:noFill/>
                </a:ln>
                <a:solidFill>
                  <a:srgbClr val="000080"/>
                </a:solidFill>
                <a:effectLst/>
                <a:uLnTx/>
                <a:uFillTx/>
                <a:latin typeface="Lucida Console" panose="020B0609040504020204" pitchFamily="49" charset="0"/>
              </a:rPr>
              <a:t>-ResourceGroupName</a:t>
            </a:r>
            <a:r>
              <a:rPr kumimoji="0" lang="en-US" sz="1600" b="0" i="0" u="none" strike="noStrike" kern="0" cap="none" spc="0" normalizeH="0" baseline="0" noProof="0" dirty="0">
                <a:ln>
                  <a:noFill/>
                </a:ln>
                <a:solidFill>
                  <a:prstClr val="black"/>
                </a:solidFill>
                <a:effectLst/>
                <a:uLnTx/>
                <a:uFillTx/>
                <a:latin typeface="Lucida Console" panose="020B0609040504020204" pitchFamily="49" charset="0"/>
              </a:rPr>
              <a:t> </a:t>
            </a:r>
            <a:r>
              <a:rPr kumimoji="0" lang="en-US" sz="1600" b="0" i="0" u="none" strike="noStrike" kern="0" cap="none" spc="0" normalizeH="0" baseline="0" noProof="0" dirty="0">
                <a:ln>
                  <a:noFill/>
                </a:ln>
                <a:solidFill>
                  <a:srgbClr val="FF4500"/>
                </a:solidFill>
                <a:effectLst/>
                <a:uLnTx/>
                <a:uFillTx/>
                <a:latin typeface="Lucida Console" panose="020B0609040504020204" pitchFamily="49" charset="0"/>
              </a:rPr>
              <a:t>$rg</a:t>
            </a:r>
            <a:r>
              <a:rPr kumimoji="0" lang="en-US" sz="1600" b="0" i="0" u="none" strike="noStrike" kern="0" cap="none" spc="0" normalizeH="0" baseline="0" noProof="0" dirty="0">
                <a:ln>
                  <a:noFill/>
                </a:ln>
                <a:solidFill>
                  <a:prstClr val="black"/>
                </a:solidFill>
                <a:effectLst/>
                <a:uLnTx/>
                <a:uFillTx/>
                <a:latin typeface="Lucida Console" panose="020B0609040504020204" pitchFamily="49" charset="0"/>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black"/>
                </a:solidFill>
                <a:effectLst/>
                <a:uLnTx/>
                <a:uFillTx/>
                <a:latin typeface="Lucida Console" panose="020B0609040504020204" pitchFamily="49" charset="0"/>
              </a:rPr>
              <a:t>                                            </a:t>
            </a:r>
            <a:r>
              <a:rPr kumimoji="0" lang="en-US" sz="1600" b="0" i="0" u="none" strike="noStrike" kern="0" cap="none" spc="0" normalizeH="0" baseline="0" noProof="0" dirty="0">
                <a:ln>
                  <a:noFill/>
                </a:ln>
                <a:solidFill>
                  <a:srgbClr val="000080"/>
                </a:solidFill>
                <a:effectLst/>
                <a:uLnTx/>
                <a:uFillTx/>
                <a:latin typeface="Lucida Console" panose="020B0609040504020204" pitchFamily="49" charset="0"/>
              </a:rPr>
              <a:t>-Location</a:t>
            </a:r>
            <a:r>
              <a:rPr kumimoji="0" lang="en-US" sz="1600" b="0" i="0" u="none" strike="noStrike" kern="0" cap="none" spc="0" normalizeH="0" baseline="0" noProof="0" dirty="0">
                <a:ln>
                  <a:noFill/>
                </a:ln>
                <a:solidFill>
                  <a:prstClr val="black"/>
                </a:solidFill>
                <a:effectLst/>
                <a:uLnTx/>
                <a:uFillTx/>
                <a:latin typeface="Lucida Console" panose="020B0609040504020204" pitchFamily="49" charset="0"/>
              </a:rPr>
              <a:t> </a:t>
            </a:r>
            <a:r>
              <a:rPr kumimoji="0" lang="en-US" sz="1600" b="0" i="0" u="none" strike="noStrike" kern="0" cap="none" spc="0" normalizeH="0" baseline="0" noProof="0" dirty="0">
                <a:ln>
                  <a:noFill/>
                </a:ln>
                <a:solidFill>
                  <a:srgbClr val="FF4500"/>
                </a:solidFill>
                <a:effectLst/>
                <a:uLnTx/>
                <a:uFillTx/>
                <a:latin typeface="Lucida Console" panose="020B0609040504020204" pitchFamily="49" charset="0"/>
              </a:rPr>
              <a:t>$region</a:t>
            </a:r>
            <a:r>
              <a:rPr kumimoji="0" lang="en-US" sz="1600" b="0" i="0" u="none" strike="noStrike" kern="0" cap="none" spc="0" normalizeH="0" baseline="0" noProof="0" dirty="0">
                <a:ln>
                  <a:noFill/>
                </a:ln>
                <a:solidFill>
                  <a:prstClr val="black"/>
                </a:solidFill>
                <a:effectLst/>
                <a:uLnTx/>
                <a:uFillTx/>
                <a:latin typeface="Lucida Console" panose="020B0609040504020204" pitchFamily="49" charset="0"/>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black"/>
                </a:solidFill>
                <a:effectLst/>
                <a:uLnTx/>
                <a:uFillTx/>
                <a:latin typeface="Lucida Console" panose="020B0609040504020204" pitchFamily="49" charset="0"/>
              </a:rPr>
              <a:t>                                            </a:t>
            </a:r>
            <a:r>
              <a:rPr kumimoji="0" lang="en-US" sz="1600" b="0" i="0" u="none" strike="noStrike" kern="0" cap="none" spc="0" normalizeH="0" baseline="0" noProof="0" dirty="0">
                <a:ln>
                  <a:noFill/>
                </a:ln>
                <a:solidFill>
                  <a:srgbClr val="000080"/>
                </a:solidFill>
                <a:effectLst/>
                <a:uLnTx/>
                <a:uFillTx/>
                <a:latin typeface="Lucida Console" panose="020B0609040504020204" pitchFamily="49" charset="0"/>
              </a:rPr>
              <a:t>-VirtualNetworkGateway1</a:t>
            </a:r>
            <a:r>
              <a:rPr kumimoji="0" lang="en-US" sz="1600" b="0" i="0" u="none" strike="noStrike" kern="0" cap="none" spc="0" normalizeH="0" baseline="0" noProof="0" dirty="0">
                <a:ln>
                  <a:noFill/>
                </a:ln>
                <a:solidFill>
                  <a:prstClr val="black"/>
                </a:solidFill>
                <a:effectLst/>
                <a:uLnTx/>
                <a:uFillTx/>
                <a:latin typeface="Lucida Console" panose="020B0609040504020204" pitchFamily="49" charset="0"/>
              </a:rPr>
              <a:t> </a:t>
            </a:r>
            <a:r>
              <a:rPr kumimoji="0" lang="en-US" sz="1600" b="0" i="0" u="none" strike="noStrike" kern="0" cap="none" spc="0" normalizeH="0" baseline="0" noProof="0" dirty="0">
                <a:ln>
                  <a:noFill/>
                </a:ln>
                <a:solidFill>
                  <a:srgbClr val="FF4500"/>
                </a:solidFill>
                <a:effectLst/>
                <a:uLnTx/>
                <a:uFillTx/>
                <a:latin typeface="Lucida Console" panose="020B0609040504020204" pitchFamily="49" charset="0"/>
              </a:rPr>
              <a:t>$gw</a:t>
            </a:r>
            <a:r>
              <a:rPr kumimoji="0" lang="en-US" sz="1600" b="0" i="0" u="none" strike="noStrike" kern="0" cap="none" spc="0" normalizeH="0" baseline="0" noProof="0" dirty="0">
                <a:ln>
                  <a:noFill/>
                </a:ln>
                <a:solidFill>
                  <a:prstClr val="black"/>
                </a:solidFill>
                <a:effectLst/>
                <a:uLnTx/>
                <a:uFillTx/>
                <a:latin typeface="Lucida Console" panose="020B0609040504020204" pitchFamily="49" charset="0"/>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black"/>
                </a:solidFill>
                <a:effectLst/>
                <a:uLnTx/>
                <a:uFillTx/>
                <a:latin typeface="Lucida Console" panose="020B0609040504020204" pitchFamily="49" charset="0"/>
              </a:rPr>
              <a:t>                                            </a:t>
            </a:r>
            <a:r>
              <a:rPr kumimoji="0" lang="en-US" sz="1600" b="0" i="0" u="none" strike="noStrike" kern="0" cap="none" spc="0" normalizeH="0" baseline="0" noProof="0" dirty="0">
                <a:ln>
                  <a:noFill/>
                </a:ln>
                <a:solidFill>
                  <a:srgbClr val="000080"/>
                </a:solidFill>
                <a:effectLst/>
                <a:uLnTx/>
                <a:uFillTx/>
                <a:latin typeface="Lucida Console" panose="020B0609040504020204" pitchFamily="49" charset="0"/>
              </a:rPr>
              <a:t>-PeerId</a:t>
            </a:r>
            <a:r>
              <a:rPr kumimoji="0" lang="en-US" sz="1600" b="0" i="0" u="none" strike="noStrike" kern="0" cap="none" spc="0" normalizeH="0" baseline="0" noProof="0" dirty="0">
                <a:ln>
                  <a:noFill/>
                </a:ln>
                <a:solidFill>
                  <a:prstClr val="black"/>
                </a:solidFill>
                <a:effectLst/>
                <a:uLnTx/>
                <a:uFillTx/>
                <a:latin typeface="Lucida Console" panose="020B0609040504020204" pitchFamily="49" charset="0"/>
              </a:rPr>
              <a:t> </a:t>
            </a:r>
            <a:r>
              <a:rPr kumimoji="0" lang="en-US" sz="1600" b="0" i="0" u="none" strike="noStrike" kern="0" cap="none" spc="0" normalizeH="0" baseline="0" noProof="0" dirty="0">
                <a:ln>
                  <a:noFill/>
                </a:ln>
                <a:solidFill>
                  <a:srgbClr val="FF4500"/>
                </a:solidFill>
                <a:effectLst/>
                <a:uLnTx/>
                <a:uFillTx/>
                <a:latin typeface="Lucida Console" panose="020B0609040504020204" pitchFamily="49" charset="0"/>
              </a:rPr>
              <a:t>$id</a:t>
            </a:r>
            <a:r>
              <a:rPr kumimoji="0" lang="en-US" sz="1600" b="0" i="0" u="none" strike="noStrike" kern="0" cap="none" spc="0" normalizeH="0" baseline="0" noProof="0" dirty="0">
                <a:ln>
                  <a:noFill/>
                </a:ln>
                <a:solidFill>
                  <a:prstClr val="black"/>
                </a:solidFill>
                <a:effectLst/>
                <a:uLnTx/>
                <a:uFillTx/>
                <a:latin typeface="Lucida Console" panose="020B0609040504020204" pitchFamily="49" charset="0"/>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black"/>
                </a:solidFill>
                <a:effectLst/>
                <a:uLnTx/>
                <a:uFillTx/>
                <a:latin typeface="Lucida Console" panose="020B0609040504020204" pitchFamily="49" charset="0"/>
              </a:rPr>
              <a:t>                                            </a:t>
            </a:r>
            <a:r>
              <a:rPr kumimoji="0" lang="en-US" sz="1600" b="0" i="0" u="none" strike="noStrike" kern="0" cap="none" spc="0" normalizeH="0" baseline="0" noProof="0" dirty="0">
                <a:ln>
                  <a:noFill/>
                </a:ln>
                <a:solidFill>
                  <a:srgbClr val="000080"/>
                </a:solidFill>
                <a:effectLst/>
                <a:uLnTx/>
                <a:uFillTx/>
                <a:latin typeface="Lucida Console" panose="020B0609040504020204" pitchFamily="49" charset="0"/>
              </a:rPr>
              <a:t>-ConnectionType</a:t>
            </a:r>
            <a:r>
              <a:rPr kumimoji="0" lang="en-US" sz="1600" b="0" i="0" u="none" strike="noStrike" kern="0" cap="none" spc="0" normalizeH="0" baseline="0" noProof="0" dirty="0">
                <a:ln>
                  <a:noFill/>
                </a:ln>
                <a:solidFill>
                  <a:prstClr val="black"/>
                </a:solidFill>
                <a:effectLst/>
                <a:uLnTx/>
                <a:uFillTx/>
                <a:latin typeface="Lucida Console" panose="020B0609040504020204" pitchFamily="49" charset="0"/>
              </a:rPr>
              <a:t> </a:t>
            </a:r>
            <a:r>
              <a:rPr kumimoji="0" lang="en-US" sz="1600" b="0" i="0" u="none" strike="noStrike" kern="0" cap="none" spc="0" normalizeH="0" baseline="0" noProof="0" dirty="0">
                <a:ln>
                  <a:noFill/>
                </a:ln>
                <a:solidFill>
                  <a:srgbClr val="8A2BE2"/>
                </a:solidFill>
                <a:effectLst/>
                <a:uLnTx/>
                <a:uFillTx/>
                <a:latin typeface="Lucida Console" panose="020B0609040504020204" pitchFamily="49" charset="0"/>
              </a:rPr>
              <a:t>ExpressRoute</a:t>
            </a:r>
            <a:r>
              <a:rPr kumimoji="0" lang="en-US" sz="1600" b="0" i="0" u="none" strike="noStrike" kern="0" cap="none" spc="0" normalizeH="0" baseline="0" noProof="0" dirty="0">
                <a:ln>
                  <a:noFill/>
                </a:ln>
                <a:solidFill>
                  <a:prstClr val="black"/>
                </a:solidFill>
                <a:effectLst/>
                <a:uLnTx/>
                <a:uFillTx/>
                <a:latin typeface="Lucida Console" panose="020B0609040504020204" pitchFamily="49" charset="0"/>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black"/>
                </a:solidFill>
                <a:effectLst/>
                <a:uLnTx/>
                <a:uFillTx/>
                <a:latin typeface="Lucida Console" panose="020B0609040504020204" pitchFamily="49" charset="0"/>
              </a:rPr>
              <a:t>                                            </a:t>
            </a:r>
            <a:r>
              <a:rPr kumimoji="0" lang="en-US" sz="1600" b="0" i="0" u="none" strike="noStrike" kern="0" cap="none" spc="0" normalizeH="0" baseline="0" noProof="0" dirty="0">
                <a:ln>
                  <a:noFill/>
                </a:ln>
                <a:solidFill>
                  <a:srgbClr val="000080"/>
                </a:solidFill>
                <a:effectLst/>
                <a:uLnTx/>
                <a:uFillTx/>
                <a:latin typeface="Lucida Console" panose="020B0609040504020204" pitchFamily="49" charset="0"/>
              </a:rPr>
              <a:t>-AuthorizationKey</a:t>
            </a:r>
            <a:r>
              <a:rPr kumimoji="0" lang="en-US" sz="1600" b="0" i="0" u="none" strike="noStrike" kern="0" cap="none" spc="0" normalizeH="0" baseline="0" noProof="0" dirty="0">
                <a:ln>
                  <a:noFill/>
                </a:ln>
                <a:solidFill>
                  <a:prstClr val="black"/>
                </a:solidFill>
                <a:effectLst/>
                <a:uLnTx/>
                <a:uFillTx/>
                <a:latin typeface="Lucida Console" panose="020B0609040504020204" pitchFamily="49" charset="0"/>
              </a:rPr>
              <a:t> </a:t>
            </a:r>
            <a:r>
              <a:rPr kumimoji="0" lang="en-US" sz="1600" b="0" i="0" u="none" strike="noStrike" kern="0" cap="none" spc="0" normalizeH="0" baseline="0" noProof="0" dirty="0">
                <a:ln>
                  <a:noFill/>
                </a:ln>
                <a:solidFill>
                  <a:srgbClr val="FF4500"/>
                </a:solidFill>
                <a:effectLst/>
                <a:uLnTx/>
                <a:uFillTx/>
                <a:latin typeface="Lucida Console" panose="020B0609040504020204" pitchFamily="49" charset="0"/>
              </a:rPr>
              <a:t>$authKey </a:t>
            </a:r>
          </a:p>
        </p:txBody>
      </p:sp>
    </p:spTree>
    <p:extLst>
      <p:ext uri="{BB962C8B-B14F-4D97-AF65-F5344CB8AC3E}">
        <p14:creationId xmlns:p14="http://schemas.microsoft.com/office/powerpoint/2010/main" val="2874397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cs typeface="Segoe UI" panose="020B0502040204020203" pitchFamily="34" charset="0"/>
              </a:rPr>
              <a:t>Preferred solution - chargeback</a:t>
            </a:r>
            <a:endParaRPr lang="en-US" sz="4400"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0" y="1166649"/>
            <a:ext cx="11655839" cy="3713977"/>
          </a:xfrm>
        </p:spPr>
        <p:txBody>
          <a:bodyPr>
            <a:noAutofit/>
          </a:bodyPr>
          <a:lstStyle/>
          <a:p>
            <a:pPr lvl="1"/>
            <a:r>
              <a:rPr lang="en-US" sz="3600" dirty="0">
                <a:solidFill>
                  <a:schemeClr val="tx1"/>
                </a:solidFill>
                <a:latin typeface="+mj-lt"/>
              </a:rPr>
              <a:t>Built-in policy</a:t>
            </a:r>
            <a:endParaRPr lang="en-US" sz="3600" dirty="0">
              <a:solidFill>
                <a:schemeClr val="tx1"/>
              </a:solidFill>
            </a:endParaRPr>
          </a:p>
          <a:p>
            <a:pPr lvl="2"/>
            <a:r>
              <a:rPr lang="en-US" sz="2800" dirty="0">
                <a:solidFill>
                  <a:schemeClr val="tx1"/>
                </a:solidFill>
                <a:latin typeface="+mj-lt"/>
              </a:rPr>
              <a:t>Apply tag and its default value</a:t>
            </a:r>
          </a:p>
          <a:p>
            <a:pPr lvl="1"/>
            <a:r>
              <a:rPr lang="en-US" sz="3600" dirty="0">
                <a:solidFill>
                  <a:schemeClr val="tx1"/>
                </a:solidFill>
                <a:latin typeface="+mj-lt"/>
              </a:rPr>
              <a:t>Apply to all resource groups specific to project</a:t>
            </a:r>
          </a:p>
          <a:p>
            <a:pPr lvl="1"/>
            <a:r>
              <a:rPr lang="en-US" sz="3600" dirty="0">
                <a:solidFill>
                  <a:schemeClr val="tx1"/>
                </a:solidFill>
                <a:latin typeface="+mj-lt"/>
              </a:rPr>
              <a:t>Compliance report: use custom policy checking tag name (not value) at tenant root management group using standard SKU</a:t>
            </a:r>
          </a:p>
        </p:txBody>
      </p:sp>
      <p:pic>
        <p:nvPicPr>
          <p:cNvPr id="4" name="Picture 3" descr="Azure portal snippet showing an overview of the 'Apply tag and its default value' policy definition. It is a built-in policy, with description 'Applies a required tag and its default value if it is not specified by the user'" title="Apply tag and its default value">
            <a:extLst>
              <a:ext uri="{FF2B5EF4-FFF2-40B4-BE49-F238E27FC236}">
                <a16:creationId xmlns:a16="http://schemas.microsoft.com/office/drawing/2014/main" id="{575E4038-5639-4E0F-9859-2068680D06C9}"/>
              </a:ext>
            </a:extLst>
          </p:cNvPr>
          <p:cNvPicPr>
            <a:picLocks noChangeAspect="1"/>
          </p:cNvPicPr>
          <p:nvPr/>
        </p:nvPicPr>
        <p:blipFill>
          <a:blip r:embed="rId3"/>
          <a:stretch>
            <a:fillRect/>
          </a:stretch>
        </p:blipFill>
        <p:spPr>
          <a:xfrm>
            <a:off x="1892765" y="4674203"/>
            <a:ext cx="8718882" cy="1369845"/>
          </a:xfrm>
          <a:prstGeom prst="rect">
            <a:avLst/>
          </a:prstGeom>
        </p:spPr>
      </p:pic>
    </p:spTree>
    <p:extLst>
      <p:ext uri="{BB962C8B-B14F-4D97-AF65-F5344CB8AC3E}">
        <p14:creationId xmlns:p14="http://schemas.microsoft.com/office/powerpoint/2010/main" val="34895856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cs typeface="Segoe UI" panose="020B0502040204020203" pitchFamily="34" charset="0"/>
              </a:rPr>
              <a:t>Preferred solution - geo-redundant solutions</a:t>
            </a:r>
            <a:endParaRPr lang="en-US" sz="4400"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54955" y="1548551"/>
            <a:ext cx="5784611" cy="3713977"/>
          </a:xfrm>
        </p:spPr>
        <p:txBody>
          <a:bodyPr>
            <a:noAutofit/>
          </a:bodyPr>
          <a:lstStyle/>
          <a:p>
            <a:r>
              <a:rPr lang="en-US" sz="3600" dirty="0">
                <a:solidFill>
                  <a:schemeClr val="tx1"/>
                </a:solidFill>
                <a:latin typeface="+mj-lt"/>
              </a:rPr>
              <a:t>Use paired regions</a:t>
            </a:r>
          </a:p>
          <a:p>
            <a:pPr lvl="2"/>
            <a:r>
              <a:rPr lang="en-US" sz="2400" dirty="0">
                <a:solidFill>
                  <a:schemeClr val="tx1"/>
                </a:solidFill>
              </a:rPr>
              <a:t>Physical isolation</a:t>
            </a:r>
          </a:p>
          <a:p>
            <a:pPr lvl="2"/>
            <a:r>
              <a:rPr lang="en-US" sz="2400" dirty="0">
                <a:solidFill>
                  <a:schemeClr val="tx1"/>
                </a:solidFill>
              </a:rPr>
              <a:t>Platform provided replication</a:t>
            </a:r>
          </a:p>
          <a:p>
            <a:pPr lvl="2"/>
            <a:r>
              <a:rPr lang="en-US" sz="2400" dirty="0">
                <a:solidFill>
                  <a:schemeClr val="tx1"/>
                </a:solidFill>
              </a:rPr>
              <a:t>Region recovery order</a:t>
            </a:r>
          </a:p>
          <a:p>
            <a:pPr lvl="2"/>
            <a:r>
              <a:rPr lang="en-US" sz="2400" dirty="0">
                <a:solidFill>
                  <a:schemeClr val="tx1"/>
                </a:solidFill>
              </a:rPr>
              <a:t>Sequential updates</a:t>
            </a:r>
          </a:p>
          <a:p>
            <a:pPr lvl="2"/>
            <a:r>
              <a:rPr lang="en-US" sz="2400" dirty="0">
                <a:solidFill>
                  <a:schemeClr val="tx1"/>
                </a:solidFill>
              </a:rPr>
              <a:t>Data residency </a:t>
            </a:r>
          </a:p>
          <a:p>
            <a:pPr lvl="1"/>
            <a:r>
              <a:rPr lang="en-US" sz="3600" dirty="0">
                <a:solidFill>
                  <a:schemeClr val="tx1"/>
                </a:solidFill>
                <a:latin typeface="+mj-lt"/>
              </a:rPr>
              <a:t>Use traffic manager</a:t>
            </a:r>
          </a:p>
          <a:p>
            <a:pPr lvl="2"/>
            <a:r>
              <a:rPr lang="en-US" sz="2400" dirty="0">
                <a:solidFill>
                  <a:schemeClr val="tx1"/>
                </a:solidFill>
              </a:rPr>
              <a:t>Was not part of initial service list</a:t>
            </a:r>
          </a:p>
          <a:p>
            <a:pPr lvl="2"/>
            <a:r>
              <a:rPr lang="en-US" sz="2400" dirty="0">
                <a:solidFill>
                  <a:schemeClr val="tx1"/>
                </a:solidFill>
              </a:rPr>
              <a:t>Requires a public endpoint</a:t>
            </a:r>
          </a:p>
          <a:p>
            <a:pPr lvl="2"/>
            <a:r>
              <a:rPr lang="en-US" sz="2400" dirty="0">
                <a:solidFill>
                  <a:schemeClr val="tx1"/>
                </a:solidFill>
              </a:rPr>
              <a:t>Private workloads would need modifications</a:t>
            </a:r>
          </a:p>
        </p:txBody>
      </p:sp>
      <p:grpSp>
        <p:nvGrpSpPr>
          <p:cNvPr id="4" name="Group 3" descr="This Geo-redundant solutions Availability diagram begins with Traffic Manager Priority Mode. Two arrows point from there, to West US, and East US. West US has an Availability set (Web Tier), and SQL AO Secondary. East US has an Availability set (Web Tier), and SQL AO Primary. Under these two is a banner reading &quot;Paired Regions.&quot;" title="Geo-redundant solutions">
            <a:extLst>
              <a:ext uri="{FF2B5EF4-FFF2-40B4-BE49-F238E27FC236}">
                <a16:creationId xmlns:a16="http://schemas.microsoft.com/office/drawing/2014/main" id="{60531249-9497-40C4-947C-C7C092B5E95E}"/>
              </a:ext>
            </a:extLst>
          </p:cNvPr>
          <p:cNvGrpSpPr/>
          <p:nvPr/>
        </p:nvGrpSpPr>
        <p:grpSpPr>
          <a:xfrm>
            <a:off x="5650177" y="1120553"/>
            <a:ext cx="6414449" cy="4916688"/>
            <a:chOff x="5650177" y="1120553"/>
            <a:chExt cx="6414449" cy="4916688"/>
          </a:xfrm>
        </p:grpSpPr>
        <p:sp>
          <p:nvSpPr>
            <p:cNvPr id="6" name="Rectangle 5">
              <a:extLst>
                <a:ext uri="{FF2B5EF4-FFF2-40B4-BE49-F238E27FC236}">
                  <a16:creationId xmlns:a16="http://schemas.microsoft.com/office/drawing/2014/main" id="{3832AA91-FFE6-4439-A7E7-654FBE06CB89}"/>
                </a:ext>
              </a:extLst>
            </p:cNvPr>
            <p:cNvSpPr/>
            <p:nvPr/>
          </p:nvSpPr>
          <p:spPr bwMode="auto">
            <a:xfrm>
              <a:off x="8878854" y="2503976"/>
              <a:ext cx="3185772" cy="2863412"/>
            </a:xfrm>
            <a:prstGeom prst="rect">
              <a:avLst/>
            </a:prstGeom>
            <a:solidFill>
              <a:srgbClr val="FFFFFF"/>
            </a:solidFill>
            <a:ln w="38100" cap="flat" cmpd="sng" algn="ctr">
              <a:solidFill>
                <a:srgbClr val="00B0F0"/>
              </a:solidFill>
              <a:prstDash val="dash"/>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32472" eaLnBrk="1" fontAlgn="base" latinLnBrk="0" hangingPunct="1">
                <a:lnSpc>
                  <a:spcPct val="9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505050"/>
                  </a:solidFill>
                  <a:effectLst/>
                  <a:uLnTx/>
                  <a:uFillTx/>
                  <a:latin typeface="Segoe UI"/>
                  <a:ea typeface="Segoe UI" pitchFamily="34" charset="0"/>
                  <a:cs typeface="Segoe UI" pitchFamily="34" charset="0"/>
                </a:rPr>
                <a:t>East US</a:t>
              </a:r>
            </a:p>
          </p:txBody>
        </p:sp>
        <p:pic>
          <p:nvPicPr>
            <p:cNvPr id="7" name="Picture 6" descr="Availability Set icon" title="Availability Set icon">
              <a:extLst>
                <a:ext uri="{FF2B5EF4-FFF2-40B4-BE49-F238E27FC236}">
                  <a16:creationId xmlns:a16="http://schemas.microsoft.com/office/drawing/2014/main" id="{E585B027-A663-41BF-A11C-B179EEC2F59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29153" y="4565558"/>
              <a:ext cx="453156" cy="453156"/>
            </a:xfrm>
            <a:prstGeom prst="rect">
              <a:avLst/>
            </a:prstGeom>
          </p:spPr>
        </p:pic>
        <p:pic>
          <p:nvPicPr>
            <p:cNvPr id="8" name="Picture 7" title="Availability Set icon">
              <a:extLst>
                <a:ext uri="{FF2B5EF4-FFF2-40B4-BE49-F238E27FC236}">
                  <a16:creationId xmlns:a16="http://schemas.microsoft.com/office/drawing/2014/main" id="{5C68A689-F6FC-4886-A574-750254B0599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95014" y="4565558"/>
              <a:ext cx="453156" cy="453156"/>
            </a:xfrm>
            <a:prstGeom prst="rect">
              <a:avLst/>
            </a:prstGeom>
          </p:spPr>
        </p:pic>
        <p:sp>
          <p:nvSpPr>
            <p:cNvPr id="9" name="TextBox 8">
              <a:extLst>
                <a:ext uri="{FF2B5EF4-FFF2-40B4-BE49-F238E27FC236}">
                  <a16:creationId xmlns:a16="http://schemas.microsoft.com/office/drawing/2014/main" id="{134473F1-32FA-47C0-83C7-A5D980C996EB}"/>
                </a:ext>
              </a:extLst>
            </p:cNvPr>
            <p:cNvSpPr txBox="1"/>
            <p:nvPr/>
          </p:nvSpPr>
          <p:spPr>
            <a:xfrm>
              <a:off x="9144979" y="4562538"/>
              <a:ext cx="982513" cy="760208"/>
            </a:xfrm>
            <a:prstGeom prst="rect">
              <a:avLst/>
            </a:prstGeom>
            <a:noFill/>
          </p:spPr>
          <p:txBody>
            <a:bodyPr wrap="none" lIns="182880" tIns="146304" rIns="182880" bIns="146304" rtlCol="0">
              <a:spAutoFit/>
            </a:bodyPr>
            <a:lstStyle/>
            <a:p>
              <a:pPr>
                <a:lnSpc>
                  <a:spcPct val="90000"/>
                </a:lnSpc>
                <a:spcAft>
                  <a:spcPts val="600"/>
                </a:spcAft>
              </a:pPr>
              <a:r>
                <a:rPr lang="en-US" sz="1400" dirty="0">
                  <a:gradFill>
                    <a:gsLst>
                      <a:gs pos="2917">
                        <a:srgbClr val="505050"/>
                      </a:gs>
                      <a:gs pos="30000">
                        <a:srgbClr val="505050"/>
                      </a:gs>
                    </a:gsLst>
                    <a:lin ang="5400000" scaled="0"/>
                  </a:gradFill>
                  <a:latin typeface="Segoe UI"/>
                </a:rPr>
                <a:t>SQL AO</a:t>
              </a:r>
            </a:p>
            <a:p>
              <a:pPr>
                <a:lnSpc>
                  <a:spcPct val="90000"/>
                </a:lnSpc>
                <a:spcAft>
                  <a:spcPts val="600"/>
                </a:spcAft>
              </a:pPr>
              <a:r>
                <a:rPr lang="en-US" sz="1400" dirty="0">
                  <a:gradFill>
                    <a:gsLst>
                      <a:gs pos="2917">
                        <a:srgbClr val="505050"/>
                      </a:gs>
                      <a:gs pos="30000">
                        <a:srgbClr val="505050"/>
                      </a:gs>
                    </a:gsLst>
                    <a:lin ang="5400000" scaled="0"/>
                  </a:gradFill>
                  <a:latin typeface="Segoe UI"/>
                </a:rPr>
                <a:t>Primary</a:t>
              </a:r>
            </a:p>
          </p:txBody>
        </p:sp>
        <p:pic>
          <p:nvPicPr>
            <p:cNvPr id="10" name="Picture 9" title="Availability Set icon">
              <a:extLst>
                <a:ext uri="{FF2B5EF4-FFF2-40B4-BE49-F238E27FC236}">
                  <a16:creationId xmlns:a16="http://schemas.microsoft.com/office/drawing/2014/main" id="{62D3B368-B1B2-4C0F-8C41-6D200482477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463292" y="4565558"/>
              <a:ext cx="453156" cy="453156"/>
            </a:xfrm>
            <a:prstGeom prst="rect">
              <a:avLst/>
            </a:prstGeom>
          </p:spPr>
        </p:pic>
        <p:pic>
          <p:nvPicPr>
            <p:cNvPr id="11" name="Picture 10" title="Availability Set icon">
              <a:extLst>
                <a:ext uri="{FF2B5EF4-FFF2-40B4-BE49-F238E27FC236}">
                  <a16:creationId xmlns:a16="http://schemas.microsoft.com/office/drawing/2014/main" id="{268B8AB1-7768-4309-AD6A-33D959721C2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29154" y="3178962"/>
              <a:ext cx="453156" cy="453156"/>
            </a:xfrm>
            <a:prstGeom prst="rect">
              <a:avLst/>
            </a:prstGeom>
          </p:spPr>
        </p:pic>
        <p:pic>
          <p:nvPicPr>
            <p:cNvPr id="12" name="Picture 11" title="Availability Set icon">
              <a:extLst>
                <a:ext uri="{FF2B5EF4-FFF2-40B4-BE49-F238E27FC236}">
                  <a16:creationId xmlns:a16="http://schemas.microsoft.com/office/drawing/2014/main" id="{3A3F433E-4D7E-4E19-BAAA-62A72F7135A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95015" y="3178962"/>
              <a:ext cx="453156" cy="453156"/>
            </a:xfrm>
            <a:prstGeom prst="rect">
              <a:avLst/>
            </a:prstGeom>
          </p:spPr>
        </p:pic>
        <p:pic>
          <p:nvPicPr>
            <p:cNvPr id="13" name="Picture 12" title="Availability Set icon">
              <a:extLst>
                <a:ext uri="{FF2B5EF4-FFF2-40B4-BE49-F238E27FC236}">
                  <a16:creationId xmlns:a16="http://schemas.microsoft.com/office/drawing/2014/main" id="{F376C719-C815-446B-B3D8-45FDD1F2829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463293" y="3178962"/>
              <a:ext cx="453156" cy="453156"/>
            </a:xfrm>
            <a:prstGeom prst="rect">
              <a:avLst/>
            </a:prstGeom>
          </p:spPr>
        </p:pic>
        <p:pic>
          <p:nvPicPr>
            <p:cNvPr id="14" name="Picture 13" title="Availability Set icon">
              <a:extLst>
                <a:ext uri="{FF2B5EF4-FFF2-40B4-BE49-F238E27FC236}">
                  <a16:creationId xmlns:a16="http://schemas.microsoft.com/office/drawing/2014/main" id="{78DDFB2E-8F82-4AD5-A620-ED046398C41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933906" y="2717737"/>
              <a:ext cx="443649" cy="443649"/>
            </a:xfrm>
            <a:prstGeom prst="rect">
              <a:avLst/>
            </a:prstGeom>
          </p:spPr>
        </p:pic>
        <p:sp>
          <p:nvSpPr>
            <p:cNvPr id="15" name="Right Bracket 14">
              <a:extLst>
                <a:ext uri="{FF2B5EF4-FFF2-40B4-BE49-F238E27FC236}">
                  <a16:creationId xmlns:a16="http://schemas.microsoft.com/office/drawing/2014/main" id="{E7698AE9-E926-4833-9139-14AF449F4081}"/>
                </a:ext>
              </a:extLst>
            </p:cNvPr>
            <p:cNvSpPr/>
            <p:nvPr/>
          </p:nvSpPr>
          <p:spPr>
            <a:xfrm rot="5400000">
              <a:off x="10818294" y="4791250"/>
              <a:ext cx="106326" cy="499731"/>
            </a:xfrm>
            <a:prstGeom prst="rightBracket">
              <a:avLst/>
            </a:prstGeom>
            <a:noFill/>
            <a:ln w="9525" cap="flat" cmpd="sng" algn="ctr">
              <a:solidFill>
                <a:srgbClr val="505050"/>
              </a:solidFill>
              <a:prstDash val="solid"/>
              <a:headEnd type="none"/>
              <a:tailEnd type="none"/>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505050"/>
                </a:solidFill>
                <a:effectLst/>
                <a:uLnTx/>
                <a:uFillTx/>
                <a:latin typeface="Segoe UI"/>
                <a:ea typeface="+mn-ea"/>
                <a:cs typeface="+mn-cs"/>
              </a:endParaRPr>
            </a:p>
          </p:txBody>
        </p:sp>
        <p:sp>
          <p:nvSpPr>
            <p:cNvPr id="16" name="Right Bracket 15">
              <a:extLst>
                <a:ext uri="{FF2B5EF4-FFF2-40B4-BE49-F238E27FC236}">
                  <a16:creationId xmlns:a16="http://schemas.microsoft.com/office/drawing/2014/main" id="{4E9E0CA3-1BCC-4E4E-9B41-A4BEC4F5AE55}"/>
                </a:ext>
              </a:extLst>
            </p:cNvPr>
            <p:cNvSpPr/>
            <p:nvPr/>
          </p:nvSpPr>
          <p:spPr>
            <a:xfrm rot="5400000">
              <a:off x="11386841" y="4783106"/>
              <a:ext cx="106326" cy="499731"/>
            </a:xfrm>
            <a:prstGeom prst="rightBracket">
              <a:avLst/>
            </a:prstGeom>
            <a:noFill/>
            <a:ln w="9525" cap="flat" cmpd="sng" algn="ctr">
              <a:solidFill>
                <a:srgbClr val="505050"/>
              </a:solidFill>
              <a:prstDash val="solid"/>
              <a:headEnd type="none"/>
              <a:tailEnd type="none"/>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505050"/>
                </a:solidFill>
                <a:effectLst/>
                <a:uLnTx/>
                <a:uFillTx/>
                <a:latin typeface="Segoe UI"/>
                <a:ea typeface="+mn-ea"/>
                <a:cs typeface="+mn-cs"/>
              </a:endParaRPr>
            </a:p>
          </p:txBody>
        </p:sp>
        <p:sp>
          <p:nvSpPr>
            <p:cNvPr id="17" name="Right Bracket 16">
              <a:extLst>
                <a:ext uri="{FF2B5EF4-FFF2-40B4-BE49-F238E27FC236}">
                  <a16:creationId xmlns:a16="http://schemas.microsoft.com/office/drawing/2014/main" id="{B8CAD77C-64AF-4643-8AFE-E406EBC319F6}"/>
                </a:ext>
              </a:extLst>
            </p:cNvPr>
            <p:cNvSpPr/>
            <p:nvPr/>
          </p:nvSpPr>
          <p:spPr>
            <a:xfrm rot="5400000">
              <a:off x="10818295" y="3379086"/>
              <a:ext cx="106326" cy="499731"/>
            </a:xfrm>
            <a:prstGeom prst="rightBracket">
              <a:avLst/>
            </a:prstGeom>
            <a:noFill/>
            <a:ln w="9525" cap="flat" cmpd="sng" algn="ctr">
              <a:solidFill>
                <a:srgbClr val="505050"/>
              </a:solidFill>
              <a:prstDash val="solid"/>
              <a:headEnd type="none"/>
              <a:tailEnd type="none"/>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505050"/>
                </a:solidFill>
                <a:effectLst/>
                <a:uLnTx/>
                <a:uFillTx/>
                <a:latin typeface="Segoe UI"/>
                <a:ea typeface="+mn-ea"/>
                <a:cs typeface="+mn-cs"/>
              </a:endParaRPr>
            </a:p>
          </p:txBody>
        </p:sp>
        <p:sp>
          <p:nvSpPr>
            <p:cNvPr id="18" name="Right Bracket 17">
              <a:extLst>
                <a:ext uri="{FF2B5EF4-FFF2-40B4-BE49-F238E27FC236}">
                  <a16:creationId xmlns:a16="http://schemas.microsoft.com/office/drawing/2014/main" id="{9DC768B8-1C3F-41B5-A095-66285D77BCBD}"/>
                </a:ext>
              </a:extLst>
            </p:cNvPr>
            <p:cNvSpPr/>
            <p:nvPr/>
          </p:nvSpPr>
          <p:spPr>
            <a:xfrm rot="5400000">
              <a:off x="11386842" y="3370942"/>
              <a:ext cx="106326" cy="499731"/>
            </a:xfrm>
            <a:prstGeom prst="rightBracket">
              <a:avLst/>
            </a:prstGeom>
            <a:noFill/>
            <a:ln w="9525" cap="flat" cmpd="sng" algn="ctr">
              <a:solidFill>
                <a:srgbClr val="505050"/>
              </a:solidFill>
              <a:prstDash val="solid"/>
              <a:headEnd type="none"/>
              <a:tailEnd type="none"/>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505050"/>
                </a:solidFill>
                <a:effectLst/>
                <a:uLnTx/>
                <a:uFillTx/>
                <a:latin typeface="Segoe UI"/>
                <a:ea typeface="+mn-ea"/>
                <a:cs typeface="+mn-cs"/>
              </a:endParaRPr>
            </a:p>
          </p:txBody>
        </p:sp>
        <p:pic>
          <p:nvPicPr>
            <p:cNvPr id="19" name="Picture 18" title="Availability Set icon">
              <a:extLst>
                <a:ext uri="{FF2B5EF4-FFF2-40B4-BE49-F238E27FC236}">
                  <a16:creationId xmlns:a16="http://schemas.microsoft.com/office/drawing/2014/main" id="{F7AE4679-97CD-4493-93CC-4CDC96BD197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938660" y="4071413"/>
              <a:ext cx="443649" cy="443649"/>
            </a:xfrm>
            <a:prstGeom prst="rect">
              <a:avLst/>
            </a:prstGeom>
          </p:spPr>
        </p:pic>
        <p:sp>
          <p:nvSpPr>
            <p:cNvPr id="20" name="Rectangle 19">
              <a:extLst>
                <a:ext uri="{FF2B5EF4-FFF2-40B4-BE49-F238E27FC236}">
                  <a16:creationId xmlns:a16="http://schemas.microsoft.com/office/drawing/2014/main" id="{AB5B9176-FC6F-4393-AE42-B48A670FCD67}"/>
                </a:ext>
              </a:extLst>
            </p:cNvPr>
            <p:cNvSpPr/>
            <p:nvPr/>
          </p:nvSpPr>
          <p:spPr bwMode="auto">
            <a:xfrm>
              <a:off x="5650177" y="2503976"/>
              <a:ext cx="3152679" cy="2863412"/>
            </a:xfrm>
            <a:prstGeom prst="rect">
              <a:avLst/>
            </a:prstGeom>
            <a:solidFill>
              <a:srgbClr val="FFFFFF"/>
            </a:solidFill>
            <a:ln w="38100" cap="flat" cmpd="sng" algn="ctr">
              <a:solidFill>
                <a:srgbClr val="00B0F0"/>
              </a:solidFill>
              <a:prstDash val="dash"/>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r" defTabSz="932472" eaLnBrk="1" fontAlgn="base" latinLnBrk="0" hangingPunct="1">
                <a:lnSpc>
                  <a:spcPct val="9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505050"/>
                  </a:solidFill>
                  <a:effectLst/>
                  <a:uLnTx/>
                  <a:uFillTx/>
                  <a:latin typeface="Segoe UI"/>
                  <a:ea typeface="Segoe UI" pitchFamily="34" charset="0"/>
                  <a:cs typeface="Segoe UI" pitchFamily="34" charset="0"/>
                </a:rPr>
                <a:t>West US</a:t>
              </a:r>
            </a:p>
            <a:p>
              <a:pPr marL="0" marR="0" lvl="0" indent="0" defTabSz="932472" eaLnBrk="1" fontAlgn="base" latinLnBrk="0" hangingPunct="1">
                <a:lnSpc>
                  <a:spcPct val="9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505050"/>
                </a:solidFill>
                <a:effectLst/>
                <a:uLnTx/>
                <a:uFillTx/>
                <a:latin typeface="Segoe UI"/>
                <a:ea typeface="Segoe UI" pitchFamily="34" charset="0"/>
                <a:cs typeface="Segoe UI" pitchFamily="34" charset="0"/>
              </a:endParaRPr>
            </a:p>
          </p:txBody>
        </p:sp>
        <p:pic>
          <p:nvPicPr>
            <p:cNvPr id="21" name="Picture 20" title="Availability Set icon">
              <a:extLst>
                <a:ext uri="{FF2B5EF4-FFF2-40B4-BE49-F238E27FC236}">
                  <a16:creationId xmlns:a16="http://schemas.microsoft.com/office/drawing/2014/main" id="{54EB6AF4-3887-4A48-83EC-58021AD5ABB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89035" y="4565558"/>
              <a:ext cx="453156" cy="453156"/>
            </a:xfrm>
            <a:prstGeom prst="rect">
              <a:avLst/>
            </a:prstGeom>
          </p:spPr>
        </p:pic>
        <p:pic>
          <p:nvPicPr>
            <p:cNvPr id="22" name="Picture 21" title="Availability Set icon">
              <a:extLst>
                <a:ext uri="{FF2B5EF4-FFF2-40B4-BE49-F238E27FC236}">
                  <a16:creationId xmlns:a16="http://schemas.microsoft.com/office/drawing/2014/main" id="{71B92B65-030C-4C69-B1F4-A27BC5380D9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93790" y="3178962"/>
              <a:ext cx="453156" cy="453156"/>
            </a:xfrm>
            <a:prstGeom prst="rect">
              <a:avLst/>
            </a:prstGeom>
          </p:spPr>
        </p:pic>
        <p:pic>
          <p:nvPicPr>
            <p:cNvPr id="23" name="Picture 22" title="Availability Set icon">
              <a:extLst>
                <a:ext uri="{FF2B5EF4-FFF2-40B4-BE49-F238E27FC236}">
                  <a16:creationId xmlns:a16="http://schemas.microsoft.com/office/drawing/2014/main" id="{757D08C9-8F5B-471A-ADE0-1150352B2B9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59651" y="3178962"/>
              <a:ext cx="453156" cy="453156"/>
            </a:xfrm>
            <a:prstGeom prst="rect">
              <a:avLst/>
            </a:prstGeom>
          </p:spPr>
        </p:pic>
        <p:pic>
          <p:nvPicPr>
            <p:cNvPr id="24" name="Picture 23" title="Availability Set icon">
              <a:extLst>
                <a:ext uri="{FF2B5EF4-FFF2-40B4-BE49-F238E27FC236}">
                  <a16:creationId xmlns:a16="http://schemas.microsoft.com/office/drawing/2014/main" id="{72D54CD2-E850-46C3-BA4D-30A0A661AC4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27929" y="3178962"/>
              <a:ext cx="453156" cy="453156"/>
            </a:xfrm>
            <a:prstGeom prst="rect">
              <a:avLst/>
            </a:prstGeom>
          </p:spPr>
        </p:pic>
        <p:pic>
          <p:nvPicPr>
            <p:cNvPr id="25" name="Picture 24" title="Availability Set icon">
              <a:extLst>
                <a:ext uri="{FF2B5EF4-FFF2-40B4-BE49-F238E27FC236}">
                  <a16:creationId xmlns:a16="http://schemas.microsoft.com/office/drawing/2014/main" id="{B0B02BB7-DA26-467E-B31B-8BCDAA35E62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298542" y="2717737"/>
              <a:ext cx="443649" cy="443649"/>
            </a:xfrm>
            <a:prstGeom prst="rect">
              <a:avLst/>
            </a:prstGeom>
          </p:spPr>
        </p:pic>
        <p:sp>
          <p:nvSpPr>
            <p:cNvPr id="26" name="Right Bracket 25">
              <a:extLst>
                <a:ext uri="{FF2B5EF4-FFF2-40B4-BE49-F238E27FC236}">
                  <a16:creationId xmlns:a16="http://schemas.microsoft.com/office/drawing/2014/main" id="{0AC0FF47-6FE2-4B18-A117-0113988E8C60}"/>
                </a:ext>
              </a:extLst>
            </p:cNvPr>
            <p:cNvSpPr/>
            <p:nvPr/>
          </p:nvSpPr>
          <p:spPr>
            <a:xfrm rot="5400000">
              <a:off x="6182931" y="3379086"/>
              <a:ext cx="106326" cy="499731"/>
            </a:xfrm>
            <a:prstGeom prst="rightBracket">
              <a:avLst/>
            </a:prstGeom>
            <a:noFill/>
            <a:ln w="9525" cap="flat" cmpd="sng" algn="ctr">
              <a:solidFill>
                <a:srgbClr val="505050"/>
              </a:solidFill>
              <a:prstDash val="solid"/>
              <a:headEnd type="none"/>
              <a:tailEnd type="none"/>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505050"/>
                </a:solidFill>
                <a:effectLst/>
                <a:uLnTx/>
                <a:uFillTx/>
                <a:latin typeface="Segoe UI"/>
                <a:ea typeface="+mn-ea"/>
                <a:cs typeface="+mn-cs"/>
              </a:endParaRPr>
            </a:p>
          </p:txBody>
        </p:sp>
        <p:sp>
          <p:nvSpPr>
            <p:cNvPr id="27" name="Right Bracket 26">
              <a:extLst>
                <a:ext uri="{FF2B5EF4-FFF2-40B4-BE49-F238E27FC236}">
                  <a16:creationId xmlns:a16="http://schemas.microsoft.com/office/drawing/2014/main" id="{EC3416FF-DD13-4E92-8ED5-E9C9691E2D91}"/>
                </a:ext>
              </a:extLst>
            </p:cNvPr>
            <p:cNvSpPr/>
            <p:nvPr/>
          </p:nvSpPr>
          <p:spPr>
            <a:xfrm rot="5400000">
              <a:off x="6751478" y="3370942"/>
              <a:ext cx="106326" cy="499731"/>
            </a:xfrm>
            <a:prstGeom prst="rightBracket">
              <a:avLst/>
            </a:prstGeom>
            <a:noFill/>
            <a:ln w="9525" cap="flat" cmpd="sng" algn="ctr">
              <a:solidFill>
                <a:srgbClr val="505050"/>
              </a:solidFill>
              <a:prstDash val="solid"/>
              <a:headEnd type="none"/>
              <a:tailEnd type="none"/>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505050"/>
                </a:solidFill>
                <a:effectLst/>
                <a:uLnTx/>
                <a:uFillTx/>
                <a:latin typeface="Segoe UI"/>
                <a:ea typeface="+mn-ea"/>
                <a:cs typeface="+mn-cs"/>
              </a:endParaRPr>
            </a:p>
          </p:txBody>
        </p:sp>
        <p:pic>
          <p:nvPicPr>
            <p:cNvPr id="28" name="Picture 27" title="Availability Set icon">
              <a:extLst>
                <a:ext uri="{FF2B5EF4-FFF2-40B4-BE49-F238E27FC236}">
                  <a16:creationId xmlns:a16="http://schemas.microsoft.com/office/drawing/2014/main" id="{47BF1F00-93B3-4059-A44A-59078B7F961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03296" y="4071413"/>
              <a:ext cx="443649" cy="443649"/>
            </a:xfrm>
            <a:prstGeom prst="rect">
              <a:avLst/>
            </a:prstGeom>
          </p:spPr>
        </p:pic>
        <p:pic>
          <p:nvPicPr>
            <p:cNvPr id="29" name="Picture 28" title="Traffic Manager icon">
              <a:extLst>
                <a:ext uri="{FF2B5EF4-FFF2-40B4-BE49-F238E27FC236}">
                  <a16:creationId xmlns:a16="http://schemas.microsoft.com/office/drawing/2014/main" id="{8854D214-869F-4A70-9CCD-70667F5D8937}"/>
                </a:ext>
              </a:extLst>
            </p:cNvPr>
            <p:cNvPicPr>
              <a:picLocks noChangeAspect="1"/>
            </p:cNvPicPr>
            <p:nvPr/>
          </p:nvPicPr>
          <p:blipFill>
            <a:blip r:embed="rId5" cstate="print">
              <a:biLevel thresh="25000"/>
              <a:extLst>
                <a:ext uri="{28A0092B-C50C-407E-A947-70E740481C1C}">
                  <a14:useLocalDpi xmlns:a14="http://schemas.microsoft.com/office/drawing/2010/main" val="0"/>
                </a:ext>
              </a:extLst>
            </a:blip>
            <a:stretch>
              <a:fillRect/>
            </a:stretch>
          </p:blipFill>
          <p:spPr>
            <a:xfrm>
              <a:off x="8306704" y="1120553"/>
              <a:ext cx="780290" cy="780290"/>
            </a:xfrm>
            <a:prstGeom prst="rect">
              <a:avLst/>
            </a:prstGeom>
          </p:spPr>
        </p:pic>
        <p:cxnSp>
          <p:nvCxnSpPr>
            <p:cNvPr id="30" name="Elbow Connector 6">
              <a:extLst>
                <a:ext uri="{FF2B5EF4-FFF2-40B4-BE49-F238E27FC236}">
                  <a16:creationId xmlns:a16="http://schemas.microsoft.com/office/drawing/2014/main" id="{F1C1E9ED-9D51-4085-9E19-00D924B8829F}"/>
                </a:ext>
              </a:extLst>
            </p:cNvPr>
            <p:cNvCxnSpPr>
              <a:stCxn id="29" idx="2"/>
              <a:endCxn id="14" idx="0"/>
            </p:cNvCxnSpPr>
            <p:nvPr/>
          </p:nvCxnSpPr>
          <p:spPr>
            <a:xfrm rot="16200000" flipH="1">
              <a:off x="9517843" y="1079849"/>
              <a:ext cx="816894" cy="2458882"/>
            </a:xfrm>
            <a:prstGeom prst="bentConnector3">
              <a:avLst/>
            </a:prstGeom>
            <a:noFill/>
            <a:ln w="38100" cap="flat" cmpd="sng" algn="ctr">
              <a:solidFill>
                <a:srgbClr val="92D050"/>
              </a:solidFill>
              <a:prstDash val="solid"/>
              <a:headEnd type="none"/>
              <a:tailEnd type="triangle"/>
            </a:ln>
            <a:effectLst/>
          </p:spPr>
        </p:cxnSp>
        <p:sp>
          <p:nvSpPr>
            <p:cNvPr id="31" name="TextBox 30">
              <a:extLst>
                <a:ext uri="{FF2B5EF4-FFF2-40B4-BE49-F238E27FC236}">
                  <a16:creationId xmlns:a16="http://schemas.microsoft.com/office/drawing/2014/main" id="{9D9D5619-89A2-45A6-AEC9-1DB01138B4C1}"/>
                </a:ext>
              </a:extLst>
            </p:cNvPr>
            <p:cNvSpPr txBox="1"/>
            <p:nvPr/>
          </p:nvSpPr>
          <p:spPr>
            <a:xfrm>
              <a:off x="7532156" y="4599704"/>
              <a:ext cx="1203663" cy="760208"/>
            </a:xfrm>
            <a:prstGeom prst="rect">
              <a:avLst/>
            </a:prstGeom>
            <a:noFill/>
          </p:spPr>
          <p:txBody>
            <a:bodyPr wrap="none" lIns="182880" tIns="146304" rIns="182880" bIns="146304" rtlCol="0">
              <a:spAutoFit/>
            </a:bodyPr>
            <a:lstStyle/>
            <a:p>
              <a:pPr>
                <a:lnSpc>
                  <a:spcPct val="90000"/>
                </a:lnSpc>
                <a:spcAft>
                  <a:spcPts val="600"/>
                </a:spcAft>
              </a:pPr>
              <a:r>
                <a:rPr lang="en-US" sz="1400" dirty="0">
                  <a:gradFill>
                    <a:gsLst>
                      <a:gs pos="2917">
                        <a:srgbClr val="505050"/>
                      </a:gs>
                      <a:gs pos="30000">
                        <a:srgbClr val="505050"/>
                      </a:gs>
                    </a:gsLst>
                    <a:lin ang="5400000" scaled="0"/>
                  </a:gradFill>
                  <a:latin typeface="Segoe UI"/>
                </a:rPr>
                <a:t>SQL AO</a:t>
              </a:r>
            </a:p>
            <a:p>
              <a:pPr>
                <a:lnSpc>
                  <a:spcPct val="90000"/>
                </a:lnSpc>
                <a:spcAft>
                  <a:spcPts val="600"/>
                </a:spcAft>
              </a:pPr>
              <a:r>
                <a:rPr lang="en-US" sz="1400" dirty="0">
                  <a:gradFill>
                    <a:gsLst>
                      <a:gs pos="2917">
                        <a:srgbClr val="505050"/>
                      </a:gs>
                      <a:gs pos="30000">
                        <a:srgbClr val="505050"/>
                      </a:gs>
                    </a:gsLst>
                    <a:lin ang="5400000" scaled="0"/>
                  </a:gradFill>
                  <a:latin typeface="Segoe UI"/>
                </a:rPr>
                <a:t>Secondary</a:t>
              </a:r>
            </a:p>
          </p:txBody>
        </p:sp>
        <p:cxnSp>
          <p:nvCxnSpPr>
            <p:cNvPr id="32" name="Elbow Connector 83">
              <a:extLst>
                <a:ext uri="{FF2B5EF4-FFF2-40B4-BE49-F238E27FC236}">
                  <a16:creationId xmlns:a16="http://schemas.microsoft.com/office/drawing/2014/main" id="{A77A3910-2E3E-4779-AE00-3D61428954CE}"/>
                </a:ext>
              </a:extLst>
            </p:cNvPr>
            <p:cNvCxnSpPr>
              <a:stCxn id="29" idx="2"/>
              <a:endCxn id="25" idx="0"/>
            </p:cNvCxnSpPr>
            <p:nvPr/>
          </p:nvCxnSpPr>
          <p:spPr>
            <a:xfrm rot="5400000">
              <a:off x="7200161" y="1221049"/>
              <a:ext cx="816894" cy="2176482"/>
            </a:xfrm>
            <a:prstGeom prst="bentConnector3">
              <a:avLst/>
            </a:prstGeom>
            <a:noFill/>
            <a:ln w="38100" cap="flat" cmpd="sng" algn="ctr">
              <a:solidFill>
                <a:srgbClr val="92D050"/>
              </a:solidFill>
              <a:prstDash val="solid"/>
              <a:headEnd type="none"/>
              <a:tailEnd type="triangle"/>
            </a:ln>
            <a:effectLst/>
          </p:spPr>
        </p:cxnSp>
        <p:sp>
          <p:nvSpPr>
            <p:cNvPr id="33" name="TextBox 32">
              <a:extLst>
                <a:ext uri="{FF2B5EF4-FFF2-40B4-BE49-F238E27FC236}">
                  <a16:creationId xmlns:a16="http://schemas.microsoft.com/office/drawing/2014/main" id="{162A411F-75EF-42EC-B018-18907C3FC3CC}"/>
                </a:ext>
              </a:extLst>
            </p:cNvPr>
            <p:cNvSpPr txBox="1"/>
            <p:nvPr/>
          </p:nvSpPr>
          <p:spPr>
            <a:xfrm>
              <a:off x="7494927" y="3070508"/>
              <a:ext cx="1078372" cy="489365"/>
            </a:xfrm>
            <a:prstGeom prst="rect">
              <a:avLst/>
            </a:prstGeom>
            <a:noFill/>
          </p:spPr>
          <p:txBody>
            <a:bodyPr wrap="none" lIns="182880" tIns="146304" rIns="182880" bIns="146304" rtlCol="0">
              <a:spAutoFit/>
            </a:bodyPr>
            <a:lstStyle/>
            <a:p>
              <a:pPr>
                <a:lnSpc>
                  <a:spcPct val="90000"/>
                </a:lnSpc>
                <a:spcAft>
                  <a:spcPts val="600"/>
                </a:spcAft>
              </a:pPr>
              <a:r>
                <a:rPr lang="en-US" sz="1400" dirty="0">
                  <a:gradFill>
                    <a:gsLst>
                      <a:gs pos="2917">
                        <a:srgbClr val="505050"/>
                      </a:gs>
                      <a:gs pos="30000">
                        <a:srgbClr val="505050"/>
                      </a:gs>
                    </a:gsLst>
                    <a:lin ang="5400000" scaled="0"/>
                  </a:gradFill>
                  <a:latin typeface="Segoe UI"/>
                </a:rPr>
                <a:t>Web Tier</a:t>
              </a:r>
            </a:p>
          </p:txBody>
        </p:sp>
        <p:sp>
          <p:nvSpPr>
            <p:cNvPr id="34" name="TextBox 33">
              <a:extLst>
                <a:ext uri="{FF2B5EF4-FFF2-40B4-BE49-F238E27FC236}">
                  <a16:creationId xmlns:a16="http://schemas.microsoft.com/office/drawing/2014/main" id="{6B65E5F6-9292-4FFD-8059-6787031D57A2}"/>
                </a:ext>
              </a:extLst>
            </p:cNvPr>
            <p:cNvSpPr txBox="1"/>
            <p:nvPr/>
          </p:nvSpPr>
          <p:spPr>
            <a:xfrm>
              <a:off x="8953758" y="3019593"/>
              <a:ext cx="1078372" cy="489365"/>
            </a:xfrm>
            <a:prstGeom prst="rect">
              <a:avLst/>
            </a:prstGeom>
            <a:noFill/>
          </p:spPr>
          <p:txBody>
            <a:bodyPr wrap="none" lIns="182880" tIns="146304" rIns="182880" bIns="146304" rtlCol="0">
              <a:spAutoFit/>
            </a:bodyPr>
            <a:lstStyle/>
            <a:p>
              <a:pPr>
                <a:lnSpc>
                  <a:spcPct val="90000"/>
                </a:lnSpc>
                <a:spcAft>
                  <a:spcPts val="600"/>
                </a:spcAft>
              </a:pPr>
              <a:r>
                <a:rPr lang="en-US" sz="1400" dirty="0">
                  <a:gradFill>
                    <a:gsLst>
                      <a:gs pos="2917">
                        <a:srgbClr val="505050"/>
                      </a:gs>
                      <a:gs pos="30000">
                        <a:srgbClr val="505050"/>
                      </a:gs>
                    </a:gsLst>
                    <a:lin ang="5400000" scaled="0"/>
                  </a:gradFill>
                  <a:latin typeface="Segoe UI"/>
                </a:rPr>
                <a:t>Web Tier</a:t>
              </a:r>
            </a:p>
          </p:txBody>
        </p:sp>
        <p:sp>
          <p:nvSpPr>
            <p:cNvPr id="35" name="Rectangle 34">
              <a:extLst>
                <a:ext uri="{FF2B5EF4-FFF2-40B4-BE49-F238E27FC236}">
                  <a16:creationId xmlns:a16="http://schemas.microsoft.com/office/drawing/2014/main" id="{6A6E414F-CD11-4A39-9FEA-E183BB5E1D20}"/>
                </a:ext>
              </a:extLst>
            </p:cNvPr>
            <p:cNvSpPr/>
            <p:nvPr/>
          </p:nvSpPr>
          <p:spPr bwMode="auto">
            <a:xfrm>
              <a:off x="5650178" y="5399287"/>
              <a:ext cx="6414448" cy="637954"/>
            </a:xfrm>
            <a:prstGeom prst="rect">
              <a:avLst/>
            </a:prstGeom>
            <a:solidFill>
              <a:srgbClr val="00B0F0"/>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Paired Regions </a:t>
              </a:r>
            </a:p>
          </p:txBody>
        </p:sp>
        <p:sp>
          <p:nvSpPr>
            <p:cNvPr id="36" name="TextBox 35">
              <a:extLst>
                <a:ext uri="{FF2B5EF4-FFF2-40B4-BE49-F238E27FC236}">
                  <a16:creationId xmlns:a16="http://schemas.microsoft.com/office/drawing/2014/main" id="{3A664689-A8BA-4153-885F-93E900F22FFF}"/>
                </a:ext>
              </a:extLst>
            </p:cNvPr>
            <p:cNvSpPr txBox="1"/>
            <p:nvPr/>
          </p:nvSpPr>
          <p:spPr>
            <a:xfrm>
              <a:off x="9166893" y="1182511"/>
              <a:ext cx="1771767" cy="815608"/>
            </a:xfrm>
            <a:prstGeom prst="rect">
              <a:avLst/>
            </a:prstGeom>
            <a:noFill/>
          </p:spPr>
          <p:txBody>
            <a:bodyPr wrap="none" lIns="182880" tIns="146304" rIns="182880" bIns="146304" rtlCol="0">
              <a:spAutoFit/>
            </a:bodyPr>
            <a:lstStyle/>
            <a:p>
              <a:pPr>
                <a:lnSpc>
                  <a:spcPct val="90000"/>
                </a:lnSpc>
                <a:spcAft>
                  <a:spcPts val="600"/>
                </a:spcAft>
              </a:pPr>
              <a:r>
                <a:rPr lang="en-US" sz="1600" dirty="0">
                  <a:solidFill>
                    <a:srgbClr val="FFFFFF"/>
                  </a:solidFill>
                  <a:latin typeface="Segoe UI"/>
                </a:rPr>
                <a:t>Traffic Manager</a:t>
              </a:r>
            </a:p>
            <a:p>
              <a:pPr>
                <a:lnSpc>
                  <a:spcPct val="90000"/>
                </a:lnSpc>
                <a:spcAft>
                  <a:spcPts val="600"/>
                </a:spcAft>
              </a:pPr>
              <a:r>
                <a:rPr lang="en-US" sz="1600" dirty="0">
                  <a:solidFill>
                    <a:srgbClr val="FFFFFF"/>
                  </a:solidFill>
                  <a:latin typeface="Segoe UI"/>
                </a:rPr>
                <a:t>priority mode</a:t>
              </a:r>
            </a:p>
          </p:txBody>
        </p:sp>
        <p:sp>
          <p:nvSpPr>
            <p:cNvPr id="37" name="TextBox 36">
              <a:extLst>
                <a:ext uri="{FF2B5EF4-FFF2-40B4-BE49-F238E27FC236}">
                  <a16:creationId xmlns:a16="http://schemas.microsoft.com/office/drawing/2014/main" id="{7C4E2E15-6D68-4B44-8743-E5D3479F9383}"/>
                </a:ext>
              </a:extLst>
            </p:cNvPr>
            <p:cNvSpPr txBox="1"/>
            <p:nvPr/>
          </p:nvSpPr>
          <p:spPr>
            <a:xfrm>
              <a:off x="5791509" y="3600681"/>
              <a:ext cx="1561325" cy="489365"/>
            </a:xfrm>
            <a:prstGeom prst="rect">
              <a:avLst/>
            </a:prstGeom>
            <a:noFill/>
          </p:spPr>
          <p:txBody>
            <a:bodyPr wrap="none" lIns="182880" tIns="146304" rIns="182880" bIns="146304" rtlCol="0">
              <a:spAutoFit/>
            </a:bodyPr>
            <a:lstStyle/>
            <a:p>
              <a:pPr>
                <a:lnSpc>
                  <a:spcPct val="90000"/>
                </a:lnSpc>
                <a:spcAft>
                  <a:spcPts val="600"/>
                </a:spcAft>
              </a:pPr>
              <a:r>
                <a:rPr lang="en-US" sz="1400" dirty="0">
                  <a:gradFill>
                    <a:gsLst>
                      <a:gs pos="2917">
                        <a:srgbClr val="505050"/>
                      </a:gs>
                      <a:gs pos="30000">
                        <a:srgbClr val="505050"/>
                      </a:gs>
                    </a:gsLst>
                    <a:lin ang="5400000" scaled="0"/>
                  </a:gradFill>
                  <a:latin typeface="Segoe UI"/>
                </a:rPr>
                <a:t>Availability Set</a:t>
              </a:r>
            </a:p>
          </p:txBody>
        </p:sp>
        <p:sp>
          <p:nvSpPr>
            <p:cNvPr id="38" name="TextBox 37">
              <a:extLst>
                <a:ext uri="{FF2B5EF4-FFF2-40B4-BE49-F238E27FC236}">
                  <a16:creationId xmlns:a16="http://schemas.microsoft.com/office/drawing/2014/main" id="{8ECDDDD4-D03E-419B-88E0-442FA33B0405}"/>
                </a:ext>
              </a:extLst>
            </p:cNvPr>
            <p:cNvSpPr txBox="1"/>
            <p:nvPr/>
          </p:nvSpPr>
          <p:spPr>
            <a:xfrm>
              <a:off x="10471739" y="3603403"/>
              <a:ext cx="1561325" cy="489365"/>
            </a:xfrm>
            <a:prstGeom prst="rect">
              <a:avLst/>
            </a:prstGeom>
            <a:noFill/>
          </p:spPr>
          <p:txBody>
            <a:bodyPr wrap="none" lIns="182880" tIns="146304" rIns="182880" bIns="146304" rtlCol="0">
              <a:spAutoFit/>
            </a:bodyPr>
            <a:lstStyle/>
            <a:p>
              <a:pPr>
                <a:lnSpc>
                  <a:spcPct val="90000"/>
                </a:lnSpc>
                <a:spcAft>
                  <a:spcPts val="600"/>
                </a:spcAft>
              </a:pPr>
              <a:r>
                <a:rPr lang="en-US" sz="1400" dirty="0">
                  <a:gradFill>
                    <a:gsLst>
                      <a:gs pos="2917">
                        <a:srgbClr val="505050"/>
                      </a:gs>
                      <a:gs pos="30000">
                        <a:srgbClr val="505050"/>
                      </a:gs>
                    </a:gsLst>
                    <a:lin ang="5400000" scaled="0"/>
                  </a:gradFill>
                  <a:latin typeface="Segoe UI"/>
                </a:rPr>
                <a:t>Availability Set</a:t>
              </a:r>
            </a:p>
          </p:txBody>
        </p:sp>
        <p:sp>
          <p:nvSpPr>
            <p:cNvPr id="39" name="TextBox 38">
              <a:extLst>
                <a:ext uri="{FF2B5EF4-FFF2-40B4-BE49-F238E27FC236}">
                  <a16:creationId xmlns:a16="http://schemas.microsoft.com/office/drawing/2014/main" id="{FD96FD6F-EBD6-479A-8966-CF0939A84A30}"/>
                </a:ext>
              </a:extLst>
            </p:cNvPr>
            <p:cNvSpPr txBox="1"/>
            <p:nvPr/>
          </p:nvSpPr>
          <p:spPr>
            <a:xfrm>
              <a:off x="10471740" y="4994095"/>
              <a:ext cx="1561325" cy="489365"/>
            </a:xfrm>
            <a:prstGeom prst="rect">
              <a:avLst/>
            </a:prstGeom>
            <a:noFill/>
          </p:spPr>
          <p:txBody>
            <a:bodyPr wrap="none" lIns="182880" tIns="146304" rIns="182880" bIns="146304" rtlCol="0">
              <a:spAutoFit/>
            </a:bodyPr>
            <a:lstStyle/>
            <a:p>
              <a:pPr>
                <a:lnSpc>
                  <a:spcPct val="90000"/>
                </a:lnSpc>
                <a:spcAft>
                  <a:spcPts val="600"/>
                </a:spcAft>
              </a:pPr>
              <a:r>
                <a:rPr lang="en-US" sz="1400" dirty="0">
                  <a:gradFill>
                    <a:gsLst>
                      <a:gs pos="2917">
                        <a:srgbClr val="505050"/>
                      </a:gs>
                      <a:gs pos="30000">
                        <a:srgbClr val="505050"/>
                      </a:gs>
                    </a:gsLst>
                    <a:lin ang="5400000" scaled="0"/>
                  </a:gradFill>
                  <a:latin typeface="Segoe UI"/>
                </a:rPr>
                <a:t>Availability Set</a:t>
              </a:r>
            </a:p>
          </p:txBody>
        </p:sp>
      </p:grpSp>
    </p:spTree>
    <p:extLst>
      <p:ext uri="{BB962C8B-B14F-4D97-AF65-F5344CB8AC3E}">
        <p14:creationId xmlns:p14="http://schemas.microsoft.com/office/powerpoint/2010/main" val="13694417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cs typeface="Segoe UI" panose="020B0502040204020203" pitchFamily="34" charset="0"/>
              </a:rPr>
              <a:t>Preferred solution - high-level connectivity plan</a:t>
            </a:r>
            <a:endParaRPr lang="en-US" sz="4400"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0174" y="1149385"/>
            <a:ext cx="3696697" cy="4699893"/>
          </a:xfrm>
        </p:spPr>
        <p:txBody>
          <a:bodyPr>
            <a:noAutofit/>
          </a:bodyPr>
          <a:lstStyle/>
          <a:p>
            <a:r>
              <a:rPr lang="en-US" sz="2800" dirty="0">
                <a:solidFill>
                  <a:schemeClr val="tx1"/>
                </a:solidFill>
                <a:latin typeface="+mj-lt"/>
              </a:rPr>
              <a:t>User defined routes</a:t>
            </a:r>
          </a:p>
          <a:p>
            <a:pPr lvl="2"/>
            <a:r>
              <a:rPr lang="en-US" sz="2000" dirty="0">
                <a:solidFill>
                  <a:schemeClr val="tx1"/>
                </a:solidFill>
              </a:rPr>
              <a:t>Route traffic through virtual appliance firewalls</a:t>
            </a:r>
          </a:p>
          <a:p>
            <a:r>
              <a:rPr lang="en-US" sz="2800" dirty="0">
                <a:solidFill>
                  <a:schemeClr val="tx1"/>
                </a:solidFill>
                <a:latin typeface="+mj-lt"/>
              </a:rPr>
              <a:t>ExpressRoute &amp; VPN</a:t>
            </a:r>
          </a:p>
          <a:p>
            <a:pPr lvl="2"/>
            <a:r>
              <a:rPr lang="en-US" sz="2000" dirty="0">
                <a:solidFill>
                  <a:schemeClr val="tx1"/>
                </a:solidFill>
              </a:rPr>
              <a:t>Firewall on on-prem side of the circuit</a:t>
            </a:r>
          </a:p>
          <a:p>
            <a:pPr lvl="2"/>
            <a:r>
              <a:rPr lang="en-US" sz="2000" dirty="0">
                <a:solidFill>
                  <a:schemeClr val="tx1"/>
                </a:solidFill>
              </a:rPr>
              <a:t>VNets joined to the same routing domain using ExpressRoute Premium</a:t>
            </a:r>
          </a:p>
          <a:p>
            <a:pPr lvl="2"/>
            <a:r>
              <a:rPr lang="en-US" sz="2000" dirty="0">
                <a:solidFill>
                  <a:schemeClr val="tx1"/>
                </a:solidFill>
              </a:rPr>
              <a:t>Use site-to-site VPN to connect branch offices that are not on the WAN</a:t>
            </a:r>
          </a:p>
          <a:p>
            <a:pPr lvl="2"/>
            <a:r>
              <a:rPr lang="en-US" sz="2000" dirty="0">
                <a:solidFill>
                  <a:schemeClr val="tx1"/>
                </a:solidFill>
              </a:rPr>
              <a:t>Redundancy provided by site-to-site VPN</a:t>
            </a:r>
          </a:p>
        </p:txBody>
      </p:sp>
      <p:pic>
        <p:nvPicPr>
          <p:cNvPr id="4" name="Picture 3" descr="This High-level connectivity plan diagram encompasses all of the solutions mentioned on this slide. " title="High-level connectivity plan diagram">
            <a:extLst>
              <a:ext uri="{FF2B5EF4-FFF2-40B4-BE49-F238E27FC236}">
                <a16:creationId xmlns:a16="http://schemas.microsoft.com/office/drawing/2014/main" id="{E8688AE5-E437-4034-8ED0-D4B96973E82B}"/>
              </a:ext>
            </a:extLst>
          </p:cNvPr>
          <p:cNvPicPr>
            <a:picLocks noChangeAspect="1"/>
          </p:cNvPicPr>
          <p:nvPr/>
        </p:nvPicPr>
        <p:blipFill>
          <a:blip r:embed="rId3"/>
          <a:stretch>
            <a:fillRect/>
          </a:stretch>
        </p:blipFill>
        <p:spPr>
          <a:xfrm>
            <a:off x="3716871" y="1067650"/>
            <a:ext cx="8303472" cy="5663675"/>
          </a:xfrm>
          <a:prstGeom prst="rect">
            <a:avLst/>
          </a:prstGeom>
        </p:spPr>
      </p:pic>
    </p:spTree>
    <p:extLst>
      <p:ext uri="{BB962C8B-B14F-4D97-AF65-F5344CB8AC3E}">
        <p14:creationId xmlns:p14="http://schemas.microsoft.com/office/powerpoint/2010/main" val="36613731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cs typeface="Segoe UI" panose="020B0502040204020203" pitchFamily="34" charset="0"/>
              </a:rPr>
              <a:t>Preferred solution- security and accident protection</a:t>
            </a:r>
            <a:endParaRPr lang="en-US" sz="4400"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0" y="1578494"/>
            <a:ext cx="6392094" cy="2283446"/>
          </a:xfrm>
        </p:spPr>
        <p:txBody>
          <a:bodyPr>
            <a:noAutofit/>
          </a:bodyPr>
          <a:lstStyle/>
          <a:p>
            <a:r>
              <a:rPr lang="en-US" sz="3200" dirty="0">
                <a:solidFill>
                  <a:schemeClr val="tx1"/>
                </a:solidFill>
                <a:latin typeface="+mj-lt"/>
              </a:rPr>
              <a:t>Azure Resource Manager locks</a:t>
            </a:r>
          </a:p>
          <a:p>
            <a:pPr lvl="2"/>
            <a:r>
              <a:rPr lang="en-US" sz="2400" dirty="0">
                <a:solidFill>
                  <a:schemeClr val="tx1"/>
                </a:solidFill>
              </a:rPr>
              <a:t>CanNotDelete</a:t>
            </a:r>
          </a:p>
          <a:p>
            <a:pPr lvl="2"/>
            <a:r>
              <a:rPr lang="en-US" sz="2400" dirty="0">
                <a:solidFill>
                  <a:schemeClr val="tx1"/>
                </a:solidFill>
              </a:rPr>
              <a:t>ReadOnly</a:t>
            </a:r>
          </a:p>
          <a:p>
            <a:r>
              <a:rPr lang="en-US" sz="3200" dirty="0">
                <a:solidFill>
                  <a:schemeClr val="tx1"/>
                </a:solidFill>
                <a:latin typeface="+mj-lt"/>
              </a:rPr>
              <a:t>Subscription Audit Logs</a:t>
            </a:r>
          </a:p>
          <a:p>
            <a:pPr lvl="2"/>
            <a:r>
              <a:rPr lang="en-US" sz="2400" dirty="0">
                <a:solidFill>
                  <a:schemeClr val="tx1"/>
                </a:solidFill>
              </a:rPr>
              <a:t>Identify user who deleted the resource</a:t>
            </a:r>
            <a:endParaRPr lang="en-US" sz="2000" dirty="0">
              <a:solidFill>
                <a:schemeClr val="tx1"/>
              </a:solidFill>
            </a:endParaRPr>
          </a:p>
          <a:p>
            <a:r>
              <a:rPr lang="en-US" sz="3200" dirty="0">
                <a:solidFill>
                  <a:schemeClr val="tx1"/>
                </a:solidFill>
              </a:rPr>
              <a:t>Azure Security Center</a:t>
            </a:r>
          </a:p>
          <a:p>
            <a:pPr lvl="1"/>
            <a:r>
              <a:rPr lang="en-US" sz="2400" dirty="0">
                <a:solidFill>
                  <a:schemeClr val="tx1"/>
                </a:solidFill>
              </a:rPr>
              <a:t>Configure security policies centrally</a:t>
            </a:r>
          </a:p>
          <a:p>
            <a:pPr lvl="1"/>
            <a:r>
              <a:rPr lang="en-US" sz="2400" dirty="0">
                <a:solidFill>
                  <a:schemeClr val="tx1"/>
                </a:solidFill>
              </a:rPr>
              <a:t>Standard SKU allows adaptive application controls such as whitelisting applications </a:t>
            </a:r>
          </a:p>
        </p:txBody>
      </p:sp>
      <p:pic>
        <p:nvPicPr>
          <p:cNvPr id="5" name="Picture 4" descr="In the Azure Resource Manager, Monitor - Activity log, query requirements and query results display." title="Azure Resource Manager">
            <a:extLst>
              <a:ext uri="{FF2B5EF4-FFF2-40B4-BE49-F238E27FC236}">
                <a16:creationId xmlns:a16="http://schemas.microsoft.com/office/drawing/2014/main" id="{6E9F3480-FA39-4177-A120-A4B4A15623A7}"/>
              </a:ext>
            </a:extLst>
          </p:cNvPr>
          <p:cNvPicPr>
            <a:picLocks noChangeAspect="1"/>
          </p:cNvPicPr>
          <p:nvPr/>
        </p:nvPicPr>
        <p:blipFill>
          <a:blip r:embed="rId3"/>
          <a:stretch>
            <a:fillRect/>
          </a:stretch>
        </p:blipFill>
        <p:spPr>
          <a:xfrm>
            <a:off x="6534023" y="1578494"/>
            <a:ext cx="5243004" cy="2482357"/>
          </a:xfrm>
          <a:prstGeom prst="rect">
            <a:avLst/>
          </a:prstGeom>
        </p:spPr>
      </p:pic>
      <p:pic>
        <p:nvPicPr>
          <p:cNvPr id="6" name="Picture 5" descr="Azure Secuity Center logo--a shield with a padlock" title="Azure Security Center logo">
            <a:extLst>
              <a:ext uri="{FF2B5EF4-FFF2-40B4-BE49-F238E27FC236}">
                <a16:creationId xmlns:a16="http://schemas.microsoft.com/office/drawing/2014/main" id="{F923E44E-370B-4A94-94AD-74B80F62161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65347" y="4608333"/>
            <a:ext cx="1638048" cy="1638048"/>
          </a:xfrm>
          <a:prstGeom prst="rect">
            <a:avLst/>
          </a:prstGeom>
        </p:spPr>
      </p:pic>
    </p:spTree>
    <p:extLst>
      <p:ext uri="{BB962C8B-B14F-4D97-AF65-F5344CB8AC3E}">
        <p14:creationId xmlns:p14="http://schemas.microsoft.com/office/powerpoint/2010/main" val="7535915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Customer situation</a:t>
            </a:r>
            <a:br>
              <a:rPr lang="en-US" dirty="0"/>
            </a:br>
            <a:endParaRPr lang="en-US" dirty="0"/>
          </a:p>
        </p:txBody>
      </p:sp>
      <p:sp>
        <p:nvSpPr>
          <p:cNvPr id="3" name="Content Placeholder 2"/>
          <p:cNvSpPr>
            <a:spLocks noGrp="1"/>
          </p:cNvSpPr>
          <p:nvPr>
            <p:ph type="body" sz="quarter" idx="10"/>
          </p:nvPr>
        </p:nvSpPr>
        <p:spPr>
          <a:xfrm>
            <a:off x="269239" y="1189177"/>
            <a:ext cx="11653523" cy="4433330"/>
          </a:xfrm>
        </p:spPr>
        <p:txBody>
          <a:bodyPr/>
          <a:lstStyle/>
          <a:p>
            <a:pPr marL="0" lvl="0" indent="0">
              <a:buNone/>
            </a:pPr>
            <a:r>
              <a:rPr lang="en-US" dirty="0"/>
              <a:t>Trey Research</a:t>
            </a:r>
          </a:p>
          <a:p>
            <a:pPr lvl="0"/>
            <a:r>
              <a:rPr lang="en-US" sz="2800" dirty="0">
                <a:latin typeface="+mn-lt"/>
              </a:rPr>
              <a:t>Consumer products manufacturing company </a:t>
            </a:r>
          </a:p>
          <a:p>
            <a:pPr lvl="0"/>
            <a:r>
              <a:rPr lang="en-US" sz="2800" dirty="0">
                <a:latin typeface="+mn-lt"/>
              </a:rPr>
              <a:t>Annual revenues of USD $29.6 billion </a:t>
            </a:r>
          </a:p>
          <a:p>
            <a:pPr lvl="0"/>
            <a:r>
              <a:rPr lang="en-US" sz="2800" dirty="0">
                <a:latin typeface="+mn-lt"/>
              </a:rPr>
              <a:t>Global company</a:t>
            </a:r>
          </a:p>
          <a:p>
            <a:pPr lvl="1"/>
            <a:r>
              <a:rPr lang="en-US" sz="2800" dirty="0"/>
              <a:t>Headquarters in New Jersey</a:t>
            </a:r>
          </a:p>
          <a:p>
            <a:pPr lvl="1"/>
            <a:r>
              <a:rPr lang="en-US" sz="2800" dirty="0"/>
              <a:t>Major offices in the UK, France, and Japan</a:t>
            </a:r>
          </a:p>
          <a:p>
            <a:pPr lvl="1"/>
            <a:r>
              <a:rPr lang="en-US" sz="2800" dirty="0"/>
              <a:t>Data centers and branch offices scattered across the United States </a:t>
            </a:r>
          </a:p>
          <a:p>
            <a:pPr lvl="0"/>
            <a:r>
              <a:rPr lang="en-US" sz="2800" dirty="0">
                <a:latin typeface="+mn-lt"/>
              </a:rPr>
              <a:t>Looking to mitigate creeping costs as well as start the transition to a modern cloud enterprise architecture</a:t>
            </a:r>
          </a:p>
        </p:txBody>
      </p:sp>
    </p:spTree>
    <p:extLst>
      <p:ext uri="{BB962C8B-B14F-4D97-AF65-F5344CB8AC3E}">
        <p14:creationId xmlns:p14="http://schemas.microsoft.com/office/powerpoint/2010/main" val="34291270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cs typeface="Segoe UI" panose="020B0502040204020203" pitchFamily="34" charset="0"/>
              </a:rPr>
              <a:t>Preferred solution - E-Commerce team</a:t>
            </a:r>
            <a:endParaRPr lang="en-US" sz="4400"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0" y="1284315"/>
            <a:ext cx="10574605" cy="5189534"/>
          </a:xfrm>
        </p:spPr>
        <p:txBody>
          <a:bodyPr>
            <a:noAutofit/>
          </a:bodyPr>
          <a:lstStyle/>
          <a:p>
            <a:r>
              <a:rPr lang="en-US" sz="3600" dirty="0">
                <a:solidFill>
                  <a:schemeClr val="tx1"/>
                </a:solidFill>
                <a:latin typeface="+mj-lt"/>
              </a:rPr>
              <a:t>Providing secure access to contingent staff</a:t>
            </a:r>
          </a:p>
          <a:p>
            <a:pPr lvl="1"/>
            <a:r>
              <a:rPr lang="en-US" sz="2800" dirty="0">
                <a:solidFill>
                  <a:schemeClr val="tx1"/>
                </a:solidFill>
              </a:rPr>
              <a:t>Create multiple DevTest Lab environments</a:t>
            </a:r>
          </a:p>
          <a:p>
            <a:pPr lvl="1"/>
            <a:r>
              <a:rPr lang="en-US" sz="2800" dirty="0">
                <a:solidFill>
                  <a:schemeClr val="tx1"/>
                </a:solidFill>
              </a:rPr>
              <a:t>Create preconfigured image for dev environments</a:t>
            </a:r>
          </a:p>
          <a:p>
            <a:pPr lvl="2"/>
            <a:r>
              <a:rPr lang="en-US" sz="2400" dirty="0">
                <a:solidFill>
                  <a:schemeClr val="tx1"/>
                </a:solidFill>
              </a:rPr>
              <a:t>Supported OS and common tools</a:t>
            </a:r>
          </a:p>
          <a:p>
            <a:pPr lvl="2"/>
            <a:r>
              <a:rPr lang="en-US" sz="2400" dirty="0">
                <a:solidFill>
                  <a:schemeClr val="tx1"/>
                </a:solidFill>
              </a:rPr>
              <a:t>Artifacts for specific dev teams</a:t>
            </a:r>
          </a:p>
          <a:p>
            <a:pPr lvl="1"/>
            <a:r>
              <a:rPr lang="en-US" sz="2800" dirty="0">
                <a:solidFill>
                  <a:schemeClr val="tx1"/>
                </a:solidFill>
              </a:rPr>
              <a:t>Configure DevTestLabs to have access to dev subnet</a:t>
            </a:r>
          </a:p>
          <a:p>
            <a:pPr lvl="2"/>
            <a:r>
              <a:rPr lang="en-US" sz="2400" dirty="0">
                <a:solidFill>
                  <a:schemeClr val="tx1"/>
                </a:solidFill>
              </a:rPr>
              <a:t>Use Network Security Group to restrict outbound traffic</a:t>
            </a:r>
          </a:p>
          <a:p>
            <a:pPr lvl="1"/>
            <a:r>
              <a:rPr lang="en-US" sz="2800" dirty="0">
                <a:solidFill>
                  <a:schemeClr val="tx1"/>
                </a:solidFill>
              </a:rPr>
              <a:t>Create a user in the DevTestLabs User role for the lab environment</a:t>
            </a:r>
          </a:p>
          <a:p>
            <a:pPr lvl="1"/>
            <a:r>
              <a:rPr lang="en-US" sz="2800" dirty="0">
                <a:solidFill>
                  <a:schemeClr val="tx1"/>
                </a:solidFill>
              </a:rPr>
              <a:t>Use point-to-site and Network Security Groups to control network access</a:t>
            </a:r>
          </a:p>
          <a:p>
            <a:endParaRPr lang="en-US" sz="2800" dirty="0">
              <a:solidFill>
                <a:schemeClr val="tx1"/>
              </a:solidFill>
              <a:latin typeface="+mj-lt"/>
            </a:endParaRPr>
          </a:p>
        </p:txBody>
      </p:sp>
    </p:spTree>
    <p:extLst>
      <p:ext uri="{BB962C8B-B14F-4D97-AF65-F5344CB8AC3E}">
        <p14:creationId xmlns:p14="http://schemas.microsoft.com/office/powerpoint/2010/main" val="42654148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p:txBody>
          <a:bodyPr>
            <a:noAutofit/>
          </a:bodyPr>
          <a:lstStyle/>
          <a:p>
            <a:pPr marL="0" lvl="0" indent="0">
              <a:buNone/>
            </a:pPr>
            <a:r>
              <a:rPr lang="en-US" sz="3200" dirty="0">
                <a:solidFill>
                  <a:schemeClr val="tx1"/>
                </a:solidFill>
              </a:rPr>
              <a:t>Objection</a:t>
            </a:r>
          </a:p>
          <a:p>
            <a:pPr marL="0" indent="0">
              <a:buNone/>
            </a:pPr>
            <a:r>
              <a:rPr lang="en-US" sz="2000" dirty="0">
                <a:solidFill>
                  <a:schemeClr val="tx1"/>
                </a:solidFill>
                <a:latin typeface="+mn-lt"/>
              </a:rPr>
              <a:t>We need the ability to split out our Azure bill by business unit, per project tracking, and even workload classification. Can Azure do it? How can we analyze our bill for cost optimization and charge back? </a:t>
            </a:r>
          </a:p>
          <a:p>
            <a:pPr marL="0" indent="0">
              <a:buNone/>
            </a:pPr>
            <a:r>
              <a:rPr lang="en-US" sz="2000" dirty="0">
                <a:solidFill>
                  <a:schemeClr val="tx1"/>
                </a:solidFill>
              </a:rPr>
              <a:t> </a:t>
            </a:r>
          </a:p>
          <a:p>
            <a:pPr marL="0" indent="0">
              <a:buNone/>
            </a:pPr>
            <a:r>
              <a:rPr lang="en-US" sz="3200" dirty="0">
                <a:solidFill>
                  <a:schemeClr val="tx1"/>
                </a:solidFill>
              </a:rPr>
              <a:t>Potential answer</a:t>
            </a:r>
          </a:p>
          <a:p>
            <a:pPr marL="0" indent="0">
              <a:buNone/>
            </a:pPr>
            <a:r>
              <a:rPr lang="en-US" sz="2000" dirty="0">
                <a:solidFill>
                  <a:schemeClr val="tx1"/>
                </a:solidFill>
                <a:latin typeface="+mn-lt"/>
              </a:rPr>
              <a:t>The Azure EA Portal allows a company to split their Azure usage up by departments (business units) and view consumption information at that level. </a:t>
            </a:r>
          </a:p>
          <a:p>
            <a:pPr marL="0" indent="0">
              <a:buNone/>
            </a:pPr>
            <a:endParaRPr lang="en-US" sz="700" dirty="0">
              <a:solidFill>
                <a:schemeClr val="tx1"/>
              </a:solidFill>
              <a:latin typeface="+mn-lt"/>
            </a:endParaRPr>
          </a:p>
          <a:p>
            <a:pPr marL="0" indent="0">
              <a:buNone/>
            </a:pPr>
            <a:r>
              <a:rPr lang="en-US" sz="2000" dirty="0">
                <a:solidFill>
                  <a:schemeClr val="tx1"/>
                </a:solidFill>
                <a:latin typeface="+mn-lt"/>
              </a:rPr>
              <a:t>For per-project tracking, an ARM policy can automatically append an IO code to all resources created for the project. The Azure bill can roll up costs by the IO code.</a:t>
            </a:r>
          </a:p>
          <a:p>
            <a:pPr marL="0" indent="0">
              <a:buNone/>
            </a:pPr>
            <a:endParaRPr lang="en-US" sz="700" dirty="0">
              <a:solidFill>
                <a:schemeClr val="tx1"/>
              </a:solidFill>
              <a:latin typeface="+mn-lt"/>
            </a:endParaRPr>
          </a:p>
          <a:p>
            <a:pPr marL="0" indent="0">
              <a:buNone/>
            </a:pPr>
            <a:r>
              <a:rPr lang="en-US" sz="2000" dirty="0">
                <a:solidFill>
                  <a:schemeClr val="tx1"/>
                </a:solidFill>
                <a:latin typeface="+mn-lt"/>
              </a:rPr>
              <a:t>Tags can also be used to associate a resource with a workload classification (like testing, production, or however they want to classify). </a:t>
            </a:r>
          </a:p>
          <a:p>
            <a:pPr marL="0" indent="0">
              <a:buNone/>
            </a:pPr>
            <a:endParaRPr lang="en-US" sz="700" dirty="0">
              <a:solidFill>
                <a:schemeClr val="tx1"/>
              </a:solidFill>
              <a:latin typeface="+mn-lt"/>
            </a:endParaRPr>
          </a:p>
          <a:p>
            <a:pPr marL="0" indent="0">
              <a:buNone/>
            </a:pPr>
            <a:r>
              <a:rPr lang="en-US" sz="2000" dirty="0">
                <a:solidFill>
                  <a:schemeClr val="tx1"/>
                </a:solidFill>
                <a:latin typeface="+mn-lt"/>
              </a:rPr>
              <a:t>Reporting alerting can also be provided by Azure Cost Management by Cloudyn.</a:t>
            </a:r>
            <a:endParaRPr lang="en-US" sz="700" dirty="0">
              <a:solidFill>
                <a:schemeClr val="tx1"/>
              </a:solidFill>
              <a:latin typeface="+mn-lt"/>
            </a:endParaRPr>
          </a:p>
        </p:txBody>
      </p:sp>
    </p:spTree>
    <p:extLst>
      <p:ext uri="{BB962C8B-B14F-4D97-AF65-F5344CB8AC3E}">
        <p14:creationId xmlns:p14="http://schemas.microsoft.com/office/powerpoint/2010/main" val="23714389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p:txBody>
          <a:bodyPr>
            <a:noAutofit/>
          </a:bodyPr>
          <a:lstStyle/>
          <a:p>
            <a:pPr marL="0" lvl="0" indent="0">
              <a:buNone/>
            </a:pPr>
            <a:r>
              <a:rPr lang="en-US" sz="3600" dirty="0">
                <a:solidFill>
                  <a:schemeClr val="tx1"/>
                </a:solidFill>
              </a:rPr>
              <a:t>Objection</a:t>
            </a:r>
          </a:p>
          <a:p>
            <a:pPr marL="0" indent="0">
              <a:buNone/>
            </a:pPr>
            <a:r>
              <a:rPr lang="en-US" sz="2800" dirty="0">
                <a:solidFill>
                  <a:schemeClr val="tx1"/>
                </a:solidFill>
                <a:latin typeface="+mn-lt"/>
              </a:rPr>
              <a:t>As well as implementing our governance rules on how Azure is used, we need a way to audit that no deployments have been made that bypass those roles.</a:t>
            </a:r>
          </a:p>
          <a:p>
            <a:pPr marL="0" indent="0">
              <a:buNone/>
            </a:pPr>
            <a:r>
              <a:rPr lang="en-US" sz="2400" dirty="0">
                <a:solidFill>
                  <a:schemeClr val="tx1"/>
                </a:solidFill>
              </a:rPr>
              <a:t> </a:t>
            </a:r>
          </a:p>
          <a:p>
            <a:pPr marL="0" indent="0">
              <a:buNone/>
            </a:pPr>
            <a:r>
              <a:rPr lang="en-US" sz="3600" dirty="0">
                <a:solidFill>
                  <a:schemeClr val="tx1"/>
                </a:solidFill>
              </a:rPr>
              <a:t>Potential answer</a:t>
            </a:r>
          </a:p>
          <a:p>
            <a:pPr marL="0" indent="0">
              <a:buNone/>
            </a:pPr>
            <a:r>
              <a:rPr lang="en-US" sz="2800" dirty="0">
                <a:solidFill>
                  <a:schemeClr val="tx1"/>
                </a:solidFill>
                <a:latin typeface="+mn-lt"/>
              </a:rPr>
              <a:t>Implement governance rules using Azure Policy, and assign those Policies at the root tenant management group scope using the ‘Standard’ Azure Policy pricing tier. This ensures the policy is applied across all subscriptions within the organization, and enables an organization-wide compliance report.</a:t>
            </a:r>
            <a:endParaRPr lang="en-US" sz="900" dirty="0">
              <a:solidFill>
                <a:schemeClr val="tx1"/>
              </a:solidFill>
              <a:latin typeface="+mn-lt"/>
            </a:endParaRPr>
          </a:p>
        </p:txBody>
      </p:sp>
    </p:spTree>
    <p:extLst>
      <p:ext uri="{BB962C8B-B14F-4D97-AF65-F5344CB8AC3E}">
        <p14:creationId xmlns:p14="http://schemas.microsoft.com/office/powerpoint/2010/main" val="29147222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p:txBody>
          <a:bodyPr>
            <a:noAutofit/>
          </a:bodyPr>
          <a:lstStyle/>
          <a:p>
            <a:pPr marL="0" lvl="0" indent="0">
              <a:buNone/>
            </a:pPr>
            <a:r>
              <a:rPr lang="en-US" sz="3600" dirty="0">
                <a:solidFill>
                  <a:schemeClr val="tx1"/>
                </a:solidFill>
              </a:rPr>
              <a:t>Objection</a:t>
            </a:r>
          </a:p>
          <a:p>
            <a:pPr marL="0" lvl="0" indent="0">
              <a:buNone/>
            </a:pPr>
            <a:r>
              <a:rPr lang="en-US" sz="2800" dirty="0">
                <a:solidFill>
                  <a:schemeClr val="tx1"/>
                </a:solidFill>
              </a:rPr>
              <a:t>Security is important to us. We have evaluated Network Security Groups and our security team does not feel they offer the same level of security that we use with out on-premises firewall based solutions such as intrusion and malware detection. </a:t>
            </a:r>
          </a:p>
          <a:p>
            <a:pPr marL="0" lvl="0" indent="0">
              <a:buNone/>
            </a:pPr>
            <a:endParaRPr lang="en-US" sz="2400" b="1" dirty="0">
              <a:solidFill>
                <a:schemeClr val="tx1"/>
              </a:solidFill>
            </a:endParaRPr>
          </a:p>
          <a:p>
            <a:pPr marL="0" lvl="0" indent="0">
              <a:buNone/>
            </a:pPr>
            <a:r>
              <a:rPr lang="en-US" sz="3600" dirty="0">
                <a:solidFill>
                  <a:schemeClr val="tx1"/>
                </a:solidFill>
              </a:rPr>
              <a:t>Potential answer</a:t>
            </a:r>
          </a:p>
          <a:p>
            <a:pPr marL="0" lvl="0" indent="0">
              <a:buNone/>
            </a:pPr>
            <a:r>
              <a:rPr lang="en-US" sz="2800" dirty="0">
                <a:solidFill>
                  <a:schemeClr val="tx1"/>
                </a:solidFill>
                <a:latin typeface="+mn-lt"/>
              </a:rPr>
              <a:t>There are many third-party advanced firewall solutions available through the Azure Marketplace. Many support a bring your own license (BYOL) model where existing customers can reuse their licenses in Azure. They also support a pay-as-you go model for customers that want to pay as they use the product.</a:t>
            </a:r>
          </a:p>
          <a:p>
            <a:pPr marL="0" indent="0">
              <a:spcAft>
                <a:spcPts val="882"/>
              </a:spcAft>
              <a:buNone/>
            </a:pPr>
            <a:endParaRPr lang="en-US" sz="2400" dirty="0">
              <a:solidFill>
                <a:schemeClr val="tx1"/>
              </a:solidFill>
            </a:endParaRPr>
          </a:p>
        </p:txBody>
      </p:sp>
    </p:spTree>
    <p:extLst>
      <p:ext uri="{BB962C8B-B14F-4D97-AF65-F5344CB8AC3E}">
        <p14:creationId xmlns:p14="http://schemas.microsoft.com/office/powerpoint/2010/main" val="62537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p:txBody>
          <a:bodyPr>
            <a:noAutofit/>
          </a:bodyPr>
          <a:lstStyle/>
          <a:p>
            <a:pPr marL="0" lvl="0" indent="0">
              <a:buNone/>
            </a:pPr>
            <a:r>
              <a:rPr lang="en-US" sz="3200" dirty="0">
                <a:solidFill>
                  <a:schemeClr val="tx1"/>
                </a:solidFill>
              </a:rPr>
              <a:t>Objection</a:t>
            </a:r>
          </a:p>
          <a:p>
            <a:pPr marL="0" lvl="0" indent="0">
              <a:buNone/>
            </a:pPr>
            <a:r>
              <a:rPr lang="en-US" sz="2400" dirty="0">
                <a:solidFill>
                  <a:schemeClr val="tx1"/>
                </a:solidFill>
                <a:latin typeface="+mn-lt"/>
              </a:rPr>
              <a:t>Delegating control to business units is incredibly important to Trey Research. At our scale a single team cannot possibly manage all of the needs of the business. That being said corporate IT does require the ability to set policy at the enterprise level and still needs a detailed level of control. How can Azure address these needs?</a:t>
            </a:r>
          </a:p>
          <a:p>
            <a:pPr marL="0" lvl="0" indent="0">
              <a:buNone/>
            </a:pPr>
            <a:r>
              <a:rPr lang="en-US" sz="1600" b="1" dirty="0">
                <a:solidFill>
                  <a:schemeClr val="tx1"/>
                </a:solidFill>
              </a:rPr>
              <a:t> </a:t>
            </a:r>
          </a:p>
          <a:p>
            <a:pPr marL="0" lvl="0" indent="0">
              <a:buNone/>
            </a:pPr>
            <a:r>
              <a:rPr lang="en-US" sz="3200" dirty="0">
                <a:solidFill>
                  <a:schemeClr val="tx1"/>
                </a:solidFill>
              </a:rPr>
              <a:t>Potential answer</a:t>
            </a:r>
          </a:p>
          <a:p>
            <a:pPr marL="0" lvl="0" indent="0">
              <a:buNone/>
            </a:pPr>
            <a:r>
              <a:rPr lang="en-US" sz="2400" dirty="0">
                <a:solidFill>
                  <a:schemeClr val="tx1"/>
                </a:solidFill>
                <a:latin typeface="+mn-lt"/>
              </a:rPr>
              <a:t>At the enterprise level, IT can set policies and add users and groups as a subscription is created so when the subscription is handed off to the teams within each business unit they are setup per IT specs. </a:t>
            </a:r>
          </a:p>
          <a:p>
            <a:pPr marL="0" lvl="0" indent="0">
              <a:buNone/>
            </a:pPr>
            <a:endParaRPr lang="en-US" sz="2400" dirty="0">
              <a:solidFill>
                <a:schemeClr val="tx1"/>
              </a:solidFill>
              <a:latin typeface="+mn-lt"/>
            </a:endParaRPr>
          </a:p>
          <a:p>
            <a:pPr marL="0" lvl="0" indent="0">
              <a:buNone/>
            </a:pPr>
            <a:r>
              <a:rPr lang="en-US" sz="2400" dirty="0">
                <a:solidFill>
                  <a:schemeClr val="tx1"/>
                </a:solidFill>
                <a:latin typeface="+mn-lt"/>
              </a:rPr>
              <a:t>With role based access control, IT can allow access at varying levels for the business units, whether it is just allowing contingent developers access to a development environment, or it is allowing administrators full access to a subscription (excluding changing policy and access controls).</a:t>
            </a:r>
            <a:r>
              <a:rPr lang="en-US" sz="1800" dirty="0">
                <a:solidFill>
                  <a:schemeClr val="tx1"/>
                </a:solidFill>
                <a:latin typeface="+mn-lt"/>
              </a:rPr>
              <a:t> </a:t>
            </a:r>
          </a:p>
        </p:txBody>
      </p:sp>
    </p:spTree>
    <p:extLst>
      <p:ext uri="{BB962C8B-B14F-4D97-AF65-F5344CB8AC3E}">
        <p14:creationId xmlns:p14="http://schemas.microsoft.com/office/powerpoint/2010/main" val="4395885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p:txBody>
          <a:bodyPr>
            <a:noAutofit/>
          </a:bodyPr>
          <a:lstStyle/>
          <a:p>
            <a:pPr marL="0" lvl="0" indent="0">
              <a:buNone/>
            </a:pPr>
            <a:r>
              <a:rPr lang="en-US" sz="3200" dirty="0">
                <a:solidFill>
                  <a:schemeClr val="tx1"/>
                </a:solidFill>
              </a:rPr>
              <a:t>Objection</a:t>
            </a:r>
          </a:p>
          <a:p>
            <a:pPr marL="0" lvl="0" indent="0">
              <a:buNone/>
            </a:pPr>
            <a:r>
              <a:rPr lang="en-US" sz="2400" dirty="0">
                <a:solidFill>
                  <a:schemeClr val="tx1"/>
                </a:solidFill>
                <a:latin typeface="+mn-lt"/>
              </a:rPr>
              <a:t>Trey Research currently monitors their on-premises workloads using SCOM. A small business unit experimented with running virtual machines in AWS awhile back and the monitoring team wasn’t thrilled with a completely different system for monitoring for availability. Does Azure have the same problem? </a:t>
            </a:r>
          </a:p>
          <a:p>
            <a:pPr marL="0" lvl="0" indent="0">
              <a:buNone/>
            </a:pPr>
            <a:r>
              <a:rPr lang="en-US" sz="1800" b="1" dirty="0">
                <a:solidFill>
                  <a:schemeClr val="tx1"/>
                </a:solidFill>
              </a:rPr>
              <a:t> </a:t>
            </a:r>
          </a:p>
          <a:p>
            <a:pPr marL="0" lvl="0" indent="0">
              <a:buNone/>
            </a:pPr>
            <a:r>
              <a:rPr lang="en-US" sz="3200" dirty="0">
                <a:solidFill>
                  <a:schemeClr val="tx1"/>
                </a:solidFill>
              </a:rPr>
              <a:t>Potential answer</a:t>
            </a:r>
          </a:p>
          <a:p>
            <a:pPr marL="0" lvl="0" indent="0">
              <a:buNone/>
            </a:pPr>
            <a:r>
              <a:rPr lang="en-US" sz="2400" dirty="0">
                <a:solidFill>
                  <a:schemeClr val="tx1"/>
                </a:solidFill>
                <a:latin typeface="+mn-lt"/>
              </a:rPr>
              <a:t>There are multiple potential solutions to this problem. First, the virtual machines in Azure could be monitored the same way using the SCOM agent. Data would flow over the ExpressRoute connection. Another option would be to explore using Azure Log Analytics. This model would allow you to monitor servers on-premises and in Azure, and any VMs in another cloud (like AWS). When using Log Analytics for on-premises VMs or VMs in other clouds, the Log Analytics agent would need to be installed on the VMs being monitored.</a:t>
            </a:r>
          </a:p>
        </p:txBody>
      </p:sp>
    </p:spTree>
    <p:extLst>
      <p:ext uri="{BB962C8B-B14F-4D97-AF65-F5344CB8AC3E}">
        <p14:creationId xmlns:p14="http://schemas.microsoft.com/office/powerpoint/2010/main" val="9374700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2052030"/>
          </a:xfrm>
        </p:spPr>
        <p:txBody>
          <a:bodyPr>
            <a:noAutofit/>
          </a:bodyPr>
          <a:lstStyle/>
          <a:p>
            <a:pPr marL="0" lvl="0" indent="0">
              <a:buNone/>
            </a:pPr>
            <a:r>
              <a:rPr lang="en-US" sz="3600" dirty="0">
                <a:solidFill>
                  <a:schemeClr val="tx1"/>
                </a:solidFill>
              </a:rPr>
              <a:t>Objection</a:t>
            </a:r>
            <a:endParaRPr lang="en-US" sz="2400" dirty="0">
              <a:solidFill>
                <a:schemeClr val="tx1"/>
              </a:solidFill>
            </a:endParaRPr>
          </a:p>
          <a:p>
            <a:pPr marL="0" lvl="0" indent="0">
              <a:buNone/>
            </a:pPr>
            <a:r>
              <a:rPr lang="en-US" sz="2400" dirty="0">
                <a:solidFill>
                  <a:schemeClr val="tx1"/>
                </a:solidFill>
                <a:latin typeface="+mn-lt"/>
              </a:rPr>
              <a:t>How can we ensure our deployments meet Azure security best practices, and how can we protect our Production workloads even in the event that the security perimeter is compromised? </a:t>
            </a:r>
          </a:p>
          <a:p>
            <a:pPr marL="0" lvl="0" indent="0">
              <a:buNone/>
            </a:pPr>
            <a:r>
              <a:rPr lang="en-US" sz="2400" b="1" dirty="0">
                <a:solidFill>
                  <a:schemeClr val="tx1"/>
                </a:solidFill>
              </a:rPr>
              <a:t> </a:t>
            </a:r>
          </a:p>
          <a:p>
            <a:pPr marL="0" lvl="0" indent="0">
              <a:buNone/>
            </a:pPr>
            <a:r>
              <a:rPr lang="en-US" sz="3600" dirty="0">
                <a:solidFill>
                  <a:schemeClr val="tx1"/>
                </a:solidFill>
              </a:rPr>
              <a:t>Potential answer</a:t>
            </a:r>
          </a:p>
          <a:p>
            <a:pPr marL="0" lvl="0" indent="0">
              <a:buNone/>
            </a:pPr>
            <a:r>
              <a:rPr lang="en-US" sz="2400" dirty="0">
                <a:solidFill>
                  <a:schemeClr val="tx1"/>
                </a:solidFill>
                <a:latin typeface="+mn-lt"/>
              </a:rPr>
              <a:t>Azure Security Center allows you to define your VM security policy, monitor compliance, and receive actionable recommendations on how to implement Azure security best practices. Adaptive Application Controls, available in the Azure Security Center Standard pricing tier, enable you to control whitelists of which executables can run in your Production environments.</a:t>
            </a:r>
          </a:p>
        </p:txBody>
      </p:sp>
    </p:spTree>
    <p:extLst>
      <p:ext uri="{BB962C8B-B14F-4D97-AF65-F5344CB8AC3E}">
        <p14:creationId xmlns:p14="http://schemas.microsoft.com/office/powerpoint/2010/main" val="31814874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p:txBody>
          <a:bodyPr>
            <a:noAutofit/>
          </a:bodyPr>
          <a:lstStyle/>
          <a:p>
            <a:pPr marL="0" lvl="0" indent="0">
              <a:buNone/>
            </a:pPr>
            <a:r>
              <a:rPr lang="en-US" sz="3600" dirty="0">
                <a:solidFill>
                  <a:schemeClr val="tx1"/>
                </a:solidFill>
              </a:rPr>
              <a:t>Objection</a:t>
            </a:r>
          </a:p>
          <a:p>
            <a:pPr marL="0" lvl="0" indent="0">
              <a:buNone/>
            </a:pPr>
            <a:r>
              <a:rPr lang="en-US" sz="2800" dirty="0">
                <a:solidFill>
                  <a:schemeClr val="tx1"/>
                </a:solidFill>
                <a:latin typeface="+mn-lt"/>
              </a:rPr>
              <a:t>How can Azure help control the costs associated with non-Production VMs left running out-of-hours?</a:t>
            </a:r>
          </a:p>
          <a:p>
            <a:pPr marL="0" lvl="0" indent="0">
              <a:buNone/>
            </a:pPr>
            <a:r>
              <a:rPr lang="en-US" sz="2400" b="1" dirty="0">
                <a:solidFill>
                  <a:schemeClr val="tx1"/>
                </a:solidFill>
              </a:rPr>
              <a:t> </a:t>
            </a:r>
          </a:p>
          <a:p>
            <a:pPr marL="0" lvl="0" indent="0">
              <a:buNone/>
            </a:pPr>
            <a:r>
              <a:rPr lang="en-US" sz="3600" dirty="0">
                <a:solidFill>
                  <a:schemeClr val="tx1"/>
                </a:solidFill>
              </a:rPr>
              <a:t>Potential answer</a:t>
            </a:r>
          </a:p>
          <a:p>
            <a:pPr marL="0" lvl="0" indent="0">
              <a:buNone/>
            </a:pPr>
            <a:r>
              <a:rPr lang="en-US" sz="2400" dirty="0">
                <a:solidFill>
                  <a:schemeClr val="tx1"/>
                </a:solidFill>
                <a:latin typeface="+mn-lt"/>
              </a:rPr>
              <a:t>DevTest labs, auto-VM shutdown, and the start-stop VM marketplace solution, all offer the ability to automatically shut down VMs. Azure Cost Management (by Cloudyn) provides additional reports to identify idle VMs and to right-size underutilized VMs.</a:t>
            </a:r>
          </a:p>
        </p:txBody>
      </p:sp>
    </p:spTree>
    <p:extLst>
      <p:ext uri="{BB962C8B-B14F-4D97-AF65-F5344CB8AC3E}">
        <p14:creationId xmlns:p14="http://schemas.microsoft.com/office/powerpoint/2010/main" val="32342874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quote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1222192" y="2385028"/>
            <a:ext cx="9847589" cy="2052030"/>
          </a:xfrm>
        </p:spPr>
        <p:txBody>
          <a:bodyPr>
            <a:noAutofit/>
          </a:bodyPr>
          <a:lstStyle/>
          <a:p>
            <a:pPr marL="0" indent="0">
              <a:spcAft>
                <a:spcPts val="882"/>
              </a:spcAft>
              <a:buNone/>
            </a:pPr>
            <a:r>
              <a:rPr lang="en-US" sz="2800" i="1" dirty="0">
                <a:solidFill>
                  <a:schemeClr val="tx1"/>
                </a:solidFill>
              </a:rPr>
              <a:t>“The governance controls Azure provides allows Trey Research to move forward with a modern enterprise cloud environment knowing that IT still is in control but allows flexibility for our business units to do their job without us in the way.”</a:t>
            </a:r>
          </a:p>
          <a:p>
            <a:pPr marL="0" indent="0" algn="r">
              <a:spcAft>
                <a:spcPts val="882"/>
              </a:spcAft>
              <a:buNone/>
            </a:pPr>
            <a:r>
              <a:rPr lang="en-US" sz="2800" dirty="0">
                <a:solidFill>
                  <a:schemeClr val="tx1"/>
                </a:solidFill>
              </a:rPr>
              <a:t>—Ken Greenwald CTO </a:t>
            </a:r>
          </a:p>
          <a:p>
            <a:pPr marL="0" indent="0">
              <a:spcAft>
                <a:spcPts val="882"/>
              </a:spcAft>
              <a:buNone/>
            </a:pPr>
            <a:endParaRPr lang="en-US" sz="2800" dirty="0">
              <a:solidFill>
                <a:schemeClr val="tx1"/>
              </a:solidFill>
            </a:endParaRPr>
          </a:p>
          <a:p>
            <a:pPr marL="0" indent="0">
              <a:spcAft>
                <a:spcPts val="882"/>
              </a:spcAft>
              <a:buNone/>
            </a:pPr>
            <a:endParaRPr lang="en-US" sz="2800" dirty="0">
              <a:solidFill>
                <a:schemeClr val="tx1"/>
              </a:solidFill>
            </a:endParaRPr>
          </a:p>
          <a:p>
            <a:pPr marL="0" indent="0">
              <a:spcAft>
                <a:spcPts val="882"/>
              </a:spcAft>
              <a:buNone/>
            </a:pPr>
            <a:endParaRPr lang="en-US" sz="2000" dirty="0">
              <a:solidFill>
                <a:schemeClr val="tx1"/>
              </a:solidFill>
            </a:endParaRPr>
          </a:p>
        </p:txBody>
      </p:sp>
    </p:spTree>
    <p:extLst>
      <p:ext uri="{BB962C8B-B14F-4D97-AF65-F5344CB8AC3E}">
        <p14:creationId xmlns:p14="http://schemas.microsoft.com/office/powerpoint/2010/main" val="25847644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7784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Customer situation</a:t>
            </a:r>
            <a:br>
              <a:rPr lang="en-US" dirty="0"/>
            </a:br>
            <a:endParaRPr lang="en-US" dirty="0"/>
          </a:p>
        </p:txBody>
      </p:sp>
      <p:sp>
        <p:nvSpPr>
          <p:cNvPr id="3" name="Content Placeholder 2"/>
          <p:cNvSpPr>
            <a:spLocks noGrp="1"/>
          </p:cNvSpPr>
          <p:nvPr>
            <p:ph type="body" sz="quarter" idx="10"/>
          </p:nvPr>
        </p:nvSpPr>
        <p:spPr>
          <a:xfrm>
            <a:off x="269239" y="1189177"/>
            <a:ext cx="11653523" cy="2708434"/>
          </a:xfrm>
        </p:spPr>
        <p:txBody>
          <a:bodyPr/>
          <a:lstStyle/>
          <a:p>
            <a:pPr marL="0" lvl="0" indent="0">
              <a:buNone/>
            </a:pPr>
            <a:r>
              <a:rPr lang="en-US" sz="3600" dirty="0"/>
              <a:t>Trey Research</a:t>
            </a:r>
          </a:p>
          <a:p>
            <a:pPr lvl="0"/>
            <a:r>
              <a:rPr lang="en-US" sz="2800" dirty="0">
                <a:latin typeface="+mn-lt"/>
              </a:rPr>
              <a:t>Ken Greenwald, Trey Research’s CTO </a:t>
            </a:r>
          </a:p>
          <a:p>
            <a:pPr lvl="1"/>
            <a:r>
              <a:rPr lang="en-US" sz="2400" dirty="0"/>
              <a:t>Understands the value of the cloud</a:t>
            </a:r>
          </a:p>
          <a:p>
            <a:pPr lvl="1"/>
            <a:r>
              <a:rPr lang="en-US" sz="2400" dirty="0"/>
              <a:t>Concerned that the ease of creating resources may undermine technical and financial benefits of the cloud</a:t>
            </a:r>
          </a:p>
          <a:p>
            <a:pPr lvl="1"/>
            <a:r>
              <a:rPr lang="en-US" sz="2400" dirty="0"/>
              <a:t>Focus on best practices and governance</a:t>
            </a:r>
          </a:p>
        </p:txBody>
      </p:sp>
    </p:spTree>
    <p:extLst>
      <p:ext uri="{BB962C8B-B14F-4D97-AF65-F5344CB8AC3E}">
        <p14:creationId xmlns:p14="http://schemas.microsoft.com/office/powerpoint/2010/main" val="10323548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Customer situation</a:t>
            </a:r>
          </a:p>
        </p:txBody>
      </p:sp>
      <p:sp>
        <p:nvSpPr>
          <p:cNvPr id="3" name="Content Placeholder 2"/>
          <p:cNvSpPr>
            <a:spLocks noGrp="1"/>
          </p:cNvSpPr>
          <p:nvPr>
            <p:ph type="body" sz="quarter" idx="10"/>
          </p:nvPr>
        </p:nvSpPr>
        <p:spPr>
          <a:xfrm>
            <a:off x="269239" y="1189177"/>
            <a:ext cx="11653523" cy="4001095"/>
          </a:xfrm>
        </p:spPr>
        <p:txBody>
          <a:bodyPr/>
          <a:lstStyle/>
          <a:p>
            <a:pPr marL="0" lvl="0" indent="0">
              <a:buNone/>
            </a:pPr>
            <a:r>
              <a:rPr lang="en-US" sz="3600" dirty="0"/>
              <a:t>Trey Research enterprise IT responsibilities</a:t>
            </a:r>
          </a:p>
          <a:p>
            <a:pPr lvl="0"/>
            <a:r>
              <a:rPr lang="en-US" sz="2800" dirty="0"/>
              <a:t>Managing corporate networks</a:t>
            </a:r>
          </a:p>
          <a:p>
            <a:pPr lvl="0"/>
            <a:r>
              <a:rPr lang="en-US" sz="2800" dirty="0"/>
              <a:t>Data center distribution</a:t>
            </a:r>
          </a:p>
          <a:p>
            <a:pPr lvl="0"/>
            <a:r>
              <a:rPr lang="en-US" sz="2800" dirty="0"/>
              <a:t>Capacity planning</a:t>
            </a:r>
          </a:p>
          <a:p>
            <a:pPr lvl="0"/>
            <a:r>
              <a:rPr lang="en-US" sz="2800" dirty="0"/>
              <a:t>Identity</a:t>
            </a:r>
          </a:p>
          <a:p>
            <a:pPr lvl="0"/>
            <a:r>
              <a:rPr lang="en-US" sz="2800" dirty="0"/>
              <a:t>Enterprise wide SaaS services</a:t>
            </a:r>
          </a:p>
          <a:p>
            <a:pPr lvl="0"/>
            <a:r>
              <a:rPr lang="en-US" sz="2800" dirty="0"/>
              <a:t>Support for services and data centers</a:t>
            </a:r>
          </a:p>
          <a:p>
            <a:pPr lvl="0"/>
            <a:r>
              <a:rPr lang="en-US" sz="2800" dirty="0"/>
              <a:t>Hardware and services policies and auditing</a:t>
            </a:r>
            <a:endParaRPr lang="en-US" dirty="0"/>
          </a:p>
        </p:txBody>
      </p:sp>
    </p:spTree>
    <p:extLst>
      <p:ext uri="{BB962C8B-B14F-4D97-AF65-F5344CB8AC3E}">
        <p14:creationId xmlns:p14="http://schemas.microsoft.com/office/powerpoint/2010/main" val="41915683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240" y="274271"/>
            <a:ext cx="11655840" cy="899665"/>
          </a:xfrm>
        </p:spPr>
        <p:txBody>
          <a:bodyPr>
            <a:normAutofit fontScale="90000"/>
          </a:bodyPr>
          <a:lstStyle/>
          <a:p>
            <a:r>
              <a:rPr lang="en-US" sz="4900" dirty="0">
                <a:solidFill>
                  <a:schemeClr val="tx1"/>
                </a:solidFill>
                <a:cs typeface="Segoe UI" panose="020B0502040204020203" pitchFamily="34" charset="0"/>
              </a:rPr>
              <a:t>IT organization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2800" y="1147163"/>
            <a:ext cx="11653523" cy="647084"/>
          </a:xfrm>
        </p:spPr>
        <p:txBody>
          <a:bodyPr>
            <a:normAutofit fontScale="25000" lnSpcReduction="20000"/>
          </a:bodyPr>
          <a:lstStyle/>
          <a:p>
            <a:pPr marL="0" lvl="0" indent="0" defTabSz="685710">
              <a:spcBef>
                <a:spcPts val="1176"/>
              </a:spcBef>
              <a:spcAft>
                <a:spcPts val="600"/>
              </a:spcAft>
              <a:buNone/>
            </a:pPr>
            <a:r>
              <a:rPr lang="en-US" sz="14400" dirty="0">
                <a:solidFill>
                  <a:schemeClr val="tx1"/>
                </a:solidFill>
              </a:rPr>
              <a:t>Each business unit has its own IT resources and IT budget</a:t>
            </a:r>
          </a:p>
          <a:p>
            <a:pPr defTabSz="685710">
              <a:spcBef>
                <a:spcPts val="1176"/>
              </a:spcBef>
              <a:spcAft>
                <a:spcPts val="600"/>
              </a:spcAft>
            </a:pPr>
            <a:r>
              <a:rPr lang="en-US" sz="11200" dirty="0">
                <a:solidFill>
                  <a:schemeClr val="tx1"/>
                </a:solidFill>
                <a:latin typeface="+mn-lt"/>
              </a:rPr>
              <a:t>Track and alert on costs by business unit, project and workload type</a:t>
            </a:r>
          </a:p>
          <a:p>
            <a:pPr defTabSz="685710">
              <a:spcBef>
                <a:spcPts val="1176"/>
              </a:spcBef>
              <a:spcAft>
                <a:spcPts val="600"/>
              </a:spcAft>
            </a:pPr>
            <a:r>
              <a:rPr lang="en-US" sz="11200" dirty="0">
                <a:solidFill>
                  <a:schemeClr val="tx1"/>
                </a:solidFill>
                <a:latin typeface="+mn-lt"/>
              </a:rPr>
              <a:t>Delegate management to business unit IT</a:t>
            </a:r>
          </a:p>
          <a:p>
            <a:pPr defTabSz="685710">
              <a:spcBef>
                <a:spcPts val="1176"/>
              </a:spcBef>
              <a:spcAft>
                <a:spcPts val="600"/>
              </a:spcAft>
            </a:pPr>
            <a:endParaRPr lang="en-US" sz="2400" dirty="0">
              <a:solidFill>
                <a:schemeClr val="tx1"/>
              </a:solidFill>
            </a:endParaRPr>
          </a:p>
        </p:txBody>
      </p:sp>
      <p:grpSp>
        <p:nvGrpSpPr>
          <p:cNvPr id="42" name="Group 41" descr="Trey Research has three business units: Industrial and Consumer, Electronics, and Life Sciences. Each of the Business Units has the same subunits: Product development, Marketing, and Sales and Support. Sales and Suppoort also has its own sub-unit, Regional (US/EU/Asia). " title="Trey Research organizational flowchart">
            <a:extLst>
              <a:ext uri="{FF2B5EF4-FFF2-40B4-BE49-F238E27FC236}">
                <a16:creationId xmlns:a16="http://schemas.microsoft.com/office/drawing/2014/main" id="{43A1B320-E1E4-422B-8E4C-F57AA03C2A4E}"/>
              </a:ext>
            </a:extLst>
          </p:cNvPr>
          <p:cNvGrpSpPr/>
          <p:nvPr/>
        </p:nvGrpSpPr>
        <p:grpSpPr>
          <a:xfrm>
            <a:off x="268934" y="2684915"/>
            <a:ext cx="11715191" cy="3757196"/>
            <a:chOff x="268934" y="2684915"/>
            <a:chExt cx="11715191" cy="3757196"/>
          </a:xfrm>
        </p:grpSpPr>
        <p:sp>
          <p:nvSpPr>
            <p:cNvPr id="27" name="Rectangle 26">
              <a:extLst>
                <a:ext uri="{FF2B5EF4-FFF2-40B4-BE49-F238E27FC236}">
                  <a16:creationId xmlns:a16="http://schemas.microsoft.com/office/drawing/2014/main" id="{A332A062-3149-41FF-A34A-7AE6978CA092}"/>
                </a:ext>
              </a:extLst>
            </p:cNvPr>
            <p:cNvSpPr/>
            <p:nvPr/>
          </p:nvSpPr>
          <p:spPr bwMode="auto">
            <a:xfrm>
              <a:off x="336950" y="3947456"/>
              <a:ext cx="3556407" cy="2494655"/>
            </a:xfrm>
            <a:prstGeom prst="rect">
              <a:avLst/>
            </a:prstGeom>
            <a:solidFill>
              <a:srgbClr val="FFFFFF">
                <a:lumMod val="95000"/>
                <a:alpha val="20000"/>
              </a:srgbClr>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8" name="Rectangle 27">
              <a:extLst>
                <a:ext uri="{FF2B5EF4-FFF2-40B4-BE49-F238E27FC236}">
                  <a16:creationId xmlns:a16="http://schemas.microsoft.com/office/drawing/2014/main" id="{C07A38B3-F1B3-4E09-ADC4-ACD60E8A57C5}"/>
                </a:ext>
              </a:extLst>
            </p:cNvPr>
            <p:cNvSpPr/>
            <p:nvPr/>
          </p:nvSpPr>
          <p:spPr bwMode="auto">
            <a:xfrm>
              <a:off x="4411856" y="3956533"/>
              <a:ext cx="3556407" cy="2476500"/>
            </a:xfrm>
            <a:prstGeom prst="rect">
              <a:avLst/>
            </a:prstGeom>
            <a:solidFill>
              <a:srgbClr val="FFFFFF">
                <a:lumMod val="95000"/>
                <a:alpha val="20000"/>
              </a:srgbClr>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9" name="Rectangle 28">
              <a:extLst>
                <a:ext uri="{FF2B5EF4-FFF2-40B4-BE49-F238E27FC236}">
                  <a16:creationId xmlns:a16="http://schemas.microsoft.com/office/drawing/2014/main" id="{04E5ACE4-21DE-4732-AD74-6D6A5FEF2BF0}"/>
                </a:ext>
              </a:extLst>
            </p:cNvPr>
            <p:cNvSpPr/>
            <p:nvPr/>
          </p:nvSpPr>
          <p:spPr bwMode="auto">
            <a:xfrm>
              <a:off x="8427504" y="3956533"/>
              <a:ext cx="3556407" cy="2476500"/>
            </a:xfrm>
            <a:prstGeom prst="rect">
              <a:avLst/>
            </a:prstGeom>
            <a:solidFill>
              <a:srgbClr val="FFFFFF">
                <a:lumMod val="95000"/>
                <a:alpha val="20000"/>
              </a:srgbClr>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 name="Rectangle 3">
              <a:extLst>
                <a:ext uri="{FF2B5EF4-FFF2-40B4-BE49-F238E27FC236}">
                  <a16:creationId xmlns:a16="http://schemas.microsoft.com/office/drawing/2014/main" id="{6DA741C2-162E-4599-9AA5-02F35C3FA4F9}"/>
                </a:ext>
              </a:extLst>
            </p:cNvPr>
            <p:cNvSpPr/>
            <p:nvPr/>
          </p:nvSpPr>
          <p:spPr bwMode="auto">
            <a:xfrm>
              <a:off x="268934" y="2684915"/>
              <a:ext cx="11715191" cy="845291"/>
            </a:xfrm>
            <a:prstGeom prst="rect">
              <a:avLst/>
            </a:prstGeom>
            <a:solidFill>
              <a:srgbClr val="FFFFFF">
                <a:lumMod val="95000"/>
                <a:alpha val="20000"/>
              </a:srgbClr>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19" name="Elbow Connector 34">
              <a:extLst>
                <a:ext uri="{FF2B5EF4-FFF2-40B4-BE49-F238E27FC236}">
                  <a16:creationId xmlns:a16="http://schemas.microsoft.com/office/drawing/2014/main" id="{AB2104F7-FD46-455A-8310-9B0F1B99F88D}"/>
                </a:ext>
              </a:extLst>
            </p:cNvPr>
            <p:cNvCxnSpPr>
              <a:stCxn id="6" idx="2"/>
              <a:endCxn id="10" idx="0"/>
            </p:cNvCxnSpPr>
            <p:nvPr/>
          </p:nvCxnSpPr>
          <p:spPr>
            <a:xfrm rot="16200000" flipH="1">
              <a:off x="1873273" y="4674502"/>
              <a:ext cx="401489" cy="5945"/>
            </a:xfrm>
            <a:prstGeom prst="bentConnector3">
              <a:avLst/>
            </a:prstGeom>
            <a:ln>
              <a:headEnd type="none"/>
              <a:tailEnd type="none"/>
            </a:ln>
          </p:spPr>
          <p:style>
            <a:lnRef idx="1">
              <a:schemeClr val="accent2"/>
            </a:lnRef>
            <a:fillRef idx="0">
              <a:schemeClr val="accent2"/>
            </a:fillRef>
            <a:effectRef idx="0">
              <a:schemeClr val="accent2"/>
            </a:effectRef>
            <a:fontRef idx="minor">
              <a:schemeClr val="tx1"/>
            </a:fontRef>
          </p:style>
        </p:cxnSp>
        <p:cxnSp>
          <p:nvCxnSpPr>
            <p:cNvPr id="22" name="Elbow Connector 43">
              <a:extLst>
                <a:ext uri="{FF2B5EF4-FFF2-40B4-BE49-F238E27FC236}">
                  <a16:creationId xmlns:a16="http://schemas.microsoft.com/office/drawing/2014/main" id="{199082B1-63C0-418A-8426-87FFCBF0C940}"/>
                </a:ext>
              </a:extLst>
            </p:cNvPr>
            <p:cNvCxnSpPr>
              <a:stCxn id="7" idx="2"/>
              <a:endCxn id="13" idx="0"/>
            </p:cNvCxnSpPr>
            <p:nvPr/>
          </p:nvCxnSpPr>
          <p:spPr>
            <a:xfrm rot="16200000" flipH="1">
              <a:off x="5981414" y="4674932"/>
              <a:ext cx="401489" cy="5085"/>
            </a:xfrm>
            <a:prstGeom prst="bentConnector3">
              <a:avLst/>
            </a:prstGeom>
            <a:ln>
              <a:headEnd type="none"/>
              <a:tailEnd type="none"/>
            </a:ln>
          </p:spPr>
          <p:style>
            <a:lnRef idx="1">
              <a:schemeClr val="accent2"/>
            </a:lnRef>
            <a:fillRef idx="0">
              <a:schemeClr val="accent2"/>
            </a:fillRef>
            <a:effectRef idx="0">
              <a:schemeClr val="accent2"/>
            </a:effectRef>
            <a:fontRef idx="minor">
              <a:schemeClr val="tx1"/>
            </a:fontRef>
          </p:style>
        </p:cxnSp>
        <p:cxnSp>
          <p:nvCxnSpPr>
            <p:cNvPr id="23" name="Elbow Connector 45">
              <a:extLst>
                <a:ext uri="{FF2B5EF4-FFF2-40B4-BE49-F238E27FC236}">
                  <a16:creationId xmlns:a16="http://schemas.microsoft.com/office/drawing/2014/main" id="{6DDAE0BC-A8B7-4683-AF65-492080E1492B}"/>
                </a:ext>
              </a:extLst>
            </p:cNvPr>
            <p:cNvCxnSpPr>
              <a:stCxn id="7" idx="2"/>
              <a:endCxn id="14" idx="0"/>
            </p:cNvCxnSpPr>
            <p:nvPr/>
          </p:nvCxnSpPr>
          <p:spPr>
            <a:xfrm rot="16200000" flipH="1">
              <a:off x="6546712" y="4109634"/>
              <a:ext cx="401489" cy="1135681"/>
            </a:xfrm>
            <a:prstGeom prst="bentConnector3">
              <a:avLst/>
            </a:prstGeom>
            <a:ln>
              <a:headEnd type="none"/>
              <a:tailEnd type="none"/>
            </a:ln>
          </p:spPr>
          <p:style>
            <a:lnRef idx="1">
              <a:schemeClr val="accent2"/>
            </a:lnRef>
            <a:fillRef idx="0">
              <a:schemeClr val="accent2"/>
            </a:fillRef>
            <a:effectRef idx="0">
              <a:schemeClr val="accent2"/>
            </a:effectRef>
            <a:fontRef idx="minor">
              <a:schemeClr val="tx1"/>
            </a:fontRef>
          </p:style>
        </p:cxnSp>
        <p:cxnSp>
          <p:nvCxnSpPr>
            <p:cNvPr id="26" name="Elbow Connector 51">
              <a:extLst>
                <a:ext uri="{FF2B5EF4-FFF2-40B4-BE49-F238E27FC236}">
                  <a16:creationId xmlns:a16="http://schemas.microsoft.com/office/drawing/2014/main" id="{62A03F26-B676-4B4F-A6FC-08CC977D1ACD}"/>
                </a:ext>
              </a:extLst>
            </p:cNvPr>
            <p:cNvCxnSpPr>
              <a:stCxn id="8" idx="2"/>
              <a:endCxn id="16" idx="0"/>
            </p:cNvCxnSpPr>
            <p:nvPr/>
          </p:nvCxnSpPr>
          <p:spPr>
            <a:xfrm rot="16200000" flipH="1">
              <a:off x="10061352" y="4678594"/>
              <a:ext cx="394537" cy="4713"/>
            </a:xfrm>
            <a:prstGeom prst="bentConnector3">
              <a:avLst/>
            </a:prstGeom>
            <a:ln>
              <a:headEnd type="none"/>
              <a:tailEnd type="none"/>
            </a:ln>
          </p:spPr>
          <p:style>
            <a:lnRef idx="1">
              <a:schemeClr val="accent2"/>
            </a:lnRef>
            <a:fillRef idx="0">
              <a:schemeClr val="accent2"/>
            </a:fillRef>
            <a:effectRef idx="0">
              <a:schemeClr val="accent2"/>
            </a:effectRef>
            <a:fontRef idx="minor">
              <a:schemeClr val="tx1"/>
            </a:fontRef>
          </p:style>
        </p:cxnSp>
        <p:grpSp>
          <p:nvGrpSpPr>
            <p:cNvPr id="39" name="Group 38">
              <a:extLst>
                <a:ext uri="{FF2B5EF4-FFF2-40B4-BE49-F238E27FC236}">
                  <a16:creationId xmlns:a16="http://schemas.microsoft.com/office/drawing/2014/main" id="{5F114DBE-4731-4D9D-A4B2-2BF6B91840AD}"/>
                </a:ext>
              </a:extLst>
            </p:cNvPr>
            <p:cNvGrpSpPr/>
            <p:nvPr/>
          </p:nvGrpSpPr>
          <p:grpSpPr>
            <a:xfrm>
              <a:off x="421642" y="4059481"/>
              <a:ext cx="3310695" cy="2143214"/>
              <a:chOff x="421642" y="4059481"/>
              <a:chExt cx="3310695" cy="2143214"/>
            </a:xfrm>
          </p:grpSpPr>
          <p:sp>
            <p:nvSpPr>
              <p:cNvPr id="6" name="Rectangle 5">
                <a:extLst>
                  <a:ext uri="{FF2B5EF4-FFF2-40B4-BE49-F238E27FC236}">
                    <a16:creationId xmlns:a16="http://schemas.microsoft.com/office/drawing/2014/main" id="{8C119959-88DD-4C61-B4DA-DD3FCD3C7A85}"/>
                  </a:ext>
                </a:extLst>
              </p:cNvPr>
              <p:cNvSpPr/>
              <p:nvPr/>
            </p:nvSpPr>
            <p:spPr bwMode="auto">
              <a:xfrm>
                <a:off x="1197334" y="4059481"/>
                <a:ext cx="1747422" cy="417250"/>
              </a:xfrm>
              <a:prstGeom prst="rect">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1050" b="0" i="0" u="none" strike="noStrike" kern="0" cap="none" spc="0" normalizeH="0" baseline="0" noProof="0" dirty="0">
                    <a:ln>
                      <a:noFill/>
                    </a:ln>
                    <a:solidFill>
                      <a:srgbClr val="505050"/>
                    </a:solidFill>
                    <a:effectLst/>
                    <a:uLnTx/>
                    <a:uFillTx/>
                    <a:latin typeface="Segoe UI"/>
                    <a:ea typeface="Segoe UI" pitchFamily="34" charset="0"/>
                    <a:cs typeface="Segoe UI" pitchFamily="34" charset="0"/>
                  </a:rPr>
                  <a:t>Industrial &amp; Consumer</a:t>
                </a:r>
                <a:endParaRPr kumimoji="0" lang="en-US" sz="105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 name="Rectangle 8">
                <a:extLst>
                  <a:ext uri="{FF2B5EF4-FFF2-40B4-BE49-F238E27FC236}">
                    <a16:creationId xmlns:a16="http://schemas.microsoft.com/office/drawing/2014/main" id="{E7D6C586-775F-40C3-8DF3-E397AEBB807A}"/>
                  </a:ext>
                </a:extLst>
              </p:cNvPr>
              <p:cNvSpPr/>
              <p:nvPr/>
            </p:nvSpPr>
            <p:spPr bwMode="auto">
              <a:xfrm>
                <a:off x="421642" y="4878220"/>
                <a:ext cx="1049503" cy="511946"/>
              </a:xfrm>
              <a:prstGeom prst="rect">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1050" b="0" i="0" u="none" strike="noStrike" kern="0" cap="none" spc="0" normalizeH="0" baseline="0" noProof="0" dirty="0">
                    <a:ln>
                      <a:noFill/>
                    </a:ln>
                    <a:solidFill>
                      <a:srgbClr val="505050"/>
                    </a:solidFill>
                    <a:effectLst/>
                    <a:uLnTx/>
                    <a:uFillTx/>
                    <a:latin typeface="Segoe UI"/>
                    <a:ea typeface="Segoe UI" pitchFamily="34" charset="0"/>
                    <a:cs typeface="Segoe UI" pitchFamily="34" charset="0"/>
                  </a:rPr>
                  <a:t>Product </a:t>
                </a:r>
              </a:p>
              <a:p>
                <a:pPr marL="0" marR="0" lvl="0" indent="0" algn="ctr" defTabSz="932472" eaLnBrk="1" fontAlgn="base" latinLnBrk="0" hangingPunct="1">
                  <a:lnSpc>
                    <a:spcPct val="90000"/>
                  </a:lnSpc>
                  <a:spcBef>
                    <a:spcPct val="0"/>
                  </a:spcBef>
                  <a:spcAft>
                    <a:spcPct val="0"/>
                  </a:spcAft>
                  <a:buClrTx/>
                  <a:buSzTx/>
                  <a:buFontTx/>
                  <a:buNone/>
                  <a:tabLst/>
                  <a:defRPr/>
                </a:pPr>
                <a:r>
                  <a:rPr kumimoji="0" lang="en-US" sz="1050" b="0" i="0" u="none" strike="noStrike" kern="0" cap="none" spc="0" normalizeH="0" baseline="0" noProof="0" dirty="0">
                    <a:ln>
                      <a:noFill/>
                    </a:ln>
                    <a:solidFill>
                      <a:srgbClr val="505050"/>
                    </a:solidFill>
                    <a:effectLst/>
                    <a:uLnTx/>
                    <a:uFillTx/>
                    <a:latin typeface="Segoe UI"/>
                    <a:ea typeface="Segoe UI" pitchFamily="34" charset="0"/>
                    <a:cs typeface="Segoe UI" pitchFamily="34" charset="0"/>
                  </a:rPr>
                  <a:t>Development</a:t>
                </a:r>
                <a:endParaRPr kumimoji="0" lang="en-US" sz="105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 name="Rectangle 9">
                <a:extLst>
                  <a:ext uri="{FF2B5EF4-FFF2-40B4-BE49-F238E27FC236}">
                    <a16:creationId xmlns:a16="http://schemas.microsoft.com/office/drawing/2014/main" id="{77ED0AB1-7322-4758-8458-4CCBBDAB6257}"/>
                  </a:ext>
                </a:extLst>
              </p:cNvPr>
              <p:cNvSpPr/>
              <p:nvPr/>
            </p:nvSpPr>
            <p:spPr bwMode="auto">
              <a:xfrm>
                <a:off x="1552238" y="4878220"/>
                <a:ext cx="1049503" cy="511946"/>
              </a:xfrm>
              <a:prstGeom prst="rect">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1050" b="0" i="0" u="none" strike="noStrike" kern="0" cap="none" spc="0" normalizeH="0" baseline="0" noProof="0" dirty="0">
                    <a:ln>
                      <a:noFill/>
                    </a:ln>
                    <a:solidFill>
                      <a:srgbClr val="505050"/>
                    </a:solidFill>
                    <a:effectLst/>
                    <a:uLnTx/>
                    <a:uFillTx/>
                    <a:latin typeface="Segoe UI"/>
                    <a:ea typeface="Segoe UI" pitchFamily="34" charset="0"/>
                    <a:cs typeface="Segoe UI" pitchFamily="34" charset="0"/>
                  </a:rPr>
                  <a:t>Marketing</a:t>
                </a:r>
              </a:p>
            </p:txBody>
          </p:sp>
          <p:sp>
            <p:nvSpPr>
              <p:cNvPr id="11" name="Rectangle 10">
                <a:extLst>
                  <a:ext uri="{FF2B5EF4-FFF2-40B4-BE49-F238E27FC236}">
                    <a16:creationId xmlns:a16="http://schemas.microsoft.com/office/drawing/2014/main" id="{67ECA2C5-6CAC-4527-A9D7-73B91B8C6974}"/>
                  </a:ext>
                </a:extLst>
              </p:cNvPr>
              <p:cNvSpPr/>
              <p:nvPr/>
            </p:nvSpPr>
            <p:spPr bwMode="auto">
              <a:xfrm>
                <a:off x="2682834" y="4878220"/>
                <a:ext cx="1049503" cy="511946"/>
              </a:xfrm>
              <a:prstGeom prst="rect">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1050" b="0" i="0" u="none" strike="noStrike" kern="0" cap="none" spc="0" normalizeH="0" baseline="0" noProof="0" dirty="0">
                    <a:ln>
                      <a:noFill/>
                    </a:ln>
                    <a:solidFill>
                      <a:srgbClr val="505050"/>
                    </a:solidFill>
                    <a:effectLst/>
                    <a:uLnTx/>
                    <a:uFillTx/>
                    <a:latin typeface="Segoe UI"/>
                    <a:ea typeface="Segoe UI" pitchFamily="34" charset="0"/>
                    <a:cs typeface="Segoe UI" pitchFamily="34" charset="0"/>
                  </a:rPr>
                  <a:t>Sales &amp; Support</a:t>
                </a:r>
              </a:p>
            </p:txBody>
          </p:sp>
          <p:cxnSp>
            <p:nvCxnSpPr>
              <p:cNvPr id="18" name="Elbow Connector 32">
                <a:extLst>
                  <a:ext uri="{FF2B5EF4-FFF2-40B4-BE49-F238E27FC236}">
                    <a16:creationId xmlns:a16="http://schemas.microsoft.com/office/drawing/2014/main" id="{8B31BD09-EF91-4225-9710-DFC88F281C4E}"/>
                  </a:ext>
                </a:extLst>
              </p:cNvPr>
              <p:cNvCxnSpPr>
                <a:stCxn id="6" idx="2"/>
                <a:endCxn id="9" idx="0"/>
              </p:cNvCxnSpPr>
              <p:nvPr/>
            </p:nvCxnSpPr>
            <p:spPr>
              <a:xfrm rot="5400000">
                <a:off x="1307976" y="4115150"/>
                <a:ext cx="401489" cy="1124651"/>
              </a:xfrm>
              <a:prstGeom prst="bentConnector3">
                <a:avLst/>
              </a:prstGeom>
              <a:ln>
                <a:headEnd type="none"/>
                <a:tailEnd type="none"/>
              </a:ln>
            </p:spPr>
            <p:style>
              <a:lnRef idx="1">
                <a:schemeClr val="accent2"/>
              </a:lnRef>
              <a:fillRef idx="0">
                <a:schemeClr val="accent2"/>
              </a:fillRef>
              <a:effectRef idx="0">
                <a:schemeClr val="accent2"/>
              </a:effectRef>
              <a:fontRef idx="minor">
                <a:schemeClr val="tx1"/>
              </a:fontRef>
            </p:style>
          </p:cxnSp>
          <p:cxnSp>
            <p:nvCxnSpPr>
              <p:cNvPr id="20" name="Elbow Connector 36">
                <a:extLst>
                  <a:ext uri="{FF2B5EF4-FFF2-40B4-BE49-F238E27FC236}">
                    <a16:creationId xmlns:a16="http://schemas.microsoft.com/office/drawing/2014/main" id="{D585E09C-AE41-4AEA-BA51-6F66139254EE}"/>
                  </a:ext>
                </a:extLst>
              </p:cNvPr>
              <p:cNvCxnSpPr>
                <a:stCxn id="6" idx="2"/>
                <a:endCxn id="11" idx="0"/>
              </p:cNvCxnSpPr>
              <p:nvPr/>
            </p:nvCxnSpPr>
            <p:spPr>
              <a:xfrm rot="16200000" flipH="1">
                <a:off x="2438571" y="4109204"/>
                <a:ext cx="401489" cy="1136541"/>
              </a:xfrm>
              <a:prstGeom prst="bentConnector3">
                <a:avLst/>
              </a:prstGeom>
              <a:ln>
                <a:headEnd type="none"/>
                <a:tailEnd type="none"/>
              </a:ln>
            </p:spPr>
            <p:style>
              <a:lnRef idx="1">
                <a:schemeClr val="accent2"/>
              </a:lnRef>
              <a:fillRef idx="0">
                <a:schemeClr val="accent2"/>
              </a:fillRef>
              <a:effectRef idx="0">
                <a:schemeClr val="accent2"/>
              </a:effectRef>
              <a:fontRef idx="minor">
                <a:schemeClr val="tx1"/>
              </a:fontRef>
            </p:style>
          </p:cxnSp>
          <p:sp>
            <p:nvSpPr>
              <p:cNvPr id="30" name="Rectangle 29">
                <a:extLst>
                  <a:ext uri="{FF2B5EF4-FFF2-40B4-BE49-F238E27FC236}">
                    <a16:creationId xmlns:a16="http://schemas.microsoft.com/office/drawing/2014/main" id="{BCDC9CF4-527C-4D6F-BD91-1156B3814CF9}"/>
                  </a:ext>
                </a:extLst>
              </p:cNvPr>
              <p:cNvSpPr/>
              <p:nvPr/>
            </p:nvSpPr>
            <p:spPr bwMode="auto">
              <a:xfrm>
                <a:off x="2682833" y="5690749"/>
                <a:ext cx="1049503" cy="511946"/>
              </a:xfrm>
              <a:prstGeom prst="rect">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1050" b="0" i="0" u="none" strike="noStrike" kern="0" cap="none" spc="0" normalizeH="0" baseline="0" noProof="0" dirty="0">
                    <a:ln>
                      <a:noFill/>
                    </a:ln>
                    <a:solidFill>
                      <a:srgbClr val="505050"/>
                    </a:solidFill>
                    <a:effectLst/>
                    <a:uLnTx/>
                    <a:uFillTx/>
                    <a:latin typeface="Segoe UI"/>
                    <a:ea typeface="Segoe UI" pitchFamily="34" charset="0"/>
                    <a:cs typeface="Segoe UI" pitchFamily="34" charset="0"/>
                  </a:rPr>
                  <a:t>Regional (US/EU/Asia)</a:t>
                </a:r>
              </a:p>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1050" b="0" i="0" u="none" strike="noStrike" kern="0" cap="none" spc="0" normalizeH="0" baseline="0" noProof="0" dirty="0">
                  <a:ln>
                    <a:noFill/>
                  </a:ln>
                  <a:solidFill>
                    <a:srgbClr val="505050"/>
                  </a:solidFill>
                  <a:effectLst/>
                  <a:uLnTx/>
                  <a:uFillTx/>
                  <a:latin typeface="Segoe UI"/>
                  <a:ea typeface="Segoe UI" pitchFamily="34" charset="0"/>
                  <a:cs typeface="Segoe UI" pitchFamily="34" charset="0"/>
                </a:endParaRPr>
              </a:p>
            </p:txBody>
          </p:sp>
          <p:cxnSp>
            <p:nvCxnSpPr>
              <p:cNvPr id="31" name="Straight Connector 30">
                <a:extLst>
                  <a:ext uri="{FF2B5EF4-FFF2-40B4-BE49-F238E27FC236}">
                    <a16:creationId xmlns:a16="http://schemas.microsoft.com/office/drawing/2014/main" id="{CEC91187-496F-431B-98CA-3876CDEED154}"/>
                  </a:ext>
                </a:extLst>
              </p:cNvPr>
              <p:cNvCxnSpPr>
                <a:stCxn id="11" idx="2"/>
                <a:endCxn id="30" idx="0"/>
              </p:cNvCxnSpPr>
              <p:nvPr/>
            </p:nvCxnSpPr>
            <p:spPr>
              <a:xfrm flipH="1">
                <a:off x="3207585" y="5390166"/>
                <a:ext cx="1" cy="300583"/>
              </a:xfrm>
              <a:prstGeom prst="line">
                <a:avLst/>
              </a:prstGeom>
              <a:ln>
                <a:headEnd type="none"/>
                <a:tailEnd type="none"/>
              </a:ln>
            </p:spPr>
            <p:style>
              <a:lnRef idx="1">
                <a:schemeClr val="accent2"/>
              </a:lnRef>
              <a:fillRef idx="0">
                <a:schemeClr val="accent2"/>
              </a:fillRef>
              <a:effectRef idx="0">
                <a:schemeClr val="accent2"/>
              </a:effectRef>
              <a:fontRef idx="minor">
                <a:schemeClr val="tx1"/>
              </a:fontRef>
            </p:style>
          </p:cxnSp>
        </p:grpSp>
        <p:cxnSp>
          <p:nvCxnSpPr>
            <p:cNvPr id="36" name="Elbow Connector 85">
              <a:extLst>
                <a:ext uri="{FF2B5EF4-FFF2-40B4-BE49-F238E27FC236}">
                  <a16:creationId xmlns:a16="http://schemas.microsoft.com/office/drawing/2014/main" id="{7966C9A4-B7AE-42C0-8085-44F7E6269C16}"/>
                </a:ext>
              </a:extLst>
            </p:cNvPr>
            <p:cNvCxnSpPr>
              <a:stCxn id="5" idx="2"/>
              <a:endCxn id="6" idx="0"/>
            </p:cNvCxnSpPr>
            <p:nvPr/>
          </p:nvCxnSpPr>
          <p:spPr>
            <a:xfrm rot="5400000">
              <a:off x="3772799" y="1647309"/>
              <a:ext cx="710419" cy="4113925"/>
            </a:xfrm>
            <a:prstGeom prst="bentConnector3">
              <a:avLst/>
            </a:prstGeom>
            <a:ln>
              <a:headEnd type="none"/>
              <a:tailEnd type="none"/>
            </a:ln>
          </p:spPr>
          <p:style>
            <a:lnRef idx="1">
              <a:schemeClr val="accent2"/>
            </a:lnRef>
            <a:fillRef idx="0">
              <a:schemeClr val="accent2"/>
            </a:fillRef>
            <a:effectRef idx="0">
              <a:schemeClr val="accent2"/>
            </a:effectRef>
            <a:fontRef idx="minor">
              <a:schemeClr val="tx1"/>
            </a:fontRef>
          </p:style>
        </p:cxnSp>
        <p:cxnSp>
          <p:nvCxnSpPr>
            <p:cNvPr id="37" name="Elbow Connector 87">
              <a:extLst>
                <a:ext uri="{FF2B5EF4-FFF2-40B4-BE49-F238E27FC236}">
                  <a16:creationId xmlns:a16="http://schemas.microsoft.com/office/drawing/2014/main" id="{ACB8BD67-987F-45F5-9329-D1EA70CDADF7}"/>
                </a:ext>
              </a:extLst>
            </p:cNvPr>
            <p:cNvCxnSpPr>
              <a:stCxn id="5" idx="2"/>
              <a:endCxn id="7" idx="0"/>
            </p:cNvCxnSpPr>
            <p:nvPr/>
          </p:nvCxnSpPr>
          <p:spPr>
            <a:xfrm rot="5400000">
              <a:off x="5827084" y="3701594"/>
              <a:ext cx="710419" cy="5354"/>
            </a:xfrm>
            <a:prstGeom prst="bentConnector3">
              <a:avLst/>
            </a:prstGeom>
            <a:ln>
              <a:headEnd type="none"/>
              <a:tailEnd type="none"/>
            </a:ln>
          </p:spPr>
          <p:style>
            <a:lnRef idx="1">
              <a:schemeClr val="accent2"/>
            </a:lnRef>
            <a:fillRef idx="0">
              <a:schemeClr val="accent2"/>
            </a:fillRef>
            <a:effectRef idx="0">
              <a:schemeClr val="accent2"/>
            </a:effectRef>
            <a:fontRef idx="minor">
              <a:schemeClr val="tx1"/>
            </a:fontRef>
          </p:style>
        </p:cxnSp>
        <p:sp>
          <p:nvSpPr>
            <p:cNvPr id="8" name="Rectangle 7">
              <a:extLst>
                <a:ext uri="{FF2B5EF4-FFF2-40B4-BE49-F238E27FC236}">
                  <a16:creationId xmlns:a16="http://schemas.microsoft.com/office/drawing/2014/main" id="{019D1AAE-9454-4BA6-B285-E7BC3AA63319}"/>
                </a:ext>
              </a:extLst>
            </p:cNvPr>
            <p:cNvSpPr/>
            <p:nvPr/>
          </p:nvSpPr>
          <p:spPr bwMode="auto">
            <a:xfrm>
              <a:off x="9382553" y="4066433"/>
              <a:ext cx="1747422" cy="417250"/>
            </a:xfrm>
            <a:prstGeom prst="rect">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1050" b="0" i="0" u="none" strike="noStrike" kern="0" cap="none" spc="0" normalizeH="0" baseline="0" noProof="0" dirty="0">
                  <a:ln>
                    <a:noFill/>
                  </a:ln>
                  <a:solidFill>
                    <a:srgbClr val="505050"/>
                  </a:solidFill>
                  <a:effectLst/>
                  <a:uLnTx/>
                  <a:uFillTx/>
                  <a:latin typeface="Segoe UI"/>
                  <a:ea typeface="Segoe UI" pitchFamily="34" charset="0"/>
                  <a:cs typeface="Segoe UI" pitchFamily="34" charset="0"/>
                </a:rPr>
                <a:t>Life Sciences</a:t>
              </a:r>
              <a:endParaRPr kumimoji="0" lang="en-US" sz="105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5" name="Rectangle 14">
              <a:extLst>
                <a:ext uri="{FF2B5EF4-FFF2-40B4-BE49-F238E27FC236}">
                  <a16:creationId xmlns:a16="http://schemas.microsoft.com/office/drawing/2014/main" id="{1E35D322-74AC-40DC-8FEA-1C8D0B11E97C}"/>
                </a:ext>
              </a:extLst>
            </p:cNvPr>
            <p:cNvSpPr/>
            <p:nvPr/>
          </p:nvSpPr>
          <p:spPr bwMode="auto">
            <a:xfrm>
              <a:off x="8605629" y="4878220"/>
              <a:ext cx="1049503" cy="511946"/>
            </a:xfrm>
            <a:prstGeom prst="rect">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1050" b="0" i="0" u="none" strike="noStrike" kern="0" cap="none" spc="0" normalizeH="0" baseline="0" noProof="0" dirty="0">
                  <a:ln>
                    <a:noFill/>
                  </a:ln>
                  <a:solidFill>
                    <a:srgbClr val="505050"/>
                  </a:solidFill>
                  <a:effectLst/>
                  <a:uLnTx/>
                  <a:uFillTx/>
                  <a:latin typeface="Segoe UI"/>
                  <a:ea typeface="Segoe UI" pitchFamily="34" charset="0"/>
                  <a:cs typeface="Segoe UI" pitchFamily="34" charset="0"/>
                </a:rPr>
                <a:t>Product </a:t>
              </a:r>
            </a:p>
            <a:p>
              <a:pPr marL="0" marR="0" lvl="0" indent="0" algn="ctr" defTabSz="932472" eaLnBrk="1" fontAlgn="base" latinLnBrk="0" hangingPunct="1">
                <a:lnSpc>
                  <a:spcPct val="90000"/>
                </a:lnSpc>
                <a:spcBef>
                  <a:spcPct val="0"/>
                </a:spcBef>
                <a:spcAft>
                  <a:spcPct val="0"/>
                </a:spcAft>
                <a:buClrTx/>
                <a:buSzTx/>
                <a:buFontTx/>
                <a:buNone/>
                <a:tabLst/>
                <a:defRPr/>
              </a:pPr>
              <a:r>
                <a:rPr kumimoji="0" lang="en-US" sz="1050" b="0" i="0" u="none" strike="noStrike" kern="0" cap="none" spc="0" normalizeH="0" baseline="0" noProof="0" dirty="0">
                  <a:ln>
                    <a:noFill/>
                  </a:ln>
                  <a:solidFill>
                    <a:srgbClr val="505050"/>
                  </a:solidFill>
                  <a:effectLst/>
                  <a:uLnTx/>
                  <a:uFillTx/>
                  <a:latin typeface="Segoe UI"/>
                  <a:ea typeface="Segoe UI" pitchFamily="34" charset="0"/>
                  <a:cs typeface="Segoe UI" pitchFamily="34" charset="0"/>
                </a:rPr>
                <a:t>Development</a:t>
              </a:r>
              <a:endParaRPr kumimoji="0" lang="en-US" sz="105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6" name="Rectangle 15">
              <a:extLst>
                <a:ext uri="{FF2B5EF4-FFF2-40B4-BE49-F238E27FC236}">
                  <a16:creationId xmlns:a16="http://schemas.microsoft.com/office/drawing/2014/main" id="{F3D76336-1EE2-480F-99AC-F5DBAA941F83}"/>
                </a:ext>
              </a:extLst>
            </p:cNvPr>
            <p:cNvSpPr/>
            <p:nvPr/>
          </p:nvSpPr>
          <p:spPr bwMode="auto">
            <a:xfrm>
              <a:off x="9736225" y="4878220"/>
              <a:ext cx="1049503" cy="511946"/>
            </a:xfrm>
            <a:prstGeom prst="rect">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1050" b="0" i="0" u="none" strike="noStrike" kern="0" cap="none" spc="0" normalizeH="0" baseline="0" noProof="0" dirty="0">
                  <a:ln>
                    <a:noFill/>
                  </a:ln>
                  <a:solidFill>
                    <a:srgbClr val="505050"/>
                  </a:solidFill>
                  <a:effectLst/>
                  <a:uLnTx/>
                  <a:uFillTx/>
                  <a:latin typeface="Segoe UI"/>
                  <a:ea typeface="Segoe UI" pitchFamily="34" charset="0"/>
                  <a:cs typeface="Segoe UI" pitchFamily="34" charset="0"/>
                </a:rPr>
                <a:t>Marketing</a:t>
              </a:r>
            </a:p>
          </p:txBody>
        </p:sp>
        <p:sp>
          <p:nvSpPr>
            <p:cNvPr id="17" name="Rectangle 16">
              <a:extLst>
                <a:ext uri="{FF2B5EF4-FFF2-40B4-BE49-F238E27FC236}">
                  <a16:creationId xmlns:a16="http://schemas.microsoft.com/office/drawing/2014/main" id="{EA423010-5270-42DD-AAA2-5CE207CF36B0}"/>
                </a:ext>
              </a:extLst>
            </p:cNvPr>
            <p:cNvSpPr/>
            <p:nvPr/>
          </p:nvSpPr>
          <p:spPr bwMode="auto">
            <a:xfrm>
              <a:off x="10866821" y="4878220"/>
              <a:ext cx="1049503" cy="511946"/>
            </a:xfrm>
            <a:prstGeom prst="rect">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1050" b="0" i="0" u="none" strike="noStrike" kern="0" cap="none" spc="0" normalizeH="0" baseline="0" noProof="0" dirty="0">
                  <a:ln>
                    <a:noFill/>
                  </a:ln>
                  <a:solidFill>
                    <a:srgbClr val="505050"/>
                  </a:solidFill>
                  <a:effectLst/>
                  <a:uLnTx/>
                  <a:uFillTx/>
                  <a:latin typeface="Segoe UI"/>
                  <a:ea typeface="Segoe UI" pitchFamily="34" charset="0"/>
                  <a:cs typeface="Segoe UI" pitchFamily="34" charset="0"/>
                </a:rPr>
                <a:t>Sales &amp; Support</a:t>
              </a:r>
            </a:p>
          </p:txBody>
        </p:sp>
        <p:cxnSp>
          <p:nvCxnSpPr>
            <p:cNvPr id="24" name="Elbow Connector 47">
              <a:extLst>
                <a:ext uri="{FF2B5EF4-FFF2-40B4-BE49-F238E27FC236}">
                  <a16:creationId xmlns:a16="http://schemas.microsoft.com/office/drawing/2014/main" id="{D94934F8-8875-495C-B117-61D9E2927CFB}"/>
                </a:ext>
              </a:extLst>
            </p:cNvPr>
            <p:cNvCxnSpPr>
              <a:stCxn id="8" idx="2"/>
              <a:endCxn id="15" idx="0"/>
            </p:cNvCxnSpPr>
            <p:nvPr/>
          </p:nvCxnSpPr>
          <p:spPr>
            <a:xfrm rot="5400000">
              <a:off x="9496055" y="4118010"/>
              <a:ext cx="394537" cy="1125883"/>
            </a:xfrm>
            <a:prstGeom prst="bentConnector3">
              <a:avLst/>
            </a:prstGeom>
            <a:ln>
              <a:headEnd type="none"/>
              <a:tailEnd type="none"/>
            </a:ln>
          </p:spPr>
          <p:style>
            <a:lnRef idx="1">
              <a:schemeClr val="accent2"/>
            </a:lnRef>
            <a:fillRef idx="0">
              <a:schemeClr val="accent2"/>
            </a:fillRef>
            <a:effectRef idx="0">
              <a:schemeClr val="accent2"/>
            </a:effectRef>
            <a:fontRef idx="minor">
              <a:schemeClr val="tx1"/>
            </a:fontRef>
          </p:style>
        </p:cxnSp>
        <p:cxnSp>
          <p:nvCxnSpPr>
            <p:cNvPr id="25" name="Elbow Connector 49">
              <a:extLst>
                <a:ext uri="{FF2B5EF4-FFF2-40B4-BE49-F238E27FC236}">
                  <a16:creationId xmlns:a16="http://schemas.microsoft.com/office/drawing/2014/main" id="{132128B4-4C31-42B8-8635-89E2A9A7DD27}"/>
                </a:ext>
              </a:extLst>
            </p:cNvPr>
            <p:cNvCxnSpPr>
              <a:stCxn id="8" idx="2"/>
              <a:endCxn id="17" idx="0"/>
            </p:cNvCxnSpPr>
            <p:nvPr/>
          </p:nvCxnSpPr>
          <p:spPr>
            <a:xfrm rot="16200000" flipH="1">
              <a:off x="10626650" y="4113296"/>
              <a:ext cx="394537" cy="1135309"/>
            </a:xfrm>
            <a:prstGeom prst="bentConnector3">
              <a:avLst/>
            </a:prstGeom>
            <a:ln>
              <a:headEnd type="none"/>
              <a:tailEnd type="none"/>
            </a:ln>
          </p:spPr>
          <p:style>
            <a:lnRef idx="1">
              <a:schemeClr val="accent2"/>
            </a:lnRef>
            <a:fillRef idx="0">
              <a:schemeClr val="accent2"/>
            </a:fillRef>
            <a:effectRef idx="0">
              <a:schemeClr val="accent2"/>
            </a:effectRef>
            <a:fontRef idx="minor">
              <a:schemeClr val="tx1"/>
            </a:fontRef>
          </p:style>
        </p:cxnSp>
        <p:sp>
          <p:nvSpPr>
            <p:cNvPr id="33" name="Rectangle 32">
              <a:extLst>
                <a:ext uri="{FF2B5EF4-FFF2-40B4-BE49-F238E27FC236}">
                  <a16:creationId xmlns:a16="http://schemas.microsoft.com/office/drawing/2014/main" id="{6E73350C-5CF0-4884-BDF4-1AB470AB65D0}"/>
                </a:ext>
              </a:extLst>
            </p:cNvPr>
            <p:cNvSpPr/>
            <p:nvPr/>
          </p:nvSpPr>
          <p:spPr bwMode="auto">
            <a:xfrm>
              <a:off x="10866820" y="5713900"/>
              <a:ext cx="1049503" cy="511946"/>
            </a:xfrm>
            <a:prstGeom prst="rect">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1050" b="0" i="0" u="none" strike="noStrike" kern="0" cap="none" spc="0" normalizeH="0" baseline="0" noProof="0" dirty="0">
                  <a:ln>
                    <a:noFill/>
                  </a:ln>
                  <a:solidFill>
                    <a:srgbClr val="505050"/>
                  </a:solidFill>
                  <a:effectLst/>
                  <a:uLnTx/>
                  <a:uFillTx/>
                  <a:latin typeface="Segoe UI"/>
                  <a:ea typeface="Segoe UI" pitchFamily="34" charset="0"/>
                  <a:cs typeface="Segoe UI" pitchFamily="34" charset="0"/>
                </a:rPr>
                <a:t>Regional (US/EU/Asia)</a:t>
              </a:r>
            </a:p>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1050" b="0" i="0" u="none" strike="noStrike" kern="0" cap="none" spc="0" normalizeH="0" baseline="0" noProof="0" dirty="0">
                <a:ln>
                  <a:noFill/>
                </a:ln>
                <a:solidFill>
                  <a:srgbClr val="505050"/>
                </a:solidFill>
                <a:effectLst/>
                <a:uLnTx/>
                <a:uFillTx/>
                <a:latin typeface="Segoe UI"/>
                <a:ea typeface="Segoe UI" pitchFamily="34" charset="0"/>
                <a:cs typeface="Segoe UI" pitchFamily="34" charset="0"/>
              </a:endParaRPr>
            </a:p>
          </p:txBody>
        </p:sp>
        <p:cxnSp>
          <p:nvCxnSpPr>
            <p:cNvPr id="35" name="Straight Connector 34">
              <a:extLst>
                <a:ext uri="{FF2B5EF4-FFF2-40B4-BE49-F238E27FC236}">
                  <a16:creationId xmlns:a16="http://schemas.microsoft.com/office/drawing/2014/main" id="{AA28A7A5-B292-47C2-B392-E24EDDF37696}"/>
                </a:ext>
              </a:extLst>
            </p:cNvPr>
            <p:cNvCxnSpPr>
              <a:stCxn id="17" idx="2"/>
              <a:endCxn id="33" idx="0"/>
            </p:cNvCxnSpPr>
            <p:nvPr/>
          </p:nvCxnSpPr>
          <p:spPr>
            <a:xfrm flipH="1">
              <a:off x="11391572" y="5390166"/>
              <a:ext cx="1" cy="323734"/>
            </a:xfrm>
            <a:prstGeom prst="line">
              <a:avLst/>
            </a:prstGeom>
            <a:ln>
              <a:headEnd type="none"/>
              <a:tailEnd type="none"/>
            </a:ln>
          </p:spPr>
          <p:style>
            <a:lnRef idx="1">
              <a:schemeClr val="accent2"/>
            </a:lnRef>
            <a:fillRef idx="0">
              <a:schemeClr val="accent2"/>
            </a:fillRef>
            <a:effectRef idx="0">
              <a:schemeClr val="accent2"/>
            </a:effectRef>
            <a:fontRef idx="minor">
              <a:schemeClr val="tx1"/>
            </a:fontRef>
          </p:style>
        </p:cxnSp>
        <p:sp>
          <p:nvSpPr>
            <p:cNvPr id="5" name="Rectangle 4">
              <a:extLst>
                <a:ext uri="{FF2B5EF4-FFF2-40B4-BE49-F238E27FC236}">
                  <a16:creationId xmlns:a16="http://schemas.microsoft.com/office/drawing/2014/main" id="{CEBFDEF0-DB76-4E95-BDB3-F9BF1E7397F0}"/>
                </a:ext>
              </a:extLst>
            </p:cNvPr>
            <p:cNvSpPr/>
            <p:nvPr/>
          </p:nvSpPr>
          <p:spPr bwMode="auto">
            <a:xfrm>
              <a:off x="5407859" y="2931812"/>
              <a:ext cx="1554221" cy="417250"/>
            </a:xfrm>
            <a:prstGeom prst="rect">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505050"/>
                  </a:solidFill>
                  <a:effectLst/>
                  <a:uLnTx/>
                  <a:uFillTx/>
                  <a:latin typeface="Segoe UI"/>
                  <a:ea typeface="Segoe UI" pitchFamily="34" charset="0"/>
                  <a:cs typeface="Segoe UI" pitchFamily="34" charset="0"/>
                </a:rPr>
                <a:t>Trey Research</a:t>
              </a:r>
            </a:p>
          </p:txBody>
        </p:sp>
        <p:sp>
          <p:nvSpPr>
            <p:cNvPr id="7" name="Rectangle 6">
              <a:extLst>
                <a:ext uri="{FF2B5EF4-FFF2-40B4-BE49-F238E27FC236}">
                  <a16:creationId xmlns:a16="http://schemas.microsoft.com/office/drawing/2014/main" id="{B1EA2C03-8FCA-4E7B-9690-AE2E102D5D7A}"/>
                </a:ext>
              </a:extLst>
            </p:cNvPr>
            <p:cNvSpPr/>
            <p:nvPr/>
          </p:nvSpPr>
          <p:spPr bwMode="auto">
            <a:xfrm>
              <a:off x="5305905" y="4059481"/>
              <a:ext cx="1747422" cy="417250"/>
            </a:xfrm>
            <a:prstGeom prst="rect">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1050" b="0" i="0" u="none" strike="noStrike" kern="0" cap="none" spc="0" normalizeH="0" baseline="0" noProof="0" dirty="0">
                  <a:ln>
                    <a:noFill/>
                  </a:ln>
                  <a:solidFill>
                    <a:srgbClr val="505050"/>
                  </a:solidFill>
                  <a:effectLst/>
                  <a:uLnTx/>
                  <a:uFillTx/>
                  <a:latin typeface="Segoe UI"/>
                  <a:ea typeface="Segoe UI" pitchFamily="34" charset="0"/>
                  <a:cs typeface="Segoe UI" pitchFamily="34" charset="0"/>
                </a:rPr>
                <a:t>Electronics</a:t>
              </a:r>
              <a:endParaRPr kumimoji="0" lang="en-US" sz="105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 name="Rectangle 11">
              <a:extLst>
                <a:ext uri="{FF2B5EF4-FFF2-40B4-BE49-F238E27FC236}">
                  <a16:creationId xmlns:a16="http://schemas.microsoft.com/office/drawing/2014/main" id="{6974223E-C983-4C2A-8595-F330497826AF}"/>
                </a:ext>
              </a:extLst>
            </p:cNvPr>
            <p:cNvSpPr/>
            <p:nvPr/>
          </p:nvSpPr>
          <p:spPr bwMode="auto">
            <a:xfrm>
              <a:off x="4529353" y="4878220"/>
              <a:ext cx="1049503" cy="511946"/>
            </a:xfrm>
            <a:prstGeom prst="rect">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1050" b="0" i="0" u="none" strike="noStrike" kern="0" cap="none" spc="0" normalizeH="0" baseline="0" noProof="0" dirty="0">
                  <a:ln>
                    <a:noFill/>
                  </a:ln>
                  <a:solidFill>
                    <a:srgbClr val="505050"/>
                  </a:solidFill>
                  <a:effectLst/>
                  <a:uLnTx/>
                  <a:uFillTx/>
                  <a:latin typeface="Segoe UI"/>
                  <a:ea typeface="Segoe UI" pitchFamily="34" charset="0"/>
                  <a:cs typeface="Segoe UI" pitchFamily="34" charset="0"/>
                </a:rPr>
                <a:t>Product </a:t>
              </a:r>
            </a:p>
            <a:p>
              <a:pPr marL="0" marR="0" lvl="0" indent="0" algn="ctr" defTabSz="932472" eaLnBrk="1" fontAlgn="base" latinLnBrk="0" hangingPunct="1">
                <a:lnSpc>
                  <a:spcPct val="90000"/>
                </a:lnSpc>
                <a:spcBef>
                  <a:spcPct val="0"/>
                </a:spcBef>
                <a:spcAft>
                  <a:spcPct val="0"/>
                </a:spcAft>
                <a:buClrTx/>
                <a:buSzTx/>
                <a:buFontTx/>
                <a:buNone/>
                <a:tabLst/>
                <a:defRPr/>
              </a:pPr>
              <a:r>
                <a:rPr kumimoji="0" lang="en-US" sz="1050" b="0" i="0" u="none" strike="noStrike" kern="0" cap="none" spc="0" normalizeH="0" baseline="0" noProof="0" dirty="0">
                  <a:ln>
                    <a:noFill/>
                  </a:ln>
                  <a:solidFill>
                    <a:srgbClr val="505050"/>
                  </a:solidFill>
                  <a:effectLst/>
                  <a:uLnTx/>
                  <a:uFillTx/>
                  <a:latin typeface="Segoe UI"/>
                  <a:ea typeface="Segoe UI" pitchFamily="34" charset="0"/>
                  <a:cs typeface="Segoe UI" pitchFamily="34" charset="0"/>
                </a:rPr>
                <a:t>Development</a:t>
              </a:r>
              <a:endParaRPr kumimoji="0" lang="en-US" sz="105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 name="Rectangle 12">
              <a:extLst>
                <a:ext uri="{FF2B5EF4-FFF2-40B4-BE49-F238E27FC236}">
                  <a16:creationId xmlns:a16="http://schemas.microsoft.com/office/drawing/2014/main" id="{F4AA8575-D26A-45E8-A32A-B5AD013B8E21}"/>
                </a:ext>
              </a:extLst>
            </p:cNvPr>
            <p:cNvSpPr/>
            <p:nvPr/>
          </p:nvSpPr>
          <p:spPr bwMode="auto">
            <a:xfrm>
              <a:off x="5659949" y="4878220"/>
              <a:ext cx="1049503" cy="511946"/>
            </a:xfrm>
            <a:prstGeom prst="rect">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1050" b="0" i="0" u="none" strike="noStrike" kern="0" cap="none" spc="0" normalizeH="0" baseline="0" noProof="0" dirty="0">
                  <a:ln>
                    <a:noFill/>
                  </a:ln>
                  <a:solidFill>
                    <a:srgbClr val="505050"/>
                  </a:solidFill>
                  <a:effectLst/>
                  <a:uLnTx/>
                  <a:uFillTx/>
                  <a:latin typeface="Segoe UI"/>
                  <a:ea typeface="Segoe UI" pitchFamily="34" charset="0"/>
                  <a:cs typeface="Segoe UI" pitchFamily="34" charset="0"/>
                </a:rPr>
                <a:t>Marketing</a:t>
              </a:r>
            </a:p>
          </p:txBody>
        </p:sp>
        <p:sp>
          <p:nvSpPr>
            <p:cNvPr id="14" name="Rectangle 13">
              <a:extLst>
                <a:ext uri="{FF2B5EF4-FFF2-40B4-BE49-F238E27FC236}">
                  <a16:creationId xmlns:a16="http://schemas.microsoft.com/office/drawing/2014/main" id="{E39AC672-6197-4890-AD50-8CFC763F1479}"/>
                </a:ext>
              </a:extLst>
            </p:cNvPr>
            <p:cNvSpPr/>
            <p:nvPr/>
          </p:nvSpPr>
          <p:spPr bwMode="auto">
            <a:xfrm>
              <a:off x="6790545" y="4878220"/>
              <a:ext cx="1049503" cy="511946"/>
            </a:xfrm>
            <a:prstGeom prst="rect">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1050" b="0" i="0" u="none" strike="noStrike" kern="0" cap="none" spc="0" normalizeH="0" baseline="0" noProof="0" dirty="0">
                  <a:ln>
                    <a:noFill/>
                  </a:ln>
                  <a:solidFill>
                    <a:srgbClr val="505050"/>
                  </a:solidFill>
                  <a:effectLst/>
                  <a:uLnTx/>
                  <a:uFillTx/>
                  <a:latin typeface="Segoe UI"/>
                  <a:ea typeface="Segoe UI" pitchFamily="34" charset="0"/>
                  <a:cs typeface="Segoe UI" pitchFamily="34" charset="0"/>
                </a:rPr>
                <a:t>Sales &amp; Support</a:t>
              </a:r>
            </a:p>
          </p:txBody>
        </p:sp>
        <p:cxnSp>
          <p:nvCxnSpPr>
            <p:cNvPr id="21" name="Elbow Connector 41">
              <a:extLst>
                <a:ext uri="{FF2B5EF4-FFF2-40B4-BE49-F238E27FC236}">
                  <a16:creationId xmlns:a16="http://schemas.microsoft.com/office/drawing/2014/main" id="{3D7E31EA-366B-4394-AACB-686BEE35F86C}"/>
                </a:ext>
              </a:extLst>
            </p:cNvPr>
            <p:cNvCxnSpPr>
              <a:stCxn id="7" idx="2"/>
              <a:endCxn id="12" idx="0"/>
            </p:cNvCxnSpPr>
            <p:nvPr/>
          </p:nvCxnSpPr>
          <p:spPr>
            <a:xfrm rot="5400000">
              <a:off x="5416117" y="4114720"/>
              <a:ext cx="401489" cy="1125511"/>
            </a:xfrm>
            <a:prstGeom prst="bentConnector3">
              <a:avLst/>
            </a:prstGeom>
            <a:ln>
              <a:headEnd type="none"/>
              <a:tailEnd type="none"/>
            </a:ln>
          </p:spPr>
          <p:style>
            <a:lnRef idx="1">
              <a:schemeClr val="accent2"/>
            </a:lnRef>
            <a:fillRef idx="0">
              <a:schemeClr val="accent2"/>
            </a:fillRef>
            <a:effectRef idx="0">
              <a:schemeClr val="accent2"/>
            </a:effectRef>
            <a:fontRef idx="minor">
              <a:schemeClr val="tx1"/>
            </a:fontRef>
          </p:style>
        </p:cxnSp>
        <p:sp>
          <p:nvSpPr>
            <p:cNvPr id="32" name="Rectangle 31">
              <a:extLst>
                <a:ext uri="{FF2B5EF4-FFF2-40B4-BE49-F238E27FC236}">
                  <a16:creationId xmlns:a16="http://schemas.microsoft.com/office/drawing/2014/main" id="{27753233-0851-4508-94BB-3B8DDBA3BEC6}"/>
                </a:ext>
              </a:extLst>
            </p:cNvPr>
            <p:cNvSpPr/>
            <p:nvPr/>
          </p:nvSpPr>
          <p:spPr bwMode="auto">
            <a:xfrm>
              <a:off x="6790545" y="5690749"/>
              <a:ext cx="1049503" cy="511946"/>
            </a:xfrm>
            <a:prstGeom prst="rect">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1050" b="0" i="0" u="none" strike="noStrike" kern="0" cap="none" spc="0" normalizeH="0" baseline="0" noProof="0" dirty="0">
                  <a:ln>
                    <a:noFill/>
                  </a:ln>
                  <a:solidFill>
                    <a:srgbClr val="505050"/>
                  </a:solidFill>
                  <a:effectLst/>
                  <a:uLnTx/>
                  <a:uFillTx/>
                  <a:latin typeface="Segoe UI"/>
                  <a:ea typeface="Segoe UI" pitchFamily="34" charset="0"/>
                  <a:cs typeface="Segoe UI" pitchFamily="34" charset="0"/>
                </a:rPr>
                <a:t>Regional (US/EU/Asia)</a:t>
              </a:r>
            </a:p>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1050" b="0" i="0" u="none" strike="noStrike" kern="0" cap="none" spc="0" normalizeH="0" baseline="0" noProof="0" dirty="0">
                <a:ln>
                  <a:noFill/>
                </a:ln>
                <a:solidFill>
                  <a:srgbClr val="505050"/>
                </a:solidFill>
                <a:effectLst/>
                <a:uLnTx/>
                <a:uFillTx/>
                <a:latin typeface="Segoe UI"/>
                <a:ea typeface="Segoe UI" pitchFamily="34" charset="0"/>
                <a:cs typeface="Segoe UI" pitchFamily="34" charset="0"/>
              </a:endParaRPr>
            </a:p>
          </p:txBody>
        </p:sp>
        <p:cxnSp>
          <p:nvCxnSpPr>
            <p:cNvPr id="34" name="Straight Connector 33">
              <a:extLst>
                <a:ext uri="{FF2B5EF4-FFF2-40B4-BE49-F238E27FC236}">
                  <a16:creationId xmlns:a16="http://schemas.microsoft.com/office/drawing/2014/main" id="{32648EB8-D78F-4F96-87D1-464428568251}"/>
                </a:ext>
              </a:extLst>
            </p:cNvPr>
            <p:cNvCxnSpPr>
              <a:stCxn id="14" idx="2"/>
              <a:endCxn id="32" idx="0"/>
            </p:cNvCxnSpPr>
            <p:nvPr/>
          </p:nvCxnSpPr>
          <p:spPr>
            <a:xfrm>
              <a:off x="7315297" y="5390166"/>
              <a:ext cx="0" cy="300583"/>
            </a:xfrm>
            <a:prstGeom prst="line">
              <a:avLst/>
            </a:prstGeom>
            <a:ln>
              <a:headEnd type="none"/>
              <a:tailEnd type="none"/>
            </a:ln>
          </p:spPr>
          <p:style>
            <a:lnRef idx="1">
              <a:schemeClr val="accent2"/>
            </a:lnRef>
            <a:fillRef idx="0">
              <a:schemeClr val="accent2"/>
            </a:fillRef>
            <a:effectRef idx="0">
              <a:schemeClr val="accent2"/>
            </a:effectRef>
            <a:fontRef idx="minor">
              <a:schemeClr val="tx1"/>
            </a:fontRef>
          </p:style>
        </p:cxnSp>
        <p:cxnSp>
          <p:nvCxnSpPr>
            <p:cNvPr id="38" name="Elbow Connector 89">
              <a:extLst>
                <a:ext uri="{FF2B5EF4-FFF2-40B4-BE49-F238E27FC236}">
                  <a16:creationId xmlns:a16="http://schemas.microsoft.com/office/drawing/2014/main" id="{161AD6BA-351A-4CA8-869D-15E6E917A60C}"/>
                </a:ext>
              </a:extLst>
            </p:cNvPr>
            <p:cNvCxnSpPr>
              <a:stCxn id="5" idx="2"/>
              <a:endCxn id="8" idx="0"/>
            </p:cNvCxnSpPr>
            <p:nvPr/>
          </p:nvCxnSpPr>
          <p:spPr>
            <a:xfrm rot="16200000" flipH="1">
              <a:off x="7861932" y="1672100"/>
              <a:ext cx="717371" cy="4071294"/>
            </a:xfrm>
            <a:prstGeom prst="bentConnector3">
              <a:avLst/>
            </a:prstGeom>
            <a:ln>
              <a:headEnd type="none"/>
              <a:tailEnd type="none"/>
            </a:ln>
          </p:spPr>
          <p:style>
            <a:lnRef idx="1">
              <a:schemeClr val="accent2"/>
            </a:lnRef>
            <a:fillRef idx="0">
              <a:schemeClr val="accent2"/>
            </a:fillRef>
            <a:effectRef idx="0">
              <a:schemeClr val="accent2"/>
            </a:effectRef>
            <a:fontRef idx="minor">
              <a:schemeClr val="tx1"/>
            </a:fontRef>
          </p:style>
        </p:cxnSp>
      </p:grpSp>
    </p:spTree>
    <p:extLst>
      <p:ext uri="{BB962C8B-B14F-4D97-AF65-F5344CB8AC3E}">
        <p14:creationId xmlns:p14="http://schemas.microsoft.com/office/powerpoint/2010/main" val="3641447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Trey Research current network architecture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0" y="1647495"/>
            <a:ext cx="4279669" cy="4554723"/>
          </a:xfrm>
        </p:spPr>
        <p:txBody>
          <a:bodyPr>
            <a:normAutofit/>
          </a:bodyPr>
          <a:lstStyle/>
          <a:p>
            <a:pPr defTabSz="685710">
              <a:spcBef>
                <a:spcPts val="1176"/>
              </a:spcBef>
              <a:spcAft>
                <a:spcPts val="600"/>
              </a:spcAft>
            </a:pPr>
            <a:r>
              <a:rPr lang="en-US" sz="2800" dirty="0">
                <a:solidFill>
                  <a:schemeClr val="tx1"/>
                </a:solidFill>
              </a:rPr>
              <a:t>Globally connected through an MPLS WAN</a:t>
            </a:r>
          </a:p>
          <a:p>
            <a:pPr defTabSz="685710">
              <a:spcBef>
                <a:spcPts val="1176"/>
              </a:spcBef>
              <a:spcAft>
                <a:spcPts val="600"/>
              </a:spcAft>
            </a:pPr>
            <a:r>
              <a:rPr lang="en-US" sz="2800" dirty="0">
                <a:solidFill>
                  <a:schemeClr val="tx1"/>
                </a:solidFill>
              </a:rPr>
              <a:t>Branch offices connected via site-to-site VPN</a:t>
            </a:r>
          </a:p>
          <a:p>
            <a:pPr defTabSz="685710">
              <a:spcBef>
                <a:spcPts val="1176"/>
              </a:spcBef>
              <a:spcAft>
                <a:spcPts val="600"/>
              </a:spcAft>
            </a:pPr>
            <a:r>
              <a:rPr lang="en-US" sz="2800" dirty="0">
                <a:solidFill>
                  <a:schemeClr val="tx1"/>
                </a:solidFill>
              </a:rPr>
              <a:t>All traffic in and out of each location is routed through a security appliance</a:t>
            </a:r>
          </a:p>
        </p:txBody>
      </p:sp>
      <p:pic>
        <p:nvPicPr>
          <p:cNvPr id="39" name="Picture 38" descr="An MPLS WAN cloud is in the center, and five bi-directional arrows point to the following location icons: New Jersey (HQ), Branch Office, Japan, UK, and France.  " title="Trey Research Connectivity diagram">
            <a:extLst>
              <a:ext uri="{FF2B5EF4-FFF2-40B4-BE49-F238E27FC236}">
                <a16:creationId xmlns:a16="http://schemas.microsoft.com/office/drawing/2014/main" id="{CD8338FE-83A6-47BA-916E-ED09EAAAC833}"/>
              </a:ext>
            </a:extLst>
          </p:cNvPr>
          <p:cNvPicPr>
            <a:picLocks noChangeAspect="1"/>
          </p:cNvPicPr>
          <p:nvPr/>
        </p:nvPicPr>
        <p:blipFill>
          <a:blip r:embed="rId3"/>
          <a:stretch>
            <a:fillRect/>
          </a:stretch>
        </p:blipFill>
        <p:spPr>
          <a:xfrm>
            <a:off x="5114077" y="1119030"/>
            <a:ext cx="6498899" cy="5358848"/>
          </a:xfrm>
          <a:prstGeom prst="rect">
            <a:avLst/>
          </a:prstGeom>
        </p:spPr>
      </p:pic>
    </p:spTree>
    <p:extLst>
      <p:ext uri="{BB962C8B-B14F-4D97-AF65-F5344CB8AC3E}">
        <p14:creationId xmlns:p14="http://schemas.microsoft.com/office/powerpoint/2010/main" val="9900561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Trey Research enterprise IT preliminary recommendations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0" y="1744478"/>
            <a:ext cx="11433233" cy="1839232"/>
          </a:xfrm>
        </p:spPr>
        <p:txBody>
          <a:bodyPr>
            <a:normAutofit/>
          </a:bodyPr>
          <a:lstStyle/>
          <a:p>
            <a:pPr defTabSz="685710">
              <a:spcBef>
                <a:spcPts val="1176"/>
              </a:spcBef>
              <a:spcAft>
                <a:spcPts val="600"/>
              </a:spcAft>
            </a:pPr>
            <a:r>
              <a:rPr lang="en-US" sz="2800" dirty="0">
                <a:solidFill>
                  <a:schemeClr val="tx1"/>
                </a:solidFill>
                <a:latin typeface="+mn-lt"/>
              </a:rPr>
              <a:t>Deploy critical applications across multiple regions</a:t>
            </a:r>
          </a:p>
          <a:p>
            <a:pPr defTabSz="685710">
              <a:spcBef>
                <a:spcPts val="1176"/>
              </a:spcBef>
              <a:spcAft>
                <a:spcPts val="600"/>
              </a:spcAft>
            </a:pPr>
            <a:r>
              <a:rPr lang="en-US" sz="2800" dirty="0">
                <a:solidFill>
                  <a:schemeClr val="tx1"/>
                </a:solidFill>
                <a:latin typeface="+mn-lt"/>
              </a:rPr>
              <a:t>If cross-region architecture is not feasible, failback to on-premise</a:t>
            </a:r>
          </a:p>
        </p:txBody>
      </p:sp>
      <p:graphicFrame>
        <p:nvGraphicFramePr>
          <p:cNvPr id="5" name="Table 4" descr="Table showing supported regions for Trey Research. Regions are divided into Primary and Failover pairs." title="Primary and Failover Regions">
            <a:extLst>
              <a:ext uri="{FF2B5EF4-FFF2-40B4-BE49-F238E27FC236}">
                <a16:creationId xmlns:a16="http://schemas.microsoft.com/office/drawing/2014/main" id="{FD72304F-1048-4F3E-8A84-AED9A7C757E0}"/>
              </a:ext>
            </a:extLst>
          </p:cNvPr>
          <p:cNvGraphicFramePr>
            <a:graphicFrameLocks noGrp="1"/>
          </p:cNvGraphicFramePr>
          <p:nvPr>
            <p:extLst>
              <p:ext uri="{D42A27DB-BD31-4B8C-83A1-F6EECF244321}">
                <p14:modId xmlns:p14="http://schemas.microsoft.com/office/powerpoint/2010/main" val="3744397663"/>
              </p:ext>
            </p:extLst>
          </p:nvPr>
        </p:nvGraphicFramePr>
        <p:xfrm>
          <a:off x="1653308" y="3380509"/>
          <a:ext cx="8811491" cy="2728435"/>
        </p:xfrm>
        <a:graphic>
          <a:graphicData uri="http://schemas.openxmlformats.org/drawingml/2006/table">
            <a:tbl>
              <a:tblPr firstRow="1" bandRow="1">
                <a:tableStyleId>{5C22544A-7EE6-4342-B048-85BDC9FD1C3A}</a:tableStyleId>
              </a:tblPr>
              <a:tblGrid>
                <a:gridCol w="8811491">
                  <a:extLst>
                    <a:ext uri="{9D8B030D-6E8A-4147-A177-3AD203B41FA5}">
                      <a16:colId xmlns:a16="http://schemas.microsoft.com/office/drawing/2014/main" val="2105979091"/>
                    </a:ext>
                  </a:extLst>
                </a:gridCol>
              </a:tblGrid>
              <a:tr h="545687">
                <a:tc>
                  <a:txBody>
                    <a:bodyPr/>
                    <a:lstStyle/>
                    <a:p>
                      <a:pPr algn="ctr"/>
                      <a:r>
                        <a:rPr lang="en-US" sz="2400" dirty="0"/>
                        <a:t>Supported Regions</a:t>
                      </a:r>
                    </a:p>
                  </a:txBody>
                  <a:tcPr/>
                </a:tc>
                <a:extLst>
                  <a:ext uri="{0D108BD9-81ED-4DB2-BD59-A6C34878D82A}">
                    <a16:rowId xmlns:a16="http://schemas.microsoft.com/office/drawing/2014/main" val="1334987820"/>
                  </a:ext>
                </a:extLst>
              </a:tr>
              <a:tr h="545687">
                <a:tc>
                  <a:txBody>
                    <a:bodyPr/>
                    <a:lstStyle/>
                    <a:p>
                      <a:pPr algn="ctr"/>
                      <a:endParaRPr lang="en-US" sz="2400" dirty="0"/>
                    </a:p>
                  </a:txBody>
                  <a:tcPr/>
                </a:tc>
                <a:extLst>
                  <a:ext uri="{0D108BD9-81ED-4DB2-BD59-A6C34878D82A}">
                    <a16:rowId xmlns:a16="http://schemas.microsoft.com/office/drawing/2014/main" val="906472266"/>
                  </a:ext>
                </a:extLst>
              </a:tr>
              <a:tr h="545687">
                <a:tc>
                  <a:txBody>
                    <a:bodyPr/>
                    <a:lstStyle/>
                    <a:p>
                      <a:pPr algn="ctr"/>
                      <a:endParaRPr lang="en-US" sz="2400" dirty="0"/>
                    </a:p>
                  </a:txBody>
                  <a:tcPr/>
                </a:tc>
                <a:extLst>
                  <a:ext uri="{0D108BD9-81ED-4DB2-BD59-A6C34878D82A}">
                    <a16:rowId xmlns:a16="http://schemas.microsoft.com/office/drawing/2014/main" val="2256838343"/>
                  </a:ext>
                </a:extLst>
              </a:tr>
              <a:tr h="545687">
                <a:tc>
                  <a:txBody>
                    <a:bodyPr/>
                    <a:lstStyle/>
                    <a:p>
                      <a:pPr algn="ctr"/>
                      <a:endParaRPr lang="en-US" sz="2400" dirty="0"/>
                    </a:p>
                  </a:txBody>
                  <a:tcPr/>
                </a:tc>
                <a:extLst>
                  <a:ext uri="{0D108BD9-81ED-4DB2-BD59-A6C34878D82A}">
                    <a16:rowId xmlns:a16="http://schemas.microsoft.com/office/drawing/2014/main" val="2935843055"/>
                  </a:ext>
                </a:extLst>
              </a:tr>
              <a:tr h="545687">
                <a:tc>
                  <a:txBody>
                    <a:bodyPr/>
                    <a:lstStyle/>
                    <a:p>
                      <a:pPr algn="ctr"/>
                      <a:endParaRPr lang="en-US" sz="2400" dirty="0"/>
                    </a:p>
                  </a:txBody>
                  <a:tcPr/>
                </a:tc>
                <a:extLst>
                  <a:ext uri="{0D108BD9-81ED-4DB2-BD59-A6C34878D82A}">
                    <a16:rowId xmlns:a16="http://schemas.microsoft.com/office/drawing/2014/main" val="3988231992"/>
                  </a:ext>
                </a:extLst>
              </a:tr>
            </a:tbl>
          </a:graphicData>
        </a:graphic>
      </p:graphicFrame>
      <p:graphicFrame>
        <p:nvGraphicFramePr>
          <p:cNvPr id="4" name="Table 3">
            <a:extLst>
              <a:ext uri="{FF2B5EF4-FFF2-40B4-BE49-F238E27FC236}">
                <a16:creationId xmlns:a16="http://schemas.microsoft.com/office/drawing/2014/main" id="{61F79FFF-21D5-4CD5-9432-2BFB795CE3D1}"/>
              </a:ext>
            </a:extLst>
          </p:cNvPr>
          <p:cNvGraphicFramePr>
            <a:graphicFrameLocks noGrp="1"/>
          </p:cNvGraphicFramePr>
          <p:nvPr>
            <p:extLst>
              <p:ext uri="{D42A27DB-BD31-4B8C-83A1-F6EECF244321}">
                <p14:modId xmlns:p14="http://schemas.microsoft.com/office/powerpoint/2010/main" val="1456871388"/>
              </p:ext>
            </p:extLst>
          </p:nvPr>
        </p:nvGraphicFramePr>
        <p:xfrm>
          <a:off x="1653308" y="3984721"/>
          <a:ext cx="8811492" cy="2078952"/>
        </p:xfrm>
        <a:graphic>
          <a:graphicData uri="http://schemas.openxmlformats.org/drawingml/2006/table">
            <a:tbl>
              <a:tblPr firstRow="1" bandRow="1">
                <a:tableStyleId>{5C22544A-7EE6-4342-B048-85BDC9FD1C3A}</a:tableStyleId>
              </a:tblPr>
              <a:tblGrid>
                <a:gridCol w="4405746">
                  <a:extLst>
                    <a:ext uri="{9D8B030D-6E8A-4147-A177-3AD203B41FA5}">
                      <a16:colId xmlns:a16="http://schemas.microsoft.com/office/drawing/2014/main" val="2045810533"/>
                    </a:ext>
                  </a:extLst>
                </a:gridCol>
                <a:gridCol w="4405746">
                  <a:extLst>
                    <a:ext uri="{9D8B030D-6E8A-4147-A177-3AD203B41FA5}">
                      <a16:colId xmlns:a16="http://schemas.microsoft.com/office/drawing/2014/main" val="1198071125"/>
                    </a:ext>
                  </a:extLst>
                </a:gridCol>
              </a:tblGrid>
              <a:tr h="519738">
                <a:tc>
                  <a:txBody>
                    <a:bodyPr/>
                    <a:lstStyle/>
                    <a:p>
                      <a:pPr algn="ctr"/>
                      <a:r>
                        <a:rPr lang="en-US" sz="2400" dirty="0">
                          <a:latin typeface="+mj-lt"/>
                        </a:rPr>
                        <a:t>Primary Region</a:t>
                      </a:r>
                    </a:p>
                  </a:txBody>
                  <a:tcPr/>
                </a:tc>
                <a:tc>
                  <a:txBody>
                    <a:bodyPr/>
                    <a:lstStyle/>
                    <a:p>
                      <a:pPr algn="ctr"/>
                      <a:r>
                        <a:rPr lang="en-US" sz="2400" dirty="0">
                          <a:latin typeface="+mj-lt"/>
                        </a:rPr>
                        <a:t>Failover Region</a:t>
                      </a:r>
                    </a:p>
                  </a:txBody>
                  <a:tcPr/>
                </a:tc>
                <a:extLst>
                  <a:ext uri="{0D108BD9-81ED-4DB2-BD59-A6C34878D82A}">
                    <a16:rowId xmlns:a16="http://schemas.microsoft.com/office/drawing/2014/main" val="2604386753"/>
                  </a:ext>
                </a:extLst>
              </a:tr>
              <a:tr h="519738">
                <a:tc>
                  <a:txBody>
                    <a:bodyPr/>
                    <a:lstStyle/>
                    <a:p>
                      <a:r>
                        <a:rPr lang="en-US" dirty="0"/>
                        <a:t>East US</a:t>
                      </a:r>
                    </a:p>
                  </a:txBody>
                  <a:tcPr/>
                </a:tc>
                <a:tc>
                  <a:txBody>
                    <a:bodyPr/>
                    <a:lstStyle/>
                    <a:p>
                      <a:r>
                        <a:rPr lang="en-US" dirty="0"/>
                        <a:t>South Central US</a:t>
                      </a:r>
                    </a:p>
                  </a:txBody>
                  <a:tcPr/>
                </a:tc>
                <a:extLst>
                  <a:ext uri="{0D108BD9-81ED-4DB2-BD59-A6C34878D82A}">
                    <a16:rowId xmlns:a16="http://schemas.microsoft.com/office/drawing/2014/main" val="1484835005"/>
                  </a:ext>
                </a:extLst>
              </a:tr>
              <a:tr h="519738">
                <a:tc>
                  <a:txBody>
                    <a:bodyPr/>
                    <a:lstStyle/>
                    <a:p>
                      <a:r>
                        <a:rPr lang="en-US" dirty="0"/>
                        <a:t>West Europe</a:t>
                      </a:r>
                    </a:p>
                  </a:txBody>
                  <a:tcPr/>
                </a:tc>
                <a:tc>
                  <a:txBody>
                    <a:bodyPr/>
                    <a:lstStyle/>
                    <a:p>
                      <a:r>
                        <a:rPr lang="en-US" dirty="0"/>
                        <a:t>North Europe</a:t>
                      </a:r>
                    </a:p>
                  </a:txBody>
                  <a:tcPr/>
                </a:tc>
                <a:extLst>
                  <a:ext uri="{0D108BD9-81ED-4DB2-BD59-A6C34878D82A}">
                    <a16:rowId xmlns:a16="http://schemas.microsoft.com/office/drawing/2014/main" val="3220094531"/>
                  </a:ext>
                </a:extLst>
              </a:tr>
              <a:tr h="519738">
                <a:tc>
                  <a:txBody>
                    <a:bodyPr/>
                    <a:lstStyle/>
                    <a:p>
                      <a:r>
                        <a:rPr lang="en-US" dirty="0"/>
                        <a:t>Japan West</a:t>
                      </a:r>
                    </a:p>
                  </a:txBody>
                  <a:tcPr/>
                </a:tc>
                <a:tc>
                  <a:txBody>
                    <a:bodyPr/>
                    <a:lstStyle/>
                    <a:p>
                      <a:r>
                        <a:rPr lang="en-US" dirty="0"/>
                        <a:t>Japan East</a:t>
                      </a:r>
                    </a:p>
                  </a:txBody>
                  <a:tcPr/>
                </a:tc>
                <a:extLst>
                  <a:ext uri="{0D108BD9-81ED-4DB2-BD59-A6C34878D82A}">
                    <a16:rowId xmlns:a16="http://schemas.microsoft.com/office/drawing/2014/main" val="2136045858"/>
                  </a:ext>
                </a:extLst>
              </a:tr>
            </a:tbl>
          </a:graphicData>
        </a:graphic>
      </p:graphicFrame>
    </p:spTree>
    <p:extLst>
      <p:ext uri="{BB962C8B-B14F-4D97-AF65-F5344CB8AC3E}">
        <p14:creationId xmlns:p14="http://schemas.microsoft.com/office/powerpoint/2010/main" val="31694347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2_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465D01F-9AE6-47ED-AC67-4D8944814AA9}"/>
    </a:ext>
  </a:extLst>
</a:theme>
</file>

<file path=ppt/theme/theme2.xml><?xml version="1.0" encoding="utf-8"?>
<a:theme xmlns:a="http://schemas.openxmlformats.org/drawingml/2006/main" name="C+E Readiness Template">
  <a:themeElements>
    <a:clrScheme name="S4 Feb 2017 Dark Back">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FFF100"/>
      </a:hlink>
      <a:folHlink>
        <a:srgbClr val="FFF100"/>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4920</Words>
  <Application>Microsoft Office PowerPoint</Application>
  <PresentationFormat>Widescreen</PresentationFormat>
  <Paragraphs>584</Paragraphs>
  <Slides>49</Slides>
  <Notes>49</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49</vt:i4>
      </vt:variant>
    </vt:vector>
  </HeadingPairs>
  <TitlesOfParts>
    <vt:vector size="61" baseType="lpstr">
      <vt:lpstr>Arial</vt:lpstr>
      <vt:lpstr>Calibri</vt:lpstr>
      <vt:lpstr>Consolas</vt:lpstr>
      <vt:lpstr>Lucida Console</vt:lpstr>
      <vt:lpstr>Segoe UI</vt:lpstr>
      <vt:lpstr>Segoe UI Light</vt:lpstr>
      <vt:lpstr>Segoe UI Semilight</vt:lpstr>
      <vt:lpstr>Symbol</vt:lpstr>
      <vt:lpstr>Times New Roman</vt:lpstr>
      <vt:lpstr>Wingdings</vt:lpstr>
      <vt:lpstr>2_Server and Cloud 2013</vt:lpstr>
      <vt:lpstr>C+E Readiness Template</vt:lpstr>
      <vt:lpstr>Enterprise-ready cloud</vt:lpstr>
      <vt:lpstr>Abstract and learning objectives</vt:lpstr>
      <vt:lpstr>Step 1: Review the customer case study</vt:lpstr>
      <vt:lpstr>Customer situation </vt:lpstr>
      <vt:lpstr>Customer situation </vt:lpstr>
      <vt:lpstr>Customer situation</vt:lpstr>
      <vt:lpstr>IT organization </vt:lpstr>
      <vt:lpstr>Trey Research current network architecture </vt:lpstr>
      <vt:lpstr>Trey Research enterprise IT preliminary recommendations </vt:lpstr>
      <vt:lpstr>Security and accident protection  </vt:lpstr>
      <vt:lpstr>Corporate e-commerce website </vt:lpstr>
      <vt:lpstr>Customer needs</vt:lpstr>
      <vt:lpstr>Customer needs</vt:lpstr>
      <vt:lpstr>Customer objections </vt:lpstr>
      <vt:lpstr>Customer objections </vt:lpstr>
      <vt:lpstr>Customer objections </vt:lpstr>
      <vt:lpstr>Customer objections </vt:lpstr>
      <vt:lpstr>Common scenarios</vt:lpstr>
      <vt:lpstr>Common scenarios</vt:lpstr>
      <vt:lpstr>Common scenarios</vt:lpstr>
      <vt:lpstr>Step 2: Design the solution</vt:lpstr>
      <vt:lpstr>Step 3: Present the solution</vt:lpstr>
      <vt:lpstr>Wrap-up</vt:lpstr>
      <vt:lpstr>Preferred target audience </vt:lpstr>
      <vt:lpstr>Preferred solution - subscription organization</vt:lpstr>
      <vt:lpstr>Preferred solution - delegating access control</vt:lpstr>
      <vt:lpstr>Preferred solution - elevated access</vt:lpstr>
      <vt:lpstr>Preferred solution - tracking usage</vt:lpstr>
      <vt:lpstr>Preferred solution - tracking usage</vt:lpstr>
      <vt:lpstr>Preferred solution - restricting supported services and regions</vt:lpstr>
      <vt:lpstr>Preferred solution - ExpressRoute</vt:lpstr>
      <vt:lpstr>Preferred solution - enforcing naming convention</vt:lpstr>
      <vt:lpstr>Preferred solution - minimize subscription management overhead</vt:lpstr>
      <vt:lpstr>Preferred solution - minimize wasted spend on non-prod VMs</vt:lpstr>
      <vt:lpstr>Preferred solution - sharing an ExpressRoute circuit</vt:lpstr>
      <vt:lpstr>Preferred solution - chargeback</vt:lpstr>
      <vt:lpstr>Preferred solution - geo-redundant solutions</vt:lpstr>
      <vt:lpstr>Preferred solution - high-level connectivity plan</vt:lpstr>
      <vt:lpstr>Preferred solution- security and accident protection</vt:lpstr>
      <vt:lpstr>Preferred solution - E-Commerce team</vt:lpstr>
      <vt:lpstr>Preferred objections handling </vt:lpstr>
      <vt:lpstr>Preferred objections handling </vt:lpstr>
      <vt:lpstr>Preferred objections handling </vt:lpstr>
      <vt:lpstr>Preferred objections handling </vt:lpstr>
      <vt:lpstr>Preferred objections handling </vt:lpstr>
      <vt:lpstr>Preferred objections handling </vt:lpstr>
      <vt:lpstr>Preferred objections handling </vt:lpstr>
      <vt:lpstr>Customer quote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2018-04-28T22:35:47Z</dcterms:created>
  <dcterms:modified xsi:type="dcterms:W3CDTF">2018-05-02T20:09:45Z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v-tamat@microsoft.com</vt:lpwstr>
  </property>
  <property fmtid="{D5CDD505-2E9C-101B-9397-08002B2CF9AE}" pid="5" name="MSIP_Label_f42aa342-8706-4288-bd11-ebb85995028c_SetDate">
    <vt:lpwstr>2018-04-28T22:38:29.7193481Z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