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3"/>
  </p:notesMasterIdLst>
  <p:sldIdLst>
    <p:sldId id="300" r:id="rId3"/>
    <p:sldId id="323" r:id="rId4"/>
    <p:sldId id="302" r:id="rId5"/>
    <p:sldId id="259" r:id="rId6"/>
    <p:sldId id="324" r:id="rId7"/>
    <p:sldId id="326" r:id="rId8"/>
    <p:sldId id="362" r:id="rId9"/>
    <p:sldId id="363" r:id="rId10"/>
    <p:sldId id="364" r:id="rId11"/>
    <p:sldId id="365" r:id="rId12"/>
    <p:sldId id="366" r:id="rId13"/>
    <p:sldId id="305" r:id="rId14"/>
    <p:sldId id="351" r:id="rId15"/>
    <p:sldId id="360" r:id="rId16"/>
    <p:sldId id="332" r:id="rId17"/>
    <p:sldId id="361" r:id="rId18"/>
    <p:sldId id="333" r:id="rId19"/>
    <p:sldId id="320" r:id="rId20"/>
    <p:sldId id="322" r:id="rId21"/>
    <p:sldId id="321" r:id="rId22"/>
    <p:sldId id="317" r:id="rId23"/>
    <p:sldId id="316" r:id="rId24"/>
    <p:sldId id="349" r:id="rId25"/>
    <p:sldId id="367" r:id="rId26"/>
    <p:sldId id="336" r:id="rId27"/>
    <p:sldId id="368" r:id="rId28"/>
    <p:sldId id="369" r:id="rId29"/>
    <p:sldId id="334" r:id="rId30"/>
    <p:sldId id="371" r:id="rId31"/>
    <p:sldId id="372" r:id="rId32"/>
    <p:sldId id="357" r:id="rId33"/>
    <p:sldId id="370" r:id="rId34"/>
    <p:sldId id="358" r:id="rId35"/>
    <p:sldId id="359" r:id="rId36"/>
    <p:sldId id="319" r:id="rId37"/>
    <p:sldId id="354" r:id="rId38"/>
    <p:sldId id="355" r:id="rId39"/>
    <p:sldId id="356" r:id="rId40"/>
    <p:sldId id="318"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69661" autoAdjust="0"/>
  </p:normalViewPr>
  <p:slideViewPr>
    <p:cSldViewPr snapToGrid="0">
      <p:cViewPr varScale="1">
        <p:scale>
          <a:sx n="95" d="100"/>
          <a:sy n="95" d="100"/>
        </p:scale>
        <p:origin x="848" y="17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a:latin typeface="+mn-lt"/>
                <a:cs typeface="Segoe UI" panose="020B0502040204020203" pitchFamily="34" charset="0"/>
              </a:rPr>
              <a:t>March 2020</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9053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first step in implementing Enterprise governance is to ensure all Azure subscriptions are organized into an appropriate hierarchy.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Trey Research, the hierarchy will comprise the tenant root management group, followed by a separate management group for each business unit (Electronics, Life Sciences, etc). Under each of these management groups sits another management group for each subunit (Product Development, Marketing, Sales &amp; Support). An additional management group layer is used for the regional subunits within Sales and Support.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Under each of these management groups, subscriptions used by each subunit are created, and applications deployed within each subscription. This can be organized in several ways. It is a good idea to group production deployments together, at either the subscription level or by including an additional management group level. Likewise, pre-production deployments and Dev/Test deployments should also be grouped.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cost management, costs can be aggregated in a subscription hierarchy for roll-up reporting. There are several different cost management tools, and each uses a separate hierarchy:</a:t>
            </a:r>
          </a:p>
          <a:p>
            <a:r>
              <a:rPr lang="en-US" sz="1200" b="0" kern="1200" dirty="0">
                <a:solidFill>
                  <a:schemeClr val="tx1"/>
                </a:solidFill>
                <a:effectLst/>
                <a:latin typeface="+mn-lt"/>
                <a:ea typeface="+mn-ea"/>
                <a:cs typeface="+mn-cs"/>
              </a:rPr>
              <a:t>- Cost management in the Azure portal uses the management group hierarchy.</a:t>
            </a:r>
          </a:p>
          <a:p>
            <a:r>
              <a:rPr lang="en-US" sz="1200" b="0" kern="1200" dirty="0">
                <a:solidFill>
                  <a:schemeClr val="tx1"/>
                </a:solidFill>
                <a:effectLst/>
                <a:latin typeface="+mn-lt"/>
                <a:ea typeface="+mn-ea"/>
                <a:cs typeface="+mn-cs"/>
              </a:rPr>
              <a:t>- Azure Cost Management by Cloudyn uses a hierarchy defined within the Cloudyn tool</a:t>
            </a:r>
          </a:p>
          <a:p>
            <a:r>
              <a:rPr lang="en-US" sz="1200" b="0" kern="1200" dirty="0">
                <a:solidFill>
                  <a:schemeClr val="tx1"/>
                </a:solidFill>
                <a:effectLst/>
                <a:latin typeface="+mn-lt"/>
                <a:ea typeface="+mn-ea"/>
                <a:cs typeface="+mn-cs"/>
              </a:rPr>
              <a:t>- EA subscriptions are organized into a 4-level hierarchy, comprising the EA (root), departments, accounts, and subscriptions.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Where multiple cost management tools are used, it will make most sense to mirror the same hierarchy across each tool. We will focus on the management group hierarchy, since this hierarchy is also fundamental to many of the other governance controls Trey will use.</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571729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allows you to analyze your Azure spend. After first defining your date range, you can then view charts of either daily, monthly, or cumulative spend. These charts can be filtered or segmented based on a wide range of criteria, such as resource group, resource type, location, or based on resource tags. This variety of charts and ability to drill down into the data is useful for investigating spending anomalies.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https://docs.microsoft.com/en-us/azure/cost-management/quick-acm-cost-analysis#review-costs-in-cost-analysis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You can define a budget, and configure alerts when a %age of that budget is spent. Alerts are integrated with action groups, enabling a variety of alert actions (such as email, SMS, or even triggering custom automation).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https://docs.microsoft.com/azure/cost-management/tutorial-acm-create-budgets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budgets and alerts can be defined at a variety of scopes, from management groups to subscriptions to individual resource groups (see the cost management features on the respective management group, subscription and resource group blades). Information from cost analysis can also be downloaded through a detailed .csv with any filters or groupings applied to the exported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a:t>
            </a:r>
          </a:p>
          <a:p>
            <a:r>
              <a:rPr lang="en-US" sz="1200" b="0" kern="1200" dirty="0">
                <a:solidFill>
                  <a:schemeClr val="tx1"/>
                </a:solidFill>
                <a:effectLst/>
                <a:latin typeface="+mn-lt"/>
                <a:ea typeface="+mn-ea"/>
                <a:cs typeface="+mn-cs"/>
              </a:rPr>
              <a:t>Users must be assigned the Cost Management Reader role at the appropriate scope to have access to cost analysis reports. These permissions are also included in the Reader, Contributor and Owner roles.</a:t>
            </a:r>
          </a:p>
          <a:p>
            <a:r>
              <a:rPr lang="en-US" sz="1200" b="0" kern="1200" dirty="0">
                <a:solidFill>
                  <a:schemeClr val="tx1"/>
                </a:solidFill>
                <a:effectLst/>
                <a:latin typeface="+mn-lt"/>
                <a:ea typeface="+mn-ea"/>
                <a:cs typeface="+mn-cs"/>
              </a:rPr>
              <a:t>For EA subscriptions, an Enrollment Administrator must enable "AO view charges" in the Azure EA Portal to enable cost views in Azure Cost Management.</a:t>
            </a:r>
          </a:p>
          <a:p>
            <a:r>
              <a:rPr lang="en-US" sz="1200" b="0" kern="1200" dirty="0">
                <a:solidFill>
                  <a:schemeClr val="tx1"/>
                </a:solidFill>
                <a:effectLst/>
                <a:latin typeface="+mn-lt"/>
                <a:ea typeface="+mn-ea"/>
                <a:cs typeface="+mn-cs"/>
              </a:rPr>
              <a:t>For further details, see https://docs.microsoft.com/azure/cost-management/assign-access-acm-data.</a:t>
            </a:r>
          </a:p>
          <a:p>
            <a:pPr marL="0" lvl="0" indent="0">
              <a:lnSpc>
                <a:spcPct val="90000"/>
              </a:lnSpc>
              <a:spcAft>
                <a:spcPts val="600"/>
              </a:spcAft>
              <a:buFont typeface="Arial" panose="020B0604020202020204" pitchFamily="34" charse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50562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Design a charge back mechanism for the business units for resources they consume based on the IO code for each application. Assuming your design is based on resource-level tags, how will you implement the following use cases?</a:t>
            </a:r>
          </a:p>
          <a:p>
            <a:r>
              <a:rPr lang="en-US" sz="1200" b="0" kern="1200" dirty="0">
                <a:solidFill>
                  <a:schemeClr val="tx1"/>
                </a:solidFill>
                <a:effectLst/>
                <a:latin typeface="+mn-lt"/>
                <a:ea typeface="+mn-ea"/>
                <a:cs typeface="+mn-cs"/>
              </a:rPr>
              <a:t>- Every resource group must have an 'IOCode' tag</a:t>
            </a:r>
          </a:p>
          <a:p>
            <a:r>
              <a:rPr lang="en-US" sz="1200" b="0" kern="1200" dirty="0">
                <a:solidFill>
                  <a:schemeClr val="tx1"/>
                </a:solidFill>
                <a:effectLst/>
                <a:latin typeface="+mn-lt"/>
                <a:ea typeface="+mn-ea"/>
                <a:cs typeface="+mn-cs"/>
              </a:rPr>
              <a:t>- Every time a resource is created, it is assigned an 'IOCode' tag with a value matching its resource group</a:t>
            </a:r>
          </a:p>
          <a:p>
            <a:r>
              <a:rPr lang="en-US" sz="1200" b="0" kern="1200" dirty="0">
                <a:solidFill>
                  <a:schemeClr val="tx1"/>
                </a:solidFill>
                <a:effectLst/>
                <a:latin typeface="+mn-lt"/>
                <a:ea typeface="+mn-ea"/>
                <a:cs typeface="+mn-cs"/>
              </a:rPr>
              <a:t>- Any resource whose 'IOCode' tag is missing or does not match its corresponding resource group tag (for example, after moving the resource between resource groups) can be easily identified. Child resources, for which tags to not apply, are excluded.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IOCode tag will be implemented using three separate Azure policy definitions.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policy requires that all resource groups are assigned the 'IOCode' tag. The built-in policy </a:t>
            </a:r>
            <a:r>
              <a:rPr lang="en-US" sz="1200" b="1" kern="1200" dirty="0">
                <a:solidFill>
                  <a:schemeClr val="tx1"/>
                </a:solidFill>
                <a:effectLst/>
                <a:latin typeface="+mn-lt"/>
                <a:ea typeface="+mn-ea"/>
                <a:cs typeface="+mn-cs"/>
              </a:rPr>
              <a:t>**Require specified tag on resource groups**</a:t>
            </a:r>
            <a:r>
              <a:rPr lang="en-US" sz="1200" b="0" kern="1200" dirty="0">
                <a:solidFill>
                  <a:schemeClr val="tx1"/>
                </a:solidFill>
                <a:effectLst/>
                <a:latin typeface="+mn-lt"/>
                <a:ea typeface="+mn-ea"/>
                <a:cs typeface="+mn-cs"/>
              </a:rPr>
              <a:t> can be used. Note that this policy uses '"mode": "all"', since the alternative '"mode": "indexed"' does not apply to resource groups. The policy rule is specific to resource groups only.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Note: This policy will require that all resource groups specify the IOCode tag </a:t>
            </a:r>
            <a:r>
              <a:rPr lang="en-US" sz="1200" b="0" i="1" kern="1200" dirty="0">
                <a:solidFill>
                  <a:schemeClr val="tx1"/>
                </a:solidFill>
                <a:effectLst/>
                <a:latin typeface="+mn-lt"/>
                <a:ea typeface="+mn-ea"/>
                <a:cs typeface="+mn-cs"/>
              </a:rPr>
              <a:t>*at the time they are created*</a:t>
            </a:r>
            <a:r>
              <a:rPr lang="en-US" sz="1200" b="0" kern="1200" dirty="0">
                <a:solidFill>
                  <a:schemeClr val="tx1"/>
                </a:solidFill>
                <a:effectLst/>
                <a:latin typeface="+mn-lt"/>
                <a:ea typeface="+mn-ea"/>
                <a:cs typeface="+mn-cs"/>
              </a:rPr>
              <a:t>. Using the Azure portal, it will no longer be possible to create a resource group at the same time as deploying a resource. You will need to create the resource group separately so the resource group tag can be specified.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second policy requires that each resource is assigned an 'IOCode' tag upon creation. If the 'IOCode' tag is missing, then it is added automatically, using the value from the corresponding resource group tag. The built-in policy </a:t>
            </a:r>
            <a:r>
              <a:rPr lang="en-US" sz="1200" b="1" kern="1200" dirty="0">
                <a:solidFill>
                  <a:schemeClr val="tx1"/>
                </a:solidFill>
                <a:effectLst/>
                <a:latin typeface="+mn-lt"/>
                <a:ea typeface="+mn-ea"/>
                <a:cs typeface="+mn-cs"/>
              </a:rPr>
              <a:t>**Append tag and its value from the resource group**</a:t>
            </a:r>
            <a:r>
              <a:rPr lang="en-US" sz="1200" b="0" kern="1200" dirty="0">
                <a:solidFill>
                  <a:schemeClr val="tx1"/>
                </a:solidFill>
                <a:effectLst/>
                <a:latin typeface="+mn-lt"/>
                <a:ea typeface="+mn-ea"/>
                <a:cs typeface="+mn-cs"/>
              </a:rPr>
              <a:t> can be used. Note that this policy uses '"mode": "indexed"', which ensures this policy only applies to resources which can be tagged, and not to child resources which do not support tags (such as subnets of a virtual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above policy does not enforce that the IOCode tag, if present when the resource is created, matches the IOCode tag of the resource group. This case will be audited by our third policy. However, this policy could be used a basis for a custom policy which does enforce that the IOCodes on the resource and resource group match.</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third policy audits that the IOCode tag is present on all resources, and that its value matches the value of the corresponding resource group tag. As with the previous rule, '"mode": "indexed"' is used to avoid creating false audit reports for child resource types. In this case, a custom definition is required.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These three policy definitions are grouped into a single policy initiative, for ease of management. A single initiative parameter, 'Tag Name', is passed to all three policy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initiative will then be assigned at an appropriate management group scope (perhaps even the tenant root management group) so the policies are effective across all subscriptions in the organization.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507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Following an outage, how can you identify and analyze any recent changes which may have contributed? Investigations will require details of which resource was changed, when it was changed, who made the change, and what was changed. How can you track changes to both resource properties (capturing both before and after state) as well as changes inside a virtual machine?</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Azure activity log provides a full history of changes to the configuration of Azure resources. It shows when changes were made, and which account made the changes. The log can be filtered in many ways (resource type, resource group, time, event severity, etc) and also exported as a CSV for processing off-line.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 activity log does not provide details of exactly which resource properties were changed, nor the before/after values of those properties. This data is available from the change history feature of the Azure resource graph (currently in public 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view the change history for a resource in the Azure portal, identify and click on the resource in any Azure policy compliance report (the compliance status of the resource doesn't matter). Then click the </a:t>
            </a:r>
            <a:r>
              <a:rPr lang="en-US" sz="1200" b="1" kern="1200" dirty="0">
                <a:solidFill>
                  <a:schemeClr val="tx1"/>
                </a:solidFill>
                <a:effectLst/>
                <a:latin typeface="+mn-lt"/>
                <a:ea typeface="+mn-ea"/>
                <a:cs typeface="+mn-cs"/>
              </a:rPr>
              <a:t>**Change History (preview)**</a:t>
            </a:r>
            <a:r>
              <a:rPr lang="en-US" sz="1200" b="0" kern="1200" dirty="0">
                <a:solidFill>
                  <a:schemeClr val="tx1"/>
                </a:solidFill>
                <a:effectLst/>
                <a:latin typeface="+mn-lt"/>
                <a:ea typeface="+mn-ea"/>
                <a:cs typeface="+mn-cs"/>
              </a:rPr>
              <a:t> tab.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tab shows a list of timestamps for each change. Click on a timestamp to see a visual diff of the change.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more information on the resource graph change history, see https://docs.microsoft.com/azure/governance/resource-graph/how-to/get-resource-changes and https://docs.microsoft.com/azure/governance/policy/how-to/determine-non-compliance#change-history-preview.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change history only captures changes to resource properties. It does not capture changes that occur within an Azure VM. To monitor VM changes, the Azure Automation Change Tracking solution should be used. Supporting both Windows and Linux, this solution tracks VM changes including files, registry keys, services/daemons, and software deployments. For more information, see https://docs.microsoft.com/azure/automation/automation-change-tracking.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18666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both Windows and Linux VMs meet password complexity requirements?</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guest configuration allows Azure policy to be used to audit settings with an Azure VM (Windows and Linux). It can be used to audit and deploy application settings and installed software. It can also be used to enforce password age and complexity rules. A variety of built-in policy definitions are available. The built-in policy initiative </a:t>
            </a:r>
            <a:r>
              <a:rPr lang="en-US" sz="1200" b="1" kern="1200" dirty="0">
                <a:solidFill>
                  <a:schemeClr val="tx1"/>
                </a:solidFill>
                <a:effectLst/>
                <a:latin typeface="+mn-lt"/>
                <a:ea typeface="+mn-ea"/>
                <a:cs typeface="+mn-cs"/>
              </a:rPr>
              <a:t>**[Preview]: Audit VMs with insecure password security settings**</a:t>
            </a:r>
            <a:r>
              <a:rPr lang="en-US" sz="1200" b="0" kern="1200" dirty="0">
                <a:solidFill>
                  <a:schemeClr val="tx1"/>
                </a:solidFill>
                <a:effectLst/>
                <a:latin typeface="+mn-lt"/>
                <a:ea typeface="+mn-ea"/>
                <a:cs typeface="+mn-cs"/>
              </a:rPr>
              <a:t> contains a default collection of password policy definitions for both Windows and Linux VMs.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94576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only approved OS images are used when creating new VMs? Your implementation should support a customizable list of built-in images as well as custom images.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can be used to control which OS images may be used with any Azure VM. Both built-in and custom images can be supported. The built-in policy </a:t>
            </a:r>
            <a:r>
              <a:rPr lang="en-US" sz="1200" b="1" kern="1200" dirty="0">
                <a:solidFill>
                  <a:schemeClr val="tx1"/>
                </a:solidFill>
                <a:effectLst/>
                <a:latin typeface="+mn-lt"/>
                <a:ea typeface="+mn-ea"/>
                <a:cs typeface="+mn-cs"/>
              </a:rPr>
              <a:t>**[Preview]: Audit Log Analytics Agent Deployment - VM Image (OS) unlisted**</a:t>
            </a:r>
            <a:r>
              <a:rPr lang="en-US" sz="1200" b="0" kern="1200" dirty="0">
                <a:solidFill>
                  <a:schemeClr val="tx1"/>
                </a:solidFill>
                <a:effectLst/>
                <a:latin typeface="+mn-lt"/>
                <a:ea typeface="+mn-ea"/>
                <a:cs typeface="+mn-cs"/>
              </a:rPr>
              <a:t> provides an example that can be used as a baseline for a custom policy.</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92816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restrict which services can be used in each Azure subscription, across the company. How will your solution allow exceptions for specific resource types for approved pilot projects or one-off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will use Azure policy to control which Azure resources can be created, and also to grant exceptions.</a:t>
            </a:r>
          </a:p>
          <a:p>
            <a:r>
              <a:rPr lang="en-US" sz="1200" b="0" kern="1200" dirty="0">
                <a:solidFill>
                  <a:schemeClr val="tx1"/>
                </a:solidFill>
                <a:effectLst/>
                <a:latin typeface="+mn-lt"/>
                <a:ea typeface="+mn-ea"/>
                <a:cs typeface="+mn-cs"/>
              </a:rPr>
              <a:t>The first policy be the built-in policy </a:t>
            </a:r>
            <a:r>
              <a:rPr lang="en-US" sz="1200" b="1" kern="1200" dirty="0">
                <a:solidFill>
                  <a:schemeClr val="tx1"/>
                </a:solidFill>
                <a:effectLst/>
                <a:latin typeface="+mn-lt"/>
                <a:ea typeface="+mn-ea"/>
                <a:cs typeface="+mn-cs"/>
              </a:rPr>
              <a:t>**Allowed Resource Types**</a:t>
            </a:r>
            <a:r>
              <a:rPr lang="en-US" sz="1200" b="0" kern="1200" dirty="0">
                <a:solidFill>
                  <a:schemeClr val="tx1"/>
                </a:solidFill>
                <a:effectLst/>
                <a:latin typeface="+mn-lt"/>
                <a:ea typeface="+mn-ea"/>
                <a:cs typeface="+mn-cs"/>
              </a:rPr>
              <a:t>. They will choose each resource type that is permitted for use, and assign the policy at management group scope for the business units or even the entire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permit exceptions, two approaches are possible.</a:t>
            </a:r>
          </a:p>
          <a:p>
            <a:r>
              <a:rPr lang="en-US" sz="1200" b="0" kern="1200" dirty="0">
                <a:solidFill>
                  <a:schemeClr val="tx1"/>
                </a:solidFill>
                <a:effectLst/>
                <a:latin typeface="+mn-lt"/>
                <a:ea typeface="+mn-ea"/>
                <a:cs typeface="+mn-cs"/>
              </a:rPr>
              <a:t>The first approach is to define an exception scope for the above 'Allowed Resource Types' policy assignment. The exception scope will typically be a subscription or resource group, but also could be an individual resource. This works well when the exception is a specific resource, for example to allow creation of an ExpressRoute circuit for shared use across the organization, since the exception path includes the resource type. However, where the exception scope is a subscription or resource group, this approach allows resources of </a:t>
            </a:r>
            <a:r>
              <a:rPr lang="en-US" sz="1200" b="1" kern="1200" dirty="0">
                <a:solidFill>
                  <a:schemeClr val="tx1"/>
                </a:solidFill>
                <a:effectLst/>
                <a:latin typeface="+mn-lt"/>
                <a:ea typeface="+mn-ea"/>
                <a:cs typeface="+mn-cs"/>
              </a:rPr>
              <a:t>**any**</a:t>
            </a:r>
            <a:r>
              <a:rPr lang="en-US" sz="1200" b="0" kern="1200" dirty="0">
                <a:solidFill>
                  <a:schemeClr val="tx1"/>
                </a:solidFill>
                <a:effectLst/>
                <a:latin typeface="+mn-lt"/>
                <a:ea typeface="+mn-ea"/>
                <a:cs typeface="+mn-cs"/>
              </a:rPr>
              <a:t> type to be created in that scope, which doesn't meet the requirement for controlled exceptions.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Instead, an alternative approach is to modify the list of resource types in the 'Allowed Resource Types' policy assignment to add the new resource type. The requirement to limit the types of resources is maintained, but in this state the resource can deployed everywhere, which is often not desirable for one-off deployments. To restrict the scope at which these one-off resources can be deployed, a second built-in policy </a:t>
            </a:r>
            <a:r>
              <a:rPr lang="en-US" sz="1200" b="1" kern="1200" dirty="0">
                <a:solidFill>
                  <a:schemeClr val="tx1"/>
                </a:solidFill>
                <a:effectLst/>
                <a:latin typeface="+mn-lt"/>
                <a:ea typeface="+mn-ea"/>
                <a:cs typeface="+mn-cs"/>
              </a:rPr>
              <a:t>**Not Allowed Resource Types**</a:t>
            </a:r>
            <a:r>
              <a:rPr lang="en-US" sz="1200" b="0" kern="1200" dirty="0">
                <a:solidFill>
                  <a:schemeClr val="tx1"/>
                </a:solidFill>
                <a:effectLst/>
                <a:latin typeface="+mn-lt"/>
                <a:ea typeface="+mn-ea"/>
                <a:cs typeface="+mn-cs"/>
              </a:rPr>
              <a:t> is assigned, again at the management group scope, blocking just this new resource type everywhere except on an exception scope defined in this second policy assignment.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alternative approach has the advantage of allowing exceptions that are limited both in the scope at which the exception is granted, and in the type of resource permitted.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Restricting resources on resource type may not suffice. For example, all VMs share the same resource type, but they differ vastly in costs depending on the VM family and size. Likewise, managed disks are all one resource type, but vary hugely in cost based on the storage type and disk size. Additional policies may be required to obtain adequate control over these resource types.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99232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prevent accidental deletion of production resources, by administrators who require access to manage those resources?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There are two ways to prevent accidental resource deletion: resource locks, and blueprints.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are used to 'lock' a resource against accidental changes. There are two types of lock: 'Read Only' locks prevent all changes. 'Do Not Delete' locks allow a resource to be modified, but not deleted.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can be assigned at the subscription, resource group, or resource level (they cannot be assigned at management group scope). They apply to all resources within that scope. For example, a 'Do not delete' lock on a resource group prevents any resource in that resource group from being deleted, but does not impact resources in other resource groups.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Any attempt to delete or modify a resource that is subject to a 'Read Only' lock will fail, as will attempts to delete a resource subject to a 'Do Not Delete' lock. The lock must first be removed, then re-created if necessary once the change has been made.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Creating and deleting resource locks requires dedicated RBAC permissions. These are included in the 'Owner' role, but not the 'Contributor' role. They can be assigned using the 'User Access Administrator' role.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way to prevent accidental resource modification or deletion is to deploy the resources using an Azure blueprint. Each blueprint assignment can optionally lock the blueprint resources. Again, two lock types are supported, 'Do Not Delete' and 'Read Only'. In this case, the </a:t>
            </a:r>
            <a:r>
              <a:rPr lang="en-US" sz="1200" b="1" kern="1200" dirty="0">
                <a:solidFill>
                  <a:schemeClr val="tx1"/>
                </a:solidFill>
                <a:effectLst/>
                <a:latin typeface="+mn-lt"/>
                <a:ea typeface="+mn-ea"/>
                <a:cs typeface="+mn-cs"/>
              </a:rPr>
              <a:t>**only**</a:t>
            </a:r>
            <a:r>
              <a:rPr lang="en-US" sz="1200" b="0" kern="1200" dirty="0">
                <a:solidFill>
                  <a:schemeClr val="tx1"/>
                </a:solidFill>
                <a:effectLst/>
                <a:latin typeface="+mn-lt"/>
                <a:ea typeface="+mn-ea"/>
                <a:cs typeface="+mn-cs"/>
              </a:rPr>
              <a:t> way to change or delete the resources is by deploying an updated version of the blueprint. Even the subscription owner cannot override blueprint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3350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The above example shows how to enforce a simple naming constraint on a single resource type—virtual machines. Enterprise IT need to enforce their convention across all their resource types. Implementing this in a single policy requires an impractically-large conditional logic in the policy rule.</a:t>
            </a:r>
          </a:p>
          <a:p>
            <a:pPr lvl="0" fontAlgn="base"/>
            <a:r>
              <a:rPr lang="en-US" sz="1200" kern="1200" dirty="0">
                <a:solidFill>
                  <a:schemeClr val="tx1"/>
                </a:solidFill>
                <a:effectLst/>
                <a:latin typeface="+mn-lt"/>
                <a:ea typeface="+mn-ea"/>
                <a:cs typeface="+mn-cs"/>
              </a:rPr>
              <a:t> </a:t>
            </a:r>
          </a:p>
          <a:p>
            <a:pPr lvl="0" fontAlgn="base"/>
            <a:r>
              <a:rPr lang="en-US" sz="1200" kern="1200" dirty="0">
                <a:solidFill>
                  <a:schemeClr val="tx1"/>
                </a:solidFill>
                <a:effectLst/>
                <a:latin typeface="+mn-lt"/>
                <a:ea typeface="+mn-ea"/>
                <a:cs typeface="+mn-cs"/>
              </a:rPr>
              <a:t>Instead, separate policies should be created for each resource type. These policies should then be combined into a single </a:t>
            </a:r>
            <a:r>
              <a:rPr lang="en-US" sz="1200" i="1" kern="1200" dirty="0">
                <a:solidFill>
                  <a:schemeClr val="tx1"/>
                </a:solidFill>
                <a:effectLst/>
                <a:latin typeface="+mn-lt"/>
                <a:ea typeface="+mn-ea"/>
                <a:cs typeface="+mn-cs"/>
              </a:rPr>
              <a:t>policy initiative.</a:t>
            </a:r>
            <a:r>
              <a:rPr lang="en-US" sz="1200" kern="1200" dirty="0">
                <a:solidFill>
                  <a:schemeClr val="tx1"/>
                </a:solidFill>
                <a:effectLst/>
                <a:latin typeface="+mn-lt"/>
                <a:ea typeface="+mn-ea"/>
                <a:cs typeface="+mn-cs"/>
              </a:rPr>
              <a:t> Using a policy initiative allows the entire set of policies to be assigned in a single operation. It also allows new naming rules to be added easily—simply add the new rule to the initiative and it will be applied across all existing assignments.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68347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delegate access management to business units for each application they own, while protecting other applications and ensuring that controls implemented by the Cloud Governance teams cannot be circumvented?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This can be achieved using Azure role-based access control (RBAC). Create a group in Azure AD for that business unit, for example, BU1-Azure-Managers, and add those users to the group. Add the Azure AD group to the contributor role and assign that role to the subscription used by the business unit. A similar approach can be used for sub-units or teams within the business unit, assigning the contributor role to either dedicated subscriptions or individual resource groups.</a:t>
            </a:r>
          </a:p>
          <a:p>
            <a:r>
              <a:rPr lang="en-US" sz="1200" b="0" kern="1200" dirty="0">
                <a:solidFill>
                  <a:schemeClr val="tx1"/>
                </a:solidFill>
                <a:effectLst/>
                <a:latin typeface="+mn-lt"/>
                <a:ea typeface="+mn-ea"/>
                <a:cs typeface="+mn-cs"/>
              </a:rPr>
              <a:t>Contributors do not have permissions to add or remove users or change policies. They are also unable to move a subscription between management groups. Hence, they cannot override controls defined by the Cloud Governance team.</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staff have access to what they need, but no more, while enforcing that only built-in roles are used. </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As with the previous question, role-based access control can be used to ensure staff have access to what they need, but no more. Rather than using the general-purpose contributor role, Azure also provides fine-grained roles that grant permission to use specific Azure services. For example, a network engineer may be granted the Network Contributor role, so they can manage network resources only. They might also be granted the Reader role, so they can view, but not modify, the resources using the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restrict use of RBAC to built-in roles, Azure policy can be used. The following example shows a policy rule which prevents the use of custom roles.</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streamline identity management and provide remote access for e-commerce team contingent staff.</a:t>
            </a: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Using Azure AD, contingent staff can be granted access to Azure resources using their existing Azure AD identity, rather than having to create a new identity in the Trey directory. This simplifies identity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resources are managed via Azure resource manager, which means that can be managed from any Internet-enabled location. Access to the Trey premises or network is not require for resource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Using templates and 'infrastructure as code', it is easy to deploy new Dev and Test environments for contingent staff.</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network access to an existing Trey deployment is required, this can be implemented using a VPN. This can be either a site-to-site VPN from the contingent staff offices to the Trey virtual network, or individual point-to-site VPNs for each contingent staff team member. Access can be limited as necessary using network security groups.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78824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Trey implement an 'Infrastructure as Code' approach to deployment automation, while still allowing different footprints in different environments?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Resource manager templates provide a declarative means to deploy Azure resources. Each template file describes all the resources to be deployed, and Azure takes care of the deployment process. This provides a fully-automated way to deploy entire applications, including all networking, storage, compute and other components.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Template files can be stored and managed similarly to source code, using a repository. This provides a central archive with version control.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template file can be parameterized. These parameters can be used to control details which vary between each deployment, including the deployment footprint (size and number of VMs, etc). Parameters are specified using parameter files, which are specified together with the template itself at deployment time. These parameter files can also be stored in source control. This allows the same template to be used for different environments, by using a different parameter file to tailor each deployment.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track where their best-practices reference implementations are deployed, and manage updates to those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can use Azure blueprints to publish and managed their best-practice reference implementations of common deployments.</a:t>
            </a:r>
          </a:p>
          <a:p>
            <a:r>
              <a:rPr lang="en-US" sz="1200" b="0" kern="1200" dirty="0">
                <a:solidFill>
                  <a:schemeClr val="tx1"/>
                </a:solidFill>
                <a:effectLst/>
                <a:latin typeface="+mn-lt"/>
                <a:ea typeface="+mn-ea"/>
                <a:cs typeface="+mn-cs"/>
              </a:rPr>
              <a:t>Azure blueprints build on top of Azure templates. Each blueprint specifies a collection of artifacts to deploy---these can include templates, policy, and role-based access control permissions.</a:t>
            </a:r>
          </a:p>
          <a:p>
            <a:r>
              <a:rPr lang="en-US" sz="1200" b="0" kern="1200" dirty="0">
                <a:solidFill>
                  <a:schemeClr val="tx1"/>
                </a:solidFill>
                <a:effectLst/>
                <a:latin typeface="+mn-lt"/>
                <a:ea typeface="+mn-ea"/>
                <a:cs typeface="+mn-cs"/>
              </a:rPr>
              <a:t>Unlike templates, blueprints are stored and managed inside Azure. They are fully versioned, and each deployment is tracked. This allows you to easily identify all deployments of a particular blueprint. The blueprint version for each deployment is also tracked, enabling controlled roll-out of updated versions across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prevent best-practice reference implementation deployments from being modified outside of their control?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blueprints support locking of deployed resources. There are two types of lock: 'Read Only' and 'Do Not Delete'. These locks prevent the deployed resources from being modified except by deploying an updated version of the blueprint.</a:t>
            </a:r>
          </a:p>
          <a:p>
            <a:r>
              <a:rPr lang="en-US" sz="1200" b="0" kern="1200" dirty="0">
                <a:solidFill>
                  <a:schemeClr val="tx1"/>
                </a:solidFill>
                <a:effectLst/>
                <a:latin typeface="+mn-lt"/>
                <a:ea typeface="+mn-ea"/>
                <a:cs typeface="+mn-cs"/>
              </a:rPr>
              <a:t>There are no workarounds or backdoors---even the owner of the subscription in which the blueprint has been deployed cannot override the locks imposed by the blueprint.</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105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lvl="1" fontAlgn="base"/>
            <a:r>
              <a:rPr lang="en-US" sz="1200" kern="1200" dirty="0">
                <a:solidFill>
                  <a:schemeClr val="tx1"/>
                </a:solidFill>
                <a:effectLst/>
                <a:latin typeface="+mn-lt"/>
                <a:ea typeface="+mn-ea"/>
                <a:cs typeface="+mn-cs"/>
              </a:rPr>
              <a:t>For Dev/Test scenarios, Azure Dev/Test Labs enables the full lifecycle of Dev/Test environments to be managed, including hours of use, and policies on the number and size of VMs per user and per lab.</a:t>
            </a:r>
          </a:p>
          <a:p>
            <a:pPr lvl="1" fontAlgn="base"/>
            <a:r>
              <a:rPr lang="en-US" sz="1200" kern="1200" dirty="0">
                <a:solidFill>
                  <a:schemeClr val="tx1"/>
                </a:solidFill>
                <a:effectLst/>
                <a:latin typeface="+mn-lt"/>
                <a:ea typeface="+mn-ea"/>
                <a:cs typeface="+mn-cs"/>
              </a:rPr>
              <a:t>Each VM can be configured with a time at which it will automatically shut down until restarted. This is available in the management portal when creating the VM, or afterwards. This feature was originally part of Dev/Test Labs and is now available for all VMs.</a:t>
            </a:r>
          </a:p>
          <a:p>
            <a:pPr lvl="1" fontAlgn="base"/>
            <a:r>
              <a:rPr lang="en-US" sz="1200" kern="1200" dirty="0">
                <a:solidFill>
                  <a:schemeClr val="tx1"/>
                </a:solidFill>
                <a:effectLst/>
                <a:latin typeface="+mn-lt"/>
                <a:ea typeface="+mn-ea"/>
                <a:cs typeface="+mn-cs"/>
              </a:rPr>
              <a:t>The ‘Start/Stop VMs during off-hours’ offering in the Azure Marketplace also offers the ability to automatically configure when VMs will run. This solution has the advantage that a single configuration can be applied across a subscription (selectively if necessary), rather than being applied to each individual VMs. It also has the ability to schedule VM start time as well as stop time. It could potentially be extended to auto-shutdown VMs based on their Environment tag.</a:t>
            </a:r>
          </a:p>
          <a:p>
            <a:pPr lvl="1" fontAlgn="base"/>
            <a:r>
              <a:rPr lang="en-US" sz="1200" kern="1200" dirty="0">
                <a:solidFill>
                  <a:schemeClr val="tx1"/>
                </a:solidFill>
                <a:effectLst/>
                <a:latin typeface="+mn-lt"/>
                <a:ea typeface="+mn-ea"/>
                <a:cs typeface="+mn-cs"/>
              </a:rPr>
              <a:t>Azure Cost Management (by Cloudyn) offers reports showing VM utilization and recommendations for stopping idle VMs and right-sizing under-utilized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6922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Per-subscription configuration won't scale to an organization the size of Trey Research. How can governance controls be implemented with minimum per-subscription configuration overhead?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subscriptions should be grouped into a management group hierarchy. The root of this hierarchy is the tenant root management group. Under this root, a tree of management groups can be implemented to represent the business units and subunits within the organization. Each Azure subscription is then assigned to a management group node within this tree.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As well as implementing our governance rules on how Azure is used, we need a way to audit that no deployments have been made that bypass those rules. This audit needs to scale across the entire organization.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Implement governance rules using Azure Policy, and assign those Policies at the root tenant management group scope. This ensures the policy is applied across all subscriptions within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167126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we ensure our deployments meet Azure security best practices, and how can we protect our Production workloads even if the security perimeter is compromised?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a:p>
            <a:pPr marL="0" lvl="0" inden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Azure help control the costs associated with non-Production VMs left running out-of-hours?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DevTest labs, auto-VM shutdown, and the start-stop VM marketplace solution, all offer the ability to automatically shut down VMs. Azure Cost Management (by Cloudyn) provides additional reports to identify idle VMs and to right-size underutilized VMs.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4/2/20 3:02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b="0" kern="1200" dirty="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8844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hyperlink" Target="https://www.google.ie/url?sa=i&amp;rct=j&amp;q=&amp;esrc=s&amp;source=images&amp;cd=&amp;cad=rja&amp;uact=8&amp;ved=2ahUKEwiLtJfe-OvhAhVYRhUIHSwtAC8QjRx6BAgBEAU&amp;url=https%3A%2F%2Fpowerbi.microsoft.com%2Ffr-fr%2Fblog%2Fvisualize-your-azure-enterprise-data-with-power-bi%2F&amp;psig=AOvVaw2R0btF5OWqvUWSZq76Nclg&amp;ust=1556305703208758" TargetMode="Externa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Enterprise-ready cloud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98456"/>
          </a:xfrm>
        </p:spPr>
        <p:txBody>
          <a:bodyPr/>
          <a:lstStyle/>
          <a:p>
            <a:pPr>
              <a:spcBef>
                <a:spcPts val="1800"/>
              </a:spcBef>
            </a:pPr>
            <a:r>
              <a:rPr lang="en-US" sz="3600" dirty="0"/>
              <a:t>Delegate access management to business units for each application they own</a:t>
            </a:r>
          </a:p>
          <a:p>
            <a:pPr lvl="1">
              <a:spcBef>
                <a:spcPts val="600"/>
              </a:spcBef>
            </a:pPr>
            <a:r>
              <a:rPr lang="en-US" sz="2800" dirty="0">
                <a:latin typeface="+mj-lt"/>
              </a:rPr>
              <a:t>Business unit administrators should not be able to change or override policies defined by the Cloud Governance team</a:t>
            </a:r>
          </a:p>
          <a:p>
            <a:pPr>
              <a:spcBef>
                <a:spcPts val="1800"/>
              </a:spcBef>
            </a:pPr>
            <a:r>
              <a:rPr lang="en-US" sz="3600" dirty="0"/>
              <a:t>Ensure staff have access to what they need, but no more, while enforcing that only built-in roles are used</a:t>
            </a:r>
          </a:p>
          <a:p>
            <a:pPr>
              <a:spcBef>
                <a:spcPts val="1800"/>
              </a:spcBef>
            </a:pPr>
            <a:r>
              <a:rPr lang="en-US" sz="3600" dirty="0"/>
              <a:t>Identify a solution to streamline identity management and provide remote access for e-commerce team contingent staff</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Needs—Identity Baseline</a:t>
            </a:r>
          </a:p>
        </p:txBody>
      </p:sp>
    </p:spTree>
    <p:extLst>
      <p:ext uri="{BB962C8B-B14F-4D97-AF65-F5344CB8AC3E}">
        <p14:creationId xmlns:p14="http://schemas.microsoft.com/office/powerpoint/2010/main" val="16670123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76692"/>
          </a:xfrm>
        </p:spPr>
        <p:txBody>
          <a:bodyPr/>
          <a:lstStyle/>
          <a:p>
            <a:pPr>
              <a:spcBef>
                <a:spcPts val="1800"/>
              </a:spcBef>
            </a:pPr>
            <a:r>
              <a:rPr lang="en-US" sz="3200" dirty="0"/>
              <a:t>Implement deployment automation while allowing controlled divergence between environments</a:t>
            </a:r>
          </a:p>
          <a:p>
            <a:pPr lvl="1">
              <a:spcBef>
                <a:spcPts val="600"/>
              </a:spcBef>
            </a:pPr>
            <a:r>
              <a:rPr lang="en-US" sz="2800" dirty="0">
                <a:latin typeface="+mj-lt"/>
              </a:rPr>
              <a:t>E.g. smaller footprint for Dev/Test environments</a:t>
            </a:r>
          </a:p>
          <a:p>
            <a:pPr>
              <a:spcBef>
                <a:spcPts val="1800"/>
              </a:spcBef>
            </a:pPr>
            <a:r>
              <a:rPr lang="en-US" sz="3200" dirty="0"/>
              <a:t>Provide a means to track and update existing best-practice reference implementation deployments to meet updated best practices</a:t>
            </a:r>
          </a:p>
          <a:p>
            <a:pPr>
              <a:spcBef>
                <a:spcPts val="1800"/>
              </a:spcBef>
            </a:pPr>
            <a:r>
              <a:rPr lang="en-US" sz="3200" dirty="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1227"/>
          </a:xfrm>
        </p:spPr>
        <p:txBody>
          <a:bodyPr/>
          <a:lstStyle/>
          <a:p>
            <a:pPr>
              <a:spcBef>
                <a:spcPts val="2400"/>
              </a:spcBef>
            </a:pPr>
            <a:r>
              <a:rPr lang="en-US" sz="3600" dirty="0"/>
              <a:t>Per-subscription configuration won't scale to an organization the size of Trey Research. How can governance controls be implemented with minimum per-subscription configuration overhead?</a:t>
            </a:r>
          </a:p>
          <a:p>
            <a:pPr>
              <a:spcBef>
                <a:spcPts val="2400"/>
              </a:spcBef>
            </a:pPr>
            <a:r>
              <a:rPr lang="en-US" sz="3600" dirty="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3074303"/>
          </a:xfrm>
        </p:spPr>
        <p:txBody>
          <a:bodyPr/>
          <a:lstStyle/>
          <a:p>
            <a:pPr>
              <a:spcBef>
                <a:spcPts val="2400"/>
              </a:spcBef>
            </a:pPr>
            <a:r>
              <a:rPr lang="en-US" sz="3600" dirty="0"/>
              <a:t>How can we ensure our deployments meet Azure security best practices, and how can we protect our Production workloads even if the security perimeter is compromised?</a:t>
            </a:r>
          </a:p>
          <a:p>
            <a:pPr>
              <a:spcBef>
                <a:spcPts val="2400"/>
              </a:spcBef>
            </a:pPr>
            <a:r>
              <a:rPr lang="en-US" sz="3600" dirty="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4977131" cy="4320093"/>
          </a:xfrm>
        </p:spPr>
        <p:txBody>
          <a:bodyPr/>
          <a:lstStyle/>
          <a:p>
            <a:pPr marL="0" indent="0">
              <a:buNone/>
            </a:pPr>
            <a:r>
              <a:rPr lang="en-US" sz="3600" dirty="0"/>
              <a:t>Management groups</a:t>
            </a:r>
          </a:p>
          <a:p>
            <a:r>
              <a:rPr lang="en-US" sz="2800" dirty="0"/>
              <a:t>Apply governance at scale</a:t>
            </a:r>
          </a:p>
          <a:p>
            <a:r>
              <a:rPr lang="en-US" sz="2800" dirty="0"/>
              <a:t>Assign RBAC and policy across subscriptions</a:t>
            </a:r>
          </a:p>
          <a:p>
            <a:r>
              <a:rPr lang="en-US" sz="2800" dirty="0"/>
              <a:t>Aggregate Advisor, Security Center and Cost Management reports from across the organization</a:t>
            </a:r>
          </a:p>
          <a:p>
            <a:endParaRPr lang="en-US" dirty="0"/>
          </a:p>
        </p:txBody>
      </p:sp>
      <p:sp>
        <p:nvSpPr>
          <p:cNvPr id="2" name="Title 1"/>
          <p:cNvSpPr>
            <a:spLocks noGrp="1"/>
          </p:cNvSpPr>
          <p:nvPr>
            <p:ph type="title"/>
          </p:nvPr>
        </p:nvSpPr>
        <p:spPr/>
        <p:txBody>
          <a:bodyPr/>
          <a:lstStyle/>
          <a:p>
            <a:r>
              <a:rPr lang="en-US" dirty="0"/>
              <a:t>Common scenarios</a:t>
            </a:r>
          </a:p>
        </p:txBody>
      </p:sp>
      <p:pic>
        <p:nvPicPr>
          <p:cNvPr id="5" name="Picture 4" descr="A hierarchy shows a tree of management groups, with the tenant root management group at the top. Under various nodes in this tree, Azure subscriptions have been placed.">
            <a:extLst>
              <a:ext uri="{FF2B5EF4-FFF2-40B4-BE49-F238E27FC236}">
                <a16:creationId xmlns:a16="http://schemas.microsoft.com/office/drawing/2014/main" id="{BF744C63-3971-4CA3-9A46-85339CA9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372" y="1673616"/>
            <a:ext cx="6355708" cy="3920490"/>
          </a:xfrm>
          <a:prstGeom prst="rect">
            <a:avLst/>
          </a:prstGeom>
        </p:spPr>
      </p:pic>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9885232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44101"/>
            <a:ext cx="11655840" cy="5466112"/>
          </a:xfrm>
          <a:prstGeom prst="rect">
            <a:avLst/>
          </a:prstGeom>
          <a:noFill/>
        </p:spPr>
        <p:txBody>
          <a:bodyPr wrap="square" lIns="182880" tIns="146304" rIns="182880" bIns="146304" rtlCol="0">
            <a:spAutoFit/>
          </a:bodyPr>
          <a:lstStyle/>
          <a:p>
            <a:r>
              <a:rPr lang="en-US" sz="2800" dirty="0"/>
              <a:t>In this whiteboard design session, you will work in a group to design a comprehensive solution to address concerns about cost management, security, subscription and resource management, identity, deployment, and other areas to help apply an enterprise governance model for Trey Research.</a:t>
            </a:r>
          </a:p>
          <a:p>
            <a:br>
              <a:rPr lang="en-US" sz="2800" dirty="0"/>
            </a:br>
            <a:r>
              <a:rPr lang="en-US" sz="2800" dirty="0"/>
              <a:t>At the end of this whiteboard design session, you will be better able to design a governance plan to showcase the security, governance, and cost management features of Azure. In addition, you'll learn how to provide cost tracking and alerting by business unit and environment, implement a distributed administration model, and control the deployment of Azure services, all delivered at scale across a large enterprise.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120854"/>
          </a:xfrm>
        </p:spPr>
        <p:txBody>
          <a:bodyPr/>
          <a:lstStyle/>
          <a:p>
            <a:r>
              <a:rPr lang="en-US" sz="3600" dirty="0">
                <a:latin typeface="+mn-lt"/>
              </a:rPr>
              <a:t>Ken Greenwald, CTO</a:t>
            </a:r>
          </a:p>
          <a:p>
            <a:r>
              <a:rPr lang="en-US" sz="3600" dirty="0">
                <a:latin typeface="+mn-lt"/>
              </a:rPr>
              <a:t>Laura Knight, Head of Cloud Governance team</a:t>
            </a:r>
          </a:p>
          <a:p>
            <a:r>
              <a:rPr lang="en-US" sz="3600" dirty="0">
                <a:latin typeface="+mn-lt"/>
              </a:rPr>
              <a:t>Enterprise IT Directors</a:t>
            </a:r>
          </a:p>
          <a:p>
            <a:r>
              <a:rPr lang="en-US" sz="3600" dirty="0">
                <a:latin typeface="+mn-lt"/>
              </a:rPr>
              <a:t>Business Unit technical leads within Enterprise IT </a:t>
            </a:r>
          </a:p>
          <a:p>
            <a:r>
              <a:rPr lang="en-US" sz="3600" dirty="0">
                <a:latin typeface="+mn-lt"/>
              </a:rPr>
              <a:t>EA Portal Administrators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272451" cy="3139321"/>
          </a:xfrm>
        </p:spPr>
        <p:txBody>
          <a:bodyPr/>
          <a:lstStyle/>
          <a:p>
            <a:r>
              <a:rPr lang="en-US" sz="3200" dirty="0"/>
              <a:t>Hierarchy reflects business units and subunits</a:t>
            </a:r>
          </a:p>
          <a:p>
            <a:r>
              <a:rPr lang="en-US" sz="3200" dirty="0"/>
              <a:t>Enables roll-up cost reporting and one-time RBAC and policy configuration</a:t>
            </a:r>
          </a:p>
          <a:p>
            <a:r>
              <a:rPr lang="en-US" sz="3200" dirty="0"/>
              <a:t>Separate Production, Pre-production and Dev/Test management groups</a:t>
            </a:r>
          </a:p>
          <a:p>
            <a:r>
              <a:rPr lang="en-US" sz="3200" dirty="0"/>
              <a:t>Separate subscription per application</a:t>
            </a:r>
          </a:p>
        </p:txBody>
      </p:sp>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Subscription organization</a:t>
            </a:r>
          </a:p>
        </p:txBody>
      </p:sp>
      <p:pic>
        <p:nvPicPr>
          <p:cNvPr id="6" name="Picture 5">
            <a:extLst>
              <a:ext uri="{FF2B5EF4-FFF2-40B4-BE49-F238E27FC236}">
                <a16:creationId xmlns:a16="http://schemas.microsoft.com/office/drawing/2014/main" id="{7110B077-8D12-422F-B236-C17AD51AADA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54235"/>
            <a:ext cx="411482" cy="357564"/>
          </a:xfrm>
          <a:prstGeom prst="rect">
            <a:avLst/>
          </a:prstGeom>
        </p:spPr>
      </p:pic>
      <p:sp>
        <p:nvSpPr>
          <p:cNvPr id="7" name="Text Placeholder 3">
            <a:extLst>
              <a:ext uri="{FF2B5EF4-FFF2-40B4-BE49-F238E27FC236}">
                <a16:creationId xmlns:a16="http://schemas.microsoft.com/office/drawing/2014/main" id="{E472593E-9A38-4067-AFC3-7DAE4A33B39D}"/>
              </a:ext>
            </a:extLst>
          </p:cNvPr>
          <p:cNvSpPr txBox="1">
            <a:spLocks/>
          </p:cNvSpPr>
          <p:nvPr/>
        </p:nvSpPr>
        <p:spPr>
          <a:xfrm>
            <a:off x="7311591" y="511799"/>
            <a:ext cx="1723794" cy="39101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Trey Research</a:t>
            </a:r>
            <a:br>
              <a:rPr kumimoji="0" lang="en-US" sz="105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lang="en-US" sz="1050" dirty="0">
                <a:solidFill>
                  <a:schemeClr val="tx1"/>
                </a:solidFill>
              </a:rPr>
              <a:t>(Tenant Root Management Group)</a:t>
            </a:r>
            <a:endParaRPr kumimoji="0" lang="en-US" sz="1050" b="1" i="0" u="none" strike="noStrike" kern="1200" cap="none" spc="0" normalizeH="0" baseline="0" noProof="0" dirty="0">
              <a:ln>
                <a:noFill/>
              </a:ln>
              <a:solidFill>
                <a:schemeClr val="tx1"/>
              </a:solidFill>
              <a:effectLst/>
              <a:uLnTx/>
              <a:uFillTx/>
            </a:endParaRPr>
          </a:p>
        </p:txBody>
      </p:sp>
      <p:cxnSp>
        <p:nvCxnSpPr>
          <p:cNvPr id="8" name="Straight Connector 7">
            <a:extLst>
              <a:ext uri="{FF2B5EF4-FFF2-40B4-BE49-F238E27FC236}">
                <a16:creationId xmlns:a16="http://schemas.microsoft.com/office/drawing/2014/main" id="{FE68CE64-9FCD-444A-B3BD-6B6BA017BB5F}"/>
              </a:ext>
            </a:extLst>
          </p:cNvPr>
          <p:cNvCxnSpPr>
            <a:cxnSpLocks/>
          </p:cNvCxnSpPr>
          <p:nvPr/>
        </p:nvCxnSpPr>
        <p:spPr>
          <a:xfrm flipH="1">
            <a:off x="6196683" y="830634"/>
            <a:ext cx="1114908" cy="458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7E7FC2-3444-44EA-9737-D620037B792B}"/>
              </a:ext>
            </a:extLst>
          </p:cNvPr>
          <p:cNvCxnSpPr>
            <a:cxnSpLocks/>
          </p:cNvCxnSpPr>
          <p:nvPr/>
        </p:nvCxnSpPr>
        <p:spPr>
          <a:xfrm>
            <a:off x="8977795" y="830634"/>
            <a:ext cx="1172500" cy="49792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443E49B-8D43-4F51-A2A5-4A34BF465D3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85200" y="1288992"/>
            <a:ext cx="411482" cy="357564"/>
          </a:xfrm>
          <a:prstGeom prst="rect">
            <a:avLst/>
          </a:prstGeom>
        </p:spPr>
      </p:pic>
      <p:pic>
        <p:nvPicPr>
          <p:cNvPr id="11" name="Picture 10">
            <a:extLst>
              <a:ext uri="{FF2B5EF4-FFF2-40B4-BE49-F238E27FC236}">
                <a16:creationId xmlns:a16="http://schemas.microsoft.com/office/drawing/2014/main" id="{466EE358-914E-41D1-A174-7ECB1656AC9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288992"/>
            <a:ext cx="411482" cy="357564"/>
          </a:xfrm>
          <a:prstGeom prst="rect">
            <a:avLst/>
          </a:prstGeom>
        </p:spPr>
      </p:pic>
      <p:pic>
        <p:nvPicPr>
          <p:cNvPr id="12" name="Picture 11">
            <a:extLst>
              <a:ext uri="{FF2B5EF4-FFF2-40B4-BE49-F238E27FC236}">
                <a16:creationId xmlns:a16="http://schemas.microsoft.com/office/drawing/2014/main" id="{10FE5731-A2DB-47CD-B805-9243CBAFA3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150294" y="1288992"/>
            <a:ext cx="411482" cy="357564"/>
          </a:xfrm>
          <a:prstGeom prst="rect">
            <a:avLst/>
          </a:prstGeom>
        </p:spPr>
      </p:pic>
      <p:cxnSp>
        <p:nvCxnSpPr>
          <p:cNvPr id="13" name="Straight Connector 12">
            <a:extLst>
              <a:ext uri="{FF2B5EF4-FFF2-40B4-BE49-F238E27FC236}">
                <a16:creationId xmlns:a16="http://schemas.microsoft.com/office/drawing/2014/main" id="{D4A8737F-AD83-4157-AB7D-7F4700573A92}"/>
              </a:ext>
            </a:extLst>
          </p:cNvPr>
          <p:cNvCxnSpPr>
            <a:cxnSpLocks/>
            <a:endCxn id="11" idx="0"/>
          </p:cNvCxnSpPr>
          <p:nvPr/>
        </p:nvCxnSpPr>
        <p:spPr>
          <a:xfrm>
            <a:off x="8173488" y="1145754"/>
            <a:ext cx="0" cy="14323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FD600A33-F244-4EEA-8095-DD07EB4643F9}"/>
              </a:ext>
            </a:extLst>
          </p:cNvPr>
          <p:cNvSpPr txBox="1">
            <a:spLocks/>
          </p:cNvSpPr>
          <p:nvPr/>
        </p:nvSpPr>
        <p:spPr>
          <a:xfrm>
            <a:off x="5129044" y="1646554"/>
            <a:ext cx="1723794" cy="4848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Industrial &amp;</a:t>
            </a:r>
            <a:b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 Consumer</a:t>
            </a:r>
            <a:endParaRPr kumimoji="0" lang="en-US" sz="1400" b="1" i="0" u="none" strike="noStrike" kern="1200" cap="none" spc="0" normalizeH="0" baseline="0" noProof="0" dirty="0">
              <a:ln>
                <a:noFill/>
              </a:ln>
              <a:solidFill>
                <a:schemeClr val="tx1"/>
              </a:solidFill>
              <a:effectLst/>
              <a:uLnTx/>
              <a:uFillTx/>
            </a:endParaRPr>
          </a:p>
        </p:txBody>
      </p:sp>
      <p:sp>
        <p:nvSpPr>
          <p:cNvPr id="15" name="Text Placeholder 3">
            <a:extLst>
              <a:ext uri="{FF2B5EF4-FFF2-40B4-BE49-F238E27FC236}">
                <a16:creationId xmlns:a16="http://schemas.microsoft.com/office/drawing/2014/main" id="{997FEDAD-0DA0-4ADB-AA3B-4E357BE83336}"/>
              </a:ext>
            </a:extLst>
          </p:cNvPr>
          <p:cNvSpPr txBox="1">
            <a:spLocks/>
          </p:cNvSpPr>
          <p:nvPr/>
        </p:nvSpPr>
        <p:spPr>
          <a:xfrm>
            <a:off x="7311591"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Electronics</a:t>
            </a:r>
            <a:endParaRPr kumimoji="0" lang="en-US" sz="1400" b="1" i="0" u="none" strike="noStrike" kern="1200" cap="none" spc="0" normalizeH="0" baseline="0" noProof="0" dirty="0">
              <a:ln>
                <a:noFill/>
              </a:ln>
              <a:solidFill>
                <a:schemeClr val="tx1"/>
              </a:solidFill>
              <a:effectLst/>
              <a:uLnTx/>
              <a:uFillTx/>
            </a:endParaRPr>
          </a:p>
        </p:txBody>
      </p:sp>
      <p:sp>
        <p:nvSpPr>
          <p:cNvPr id="16" name="Text Placeholder 3">
            <a:extLst>
              <a:ext uri="{FF2B5EF4-FFF2-40B4-BE49-F238E27FC236}">
                <a16:creationId xmlns:a16="http://schemas.microsoft.com/office/drawing/2014/main" id="{506332AB-CBB5-4946-B640-8A13814DD2C7}"/>
              </a:ext>
            </a:extLst>
          </p:cNvPr>
          <p:cNvSpPr txBox="1">
            <a:spLocks/>
          </p:cNvSpPr>
          <p:nvPr/>
        </p:nvSpPr>
        <p:spPr>
          <a:xfrm>
            <a:off x="9494138"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Life Sciences</a:t>
            </a:r>
            <a:endParaRPr kumimoji="0" lang="en-US" sz="1400" b="1" i="0" u="none" strike="noStrike" kern="1200" cap="none" spc="0" normalizeH="0" baseline="0" noProof="0" dirty="0">
              <a:ln>
                <a:noFill/>
              </a:ln>
              <a:solidFill>
                <a:schemeClr val="tx1"/>
              </a:solidFill>
              <a:effectLst/>
              <a:uLnTx/>
              <a:uFillTx/>
            </a:endParaRPr>
          </a:p>
        </p:txBody>
      </p:sp>
      <p:pic>
        <p:nvPicPr>
          <p:cNvPr id="17" name="Picture 16">
            <a:extLst>
              <a:ext uri="{FF2B5EF4-FFF2-40B4-BE49-F238E27FC236}">
                <a16:creationId xmlns:a16="http://schemas.microsoft.com/office/drawing/2014/main" id="{A0471DB1-E853-4B51-B565-A8BC0CC8F9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38959" y="2467424"/>
            <a:ext cx="411482" cy="357564"/>
          </a:xfrm>
          <a:prstGeom prst="rect">
            <a:avLst/>
          </a:prstGeom>
        </p:spPr>
      </p:pic>
      <p:pic>
        <p:nvPicPr>
          <p:cNvPr id="18" name="Picture 17">
            <a:extLst>
              <a:ext uri="{FF2B5EF4-FFF2-40B4-BE49-F238E27FC236}">
                <a16:creationId xmlns:a16="http://schemas.microsoft.com/office/drawing/2014/main" id="{F3F1CF87-C0BF-483E-A56E-914889F881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61590" y="2460546"/>
            <a:ext cx="411482" cy="357564"/>
          </a:xfrm>
          <a:prstGeom prst="rect">
            <a:avLst/>
          </a:prstGeom>
        </p:spPr>
      </p:pic>
      <p:pic>
        <p:nvPicPr>
          <p:cNvPr id="19" name="Picture 18">
            <a:extLst>
              <a:ext uri="{FF2B5EF4-FFF2-40B4-BE49-F238E27FC236}">
                <a16:creationId xmlns:a16="http://schemas.microsoft.com/office/drawing/2014/main" id="{567411E5-051F-450A-8CD3-BE8395273E8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12191" y="2467424"/>
            <a:ext cx="411482" cy="357564"/>
          </a:xfrm>
          <a:prstGeom prst="rect">
            <a:avLst/>
          </a:prstGeom>
        </p:spPr>
      </p:pic>
      <p:sp>
        <p:nvSpPr>
          <p:cNvPr id="20" name="Text Placeholder 3">
            <a:extLst>
              <a:ext uri="{FF2B5EF4-FFF2-40B4-BE49-F238E27FC236}">
                <a16:creationId xmlns:a16="http://schemas.microsoft.com/office/drawing/2014/main" id="{8FDAF2A5-FCF4-4E49-81E2-A1250B0F15FF}"/>
              </a:ext>
            </a:extLst>
          </p:cNvPr>
          <p:cNvSpPr txBox="1">
            <a:spLocks/>
          </p:cNvSpPr>
          <p:nvPr/>
        </p:nvSpPr>
        <p:spPr>
          <a:xfrm>
            <a:off x="6782803"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 Development</a:t>
            </a:r>
          </a:p>
        </p:txBody>
      </p:sp>
      <p:sp>
        <p:nvSpPr>
          <p:cNvPr id="21" name="Text Placeholder 3">
            <a:extLst>
              <a:ext uri="{FF2B5EF4-FFF2-40B4-BE49-F238E27FC236}">
                <a16:creationId xmlns:a16="http://schemas.microsoft.com/office/drawing/2014/main" id="{9D78B75C-DC83-4C2F-A7A5-30746E147313}"/>
              </a:ext>
            </a:extLst>
          </p:cNvPr>
          <p:cNvSpPr txBox="1">
            <a:spLocks/>
          </p:cNvSpPr>
          <p:nvPr/>
        </p:nvSpPr>
        <p:spPr>
          <a:xfrm>
            <a:off x="8505434" y="2818110"/>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Marketing</a:t>
            </a:r>
          </a:p>
        </p:txBody>
      </p:sp>
      <p:sp>
        <p:nvSpPr>
          <p:cNvPr id="22" name="Text Placeholder 3">
            <a:extLst>
              <a:ext uri="{FF2B5EF4-FFF2-40B4-BE49-F238E27FC236}">
                <a16:creationId xmlns:a16="http://schemas.microsoft.com/office/drawing/2014/main" id="{72A138A6-1483-448A-B0EB-7533B337DA0D}"/>
              </a:ext>
            </a:extLst>
          </p:cNvPr>
          <p:cNvSpPr txBox="1">
            <a:spLocks/>
          </p:cNvSpPr>
          <p:nvPr/>
        </p:nvSpPr>
        <p:spPr>
          <a:xfrm>
            <a:off x="10356035"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Sales &amp; Support</a:t>
            </a:r>
          </a:p>
        </p:txBody>
      </p:sp>
      <p:cxnSp>
        <p:nvCxnSpPr>
          <p:cNvPr id="23" name="Straight Connector 22">
            <a:extLst>
              <a:ext uri="{FF2B5EF4-FFF2-40B4-BE49-F238E27FC236}">
                <a16:creationId xmlns:a16="http://schemas.microsoft.com/office/drawing/2014/main" id="{79CEAF3D-27E4-4669-A2B4-8EA3EB247490}"/>
              </a:ext>
            </a:extLst>
          </p:cNvPr>
          <p:cNvCxnSpPr>
            <a:cxnSpLocks/>
          </p:cNvCxnSpPr>
          <p:nvPr/>
        </p:nvCxnSpPr>
        <p:spPr>
          <a:xfrm>
            <a:off x="10785154" y="2052586"/>
            <a:ext cx="348008" cy="407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0F8CEA-8D41-4DB0-B8BE-D0CC6619CB25}"/>
              </a:ext>
            </a:extLst>
          </p:cNvPr>
          <p:cNvCxnSpPr>
            <a:cxnSpLocks/>
          </p:cNvCxnSpPr>
          <p:nvPr/>
        </p:nvCxnSpPr>
        <p:spPr>
          <a:xfrm flipH="1">
            <a:off x="9573072" y="2052586"/>
            <a:ext cx="542063" cy="377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46E37B-DB01-4A93-BE1C-E35E8842CE99}"/>
              </a:ext>
            </a:extLst>
          </p:cNvPr>
          <p:cNvCxnSpPr>
            <a:cxnSpLocks/>
          </p:cNvCxnSpPr>
          <p:nvPr/>
        </p:nvCxnSpPr>
        <p:spPr>
          <a:xfrm flipH="1">
            <a:off x="7850441" y="2003896"/>
            <a:ext cx="1853212" cy="4635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F205CB4-B429-4062-80EE-F8919F8AD2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494138" y="3605530"/>
            <a:ext cx="411482" cy="357564"/>
          </a:xfrm>
          <a:prstGeom prst="rect">
            <a:avLst/>
          </a:prstGeom>
        </p:spPr>
      </p:pic>
      <p:pic>
        <p:nvPicPr>
          <p:cNvPr id="27" name="Picture 26">
            <a:extLst>
              <a:ext uri="{FF2B5EF4-FFF2-40B4-BE49-F238E27FC236}">
                <a16:creationId xmlns:a16="http://schemas.microsoft.com/office/drawing/2014/main" id="{EAB479B6-B80F-41FF-AC1D-B8514A137E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18884" y="3598651"/>
            <a:ext cx="411482" cy="357564"/>
          </a:xfrm>
          <a:prstGeom prst="rect">
            <a:avLst/>
          </a:prstGeom>
        </p:spPr>
      </p:pic>
      <p:pic>
        <p:nvPicPr>
          <p:cNvPr id="28" name="Picture 27">
            <a:extLst>
              <a:ext uri="{FF2B5EF4-FFF2-40B4-BE49-F238E27FC236}">
                <a16:creationId xmlns:a16="http://schemas.microsoft.com/office/drawing/2014/main" id="{6854465C-6827-45FA-A2AF-1339F9C8226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280781" y="3605530"/>
            <a:ext cx="411482" cy="357564"/>
          </a:xfrm>
          <a:prstGeom prst="rect">
            <a:avLst/>
          </a:prstGeom>
        </p:spPr>
      </p:pic>
      <p:sp>
        <p:nvSpPr>
          <p:cNvPr id="29" name="Text Placeholder 3">
            <a:extLst>
              <a:ext uri="{FF2B5EF4-FFF2-40B4-BE49-F238E27FC236}">
                <a16:creationId xmlns:a16="http://schemas.microsoft.com/office/drawing/2014/main" id="{5D265234-5C30-4023-985D-A3BCFA436E0E}"/>
              </a:ext>
            </a:extLst>
          </p:cNvPr>
          <p:cNvSpPr txBox="1">
            <a:spLocks/>
          </p:cNvSpPr>
          <p:nvPr/>
        </p:nvSpPr>
        <p:spPr>
          <a:xfrm>
            <a:off x="8837982"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US</a:t>
            </a:r>
          </a:p>
        </p:txBody>
      </p:sp>
      <p:sp>
        <p:nvSpPr>
          <p:cNvPr id="30" name="Text Placeholder 3">
            <a:extLst>
              <a:ext uri="{FF2B5EF4-FFF2-40B4-BE49-F238E27FC236}">
                <a16:creationId xmlns:a16="http://schemas.microsoft.com/office/drawing/2014/main" id="{DD87001B-72DB-4392-9509-AB6F5A9A250D}"/>
              </a:ext>
            </a:extLst>
          </p:cNvPr>
          <p:cNvSpPr txBox="1">
            <a:spLocks/>
          </p:cNvSpPr>
          <p:nvPr/>
        </p:nvSpPr>
        <p:spPr>
          <a:xfrm>
            <a:off x="9762728" y="395621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Europe</a:t>
            </a:r>
          </a:p>
        </p:txBody>
      </p:sp>
      <p:sp>
        <p:nvSpPr>
          <p:cNvPr id="31" name="Text Placeholder 3">
            <a:extLst>
              <a:ext uri="{FF2B5EF4-FFF2-40B4-BE49-F238E27FC236}">
                <a16:creationId xmlns:a16="http://schemas.microsoft.com/office/drawing/2014/main" id="{FE9A79E0-A4C2-486F-91F1-E6CF6F1E4481}"/>
              </a:ext>
            </a:extLst>
          </p:cNvPr>
          <p:cNvSpPr txBox="1">
            <a:spLocks/>
          </p:cNvSpPr>
          <p:nvPr/>
        </p:nvSpPr>
        <p:spPr>
          <a:xfrm>
            <a:off x="10624625"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Asia</a:t>
            </a:r>
          </a:p>
        </p:txBody>
      </p:sp>
      <p:cxnSp>
        <p:nvCxnSpPr>
          <p:cNvPr id="32" name="Straight Connector 31">
            <a:extLst>
              <a:ext uri="{FF2B5EF4-FFF2-40B4-BE49-F238E27FC236}">
                <a16:creationId xmlns:a16="http://schemas.microsoft.com/office/drawing/2014/main" id="{8E6810DC-C5AB-440A-8AFB-D05F0939E6F6}"/>
              </a:ext>
            </a:extLst>
          </p:cNvPr>
          <p:cNvCxnSpPr>
            <a:cxnSpLocks/>
            <a:endCxn id="28" idx="0"/>
          </p:cNvCxnSpPr>
          <p:nvPr/>
        </p:nvCxnSpPr>
        <p:spPr>
          <a:xfrm>
            <a:off x="11398649" y="3143126"/>
            <a:ext cx="87873" cy="4624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B17F01-9BFB-4E73-93D9-C0B11A91F49E}"/>
              </a:ext>
            </a:extLst>
          </p:cNvPr>
          <p:cNvCxnSpPr>
            <a:cxnSpLocks/>
          </p:cNvCxnSpPr>
          <p:nvPr/>
        </p:nvCxnSpPr>
        <p:spPr>
          <a:xfrm flipH="1">
            <a:off x="10785154" y="3135122"/>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4EF8CE-FDCD-425A-A48C-B267AFC0B0BF}"/>
              </a:ext>
            </a:extLst>
          </p:cNvPr>
          <p:cNvCxnSpPr>
            <a:cxnSpLocks/>
          </p:cNvCxnSpPr>
          <p:nvPr/>
        </p:nvCxnSpPr>
        <p:spPr>
          <a:xfrm flipH="1">
            <a:off x="9905621" y="3143126"/>
            <a:ext cx="748999" cy="43731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01B9927A-1357-465B-AD33-092330449D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031103" y="4794833"/>
            <a:ext cx="411482" cy="357564"/>
          </a:xfrm>
          <a:prstGeom prst="rect">
            <a:avLst/>
          </a:prstGeom>
        </p:spPr>
      </p:pic>
      <p:pic>
        <p:nvPicPr>
          <p:cNvPr id="50" name="Picture 49">
            <a:extLst>
              <a:ext uri="{FF2B5EF4-FFF2-40B4-BE49-F238E27FC236}">
                <a16:creationId xmlns:a16="http://schemas.microsoft.com/office/drawing/2014/main" id="{CBEF17A2-0050-4C96-9D48-E01BFBC199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55849" y="4787954"/>
            <a:ext cx="411482" cy="357564"/>
          </a:xfrm>
          <a:prstGeom prst="rect">
            <a:avLst/>
          </a:prstGeom>
        </p:spPr>
      </p:pic>
      <p:pic>
        <p:nvPicPr>
          <p:cNvPr id="51" name="Picture 50">
            <a:extLst>
              <a:ext uri="{FF2B5EF4-FFF2-40B4-BE49-F238E27FC236}">
                <a16:creationId xmlns:a16="http://schemas.microsoft.com/office/drawing/2014/main" id="{EFF0C01D-0451-4915-96CF-7D3DF9273C7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17746" y="4794833"/>
            <a:ext cx="411482" cy="357564"/>
          </a:xfrm>
          <a:prstGeom prst="rect">
            <a:avLst/>
          </a:prstGeom>
        </p:spPr>
      </p:pic>
      <p:sp>
        <p:nvSpPr>
          <p:cNvPr id="52" name="Text Placeholder 3">
            <a:extLst>
              <a:ext uri="{FF2B5EF4-FFF2-40B4-BE49-F238E27FC236}">
                <a16:creationId xmlns:a16="http://schemas.microsoft.com/office/drawing/2014/main" id="{74149273-5510-4357-9176-ADF144100AE0}"/>
              </a:ext>
            </a:extLst>
          </p:cNvPr>
          <p:cNvSpPr txBox="1">
            <a:spLocks/>
          </p:cNvSpPr>
          <p:nvPr/>
        </p:nvSpPr>
        <p:spPr>
          <a:xfrm>
            <a:off x="7374947"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Production</a:t>
            </a:r>
          </a:p>
        </p:txBody>
      </p:sp>
      <p:sp>
        <p:nvSpPr>
          <p:cNvPr id="53" name="Text Placeholder 3">
            <a:extLst>
              <a:ext uri="{FF2B5EF4-FFF2-40B4-BE49-F238E27FC236}">
                <a16:creationId xmlns:a16="http://schemas.microsoft.com/office/drawing/2014/main" id="{A5243913-5A2F-4DCB-A79A-E2988F8146E5}"/>
              </a:ext>
            </a:extLst>
          </p:cNvPr>
          <p:cNvSpPr txBox="1">
            <a:spLocks/>
          </p:cNvSpPr>
          <p:nvPr/>
        </p:nvSpPr>
        <p:spPr>
          <a:xfrm>
            <a:off x="8299693" y="514551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Pre-Prod</a:t>
            </a:r>
          </a:p>
        </p:txBody>
      </p:sp>
      <p:sp>
        <p:nvSpPr>
          <p:cNvPr id="54" name="Text Placeholder 3">
            <a:extLst>
              <a:ext uri="{FF2B5EF4-FFF2-40B4-BE49-F238E27FC236}">
                <a16:creationId xmlns:a16="http://schemas.microsoft.com/office/drawing/2014/main" id="{656EA662-D2A6-4F19-9D8B-8F828DF003BA}"/>
              </a:ext>
            </a:extLst>
          </p:cNvPr>
          <p:cNvSpPr txBox="1">
            <a:spLocks/>
          </p:cNvSpPr>
          <p:nvPr/>
        </p:nvSpPr>
        <p:spPr>
          <a:xfrm>
            <a:off x="9161590"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DevTest</a:t>
            </a:r>
          </a:p>
        </p:txBody>
      </p:sp>
      <p:cxnSp>
        <p:nvCxnSpPr>
          <p:cNvPr id="55" name="Straight Connector 54">
            <a:extLst>
              <a:ext uri="{FF2B5EF4-FFF2-40B4-BE49-F238E27FC236}">
                <a16:creationId xmlns:a16="http://schemas.microsoft.com/office/drawing/2014/main" id="{59A80769-F49F-4B2A-9642-C0664FA982A1}"/>
              </a:ext>
            </a:extLst>
          </p:cNvPr>
          <p:cNvCxnSpPr>
            <a:cxnSpLocks/>
            <a:endCxn id="51" idx="0"/>
          </p:cNvCxnSpPr>
          <p:nvPr/>
        </p:nvCxnSpPr>
        <p:spPr>
          <a:xfrm>
            <a:off x="9817746" y="4330724"/>
            <a:ext cx="205741" cy="4641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EA58D4-1D89-4F1E-8FBB-594E16A457EA}"/>
              </a:ext>
            </a:extLst>
          </p:cNvPr>
          <p:cNvCxnSpPr>
            <a:cxnSpLocks/>
          </p:cNvCxnSpPr>
          <p:nvPr/>
        </p:nvCxnSpPr>
        <p:spPr>
          <a:xfrm flipH="1">
            <a:off x="9322119" y="4324425"/>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EC5C24-34E2-41D0-8B3B-89D928754090}"/>
              </a:ext>
            </a:extLst>
          </p:cNvPr>
          <p:cNvCxnSpPr>
            <a:cxnSpLocks/>
          </p:cNvCxnSpPr>
          <p:nvPr/>
        </p:nvCxnSpPr>
        <p:spPr>
          <a:xfrm flipH="1">
            <a:off x="8442587" y="4319553"/>
            <a:ext cx="896802" cy="45019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2" descr="Image result for azure subscription icon">
            <a:extLst>
              <a:ext uri="{FF2B5EF4-FFF2-40B4-BE49-F238E27FC236}">
                <a16:creationId xmlns:a16="http://schemas.microsoft.com/office/drawing/2014/main" id="{3746BC64-3F52-481F-9264-F1934B32945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6794979" y="5704155"/>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azure subscription icon">
            <a:extLst>
              <a:ext uri="{FF2B5EF4-FFF2-40B4-BE49-F238E27FC236}">
                <a16:creationId xmlns:a16="http://schemas.microsoft.com/office/drawing/2014/main" id="{C4ECDDD0-3D0A-4C23-8E66-2D0932843D5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8070733" y="5692298"/>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age result for azure subscription icon">
            <a:extLst>
              <a:ext uri="{FF2B5EF4-FFF2-40B4-BE49-F238E27FC236}">
                <a16:creationId xmlns:a16="http://schemas.microsoft.com/office/drawing/2014/main" id="{EB29D462-2FC8-47F5-85F3-BE8B61BD39A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9454468" y="5692297"/>
            <a:ext cx="205509" cy="323211"/>
          </a:xfrm>
          <a:prstGeom prst="rect">
            <a:avLst/>
          </a:prstGeom>
          <a:noFill/>
          <a:extLst>
            <a:ext uri="{909E8E84-426E-40DD-AFC4-6F175D3DCCD1}">
              <a14:hiddenFill xmlns:a14="http://schemas.microsoft.com/office/drawing/2010/main">
                <a:solidFill>
                  <a:srgbClr val="FFFFFF"/>
                </a:solidFill>
              </a14:hiddenFill>
            </a:ext>
          </a:extLst>
        </p:spPr>
      </p:pic>
      <p:sp>
        <p:nvSpPr>
          <p:cNvPr id="63" name="Text Placeholder 3">
            <a:extLst>
              <a:ext uri="{FF2B5EF4-FFF2-40B4-BE49-F238E27FC236}">
                <a16:creationId xmlns:a16="http://schemas.microsoft.com/office/drawing/2014/main" id="{D15704C1-9B11-4F39-8150-FDBEBE235A11}"/>
              </a:ext>
            </a:extLst>
          </p:cNvPr>
          <p:cNvSpPr txBox="1">
            <a:spLocks/>
          </p:cNvSpPr>
          <p:nvPr/>
        </p:nvSpPr>
        <p:spPr>
          <a:xfrm>
            <a:off x="6370512" y="6120188"/>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App1</a:t>
            </a:r>
          </a:p>
        </p:txBody>
      </p:sp>
      <p:sp>
        <p:nvSpPr>
          <p:cNvPr id="64" name="Text Placeholder 3">
            <a:extLst>
              <a:ext uri="{FF2B5EF4-FFF2-40B4-BE49-F238E27FC236}">
                <a16:creationId xmlns:a16="http://schemas.microsoft.com/office/drawing/2014/main" id="{CAC64C1A-8EF6-4F84-8C24-455B494517D3}"/>
              </a:ext>
            </a:extLst>
          </p:cNvPr>
          <p:cNvSpPr txBox="1">
            <a:spLocks/>
          </p:cNvSpPr>
          <p:nvPr/>
        </p:nvSpPr>
        <p:spPr>
          <a:xfrm>
            <a:off x="7691161" y="6145260"/>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App2</a:t>
            </a:r>
          </a:p>
        </p:txBody>
      </p:sp>
      <p:sp>
        <p:nvSpPr>
          <p:cNvPr id="65" name="Text Placeholder 3">
            <a:extLst>
              <a:ext uri="{FF2B5EF4-FFF2-40B4-BE49-F238E27FC236}">
                <a16:creationId xmlns:a16="http://schemas.microsoft.com/office/drawing/2014/main" id="{8F288563-98CB-449A-BA89-DD3021AB103D}"/>
              </a:ext>
            </a:extLst>
          </p:cNvPr>
          <p:cNvSpPr txBox="1">
            <a:spLocks/>
          </p:cNvSpPr>
          <p:nvPr/>
        </p:nvSpPr>
        <p:spPr>
          <a:xfrm>
            <a:off x="9074896" y="6161555"/>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Shared Services</a:t>
            </a:r>
          </a:p>
        </p:txBody>
      </p:sp>
      <p:cxnSp>
        <p:nvCxnSpPr>
          <p:cNvPr id="66" name="Straight Connector 65">
            <a:extLst>
              <a:ext uri="{FF2B5EF4-FFF2-40B4-BE49-F238E27FC236}">
                <a16:creationId xmlns:a16="http://schemas.microsoft.com/office/drawing/2014/main" id="{3DE14A26-F8A0-4E62-A626-41A3D15895BA}"/>
              </a:ext>
            </a:extLst>
          </p:cNvPr>
          <p:cNvCxnSpPr>
            <a:cxnSpLocks/>
          </p:cNvCxnSpPr>
          <p:nvPr/>
        </p:nvCxnSpPr>
        <p:spPr>
          <a:xfrm>
            <a:off x="8464773" y="5498004"/>
            <a:ext cx="902558" cy="1823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ACC23D0-6B3C-4D1A-BF52-C5D4CA341419}"/>
              </a:ext>
            </a:extLst>
          </p:cNvPr>
          <p:cNvCxnSpPr>
            <a:cxnSpLocks/>
          </p:cNvCxnSpPr>
          <p:nvPr/>
        </p:nvCxnSpPr>
        <p:spPr>
          <a:xfrm flipH="1">
            <a:off x="8197026" y="5491705"/>
            <a:ext cx="39820" cy="135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F93569-D90D-4B47-A048-D355C67BC632}"/>
              </a:ext>
            </a:extLst>
          </p:cNvPr>
          <p:cNvCxnSpPr>
            <a:cxnSpLocks/>
          </p:cNvCxnSpPr>
          <p:nvPr/>
        </p:nvCxnSpPr>
        <p:spPr>
          <a:xfrm flipH="1">
            <a:off x="7145122" y="5486833"/>
            <a:ext cx="841294" cy="2173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Cost management options</a:t>
            </a:r>
            <a:endParaRPr lang="en-US" sz="4400" dirty="0">
              <a:solidFill>
                <a:schemeClr val="tx1"/>
              </a:solidFill>
              <a:latin typeface="Segoe UI" panose="020B0502040204020203" pitchFamily="34" charset="0"/>
            </a:endParaRPr>
          </a:p>
        </p:txBody>
      </p:sp>
      <p:pic>
        <p:nvPicPr>
          <p:cNvPr id="6" name="Picture 5" descr="The Actual Cost Over Time stacked bar graph displays bar graphs of cost by service, resource type, sub type, operations, and date time. " title="Actual Cost Over Time stacked bar graph">
            <a:extLst>
              <a:ext uri="{FF2B5EF4-FFF2-40B4-BE49-F238E27FC236}">
                <a16:creationId xmlns:a16="http://schemas.microsoft.com/office/drawing/2014/main" id="{CECC88FB-07A7-4CBF-A157-CE703C34CE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0046" y="1755870"/>
            <a:ext cx="3873982" cy="2796505"/>
          </a:xfrm>
          <a:prstGeom prst="rect">
            <a:avLst/>
          </a:prstGeom>
        </p:spPr>
      </p:pic>
      <p:pic>
        <p:nvPicPr>
          <p:cNvPr id="5"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6458C59D-FFE0-4997-B13E-FBCC9EB4E3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63" y="1755871"/>
            <a:ext cx="3691775" cy="27965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95F85AA-F65D-4DCB-97A0-4CA5012CF83F}"/>
              </a:ext>
            </a:extLst>
          </p:cNvPr>
          <p:cNvSpPr/>
          <p:nvPr/>
        </p:nvSpPr>
        <p:spPr>
          <a:xfrm>
            <a:off x="0" y="4703656"/>
            <a:ext cx="4351347" cy="1461939"/>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Azure Cost Management </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Azure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management groups</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Focus of future investment</a:t>
            </a:r>
          </a:p>
        </p:txBody>
      </p:sp>
      <p:sp>
        <p:nvSpPr>
          <p:cNvPr id="10" name="Rectangle 9">
            <a:extLst>
              <a:ext uri="{FF2B5EF4-FFF2-40B4-BE49-F238E27FC236}">
                <a16:creationId xmlns:a16="http://schemas.microsoft.com/office/drawing/2014/main" id="{E105DA1B-6261-47A5-B211-30936E5EA964}"/>
              </a:ext>
            </a:extLst>
          </p:cNvPr>
          <p:cNvSpPr/>
          <p:nvPr/>
        </p:nvSpPr>
        <p:spPr>
          <a:xfrm>
            <a:off x="4073661" y="4703656"/>
            <a:ext cx="4351347" cy="1738938"/>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Cloudyn</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Dedicated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Uses own hierarchy</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Closed to new registrations</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(except CSP partners)</a:t>
            </a:r>
          </a:p>
        </p:txBody>
      </p:sp>
      <p:sp>
        <p:nvSpPr>
          <p:cNvPr id="11" name="Rectangle 10">
            <a:extLst>
              <a:ext uri="{FF2B5EF4-FFF2-40B4-BE49-F238E27FC236}">
                <a16:creationId xmlns:a16="http://schemas.microsoft.com/office/drawing/2014/main" id="{F6180EC1-4A29-4FE6-973D-12596E71D0FC}"/>
              </a:ext>
            </a:extLst>
          </p:cNvPr>
          <p:cNvSpPr/>
          <p:nvPr/>
        </p:nvSpPr>
        <p:spPr>
          <a:xfrm>
            <a:off x="8224925" y="4703655"/>
            <a:ext cx="4351347" cy="1384995"/>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Enterprise Agreement</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EA Portal / Power BI</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EA hierarchy</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EA </a:t>
            </a:r>
            <a:r>
              <a:rPr lang="en-US" dirty="0">
                <a:latin typeface="Segoe UI Semilight" panose="020B0402040204020203" pitchFamily="34" charset="0"/>
                <a:cs typeface="Segoe UI Semilight" panose="020B0402040204020203" pitchFamily="34" charset="0"/>
                <a:sym typeface="Wingdings" panose="05000000000000000000" pitchFamily="2" charset="2"/>
              </a:rPr>
              <a:t> Dept  Acct  Sub</a:t>
            </a:r>
            <a:endParaRPr lang="en-US" dirty="0">
              <a:latin typeface="Segoe UI Semilight" panose="020B0402040204020203" pitchFamily="34" charset="0"/>
              <a:cs typeface="Segoe UI Semilight" panose="020B0402040204020203" pitchFamily="34" charset="0"/>
            </a:endParaRPr>
          </a:p>
        </p:txBody>
      </p:sp>
      <p:pic>
        <p:nvPicPr>
          <p:cNvPr id="1026" name="Picture 2" descr="A screenshot showing spend on an Enterprise Agreement, reporting using Power BI">
            <a:hlinkClick r:id="rId5"/>
            <a:extLst>
              <a:ext uri="{FF2B5EF4-FFF2-40B4-BE49-F238E27FC236}">
                <a16:creationId xmlns:a16="http://schemas.microsoft.com/office/drawing/2014/main" id="{55DA6BE9-906E-421E-8C0B-96BA38B7C5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0844" y="2154345"/>
            <a:ext cx="3317012" cy="194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37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465041" cy="5379934"/>
          </a:xfrm>
        </p:spPr>
        <p:txBody>
          <a:bodyPr/>
          <a:lstStyle/>
          <a:p>
            <a:pPr marL="0" indent="0">
              <a:buNone/>
            </a:pPr>
            <a:r>
              <a:rPr lang="en-US" sz="3600" dirty="0"/>
              <a:t>Cost analysis</a:t>
            </a:r>
          </a:p>
          <a:p>
            <a:r>
              <a:rPr lang="en-US" sz="2800" dirty="0"/>
              <a:t>Filter and/or segment by resource type, location, tags, etc</a:t>
            </a:r>
          </a:p>
          <a:p>
            <a:r>
              <a:rPr lang="en-US" sz="2800" dirty="0"/>
              <a:t>Aggregated to management group, subscription or resource group scope</a:t>
            </a:r>
          </a:p>
          <a:p>
            <a:r>
              <a:rPr lang="en-US" sz="2800" dirty="0"/>
              <a:t>Define budgets and alert thresholds</a:t>
            </a:r>
          </a:p>
          <a:p>
            <a:r>
              <a:rPr lang="en-US" sz="2800" dirty="0"/>
              <a:t>CSV download for offline analysis</a:t>
            </a:r>
          </a:p>
          <a:p>
            <a:r>
              <a:rPr lang="en-US" sz="2800" dirty="0"/>
              <a:t>EA subscriptions must enable 'AO view charges' in EA portal</a:t>
            </a:r>
          </a:p>
        </p:txBody>
      </p:sp>
      <p:sp>
        <p:nvSpPr>
          <p:cNvPr id="2" name="Title 1"/>
          <p:cNvSpPr>
            <a:spLocks noGrp="1"/>
          </p:cNvSpPr>
          <p:nvPr>
            <p:ph type="title"/>
          </p:nvPr>
        </p:nvSpPr>
        <p:spPr/>
        <p:txBody>
          <a:bodyPr/>
          <a:lstStyle/>
          <a:p>
            <a:r>
              <a:rPr lang="en-US" dirty="0"/>
              <a:t>Azure Cost Management</a:t>
            </a:r>
          </a:p>
        </p:txBody>
      </p:sp>
      <p:pic>
        <p:nvPicPr>
          <p:cNvPr id="11" name="Picture 6" descr="Daily view&#10;&#10;A screenshot of cost analysis showing a daily view of costs for each day.">
            <a:extLst>
              <a:ext uri="{FF2B5EF4-FFF2-40B4-BE49-F238E27FC236}">
                <a16:creationId xmlns:a16="http://schemas.microsoft.com/office/drawing/2014/main" id="{38300156-34AE-4C72-B502-DAE5EF445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19E77FE3-A924-40C3-BECE-112ED8639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7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2464"/>
          </a:xfrm>
        </p:spPr>
        <p:txBody>
          <a:bodyPr/>
          <a:lstStyle/>
          <a:p>
            <a:pPr marL="0" indent="0">
              <a:buNone/>
            </a:pPr>
            <a:r>
              <a:rPr lang="en-US" sz="2800" dirty="0"/>
              <a:t>Use Azure Policy to enforce tagging of resource groups and resources</a:t>
            </a:r>
          </a:p>
        </p:txBody>
      </p:sp>
      <p:sp>
        <p:nvSpPr>
          <p:cNvPr id="2" name="Title 1"/>
          <p:cNvSpPr>
            <a:spLocks noGrp="1"/>
          </p:cNvSpPr>
          <p:nvPr>
            <p:ph type="title"/>
          </p:nvPr>
        </p:nvSpPr>
        <p:spPr/>
        <p:txBody>
          <a:bodyPr/>
          <a:lstStyle/>
          <a:p>
            <a:r>
              <a:rPr lang="en-US" dirty="0"/>
              <a:t>Tracking usage</a:t>
            </a:r>
          </a:p>
        </p:txBody>
      </p:sp>
      <p:pic>
        <p:nvPicPr>
          <p:cNvPr id="8" name="Picture 7" descr="A screenshot showing an Azure Policy policy rule definition. This rule checks that a resource group contains a tag with a given name.">
            <a:extLst>
              <a:ext uri="{FF2B5EF4-FFF2-40B4-BE49-F238E27FC236}">
                <a16:creationId xmlns:a16="http://schemas.microsoft.com/office/drawing/2014/main" id="{095D1CDC-F2CD-4886-99A4-3FEEE57F573B}"/>
              </a:ext>
            </a:extLst>
          </p:cNvPr>
          <p:cNvPicPr>
            <a:picLocks noChangeAspect="1"/>
          </p:cNvPicPr>
          <p:nvPr/>
        </p:nvPicPr>
        <p:blipFill rotWithShape="1">
          <a:blip r:embed="rId3">
            <a:extLst>
              <a:ext uri="{28A0092B-C50C-407E-A947-70E740481C1C}">
                <a14:useLocalDpi xmlns:a14="http://schemas.microsoft.com/office/drawing/2010/main" val="0"/>
              </a:ext>
            </a:extLst>
          </a:blip>
          <a:srcRect l="11377" t="58533" r="3478" b="2142"/>
          <a:stretch/>
        </p:blipFill>
        <p:spPr>
          <a:xfrm>
            <a:off x="415533" y="2075533"/>
            <a:ext cx="3492000" cy="1908000"/>
          </a:xfrm>
          <a:prstGeom prst="rect">
            <a:avLst/>
          </a:prstGeom>
        </p:spPr>
      </p:pic>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4200443"/>
            <a:ext cx="3638294"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Require specified tag on resource groups</a:t>
            </a:r>
          </a:p>
          <a:p>
            <a:r>
              <a:rPr lang="en-US" sz="2800" dirty="0"/>
              <a:t>Built-in policy</a:t>
            </a:r>
          </a:p>
          <a:p>
            <a:r>
              <a:rPr lang="en-US" sz="2800" dirty="0"/>
              <a:t>"mode": "all"</a:t>
            </a:r>
          </a:p>
        </p:txBody>
      </p:sp>
      <p:pic>
        <p:nvPicPr>
          <p:cNvPr id="11" name="Picture 10" descr="A screenshot showing an Azure Policy policy rule definition. This rule checks that a resource has a given tag; if not the matching tag is appended using a tag value from the parent resource group">
            <a:extLst>
              <a:ext uri="{FF2B5EF4-FFF2-40B4-BE49-F238E27FC236}">
                <a16:creationId xmlns:a16="http://schemas.microsoft.com/office/drawing/2014/main" id="{7046EF32-8E5E-461F-82B1-955323FBAB05}"/>
              </a:ext>
            </a:extLst>
          </p:cNvPr>
          <p:cNvPicPr>
            <a:picLocks noChangeAspect="1"/>
          </p:cNvPicPr>
          <p:nvPr/>
        </p:nvPicPr>
        <p:blipFill rotWithShape="1">
          <a:blip r:embed="rId4">
            <a:extLst>
              <a:ext uri="{28A0092B-C50C-407E-A947-70E740481C1C}">
                <a14:useLocalDpi xmlns:a14="http://schemas.microsoft.com/office/drawing/2010/main" val="0"/>
              </a:ext>
            </a:extLst>
          </a:blip>
          <a:srcRect l="12013" t="61942" r="17862" b="2885"/>
          <a:stretch/>
        </p:blipFill>
        <p:spPr>
          <a:xfrm>
            <a:off x="4134546" y="2075533"/>
            <a:ext cx="3770056" cy="1913589"/>
          </a:xfrm>
          <a:prstGeom prst="rect">
            <a:avLst/>
          </a:prstGeom>
        </p:spPr>
      </p:pic>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3926949"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Append tag and its value from the resource group</a:t>
            </a:r>
          </a:p>
          <a:p>
            <a:r>
              <a:rPr lang="en-US" sz="2800" dirty="0"/>
              <a:t>Built-in policy</a:t>
            </a:r>
          </a:p>
          <a:p>
            <a:r>
              <a:rPr lang="en-US" sz="2800" dirty="0"/>
              <a:t>"mode": "indexed"</a:t>
            </a:r>
          </a:p>
        </p:txBody>
      </p:sp>
      <p:sp>
        <p:nvSpPr>
          <p:cNvPr id="13" name="Content Placeholder 2">
            <a:extLst>
              <a:ext uri="{FF2B5EF4-FFF2-40B4-BE49-F238E27FC236}">
                <a16:creationId xmlns:a16="http://schemas.microsoft.com/office/drawing/2014/main" id="{90D31E8D-24D4-4BE7-91A2-9A909F555E3B}"/>
              </a:ext>
            </a:extLst>
          </p:cNvPr>
          <p:cNvSpPr txBox="1">
            <a:spLocks/>
          </p:cNvSpPr>
          <p:nvPr/>
        </p:nvSpPr>
        <p:spPr>
          <a:xfrm>
            <a:off x="8069182"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Audit resource tag matches RG tag</a:t>
            </a:r>
          </a:p>
          <a:p>
            <a:r>
              <a:rPr lang="en-US" sz="2800" dirty="0"/>
              <a:t>Custom policy</a:t>
            </a:r>
          </a:p>
          <a:p>
            <a:r>
              <a:rPr lang="en-US" sz="2800" dirty="0"/>
              <a:t>"mode": "indexed"</a:t>
            </a:r>
          </a:p>
        </p:txBody>
      </p:sp>
      <p:pic>
        <p:nvPicPr>
          <p:cNvPr id="14" name="Picture 13" descr="A screenshot showing an Azure Policy policy rule definition. This rule checks that the resource tag (name and value) matches the tag on the parent resource group">
            <a:extLst>
              <a:ext uri="{FF2B5EF4-FFF2-40B4-BE49-F238E27FC236}">
                <a16:creationId xmlns:a16="http://schemas.microsoft.com/office/drawing/2014/main" id="{F086AB0D-F1B9-446B-9A4B-822010BCF522}"/>
              </a:ext>
            </a:extLst>
          </p:cNvPr>
          <p:cNvPicPr>
            <a:picLocks noChangeAspect="1"/>
          </p:cNvPicPr>
          <p:nvPr/>
        </p:nvPicPr>
        <p:blipFill>
          <a:blip r:embed="rId5"/>
          <a:stretch>
            <a:fillRect/>
          </a:stretch>
        </p:blipFill>
        <p:spPr>
          <a:xfrm>
            <a:off x="8131615" y="2346507"/>
            <a:ext cx="3726406" cy="1418013"/>
          </a:xfrm>
          <a:prstGeom prst="rect">
            <a:avLst/>
          </a:prstGeom>
        </p:spPr>
      </p:pic>
    </p:spTree>
    <p:extLst>
      <p:ext uri="{BB962C8B-B14F-4D97-AF65-F5344CB8AC3E}">
        <p14:creationId xmlns:p14="http://schemas.microsoft.com/office/powerpoint/2010/main" val="299302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86B50-DB6C-4418-8906-155AE139A265}"/>
              </a:ext>
            </a:extLst>
          </p:cNvPr>
          <p:cNvSpPr>
            <a:spLocks noGrp="1"/>
          </p:cNvSpPr>
          <p:nvPr>
            <p:ph type="body" sz="quarter" idx="10"/>
          </p:nvPr>
        </p:nvSpPr>
        <p:spPr>
          <a:xfrm>
            <a:off x="269239" y="1189177"/>
            <a:ext cx="11653523" cy="1520416"/>
          </a:xfrm>
        </p:spPr>
        <p:txBody>
          <a:bodyPr/>
          <a:lstStyle/>
          <a:p>
            <a:r>
              <a:rPr lang="en-IE" sz="2800" dirty="0"/>
              <a:t>Resource changes: Activity Log and resource graph change history</a:t>
            </a:r>
          </a:p>
          <a:p>
            <a:r>
              <a:rPr lang="en-IE" sz="2800" dirty="0"/>
              <a:t>In-VM changes: Azure automation change tracking solution</a:t>
            </a:r>
          </a:p>
          <a:p>
            <a:endParaRPr lang="en-IE" sz="2800" dirty="0"/>
          </a:p>
        </p:txBody>
      </p:sp>
      <p:sp>
        <p:nvSpPr>
          <p:cNvPr id="3" name="Title 2">
            <a:extLst>
              <a:ext uri="{FF2B5EF4-FFF2-40B4-BE49-F238E27FC236}">
                <a16:creationId xmlns:a16="http://schemas.microsoft.com/office/drawing/2014/main" id="{A10FAD27-E3CE-46DA-88A1-A5E4B10C6450}"/>
              </a:ext>
            </a:extLst>
          </p:cNvPr>
          <p:cNvSpPr>
            <a:spLocks noGrp="1"/>
          </p:cNvSpPr>
          <p:nvPr>
            <p:ph type="title"/>
          </p:nvPr>
        </p:nvSpPr>
        <p:spPr/>
        <p:txBody>
          <a:bodyPr/>
          <a:lstStyle/>
          <a:p>
            <a:r>
              <a:rPr lang="en-IE" dirty="0"/>
              <a:t>Investigating outages</a:t>
            </a:r>
          </a:p>
        </p:txBody>
      </p:sp>
      <p:pic>
        <p:nvPicPr>
          <p:cNvPr id="5" name="Picture 4" descr="An Azure portal screenshot showing the Activity Log. There are a number of filters available, under which is a list of administrative events.">
            <a:extLst>
              <a:ext uri="{FF2B5EF4-FFF2-40B4-BE49-F238E27FC236}">
                <a16:creationId xmlns:a16="http://schemas.microsoft.com/office/drawing/2014/main" id="{33DFFF39-46F8-46FB-8954-BC8906DF1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48" y="2350173"/>
            <a:ext cx="5277107" cy="3195519"/>
          </a:xfrm>
          <a:prstGeom prst="rect">
            <a:avLst/>
          </a:prstGeom>
        </p:spPr>
      </p:pic>
      <p:pic>
        <p:nvPicPr>
          <p:cNvPr id="7" name="Picture 6" descr="An Azure portal screenshot showing the Change History blade. This shows two views of VM properties, side by side, with differences highlighted. The differences show the VM size was changed.">
            <a:extLst>
              <a:ext uri="{FF2B5EF4-FFF2-40B4-BE49-F238E27FC236}">
                <a16:creationId xmlns:a16="http://schemas.microsoft.com/office/drawing/2014/main" id="{099739DE-AB47-44D7-AA40-67A4A54A2FA9}"/>
              </a:ext>
            </a:extLst>
          </p:cNvPr>
          <p:cNvPicPr>
            <a:picLocks noChangeAspect="1"/>
          </p:cNvPicPr>
          <p:nvPr/>
        </p:nvPicPr>
        <p:blipFill rotWithShape="1">
          <a:blip r:embed="rId4">
            <a:extLst>
              <a:ext uri="{28A0092B-C50C-407E-A947-70E740481C1C}">
                <a14:useLocalDpi xmlns:a14="http://schemas.microsoft.com/office/drawing/2010/main" val="0"/>
              </a:ext>
            </a:extLst>
          </a:blip>
          <a:srcRect t="3490" b="5255"/>
          <a:stretch/>
        </p:blipFill>
        <p:spPr>
          <a:xfrm>
            <a:off x="5789954" y="2350172"/>
            <a:ext cx="6132806" cy="3195519"/>
          </a:xfrm>
          <a:prstGeom prst="rect">
            <a:avLst/>
          </a:prstGeom>
        </p:spPr>
      </p:pic>
      <p:sp>
        <p:nvSpPr>
          <p:cNvPr id="8" name="Content Placeholder 2">
            <a:extLst>
              <a:ext uri="{FF2B5EF4-FFF2-40B4-BE49-F238E27FC236}">
                <a16:creationId xmlns:a16="http://schemas.microsoft.com/office/drawing/2014/main" id="{C25BD089-A425-4AAB-AF44-B5F73F1A98B2}"/>
              </a:ext>
            </a:extLst>
          </p:cNvPr>
          <p:cNvSpPr txBox="1">
            <a:spLocks/>
          </p:cNvSpPr>
          <p:nvPr/>
        </p:nvSpPr>
        <p:spPr>
          <a:xfrm>
            <a:off x="427948" y="5632630"/>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Who, when, which resource,</a:t>
            </a:r>
            <a:br>
              <a:rPr lang="en-US" sz="2800" dirty="0"/>
            </a:br>
            <a:r>
              <a:rPr lang="en-US" sz="2800" dirty="0"/>
              <a:t>what operation</a:t>
            </a:r>
          </a:p>
        </p:txBody>
      </p:sp>
      <p:sp>
        <p:nvSpPr>
          <p:cNvPr id="9" name="Content Placeholder 2">
            <a:extLst>
              <a:ext uri="{FF2B5EF4-FFF2-40B4-BE49-F238E27FC236}">
                <a16:creationId xmlns:a16="http://schemas.microsoft.com/office/drawing/2014/main" id="{124DABEC-789A-4267-9C9B-4DA726967371}"/>
              </a:ext>
            </a:extLst>
          </p:cNvPr>
          <p:cNvSpPr txBox="1">
            <a:spLocks/>
          </p:cNvSpPr>
          <p:nvPr/>
        </p:nvSpPr>
        <p:spPr>
          <a:xfrm>
            <a:off x="5789954" y="5644827"/>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Resource properties before/after</a:t>
            </a:r>
            <a:br>
              <a:rPr lang="en-US" sz="2800" dirty="0"/>
            </a:br>
            <a:r>
              <a:rPr lang="en-US" sz="2800" dirty="0"/>
              <a:t>14 days only, in preview</a:t>
            </a:r>
          </a:p>
        </p:txBody>
      </p:sp>
    </p:spTree>
    <p:extLst>
      <p:ext uri="{BB962C8B-B14F-4D97-AF65-F5344CB8AC3E}">
        <p14:creationId xmlns:p14="http://schemas.microsoft.com/office/powerpoint/2010/main" val="1496396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shows the high-level architecture of how in-VM Azure policy works. On the left, is Azure policy. On the right, the VM. In between, and connected to each side with arrows, is the VM Guest Configuration Extension.">
            <a:extLst>
              <a:ext uri="{FF2B5EF4-FFF2-40B4-BE49-F238E27FC236}">
                <a16:creationId xmlns:a16="http://schemas.microsoft.com/office/drawing/2014/main" id="{C83CA2F1-C8A0-4887-8589-A516097A700B}"/>
              </a:ext>
            </a:extLst>
          </p:cNvPr>
          <p:cNvPicPr>
            <a:picLocks noChangeAspect="1"/>
          </p:cNvPicPr>
          <p:nvPr/>
        </p:nvPicPr>
        <p:blipFill>
          <a:blip r:embed="rId3"/>
          <a:stretch>
            <a:fillRect/>
          </a:stretch>
        </p:blipFill>
        <p:spPr>
          <a:xfrm>
            <a:off x="524193" y="4896679"/>
            <a:ext cx="5103862" cy="1671810"/>
          </a:xfrm>
          <a:prstGeom prst="rect">
            <a:avLst/>
          </a:prstGeom>
        </p:spPr>
      </p:pic>
      <p:sp>
        <p:nvSpPr>
          <p:cNvPr id="2" name="Text Placeholder 1">
            <a:extLst>
              <a:ext uri="{FF2B5EF4-FFF2-40B4-BE49-F238E27FC236}">
                <a16:creationId xmlns:a16="http://schemas.microsoft.com/office/drawing/2014/main" id="{38765FD0-2F9F-4020-8C37-D391963E216D}"/>
              </a:ext>
            </a:extLst>
          </p:cNvPr>
          <p:cNvSpPr>
            <a:spLocks noGrp="1"/>
          </p:cNvSpPr>
          <p:nvPr>
            <p:ph type="body" sz="quarter" idx="10"/>
          </p:nvPr>
        </p:nvSpPr>
        <p:spPr>
          <a:xfrm>
            <a:off x="269240" y="1473267"/>
            <a:ext cx="5613768" cy="3139321"/>
          </a:xfrm>
        </p:spPr>
        <p:txBody>
          <a:bodyPr/>
          <a:lstStyle/>
          <a:p>
            <a:r>
              <a:rPr lang="en-IE" sz="3200" dirty="0"/>
              <a:t>Use VM guest policy to audit password settings</a:t>
            </a:r>
          </a:p>
          <a:p>
            <a:r>
              <a:rPr lang="en-IE" sz="3200" dirty="0"/>
              <a:t>Built-in policies, rolled up into a policy initiative</a:t>
            </a:r>
          </a:p>
          <a:p>
            <a:r>
              <a:rPr lang="en-IE" sz="3200" dirty="0"/>
              <a:t>Windows and Linux</a:t>
            </a:r>
          </a:p>
          <a:p>
            <a:r>
              <a:rPr lang="en-IE" sz="3200" dirty="0"/>
              <a:t>Preview</a:t>
            </a:r>
          </a:p>
        </p:txBody>
      </p:sp>
      <p:sp>
        <p:nvSpPr>
          <p:cNvPr id="3" name="Title 2">
            <a:extLst>
              <a:ext uri="{FF2B5EF4-FFF2-40B4-BE49-F238E27FC236}">
                <a16:creationId xmlns:a16="http://schemas.microsoft.com/office/drawing/2014/main" id="{F25CC7A6-6582-470A-AD7E-9770F195DC87}"/>
              </a:ext>
            </a:extLst>
          </p:cNvPr>
          <p:cNvSpPr>
            <a:spLocks noGrp="1"/>
          </p:cNvSpPr>
          <p:nvPr>
            <p:ph type="title"/>
          </p:nvPr>
        </p:nvSpPr>
        <p:spPr/>
        <p:txBody>
          <a:bodyPr/>
          <a:lstStyle/>
          <a:p>
            <a:r>
              <a:rPr lang="en-IE" dirty="0"/>
              <a:t>Password complexity</a:t>
            </a:r>
          </a:p>
        </p:txBody>
      </p:sp>
      <p:pic>
        <p:nvPicPr>
          <p:cNvPr id="6" name="Picture 5" descr="An Azure portal screenshot showing a list of built-in Azure policy definitions for in-VM password management.">
            <a:extLst>
              <a:ext uri="{FF2B5EF4-FFF2-40B4-BE49-F238E27FC236}">
                <a16:creationId xmlns:a16="http://schemas.microsoft.com/office/drawing/2014/main" id="{12794CF1-1194-4E6F-B264-175B32B99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753" y="0"/>
            <a:ext cx="6149248" cy="6878686"/>
          </a:xfrm>
          <a:prstGeom prst="rect">
            <a:avLst/>
          </a:prstGeom>
        </p:spPr>
      </p:pic>
    </p:spTree>
    <p:extLst>
      <p:ext uri="{BB962C8B-B14F-4D97-AF65-F5344CB8AC3E}">
        <p14:creationId xmlns:p14="http://schemas.microsoft.com/office/powerpoint/2010/main" val="19283386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602309"/>
            <a:ext cx="5084959" cy="2802819"/>
          </a:xfrm>
        </p:spPr>
        <p:txBody>
          <a:bodyPr/>
          <a:lstStyle/>
          <a:p>
            <a:r>
              <a:rPr lang="en-US" sz="3600" dirty="0"/>
              <a:t>Use Azure Policy to control which VM images are allowed</a:t>
            </a:r>
          </a:p>
          <a:p>
            <a:pPr lvl="1"/>
            <a:r>
              <a:rPr lang="en-US" dirty="0"/>
              <a:t>Example shows custom images (parameter) and built-in images</a:t>
            </a:r>
          </a:p>
          <a:p>
            <a:pPr lvl="1"/>
            <a:endParaRPr lang="en-US" dirty="0"/>
          </a:p>
        </p:txBody>
      </p:sp>
      <p:sp>
        <p:nvSpPr>
          <p:cNvPr id="2" name="Title 1"/>
          <p:cNvSpPr>
            <a:spLocks noGrp="1"/>
          </p:cNvSpPr>
          <p:nvPr>
            <p:ph type="title"/>
          </p:nvPr>
        </p:nvSpPr>
        <p:spPr/>
        <p:txBody>
          <a:bodyPr/>
          <a:lstStyle/>
          <a:p>
            <a:r>
              <a:rPr lang="en-US" dirty="0"/>
              <a:t>Control VM images</a:t>
            </a:r>
          </a:p>
        </p:txBody>
      </p:sp>
      <p:pic>
        <p:nvPicPr>
          <p:cNvPr id="6" name="Picture 5" descr="A screenshot showing an Azure Policy policy rule definition. This rule checks that the resource type is a virtual machine, and if so specifies which VM images can be used.">
            <a:extLst>
              <a:ext uri="{FF2B5EF4-FFF2-40B4-BE49-F238E27FC236}">
                <a16:creationId xmlns:a16="http://schemas.microsoft.com/office/drawing/2014/main" id="{E19FAC17-1896-4EA0-9B2E-41562CFBE9D8}"/>
              </a:ext>
            </a:extLst>
          </p:cNvPr>
          <p:cNvPicPr>
            <a:picLocks noChangeAspect="1"/>
          </p:cNvPicPr>
          <p:nvPr/>
        </p:nvPicPr>
        <p:blipFill>
          <a:blip r:embed="rId3"/>
          <a:stretch>
            <a:fillRect/>
          </a:stretch>
        </p:blipFill>
        <p:spPr>
          <a:xfrm>
            <a:off x="6171143" y="379203"/>
            <a:ext cx="5853906" cy="6189286"/>
          </a:xfrm>
          <a:prstGeom prst="rect">
            <a:avLst/>
          </a:prstGeom>
        </p:spPr>
      </p:pic>
    </p:spTree>
    <p:extLst>
      <p:ext uri="{BB962C8B-B14F-4D97-AF65-F5344CB8AC3E}">
        <p14:creationId xmlns:p14="http://schemas.microsoft.com/office/powerpoint/2010/main" val="27171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046440"/>
          </a:xfrm>
        </p:spPr>
        <p:txBody>
          <a:bodyPr/>
          <a:lstStyle/>
          <a:p>
            <a:pPr marL="0" indent="0">
              <a:buNone/>
            </a:pPr>
            <a:r>
              <a:rPr lang="en-US" sz="2800" dirty="0"/>
              <a:t>Use Azure Policy to enforce catalog of permitted Azure services</a:t>
            </a:r>
          </a:p>
          <a:p>
            <a:pPr marL="0" indent="0">
              <a:buNone/>
            </a:pPr>
            <a:r>
              <a:rPr lang="en-US" sz="2800" dirty="0"/>
              <a:t>Control both resource type and scope of any exceptions</a:t>
            </a:r>
          </a:p>
        </p:txBody>
      </p:sp>
      <p:sp>
        <p:nvSpPr>
          <p:cNvPr id="2" name="Title 1"/>
          <p:cNvSpPr>
            <a:spLocks noGrp="1"/>
          </p:cNvSpPr>
          <p:nvPr>
            <p:ph type="title"/>
          </p:nvPr>
        </p:nvSpPr>
        <p:spPr/>
        <p:txBody>
          <a:bodyPr/>
          <a:lstStyle/>
          <a:p>
            <a:r>
              <a:rPr lang="en-US" dirty="0"/>
              <a:t>Restricting services</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099656" y="4062731"/>
            <a:ext cx="424055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Allowed resource types </a:t>
            </a:r>
            <a:br>
              <a:rPr lang="en-US" sz="2800" dirty="0"/>
            </a:br>
            <a:r>
              <a:rPr lang="en-US" sz="2800" dirty="0"/>
              <a:t>Provides global restriction on permitted resource types</a:t>
            </a:r>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554471" y="4062731"/>
            <a:ext cx="4864511" cy="1348061"/>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Not allowed resource types </a:t>
            </a:r>
            <a:br>
              <a:rPr lang="en-US" sz="2800" dirty="0">
                <a:latin typeface="Segoe UI Semibold" panose="020B0702040204020203" pitchFamily="34" charset="0"/>
                <a:cs typeface="Segoe UI Semibold" panose="020B0702040204020203" pitchFamily="34" charset="0"/>
              </a:rPr>
            </a:br>
            <a:r>
              <a:rPr lang="en-US" sz="2800" dirty="0"/>
              <a:t>Restricts certain types to certain scopes</a:t>
            </a:r>
          </a:p>
        </p:txBody>
      </p:sp>
      <p:pic>
        <p:nvPicPr>
          <p:cNvPr id="5" name="Picture 4" descr="An image showing 2 policy overviews. The left-hand item is 'Allowed resource types' and the right-hand item is 'Not allowed resource types'">
            <a:extLst>
              <a:ext uri="{FF2B5EF4-FFF2-40B4-BE49-F238E27FC236}">
                <a16:creationId xmlns:a16="http://schemas.microsoft.com/office/drawing/2014/main" id="{852619C2-0B6A-441B-ABB2-E51DAD4EC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751" y="2703927"/>
            <a:ext cx="7698497" cy="1097607"/>
          </a:xfrm>
          <a:prstGeom prst="rect">
            <a:avLst/>
          </a:prstGeom>
        </p:spPr>
      </p:pic>
    </p:spTree>
    <p:extLst>
      <p:ext uri="{BB962C8B-B14F-4D97-AF65-F5344CB8AC3E}">
        <p14:creationId xmlns:p14="http://schemas.microsoft.com/office/powerpoint/2010/main" val="83353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 accidental resource deletion</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3322676"/>
            <a:ext cx="5276136" cy="2523768"/>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latin typeface="Segoe UI Semibold" panose="020B0702040204020203" pitchFamily="34" charset="0"/>
                <a:cs typeface="Segoe UI Semibold" panose="020B0702040204020203" pitchFamily="34" charset="0"/>
              </a:rPr>
              <a:t>Resource locks</a:t>
            </a:r>
          </a:p>
          <a:p>
            <a:r>
              <a:rPr lang="en-US" sz="2400" dirty="0"/>
              <a:t>ReadOnly or DoNotDelete</a:t>
            </a:r>
          </a:p>
          <a:p>
            <a:r>
              <a:rPr lang="en-US" sz="2400" dirty="0"/>
              <a:t>Controlled by subscription Owner or User Access Administrator (not Contributor)</a:t>
            </a:r>
          </a:p>
          <a:p>
            <a:pPr marL="0" indent="0">
              <a:buFont typeface="Arial" pitchFamily="34" charset="0"/>
              <a:buNone/>
            </a:pPr>
            <a:endParaRPr lang="en-US" sz="2800" dirty="0"/>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223966" y="3322676"/>
            <a:ext cx="5371287" cy="276998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Blueprint locks</a:t>
            </a:r>
          </a:p>
          <a:p>
            <a:r>
              <a:rPr lang="en-US" sz="2800" dirty="0"/>
              <a:t>ReadOnly or DoNotDelete</a:t>
            </a:r>
          </a:p>
          <a:p>
            <a:r>
              <a:rPr lang="en-US" sz="2800" dirty="0"/>
              <a:t>Can only modify resources by deploying a blueprint update</a:t>
            </a:r>
          </a:p>
          <a:p>
            <a:r>
              <a:rPr lang="en-US" sz="2800" dirty="0"/>
              <a:t>No workarounds, even for subscription Owner</a:t>
            </a:r>
          </a:p>
        </p:txBody>
      </p:sp>
      <p:pic>
        <p:nvPicPr>
          <p:cNvPr id="6" name="Picture 5" descr="Azure portal screenshot showing the lock settings when deploying an Azure blueprint.">
            <a:extLst>
              <a:ext uri="{FF2B5EF4-FFF2-40B4-BE49-F238E27FC236}">
                <a16:creationId xmlns:a16="http://schemas.microsoft.com/office/drawing/2014/main" id="{EDD89282-A966-498B-9A5A-5FC03E090605}"/>
              </a:ext>
            </a:extLst>
          </p:cNvPr>
          <p:cNvPicPr>
            <a:picLocks noChangeAspect="1"/>
          </p:cNvPicPr>
          <p:nvPr/>
        </p:nvPicPr>
        <p:blipFill rotWithShape="1">
          <a:blip r:embed="rId3">
            <a:extLst>
              <a:ext uri="{28A0092B-C50C-407E-A947-70E740481C1C}">
                <a14:useLocalDpi xmlns:a14="http://schemas.microsoft.com/office/drawing/2010/main" val="0"/>
              </a:ext>
            </a:extLst>
          </a:blip>
          <a:srcRect b="914"/>
          <a:stretch/>
        </p:blipFill>
        <p:spPr>
          <a:xfrm>
            <a:off x="6324351" y="1459735"/>
            <a:ext cx="5270902" cy="1692000"/>
          </a:xfrm>
          <a:prstGeom prst="rect">
            <a:avLst/>
          </a:prstGeom>
        </p:spPr>
      </p:pic>
      <p:pic>
        <p:nvPicPr>
          <p:cNvPr id="10" name="Picture 9" descr="Azure portal screenshot showing the 'Add lock' dialog, for creating a resource lock.">
            <a:extLst>
              <a:ext uri="{FF2B5EF4-FFF2-40B4-BE49-F238E27FC236}">
                <a16:creationId xmlns:a16="http://schemas.microsoft.com/office/drawing/2014/main" id="{30DBB78F-BBD7-4CE7-AF5C-A88490F074E4}"/>
              </a:ext>
            </a:extLst>
          </p:cNvPr>
          <p:cNvPicPr>
            <a:picLocks noChangeAspect="1"/>
          </p:cNvPicPr>
          <p:nvPr/>
        </p:nvPicPr>
        <p:blipFill rotWithShape="1">
          <a:blip r:embed="rId4"/>
          <a:srcRect t="3" b="23980"/>
          <a:stretch/>
        </p:blipFill>
        <p:spPr>
          <a:xfrm>
            <a:off x="425921" y="1459735"/>
            <a:ext cx="4741054" cy="1692000"/>
          </a:xfrm>
          <a:prstGeom prst="rect">
            <a:avLst/>
          </a:prstGeom>
        </p:spPr>
      </p:pic>
    </p:spTree>
    <p:extLst>
      <p:ext uri="{BB962C8B-B14F-4D97-AF65-F5344CB8AC3E}">
        <p14:creationId xmlns:p14="http://schemas.microsoft.com/office/powerpoint/2010/main" val="426567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2BAA8-6C79-4C15-AF09-6C0A7D86FE69}"/>
              </a:ext>
            </a:extLst>
          </p:cNvPr>
          <p:cNvSpPr>
            <a:spLocks noGrp="1"/>
          </p:cNvSpPr>
          <p:nvPr>
            <p:ph type="body" sz="quarter" idx="10"/>
          </p:nvPr>
        </p:nvSpPr>
        <p:spPr>
          <a:xfrm>
            <a:off x="269240" y="1381972"/>
            <a:ext cx="6159103" cy="3348609"/>
          </a:xfrm>
        </p:spPr>
        <p:txBody>
          <a:bodyPr/>
          <a:lstStyle/>
          <a:p>
            <a:endParaRPr lang="en-US" sz="3600" dirty="0"/>
          </a:p>
          <a:p>
            <a:r>
              <a:rPr lang="en-US" sz="3600" dirty="0"/>
              <a:t>Create policies using the name field by resource type </a:t>
            </a:r>
          </a:p>
          <a:p>
            <a:r>
              <a:rPr lang="en-US" sz="3600" dirty="0"/>
              <a:t>Assign via a policy initiative</a:t>
            </a:r>
          </a:p>
          <a:p>
            <a:pPr lvl="1"/>
            <a:r>
              <a:rPr lang="en-US" sz="2000" dirty="0"/>
              <a:t>Grouping policies, one for each resource type</a:t>
            </a:r>
          </a:p>
          <a:p>
            <a:endParaRPr lang="en-US" sz="3600" dirty="0"/>
          </a:p>
        </p:txBody>
      </p:sp>
      <p:sp>
        <p:nvSpPr>
          <p:cNvPr id="3" name="Title 2">
            <a:extLst>
              <a:ext uri="{FF2B5EF4-FFF2-40B4-BE49-F238E27FC236}">
                <a16:creationId xmlns:a16="http://schemas.microsoft.com/office/drawing/2014/main" id="{FEFDE943-D2E1-429B-96DE-BF4386714FC0}"/>
              </a:ext>
            </a:extLst>
          </p:cNvPr>
          <p:cNvSpPr>
            <a:spLocks noGrp="1"/>
          </p:cNvSpPr>
          <p:nvPr>
            <p:ph type="title"/>
          </p:nvPr>
        </p:nvSpPr>
        <p:spPr/>
        <p:txBody>
          <a:bodyPr/>
          <a:lstStyle/>
          <a:p>
            <a:r>
              <a:rPr lang="en-US" dirty="0"/>
              <a:t>Enforcing naming convention</a:t>
            </a:r>
          </a:p>
        </p:txBody>
      </p:sp>
      <p:pic>
        <p:nvPicPr>
          <p:cNvPr id="4" name="Picture 3" descr="Image of JSON file showing a simple Azure Policy definition. The policy definition checks if the resource type is a virtual machine, and if so checks if the name matches against the '*-vm' pattern. If so, the effect is to deny the resource deployment." title="Naming convention policy definition JSON">
            <a:extLst>
              <a:ext uri="{FF2B5EF4-FFF2-40B4-BE49-F238E27FC236}">
                <a16:creationId xmlns:a16="http://schemas.microsoft.com/office/drawing/2014/main" id="{89A8B74C-007B-4905-9C8A-6DC4B0968EC9}"/>
              </a:ext>
            </a:extLst>
          </p:cNvPr>
          <p:cNvPicPr>
            <a:picLocks noChangeAspect="1"/>
          </p:cNvPicPr>
          <p:nvPr/>
        </p:nvPicPr>
        <p:blipFill>
          <a:blip r:embed="rId3"/>
          <a:stretch>
            <a:fillRect/>
          </a:stretch>
        </p:blipFill>
        <p:spPr>
          <a:xfrm>
            <a:off x="6730090" y="1964089"/>
            <a:ext cx="4624421" cy="3810028"/>
          </a:xfrm>
          <a:prstGeom prst="rect">
            <a:avLst/>
          </a:prstGeom>
        </p:spPr>
      </p:pic>
    </p:spTree>
    <p:extLst>
      <p:ext uri="{BB962C8B-B14F-4D97-AF65-F5344CB8AC3E}">
        <p14:creationId xmlns:p14="http://schemas.microsoft.com/office/powerpoint/2010/main" val="13059072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1227736"/>
            <a:ext cx="6406983" cy="5679696"/>
          </a:xfrm>
        </p:spPr>
        <p:txBody>
          <a:bodyPr/>
          <a:lstStyle/>
          <a:p>
            <a:r>
              <a:rPr lang="en-US" sz="2400" dirty="0"/>
              <a:t>Create Azure AD group for each business unit</a:t>
            </a:r>
          </a:p>
          <a:p>
            <a:r>
              <a:rPr lang="en-US" sz="2400" dirty="0"/>
              <a:t>Add business unit admins to group</a:t>
            </a:r>
          </a:p>
          <a:p>
            <a:r>
              <a:rPr lang="en-US" sz="2400" dirty="0"/>
              <a:t>Add the Azure AD group to contributor role</a:t>
            </a:r>
          </a:p>
          <a:p>
            <a:r>
              <a:rPr lang="en-US" sz="2400" dirty="0"/>
              <a:t>Use RBAC to assign permissions with management groups for cross subscription management</a:t>
            </a:r>
          </a:p>
          <a:p>
            <a:r>
              <a:rPr lang="en-US" sz="2400" dirty="0"/>
              <a:t>Azure built-in roles allow fine-grained permissions. Block custom roles using Azure policy</a:t>
            </a:r>
          </a:p>
          <a:p>
            <a:r>
              <a:rPr lang="en-US" sz="2400" dirty="0"/>
              <a:t>Azure AD B2B collaboration allows access for external contingent staff</a:t>
            </a:r>
          </a:p>
          <a:p>
            <a:r>
              <a:rPr lang="en-US" sz="2400" dirty="0"/>
              <a:t>Contingent staff can use VPN access to Azure deployments if necessary</a:t>
            </a:r>
          </a:p>
          <a:p>
            <a:pPr lvl="1"/>
            <a:endParaRPr lang="en-US" dirty="0"/>
          </a:p>
        </p:txBody>
      </p:sp>
      <p:sp>
        <p:nvSpPr>
          <p:cNvPr id="2" name="Title 1"/>
          <p:cNvSpPr>
            <a:spLocks noGrp="1"/>
          </p:cNvSpPr>
          <p:nvPr>
            <p:ph type="title"/>
          </p:nvPr>
        </p:nvSpPr>
        <p:spPr/>
        <p:txBody>
          <a:bodyPr/>
          <a:lstStyle/>
          <a:p>
            <a:r>
              <a:rPr lang="en-US" dirty="0"/>
              <a:t>Identity and access control</a:t>
            </a:r>
          </a:p>
        </p:txBody>
      </p:sp>
      <p:pic>
        <p:nvPicPr>
          <p:cNvPr id="6" name="Picture 5" descr="A screenshot showing an Azure Policy policy rule definition. This rule checks that the resource type is a role definition, and if so that the defintion type is not a custom role definition.">
            <a:extLst>
              <a:ext uri="{FF2B5EF4-FFF2-40B4-BE49-F238E27FC236}">
                <a16:creationId xmlns:a16="http://schemas.microsoft.com/office/drawing/2014/main" id="{B918119B-E066-408E-BE29-0B7D6595C586}"/>
              </a:ext>
            </a:extLst>
          </p:cNvPr>
          <p:cNvPicPr>
            <a:picLocks noChangeAspect="1"/>
          </p:cNvPicPr>
          <p:nvPr/>
        </p:nvPicPr>
        <p:blipFill>
          <a:blip r:embed="rId3"/>
          <a:stretch>
            <a:fillRect/>
          </a:stretch>
        </p:blipFill>
        <p:spPr>
          <a:xfrm>
            <a:off x="6861279" y="1837304"/>
            <a:ext cx="4878743" cy="2740205"/>
          </a:xfrm>
          <a:prstGeom prst="rect">
            <a:avLst/>
          </a:prstGeom>
        </p:spPr>
      </p:pic>
    </p:spTree>
    <p:extLst>
      <p:ext uri="{BB962C8B-B14F-4D97-AF65-F5344CB8AC3E}">
        <p14:creationId xmlns:p14="http://schemas.microsoft.com/office/powerpoint/2010/main" val="26495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940911-7D45-43B9-B1CE-8E520286217B}"/>
              </a:ext>
            </a:extLst>
          </p:cNvPr>
          <p:cNvSpPr>
            <a:spLocks noGrp="1"/>
          </p:cNvSpPr>
          <p:nvPr>
            <p:ph type="body" sz="quarter" idx="10"/>
          </p:nvPr>
        </p:nvSpPr>
        <p:spPr>
          <a:xfrm>
            <a:off x="269239" y="1189177"/>
            <a:ext cx="5613777" cy="1822037"/>
          </a:xfrm>
        </p:spPr>
        <p:txBody>
          <a:bodyPr/>
          <a:lstStyle/>
          <a:p>
            <a:r>
              <a:rPr lang="en-US" sz="2800" dirty="0"/>
              <a:t>Use resource manager templates for 'infrastructure as code'</a:t>
            </a:r>
          </a:p>
          <a:p>
            <a:r>
              <a:rPr lang="en-US" sz="2800" dirty="0"/>
              <a:t>Use template parameters to tailor deployments for each environment</a:t>
            </a:r>
          </a:p>
        </p:txBody>
      </p:sp>
      <p:sp>
        <p:nvSpPr>
          <p:cNvPr id="3" name="Title 2">
            <a:extLst>
              <a:ext uri="{FF2B5EF4-FFF2-40B4-BE49-F238E27FC236}">
                <a16:creationId xmlns:a16="http://schemas.microsoft.com/office/drawing/2014/main" id="{48B03E2C-E482-4B27-A39F-1E1FAEFA80EA}"/>
              </a:ext>
            </a:extLst>
          </p:cNvPr>
          <p:cNvSpPr>
            <a:spLocks noGrp="1"/>
          </p:cNvSpPr>
          <p:nvPr>
            <p:ph type="title"/>
          </p:nvPr>
        </p:nvSpPr>
        <p:spPr/>
        <p:txBody>
          <a:bodyPr/>
          <a:lstStyle/>
          <a:p>
            <a:r>
              <a:rPr lang="en-US" dirty="0"/>
              <a:t>Deployment acceleration</a:t>
            </a:r>
          </a:p>
        </p:txBody>
      </p:sp>
      <p:grpSp>
        <p:nvGrpSpPr>
          <p:cNvPr id="7" name="Group 6">
            <a:extLst>
              <a:ext uri="{FF2B5EF4-FFF2-40B4-BE49-F238E27FC236}">
                <a16:creationId xmlns:a16="http://schemas.microsoft.com/office/drawing/2014/main" id="{2ED1B759-CAA8-460A-8A34-B95C20DD32AF}"/>
              </a:ext>
            </a:extLst>
          </p:cNvPr>
          <p:cNvGrpSpPr/>
          <p:nvPr/>
        </p:nvGrpSpPr>
        <p:grpSpPr>
          <a:xfrm>
            <a:off x="5024285" y="4440155"/>
            <a:ext cx="2399719" cy="1293790"/>
            <a:chOff x="4465511" y="2668505"/>
            <a:chExt cx="2399719" cy="1293790"/>
          </a:xfrm>
          <a:solidFill>
            <a:srgbClr val="0070C0"/>
          </a:solidFill>
        </p:grpSpPr>
        <p:sp>
          <p:nvSpPr>
            <p:cNvPr id="8" name="Rectangle 7">
              <a:extLst>
                <a:ext uri="{FF2B5EF4-FFF2-40B4-BE49-F238E27FC236}">
                  <a16:creationId xmlns:a16="http://schemas.microsoft.com/office/drawing/2014/main" id="{CCD571A6-AB3E-4B2F-A133-A2E8746372B9}"/>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9" name="Graphic 8">
              <a:extLst>
                <a:ext uri="{FF2B5EF4-FFF2-40B4-BE49-F238E27FC236}">
                  <a16:creationId xmlns:a16="http://schemas.microsoft.com/office/drawing/2014/main" id="{A020EBD0-B929-4EE6-A574-6A6728CC9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10" name="Double Brace 9">
            <a:extLst>
              <a:ext uri="{FF2B5EF4-FFF2-40B4-BE49-F238E27FC236}">
                <a16:creationId xmlns:a16="http://schemas.microsoft.com/office/drawing/2014/main" id="{8FCE101F-F7C4-45B6-8AEB-3EAB6362127E}"/>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11" name="Group 10">
            <a:extLst>
              <a:ext uri="{FF2B5EF4-FFF2-40B4-BE49-F238E27FC236}">
                <a16:creationId xmlns:a16="http://schemas.microsoft.com/office/drawing/2014/main" id="{56C25F96-F595-4F4E-8F44-FD9435B766D1}"/>
              </a:ext>
            </a:extLst>
          </p:cNvPr>
          <p:cNvGrpSpPr/>
          <p:nvPr/>
        </p:nvGrpSpPr>
        <p:grpSpPr>
          <a:xfrm>
            <a:off x="1384844" y="4022626"/>
            <a:ext cx="2789399" cy="2116627"/>
            <a:chOff x="1076234" y="2250976"/>
            <a:chExt cx="2789399" cy="2116627"/>
          </a:xfrm>
        </p:grpSpPr>
        <p:grpSp>
          <p:nvGrpSpPr>
            <p:cNvPr id="12" name="Group 11">
              <a:extLst>
                <a:ext uri="{FF2B5EF4-FFF2-40B4-BE49-F238E27FC236}">
                  <a16:creationId xmlns:a16="http://schemas.microsoft.com/office/drawing/2014/main" id="{1D7ED7DB-4921-4D76-AB51-8EB8E0F12828}"/>
                </a:ext>
              </a:extLst>
            </p:cNvPr>
            <p:cNvGrpSpPr/>
            <p:nvPr/>
          </p:nvGrpSpPr>
          <p:grpSpPr>
            <a:xfrm>
              <a:off x="1076234" y="2250976"/>
              <a:ext cx="2789399" cy="643724"/>
              <a:chOff x="1926275" y="1402830"/>
              <a:chExt cx="2789399" cy="643724"/>
            </a:xfrm>
          </p:grpSpPr>
          <p:sp>
            <p:nvSpPr>
              <p:cNvPr id="19" name="Rectangle 18">
                <a:extLst>
                  <a:ext uri="{FF2B5EF4-FFF2-40B4-BE49-F238E27FC236}">
                    <a16:creationId xmlns:a16="http://schemas.microsoft.com/office/drawing/2014/main" id="{D9B8B761-3A35-488A-894A-C9437E58DA92}"/>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20" name="Rectangle 19">
                <a:extLst>
                  <a:ext uri="{FF2B5EF4-FFF2-40B4-BE49-F238E27FC236}">
                    <a16:creationId xmlns:a16="http://schemas.microsoft.com/office/drawing/2014/main" id="{74B369A7-10A3-4C91-81CE-7140CF604B63}"/>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13" name="Group 12">
              <a:extLst>
                <a:ext uri="{FF2B5EF4-FFF2-40B4-BE49-F238E27FC236}">
                  <a16:creationId xmlns:a16="http://schemas.microsoft.com/office/drawing/2014/main" id="{7A73A5F1-A501-413E-8148-C53CF0C92147}"/>
                </a:ext>
              </a:extLst>
            </p:cNvPr>
            <p:cNvGrpSpPr/>
            <p:nvPr/>
          </p:nvGrpSpPr>
          <p:grpSpPr>
            <a:xfrm>
              <a:off x="1076234" y="2997815"/>
              <a:ext cx="2789399" cy="643724"/>
              <a:chOff x="1926275" y="1402830"/>
              <a:chExt cx="2789399" cy="643724"/>
            </a:xfrm>
          </p:grpSpPr>
          <p:sp>
            <p:nvSpPr>
              <p:cNvPr id="17" name="Rectangle 16">
                <a:extLst>
                  <a:ext uri="{FF2B5EF4-FFF2-40B4-BE49-F238E27FC236}">
                    <a16:creationId xmlns:a16="http://schemas.microsoft.com/office/drawing/2014/main" id="{AFA1C379-55AA-4992-B919-C0E13DE96E76}"/>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8" name="Rectangle 17">
                <a:extLst>
                  <a:ext uri="{FF2B5EF4-FFF2-40B4-BE49-F238E27FC236}">
                    <a16:creationId xmlns:a16="http://schemas.microsoft.com/office/drawing/2014/main" id="{C75D4087-BABE-450C-B7FA-3A93B0C5CBC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14" name="Group 13">
              <a:extLst>
                <a:ext uri="{FF2B5EF4-FFF2-40B4-BE49-F238E27FC236}">
                  <a16:creationId xmlns:a16="http://schemas.microsoft.com/office/drawing/2014/main" id="{65085197-1569-4C24-A49E-7A4D4D794BC9}"/>
                </a:ext>
              </a:extLst>
            </p:cNvPr>
            <p:cNvGrpSpPr/>
            <p:nvPr/>
          </p:nvGrpSpPr>
          <p:grpSpPr>
            <a:xfrm>
              <a:off x="1076234" y="3723879"/>
              <a:ext cx="2789399" cy="643724"/>
              <a:chOff x="1926275" y="1402830"/>
              <a:chExt cx="2789399" cy="643724"/>
            </a:xfrm>
          </p:grpSpPr>
          <p:sp>
            <p:nvSpPr>
              <p:cNvPr id="15" name="Rectangle 14">
                <a:extLst>
                  <a:ext uri="{FF2B5EF4-FFF2-40B4-BE49-F238E27FC236}">
                    <a16:creationId xmlns:a16="http://schemas.microsoft.com/office/drawing/2014/main" id="{BE594AEB-39C2-4E59-9279-76BF319BE51B}"/>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6" name="Rectangle 15">
                <a:extLst>
                  <a:ext uri="{FF2B5EF4-FFF2-40B4-BE49-F238E27FC236}">
                    <a16:creationId xmlns:a16="http://schemas.microsoft.com/office/drawing/2014/main" id="{25CC5651-79AE-431F-A3E8-B114CE3CBE09}"/>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21" name="Group 20">
            <a:extLst>
              <a:ext uri="{FF2B5EF4-FFF2-40B4-BE49-F238E27FC236}">
                <a16:creationId xmlns:a16="http://schemas.microsoft.com/office/drawing/2014/main" id="{EE169524-3941-4ABC-B7F3-3E0F2346B3BF}"/>
              </a:ext>
            </a:extLst>
          </p:cNvPr>
          <p:cNvGrpSpPr/>
          <p:nvPr/>
        </p:nvGrpSpPr>
        <p:grpSpPr>
          <a:xfrm>
            <a:off x="7825997" y="3990906"/>
            <a:ext cx="4366003" cy="2223351"/>
            <a:chOff x="6933883" y="2177553"/>
            <a:chExt cx="4366003" cy="2223351"/>
          </a:xfrm>
        </p:grpSpPr>
        <p:cxnSp>
          <p:nvCxnSpPr>
            <p:cNvPr id="22" name="Straight Arrow Connector 21">
              <a:extLst>
                <a:ext uri="{FF2B5EF4-FFF2-40B4-BE49-F238E27FC236}">
                  <a16:creationId xmlns:a16="http://schemas.microsoft.com/office/drawing/2014/main" id="{86558BE4-7ECE-4B1F-A47C-E0914AB45872}"/>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078E16-A4B2-451E-8327-AB70B071AA8C}"/>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23C072-D95D-487F-851D-D8B5B22482CA}"/>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4AE2DBF-946C-4EC8-BB7F-B4E0ACA352A5}"/>
                </a:ext>
              </a:extLst>
            </p:cNvPr>
            <p:cNvGrpSpPr/>
            <p:nvPr/>
          </p:nvGrpSpPr>
          <p:grpSpPr>
            <a:xfrm>
              <a:off x="8366906" y="2177553"/>
              <a:ext cx="2932980" cy="2223351"/>
              <a:chOff x="8366906" y="2177553"/>
              <a:chExt cx="2932980" cy="2223351"/>
            </a:xfrm>
          </p:grpSpPr>
          <p:grpSp>
            <p:nvGrpSpPr>
              <p:cNvPr id="26" name="Group 25">
                <a:extLst>
                  <a:ext uri="{FF2B5EF4-FFF2-40B4-BE49-F238E27FC236}">
                    <a16:creationId xmlns:a16="http://schemas.microsoft.com/office/drawing/2014/main" id="{1DEF8104-B7BE-4D2A-BE9D-4C3EF30AAC2F}"/>
                  </a:ext>
                </a:extLst>
              </p:cNvPr>
              <p:cNvGrpSpPr/>
              <p:nvPr/>
            </p:nvGrpSpPr>
            <p:grpSpPr>
              <a:xfrm>
                <a:off x="8366906" y="2177553"/>
                <a:ext cx="2915728" cy="541931"/>
                <a:chOff x="8298253" y="2464988"/>
                <a:chExt cx="2915728" cy="541931"/>
              </a:xfrm>
            </p:grpSpPr>
            <p:pic>
              <p:nvPicPr>
                <p:cNvPr id="36" name="Graphic 35">
                  <a:extLst>
                    <a:ext uri="{FF2B5EF4-FFF2-40B4-BE49-F238E27FC236}">
                      <a16:creationId xmlns:a16="http://schemas.microsoft.com/office/drawing/2014/main" id="{C4B63C17-E0B6-42E5-B669-574125F5C1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7" name="TextBox 36">
                  <a:extLst>
                    <a:ext uri="{FF2B5EF4-FFF2-40B4-BE49-F238E27FC236}">
                      <a16:creationId xmlns:a16="http://schemas.microsoft.com/office/drawing/2014/main" id="{D0378401-D81A-4CAE-93F2-37D35932CF9C}"/>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27" name="Group 26">
                <a:extLst>
                  <a:ext uri="{FF2B5EF4-FFF2-40B4-BE49-F238E27FC236}">
                    <a16:creationId xmlns:a16="http://schemas.microsoft.com/office/drawing/2014/main" id="{550C17E9-3621-4920-A2F2-BA8CC795331E}"/>
                  </a:ext>
                </a:extLst>
              </p:cNvPr>
              <p:cNvGrpSpPr/>
              <p:nvPr/>
            </p:nvGrpSpPr>
            <p:grpSpPr>
              <a:xfrm>
                <a:off x="8366906" y="2692011"/>
                <a:ext cx="2915728" cy="541931"/>
                <a:chOff x="8298253" y="2464988"/>
                <a:chExt cx="2915728" cy="541931"/>
              </a:xfrm>
            </p:grpSpPr>
            <p:pic>
              <p:nvPicPr>
                <p:cNvPr id="34" name="Graphic 33">
                  <a:extLst>
                    <a:ext uri="{FF2B5EF4-FFF2-40B4-BE49-F238E27FC236}">
                      <a16:creationId xmlns:a16="http://schemas.microsoft.com/office/drawing/2014/main" id="{60D6BA42-1015-4EF8-9965-68FC2E85C8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5" name="TextBox 34">
                  <a:extLst>
                    <a:ext uri="{FF2B5EF4-FFF2-40B4-BE49-F238E27FC236}">
                      <a16:creationId xmlns:a16="http://schemas.microsoft.com/office/drawing/2014/main" id="{9A45FB2F-18AE-4D89-AA61-C00E520ABB69}"/>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28" name="Group 27">
                <a:extLst>
                  <a:ext uri="{FF2B5EF4-FFF2-40B4-BE49-F238E27FC236}">
                    <a16:creationId xmlns:a16="http://schemas.microsoft.com/office/drawing/2014/main" id="{6BD819D5-FCE5-4662-AC5C-A1408DFF6AF4}"/>
                  </a:ext>
                </a:extLst>
              </p:cNvPr>
              <p:cNvGrpSpPr/>
              <p:nvPr/>
            </p:nvGrpSpPr>
            <p:grpSpPr>
              <a:xfrm>
                <a:off x="8366906" y="3233942"/>
                <a:ext cx="2915728" cy="541931"/>
                <a:chOff x="8298253" y="2464988"/>
                <a:chExt cx="2915728" cy="541931"/>
              </a:xfrm>
            </p:grpSpPr>
            <p:pic>
              <p:nvPicPr>
                <p:cNvPr id="32" name="Graphic 31">
                  <a:extLst>
                    <a:ext uri="{FF2B5EF4-FFF2-40B4-BE49-F238E27FC236}">
                      <a16:creationId xmlns:a16="http://schemas.microsoft.com/office/drawing/2014/main" id="{32F41255-998D-4549-A4F7-10E848DB3F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3" name="TextBox 32">
                  <a:extLst>
                    <a:ext uri="{FF2B5EF4-FFF2-40B4-BE49-F238E27FC236}">
                      <a16:creationId xmlns:a16="http://schemas.microsoft.com/office/drawing/2014/main" id="{F546080D-FB46-4C6B-95F5-327899B63CB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29" name="Group 28">
                <a:extLst>
                  <a:ext uri="{FF2B5EF4-FFF2-40B4-BE49-F238E27FC236}">
                    <a16:creationId xmlns:a16="http://schemas.microsoft.com/office/drawing/2014/main" id="{87091D0E-45FD-4257-9EB8-3E94CE639AF5}"/>
                  </a:ext>
                </a:extLst>
              </p:cNvPr>
              <p:cNvGrpSpPr/>
              <p:nvPr/>
            </p:nvGrpSpPr>
            <p:grpSpPr>
              <a:xfrm>
                <a:off x="8366906" y="3775873"/>
                <a:ext cx="2932980" cy="625031"/>
                <a:chOff x="8298253" y="2464988"/>
                <a:chExt cx="2932980" cy="625031"/>
              </a:xfrm>
            </p:grpSpPr>
            <p:pic>
              <p:nvPicPr>
                <p:cNvPr id="30" name="Graphic 29">
                  <a:extLst>
                    <a:ext uri="{FF2B5EF4-FFF2-40B4-BE49-F238E27FC236}">
                      <a16:creationId xmlns:a16="http://schemas.microsoft.com/office/drawing/2014/main" id="{FD3A9E2C-71C2-477D-98D5-B73B49060A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1" name="TextBox 30">
                  <a:extLst>
                    <a:ext uri="{FF2B5EF4-FFF2-40B4-BE49-F238E27FC236}">
                      <a16:creationId xmlns:a16="http://schemas.microsoft.com/office/drawing/2014/main" id="{4D8628AB-0753-4EA9-A144-C303051557ED}"/>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
        <p:nvSpPr>
          <p:cNvPr id="38" name="Rectangle 37">
            <a:extLst>
              <a:ext uri="{FF2B5EF4-FFF2-40B4-BE49-F238E27FC236}">
                <a16:creationId xmlns:a16="http://schemas.microsoft.com/office/drawing/2014/main" id="{79750238-70A9-4543-B4D1-DC347A76C915}"/>
              </a:ext>
            </a:extLst>
          </p:cNvPr>
          <p:cNvSpPr/>
          <p:nvPr/>
        </p:nvSpPr>
        <p:spPr>
          <a:xfrm>
            <a:off x="6095999" y="1189177"/>
            <a:ext cx="5697557" cy="2505301"/>
          </a:xfrm>
          <a:prstGeom prst="rect">
            <a:avLst/>
          </a:prstGeom>
        </p:spPr>
        <p:txBody>
          <a:bodyPr wrap="square">
            <a:spAutoFit/>
          </a:bodyPr>
          <a:lstStyle/>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Use blueprints to track deployments and controlled roll-out of updates</a:t>
            </a:r>
          </a:p>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Blueprints can also protect reference implementations from tampering</a:t>
            </a:r>
          </a:p>
        </p:txBody>
      </p:sp>
    </p:spTree>
    <p:extLst>
      <p:ext uri="{BB962C8B-B14F-4D97-AF65-F5344CB8AC3E}">
        <p14:creationId xmlns:p14="http://schemas.microsoft.com/office/powerpoint/2010/main" val="2626238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03092-019C-44AA-A39C-7228004BF6D8}"/>
              </a:ext>
            </a:extLst>
          </p:cNvPr>
          <p:cNvSpPr>
            <a:spLocks noGrp="1"/>
          </p:cNvSpPr>
          <p:nvPr>
            <p:ph type="title"/>
          </p:nvPr>
        </p:nvSpPr>
        <p:spPr/>
        <p:txBody>
          <a:bodyPr/>
          <a:lstStyle/>
          <a:p>
            <a:r>
              <a:rPr lang="en-US" dirty="0"/>
              <a:t>Minimize wasted spend on non-prod VMs</a:t>
            </a:r>
          </a:p>
        </p:txBody>
      </p:sp>
      <p:sp>
        <p:nvSpPr>
          <p:cNvPr id="2" name="Text Placeholder 1">
            <a:extLst>
              <a:ext uri="{FF2B5EF4-FFF2-40B4-BE49-F238E27FC236}">
                <a16:creationId xmlns:a16="http://schemas.microsoft.com/office/drawing/2014/main" id="{EAD85C4F-5407-4D0B-A849-014F7C065771}"/>
              </a:ext>
            </a:extLst>
          </p:cNvPr>
          <p:cNvSpPr>
            <a:spLocks noGrp="1"/>
          </p:cNvSpPr>
          <p:nvPr>
            <p:ph type="body" sz="quarter" idx="10"/>
          </p:nvPr>
        </p:nvSpPr>
        <p:spPr>
          <a:xfrm>
            <a:off x="269240" y="2172901"/>
            <a:ext cx="8649292" cy="4118050"/>
          </a:xfrm>
        </p:spPr>
        <p:txBody>
          <a:bodyPr/>
          <a:lstStyle/>
          <a:p>
            <a:r>
              <a:rPr lang="en-US" sz="3600" dirty="0"/>
              <a:t>Azure DevTest Labs</a:t>
            </a:r>
          </a:p>
          <a:p>
            <a:r>
              <a:rPr lang="en-US" sz="3600" dirty="0"/>
              <a:t>Configure automatic start/stop time</a:t>
            </a:r>
          </a:p>
          <a:p>
            <a:r>
              <a:rPr lang="en-US" sz="3600" dirty="0"/>
              <a:t>Start/Stop VMs during off-hours solution starts and stops</a:t>
            </a:r>
          </a:p>
          <a:p>
            <a:r>
              <a:rPr lang="en-US" sz="3600" dirty="0"/>
              <a:t>Azure Advisor low-utilization recommendations</a:t>
            </a:r>
          </a:p>
          <a:p>
            <a:r>
              <a:rPr lang="en-US" sz="3600" dirty="0"/>
              <a:t>Azure Cost Management (by Cloudyn)</a:t>
            </a:r>
          </a:p>
        </p:txBody>
      </p:sp>
      <p:pic>
        <p:nvPicPr>
          <p:cNvPr id="5" name="Picture 4">
            <a:extLst>
              <a:ext uri="{FF2B5EF4-FFF2-40B4-BE49-F238E27FC236}">
                <a16:creationId xmlns:a16="http://schemas.microsoft.com/office/drawing/2014/main" id="{5E334D57-010A-4D4B-95E1-081F1881BCBA}"/>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3020" y="1346842"/>
            <a:ext cx="1652117" cy="1652117"/>
          </a:xfrm>
          <a:prstGeom prst="rect">
            <a:avLst/>
          </a:prstGeom>
        </p:spPr>
      </p:pic>
      <p:pic>
        <p:nvPicPr>
          <p:cNvPr id="9" name="Picture 8">
            <a:extLst>
              <a:ext uri="{FF2B5EF4-FFF2-40B4-BE49-F238E27FC236}">
                <a16:creationId xmlns:a16="http://schemas.microsoft.com/office/drawing/2014/main" id="{24F993A1-72ED-4467-B632-C96BAEC1A0F6}"/>
              </a:ext>
              <a:ext uri="{C183D7F6-B498-43B3-948B-1728B52AA6E4}">
                <adec:decorative xmlns:adec="http://schemas.microsoft.com/office/drawing/2017/decorative" val="1"/>
              </a:ext>
            </a:extLst>
          </p:cNvPr>
          <p:cNvPicPr>
            <a:picLocks noChangeAspect="1"/>
          </p:cNvPicPr>
          <p:nvPr/>
        </p:nvPicPr>
        <p:blipFill>
          <a:blip r:embed="rId4">
            <a:clrChange>
              <a:clrFrom>
                <a:srgbClr val="0072C6"/>
              </a:clrFrom>
              <a:clrTo>
                <a:srgbClr val="0072C6">
                  <a:alpha val="0"/>
                </a:srgbClr>
              </a:clrTo>
            </a:clrChange>
          </a:blip>
          <a:stretch>
            <a:fillRect/>
          </a:stretch>
        </p:blipFill>
        <p:spPr>
          <a:xfrm>
            <a:off x="9564506" y="3061983"/>
            <a:ext cx="2074442" cy="2048509"/>
          </a:xfrm>
          <a:prstGeom prst="rect">
            <a:avLst/>
          </a:prstGeom>
        </p:spPr>
      </p:pic>
      <p:pic>
        <p:nvPicPr>
          <p:cNvPr id="7" name="Picture 6">
            <a:extLst>
              <a:ext uri="{FF2B5EF4-FFF2-40B4-BE49-F238E27FC236}">
                <a16:creationId xmlns:a16="http://schemas.microsoft.com/office/drawing/2014/main" id="{09D2D22B-AE2F-4C92-AFAF-6737E609CD67}"/>
              </a:ext>
              <a:ext uri="{C183D7F6-B498-43B3-948B-1728B52AA6E4}">
                <adec:decorative xmlns:adec="http://schemas.microsoft.com/office/drawing/2017/decorative" val="1"/>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775669" y="5110492"/>
            <a:ext cx="1652117" cy="1652117"/>
          </a:xfrm>
          <a:prstGeom prst="rect">
            <a:avLst/>
          </a:prstGeom>
        </p:spPr>
      </p:pic>
    </p:spTree>
    <p:extLst>
      <p:ext uri="{BB962C8B-B14F-4D97-AF65-F5344CB8AC3E}">
        <p14:creationId xmlns:p14="http://schemas.microsoft.com/office/powerpoint/2010/main" val="31851390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653523" cy="1779491"/>
          </a:xfrm>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Per-subscription configuration won't scale to an organization the size of Trey Research. How can governance controls be implemented with minimum per-subscription configuration overhead?</a:t>
            </a:r>
          </a:p>
          <a:p>
            <a:pPr marL="0" indent="0">
              <a:buNone/>
            </a:pPr>
            <a:endParaRPr lang="en-US" sz="16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subscriptions should be grouped into a management group hierarchy. The root of this hierarchy is the tenant root management group. Under this root, a tree of management groups can be implemented to represent the business units and subunits within the organization. Each Azure subscription is then assigned to a management group node within this tree.</a:t>
            </a:r>
          </a:p>
          <a:p>
            <a:pPr marL="0" indent="0">
              <a:buNone/>
            </a:pPr>
            <a:endParaRPr lang="en-US" sz="2000" dirty="0">
              <a:solidFill>
                <a:schemeClr val="tx1"/>
              </a:solidFill>
              <a:latin typeface="+mn-lt"/>
            </a:endParaRPr>
          </a:p>
          <a:p>
            <a:pPr marL="0" indent="0">
              <a:buNone/>
            </a:pPr>
            <a:r>
              <a:rPr lang="en-US" sz="2000" dirty="0">
                <a:solidFill>
                  <a:schemeClr val="tx1"/>
                </a:solidFill>
                <a:latin typeface="+mn-lt"/>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As well as implementing our governance rules on how Azure is used, we need a way to audit that no deployments have been made that bypass those rules. This audit needs to scale across the entire organization.</a:t>
            </a:r>
          </a:p>
          <a:p>
            <a:pPr marL="0" indent="0">
              <a:buNone/>
            </a:pPr>
            <a:endParaRPr lang="en-US" sz="24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Implement governance rules using Azure Policy, and assign those Policies at the root tenant management group scope. This ensures the policy is applied across all subscriptions within the organization.</a:t>
            </a:r>
          </a:p>
          <a:p>
            <a:pPr marL="0" indent="0">
              <a:buNone/>
            </a:pPr>
            <a:br>
              <a:rPr lang="en-US" sz="2000" dirty="0">
                <a:solidFill>
                  <a:schemeClr val="tx1"/>
                </a:solidFill>
                <a:latin typeface="+mn-lt"/>
              </a:rPr>
            </a:br>
            <a:r>
              <a:rPr lang="en-US" sz="2000" dirty="0">
                <a:solidFill>
                  <a:schemeClr val="tx1"/>
                </a:solidFill>
                <a:latin typeface="+mn-lt"/>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p:txBody>
      </p:sp>
    </p:spTree>
    <p:extLst>
      <p:ext uri="{BB962C8B-B14F-4D97-AF65-F5344CB8AC3E}">
        <p14:creationId xmlns:p14="http://schemas.microsoft.com/office/powerpoint/2010/main" val="291472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lvl="0" indent="0">
              <a:buNone/>
            </a:pPr>
            <a:r>
              <a:rPr lang="en-US" sz="2400" dirty="0">
                <a:solidFill>
                  <a:schemeClr val="tx1"/>
                </a:solidFill>
                <a:latin typeface="+mn-lt"/>
              </a:rPr>
              <a:t>How can we ensure our deployments meet Azure security best practices, and how can we protect our Production workloads even in the event that the security perimeter is compromised? </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400" dirty="0">
                <a:solidFill>
                  <a:schemeClr val="tx1"/>
                </a:solidFill>
                <a:latin typeface="+mn-lt"/>
              </a:rPr>
              <a:t>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How can Azure help control the costs associated with non-Production VMs left running out-of-hours?</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800" dirty="0">
                <a:solidFill>
                  <a:schemeClr val="tx1"/>
                </a:solidFill>
                <a:latin typeface="+mn-lt"/>
              </a:rPr>
              <a:t>DevTest labs, auto-VM shutdown, and the start-stop VM marketplace solution, all offer the ability to automatically shut down VMs.</a:t>
            </a:r>
          </a:p>
          <a:p>
            <a:pPr marL="0" lvl="0" indent="0">
              <a:buNone/>
            </a:pPr>
            <a:endParaRPr lang="en-US" sz="2800" dirty="0">
              <a:solidFill>
                <a:schemeClr val="tx1"/>
              </a:solidFill>
              <a:latin typeface="+mn-lt"/>
            </a:endParaRPr>
          </a:p>
          <a:p>
            <a:pPr marL="0" lvl="0" indent="0">
              <a:buNone/>
            </a:pPr>
            <a:r>
              <a:rPr lang="en-US" sz="2800" dirty="0">
                <a:solidFill>
                  <a:schemeClr val="tx1"/>
                </a:solidFill>
                <a:latin typeface="+mn-lt"/>
              </a:rPr>
              <a:t>Azure Advisor and Azure Cost Management (by Cloudyn) provides additional reports to identify idle VMs and to right-size underutilized VMs.</a:t>
            </a: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22192" y="2385028"/>
            <a:ext cx="9847589" cy="2052030"/>
          </a:xfrm>
        </p:spPr>
        <p:txBody>
          <a:bodyPr>
            <a:noAutofit/>
          </a:bodyPr>
          <a:lstStyle/>
          <a:p>
            <a:pPr marL="0" indent="0">
              <a:spcAft>
                <a:spcPts val="882"/>
              </a:spcAft>
              <a:buNone/>
            </a:pPr>
            <a:r>
              <a:rPr lang="en-US" sz="2800" i="1" dirty="0">
                <a:solidFill>
                  <a:schemeClr val="tx1"/>
                </a:solidFill>
              </a:rPr>
              <a:t>“The governance controls Azure provides allows Trey Research to move forward with a modern enterprise cloud environment knowing that IT still is in control but allows flexibility for our business units to do their job without us in the way.”</a:t>
            </a:r>
          </a:p>
          <a:p>
            <a:pPr marL="0" indent="0" algn="r">
              <a:spcAft>
                <a:spcPts val="882"/>
              </a:spcAft>
              <a:buNone/>
            </a:pPr>
            <a:r>
              <a:rPr lang="en-US" sz="2800" dirty="0">
                <a:solidFill>
                  <a:schemeClr val="tx1"/>
                </a:solidFill>
              </a:rPr>
              <a:t>—Ken Greenwald CTO </a:t>
            </a:r>
          </a:p>
          <a:p>
            <a:pPr marL="0" indent="0">
              <a:spcAft>
                <a:spcPts val="882"/>
              </a:spcAft>
              <a:buNone/>
            </a:pPr>
            <a:endParaRPr lang="en-US" sz="2800" dirty="0">
              <a:solidFill>
                <a:schemeClr val="tx1"/>
              </a:solidFill>
            </a:endParaRPr>
          </a:p>
          <a:p>
            <a:pPr marL="0" indent="0">
              <a:spcAft>
                <a:spcPts val="882"/>
              </a:spcAft>
              <a:buNone/>
            </a:pPr>
            <a:endParaRPr lang="en-US" sz="2800" dirty="0">
              <a:solidFill>
                <a:schemeClr val="tx1"/>
              </a:solidFill>
            </a:endParaRPr>
          </a:p>
          <a:p>
            <a:pPr marL="0" indent="0">
              <a:spcAft>
                <a:spcPts val="882"/>
              </a:spcAft>
              <a:buNone/>
            </a:pPr>
            <a:endParaRPr lang="en-US" sz="20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Trey Research</a:t>
            </a:r>
            <a:endParaRPr lang="en-US" sz="3200" dirty="0"/>
          </a:p>
          <a:p>
            <a:pPr lvl="0"/>
            <a:r>
              <a:rPr lang="en-US" sz="2800" dirty="0">
                <a:latin typeface="+mn-lt"/>
              </a:rPr>
              <a:t>Consumer products manufacturing company </a:t>
            </a:r>
          </a:p>
          <a:p>
            <a:pPr lvl="0"/>
            <a:r>
              <a:rPr lang="en-US" sz="2800" dirty="0">
                <a:latin typeface="+mn-lt"/>
              </a:rPr>
              <a:t>Annual revenues of USD $29.6 billion </a:t>
            </a:r>
          </a:p>
          <a:p>
            <a:pPr lvl="0"/>
            <a:r>
              <a:rPr lang="en-US" sz="2800" dirty="0">
                <a:latin typeface="+mn-lt"/>
              </a:rPr>
              <a:t>Global company</a:t>
            </a:r>
          </a:p>
          <a:p>
            <a:pPr lvl="1"/>
            <a:r>
              <a:rPr lang="en-US" sz="2800" dirty="0"/>
              <a:t>Headquarters in New Jersey</a:t>
            </a:r>
          </a:p>
          <a:p>
            <a:pPr lvl="1"/>
            <a:r>
              <a:rPr lang="en-US" sz="2800" dirty="0"/>
              <a:t>Major offices in the UK, France, and Japan</a:t>
            </a:r>
          </a:p>
          <a:p>
            <a:pPr lvl="1"/>
            <a:r>
              <a:rPr lang="en-US" sz="2800" dirty="0"/>
              <a:t>Data centers and branch offices scattered across the United States </a:t>
            </a:r>
          </a:p>
          <a:p>
            <a:pPr lvl="0"/>
            <a:r>
              <a:rPr lang="en-US" sz="2800" dirty="0">
                <a:latin typeface="+mn-lt"/>
              </a:rPr>
              <a:t>Looking to mitigate creeping costs as well as start the transition to a modern cloud enterprise architecture</a:t>
            </a:r>
          </a:p>
          <a:p>
            <a:pPr lvl="0"/>
            <a:r>
              <a:rPr lang="en-US" sz="2800" dirty="0">
                <a:latin typeface="+mn-lt"/>
              </a:rPr>
              <a:t>Large EA commitment to Azure</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Trey Research’s CTO </a:t>
            </a:r>
          </a:p>
          <a:p>
            <a:r>
              <a:rPr lang="en-US" sz="2800" dirty="0"/>
              <a:t>Understands the value of the cloud</a:t>
            </a:r>
          </a:p>
          <a:p>
            <a:r>
              <a:rPr lang="en-US" sz="2800" dirty="0"/>
              <a:t>Focus on best practices and controls</a:t>
            </a:r>
          </a:p>
          <a:p>
            <a:r>
              <a:rPr lang="en-US" sz="2800" dirty="0"/>
              <a:t>Wants to avoid mistakes that lead to trouble later on</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Head of Cloud Governance team</a:t>
            </a:r>
          </a:p>
          <a:p>
            <a:r>
              <a:rPr lang="en-US" sz="2800" dirty="0"/>
              <a:t>Reports to Ken</a:t>
            </a:r>
          </a:p>
          <a:p>
            <a:r>
              <a:rPr lang="en-US" sz="2800" dirty="0"/>
              <a:t>Responsible for defining, implementing and enforcing Azure governance</a:t>
            </a:r>
          </a:p>
          <a:p>
            <a:r>
              <a:rPr lang="en-US" sz="2800" dirty="0"/>
              <a:t>Works with other teams to ensure best practices are adopted</a:t>
            </a:r>
          </a:p>
          <a:p>
            <a:r>
              <a:rPr lang="en-US" sz="2800" dirty="0"/>
              <a:t>Wants to adopt Microsoft's Cloud Adoption Framework as a baseline for Azure governance</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994392"/>
          </a:xfrm>
        </p:spPr>
        <p:txBody>
          <a:bodyPr/>
          <a:lstStyle/>
          <a:p>
            <a:pPr lvl="0"/>
            <a:r>
              <a:rPr lang="en-US" sz="2800" dirty="0"/>
              <a:t>Each business unit has its own IT resources and IT budget</a:t>
            </a:r>
          </a:p>
          <a:p>
            <a:r>
              <a:rPr lang="en-US" sz="2800" dirty="0"/>
              <a:t>Track and alert on costs by business unit, project, and workload type</a:t>
            </a:r>
          </a:p>
          <a:p>
            <a:r>
              <a:rPr lang="en-US" sz="2800" dirty="0"/>
              <a:t>Delegate management to business unit IT</a:t>
            </a:r>
          </a:p>
          <a:p>
            <a:endParaRPr lang="en-US" sz="2800" dirty="0"/>
          </a:p>
        </p:txBody>
      </p:sp>
      <p:sp>
        <p:nvSpPr>
          <p:cNvPr id="2" name="Title 1"/>
          <p:cNvSpPr>
            <a:spLocks noGrp="1"/>
          </p:cNvSpPr>
          <p:nvPr>
            <p:ph type="title"/>
          </p:nvPr>
        </p:nvSpPr>
        <p:spPr/>
        <p:txBody>
          <a:bodyPr/>
          <a:lstStyle/>
          <a:p>
            <a:r>
              <a:rPr lang="en-US" dirty="0"/>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414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585871"/>
          </a:xfrm>
        </p:spPr>
        <p:txBody>
          <a:bodyPr/>
          <a:lstStyle/>
          <a:p>
            <a:pPr>
              <a:lnSpc>
                <a:spcPct val="100000"/>
              </a:lnSpc>
              <a:spcBef>
                <a:spcPts val="1800"/>
              </a:spcBef>
            </a:pPr>
            <a:r>
              <a:rPr lang="en-US" sz="3200" dirty="0"/>
              <a:t>Provide cost management tools for budgets, alerts, dashboards, spending reports, forecasts, anomaly detection and investigation, and cost-saving recommendations</a:t>
            </a:r>
          </a:p>
          <a:p>
            <a:pPr>
              <a:lnSpc>
                <a:spcPct val="100000"/>
              </a:lnSpc>
              <a:spcBef>
                <a:spcPts val="1800"/>
              </a:spcBef>
            </a:pPr>
            <a:r>
              <a:rPr lang="en-US" sz="3200" dirty="0"/>
              <a:t>Implement a charge back mechanism for the business units for resources they consume based on the IO code for each application</a:t>
            </a:r>
          </a:p>
          <a:p>
            <a:pPr>
              <a:lnSpc>
                <a:spcPct val="100000"/>
              </a:lnSpc>
              <a:spcBef>
                <a:spcPts val="1800"/>
              </a:spcBef>
            </a:pPr>
            <a:r>
              <a:rPr lang="en-US" sz="3200" dirty="0"/>
              <a:t>Enable allocation of costs between categories: Development and Test, Production, Support Services, and Infrastructure</a:t>
            </a: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Needs—Cost Management</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957191"/>
          </a:xfrm>
        </p:spPr>
        <p:txBody>
          <a:bodyPr/>
          <a:lstStyle/>
          <a:p>
            <a:r>
              <a:rPr lang="en-US" sz="3600" dirty="0"/>
              <a:t>Enable investigation of changes leading up to any outage</a:t>
            </a:r>
          </a:p>
          <a:p>
            <a:pPr lvl="1">
              <a:spcBef>
                <a:spcPts val="600"/>
              </a:spcBef>
            </a:pPr>
            <a:r>
              <a:rPr lang="en-US" sz="2800" dirty="0">
                <a:latin typeface="+mj-lt"/>
              </a:rPr>
              <a:t>Who, when, what – including before/after state for each Azure resource</a:t>
            </a:r>
          </a:p>
          <a:p>
            <a:pPr lvl="1">
              <a:spcBef>
                <a:spcPts val="600"/>
              </a:spcBef>
            </a:pPr>
            <a:r>
              <a:rPr lang="en-US" sz="2800" dirty="0">
                <a:latin typeface="+mj-lt"/>
              </a:rPr>
              <a:t>Azure resources and in-VM configuration</a:t>
            </a:r>
          </a:p>
          <a:p>
            <a:r>
              <a:rPr lang="en-US" sz="3600" dirty="0"/>
              <a:t>Ensure Windows and Linux VMs meet password complexity requirements</a:t>
            </a:r>
          </a:p>
          <a:p>
            <a:r>
              <a:rPr lang="en-US" sz="3600" dirty="0"/>
              <a:t>Ensure VMs can only be created using an approved OS image</a:t>
            </a:r>
          </a:p>
          <a:p>
            <a:pPr lvl="1">
              <a:spcBef>
                <a:spcPts val="600"/>
              </a:spcBef>
            </a:pPr>
            <a:r>
              <a:rPr lang="en-US" sz="2800" dirty="0">
                <a:latin typeface="+mj-lt"/>
              </a:rPr>
              <a:t>Built-in or custom images</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Baseline</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674310"/>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Needs—Resource Consistency</a:t>
            </a:r>
          </a:p>
        </p:txBody>
      </p:sp>
    </p:spTree>
    <p:extLst>
      <p:ext uri="{BB962C8B-B14F-4D97-AF65-F5344CB8AC3E}">
        <p14:creationId xmlns:p14="http://schemas.microsoft.com/office/powerpoint/2010/main" val="108262891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8360</Words>
  <Application>Microsoft Macintosh PowerPoint</Application>
  <PresentationFormat>Widescreen</PresentationFormat>
  <Paragraphs>488</Paragraphs>
  <Slides>40</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Enterprise-ready cloud</vt:lpstr>
      <vt:lpstr>Abstract and learning objectives</vt:lpstr>
      <vt:lpstr>Step 1: Review the customer case study</vt:lpstr>
      <vt:lpstr>Customer situation </vt:lpstr>
      <vt:lpstr>Customer situation</vt:lpstr>
      <vt:lpstr>IT organization</vt:lpstr>
      <vt:lpstr>Customer Needs—Cost Management</vt:lpstr>
      <vt:lpstr>Customer Needs—Security Baseline</vt:lpstr>
      <vt:lpstr>Customer Needs—Resource Consistency</vt:lpstr>
      <vt:lpstr>Customer Needs—Identity Baseline</vt:lpstr>
      <vt:lpstr>Customer Needs—Deployment Acceleration</vt:lpstr>
      <vt:lpstr>Customer objections </vt:lpstr>
      <vt:lpstr>Customer objections </vt:lpstr>
      <vt:lpstr>Common scenarios</vt:lpstr>
      <vt:lpstr>Common scenarios</vt:lpstr>
      <vt:lpstr>Common scenarios</vt:lpstr>
      <vt:lpstr>Common scenarios</vt:lpstr>
      <vt:lpstr>Step 2: Design the solution</vt:lpstr>
      <vt:lpstr>Step 3: Present the solution</vt:lpstr>
      <vt:lpstr>Wrap-up</vt:lpstr>
      <vt:lpstr>Preferred target audience </vt:lpstr>
      <vt:lpstr>Subscription organization</vt:lpstr>
      <vt:lpstr>Cost management options</vt:lpstr>
      <vt:lpstr>Azure Cost Management</vt:lpstr>
      <vt:lpstr>Tracking usage</vt:lpstr>
      <vt:lpstr>Investigating outages</vt:lpstr>
      <vt:lpstr>Password complexity</vt:lpstr>
      <vt:lpstr>Control VM images</vt:lpstr>
      <vt:lpstr>Restricting services</vt:lpstr>
      <vt:lpstr>Prevent accidental resource deletion</vt:lpstr>
      <vt:lpstr>Enforcing naming convention</vt:lpstr>
      <vt:lpstr>Identity and access control</vt:lpstr>
      <vt:lpstr>Deployment acceleration</vt:lpstr>
      <vt:lpstr>Minimize wasted spend on non-prod VMs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2020-04-02T20:03:10Z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