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4"/>
  </p:notesMasterIdLst>
  <p:handoutMasterIdLst>
    <p:handoutMasterId r:id="rId45"/>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80" r:id="rId24"/>
    <p:sldId id="365" r:id="rId25"/>
    <p:sldId id="316" r:id="rId26"/>
    <p:sldId id="345" r:id="rId27"/>
    <p:sldId id="349" r:id="rId28"/>
    <p:sldId id="346" r:id="rId29"/>
    <p:sldId id="373" r:id="rId30"/>
    <p:sldId id="374" r:id="rId31"/>
    <p:sldId id="376" r:id="rId32"/>
    <p:sldId id="377" r:id="rId33"/>
    <p:sldId id="379" r:id="rId34"/>
    <p:sldId id="372" r:id="rId35"/>
    <p:sldId id="363" r:id="rId36"/>
    <p:sldId id="356" r:id="rId37"/>
    <p:sldId id="357" r:id="rId38"/>
    <p:sldId id="358" r:id="rId39"/>
    <p:sldId id="360" r:id="rId40"/>
    <p:sldId id="364" r:id="rId41"/>
    <p:sldId id="361"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64398" autoAdjust="0"/>
  </p:normalViewPr>
  <p:slideViewPr>
    <p:cSldViewPr snapToGrid="0">
      <p:cViewPr varScale="1">
        <p:scale>
          <a:sx n="87" d="100"/>
          <a:sy n="87" d="100"/>
        </p:scale>
        <p:origin x="1206"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12/19/2018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75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or D2S_v3. This will provide for the required cores and RAM to meet the needs of the machines. A data disk could be added to the VMs depending upon the needs of the 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2017,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or D4S_v3 instance. The</a:t>
            </a:r>
          </a:p>
          <a:p>
            <a:r>
              <a:rPr lang="en-US" sz="1200" b="0" kern="1200" dirty="0">
                <a:solidFill>
                  <a:schemeClr val="tx1"/>
                </a:solidFill>
                <a:effectLst/>
                <a:latin typeface="+mn-lt"/>
                <a:ea typeface="+mn-ea"/>
                <a:cs typeface="+mn-cs"/>
              </a:rPr>
              <a:t>Both support four cores, 14 or 16 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SQL Server VMs should be deployed across at least two Availability Zones. A cloud witness should be deployed to support the Windows Failover Cluster, this will allow the cluster to handle a datacenter level outage</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Database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SQL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poses a significant challenge. The existing physical servers use UEFI boot, and therefore Azure Site Recovery cannot be used. The application installers are not available, and so re-installing the application onto clean Azure VMs would be very difficult.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this situation, use of third-party migration tools should be explored. For example, [CloudEndure](https://www.cloudendure.com/live-migration/)</a:t>
            </a:r>
          </a:p>
          <a:p>
            <a:r>
              <a:rPr lang="en-US" sz="1200" b="0" kern="1200" dirty="0">
                <a:solidFill>
                  <a:schemeClr val="tx1"/>
                </a:solidFill>
                <a:effectLst/>
                <a:latin typeface="+mn-lt"/>
                <a:ea typeface="+mn-ea"/>
                <a:cs typeface="+mn-cs"/>
              </a:rPr>
              <a:t>offers block-level migration of both VMs and physical servers. The migration process is as follows:</a:t>
            </a:r>
          </a:p>
          <a:p>
            <a:pPr marL="228600" indent="-228600">
              <a:buFont typeface="+mj-lt"/>
              <a:buAutoNum type="arabicPeriod"/>
            </a:pPr>
            <a:r>
              <a:rPr lang="en-US" sz="1200" b="0" kern="1200" dirty="0">
                <a:solidFill>
                  <a:schemeClr val="tx1"/>
                </a:solidFill>
                <a:effectLst/>
                <a:latin typeface="+mn-lt"/>
                <a:ea typeface="+mn-ea"/>
                <a:cs typeface="+mn-cs"/>
              </a:rPr>
              <a:t>Install the CloudEndure agent on the physical servers to be migrated</a:t>
            </a:r>
          </a:p>
          <a:p>
            <a:pPr marL="228600" indent="-228600">
              <a:buFont typeface="+mj-lt"/>
              <a:buAutoNum type="arabicPeriod"/>
            </a:pPr>
            <a:r>
              <a:rPr lang="en-US" sz="1200" b="0" kern="1200" dirty="0">
                <a:solidFill>
                  <a:schemeClr val="tx1"/>
                </a:solidFill>
                <a:effectLst/>
                <a:latin typeface="+mn-lt"/>
                <a:ea typeface="+mn-ea"/>
                <a:cs typeface="+mn-cs"/>
              </a:rPr>
              <a:t>Specify the destination servers in Azure</a:t>
            </a:r>
          </a:p>
          <a:p>
            <a:pPr marL="228600" indent="-228600">
              <a:buFont typeface="+mj-lt"/>
              <a:buAutoNum type="arabicPeriod"/>
            </a:pPr>
            <a:r>
              <a:rPr lang="en-US" sz="1200" b="0" kern="1200" dirty="0">
                <a:solidFill>
                  <a:schemeClr val="tx1"/>
                </a:solidFill>
                <a:effectLst/>
                <a:latin typeface="+mn-lt"/>
                <a:ea typeface="+mn-ea"/>
                <a:cs typeface="+mn-cs"/>
              </a:rPr>
              <a:t>CloudEndure will replicate the physical servers to Azure, at the block level, including any on-going changes. This occurs in the background, without disrupting the running application.</a:t>
            </a:r>
          </a:p>
          <a:p>
            <a:pPr marL="228600" indent="-228600">
              <a:buFont typeface="+mj-lt"/>
              <a:buAutoNum type="arabicPeriod"/>
            </a:pPr>
            <a:r>
              <a:rPr lang="en-US" sz="1200" b="0" kern="1200" dirty="0">
                <a:solidFill>
                  <a:schemeClr val="tx1"/>
                </a:solidFill>
                <a:effectLst/>
                <a:latin typeface="+mn-lt"/>
                <a:ea typeface="+mn-ea"/>
                <a:cs typeface="+mn-cs"/>
              </a:rPr>
              <a:t>To test the migrated server, CloudEndure allows you to spin up new Azure servers for verification</a:t>
            </a:r>
          </a:p>
          <a:p>
            <a:pPr marL="228600" indent="-228600">
              <a:buFont typeface="+mj-lt"/>
              <a:buAutoNum type="arabicPeriod"/>
            </a:pPr>
            <a:r>
              <a:rPr lang="en-US" sz="1200" b="0" kern="1200" dirty="0">
                <a:solidFill>
                  <a:schemeClr val="tx1"/>
                </a:solidFill>
                <a:effectLst/>
                <a:latin typeface="+mn-lt"/>
                <a:ea typeface="+mn-ea"/>
                <a:cs typeface="+mn-cs"/>
              </a:rPr>
              <a:t>Once testing is complete, user traffic can be cut over to the migrated servers similarly to the procurement system.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2017,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Switch the availability group to synchronous mode to failover with no chance of data loss. Synchronous mode will have a performance impact on the application so this is best done during off-peak hours.</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12/19/2018 11:43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vCenter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Vmware host runs Xeon processors (Skylake). The hardware utilization is unknown at this point in 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TempDB when generating ad hoc reports. The database size for this workload is around 600 GB. The procurement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utilization is unknown at this point in time. The 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application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2017, and part of an earlier planned upgrade Lucerne has already acquired licenses for SQL Server 2017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least-privilege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monitor control and monitor Azure cost and prevent use of unapproved Azure services.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Provide the ability to monitor every level of the Azure environment for performance and availability. </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5499967"/>
          </a:xfrm>
        </p:spPr>
        <p:txBody>
          <a:bodyPr/>
          <a:lstStyle/>
          <a:p>
            <a:pPr>
              <a:spcBef>
                <a:spcPts val="1800"/>
              </a:spcBef>
              <a:spcAft>
                <a:spcPts val="1200"/>
              </a:spcAft>
            </a:pPr>
            <a:r>
              <a:rPr lang="en-US" sz="3600" dirty="0"/>
              <a:t>Logistics and procurement is one of our most critical applications. Any glitch will cause havoc in our ecosystem. The procurement system migration must be seamless, with no loss of data and no application downtime.</a:t>
            </a:r>
          </a:p>
          <a:p>
            <a:r>
              <a:rPr lang="en-US" sz="3600" dirty="0"/>
              <a:t>The procurement application is a simple application with known dependencies and is perfect for a pilot. What about more complicated workloads or workloads where we don't exactly know where the dependencies are?</a:t>
            </a:r>
          </a:p>
          <a:p>
            <a:pPr lvl="0">
              <a:spcBef>
                <a:spcPts val="1800"/>
              </a:spcBef>
            </a:pPr>
            <a:endParaRPr lang="en-US" sz="24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98182"/>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32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1255405"/>
            <a:ext cx="11275848" cy="5059847"/>
          </a:xfrm>
          <a:prstGeom prst="rect">
            <a:avLst/>
          </a:prstGeom>
          <a:noFill/>
        </p:spPr>
        <p:txBody>
          <a:bodyPr wrap="square" lIns="182880" tIns="146304" rIns="182880" bIns="146304" rtlCol="0">
            <a:spAutoFit/>
          </a:bodyPr>
          <a:lstStyle/>
          <a:p>
            <a:r>
              <a:rPr lang="en-US" sz="2400" dirty="0"/>
              <a:t>In this whiteboard design session, you will learn how to migrate two existing, but quite different, applications to Azure. You will create both an effective and cost-efficient Azure design, and plan how to achieve migration to that design within the constraints set by the business. You will need to consider a range of different approaches and tools to meet the differing migration needs of each application.</a:t>
            </a:r>
          </a:p>
          <a:p>
            <a:endParaRPr lang="en-US" sz="2400" dirty="0"/>
          </a:p>
          <a:p>
            <a:r>
              <a:rPr lang="en-US" sz="2400" dirty="0"/>
              <a:t>At the end of this whiteboard design session you will be better able to migrate and enable easy deployment for lift-and-shift capabilities. In addition, you will learn to build and deploy complex infrastructure solutions with Azure Resource Manager templates, work with Azure Automation Desired State Configuration (DSC) for deploying server configurations, as well as scale existing templatized deployments leveraging VM Scale Sets.</a:t>
            </a:r>
          </a:p>
          <a:p>
            <a:pPr>
              <a:lnSpc>
                <a:spcPct val="90000"/>
              </a:lnSpc>
              <a:spcAft>
                <a:spcPts val="600"/>
              </a:spcAft>
            </a:pPr>
            <a:endParaRPr lang="en-US" sz="24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specific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performance and availability?</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0472207" cy="5209118"/>
          </a:xfrm>
        </p:spPr>
        <p:txBody>
          <a:bodyPr/>
          <a:lstStyle/>
          <a:p>
            <a:r>
              <a:rPr lang="en-US" sz="3400" dirty="0"/>
              <a:t>Use Azure Monitor to collect: </a:t>
            </a:r>
          </a:p>
          <a:p>
            <a:pPr lvl="1"/>
            <a:r>
              <a:rPr lang="en-US" sz="2800" dirty="0"/>
              <a:t>Near real-time metrics from various Azure services </a:t>
            </a:r>
          </a:p>
          <a:p>
            <a:pPr lvl="1"/>
            <a:r>
              <a:rPr lang="en-US" sz="2800" dirty="0"/>
              <a:t>Application monitoring data</a:t>
            </a:r>
          </a:p>
          <a:p>
            <a:pPr lvl="1"/>
            <a:r>
              <a:rPr lang="en-US" sz="2800" dirty="0"/>
              <a:t>Azure resource monitoring data</a:t>
            </a:r>
          </a:p>
          <a:p>
            <a:pPr lvl="1"/>
            <a:r>
              <a:rPr lang="en-US" sz="2800" dirty="0"/>
              <a:t>Azure subscription monitoring data</a:t>
            </a:r>
          </a:p>
          <a:p>
            <a:pPr lvl="1"/>
            <a:r>
              <a:rPr lang="en-US" sz="2800" dirty="0"/>
              <a:t>Azure tenant monitoring data </a:t>
            </a:r>
            <a:endParaRPr lang="en-US" sz="2400" dirty="0">
              <a:latin typeface="+mn-lt"/>
            </a:endParaRPr>
          </a:p>
          <a:p>
            <a:r>
              <a:rPr lang="en-US" sz="3400" dirty="0"/>
              <a:t>Interactively query and analyze monitoring data</a:t>
            </a:r>
          </a:p>
          <a:p>
            <a:r>
              <a:rPr lang="en-US" sz="3400" dirty="0"/>
              <a:t>Proactively alert for critical conditions</a:t>
            </a:r>
          </a:p>
          <a:p>
            <a:r>
              <a:rPr lang="en-US" sz="3400" dirty="0"/>
              <a:t>Take automated action or integrate with other systems with Event Hubs and Logic Apps</a:t>
            </a:r>
          </a:p>
        </p:txBody>
      </p:sp>
    </p:spTree>
    <p:extLst>
      <p:ext uri="{BB962C8B-B14F-4D97-AF65-F5344CB8AC3E}">
        <p14:creationId xmlns:p14="http://schemas.microsoft.com/office/powerpoint/2010/main" val="2493923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lnSpcReduction="10000"/>
          </a:bodyPr>
          <a:lstStyle/>
          <a:p>
            <a:pPr>
              <a:spcBef>
                <a:spcPts val="1800"/>
              </a:spcBef>
            </a:pPr>
            <a:r>
              <a:rPr lang="en-US" sz="3600" dirty="0">
                <a:solidFill>
                  <a:schemeClr val="tx1"/>
                </a:solidFill>
              </a:rPr>
              <a:t>Web tier: DS2_v2 or D2S_v3 VMs hosted across availability zones</a:t>
            </a:r>
          </a:p>
          <a:p>
            <a:pPr>
              <a:spcBef>
                <a:spcPts val="1800"/>
              </a:spcBef>
            </a:pPr>
            <a:r>
              <a:rPr lang="en-US" sz="3600" dirty="0">
                <a:solidFill>
                  <a:schemeClr val="tx1"/>
                </a:solidFill>
              </a:rPr>
              <a:t>Database tier: DS3_v2 or D4S_v3 VMs hosted across availability zones,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6" name="Picture 5" descr="This diagram shows the design for the procurement system once migrated to Azure. At the top is the ExpressRoute icon. This is connected to the Application Gateway icon, which sits in the App Gw subnet, and is labelled with 'Static IP address' and 'Cookie affinity' and 'Zone redundant'. The Application Gateway is connected to the web tier virtual machines, which sit within the web tier subnet. Each web tier virtual machine sits in a seperate availability zone. The web tier virtual machines are connected to the internal load balancer icon, which sits in the database tier subnet and is labelled with 'Direct Server Return'. This is connected to the database virtual machines, each of which sit within a seperate availability zone, also within the database tier subnet. The database virtual machines are connected to a storage account icon, which is labeled 'Cloud Witness (Zone Redundant)'.">
            <a:extLst>
              <a:ext uri="{FF2B5EF4-FFF2-40B4-BE49-F238E27FC236}">
                <a16:creationId xmlns:a16="http://schemas.microsoft.com/office/drawing/2014/main" id="{DEA3BD4A-28D0-4F8A-94FB-38827891A3F3}"/>
              </a:ext>
            </a:extLst>
          </p:cNvPr>
          <p:cNvPicPr>
            <a:picLocks noChangeAspect="1"/>
          </p:cNvPicPr>
          <p:nvPr/>
        </p:nvPicPr>
        <p:blipFill>
          <a:blip r:embed="rId3"/>
          <a:stretch>
            <a:fillRect/>
          </a:stretch>
        </p:blipFill>
        <p:spPr>
          <a:xfrm>
            <a:off x="7494655" y="1189176"/>
            <a:ext cx="4360959" cy="530994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2017</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r>
              <a:rPr lang="en-US" sz="3200" dirty="0">
                <a:latin typeface="+mn-lt"/>
              </a:rPr>
              <a:t>Create the Azure Application Gateway with a static internal IP.</a:t>
            </a:r>
          </a:p>
          <a:p>
            <a:r>
              <a:rPr lang="en-US" sz="3200" dirty="0">
                <a:latin typeface="+mn-lt"/>
              </a:rPr>
              <a:t>Migrate servers using one of the 3 methods presented.</a:t>
            </a:r>
          </a:p>
          <a:p>
            <a:r>
              <a:rPr lang="en-US" sz="3200" dirty="0">
                <a:latin typeface="+mn-lt"/>
              </a:rPr>
              <a:t>Configure the App GW backend server pool to reference the newly migrated web servers.</a:t>
            </a:r>
          </a:p>
          <a:p>
            <a:r>
              <a:rPr lang="en-US" sz="3200" dirty="0">
                <a:latin typeface="+mn-lt"/>
              </a:rPr>
              <a:t>Set cookie-based affinity on the backend HTTP server settings list.</a:t>
            </a:r>
          </a:p>
          <a:p>
            <a:r>
              <a:rPr lang="en-US" sz="3200" dirty="0">
                <a:latin typeface="+mn-lt"/>
              </a:rPr>
              <a:t>Update </a:t>
            </a:r>
            <a:r>
              <a:rPr lang="en-US" sz="3200" dirty="0">
                <a:latin typeface="+mn-lt"/>
                <a:hlinkClick r:id="rId3"/>
              </a:rPr>
              <a:t>http://procurement</a:t>
            </a:r>
            <a:r>
              <a:rPr lang="en-US" sz="3200" dirty="0">
                <a:latin typeface="+mn-lt"/>
              </a:rPr>
              <a:t> DNS entry to point to App Gw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5207579"/>
          </a:xfrm>
        </p:spPr>
        <p:txBody>
          <a:bodyPr/>
          <a:lstStyle/>
          <a:p>
            <a:r>
              <a:rPr lang="en-US" sz="3200" dirty="0">
                <a:latin typeface="+mn-lt"/>
              </a:rPr>
              <a:t>Deploy new Azure VMs with SQL Server across two or more Availability Zones.</a:t>
            </a:r>
          </a:p>
          <a:p>
            <a:r>
              <a:rPr lang="en-US" sz="3200" dirty="0">
                <a:latin typeface="+mn-lt"/>
              </a:rPr>
              <a:t>Configure internal load-balancer with Direct Server Return (DSR).</a:t>
            </a:r>
          </a:p>
          <a:p>
            <a:r>
              <a:rPr lang="en-US" sz="3200" dirty="0">
                <a:latin typeface="+mn-lt"/>
              </a:rPr>
              <a:t>Extend existing Always On availability group to new Azure VMs.</a:t>
            </a:r>
          </a:p>
          <a:p>
            <a:r>
              <a:rPr lang="en-US" sz="3200" dirty="0">
                <a:latin typeface="+mn-lt"/>
              </a:rPr>
              <a:t>Pause web tier or place in read-only mode.</a:t>
            </a:r>
          </a:p>
          <a:p>
            <a:r>
              <a:rPr lang="en-US" sz="3200" dirty="0">
                <a:latin typeface="+mn-lt"/>
              </a:rPr>
              <a:t>Fail over SQL primary to Azure VM.</a:t>
            </a:r>
          </a:p>
          <a:p>
            <a:r>
              <a:rPr lang="en-US" sz="3200" dirty="0">
                <a:latin typeface="+mn-lt"/>
              </a:rPr>
              <a:t>Update web tier to use ILB as database endpoint.</a:t>
            </a:r>
          </a:p>
          <a:p>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5378548" cy="4380173"/>
          </a:xfrm>
        </p:spPr>
        <p:txBody>
          <a:bodyPr/>
          <a:lstStyle/>
          <a:p>
            <a:r>
              <a:rPr lang="en-US" sz="2400" dirty="0">
                <a:latin typeface="+mn-lt"/>
              </a:rPr>
              <a:t>Cannot use Azure Site Recovery due to physical servers with UEFI boot.</a:t>
            </a:r>
          </a:p>
          <a:p>
            <a:r>
              <a:rPr lang="en-US" sz="2400" dirty="0">
                <a:latin typeface="+mn-lt"/>
              </a:rPr>
              <a:t>Cannot re-install since installers not available.</a:t>
            </a:r>
          </a:p>
          <a:p>
            <a:r>
              <a:rPr lang="en-US" sz="2400" dirty="0">
                <a:latin typeface="+mn-lt"/>
              </a:rPr>
              <a:t>Consider third-party migration tools</a:t>
            </a:r>
          </a:p>
          <a:p>
            <a:r>
              <a:rPr lang="en-US" sz="2400" dirty="0">
                <a:latin typeface="+mn-lt"/>
              </a:rPr>
              <a:t>See list at: https://azure.microsoft.com/migration/migrate/</a:t>
            </a:r>
          </a:p>
          <a:p>
            <a:endParaRPr lang="en-US" sz="2400" dirty="0">
              <a:latin typeface="+mn-lt"/>
            </a:endParaRPr>
          </a:p>
          <a:p>
            <a:endParaRPr lang="en-US" dirty="0"/>
          </a:p>
        </p:txBody>
      </p:sp>
      <p:pic>
        <p:nvPicPr>
          <p:cNvPr id="6" name="Picture 5" descr="This image shows the company names and logos for a variety of Microsoft partners who offer third-party Azure migration tools. The partners listed are Attunity, CloudEndure, Corent, Datometry, and Informatica." title="Third-party migration partners">
            <a:extLst>
              <a:ext uri="{FF2B5EF4-FFF2-40B4-BE49-F238E27FC236}">
                <a16:creationId xmlns:a16="http://schemas.microsoft.com/office/drawing/2014/main" id="{A8C9AD3C-F457-4185-8F65-F300B9D5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62"/>
            <a:ext cx="5598996" cy="4883081"/>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etc.</a:t>
            </a:r>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Backup</a:t>
            </a:r>
          </a:p>
        </p:txBody>
      </p:sp>
      <p:sp>
        <p:nvSpPr>
          <p:cNvPr id="4" name="TextBox 3"/>
          <p:cNvSpPr txBox="1"/>
          <p:nvPr/>
        </p:nvSpPr>
        <p:spPr>
          <a:xfrm>
            <a:off x="266920" y="1159152"/>
            <a:ext cx="11846422" cy="5983882"/>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 or availability zones as appropriate.</a:t>
            </a:r>
          </a:p>
          <a:p>
            <a:pPr marL="457200" indent="-457200">
              <a:buFont typeface="Arial" panose="020B0604020202020204" pitchFamily="34" charset="0"/>
              <a:buChar char="•"/>
            </a:pPr>
            <a:r>
              <a:rPr lang="en-US" sz="2800" dirty="0"/>
              <a:t>Web tiers use load balancers (App Gw or Azure LB) with health probes.</a:t>
            </a:r>
          </a:p>
          <a:p>
            <a:pPr marL="457200" indent="-457200">
              <a:buFont typeface="Arial" panose="020B0604020202020204" pitchFamily="34" charset="0"/>
              <a:buChar char="•"/>
            </a:pPr>
            <a:r>
              <a:rPr lang="en-US" sz="2800" dirty="0"/>
              <a:t>Databases use SQL Always On Availability Groups.</a:t>
            </a:r>
          </a:p>
          <a:p>
            <a:pPr marL="457200" indent="-457200">
              <a:buFont typeface="Arial" panose="020B0604020202020204" pitchFamily="34" charset="0"/>
              <a:buChar char="•"/>
            </a:pPr>
            <a:r>
              <a:rPr lang="en-US" sz="2800" dirty="0"/>
              <a:t>Availability monitoring and alerting through Azure Monitor.</a:t>
            </a:r>
          </a:p>
          <a:p>
            <a:pPr>
              <a:spcBef>
                <a:spcPts val="1200"/>
              </a:spcBef>
            </a:pPr>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853910"/>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for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Server 2017 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041380"/>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English-language publishers in the world, and with nearly 200 years of history, Lucerne has published some of the world’s foremost authors.</a:t>
            </a:r>
          </a:p>
          <a:p>
            <a:r>
              <a:rPr lang="en-US" sz="3600" dirty="0">
                <a:solidFill>
                  <a:schemeClr val="tx1"/>
                </a:solidFill>
              </a:rPr>
              <a:t>They are consistently at the forefront of innovation with digital technology.</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a:t>
            </a:r>
          </a:p>
          <a:p>
            <a:pPr>
              <a:spcBef>
                <a:spcPts val="1200"/>
              </a:spcBef>
              <a:spcAft>
                <a:spcPts val="600"/>
              </a:spcAft>
            </a:pPr>
            <a:r>
              <a:rPr lang="en-US" sz="3200" dirty="0">
                <a:solidFill>
                  <a:schemeClr val="tx1"/>
                </a:solidFill>
                <a:latin typeface="+mn-lt"/>
              </a:rPr>
              <a:t>Want to pilot a relatively high-impact workload directly in Microsoft Azure</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2017,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006260"/>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a:spcBef>
                <a:spcPts val="1800"/>
              </a:spcBef>
            </a:pPr>
            <a:r>
              <a:rPr lang="en-US" dirty="0"/>
              <a:t>Perform a full test of the application running in Azure before cutting over</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347892"/>
          </a:xfrm>
        </p:spPr>
        <p:txBody>
          <a:bodyPr/>
          <a:lstStyle/>
          <a:p>
            <a:r>
              <a:rPr lang="en-US" sz="3600" dirty="0"/>
              <a:t>Ability to test before committing</a:t>
            </a:r>
          </a:p>
          <a:p>
            <a:r>
              <a:rPr lang="en-US" sz="3600" dirty="0"/>
              <a:t>Support "fail back" at any point</a:t>
            </a:r>
          </a:p>
          <a:p>
            <a:r>
              <a:rPr lang="en-US" sz="3600" dirty="0"/>
              <a:t>Secure and performant connectivity from corporate network</a:t>
            </a:r>
          </a:p>
          <a:p>
            <a:r>
              <a:rPr lang="en-US" sz="3600" dirty="0"/>
              <a:t>Least-privilege access controls and protect against accidental modification or deletion</a:t>
            </a:r>
          </a:p>
          <a:p>
            <a:r>
              <a:rPr lang="en-US" sz="3600" dirty="0"/>
              <a:t>Monitor Azure environment for cost and prevent use of unapproved Azure services</a:t>
            </a:r>
          </a:p>
          <a:p>
            <a:r>
              <a:rPr lang="en-US" sz="3600" dirty="0"/>
              <a:t>Monitor every level of the Azure environment for performance and availability</a:t>
            </a:r>
          </a:p>
          <a:p>
            <a:pPr lvl="0" fontAlgn="ctr"/>
            <a:endParaRPr lang="en-US" sz="36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5543</Words>
  <Application>Microsoft Office PowerPoint</Application>
  <PresentationFormat>Widescreen</PresentationFormat>
  <Paragraphs>493</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How to monitor performance and availability?</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2018-12-19T23:34:16Z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