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8.jpg" ContentType="image/pn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5" r:id="rId1"/>
  </p:sldMasterIdLst>
  <p:notesMasterIdLst>
    <p:notesMasterId r:id="rId14"/>
  </p:notesMasterIdLst>
  <p:handoutMasterIdLst>
    <p:handoutMasterId r:id="rId15"/>
  </p:handoutMasterIdLst>
  <p:sldIdLst>
    <p:sldId id="300" r:id="rId2"/>
    <p:sldId id="378" r:id="rId3"/>
    <p:sldId id="369" r:id="rId4"/>
    <p:sldId id="366" r:id="rId5"/>
    <p:sldId id="367" r:id="rId6"/>
    <p:sldId id="340" r:id="rId7"/>
    <p:sldId id="342" r:id="rId8"/>
    <p:sldId id="316" r:id="rId9"/>
    <p:sldId id="379" r:id="rId10"/>
    <p:sldId id="345" r:id="rId11"/>
    <p:sldId id="374" r:id="rId12"/>
    <p:sldId id="3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00188D"/>
    <a:srgbClr val="BD9D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16" autoAdjust="0"/>
    <p:restoredTop sz="93294" autoAdjust="0"/>
  </p:normalViewPr>
  <p:slideViewPr>
    <p:cSldViewPr snapToGrid="0">
      <p:cViewPr>
        <p:scale>
          <a:sx n="120" d="100"/>
          <a:sy n="120" d="100"/>
        </p:scale>
        <p:origin x="-96" y="198"/>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2706"/>
    </p:cViewPr>
  </p:sorterViewPr>
  <p:notesViewPr>
    <p:cSldViewPr snapToGrid="0">
      <p:cViewPr varScale="1">
        <p:scale>
          <a:sx n="69" d="100"/>
          <a:sy n="69" d="100"/>
        </p:scale>
        <p:origin x="197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877E15-DA3C-406A-B1E3-93C86B2F02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3E1090-CCDA-4B77-99B2-5A78AD6E8A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4ED74A-224F-4188-850E-AD5C4B751E0D}" type="datetimeFigureOut">
              <a:rPr lang="en-US" smtClean="0"/>
              <a:t>12/19/2018</a:t>
            </a:fld>
            <a:endParaRPr lang="en-US" dirty="0"/>
          </a:p>
        </p:txBody>
      </p:sp>
      <p:sp>
        <p:nvSpPr>
          <p:cNvPr id="4" name="Footer Placeholder 3">
            <a:extLst>
              <a:ext uri="{FF2B5EF4-FFF2-40B4-BE49-F238E27FC236}">
                <a16:creationId xmlns:a16="http://schemas.microsoft.com/office/drawing/2014/main" id="{443AB1DB-7510-475B-9354-9014B6A040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BC967ED-DFAC-4C33-B0DA-E83EF22617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1DCAC7-0147-4F06-80A8-F36441741FA6}" type="slidenum">
              <a:rPr lang="en-US" smtClean="0"/>
              <a:t>‹#›</a:t>
            </a:fld>
            <a:endParaRPr lang="en-US" dirty="0"/>
          </a:p>
        </p:txBody>
      </p:sp>
    </p:spTree>
    <p:extLst>
      <p:ext uri="{BB962C8B-B14F-4D97-AF65-F5344CB8AC3E}">
        <p14:creationId xmlns:p14="http://schemas.microsoft.com/office/powerpoint/2010/main" val="1672667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12/19/2018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2017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diagram comprises three sub-diagrams, each showing an approach for migrating the procurement system web tier. In all three, the existing server sits to the left and the virtual machine hosting the migrated web server sits to the right, with a green arrow showing the migration from left to right. In the first case, the arrow includes the Azure Site Recovery icon. In the second case, the arrow is labelled 'V2V'. In the third case, the arrow is labelled </a:t>
            </a:r>
            <a:r>
              <a:rPr lang="en-CA" dirty="0" err="1"/>
              <a:t>'Re</a:t>
            </a:r>
            <a:r>
              <a:rPr lang="en-CA" dirty="0"/>
              <a:t>-install'.</a:t>
            </a:r>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4097453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diagram shows the high-level architecture for the HR application, after migration to Azure. At the top, there is the incoming ExpressRoute connection from the on-premises network. This connects to the Internal Load Balancer, which in turn connects to the web servers. The web servers are enclosed in an availability set. The Internal Load Balancer and web servers are in the web tier. The web servers connect to the Azure SQL Database Managed Instance, which sits in the Database tier.</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4070250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image shows the company names and logos for a variety of Microsoft partners who offer third-party Azure migration tools. The partners listed are </a:t>
            </a:r>
            <a:r>
              <a:rPr lang="en-US" dirty="0" err="1"/>
              <a:t>Attunity</a:t>
            </a:r>
            <a:r>
              <a:rPr lang="en-US" dirty="0"/>
              <a:t>, </a:t>
            </a:r>
            <a:r>
              <a:rPr lang="en-US" dirty="0" err="1"/>
              <a:t>CloudEndure</a:t>
            </a:r>
            <a:r>
              <a:rPr lang="en-US" dirty="0"/>
              <a:t>, </a:t>
            </a:r>
            <a:r>
              <a:rPr lang="en-US" dirty="0" err="1"/>
              <a:t>Corent</a:t>
            </a:r>
            <a:r>
              <a:rPr lang="en-US" dirty="0"/>
              <a:t>, </a:t>
            </a:r>
            <a:r>
              <a:rPr lang="en-US" dirty="0" err="1"/>
              <a:t>Datometry</a:t>
            </a:r>
            <a:r>
              <a:rPr lang="en-US" dirty="0"/>
              <a:t>, and Informatica.</a:t>
            </a:r>
          </a:p>
        </p:txBody>
      </p:sp>
      <p:sp>
        <p:nvSpPr>
          <p:cNvPr id="4" name="Slide Number Placeholder 3"/>
          <p:cNvSpPr>
            <a:spLocks noGrp="1"/>
          </p:cNvSpPr>
          <p:nvPr>
            <p:ph type="sldNum" sz="quarter" idx="10"/>
          </p:nvPr>
        </p:nvSpPr>
        <p:spPr/>
        <p:txBody>
          <a:bodyPr/>
          <a:lstStyle/>
          <a:p>
            <a:fld id="{148D4592-6837-45C4-B65B-13E03ECAF0B2}" type="slidenum">
              <a:rPr lang="en-US" smtClean="0"/>
              <a:t>12</a:t>
            </a:fld>
            <a:endParaRPr lang="en-US" dirty="0"/>
          </a:p>
        </p:txBody>
      </p:sp>
    </p:spTree>
    <p:extLst>
      <p:ext uri="{BB962C8B-B14F-4D97-AF65-F5344CB8AC3E}">
        <p14:creationId xmlns:p14="http://schemas.microsoft.com/office/powerpoint/2010/main" val="2533586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Image showing the on-premises procurement system architecture. The outer box is labelled 'Data Center'. At the top is a network device labelled 'F5 Cookie Affinity'. This leads to an inner box labelled 'VMware'. In this box sit 4 servers labelled 'Frontend IIS Servers' and 3 servers labelled' SQL 2012 Always On AG'. There is also one server labelled '</a:t>
            </a:r>
            <a:r>
              <a:rPr lang="en-US" sz="1200" b="0" kern="1200" dirty="0" err="1">
                <a:solidFill>
                  <a:schemeClr val="tx1"/>
                </a:solidFill>
                <a:effectLst/>
                <a:latin typeface="+mn-lt"/>
                <a:ea typeface="+mn-ea"/>
                <a:cs typeface="+mn-cs"/>
              </a:rPr>
              <a:t>vCenter</a:t>
            </a:r>
            <a:r>
              <a:rPr lang="en-US" sz="1200" b="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148D4592-6837-45C4-B65B-13E03ECAF0B2}" type="slidenum">
              <a:rPr lang="en-US" smtClean="0"/>
              <a:t>2</a:t>
            </a:fld>
            <a:endParaRPr lang="en-US" dirty="0"/>
          </a:p>
        </p:txBody>
      </p:sp>
    </p:spTree>
    <p:extLst>
      <p:ext uri="{BB962C8B-B14F-4D97-AF65-F5344CB8AC3E}">
        <p14:creationId xmlns:p14="http://schemas.microsoft.com/office/powerpoint/2010/main" val="372762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Image showing the on-premises HR application architecture. From top to bottom the image shows a network load balancer, two front-end IIS servers, three SQL database servers labelled 'SQL 2005 failover cluster'. At the bottom, the image is labelled 'Data Center'.</a:t>
            </a:r>
          </a:p>
        </p:txBody>
      </p:sp>
      <p:sp>
        <p:nvSpPr>
          <p:cNvPr id="4" name="Slide Number Placeholder 3"/>
          <p:cNvSpPr>
            <a:spLocks noGrp="1"/>
          </p:cNvSpPr>
          <p:nvPr>
            <p:ph type="sldNum" sz="quarter" idx="10"/>
          </p:nvPr>
        </p:nvSpPr>
        <p:spPr/>
        <p:txBody>
          <a:bodyPr/>
          <a:lstStyle/>
          <a:p>
            <a:fld id="{148D4592-6837-45C4-B65B-13E03ECAF0B2}" type="slidenum">
              <a:rPr lang="en-US" smtClean="0"/>
              <a:t>3</a:t>
            </a:fld>
            <a:endParaRPr lang="en-US" dirty="0"/>
          </a:p>
        </p:txBody>
      </p:sp>
    </p:spTree>
    <p:extLst>
      <p:ext uri="{BB962C8B-B14F-4D97-AF65-F5344CB8AC3E}">
        <p14:creationId xmlns:p14="http://schemas.microsoft.com/office/powerpoint/2010/main" val="1395809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titled 'Azure Infrastructure as a Service (IaaS)' with icons and text for Virtual Machines, ExpressRoute, Managed Disks, Virtual Networks, Application Gateway, Load Balancers, and Azure SQL Database Managed Instances.</a:t>
            </a:r>
          </a:p>
          <a:p>
            <a:endParaRPr lang="en-US" dirty="0"/>
          </a:p>
          <a:p>
            <a:r>
              <a:rPr lang="en-US" dirty="0"/>
              <a:t>Image titled 'Azure Resource Manager' with icons and text for Role-Based Access Control (RBAC), Azure Policy, and Resource Locks.</a:t>
            </a: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1615801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showing icons and text for Azure Backup, Azure Site Recovery, and SQL Server Managed Backup to Azure Storage Blobs.</a:t>
            </a:r>
          </a:p>
          <a:p>
            <a:endParaRPr lang="en-US" dirty="0"/>
          </a:p>
          <a:p>
            <a:r>
              <a:rPr lang="en-US" dirty="0"/>
              <a:t>Image showing icons and text for Azure Migrate, Database Migration Service, Database Migration Assistant, Azure Site Recovery, and third-party tools.</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127146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diagram shows the Lucerne network design. On the left is the on-premises network, with servers, a domain controller, and a network gateway icon. On the right is the Azure virtual network, which is divided into six subnets (ExpressRoute, App </a:t>
            </a:r>
            <a:r>
              <a:rPr lang="en-CA" dirty="0" err="1"/>
              <a:t>Gw</a:t>
            </a:r>
            <a:r>
              <a:rPr lang="en-CA" dirty="0"/>
              <a:t>, Procurement Web, Procurement DB, HR App Web, and HR App DB). The ExpressRoute subnet has a network endpoint that is connected to the on-premises network gateway via an ExpressRoute connection.</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6326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the resource groups and permissions for each resource group. The first resource group is named '</a:t>
            </a:r>
            <a:r>
              <a:rPr lang="en-US" dirty="0" err="1"/>
              <a:t>VnetRG</a:t>
            </a:r>
            <a:r>
              <a:rPr lang="en-US" dirty="0"/>
              <a:t>' and contains 'Virtual Networks'. The permissions are 'Network Team: Contributor', 'Procurement Team: Reader' and 'HR App Team: Reader'. The second resource group is named '</a:t>
            </a:r>
            <a:r>
              <a:rPr lang="en-US" dirty="0" err="1"/>
              <a:t>ProcurementRG</a:t>
            </a:r>
            <a:r>
              <a:rPr lang="en-US" dirty="0"/>
              <a:t>' and contains 'Procurement system'. The permissions are 'Procurement Team: Contributor'. The third resource group is named '</a:t>
            </a:r>
            <a:r>
              <a:rPr lang="en-US" dirty="0" err="1"/>
              <a:t>HrAppRG</a:t>
            </a:r>
            <a:r>
              <a:rPr lang="en-US" dirty="0"/>
              <a:t>' and contains 'HR application'. The permissions are 'HR App Team: Contributor'.</a:t>
            </a:r>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553200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diagram shows the design for the procurement system once migrated to Azure. At the top is the ExpressRoute icon. This is connected to the Application Gateway icon, which sits in the App </a:t>
            </a:r>
            <a:r>
              <a:rPr lang="en-US" sz="1200" b="0" kern="1200" dirty="0" err="1">
                <a:solidFill>
                  <a:schemeClr val="tx1"/>
                </a:solidFill>
                <a:effectLst/>
                <a:latin typeface="+mn-lt"/>
                <a:ea typeface="+mn-ea"/>
                <a:cs typeface="+mn-cs"/>
              </a:rPr>
              <a:t>Gw</a:t>
            </a:r>
            <a:r>
              <a:rPr lang="en-US" sz="1200" b="0" kern="1200" dirty="0">
                <a:solidFill>
                  <a:schemeClr val="tx1"/>
                </a:solidFill>
                <a:effectLst/>
                <a:latin typeface="+mn-lt"/>
                <a:ea typeface="+mn-ea"/>
                <a:cs typeface="+mn-cs"/>
              </a:rPr>
              <a:t> subnet, and is labelled with 'Static IP address' and 'Cookie affinity'. The Application Gateway is connected to the web tier virtual machines, which sit within an availability set within the web tier subnet. The web tier virtual machines are connected to the internal load balancer icon, sits in the database tier subnet and is labelled with 'Direct Server Return'. This is connected to the database virtual machines, which sit within an availability set, also within the database tier subnet. The database virtual machines are connected to a storage account icon, which is labelled 'Cloud Witness (storage account)'.</a:t>
            </a:r>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diagram shows the design for the procurement system once migrated to Azure. At the top is the ExpressRoute icon. This is connected to the Application Gateway icon, which sits in the App </a:t>
            </a:r>
            <a:r>
              <a:rPr lang="en-US" sz="1200" b="0" kern="1200" dirty="0" err="1">
                <a:solidFill>
                  <a:schemeClr val="tx1"/>
                </a:solidFill>
                <a:effectLst/>
                <a:latin typeface="+mn-lt"/>
                <a:ea typeface="+mn-ea"/>
                <a:cs typeface="+mn-cs"/>
              </a:rPr>
              <a:t>Gw</a:t>
            </a:r>
            <a:r>
              <a:rPr lang="en-US" sz="1200" b="0" kern="1200" dirty="0">
                <a:solidFill>
                  <a:schemeClr val="tx1"/>
                </a:solidFill>
                <a:effectLst/>
                <a:latin typeface="+mn-lt"/>
                <a:ea typeface="+mn-ea"/>
                <a:cs typeface="+mn-cs"/>
              </a:rPr>
              <a:t> subnet, and is labelled with 'Static IP address' and 'Cookie affinity'. The Application Gateway is connected to the web tier virtual machines, which sit within an availability set within the web tier subnet. The web tier virtual machines are connected to the internal load balancer icon, sits in the database tier subnet and is labelled with 'Direct Server Return'. This is connected to the database virtual machines, which sit within an availability set, also within the database tier subnet. The database virtual machines are connected to a storage account icon, which is labelled 'Cloud Witness (storage account)'.</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3077620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34.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0.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png"/><Relationship Id="rId10" Type="http://schemas.openxmlformats.org/officeDocument/2006/relationships/image" Target="../media/image17.jpeg"/><Relationship Id="rId4" Type="http://schemas.openxmlformats.org/officeDocument/2006/relationships/image" Target="../media/image12.png"/><Relationship Id="rId9" Type="http://schemas.openxmlformats.org/officeDocument/2006/relationships/hyperlink" Target="https://www.google.ie/url?sa=i&amp;rct=j&amp;q=&amp;esrc=s&amp;source=images&amp;cd=&amp;cad=rja&amp;uact=8&amp;ved=2ahUKEwigj5OklcfbAhVPalAKHQ5gB7MQjRx6BAgBEAU&amp;url=https://www.dmcinfo.com/latest-thinking/blog/id/9390/selecting-a-pricing-tier-in-azure-sql-database-dtus&amp;psig=AOvVaw1JEwEkMZo2ncKlEYanTTWR&amp;ust=1528653789427061"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5.png"/><Relationship Id="rId7" Type="http://schemas.microsoft.com/office/2007/relationships/hdphoto" Target="../media/hdphoto1.wdp"/><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4.png"/><Relationship Id="rId7"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13.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3.png"/><Relationship Id="rId7"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Lift and shift</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2621080"/>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6585849-D0C8-42EC-BE0E-2C95A4BDBFE6}"/>
              </a:ext>
            </a:extLst>
          </p:cNvPr>
          <p:cNvSpPr/>
          <p:nvPr/>
        </p:nvSpPr>
        <p:spPr bwMode="auto">
          <a:xfrm>
            <a:off x="7079116" y="1189176"/>
            <a:ext cx="4815778" cy="5379313"/>
          </a:xfrm>
          <a:prstGeom prst="rect">
            <a:avLst/>
          </a:prstGeom>
          <a:solidFill>
            <a:schemeClr val="tx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Procurement – web tier migration options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319568" y="1471709"/>
            <a:ext cx="6422506" cy="517065"/>
          </a:xfrm>
        </p:spPr>
        <p:txBody>
          <a:bodyPr/>
          <a:lstStyle/>
          <a:p>
            <a:pPr marL="0" indent="0">
              <a:buNone/>
            </a:pPr>
            <a:endParaRPr lang="en-US" sz="2400" dirty="0">
              <a:latin typeface="+mn-lt"/>
            </a:endParaRPr>
          </a:p>
        </p:txBody>
      </p:sp>
      <p:pic>
        <p:nvPicPr>
          <p:cNvPr id="9" name="Picture 8">
            <a:extLst>
              <a:ext uri="{FF2B5EF4-FFF2-40B4-BE49-F238E27FC236}">
                <a16:creationId xmlns:a16="http://schemas.microsoft.com/office/drawing/2014/main" id="{15650F88-5B76-4E37-BAE4-367D0152F7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526" y="3312471"/>
            <a:ext cx="780290" cy="780290"/>
          </a:xfrm>
          <a:prstGeom prst="rect">
            <a:avLst/>
          </a:prstGeom>
        </p:spPr>
      </p:pic>
      <p:pic>
        <p:nvPicPr>
          <p:cNvPr id="10" name="Picture 9">
            <a:extLst>
              <a:ext uri="{FF2B5EF4-FFF2-40B4-BE49-F238E27FC236}">
                <a16:creationId xmlns:a16="http://schemas.microsoft.com/office/drawing/2014/main" id="{83A80991-AF9B-46A2-BBE0-31C36190FC5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27745" y="3312471"/>
            <a:ext cx="780290" cy="780290"/>
          </a:xfrm>
          <a:prstGeom prst="rect">
            <a:avLst/>
          </a:prstGeom>
        </p:spPr>
      </p:pic>
      <p:pic>
        <p:nvPicPr>
          <p:cNvPr id="11" name="Picture 10">
            <a:extLst>
              <a:ext uri="{FF2B5EF4-FFF2-40B4-BE49-F238E27FC236}">
                <a16:creationId xmlns:a16="http://schemas.microsoft.com/office/drawing/2014/main" id="{25BE9C56-EB1A-4B82-9E66-0A0BCF8E6F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4316" y="5278679"/>
            <a:ext cx="780290" cy="780290"/>
          </a:xfrm>
          <a:prstGeom prst="rect">
            <a:avLst/>
          </a:prstGeom>
        </p:spPr>
      </p:pic>
      <p:pic>
        <p:nvPicPr>
          <p:cNvPr id="15" name="Picture 14">
            <a:extLst>
              <a:ext uri="{FF2B5EF4-FFF2-40B4-BE49-F238E27FC236}">
                <a16:creationId xmlns:a16="http://schemas.microsoft.com/office/drawing/2014/main" id="{A6BC8272-8F84-479B-9F89-F60726EE95F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1426" y="5174974"/>
            <a:ext cx="780290" cy="780290"/>
          </a:xfrm>
          <a:prstGeom prst="rect">
            <a:avLst/>
          </a:prstGeom>
        </p:spPr>
      </p:pic>
      <p:pic>
        <p:nvPicPr>
          <p:cNvPr id="16" name="Picture 15">
            <a:extLst>
              <a:ext uri="{FF2B5EF4-FFF2-40B4-BE49-F238E27FC236}">
                <a16:creationId xmlns:a16="http://schemas.microsoft.com/office/drawing/2014/main" id="{3A3B5A48-C072-40F7-9442-B91E0027CD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5063" y="1600930"/>
            <a:ext cx="780290" cy="780290"/>
          </a:xfrm>
          <a:prstGeom prst="rect">
            <a:avLst/>
          </a:prstGeom>
        </p:spPr>
      </p:pic>
      <p:pic>
        <p:nvPicPr>
          <p:cNvPr id="17" name="Picture 16">
            <a:extLst>
              <a:ext uri="{FF2B5EF4-FFF2-40B4-BE49-F238E27FC236}">
                <a16:creationId xmlns:a16="http://schemas.microsoft.com/office/drawing/2014/main" id="{50FFB6F4-F8B1-4675-AEE2-99A0B1B212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526" y="1671831"/>
            <a:ext cx="780290" cy="780290"/>
          </a:xfrm>
          <a:prstGeom prst="rect">
            <a:avLst/>
          </a:prstGeom>
        </p:spPr>
      </p:pic>
      <p:sp>
        <p:nvSpPr>
          <p:cNvPr id="19" name="Arrow: Right 18">
            <a:extLst>
              <a:ext uri="{FF2B5EF4-FFF2-40B4-BE49-F238E27FC236}">
                <a16:creationId xmlns:a16="http://schemas.microsoft.com/office/drawing/2014/main" id="{3DF567BE-E8BC-44F1-8EE4-B0B563C65D60}"/>
              </a:ext>
            </a:extLst>
          </p:cNvPr>
          <p:cNvSpPr/>
          <p:nvPr/>
        </p:nvSpPr>
        <p:spPr bwMode="auto">
          <a:xfrm>
            <a:off x="8585353" y="1860678"/>
            <a:ext cx="1702987" cy="259749"/>
          </a:xfrm>
          <a:prstGeom prst="rightArrow">
            <a:avLst>
              <a:gd name="adj1" fmla="val 43294"/>
              <a:gd name="adj2" fmla="val 73469"/>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4487B0C-8782-4B36-93E9-D78D3C0710E4}"/>
              </a:ext>
            </a:extLst>
          </p:cNvPr>
          <p:cNvSpPr/>
          <p:nvPr/>
        </p:nvSpPr>
        <p:spPr bwMode="auto">
          <a:xfrm>
            <a:off x="9054595" y="1810236"/>
            <a:ext cx="780290" cy="40429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B7F3D025-C9B1-4E62-AA03-50F185F0CE3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46701" y="1600930"/>
            <a:ext cx="780290" cy="780290"/>
          </a:xfrm>
          <a:prstGeom prst="rect">
            <a:avLst/>
          </a:prstGeom>
        </p:spPr>
      </p:pic>
      <p:sp>
        <p:nvSpPr>
          <p:cNvPr id="21" name="Arrow: Right 20">
            <a:extLst>
              <a:ext uri="{FF2B5EF4-FFF2-40B4-BE49-F238E27FC236}">
                <a16:creationId xmlns:a16="http://schemas.microsoft.com/office/drawing/2014/main" id="{E4B94659-E21B-4FE1-9777-93A70DA52169}"/>
              </a:ext>
            </a:extLst>
          </p:cNvPr>
          <p:cNvSpPr/>
          <p:nvPr/>
        </p:nvSpPr>
        <p:spPr bwMode="auto">
          <a:xfrm>
            <a:off x="8559429" y="3517826"/>
            <a:ext cx="1702987" cy="259749"/>
          </a:xfrm>
          <a:prstGeom prst="rightArrow">
            <a:avLst>
              <a:gd name="adj1" fmla="val 43294"/>
              <a:gd name="adj2" fmla="val 73469"/>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E8D04AEB-0C21-4696-93C8-991535E947C5}"/>
              </a:ext>
            </a:extLst>
          </p:cNvPr>
          <p:cNvSpPr txBox="1"/>
          <p:nvPr/>
        </p:nvSpPr>
        <p:spPr>
          <a:xfrm>
            <a:off x="9117988" y="3383582"/>
            <a:ext cx="589541" cy="572464"/>
          </a:xfrm>
          <a:prstGeom prst="rect">
            <a:avLst/>
          </a:prstGeom>
          <a:solidFill>
            <a:schemeClr val="tx1"/>
          </a:solidFill>
        </p:spPr>
        <p:txBody>
          <a:bodyPr wrap="square" lIns="0" tIns="146304" rIns="0" bIns="146304" rtlCol="0">
            <a:spAutoFit/>
          </a:bodyPr>
          <a:lstStyle/>
          <a:p>
            <a:pPr algn="ctr">
              <a:lnSpc>
                <a:spcPct val="90000"/>
              </a:lnSpc>
              <a:spcAft>
                <a:spcPts val="600"/>
              </a:spcAft>
            </a:pPr>
            <a:r>
              <a:rPr lang="en-IE" sz="2000" b="1" dirty="0">
                <a:solidFill>
                  <a:schemeClr val="bg1"/>
                </a:solidFill>
                <a:latin typeface="Segoe UI" panose="020B0502040204020203" pitchFamily="34" charset="0"/>
                <a:cs typeface="Segoe UI" panose="020B0502040204020203" pitchFamily="34" charset="0"/>
              </a:rPr>
              <a:t>V2V</a:t>
            </a:r>
          </a:p>
        </p:txBody>
      </p:sp>
      <p:sp>
        <p:nvSpPr>
          <p:cNvPr id="23" name="Arrow: Right 22">
            <a:extLst>
              <a:ext uri="{FF2B5EF4-FFF2-40B4-BE49-F238E27FC236}">
                <a16:creationId xmlns:a16="http://schemas.microsoft.com/office/drawing/2014/main" id="{20EC32BB-0E1E-4874-9B5D-399D8291169C}"/>
              </a:ext>
            </a:extLst>
          </p:cNvPr>
          <p:cNvSpPr/>
          <p:nvPr/>
        </p:nvSpPr>
        <p:spPr bwMode="auto">
          <a:xfrm>
            <a:off x="8813074" y="5484957"/>
            <a:ext cx="1449341" cy="259749"/>
          </a:xfrm>
          <a:prstGeom prst="rightArrow">
            <a:avLst>
              <a:gd name="adj1" fmla="val 43294"/>
              <a:gd name="adj2" fmla="val 73469"/>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a:extLst>
              <a:ext uri="{FF2B5EF4-FFF2-40B4-BE49-F238E27FC236}">
                <a16:creationId xmlns:a16="http://schemas.microsoft.com/office/drawing/2014/main" id="{F174E140-5CBE-4832-9943-0075AB3C2150}"/>
              </a:ext>
            </a:extLst>
          </p:cNvPr>
          <p:cNvSpPr txBox="1"/>
          <p:nvPr/>
        </p:nvSpPr>
        <p:spPr>
          <a:xfrm>
            <a:off x="8909241" y="5174974"/>
            <a:ext cx="1155528" cy="544765"/>
          </a:xfrm>
          <a:prstGeom prst="rect">
            <a:avLst/>
          </a:prstGeom>
          <a:noFill/>
        </p:spPr>
        <p:txBody>
          <a:bodyPr wrap="square" lIns="0" tIns="146304" rIns="0" bIns="146304" rtlCol="0">
            <a:spAutoFit/>
          </a:bodyPr>
          <a:lstStyle/>
          <a:p>
            <a:pPr algn="ctr">
              <a:lnSpc>
                <a:spcPct val="90000"/>
              </a:lnSpc>
              <a:spcAft>
                <a:spcPts val="600"/>
              </a:spcAft>
            </a:pPr>
            <a:r>
              <a:rPr lang="en-IE" b="1" dirty="0">
                <a:solidFill>
                  <a:schemeClr val="bg1"/>
                </a:solidFill>
                <a:latin typeface="Segoe UI" panose="020B0502040204020203" pitchFamily="34" charset="0"/>
                <a:cs typeface="Segoe UI" panose="020B0502040204020203" pitchFamily="34" charset="0"/>
              </a:rPr>
              <a:t>Re-install</a:t>
            </a:r>
          </a:p>
        </p:txBody>
      </p:sp>
      <p:sp>
        <p:nvSpPr>
          <p:cNvPr id="25" name="TextBox 24">
            <a:extLst>
              <a:ext uri="{FF2B5EF4-FFF2-40B4-BE49-F238E27FC236}">
                <a16:creationId xmlns:a16="http://schemas.microsoft.com/office/drawing/2014/main" id="{A64DA759-437D-4043-9E71-D9318E28F052}"/>
              </a:ext>
            </a:extLst>
          </p:cNvPr>
          <p:cNvSpPr txBox="1"/>
          <p:nvPr/>
        </p:nvSpPr>
        <p:spPr>
          <a:xfrm>
            <a:off x="8793852" y="2191538"/>
            <a:ext cx="1155528" cy="683264"/>
          </a:xfrm>
          <a:prstGeom prst="rect">
            <a:avLst/>
          </a:prstGeom>
          <a:noFill/>
        </p:spPr>
        <p:txBody>
          <a:bodyPr wrap="square" lIns="0" tIns="146304" rIns="0" bIns="146304" rtlCol="0">
            <a:spAutoFit/>
          </a:bodyPr>
          <a:lstStyle/>
          <a:p>
            <a:pPr algn="ctr">
              <a:lnSpc>
                <a:spcPct val="90000"/>
              </a:lnSpc>
              <a:spcAft>
                <a:spcPts val="600"/>
              </a:spcAft>
            </a:pPr>
            <a:r>
              <a:rPr lang="en-IE" sz="1400" b="1" dirty="0">
                <a:solidFill>
                  <a:schemeClr val="bg1"/>
                </a:solidFill>
                <a:latin typeface="Segoe UI" panose="020B0502040204020203" pitchFamily="34" charset="0"/>
                <a:cs typeface="Segoe UI" panose="020B0502040204020203" pitchFamily="34" charset="0"/>
              </a:rPr>
              <a:t>Azure Site Recovery</a:t>
            </a:r>
          </a:p>
        </p:txBody>
      </p:sp>
    </p:spTree>
    <p:extLst>
      <p:ext uri="{BB962C8B-B14F-4D97-AF65-F5344CB8AC3E}">
        <p14:creationId xmlns:p14="http://schemas.microsoft.com/office/powerpoint/2010/main" val="568998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cs typeface="Segoe UI" panose="020B0502040204020203" pitchFamily="34" charset="0"/>
              </a:rPr>
              <a:t>HR App - 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6885323" cy="5533741"/>
          </a:xfrm>
        </p:spPr>
        <p:txBody>
          <a:bodyPr>
            <a:normAutofit/>
          </a:bodyPr>
          <a:lstStyle/>
          <a:p>
            <a:pPr marL="0" indent="0">
              <a:buNone/>
            </a:pPr>
            <a:endParaRPr lang="en-US" sz="3600" dirty="0">
              <a:solidFill>
                <a:schemeClr val="tx1"/>
              </a:solidFill>
            </a:endParaRPr>
          </a:p>
        </p:txBody>
      </p:sp>
      <p:sp>
        <p:nvSpPr>
          <p:cNvPr id="5" name="Rectangle 4">
            <a:extLst>
              <a:ext uri="{FF2B5EF4-FFF2-40B4-BE49-F238E27FC236}">
                <a16:creationId xmlns:a16="http://schemas.microsoft.com/office/drawing/2014/main" id="{328BDF8C-7CEF-4DFA-9FF4-E0FC51AC36FD}"/>
              </a:ext>
            </a:extLst>
          </p:cNvPr>
          <p:cNvSpPr/>
          <p:nvPr/>
        </p:nvSpPr>
        <p:spPr bwMode="auto">
          <a:xfrm>
            <a:off x="7175864" y="1189176"/>
            <a:ext cx="4815778" cy="5533741"/>
          </a:xfrm>
          <a:prstGeom prst="rect">
            <a:avLst/>
          </a:prstGeom>
          <a:solidFill>
            <a:schemeClr val="tx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a:extLst>
              <a:ext uri="{FF2B5EF4-FFF2-40B4-BE49-F238E27FC236}">
                <a16:creationId xmlns:a16="http://schemas.microsoft.com/office/drawing/2014/main" id="{C72A1BE6-F48E-4244-A12F-6F6645D26587}"/>
              </a:ext>
            </a:extLst>
          </p:cNvPr>
          <p:cNvGrpSpPr/>
          <p:nvPr/>
        </p:nvGrpSpPr>
        <p:grpSpPr>
          <a:xfrm>
            <a:off x="7864358" y="2411281"/>
            <a:ext cx="4001348" cy="1956894"/>
            <a:chOff x="8133806" y="1766143"/>
            <a:chExt cx="4001348" cy="1956894"/>
          </a:xfrm>
        </p:grpSpPr>
        <p:sp>
          <p:nvSpPr>
            <p:cNvPr id="7" name="Rectangle: Rounded Corners 6">
              <a:extLst>
                <a:ext uri="{FF2B5EF4-FFF2-40B4-BE49-F238E27FC236}">
                  <a16:creationId xmlns:a16="http://schemas.microsoft.com/office/drawing/2014/main" id="{AF3FE035-8A6E-41D1-AAFB-D3B367C847F7}"/>
                </a:ext>
              </a:extLst>
            </p:cNvPr>
            <p:cNvSpPr/>
            <p:nvPr/>
          </p:nvSpPr>
          <p:spPr bwMode="auto">
            <a:xfrm>
              <a:off x="8133806" y="1766143"/>
              <a:ext cx="3561806" cy="1956894"/>
            </a:xfrm>
            <a:prstGeom prst="roundRect">
              <a:avLst/>
            </a:prstGeom>
            <a:solidFill>
              <a:schemeClr val="accent3"/>
            </a:solidFill>
            <a:ln w="19050">
              <a:solidFill>
                <a:schemeClr val="bg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31329D91-BC20-4549-BEAF-9DC0BD9ED482}"/>
                </a:ext>
              </a:extLst>
            </p:cNvPr>
            <p:cNvSpPr txBox="1"/>
            <p:nvPr/>
          </p:nvSpPr>
          <p:spPr>
            <a:xfrm rot="5400000">
              <a:off x="11224808" y="2448646"/>
              <a:ext cx="1275927" cy="544765"/>
            </a:xfrm>
            <a:prstGeom prst="rect">
              <a:avLst/>
            </a:prstGeom>
            <a:noFill/>
          </p:spPr>
          <p:txBody>
            <a:bodyPr wrap="none" lIns="182880" tIns="146304" rIns="182880" bIns="146304" rtlCol="0">
              <a:spAutoFit/>
            </a:bodyPr>
            <a:lstStyle/>
            <a:p>
              <a:pPr>
                <a:lnSpc>
                  <a:spcPct val="90000"/>
                </a:lnSpc>
                <a:spcAft>
                  <a:spcPts val="600"/>
                </a:spcAft>
              </a:pPr>
              <a:r>
                <a:rPr lang="en-IE" dirty="0">
                  <a:solidFill>
                    <a:schemeClr val="bg1"/>
                  </a:solidFill>
                  <a:latin typeface="Segoe UI" panose="020B0502040204020203" pitchFamily="34" charset="0"/>
                  <a:cs typeface="Segoe UI" panose="020B0502040204020203" pitchFamily="34" charset="0"/>
                </a:rPr>
                <a:t>Web Tier</a:t>
              </a:r>
            </a:p>
          </p:txBody>
        </p:sp>
      </p:grpSp>
      <p:grpSp>
        <p:nvGrpSpPr>
          <p:cNvPr id="9" name="Group 8">
            <a:extLst>
              <a:ext uri="{FF2B5EF4-FFF2-40B4-BE49-F238E27FC236}">
                <a16:creationId xmlns:a16="http://schemas.microsoft.com/office/drawing/2014/main" id="{DC608BC3-152E-4AAA-A083-BD2DF410D5C2}"/>
              </a:ext>
            </a:extLst>
          </p:cNvPr>
          <p:cNvGrpSpPr/>
          <p:nvPr/>
        </p:nvGrpSpPr>
        <p:grpSpPr>
          <a:xfrm>
            <a:off x="7897638" y="4561977"/>
            <a:ext cx="3977744" cy="1637890"/>
            <a:chOff x="8133806" y="2447109"/>
            <a:chExt cx="3977744" cy="1295532"/>
          </a:xfrm>
        </p:grpSpPr>
        <p:sp>
          <p:nvSpPr>
            <p:cNvPr id="10" name="Rectangle: Rounded Corners 9">
              <a:extLst>
                <a:ext uri="{FF2B5EF4-FFF2-40B4-BE49-F238E27FC236}">
                  <a16:creationId xmlns:a16="http://schemas.microsoft.com/office/drawing/2014/main" id="{AB5E54BF-581D-4B40-8918-9157D020369E}"/>
                </a:ext>
              </a:extLst>
            </p:cNvPr>
            <p:cNvSpPr/>
            <p:nvPr/>
          </p:nvSpPr>
          <p:spPr bwMode="auto">
            <a:xfrm>
              <a:off x="8133806" y="2447109"/>
              <a:ext cx="3561806" cy="1275927"/>
            </a:xfrm>
            <a:prstGeom prst="roundRect">
              <a:avLst/>
            </a:prstGeom>
            <a:solidFill>
              <a:schemeClr val="accent3"/>
            </a:solidFill>
            <a:ln w="19050">
              <a:solidFill>
                <a:schemeClr val="bg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1B5628FA-0223-43D2-80E3-00CFA91EB6D4}"/>
                </a:ext>
              </a:extLst>
            </p:cNvPr>
            <p:cNvSpPr txBox="1"/>
            <p:nvPr/>
          </p:nvSpPr>
          <p:spPr>
            <a:xfrm rot="5400000">
              <a:off x="11287414" y="2918505"/>
              <a:ext cx="1103507" cy="544765"/>
            </a:xfrm>
            <a:prstGeom prst="rect">
              <a:avLst/>
            </a:prstGeom>
            <a:noFill/>
          </p:spPr>
          <p:txBody>
            <a:bodyPr wrap="none" lIns="182880" tIns="146304" rIns="182880" bIns="146304" rtlCol="0">
              <a:spAutoFit/>
            </a:bodyPr>
            <a:lstStyle/>
            <a:p>
              <a:pPr>
                <a:lnSpc>
                  <a:spcPct val="90000"/>
                </a:lnSpc>
                <a:spcAft>
                  <a:spcPts val="600"/>
                </a:spcAft>
              </a:pPr>
              <a:r>
                <a:rPr lang="en-IE" dirty="0">
                  <a:solidFill>
                    <a:schemeClr val="bg1"/>
                  </a:solidFill>
                  <a:latin typeface="Segoe UI" panose="020B0502040204020203" pitchFamily="34" charset="0"/>
                  <a:cs typeface="Segoe UI" panose="020B0502040204020203" pitchFamily="34" charset="0"/>
                </a:rPr>
                <a:t>DB Tier</a:t>
              </a:r>
            </a:p>
          </p:txBody>
        </p:sp>
      </p:grpSp>
      <p:pic>
        <p:nvPicPr>
          <p:cNvPr id="21" name="Picture 20">
            <a:extLst>
              <a:ext uri="{FF2B5EF4-FFF2-40B4-BE49-F238E27FC236}">
                <a16:creationId xmlns:a16="http://schemas.microsoft.com/office/drawing/2014/main" id="{EE8158E4-3689-48A8-9DB7-1F347B014D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98185" y="1596201"/>
            <a:ext cx="780290" cy="780290"/>
          </a:xfrm>
          <a:prstGeom prst="rect">
            <a:avLst/>
          </a:prstGeom>
        </p:spPr>
      </p:pic>
      <p:pic>
        <p:nvPicPr>
          <p:cNvPr id="22" name="Picture 21">
            <a:extLst>
              <a:ext uri="{FF2B5EF4-FFF2-40B4-BE49-F238E27FC236}">
                <a16:creationId xmlns:a16="http://schemas.microsoft.com/office/drawing/2014/main" id="{56862C67-8372-4AB3-B357-9CDEE13480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51171" y="3471601"/>
            <a:ext cx="651423" cy="651423"/>
          </a:xfrm>
          <a:prstGeom prst="rect">
            <a:avLst/>
          </a:prstGeom>
        </p:spPr>
      </p:pic>
      <p:pic>
        <p:nvPicPr>
          <p:cNvPr id="23" name="Picture 22">
            <a:extLst>
              <a:ext uri="{FF2B5EF4-FFF2-40B4-BE49-F238E27FC236}">
                <a16:creationId xmlns:a16="http://schemas.microsoft.com/office/drawing/2014/main" id="{947FC31C-86A8-4BC8-B1E6-0E4A3A76595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37096" y="3471601"/>
            <a:ext cx="651423" cy="651423"/>
          </a:xfrm>
          <a:prstGeom prst="rect">
            <a:avLst/>
          </a:prstGeom>
        </p:spPr>
      </p:pic>
      <p:sp>
        <p:nvSpPr>
          <p:cNvPr id="29" name="Rectangle: Rounded Corners 28">
            <a:extLst>
              <a:ext uri="{FF2B5EF4-FFF2-40B4-BE49-F238E27FC236}">
                <a16:creationId xmlns:a16="http://schemas.microsoft.com/office/drawing/2014/main" id="{01CE7FCC-6ABC-4993-A96D-E23F9BD2BDD4}"/>
              </a:ext>
            </a:extLst>
          </p:cNvPr>
          <p:cNvSpPr/>
          <p:nvPr/>
        </p:nvSpPr>
        <p:spPr bwMode="auto">
          <a:xfrm>
            <a:off x="8184206" y="3373659"/>
            <a:ext cx="3074913" cy="842181"/>
          </a:xfrm>
          <a:prstGeom prst="roundRect">
            <a:avLst/>
          </a:prstGeom>
          <a:noFill/>
          <a:ln>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44000" tIns="146304" rIns="3600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IE" sz="1600" dirty="0">
                <a:solidFill>
                  <a:srgbClr val="C00000"/>
                </a:solidFill>
                <a:latin typeface="Segoe UI" panose="020B0502040204020203" pitchFamily="34" charset="0"/>
                <a:ea typeface="Segoe UI" panose="020B0502040204020203" pitchFamily="34" charset="0"/>
                <a:cs typeface="Segoe UI" panose="020B0502040204020203" pitchFamily="34" charset="0"/>
              </a:rPr>
              <a:t>Availability</a:t>
            </a:r>
            <a:br>
              <a:rPr lang="en-IE" sz="1600" dirty="0">
                <a:solidFill>
                  <a:srgbClr val="C00000"/>
                </a:solidFill>
                <a:latin typeface="Segoe UI" panose="020B0502040204020203" pitchFamily="34" charset="0"/>
                <a:ea typeface="Segoe UI" panose="020B0502040204020203" pitchFamily="34" charset="0"/>
                <a:cs typeface="Segoe UI" panose="020B0502040204020203" pitchFamily="34" charset="0"/>
              </a:rPr>
            </a:br>
            <a:r>
              <a:rPr lang="en-IE" sz="1600" dirty="0">
                <a:solidFill>
                  <a:srgbClr val="C00000"/>
                </a:solidFill>
                <a:latin typeface="Segoe UI" panose="020B0502040204020203" pitchFamily="34" charset="0"/>
                <a:ea typeface="Segoe UI" panose="020B0502040204020203" pitchFamily="34" charset="0"/>
                <a:cs typeface="Segoe UI" panose="020B0502040204020203" pitchFamily="34" charset="0"/>
              </a:rPr>
              <a:t>Set</a:t>
            </a:r>
          </a:p>
        </p:txBody>
      </p:sp>
      <p:cxnSp>
        <p:nvCxnSpPr>
          <p:cNvPr id="30" name="Straight Arrow Connector 29">
            <a:extLst>
              <a:ext uri="{FF2B5EF4-FFF2-40B4-BE49-F238E27FC236}">
                <a16:creationId xmlns:a16="http://schemas.microsoft.com/office/drawing/2014/main" id="{7FDBE400-B97E-4DFB-8635-7821FD034916}"/>
              </a:ext>
            </a:extLst>
          </p:cNvPr>
          <p:cNvCxnSpPr>
            <a:cxnSpLocks/>
            <a:endCxn id="22" idx="0"/>
          </p:cNvCxnSpPr>
          <p:nvPr/>
        </p:nvCxnSpPr>
        <p:spPr>
          <a:xfrm flipH="1">
            <a:off x="8676883" y="3179857"/>
            <a:ext cx="262436" cy="291744"/>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A568E9A-EDD4-4123-94F4-5C939D8D1F57}"/>
              </a:ext>
            </a:extLst>
          </p:cNvPr>
          <p:cNvCxnSpPr>
            <a:cxnSpLocks/>
            <a:endCxn id="23" idx="0"/>
          </p:cNvCxnSpPr>
          <p:nvPr/>
        </p:nvCxnSpPr>
        <p:spPr>
          <a:xfrm>
            <a:off x="9282071" y="3179857"/>
            <a:ext cx="280737" cy="291744"/>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DFCC9A9-F6E7-4674-A9EB-DC8469EBB344}"/>
              </a:ext>
            </a:extLst>
          </p:cNvPr>
          <p:cNvCxnSpPr>
            <a:cxnSpLocks/>
            <a:stCxn id="23" idx="2"/>
          </p:cNvCxnSpPr>
          <p:nvPr/>
        </p:nvCxnSpPr>
        <p:spPr>
          <a:xfrm flipH="1">
            <a:off x="9001335" y="4123024"/>
            <a:ext cx="561473" cy="681722"/>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9B0D512-C0BC-4BBF-A9A3-3CA1FDDFC3EF}"/>
              </a:ext>
            </a:extLst>
          </p:cNvPr>
          <p:cNvCxnSpPr>
            <a:cxnSpLocks/>
            <a:stCxn id="22" idx="2"/>
          </p:cNvCxnSpPr>
          <p:nvPr/>
        </p:nvCxnSpPr>
        <p:spPr>
          <a:xfrm>
            <a:off x="8676883" y="4123024"/>
            <a:ext cx="122409" cy="681722"/>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00B1C39-360D-44EE-B204-910E1C5740A7}"/>
              </a:ext>
            </a:extLst>
          </p:cNvPr>
          <p:cNvSpPr txBox="1"/>
          <p:nvPr/>
        </p:nvSpPr>
        <p:spPr>
          <a:xfrm>
            <a:off x="9298244" y="2582194"/>
            <a:ext cx="2260555" cy="683264"/>
          </a:xfrm>
          <a:prstGeom prst="rect">
            <a:avLst/>
          </a:prstGeom>
          <a:noFill/>
        </p:spPr>
        <p:txBody>
          <a:bodyPr wrap="none" lIns="182880" tIns="146304" rIns="182880" bIns="146304" rtlCol="0">
            <a:spAutoFit/>
          </a:bodyPr>
          <a:lstStyle/>
          <a:p>
            <a:pPr>
              <a:lnSpc>
                <a:spcPct val="90000"/>
              </a:lnSpc>
              <a:spcAft>
                <a:spcPts val="600"/>
              </a:spcAft>
            </a:pPr>
            <a:r>
              <a:rPr lang="en-IE" sz="1400" b="1" dirty="0">
                <a:solidFill>
                  <a:schemeClr val="bg1"/>
                </a:solidFill>
                <a:latin typeface="Segoe UI" panose="020B0502040204020203" pitchFamily="34" charset="0"/>
                <a:cs typeface="Segoe UI" panose="020B0502040204020203" pitchFamily="34" charset="0"/>
              </a:rPr>
              <a:t>Internal Load Balancer</a:t>
            </a:r>
            <a:br>
              <a:rPr lang="en-IE" sz="1400" b="1" dirty="0">
                <a:solidFill>
                  <a:schemeClr val="bg1"/>
                </a:solidFill>
                <a:latin typeface="Segoe UI" panose="020B0502040204020203" pitchFamily="34" charset="0"/>
                <a:cs typeface="Segoe UI" panose="020B0502040204020203" pitchFamily="34" charset="0"/>
              </a:rPr>
            </a:br>
            <a:r>
              <a:rPr lang="en-IE" sz="1400" dirty="0">
                <a:solidFill>
                  <a:schemeClr val="bg1"/>
                </a:solidFill>
                <a:latin typeface="Segoe UI" panose="020B0502040204020203" pitchFamily="34" charset="0"/>
                <a:cs typeface="Segoe UI" panose="020B0502040204020203" pitchFamily="34" charset="0"/>
              </a:rPr>
              <a:t>Static internal IP</a:t>
            </a:r>
          </a:p>
        </p:txBody>
      </p:sp>
      <p:sp>
        <p:nvSpPr>
          <p:cNvPr id="37" name="TextBox 36">
            <a:extLst>
              <a:ext uri="{FF2B5EF4-FFF2-40B4-BE49-F238E27FC236}">
                <a16:creationId xmlns:a16="http://schemas.microsoft.com/office/drawing/2014/main" id="{C704DAEF-8974-48B8-B68B-500CAB4A2F1A}"/>
              </a:ext>
            </a:extLst>
          </p:cNvPr>
          <p:cNvSpPr txBox="1"/>
          <p:nvPr/>
        </p:nvSpPr>
        <p:spPr>
          <a:xfrm>
            <a:off x="9295077" y="4991519"/>
            <a:ext cx="2176296" cy="683264"/>
          </a:xfrm>
          <a:prstGeom prst="rect">
            <a:avLst/>
          </a:prstGeom>
          <a:noFill/>
        </p:spPr>
        <p:txBody>
          <a:bodyPr wrap="square" lIns="182880" tIns="146304" rIns="182880" bIns="146304" rtlCol="0">
            <a:spAutoFit/>
          </a:bodyPr>
          <a:lstStyle/>
          <a:p>
            <a:pPr>
              <a:lnSpc>
                <a:spcPct val="90000"/>
              </a:lnSpc>
              <a:spcAft>
                <a:spcPts val="600"/>
              </a:spcAft>
            </a:pPr>
            <a:r>
              <a:rPr lang="en-IE" sz="1400" b="1" dirty="0">
                <a:solidFill>
                  <a:schemeClr val="bg1"/>
                </a:solidFill>
                <a:latin typeface="Segoe UI" panose="020B0502040204020203" pitchFamily="34" charset="0"/>
                <a:cs typeface="Segoe UI" panose="020B0502040204020203" pitchFamily="34" charset="0"/>
              </a:rPr>
              <a:t>Azure SQL Database</a:t>
            </a:r>
            <a:br>
              <a:rPr lang="en-IE" sz="1400" b="1" dirty="0">
                <a:solidFill>
                  <a:schemeClr val="bg1"/>
                </a:solidFill>
                <a:latin typeface="Segoe UI" panose="020B0502040204020203" pitchFamily="34" charset="0"/>
                <a:cs typeface="Segoe UI" panose="020B0502040204020203" pitchFamily="34" charset="0"/>
              </a:rPr>
            </a:br>
            <a:r>
              <a:rPr lang="en-IE" sz="1400" b="1" dirty="0">
                <a:solidFill>
                  <a:schemeClr val="bg1"/>
                </a:solidFill>
                <a:latin typeface="Segoe UI" panose="020B0502040204020203" pitchFamily="34" charset="0"/>
                <a:cs typeface="Segoe UI" panose="020B0502040204020203" pitchFamily="34" charset="0"/>
              </a:rPr>
              <a:t>Managed Instance</a:t>
            </a:r>
            <a:endParaRPr lang="en-IE" sz="1400" dirty="0">
              <a:solidFill>
                <a:schemeClr val="bg1"/>
              </a:solidFill>
              <a:latin typeface="Segoe UI" panose="020B0502040204020203" pitchFamily="34" charset="0"/>
              <a:cs typeface="Segoe UI" panose="020B0502040204020203" pitchFamily="34" charset="0"/>
            </a:endParaRPr>
          </a:p>
        </p:txBody>
      </p:sp>
      <p:sp>
        <p:nvSpPr>
          <p:cNvPr id="38" name="TextBox 37">
            <a:extLst>
              <a:ext uri="{FF2B5EF4-FFF2-40B4-BE49-F238E27FC236}">
                <a16:creationId xmlns:a16="http://schemas.microsoft.com/office/drawing/2014/main" id="{F189C7DC-2652-4356-9396-32116266282F}"/>
              </a:ext>
            </a:extLst>
          </p:cNvPr>
          <p:cNvSpPr txBox="1"/>
          <p:nvPr/>
        </p:nvSpPr>
        <p:spPr>
          <a:xfrm>
            <a:off x="9625133" y="1728114"/>
            <a:ext cx="1499962" cy="489365"/>
          </a:xfrm>
          <a:prstGeom prst="rect">
            <a:avLst/>
          </a:prstGeom>
          <a:noFill/>
        </p:spPr>
        <p:txBody>
          <a:bodyPr wrap="none" lIns="182880" tIns="146304" rIns="182880" bIns="146304" rtlCol="0">
            <a:spAutoFit/>
          </a:bodyPr>
          <a:lstStyle/>
          <a:p>
            <a:pPr>
              <a:lnSpc>
                <a:spcPct val="90000"/>
              </a:lnSpc>
              <a:spcAft>
                <a:spcPts val="600"/>
              </a:spcAft>
            </a:pPr>
            <a:r>
              <a:rPr lang="en-IE" sz="1400" b="1" dirty="0">
                <a:solidFill>
                  <a:schemeClr val="bg1"/>
                </a:solidFill>
                <a:latin typeface="Segoe UI" panose="020B0502040204020203" pitchFamily="34" charset="0"/>
                <a:cs typeface="Segoe UI" panose="020B0502040204020203" pitchFamily="34" charset="0"/>
              </a:rPr>
              <a:t>ExpressRoute</a:t>
            </a:r>
            <a:endParaRPr lang="en-IE" sz="1400" dirty="0">
              <a:solidFill>
                <a:schemeClr val="bg1"/>
              </a:solidFill>
              <a:latin typeface="Segoe UI" panose="020B0502040204020203" pitchFamily="34" charset="0"/>
              <a:cs typeface="Segoe UI" panose="020B0502040204020203" pitchFamily="34" charset="0"/>
            </a:endParaRPr>
          </a:p>
        </p:txBody>
      </p:sp>
      <p:cxnSp>
        <p:nvCxnSpPr>
          <p:cNvPr id="39" name="Straight Arrow Connector 38">
            <a:extLst>
              <a:ext uri="{FF2B5EF4-FFF2-40B4-BE49-F238E27FC236}">
                <a16:creationId xmlns:a16="http://schemas.microsoft.com/office/drawing/2014/main" id="{9E36ACE6-05B7-4893-9153-FF9AA235C774}"/>
              </a:ext>
            </a:extLst>
          </p:cNvPr>
          <p:cNvCxnSpPr>
            <a:cxnSpLocks/>
          </p:cNvCxnSpPr>
          <p:nvPr/>
        </p:nvCxnSpPr>
        <p:spPr>
          <a:xfrm>
            <a:off x="9111237" y="2180139"/>
            <a:ext cx="0" cy="462284"/>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77399A32-AC8E-417B-A171-F43DA7CD41CE}"/>
              </a:ext>
            </a:extLst>
          </p:cNvPr>
          <p:cNvGrpSpPr/>
          <p:nvPr/>
        </p:nvGrpSpPr>
        <p:grpSpPr>
          <a:xfrm>
            <a:off x="8838854" y="2693591"/>
            <a:ext cx="544766" cy="544766"/>
            <a:chOff x="13665489" y="2568119"/>
            <a:chExt cx="780290" cy="780290"/>
          </a:xfrm>
        </p:grpSpPr>
        <p:sp>
          <p:nvSpPr>
            <p:cNvPr id="46" name="Rectangle 45">
              <a:extLst>
                <a:ext uri="{FF2B5EF4-FFF2-40B4-BE49-F238E27FC236}">
                  <a16:creationId xmlns:a16="http://schemas.microsoft.com/office/drawing/2014/main" id="{CD466136-78F0-415B-A27B-E6D60DB7DE37}"/>
                </a:ext>
              </a:extLst>
            </p:cNvPr>
            <p:cNvSpPr/>
            <p:nvPr/>
          </p:nvSpPr>
          <p:spPr bwMode="auto">
            <a:xfrm rot="2700000">
              <a:off x="13771443" y="2682210"/>
              <a:ext cx="581425" cy="56515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7" name="Picture 46">
              <a:extLst>
                <a:ext uri="{FF2B5EF4-FFF2-40B4-BE49-F238E27FC236}">
                  <a16:creationId xmlns:a16="http://schemas.microsoft.com/office/drawing/2014/main" id="{6CD06393-9F5F-43C5-B629-77551EC6A9E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665489" y="2568119"/>
              <a:ext cx="780290" cy="780290"/>
            </a:xfrm>
            <a:prstGeom prst="rect">
              <a:avLst/>
            </a:prstGeom>
          </p:spPr>
        </p:pic>
      </p:grpSp>
      <p:pic>
        <p:nvPicPr>
          <p:cNvPr id="51" name="Picture 50">
            <a:extLst>
              <a:ext uri="{FF2B5EF4-FFF2-40B4-BE49-F238E27FC236}">
                <a16:creationId xmlns:a16="http://schemas.microsoft.com/office/drawing/2014/main" id="{98854DBE-2FC2-44F4-BCFE-4CFAD8E8755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36698" y="4817053"/>
            <a:ext cx="780290" cy="780290"/>
          </a:xfrm>
          <a:prstGeom prst="rect">
            <a:avLst/>
          </a:prstGeom>
        </p:spPr>
      </p:pic>
      <p:pic>
        <p:nvPicPr>
          <p:cNvPr id="25" name="Picture 24">
            <a:extLst>
              <a:ext uri="{FF2B5EF4-FFF2-40B4-BE49-F238E27FC236}">
                <a16:creationId xmlns:a16="http://schemas.microsoft.com/office/drawing/2014/main" id="{C61B4A21-FB8A-4433-9265-60C37A057C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12909" y="5414274"/>
            <a:ext cx="410044" cy="410044"/>
          </a:xfrm>
          <a:prstGeom prst="rect">
            <a:avLst/>
          </a:prstGeom>
        </p:spPr>
      </p:pic>
    </p:spTree>
    <p:extLst>
      <p:ext uri="{BB962C8B-B14F-4D97-AF65-F5344CB8AC3E}">
        <p14:creationId xmlns:p14="http://schemas.microsoft.com/office/powerpoint/2010/main" val="2968374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HR App – web tier migration steps</a:t>
            </a:r>
          </a:p>
        </p:txBody>
      </p:sp>
      <p:sp>
        <p:nvSpPr>
          <p:cNvPr id="4" name="Rectangle: Rounded Corners 3">
            <a:extLst>
              <a:ext uri="{FF2B5EF4-FFF2-40B4-BE49-F238E27FC236}">
                <a16:creationId xmlns:a16="http://schemas.microsoft.com/office/drawing/2014/main" id="{7935E4D4-AB25-4D03-B0D4-68BF6C7A972A}"/>
              </a:ext>
            </a:extLst>
          </p:cNvPr>
          <p:cNvSpPr/>
          <p:nvPr/>
        </p:nvSpPr>
        <p:spPr bwMode="auto">
          <a:xfrm>
            <a:off x="6278184" y="1532948"/>
            <a:ext cx="5016500" cy="439420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445889BA-755A-4A2C-80F1-D676B4316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1107" y="2049380"/>
            <a:ext cx="2438611" cy="1074513"/>
          </a:xfrm>
          <a:prstGeom prst="rect">
            <a:avLst/>
          </a:prstGeom>
        </p:spPr>
      </p:pic>
      <p:pic>
        <p:nvPicPr>
          <p:cNvPr id="9" name="Picture 8">
            <a:extLst>
              <a:ext uri="{FF2B5EF4-FFF2-40B4-BE49-F238E27FC236}">
                <a16:creationId xmlns:a16="http://schemas.microsoft.com/office/drawing/2014/main" id="{9B42FCE8-2AAA-47FB-96F6-03683B1349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7327" y="2036655"/>
            <a:ext cx="1600200" cy="895350"/>
          </a:xfrm>
          <a:prstGeom prst="rect">
            <a:avLst/>
          </a:prstGeom>
        </p:spPr>
      </p:pic>
      <p:pic>
        <p:nvPicPr>
          <p:cNvPr id="11" name="Picture 10">
            <a:extLst>
              <a:ext uri="{FF2B5EF4-FFF2-40B4-BE49-F238E27FC236}">
                <a16:creationId xmlns:a16="http://schemas.microsoft.com/office/drawing/2014/main" id="{1CDA00EB-F671-4081-B140-ADCF49C921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2168" y="3545462"/>
            <a:ext cx="1666875" cy="619125"/>
          </a:xfrm>
          <a:prstGeom prst="rect">
            <a:avLst/>
          </a:prstGeom>
        </p:spPr>
      </p:pic>
      <p:pic>
        <p:nvPicPr>
          <p:cNvPr id="13" name="Picture 12">
            <a:extLst>
              <a:ext uri="{FF2B5EF4-FFF2-40B4-BE49-F238E27FC236}">
                <a16:creationId xmlns:a16="http://schemas.microsoft.com/office/drawing/2014/main" id="{E6F5A332-A176-40A9-AE93-6EA893F165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73027" y="3802579"/>
            <a:ext cx="1714500" cy="276225"/>
          </a:xfrm>
          <a:prstGeom prst="rect">
            <a:avLst/>
          </a:prstGeom>
        </p:spPr>
      </p:pic>
      <p:pic>
        <p:nvPicPr>
          <p:cNvPr id="15" name="Picture 14">
            <a:extLst>
              <a:ext uri="{FF2B5EF4-FFF2-40B4-BE49-F238E27FC236}">
                <a16:creationId xmlns:a16="http://schemas.microsoft.com/office/drawing/2014/main" id="{6F3BEB28-9F2A-4379-A8B9-DB9133B5C16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10449" y="4887057"/>
            <a:ext cx="2719828" cy="679957"/>
          </a:xfrm>
          <a:prstGeom prst="rect">
            <a:avLst/>
          </a:prstGeom>
        </p:spPr>
      </p:pic>
      <p:sp>
        <p:nvSpPr>
          <p:cNvPr id="6" name="Text Placeholder 5">
            <a:extLst>
              <a:ext uri="{FF2B5EF4-FFF2-40B4-BE49-F238E27FC236}">
                <a16:creationId xmlns:a16="http://schemas.microsoft.com/office/drawing/2014/main" id="{E02E170E-DC50-45FE-B4FD-898E1CD6152F}"/>
              </a:ext>
            </a:extLst>
          </p:cNvPr>
          <p:cNvSpPr>
            <a:spLocks noGrp="1"/>
          </p:cNvSpPr>
          <p:nvPr>
            <p:ph type="body" sz="quarter" idx="10"/>
          </p:nvPr>
        </p:nvSpPr>
        <p:spPr/>
        <p:txBody>
          <a:bodyPr/>
          <a:lstStyle/>
          <a:p>
            <a:endParaRPr lang="en-IE"/>
          </a:p>
        </p:txBody>
      </p:sp>
    </p:spTree>
    <p:extLst>
      <p:ext uri="{BB962C8B-B14F-4D97-AF65-F5344CB8AC3E}">
        <p14:creationId xmlns:p14="http://schemas.microsoft.com/office/powerpoint/2010/main" val="2621891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ACB5D0E-E532-43BA-AF60-AB3C5A274683}"/>
              </a:ext>
            </a:extLst>
          </p:cNvPr>
          <p:cNvSpPr/>
          <p:nvPr/>
        </p:nvSpPr>
        <p:spPr bwMode="auto">
          <a:xfrm>
            <a:off x="7978315" y="739343"/>
            <a:ext cx="3748342" cy="5695805"/>
          </a:xfrm>
          <a:prstGeom prst="rect">
            <a:avLst/>
          </a:prstGeom>
          <a:solidFill>
            <a:schemeClr val="tx1"/>
          </a:solidFill>
          <a:ln w="158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IE" sz="2400" b="1" dirty="0">
                <a:solidFill>
                  <a:schemeClr val="bg1"/>
                </a:solidFill>
                <a:ea typeface="Segoe UI" pitchFamily="34" charset="0"/>
                <a:cs typeface="Segoe UI" pitchFamily="34" charset="0"/>
              </a:rPr>
              <a:t>Data </a:t>
            </a:r>
            <a:r>
              <a:rPr lang="en-IE" sz="2400" b="1" dirty="0" err="1">
                <a:solidFill>
                  <a:schemeClr val="bg1"/>
                </a:solidFill>
                <a:ea typeface="Segoe UI" pitchFamily="34" charset="0"/>
                <a:cs typeface="Segoe UI" pitchFamily="34" charset="0"/>
              </a:rPr>
              <a:t>Center</a:t>
            </a:r>
            <a:endParaRPr lang="en-IE" sz="2400" b="1" dirty="0">
              <a:solidFill>
                <a:schemeClr val="bg1"/>
              </a:soli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D49A23DD-4CC6-4248-8D9E-DE8EAAC9418D}"/>
              </a:ext>
            </a:extLst>
          </p:cNvPr>
          <p:cNvSpPr/>
          <p:nvPr/>
        </p:nvSpPr>
        <p:spPr bwMode="auto">
          <a:xfrm>
            <a:off x="8466927" y="1954443"/>
            <a:ext cx="2833942" cy="3699351"/>
          </a:xfrm>
          <a:prstGeom prst="rect">
            <a:avLst/>
          </a:prstGeom>
          <a:solidFill>
            <a:srgbClr val="BD9DE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sz="4400" dirty="0">
                <a:solidFill>
                  <a:schemeClr val="tx1"/>
                </a:solidFill>
              </a:rPr>
              <a:t>Procurement system</a:t>
            </a:r>
          </a:p>
        </p:txBody>
      </p:sp>
      <p:sp>
        <p:nvSpPr>
          <p:cNvPr id="3" name="Content Placeholder 2"/>
          <p:cNvSpPr>
            <a:spLocks noGrp="1"/>
          </p:cNvSpPr>
          <p:nvPr>
            <p:ph type="body" sz="quarter" idx="10"/>
          </p:nvPr>
        </p:nvSpPr>
        <p:spPr>
          <a:xfrm>
            <a:off x="266920" y="1011376"/>
            <a:ext cx="7049560" cy="461665"/>
          </a:xfrm>
        </p:spPr>
        <p:txBody>
          <a:bodyPr/>
          <a:lstStyle/>
          <a:p>
            <a:pPr marL="342900" indent="-342900">
              <a:spcAft>
                <a:spcPts val="600"/>
              </a:spcAft>
            </a:pPr>
            <a:endParaRPr lang="en-US" sz="2000" dirty="0">
              <a:solidFill>
                <a:schemeClr val="tx1"/>
              </a:solidFill>
              <a:latin typeface="+mn-lt"/>
            </a:endParaRPr>
          </a:p>
        </p:txBody>
      </p:sp>
      <p:pic>
        <p:nvPicPr>
          <p:cNvPr id="7" name="Picture 6">
            <a:extLst>
              <a:ext uri="{FF2B5EF4-FFF2-40B4-BE49-F238E27FC236}">
                <a16:creationId xmlns:a16="http://schemas.microsoft.com/office/drawing/2014/main" id="{1ADA2441-F310-47EF-A665-6A2CDB4175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91279" y="828925"/>
            <a:ext cx="780290" cy="780290"/>
          </a:xfrm>
          <a:prstGeom prst="rect">
            <a:avLst/>
          </a:prstGeom>
        </p:spPr>
      </p:pic>
      <p:grpSp>
        <p:nvGrpSpPr>
          <p:cNvPr id="15" name="Group 14">
            <a:extLst>
              <a:ext uri="{FF2B5EF4-FFF2-40B4-BE49-F238E27FC236}">
                <a16:creationId xmlns:a16="http://schemas.microsoft.com/office/drawing/2014/main" id="{5D14D464-82EB-4E39-A3E8-02557068E8B0}"/>
              </a:ext>
            </a:extLst>
          </p:cNvPr>
          <p:cNvGrpSpPr/>
          <p:nvPr/>
        </p:nvGrpSpPr>
        <p:grpSpPr>
          <a:xfrm>
            <a:off x="8788590" y="1850742"/>
            <a:ext cx="2153389" cy="1467469"/>
            <a:chOff x="8726655" y="1908760"/>
            <a:chExt cx="2153389" cy="1467469"/>
          </a:xfrm>
        </p:grpSpPr>
        <p:pic>
          <p:nvPicPr>
            <p:cNvPr id="9" name="Picture 8">
              <a:extLst>
                <a:ext uri="{FF2B5EF4-FFF2-40B4-BE49-F238E27FC236}">
                  <a16:creationId xmlns:a16="http://schemas.microsoft.com/office/drawing/2014/main" id="{4FB55090-3EA3-447E-9C63-4AE090C5BD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6655" y="1908760"/>
              <a:ext cx="1017637" cy="1017637"/>
            </a:xfrm>
            <a:prstGeom prst="rect">
              <a:avLst/>
            </a:prstGeom>
          </p:spPr>
        </p:pic>
        <p:pic>
          <p:nvPicPr>
            <p:cNvPr id="11" name="Picture 10">
              <a:extLst>
                <a:ext uri="{FF2B5EF4-FFF2-40B4-BE49-F238E27FC236}">
                  <a16:creationId xmlns:a16="http://schemas.microsoft.com/office/drawing/2014/main" id="{D0DE2254-6B8C-4351-91D4-9F5F57FD31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2407" y="1908760"/>
              <a:ext cx="1017637" cy="1017637"/>
            </a:xfrm>
            <a:prstGeom prst="rect">
              <a:avLst/>
            </a:prstGeom>
          </p:spPr>
        </p:pic>
        <p:pic>
          <p:nvPicPr>
            <p:cNvPr id="12" name="Picture 11">
              <a:extLst>
                <a:ext uri="{FF2B5EF4-FFF2-40B4-BE49-F238E27FC236}">
                  <a16:creationId xmlns:a16="http://schemas.microsoft.com/office/drawing/2014/main" id="{21FCEE23-7C4E-442E-83F7-8D8EA81CF3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6655" y="2358592"/>
              <a:ext cx="1017637" cy="1017637"/>
            </a:xfrm>
            <a:prstGeom prst="rect">
              <a:avLst/>
            </a:prstGeom>
          </p:spPr>
        </p:pic>
        <p:pic>
          <p:nvPicPr>
            <p:cNvPr id="13" name="Picture 12">
              <a:extLst>
                <a:ext uri="{FF2B5EF4-FFF2-40B4-BE49-F238E27FC236}">
                  <a16:creationId xmlns:a16="http://schemas.microsoft.com/office/drawing/2014/main" id="{6C8BEE76-5A6C-4BB9-9B34-5730A99DBE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2407" y="2358592"/>
              <a:ext cx="1017637" cy="1017637"/>
            </a:xfrm>
            <a:prstGeom prst="rect">
              <a:avLst/>
            </a:prstGeom>
          </p:spPr>
        </p:pic>
      </p:grpSp>
      <p:grpSp>
        <p:nvGrpSpPr>
          <p:cNvPr id="16" name="Group 15">
            <a:extLst>
              <a:ext uri="{FF2B5EF4-FFF2-40B4-BE49-F238E27FC236}">
                <a16:creationId xmlns:a16="http://schemas.microsoft.com/office/drawing/2014/main" id="{F23F93B5-195A-4716-8762-D4CD2F4AD8A7}"/>
              </a:ext>
            </a:extLst>
          </p:cNvPr>
          <p:cNvGrpSpPr/>
          <p:nvPr/>
        </p:nvGrpSpPr>
        <p:grpSpPr>
          <a:xfrm>
            <a:off x="8788590" y="3189768"/>
            <a:ext cx="2153389" cy="1467469"/>
            <a:chOff x="8726655" y="1908760"/>
            <a:chExt cx="2153389" cy="1467469"/>
          </a:xfrm>
        </p:grpSpPr>
        <p:pic>
          <p:nvPicPr>
            <p:cNvPr id="17" name="Picture 16">
              <a:extLst>
                <a:ext uri="{FF2B5EF4-FFF2-40B4-BE49-F238E27FC236}">
                  <a16:creationId xmlns:a16="http://schemas.microsoft.com/office/drawing/2014/main" id="{45476010-66EA-4071-AA34-E2B3A6563363}"/>
                </a:ext>
              </a:extLst>
            </p:cNvPr>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726655" y="1908760"/>
              <a:ext cx="1017637" cy="1017637"/>
            </a:xfrm>
            <a:prstGeom prst="rect">
              <a:avLst/>
            </a:prstGeom>
          </p:spPr>
        </p:pic>
        <p:pic>
          <p:nvPicPr>
            <p:cNvPr id="18" name="Picture 17">
              <a:extLst>
                <a:ext uri="{FF2B5EF4-FFF2-40B4-BE49-F238E27FC236}">
                  <a16:creationId xmlns:a16="http://schemas.microsoft.com/office/drawing/2014/main" id="{5A82F25D-D729-4D10-8438-388EE159DAAF}"/>
                </a:ext>
              </a:extLst>
            </p:cNvPr>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862407" y="1908760"/>
              <a:ext cx="1017637" cy="1017637"/>
            </a:xfrm>
            <a:prstGeom prst="rect">
              <a:avLst/>
            </a:prstGeom>
          </p:spPr>
        </p:pic>
        <p:pic>
          <p:nvPicPr>
            <p:cNvPr id="19" name="Picture 18">
              <a:extLst>
                <a:ext uri="{FF2B5EF4-FFF2-40B4-BE49-F238E27FC236}">
                  <a16:creationId xmlns:a16="http://schemas.microsoft.com/office/drawing/2014/main" id="{8959BC8F-F686-45F1-AD0B-60B608244078}"/>
                </a:ext>
              </a:extLst>
            </p:cNvPr>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313314" y="2358592"/>
              <a:ext cx="1017637" cy="1017637"/>
            </a:xfrm>
            <a:prstGeom prst="rect">
              <a:avLst/>
            </a:prstGeom>
          </p:spPr>
        </p:pic>
      </p:grpSp>
      <p:pic>
        <p:nvPicPr>
          <p:cNvPr id="21" name="Picture 20">
            <a:extLst>
              <a:ext uri="{FF2B5EF4-FFF2-40B4-BE49-F238E27FC236}">
                <a16:creationId xmlns:a16="http://schemas.microsoft.com/office/drawing/2014/main" id="{6186DDE6-3E9A-4123-9672-47AE9699EAEE}"/>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614976" y="4517637"/>
            <a:ext cx="1017637" cy="1017637"/>
          </a:xfrm>
          <a:prstGeom prst="rect">
            <a:avLst/>
          </a:prstGeom>
        </p:spPr>
      </p:pic>
      <p:sp>
        <p:nvSpPr>
          <p:cNvPr id="22" name="TextBox 21">
            <a:extLst>
              <a:ext uri="{FF2B5EF4-FFF2-40B4-BE49-F238E27FC236}">
                <a16:creationId xmlns:a16="http://schemas.microsoft.com/office/drawing/2014/main" id="{0CACFEB3-3D12-45E5-B156-095ED6A3EE6C}"/>
              </a:ext>
            </a:extLst>
          </p:cNvPr>
          <p:cNvSpPr txBox="1"/>
          <p:nvPr/>
        </p:nvSpPr>
        <p:spPr>
          <a:xfrm>
            <a:off x="8927362" y="2946453"/>
            <a:ext cx="1913409" cy="489365"/>
          </a:xfrm>
          <a:prstGeom prst="rect">
            <a:avLst/>
          </a:prstGeom>
          <a:noFill/>
        </p:spPr>
        <p:txBody>
          <a:bodyPr wrap="none" lIns="182880" tIns="146304" rIns="182880" bIns="146304" rtlCol="0">
            <a:spAutoFit/>
          </a:bodyPr>
          <a:lstStyle/>
          <a:p>
            <a:pPr>
              <a:lnSpc>
                <a:spcPct val="90000"/>
              </a:lnSpc>
              <a:spcAft>
                <a:spcPts val="600"/>
              </a:spcAft>
            </a:pPr>
            <a:r>
              <a:rPr lang="en-IE" sz="1400" b="1" dirty="0">
                <a:solidFill>
                  <a:schemeClr val="bg1"/>
                </a:solidFill>
              </a:rPr>
              <a:t>Frontend IIS Servers</a:t>
            </a:r>
          </a:p>
        </p:txBody>
      </p:sp>
      <p:sp>
        <p:nvSpPr>
          <p:cNvPr id="23" name="TextBox 22">
            <a:extLst>
              <a:ext uri="{FF2B5EF4-FFF2-40B4-BE49-F238E27FC236}">
                <a16:creationId xmlns:a16="http://schemas.microsoft.com/office/drawing/2014/main" id="{2D48287C-73A8-4516-A7FB-3073E4AC9409}"/>
              </a:ext>
            </a:extLst>
          </p:cNvPr>
          <p:cNvSpPr txBox="1"/>
          <p:nvPr/>
        </p:nvSpPr>
        <p:spPr>
          <a:xfrm>
            <a:off x="8810319" y="4255025"/>
            <a:ext cx="2228046" cy="489365"/>
          </a:xfrm>
          <a:prstGeom prst="rect">
            <a:avLst/>
          </a:prstGeom>
          <a:noFill/>
        </p:spPr>
        <p:txBody>
          <a:bodyPr wrap="none" lIns="182880" tIns="146304" rIns="182880" bIns="146304" rtlCol="0">
            <a:spAutoFit/>
          </a:bodyPr>
          <a:lstStyle/>
          <a:p>
            <a:pPr>
              <a:lnSpc>
                <a:spcPct val="90000"/>
              </a:lnSpc>
              <a:spcAft>
                <a:spcPts val="600"/>
              </a:spcAft>
            </a:pPr>
            <a:r>
              <a:rPr lang="en-IE" sz="1400" b="1" dirty="0">
                <a:solidFill>
                  <a:schemeClr val="bg1"/>
                </a:solidFill>
              </a:rPr>
              <a:t>SQL 2012 Always On AG</a:t>
            </a:r>
          </a:p>
        </p:txBody>
      </p:sp>
      <p:sp>
        <p:nvSpPr>
          <p:cNvPr id="24" name="TextBox 23">
            <a:extLst>
              <a:ext uri="{FF2B5EF4-FFF2-40B4-BE49-F238E27FC236}">
                <a16:creationId xmlns:a16="http://schemas.microsoft.com/office/drawing/2014/main" id="{98FB3121-6482-4A9B-8B9D-759646911490}"/>
              </a:ext>
            </a:extLst>
          </p:cNvPr>
          <p:cNvSpPr txBox="1"/>
          <p:nvPr/>
        </p:nvSpPr>
        <p:spPr>
          <a:xfrm>
            <a:off x="8680347" y="5164429"/>
            <a:ext cx="967444" cy="489365"/>
          </a:xfrm>
          <a:prstGeom prst="rect">
            <a:avLst/>
          </a:prstGeom>
          <a:noFill/>
        </p:spPr>
        <p:txBody>
          <a:bodyPr wrap="none" lIns="182880" tIns="146304" rIns="182880" bIns="146304" rtlCol="0">
            <a:spAutoFit/>
          </a:bodyPr>
          <a:lstStyle/>
          <a:p>
            <a:pPr>
              <a:lnSpc>
                <a:spcPct val="90000"/>
              </a:lnSpc>
              <a:spcAft>
                <a:spcPts val="600"/>
              </a:spcAft>
            </a:pPr>
            <a:r>
              <a:rPr lang="en-IE" sz="1400" b="1" dirty="0" err="1">
                <a:solidFill>
                  <a:schemeClr val="bg1"/>
                </a:solidFill>
              </a:rPr>
              <a:t>vCenter</a:t>
            </a:r>
            <a:endParaRPr lang="en-IE" sz="1400" b="1" dirty="0">
              <a:solidFill>
                <a:schemeClr val="bg1"/>
              </a:solidFill>
            </a:endParaRPr>
          </a:p>
        </p:txBody>
      </p:sp>
      <p:pic>
        <p:nvPicPr>
          <p:cNvPr id="27" name="Picture 26">
            <a:extLst>
              <a:ext uri="{FF2B5EF4-FFF2-40B4-BE49-F238E27FC236}">
                <a16:creationId xmlns:a16="http://schemas.microsoft.com/office/drawing/2014/main" id="{7EDABD93-C91B-4BE8-BBD4-80546B19F49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62170" y="725902"/>
            <a:ext cx="1336142" cy="954387"/>
          </a:xfrm>
          <a:prstGeom prst="rect">
            <a:avLst/>
          </a:prstGeom>
        </p:spPr>
      </p:pic>
      <p:sp>
        <p:nvSpPr>
          <p:cNvPr id="38" name="TextBox 37">
            <a:extLst>
              <a:ext uri="{FF2B5EF4-FFF2-40B4-BE49-F238E27FC236}">
                <a16:creationId xmlns:a16="http://schemas.microsoft.com/office/drawing/2014/main" id="{F78BA122-3EF0-46D1-8DE5-D619B69A8146}"/>
              </a:ext>
            </a:extLst>
          </p:cNvPr>
          <p:cNvSpPr txBox="1"/>
          <p:nvPr/>
        </p:nvSpPr>
        <p:spPr>
          <a:xfrm>
            <a:off x="10261364" y="1286341"/>
            <a:ext cx="904735" cy="683264"/>
          </a:xfrm>
          <a:prstGeom prst="rect">
            <a:avLst/>
          </a:prstGeom>
          <a:noFill/>
        </p:spPr>
        <p:txBody>
          <a:bodyPr wrap="none" lIns="182880" tIns="146304" rIns="182880" bIns="146304" rtlCol="0">
            <a:spAutoFit/>
          </a:bodyPr>
          <a:lstStyle/>
          <a:p>
            <a:pPr algn="ctr">
              <a:lnSpc>
                <a:spcPct val="90000"/>
              </a:lnSpc>
              <a:spcAft>
                <a:spcPts val="600"/>
              </a:spcAft>
            </a:pPr>
            <a:r>
              <a:rPr lang="en-IE" sz="1400" b="1" dirty="0">
                <a:solidFill>
                  <a:schemeClr val="bg1"/>
                </a:solidFill>
              </a:rPr>
              <a:t>Cookie</a:t>
            </a:r>
            <a:br>
              <a:rPr lang="en-IE" sz="1400" b="1" dirty="0">
                <a:solidFill>
                  <a:schemeClr val="bg1"/>
                </a:solidFill>
              </a:rPr>
            </a:br>
            <a:r>
              <a:rPr lang="en-IE" sz="1400" b="1" dirty="0">
                <a:solidFill>
                  <a:schemeClr val="bg1"/>
                </a:solidFill>
              </a:rPr>
              <a:t>Affinity</a:t>
            </a:r>
          </a:p>
        </p:txBody>
      </p:sp>
      <p:pic>
        <p:nvPicPr>
          <p:cNvPr id="42" name="Picture 41">
            <a:extLst>
              <a:ext uri="{FF2B5EF4-FFF2-40B4-BE49-F238E27FC236}">
                <a16:creationId xmlns:a16="http://schemas.microsoft.com/office/drawing/2014/main" id="{F79C2B72-2EBA-41C7-B1D5-4723B332F28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94448" y="4964054"/>
            <a:ext cx="1145756" cy="717022"/>
          </a:xfrm>
          <a:prstGeom prst="rect">
            <a:avLst/>
          </a:prstGeom>
        </p:spPr>
      </p:pic>
      <p:pic>
        <p:nvPicPr>
          <p:cNvPr id="44" name="Picture 43">
            <a:extLst>
              <a:ext uri="{FF2B5EF4-FFF2-40B4-BE49-F238E27FC236}">
                <a16:creationId xmlns:a16="http://schemas.microsoft.com/office/drawing/2014/main" id="{3C80078D-A004-4AA9-B0DF-772ADF8A2E9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09070" y="1501667"/>
            <a:ext cx="570891" cy="570891"/>
          </a:xfrm>
          <a:prstGeom prst="rect">
            <a:avLst/>
          </a:prstGeom>
        </p:spPr>
      </p:pic>
    </p:spTree>
    <p:extLst>
      <p:ext uri="{BB962C8B-B14F-4D97-AF65-F5344CB8AC3E}">
        <p14:creationId xmlns:p14="http://schemas.microsoft.com/office/powerpoint/2010/main" val="1993972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HR application</a:t>
            </a:r>
          </a:p>
        </p:txBody>
      </p:sp>
      <p:sp>
        <p:nvSpPr>
          <p:cNvPr id="3" name="Content Placeholder 2"/>
          <p:cNvSpPr>
            <a:spLocks noGrp="1"/>
          </p:cNvSpPr>
          <p:nvPr>
            <p:ph type="body" sz="quarter" idx="10"/>
          </p:nvPr>
        </p:nvSpPr>
        <p:spPr>
          <a:xfrm>
            <a:off x="266920" y="1011376"/>
            <a:ext cx="7049560" cy="433965"/>
          </a:xfrm>
        </p:spPr>
        <p:txBody>
          <a:bodyPr/>
          <a:lstStyle/>
          <a:p>
            <a:pPr marL="342900" indent="-342900">
              <a:spcAft>
                <a:spcPts val="600"/>
              </a:spcAft>
            </a:pPr>
            <a:endParaRPr lang="en-US" sz="1800" dirty="0">
              <a:solidFill>
                <a:schemeClr val="tx1"/>
              </a:solidFill>
              <a:latin typeface="+mn-lt"/>
            </a:endParaRPr>
          </a:p>
        </p:txBody>
      </p:sp>
      <p:sp>
        <p:nvSpPr>
          <p:cNvPr id="5" name="Rectangle 4">
            <a:extLst>
              <a:ext uri="{FF2B5EF4-FFF2-40B4-BE49-F238E27FC236}">
                <a16:creationId xmlns:a16="http://schemas.microsoft.com/office/drawing/2014/main" id="{39DFAB96-39A3-4F5D-B0E4-B0A146393497}"/>
              </a:ext>
            </a:extLst>
          </p:cNvPr>
          <p:cNvSpPr/>
          <p:nvPr/>
        </p:nvSpPr>
        <p:spPr bwMode="auto">
          <a:xfrm>
            <a:off x="7978315" y="739343"/>
            <a:ext cx="3748342" cy="5695805"/>
          </a:xfrm>
          <a:prstGeom prst="rect">
            <a:avLst/>
          </a:prstGeom>
          <a:solidFill>
            <a:schemeClr val="tx1"/>
          </a:solidFill>
          <a:ln w="158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IE" sz="2400" b="1" dirty="0">
                <a:solidFill>
                  <a:schemeClr val="bg1"/>
                </a:solidFill>
                <a:ea typeface="Segoe UI" pitchFamily="34" charset="0"/>
                <a:cs typeface="Segoe UI" pitchFamily="34" charset="0"/>
              </a:rPr>
              <a:t>Data </a:t>
            </a:r>
            <a:r>
              <a:rPr lang="en-IE" sz="2400" b="1" dirty="0" err="1">
                <a:solidFill>
                  <a:schemeClr val="bg1"/>
                </a:solidFill>
                <a:ea typeface="Segoe UI" pitchFamily="34" charset="0"/>
                <a:cs typeface="Segoe UI" pitchFamily="34" charset="0"/>
              </a:rPr>
              <a:t>Center</a:t>
            </a:r>
            <a:endParaRPr lang="en-IE" sz="2400" b="1" dirty="0">
              <a:solidFill>
                <a:schemeClr val="bg1"/>
              </a:soli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545607D2-3C77-43E3-932A-5BFCC06B1C45}"/>
              </a:ext>
            </a:extLst>
          </p:cNvPr>
          <p:cNvGrpSpPr/>
          <p:nvPr/>
        </p:nvGrpSpPr>
        <p:grpSpPr>
          <a:xfrm>
            <a:off x="8788590" y="1850742"/>
            <a:ext cx="2153389" cy="1017637"/>
            <a:chOff x="8726655" y="1908760"/>
            <a:chExt cx="2153389" cy="1017637"/>
          </a:xfrm>
        </p:grpSpPr>
        <p:pic>
          <p:nvPicPr>
            <p:cNvPr id="9" name="Picture 8">
              <a:extLst>
                <a:ext uri="{FF2B5EF4-FFF2-40B4-BE49-F238E27FC236}">
                  <a16:creationId xmlns:a16="http://schemas.microsoft.com/office/drawing/2014/main" id="{0A4DF886-9FD8-4A45-9FCC-E2AC9EB42A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6655" y="1908760"/>
              <a:ext cx="1017637" cy="1017637"/>
            </a:xfrm>
            <a:prstGeom prst="rect">
              <a:avLst/>
            </a:prstGeom>
          </p:spPr>
        </p:pic>
        <p:pic>
          <p:nvPicPr>
            <p:cNvPr id="10" name="Picture 9">
              <a:extLst>
                <a:ext uri="{FF2B5EF4-FFF2-40B4-BE49-F238E27FC236}">
                  <a16:creationId xmlns:a16="http://schemas.microsoft.com/office/drawing/2014/main" id="{12A02DC8-76F3-4743-BE29-6104828C42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2407" y="1908760"/>
              <a:ext cx="1017637" cy="1017637"/>
            </a:xfrm>
            <a:prstGeom prst="rect">
              <a:avLst/>
            </a:prstGeom>
          </p:spPr>
        </p:pic>
      </p:grpSp>
      <p:grpSp>
        <p:nvGrpSpPr>
          <p:cNvPr id="13" name="Group 12">
            <a:extLst>
              <a:ext uri="{FF2B5EF4-FFF2-40B4-BE49-F238E27FC236}">
                <a16:creationId xmlns:a16="http://schemas.microsoft.com/office/drawing/2014/main" id="{BAD8DDA6-00F3-4D10-941B-0FEB55FB8067}"/>
              </a:ext>
            </a:extLst>
          </p:cNvPr>
          <p:cNvGrpSpPr/>
          <p:nvPr/>
        </p:nvGrpSpPr>
        <p:grpSpPr>
          <a:xfrm>
            <a:off x="8788590" y="3189768"/>
            <a:ext cx="2153389" cy="1467469"/>
            <a:chOff x="8726655" y="1908760"/>
            <a:chExt cx="2153389" cy="1467469"/>
          </a:xfrm>
        </p:grpSpPr>
        <p:pic>
          <p:nvPicPr>
            <p:cNvPr id="14" name="Picture 13">
              <a:extLst>
                <a:ext uri="{FF2B5EF4-FFF2-40B4-BE49-F238E27FC236}">
                  <a16:creationId xmlns:a16="http://schemas.microsoft.com/office/drawing/2014/main" id="{CCB3ABF2-ACBE-4579-8BE0-863B781C18A9}"/>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726655" y="1908760"/>
              <a:ext cx="1017637" cy="1017637"/>
            </a:xfrm>
            <a:prstGeom prst="rect">
              <a:avLst/>
            </a:prstGeom>
          </p:spPr>
        </p:pic>
        <p:pic>
          <p:nvPicPr>
            <p:cNvPr id="15" name="Picture 14">
              <a:extLst>
                <a:ext uri="{FF2B5EF4-FFF2-40B4-BE49-F238E27FC236}">
                  <a16:creationId xmlns:a16="http://schemas.microsoft.com/office/drawing/2014/main" id="{33B9A613-7657-444A-ADE3-D1C01DC9D9E1}"/>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862407" y="1908760"/>
              <a:ext cx="1017637" cy="1017637"/>
            </a:xfrm>
            <a:prstGeom prst="rect">
              <a:avLst/>
            </a:prstGeom>
          </p:spPr>
        </p:pic>
        <p:pic>
          <p:nvPicPr>
            <p:cNvPr id="16" name="Picture 15">
              <a:extLst>
                <a:ext uri="{FF2B5EF4-FFF2-40B4-BE49-F238E27FC236}">
                  <a16:creationId xmlns:a16="http://schemas.microsoft.com/office/drawing/2014/main" id="{FA83ED44-1A6C-495B-9556-23031DC2BF72}"/>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313314" y="2358592"/>
              <a:ext cx="1017637" cy="1017637"/>
            </a:xfrm>
            <a:prstGeom prst="rect">
              <a:avLst/>
            </a:prstGeom>
          </p:spPr>
        </p:pic>
      </p:grpSp>
      <p:sp>
        <p:nvSpPr>
          <p:cNvPr id="18" name="TextBox 17">
            <a:extLst>
              <a:ext uri="{FF2B5EF4-FFF2-40B4-BE49-F238E27FC236}">
                <a16:creationId xmlns:a16="http://schemas.microsoft.com/office/drawing/2014/main" id="{692BEDE9-F03B-4B0D-93DB-469A9142F780}"/>
              </a:ext>
            </a:extLst>
          </p:cNvPr>
          <p:cNvSpPr txBox="1"/>
          <p:nvPr/>
        </p:nvSpPr>
        <p:spPr>
          <a:xfrm>
            <a:off x="8927362" y="2534130"/>
            <a:ext cx="1913409" cy="489365"/>
          </a:xfrm>
          <a:prstGeom prst="rect">
            <a:avLst/>
          </a:prstGeom>
          <a:noFill/>
        </p:spPr>
        <p:txBody>
          <a:bodyPr wrap="none" lIns="182880" tIns="146304" rIns="182880" bIns="146304" rtlCol="0">
            <a:spAutoFit/>
          </a:bodyPr>
          <a:lstStyle/>
          <a:p>
            <a:pPr>
              <a:lnSpc>
                <a:spcPct val="90000"/>
              </a:lnSpc>
              <a:spcAft>
                <a:spcPts val="600"/>
              </a:spcAft>
            </a:pPr>
            <a:r>
              <a:rPr lang="en-IE" sz="1400" b="1" dirty="0">
                <a:solidFill>
                  <a:schemeClr val="bg1"/>
                </a:solidFill>
              </a:rPr>
              <a:t>Frontend IIS Servers</a:t>
            </a:r>
          </a:p>
        </p:txBody>
      </p:sp>
      <p:sp>
        <p:nvSpPr>
          <p:cNvPr id="19" name="TextBox 18">
            <a:extLst>
              <a:ext uri="{FF2B5EF4-FFF2-40B4-BE49-F238E27FC236}">
                <a16:creationId xmlns:a16="http://schemas.microsoft.com/office/drawing/2014/main" id="{5EF12349-F0DF-4C4D-BF27-0695D870C3E2}"/>
              </a:ext>
            </a:extLst>
          </p:cNvPr>
          <p:cNvSpPr txBox="1"/>
          <p:nvPr/>
        </p:nvSpPr>
        <p:spPr>
          <a:xfrm>
            <a:off x="8810319" y="4255025"/>
            <a:ext cx="2276072" cy="489365"/>
          </a:xfrm>
          <a:prstGeom prst="rect">
            <a:avLst/>
          </a:prstGeom>
          <a:noFill/>
        </p:spPr>
        <p:txBody>
          <a:bodyPr wrap="none" lIns="182880" tIns="146304" rIns="182880" bIns="146304" rtlCol="0">
            <a:spAutoFit/>
          </a:bodyPr>
          <a:lstStyle/>
          <a:p>
            <a:pPr>
              <a:lnSpc>
                <a:spcPct val="90000"/>
              </a:lnSpc>
              <a:spcAft>
                <a:spcPts val="600"/>
              </a:spcAft>
            </a:pPr>
            <a:r>
              <a:rPr lang="en-IE" sz="1400" b="1" dirty="0">
                <a:solidFill>
                  <a:schemeClr val="bg1"/>
                </a:solidFill>
              </a:rPr>
              <a:t>SQL 2005 failover cluster</a:t>
            </a:r>
          </a:p>
        </p:txBody>
      </p:sp>
      <p:pic>
        <p:nvPicPr>
          <p:cNvPr id="29" name="Picture 28">
            <a:extLst>
              <a:ext uri="{FF2B5EF4-FFF2-40B4-BE49-F238E27FC236}">
                <a16:creationId xmlns:a16="http://schemas.microsoft.com/office/drawing/2014/main" id="{9C5C1242-7224-45A4-8DB6-A62ED044BA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633" y="1278155"/>
            <a:ext cx="721705" cy="721705"/>
          </a:xfrm>
          <a:prstGeom prst="rect">
            <a:avLst/>
          </a:prstGeom>
        </p:spPr>
      </p:pic>
    </p:spTree>
    <p:extLst>
      <p:ext uri="{BB962C8B-B14F-4D97-AF65-F5344CB8AC3E}">
        <p14:creationId xmlns:p14="http://schemas.microsoft.com/office/powerpoint/2010/main" val="1815605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a:xfrm>
            <a:off x="269240" y="257427"/>
            <a:ext cx="11655840" cy="899665"/>
          </a:xfrm>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420200" y="1726911"/>
            <a:ext cx="5889997"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Infrastructure as a Service (IaaS)</a:t>
            </a:r>
          </a:p>
        </p:txBody>
      </p:sp>
      <p:grpSp>
        <p:nvGrpSpPr>
          <p:cNvPr id="3" name="Group 2" descr="Icons of the previously mentioned products display." title="icons">
            <a:extLst>
              <a:ext uri="{FF2B5EF4-FFF2-40B4-BE49-F238E27FC236}">
                <a16:creationId xmlns:a16="http://schemas.microsoft.com/office/drawing/2014/main" id="{D1D7BEAF-4686-4FC3-9F90-3F389E1D2A63}"/>
              </a:ext>
            </a:extLst>
          </p:cNvPr>
          <p:cNvGrpSpPr/>
          <p:nvPr/>
        </p:nvGrpSpPr>
        <p:grpSpPr>
          <a:xfrm>
            <a:off x="855327" y="2500754"/>
            <a:ext cx="4237772" cy="2345909"/>
            <a:chOff x="855327" y="2500754"/>
            <a:chExt cx="4237772" cy="2345909"/>
          </a:xfrm>
        </p:grpSpPr>
        <p:sp>
          <p:nvSpPr>
            <p:cNvPr id="11" name="Rectangle: Rounded Corners 10">
              <a:extLst>
                <a:ext uri="{FF2B5EF4-FFF2-40B4-BE49-F238E27FC236}">
                  <a16:creationId xmlns:a16="http://schemas.microsoft.com/office/drawing/2014/main" id="{B5089D17-338D-4148-B881-2B6C2E8738B0}"/>
                </a:ext>
              </a:extLst>
            </p:cNvPr>
            <p:cNvSpPr/>
            <p:nvPr/>
          </p:nvSpPr>
          <p:spPr bwMode="auto">
            <a:xfrm>
              <a:off x="855327" y="2500754"/>
              <a:ext cx="4237772" cy="2345909"/>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Icon" title="Icon">
              <a:extLst>
                <a:ext uri="{FF2B5EF4-FFF2-40B4-BE49-F238E27FC236}">
                  <a16:creationId xmlns:a16="http://schemas.microsoft.com/office/drawing/2014/main" id="{0C4E8323-4E17-4080-94BF-B78AC23D9B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232" y="2632446"/>
              <a:ext cx="780290" cy="780290"/>
            </a:xfrm>
            <a:prstGeom prst="rect">
              <a:avLst/>
            </a:prstGeom>
          </p:spPr>
        </p:pic>
        <p:pic>
          <p:nvPicPr>
            <p:cNvPr id="6" name="Picture 5" descr="Virtual Machine Icon" title="Virtual Machine Icon">
              <a:extLst>
                <a:ext uri="{FF2B5EF4-FFF2-40B4-BE49-F238E27FC236}">
                  <a16:creationId xmlns:a16="http://schemas.microsoft.com/office/drawing/2014/main" id="{301227DD-65C6-41BB-A7DA-1FD344FFB1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4092" y="3596457"/>
              <a:ext cx="780290" cy="780290"/>
            </a:xfrm>
            <a:prstGeom prst="rect">
              <a:avLst/>
            </a:prstGeom>
          </p:spPr>
        </p:pic>
        <p:pic>
          <p:nvPicPr>
            <p:cNvPr id="10" name="Picture 9" descr="Hybrid Connectivity icon" title="Hybrid Connectivity icon">
              <a:extLst>
                <a:ext uri="{FF2B5EF4-FFF2-40B4-BE49-F238E27FC236}">
                  <a16:creationId xmlns:a16="http://schemas.microsoft.com/office/drawing/2014/main" id="{28F1AAB7-C1A5-4CD7-986D-909E806B526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37822" y="2569384"/>
              <a:ext cx="780290" cy="780290"/>
            </a:xfrm>
            <a:prstGeom prst="rect">
              <a:avLst/>
            </a:prstGeom>
          </p:spPr>
        </p:pic>
        <p:pic>
          <p:nvPicPr>
            <p:cNvPr id="17" name="Picture 16" descr="Load Balancers icon" title="Load Balancers icon">
              <a:extLst>
                <a:ext uri="{FF2B5EF4-FFF2-40B4-BE49-F238E27FC236}">
                  <a16:creationId xmlns:a16="http://schemas.microsoft.com/office/drawing/2014/main" id="{8E9C32FB-4E3B-4A7B-91D0-ECBAE125B4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56604" y="3648700"/>
              <a:ext cx="780290" cy="780290"/>
            </a:xfrm>
            <a:prstGeom prst="rect">
              <a:avLst/>
            </a:prstGeom>
          </p:spPr>
        </p:pic>
      </p:grpSp>
      <p:sp>
        <p:nvSpPr>
          <p:cNvPr id="13" name="TextBox 12">
            <a:extLst>
              <a:ext uri="{FF2B5EF4-FFF2-40B4-BE49-F238E27FC236}">
                <a16:creationId xmlns:a16="http://schemas.microsoft.com/office/drawing/2014/main" id="{7E7AE8F8-75C8-45EA-916D-F986C112572B}"/>
              </a:ext>
            </a:extLst>
          </p:cNvPr>
          <p:cNvSpPr txBox="1"/>
          <p:nvPr/>
        </p:nvSpPr>
        <p:spPr>
          <a:xfrm>
            <a:off x="508487" y="4961846"/>
            <a:ext cx="5217663"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App gateway</a:t>
            </a:r>
          </a:p>
          <a:p>
            <a:pPr>
              <a:lnSpc>
                <a:spcPct val="90000"/>
              </a:lnSpc>
              <a:spcAft>
                <a:spcPts val="600"/>
              </a:spcAft>
            </a:pPr>
            <a:r>
              <a:rPr lang="en-US" sz="2400" dirty="0">
                <a:gradFill>
                  <a:gsLst>
                    <a:gs pos="2917">
                      <a:schemeClr val="tx1"/>
                    </a:gs>
                    <a:gs pos="30000">
                      <a:schemeClr val="tx1"/>
                    </a:gs>
                  </a:gsLst>
                  <a:lin ang="5400000" scaled="0"/>
                </a:gradFill>
              </a:rPr>
              <a:t>SQL Database Managed Instances</a:t>
            </a:r>
          </a:p>
        </p:txBody>
      </p:sp>
      <p:sp>
        <p:nvSpPr>
          <p:cNvPr id="18" name="Rectangle 17">
            <a:extLst>
              <a:ext uri="{FF2B5EF4-FFF2-40B4-BE49-F238E27FC236}">
                <a16:creationId xmlns:a16="http://schemas.microsoft.com/office/drawing/2014/main" id="{BA1A90AE-9682-4394-BC32-018C71CCDB30}"/>
              </a:ext>
            </a:extLst>
          </p:cNvPr>
          <p:cNvSpPr/>
          <p:nvPr/>
        </p:nvSpPr>
        <p:spPr>
          <a:xfrm>
            <a:off x="3085837" y="5091783"/>
            <a:ext cx="3318324" cy="1243417"/>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ExpressRoute</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Managed disks</a:t>
            </a:r>
          </a:p>
        </p:txBody>
      </p:sp>
      <p:sp>
        <p:nvSpPr>
          <p:cNvPr id="21" name="TextBox 20">
            <a:extLst>
              <a:ext uri="{FF2B5EF4-FFF2-40B4-BE49-F238E27FC236}">
                <a16:creationId xmlns:a16="http://schemas.microsoft.com/office/drawing/2014/main" id="{E6D29738-C396-40B0-8DA3-95B13EF169EE}"/>
              </a:ext>
            </a:extLst>
          </p:cNvPr>
          <p:cNvSpPr txBox="1"/>
          <p:nvPr/>
        </p:nvSpPr>
        <p:spPr>
          <a:xfrm>
            <a:off x="7395916" y="1742953"/>
            <a:ext cx="421149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Resource Manager </a:t>
            </a:r>
          </a:p>
        </p:txBody>
      </p:sp>
      <p:grpSp>
        <p:nvGrpSpPr>
          <p:cNvPr id="5" name="Group 4" descr="Icons of the previously mentioned products display." title="Icons">
            <a:extLst>
              <a:ext uri="{FF2B5EF4-FFF2-40B4-BE49-F238E27FC236}">
                <a16:creationId xmlns:a16="http://schemas.microsoft.com/office/drawing/2014/main" id="{81FE38CB-8A9C-4410-9C45-10AAC216A27E}"/>
              </a:ext>
            </a:extLst>
          </p:cNvPr>
          <p:cNvGrpSpPr/>
          <p:nvPr/>
        </p:nvGrpSpPr>
        <p:grpSpPr>
          <a:xfrm>
            <a:off x="7225647" y="2514330"/>
            <a:ext cx="4237772" cy="2345909"/>
            <a:chOff x="7225647" y="2514330"/>
            <a:chExt cx="4237772" cy="2345909"/>
          </a:xfrm>
        </p:grpSpPr>
        <p:sp>
          <p:nvSpPr>
            <p:cNvPr id="22" name="Rectangle: Rounded Corners 21">
              <a:extLst>
                <a:ext uri="{FF2B5EF4-FFF2-40B4-BE49-F238E27FC236}">
                  <a16:creationId xmlns:a16="http://schemas.microsoft.com/office/drawing/2014/main" id="{EDAA6D6C-4996-4ADB-9AA9-333BC14831C1}"/>
                </a:ext>
              </a:extLst>
            </p:cNvPr>
            <p:cNvSpPr/>
            <p:nvPr/>
          </p:nvSpPr>
          <p:spPr bwMode="auto">
            <a:xfrm>
              <a:off x="7225647" y="2514330"/>
              <a:ext cx="4237772" cy="2345909"/>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7" name="Picture 26" descr="Resource Manager Policies and Locks icon" title="Resource Manager Policies and Locks icon">
              <a:extLst>
                <a:ext uri="{FF2B5EF4-FFF2-40B4-BE49-F238E27FC236}">
                  <a16:creationId xmlns:a16="http://schemas.microsoft.com/office/drawing/2014/main" id="{5659AEC6-6F4C-4BC4-95E6-5808E7A3DD0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68663" y="2915404"/>
              <a:ext cx="1362106" cy="1362106"/>
            </a:xfrm>
            <a:prstGeom prst="rect">
              <a:avLst/>
            </a:prstGeom>
          </p:spPr>
        </p:pic>
        <p:pic>
          <p:nvPicPr>
            <p:cNvPr id="28" name="Picture 27" descr="RBAC icon" title="RBAC icon">
              <a:extLst>
                <a:ext uri="{FF2B5EF4-FFF2-40B4-BE49-F238E27FC236}">
                  <a16:creationId xmlns:a16="http://schemas.microsoft.com/office/drawing/2014/main" id="{0370009A-43F6-4574-96F5-81306051FE28}"/>
                </a:ext>
              </a:extLst>
            </p:cNvPr>
            <p:cNvPicPr>
              <a:picLocks noChangeAspect="1"/>
            </p:cNvPicPr>
            <p:nvPr/>
          </p:nvPicPr>
          <p:blipFill>
            <a:blip r:embed="rId8" cstate="print">
              <a:biLevel thresh="75000"/>
              <a:extLst>
                <a:ext uri="{28A0092B-C50C-407E-A947-70E740481C1C}">
                  <a14:useLocalDpi xmlns:a14="http://schemas.microsoft.com/office/drawing/2010/main" val="0"/>
                </a:ext>
              </a:extLst>
            </a:blip>
            <a:stretch>
              <a:fillRect/>
            </a:stretch>
          </p:blipFill>
          <p:spPr>
            <a:xfrm>
              <a:off x="9731028" y="2951585"/>
              <a:ext cx="1289744" cy="1289744"/>
            </a:xfrm>
            <a:prstGeom prst="rect">
              <a:avLst/>
            </a:prstGeom>
          </p:spPr>
        </p:pic>
      </p:grpSp>
      <p:sp>
        <p:nvSpPr>
          <p:cNvPr id="30" name="TextBox 29">
            <a:extLst>
              <a:ext uri="{FF2B5EF4-FFF2-40B4-BE49-F238E27FC236}">
                <a16:creationId xmlns:a16="http://schemas.microsoft.com/office/drawing/2014/main" id="{3995E6E9-6EBD-4A4C-8854-1A9F6575780F}"/>
              </a:ext>
            </a:extLst>
          </p:cNvPr>
          <p:cNvSpPr txBox="1"/>
          <p:nvPr/>
        </p:nvSpPr>
        <p:spPr>
          <a:xfrm>
            <a:off x="6974337" y="5091783"/>
            <a:ext cx="5217663" cy="144655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Role-Based Access Control (RBAC)</a:t>
            </a:r>
          </a:p>
          <a:p>
            <a:pPr>
              <a:lnSpc>
                <a:spcPct val="90000"/>
              </a:lnSpc>
              <a:spcAft>
                <a:spcPts val="600"/>
              </a:spcAft>
            </a:pPr>
            <a:r>
              <a:rPr lang="en-US" sz="2400" dirty="0">
                <a:gradFill>
                  <a:gsLst>
                    <a:gs pos="2917">
                      <a:schemeClr val="tx1"/>
                    </a:gs>
                    <a:gs pos="30000">
                      <a:schemeClr val="tx1"/>
                    </a:gs>
                  </a:gsLst>
                  <a:lin ang="5400000" scaled="0"/>
                </a:gradFill>
              </a:rPr>
              <a:t>Azure Policy</a:t>
            </a:r>
          </a:p>
          <a:p>
            <a:pPr>
              <a:lnSpc>
                <a:spcPct val="90000"/>
              </a:lnSpc>
              <a:spcAft>
                <a:spcPts val="600"/>
              </a:spcAft>
            </a:pPr>
            <a:r>
              <a:rPr lang="en-US" sz="2400" dirty="0">
                <a:gradFill>
                  <a:gsLst>
                    <a:gs pos="2917">
                      <a:schemeClr val="tx1"/>
                    </a:gs>
                    <a:gs pos="30000">
                      <a:schemeClr val="tx1"/>
                    </a:gs>
                  </a:gsLst>
                  <a:lin ang="5400000" scaled="0"/>
                </a:gradFill>
              </a:rPr>
              <a:t>Resource locks</a:t>
            </a:r>
          </a:p>
        </p:txBody>
      </p:sp>
      <p:pic>
        <p:nvPicPr>
          <p:cNvPr id="1026" name="Picture 2">
            <a:hlinkClick r:id="rId9"/>
            <a:extLst>
              <a:ext uri="{FF2B5EF4-FFF2-40B4-BE49-F238E27FC236}">
                <a16:creationId xmlns:a16="http://schemas.microsoft.com/office/drawing/2014/main" id="{9DEFC628-9E2C-470D-B9C5-2073DB3E9C4D}"/>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60332" y="3596457"/>
            <a:ext cx="827762" cy="82776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80E53D20-C7CA-4D2E-B853-82E2E547EB44}"/>
              </a:ext>
            </a:extLst>
          </p:cNvPr>
          <p:cNvPicPr>
            <a:picLocks noChangeAspect="1"/>
          </p:cNvPicPr>
          <p:nvPr/>
        </p:nvPicPr>
        <p:blipFill>
          <a:blip r:embed="rId11"/>
          <a:stretch>
            <a:fillRect/>
          </a:stretch>
        </p:blipFill>
        <p:spPr>
          <a:xfrm>
            <a:off x="3777398" y="2654157"/>
            <a:ext cx="728455" cy="680688"/>
          </a:xfrm>
          <a:prstGeom prst="rect">
            <a:avLst/>
          </a:prstGeom>
        </p:spPr>
      </p:pic>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a:xfrm>
            <a:off x="269240" y="239139"/>
            <a:ext cx="11655840" cy="899665"/>
          </a:xfrm>
        </p:spPr>
        <p:txBody>
          <a:bodyPr/>
          <a:lstStyle/>
          <a:p>
            <a:r>
              <a:rPr lang="en-US" sz="4400" dirty="0"/>
              <a:t>Common scenarios</a:t>
            </a:r>
          </a:p>
        </p:txBody>
      </p:sp>
      <p:sp>
        <p:nvSpPr>
          <p:cNvPr id="33" name="Rectangle 32">
            <a:extLst>
              <a:ext uri="{FF2B5EF4-FFF2-40B4-BE49-F238E27FC236}">
                <a16:creationId xmlns:a16="http://schemas.microsoft.com/office/drawing/2014/main" id="{8F3D0D09-C40A-434F-9E3A-742FF2D6DF94}"/>
              </a:ext>
            </a:extLst>
          </p:cNvPr>
          <p:cNvSpPr/>
          <p:nvPr/>
        </p:nvSpPr>
        <p:spPr>
          <a:xfrm>
            <a:off x="468395" y="1559502"/>
            <a:ext cx="4741304" cy="424732"/>
          </a:xfrm>
          <a:prstGeom prst="rect">
            <a:avLst/>
          </a:prstGeom>
        </p:spPr>
        <p:txBody>
          <a:bodyPr wrap="square">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Backup and business continuity </a:t>
            </a:r>
          </a:p>
        </p:txBody>
      </p:sp>
      <p:grpSp>
        <p:nvGrpSpPr>
          <p:cNvPr id="3" name="Group 2" descr="Icons of the previously mentioned products display." title="Icons">
            <a:extLst>
              <a:ext uri="{FF2B5EF4-FFF2-40B4-BE49-F238E27FC236}">
                <a16:creationId xmlns:a16="http://schemas.microsoft.com/office/drawing/2014/main" id="{1374A02A-88FC-4D7F-B658-6B6464CA1BF9}"/>
              </a:ext>
            </a:extLst>
          </p:cNvPr>
          <p:cNvGrpSpPr/>
          <p:nvPr/>
        </p:nvGrpSpPr>
        <p:grpSpPr>
          <a:xfrm>
            <a:off x="720161" y="2091235"/>
            <a:ext cx="4237772" cy="2345909"/>
            <a:chOff x="839967" y="2521535"/>
            <a:chExt cx="4237772" cy="2345909"/>
          </a:xfrm>
        </p:grpSpPr>
        <p:sp>
          <p:nvSpPr>
            <p:cNvPr id="11" name="Rectangle: Rounded Corners 10">
              <a:extLst>
                <a:ext uri="{FF2B5EF4-FFF2-40B4-BE49-F238E27FC236}">
                  <a16:creationId xmlns:a16="http://schemas.microsoft.com/office/drawing/2014/main" id="{B5089D17-338D-4148-B881-2B6C2E8738B0}"/>
                </a:ext>
              </a:extLst>
            </p:cNvPr>
            <p:cNvSpPr/>
            <p:nvPr/>
          </p:nvSpPr>
          <p:spPr bwMode="auto">
            <a:xfrm>
              <a:off x="839967" y="2521535"/>
              <a:ext cx="4237772" cy="2345909"/>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Azure Backup icon" title="Azure Backup icon">
              <a:extLst>
                <a:ext uri="{FF2B5EF4-FFF2-40B4-BE49-F238E27FC236}">
                  <a16:creationId xmlns:a16="http://schemas.microsoft.com/office/drawing/2014/main" id="{5A934815-3603-4A21-986D-6E6DB20FE3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0165" y="2655531"/>
              <a:ext cx="1110582" cy="1110582"/>
            </a:xfrm>
            <a:prstGeom prst="rect">
              <a:avLst/>
            </a:prstGeom>
          </p:spPr>
        </p:pic>
        <p:pic>
          <p:nvPicPr>
            <p:cNvPr id="9" name="Picture 8" descr="Azure Site Recovery icon" title="Azure Site Recovery icon">
              <a:extLst>
                <a:ext uri="{FF2B5EF4-FFF2-40B4-BE49-F238E27FC236}">
                  <a16:creationId xmlns:a16="http://schemas.microsoft.com/office/drawing/2014/main" id="{42A27A7D-990A-48AB-A8D6-19C0E3AD1B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2928" y="2697095"/>
              <a:ext cx="1069018" cy="1069018"/>
            </a:xfrm>
            <a:prstGeom prst="rect">
              <a:avLst/>
            </a:prstGeom>
          </p:spPr>
        </p:pic>
        <p:pic>
          <p:nvPicPr>
            <p:cNvPr id="14" name="Picture 13" descr="SQL Server managed backup icon" title="SQL Server managed backup icon">
              <a:extLst>
                <a:ext uri="{FF2B5EF4-FFF2-40B4-BE49-F238E27FC236}">
                  <a16:creationId xmlns:a16="http://schemas.microsoft.com/office/drawing/2014/main" id="{44197287-A8EC-4EE2-9270-11E653A06A59}"/>
                </a:ext>
              </a:extLst>
            </p:cNvPr>
            <p:cNvPicPr>
              <a:picLocks noChangeAspect="1"/>
            </p:cNvPicPr>
            <p:nvPr/>
          </p:nvPicPr>
          <p:blipFill>
            <a:blip r:embed="rId5"/>
            <a:stretch>
              <a:fillRect/>
            </a:stretch>
          </p:blipFill>
          <p:spPr>
            <a:xfrm>
              <a:off x="1078122" y="3867679"/>
              <a:ext cx="3801450" cy="923209"/>
            </a:xfrm>
            <a:prstGeom prst="rect">
              <a:avLst/>
            </a:prstGeom>
          </p:spPr>
        </p:pic>
      </p:grpSp>
      <p:sp>
        <p:nvSpPr>
          <p:cNvPr id="13" name="TextBox 12">
            <a:extLst>
              <a:ext uri="{FF2B5EF4-FFF2-40B4-BE49-F238E27FC236}">
                <a16:creationId xmlns:a16="http://schemas.microsoft.com/office/drawing/2014/main" id="{7E7AE8F8-75C8-45EA-916D-F986C112572B}"/>
              </a:ext>
            </a:extLst>
          </p:cNvPr>
          <p:cNvSpPr txBox="1"/>
          <p:nvPr/>
        </p:nvSpPr>
        <p:spPr>
          <a:xfrm>
            <a:off x="502733" y="4629054"/>
            <a:ext cx="4149484"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Azure Backup</a:t>
            </a:r>
          </a:p>
        </p:txBody>
      </p:sp>
      <p:sp>
        <p:nvSpPr>
          <p:cNvPr id="18" name="Rectangle 17">
            <a:extLst>
              <a:ext uri="{FF2B5EF4-FFF2-40B4-BE49-F238E27FC236}">
                <a16:creationId xmlns:a16="http://schemas.microsoft.com/office/drawing/2014/main" id="{BA1A90AE-9682-4394-BC32-018C71CCDB30}"/>
              </a:ext>
            </a:extLst>
          </p:cNvPr>
          <p:cNvSpPr/>
          <p:nvPr/>
        </p:nvSpPr>
        <p:spPr>
          <a:xfrm>
            <a:off x="2757715" y="4741862"/>
            <a:ext cx="3318324"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Azure Site Recovery</a:t>
            </a:r>
          </a:p>
        </p:txBody>
      </p:sp>
      <p:sp>
        <p:nvSpPr>
          <p:cNvPr id="26" name="Rectangle 25">
            <a:extLst>
              <a:ext uri="{FF2B5EF4-FFF2-40B4-BE49-F238E27FC236}">
                <a16:creationId xmlns:a16="http://schemas.microsoft.com/office/drawing/2014/main" id="{7273FBF1-B676-4BD6-9817-9611CB2BA910}"/>
              </a:ext>
            </a:extLst>
          </p:cNvPr>
          <p:cNvSpPr/>
          <p:nvPr/>
        </p:nvSpPr>
        <p:spPr>
          <a:xfrm>
            <a:off x="1053606" y="5188715"/>
            <a:ext cx="4187902"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SQL Server Managed Backup</a:t>
            </a:r>
          </a:p>
        </p:txBody>
      </p:sp>
      <p:sp>
        <p:nvSpPr>
          <p:cNvPr id="34" name="Rectangle 33">
            <a:extLst>
              <a:ext uri="{FF2B5EF4-FFF2-40B4-BE49-F238E27FC236}">
                <a16:creationId xmlns:a16="http://schemas.microsoft.com/office/drawing/2014/main" id="{FC47625C-C49D-44B3-BA67-F1C49C74FA23}"/>
              </a:ext>
            </a:extLst>
          </p:cNvPr>
          <p:cNvSpPr/>
          <p:nvPr/>
        </p:nvSpPr>
        <p:spPr>
          <a:xfrm>
            <a:off x="6823328" y="1559502"/>
            <a:ext cx="4741304" cy="424732"/>
          </a:xfrm>
          <a:prstGeom prst="rect">
            <a:avLst/>
          </a:prstGeom>
        </p:spPr>
        <p:txBody>
          <a:bodyPr wrap="square">
            <a:spAutoFit/>
          </a:bodyPr>
          <a:lstStyle/>
          <a:p>
            <a:pPr algn="ctr">
              <a:lnSpc>
                <a:spcPct val="90000"/>
              </a:lnSpc>
              <a:spcAft>
                <a:spcPts val="600"/>
              </a:spcAft>
            </a:pPr>
            <a:r>
              <a:rPr lang="en-US" sz="2400" dirty="0">
                <a:gradFill>
                  <a:gsLst>
                    <a:gs pos="2917">
                      <a:schemeClr val="tx1"/>
                    </a:gs>
                    <a:gs pos="30000">
                      <a:schemeClr val="tx1"/>
                    </a:gs>
                  </a:gsLst>
                  <a:lin ang="5400000" scaled="0"/>
                </a:gradFill>
              </a:rPr>
              <a:t>Migration tools</a:t>
            </a:r>
          </a:p>
        </p:txBody>
      </p:sp>
      <p:grpSp>
        <p:nvGrpSpPr>
          <p:cNvPr id="4" name="Group 3" descr="Migration tool icons display" title="Migration tools">
            <a:extLst>
              <a:ext uri="{FF2B5EF4-FFF2-40B4-BE49-F238E27FC236}">
                <a16:creationId xmlns:a16="http://schemas.microsoft.com/office/drawing/2014/main" id="{4FF1551C-38A9-40AE-859C-200FCF0B5270}"/>
              </a:ext>
            </a:extLst>
          </p:cNvPr>
          <p:cNvGrpSpPr/>
          <p:nvPr/>
        </p:nvGrpSpPr>
        <p:grpSpPr>
          <a:xfrm>
            <a:off x="6978262" y="2091235"/>
            <a:ext cx="4237772" cy="2345909"/>
            <a:chOff x="7123003" y="2521535"/>
            <a:chExt cx="4237772" cy="2345909"/>
          </a:xfrm>
        </p:grpSpPr>
        <p:sp>
          <p:nvSpPr>
            <p:cNvPr id="24" name="Rectangle: Rounded Corners 23" descr="Icons of the previously mentioned products display." title="icons">
              <a:extLst>
                <a:ext uri="{FF2B5EF4-FFF2-40B4-BE49-F238E27FC236}">
                  <a16:creationId xmlns:a16="http://schemas.microsoft.com/office/drawing/2014/main" id="{2F1F4FC7-17F5-4693-A52E-A1B91D5020C2}"/>
                </a:ext>
              </a:extLst>
            </p:cNvPr>
            <p:cNvSpPr/>
            <p:nvPr/>
          </p:nvSpPr>
          <p:spPr bwMode="auto">
            <a:xfrm>
              <a:off x="7123003" y="2521535"/>
              <a:ext cx="4237772" cy="2345909"/>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Database migration service icon" title="Database migration service icon">
              <a:extLst>
                <a:ext uri="{FF2B5EF4-FFF2-40B4-BE49-F238E27FC236}">
                  <a16:creationId xmlns:a16="http://schemas.microsoft.com/office/drawing/2014/main" id="{85FAFCFB-EBFD-4FAE-8430-27C71191D8C4}"/>
                </a:ext>
              </a:extLst>
            </p:cNvPr>
            <p:cNvPicPr>
              <a:picLocks noChangeAspect="1"/>
            </p:cNvPicPr>
            <p:nvPr/>
          </p:nvPicPr>
          <p:blipFill>
            <a:blip r:embed="rId6"/>
            <a:stretch>
              <a:fillRect/>
            </a:stretch>
          </p:blipFill>
          <p:spPr>
            <a:xfrm>
              <a:off x="8530337" y="3120301"/>
              <a:ext cx="1219863" cy="1291619"/>
            </a:xfrm>
            <a:prstGeom prst="rect">
              <a:avLst/>
            </a:prstGeom>
          </p:spPr>
        </p:pic>
        <p:pic>
          <p:nvPicPr>
            <p:cNvPr id="25" name="Picture 24" descr="Database migration assistant icon" title="Database migration assistant icon">
              <a:extLst>
                <a:ext uri="{FF2B5EF4-FFF2-40B4-BE49-F238E27FC236}">
                  <a16:creationId xmlns:a16="http://schemas.microsoft.com/office/drawing/2014/main" id="{B2C51600-A478-4FF9-839C-157BDE7779B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02808" y="3684246"/>
              <a:ext cx="780290" cy="780290"/>
            </a:xfrm>
            <a:prstGeom prst="rect">
              <a:avLst/>
            </a:prstGeom>
          </p:spPr>
        </p:pic>
      </p:grpSp>
      <p:sp>
        <p:nvSpPr>
          <p:cNvPr id="12" name="TextBox 11">
            <a:extLst>
              <a:ext uri="{FF2B5EF4-FFF2-40B4-BE49-F238E27FC236}">
                <a16:creationId xmlns:a16="http://schemas.microsoft.com/office/drawing/2014/main" id="{BB7B69BE-0BF3-488B-B149-D6D432A65F0D}"/>
              </a:ext>
            </a:extLst>
          </p:cNvPr>
          <p:cNvSpPr txBox="1"/>
          <p:nvPr/>
        </p:nvSpPr>
        <p:spPr>
          <a:xfrm>
            <a:off x="6519516" y="4659798"/>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Azure Migrate</a:t>
            </a:r>
          </a:p>
        </p:txBody>
      </p:sp>
      <p:sp>
        <p:nvSpPr>
          <p:cNvPr id="31" name="TextBox 30">
            <a:extLst>
              <a:ext uri="{FF2B5EF4-FFF2-40B4-BE49-F238E27FC236}">
                <a16:creationId xmlns:a16="http://schemas.microsoft.com/office/drawing/2014/main" id="{FCB9B612-D198-4874-8D14-733FE4F65F06}"/>
              </a:ext>
            </a:extLst>
          </p:cNvPr>
          <p:cNvSpPr txBox="1"/>
          <p:nvPr/>
        </p:nvSpPr>
        <p:spPr>
          <a:xfrm>
            <a:off x="8469812" y="4659798"/>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Database Migration Service</a:t>
            </a:r>
          </a:p>
        </p:txBody>
      </p:sp>
      <p:sp>
        <p:nvSpPr>
          <p:cNvPr id="32" name="TextBox 31">
            <a:extLst>
              <a:ext uri="{FF2B5EF4-FFF2-40B4-BE49-F238E27FC236}">
                <a16:creationId xmlns:a16="http://schemas.microsoft.com/office/drawing/2014/main" id="{313D1DC4-4E9A-4695-B33A-C3D60A4658AE}"/>
              </a:ext>
            </a:extLst>
          </p:cNvPr>
          <p:cNvSpPr txBox="1"/>
          <p:nvPr/>
        </p:nvSpPr>
        <p:spPr>
          <a:xfrm>
            <a:off x="7243684" y="5126886"/>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Database Migration Assistant</a:t>
            </a:r>
          </a:p>
        </p:txBody>
      </p:sp>
      <p:pic>
        <p:nvPicPr>
          <p:cNvPr id="6" name="Picture 5">
            <a:extLst>
              <a:ext uri="{FF2B5EF4-FFF2-40B4-BE49-F238E27FC236}">
                <a16:creationId xmlns:a16="http://schemas.microsoft.com/office/drawing/2014/main" id="{E2693FC4-CB4C-4A82-A403-086B32052248}"/>
              </a:ext>
            </a:extLst>
          </p:cNvPr>
          <p:cNvPicPr>
            <a:picLocks noChangeAspect="1"/>
          </p:cNvPicPr>
          <p:nvPr/>
        </p:nvPicPr>
        <p:blipFill>
          <a:blip r:embed="rId8"/>
          <a:stretch>
            <a:fillRect/>
          </a:stretch>
        </p:blipFill>
        <p:spPr>
          <a:xfrm>
            <a:off x="7427408" y="2984543"/>
            <a:ext cx="792387" cy="780290"/>
          </a:xfrm>
          <a:prstGeom prst="rect">
            <a:avLst/>
          </a:prstGeom>
        </p:spPr>
      </p:pic>
      <p:sp>
        <p:nvSpPr>
          <p:cNvPr id="21" name="TextBox 20">
            <a:extLst>
              <a:ext uri="{FF2B5EF4-FFF2-40B4-BE49-F238E27FC236}">
                <a16:creationId xmlns:a16="http://schemas.microsoft.com/office/drawing/2014/main" id="{3882684F-FA8F-449E-892B-7D7E65EE6B53}"/>
              </a:ext>
            </a:extLst>
          </p:cNvPr>
          <p:cNvSpPr txBox="1"/>
          <p:nvPr/>
        </p:nvSpPr>
        <p:spPr>
          <a:xfrm>
            <a:off x="8598466" y="5603703"/>
            <a:ext cx="3900592" cy="600164"/>
          </a:xfrm>
          <a:prstGeom prst="rect">
            <a:avLst/>
          </a:prstGeom>
          <a:noFill/>
        </p:spPr>
        <p:txBody>
          <a:bodyPr wrap="square" lIns="182880" tIns="146304" rIns="182880" bIns="146304" rtlCol="0">
            <a:spAutoFit/>
          </a:bodyPr>
          <a:lstStyle/>
          <a:p>
            <a:pPr algn="ctr">
              <a:lnSpc>
                <a:spcPct val="90000"/>
              </a:lnSpc>
              <a:spcAft>
                <a:spcPts val="600"/>
              </a:spcAft>
            </a:pPr>
            <a:r>
              <a:rPr lang="en-US" sz="2200" dirty="0">
                <a:gradFill>
                  <a:gsLst>
                    <a:gs pos="2917">
                      <a:schemeClr val="tx1"/>
                    </a:gs>
                    <a:gs pos="30000">
                      <a:schemeClr val="tx1"/>
                    </a:gs>
                  </a:gsLst>
                  <a:lin ang="5400000" scaled="0"/>
                </a:gradFill>
              </a:rPr>
              <a:t>Third-party tools</a:t>
            </a:r>
          </a:p>
        </p:txBody>
      </p:sp>
      <p:sp>
        <p:nvSpPr>
          <p:cNvPr id="22" name="Rectangle 21">
            <a:extLst>
              <a:ext uri="{FF2B5EF4-FFF2-40B4-BE49-F238E27FC236}">
                <a16:creationId xmlns:a16="http://schemas.microsoft.com/office/drawing/2014/main" id="{E3D5C380-1B9E-4D63-AF37-AE8E0602C10B}"/>
              </a:ext>
            </a:extLst>
          </p:cNvPr>
          <p:cNvSpPr/>
          <p:nvPr/>
        </p:nvSpPr>
        <p:spPr>
          <a:xfrm>
            <a:off x="6507706" y="5705269"/>
            <a:ext cx="3318324"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Azure Site Recovery</a:t>
            </a:r>
          </a:p>
        </p:txBody>
      </p:sp>
      <p:pic>
        <p:nvPicPr>
          <p:cNvPr id="23" name="Picture 22" descr="Azure Site Recovery icon" title="Azure Site Recovery icon">
            <a:extLst>
              <a:ext uri="{FF2B5EF4-FFF2-40B4-BE49-F238E27FC236}">
                <a16:creationId xmlns:a16="http://schemas.microsoft.com/office/drawing/2014/main" id="{6AFD0336-93F2-42D0-98F2-2FEB36CF35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7033" y="2357117"/>
            <a:ext cx="627426" cy="627426"/>
          </a:xfrm>
          <a:prstGeom prst="rect">
            <a:avLst/>
          </a:prstGeom>
        </p:spPr>
      </p:pic>
    </p:spTree>
    <p:extLst>
      <p:ext uri="{BB962C8B-B14F-4D97-AF65-F5344CB8AC3E}">
        <p14:creationId xmlns:p14="http://schemas.microsoft.com/office/powerpoint/2010/main" val="2481751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F2CADDD4-762C-41FC-BEDE-EAB4912410FA}"/>
              </a:ext>
            </a:extLst>
          </p:cNvPr>
          <p:cNvCxnSpPr>
            <a:cxnSpLocks/>
          </p:cNvCxnSpPr>
          <p:nvPr/>
        </p:nvCxnSpPr>
        <p:spPr>
          <a:xfrm flipV="1">
            <a:off x="2315813" y="3333494"/>
            <a:ext cx="0" cy="1044454"/>
          </a:xfrm>
          <a:prstGeom prst="line">
            <a:avLst/>
          </a:prstGeom>
          <a:ln w="28575">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88A4042-6262-4E98-B36E-CAF03337F75F}"/>
              </a:ext>
            </a:extLst>
          </p:cNvPr>
          <p:cNvCxnSpPr>
            <a:cxnSpLocks/>
            <a:stCxn id="26" idx="1"/>
            <a:endCxn id="22" idx="3"/>
          </p:cNvCxnSpPr>
          <p:nvPr/>
        </p:nvCxnSpPr>
        <p:spPr>
          <a:xfrm flipH="1" flipV="1">
            <a:off x="1043072" y="2647225"/>
            <a:ext cx="317899" cy="846"/>
          </a:xfrm>
          <a:prstGeom prst="line">
            <a:avLst/>
          </a:prstGeom>
          <a:ln w="28575">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A18A7B22-89B1-45D4-86B4-656DA7A88BA3}"/>
              </a:ext>
            </a:extLst>
          </p:cNvPr>
          <p:cNvGrpSpPr/>
          <p:nvPr/>
        </p:nvGrpSpPr>
        <p:grpSpPr>
          <a:xfrm>
            <a:off x="1317599" y="1977499"/>
            <a:ext cx="2245220" cy="2324629"/>
            <a:chOff x="6949580" y="2492753"/>
            <a:chExt cx="2245220" cy="2324629"/>
          </a:xfrm>
        </p:grpSpPr>
        <p:grpSp>
          <p:nvGrpSpPr>
            <p:cNvPr id="25" name="Group 24">
              <a:extLst>
                <a:ext uri="{FF2B5EF4-FFF2-40B4-BE49-F238E27FC236}">
                  <a16:creationId xmlns:a16="http://schemas.microsoft.com/office/drawing/2014/main" id="{0D5E0F16-4829-461B-951C-163B10DFA25E}"/>
                </a:ext>
              </a:extLst>
            </p:cNvPr>
            <p:cNvGrpSpPr/>
            <p:nvPr/>
          </p:nvGrpSpPr>
          <p:grpSpPr>
            <a:xfrm>
              <a:off x="6949580" y="2492753"/>
              <a:ext cx="2245220" cy="2324629"/>
              <a:chOff x="6896101" y="2539542"/>
              <a:chExt cx="2825537" cy="3363241"/>
            </a:xfrm>
          </p:grpSpPr>
          <p:sp>
            <p:nvSpPr>
              <p:cNvPr id="23" name="Thought Bubble: Cloud 22">
                <a:extLst>
                  <a:ext uri="{FF2B5EF4-FFF2-40B4-BE49-F238E27FC236}">
                    <a16:creationId xmlns:a16="http://schemas.microsoft.com/office/drawing/2014/main" id="{A4D81238-AAB6-43DD-AE7B-3F51EB0A6ACC}"/>
                  </a:ext>
                </a:extLst>
              </p:cNvPr>
              <p:cNvSpPr/>
              <p:nvPr/>
            </p:nvSpPr>
            <p:spPr bwMode="auto">
              <a:xfrm>
                <a:off x="6896101" y="2539542"/>
                <a:ext cx="2825537" cy="2019758"/>
              </a:xfrm>
              <a:prstGeom prst="cloudCallout">
                <a:avLst>
                  <a:gd name="adj1" fmla="val -34611"/>
                  <a:gd name="adj2" fmla="val 104628"/>
                </a:avLst>
              </a:prstGeom>
              <a:solidFill>
                <a:schemeClr val="tx1"/>
              </a:solidFill>
              <a:ln>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1600" b="1"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24" name="Rectangle 23">
                <a:extLst>
                  <a:ext uri="{FF2B5EF4-FFF2-40B4-BE49-F238E27FC236}">
                    <a16:creationId xmlns:a16="http://schemas.microsoft.com/office/drawing/2014/main" id="{484832A8-B450-4C66-8BEB-32371992FDAD}"/>
                  </a:ext>
                </a:extLst>
              </p:cNvPr>
              <p:cNvSpPr/>
              <p:nvPr/>
            </p:nvSpPr>
            <p:spPr bwMode="auto">
              <a:xfrm>
                <a:off x="7061200" y="4559300"/>
                <a:ext cx="1003300" cy="134348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6" name="TextBox 25">
              <a:extLst>
                <a:ext uri="{FF2B5EF4-FFF2-40B4-BE49-F238E27FC236}">
                  <a16:creationId xmlns:a16="http://schemas.microsoft.com/office/drawing/2014/main" id="{C86A7EBF-ED4E-4306-BF3E-28428CED12CF}"/>
                </a:ext>
              </a:extLst>
            </p:cNvPr>
            <p:cNvSpPr txBox="1"/>
            <p:nvPr/>
          </p:nvSpPr>
          <p:spPr>
            <a:xfrm>
              <a:off x="6992952" y="2766293"/>
              <a:ext cx="2158475" cy="794064"/>
            </a:xfrm>
            <a:prstGeom prst="rect">
              <a:avLst/>
            </a:prstGeom>
            <a:noFill/>
          </p:spPr>
          <p:txBody>
            <a:bodyPr wrap="none" lIns="182880" tIns="146304" rIns="182880" bIns="146304" rtlCol="0">
              <a:spAutoFit/>
            </a:bodyPr>
            <a:lstStyle/>
            <a:p>
              <a:pPr algn="ctr">
                <a:lnSpc>
                  <a:spcPct val="90000"/>
                </a:lnSpc>
                <a:spcAft>
                  <a:spcPts val="600"/>
                </a:spcAft>
              </a:pP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Lucerne Global</a:t>
              </a:r>
              <a:b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Routed Network</a:t>
              </a:r>
            </a:p>
          </p:txBody>
        </p:sp>
      </p:grpSp>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Lucerne network design</a:t>
            </a:r>
            <a:endParaRPr lang="en-US" sz="4400" dirty="0"/>
          </a:p>
        </p:txBody>
      </p:sp>
      <p:grpSp>
        <p:nvGrpSpPr>
          <p:cNvPr id="13" name="Group 12">
            <a:extLst>
              <a:ext uri="{FF2B5EF4-FFF2-40B4-BE49-F238E27FC236}">
                <a16:creationId xmlns:a16="http://schemas.microsoft.com/office/drawing/2014/main" id="{A5011B78-3C88-4FCC-8102-0DE49918533B}"/>
              </a:ext>
            </a:extLst>
          </p:cNvPr>
          <p:cNvGrpSpPr/>
          <p:nvPr/>
        </p:nvGrpSpPr>
        <p:grpSpPr>
          <a:xfrm>
            <a:off x="332838" y="4377948"/>
            <a:ext cx="3507946" cy="2233596"/>
            <a:chOff x="2501965" y="2786321"/>
            <a:chExt cx="3507946" cy="2233596"/>
          </a:xfrm>
        </p:grpSpPr>
        <p:sp>
          <p:nvSpPr>
            <p:cNvPr id="11" name="Rectangle 10">
              <a:extLst>
                <a:ext uri="{FF2B5EF4-FFF2-40B4-BE49-F238E27FC236}">
                  <a16:creationId xmlns:a16="http://schemas.microsoft.com/office/drawing/2014/main" id="{0A9DE616-6444-483E-881D-0BC498183979}"/>
                </a:ext>
              </a:extLst>
            </p:cNvPr>
            <p:cNvSpPr/>
            <p:nvPr/>
          </p:nvSpPr>
          <p:spPr bwMode="auto">
            <a:xfrm>
              <a:off x="2501965" y="2786321"/>
              <a:ext cx="3507946" cy="2156867"/>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IE" sz="1400" b="1" dirty="0">
                  <a:solidFill>
                    <a:schemeClr val="bg1"/>
                  </a:solidFill>
                  <a:latin typeface="Segoe UI" panose="020B0502040204020203" pitchFamily="34" charset="0"/>
                  <a:ea typeface="Segoe UI" panose="020B0502040204020203" pitchFamily="34" charset="0"/>
                  <a:cs typeface="Segoe UI" panose="020B0502040204020203" pitchFamily="34" charset="0"/>
                </a:rPr>
                <a:t>On Premises Network</a:t>
              </a:r>
              <a:br>
                <a:rPr lang="en-IE" sz="1400" b="1"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sz="1400" b="1" dirty="0">
                  <a:solidFill>
                    <a:schemeClr val="bg1"/>
                  </a:solidFill>
                  <a:latin typeface="Segoe UI" panose="020B0502040204020203" pitchFamily="34" charset="0"/>
                  <a:ea typeface="Segoe UI" panose="020B0502040204020203" pitchFamily="34" charset="0"/>
                  <a:cs typeface="Segoe UI" panose="020B0502040204020203" pitchFamily="34" charset="0"/>
                </a:rPr>
                <a:t>New York</a:t>
              </a:r>
            </a:p>
            <a:p>
              <a:pPr defTabSz="932472" fontAlgn="base">
                <a:lnSpc>
                  <a:spcPct val="90000"/>
                </a:lnSpc>
                <a:spcBef>
                  <a:spcPct val="0"/>
                </a:spcBef>
                <a:spcAft>
                  <a:spcPct val="0"/>
                </a:spcAft>
              </a:pPr>
              <a:r>
                <a:rPr lang="en-IE" sz="1400" b="1" dirty="0">
                  <a:solidFill>
                    <a:schemeClr val="bg1"/>
                  </a:solidFill>
                  <a:latin typeface="Segoe UI" panose="020B0502040204020203" pitchFamily="34" charset="0"/>
                  <a:ea typeface="Segoe UI" panose="020B0502040204020203" pitchFamily="34" charset="0"/>
                  <a:cs typeface="Segoe UI" panose="020B0502040204020203" pitchFamily="34" charset="0"/>
                </a:rPr>
                <a:t>172.16.0.0/16</a:t>
              </a:r>
            </a:p>
          </p:txBody>
        </p:sp>
        <p:pic>
          <p:nvPicPr>
            <p:cNvPr id="4" name="Picture 3">
              <a:extLst>
                <a:ext uri="{FF2B5EF4-FFF2-40B4-BE49-F238E27FC236}">
                  <a16:creationId xmlns:a16="http://schemas.microsoft.com/office/drawing/2014/main" id="{A4C78F0A-2255-4BC2-A93C-CFE4D618E3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2448" y="3660088"/>
              <a:ext cx="780290" cy="780290"/>
            </a:xfrm>
            <a:prstGeom prst="rect">
              <a:avLst/>
            </a:prstGeom>
          </p:spPr>
        </p:pic>
        <p:pic>
          <p:nvPicPr>
            <p:cNvPr id="9" name="Picture 8">
              <a:extLst>
                <a:ext uri="{FF2B5EF4-FFF2-40B4-BE49-F238E27FC236}">
                  <a16:creationId xmlns:a16="http://schemas.microsoft.com/office/drawing/2014/main" id="{44BF383F-E3DA-4334-9AA8-7A66BBC67A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01965" y="3660088"/>
              <a:ext cx="780290" cy="780290"/>
            </a:xfrm>
            <a:prstGeom prst="rect">
              <a:avLst/>
            </a:prstGeom>
          </p:spPr>
        </p:pic>
        <p:pic>
          <p:nvPicPr>
            <p:cNvPr id="10" name="Picture 9">
              <a:extLst>
                <a:ext uri="{FF2B5EF4-FFF2-40B4-BE49-F238E27FC236}">
                  <a16:creationId xmlns:a16="http://schemas.microsoft.com/office/drawing/2014/main" id="{566AD3D5-543B-4520-921B-88DAB94F1A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87134" y="3660088"/>
              <a:ext cx="780290" cy="780290"/>
            </a:xfrm>
            <a:prstGeom prst="rect">
              <a:avLst/>
            </a:prstGeom>
          </p:spPr>
        </p:pic>
        <p:sp>
          <p:nvSpPr>
            <p:cNvPr id="12" name="TextBox 11">
              <a:extLst>
                <a:ext uri="{FF2B5EF4-FFF2-40B4-BE49-F238E27FC236}">
                  <a16:creationId xmlns:a16="http://schemas.microsoft.com/office/drawing/2014/main" id="{FD2CE1EE-CF9D-47B4-8720-2211F0F8F5FB}"/>
                </a:ext>
              </a:extLst>
            </p:cNvPr>
            <p:cNvSpPr txBox="1"/>
            <p:nvPr/>
          </p:nvSpPr>
          <p:spPr>
            <a:xfrm>
              <a:off x="3804183" y="4336653"/>
              <a:ext cx="1157240" cy="683264"/>
            </a:xfrm>
            <a:prstGeom prst="rect">
              <a:avLst/>
            </a:prstGeom>
            <a:noFill/>
          </p:spPr>
          <p:txBody>
            <a:bodyPr wrap="none" lIns="182880" tIns="146304" rIns="182880" bIns="146304" rtlCol="0">
              <a:spAutoFit/>
            </a:bodyPr>
            <a:lstStyle/>
            <a:p>
              <a:pPr algn="ctr">
                <a:lnSpc>
                  <a:spcPct val="90000"/>
                </a:lnSpc>
                <a:spcAft>
                  <a:spcPts val="600"/>
                </a:spcAft>
              </a:pPr>
              <a:r>
                <a:rPr lang="en-IE" sz="1400" dirty="0">
                  <a:solidFill>
                    <a:schemeClr val="bg1"/>
                  </a:solidFill>
                  <a:latin typeface="Segoe UI" panose="020B0502040204020203" pitchFamily="34" charset="0"/>
                  <a:cs typeface="Segoe UI" panose="020B0502040204020203" pitchFamily="34" charset="0"/>
                </a:rPr>
                <a:t>Domain</a:t>
              </a:r>
              <a:br>
                <a:rPr lang="en-IE" sz="1400" dirty="0">
                  <a:solidFill>
                    <a:schemeClr val="bg1"/>
                  </a:solidFill>
                  <a:latin typeface="Segoe UI" panose="020B0502040204020203" pitchFamily="34" charset="0"/>
                  <a:cs typeface="Segoe UI" panose="020B0502040204020203" pitchFamily="34" charset="0"/>
                </a:rPr>
              </a:br>
              <a:r>
                <a:rPr lang="en-IE" sz="1400" dirty="0">
                  <a:solidFill>
                    <a:schemeClr val="bg1"/>
                  </a:solidFill>
                  <a:latin typeface="Segoe UI" panose="020B0502040204020203" pitchFamily="34" charset="0"/>
                  <a:cs typeface="Segoe UI" panose="020B0502040204020203" pitchFamily="34" charset="0"/>
                </a:rPr>
                <a:t>Controller</a:t>
              </a:r>
            </a:p>
          </p:txBody>
        </p:sp>
      </p:grpSp>
      <p:sp>
        <p:nvSpPr>
          <p:cNvPr id="14" name="Rectangle: Rounded Corners 13">
            <a:extLst>
              <a:ext uri="{FF2B5EF4-FFF2-40B4-BE49-F238E27FC236}">
                <a16:creationId xmlns:a16="http://schemas.microsoft.com/office/drawing/2014/main" id="{E18CA7F2-8140-4652-892E-098611996BE1}"/>
              </a:ext>
            </a:extLst>
          </p:cNvPr>
          <p:cNvSpPr/>
          <p:nvPr/>
        </p:nvSpPr>
        <p:spPr bwMode="auto">
          <a:xfrm>
            <a:off x="3218370" y="3856106"/>
            <a:ext cx="1393522" cy="1451042"/>
          </a:xfrm>
          <a:prstGeom prst="round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36000" rIns="72000" bIns="146304" numCol="1" spcCol="0" rtlCol="0" fromWordArt="0" anchor="t" anchorCtr="0" forceAA="0" compatLnSpc="1">
            <a:prstTxWarp prst="textNoShape">
              <a:avLst/>
            </a:prstTxWarp>
            <a:noAutofit/>
          </a:bodyPr>
          <a:lstStyle/>
          <a:p>
            <a:pPr defTabSz="932472" fontAlgn="base">
              <a:lnSpc>
                <a:spcPct val="90000"/>
              </a:lnSpc>
              <a:spcBef>
                <a:spcPct val="0"/>
              </a:spcBef>
              <a:spcAft>
                <a:spcPts val="600"/>
              </a:spcAft>
            </a:pPr>
            <a:r>
              <a:rPr lang="en-IE" sz="16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Gateway IP</a:t>
            </a:r>
            <a:b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br>
            <a: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137.35.8.71</a:t>
            </a:r>
          </a:p>
          <a:p>
            <a:pPr defTabSz="932472" fontAlgn="base">
              <a:lnSpc>
                <a:spcPct val="90000"/>
              </a:lnSpc>
              <a:spcBef>
                <a:spcPct val="0"/>
              </a:spcBef>
              <a:spcAft>
                <a:spcPts val="600"/>
              </a:spcAft>
            </a:pPr>
            <a:r>
              <a:rPr lang="en-IE" sz="16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Shared Key</a:t>
            </a:r>
            <a:b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br>
            <a:r>
              <a:rPr lang="en-IE" sz="1600"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aafjew</a:t>
            </a:r>
            <a: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a:t>
            </a:r>
          </a:p>
          <a:p>
            <a:pPr defTabSz="932472" fontAlgn="base">
              <a:lnSpc>
                <a:spcPct val="90000"/>
              </a:lnSpc>
              <a:spcBef>
                <a:spcPct val="0"/>
              </a:spcBef>
              <a:spcAft>
                <a:spcPts val="600"/>
              </a:spcAft>
            </a:pPr>
            <a:r>
              <a:rPr lang="en-IE" sz="16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ASN:</a:t>
            </a:r>
            <a: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 3356</a:t>
            </a:r>
            <a:endParaRPr lang="en-IE"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18" name="Group 17">
            <a:extLst>
              <a:ext uri="{FF2B5EF4-FFF2-40B4-BE49-F238E27FC236}">
                <a16:creationId xmlns:a16="http://schemas.microsoft.com/office/drawing/2014/main" id="{077E7F61-BAB2-459D-8AFF-9D54180B302A}"/>
              </a:ext>
            </a:extLst>
          </p:cNvPr>
          <p:cNvGrpSpPr/>
          <p:nvPr/>
        </p:nvGrpSpPr>
        <p:grpSpPr>
          <a:xfrm>
            <a:off x="3480215" y="5391954"/>
            <a:ext cx="780290" cy="780290"/>
            <a:chOff x="4782891" y="3318014"/>
            <a:chExt cx="780290" cy="780290"/>
          </a:xfrm>
        </p:grpSpPr>
        <p:sp>
          <p:nvSpPr>
            <p:cNvPr id="17" name="Oval 16">
              <a:extLst>
                <a:ext uri="{FF2B5EF4-FFF2-40B4-BE49-F238E27FC236}">
                  <a16:creationId xmlns:a16="http://schemas.microsoft.com/office/drawing/2014/main" id="{83B91A4E-2EFD-49AA-B5D2-EE65D6604D5B}"/>
                </a:ext>
              </a:extLst>
            </p:cNvPr>
            <p:cNvSpPr/>
            <p:nvPr/>
          </p:nvSpPr>
          <p:spPr bwMode="auto">
            <a:xfrm>
              <a:off x="4782891" y="3318014"/>
              <a:ext cx="780290" cy="78029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a:extLst>
                <a:ext uri="{FF2B5EF4-FFF2-40B4-BE49-F238E27FC236}">
                  <a16:creationId xmlns:a16="http://schemas.microsoft.com/office/drawing/2014/main" id="{525D334E-E725-47CC-AD80-0402212AE62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82891" y="3318014"/>
              <a:ext cx="780290" cy="780290"/>
            </a:xfrm>
            <a:prstGeom prst="rect">
              <a:avLst/>
            </a:prstGeom>
          </p:spPr>
        </p:pic>
      </p:grpSp>
      <p:pic>
        <p:nvPicPr>
          <p:cNvPr id="22" name="Picture 21">
            <a:extLst>
              <a:ext uri="{FF2B5EF4-FFF2-40B4-BE49-F238E27FC236}">
                <a16:creationId xmlns:a16="http://schemas.microsoft.com/office/drawing/2014/main" id="{A5D913D5-ADC9-48BE-9F53-AF9C100C8FE4}"/>
              </a:ext>
            </a:extLst>
          </p:cNvPr>
          <p:cNvPicPr>
            <a:picLocks noChangeAspect="1"/>
          </p:cNvPicPr>
          <p:nvPr/>
        </p:nvPicPr>
        <p:blipFill>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262782" y="2257080"/>
            <a:ext cx="780290" cy="780290"/>
          </a:xfrm>
          <a:prstGeom prst="rect">
            <a:avLst/>
          </a:prstGeom>
        </p:spPr>
      </p:pic>
      <p:grpSp>
        <p:nvGrpSpPr>
          <p:cNvPr id="51" name="Group 50">
            <a:extLst>
              <a:ext uri="{FF2B5EF4-FFF2-40B4-BE49-F238E27FC236}">
                <a16:creationId xmlns:a16="http://schemas.microsoft.com/office/drawing/2014/main" id="{DD400E4D-00F9-44C6-BF21-A64C82472601}"/>
              </a:ext>
            </a:extLst>
          </p:cNvPr>
          <p:cNvGrpSpPr/>
          <p:nvPr/>
        </p:nvGrpSpPr>
        <p:grpSpPr>
          <a:xfrm>
            <a:off x="7256409" y="5090342"/>
            <a:ext cx="2305564" cy="1225581"/>
            <a:chOff x="7548509" y="2899395"/>
            <a:chExt cx="2305564" cy="1225581"/>
          </a:xfrm>
        </p:grpSpPr>
        <p:sp>
          <p:nvSpPr>
            <p:cNvPr id="48" name="Rectangle 47">
              <a:extLst>
                <a:ext uri="{FF2B5EF4-FFF2-40B4-BE49-F238E27FC236}">
                  <a16:creationId xmlns:a16="http://schemas.microsoft.com/office/drawing/2014/main" id="{6DB83860-A560-4FB6-9B42-8604517E6FCC}"/>
                </a:ext>
              </a:extLst>
            </p:cNvPr>
            <p:cNvSpPr/>
            <p:nvPr/>
          </p:nvSpPr>
          <p:spPr bwMode="auto">
            <a:xfrm>
              <a:off x="7548509" y="3163325"/>
              <a:ext cx="1932534" cy="961651"/>
            </a:xfrm>
            <a:prstGeom prst="rect">
              <a:avLst/>
            </a:prstGeom>
            <a:noFill/>
            <a:ln w="22225">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ExpressRoute</a:t>
              </a:r>
              <a:b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t>10.0.1.0/28</a:t>
              </a:r>
            </a:p>
          </p:txBody>
        </p:sp>
        <p:grpSp>
          <p:nvGrpSpPr>
            <p:cNvPr id="50" name="Group 49">
              <a:extLst>
                <a:ext uri="{FF2B5EF4-FFF2-40B4-BE49-F238E27FC236}">
                  <a16:creationId xmlns:a16="http://schemas.microsoft.com/office/drawing/2014/main" id="{039193CD-010C-4D2C-BA2E-002B809F2236}"/>
                </a:ext>
              </a:extLst>
            </p:cNvPr>
            <p:cNvGrpSpPr/>
            <p:nvPr/>
          </p:nvGrpSpPr>
          <p:grpSpPr>
            <a:xfrm>
              <a:off x="9117473" y="2899395"/>
              <a:ext cx="736600" cy="504773"/>
              <a:chOff x="13360400" y="282627"/>
              <a:chExt cx="736600" cy="504773"/>
            </a:xfrm>
          </p:grpSpPr>
          <p:sp>
            <p:nvSpPr>
              <p:cNvPr id="49" name="Rectangle 48">
                <a:extLst>
                  <a:ext uri="{FF2B5EF4-FFF2-40B4-BE49-F238E27FC236}">
                    <a16:creationId xmlns:a16="http://schemas.microsoft.com/office/drawing/2014/main" id="{BA42AB37-7135-4C07-AE05-5907FC6A68A1}"/>
                  </a:ext>
                </a:extLst>
              </p:cNvPr>
              <p:cNvSpPr/>
              <p:nvPr/>
            </p:nvSpPr>
            <p:spPr bwMode="auto">
              <a:xfrm>
                <a:off x="13360400" y="282627"/>
                <a:ext cx="736600" cy="50477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2" name="Graphic 40">
                <a:extLst>
                  <a:ext uri="{FF2B5EF4-FFF2-40B4-BE49-F238E27FC236}">
                    <a16:creationId xmlns:a16="http://schemas.microsoft.com/office/drawing/2014/main" id="{5B1A6B9A-6DCA-4BAE-A898-F805B5CCD711}"/>
                  </a:ext>
                </a:extLst>
              </p:cNvPr>
              <p:cNvGrpSpPr/>
              <p:nvPr/>
            </p:nvGrpSpPr>
            <p:grpSpPr>
              <a:xfrm>
                <a:off x="13385585" y="289510"/>
                <a:ext cx="656572" cy="485189"/>
                <a:chOff x="5901164" y="3284934"/>
                <a:chExt cx="386685" cy="285750"/>
              </a:xfrm>
            </p:grpSpPr>
            <p:sp>
              <p:nvSpPr>
                <p:cNvPr id="43" name="Freeform: Shape 42">
                  <a:extLst>
                    <a:ext uri="{FF2B5EF4-FFF2-40B4-BE49-F238E27FC236}">
                      <a16:creationId xmlns:a16="http://schemas.microsoft.com/office/drawing/2014/main" id="{EDF855FE-27C3-4DA6-886E-E9318F7A48F9}"/>
                    </a:ext>
                  </a:extLst>
                </p:cNvPr>
                <p:cNvSpPr/>
                <p:nvPr/>
              </p:nvSpPr>
              <p:spPr>
                <a:xfrm>
                  <a:off x="6125924" y="3284934"/>
                  <a:ext cx="161925" cy="285750"/>
                </a:xfrm>
                <a:custGeom>
                  <a:avLst/>
                  <a:gdLst>
                    <a:gd name="connsiteX0" fmla="*/ 154543 w 161925"/>
                    <a:gd name="connsiteY0" fmla="*/ 150733 h 285750"/>
                    <a:gd name="connsiteX1" fmla="*/ 154543 w 161925"/>
                    <a:gd name="connsiteY1" fmla="*/ 133588 h 285750"/>
                    <a:gd name="connsiteX2" fmla="*/ 131683 w 161925"/>
                    <a:gd name="connsiteY2" fmla="*/ 110728 h 285750"/>
                    <a:gd name="connsiteX3" fmla="*/ 28813 w 161925"/>
                    <a:gd name="connsiteY3" fmla="*/ 10716 h 285750"/>
                    <a:gd name="connsiteX4" fmla="*/ 12621 w 161925"/>
                    <a:gd name="connsiteY4" fmla="*/ 10716 h 285750"/>
                    <a:gd name="connsiteX5" fmla="*/ 12621 w 161925"/>
                    <a:gd name="connsiteY5" fmla="*/ 10716 h 285750"/>
                    <a:gd name="connsiteX6" fmla="*/ 12621 w 161925"/>
                    <a:gd name="connsiteY6" fmla="*/ 27861 h 285750"/>
                    <a:gd name="connsiteX7" fmla="*/ 120253 w 161925"/>
                    <a:gd name="connsiteY7" fmla="*/ 133588 h 285750"/>
                    <a:gd name="connsiteX8" fmla="*/ 120253 w 161925"/>
                    <a:gd name="connsiteY8" fmla="*/ 150733 h 285750"/>
                    <a:gd name="connsiteX9" fmla="*/ 10716 w 161925"/>
                    <a:gd name="connsiteY9" fmla="*/ 260271 h 285750"/>
                    <a:gd name="connsiteX10" fmla="*/ 10716 w 161925"/>
                    <a:gd name="connsiteY10" fmla="*/ 277416 h 285750"/>
                    <a:gd name="connsiteX11" fmla="*/ 10716 w 161925"/>
                    <a:gd name="connsiteY11" fmla="*/ 277416 h 285750"/>
                    <a:gd name="connsiteX12" fmla="*/ 26908 w 161925"/>
                    <a:gd name="connsiteY12" fmla="*/ 277416 h 285750"/>
                    <a:gd name="connsiteX13" fmla="*/ 128826 w 161925"/>
                    <a:gd name="connsiteY13" fmla="*/ 176451 h 285750"/>
                    <a:gd name="connsiteX14" fmla="*/ 129778 w 161925"/>
                    <a:gd name="connsiteY14" fmla="*/ 175498 h 285750"/>
                    <a:gd name="connsiteX15" fmla="*/ 154543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54543" y="150733"/>
                      </a:moveTo>
                      <a:cubicBezTo>
                        <a:pt x="159306" y="145971"/>
                        <a:pt x="158353" y="138351"/>
                        <a:pt x="154543" y="133588"/>
                      </a:cubicBezTo>
                      <a:lnTo>
                        <a:pt x="131683" y="110728"/>
                      </a:lnTo>
                      <a:lnTo>
                        <a:pt x="28813" y="10716"/>
                      </a:lnTo>
                      <a:cubicBezTo>
                        <a:pt x="24051" y="5953"/>
                        <a:pt x="17383" y="5953"/>
                        <a:pt x="12621" y="10716"/>
                      </a:cubicBezTo>
                      <a:lnTo>
                        <a:pt x="12621" y="10716"/>
                      </a:lnTo>
                      <a:cubicBezTo>
                        <a:pt x="7858" y="15478"/>
                        <a:pt x="6906" y="23098"/>
                        <a:pt x="12621" y="27861"/>
                      </a:cubicBezTo>
                      <a:lnTo>
                        <a:pt x="120253" y="133588"/>
                      </a:lnTo>
                      <a:cubicBezTo>
                        <a:pt x="125016" y="138351"/>
                        <a:pt x="125016" y="145971"/>
                        <a:pt x="120253" y="150733"/>
                      </a:cubicBezTo>
                      <a:lnTo>
                        <a:pt x="10716" y="260271"/>
                      </a:lnTo>
                      <a:cubicBezTo>
                        <a:pt x="5953" y="265033"/>
                        <a:pt x="5953" y="272653"/>
                        <a:pt x="10716" y="277416"/>
                      </a:cubicBezTo>
                      <a:lnTo>
                        <a:pt x="10716" y="277416"/>
                      </a:lnTo>
                      <a:cubicBezTo>
                        <a:pt x="15478" y="282178"/>
                        <a:pt x="23098" y="281226"/>
                        <a:pt x="26908" y="277416"/>
                      </a:cubicBezTo>
                      <a:lnTo>
                        <a:pt x="128826" y="176451"/>
                      </a:lnTo>
                      <a:cubicBezTo>
                        <a:pt x="128826" y="176451"/>
                        <a:pt x="128826" y="176451"/>
                        <a:pt x="129778" y="175498"/>
                      </a:cubicBezTo>
                      <a:lnTo>
                        <a:pt x="154543" y="150733"/>
                      </a:lnTo>
                      <a:close/>
                    </a:path>
                  </a:pathLst>
                </a:custGeom>
                <a:solidFill>
                  <a:srgbClr val="3999C6"/>
                </a:solidFill>
                <a:ln w="9525" cap="flat">
                  <a:noFill/>
                  <a:prstDash val="solid"/>
                  <a:miter/>
                </a:ln>
              </p:spPr>
              <p:txBody>
                <a:bodyPr rtlCol="0" anchor="ctr"/>
                <a:lstStyle/>
                <a:p>
                  <a:endParaRPr lang="en-IE"/>
                </a:p>
              </p:txBody>
            </p:sp>
            <p:sp>
              <p:nvSpPr>
                <p:cNvPr id="44" name="Freeform: Shape 43">
                  <a:extLst>
                    <a:ext uri="{FF2B5EF4-FFF2-40B4-BE49-F238E27FC236}">
                      <a16:creationId xmlns:a16="http://schemas.microsoft.com/office/drawing/2014/main" id="{6BC70C6D-5E3A-47F9-9E34-C4990E0B91B4}"/>
                    </a:ext>
                  </a:extLst>
                </p:cNvPr>
                <p:cNvSpPr/>
                <p:nvPr/>
              </p:nvSpPr>
              <p:spPr>
                <a:xfrm>
                  <a:off x="5901164" y="3284934"/>
                  <a:ext cx="161925" cy="285750"/>
                </a:xfrm>
                <a:custGeom>
                  <a:avLst/>
                  <a:gdLst>
                    <a:gd name="connsiteX0" fmla="*/ 10368 w 161925"/>
                    <a:gd name="connsiteY0" fmla="*/ 150733 h 285750"/>
                    <a:gd name="connsiteX1" fmla="*/ 10368 w 161925"/>
                    <a:gd name="connsiteY1" fmla="*/ 133588 h 285750"/>
                    <a:gd name="connsiteX2" fmla="*/ 33228 w 161925"/>
                    <a:gd name="connsiteY2" fmla="*/ 110728 h 285750"/>
                    <a:gd name="connsiteX3" fmla="*/ 136098 w 161925"/>
                    <a:gd name="connsiteY3" fmla="*/ 10716 h 285750"/>
                    <a:gd name="connsiteX4" fmla="*/ 152291 w 161925"/>
                    <a:gd name="connsiteY4" fmla="*/ 10716 h 285750"/>
                    <a:gd name="connsiteX5" fmla="*/ 152291 w 161925"/>
                    <a:gd name="connsiteY5" fmla="*/ 10716 h 285750"/>
                    <a:gd name="connsiteX6" fmla="*/ 152291 w 161925"/>
                    <a:gd name="connsiteY6" fmla="*/ 27861 h 285750"/>
                    <a:gd name="connsiteX7" fmla="*/ 46563 w 161925"/>
                    <a:gd name="connsiteY7" fmla="*/ 133588 h 285750"/>
                    <a:gd name="connsiteX8" fmla="*/ 46563 w 161925"/>
                    <a:gd name="connsiteY8" fmla="*/ 150733 h 285750"/>
                    <a:gd name="connsiteX9" fmla="*/ 154196 w 161925"/>
                    <a:gd name="connsiteY9" fmla="*/ 260271 h 285750"/>
                    <a:gd name="connsiteX10" fmla="*/ 154196 w 161925"/>
                    <a:gd name="connsiteY10" fmla="*/ 277416 h 285750"/>
                    <a:gd name="connsiteX11" fmla="*/ 154196 w 161925"/>
                    <a:gd name="connsiteY11" fmla="*/ 277416 h 285750"/>
                    <a:gd name="connsiteX12" fmla="*/ 138003 w 161925"/>
                    <a:gd name="connsiteY12" fmla="*/ 277416 h 285750"/>
                    <a:gd name="connsiteX13" fmla="*/ 34181 w 161925"/>
                    <a:gd name="connsiteY13" fmla="*/ 177403 h 285750"/>
                    <a:gd name="connsiteX14" fmla="*/ 33228 w 161925"/>
                    <a:gd name="connsiteY14" fmla="*/ 176451 h 285750"/>
                    <a:gd name="connsiteX15" fmla="*/ 10368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0368" y="150733"/>
                      </a:moveTo>
                      <a:cubicBezTo>
                        <a:pt x="5606" y="145971"/>
                        <a:pt x="6558" y="138351"/>
                        <a:pt x="10368" y="133588"/>
                      </a:cubicBezTo>
                      <a:lnTo>
                        <a:pt x="33228" y="110728"/>
                      </a:lnTo>
                      <a:lnTo>
                        <a:pt x="136098" y="10716"/>
                      </a:lnTo>
                      <a:cubicBezTo>
                        <a:pt x="140861" y="5953"/>
                        <a:pt x="147528" y="5953"/>
                        <a:pt x="152291" y="10716"/>
                      </a:cubicBezTo>
                      <a:lnTo>
                        <a:pt x="152291" y="10716"/>
                      </a:lnTo>
                      <a:cubicBezTo>
                        <a:pt x="157053" y="15478"/>
                        <a:pt x="158006" y="23098"/>
                        <a:pt x="152291" y="27861"/>
                      </a:cubicBezTo>
                      <a:lnTo>
                        <a:pt x="46563" y="133588"/>
                      </a:lnTo>
                      <a:cubicBezTo>
                        <a:pt x="41801" y="138351"/>
                        <a:pt x="41801" y="145971"/>
                        <a:pt x="46563" y="150733"/>
                      </a:cubicBezTo>
                      <a:lnTo>
                        <a:pt x="154196" y="260271"/>
                      </a:lnTo>
                      <a:cubicBezTo>
                        <a:pt x="158958" y="265033"/>
                        <a:pt x="158958" y="272653"/>
                        <a:pt x="154196" y="277416"/>
                      </a:cubicBezTo>
                      <a:lnTo>
                        <a:pt x="154196" y="277416"/>
                      </a:lnTo>
                      <a:cubicBezTo>
                        <a:pt x="149433" y="282178"/>
                        <a:pt x="141813" y="281226"/>
                        <a:pt x="138003" y="277416"/>
                      </a:cubicBezTo>
                      <a:lnTo>
                        <a:pt x="34181" y="177403"/>
                      </a:lnTo>
                      <a:cubicBezTo>
                        <a:pt x="34181" y="177403"/>
                        <a:pt x="34181" y="177403"/>
                        <a:pt x="33228" y="176451"/>
                      </a:cubicBezTo>
                      <a:lnTo>
                        <a:pt x="10368" y="150733"/>
                      </a:lnTo>
                      <a:close/>
                    </a:path>
                  </a:pathLst>
                </a:custGeom>
                <a:solidFill>
                  <a:srgbClr val="3999C6"/>
                </a:solidFill>
                <a:ln w="9525" cap="flat">
                  <a:noFill/>
                  <a:prstDash val="solid"/>
                  <a:miter/>
                </a:ln>
              </p:spPr>
              <p:txBody>
                <a:bodyPr rtlCol="0" anchor="ctr"/>
                <a:lstStyle/>
                <a:p>
                  <a:endParaRPr lang="en-IE"/>
                </a:p>
              </p:txBody>
            </p:sp>
            <p:sp>
              <p:nvSpPr>
                <p:cNvPr id="46" name="Freeform: Shape 45">
                  <a:extLst>
                    <a:ext uri="{FF2B5EF4-FFF2-40B4-BE49-F238E27FC236}">
                      <a16:creationId xmlns:a16="http://schemas.microsoft.com/office/drawing/2014/main" id="{62BCD955-8218-48EA-B0C6-7D6AE1256C24}"/>
                    </a:ext>
                  </a:extLst>
                </p:cNvPr>
                <p:cNvSpPr/>
                <p:nvPr/>
              </p:nvSpPr>
              <p:spPr>
                <a:xfrm>
                  <a:off x="6055519" y="3388519"/>
                  <a:ext cx="76200" cy="76200"/>
                </a:xfrm>
                <a:custGeom>
                  <a:avLst/>
                  <a:gdLst>
                    <a:gd name="connsiteX0" fmla="*/ 71914 w 76200"/>
                    <a:gd name="connsiteY0" fmla="*/ 38576 h 76200"/>
                    <a:gd name="connsiteX1" fmla="*/ 40481 w 76200"/>
                    <a:gd name="connsiteY1" fmla="*/ 70009 h 76200"/>
                    <a:gd name="connsiteX2" fmla="*/ 7144 w 76200"/>
                    <a:gd name="connsiteY2" fmla="*/ 38576 h 76200"/>
                    <a:gd name="connsiteX3" fmla="*/ 40481 w 76200"/>
                    <a:gd name="connsiteY3" fmla="*/ 7144 h 76200"/>
                    <a:gd name="connsiteX4" fmla="*/ 71914 w 76200"/>
                    <a:gd name="connsiteY4" fmla="*/ 3857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8576"/>
                      </a:moveTo>
                      <a:cubicBezTo>
                        <a:pt x="71914" y="56674"/>
                        <a:pt x="56674" y="70009"/>
                        <a:pt x="40481" y="70009"/>
                      </a:cubicBezTo>
                      <a:cubicBezTo>
                        <a:pt x="24289" y="70009"/>
                        <a:pt x="7144" y="54769"/>
                        <a:pt x="7144" y="38576"/>
                      </a:cubicBezTo>
                      <a:cubicBezTo>
                        <a:pt x="7144" y="22384"/>
                        <a:pt x="22384" y="7144"/>
                        <a:pt x="40481" y="7144"/>
                      </a:cubicBezTo>
                      <a:cubicBezTo>
                        <a:pt x="58579" y="7144"/>
                        <a:pt x="71914" y="22384"/>
                        <a:pt x="71914" y="38576"/>
                      </a:cubicBezTo>
                      <a:close/>
                    </a:path>
                  </a:pathLst>
                </a:custGeom>
                <a:solidFill>
                  <a:srgbClr val="7FBA00"/>
                </a:solidFill>
                <a:ln w="9525" cap="flat">
                  <a:noFill/>
                  <a:prstDash val="solid"/>
                  <a:miter/>
                </a:ln>
              </p:spPr>
              <p:txBody>
                <a:bodyPr rtlCol="0" anchor="ctr"/>
                <a:lstStyle/>
                <a:p>
                  <a:endParaRPr lang="en-IE"/>
                </a:p>
              </p:txBody>
            </p:sp>
          </p:grpSp>
        </p:grpSp>
      </p:grpSp>
      <p:grpSp>
        <p:nvGrpSpPr>
          <p:cNvPr id="53" name="Group 52">
            <a:extLst>
              <a:ext uri="{FF2B5EF4-FFF2-40B4-BE49-F238E27FC236}">
                <a16:creationId xmlns:a16="http://schemas.microsoft.com/office/drawing/2014/main" id="{5327E850-70A3-4FA8-9F39-9891BB0E7AE1}"/>
              </a:ext>
            </a:extLst>
          </p:cNvPr>
          <p:cNvGrpSpPr/>
          <p:nvPr/>
        </p:nvGrpSpPr>
        <p:grpSpPr>
          <a:xfrm>
            <a:off x="9553598" y="5090342"/>
            <a:ext cx="2305564" cy="1225581"/>
            <a:chOff x="7548509" y="2899395"/>
            <a:chExt cx="2305564" cy="1225581"/>
          </a:xfrm>
        </p:grpSpPr>
        <p:sp>
          <p:nvSpPr>
            <p:cNvPr id="54" name="Rectangle 53">
              <a:extLst>
                <a:ext uri="{FF2B5EF4-FFF2-40B4-BE49-F238E27FC236}">
                  <a16:creationId xmlns:a16="http://schemas.microsoft.com/office/drawing/2014/main" id="{80688429-DFBF-4A61-88FC-0187C0CB34F5}"/>
                </a:ext>
              </a:extLst>
            </p:cNvPr>
            <p:cNvSpPr/>
            <p:nvPr/>
          </p:nvSpPr>
          <p:spPr bwMode="auto">
            <a:xfrm>
              <a:off x="7548509" y="3163325"/>
              <a:ext cx="1932534" cy="961651"/>
            </a:xfrm>
            <a:prstGeom prst="rect">
              <a:avLst/>
            </a:prstGeom>
            <a:noFill/>
            <a:ln w="22225">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App </a:t>
              </a:r>
              <a:r>
                <a:rPr lang="en-IE" b="1" dirty="0" err="1">
                  <a:solidFill>
                    <a:schemeClr val="bg1"/>
                  </a:solidFill>
                  <a:latin typeface="Segoe UI" panose="020B0502040204020203" pitchFamily="34" charset="0"/>
                  <a:ea typeface="Segoe UI" panose="020B0502040204020203" pitchFamily="34" charset="0"/>
                  <a:cs typeface="Segoe UI" panose="020B0502040204020203" pitchFamily="34" charset="0"/>
                </a:rPr>
                <a:t>Gw</a:t>
              </a:r>
              <a:b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t>10.0.1.16/28</a:t>
              </a:r>
            </a:p>
          </p:txBody>
        </p:sp>
        <p:grpSp>
          <p:nvGrpSpPr>
            <p:cNvPr id="55" name="Group 54">
              <a:extLst>
                <a:ext uri="{FF2B5EF4-FFF2-40B4-BE49-F238E27FC236}">
                  <a16:creationId xmlns:a16="http://schemas.microsoft.com/office/drawing/2014/main" id="{052C5086-A617-4AA4-97F3-7C6E20CFD0E2}"/>
                </a:ext>
              </a:extLst>
            </p:cNvPr>
            <p:cNvGrpSpPr/>
            <p:nvPr/>
          </p:nvGrpSpPr>
          <p:grpSpPr>
            <a:xfrm>
              <a:off x="9117473" y="2899395"/>
              <a:ext cx="736600" cy="504773"/>
              <a:chOff x="13360400" y="282627"/>
              <a:chExt cx="736600" cy="504773"/>
            </a:xfrm>
          </p:grpSpPr>
          <p:sp>
            <p:nvSpPr>
              <p:cNvPr id="56" name="Rectangle 55">
                <a:extLst>
                  <a:ext uri="{FF2B5EF4-FFF2-40B4-BE49-F238E27FC236}">
                    <a16:creationId xmlns:a16="http://schemas.microsoft.com/office/drawing/2014/main" id="{0B0C2B1C-A696-4A21-A593-00B6F994B7DC}"/>
                  </a:ext>
                </a:extLst>
              </p:cNvPr>
              <p:cNvSpPr/>
              <p:nvPr/>
            </p:nvSpPr>
            <p:spPr bwMode="auto">
              <a:xfrm>
                <a:off x="13360400" y="282627"/>
                <a:ext cx="736600" cy="50477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7" name="Graphic 40">
                <a:extLst>
                  <a:ext uri="{FF2B5EF4-FFF2-40B4-BE49-F238E27FC236}">
                    <a16:creationId xmlns:a16="http://schemas.microsoft.com/office/drawing/2014/main" id="{D53B54AB-DAE1-4F56-858A-EF1647655D35}"/>
                  </a:ext>
                </a:extLst>
              </p:cNvPr>
              <p:cNvGrpSpPr/>
              <p:nvPr/>
            </p:nvGrpSpPr>
            <p:grpSpPr>
              <a:xfrm>
                <a:off x="13385585" y="289510"/>
                <a:ext cx="656572" cy="485189"/>
                <a:chOff x="5901164" y="3284934"/>
                <a:chExt cx="386685" cy="285750"/>
              </a:xfrm>
            </p:grpSpPr>
            <p:sp>
              <p:nvSpPr>
                <p:cNvPr id="58" name="Freeform: Shape 57">
                  <a:extLst>
                    <a:ext uri="{FF2B5EF4-FFF2-40B4-BE49-F238E27FC236}">
                      <a16:creationId xmlns:a16="http://schemas.microsoft.com/office/drawing/2014/main" id="{604B7464-CDD9-4372-837F-825EF0361631}"/>
                    </a:ext>
                  </a:extLst>
                </p:cNvPr>
                <p:cNvSpPr/>
                <p:nvPr/>
              </p:nvSpPr>
              <p:spPr>
                <a:xfrm>
                  <a:off x="6125924" y="3284934"/>
                  <a:ext cx="161925" cy="285750"/>
                </a:xfrm>
                <a:custGeom>
                  <a:avLst/>
                  <a:gdLst>
                    <a:gd name="connsiteX0" fmla="*/ 154543 w 161925"/>
                    <a:gd name="connsiteY0" fmla="*/ 150733 h 285750"/>
                    <a:gd name="connsiteX1" fmla="*/ 154543 w 161925"/>
                    <a:gd name="connsiteY1" fmla="*/ 133588 h 285750"/>
                    <a:gd name="connsiteX2" fmla="*/ 131683 w 161925"/>
                    <a:gd name="connsiteY2" fmla="*/ 110728 h 285750"/>
                    <a:gd name="connsiteX3" fmla="*/ 28813 w 161925"/>
                    <a:gd name="connsiteY3" fmla="*/ 10716 h 285750"/>
                    <a:gd name="connsiteX4" fmla="*/ 12621 w 161925"/>
                    <a:gd name="connsiteY4" fmla="*/ 10716 h 285750"/>
                    <a:gd name="connsiteX5" fmla="*/ 12621 w 161925"/>
                    <a:gd name="connsiteY5" fmla="*/ 10716 h 285750"/>
                    <a:gd name="connsiteX6" fmla="*/ 12621 w 161925"/>
                    <a:gd name="connsiteY6" fmla="*/ 27861 h 285750"/>
                    <a:gd name="connsiteX7" fmla="*/ 120253 w 161925"/>
                    <a:gd name="connsiteY7" fmla="*/ 133588 h 285750"/>
                    <a:gd name="connsiteX8" fmla="*/ 120253 w 161925"/>
                    <a:gd name="connsiteY8" fmla="*/ 150733 h 285750"/>
                    <a:gd name="connsiteX9" fmla="*/ 10716 w 161925"/>
                    <a:gd name="connsiteY9" fmla="*/ 260271 h 285750"/>
                    <a:gd name="connsiteX10" fmla="*/ 10716 w 161925"/>
                    <a:gd name="connsiteY10" fmla="*/ 277416 h 285750"/>
                    <a:gd name="connsiteX11" fmla="*/ 10716 w 161925"/>
                    <a:gd name="connsiteY11" fmla="*/ 277416 h 285750"/>
                    <a:gd name="connsiteX12" fmla="*/ 26908 w 161925"/>
                    <a:gd name="connsiteY12" fmla="*/ 277416 h 285750"/>
                    <a:gd name="connsiteX13" fmla="*/ 128826 w 161925"/>
                    <a:gd name="connsiteY13" fmla="*/ 176451 h 285750"/>
                    <a:gd name="connsiteX14" fmla="*/ 129778 w 161925"/>
                    <a:gd name="connsiteY14" fmla="*/ 175498 h 285750"/>
                    <a:gd name="connsiteX15" fmla="*/ 154543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54543" y="150733"/>
                      </a:moveTo>
                      <a:cubicBezTo>
                        <a:pt x="159306" y="145971"/>
                        <a:pt x="158353" y="138351"/>
                        <a:pt x="154543" y="133588"/>
                      </a:cubicBezTo>
                      <a:lnTo>
                        <a:pt x="131683" y="110728"/>
                      </a:lnTo>
                      <a:lnTo>
                        <a:pt x="28813" y="10716"/>
                      </a:lnTo>
                      <a:cubicBezTo>
                        <a:pt x="24051" y="5953"/>
                        <a:pt x="17383" y="5953"/>
                        <a:pt x="12621" y="10716"/>
                      </a:cubicBezTo>
                      <a:lnTo>
                        <a:pt x="12621" y="10716"/>
                      </a:lnTo>
                      <a:cubicBezTo>
                        <a:pt x="7858" y="15478"/>
                        <a:pt x="6906" y="23098"/>
                        <a:pt x="12621" y="27861"/>
                      </a:cubicBezTo>
                      <a:lnTo>
                        <a:pt x="120253" y="133588"/>
                      </a:lnTo>
                      <a:cubicBezTo>
                        <a:pt x="125016" y="138351"/>
                        <a:pt x="125016" y="145971"/>
                        <a:pt x="120253" y="150733"/>
                      </a:cubicBezTo>
                      <a:lnTo>
                        <a:pt x="10716" y="260271"/>
                      </a:lnTo>
                      <a:cubicBezTo>
                        <a:pt x="5953" y="265033"/>
                        <a:pt x="5953" y="272653"/>
                        <a:pt x="10716" y="277416"/>
                      </a:cubicBezTo>
                      <a:lnTo>
                        <a:pt x="10716" y="277416"/>
                      </a:lnTo>
                      <a:cubicBezTo>
                        <a:pt x="15478" y="282178"/>
                        <a:pt x="23098" y="281226"/>
                        <a:pt x="26908" y="277416"/>
                      </a:cubicBezTo>
                      <a:lnTo>
                        <a:pt x="128826" y="176451"/>
                      </a:lnTo>
                      <a:cubicBezTo>
                        <a:pt x="128826" y="176451"/>
                        <a:pt x="128826" y="176451"/>
                        <a:pt x="129778" y="175498"/>
                      </a:cubicBezTo>
                      <a:lnTo>
                        <a:pt x="154543" y="150733"/>
                      </a:lnTo>
                      <a:close/>
                    </a:path>
                  </a:pathLst>
                </a:custGeom>
                <a:solidFill>
                  <a:srgbClr val="3999C6"/>
                </a:solidFill>
                <a:ln w="9525" cap="flat">
                  <a:noFill/>
                  <a:prstDash val="solid"/>
                  <a:miter/>
                </a:ln>
              </p:spPr>
              <p:txBody>
                <a:bodyPr rtlCol="0" anchor="ctr"/>
                <a:lstStyle/>
                <a:p>
                  <a:endParaRPr lang="en-IE"/>
                </a:p>
              </p:txBody>
            </p:sp>
            <p:sp>
              <p:nvSpPr>
                <p:cNvPr id="59" name="Freeform: Shape 58">
                  <a:extLst>
                    <a:ext uri="{FF2B5EF4-FFF2-40B4-BE49-F238E27FC236}">
                      <a16:creationId xmlns:a16="http://schemas.microsoft.com/office/drawing/2014/main" id="{1C8CEE8A-E626-4322-8F4A-04FE0B0A1945}"/>
                    </a:ext>
                  </a:extLst>
                </p:cNvPr>
                <p:cNvSpPr/>
                <p:nvPr/>
              </p:nvSpPr>
              <p:spPr>
                <a:xfrm>
                  <a:off x="5901164" y="3284934"/>
                  <a:ext cx="161925" cy="285750"/>
                </a:xfrm>
                <a:custGeom>
                  <a:avLst/>
                  <a:gdLst>
                    <a:gd name="connsiteX0" fmla="*/ 10368 w 161925"/>
                    <a:gd name="connsiteY0" fmla="*/ 150733 h 285750"/>
                    <a:gd name="connsiteX1" fmla="*/ 10368 w 161925"/>
                    <a:gd name="connsiteY1" fmla="*/ 133588 h 285750"/>
                    <a:gd name="connsiteX2" fmla="*/ 33228 w 161925"/>
                    <a:gd name="connsiteY2" fmla="*/ 110728 h 285750"/>
                    <a:gd name="connsiteX3" fmla="*/ 136098 w 161925"/>
                    <a:gd name="connsiteY3" fmla="*/ 10716 h 285750"/>
                    <a:gd name="connsiteX4" fmla="*/ 152291 w 161925"/>
                    <a:gd name="connsiteY4" fmla="*/ 10716 h 285750"/>
                    <a:gd name="connsiteX5" fmla="*/ 152291 w 161925"/>
                    <a:gd name="connsiteY5" fmla="*/ 10716 h 285750"/>
                    <a:gd name="connsiteX6" fmla="*/ 152291 w 161925"/>
                    <a:gd name="connsiteY6" fmla="*/ 27861 h 285750"/>
                    <a:gd name="connsiteX7" fmla="*/ 46563 w 161925"/>
                    <a:gd name="connsiteY7" fmla="*/ 133588 h 285750"/>
                    <a:gd name="connsiteX8" fmla="*/ 46563 w 161925"/>
                    <a:gd name="connsiteY8" fmla="*/ 150733 h 285750"/>
                    <a:gd name="connsiteX9" fmla="*/ 154196 w 161925"/>
                    <a:gd name="connsiteY9" fmla="*/ 260271 h 285750"/>
                    <a:gd name="connsiteX10" fmla="*/ 154196 w 161925"/>
                    <a:gd name="connsiteY10" fmla="*/ 277416 h 285750"/>
                    <a:gd name="connsiteX11" fmla="*/ 154196 w 161925"/>
                    <a:gd name="connsiteY11" fmla="*/ 277416 h 285750"/>
                    <a:gd name="connsiteX12" fmla="*/ 138003 w 161925"/>
                    <a:gd name="connsiteY12" fmla="*/ 277416 h 285750"/>
                    <a:gd name="connsiteX13" fmla="*/ 34181 w 161925"/>
                    <a:gd name="connsiteY13" fmla="*/ 177403 h 285750"/>
                    <a:gd name="connsiteX14" fmla="*/ 33228 w 161925"/>
                    <a:gd name="connsiteY14" fmla="*/ 176451 h 285750"/>
                    <a:gd name="connsiteX15" fmla="*/ 10368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0368" y="150733"/>
                      </a:moveTo>
                      <a:cubicBezTo>
                        <a:pt x="5606" y="145971"/>
                        <a:pt x="6558" y="138351"/>
                        <a:pt x="10368" y="133588"/>
                      </a:cubicBezTo>
                      <a:lnTo>
                        <a:pt x="33228" y="110728"/>
                      </a:lnTo>
                      <a:lnTo>
                        <a:pt x="136098" y="10716"/>
                      </a:lnTo>
                      <a:cubicBezTo>
                        <a:pt x="140861" y="5953"/>
                        <a:pt x="147528" y="5953"/>
                        <a:pt x="152291" y="10716"/>
                      </a:cubicBezTo>
                      <a:lnTo>
                        <a:pt x="152291" y="10716"/>
                      </a:lnTo>
                      <a:cubicBezTo>
                        <a:pt x="157053" y="15478"/>
                        <a:pt x="158006" y="23098"/>
                        <a:pt x="152291" y="27861"/>
                      </a:cubicBezTo>
                      <a:lnTo>
                        <a:pt x="46563" y="133588"/>
                      </a:lnTo>
                      <a:cubicBezTo>
                        <a:pt x="41801" y="138351"/>
                        <a:pt x="41801" y="145971"/>
                        <a:pt x="46563" y="150733"/>
                      </a:cubicBezTo>
                      <a:lnTo>
                        <a:pt x="154196" y="260271"/>
                      </a:lnTo>
                      <a:cubicBezTo>
                        <a:pt x="158958" y="265033"/>
                        <a:pt x="158958" y="272653"/>
                        <a:pt x="154196" y="277416"/>
                      </a:cubicBezTo>
                      <a:lnTo>
                        <a:pt x="154196" y="277416"/>
                      </a:lnTo>
                      <a:cubicBezTo>
                        <a:pt x="149433" y="282178"/>
                        <a:pt x="141813" y="281226"/>
                        <a:pt x="138003" y="277416"/>
                      </a:cubicBezTo>
                      <a:lnTo>
                        <a:pt x="34181" y="177403"/>
                      </a:lnTo>
                      <a:cubicBezTo>
                        <a:pt x="34181" y="177403"/>
                        <a:pt x="34181" y="177403"/>
                        <a:pt x="33228" y="176451"/>
                      </a:cubicBezTo>
                      <a:lnTo>
                        <a:pt x="10368" y="150733"/>
                      </a:lnTo>
                      <a:close/>
                    </a:path>
                  </a:pathLst>
                </a:custGeom>
                <a:solidFill>
                  <a:srgbClr val="3999C6"/>
                </a:solidFill>
                <a:ln w="9525" cap="flat">
                  <a:noFill/>
                  <a:prstDash val="solid"/>
                  <a:miter/>
                </a:ln>
              </p:spPr>
              <p:txBody>
                <a:bodyPr rtlCol="0" anchor="ctr"/>
                <a:lstStyle/>
                <a:p>
                  <a:endParaRPr lang="en-IE"/>
                </a:p>
              </p:txBody>
            </p:sp>
            <p:sp>
              <p:nvSpPr>
                <p:cNvPr id="60" name="Freeform: Shape 59">
                  <a:extLst>
                    <a:ext uri="{FF2B5EF4-FFF2-40B4-BE49-F238E27FC236}">
                      <a16:creationId xmlns:a16="http://schemas.microsoft.com/office/drawing/2014/main" id="{4B6E7C7C-FF15-42C7-868F-AC762F318FAD}"/>
                    </a:ext>
                  </a:extLst>
                </p:cNvPr>
                <p:cNvSpPr/>
                <p:nvPr/>
              </p:nvSpPr>
              <p:spPr>
                <a:xfrm>
                  <a:off x="6055519" y="3388519"/>
                  <a:ext cx="76200" cy="76200"/>
                </a:xfrm>
                <a:custGeom>
                  <a:avLst/>
                  <a:gdLst>
                    <a:gd name="connsiteX0" fmla="*/ 71914 w 76200"/>
                    <a:gd name="connsiteY0" fmla="*/ 38576 h 76200"/>
                    <a:gd name="connsiteX1" fmla="*/ 40481 w 76200"/>
                    <a:gd name="connsiteY1" fmla="*/ 70009 h 76200"/>
                    <a:gd name="connsiteX2" fmla="*/ 7144 w 76200"/>
                    <a:gd name="connsiteY2" fmla="*/ 38576 h 76200"/>
                    <a:gd name="connsiteX3" fmla="*/ 40481 w 76200"/>
                    <a:gd name="connsiteY3" fmla="*/ 7144 h 76200"/>
                    <a:gd name="connsiteX4" fmla="*/ 71914 w 76200"/>
                    <a:gd name="connsiteY4" fmla="*/ 3857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8576"/>
                      </a:moveTo>
                      <a:cubicBezTo>
                        <a:pt x="71914" y="56674"/>
                        <a:pt x="56674" y="70009"/>
                        <a:pt x="40481" y="70009"/>
                      </a:cubicBezTo>
                      <a:cubicBezTo>
                        <a:pt x="24289" y="70009"/>
                        <a:pt x="7144" y="54769"/>
                        <a:pt x="7144" y="38576"/>
                      </a:cubicBezTo>
                      <a:cubicBezTo>
                        <a:pt x="7144" y="22384"/>
                        <a:pt x="22384" y="7144"/>
                        <a:pt x="40481" y="7144"/>
                      </a:cubicBezTo>
                      <a:cubicBezTo>
                        <a:pt x="58579" y="7144"/>
                        <a:pt x="71914" y="22384"/>
                        <a:pt x="71914" y="38576"/>
                      </a:cubicBezTo>
                      <a:close/>
                    </a:path>
                  </a:pathLst>
                </a:custGeom>
                <a:solidFill>
                  <a:srgbClr val="7FBA00"/>
                </a:solidFill>
                <a:ln w="9525" cap="flat">
                  <a:noFill/>
                  <a:prstDash val="solid"/>
                  <a:miter/>
                </a:ln>
              </p:spPr>
              <p:txBody>
                <a:bodyPr rtlCol="0" anchor="ctr"/>
                <a:lstStyle/>
                <a:p>
                  <a:endParaRPr lang="en-IE"/>
                </a:p>
              </p:txBody>
            </p:sp>
          </p:grpSp>
        </p:grpSp>
      </p:grpSp>
      <p:sp>
        <p:nvSpPr>
          <p:cNvPr id="33" name="Rectangle 32">
            <a:extLst>
              <a:ext uri="{FF2B5EF4-FFF2-40B4-BE49-F238E27FC236}">
                <a16:creationId xmlns:a16="http://schemas.microsoft.com/office/drawing/2014/main" id="{583EA3A8-B5BC-4CD6-A5DC-D2CCEEC7C59A}"/>
              </a:ext>
            </a:extLst>
          </p:cNvPr>
          <p:cNvSpPr/>
          <p:nvPr/>
        </p:nvSpPr>
        <p:spPr bwMode="auto">
          <a:xfrm>
            <a:off x="7012725" y="1461079"/>
            <a:ext cx="4820615" cy="5107410"/>
          </a:xfrm>
          <a:prstGeom prst="rect">
            <a:avLst/>
          </a:prstGeom>
          <a:noFill/>
          <a:ln w="34925">
            <a:solidFill>
              <a:schemeClr val="bg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1" name="Group 60">
            <a:extLst>
              <a:ext uri="{FF2B5EF4-FFF2-40B4-BE49-F238E27FC236}">
                <a16:creationId xmlns:a16="http://schemas.microsoft.com/office/drawing/2014/main" id="{41D4EF8F-CC33-454A-8DE5-0343CA78F410}"/>
              </a:ext>
            </a:extLst>
          </p:cNvPr>
          <p:cNvGrpSpPr/>
          <p:nvPr/>
        </p:nvGrpSpPr>
        <p:grpSpPr>
          <a:xfrm>
            <a:off x="7247686" y="3619078"/>
            <a:ext cx="2305564" cy="1225581"/>
            <a:chOff x="7548509" y="2899395"/>
            <a:chExt cx="2305564" cy="1225581"/>
          </a:xfrm>
        </p:grpSpPr>
        <p:sp>
          <p:nvSpPr>
            <p:cNvPr id="62" name="Rectangle 61">
              <a:extLst>
                <a:ext uri="{FF2B5EF4-FFF2-40B4-BE49-F238E27FC236}">
                  <a16:creationId xmlns:a16="http://schemas.microsoft.com/office/drawing/2014/main" id="{5F01CC92-3742-4430-9E8C-9F107116BD73}"/>
                </a:ext>
              </a:extLst>
            </p:cNvPr>
            <p:cNvSpPr/>
            <p:nvPr/>
          </p:nvSpPr>
          <p:spPr bwMode="auto">
            <a:xfrm>
              <a:off x="7548509" y="3163325"/>
              <a:ext cx="1932534" cy="961651"/>
            </a:xfrm>
            <a:prstGeom prst="rect">
              <a:avLst/>
            </a:prstGeom>
            <a:noFill/>
            <a:ln w="22225">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Procurement</a:t>
              </a:r>
              <a:b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Web</a:t>
              </a:r>
              <a:b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t>10.0.1.64/28</a:t>
              </a:r>
            </a:p>
          </p:txBody>
        </p:sp>
        <p:grpSp>
          <p:nvGrpSpPr>
            <p:cNvPr id="63" name="Group 62">
              <a:extLst>
                <a:ext uri="{FF2B5EF4-FFF2-40B4-BE49-F238E27FC236}">
                  <a16:creationId xmlns:a16="http://schemas.microsoft.com/office/drawing/2014/main" id="{D9C49508-799E-4FA2-9452-E28CF953CF0A}"/>
                </a:ext>
              </a:extLst>
            </p:cNvPr>
            <p:cNvGrpSpPr/>
            <p:nvPr/>
          </p:nvGrpSpPr>
          <p:grpSpPr>
            <a:xfrm>
              <a:off x="9117473" y="2899395"/>
              <a:ext cx="736600" cy="504773"/>
              <a:chOff x="13360400" y="282627"/>
              <a:chExt cx="736600" cy="504773"/>
            </a:xfrm>
          </p:grpSpPr>
          <p:sp>
            <p:nvSpPr>
              <p:cNvPr id="64" name="Rectangle 63">
                <a:extLst>
                  <a:ext uri="{FF2B5EF4-FFF2-40B4-BE49-F238E27FC236}">
                    <a16:creationId xmlns:a16="http://schemas.microsoft.com/office/drawing/2014/main" id="{4140A026-9830-4E88-93D4-33B3F6B22DC3}"/>
                  </a:ext>
                </a:extLst>
              </p:cNvPr>
              <p:cNvSpPr/>
              <p:nvPr/>
            </p:nvSpPr>
            <p:spPr bwMode="auto">
              <a:xfrm>
                <a:off x="13360400" y="282627"/>
                <a:ext cx="736600" cy="50477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5" name="Graphic 40">
                <a:extLst>
                  <a:ext uri="{FF2B5EF4-FFF2-40B4-BE49-F238E27FC236}">
                    <a16:creationId xmlns:a16="http://schemas.microsoft.com/office/drawing/2014/main" id="{7210164D-CB32-4181-B9BE-20B03C2E05E1}"/>
                  </a:ext>
                </a:extLst>
              </p:cNvPr>
              <p:cNvGrpSpPr/>
              <p:nvPr/>
            </p:nvGrpSpPr>
            <p:grpSpPr>
              <a:xfrm>
                <a:off x="13385585" y="289510"/>
                <a:ext cx="656572" cy="485189"/>
                <a:chOff x="5901164" y="3284934"/>
                <a:chExt cx="386685" cy="285750"/>
              </a:xfrm>
            </p:grpSpPr>
            <p:sp>
              <p:nvSpPr>
                <p:cNvPr id="66" name="Freeform: Shape 65">
                  <a:extLst>
                    <a:ext uri="{FF2B5EF4-FFF2-40B4-BE49-F238E27FC236}">
                      <a16:creationId xmlns:a16="http://schemas.microsoft.com/office/drawing/2014/main" id="{113287B7-0139-41BB-8F38-997C6F788849}"/>
                    </a:ext>
                  </a:extLst>
                </p:cNvPr>
                <p:cNvSpPr/>
                <p:nvPr/>
              </p:nvSpPr>
              <p:spPr>
                <a:xfrm>
                  <a:off x="6125924" y="3284934"/>
                  <a:ext cx="161925" cy="285750"/>
                </a:xfrm>
                <a:custGeom>
                  <a:avLst/>
                  <a:gdLst>
                    <a:gd name="connsiteX0" fmla="*/ 154543 w 161925"/>
                    <a:gd name="connsiteY0" fmla="*/ 150733 h 285750"/>
                    <a:gd name="connsiteX1" fmla="*/ 154543 w 161925"/>
                    <a:gd name="connsiteY1" fmla="*/ 133588 h 285750"/>
                    <a:gd name="connsiteX2" fmla="*/ 131683 w 161925"/>
                    <a:gd name="connsiteY2" fmla="*/ 110728 h 285750"/>
                    <a:gd name="connsiteX3" fmla="*/ 28813 w 161925"/>
                    <a:gd name="connsiteY3" fmla="*/ 10716 h 285750"/>
                    <a:gd name="connsiteX4" fmla="*/ 12621 w 161925"/>
                    <a:gd name="connsiteY4" fmla="*/ 10716 h 285750"/>
                    <a:gd name="connsiteX5" fmla="*/ 12621 w 161925"/>
                    <a:gd name="connsiteY5" fmla="*/ 10716 h 285750"/>
                    <a:gd name="connsiteX6" fmla="*/ 12621 w 161925"/>
                    <a:gd name="connsiteY6" fmla="*/ 27861 h 285750"/>
                    <a:gd name="connsiteX7" fmla="*/ 120253 w 161925"/>
                    <a:gd name="connsiteY7" fmla="*/ 133588 h 285750"/>
                    <a:gd name="connsiteX8" fmla="*/ 120253 w 161925"/>
                    <a:gd name="connsiteY8" fmla="*/ 150733 h 285750"/>
                    <a:gd name="connsiteX9" fmla="*/ 10716 w 161925"/>
                    <a:gd name="connsiteY9" fmla="*/ 260271 h 285750"/>
                    <a:gd name="connsiteX10" fmla="*/ 10716 w 161925"/>
                    <a:gd name="connsiteY10" fmla="*/ 277416 h 285750"/>
                    <a:gd name="connsiteX11" fmla="*/ 10716 w 161925"/>
                    <a:gd name="connsiteY11" fmla="*/ 277416 h 285750"/>
                    <a:gd name="connsiteX12" fmla="*/ 26908 w 161925"/>
                    <a:gd name="connsiteY12" fmla="*/ 277416 h 285750"/>
                    <a:gd name="connsiteX13" fmla="*/ 128826 w 161925"/>
                    <a:gd name="connsiteY13" fmla="*/ 176451 h 285750"/>
                    <a:gd name="connsiteX14" fmla="*/ 129778 w 161925"/>
                    <a:gd name="connsiteY14" fmla="*/ 175498 h 285750"/>
                    <a:gd name="connsiteX15" fmla="*/ 154543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54543" y="150733"/>
                      </a:moveTo>
                      <a:cubicBezTo>
                        <a:pt x="159306" y="145971"/>
                        <a:pt x="158353" y="138351"/>
                        <a:pt x="154543" y="133588"/>
                      </a:cubicBezTo>
                      <a:lnTo>
                        <a:pt x="131683" y="110728"/>
                      </a:lnTo>
                      <a:lnTo>
                        <a:pt x="28813" y="10716"/>
                      </a:lnTo>
                      <a:cubicBezTo>
                        <a:pt x="24051" y="5953"/>
                        <a:pt x="17383" y="5953"/>
                        <a:pt x="12621" y="10716"/>
                      </a:cubicBezTo>
                      <a:lnTo>
                        <a:pt x="12621" y="10716"/>
                      </a:lnTo>
                      <a:cubicBezTo>
                        <a:pt x="7858" y="15478"/>
                        <a:pt x="6906" y="23098"/>
                        <a:pt x="12621" y="27861"/>
                      </a:cubicBezTo>
                      <a:lnTo>
                        <a:pt x="120253" y="133588"/>
                      </a:lnTo>
                      <a:cubicBezTo>
                        <a:pt x="125016" y="138351"/>
                        <a:pt x="125016" y="145971"/>
                        <a:pt x="120253" y="150733"/>
                      </a:cubicBezTo>
                      <a:lnTo>
                        <a:pt x="10716" y="260271"/>
                      </a:lnTo>
                      <a:cubicBezTo>
                        <a:pt x="5953" y="265033"/>
                        <a:pt x="5953" y="272653"/>
                        <a:pt x="10716" y="277416"/>
                      </a:cubicBezTo>
                      <a:lnTo>
                        <a:pt x="10716" y="277416"/>
                      </a:lnTo>
                      <a:cubicBezTo>
                        <a:pt x="15478" y="282178"/>
                        <a:pt x="23098" y="281226"/>
                        <a:pt x="26908" y="277416"/>
                      </a:cubicBezTo>
                      <a:lnTo>
                        <a:pt x="128826" y="176451"/>
                      </a:lnTo>
                      <a:cubicBezTo>
                        <a:pt x="128826" y="176451"/>
                        <a:pt x="128826" y="176451"/>
                        <a:pt x="129778" y="175498"/>
                      </a:cubicBezTo>
                      <a:lnTo>
                        <a:pt x="154543" y="150733"/>
                      </a:lnTo>
                      <a:close/>
                    </a:path>
                  </a:pathLst>
                </a:custGeom>
                <a:solidFill>
                  <a:srgbClr val="3999C6"/>
                </a:solidFill>
                <a:ln w="9525" cap="flat">
                  <a:noFill/>
                  <a:prstDash val="solid"/>
                  <a:miter/>
                </a:ln>
              </p:spPr>
              <p:txBody>
                <a:bodyPr rtlCol="0" anchor="ctr"/>
                <a:lstStyle/>
                <a:p>
                  <a:endParaRPr lang="en-IE"/>
                </a:p>
              </p:txBody>
            </p:sp>
            <p:sp>
              <p:nvSpPr>
                <p:cNvPr id="67" name="Freeform: Shape 66">
                  <a:extLst>
                    <a:ext uri="{FF2B5EF4-FFF2-40B4-BE49-F238E27FC236}">
                      <a16:creationId xmlns:a16="http://schemas.microsoft.com/office/drawing/2014/main" id="{A16FC6DD-6D3C-4C4B-9C53-C0FEDA400202}"/>
                    </a:ext>
                  </a:extLst>
                </p:cNvPr>
                <p:cNvSpPr/>
                <p:nvPr/>
              </p:nvSpPr>
              <p:spPr>
                <a:xfrm>
                  <a:off x="5901164" y="3284934"/>
                  <a:ext cx="161925" cy="285750"/>
                </a:xfrm>
                <a:custGeom>
                  <a:avLst/>
                  <a:gdLst>
                    <a:gd name="connsiteX0" fmla="*/ 10368 w 161925"/>
                    <a:gd name="connsiteY0" fmla="*/ 150733 h 285750"/>
                    <a:gd name="connsiteX1" fmla="*/ 10368 w 161925"/>
                    <a:gd name="connsiteY1" fmla="*/ 133588 h 285750"/>
                    <a:gd name="connsiteX2" fmla="*/ 33228 w 161925"/>
                    <a:gd name="connsiteY2" fmla="*/ 110728 h 285750"/>
                    <a:gd name="connsiteX3" fmla="*/ 136098 w 161925"/>
                    <a:gd name="connsiteY3" fmla="*/ 10716 h 285750"/>
                    <a:gd name="connsiteX4" fmla="*/ 152291 w 161925"/>
                    <a:gd name="connsiteY4" fmla="*/ 10716 h 285750"/>
                    <a:gd name="connsiteX5" fmla="*/ 152291 w 161925"/>
                    <a:gd name="connsiteY5" fmla="*/ 10716 h 285750"/>
                    <a:gd name="connsiteX6" fmla="*/ 152291 w 161925"/>
                    <a:gd name="connsiteY6" fmla="*/ 27861 h 285750"/>
                    <a:gd name="connsiteX7" fmla="*/ 46563 w 161925"/>
                    <a:gd name="connsiteY7" fmla="*/ 133588 h 285750"/>
                    <a:gd name="connsiteX8" fmla="*/ 46563 w 161925"/>
                    <a:gd name="connsiteY8" fmla="*/ 150733 h 285750"/>
                    <a:gd name="connsiteX9" fmla="*/ 154196 w 161925"/>
                    <a:gd name="connsiteY9" fmla="*/ 260271 h 285750"/>
                    <a:gd name="connsiteX10" fmla="*/ 154196 w 161925"/>
                    <a:gd name="connsiteY10" fmla="*/ 277416 h 285750"/>
                    <a:gd name="connsiteX11" fmla="*/ 154196 w 161925"/>
                    <a:gd name="connsiteY11" fmla="*/ 277416 h 285750"/>
                    <a:gd name="connsiteX12" fmla="*/ 138003 w 161925"/>
                    <a:gd name="connsiteY12" fmla="*/ 277416 h 285750"/>
                    <a:gd name="connsiteX13" fmla="*/ 34181 w 161925"/>
                    <a:gd name="connsiteY13" fmla="*/ 177403 h 285750"/>
                    <a:gd name="connsiteX14" fmla="*/ 33228 w 161925"/>
                    <a:gd name="connsiteY14" fmla="*/ 176451 h 285750"/>
                    <a:gd name="connsiteX15" fmla="*/ 10368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0368" y="150733"/>
                      </a:moveTo>
                      <a:cubicBezTo>
                        <a:pt x="5606" y="145971"/>
                        <a:pt x="6558" y="138351"/>
                        <a:pt x="10368" y="133588"/>
                      </a:cubicBezTo>
                      <a:lnTo>
                        <a:pt x="33228" y="110728"/>
                      </a:lnTo>
                      <a:lnTo>
                        <a:pt x="136098" y="10716"/>
                      </a:lnTo>
                      <a:cubicBezTo>
                        <a:pt x="140861" y="5953"/>
                        <a:pt x="147528" y="5953"/>
                        <a:pt x="152291" y="10716"/>
                      </a:cubicBezTo>
                      <a:lnTo>
                        <a:pt x="152291" y="10716"/>
                      </a:lnTo>
                      <a:cubicBezTo>
                        <a:pt x="157053" y="15478"/>
                        <a:pt x="158006" y="23098"/>
                        <a:pt x="152291" y="27861"/>
                      </a:cubicBezTo>
                      <a:lnTo>
                        <a:pt x="46563" y="133588"/>
                      </a:lnTo>
                      <a:cubicBezTo>
                        <a:pt x="41801" y="138351"/>
                        <a:pt x="41801" y="145971"/>
                        <a:pt x="46563" y="150733"/>
                      </a:cubicBezTo>
                      <a:lnTo>
                        <a:pt x="154196" y="260271"/>
                      </a:lnTo>
                      <a:cubicBezTo>
                        <a:pt x="158958" y="265033"/>
                        <a:pt x="158958" y="272653"/>
                        <a:pt x="154196" y="277416"/>
                      </a:cubicBezTo>
                      <a:lnTo>
                        <a:pt x="154196" y="277416"/>
                      </a:lnTo>
                      <a:cubicBezTo>
                        <a:pt x="149433" y="282178"/>
                        <a:pt x="141813" y="281226"/>
                        <a:pt x="138003" y="277416"/>
                      </a:cubicBezTo>
                      <a:lnTo>
                        <a:pt x="34181" y="177403"/>
                      </a:lnTo>
                      <a:cubicBezTo>
                        <a:pt x="34181" y="177403"/>
                        <a:pt x="34181" y="177403"/>
                        <a:pt x="33228" y="176451"/>
                      </a:cubicBezTo>
                      <a:lnTo>
                        <a:pt x="10368" y="150733"/>
                      </a:lnTo>
                      <a:close/>
                    </a:path>
                  </a:pathLst>
                </a:custGeom>
                <a:solidFill>
                  <a:srgbClr val="3999C6"/>
                </a:solidFill>
                <a:ln w="9525" cap="flat">
                  <a:noFill/>
                  <a:prstDash val="solid"/>
                  <a:miter/>
                </a:ln>
              </p:spPr>
              <p:txBody>
                <a:bodyPr rtlCol="0" anchor="ctr"/>
                <a:lstStyle/>
                <a:p>
                  <a:endParaRPr lang="en-IE"/>
                </a:p>
              </p:txBody>
            </p:sp>
            <p:sp>
              <p:nvSpPr>
                <p:cNvPr id="68" name="Freeform: Shape 67">
                  <a:extLst>
                    <a:ext uri="{FF2B5EF4-FFF2-40B4-BE49-F238E27FC236}">
                      <a16:creationId xmlns:a16="http://schemas.microsoft.com/office/drawing/2014/main" id="{CAAAB82F-3027-4A3F-B802-CECC66B30E83}"/>
                    </a:ext>
                  </a:extLst>
                </p:cNvPr>
                <p:cNvSpPr/>
                <p:nvPr/>
              </p:nvSpPr>
              <p:spPr>
                <a:xfrm>
                  <a:off x="6055519" y="3388519"/>
                  <a:ext cx="76200" cy="76200"/>
                </a:xfrm>
                <a:custGeom>
                  <a:avLst/>
                  <a:gdLst>
                    <a:gd name="connsiteX0" fmla="*/ 71914 w 76200"/>
                    <a:gd name="connsiteY0" fmla="*/ 38576 h 76200"/>
                    <a:gd name="connsiteX1" fmla="*/ 40481 w 76200"/>
                    <a:gd name="connsiteY1" fmla="*/ 70009 h 76200"/>
                    <a:gd name="connsiteX2" fmla="*/ 7144 w 76200"/>
                    <a:gd name="connsiteY2" fmla="*/ 38576 h 76200"/>
                    <a:gd name="connsiteX3" fmla="*/ 40481 w 76200"/>
                    <a:gd name="connsiteY3" fmla="*/ 7144 h 76200"/>
                    <a:gd name="connsiteX4" fmla="*/ 71914 w 76200"/>
                    <a:gd name="connsiteY4" fmla="*/ 3857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8576"/>
                      </a:moveTo>
                      <a:cubicBezTo>
                        <a:pt x="71914" y="56674"/>
                        <a:pt x="56674" y="70009"/>
                        <a:pt x="40481" y="70009"/>
                      </a:cubicBezTo>
                      <a:cubicBezTo>
                        <a:pt x="24289" y="70009"/>
                        <a:pt x="7144" y="54769"/>
                        <a:pt x="7144" y="38576"/>
                      </a:cubicBezTo>
                      <a:cubicBezTo>
                        <a:pt x="7144" y="22384"/>
                        <a:pt x="22384" y="7144"/>
                        <a:pt x="40481" y="7144"/>
                      </a:cubicBezTo>
                      <a:cubicBezTo>
                        <a:pt x="58579" y="7144"/>
                        <a:pt x="71914" y="22384"/>
                        <a:pt x="71914" y="38576"/>
                      </a:cubicBezTo>
                      <a:close/>
                    </a:path>
                  </a:pathLst>
                </a:custGeom>
                <a:solidFill>
                  <a:srgbClr val="7FBA00"/>
                </a:solidFill>
                <a:ln w="9525" cap="flat">
                  <a:noFill/>
                  <a:prstDash val="solid"/>
                  <a:miter/>
                </a:ln>
              </p:spPr>
              <p:txBody>
                <a:bodyPr rtlCol="0" anchor="ctr"/>
                <a:lstStyle/>
                <a:p>
                  <a:endParaRPr lang="en-IE"/>
                </a:p>
              </p:txBody>
            </p:sp>
          </p:grpSp>
        </p:grpSp>
      </p:grpSp>
      <p:grpSp>
        <p:nvGrpSpPr>
          <p:cNvPr id="69" name="Group 68">
            <a:extLst>
              <a:ext uri="{FF2B5EF4-FFF2-40B4-BE49-F238E27FC236}">
                <a16:creationId xmlns:a16="http://schemas.microsoft.com/office/drawing/2014/main" id="{4F1DBD40-E10F-4B18-A43A-DFD4AD992DFA}"/>
              </a:ext>
            </a:extLst>
          </p:cNvPr>
          <p:cNvGrpSpPr/>
          <p:nvPr/>
        </p:nvGrpSpPr>
        <p:grpSpPr>
          <a:xfrm>
            <a:off x="9544875" y="3619078"/>
            <a:ext cx="2305564" cy="1225581"/>
            <a:chOff x="7548509" y="2899395"/>
            <a:chExt cx="2305564" cy="1225581"/>
          </a:xfrm>
        </p:grpSpPr>
        <p:sp>
          <p:nvSpPr>
            <p:cNvPr id="70" name="Rectangle 69">
              <a:extLst>
                <a:ext uri="{FF2B5EF4-FFF2-40B4-BE49-F238E27FC236}">
                  <a16:creationId xmlns:a16="http://schemas.microsoft.com/office/drawing/2014/main" id="{0E219321-5B5A-4ABB-A056-D67480A5CB10}"/>
                </a:ext>
              </a:extLst>
            </p:cNvPr>
            <p:cNvSpPr/>
            <p:nvPr/>
          </p:nvSpPr>
          <p:spPr bwMode="auto">
            <a:xfrm>
              <a:off x="7548509" y="3163325"/>
              <a:ext cx="1932534" cy="961651"/>
            </a:xfrm>
            <a:prstGeom prst="rect">
              <a:avLst/>
            </a:prstGeom>
            <a:noFill/>
            <a:ln w="22225">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Procurement</a:t>
              </a:r>
              <a:b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DB</a:t>
              </a:r>
              <a:b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t>10.0.1.80/28</a:t>
              </a:r>
            </a:p>
          </p:txBody>
        </p:sp>
        <p:grpSp>
          <p:nvGrpSpPr>
            <p:cNvPr id="71" name="Group 70">
              <a:extLst>
                <a:ext uri="{FF2B5EF4-FFF2-40B4-BE49-F238E27FC236}">
                  <a16:creationId xmlns:a16="http://schemas.microsoft.com/office/drawing/2014/main" id="{C44E92B2-F3B4-47E7-93A6-2337738BFADA}"/>
                </a:ext>
              </a:extLst>
            </p:cNvPr>
            <p:cNvGrpSpPr/>
            <p:nvPr/>
          </p:nvGrpSpPr>
          <p:grpSpPr>
            <a:xfrm>
              <a:off x="9117473" y="2899395"/>
              <a:ext cx="736600" cy="504773"/>
              <a:chOff x="13360400" y="282627"/>
              <a:chExt cx="736600" cy="504773"/>
            </a:xfrm>
          </p:grpSpPr>
          <p:sp>
            <p:nvSpPr>
              <p:cNvPr id="72" name="Rectangle 71">
                <a:extLst>
                  <a:ext uri="{FF2B5EF4-FFF2-40B4-BE49-F238E27FC236}">
                    <a16:creationId xmlns:a16="http://schemas.microsoft.com/office/drawing/2014/main" id="{5474A0C8-D9FF-4404-9A59-1741D0412270}"/>
                  </a:ext>
                </a:extLst>
              </p:cNvPr>
              <p:cNvSpPr/>
              <p:nvPr/>
            </p:nvSpPr>
            <p:spPr bwMode="auto">
              <a:xfrm>
                <a:off x="13360400" y="282627"/>
                <a:ext cx="736600" cy="50477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3" name="Graphic 40">
                <a:extLst>
                  <a:ext uri="{FF2B5EF4-FFF2-40B4-BE49-F238E27FC236}">
                    <a16:creationId xmlns:a16="http://schemas.microsoft.com/office/drawing/2014/main" id="{F21C90B9-3A85-48B9-867F-25B52E900FE6}"/>
                  </a:ext>
                </a:extLst>
              </p:cNvPr>
              <p:cNvGrpSpPr/>
              <p:nvPr/>
            </p:nvGrpSpPr>
            <p:grpSpPr>
              <a:xfrm>
                <a:off x="13385585" y="289510"/>
                <a:ext cx="656572" cy="485189"/>
                <a:chOff x="5901164" y="3284934"/>
                <a:chExt cx="386685" cy="285750"/>
              </a:xfrm>
            </p:grpSpPr>
            <p:sp>
              <p:nvSpPr>
                <p:cNvPr id="74" name="Freeform: Shape 73">
                  <a:extLst>
                    <a:ext uri="{FF2B5EF4-FFF2-40B4-BE49-F238E27FC236}">
                      <a16:creationId xmlns:a16="http://schemas.microsoft.com/office/drawing/2014/main" id="{A5B5349B-6601-4706-ACDE-F2DB52418697}"/>
                    </a:ext>
                  </a:extLst>
                </p:cNvPr>
                <p:cNvSpPr/>
                <p:nvPr/>
              </p:nvSpPr>
              <p:spPr>
                <a:xfrm>
                  <a:off x="6125924" y="3284934"/>
                  <a:ext cx="161925" cy="285750"/>
                </a:xfrm>
                <a:custGeom>
                  <a:avLst/>
                  <a:gdLst>
                    <a:gd name="connsiteX0" fmla="*/ 154543 w 161925"/>
                    <a:gd name="connsiteY0" fmla="*/ 150733 h 285750"/>
                    <a:gd name="connsiteX1" fmla="*/ 154543 w 161925"/>
                    <a:gd name="connsiteY1" fmla="*/ 133588 h 285750"/>
                    <a:gd name="connsiteX2" fmla="*/ 131683 w 161925"/>
                    <a:gd name="connsiteY2" fmla="*/ 110728 h 285750"/>
                    <a:gd name="connsiteX3" fmla="*/ 28813 w 161925"/>
                    <a:gd name="connsiteY3" fmla="*/ 10716 h 285750"/>
                    <a:gd name="connsiteX4" fmla="*/ 12621 w 161925"/>
                    <a:gd name="connsiteY4" fmla="*/ 10716 h 285750"/>
                    <a:gd name="connsiteX5" fmla="*/ 12621 w 161925"/>
                    <a:gd name="connsiteY5" fmla="*/ 10716 h 285750"/>
                    <a:gd name="connsiteX6" fmla="*/ 12621 w 161925"/>
                    <a:gd name="connsiteY6" fmla="*/ 27861 h 285750"/>
                    <a:gd name="connsiteX7" fmla="*/ 120253 w 161925"/>
                    <a:gd name="connsiteY7" fmla="*/ 133588 h 285750"/>
                    <a:gd name="connsiteX8" fmla="*/ 120253 w 161925"/>
                    <a:gd name="connsiteY8" fmla="*/ 150733 h 285750"/>
                    <a:gd name="connsiteX9" fmla="*/ 10716 w 161925"/>
                    <a:gd name="connsiteY9" fmla="*/ 260271 h 285750"/>
                    <a:gd name="connsiteX10" fmla="*/ 10716 w 161925"/>
                    <a:gd name="connsiteY10" fmla="*/ 277416 h 285750"/>
                    <a:gd name="connsiteX11" fmla="*/ 10716 w 161925"/>
                    <a:gd name="connsiteY11" fmla="*/ 277416 h 285750"/>
                    <a:gd name="connsiteX12" fmla="*/ 26908 w 161925"/>
                    <a:gd name="connsiteY12" fmla="*/ 277416 h 285750"/>
                    <a:gd name="connsiteX13" fmla="*/ 128826 w 161925"/>
                    <a:gd name="connsiteY13" fmla="*/ 176451 h 285750"/>
                    <a:gd name="connsiteX14" fmla="*/ 129778 w 161925"/>
                    <a:gd name="connsiteY14" fmla="*/ 175498 h 285750"/>
                    <a:gd name="connsiteX15" fmla="*/ 154543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54543" y="150733"/>
                      </a:moveTo>
                      <a:cubicBezTo>
                        <a:pt x="159306" y="145971"/>
                        <a:pt x="158353" y="138351"/>
                        <a:pt x="154543" y="133588"/>
                      </a:cubicBezTo>
                      <a:lnTo>
                        <a:pt x="131683" y="110728"/>
                      </a:lnTo>
                      <a:lnTo>
                        <a:pt x="28813" y="10716"/>
                      </a:lnTo>
                      <a:cubicBezTo>
                        <a:pt x="24051" y="5953"/>
                        <a:pt x="17383" y="5953"/>
                        <a:pt x="12621" y="10716"/>
                      </a:cubicBezTo>
                      <a:lnTo>
                        <a:pt x="12621" y="10716"/>
                      </a:lnTo>
                      <a:cubicBezTo>
                        <a:pt x="7858" y="15478"/>
                        <a:pt x="6906" y="23098"/>
                        <a:pt x="12621" y="27861"/>
                      </a:cubicBezTo>
                      <a:lnTo>
                        <a:pt x="120253" y="133588"/>
                      </a:lnTo>
                      <a:cubicBezTo>
                        <a:pt x="125016" y="138351"/>
                        <a:pt x="125016" y="145971"/>
                        <a:pt x="120253" y="150733"/>
                      </a:cubicBezTo>
                      <a:lnTo>
                        <a:pt x="10716" y="260271"/>
                      </a:lnTo>
                      <a:cubicBezTo>
                        <a:pt x="5953" y="265033"/>
                        <a:pt x="5953" y="272653"/>
                        <a:pt x="10716" y="277416"/>
                      </a:cubicBezTo>
                      <a:lnTo>
                        <a:pt x="10716" y="277416"/>
                      </a:lnTo>
                      <a:cubicBezTo>
                        <a:pt x="15478" y="282178"/>
                        <a:pt x="23098" y="281226"/>
                        <a:pt x="26908" y="277416"/>
                      </a:cubicBezTo>
                      <a:lnTo>
                        <a:pt x="128826" y="176451"/>
                      </a:lnTo>
                      <a:cubicBezTo>
                        <a:pt x="128826" y="176451"/>
                        <a:pt x="128826" y="176451"/>
                        <a:pt x="129778" y="175498"/>
                      </a:cubicBezTo>
                      <a:lnTo>
                        <a:pt x="154543" y="150733"/>
                      </a:lnTo>
                      <a:close/>
                    </a:path>
                  </a:pathLst>
                </a:custGeom>
                <a:solidFill>
                  <a:srgbClr val="3999C6"/>
                </a:solidFill>
                <a:ln w="9525" cap="flat">
                  <a:noFill/>
                  <a:prstDash val="solid"/>
                  <a:miter/>
                </a:ln>
              </p:spPr>
              <p:txBody>
                <a:bodyPr rtlCol="0" anchor="ctr"/>
                <a:lstStyle/>
                <a:p>
                  <a:endParaRPr lang="en-IE"/>
                </a:p>
              </p:txBody>
            </p:sp>
            <p:sp>
              <p:nvSpPr>
                <p:cNvPr id="75" name="Freeform: Shape 74">
                  <a:extLst>
                    <a:ext uri="{FF2B5EF4-FFF2-40B4-BE49-F238E27FC236}">
                      <a16:creationId xmlns:a16="http://schemas.microsoft.com/office/drawing/2014/main" id="{B165DDB1-40CB-4A01-A419-A99B87B4EF5E}"/>
                    </a:ext>
                  </a:extLst>
                </p:cNvPr>
                <p:cNvSpPr/>
                <p:nvPr/>
              </p:nvSpPr>
              <p:spPr>
                <a:xfrm>
                  <a:off x="5901164" y="3284934"/>
                  <a:ext cx="161925" cy="285750"/>
                </a:xfrm>
                <a:custGeom>
                  <a:avLst/>
                  <a:gdLst>
                    <a:gd name="connsiteX0" fmla="*/ 10368 w 161925"/>
                    <a:gd name="connsiteY0" fmla="*/ 150733 h 285750"/>
                    <a:gd name="connsiteX1" fmla="*/ 10368 w 161925"/>
                    <a:gd name="connsiteY1" fmla="*/ 133588 h 285750"/>
                    <a:gd name="connsiteX2" fmla="*/ 33228 w 161925"/>
                    <a:gd name="connsiteY2" fmla="*/ 110728 h 285750"/>
                    <a:gd name="connsiteX3" fmla="*/ 136098 w 161925"/>
                    <a:gd name="connsiteY3" fmla="*/ 10716 h 285750"/>
                    <a:gd name="connsiteX4" fmla="*/ 152291 w 161925"/>
                    <a:gd name="connsiteY4" fmla="*/ 10716 h 285750"/>
                    <a:gd name="connsiteX5" fmla="*/ 152291 w 161925"/>
                    <a:gd name="connsiteY5" fmla="*/ 10716 h 285750"/>
                    <a:gd name="connsiteX6" fmla="*/ 152291 w 161925"/>
                    <a:gd name="connsiteY6" fmla="*/ 27861 h 285750"/>
                    <a:gd name="connsiteX7" fmla="*/ 46563 w 161925"/>
                    <a:gd name="connsiteY7" fmla="*/ 133588 h 285750"/>
                    <a:gd name="connsiteX8" fmla="*/ 46563 w 161925"/>
                    <a:gd name="connsiteY8" fmla="*/ 150733 h 285750"/>
                    <a:gd name="connsiteX9" fmla="*/ 154196 w 161925"/>
                    <a:gd name="connsiteY9" fmla="*/ 260271 h 285750"/>
                    <a:gd name="connsiteX10" fmla="*/ 154196 w 161925"/>
                    <a:gd name="connsiteY10" fmla="*/ 277416 h 285750"/>
                    <a:gd name="connsiteX11" fmla="*/ 154196 w 161925"/>
                    <a:gd name="connsiteY11" fmla="*/ 277416 h 285750"/>
                    <a:gd name="connsiteX12" fmla="*/ 138003 w 161925"/>
                    <a:gd name="connsiteY12" fmla="*/ 277416 h 285750"/>
                    <a:gd name="connsiteX13" fmla="*/ 34181 w 161925"/>
                    <a:gd name="connsiteY13" fmla="*/ 177403 h 285750"/>
                    <a:gd name="connsiteX14" fmla="*/ 33228 w 161925"/>
                    <a:gd name="connsiteY14" fmla="*/ 176451 h 285750"/>
                    <a:gd name="connsiteX15" fmla="*/ 10368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0368" y="150733"/>
                      </a:moveTo>
                      <a:cubicBezTo>
                        <a:pt x="5606" y="145971"/>
                        <a:pt x="6558" y="138351"/>
                        <a:pt x="10368" y="133588"/>
                      </a:cubicBezTo>
                      <a:lnTo>
                        <a:pt x="33228" y="110728"/>
                      </a:lnTo>
                      <a:lnTo>
                        <a:pt x="136098" y="10716"/>
                      </a:lnTo>
                      <a:cubicBezTo>
                        <a:pt x="140861" y="5953"/>
                        <a:pt x="147528" y="5953"/>
                        <a:pt x="152291" y="10716"/>
                      </a:cubicBezTo>
                      <a:lnTo>
                        <a:pt x="152291" y="10716"/>
                      </a:lnTo>
                      <a:cubicBezTo>
                        <a:pt x="157053" y="15478"/>
                        <a:pt x="158006" y="23098"/>
                        <a:pt x="152291" y="27861"/>
                      </a:cubicBezTo>
                      <a:lnTo>
                        <a:pt x="46563" y="133588"/>
                      </a:lnTo>
                      <a:cubicBezTo>
                        <a:pt x="41801" y="138351"/>
                        <a:pt x="41801" y="145971"/>
                        <a:pt x="46563" y="150733"/>
                      </a:cubicBezTo>
                      <a:lnTo>
                        <a:pt x="154196" y="260271"/>
                      </a:lnTo>
                      <a:cubicBezTo>
                        <a:pt x="158958" y="265033"/>
                        <a:pt x="158958" y="272653"/>
                        <a:pt x="154196" y="277416"/>
                      </a:cubicBezTo>
                      <a:lnTo>
                        <a:pt x="154196" y="277416"/>
                      </a:lnTo>
                      <a:cubicBezTo>
                        <a:pt x="149433" y="282178"/>
                        <a:pt x="141813" y="281226"/>
                        <a:pt x="138003" y="277416"/>
                      </a:cubicBezTo>
                      <a:lnTo>
                        <a:pt x="34181" y="177403"/>
                      </a:lnTo>
                      <a:cubicBezTo>
                        <a:pt x="34181" y="177403"/>
                        <a:pt x="34181" y="177403"/>
                        <a:pt x="33228" y="176451"/>
                      </a:cubicBezTo>
                      <a:lnTo>
                        <a:pt x="10368" y="150733"/>
                      </a:lnTo>
                      <a:close/>
                    </a:path>
                  </a:pathLst>
                </a:custGeom>
                <a:solidFill>
                  <a:srgbClr val="3999C6"/>
                </a:solidFill>
                <a:ln w="9525" cap="flat">
                  <a:noFill/>
                  <a:prstDash val="solid"/>
                  <a:miter/>
                </a:ln>
              </p:spPr>
              <p:txBody>
                <a:bodyPr rtlCol="0" anchor="ctr"/>
                <a:lstStyle/>
                <a:p>
                  <a:endParaRPr lang="en-IE"/>
                </a:p>
              </p:txBody>
            </p:sp>
            <p:sp>
              <p:nvSpPr>
                <p:cNvPr id="76" name="Freeform: Shape 75">
                  <a:extLst>
                    <a:ext uri="{FF2B5EF4-FFF2-40B4-BE49-F238E27FC236}">
                      <a16:creationId xmlns:a16="http://schemas.microsoft.com/office/drawing/2014/main" id="{A31372E7-055B-4385-BBF6-5610A0B01FBF}"/>
                    </a:ext>
                  </a:extLst>
                </p:cNvPr>
                <p:cNvSpPr/>
                <p:nvPr/>
              </p:nvSpPr>
              <p:spPr>
                <a:xfrm>
                  <a:off x="6055519" y="3388519"/>
                  <a:ext cx="76200" cy="76200"/>
                </a:xfrm>
                <a:custGeom>
                  <a:avLst/>
                  <a:gdLst>
                    <a:gd name="connsiteX0" fmla="*/ 71914 w 76200"/>
                    <a:gd name="connsiteY0" fmla="*/ 38576 h 76200"/>
                    <a:gd name="connsiteX1" fmla="*/ 40481 w 76200"/>
                    <a:gd name="connsiteY1" fmla="*/ 70009 h 76200"/>
                    <a:gd name="connsiteX2" fmla="*/ 7144 w 76200"/>
                    <a:gd name="connsiteY2" fmla="*/ 38576 h 76200"/>
                    <a:gd name="connsiteX3" fmla="*/ 40481 w 76200"/>
                    <a:gd name="connsiteY3" fmla="*/ 7144 h 76200"/>
                    <a:gd name="connsiteX4" fmla="*/ 71914 w 76200"/>
                    <a:gd name="connsiteY4" fmla="*/ 3857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8576"/>
                      </a:moveTo>
                      <a:cubicBezTo>
                        <a:pt x="71914" y="56674"/>
                        <a:pt x="56674" y="70009"/>
                        <a:pt x="40481" y="70009"/>
                      </a:cubicBezTo>
                      <a:cubicBezTo>
                        <a:pt x="24289" y="70009"/>
                        <a:pt x="7144" y="54769"/>
                        <a:pt x="7144" y="38576"/>
                      </a:cubicBezTo>
                      <a:cubicBezTo>
                        <a:pt x="7144" y="22384"/>
                        <a:pt x="22384" y="7144"/>
                        <a:pt x="40481" y="7144"/>
                      </a:cubicBezTo>
                      <a:cubicBezTo>
                        <a:pt x="58579" y="7144"/>
                        <a:pt x="71914" y="22384"/>
                        <a:pt x="71914" y="38576"/>
                      </a:cubicBezTo>
                      <a:close/>
                    </a:path>
                  </a:pathLst>
                </a:custGeom>
                <a:solidFill>
                  <a:srgbClr val="7FBA00"/>
                </a:solidFill>
                <a:ln w="9525" cap="flat">
                  <a:noFill/>
                  <a:prstDash val="solid"/>
                  <a:miter/>
                </a:ln>
              </p:spPr>
              <p:txBody>
                <a:bodyPr rtlCol="0" anchor="ctr"/>
                <a:lstStyle/>
                <a:p>
                  <a:endParaRPr lang="en-IE"/>
                </a:p>
              </p:txBody>
            </p:sp>
          </p:grpSp>
        </p:grpSp>
      </p:grpSp>
      <p:grpSp>
        <p:nvGrpSpPr>
          <p:cNvPr id="77" name="Group 76">
            <a:extLst>
              <a:ext uri="{FF2B5EF4-FFF2-40B4-BE49-F238E27FC236}">
                <a16:creationId xmlns:a16="http://schemas.microsoft.com/office/drawing/2014/main" id="{2CE08973-134B-4781-91D6-27907AF56F3F}"/>
              </a:ext>
            </a:extLst>
          </p:cNvPr>
          <p:cNvGrpSpPr/>
          <p:nvPr/>
        </p:nvGrpSpPr>
        <p:grpSpPr>
          <a:xfrm>
            <a:off x="7243324" y="2066649"/>
            <a:ext cx="2305564" cy="1225581"/>
            <a:chOff x="7548509" y="2899395"/>
            <a:chExt cx="2305564" cy="1225581"/>
          </a:xfrm>
        </p:grpSpPr>
        <p:sp>
          <p:nvSpPr>
            <p:cNvPr id="78" name="Rectangle 77">
              <a:extLst>
                <a:ext uri="{FF2B5EF4-FFF2-40B4-BE49-F238E27FC236}">
                  <a16:creationId xmlns:a16="http://schemas.microsoft.com/office/drawing/2014/main" id="{6F8DBAC6-96BA-44FD-894D-7CDA167EE871}"/>
                </a:ext>
              </a:extLst>
            </p:cNvPr>
            <p:cNvSpPr/>
            <p:nvPr/>
          </p:nvSpPr>
          <p:spPr bwMode="auto">
            <a:xfrm>
              <a:off x="7548509" y="3163325"/>
              <a:ext cx="1932534" cy="961651"/>
            </a:xfrm>
            <a:prstGeom prst="rect">
              <a:avLst/>
            </a:prstGeom>
            <a:noFill/>
            <a:ln w="22225">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HR App</a:t>
              </a:r>
              <a:b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Web</a:t>
              </a:r>
              <a:b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t>10.0.1.128/28</a:t>
              </a:r>
            </a:p>
          </p:txBody>
        </p:sp>
        <p:grpSp>
          <p:nvGrpSpPr>
            <p:cNvPr id="79" name="Group 78">
              <a:extLst>
                <a:ext uri="{FF2B5EF4-FFF2-40B4-BE49-F238E27FC236}">
                  <a16:creationId xmlns:a16="http://schemas.microsoft.com/office/drawing/2014/main" id="{911F57FE-0474-481A-B822-FB10DEA1F235}"/>
                </a:ext>
              </a:extLst>
            </p:cNvPr>
            <p:cNvGrpSpPr/>
            <p:nvPr/>
          </p:nvGrpSpPr>
          <p:grpSpPr>
            <a:xfrm>
              <a:off x="9117473" y="2899395"/>
              <a:ext cx="736600" cy="504773"/>
              <a:chOff x="13360400" y="282627"/>
              <a:chExt cx="736600" cy="504773"/>
            </a:xfrm>
          </p:grpSpPr>
          <p:sp>
            <p:nvSpPr>
              <p:cNvPr id="80" name="Rectangle 79">
                <a:extLst>
                  <a:ext uri="{FF2B5EF4-FFF2-40B4-BE49-F238E27FC236}">
                    <a16:creationId xmlns:a16="http://schemas.microsoft.com/office/drawing/2014/main" id="{80893B99-67FE-46A3-ABA0-EE5A1ACF7067}"/>
                  </a:ext>
                </a:extLst>
              </p:cNvPr>
              <p:cNvSpPr/>
              <p:nvPr/>
            </p:nvSpPr>
            <p:spPr bwMode="auto">
              <a:xfrm>
                <a:off x="13360400" y="282627"/>
                <a:ext cx="736600" cy="50477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1" name="Graphic 40">
                <a:extLst>
                  <a:ext uri="{FF2B5EF4-FFF2-40B4-BE49-F238E27FC236}">
                    <a16:creationId xmlns:a16="http://schemas.microsoft.com/office/drawing/2014/main" id="{5230E04C-F28F-4AC1-9CDA-85395FC13610}"/>
                  </a:ext>
                </a:extLst>
              </p:cNvPr>
              <p:cNvGrpSpPr/>
              <p:nvPr/>
            </p:nvGrpSpPr>
            <p:grpSpPr>
              <a:xfrm>
                <a:off x="13385585" y="289510"/>
                <a:ext cx="656572" cy="485189"/>
                <a:chOff x="5901164" y="3284934"/>
                <a:chExt cx="386685" cy="285750"/>
              </a:xfrm>
            </p:grpSpPr>
            <p:sp>
              <p:nvSpPr>
                <p:cNvPr id="82" name="Freeform: Shape 81">
                  <a:extLst>
                    <a:ext uri="{FF2B5EF4-FFF2-40B4-BE49-F238E27FC236}">
                      <a16:creationId xmlns:a16="http://schemas.microsoft.com/office/drawing/2014/main" id="{C1B39777-C83E-435E-A2A5-57361F2A56C5}"/>
                    </a:ext>
                  </a:extLst>
                </p:cNvPr>
                <p:cNvSpPr/>
                <p:nvPr/>
              </p:nvSpPr>
              <p:spPr>
                <a:xfrm>
                  <a:off x="6125924" y="3284934"/>
                  <a:ext cx="161925" cy="285750"/>
                </a:xfrm>
                <a:custGeom>
                  <a:avLst/>
                  <a:gdLst>
                    <a:gd name="connsiteX0" fmla="*/ 154543 w 161925"/>
                    <a:gd name="connsiteY0" fmla="*/ 150733 h 285750"/>
                    <a:gd name="connsiteX1" fmla="*/ 154543 w 161925"/>
                    <a:gd name="connsiteY1" fmla="*/ 133588 h 285750"/>
                    <a:gd name="connsiteX2" fmla="*/ 131683 w 161925"/>
                    <a:gd name="connsiteY2" fmla="*/ 110728 h 285750"/>
                    <a:gd name="connsiteX3" fmla="*/ 28813 w 161925"/>
                    <a:gd name="connsiteY3" fmla="*/ 10716 h 285750"/>
                    <a:gd name="connsiteX4" fmla="*/ 12621 w 161925"/>
                    <a:gd name="connsiteY4" fmla="*/ 10716 h 285750"/>
                    <a:gd name="connsiteX5" fmla="*/ 12621 w 161925"/>
                    <a:gd name="connsiteY5" fmla="*/ 10716 h 285750"/>
                    <a:gd name="connsiteX6" fmla="*/ 12621 w 161925"/>
                    <a:gd name="connsiteY6" fmla="*/ 27861 h 285750"/>
                    <a:gd name="connsiteX7" fmla="*/ 120253 w 161925"/>
                    <a:gd name="connsiteY7" fmla="*/ 133588 h 285750"/>
                    <a:gd name="connsiteX8" fmla="*/ 120253 w 161925"/>
                    <a:gd name="connsiteY8" fmla="*/ 150733 h 285750"/>
                    <a:gd name="connsiteX9" fmla="*/ 10716 w 161925"/>
                    <a:gd name="connsiteY9" fmla="*/ 260271 h 285750"/>
                    <a:gd name="connsiteX10" fmla="*/ 10716 w 161925"/>
                    <a:gd name="connsiteY10" fmla="*/ 277416 h 285750"/>
                    <a:gd name="connsiteX11" fmla="*/ 10716 w 161925"/>
                    <a:gd name="connsiteY11" fmla="*/ 277416 h 285750"/>
                    <a:gd name="connsiteX12" fmla="*/ 26908 w 161925"/>
                    <a:gd name="connsiteY12" fmla="*/ 277416 h 285750"/>
                    <a:gd name="connsiteX13" fmla="*/ 128826 w 161925"/>
                    <a:gd name="connsiteY13" fmla="*/ 176451 h 285750"/>
                    <a:gd name="connsiteX14" fmla="*/ 129778 w 161925"/>
                    <a:gd name="connsiteY14" fmla="*/ 175498 h 285750"/>
                    <a:gd name="connsiteX15" fmla="*/ 154543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54543" y="150733"/>
                      </a:moveTo>
                      <a:cubicBezTo>
                        <a:pt x="159306" y="145971"/>
                        <a:pt x="158353" y="138351"/>
                        <a:pt x="154543" y="133588"/>
                      </a:cubicBezTo>
                      <a:lnTo>
                        <a:pt x="131683" y="110728"/>
                      </a:lnTo>
                      <a:lnTo>
                        <a:pt x="28813" y="10716"/>
                      </a:lnTo>
                      <a:cubicBezTo>
                        <a:pt x="24051" y="5953"/>
                        <a:pt x="17383" y="5953"/>
                        <a:pt x="12621" y="10716"/>
                      </a:cubicBezTo>
                      <a:lnTo>
                        <a:pt x="12621" y="10716"/>
                      </a:lnTo>
                      <a:cubicBezTo>
                        <a:pt x="7858" y="15478"/>
                        <a:pt x="6906" y="23098"/>
                        <a:pt x="12621" y="27861"/>
                      </a:cubicBezTo>
                      <a:lnTo>
                        <a:pt x="120253" y="133588"/>
                      </a:lnTo>
                      <a:cubicBezTo>
                        <a:pt x="125016" y="138351"/>
                        <a:pt x="125016" y="145971"/>
                        <a:pt x="120253" y="150733"/>
                      </a:cubicBezTo>
                      <a:lnTo>
                        <a:pt x="10716" y="260271"/>
                      </a:lnTo>
                      <a:cubicBezTo>
                        <a:pt x="5953" y="265033"/>
                        <a:pt x="5953" y="272653"/>
                        <a:pt x="10716" y="277416"/>
                      </a:cubicBezTo>
                      <a:lnTo>
                        <a:pt x="10716" y="277416"/>
                      </a:lnTo>
                      <a:cubicBezTo>
                        <a:pt x="15478" y="282178"/>
                        <a:pt x="23098" y="281226"/>
                        <a:pt x="26908" y="277416"/>
                      </a:cubicBezTo>
                      <a:lnTo>
                        <a:pt x="128826" y="176451"/>
                      </a:lnTo>
                      <a:cubicBezTo>
                        <a:pt x="128826" y="176451"/>
                        <a:pt x="128826" y="176451"/>
                        <a:pt x="129778" y="175498"/>
                      </a:cubicBezTo>
                      <a:lnTo>
                        <a:pt x="154543" y="150733"/>
                      </a:lnTo>
                      <a:close/>
                    </a:path>
                  </a:pathLst>
                </a:custGeom>
                <a:solidFill>
                  <a:srgbClr val="3999C6"/>
                </a:solidFill>
                <a:ln w="9525" cap="flat">
                  <a:noFill/>
                  <a:prstDash val="solid"/>
                  <a:miter/>
                </a:ln>
              </p:spPr>
              <p:txBody>
                <a:bodyPr rtlCol="0" anchor="ctr"/>
                <a:lstStyle/>
                <a:p>
                  <a:endParaRPr lang="en-IE"/>
                </a:p>
              </p:txBody>
            </p:sp>
            <p:sp>
              <p:nvSpPr>
                <p:cNvPr id="83" name="Freeform: Shape 82">
                  <a:extLst>
                    <a:ext uri="{FF2B5EF4-FFF2-40B4-BE49-F238E27FC236}">
                      <a16:creationId xmlns:a16="http://schemas.microsoft.com/office/drawing/2014/main" id="{A4E1881C-35E7-4C52-87B2-24031DEBB25A}"/>
                    </a:ext>
                  </a:extLst>
                </p:cNvPr>
                <p:cNvSpPr/>
                <p:nvPr/>
              </p:nvSpPr>
              <p:spPr>
                <a:xfrm>
                  <a:off x="5901164" y="3284934"/>
                  <a:ext cx="161925" cy="285750"/>
                </a:xfrm>
                <a:custGeom>
                  <a:avLst/>
                  <a:gdLst>
                    <a:gd name="connsiteX0" fmla="*/ 10368 w 161925"/>
                    <a:gd name="connsiteY0" fmla="*/ 150733 h 285750"/>
                    <a:gd name="connsiteX1" fmla="*/ 10368 w 161925"/>
                    <a:gd name="connsiteY1" fmla="*/ 133588 h 285750"/>
                    <a:gd name="connsiteX2" fmla="*/ 33228 w 161925"/>
                    <a:gd name="connsiteY2" fmla="*/ 110728 h 285750"/>
                    <a:gd name="connsiteX3" fmla="*/ 136098 w 161925"/>
                    <a:gd name="connsiteY3" fmla="*/ 10716 h 285750"/>
                    <a:gd name="connsiteX4" fmla="*/ 152291 w 161925"/>
                    <a:gd name="connsiteY4" fmla="*/ 10716 h 285750"/>
                    <a:gd name="connsiteX5" fmla="*/ 152291 w 161925"/>
                    <a:gd name="connsiteY5" fmla="*/ 10716 h 285750"/>
                    <a:gd name="connsiteX6" fmla="*/ 152291 w 161925"/>
                    <a:gd name="connsiteY6" fmla="*/ 27861 h 285750"/>
                    <a:gd name="connsiteX7" fmla="*/ 46563 w 161925"/>
                    <a:gd name="connsiteY7" fmla="*/ 133588 h 285750"/>
                    <a:gd name="connsiteX8" fmla="*/ 46563 w 161925"/>
                    <a:gd name="connsiteY8" fmla="*/ 150733 h 285750"/>
                    <a:gd name="connsiteX9" fmla="*/ 154196 w 161925"/>
                    <a:gd name="connsiteY9" fmla="*/ 260271 h 285750"/>
                    <a:gd name="connsiteX10" fmla="*/ 154196 w 161925"/>
                    <a:gd name="connsiteY10" fmla="*/ 277416 h 285750"/>
                    <a:gd name="connsiteX11" fmla="*/ 154196 w 161925"/>
                    <a:gd name="connsiteY11" fmla="*/ 277416 h 285750"/>
                    <a:gd name="connsiteX12" fmla="*/ 138003 w 161925"/>
                    <a:gd name="connsiteY12" fmla="*/ 277416 h 285750"/>
                    <a:gd name="connsiteX13" fmla="*/ 34181 w 161925"/>
                    <a:gd name="connsiteY13" fmla="*/ 177403 h 285750"/>
                    <a:gd name="connsiteX14" fmla="*/ 33228 w 161925"/>
                    <a:gd name="connsiteY14" fmla="*/ 176451 h 285750"/>
                    <a:gd name="connsiteX15" fmla="*/ 10368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0368" y="150733"/>
                      </a:moveTo>
                      <a:cubicBezTo>
                        <a:pt x="5606" y="145971"/>
                        <a:pt x="6558" y="138351"/>
                        <a:pt x="10368" y="133588"/>
                      </a:cubicBezTo>
                      <a:lnTo>
                        <a:pt x="33228" y="110728"/>
                      </a:lnTo>
                      <a:lnTo>
                        <a:pt x="136098" y="10716"/>
                      </a:lnTo>
                      <a:cubicBezTo>
                        <a:pt x="140861" y="5953"/>
                        <a:pt x="147528" y="5953"/>
                        <a:pt x="152291" y="10716"/>
                      </a:cubicBezTo>
                      <a:lnTo>
                        <a:pt x="152291" y="10716"/>
                      </a:lnTo>
                      <a:cubicBezTo>
                        <a:pt x="157053" y="15478"/>
                        <a:pt x="158006" y="23098"/>
                        <a:pt x="152291" y="27861"/>
                      </a:cubicBezTo>
                      <a:lnTo>
                        <a:pt x="46563" y="133588"/>
                      </a:lnTo>
                      <a:cubicBezTo>
                        <a:pt x="41801" y="138351"/>
                        <a:pt x="41801" y="145971"/>
                        <a:pt x="46563" y="150733"/>
                      </a:cubicBezTo>
                      <a:lnTo>
                        <a:pt x="154196" y="260271"/>
                      </a:lnTo>
                      <a:cubicBezTo>
                        <a:pt x="158958" y="265033"/>
                        <a:pt x="158958" y="272653"/>
                        <a:pt x="154196" y="277416"/>
                      </a:cubicBezTo>
                      <a:lnTo>
                        <a:pt x="154196" y="277416"/>
                      </a:lnTo>
                      <a:cubicBezTo>
                        <a:pt x="149433" y="282178"/>
                        <a:pt x="141813" y="281226"/>
                        <a:pt x="138003" y="277416"/>
                      </a:cubicBezTo>
                      <a:lnTo>
                        <a:pt x="34181" y="177403"/>
                      </a:lnTo>
                      <a:cubicBezTo>
                        <a:pt x="34181" y="177403"/>
                        <a:pt x="34181" y="177403"/>
                        <a:pt x="33228" y="176451"/>
                      </a:cubicBezTo>
                      <a:lnTo>
                        <a:pt x="10368" y="150733"/>
                      </a:lnTo>
                      <a:close/>
                    </a:path>
                  </a:pathLst>
                </a:custGeom>
                <a:solidFill>
                  <a:srgbClr val="3999C6"/>
                </a:solidFill>
                <a:ln w="9525" cap="flat">
                  <a:noFill/>
                  <a:prstDash val="solid"/>
                  <a:miter/>
                </a:ln>
              </p:spPr>
              <p:txBody>
                <a:bodyPr rtlCol="0" anchor="ctr"/>
                <a:lstStyle/>
                <a:p>
                  <a:endParaRPr lang="en-IE"/>
                </a:p>
              </p:txBody>
            </p:sp>
            <p:sp>
              <p:nvSpPr>
                <p:cNvPr id="84" name="Freeform: Shape 83">
                  <a:extLst>
                    <a:ext uri="{FF2B5EF4-FFF2-40B4-BE49-F238E27FC236}">
                      <a16:creationId xmlns:a16="http://schemas.microsoft.com/office/drawing/2014/main" id="{72A2EF5C-76E0-4D8E-A524-4D33C58BCC99}"/>
                    </a:ext>
                  </a:extLst>
                </p:cNvPr>
                <p:cNvSpPr/>
                <p:nvPr/>
              </p:nvSpPr>
              <p:spPr>
                <a:xfrm>
                  <a:off x="6055519" y="3388519"/>
                  <a:ext cx="76200" cy="76200"/>
                </a:xfrm>
                <a:custGeom>
                  <a:avLst/>
                  <a:gdLst>
                    <a:gd name="connsiteX0" fmla="*/ 71914 w 76200"/>
                    <a:gd name="connsiteY0" fmla="*/ 38576 h 76200"/>
                    <a:gd name="connsiteX1" fmla="*/ 40481 w 76200"/>
                    <a:gd name="connsiteY1" fmla="*/ 70009 h 76200"/>
                    <a:gd name="connsiteX2" fmla="*/ 7144 w 76200"/>
                    <a:gd name="connsiteY2" fmla="*/ 38576 h 76200"/>
                    <a:gd name="connsiteX3" fmla="*/ 40481 w 76200"/>
                    <a:gd name="connsiteY3" fmla="*/ 7144 h 76200"/>
                    <a:gd name="connsiteX4" fmla="*/ 71914 w 76200"/>
                    <a:gd name="connsiteY4" fmla="*/ 3857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8576"/>
                      </a:moveTo>
                      <a:cubicBezTo>
                        <a:pt x="71914" y="56674"/>
                        <a:pt x="56674" y="70009"/>
                        <a:pt x="40481" y="70009"/>
                      </a:cubicBezTo>
                      <a:cubicBezTo>
                        <a:pt x="24289" y="70009"/>
                        <a:pt x="7144" y="54769"/>
                        <a:pt x="7144" y="38576"/>
                      </a:cubicBezTo>
                      <a:cubicBezTo>
                        <a:pt x="7144" y="22384"/>
                        <a:pt x="22384" y="7144"/>
                        <a:pt x="40481" y="7144"/>
                      </a:cubicBezTo>
                      <a:cubicBezTo>
                        <a:pt x="58579" y="7144"/>
                        <a:pt x="71914" y="22384"/>
                        <a:pt x="71914" y="38576"/>
                      </a:cubicBezTo>
                      <a:close/>
                    </a:path>
                  </a:pathLst>
                </a:custGeom>
                <a:solidFill>
                  <a:srgbClr val="7FBA00"/>
                </a:solidFill>
                <a:ln w="9525" cap="flat">
                  <a:noFill/>
                  <a:prstDash val="solid"/>
                  <a:miter/>
                </a:ln>
              </p:spPr>
              <p:txBody>
                <a:bodyPr rtlCol="0" anchor="ctr"/>
                <a:lstStyle/>
                <a:p>
                  <a:endParaRPr lang="en-IE"/>
                </a:p>
              </p:txBody>
            </p:sp>
          </p:grpSp>
        </p:grpSp>
      </p:grpSp>
      <p:grpSp>
        <p:nvGrpSpPr>
          <p:cNvPr id="85" name="Group 84">
            <a:extLst>
              <a:ext uri="{FF2B5EF4-FFF2-40B4-BE49-F238E27FC236}">
                <a16:creationId xmlns:a16="http://schemas.microsoft.com/office/drawing/2014/main" id="{AFA09E94-C304-4B0E-A289-34A2D9D9AF07}"/>
              </a:ext>
            </a:extLst>
          </p:cNvPr>
          <p:cNvGrpSpPr/>
          <p:nvPr/>
        </p:nvGrpSpPr>
        <p:grpSpPr>
          <a:xfrm>
            <a:off x="9540513" y="2066649"/>
            <a:ext cx="2305564" cy="1225581"/>
            <a:chOff x="7548509" y="2899395"/>
            <a:chExt cx="2305564" cy="1225581"/>
          </a:xfrm>
        </p:grpSpPr>
        <p:sp>
          <p:nvSpPr>
            <p:cNvPr id="86" name="Rectangle 85">
              <a:extLst>
                <a:ext uri="{FF2B5EF4-FFF2-40B4-BE49-F238E27FC236}">
                  <a16:creationId xmlns:a16="http://schemas.microsoft.com/office/drawing/2014/main" id="{15F7942A-285F-474C-BA77-2B5DD0FEB832}"/>
                </a:ext>
              </a:extLst>
            </p:cNvPr>
            <p:cNvSpPr/>
            <p:nvPr/>
          </p:nvSpPr>
          <p:spPr bwMode="auto">
            <a:xfrm>
              <a:off x="7548509" y="3163325"/>
              <a:ext cx="1932534" cy="961651"/>
            </a:xfrm>
            <a:prstGeom prst="rect">
              <a:avLst/>
            </a:prstGeom>
            <a:noFill/>
            <a:ln w="22225">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HR App</a:t>
              </a:r>
              <a:b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DB</a:t>
              </a:r>
              <a:b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t>10.0.1.144/28</a:t>
              </a:r>
            </a:p>
          </p:txBody>
        </p:sp>
        <p:grpSp>
          <p:nvGrpSpPr>
            <p:cNvPr id="87" name="Group 86">
              <a:extLst>
                <a:ext uri="{FF2B5EF4-FFF2-40B4-BE49-F238E27FC236}">
                  <a16:creationId xmlns:a16="http://schemas.microsoft.com/office/drawing/2014/main" id="{10364FFB-4849-4D1F-851A-8CE22515CBD7}"/>
                </a:ext>
              </a:extLst>
            </p:cNvPr>
            <p:cNvGrpSpPr/>
            <p:nvPr/>
          </p:nvGrpSpPr>
          <p:grpSpPr>
            <a:xfrm>
              <a:off x="9117473" y="2899395"/>
              <a:ext cx="736600" cy="504773"/>
              <a:chOff x="13360400" y="282627"/>
              <a:chExt cx="736600" cy="504773"/>
            </a:xfrm>
          </p:grpSpPr>
          <p:sp>
            <p:nvSpPr>
              <p:cNvPr id="88" name="Rectangle 87">
                <a:extLst>
                  <a:ext uri="{FF2B5EF4-FFF2-40B4-BE49-F238E27FC236}">
                    <a16:creationId xmlns:a16="http://schemas.microsoft.com/office/drawing/2014/main" id="{24765F9A-310A-4E14-848F-FB018EA98987}"/>
                  </a:ext>
                </a:extLst>
              </p:cNvPr>
              <p:cNvSpPr/>
              <p:nvPr/>
            </p:nvSpPr>
            <p:spPr bwMode="auto">
              <a:xfrm>
                <a:off x="13360400" y="282627"/>
                <a:ext cx="736600" cy="50477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9" name="Graphic 40">
                <a:extLst>
                  <a:ext uri="{FF2B5EF4-FFF2-40B4-BE49-F238E27FC236}">
                    <a16:creationId xmlns:a16="http://schemas.microsoft.com/office/drawing/2014/main" id="{A40A9B4D-F0F4-47EC-AA44-81E6A2C62BC6}"/>
                  </a:ext>
                </a:extLst>
              </p:cNvPr>
              <p:cNvGrpSpPr/>
              <p:nvPr/>
            </p:nvGrpSpPr>
            <p:grpSpPr>
              <a:xfrm>
                <a:off x="13385585" y="289510"/>
                <a:ext cx="656572" cy="485189"/>
                <a:chOff x="5901164" y="3284934"/>
                <a:chExt cx="386685" cy="285750"/>
              </a:xfrm>
            </p:grpSpPr>
            <p:sp>
              <p:nvSpPr>
                <p:cNvPr id="90" name="Freeform: Shape 89">
                  <a:extLst>
                    <a:ext uri="{FF2B5EF4-FFF2-40B4-BE49-F238E27FC236}">
                      <a16:creationId xmlns:a16="http://schemas.microsoft.com/office/drawing/2014/main" id="{51EF9B74-011B-4112-921E-F53BEACC3E3B}"/>
                    </a:ext>
                  </a:extLst>
                </p:cNvPr>
                <p:cNvSpPr/>
                <p:nvPr/>
              </p:nvSpPr>
              <p:spPr>
                <a:xfrm>
                  <a:off x="6125924" y="3284934"/>
                  <a:ext cx="161925" cy="285750"/>
                </a:xfrm>
                <a:custGeom>
                  <a:avLst/>
                  <a:gdLst>
                    <a:gd name="connsiteX0" fmla="*/ 154543 w 161925"/>
                    <a:gd name="connsiteY0" fmla="*/ 150733 h 285750"/>
                    <a:gd name="connsiteX1" fmla="*/ 154543 w 161925"/>
                    <a:gd name="connsiteY1" fmla="*/ 133588 h 285750"/>
                    <a:gd name="connsiteX2" fmla="*/ 131683 w 161925"/>
                    <a:gd name="connsiteY2" fmla="*/ 110728 h 285750"/>
                    <a:gd name="connsiteX3" fmla="*/ 28813 w 161925"/>
                    <a:gd name="connsiteY3" fmla="*/ 10716 h 285750"/>
                    <a:gd name="connsiteX4" fmla="*/ 12621 w 161925"/>
                    <a:gd name="connsiteY4" fmla="*/ 10716 h 285750"/>
                    <a:gd name="connsiteX5" fmla="*/ 12621 w 161925"/>
                    <a:gd name="connsiteY5" fmla="*/ 10716 h 285750"/>
                    <a:gd name="connsiteX6" fmla="*/ 12621 w 161925"/>
                    <a:gd name="connsiteY6" fmla="*/ 27861 h 285750"/>
                    <a:gd name="connsiteX7" fmla="*/ 120253 w 161925"/>
                    <a:gd name="connsiteY7" fmla="*/ 133588 h 285750"/>
                    <a:gd name="connsiteX8" fmla="*/ 120253 w 161925"/>
                    <a:gd name="connsiteY8" fmla="*/ 150733 h 285750"/>
                    <a:gd name="connsiteX9" fmla="*/ 10716 w 161925"/>
                    <a:gd name="connsiteY9" fmla="*/ 260271 h 285750"/>
                    <a:gd name="connsiteX10" fmla="*/ 10716 w 161925"/>
                    <a:gd name="connsiteY10" fmla="*/ 277416 h 285750"/>
                    <a:gd name="connsiteX11" fmla="*/ 10716 w 161925"/>
                    <a:gd name="connsiteY11" fmla="*/ 277416 h 285750"/>
                    <a:gd name="connsiteX12" fmla="*/ 26908 w 161925"/>
                    <a:gd name="connsiteY12" fmla="*/ 277416 h 285750"/>
                    <a:gd name="connsiteX13" fmla="*/ 128826 w 161925"/>
                    <a:gd name="connsiteY13" fmla="*/ 176451 h 285750"/>
                    <a:gd name="connsiteX14" fmla="*/ 129778 w 161925"/>
                    <a:gd name="connsiteY14" fmla="*/ 175498 h 285750"/>
                    <a:gd name="connsiteX15" fmla="*/ 154543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54543" y="150733"/>
                      </a:moveTo>
                      <a:cubicBezTo>
                        <a:pt x="159306" y="145971"/>
                        <a:pt x="158353" y="138351"/>
                        <a:pt x="154543" y="133588"/>
                      </a:cubicBezTo>
                      <a:lnTo>
                        <a:pt x="131683" y="110728"/>
                      </a:lnTo>
                      <a:lnTo>
                        <a:pt x="28813" y="10716"/>
                      </a:lnTo>
                      <a:cubicBezTo>
                        <a:pt x="24051" y="5953"/>
                        <a:pt x="17383" y="5953"/>
                        <a:pt x="12621" y="10716"/>
                      </a:cubicBezTo>
                      <a:lnTo>
                        <a:pt x="12621" y="10716"/>
                      </a:lnTo>
                      <a:cubicBezTo>
                        <a:pt x="7858" y="15478"/>
                        <a:pt x="6906" y="23098"/>
                        <a:pt x="12621" y="27861"/>
                      </a:cubicBezTo>
                      <a:lnTo>
                        <a:pt x="120253" y="133588"/>
                      </a:lnTo>
                      <a:cubicBezTo>
                        <a:pt x="125016" y="138351"/>
                        <a:pt x="125016" y="145971"/>
                        <a:pt x="120253" y="150733"/>
                      </a:cubicBezTo>
                      <a:lnTo>
                        <a:pt x="10716" y="260271"/>
                      </a:lnTo>
                      <a:cubicBezTo>
                        <a:pt x="5953" y="265033"/>
                        <a:pt x="5953" y="272653"/>
                        <a:pt x="10716" y="277416"/>
                      </a:cubicBezTo>
                      <a:lnTo>
                        <a:pt x="10716" y="277416"/>
                      </a:lnTo>
                      <a:cubicBezTo>
                        <a:pt x="15478" y="282178"/>
                        <a:pt x="23098" y="281226"/>
                        <a:pt x="26908" y="277416"/>
                      </a:cubicBezTo>
                      <a:lnTo>
                        <a:pt x="128826" y="176451"/>
                      </a:lnTo>
                      <a:cubicBezTo>
                        <a:pt x="128826" y="176451"/>
                        <a:pt x="128826" y="176451"/>
                        <a:pt x="129778" y="175498"/>
                      </a:cubicBezTo>
                      <a:lnTo>
                        <a:pt x="154543" y="150733"/>
                      </a:lnTo>
                      <a:close/>
                    </a:path>
                  </a:pathLst>
                </a:custGeom>
                <a:solidFill>
                  <a:srgbClr val="3999C6"/>
                </a:solidFill>
                <a:ln w="9525" cap="flat">
                  <a:noFill/>
                  <a:prstDash val="solid"/>
                  <a:miter/>
                </a:ln>
              </p:spPr>
              <p:txBody>
                <a:bodyPr rtlCol="0" anchor="ctr"/>
                <a:lstStyle/>
                <a:p>
                  <a:endParaRPr lang="en-IE"/>
                </a:p>
              </p:txBody>
            </p:sp>
            <p:sp>
              <p:nvSpPr>
                <p:cNvPr id="91" name="Freeform: Shape 90">
                  <a:extLst>
                    <a:ext uri="{FF2B5EF4-FFF2-40B4-BE49-F238E27FC236}">
                      <a16:creationId xmlns:a16="http://schemas.microsoft.com/office/drawing/2014/main" id="{3C3C7B8B-1538-4B90-A76A-E37D1A1EDEB0}"/>
                    </a:ext>
                  </a:extLst>
                </p:cNvPr>
                <p:cNvSpPr/>
                <p:nvPr/>
              </p:nvSpPr>
              <p:spPr>
                <a:xfrm>
                  <a:off x="5901164" y="3284934"/>
                  <a:ext cx="161925" cy="285750"/>
                </a:xfrm>
                <a:custGeom>
                  <a:avLst/>
                  <a:gdLst>
                    <a:gd name="connsiteX0" fmla="*/ 10368 w 161925"/>
                    <a:gd name="connsiteY0" fmla="*/ 150733 h 285750"/>
                    <a:gd name="connsiteX1" fmla="*/ 10368 w 161925"/>
                    <a:gd name="connsiteY1" fmla="*/ 133588 h 285750"/>
                    <a:gd name="connsiteX2" fmla="*/ 33228 w 161925"/>
                    <a:gd name="connsiteY2" fmla="*/ 110728 h 285750"/>
                    <a:gd name="connsiteX3" fmla="*/ 136098 w 161925"/>
                    <a:gd name="connsiteY3" fmla="*/ 10716 h 285750"/>
                    <a:gd name="connsiteX4" fmla="*/ 152291 w 161925"/>
                    <a:gd name="connsiteY4" fmla="*/ 10716 h 285750"/>
                    <a:gd name="connsiteX5" fmla="*/ 152291 w 161925"/>
                    <a:gd name="connsiteY5" fmla="*/ 10716 h 285750"/>
                    <a:gd name="connsiteX6" fmla="*/ 152291 w 161925"/>
                    <a:gd name="connsiteY6" fmla="*/ 27861 h 285750"/>
                    <a:gd name="connsiteX7" fmla="*/ 46563 w 161925"/>
                    <a:gd name="connsiteY7" fmla="*/ 133588 h 285750"/>
                    <a:gd name="connsiteX8" fmla="*/ 46563 w 161925"/>
                    <a:gd name="connsiteY8" fmla="*/ 150733 h 285750"/>
                    <a:gd name="connsiteX9" fmla="*/ 154196 w 161925"/>
                    <a:gd name="connsiteY9" fmla="*/ 260271 h 285750"/>
                    <a:gd name="connsiteX10" fmla="*/ 154196 w 161925"/>
                    <a:gd name="connsiteY10" fmla="*/ 277416 h 285750"/>
                    <a:gd name="connsiteX11" fmla="*/ 154196 w 161925"/>
                    <a:gd name="connsiteY11" fmla="*/ 277416 h 285750"/>
                    <a:gd name="connsiteX12" fmla="*/ 138003 w 161925"/>
                    <a:gd name="connsiteY12" fmla="*/ 277416 h 285750"/>
                    <a:gd name="connsiteX13" fmla="*/ 34181 w 161925"/>
                    <a:gd name="connsiteY13" fmla="*/ 177403 h 285750"/>
                    <a:gd name="connsiteX14" fmla="*/ 33228 w 161925"/>
                    <a:gd name="connsiteY14" fmla="*/ 176451 h 285750"/>
                    <a:gd name="connsiteX15" fmla="*/ 10368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0368" y="150733"/>
                      </a:moveTo>
                      <a:cubicBezTo>
                        <a:pt x="5606" y="145971"/>
                        <a:pt x="6558" y="138351"/>
                        <a:pt x="10368" y="133588"/>
                      </a:cubicBezTo>
                      <a:lnTo>
                        <a:pt x="33228" y="110728"/>
                      </a:lnTo>
                      <a:lnTo>
                        <a:pt x="136098" y="10716"/>
                      </a:lnTo>
                      <a:cubicBezTo>
                        <a:pt x="140861" y="5953"/>
                        <a:pt x="147528" y="5953"/>
                        <a:pt x="152291" y="10716"/>
                      </a:cubicBezTo>
                      <a:lnTo>
                        <a:pt x="152291" y="10716"/>
                      </a:lnTo>
                      <a:cubicBezTo>
                        <a:pt x="157053" y="15478"/>
                        <a:pt x="158006" y="23098"/>
                        <a:pt x="152291" y="27861"/>
                      </a:cubicBezTo>
                      <a:lnTo>
                        <a:pt x="46563" y="133588"/>
                      </a:lnTo>
                      <a:cubicBezTo>
                        <a:pt x="41801" y="138351"/>
                        <a:pt x="41801" y="145971"/>
                        <a:pt x="46563" y="150733"/>
                      </a:cubicBezTo>
                      <a:lnTo>
                        <a:pt x="154196" y="260271"/>
                      </a:lnTo>
                      <a:cubicBezTo>
                        <a:pt x="158958" y="265033"/>
                        <a:pt x="158958" y="272653"/>
                        <a:pt x="154196" y="277416"/>
                      </a:cubicBezTo>
                      <a:lnTo>
                        <a:pt x="154196" y="277416"/>
                      </a:lnTo>
                      <a:cubicBezTo>
                        <a:pt x="149433" y="282178"/>
                        <a:pt x="141813" y="281226"/>
                        <a:pt x="138003" y="277416"/>
                      </a:cubicBezTo>
                      <a:lnTo>
                        <a:pt x="34181" y="177403"/>
                      </a:lnTo>
                      <a:cubicBezTo>
                        <a:pt x="34181" y="177403"/>
                        <a:pt x="34181" y="177403"/>
                        <a:pt x="33228" y="176451"/>
                      </a:cubicBezTo>
                      <a:lnTo>
                        <a:pt x="10368" y="150733"/>
                      </a:lnTo>
                      <a:close/>
                    </a:path>
                  </a:pathLst>
                </a:custGeom>
                <a:solidFill>
                  <a:srgbClr val="3999C6"/>
                </a:solidFill>
                <a:ln w="9525" cap="flat">
                  <a:noFill/>
                  <a:prstDash val="solid"/>
                  <a:miter/>
                </a:ln>
              </p:spPr>
              <p:txBody>
                <a:bodyPr rtlCol="0" anchor="ctr"/>
                <a:lstStyle/>
                <a:p>
                  <a:endParaRPr lang="en-IE"/>
                </a:p>
              </p:txBody>
            </p:sp>
            <p:sp>
              <p:nvSpPr>
                <p:cNvPr id="92" name="Freeform: Shape 91">
                  <a:extLst>
                    <a:ext uri="{FF2B5EF4-FFF2-40B4-BE49-F238E27FC236}">
                      <a16:creationId xmlns:a16="http://schemas.microsoft.com/office/drawing/2014/main" id="{48C05ACE-FB06-4B28-9120-2089552B7D74}"/>
                    </a:ext>
                  </a:extLst>
                </p:cNvPr>
                <p:cNvSpPr/>
                <p:nvPr/>
              </p:nvSpPr>
              <p:spPr>
                <a:xfrm>
                  <a:off x="6055519" y="3388519"/>
                  <a:ext cx="76200" cy="76200"/>
                </a:xfrm>
                <a:custGeom>
                  <a:avLst/>
                  <a:gdLst>
                    <a:gd name="connsiteX0" fmla="*/ 71914 w 76200"/>
                    <a:gd name="connsiteY0" fmla="*/ 38576 h 76200"/>
                    <a:gd name="connsiteX1" fmla="*/ 40481 w 76200"/>
                    <a:gd name="connsiteY1" fmla="*/ 70009 h 76200"/>
                    <a:gd name="connsiteX2" fmla="*/ 7144 w 76200"/>
                    <a:gd name="connsiteY2" fmla="*/ 38576 h 76200"/>
                    <a:gd name="connsiteX3" fmla="*/ 40481 w 76200"/>
                    <a:gd name="connsiteY3" fmla="*/ 7144 h 76200"/>
                    <a:gd name="connsiteX4" fmla="*/ 71914 w 76200"/>
                    <a:gd name="connsiteY4" fmla="*/ 3857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8576"/>
                      </a:moveTo>
                      <a:cubicBezTo>
                        <a:pt x="71914" y="56674"/>
                        <a:pt x="56674" y="70009"/>
                        <a:pt x="40481" y="70009"/>
                      </a:cubicBezTo>
                      <a:cubicBezTo>
                        <a:pt x="24289" y="70009"/>
                        <a:pt x="7144" y="54769"/>
                        <a:pt x="7144" y="38576"/>
                      </a:cubicBezTo>
                      <a:cubicBezTo>
                        <a:pt x="7144" y="22384"/>
                        <a:pt x="22384" y="7144"/>
                        <a:pt x="40481" y="7144"/>
                      </a:cubicBezTo>
                      <a:cubicBezTo>
                        <a:pt x="58579" y="7144"/>
                        <a:pt x="71914" y="22384"/>
                        <a:pt x="71914" y="38576"/>
                      </a:cubicBezTo>
                      <a:close/>
                    </a:path>
                  </a:pathLst>
                </a:custGeom>
                <a:solidFill>
                  <a:srgbClr val="7FBA00"/>
                </a:solidFill>
                <a:ln w="9525" cap="flat">
                  <a:noFill/>
                  <a:prstDash val="solid"/>
                  <a:miter/>
                </a:ln>
              </p:spPr>
              <p:txBody>
                <a:bodyPr rtlCol="0" anchor="ctr"/>
                <a:lstStyle/>
                <a:p>
                  <a:endParaRPr lang="en-IE"/>
                </a:p>
              </p:txBody>
            </p:sp>
          </p:grpSp>
        </p:grpSp>
      </p:grpSp>
      <p:grpSp>
        <p:nvGrpSpPr>
          <p:cNvPr id="37" name="Group 36">
            <a:extLst>
              <a:ext uri="{FF2B5EF4-FFF2-40B4-BE49-F238E27FC236}">
                <a16:creationId xmlns:a16="http://schemas.microsoft.com/office/drawing/2014/main" id="{98548AD8-033E-471C-913B-4A9883F0DC1D}"/>
              </a:ext>
            </a:extLst>
          </p:cNvPr>
          <p:cNvGrpSpPr/>
          <p:nvPr/>
        </p:nvGrpSpPr>
        <p:grpSpPr>
          <a:xfrm>
            <a:off x="8986904" y="1189176"/>
            <a:ext cx="3070235" cy="727692"/>
            <a:chOff x="7923464" y="1760095"/>
            <a:chExt cx="3070235" cy="727692"/>
          </a:xfrm>
        </p:grpSpPr>
        <p:sp>
          <p:nvSpPr>
            <p:cNvPr id="36" name="Rectangle 35">
              <a:extLst>
                <a:ext uri="{FF2B5EF4-FFF2-40B4-BE49-F238E27FC236}">
                  <a16:creationId xmlns:a16="http://schemas.microsoft.com/office/drawing/2014/main" id="{87EE9FED-4A2F-46B3-BFD1-1C096B60E11C}"/>
                </a:ext>
              </a:extLst>
            </p:cNvPr>
            <p:cNvSpPr/>
            <p:nvPr/>
          </p:nvSpPr>
          <p:spPr bwMode="auto">
            <a:xfrm>
              <a:off x="7923464" y="1760095"/>
              <a:ext cx="3060779" cy="72769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IE" b="1" dirty="0" err="1">
                  <a:solidFill>
                    <a:schemeClr val="bg1"/>
                  </a:solidFill>
                  <a:latin typeface="Segoe UI" panose="020B0502040204020203" pitchFamily="34" charset="0"/>
                  <a:ea typeface="Segoe UI" panose="020B0502040204020203" pitchFamily="34" charset="0"/>
                  <a:cs typeface="Segoe UI" panose="020B0502040204020203" pitchFamily="34" charset="0"/>
                </a:rPr>
                <a:t>Vnet</a:t>
              </a: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 Address Space</a:t>
              </a:r>
              <a:b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t>10.0.1.0/24</a:t>
              </a:r>
            </a:p>
          </p:txBody>
        </p:sp>
        <p:pic>
          <p:nvPicPr>
            <p:cNvPr id="35" name="Picture 34">
              <a:extLst>
                <a:ext uri="{FF2B5EF4-FFF2-40B4-BE49-F238E27FC236}">
                  <a16:creationId xmlns:a16="http://schemas.microsoft.com/office/drawing/2014/main" id="{4E579CF8-4B50-419F-8B22-0BED1A1A0FE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50294" y="1835452"/>
              <a:ext cx="643405" cy="643405"/>
            </a:xfrm>
            <a:prstGeom prst="rect">
              <a:avLst/>
            </a:prstGeom>
          </p:spPr>
        </p:pic>
      </p:grpSp>
      <p:grpSp>
        <p:nvGrpSpPr>
          <p:cNvPr id="96" name="Group 95">
            <a:extLst>
              <a:ext uri="{FF2B5EF4-FFF2-40B4-BE49-F238E27FC236}">
                <a16:creationId xmlns:a16="http://schemas.microsoft.com/office/drawing/2014/main" id="{69F814A5-DCAA-4C3E-89E4-A7CC8711EFF1}"/>
              </a:ext>
            </a:extLst>
          </p:cNvPr>
          <p:cNvGrpSpPr/>
          <p:nvPr/>
        </p:nvGrpSpPr>
        <p:grpSpPr>
          <a:xfrm>
            <a:off x="6472282" y="5641860"/>
            <a:ext cx="758305" cy="232617"/>
            <a:chOff x="-4749800" y="1420182"/>
            <a:chExt cx="891708" cy="273540"/>
          </a:xfrm>
        </p:grpSpPr>
        <p:sp>
          <p:nvSpPr>
            <p:cNvPr id="93" name="Oval 92">
              <a:extLst>
                <a:ext uri="{FF2B5EF4-FFF2-40B4-BE49-F238E27FC236}">
                  <a16:creationId xmlns:a16="http://schemas.microsoft.com/office/drawing/2014/main" id="{C2E49D8E-E040-425D-A609-4FF082C27425}"/>
                </a:ext>
              </a:extLst>
            </p:cNvPr>
            <p:cNvSpPr/>
            <p:nvPr/>
          </p:nvSpPr>
          <p:spPr bwMode="auto">
            <a:xfrm>
              <a:off x="-4749800" y="1420182"/>
              <a:ext cx="273540" cy="273540"/>
            </a:xfrm>
            <a:prstGeom prst="ellipse">
              <a:avLst/>
            </a:prstGeom>
            <a:solidFill>
              <a:srgbClr val="C00000"/>
            </a:solidFill>
            <a:ln>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95" name="Straight Connector 94">
              <a:extLst>
                <a:ext uri="{FF2B5EF4-FFF2-40B4-BE49-F238E27FC236}">
                  <a16:creationId xmlns:a16="http://schemas.microsoft.com/office/drawing/2014/main" id="{072DD230-6C29-496E-A014-767243E01711}"/>
                </a:ext>
              </a:extLst>
            </p:cNvPr>
            <p:cNvCxnSpPr>
              <a:stCxn id="93" idx="6"/>
            </p:cNvCxnSpPr>
            <p:nvPr/>
          </p:nvCxnSpPr>
          <p:spPr>
            <a:xfrm>
              <a:off x="-4476260" y="1556952"/>
              <a:ext cx="618168" cy="17848"/>
            </a:xfrm>
            <a:prstGeom prst="line">
              <a:avLst/>
            </a:prstGeom>
            <a:ln w="47625">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97" name="Rectangle: Rounded Corners 96">
            <a:extLst>
              <a:ext uri="{FF2B5EF4-FFF2-40B4-BE49-F238E27FC236}">
                <a16:creationId xmlns:a16="http://schemas.microsoft.com/office/drawing/2014/main" id="{D39CE411-A109-475D-9EF8-A30108CE464B}"/>
              </a:ext>
            </a:extLst>
          </p:cNvPr>
          <p:cNvSpPr/>
          <p:nvPr/>
        </p:nvSpPr>
        <p:spPr bwMode="auto">
          <a:xfrm>
            <a:off x="5772971" y="3670300"/>
            <a:ext cx="1393522" cy="1647277"/>
          </a:xfrm>
          <a:prstGeom prst="round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36000" rIns="72000" bIns="146304" numCol="1" spcCol="0" rtlCol="0" fromWordArt="0" anchor="t" anchorCtr="0" forceAA="0" compatLnSpc="1">
            <a:prstTxWarp prst="textNoShape">
              <a:avLst/>
            </a:prstTxWarp>
            <a:noAutofit/>
          </a:bodyPr>
          <a:lstStyle/>
          <a:p>
            <a:pPr defTabSz="932472" fontAlgn="base">
              <a:lnSpc>
                <a:spcPct val="90000"/>
              </a:lnSpc>
              <a:spcBef>
                <a:spcPct val="0"/>
              </a:spcBef>
              <a:spcAft>
                <a:spcPts val="600"/>
              </a:spcAft>
            </a:pPr>
            <a:r>
              <a:rPr lang="en-IE" sz="16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Gateway IP</a:t>
            </a:r>
            <a:b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br>
            <a: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71.17.13.21</a:t>
            </a:r>
            <a:b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br>
            <a: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71.17.13.24</a:t>
            </a:r>
          </a:p>
          <a:p>
            <a:pPr defTabSz="932472" fontAlgn="base">
              <a:lnSpc>
                <a:spcPct val="90000"/>
              </a:lnSpc>
              <a:spcBef>
                <a:spcPct val="0"/>
              </a:spcBef>
              <a:spcAft>
                <a:spcPts val="600"/>
              </a:spcAft>
            </a:pPr>
            <a:r>
              <a:rPr lang="en-IE" sz="16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Shared Key</a:t>
            </a:r>
            <a:b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br>
            <a:r>
              <a:rPr lang="en-IE" sz="1600"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aafjew</a:t>
            </a:r>
            <a: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a:t>
            </a:r>
          </a:p>
          <a:p>
            <a:pPr defTabSz="932472" fontAlgn="base">
              <a:lnSpc>
                <a:spcPct val="90000"/>
              </a:lnSpc>
              <a:spcBef>
                <a:spcPct val="0"/>
              </a:spcBef>
              <a:spcAft>
                <a:spcPts val="600"/>
              </a:spcAft>
            </a:pPr>
            <a:r>
              <a:rPr lang="en-IE" sz="16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ASN:</a:t>
            </a:r>
            <a: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 12706</a:t>
            </a:r>
            <a:endParaRPr lang="en-IE"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8" name="TextBox 97">
            <a:extLst>
              <a:ext uri="{FF2B5EF4-FFF2-40B4-BE49-F238E27FC236}">
                <a16:creationId xmlns:a16="http://schemas.microsoft.com/office/drawing/2014/main" id="{EEAEAE52-72A7-419D-8F89-4DBA55FC9745}"/>
              </a:ext>
            </a:extLst>
          </p:cNvPr>
          <p:cNvSpPr txBox="1"/>
          <p:nvPr/>
        </p:nvSpPr>
        <p:spPr>
          <a:xfrm>
            <a:off x="5691600" y="6005797"/>
            <a:ext cx="1499449" cy="960263"/>
          </a:xfrm>
          <a:prstGeom prst="rect">
            <a:avLst/>
          </a:prstGeom>
          <a:noFill/>
        </p:spPr>
        <p:txBody>
          <a:bodyPr wrap="none" lIns="182880" tIns="146304" rIns="182880" bIns="146304" rtlCol="0">
            <a:spAutoFit/>
          </a:bodyPr>
          <a:lstStyle/>
          <a:p>
            <a:pPr>
              <a:lnSpc>
                <a:spcPct val="90000"/>
              </a:lnSpc>
              <a:spcAft>
                <a:spcPts val="600"/>
              </a:spcAft>
            </a:pPr>
            <a:r>
              <a:rPr lang="en-IE" sz="1600" b="1" dirty="0">
                <a:solidFill>
                  <a:schemeClr val="bg1"/>
                </a:solidFill>
                <a:latin typeface="Segoe UI" panose="020B0502040204020203" pitchFamily="34" charset="0"/>
                <a:cs typeface="Segoe UI" panose="020B0502040204020203" pitchFamily="34" charset="0"/>
              </a:rPr>
              <a:t>Gateway IP</a:t>
            </a:r>
            <a:br>
              <a:rPr lang="en-IE" sz="1600" dirty="0">
                <a:solidFill>
                  <a:schemeClr val="bg1"/>
                </a:solidFill>
                <a:latin typeface="Segoe UI" panose="020B0502040204020203" pitchFamily="34" charset="0"/>
                <a:cs typeface="Segoe UI" panose="020B0502040204020203" pitchFamily="34" charset="0"/>
              </a:rPr>
            </a:br>
            <a:r>
              <a:rPr lang="en-IE" sz="1600" dirty="0">
                <a:solidFill>
                  <a:schemeClr val="bg1"/>
                </a:solidFill>
                <a:latin typeface="Segoe UI" panose="020B0502040204020203" pitchFamily="34" charset="0"/>
                <a:cs typeface="Segoe UI" panose="020B0502040204020203" pitchFamily="34" charset="0"/>
              </a:rPr>
              <a:t>137.35.8.71</a:t>
            </a:r>
            <a:br>
              <a:rPr lang="en-IE" sz="1600" dirty="0">
                <a:solidFill>
                  <a:schemeClr val="bg1"/>
                </a:solidFill>
                <a:latin typeface="Segoe UI" panose="020B0502040204020203" pitchFamily="34" charset="0"/>
                <a:cs typeface="Segoe UI" panose="020B0502040204020203" pitchFamily="34" charset="0"/>
              </a:rPr>
            </a:br>
            <a:endParaRPr lang="en-IE" sz="1600" dirty="0">
              <a:solidFill>
                <a:schemeClr val="bg1"/>
              </a:solidFill>
              <a:latin typeface="Segoe UI" panose="020B0502040204020203" pitchFamily="34" charset="0"/>
              <a:cs typeface="Segoe UI" panose="020B0502040204020203" pitchFamily="34" charset="0"/>
            </a:endParaRPr>
          </a:p>
        </p:txBody>
      </p:sp>
      <p:grpSp>
        <p:nvGrpSpPr>
          <p:cNvPr id="99" name="Group 98">
            <a:extLst>
              <a:ext uri="{FF2B5EF4-FFF2-40B4-BE49-F238E27FC236}">
                <a16:creationId xmlns:a16="http://schemas.microsoft.com/office/drawing/2014/main" id="{E98E3D53-98AE-4CD6-A71F-66FA40BA665E}"/>
              </a:ext>
            </a:extLst>
          </p:cNvPr>
          <p:cNvGrpSpPr/>
          <p:nvPr/>
        </p:nvGrpSpPr>
        <p:grpSpPr>
          <a:xfrm>
            <a:off x="4255987" y="5273545"/>
            <a:ext cx="2142906" cy="1506818"/>
            <a:chOff x="6949580" y="2492753"/>
            <a:chExt cx="2245220" cy="2324629"/>
          </a:xfrm>
        </p:grpSpPr>
        <p:grpSp>
          <p:nvGrpSpPr>
            <p:cNvPr id="100" name="Group 99">
              <a:extLst>
                <a:ext uri="{FF2B5EF4-FFF2-40B4-BE49-F238E27FC236}">
                  <a16:creationId xmlns:a16="http://schemas.microsoft.com/office/drawing/2014/main" id="{7CEBD284-3A16-4005-B173-483E48CB1A28}"/>
                </a:ext>
              </a:extLst>
            </p:cNvPr>
            <p:cNvGrpSpPr/>
            <p:nvPr/>
          </p:nvGrpSpPr>
          <p:grpSpPr>
            <a:xfrm>
              <a:off x="6949580" y="2492753"/>
              <a:ext cx="2245220" cy="2324629"/>
              <a:chOff x="6896101" y="2539542"/>
              <a:chExt cx="2825537" cy="3363241"/>
            </a:xfrm>
          </p:grpSpPr>
          <p:sp>
            <p:nvSpPr>
              <p:cNvPr id="102" name="Thought Bubble: Cloud 101">
                <a:extLst>
                  <a:ext uri="{FF2B5EF4-FFF2-40B4-BE49-F238E27FC236}">
                    <a16:creationId xmlns:a16="http://schemas.microsoft.com/office/drawing/2014/main" id="{B47DBB1C-564B-4605-86F6-EDE23A92ACCA}"/>
                  </a:ext>
                </a:extLst>
              </p:cNvPr>
              <p:cNvSpPr/>
              <p:nvPr/>
            </p:nvSpPr>
            <p:spPr bwMode="auto">
              <a:xfrm>
                <a:off x="6896101" y="2539542"/>
                <a:ext cx="2825537" cy="2019758"/>
              </a:xfrm>
              <a:prstGeom prst="cloudCallout">
                <a:avLst>
                  <a:gd name="adj1" fmla="val -34611"/>
                  <a:gd name="adj2" fmla="val 104628"/>
                </a:avLst>
              </a:prstGeom>
              <a:solidFill>
                <a:schemeClr val="tx1"/>
              </a:solidFill>
              <a:ln>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1600" b="1"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03" name="Rectangle 102">
                <a:extLst>
                  <a:ext uri="{FF2B5EF4-FFF2-40B4-BE49-F238E27FC236}">
                    <a16:creationId xmlns:a16="http://schemas.microsoft.com/office/drawing/2014/main" id="{B7C24066-AD56-4B5E-B24C-C7143D6CE626}"/>
                  </a:ext>
                </a:extLst>
              </p:cNvPr>
              <p:cNvSpPr/>
              <p:nvPr/>
            </p:nvSpPr>
            <p:spPr bwMode="auto">
              <a:xfrm>
                <a:off x="7061200" y="4559300"/>
                <a:ext cx="1003300" cy="134348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01" name="TextBox 100">
              <a:extLst>
                <a:ext uri="{FF2B5EF4-FFF2-40B4-BE49-F238E27FC236}">
                  <a16:creationId xmlns:a16="http://schemas.microsoft.com/office/drawing/2014/main" id="{A1E5DB07-9143-4FE9-9237-D142C968E002}"/>
                </a:ext>
              </a:extLst>
            </p:cNvPr>
            <p:cNvSpPr txBox="1"/>
            <p:nvPr/>
          </p:nvSpPr>
          <p:spPr>
            <a:xfrm>
              <a:off x="7118481" y="2766293"/>
              <a:ext cx="1907420" cy="570775"/>
            </a:xfrm>
            <a:prstGeom prst="rect">
              <a:avLst/>
            </a:prstGeom>
            <a:noFill/>
          </p:spPr>
          <p:txBody>
            <a:bodyPr wrap="none" lIns="182880" tIns="146304" rIns="182880" bIns="146304" rtlCol="0">
              <a:spAutoFit/>
            </a:bodyPr>
            <a:lstStyle/>
            <a:p>
              <a:pPr algn="ctr">
                <a:lnSpc>
                  <a:spcPct val="90000"/>
                </a:lnSpc>
                <a:spcAft>
                  <a:spcPts val="600"/>
                </a:spcAft>
              </a:pP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ExpressRoute</a:t>
              </a:r>
            </a:p>
          </p:txBody>
        </p:sp>
      </p:grpSp>
      <p:sp>
        <p:nvSpPr>
          <p:cNvPr id="19" name="TextBox 18">
            <a:extLst>
              <a:ext uri="{FF2B5EF4-FFF2-40B4-BE49-F238E27FC236}">
                <a16:creationId xmlns:a16="http://schemas.microsoft.com/office/drawing/2014/main" id="{0F3EDBE3-6E83-4EE0-8733-926A82B166FB}"/>
              </a:ext>
            </a:extLst>
          </p:cNvPr>
          <p:cNvSpPr txBox="1"/>
          <p:nvPr/>
        </p:nvSpPr>
        <p:spPr>
          <a:xfrm>
            <a:off x="3751560" y="6016525"/>
            <a:ext cx="1499449" cy="960263"/>
          </a:xfrm>
          <a:prstGeom prst="rect">
            <a:avLst/>
          </a:prstGeom>
          <a:noFill/>
        </p:spPr>
        <p:txBody>
          <a:bodyPr wrap="none" lIns="182880" tIns="146304" rIns="182880" bIns="146304" rtlCol="0">
            <a:spAutoFit/>
          </a:bodyPr>
          <a:lstStyle/>
          <a:p>
            <a:pPr>
              <a:lnSpc>
                <a:spcPct val="90000"/>
              </a:lnSpc>
              <a:spcAft>
                <a:spcPts val="600"/>
              </a:spcAft>
            </a:pPr>
            <a:r>
              <a:rPr lang="en-IE" sz="1600" b="1" dirty="0">
                <a:solidFill>
                  <a:schemeClr val="bg1"/>
                </a:solidFill>
                <a:latin typeface="Segoe UI" panose="020B0502040204020203" pitchFamily="34" charset="0"/>
                <a:cs typeface="Segoe UI" panose="020B0502040204020203" pitchFamily="34" charset="0"/>
              </a:rPr>
              <a:t>Gateway IP</a:t>
            </a:r>
            <a:br>
              <a:rPr lang="en-IE" sz="1600" dirty="0">
                <a:solidFill>
                  <a:schemeClr val="bg1"/>
                </a:solidFill>
                <a:latin typeface="Segoe UI" panose="020B0502040204020203" pitchFamily="34" charset="0"/>
                <a:cs typeface="Segoe UI" panose="020B0502040204020203" pitchFamily="34" charset="0"/>
              </a:rPr>
            </a:br>
            <a:r>
              <a:rPr lang="en-IE" sz="1600" dirty="0">
                <a:solidFill>
                  <a:schemeClr val="bg1"/>
                </a:solidFill>
                <a:latin typeface="Segoe UI" panose="020B0502040204020203" pitchFamily="34" charset="0"/>
                <a:cs typeface="Segoe UI" panose="020B0502040204020203" pitchFamily="34" charset="0"/>
              </a:rPr>
              <a:t>71.17.13.21</a:t>
            </a:r>
            <a:br>
              <a:rPr lang="en-IE" sz="1600" dirty="0">
                <a:solidFill>
                  <a:schemeClr val="bg1"/>
                </a:solidFill>
                <a:latin typeface="Segoe UI" panose="020B0502040204020203" pitchFamily="34" charset="0"/>
                <a:cs typeface="Segoe UI" panose="020B0502040204020203" pitchFamily="34" charset="0"/>
              </a:rPr>
            </a:br>
            <a:r>
              <a:rPr lang="en-IE" sz="1600" dirty="0">
                <a:solidFill>
                  <a:schemeClr val="bg1"/>
                </a:solidFill>
                <a:latin typeface="Segoe UI" panose="020B0502040204020203" pitchFamily="34" charset="0"/>
                <a:cs typeface="Segoe UI" panose="020B0502040204020203" pitchFamily="34" charset="0"/>
              </a:rPr>
              <a:t>71.17.13.24</a:t>
            </a:r>
          </a:p>
        </p:txBody>
      </p:sp>
    </p:spTree>
    <p:extLst>
      <p:ext uri="{BB962C8B-B14F-4D97-AF65-F5344CB8AC3E}">
        <p14:creationId xmlns:p14="http://schemas.microsoft.com/office/powerpoint/2010/main" val="3262609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Design for limiting access to resources</a:t>
            </a:r>
            <a:br>
              <a:rPr lang="en-US" sz="4800" dirty="0">
                <a:solidFill>
                  <a:schemeClr val="tx1"/>
                </a:solidFill>
              </a:rPr>
            </a:br>
            <a:endParaRPr lang="en-US"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153709"/>
            <a:ext cx="6095701" cy="1173911"/>
          </a:xfrm>
        </p:spPr>
        <p:txBody>
          <a:bodyPr/>
          <a:lstStyle/>
          <a:p>
            <a:br>
              <a:rPr lang="en-US" sz="1616" dirty="0">
                <a:latin typeface="+mn-lt"/>
              </a:rPr>
            </a:br>
            <a:endParaRPr lang="en-US" sz="1616" dirty="0">
              <a:latin typeface="+mn-lt"/>
            </a:endParaRPr>
          </a:p>
          <a:p>
            <a:endParaRPr lang="en-US" sz="2800" dirty="0"/>
          </a:p>
        </p:txBody>
      </p:sp>
      <p:sp>
        <p:nvSpPr>
          <p:cNvPr id="5" name="Rectangle 4">
            <a:extLst>
              <a:ext uri="{FF2B5EF4-FFF2-40B4-BE49-F238E27FC236}">
                <a16:creationId xmlns:a16="http://schemas.microsoft.com/office/drawing/2014/main" id="{8A531AA3-A210-4655-A4B4-480740C126DA}"/>
              </a:ext>
            </a:extLst>
          </p:cNvPr>
          <p:cNvSpPr/>
          <p:nvPr/>
        </p:nvSpPr>
        <p:spPr bwMode="auto">
          <a:xfrm>
            <a:off x="6591301" y="1252675"/>
            <a:ext cx="5331460" cy="5285789"/>
          </a:xfrm>
          <a:prstGeom prst="rect">
            <a:avLst/>
          </a:prstGeom>
          <a:solidFill>
            <a:schemeClr val="tx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D6F50DE8-A97B-4EF5-A40F-470CF7170F99}"/>
              </a:ext>
            </a:extLst>
          </p:cNvPr>
          <p:cNvSpPr txBox="1"/>
          <p:nvPr/>
        </p:nvSpPr>
        <p:spPr>
          <a:xfrm>
            <a:off x="6777991" y="2309592"/>
            <a:ext cx="2268000" cy="776348"/>
          </a:xfrm>
          <a:prstGeom prst="rect">
            <a:avLst/>
          </a:prstGeom>
          <a:solidFill>
            <a:schemeClr val="accent3"/>
          </a:solidFill>
          <a:ln w="19050">
            <a:solidFill>
              <a:schemeClr val="bg1"/>
            </a:solidFill>
          </a:ln>
        </p:spPr>
        <p:txBody>
          <a:bodyPr wrap="square" lIns="72000" tIns="72000" rIns="72000" bIns="72000" rtlCol="0">
            <a:spAutoFit/>
          </a:bodyPr>
          <a:lstStyle/>
          <a:p>
            <a:pPr>
              <a:lnSpc>
                <a:spcPct val="90000"/>
              </a:lnSpc>
              <a:spcAft>
                <a:spcPts val="600"/>
              </a:spcAft>
            </a:pPr>
            <a:r>
              <a:rPr lang="en-IE" sz="2000" b="1" dirty="0" err="1">
                <a:solidFill>
                  <a:schemeClr val="bg1"/>
                </a:solidFill>
                <a:latin typeface="Segoe UI" panose="020B0502040204020203" pitchFamily="34" charset="0"/>
                <a:cs typeface="Segoe UI" panose="020B0502040204020203" pitchFamily="34" charset="0"/>
              </a:rPr>
              <a:t>VnetRG</a:t>
            </a:r>
            <a:endParaRPr lang="en-IE" sz="2000" b="1" dirty="0">
              <a:solidFill>
                <a:schemeClr val="bg1"/>
              </a:solidFill>
              <a:latin typeface="Segoe UI" panose="020B0502040204020203" pitchFamily="34" charset="0"/>
              <a:cs typeface="Segoe UI" panose="020B0502040204020203" pitchFamily="34" charset="0"/>
            </a:endParaRPr>
          </a:p>
          <a:p>
            <a:pPr>
              <a:lnSpc>
                <a:spcPct val="90000"/>
              </a:lnSpc>
              <a:spcAft>
                <a:spcPts val="600"/>
              </a:spcAft>
            </a:pPr>
            <a:r>
              <a:rPr lang="en-IE" sz="2000" dirty="0">
                <a:solidFill>
                  <a:schemeClr val="bg1"/>
                </a:solidFill>
                <a:latin typeface="Segoe UI" panose="020B0502040204020203" pitchFamily="34" charset="0"/>
                <a:cs typeface="Segoe UI" panose="020B0502040204020203" pitchFamily="34" charset="0"/>
              </a:rPr>
              <a:t>Virtual Network(s)</a:t>
            </a:r>
          </a:p>
        </p:txBody>
      </p:sp>
      <p:sp>
        <p:nvSpPr>
          <p:cNvPr id="7" name="TextBox 6">
            <a:extLst>
              <a:ext uri="{FF2B5EF4-FFF2-40B4-BE49-F238E27FC236}">
                <a16:creationId xmlns:a16="http://schemas.microsoft.com/office/drawing/2014/main" id="{28F8A191-62E0-488D-9CF9-EAE561D4E648}"/>
              </a:ext>
            </a:extLst>
          </p:cNvPr>
          <p:cNvSpPr txBox="1"/>
          <p:nvPr/>
        </p:nvSpPr>
        <p:spPr>
          <a:xfrm>
            <a:off x="6777991" y="4466345"/>
            <a:ext cx="2268000" cy="1053347"/>
          </a:xfrm>
          <a:prstGeom prst="rect">
            <a:avLst/>
          </a:prstGeom>
          <a:solidFill>
            <a:schemeClr val="accent3"/>
          </a:solidFill>
          <a:ln w="19050">
            <a:solidFill>
              <a:schemeClr val="bg1"/>
            </a:solidFill>
          </a:ln>
        </p:spPr>
        <p:txBody>
          <a:bodyPr wrap="square" lIns="72000" tIns="72000" rIns="72000" bIns="72000" rtlCol="0">
            <a:spAutoFit/>
          </a:bodyPr>
          <a:lstStyle/>
          <a:p>
            <a:pPr>
              <a:lnSpc>
                <a:spcPct val="90000"/>
              </a:lnSpc>
              <a:spcAft>
                <a:spcPts val="600"/>
              </a:spcAft>
            </a:pPr>
            <a:r>
              <a:rPr lang="en-IE" sz="2000" b="1" dirty="0" err="1">
                <a:solidFill>
                  <a:schemeClr val="bg1"/>
                </a:solidFill>
                <a:latin typeface="Segoe UI" panose="020B0502040204020203" pitchFamily="34" charset="0"/>
                <a:cs typeface="Segoe UI" panose="020B0502040204020203" pitchFamily="34" charset="0"/>
              </a:rPr>
              <a:t>ProcurementRG</a:t>
            </a:r>
            <a:endParaRPr lang="en-IE" sz="2000" b="1" dirty="0">
              <a:solidFill>
                <a:schemeClr val="bg1"/>
              </a:solidFill>
              <a:latin typeface="Segoe UI" panose="020B0502040204020203" pitchFamily="34" charset="0"/>
              <a:cs typeface="Segoe UI" panose="020B0502040204020203" pitchFamily="34" charset="0"/>
            </a:endParaRPr>
          </a:p>
          <a:p>
            <a:pPr>
              <a:lnSpc>
                <a:spcPct val="90000"/>
              </a:lnSpc>
              <a:spcAft>
                <a:spcPts val="600"/>
              </a:spcAft>
            </a:pPr>
            <a:r>
              <a:rPr lang="en-IE" sz="2000" dirty="0">
                <a:solidFill>
                  <a:schemeClr val="bg1"/>
                </a:solidFill>
                <a:latin typeface="Segoe UI" panose="020B0502040204020203" pitchFamily="34" charset="0"/>
                <a:cs typeface="Segoe UI" panose="020B0502040204020203" pitchFamily="34" charset="0"/>
              </a:rPr>
              <a:t>Procurement system</a:t>
            </a:r>
          </a:p>
        </p:txBody>
      </p:sp>
      <p:sp>
        <p:nvSpPr>
          <p:cNvPr id="8" name="TextBox 7">
            <a:extLst>
              <a:ext uri="{FF2B5EF4-FFF2-40B4-BE49-F238E27FC236}">
                <a16:creationId xmlns:a16="http://schemas.microsoft.com/office/drawing/2014/main" id="{4B80292D-A824-4862-B2E3-26A277C975D0}"/>
              </a:ext>
            </a:extLst>
          </p:cNvPr>
          <p:cNvSpPr txBox="1"/>
          <p:nvPr/>
        </p:nvSpPr>
        <p:spPr>
          <a:xfrm>
            <a:off x="6777991" y="5669078"/>
            <a:ext cx="2268000" cy="720000"/>
          </a:xfrm>
          <a:prstGeom prst="rect">
            <a:avLst/>
          </a:prstGeom>
          <a:solidFill>
            <a:schemeClr val="accent3"/>
          </a:solidFill>
          <a:ln w="19050">
            <a:solidFill>
              <a:schemeClr val="bg1"/>
            </a:solidFill>
          </a:ln>
        </p:spPr>
        <p:txBody>
          <a:bodyPr wrap="square" lIns="72000" tIns="72000" rIns="72000" bIns="72000" rtlCol="0">
            <a:spAutoFit/>
          </a:bodyPr>
          <a:lstStyle/>
          <a:p>
            <a:pPr>
              <a:lnSpc>
                <a:spcPct val="90000"/>
              </a:lnSpc>
              <a:spcAft>
                <a:spcPts val="600"/>
              </a:spcAft>
            </a:pPr>
            <a:r>
              <a:rPr lang="en-IE" sz="2000" b="1" dirty="0" err="1">
                <a:solidFill>
                  <a:schemeClr val="bg1"/>
                </a:solidFill>
                <a:latin typeface="Segoe UI" panose="020B0502040204020203" pitchFamily="34" charset="0"/>
                <a:cs typeface="Segoe UI" panose="020B0502040204020203" pitchFamily="34" charset="0"/>
              </a:rPr>
              <a:t>HRAppRG</a:t>
            </a:r>
            <a:br>
              <a:rPr lang="en-IE" sz="2000" b="1" dirty="0">
                <a:solidFill>
                  <a:schemeClr val="bg1"/>
                </a:solidFill>
                <a:latin typeface="Segoe UI" panose="020B0502040204020203" pitchFamily="34" charset="0"/>
                <a:cs typeface="Segoe UI" panose="020B0502040204020203" pitchFamily="34" charset="0"/>
              </a:rPr>
            </a:br>
            <a:r>
              <a:rPr lang="en-IE" sz="2000" dirty="0">
                <a:solidFill>
                  <a:schemeClr val="bg1"/>
                </a:solidFill>
                <a:latin typeface="Segoe UI" panose="020B0502040204020203" pitchFamily="34" charset="0"/>
                <a:cs typeface="Segoe UI" panose="020B0502040204020203" pitchFamily="34" charset="0"/>
              </a:rPr>
              <a:t>HR application</a:t>
            </a:r>
          </a:p>
        </p:txBody>
      </p:sp>
      <p:sp>
        <p:nvSpPr>
          <p:cNvPr id="9" name="TextBox 8">
            <a:extLst>
              <a:ext uri="{FF2B5EF4-FFF2-40B4-BE49-F238E27FC236}">
                <a16:creationId xmlns:a16="http://schemas.microsoft.com/office/drawing/2014/main" id="{CA065350-6DBA-42BB-832C-FB431DEE5E7D}"/>
              </a:ext>
            </a:extLst>
          </p:cNvPr>
          <p:cNvSpPr txBox="1"/>
          <p:nvPr/>
        </p:nvSpPr>
        <p:spPr>
          <a:xfrm>
            <a:off x="9257031" y="2309592"/>
            <a:ext cx="2448000" cy="1961288"/>
          </a:xfrm>
          <a:prstGeom prst="rect">
            <a:avLst/>
          </a:prstGeom>
          <a:solidFill>
            <a:schemeClr val="accent3"/>
          </a:solidFill>
          <a:ln w="19050">
            <a:solidFill>
              <a:schemeClr val="bg1"/>
            </a:solidFill>
          </a:ln>
        </p:spPr>
        <p:txBody>
          <a:bodyPr wrap="square" lIns="72000" tIns="72000" rIns="72000" bIns="72000" rtlCol="0">
            <a:spAutoFit/>
          </a:bodyPr>
          <a:lstStyle/>
          <a:p>
            <a:pPr>
              <a:lnSpc>
                <a:spcPct val="90000"/>
              </a:lnSpc>
              <a:spcAft>
                <a:spcPts val="600"/>
              </a:spcAft>
            </a:pPr>
            <a:r>
              <a:rPr lang="en-IE" sz="2000" b="1" dirty="0">
                <a:solidFill>
                  <a:schemeClr val="bg1"/>
                </a:solidFill>
                <a:latin typeface="Segoe UI" panose="020B0502040204020203" pitchFamily="34" charset="0"/>
                <a:cs typeface="Segoe UI" panose="020B0502040204020203" pitchFamily="34" charset="0"/>
              </a:rPr>
              <a:t>Network Team</a:t>
            </a:r>
            <a:br>
              <a:rPr lang="en-IE" sz="2000" b="1" dirty="0">
                <a:solidFill>
                  <a:schemeClr val="bg1"/>
                </a:solidFill>
                <a:latin typeface="Segoe UI" panose="020B0502040204020203" pitchFamily="34" charset="0"/>
                <a:cs typeface="Segoe UI" panose="020B0502040204020203" pitchFamily="34" charset="0"/>
              </a:rPr>
            </a:br>
            <a:r>
              <a:rPr lang="en-IE" sz="2000" dirty="0">
                <a:solidFill>
                  <a:schemeClr val="bg1"/>
                </a:solidFill>
                <a:latin typeface="Segoe UI" panose="020B0502040204020203" pitchFamily="34" charset="0"/>
                <a:cs typeface="Segoe UI" panose="020B0502040204020203" pitchFamily="34" charset="0"/>
              </a:rPr>
              <a:t>Contributor</a:t>
            </a:r>
          </a:p>
          <a:p>
            <a:pPr>
              <a:lnSpc>
                <a:spcPct val="90000"/>
              </a:lnSpc>
              <a:spcAft>
                <a:spcPts val="600"/>
              </a:spcAft>
            </a:pPr>
            <a:r>
              <a:rPr lang="en-IE" sz="2000" b="1" dirty="0">
                <a:solidFill>
                  <a:schemeClr val="bg1"/>
                </a:solidFill>
                <a:latin typeface="Segoe UI" panose="020B0502040204020203" pitchFamily="34" charset="0"/>
                <a:cs typeface="Segoe UI" panose="020B0502040204020203" pitchFamily="34" charset="0"/>
              </a:rPr>
              <a:t>Procurement Team</a:t>
            </a:r>
            <a:br>
              <a:rPr lang="en-IE" sz="2000" dirty="0">
                <a:solidFill>
                  <a:schemeClr val="bg1"/>
                </a:solidFill>
                <a:latin typeface="Segoe UI" panose="020B0502040204020203" pitchFamily="34" charset="0"/>
                <a:cs typeface="Segoe UI" panose="020B0502040204020203" pitchFamily="34" charset="0"/>
              </a:rPr>
            </a:br>
            <a:r>
              <a:rPr lang="en-IE" sz="2000" dirty="0">
                <a:solidFill>
                  <a:schemeClr val="bg1"/>
                </a:solidFill>
                <a:latin typeface="Segoe UI" panose="020B0502040204020203" pitchFamily="34" charset="0"/>
                <a:cs typeface="Segoe UI" panose="020B0502040204020203" pitchFamily="34" charset="0"/>
              </a:rPr>
              <a:t>Reader</a:t>
            </a:r>
          </a:p>
          <a:p>
            <a:pPr>
              <a:lnSpc>
                <a:spcPct val="90000"/>
              </a:lnSpc>
              <a:spcAft>
                <a:spcPts val="600"/>
              </a:spcAft>
            </a:pPr>
            <a:r>
              <a:rPr lang="en-IE" sz="2000" b="1" dirty="0">
                <a:solidFill>
                  <a:schemeClr val="bg1"/>
                </a:solidFill>
                <a:latin typeface="Segoe UI" panose="020B0502040204020203" pitchFamily="34" charset="0"/>
                <a:cs typeface="Segoe UI" panose="020B0502040204020203" pitchFamily="34" charset="0"/>
              </a:rPr>
              <a:t>HR App Team</a:t>
            </a:r>
            <a:br>
              <a:rPr lang="en-IE" sz="2000" b="1" dirty="0">
                <a:solidFill>
                  <a:schemeClr val="bg1"/>
                </a:solidFill>
                <a:latin typeface="Segoe UI" panose="020B0502040204020203" pitchFamily="34" charset="0"/>
                <a:cs typeface="Segoe UI" panose="020B0502040204020203" pitchFamily="34" charset="0"/>
              </a:rPr>
            </a:br>
            <a:r>
              <a:rPr lang="en-IE" sz="2000" dirty="0">
                <a:solidFill>
                  <a:schemeClr val="bg1"/>
                </a:solidFill>
                <a:latin typeface="Segoe UI" panose="020B0502040204020203" pitchFamily="34" charset="0"/>
                <a:cs typeface="Segoe UI" panose="020B0502040204020203" pitchFamily="34" charset="0"/>
              </a:rPr>
              <a:t>Reader</a:t>
            </a:r>
          </a:p>
        </p:txBody>
      </p:sp>
      <p:sp>
        <p:nvSpPr>
          <p:cNvPr id="10" name="TextBox 9">
            <a:extLst>
              <a:ext uri="{FF2B5EF4-FFF2-40B4-BE49-F238E27FC236}">
                <a16:creationId xmlns:a16="http://schemas.microsoft.com/office/drawing/2014/main" id="{555EBC1E-4911-49F7-A65A-6803F5EA7F01}"/>
              </a:ext>
            </a:extLst>
          </p:cNvPr>
          <p:cNvSpPr txBox="1"/>
          <p:nvPr/>
        </p:nvSpPr>
        <p:spPr>
          <a:xfrm>
            <a:off x="9257031" y="4466345"/>
            <a:ext cx="2448000" cy="699404"/>
          </a:xfrm>
          <a:prstGeom prst="rect">
            <a:avLst/>
          </a:prstGeom>
          <a:solidFill>
            <a:schemeClr val="accent3"/>
          </a:solidFill>
          <a:ln w="19050">
            <a:solidFill>
              <a:schemeClr val="bg1"/>
            </a:solidFill>
          </a:ln>
        </p:spPr>
        <p:txBody>
          <a:bodyPr wrap="square" lIns="72000" tIns="72000" rIns="72000" bIns="72000" rtlCol="0">
            <a:spAutoFit/>
          </a:bodyPr>
          <a:lstStyle/>
          <a:p>
            <a:pPr>
              <a:lnSpc>
                <a:spcPct val="90000"/>
              </a:lnSpc>
              <a:spcAft>
                <a:spcPts val="600"/>
              </a:spcAft>
            </a:pPr>
            <a:r>
              <a:rPr lang="en-IE" sz="2000" b="1" dirty="0">
                <a:solidFill>
                  <a:schemeClr val="bg1"/>
                </a:solidFill>
                <a:latin typeface="Segoe UI" panose="020B0502040204020203" pitchFamily="34" charset="0"/>
                <a:cs typeface="Segoe UI" panose="020B0502040204020203" pitchFamily="34" charset="0"/>
              </a:rPr>
              <a:t>Procurement Team</a:t>
            </a:r>
            <a:br>
              <a:rPr lang="en-IE" sz="2000" dirty="0">
                <a:solidFill>
                  <a:schemeClr val="bg1"/>
                </a:solidFill>
                <a:latin typeface="Segoe UI" panose="020B0502040204020203" pitchFamily="34" charset="0"/>
                <a:cs typeface="Segoe UI" panose="020B0502040204020203" pitchFamily="34" charset="0"/>
              </a:rPr>
            </a:br>
            <a:r>
              <a:rPr lang="en-IE" sz="2000" dirty="0">
                <a:solidFill>
                  <a:schemeClr val="bg1"/>
                </a:solidFill>
                <a:latin typeface="Segoe UI" panose="020B0502040204020203" pitchFamily="34" charset="0"/>
                <a:cs typeface="Segoe UI" panose="020B0502040204020203" pitchFamily="34" charset="0"/>
              </a:rPr>
              <a:t>Contributor</a:t>
            </a:r>
          </a:p>
        </p:txBody>
      </p:sp>
      <p:sp>
        <p:nvSpPr>
          <p:cNvPr id="11" name="TextBox 10">
            <a:extLst>
              <a:ext uri="{FF2B5EF4-FFF2-40B4-BE49-F238E27FC236}">
                <a16:creationId xmlns:a16="http://schemas.microsoft.com/office/drawing/2014/main" id="{80C6AE2D-9335-420E-BAB3-AAA78C793411}"/>
              </a:ext>
            </a:extLst>
          </p:cNvPr>
          <p:cNvSpPr txBox="1"/>
          <p:nvPr/>
        </p:nvSpPr>
        <p:spPr>
          <a:xfrm>
            <a:off x="9257031" y="5669078"/>
            <a:ext cx="2448000" cy="720000"/>
          </a:xfrm>
          <a:prstGeom prst="rect">
            <a:avLst/>
          </a:prstGeom>
          <a:solidFill>
            <a:schemeClr val="accent3"/>
          </a:solidFill>
          <a:ln w="19050">
            <a:solidFill>
              <a:schemeClr val="bg1"/>
            </a:solidFill>
          </a:ln>
        </p:spPr>
        <p:txBody>
          <a:bodyPr wrap="square" lIns="72000" tIns="72000" rIns="72000" bIns="72000" rtlCol="0">
            <a:spAutoFit/>
          </a:bodyPr>
          <a:lstStyle/>
          <a:p>
            <a:pPr>
              <a:lnSpc>
                <a:spcPct val="90000"/>
              </a:lnSpc>
              <a:spcAft>
                <a:spcPts val="600"/>
              </a:spcAft>
            </a:pPr>
            <a:r>
              <a:rPr lang="en-IE" sz="2000" b="1" dirty="0">
                <a:solidFill>
                  <a:schemeClr val="bg1"/>
                </a:solidFill>
                <a:latin typeface="Segoe UI" panose="020B0502040204020203" pitchFamily="34" charset="0"/>
                <a:cs typeface="Segoe UI" panose="020B0502040204020203" pitchFamily="34" charset="0"/>
              </a:rPr>
              <a:t>HR App Team</a:t>
            </a:r>
            <a:br>
              <a:rPr lang="en-IE" sz="2000" b="1" dirty="0">
                <a:solidFill>
                  <a:schemeClr val="bg1"/>
                </a:solidFill>
                <a:latin typeface="Segoe UI" panose="020B0502040204020203" pitchFamily="34" charset="0"/>
                <a:cs typeface="Segoe UI" panose="020B0502040204020203" pitchFamily="34" charset="0"/>
              </a:rPr>
            </a:br>
            <a:r>
              <a:rPr lang="en-IE" sz="2000" dirty="0">
                <a:solidFill>
                  <a:schemeClr val="bg1"/>
                </a:solidFill>
                <a:latin typeface="Segoe UI" panose="020B0502040204020203" pitchFamily="34" charset="0"/>
                <a:cs typeface="Segoe UI" panose="020B0502040204020203" pitchFamily="34" charset="0"/>
              </a:rPr>
              <a:t>Contributor</a:t>
            </a:r>
          </a:p>
        </p:txBody>
      </p:sp>
      <p:pic>
        <p:nvPicPr>
          <p:cNvPr id="13" name="Picture 12">
            <a:extLst>
              <a:ext uri="{FF2B5EF4-FFF2-40B4-BE49-F238E27FC236}">
                <a16:creationId xmlns:a16="http://schemas.microsoft.com/office/drawing/2014/main" id="{CC6DA713-10B3-4899-B798-EADDBCAFFC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1846" y="1325608"/>
            <a:ext cx="780290" cy="780290"/>
          </a:xfrm>
          <a:prstGeom prst="rect">
            <a:avLst/>
          </a:prstGeom>
        </p:spPr>
      </p:pic>
      <p:pic>
        <p:nvPicPr>
          <p:cNvPr id="15" name="Picture 14">
            <a:extLst>
              <a:ext uri="{FF2B5EF4-FFF2-40B4-BE49-F238E27FC236}">
                <a16:creationId xmlns:a16="http://schemas.microsoft.com/office/drawing/2014/main" id="{85673C38-C97C-42CA-B651-FA5292D429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0886" y="1354516"/>
            <a:ext cx="780290" cy="780290"/>
          </a:xfrm>
          <a:prstGeom prst="rect">
            <a:avLst/>
          </a:prstGeom>
        </p:spPr>
      </p:pic>
    </p:spTree>
    <p:extLst>
      <p:ext uri="{BB962C8B-B14F-4D97-AF65-F5344CB8AC3E}">
        <p14:creationId xmlns:p14="http://schemas.microsoft.com/office/powerpoint/2010/main" val="664725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1B1494D-5E9B-46E4-B8BD-B85C7B26CDE5}"/>
              </a:ext>
            </a:extLst>
          </p:cNvPr>
          <p:cNvSpPr/>
          <p:nvPr/>
        </p:nvSpPr>
        <p:spPr bwMode="auto">
          <a:xfrm>
            <a:off x="4148885" y="1034748"/>
            <a:ext cx="4815778" cy="5533741"/>
          </a:xfrm>
          <a:prstGeom prst="rect">
            <a:avLst/>
          </a:prstGeom>
          <a:solidFill>
            <a:schemeClr val="tx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noAutofit/>
          </a:bodyPr>
          <a:lstStyle/>
          <a:p>
            <a:r>
              <a:rPr lang="en-US" sz="4400" dirty="0">
                <a:solidFill>
                  <a:schemeClr val="tx1"/>
                </a:solidFill>
                <a:cs typeface="Segoe UI" panose="020B0502040204020203" pitchFamily="34" charset="0"/>
              </a:rPr>
              <a:t>Procurement - preferred solution</a:t>
            </a:r>
            <a:endParaRPr lang="en-US" sz="4400" dirty="0">
              <a:solidFill>
                <a:schemeClr val="tx1"/>
              </a:solidFill>
              <a:latin typeface="Segoe UI" panose="020B0502040204020203" pitchFamily="34" charset="0"/>
            </a:endParaRPr>
          </a:p>
        </p:txBody>
      </p:sp>
      <p:grpSp>
        <p:nvGrpSpPr>
          <p:cNvPr id="8" name="Group 7">
            <a:extLst>
              <a:ext uri="{FF2B5EF4-FFF2-40B4-BE49-F238E27FC236}">
                <a16:creationId xmlns:a16="http://schemas.microsoft.com/office/drawing/2014/main" id="{804B9A8A-C47C-48BC-9DB8-ACFF792503BB}"/>
              </a:ext>
            </a:extLst>
          </p:cNvPr>
          <p:cNvGrpSpPr/>
          <p:nvPr/>
        </p:nvGrpSpPr>
        <p:grpSpPr>
          <a:xfrm>
            <a:off x="5047448" y="3407378"/>
            <a:ext cx="3977684" cy="1294315"/>
            <a:chOff x="8133806" y="2447109"/>
            <a:chExt cx="3977684" cy="1294315"/>
          </a:xfrm>
        </p:grpSpPr>
        <p:sp>
          <p:nvSpPr>
            <p:cNvPr id="5" name="Rectangle: Rounded Corners 4">
              <a:extLst>
                <a:ext uri="{FF2B5EF4-FFF2-40B4-BE49-F238E27FC236}">
                  <a16:creationId xmlns:a16="http://schemas.microsoft.com/office/drawing/2014/main" id="{F67F1C17-AB77-4921-B321-06A11F4D3911}"/>
                </a:ext>
              </a:extLst>
            </p:cNvPr>
            <p:cNvSpPr/>
            <p:nvPr/>
          </p:nvSpPr>
          <p:spPr bwMode="auto">
            <a:xfrm>
              <a:off x="8133806" y="2447109"/>
              <a:ext cx="3561806" cy="1275927"/>
            </a:xfrm>
            <a:prstGeom prst="roundRect">
              <a:avLst/>
            </a:prstGeom>
            <a:solidFill>
              <a:schemeClr val="accent3"/>
            </a:solidFill>
            <a:ln w="19050">
              <a:solidFill>
                <a:schemeClr val="bg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89433D38-A834-47C2-9E61-C9B375689CEA}"/>
                </a:ext>
              </a:extLst>
            </p:cNvPr>
            <p:cNvSpPr txBox="1"/>
            <p:nvPr/>
          </p:nvSpPr>
          <p:spPr>
            <a:xfrm rot="5400000">
              <a:off x="11201144" y="2831078"/>
              <a:ext cx="1275927" cy="544765"/>
            </a:xfrm>
            <a:prstGeom prst="rect">
              <a:avLst/>
            </a:prstGeom>
            <a:noFill/>
          </p:spPr>
          <p:txBody>
            <a:bodyPr wrap="none" lIns="182880" tIns="146304" rIns="182880" bIns="146304" rtlCol="0">
              <a:spAutoFit/>
            </a:bodyPr>
            <a:lstStyle/>
            <a:p>
              <a:pPr>
                <a:lnSpc>
                  <a:spcPct val="90000"/>
                </a:lnSpc>
                <a:spcAft>
                  <a:spcPts val="600"/>
                </a:spcAft>
              </a:pPr>
              <a:r>
                <a:rPr lang="en-IE" dirty="0">
                  <a:solidFill>
                    <a:schemeClr val="bg1"/>
                  </a:solidFill>
                  <a:latin typeface="Segoe UI" panose="020B0502040204020203" pitchFamily="34" charset="0"/>
                  <a:cs typeface="Segoe UI" panose="020B0502040204020203" pitchFamily="34" charset="0"/>
                </a:rPr>
                <a:t>Web Tier</a:t>
              </a:r>
            </a:p>
          </p:txBody>
        </p:sp>
      </p:grpSp>
      <p:grpSp>
        <p:nvGrpSpPr>
          <p:cNvPr id="9" name="Group 8">
            <a:extLst>
              <a:ext uri="{FF2B5EF4-FFF2-40B4-BE49-F238E27FC236}">
                <a16:creationId xmlns:a16="http://schemas.microsoft.com/office/drawing/2014/main" id="{162F0AF5-8998-40A1-A1D0-5D6B773D118D}"/>
              </a:ext>
            </a:extLst>
          </p:cNvPr>
          <p:cNvGrpSpPr/>
          <p:nvPr/>
        </p:nvGrpSpPr>
        <p:grpSpPr>
          <a:xfrm>
            <a:off x="5080728" y="4877108"/>
            <a:ext cx="3977744" cy="1637890"/>
            <a:chOff x="8133806" y="2447109"/>
            <a:chExt cx="3977744" cy="1295532"/>
          </a:xfrm>
        </p:grpSpPr>
        <p:sp>
          <p:nvSpPr>
            <p:cNvPr id="10" name="Rectangle: Rounded Corners 9">
              <a:extLst>
                <a:ext uri="{FF2B5EF4-FFF2-40B4-BE49-F238E27FC236}">
                  <a16:creationId xmlns:a16="http://schemas.microsoft.com/office/drawing/2014/main" id="{3FC55468-DDBC-425E-B90C-34C403335A53}"/>
                </a:ext>
              </a:extLst>
            </p:cNvPr>
            <p:cNvSpPr/>
            <p:nvPr/>
          </p:nvSpPr>
          <p:spPr bwMode="auto">
            <a:xfrm>
              <a:off x="8133806" y="2447109"/>
              <a:ext cx="3561806" cy="1275927"/>
            </a:xfrm>
            <a:prstGeom prst="roundRect">
              <a:avLst/>
            </a:prstGeom>
            <a:solidFill>
              <a:schemeClr val="accent3"/>
            </a:solidFill>
            <a:ln w="19050">
              <a:solidFill>
                <a:schemeClr val="bg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472A6D3C-05FC-4604-9ECE-AF2572548D46}"/>
                </a:ext>
              </a:extLst>
            </p:cNvPr>
            <p:cNvSpPr txBox="1"/>
            <p:nvPr/>
          </p:nvSpPr>
          <p:spPr>
            <a:xfrm rot="5400000">
              <a:off x="11287414" y="2918505"/>
              <a:ext cx="1103507" cy="544765"/>
            </a:xfrm>
            <a:prstGeom prst="rect">
              <a:avLst/>
            </a:prstGeom>
            <a:noFill/>
          </p:spPr>
          <p:txBody>
            <a:bodyPr wrap="none" lIns="182880" tIns="146304" rIns="182880" bIns="146304" rtlCol="0">
              <a:spAutoFit/>
            </a:bodyPr>
            <a:lstStyle/>
            <a:p>
              <a:pPr>
                <a:lnSpc>
                  <a:spcPct val="90000"/>
                </a:lnSpc>
                <a:spcAft>
                  <a:spcPts val="600"/>
                </a:spcAft>
              </a:pPr>
              <a:r>
                <a:rPr lang="en-IE" dirty="0">
                  <a:solidFill>
                    <a:schemeClr val="bg1"/>
                  </a:solidFill>
                  <a:latin typeface="Segoe UI" panose="020B0502040204020203" pitchFamily="34" charset="0"/>
                  <a:cs typeface="Segoe UI" panose="020B0502040204020203" pitchFamily="34" charset="0"/>
                </a:rPr>
                <a:t>DB Tier</a:t>
              </a:r>
            </a:p>
          </p:txBody>
        </p:sp>
      </p:grpSp>
      <p:grpSp>
        <p:nvGrpSpPr>
          <p:cNvPr id="12" name="Group 11">
            <a:extLst>
              <a:ext uri="{FF2B5EF4-FFF2-40B4-BE49-F238E27FC236}">
                <a16:creationId xmlns:a16="http://schemas.microsoft.com/office/drawing/2014/main" id="{31911488-DE0E-4C2F-B99A-2AA488444B9D}"/>
              </a:ext>
            </a:extLst>
          </p:cNvPr>
          <p:cNvGrpSpPr/>
          <p:nvPr/>
        </p:nvGrpSpPr>
        <p:grpSpPr>
          <a:xfrm>
            <a:off x="5047448" y="1937648"/>
            <a:ext cx="4011023" cy="1275927"/>
            <a:chOff x="8133806" y="2447109"/>
            <a:chExt cx="4011023" cy="1275927"/>
          </a:xfrm>
        </p:grpSpPr>
        <p:sp>
          <p:nvSpPr>
            <p:cNvPr id="13" name="Rectangle: Rounded Corners 12">
              <a:extLst>
                <a:ext uri="{FF2B5EF4-FFF2-40B4-BE49-F238E27FC236}">
                  <a16:creationId xmlns:a16="http://schemas.microsoft.com/office/drawing/2014/main" id="{9AFB465A-3FFC-4A4C-8223-C3CE761D7FCD}"/>
                </a:ext>
              </a:extLst>
            </p:cNvPr>
            <p:cNvSpPr/>
            <p:nvPr/>
          </p:nvSpPr>
          <p:spPr bwMode="auto">
            <a:xfrm>
              <a:off x="8133806" y="2447109"/>
              <a:ext cx="3561806" cy="1275927"/>
            </a:xfrm>
            <a:prstGeom prst="roundRect">
              <a:avLst/>
            </a:prstGeom>
            <a:solidFill>
              <a:schemeClr val="accent3"/>
            </a:solidFill>
            <a:ln w="19050">
              <a:solidFill>
                <a:schemeClr val="bg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22A88403-EC74-4B42-8C6A-A1A68F87A36C}"/>
                </a:ext>
              </a:extLst>
            </p:cNvPr>
            <p:cNvSpPr txBox="1"/>
            <p:nvPr/>
          </p:nvSpPr>
          <p:spPr>
            <a:xfrm rot="5400000">
              <a:off x="11283022" y="2843567"/>
              <a:ext cx="1178849" cy="544765"/>
            </a:xfrm>
            <a:prstGeom prst="rect">
              <a:avLst/>
            </a:prstGeom>
            <a:noFill/>
          </p:spPr>
          <p:txBody>
            <a:bodyPr wrap="none" lIns="182880" tIns="146304" rIns="182880" bIns="146304" rtlCol="0">
              <a:spAutoFit/>
            </a:bodyPr>
            <a:lstStyle/>
            <a:p>
              <a:pPr>
                <a:lnSpc>
                  <a:spcPct val="90000"/>
                </a:lnSpc>
                <a:spcAft>
                  <a:spcPts val="600"/>
                </a:spcAft>
              </a:pPr>
              <a:r>
                <a:rPr lang="en-IE" dirty="0">
                  <a:solidFill>
                    <a:schemeClr val="bg1"/>
                  </a:solidFill>
                  <a:latin typeface="Segoe UI" panose="020B0502040204020203" pitchFamily="34" charset="0"/>
                  <a:cs typeface="Segoe UI" panose="020B0502040204020203" pitchFamily="34" charset="0"/>
                </a:rPr>
                <a:t>App </a:t>
              </a:r>
              <a:r>
                <a:rPr lang="en-IE" dirty="0" err="1">
                  <a:solidFill>
                    <a:schemeClr val="bg1"/>
                  </a:solidFill>
                  <a:latin typeface="Segoe UI" panose="020B0502040204020203" pitchFamily="34" charset="0"/>
                  <a:cs typeface="Segoe UI" panose="020B0502040204020203" pitchFamily="34" charset="0"/>
                </a:rPr>
                <a:t>Gw</a:t>
              </a:r>
              <a:endParaRPr lang="en-IE" dirty="0">
                <a:solidFill>
                  <a:schemeClr val="bg1"/>
                </a:solidFill>
                <a:latin typeface="Segoe UI" panose="020B0502040204020203" pitchFamily="34" charset="0"/>
                <a:cs typeface="Segoe UI" panose="020B0502040204020203" pitchFamily="34" charset="0"/>
              </a:endParaRPr>
            </a:p>
          </p:txBody>
        </p:sp>
      </p:grpSp>
      <p:grpSp>
        <p:nvGrpSpPr>
          <p:cNvPr id="20" name="Group 19">
            <a:extLst>
              <a:ext uri="{FF2B5EF4-FFF2-40B4-BE49-F238E27FC236}">
                <a16:creationId xmlns:a16="http://schemas.microsoft.com/office/drawing/2014/main" id="{11E397B6-E25B-4A03-9E84-98957ADBFC4D}"/>
              </a:ext>
            </a:extLst>
          </p:cNvPr>
          <p:cNvGrpSpPr/>
          <p:nvPr/>
        </p:nvGrpSpPr>
        <p:grpSpPr>
          <a:xfrm>
            <a:off x="5922089" y="2171490"/>
            <a:ext cx="780290" cy="780290"/>
            <a:chOff x="12667208" y="2405066"/>
            <a:chExt cx="780290" cy="780290"/>
          </a:xfrm>
        </p:grpSpPr>
        <p:sp>
          <p:nvSpPr>
            <p:cNvPr id="19" name="Rectangle 18">
              <a:extLst>
                <a:ext uri="{FF2B5EF4-FFF2-40B4-BE49-F238E27FC236}">
                  <a16:creationId xmlns:a16="http://schemas.microsoft.com/office/drawing/2014/main" id="{09545506-389C-4735-A390-F6CA986050EA}"/>
                </a:ext>
              </a:extLst>
            </p:cNvPr>
            <p:cNvSpPr/>
            <p:nvPr/>
          </p:nvSpPr>
          <p:spPr bwMode="auto">
            <a:xfrm rot="2700000">
              <a:off x="12768828" y="2515830"/>
              <a:ext cx="581425" cy="56515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a:extLst>
                <a:ext uri="{FF2B5EF4-FFF2-40B4-BE49-F238E27FC236}">
                  <a16:creationId xmlns:a16="http://schemas.microsoft.com/office/drawing/2014/main" id="{85F4C00E-4022-42F2-AAEC-27633C83A0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67208" y="2405066"/>
              <a:ext cx="780290" cy="780290"/>
            </a:xfrm>
            <a:prstGeom prst="rect">
              <a:avLst/>
            </a:prstGeom>
          </p:spPr>
        </p:pic>
      </p:grpSp>
      <p:grpSp>
        <p:nvGrpSpPr>
          <p:cNvPr id="27" name="Group 26">
            <a:extLst>
              <a:ext uri="{FF2B5EF4-FFF2-40B4-BE49-F238E27FC236}">
                <a16:creationId xmlns:a16="http://schemas.microsoft.com/office/drawing/2014/main" id="{479E397B-A4C3-467F-B7C5-82757B1EAEE5}"/>
              </a:ext>
            </a:extLst>
          </p:cNvPr>
          <p:cNvGrpSpPr/>
          <p:nvPr/>
        </p:nvGrpSpPr>
        <p:grpSpPr>
          <a:xfrm>
            <a:off x="5988176" y="4936681"/>
            <a:ext cx="544766" cy="544766"/>
            <a:chOff x="13665489" y="2568119"/>
            <a:chExt cx="780290" cy="780290"/>
          </a:xfrm>
        </p:grpSpPr>
        <p:sp>
          <p:nvSpPr>
            <p:cNvPr id="25" name="Rectangle 24">
              <a:extLst>
                <a:ext uri="{FF2B5EF4-FFF2-40B4-BE49-F238E27FC236}">
                  <a16:creationId xmlns:a16="http://schemas.microsoft.com/office/drawing/2014/main" id="{BBD67EC6-B063-427E-BFC3-D5EA62694B63}"/>
                </a:ext>
              </a:extLst>
            </p:cNvPr>
            <p:cNvSpPr/>
            <p:nvPr/>
          </p:nvSpPr>
          <p:spPr bwMode="auto">
            <a:xfrm rot="2700000">
              <a:off x="13771443" y="2682210"/>
              <a:ext cx="581425" cy="56515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a:extLst>
                <a:ext uri="{FF2B5EF4-FFF2-40B4-BE49-F238E27FC236}">
                  <a16:creationId xmlns:a16="http://schemas.microsoft.com/office/drawing/2014/main" id="{2B8EFEBA-7F8D-4E4B-97A0-5367280D68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665489" y="2568119"/>
              <a:ext cx="780290" cy="780290"/>
            </a:xfrm>
            <a:prstGeom prst="rect">
              <a:avLst/>
            </a:prstGeom>
          </p:spPr>
        </p:pic>
      </p:grpSp>
      <p:pic>
        <p:nvPicPr>
          <p:cNvPr id="29" name="Picture 28">
            <a:extLst>
              <a:ext uri="{FF2B5EF4-FFF2-40B4-BE49-F238E27FC236}">
                <a16:creationId xmlns:a16="http://schemas.microsoft.com/office/drawing/2014/main" id="{EB1C872D-99A9-49C5-8473-B334D1A4EC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22089" y="1046456"/>
            <a:ext cx="780290" cy="780290"/>
          </a:xfrm>
          <a:prstGeom prst="rect">
            <a:avLst/>
          </a:prstGeom>
        </p:spPr>
      </p:pic>
      <p:pic>
        <p:nvPicPr>
          <p:cNvPr id="31" name="Picture 30">
            <a:extLst>
              <a:ext uri="{FF2B5EF4-FFF2-40B4-BE49-F238E27FC236}">
                <a16:creationId xmlns:a16="http://schemas.microsoft.com/office/drawing/2014/main" id="{CB2E1186-B3F7-49BA-A944-74DDD53D34B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34261" y="3786732"/>
            <a:ext cx="651423" cy="651423"/>
          </a:xfrm>
          <a:prstGeom prst="rect">
            <a:avLst/>
          </a:prstGeom>
        </p:spPr>
      </p:pic>
      <p:pic>
        <p:nvPicPr>
          <p:cNvPr id="32" name="Picture 31">
            <a:extLst>
              <a:ext uri="{FF2B5EF4-FFF2-40B4-BE49-F238E27FC236}">
                <a16:creationId xmlns:a16="http://schemas.microsoft.com/office/drawing/2014/main" id="{AB4A5C19-E2C9-4E3F-B08A-7F53EB8DBBF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20186" y="3786732"/>
            <a:ext cx="651423" cy="651423"/>
          </a:xfrm>
          <a:prstGeom prst="rect">
            <a:avLst/>
          </a:prstGeom>
        </p:spPr>
      </p:pic>
      <p:pic>
        <p:nvPicPr>
          <p:cNvPr id="33" name="Picture 32">
            <a:extLst>
              <a:ext uri="{FF2B5EF4-FFF2-40B4-BE49-F238E27FC236}">
                <a16:creationId xmlns:a16="http://schemas.microsoft.com/office/drawing/2014/main" id="{E422F9E7-811D-4AF1-BD4A-DE912D8DC94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34262" y="5582970"/>
            <a:ext cx="651423" cy="651423"/>
          </a:xfrm>
          <a:prstGeom prst="rect">
            <a:avLst/>
          </a:prstGeom>
        </p:spPr>
      </p:pic>
      <p:pic>
        <p:nvPicPr>
          <p:cNvPr id="34" name="Picture 33">
            <a:extLst>
              <a:ext uri="{FF2B5EF4-FFF2-40B4-BE49-F238E27FC236}">
                <a16:creationId xmlns:a16="http://schemas.microsoft.com/office/drawing/2014/main" id="{513510C5-FC6D-40FC-80BB-798DD5F22DA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20187" y="5582970"/>
            <a:ext cx="651423" cy="651423"/>
          </a:xfrm>
          <a:prstGeom prst="rect">
            <a:avLst/>
          </a:prstGeom>
        </p:spPr>
      </p:pic>
      <p:pic>
        <p:nvPicPr>
          <p:cNvPr id="36" name="Picture 35">
            <a:extLst>
              <a:ext uri="{FF2B5EF4-FFF2-40B4-BE49-F238E27FC236}">
                <a16:creationId xmlns:a16="http://schemas.microsoft.com/office/drawing/2014/main" id="{A6B251CC-2A74-4FB5-A245-80927E7BDD3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66817" y="5989081"/>
            <a:ext cx="293742" cy="293742"/>
          </a:xfrm>
          <a:prstGeom prst="rect">
            <a:avLst/>
          </a:prstGeom>
        </p:spPr>
      </p:pic>
      <p:pic>
        <p:nvPicPr>
          <p:cNvPr id="37" name="Picture 36">
            <a:extLst>
              <a:ext uri="{FF2B5EF4-FFF2-40B4-BE49-F238E27FC236}">
                <a16:creationId xmlns:a16="http://schemas.microsoft.com/office/drawing/2014/main" id="{E01D76B2-6264-4630-8B9F-1C05412AFE4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1631" y="5989081"/>
            <a:ext cx="293742" cy="293742"/>
          </a:xfrm>
          <a:prstGeom prst="rect">
            <a:avLst/>
          </a:prstGeom>
        </p:spPr>
      </p:pic>
      <p:sp>
        <p:nvSpPr>
          <p:cNvPr id="42" name="Rectangle: Rounded Corners 41">
            <a:extLst>
              <a:ext uri="{FF2B5EF4-FFF2-40B4-BE49-F238E27FC236}">
                <a16:creationId xmlns:a16="http://schemas.microsoft.com/office/drawing/2014/main" id="{7CC8A3C6-191C-4246-BB15-A5102337483E}"/>
              </a:ext>
            </a:extLst>
          </p:cNvPr>
          <p:cNvSpPr/>
          <p:nvPr/>
        </p:nvSpPr>
        <p:spPr bwMode="auto">
          <a:xfrm>
            <a:off x="5376005" y="5521953"/>
            <a:ext cx="3074913" cy="842181"/>
          </a:xfrm>
          <a:prstGeom prst="roundRect">
            <a:avLst/>
          </a:prstGeom>
          <a:noFill/>
          <a:ln>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44000" tIns="146304" rIns="3600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IE" sz="1600" dirty="0">
                <a:solidFill>
                  <a:srgbClr val="C00000"/>
                </a:solidFill>
                <a:latin typeface="Segoe UI" panose="020B0502040204020203" pitchFamily="34" charset="0"/>
                <a:ea typeface="Segoe UI" panose="020B0502040204020203" pitchFamily="34" charset="0"/>
                <a:cs typeface="Segoe UI" panose="020B0502040204020203" pitchFamily="34" charset="0"/>
              </a:rPr>
              <a:t>Availability</a:t>
            </a:r>
            <a:br>
              <a:rPr lang="en-IE" sz="1600" dirty="0">
                <a:solidFill>
                  <a:srgbClr val="C00000"/>
                </a:solidFill>
                <a:latin typeface="Segoe UI" panose="020B0502040204020203" pitchFamily="34" charset="0"/>
                <a:ea typeface="Segoe UI" panose="020B0502040204020203" pitchFamily="34" charset="0"/>
                <a:cs typeface="Segoe UI" panose="020B0502040204020203" pitchFamily="34" charset="0"/>
              </a:rPr>
            </a:br>
            <a:r>
              <a:rPr lang="en-IE" sz="1600" dirty="0">
                <a:solidFill>
                  <a:srgbClr val="C00000"/>
                </a:solidFill>
                <a:latin typeface="Segoe UI" panose="020B0502040204020203" pitchFamily="34" charset="0"/>
                <a:ea typeface="Segoe UI" panose="020B0502040204020203" pitchFamily="34" charset="0"/>
                <a:cs typeface="Segoe UI" panose="020B0502040204020203" pitchFamily="34" charset="0"/>
              </a:rPr>
              <a:t>Set</a:t>
            </a:r>
          </a:p>
        </p:txBody>
      </p:sp>
      <p:sp>
        <p:nvSpPr>
          <p:cNvPr id="43" name="Rectangle: Rounded Corners 42">
            <a:extLst>
              <a:ext uri="{FF2B5EF4-FFF2-40B4-BE49-F238E27FC236}">
                <a16:creationId xmlns:a16="http://schemas.microsoft.com/office/drawing/2014/main" id="{7C711842-9561-43E7-9B55-FE3818A30D13}"/>
              </a:ext>
            </a:extLst>
          </p:cNvPr>
          <p:cNvSpPr/>
          <p:nvPr/>
        </p:nvSpPr>
        <p:spPr bwMode="auto">
          <a:xfrm>
            <a:off x="5367296" y="3688790"/>
            <a:ext cx="3074913" cy="842181"/>
          </a:xfrm>
          <a:prstGeom prst="roundRect">
            <a:avLst/>
          </a:prstGeom>
          <a:noFill/>
          <a:ln>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44000" tIns="146304" rIns="3600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IE" sz="1600" dirty="0">
                <a:solidFill>
                  <a:srgbClr val="C00000"/>
                </a:solidFill>
                <a:latin typeface="Segoe UI" panose="020B0502040204020203" pitchFamily="34" charset="0"/>
                <a:ea typeface="Segoe UI" panose="020B0502040204020203" pitchFamily="34" charset="0"/>
                <a:cs typeface="Segoe UI" panose="020B0502040204020203" pitchFamily="34" charset="0"/>
              </a:rPr>
              <a:t>Availability</a:t>
            </a:r>
            <a:br>
              <a:rPr lang="en-IE" sz="1600" dirty="0">
                <a:solidFill>
                  <a:srgbClr val="C00000"/>
                </a:solidFill>
                <a:latin typeface="Segoe UI" panose="020B0502040204020203" pitchFamily="34" charset="0"/>
                <a:ea typeface="Segoe UI" panose="020B0502040204020203" pitchFamily="34" charset="0"/>
                <a:cs typeface="Segoe UI" panose="020B0502040204020203" pitchFamily="34" charset="0"/>
              </a:rPr>
            </a:br>
            <a:r>
              <a:rPr lang="en-IE" sz="1600" dirty="0">
                <a:solidFill>
                  <a:srgbClr val="C00000"/>
                </a:solidFill>
                <a:latin typeface="Segoe UI" panose="020B0502040204020203" pitchFamily="34" charset="0"/>
                <a:ea typeface="Segoe UI" panose="020B0502040204020203" pitchFamily="34" charset="0"/>
                <a:cs typeface="Segoe UI" panose="020B0502040204020203" pitchFamily="34" charset="0"/>
              </a:rPr>
              <a:t>Set</a:t>
            </a:r>
          </a:p>
        </p:txBody>
      </p:sp>
      <p:cxnSp>
        <p:nvCxnSpPr>
          <p:cNvPr id="45" name="Straight Arrow Connector 44">
            <a:extLst>
              <a:ext uri="{FF2B5EF4-FFF2-40B4-BE49-F238E27FC236}">
                <a16:creationId xmlns:a16="http://schemas.microsoft.com/office/drawing/2014/main" id="{2D1490AB-219C-41C3-833F-B71AE4AF163A}"/>
              </a:ext>
            </a:extLst>
          </p:cNvPr>
          <p:cNvCxnSpPr>
            <a:cxnSpLocks/>
            <a:stCxn id="16" idx="2"/>
            <a:endCxn id="31" idx="0"/>
          </p:cNvCxnSpPr>
          <p:nvPr/>
        </p:nvCxnSpPr>
        <p:spPr>
          <a:xfrm flipH="1">
            <a:off x="5859973" y="2951780"/>
            <a:ext cx="452261" cy="834952"/>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95376EC-A378-4173-A9AA-C39959E2069C}"/>
              </a:ext>
            </a:extLst>
          </p:cNvPr>
          <p:cNvCxnSpPr>
            <a:cxnSpLocks/>
            <a:stCxn id="16" idx="2"/>
            <a:endCxn id="32" idx="0"/>
          </p:cNvCxnSpPr>
          <p:nvPr/>
        </p:nvCxnSpPr>
        <p:spPr>
          <a:xfrm>
            <a:off x="6312234" y="2951780"/>
            <a:ext cx="433664" cy="834952"/>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09E2B12-3F2A-4153-A2C3-839D975803CF}"/>
              </a:ext>
            </a:extLst>
          </p:cNvPr>
          <p:cNvCxnSpPr>
            <a:cxnSpLocks/>
            <a:stCxn id="32" idx="2"/>
          </p:cNvCxnSpPr>
          <p:nvPr/>
        </p:nvCxnSpPr>
        <p:spPr>
          <a:xfrm flipH="1">
            <a:off x="6337791" y="4438155"/>
            <a:ext cx="408107" cy="414168"/>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4732189-1B34-4F6E-A2E6-88B180221490}"/>
              </a:ext>
            </a:extLst>
          </p:cNvPr>
          <p:cNvCxnSpPr>
            <a:cxnSpLocks/>
            <a:stCxn id="31" idx="2"/>
          </p:cNvCxnSpPr>
          <p:nvPr/>
        </p:nvCxnSpPr>
        <p:spPr>
          <a:xfrm>
            <a:off x="5859973" y="4438155"/>
            <a:ext cx="356880" cy="406111"/>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DE02F74-EF6A-4699-A54B-3263DFB189D1}"/>
              </a:ext>
            </a:extLst>
          </p:cNvPr>
          <p:cNvCxnSpPr>
            <a:cxnSpLocks/>
            <a:stCxn id="22" idx="2"/>
            <a:endCxn id="34" idx="0"/>
          </p:cNvCxnSpPr>
          <p:nvPr/>
        </p:nvCxnSpPr>
        <p:spPr>
          <a:xfrm>
            <a:off x="6260559" y="5481447"/>
            <a:ext cx="485340" cy="101523"/>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237DC85-9B9A-4370-AE5A-4227CCEE927B}"/>
              </a:ext>
            </a:extLst>
          </p:cNvPr>
          <p:cNvCxnSpPr>
            <a:cxnSpLocks/>
            <a:stCxn id="22" idx="2"/>
            <a:endCxn id="33" idx="0"/>
          </p:cNvCxnSpPr>
          <p:nvPr/>
        </p:nvCxnSpPr>
        <p:spPr>
          <a:xfrm flipH="1">
            <a:off x="5859974" y="5481447"/>
            <a:ext cx="400585" cy="101523"/>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4689FB1D-E720-40AA-ABCD-7566C65AFCBB}"/>
              </a:ext>
            </a:extLst>
          </p:cNvPr>
          <p:cNvSpPr txBox="1"/>
          <p:nvPr/>
        </p:nvSpPr>
        <p:spPr>
          <a:xfrm>
            <a:off x="6812445" y="2122082"/>
            <a:ext cx="1662956" cy="877163"/>
          </a:xfrm>
          <a:prstGeom prst="rect">
            <a:avLst/>
          </a:prstGeom>
          <a:noFill/>
        </p:spPr>
        <p:txBody>
          <a:bodyPr wrap="none" lIns="182880" tIns="146304" rIns="182880" bIns="146304" rtlCol="0">
            <a:spAutoFit/>
          </a:bodyPr>
          <a:lstStyle/>
          <a:p>
            <a:pPr>
              <a:lnSpc>
                <a:spcPct val="90000"/>
              </a:lnSpc>
              <a:spcAft>
                <a:spcPts val="600"/>
              </a:spcAft>
            </a:pPr>
            <a:r>
              <a:rPr lang="en-IE" sz="1400" b="1" dirty="0">
                <a:solidFill>
                  <a:schemeClr val="bg1"/>
                </a:solidFill>
                <a:latin typeface="Segoe UI" panose="020B0502040204020203" pitchFamily="34" charset="0"/>
                <a:cs typeface="Segoe UI" panose="020B0502040204020203" pitchFamily="34" charset="0"/>
              </a:rPr>
              <a:t>Application </a:t>
            </a:r>
            <a:r>
              <a:rPr lang="en-IE" sz="1400" b="1" dirty="0" err="1">
                <a:solidFill>
                  <a:schemeClr val="bg1"/>
                </a:solidFill>
                <a:latin typeface="Segoe UI" panose="020B0502040204020203" pitchFamily="34" charset="0"/>
                <a:cs typeface="Segoe UI" panose="020B0502040204020203" pitchFamily="34" charset="0"/>
              </a:rPr>
              <a:t>Gw</a:t>
            </a:r>
            <a:br>
              <a:rPr lang="en-IE" sz="1400" b="1" dirty="0">
                <a:solidFill>
                  <a:schemeClr val="bg1"/>
                </a:solidFill>
                <a:latin typeface="Segoe UI" panose="020B0502040204020203" pitchFamily="34" charset="0"/>
                <a:cs typeface="Segoe UI" panose="020B0502040204020203" pitchFamily="34" charset="0"/>
              </a:rPr>
            </a:br>
            <a:r>
              <a:rPr lang="en-IE" sz="1400" dirty="0">
                <a:solidFill>
                  <a:schemeClr val="bg1"/>
                </a:solidFill>
                <a:latin typeface="Segoe UI" panose="020B0502040204020203" pitchFamily="34" charset="0"/>
                <a:cs typeface="Segoe UI" panose="020B0502040204020203" pitchFamily="34" charset="0"/>
              </a:rPr>
              <a:t>Static internal IP</a:t>
            </a:r>
            <a:br>
              <a:rPr lang="en-IE" sz="1400" b="1" dirty="0">
                <a:solidFill>
                  <a:schemeClr val="bg1"/>
                </a:solidFill>
                <a:latin typeface="Segoe UI" panose="020B0502040204020203" pitchFamily="34" charset="0"/>
                <a:cs typeface="Segoe UI" panose="020B0502040204020203" pitchFamily="34" charset="0"/>
              </a:rPr>
            </a:br>
            <a:r>
              <a:rPr lang="en-IE" sz="1400" dirty="0">
                <a:solidFill>
                  <a:schemeClr val="bg1"/>
                </a:solidFill>
                <a:latin typeface="Segoe UI" panose="020B0502040204020203" pitchFamily="34" charset="0"/>
                <a:cs typeface="Segoe UI" panose="020B0502040204020203" pitchFamily="34" charset="0"/>
              </a:rPr>
              <a:t>Cookie affinity</a:t>
            </a:r>
          </a:p>
        </p:txBody>
      </p:sp>
      <p:sp>
        <p:nvSpPr>
          <p:cNvPr id="67" name="TextBox 66">
            <a:extLst>
              <a:ext uri="{FF2B5EF4-FFF2-40B4-BE49-F238E27FC236}">
                <a16:creationId xmlns:a16="http://schemas.microsoft.com/office/drawing/2014/main" id="{D9CD3DA8-E7ED-4C08-AE27-9C09D01C0B59}"/>
              </a:ext>
            </a:extLst>
          </p:cNvPr>
          <p:cNvSpPr txBox="1"/>
          <p:nvPr/>
        </p:nvSpPr>
        <p:spPr>
          <a:xfrm>
            <a:off x="6657603" y="4904344"/>
            <a:ext cx="1972640" cy="627864"/>
          </a:xfrm>
          <a:prstGeom prst="rect">
            <a:avLst/>
          </a:prstGeom>
          <a:noFill/>
        </p:spPr>
        <p:txBody>
          <a:bodyPr wrap="square" lIns="182880" tIns="146304" rIns="182880" bIns="146304" rtlCol="0">
            <a:spAutoFit/>
          </a:bodyPr>
          <a:lstStyle/>
          <a:p>
            <a:pPr>
              <a:lnSpc>
                <a:spcPct val="90000"/>
              </a:lnSpc>
              <a:spcAft>
                <a:spcPts val="600"/>
              </a:spcAft>
            </a:pPr>
            <a:r>
              <a:rPr lang="en-IE" sz="1200" b="1" dirty="0">
                <a:solidFill>
                  <a:schemeClr val="bg1"/>
                </a:solidFill>
                <a:latin typeface="Segoe UI" panose="020B0502040204020203" pitchFamily="34" charset="0"/>
                <a:cs typeface="Segoe UI" panose="020B0502040204020203" pitchFamily="34" charset="0"/>
              </a:rPr>
              <a:t>Internal Load Balancer</a:t>
            </a:r>
            <a:br>
              <a:rPr lang="en-IE" sz="1200" b="1" dirty="0">
                <a:solidFill>
                  <a:schemeClr val="bg1"/>
                </a:solidFill>
                <a:latin typeface="Segoe UI" panose="020B0502040204020203" pitchFamily="34" charset="0"/>
                <a:cs typeface="Segoe UI" panose="020B0502040204020203" pitchFamily="34" charset="0"/>
              </a:rPr>
            </a:br>
            <a:r>
              <a:rPr lang="en-IE" sz="1200" dirty="0">
                <a:solidFill>
                  <a:schemeClr val="bg1"/>
                </a:solidFill>
                <a:latin typeface="Segoe UI" panose="020B0502040204020203" pitchFamily="34" charset="0"/>
                <a:cs typeface="Segoe UI" panose="020B0502040204020203" pitchFamily="34" charset="0"/>
              </a:rPr>
              <a:t>Direct Server Return</a:t>
            </a:r>
          </a:p>
        </p:txBody>
      </p:sp>
      <p:sp>
        <p:nvSpPr>
          <p:cNvPr id="68" name="TextBox 67">
            <a:extLst>
              <a:ext uri="{FF2B5EF4-FFF2-40B4-BE49-F238E27FC236}">
                <a16:creationId xmlns:a16="http://schemas.microsoft.com/office/drawing/2014/main" id="{588211EC-5875-488C-8C7E-394926F593A3}"/>
              </a:ext>
            </a:extLst>
          </p:cNvPr>
          <p:cNvSpPr txBox="1"/>
          <p:nvPr/>
        </p:nvSpPr>
        <p:spPr>
          <a:xfrm>
            <a:off x="6861631" y="1236092"/>
            <a:ext cx="1499962" cy="489365"/>
          </a:xfrm>
          <a:prstGeom prst="rect">
            <a:avLst/>
          </a:prstGeom>
          <a:noFill/>
        </p:spPr>
        <p:txBody>
          <a:bodyPr wrap="none" lIns="182880" tIns="146304" rIns="182880" bIns="146304" rtlCol="0">
            <a:spAutoFit/>
          </a:bodyPr>
          <a:lstStyle/>
          <a:p>
            <a:pPr>
              <a:lnSpc>
                <a:spcPct val="90000"/>
              </a:lnSpc>
              <a:spcAft>
                <a:spcPts val="600"/>
              </a:spcAft>
            </a:pPr>
            <a:r>
              <a:rPr lang="en-IE" sz="1400" b="1" dirty="0">
                <a:solidFill>
                  <a:schemeClr val="bg1"/>
                </a:solidFill>
                <a:latin typeface="Segoe UI" panose="020B0502040204020203" pitchFamily="34" charset="0"/>
                <a:cs typeface="Segoe UI" panose="020B0502040204020203" pitchFamily="34" charset="0"/>
              </a:rPr>
              <a:t>ExpressRoute</a:t>
            </a:r>
            <a:endParaRPr lang="en-IE" sz="1400" dirty="0">
              <a:solidFill>
                <a:schemeClr val="bg1"/>
              </a:solidFill>
              <a:latin typeface="Segoe UI" panose="020B0502040204020203" pitchFamily="34" charset="0"/>
              <a:cs typeface="Segoe UI" panose="020B0502040204020203" pitchFamily="34" charset="0"/>
            </a:endParaRPr>
          </a:p>
        </p:txBody>
      </p:sp>
      <p:cxnSp>
        <p:nvCxnSpPr>
          <p:cNvPr id="69" name="Straight Arrow Connector 68">
            <a:extLst>
              <a:ext uri="{FF2B5EF4-FFF2-40B4-BE49-F238E27FC236}">
                <a16:creationId xmlns:a16="http://schemas.microsoft.com/office/drawing/2014/main" id="{FF08022D-8EC3-482A-BDEC-E90F11419245}"/>
              </a:ext>
            </a:extLst>
          </p:cNvPr>
          <p:cNvCxnSpPr>
            <a:cxnSpLocks/>
            <a:endCxn id="16" idx="0"/>
          </p:cNvCxnSpPr>
          <p:nvPr/>
        </p:nvCxnSpPr>
        <p:spPr>
          <a:xfrm>
            <a:off x="6312234" y="1709206"/>
            <a:ext cx="0" cy="462284"/>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pic>
        <p:nvPicPr>
          <p:cNvPr id="74" name="Picture 73">
            <a:extLst>
              <a:ext uri="{FF2B5EF4-FFF2-40B4-BE49-F238E27FC236}">
                <a16:creationId xmlns:a16="http://schemas.microsoft.com/office/drawing/2014/main" id="{425EDCDD-4147-4C02-99C3-E5134E191F2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87055" y="5644083"/>
            <a:ext cx="617657" cy="617657"/>
          </a:xfrm>
          <a:prstGeom prst="rect">
            <a:avLst/>
          </a:prstGeom>
        </p:spPr>
      </p:pic>
      <p:cxnSp>
        <p:nvCxnSpPr>
          <p:cNvPr id="75" name="Straight Arrow Connector 74">
            <a:extLst>
              <a:ext uri="{FF2B5EF4-FFF2-40B4-BE49-F238E27FC236}">
                <a16:creationId xmlns:a16="http://schemas.microsoft.com/office/drawing/2014/main" id="{F866C17C-255D-4251-9E25-10D6C7D17442}"/>
              </a:ext>
            </a:extLst>
          </p:cNvPr>
          <p:cNvCxnSpPr>
            <a:cxnSpLocks/>
            <a:endCxn id="74" idx="3"/>
          </p:cNvCxnSpPr>
          <p:nvPr/>
        </p:nvCxnSpPr>
        <p:spPr>
          <a:xfrm flipH="1">
            <a:off x="5004712" y="5952912"/>
            <a:ext cx="454676" cy="0"/>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3AFC6F6C-725F-48C6-97C6-F4D0AA7417E3}"/>
              </a:ext>
            </a:extLst>
          </p:cNvPr>
          <p:cNvSpPr txBox="1"/>
          <p:nvPr/>
        </p:nvSpPr>
        <p:spPr>
          <a:xfrm>
            <a:off x="4095998" y="4658988"/>
            <a:ext cx="1050608" cy="1148007"/>
          </a:xfrm>
          <a:prstGeom prst="rect">
            <a:avLst/>
          </a:prstGeom>
          <a:noFill/>
        </p:spPr>
        <p:txBody>
          <a:bodyPr wrap="none" lIns="182880" tIns="146304" rIns="182880" bIns="146304" rtlCol="0">
            <a:spAutoFit/>
          </a:bodyPr>
          <a:lstStyle/>
          <a:p>
            <a:pPr algn="ctr">
              <a:lnSpc>
                <a:spcPct val="90000"/>
              </a:lnSpc>
              <a:spcAft>
                <a:spcPts val="600"/>
              </a:spcAft>
            </a:pPr>
            <a:r>
              <a:rPr lang="en-IE" sz="1400" b="1" dirty="0">
                <a:solidFill>
                  <a:schemeClr val="bg1"/>
                </a:solidFill>
                <a:latin typeface="Segoe UI" panose="020B0502040204020203" pitchFamily="34" charset="0"/>
                <a:cs typeface="Segoe UI" panose="020B0502040204020203" pitchFamily="34" charset="0"/>
              </a:rPr>
              <a:t>Cloud</a:t>
            </a:r>
            <a:br>
              <a:rPr lang="en-IE" sz="1400" b="1" dirty="0">
                <a:solidFill>
                  <a:schemeClr val="bg1"/>
                </a:solidFill>
                <a:latin typeface="Segoe UI" panose="020B0502040204020203" pitchFamily="34" charset="0"/>
                <a:cs typeface="Segoe UI" panose="020B0502040204020203" pitchFamily="34" charset="0"/>
              </a:rPr>
            </a:br>
            <a:r>
              <a:rPr lang="en-IE" sz="1400" b="1" dirty="0">
                <a:solidFill>
                  <a:schemeClr val="bg1"/>
                </a:solidFill>
                <a:latin typeface="Segoe UI" panose="020B0502040204020203" pitchFamily="34" charset="0"/>
                <a:cs typeface="Segoe UI" panose="020B0502040204020203" pitchFamily="34" charset="0"/>
              </a:rPr>
              <a:t>Witness</a:t>
            </a:r>
          </a:p>
          <a:p>
            <a:pPr algn="ctr">
              <a:lnSpc>
                <a:spcPct val="90000"/>
              </a:lnSpc>
              <a:spcAft>
                <a:spcPts val="600"/>
              </a:spcAft>
            </a:pPr>
            <a:r>
              <a:rPr lang="en-IE" sz="1400" dirty="0">
                <a:solidFill>
                  <a:schemeClr val="bg1"/>
                </a:solidFill>
                <a:latin typeface="Segoe UI" panose="020B0502040204020203" pitchFamily="34" charset="0"/>
                <a:cs typeface="Segoe UI" panose="020B0502040204020203" pitchFamily="34" charset="0"/>
              </a:rPr>
              <a:t>(storage</a:t>
            </a:r>
            <a:br>
              <a:rPr lang="en-IE" sz="1400" dirty="0">
                <a:solidFill>
                  <a:schemeClr val="bg1"/>
                </a:solidFill>
                <a:latin typeface="Segoe UI" panose="020B0502040204020203" pitchFamily="34" charset="0"/>
                <a:cs typeface="Segoe UI" panose="020B0502040204020203" pitchFamily="34" charset="0"/>
              </a:rPr>
            </a:br>
            <a:r>
              <a:rPr lang="en-IE" sz="1400" dirty="0">
                <a:solidFill>
                  <a:schemeClr val="bg1"/>
                </a:solidFill>
                <a:latin typeface="Segoe UI" panose="020B0502040204020203" pitchFamily="34" charset="0"/>
                <a:cs typeface="Segoe UI" panose="020B0502040204020203" pitchFamily="34" charset="0"/>
              </a:rPr>
              <a:t>account)</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1B1494D-5E9B-46E4-B8BD-B85C7B26CDE5}"/>
              </a:ext>
            </a:extLst>
          </p:cNvPr>
          <p:cNvSpPr/>
          <p:nvPr/>
        </p:nvSpPr>
        <p:spPr bwMode="auto">
          <a:xfrm>
            <a:off x="6707087" y="992300"/>
            <a:ext cx="4424740" cy="5865700"/>
          </a:xfrm>
          <a:prstGeom prst="rect">
            <a:avLst/>
          </a:prstGeom>
          <a:solidFill>
            <a:schemeClr val="tx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9240" y="289511"/>
            <a:ext cx="9307362" cy="899665"/>
          </a:xfrm>
        </p:spPr>
        <p:txBody>
          <a:bodyPr>
            <a:noAutofit/>
          </a:bodyPr>
          <a:lstStyle/>
          <a:p>
            <a:r>
              <a:rPr lang="en-US" sz="4400" dirty="0">
                <a:solidFill>
                  <a:schemeClr val="tx1"/>
                </a:solidFill>
              </a:rPr>
              <a:t>Procurement - preferred solution</a:t>
            </a:r>
            <a:endParaRPr lang="en-US" sz="4400" dirty="0">
              <a:solidFill>
                <a:schemeClr val="tx1"/>
              </a:solidFill>
              <a:latin typeface="Segoe UI" panose="020B0502040204020203" pitchFamily="34" charset="0"/>
            </a:endParaRPr>
          </a:p>
        </p:txBody>
      </p:sp>
      <p:sp>
        <p:nvSpPr>
          <p:cNvPr id="5" name="Rectangle: Rounded Corners 4">
            <a:extLst>
              <a:ext uri="{FF2B5EF4-FFF2-40B4-BE49-F238E27FC236}">
                <a16:creationId xmlns:a16="http://schemas.microsoft.com/office/drawing/2014/main" id="{F67F1C17-AB77-4921-B321-06A11F4D3911}"/>
              </a:ext>
            </a:extLst>
          </p:cNvPr>
          <p:cNvSpPr/>
          <p:nvPr/>
        </p:nvSpPr>
        <p:spPr bwMode="auto">
          <a:xfrm>
            <a:off x="7071965" y="3517737"/>
            <a:ext cx="2673022" cy="1275927"/>
          </a:xfrm>
          <a:prstGeom prst="roundRect">
            <a:avLst/>
          </a:prstGeom>
          <a:solidFill>
            <a:schemeClr val="accent3"/>
          </a:solidFill>
          <a:ln w="19050">
            <a:solidFill>
              <a:schemeClr val="bg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89433D38-A834-47C2-9E61-C9B375689CEA}"/>
              </a:ext>
            </a:extLst>
          </p:cNvPr>
          <p:cNvSpPr txBox="1"/>
          <p:nvPr/>
        </p:nvSpPr>
        <p:spPr>
          <a:xfrm rot="16200000">
            <a:off x="6310046" y="3876959"/>
            <a:ext cx="1275927" cy="520176"/>
          </a:xfrm>
          <a:prstGeom prst="rect">
            <a:avLst/>
          </a:prstGeom>
          <a:noFill/>
        </p:spPr>
        <p:txBody>
          <a:bodyPr wrap="none" lIns="182880" tIns="146304" rIns="182880" bIns="146304" rtlCol="0">
            <a:spAutoFit/>
          </a:bodyPr>
          <a:lstStyle/>
          <a:p>
            <a:pPr>
              <a:lnSpc>
                <a:spcPct val="90000"/>
              </a:lnSpc>
              <a:spcAft>
                <a:spcPts val="600"/>
              </a:spcAft>
            </a:pPr>
            <a:r>
              <a:rPr lang="en-IE" dirty="0">
                <a:solidFill>
                  <a:schemeClr val="bg1"/>
                </a:solidFill>
                <a:latin typeface="Segoe UI" panose="020B0502040204020203" pitchFamily="34" charset="0"/>
                <a:cs typeface="Segoe UI" panose="020B0502040204020203" pitchFamily="34" charset="0"/>
              </a:rPr>
              <a:t>Web Tier</a:t>
            </a:r>
          </a:p>
        </p:txBody>
      </p:sp>
      <p:sp>
        <p:nvSpPr>
          <p:cNvPr id="10" name="Rectangle: Rounded Corners 9">
            <a:extLst>
              <a:ext uri="{FF2B5EF4-FFF2-40B4-BE49-F238E27FC236}">
                <a16:creationId xmlns:a16="http://schemas.microsoft.com/office/drawing/2014/main" id="{3FC55468-DDBC-425E-B90C-34C403335A53}"/>
              </a:ext>
            </a:extLst>
          </p:cNvPr>
          <p:cNvSpPr/>
          <p:nvPr/>
        </p:nvSpPr>
        <p:spPr bwMode="auto">
          <a:xfrm>
            <a:off x="7123398" y="4987466"/>
            <a:ext cx="2621589" cy="1675587"/>
          </a:xfrm>
          <a:prstGeom prst="roundRect">
            <a:avLst/>
          </a:prstGeom>
          <a:solidFill>
            <a:schemeClr val="accent3"/>
          </a:solidFill>
          <a:ln w="19050">
            <a:solidFill>
              <a:schemeClr val="bg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472A6D3C-05FC-4604-9ECE-AF2572548D46}"/>
              </a:ext>
            </a:extLst>
          </p:cNvPr>
          <p:cNvSpPr txBox="1"/>
          <p:nvPr/>
        </p:nvSpPr>
        <p:spPr>
          <a:xfrm rot="16200000">
            <a:off x="6281910" y="5284489"/>
            <a:ext cx="1395120" cy="544765"/>
          </a:xfrm>
          <a:prstGeom prst="rect">
            <a:avLst/>
          </a:prstGeom>
          <a:noFill/>
        </p:spPr>
        <p:txBody>
          <a:bodyPr wrap="none" lIns="182880" tIns="146304" rIns="182880" bIns="146304" rtlCol="0">
            <a:spAutoFit/>
          </a:bodyPr>
          <a:lstStyle/>
          <a:p>
            <a:pPr>
              <a:lnSpc>
                <a:spcPct val="90000"/>
              </a:lnSpc>
              <a:spcAft>
                <a:spcPts val="600"/>
              </a:spcAft>
            </a:pPr>
            <a:r>
              <a:rPr lang="en-IE" dirty="0">
                <a:solidFill>
                  <a:schemeClr val="bg1"/>
                </a:solidFill>
                <a:latin typeface="Segoe UI" panose="020B0502040204020203" pitchFamily="34" charset="0"/>
                <a:cs typeface="Segoe UI" panose="020B0502040204020203" pitchFamily="34" charset="0"/>
              </a:rPr>
              <a:t>DB Tier</a:t>
            </a:r>
          </a:p>
        </p:txBody>
      </p:sp>
      <p:sp>
        <p:nvSpPr>
          <p:cNvPr id="13" name="Rectangle: Rounded Corners 12">
            <a:extLst>
              <a:ext uri="{FF2B5EF4-FFF2-40B4-BE49-F238E27FC236}">
                <a16:creationId xmlns:a16="http://schemas.microsoft.com/office/drawing/2014/main" id="{9AFB465A-3FFC-4A4C-8223-C3CE761D7FCD}"/>
              </a:ext>
            </a:extLst>
          </p:cNvPr>
          <p:cNvSpPr/>
          <p:nvPr/>
        </p:nvSpPr>
        <p:spPr bwMode="auto">
          <a:xfrm>
            <a:off x="7070083" y="2048007"/>
            <a:ext cx="2673022" cy="1275927"/>
          </a:xfrm>
          <a:prstGeom prst="roundRect">
            <a:avLst/>
          </a:prstGeom>
          <a:solidFill>
            <a:schemeClr val="accent3"/>
          </a:solidFill>
          <a:ln w="19050">
            <a:solidFill>
              <a:schemeClr val="bg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22A88403-EC74-4B42-8C6A-A1A68F87A36C}"/>
              </a:ext>
            </a:extLst>
          </p:cNvPr>
          <p:cNvSpPr txBox="1"/>
          <p:nvPr/>
        </p:nvSpPr>
        <p:spPr>
          <a:xfrm rot="16200000">
            <a:off x="6312371" y="2358792"/>
            <a:ext cx="1178849" cy="520432"/>
          </a:xfrm>
          <a:prstGeom prst="rect">
            <a:avLst/>
          </a:prstGeom>
          <a:noFill/>
        </p:spPr>
        <p:txBody>
          <a:bodyPr wrap="none" lIns="182880" tIns="146304" rIns="182880" bIns="146304" rtlCol="0">
            <a:spAutoFit/>
          </a:bodyPr>
          <a:lstStyle/>
          <a:p>
            <a:pPr>
              <a:lnSpc>
                <a:spcPct val="90000"/>
              </a:lnSpc>
              <a:spcAft>
                <a:spcPts val="600"/>
              </a:spcAft>
            </a:pPr>
            <a:r>
              <a:rPr lang="en-IE" dirty="0">
                <a:solidFill>
                  <a:schemeClr val="bg1"/>
                </a:solidFill>
                <a:latin typeface="Segoe UI" panose="020B0502040204020203" pitchFamily="34" charset="0"/>
                <a:cs typeface="Segoe UI" panose="020B0502040204020203" pitchFamily="34" charset="0"/>
              </a:rPr>
              <a:t>App </a:t>
            </a:r>
            <a:r>
              <a:rPr lang="en-IE" dirty="0" err="1">
                <a:solidFill>
                  <a:schemeClr val="bg1"/>
                </a:solidFill>
                <a:latin typeface="Segoe UI" panose="020B0502040204020203" pitchFamily="34" charset="0"/>
                <a:cs typeface="Segoe UI" panose="020B0502040204020203" pitchFamily="34" charset="0"/>
              </a:rPr>
              <a:t>Gw</a:t>
            </a:r>
            <a:endParaRPr lang="en-IE" dirty="0">
              <a:solidFill>
                <a:schemeClr val="bg1"/>
              </a:solidFill>
              <a:latin typeface="Segoe UI" panose="020B0502040204020203" pitchFamily="34" charset="0"/>
              <a:cs typeface="Segoe UI" panose="020B0502040204020203" pitchFamily="34" charset="0"/>
            </a:endParaRPr>
          </a:p>
        </p:txBody>
      </p:sp>
      <p:pic>
        <p:nvPicPr>
          <p:cNvPr id="29" name="Picture 28">
            <a:extLst>
              <a:ext uri="{FF2B5EF4-FFF2-40B4-BE49-F238E27FC236}">
                <a16:creationId xmlns:a16="http://schemas.microsoft.com/office/drawing/2014/main" id="{EB1C872D-99A9-49C5-8473-B334D1A4EC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71634" y="954755"/>
            <a:ext cx="780290" cy="780290"/>
          </a:xfrm>
          <a:prstGeom prst="rect">
            <a:avLst/>
          </a:prstGeom>
        </p:spPr>
      </p:pic>
      <p:pic>
        <p:nvPicPr>
          <p:cNvPr id="31" name="Picture 30">
            <a:extLst>
              <a:ext uri="{FF2B5EF4-FFF2-40B4-BE49-F238E27FC236}">
                <a16:creationId xmlns:a16="http://schemas.microsoft.com/office/drawing/2014/main" id="{CB2E1186-B3F7-49BA-A944-74DDD53D34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76406" y="3865543"/>
            <a:ext cx="651423" cy="651423"/>
          </a:xfrm>
          <a:prstGeom prst="rect">
            <a:avLst/>
          </a:prstGeom>
        </p:spPr>
      </p:pic>
      <p:pic>
        <p:nvPicPr>
          <p:cNvPr id="32" name="Picture 31">
            <a:extLst>
              <a:ext uri="{FF2B5EF4-FFF2-40B4-BE49-F238E27FC236}">
                <a16:creationId xmlns:a16="http://schemas.microsoft.com/office/drawing/2014/main" id="{AB4A5C19-E2C9-4E3F-B08A-7F53EB8DBB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41195" y="3865543"/>
            <a:ext cx="651423" cy="651423"/>
          </a:xfrm>
          <a:prstGeom prst="rect">
            <a:avLst/>
          </a:prstGeom>
        </p:spPr>
      </p:pic>
      <p:grpSp>
        <p:nvGrpSpPr>
          <p:cNvPr id="40" name="Group 39">
            <a:extLst>
              <a:ext uri="{FF2B5EF4-FFF2-40B4-BE49-F238E27FC236}">
                <a16:creationId xmlns:a16="http://schemas.microsoft.com/office/drawing/2014/main" id="{7F233D6E-9764-4DF6-9627-4A4FF62B7C2D}"/>
              </a:ext>
            </a:extLst>
          </p:cNvPr>
          <p:cNvGrpSpPr/>
          <p:nvPr/>
        </p:nvGrpSpPr>
        <p:grpSpPr>
          <a:xfrm>
            <a:off x="7365437" y="5756419"/>
            <a:ext cx="723224" cy="663816"/>
            <a:chOff x="5322704" y="5584358"/>
            <a:chExt cx="723224" cy="663816"/>
          </a:xfrm>
        </p:grpSpPr>
        <p:pic>
          <p:nvPicPr>
            <p:cNvPr id="33" name="Picture 32">
              <a:extLst>
                <a:ext uri="{FF2B5EF4-FFF2-40B4-BE49-F238E27FC236}">
                  <a16:creationId xmlns:a16="http://schemas.microsoft.com/office/drawing/2014/main" id="{E422F9E7-811D-4AF1-BD4A-DE912D8DC9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22704" y="5584358"/>
              <a:ext cx="651423" cy="651423"/>
            </a:xfrm>
            <a:prstGeom prst="rect">
              <a:avLst/>
            </a:prstGeom>
          </p:spPr>
        </p:pic>
        <p:pic>
          <p:nvPicPr>
            <p:cNvPr id="36" name="Picture 35">
              <a:extLst>
                <a:ext uri="{FF2B5EF4-FFF2-40B4-BE49-F238E27FC236}">
                  <a16:creationId xmlns:a16="http://schemas.microsoft.com/office/drawing/2014/main" id="{A6B251CC-2A74-4FB5-A245-80927E7BDD3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52186" y="5954432"/>
              <a:ext cx="293742" cy="293742"/>
            </a:xfrm>
            <a:prstGeom prst="rect">
              <a:avLst/>
            </a:prstGeom>
          </p:spPr>
        </p:pic>
      </p:grpSp>
      <p:grpSp>
        <p:nvGrpSpPr>
          <p:cNvPr id="41" name="Group 40">
            <a:extLst>
              <a:ext uri="{FF2B5EF4-FFF2-40B4-BE49-F238E27FC236}">
                <a16:creationId xmlns:a16="http://schemas.microsoft.com/office/drawing/2014/main" id="{D3D04533-15F8-45E6-B1DF-3925BBCAE9EA}"/>
              </a:ext>
            </a:extLst>
          </p:cNvPr>
          <p:cNvGrpSpPr/>
          <p:nvPr/>
        </p:nvGrpSpPr>
        <p:grpSpPr>
          <a:xfrm>
            <a:off x="8735272" y="5762616"/>
            <a:ext cx="716194" cy="651423"/>
            <a:chOff x="6682517" y="5583955"/>
            <a:chExt cx="716194" cy="651423"/>
          </a:xfrm>
        </p:grpSpPr>
        <p:pic>
          <p:nvPicPr>
            <p:cNvPr id="34" name="Picture 33">
              <a:extLst>
                <a:ext uri="{FF2B5EF4-FFF2-40B4-BE49-F238E27FC236}">
                  <a16:creationId xmlns:a16="http://schemas.microsoft.com/office/drawing/2014/main" id="{513510C5-FC6D-40FC-80BB-798DD5F22D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82517" y="5583955"/>
              <a:ext cx="651423" cy="651423"/>
            </a:xfrm>
            <a:prstGeom prst="rect">
              <a:avLst/>
            </a:prstGeom>
          </p:spPr>
        </p:pic>
        <p:pic>
          <p:nvPicPr>
            <p:cNvPr id="37" name="Picture 36">
              <a:extLst>
                <a:ext uri="{FF2B5EF4-FFF2-40B4-BE49-F238E27FC236}">
                  <a16:creationId xmlns:a16="http://schemas.microsoft.com/office/drawing/2014/main" id="{E01D76B2-6264-4630-8B9F-1C05412AFE4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04969" y="5941636"/>
              <a:ext cx="293742" cy="293742"/>
            </a:xfrm>
            <a:prstGeom prst="rect">
              <a:avLst/>
            </a:prstGeom>
          </p:spPr>
        </p:pic>
      </p:grpSp>
      <p:sp>
        <p:nvSpPr>
          <p:cNvPr id="42" name="Rectangle: Rounded Corners 41">
            <a:extLst>
              <a:ext uri="{FF2B5EF4-FFF2-40B4-BE49-F238E27FC236}">
                <a16:creationId xmlns:a16="http://schemas.microsoft.com/office/drawing/2014/main" id="{7CC8A3C6-191C-4246-BB15-A5102337483E}"/>
              </a:ext>
            </a:extLst>
          </p:cNvPr>
          <p:cNvSpPr/>
          <p:nvPr/>
        </p:nvSpPr>
        <p:spPr bwMode="auto">
          <a:xfrm>
            <a:off x="7258304" y="1937105"/>
            <a:ext cx="910184" cy="4817531"/>
          </a:xfrm>
          <a:prstGeom prst="roundRect">
            <a:avLst/>
          </a:prstGeom>
          <a:noFill/>
          <a:ln w="190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44000" tIns="146304" rIns="3600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endParaRPr lang="en-IE" sz="1600" dirty="0">
              <a:solidFill>
                <a:srgbClr val="C00000"/>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55" name="Straight Arrow Connector 54">
            <a:extLst>
              <a:ext uri="{FF2B5EF4-FFF2-40B4-BE49-F238E27FC236}">
                <a16:creationId xmlns:a16="http://schemas.microsoft.com/office/drawing/2014/main" id="{94732189-1B34-4F6E-A2E6-88B180221490}"/>
              </a:ext>
            </a:extLst>
          </p:cNvPr>
          <p:cNvCxnSpPr>
            <a:cxnSpLocks/>
            <a:stCxn id="31" idx="2"/>
          </p:cNvCxnSpPr>
          <p:nvPr/>
        </p:nvCxnSpPr>
        <p:spPr>
          <a:xfrm>
            <a:off x="7702118" y="4516966"/>
            <a:ext cx="546365" cy="616128"/>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237DC85-9B9A-4370-AE5A-4227CCEE927B}"/>
              </a:ext>
            </a:extLst>
          </p:cNvPr>
          <p:cNvCxnSpPr>
            <a:cxnSpLocks/>
            <a:stCxn id="22" idx="2"/>
            <a:endCxn id="33" idx="0"/>
          </p:cNvCxnSpPr>
          <p:nvPr/>
        </p:nvCxnSpPr>
        <p:spPr>
          <a:xfrm flipH="1">
            <a:off x="7691149" y="5593674"/>
            <a:ext cx="657798" cy="162745"/>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588211EC-5875-488C-8C7E-394926F593A3}"/>
              </a:ext>
            </a:extLst>
          </p:cNvPr>
          <p:cNvSpPr txBox="1"/>
          <p:nvPr/>
        </p:nvSpPr>
        <p:spPr>
          <a:xfrm>
            <a:off x="8705900" y="1104608"/>
            <a:ext cx="1499962" cy="489365"/>
          </a:xfrm>
          <a:prstGeom prst="rect">
            <a:avLst/>
          </a:prstGeom>
          <a:noFill/>
        </p:spPr>
        <p:txBody>
          <a:bodyPr wrap="none" lIns="182880" tIns="146304" rIns="182880" bIns="146304" rtlCol="0">
            <a:spAutoFit/>
          </a:bodyPr>
          <a:lstStyle/>
          <a:p>
            <a:pPr>
              <a:lnSpc>
                <a:spcPct val="90000"/>
              </a:lnSpc>
              <a:spcAft>
                <a:spcPts val="600"/>
              </a:spcAft>
            </a:pPr>
            <a:r>
              <a:rPr lang="en-IE" sz="1400" b="1" dirty="0">
                <a:solidFill>
                  <a:schemeClr val="bg1"/>
                </a:solidFill>
                <a:latin typeface="Segoe UI" panose="020B0502040204020203" pitchFamily="34" charset="0"/>
                <a:cs typeface="Segoe UI" panose="020B0502040204020203" pitchFamily="34" charset="0"/>
              </a:rPr>
              <a:t>ExpressRoute</a:t>
            </a:r>
            <a:endParaRPr lang="en-IE" sz="1400" dirty="0">
              <a:solidFill>
                <a:schemeClr val="bg1"/>
              </a:solidFill>
              <a:latin typeface="Segoe UI" panose="020B0502040204020203" pitchFamily="34" charset="0"/>
              <a:cs typeface="Segoe UI" panose="020B0502040204020203" pitchFamily="34" charset="0"/>
            </a:endParaRPr>
          </a:p>
        </p:txBody>
      </p:sp>
      <p:cxnSp>
        <p:nvCxnSpPr>
          <p:cNvPr id="69" name="Straight Arrow Connector 68">
            <a:extLst>
              <a:ext uri="{FF2B5EF4-FFF2-40B4-BE49-F238E27FC236}">
                <a16:creationId xmlns:a16="http://schemas.microsoft.com/office/drawing/2014/main" id="{FF08022D-8EC3-482A-BDEC-E90F11419245}"/>
              </a:ext>
            </a:extLst>
          </p:cNvPr>
          <p:cNvCxnSpPr>
            <a:cxnSpLocks/>
            <a:endCxn id="16" idx="0"/>
          </p:cNvCxnSpPr>
          <p:nvPr/>
        </p:nvCxnSpPr>
        <p:spPr>
          <a:xfrm flipH="1">
            <a:off x="8354905" y="1593973"/>
            <a:ext cx="6874" cy="687876"/>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pic>
        <p:nvPicPr>
          <p:cNvPr id="74" name="Picture 73">
            <a:extLst>
              <a:ext uri="{FF2B5EF4-FFF2-40B4-BE49-F238E27FC236}">
                <a16:creationId xmlns:a16="http://schemas.microsoft.com/office/drawing/2014/main" id="{425EDCDD-4147-4C02-99C3-E5134E191F2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52994" y="5646343"/>
            <a:ext cx="617657" cy="617657"/>
          </a:xfrm>
          <a:prstGeom prst="rect">
            <a:avLst/>
          </a:prstGeom>
        </p:spPr>
      </p:pic>
      <p:cxnSp>
        <p:nvCxnSpPr>
          <p:cNvPr id="75" name="Straight Arrow Connector 74">
            <a:extLst>
              <a:ext uri="{FF2B5EF4-FFF2-40B4-BE49-F238E27FC236}">
                <a16:creationId xmlns:a16="http://schemas.microsoft.com/office/drawing/2014/main" id="{F866C17C-255D-4251-9E25-10D6C7D17442}"/>
              </a:ext>
            </a:extLst>
          </p:cNvPr>
          <p:cNvCxnSpPr>
            <a:cxnSpLocks/>
            <a:stCxn id="74" idx="1"/>
          </p:cNvCxnSpPr>
          <p:nvPr/>
        </p:nvCxnSpPr>
        <p:spPr>
          <a:xfrm flipH="1">
            <a:off x="9366846" y="5955172"/>
            <a:ext cx="786148" cy="696"/>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3AFC6F6C-725F-48C6-97C6-F4D0AA7417E3}"/>
              </a:ext>
            </a:extLst>
          </p:cNvPr>
          <p:cNvSpPr txBox="1"/>
          <p:nvPr/>
        </p:nvSpPr>
        <p:spPr>
          <a:xfrm>
            <a:off x="9413021" y="6082130"/>
            <a:ext cx="2072146" cy="627864"/>
          </a:xfrm>
          <a:prstGeom prst="rect">
            <a:avLst/>
          </a:prstGeom>
          <a:noFill/>
        </p:spPr>
        <p:txBody>
          <a:bodyPr wrap="square" lIns="182880" tIns="146304" rIns="182880" bIns="146304" rtlCol="0">
            <a:spAutoFit/>
          </a:bodyPr>
          <a:lstStyle/>
          <a:p>
            <a:pPr algn="ctr">
              <a:lnSpc>
                <a:spcPct val="90000"/>
              </a:lnSpc>
            </a:pPr>
            <a:r>
              <a:rPr lang="en-IE" sz="1200" b="1" dirty="0">
                <a:solidFill>
                  <a:schemeClr val="bg1"/>
                </a:solidFill>
                <a:latin typeface="Segoe UI" panose="020B0502040204020203" pitchFamily="34" charset="0"/>
                <a:cs typeface="Segoe UI" panose="020B0502040204020203" pitchFamily="34" charset="0"/>
              </a:rPr>
              <a:t>Cloud Witness</a:t>
            </a:r>
          </a:p>
          <a:p>
            <a:pPr algn="ctr">
              <a:lnSpc>
                <a:spcPct val="90000"/>
              </a:lnSpc>
            </a:pPr>
            <a:r>
              <a:rPr lang="en-IE" sz="1200" dirty="0">
                <a:solidFill>
                  <a:schemeClr val="bg1"/>
                </a:solidFill>
                <a:latin typeface="Segoe UI" panose="020B0502040204020203" pitchFamily="34" charset="0"/>
                <a:cs typeface="Segoe UI" panose="020B0502040204020203" pitchFamily="34" charset="0"/>
              </a:rPr>
              <a:t>(Zone Redundant)</a:t>
            </a:r>
          </a:p>
        </p:txBody>
      </p:sp>
      <p:sp>
        <p:nvSpPr>
          <p:cNvPr id="50" name="Rectangle: Rounded Corners 49">
            <a:extLst>
              <a:ext uri="{FF2B5EF4-FFF2-40B4-BE49-F238E27FC236}">
                <a16:creationId xmlns:a16="http://schemas.microsoft.com/office/drawing/2014/main" id="{A1FC36B6-A904-431F-9F85-1073BC129CCC}"/>
              </a:ext>
            </a:extLst>
          </p:cNvPr>
          <p:cNvSpPr/>
          <p:nvPr/>
        </p:nvSpPr>
        <p:spPr bwMode="auto">
          <a:xfrm>
            <a:off x="8597315" y="1948814"/>
            <a:ext cx="910184" cy="4805822"/>
          </a:xfrm>
          <a:prstGeom prst="roundRect">
            <a:avLst/>
          </a:prstGeom>
          <a:noFill/>
          <a:ln w="190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44000" tIns="146304" rIns="3600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endParaRPr lang="en-IE" sz="1600" dirty="0">
              <a:solidFill>
                <a:srgbClr val="C00000"/>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45" name="Straight Arrow Connector 44">
            <a:extLst>
              <a:ext uri="{FF2B5EF4-FFF2-40B4-BE49-F238E27FC236}">
                <a16:creationId xmlns:a16="http://schemas.microsoft.com/office/drawing/2014/main" id="{2D1490AB-219C-41C3-833F-B71AE4AF163A}"/>
              </a:ext>
            </a:extLst>
          </p:cNvPr>
          <p:cNvCxnSpPr>
            <a:cxnSpLocks/>
            <a:stCxn id="16" idx="2"/>
            <a:endCxn id="31" idx="0"/>
          </p:cNvCxnSpPr>
          <p:nvPr/>
        </p:nvCxnSpPr>
        <p:spPr>
          <a:xfrm flipH="1">
            <a:off x="7702118" y="3062139"/>
            <a:ext cx="652787" cy="803404"/>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95376EC-A378-4173-A9AA-C39959E2069C}"/>
              </a:ext>
            </a:extLst>
          </p:cNvPr>
          <p:cNvCxnSpPr>
            <a:cxnSpLocks/>
            <a:stCxn id="16" idx="2"/>
            <a:endCxn id="32" idx="0"/>
          </p:cNvCxnSpPr>
          <p:nvPr/>
        </p:nvCxnSpPr>
        <p:spPr>
          <a:xfrm>
            <a:off x="8354905" y="3062139"/>
            <a:ext cx="712002" cy="803404"/>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59" name="Rectangle: Rounded Corners 58">
            <a:extLst>
              <a:ext uri="{FF2B5EF4-FFF2-40B4-BE49-F238E27FC236}">
                <a16:creationId xmlns:a16="http://schemas.microsoft.com/office/drawing/2014/main" id="{E7E97FE7-3B6C-445D-8332-106E672F745B}"/>
              </a:ext>
            </a:extLst>
          </p:cNvPr>
          <p:cNvSpPr/>
          <p:nvPr/>
        </p:nvSpPr>
        <p:spPr bwMode="auto">
          <a:xfrm>
            <a:off x="8645927" y="5099315"/>
            <a:ext cx="1103982" cy="414287"/>
          </a:xfrm>
          <a:prstGeom prst="roundRect">
            <a:avLst>
              <a:gd name="adj" fmla="val 37779"/>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TextBox 66">
            <a:extLst>
              <a:ext uri="{FF2B5EF4-FFF2-40B4-BE49-F238E27FC236}">
                <a16:creationId xmlns:a16="http://schemas.microsoft.com/office/drawing/2014/main" id="{D9CD3DA8-E7ED-4C08-AE27-9C09D01C0B59}"/>
              </a:ext>
            </a:extLst>
          </p:cNvPr>
          <p:cNvSpPr txBox="1"/>
          <p:nvPr/>
        </p:nvSpPr>
        <p:spPr>
          <a:xfrm>
            <a:off x="8485972" y="5012696"/>
            <a:ext cx="2080099" cy="627864"/>
          </a:xfrm>
          <a:prstGeom prst="rect">
            <a:avLst/>
          </a:prstGeom>
          <a:noFill/>
        </p:spPr>
        <p:txBody>
          <a:bodyPr wrap="square" lIns="182880" tIns="146304" rIns="182880" bIns="146304" rtlCol="0">
            <a:spAutoFit/>
          </a:bodyPr>
          <a:lstStyle/>
          <a:p>
            <a:pPr>
              <a:lnSpc>
                <a:spcPct val="90000"/>
              </a:lnSpc>
            </a:pPr>
            <a:r>
              <a:rPr lang="en-IE" sz="1200" b="1" dirty="0">
                <a:solidFill>
                  <a:schemeClr val="bg1"/>
                </a:solidFill>
                <a:latin typeface="Segoe UI" panose="020B0502040204020203" pitchFamily="34" charset="0"/>
                <a:cs typeface="Segoe UI" panose="020B0502040204020203" pitchFamily="34" charset="0"/>
              </a:rPr>
              <a:t>Internal Load Balancer</a:t>
            </a:r>
            <a:br>
              <a:rPr lang="en-IE" sz="1200" b="1" dirty="0">
                <a:solidFill>
                  <a:schemeClr val="bg1"/>
                </a:solidFill>
                <a:latin typeface="Segoe UI" panose="020B0502040204020203" pitchFamily="34" charset="0"/>
                <a:cs typeface="Segoe UI" panose="020B0502040204020203" pitchFamily="34" charset="0"/>
              </a:rPr>
            </a:br>
            <a:r>
              <a:rPr lang="en-IE" sz="1200" dirty="0">
                <a:solidFill>
                  <a:schemeClr val="bg1"/>
                </a:solidFill>
                <a:latin typeface="Segoe UI" panose="020B0502040204020203" pitchFamily="34" charset="0"/>
                <a:cs typeface="Segoe UI" panose="020B0502040204020203" pitchFamily="34" charset="0"/>
              </a:rPr>
              <a:t>Direct Server Return</a:t>
            </a:r>
          </a:p>
        </p:txBody>
      </p:sp>
      <p:grpSp>
        <p:nvGrpSpPr>
          <p:cNvPr id="27" name="Group 26">
            <a:extLst>
              <a:ext uri="{FF2B5EF4-FFF2-40B4-BE49-F238E27FC236}">
                <a16:creationId xmlns:a16="http://schemas.microsoft.com/office/drawing/2014/main" id="{479E397B-A4C3-467F-B7C5-82757B1EAEE5}"/>
              </a:ext>
            </a:extLst>
          </p:cNvPr>
          <p:cNvGrpSpPr/>
          <p:nvPr/>
        </p:nvGrpSpPr>
        <p:grpSpPr>
          <a:xfrm>
            <a:off x="8076564" y="5048908"/>
            <a:ext cx="544766" cy="544766"/>
            <a:chOff x="13665489" y="2568119"/>
            <a:chExt cx="780290" cy="780290"/>
          </a:xfrm>
        </p:grpSpPr>
        <p:sp>
          <p:nvSpPr>
            <p:cNvPr id="25" name="Rectangle 24">
              <a:extLst>
                <a:ext uri="{FF2B5EF4-FFF2-40B4-BE49-F238E27FC236}">
                  <a16:creationId xmlns:a16="http://schemas.microsoft.com/office/drawing/2014/main" id="{BBD67EC6-B063-427E-BFC3-D5EA62694B63}"/>
                </a:ext>
              </a:extLst>
            </p:cNvPr>
            <p:cNvSpPr/>
            <p:nvPr/>
          </p:nvSpPr>
          <p:spPr bwMode="auto">
            <a:xfrm rot="2700000">
              <a:off x="13771443" y="2682210"/>
              <a:ext cx="581425" cy="56515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a:extLst>
                <a:ext uri="{FF2B5EF4-FFF2-40B4-BE49-F238E27FC236}">
                  <a16:creationId xmlns:a16="http://schemas.microsoft.com/office/drawing/2014/main" id="{2B8EFEBA-7F8D-4E4B-97A0-5367280D68A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665489" y="2568119"/>
              <a:ext cx="780290" cy="780290"/>
            </a:xfrm>
            <a:prstGeom prst="rect">
              <a:avLst/>
            </a:prstGeom>
          </p:spPr>
        </p:pic>
      </p:grpSp>
      <p:cxnSp>
        <p:nvCxnSpPr>
          <p:cNvPr id="58" name="Straight Arrow Connector 57">
            <a:extLst>
              <a:ext uri="{FF2B5EF4-FFF2-40B4-BE49-F238E27FC236}">
                <a16:creationId xmlns:a16="http://schemas.microsoft.com/office/drawing/2014/main" id="{BDE02F74-EF6A-4699-A54B-3263DFB189D1}"/>
              </a:ext>
            </a:extLst>
          </p:cNvPr>
          <p:cNvCxnSpPr>
            <a:cxnSpLocks/>
            <a:stCxn id="22" idx="2"/>
            <a:endCxn id="34" idx="0"/>
          </p:cNvCxnSpPr>
          <p:nvPr/>
        </p:nvCxnSpPr>
        <p:spPr>
          <a:xfrm>
            <a:off x="8348947" y="5593674"/>
            <a:ext cx="712037" cy="168942"/>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09E2B12-3F2A-4153-A2C3-839D975803CF}"/>
              </a:ext>
            </a:extLst>
          </p:cNvPr>
          <p:cNvCxnSpPr>
            <a:cxnSpLocks/>
            <a:stCxn id="32" idx="2"/>
          </p:cNvCxnSpPr>
          <p:nvPr/>
        </p:nvCxnSpPr>
        <p:spPr>
          <a:xfrm flipH="1">
            <a:off x="8456656" y="4516966"/>
            <a:ext cx="610251" cy="616128"/>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ADF3651B-EC07-41BA-AF87-E9EF21B904F5}"/>
              </a:ext>
            </a:extLst>
          </p:cNvPr>
          <p:cNvSpPr/>
          <p:nvPr/>
        </p:nvSpPr>
        <p:spPr bwMode="auto">
          <a:xfrm>
            <a:off x="8759246" y="2260599"/>
            <a:ext cx="981254" cy="810754"/>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TextBox 65">
            <a:extLst>
              <a:ext uri="{FF2B5EF4-FFF2-40B4-BE49-F238E27FC236}">
                <a16:creationId xmlns:a16="http://schemas.microsoft.com/office/drawing/2014/main" id="{4689FB1D-E720-40AA-ABCD-7566C65AFCBB}"/>
              </a:ext>
            </a:extLst>
          </p:cNvPr>
          <p:cNvSpPr txBox="1"/>
          <p:nvPr/>
        </p:nvSpPr>
        <p:spPr>
          <a:xfrm>
            <a:off x="8702610" y="2146149"/>
            <a:ext cx="2119106" cy="1071062"/>
          </a:xfrm>
          <a:prstGeom prst="rect">
            <a:avLst/>
          </a:prstGeom>
          <a:noFill/>
        </p:spPr>
        <p:txBody>
          <a:bodyPr wrap="none" lIns="182880" tIns="146304" rIns="182880" bIns="146304" rtlCol="0">
            <a:spAutoFit/>
          </a:bodyPr>
          <a:lstStyle/>
          <a:p>
            <a:pPr>
              <a:lnSpc>
                <a:spcPct val="90000"/>
              </a:lnSpc>
            </a:pPr>
            <a:r>
              <a:rPr lang="en-IE" sz="1400" b="1" dirty="0">
                <a:solidFill>
                  <a:schemeClr val="bg1"/>
                </a:solidFill>
                <a:latin typeface="Segoe UI" panose="020B0502040204020203" pitchFamily="34" charset="0"/>
                <a:cs typeface="Segoe UI" panose="020B0502040204020203" pitchFamily="34" charset="0"/>
              </a:rPr>
              <a:t>Application Gateway</a:t>
            </a:r>
            <a:br>
              <a:rPr lang="en-IE" sz="1400" b="1" dirty="0">
                <a:solidFill>
                  <a:schemeClr val="bg1"/>
                </a:solidFill>
                <a:latin typeface="Segoe UI" panose="020B0502040204020203" pitchFamily="34" charset="0"/>
                <a:cs typeface="Segoe UI" panose="020B0502040204020203" pitchFamily="34" charset="0"/>
              </a:rPr>
            </a:br>
            <a:r>
              <a:rPr lang="en-IE" sz="1400" dirty="0">
                <a:solidFill>
                  <a:schemeClr val="bg1"/>
                </a:solidFill>
                <a:latin typeface="Segoe UI" panose="020B0502040204020203" pitchFamily="34" charset="0"/>
                <a:cs typeface="Segoe UI" panose="020B0502040204020203" pitchFamily="34" charset="0"/>
              </a:rPr>
              <a:t>Static internal IP</a:t>
            </a:r>
            <a:br>
              <a:rPr lang="en-IE" sz="1400" b="1" dirty="0">
                <a:solidFill>
                  <a:schemeClr val="bg1"/>
                </a:solidFill>
                <a:latin typeface="Segoe UI" panose="020B0502040204020203" pitchFamily="34" charset="0"/>
                <a:cs typeface="Segoe UI" panose="020B0502040204020203" pitchFamily="34" charset="0"/>
              </a:rPr>
            </a:br>
            <a:r>
              <a:rPr lang="en-IE" sz="1400" dirty="0">
                <a:solidFill>
                  <a:schemeClr val="bg1"/>
                </a:solidFill>
                <a:latin typeface="Segoe UI" panose="020B0502040204020203" pitchFamily="34" charset="0"/>
                <a:cs typeface="Segoe UI" panose="020B0502040204020203" pitchFamily="34" charset="0"/>
              </a:rPr>
              <a:t>Cookie affinity </a:t>
            </a:r>
          </a:p>
          <a:p>
            <a:pPr>
              <a:lnSpc>
                <a:spcPct val="90000"/>
              </a:lnSpc>
              <a:spcAft>
                <a:spcPts val="600"/>
              </a:spcAft>
            </a:pPr>
            <a:r>
              <a:rPr lang="en-IE" sz="1400" dirty="0">
                <a:solidFill>
                  <a:schemeClr val="bg1"/>
                </a:solidFill>
                <a:latin typeface="Segoe UI" panose="020B0502040204020203" pitchFamily="34" charset="0"/>
                <a:cs typeface="Segoe UI" panose="020B0502040204020203" pitchFamily="34" charset="0"/>
              </a:rPr>
              <a:t>Zone redundant</a:t>
            </a:r>
          </a:p>
        </p:txBody>
      </p:sp>
      <p:grpSp>
        <p:nvGrpSpPr>
          <p:cNvPr id="20" name="Group 19">
            <a:extLst>
              <a:ext uri="{FF2B5EF4-FFF2-40B4-BE49-F238E27FC236}">
                <a16:creationId xmlns:a16="http://schemas.microsoft.com/office/drawing/2014/main" id="{11E397B6-E25B-4A03-9E84-98957ADBFC4D}"/>
              </a:ext>
            </a:extLst>
          </p:cNvPr>
          <p:cNvGrpSpPr/>
          <p:nvPr/>
        </p:nvGrpSpPr>
        <p:grpSpPr>
          <a:xfrm>
            <a:off x="7964760" y="2281849"/>
            <a:ext cx="780290" cy="780290"/>
            <a:chOff x="12667208" y="2405066"/>
            <a:chExt cx="780290" cy="780290"/>
          </a:xfrm>
        </p:grpSpPr>
        <p:sp>
          <p:nvSpPr>
            <p:cNvPr id="19" name="Rectangle 18">
              <a:extLst>
                <a:ext uri="{FF2B5EF4-FFF2-40B4-BE49-F238E27FC236}">
                  <a16:creationId xmlns:a16="http://schemas.microsoft.com/office/drawing/2014/main" id="{09545506-389C-4735-A390-F6CA986050EA}"/>
                </a:ext>
              </a:extLst>
            </p:cNvPr>
            <p:cNvSpPr/>
            <p:nvPr/>
          </p:nvSpPr>
          <p:spPr bwMode="auto">
            <a:xfrm rot="2700000">
              <a:off x="12768828" y="2515830"/>
              <a:ext cx="581425" cy="56515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a:extLst>
                <a:ext uri="{FF2B5EF4-FFF2-40B4-BE49-F238E27FC236}">
                  <a16:creationId xmlns:a16="http://schemas.microsoft.com/office/drawing/2014/main" id="{85F4C00E-4022-42F2-AAEC-27633C83A07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667208" y="2405066"/>
              <a:ext cx="780290" cy="780290"/>
            </a:xfrm>
            <a:prstGeom prst="rect">
              <a:avLst/>
            </a:prstGeom>
          </p:spPr>
        </p:pic>
      </p:grpSp>
      <p:sp>
        <p:nvSpPr>
          <p:cNvPr id="62" name="TextBox 61">
            <a:extLst>
              <a:ext uri="{FF2B5EF4-FFF2-40B4-BE49-F238E27FC236}">
                <a16:creationId xmlns:a16="http://schemas.microsoft.com/office/drawing/2014/main" id="{75867190-CD17-41E0-8519-3853BEA84718}"/>
              </a:ext>
            </a:extLst>
          </p:cNvPr>
          <p:cNvSpPr txBox="1"/>
          <p:nvPr/>
        </p:nvSpPr>
        <p:spPr>
          <a:xfrm>
            <a:off x="7247440" y="1611183"/>
            <a:ext cx="946413" cy="489365"/>
          </a:xfrm>
          <a:prstGeom prst="rect">
            <a:avLst/>
          </a:prstGeom>
          <a:noFill/>
        </p:spPr>
        <p:txBody>
          <a:bodyPr wrap="none" lIns="182880" tIns="146304" rIns="182880" bIns="146304" rtlCol="0">
            <a:spAutoFit/>
          </a:bodyPr>
          <a:lstStyle/>
          <a:p>
            <a:pPr>
              <a:lnSpc>
                <a:spcPct val="90000"/>
              </a:lnSpc>
              <a:spcAft>
                <a:spcPts val="600"/>
              </a:spcAft>
            </a:pPr>
            <a:r>
              <a:rPr lang="en-IE" sz="1400" b="1" dirty="0">
                <a:solidFill>
                  <a:schemeClr val="bg1"/>
                </a:solidFill>
                <a:latin typeface="Segoe UI" panose="020B0502040204020203" pitchFamily="34" charset="0"/>
                <a:cs typeface="Segoe UI" panose="020B0502040204020203" pitchFamily="34" charset="0"/>
              </a:rPr>
              <a:t>Zone 1</a:t>
            </a:r>
            <a:endParaRPr lang="en-IE" sz="1400" dirty="0">
              <a:solidFill>
                <a:schemeClr val="bg1"/>
              </a:solidFill>
              <a:latin typeface="Segoe UI" panose="020B0502040204020203" pitchFamily="34" charset="0"/>
              <a:cs typeface="Segoe UI" panose="020B0502040204020203" pitchFamily="34" charset="0"/>
            </a:endParaRPr>
          </a:p>
        </p:txBody>
      </p:sp>
      <p:sp>
        <p:nvSpPr>
          <p:cNvPr id="63" name="TextBox 62">
            <a:extLst>
              <a:ext uri="{FF2B5EF4-FFF2-40B4-BE49-F238E27FC236}">
                <a16:creationId xmlns:a16="http://schemas.microsoft.com/office/drawing/2014/main" id="{BB66D129-BCA4-458C-99AB-2F9CC8F3D7EB}"/>
              </a:ext>
            </a:extLst>
          </p:cNvPr>
          <p:cNvSpPr txBox="1"/>
          <p:nvPr/>
        </p:nvSpPr>
        <p:spPr>
          <a:xfrm>
            <a:off x="8611485" y="1638357"/>
            <a:ext cx="946413" cy="489365"/>
          </a:xfrm>
          <a:prstGeom prst="rect">
            <a:avLst/>
          </a:prstGeom>
          <a:noFill/>
        </p:spPr>
        <p:txBody>
          <a:bodyPr wrap="none" lIns="182880" tIns="146304" rIns="182880" bIns="146304" rtlCol="0">
            <a:spAutoFit/>
          </a:bodyPr>
          <a:lstStyle/>
          <a:p>
            <a:pPr>
              <a:lnSpc>
                <a:spcPct val="90000"/>
              </a:lnSpc>
              <a:spcAft>
                <a:spcPts val="600"/>
              </a:spcAft>
            </a:pPr>
            <a:r>
              <a:rPr lang="en-IE" sz="1400" b="1" dirty="0">
                <a:solidFill>
                  <a:schemeClr val="bg1"/>
                </a:solidFill>
                <a:latin typeface="Segoe UI" panose="020B0502040204020203" pitchFamily="34" charset="0"/>
                <a:cs typeface="Segoe UI" panose="020B0502040204020203" pitchFamily="34" charset="0"/>
              </a:rPr>
              <a:t>Zone 2</a:t>
            </a:r>
            <a:endParaRPr lang="en-IE" sz="14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86270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1585</Words>
  <Application>Microsoft Office PowerPoint</Application>
  <PresentationFormat>Widescreen</PresentationFormat>
  <Paragraphs>135</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Consolas</vt:lpstr>
      <vt:lpstr>Segoe UI</vt:lpstr>
      <vt:lpstr>Segoe UI Light</vt:lpstr>
      <vt:lpstr>Segoe UI Semilight</vt:lpstr>
      <vt:lpstr>Wingdings</vt:lpstr>
      <vt:lpstr>C+E Readiness Template</vt:lpstr>
      <vt:lpstr>Lift and shift</vt:lpstr>
      <vt:lpstr>Procurement system</vt:lpstr>
      <vt:lpstr>HR application</vt:lpstr>
      <vt:lpstr>Common scenarios</vt:lpstr>
      <vt:lpstr>Common scenarios</vt:lpstr>
      <vt:lpstr>Lucerne network design</vt:lpstr>
      <vt:lpstr>Design for limiting access to resources </vt:lpstr>
      <vt:lpstr>Procurement - preferred solution</vt:lpstr>
      <vt:lpstr>Procurement - preferred solution</vt:lpstr>
      <vt:lpstr>Procurement – web tier migration options</vt:lpstr>
      <vt:lpstr>HR App - preferred solution</vt:lpstr>
      <vt:lpstr>HR App – web tier migration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2018-04-29T00:47:12Z</dcterms:created>
  <dcterms:modified xsi:type="dcterms:W3CDTF">2018-12-19T18:01:15Z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2018-04-29T00:57:27.8192165Z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