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6"/>
  </p:notesMasterIdLst>
  <p:sldIdLst>
    <p:sldId id="300" r:id="rId6"/>
    <p:sldId id="323" r:id="rId7"/>
    <p:sldId id="302" r:id="rId8"/>
    <p:sldId id="259" r:id="rId9"/>
    <p:sldId id="324" r:id="rId10"/>
    <p:sldId id="327" r:id="rId11"/>
    <p:sldId id="326" r:id="rId12"/>
    <p:sldId id="325" r:id="rId13"/>
    <p:sldId id="329" r:id="rId14"/>
    <p:sldId id="330" r:id="rId15"/>
    <p:sldId id="303" r:id="rId16"/>
    <p:sldId id="331" r:id="rId17"/>
    <p:sldId id="332" r:id="rId18"/>
    <p:sldId id="305" r:id="rId19"/>
    <p:sldId id="333" r:id="rId20"/>
    <p:sldId id="335" r:id="rId21"/>
    <p:sldId id="336" r:id="rId22"/>
    <p:sldId id="320" r:id="rId23"/>
    <p:sldId id="322" r:id="rId24"/>
    <p:sldId id="321" r:id="rId25"/>
    <p:sldId id="317" r:id="rId26"/>
    <p:sldId id="316" r:id="rId27"/>
    <p:sldId id="338" r:id="rId28"/>
    <p:sldId id="340" r:id="rId29"/>
    <p:sldId id="341" r:id="rId30"/>
    <p:sldId id="342" r:id="rId31"/>
    <p:sldId id="343" r:id="rId32"/>
    <p:sldId id="337" r:id="rId33"/>
    <p:sldId id="346" r:id="rId34"/>
    <p:sldId id="347" r:id="rId35"/>
    <p:sldId id="348" r:id="rId36"/>
    <p:sldId id="344" r:id="rId37"/>
    <p:sldId id="345" r:id="rId38"/>
    <p:sldId id="349" r:id="rId39"/>
    <p:sldId id="352" r:id="rId40"/>
    <p:sldId id="353" r:id="rId41"/>
    <p:sldId id="351" r:id="rId42"/>
    <p:sldId id="350" r:id="rId43"/>
    <p:sldId id="318" r:id="rId44"/>
    <p:sldId id="31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07" d="100"/>
          <a:sy n="107" d="100"/>
        </p:scale>
        <p:origin x="78" y="384"/>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9" d="100"/>
          <a:sy n="69" d="100"/>
        </p:scale>
        <p:origin x="2412"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12/20/2018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35600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99400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461388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077114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005006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33675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2585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686217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54333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6885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866924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232647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934741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626535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156052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061538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214193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666464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5527292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12860204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930945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28444754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12/20/2018 1:29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25467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0087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40333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476196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507424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Linux 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73433" y="1189176"/>
            <a:ext cx="11215396" cy="409342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Migrate their existing support application to Microsoft Azure with minimal changes and minimal disruption to their service.</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Ensure that the Linux instances deployed in Azure are configured for high availability, cost optimization, performance and best practices.</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Establish connectivity between their on-premises environment and the virtual network where the support application is deployed.</a:t>
            </a: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3996" y="1189176"/>
            <a:ext cx="11655840" cy="5256824"/>
          </a:xfrm>
          <a:prstGeom prst="rect">
            <a:avLst/>
          </a:prstGeom>
          <a:noFill/>
        </p:spPr>
        <p:txBody>
          <a:bodyPr wrap="square" lIns="182880" tIns="146304" rIns="182880" bIns="146304" rtlCol="0" anchor="t">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Configure monitoring for the support application to ensure that if an issue comes up that the support team is alerted, and a maintenance script is executed to mitigate known issues.</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Ensure that only administrators of the support application will have access to the new infrastructure.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Fabrikam is interested in an offering from A. Datum that focuses on optimization services. After the initial migration, they would like to consider solutions to cost optimize the web farm for the support applications by only spinning up resources as needed as well as look at options for several of the smaller supporting services.</a:t>
            </a:r>
            <a:endParaRPr lang="en-US" sz="2800" dirty="0">
              <a:gradFill>
                <a:gsLst>
                  <a:gs pos="2917">
                    <a:schemeClr val="tx1"/>
                  </a:gs>
                  <a:gs pos="30000">
                    <a:schemeClr val="tx1"/>
                  </a:gs>
                </a:gsLst>
                <a:lin ang="5400000" scaled="0"/>
              </a:gradFill>
              <a:cs typeface="Segoe UI Semiligh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61270" y="1188386"/>
            <a:ext cx="11720596" cy="4481227"/>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FGMO has a detailed support history of their client’s environments.  This information cannot be lost during the migration.  Any data loss would be considered a migration failure.</a:t>
            </a:r>
          </a:p>
          <a:p>
            <a:pPr marL="342900" indent="-34290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FGMO’s data needs to be encrypted at rest and in transit.  The current system is not configured in this manor, but when moving to the cloud they need to ensure their clients privacy.</a:t>
            </a:r>
          </a:p>
          <a:p>
            <a:pPr marL="342900" indent="-34290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There should be no single point of failure in the system once it is in the cloud.</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3163943"/>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This is a mission critical system and FGMO needs to be sure that they have SLAs from the cloud provider.  This SLA should be no less than 99.9%.</a:t>
            </a:r>
          </a:p>
          <a:p>
            <a:pPr marL="342900" indent="-34290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FGMO is ready for the cloud but would like to move forward in a conservative manor.  They are looking for a phased approach with a move to IaaS and then to PaaS later.</a:t>
            </a:r>
          </a:p>
        </p:txBody>
      </p:sp>
    </p:spTree>
    <p:extLst>
      <p:ext uri="{BB962C8B-B14F-4D97-AF65-F5344CB8AC3E}">
        <p14:creationId xmlns:p14="http://schemas.microsoft.com/office/powerpoint/2010/main" val="158662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468556D4-05FA-498C-8ADA-D266191A84FC}"/>
              </a:ext>
            </a:extLst>
          </p:cNvPr>
          <p:cNvSpPr txBox="1"/>
          <p:nvPr/>
        </p:nvSpPr>
        <p:spPr>
          <a:xfrm>
            <a:off x="1548882" y="2531640"/>
            <a:ext cx="2929812" cy="1791260"/>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Virtual Machine Scale Sets) </a:t>
            </a:r>
          </a:p>
        </p:txBody>
      </p:sp>
      <p:pic>
        <p:nvPicPr>
          <p:cNvPr id="6" name="Picture 5" descr="The Virtual Machine Scale Set diagram begins with the Internet, which uses a Public IP to access an Azure load balancer. A virtual network encompasses a Subnet using network security groups.  The Availability Set is made up of a VM Scaleset. the Azure load balancer points to this VM Scaleset. Outside of the Virtual network are Managed disks and a Storage account including diagnostic logs." title="Virtual Machine Scale Set diagram">
            <a:extLst>
              <a:ext uri="{FF2B5EF4-FFF2-40B4-BE49-F238E27FC236}">
                <a16:creationId xmlns:a16="http://schemas.microsoft.com/office/drawing/2014/main" id="{8062F811-8C85-4EC7-B3D3-D52D3BBF1FCA}"/>
              </a:ext>
            </a:extLst>
          </p:cNvPr>
          <p:cNvPicPr/>
          <p:nvPr/>
        </p:nvPicPr>
        <p:blipFill>
          <a:blip r:embed="rId3"/>
          <a:stretch>
            <a:fillRect/>
          </a:stretch>
        </p:blipFill>
        <p:spPr>
          <a:xfrm>
            <a:off x="5276149" y="1943812"/>
            <a:ext cx="5696651" cy="367321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468556D4-05FA-498C-8ADA-D266191A84FC}"/>
              </a:ext>
            </a:extLst>
          </p:cNvPr>
          <p:cNvSpPr txBox="1"/>
          <p:nvPr/>
        </p:nvSpPr>
        <p:spPr>
          <a:xfrm>
            <a:off x="2584579" y="1364494"/>
            <a:ext cx="8397552"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ExpressRoute with VPN failover</a:t>
            </a:r>
          </a:p>
        </p:txBody>
      </p:sp>
      <p:pic>
        <p:nvPicPr>
          <p:cNvPr id="5" name="Picture 4" descr="At a high level, the ExpressRoute with VPN Failover flowchart is as follows: Computers use a gateway to access local edge routers, which use an ExpressRoute circuit to reach Microsoft Edge routers. At this point, the following items are in a virtual network: The Gateway subnet is made up of an ExpressRoute Gateway, and a VPN Gateway. The VPN Gateway points to a Management subnet, which has NSG and a Jumpbox. The Microsoft edge routers points to the ExpressRoute Gateway in the Gateway subnet, which points to the router in the Web tier, which distributes the information to three VMs, which then pass on the information to the same setup in the Business tier, and finally the Data tier." title="ExpressRoute with VPN Failover flowchart">
            <a:extLst>
              <a:ext uri="{FF2B5EF4-FFF2-40B4-BE49-F238E27FC236}">
                <a16:creationId xmlns:a16="http://schemas.microsoft.com/office/drawing/2014/main" id="{9383A704-2C18-4B91-BCB2-8864F345A82B}"/>
              </a:ext>
            </a:extLst>
          </p:cNvPr>
          <p:cNvPicPr/>
          <p:nvPr/>
        </p:nvPicPr>
        <p:blipFill>
          <a:blip r:embed="rId3"/>
          <a:stretch>
            <a:fillRect/>
          </a:stretch>
        </p:blipFill>
        <p:spPr>
          <a:xfrm>
            <a:off x="651586" y="2487288"/>
            <a:ext cx="11114316" cy="3577610"/>
          </a:xfrm>
          <a:prstGeom prst="rect">
            <a:avLst/>
          </a:prstGeom>
        </p:spPr>
      </p:pic>
    </p:spTree>
    <p:extLst>
      <p:ext uri="{BB962C8B-B14F-4D97-AF65-F5344CB8AC3E}">
        <p14:creationId xmlns:p14="http://schemas.microsoft.com/office/powerpoint/2010/main" val="1522454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8" name="TextBox 7">
            <a:extLst>
              <a:ext uri="{FF2B5EF4-FFF2-40B4-BE49-F238E27FC236}">
                <a16:creationId xmlns:a16="http://schemas.microsoft.com/office/drawing/2014/main" id="{7B5BD514-1308-4101-9779-81C6F12E280A}"/>
              </a:ext>
            </a:extLst>
          </p:cNvPr>
          <p:cNvSpPr txBox="1"/>
          <p:nvPr/>
        </p:nvSpPr>
        <p:spPr>
          <a:xfrm>
            <a:off x="1324947" y="2547766"/>
            <a:ext cx="2929812" cy="1292662"/>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App Service</a:t>
            </a:r>
          </a:p>
        </p:txBody>
      </p:sp>
      <p:pic>
        <p:nvPicPr>
          <p:cNvPr id="6" name="Picture 5" descr="Azure App Service diagram&#10;&#10;The Azure App Service diagram begins with the internet, which points to both Azure Active Directory and App Service app, using Authentication. A Resource group encompasses an App Service Plan and an Azure SQL Database. The App Service Plan is made up of multiple App Service apps, and the Azure SQL Database encompasses A logical SQL server, and two SQL databases.">
            <a:extLst>
              <a:ext uri="{FF2B5EF4-FFF2-40B4-BE49-F238E27FC236}">
                <a16:creationId xmlns:a16="http://schemas.microsoft.com/office/drawing/2014/main" id="{34F5E364-2FA7-4B3C-9B52-298B0BA22C2B}"/>
              </a:ext>
            </a:extLst>
          </p:cNvPr>
          <p:cNvPicPr/>
          <p:nvPr/>
        </p:nvPicPr>
        <p:blipFill>
          <a:blip r:embed="rId3"/>
          <a:stretch>
            <a:fillRect/>
          </a:stretch>
        </p:blipFill>
        <p:spPr>
          <a:xfrm>
            <a:off x="4933905" y="1866925"/>
            <a:ext cx="6150863" cy="3152943"/>
          </a:xfrm>
          <a:prstGeom prst="rect">
            <a:avLst/>
          </a:prstGeom>
        </p:spPr>
      </p:pic>
    </p:spTree>
    <p:extLst>
      <p:ext uri="{BB962C8B-B14F-4D97-AF65-F5344CB8AC3E}">
        <p14:creationId xmlns:p14="http://schemas.microsoft.com/office/powerpoint/2010/main" val="1544432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8" name="TextBox 7">
            <a:extLst>
              <a:ext uri="{FF2B5EF4-FFF2-40B4-BE49-F238E27FC236}">
                <a16:creationId xmlns:a16="http://schemas.microsoft.com/office/drawing/2014/main" id="{7B5BD514-1308-4101-9779-81C6F12E280A}"/>
              </a:ext>
            </a:extLst>
          </p:cNvPr>
          <p:cNvSpPr txBox="1"/>
          <p:nvPr/>
        </p:nvSpPr>
        <p:spPr>
          <a:xfrm>
            <a:off x="1324947" y="2547766"/>
            <a:ext cx="2929812" cy="1791260"/>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Database for MySQL</a:t>
            </a:r>
          </a:p>
        </p:txBody>
      </p:sp>
      <p:grpSp>
        <p:nvGrpSpPr>
          <p:cNvPr id="6" name="Group 5" descr="MySQL icon" title="MySQL icon">
            <a:extLst>
              <a:ext uri="{FF2B5EF4-FFF2-40B4-BE49-F238E27FC236}">
                <a16:creationId xmlns:a16="http://schemas.microsoft.com/office/drawing/2014/main" id="{EB2F40B6-C211-48C1-9404-76AEC2BC8951}"/>
              </a:ext>
            </a:extLst>
          </p:cNvPr>
          <p:cNvGrpSpPr/>
          <p:nvPr/>
        </p:nvGrpSpPr>
        <p:grpSpPr>
          <a:xfrm>
            <a:off x="6835860" y="2136710"/>
            <a:ext cx="3004457" cy="2808514"/>
            <a:chOff x="6835860" y="2136710"/>
            <a:chExt cx="3004457" cy="2808514"/>
          </a:xfrm>
        </p:grpSpPr>
        <p:sp>
          <p:nvSpPr>
            <p:cNvPr id="3" name="Rectangle 2">
              <a:extLst>
                <a:ext uri="{FF2B5EF4-FFF2-40B4-BE49-F238E27FC236}">
                  <a16:creationId xmlns:a16="http://schemas.microsoft.com/office/drawing/2014/main" id="{2CF67CFD-D7F5-4ADE-A07C-A8472929CA4E}"/>
                </a:ext>
              </a:extLst>
            </p:cNvPr>
            <p:cNvSpPr/>
            <p:nvPr/>
          </p:nvSpPr>
          <p:spPr bwMode="auto">
            <a:xfrm>
              <a:off x="6835860" y="2136710"/>
              <a:ext cx="3004457" cy="280851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MySQL icon" title="MySQL icon">
              <a:extLst>
                <a:ext uri="{FF2B5EF4-FFF2-40B4-BE49-F238E27FC236}">
                  <a16:creationId xmlns:a16="http://schemas.microsoft.com/office/drawing/2014/main" id="{4BFC3202-2A96-41AD-BCE7-3F1DAC7569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0251" y="2400658"/>
              <a:ext cx="2115676" cy="2115676"/>
            </a:xfrm>
            <a:prstGeom prst="rect">
              <a:avLst/>
            </a:prstGeom>
          </p:spPr>
        </p:pic>
      </p:grpSp>
    </p:spTree>
    <p:extLst>
      <p:ext uri="{BB962C8B-B14F-4D97-AF65-F5344CB8AC3E}">
        <p14:creationId xmlns:p14="http://schemas.microsoft.com/office/powerpoint/2010/main" val="930639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403789"/>
            <a:ext cx="10850600"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title="A table that shows the requirements for the design solution">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695598289"/>
              </p:ext>
            </p:extLst>
          </p:nvPr>
        </p:nvGraphicFramePr>
        <p:xfrm>
          <a:off x="3204402" y="3922550"/>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077065"/>
            <a:ext cx="10221968" cy="5392245"/>
          </a:xfrm>
          <a:prstGeom prst="rect">
            <a:avLst/>
          </a:prstGeom>
          <a:noFill/>
        </p:spPr>
        <p:txBody>
          <a:bodyPr wrap="square" lIns="182880" tIns="146304" rIns="182880" bIns="146304" rtlCol="0">
            <a:spAutoFit/>
          </a:bodyPr>
          <a:lstStyle/>
          <a:p>
            <a:r>
              <a:rPr lang="en-US" sz="2400" dirty="0"/>
              <a:t>In this whiteboard design session, you will learn how to migrate an existing Linux based deployment into Microsoft Azure, and configure it for availability, connectivity, monitoring and general best practices using Azure Virtual Machines (VMs), Virtual Machine Scale Sets and Azure Web Apps with Linux.</a:t>
            </a:r>
          </a:p>
          <a:p>
            <a:endParaRPr lang="en-US" sz="2400" dirty="0"/>
          </a:p>
          <a:p>
            <a:r>
              <a:rPr lang="en-US" sz="2400" dirty="0"/>
              <a:t>By the end of the whiteboard design session, you will be better able to configure Linux VMs and VM Scale Sets in Azure for availability, storage, and connectivity. You will also be better prepared to migrate data from on-premises to Azure, establish connectivity between multiple regions and on-premises to Azure. You will also learn how to deploy and scale applications to Azure Web Apps on Linux.</a:t>
            </a:r>
          </a:p>
          <a:p>
            <a:pPr>
              <a:lnSpc>
                <a:spcPct val="90000"/>
              </a:lnSpc>
              <a:spcAft>
                <a:spcPts val="600"/>
              </a:spcAft>
            </a:pPr>
            <a:endParaRPr lang="en-US" sz="4400" dirty="0">
              <a:latin typeface="+mj-lt"/>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189177"/>
            <a:ext cx="11653523" cy="3784562"/>
          </a:xfrm>
        </p:spPr>
        <p:txBody>
          <a:bodyPr/>
          <a:lstStyle/>
          <a:p>
            <a:pPr lvl="0"/>
            <a:r>
              <a:rPr lang="en-US" sz="3600" dirty="0"/>
              <a:t>General Manager, Kato Takahashi </a:t>
            </a:r>
          </a:p>
          <a:p>
            <a:pPr lvl="0"/>
            <a:r>
              <a:rPr lang="en-US" sz="3600" dirty="0"/>
              <a:t>Application owners and MySQL DBAs</a:t>
            </a:r>
          </a:p>
          <a:p>
            <a:pPr lvl="0"/>
            <a:r>
              <a:rPr lang="en-US" sz="3600" dirty="0"/>
              <a:t>Networking team</a:t>
            </a:r>
          </a:p>
          <a:p>
            <a:pPr lvl="0"/>
            <a:r>
              <a:rPr lang="en-US" sz="3600" dirty="0"/>
              <a:t>Security team</a:t>
            </a:r>
          </a:p>
          <a:p>
            <a:pPr lvl="0"/>
            <a:r>
              <a:rPr lang="en-US" sz="3600" dirty="0"/>
              <a:t>Directory Services team</a:t>
            </a:r>
          </a:p>
          <a:p>
            <a:endParaRPr lang="en-US"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Preferred Solution Phase 1 diagram has two Resource Groups, which are connected by VNet Peering. The first Resource Group is MySQLVNet, and has MySQL, bitnami, and Linux. The second Resource Group is OsticketVNet, and has Linux, Apache, PHP, and Osticket. " title="Preferred Solution Phase 1 diagram">
            <a:extLst>
              <a:ext uri="{FF2B5EF4-FFF2-40B4-BE49-F238E27FC236}">
                <a16:creationId xmlns:a16="http://schemas.microsoft.com/office/drawing/2014/main" id="{06AC0549-C35C-4F8B-9B71-FE7D4B66D27A}"/>
              </a:ext>
            </a:extLst>
          </p:cNvPr>
          <p:cNvPicPr>
            <a:picLocks noChangeAspect="1"/>
          </p:cNvPicPr>
          <p:nvPr/>
        </p:nvPicPr>
        <p:blipFill>
          <a:blip r:embed="rId3"/>
          <a:stretch>
            <a:fillRect/>
          </a:stretch>
        </p:blipFill>
        <p:spPr>
          <a:xfrm>
            <a:off x="456891" y="1189176"/>
            <a:ext cx="11530671" cy="518363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948690"/>
            <a:ext cx="11653523" cy="5909310"/>
          </a:xfrm>
        </p:spPr>
        <p:txBody>
          <a:bodyPr vert="horz" wrap="square" lIns="146304" tIns="91440" rIns="146304" bIns="91440" rtlCol="0" anchor="t">
            <a:spAutoFit/>
          </a:bodyPr>
          <a:lstStyle/>
          <a:p>
            <a:pPr marL="0" indent="0">
              <a:buNone/>
            </a:pPr>
            <a:r>
              <a:rPr lang="en-US" sz="3600" dirty="0"/>
              <a:t>Solution overview</a:t>
            </a:r>
            <a:endParaRPr lang="en-US" dirty="0"/>
          </a:p>
          <a:p>
            <a:pPr marL="572135" lvl="1" indent="-236220"/>
            <a:r>
              <a:rPr lang="en-US" sz="2800" dirty="0"/>
              <a:t>Azure IaaS using VM scale sets connected to a MySQL cluster running on Virtual Machines.</a:t>
            </a:r>
            <a:endParaRPr lang="en-US" sz="2800" dirty="0">
              <a:cs typeface="Segoe UI Semilight"/>
            </a:endParaRPr>
          </a:p>
          <a:p>
            <a:pPr marL="572135" lvl="1" indent="-236220"/>
            <a:r>
              <a:rPr lang="en-US" sz="2800" dirty="0"/>
              <a:t>Isolated virtual networks peered together and secured using network security groups.</a:t>
            </a:r>
            <a:endParaRPr lang="en-US" sz="2800" dirty="0">
              <a:cs typeface="Segoe UI Semilight"/>
            </a:endParaRPr>
          </a:p>
          <a:p>
            <a:pPr marL="0" indent="0">
              <a:buNone/>
            </a:pPr>
            <a:r>
              <a:rPr lang="en-US" sz="3600" dirty="0"/>
              <a:t>Application deployment</a:t>
            </a:r>
            <a:endParaRPr lang="en-US" sz="3600" dirty="0">
              <a:cs typeface="Segoe UI Light"/>
            </a:endParaRPr>
          </a:p>
          <a:p>
            <a:pPr marL="572135" lvl="1" indent="-236220"/>
            <a:r>
              <a:rPr lang="en-US" sz="2800" dirty="0"/>
              <a:t>VM Scale Sets deployed using ARM Templates.</a:t>
            </a:r>
            <a:endParaRPr lang="en-US" sz="2800" dirty="0">
              <a:cs typeface="Segoe UI Semilight"/>
            </a:endParaRPr>
          </a:p>
          <a:p>
            <a:pPr marL="572135" lvl="1" indent="-236220"/>
            <a:r>
              <a:rPr lang="en-US" sz="2800" dirty="0"/>
              <a:t>Linux Custom Script Extension to configure VMs and install the help desk application from a zip file.</a:t>
            </a:r>
            <a:endParaRPr lang="en-US" sz="2800" dirty="0">
              <a:cs typeface="Segoe UI Semilight"/>
            </a:endParaRPr>
          </a:p>
          <a:p>
            <a:pPr marL="0" indent="0">
              <a:buNone/>
            </a:pPr>
            <a:r>
              <a:rPr lang="en-US" sz="3600" dirty="0"/>
              <a:t>Database migration</a:t>
            </a:r>
            <a:endParaRPr lang="en-US" sz="3600" dirty="0">
              <a:cs typeface="Segoe UI Light"/>
            </a:endParaRPr>
          </a:p>
          <a:p>
            <a:pPr marL="572135" lvl="1" indent="-236220"/>
            <a:r>
              <a:rPr lang="en-US" sz="2800" dirty="0"/>
              <a:t>Manual backup and restore of the data using MySQL Workbench.</a:t>
            </a:r>
            <a:endParaRPr lang="en-US" sz="2800" dirty="0">
              <a:cs typeface="Segoe UI Semilight"/>
            </a:endParaRPr>
          </a:p>
          <a:p>
            <a:pPr marL="572135" lvl="1" indent="-236220"/>
            <a:r>
              <a:rPr lang="en-US" sz="2800" dirty="0"/>
              <a:t>One-time process with zero data loss.</a:t>
            </a:r>
            <a:endParaRPr lang="en-US" dirty="0">
              <a:cs typeface="Segoe UI Semilight"/>
            </a:endParaRP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6597191"/>
          </a:xfrm>
        </p:spPr>
        <p:txBody>
          <a:bodyPr/>
          <a:lstStyle/>
          <a:p>
            <a:pPr marL="0" indent="0">
              <a:buNone/>
            </a:pPr>
            <a:r>
              <a:rPr lang="en-US" sz="3600" dirty="0"/>
              <a:t>KeyVault</a:t>
            </a:r>
          </a:p>
          <a:p>
            <a:pPr lvl="1"/>
            <a:r>
              <a:rPr lang="en-US" sz="2800" dirty="0"/>
              <a:t>HSMs used to create keys, certs, and secrets.</a:t>
            </a:r>
          </a:p>
          <a:p>
            <a:pPr lvl="1"/>
            <a:r>
              <a:rPr lang="en-US" sz="2800" dirty="0"/>
              <a:t>MySQL Cluster VMs disks encrypted.</a:t>
            </a:r>
          </a:p>
          <a:p>
            <a:pPr marL="0" indent="0">
              <a:buNone/>
            </a:pPr>
            <a:r>
              <a:rPr lang="en-US" sz="3600" dirty="0"/>
              <a:t>High-availability</a:t>
            </a:r>
          </a:p>
          <a:p>
            <a:pPr lvl="1"/>
            <a:r>
              <a:rPr lang="en-US" sz="2800" dirty="0"/>
              <a:t>VM Scale sets configured for auto-scale providing elastic scale out/in and fault tolerance.</a:t>
            </a:r>
          </a:p>
          <a:p>
            <a:pPr lvl="1"/>
            <a:r>
              <a:rPr lang="en-US" sz="2800" dirty="0"/>
              <a:t>Multi-node MySQL cluster in data tier with failover capability.</a:t>
            </a:r>
          </a:p>
          <a:p>
            <a:pPr marL="0" indent="0">
              <a:buNone/>
            </a:pPr>
            <a:r>
              <a:rPr lang="en-US" sz="3600" dirty="0"/>
              <a:t>RBAC</a:t>
            </a:r>
          </a:p>
          <a:p>
            <a:pPr lvl="1"/>
            <a:r>
              <a:rPr lang="en-US" sz="2800" dirty="0"/>
              <a:t>On-premises Active Directory will be synchronized with Azure AD and DCs deployed into IaaS.</a:t>
            </a:r>
          </a:p>
          <a:p>
            <a:pPr lvl="1"/>
            <a:r>
              <a:rPr lang="en-US" sz="2800" dirty="0"/>
              <a:t>Only administrators will have access to the resource groups they need based on least privilege.</a:t>
            </a:r>
          </a:p>
          <a:p>
            <a:pPr lvl="1"/>
            <a:endParaRPr lang="en-US" sz="2032" dirty="0"/>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continued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430444"/>
          </a:xfrm>
        </p:spPr>
        <p:txBody>
          <a:bodyPr vert="horz" wrap="square" lIns="146304" tIns="91440" rIns="146304" bIns="91440" rtlCol="0" anchor="t">
            <a:spAutoFit/>
          </a:bodyPr>
          <a:lstStyle/>
          <a:p>
            <a:pPr marL="0" indent="0">
              <a:buNone/>
            </a:pPr>
            <a:r>
              <a:rPr lang="en-US" sz="3600" dirty="0"/>
              <a:t>Azure Monitor</a:t>
            </a:r>
            <a:endParaRPr lang="en-US" dirty="0"/>
          </a:p>
          <a:p>
            <a:pPr marL="572135" lvl="1" indent="-236220"/>
            <a:r>
              <a:rPr lang="en-US" sz="2800" dirty="0"/>
              <a:t>Azure Log Analytics will be leveraged for support and monitoring.</a:t>
            </a:r>
            <a:endParaRPr lang="en-US" sz="2800" dirty="0">
              <a:cs typeface="Segoe UI Semilight"/>
            </a:endParaRPr>
          </a:p>
          <a:p>
            <a:pPr marL="572135" lvl="1" indent="-236220"/>
            <a:r>
              <a:rPr lang="en-US" sz="2800" dirty="0"/>
              <a:t>VMs will be updated using Azure Automation Update Management.</a:t>
            </a:r>
          </a:p>
          <a:p>
            <a:pPr marL="572135" lvl="1" indent="-236220"/>
            <a:r>
              <a:rPr lang="en-US" sz="2800" dirty="0">
                <a:cs typeface="Segoe UI Semilight"/>
              </a:rPr>
              <a:t>Azure Security Center will be leveraged to monitor for potential security issues.</a:t>
            </a:r>
          </a:p>
          <a:p>
            <a:pPr marL="572135" lvl="1" indent="-236220"/>
            <a:r>
              <a:rPr lang="en-US" sz="2800" dirty="0"/>
              <a:t>Azure Automation will be trigged by a Web Hook from Log Analytics when known errors occur and to reboot impacted VMs using a Run Book.</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1547775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904420"/>
          </a:xfrm>
        </p:spPr>
        <p:txBody>
          <a:bodyPr vert="horz" wrap="square" lIns="146304" tIns="91440" rIns="146304" bIns="91440" rtlCol="0" anchor="t">
            <a:spAutoFit/>
          </a:bodyPr>
          <a:lstStyle/>
          <a:p>
            <a:pPr marL="0" indent="0">
              <a:buNone/>
            </a:pPr>
            <a:r>
              <a:rPr lang="en-US" sz="3600" dirty="0"/>
              <a:t>Hybrid cloud</a:t>
            </a:r>
            <a:endParaRPr lang="en-US" dirty="0"/>
          </a:p>
          <a:p>
            <a:pPr marL="572135" lvl="1" indent="-236220"/>
            <a:r>
              <a:rPr lang="en-US" sz="2800" dirty="0"/>
              <a:t>ExpressRoute from Tokyo datacenter will be connected to Azure Japan East Region.</a:t>
            </a:r>
            <a:endParaRPr lang="en-US" sz="2800" dirty="0">
              <a:cs typeface="Segoe UI Semilight"/>
            </a:endParaRPr>
          </a:p>
          <a:p>
            <a:pPr marL="572135" lvl="1" indent="-236220"/>
            <a:r>
              <a:rPr lang="en-US" sz="2800" dirty="0"/>
              <a:t>S2S VPN will be deployed as a failover backup.</a:t>
            </a:r>
            <a:endParaRPr lang="en-US" sz="2800" dirty="0">
              <a:cs typeface="Segoe UI Semilight"/>
            </a:endParaRPr>
          </a:p>
          <a:p>
            <a:pPr marL="572135" lvl="1" indent="-236220"/>
            <a:r>
              <a:rPr lang="en-US" sz="2800" dirty="0"/>
              <a:t>Total of three virtual networks: IT Network, MySQL, and VM Scale Sets.</a:t>
            </a:r>
            <a:endParaRPr lang="en-US" sz="2800" dirty="0">
              <a:cs typeface="Segoe UI Semilight"/>
            </a:endParaRPr>
          </a:p>
          <a:p>
            <a:pPr marL="572135" lvl="1" indent="-236220"/>
            <a:r>
              <a:rPr lang="en-US" sz="2800" dirty="0"/>
              <a:t>ExpressRoute will be connected to main IT Virtual Network with public and private peering established.</a:t>
            </a:r>
            <a:endParaRPr lang="en-US" sz="2800" dirty="0">
              <a:cs typeface="Segoe UI Semilight"/>
            </a:endParaRPr>
          </a:p>
          <a:p>
            <a:pPr marL="572135" lvl="1" indent="-236220"/>
            <a:r>
              <a:rPr lang="en-US" sz="2800" dirty="0"/>
              <a:t>Network security groups will be implemented at the subnet Level to ensure that only traffic that is desired will be allowed.</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a:t>
            </a:r>
            <a:r>
              <a:rPr lang="en-US" sz="4900" dirty="0">
                <a:solidFill>
                  <a:schemeClr val="tx1"/>
                </a:solidFill>
              </a:rPr>
              <a:t>networking</a:t>
            </a:r>
            <a:br>
              <a:rPr lang="en-US" sz="4900" dirty="0">
                <a:solidFill>
                  <a:schemeClr val="tx1"/>
                </a:solidFill>
                <a:latin typeface="Segoe UI Light"/>
                <a:cs typeface="Segoe UI Light"/>
              </a:rPr>
            </a:br>
            <a:endParaRPr lang="en-US" sz="3236" dirty="0">
              <a:solidFill>
                <a:schemeClr val="tx1"/>
              </a:solidFill>
              <a:latin typeface="Segoe UI" panose="020B0502040204020203" pitchFamily="34" charset="0"/>
            </a:endParaRPr>
          </a:p>
        </p:txBody>
      </p:sp>
      <p:pic>
        <p:nvPicPr>
          <p:cNvPr id="96" name="Picture 95" descr="Diagram of the Phase 1 networking that depicts the preferred solution. The Tokyo datacenter is connected to the gateway virtual network in Azure via ExpressRoute. In Azure, the OsTickeVNET and the MySQLVNET virtual networks are each peered to the gateway virtual network as well as being peered to each other. Azure resources are deployed to the Japan East region.">
            <a:extLst>
              <a:ext uri="{FF2B5EF4-FFF2-40B4-BE49-F238E27FC236}">
                <a16:creationId xmlns:a16="http://schemas.microsoft.com/office/drawing/2014/main" id="{80E49A44-E0A9-46B4-A5BE-DAB44DE1F6D1}"/>
              </a:ext>
            </a:extLst>
          </p:cNvPr>
          <p:cNvPicPr>
            <a:picLocks noChangeAspect="1"/>
          </p:cNvPicPr>
          <p:nvPr/>
        </p:nvPicPr>
        <p:blipFill>
          <a:blip r:embed="rId3"/>
          <a:stretch>
            <a:fillRect/>
          </a:stretch>
        </p:blipFill>
        <p:spPr>
          <a:xfrm>
            <a:off x="1142794" y="1177042"/>
            <a:ext cx="10060594" cy="5391447"/>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Phase II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Phase 2 diagram has /OsTicket with an arrow pointing to a Resource Group containing Linux, Docker, osTicket,  a web client, and MySQL." title="Phase 2 migration diagram">
            <a:extLst>
              <a:ext uri="{FF2B5EF4-FFF2-40B4-BE49-F238E27FC236}">
                <a16:creationId xmlns:a16="http://schemas.microsoft.com/office/drawing/2014/main" id="{7193F610-582C-495A-BDF8-F98440ADA622}"/>
              </a:ext>
            </a:extLst>
          </p:cNvPr>
          <p:cNvPicPr/>
          <p:nvPr/>
        </p:nvPicPr>
        <p:blipFill>
          <a:blip r:embed="rId3"/>
          <a:stretch>
            <a:fillRect/>
          </a:stretch>
        </p:blipFill>
        <p:spPr>
          <a:xfrm>
            <a:off x="1252877" y="1301144"/>
            <a:ext cx="9897204" cy="5248946"/>
          </a:xfrm>
          <a:prstGeom prst="rect">
            <a:avLst/>
          </a:prstGeom>
        </p:spPr>
      </p:pic>
    </p:spTree>
    <p:extLst>
      <p:ext uri="{BB962C8B-B14F-4D97-AF65-F5344CB8AC3E}">
        <p14:creationId xmlns:p14="http://schemas.microsoft.com/office/powerpoint/2010/main" val="1802833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Phase II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 Placeholder 4">
            <a:extLst>
              <a:ext uri="{FF2B5EF4-FFF2-40B4-BE49-F238E27FC236}">
                <a16:creationId xmlns:a16="http://schemas.microsoft.com/office/drawing/2014/main" id="{FA66F1E2-9F76-4C38-938C-B3829A68B95A}"/>
              </a:ext>
            </a:extLst>
          </p:cNvPr>
          <p:cNvSpPr txBox="1">
            <a:spLocks/>
          </p:cNvSpPr>
          <p:nvPr/>
        </p:nvSpPr>
        <p:spPr>
          <a:xfrm>
            <a:off x="271557" y="1086539"/>
            <a:ext cx="11653523" cy="5047536"/>
          </a:xfrm>
          <a:prstGeom prst="rect">
            <a:avLst/>
          </a:prstGeom>
        </p:spPr>
        <p:txBody>
          <a:bodyPr vert="horz" wrap="square" lIns="146304" tIns="91440" rIns="146304" bIns="91440" rtlCol="0" anchor="t">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600" dirty="0"/>
              <a:t>Solution overview</a:t>
            </a:r>
            <a:endParaRPr lang="en-US" dirty="0"/>
          </a:p>
          <a:p>
            <a:pPr marL="572135" lvl="1" indent="-236220"/>
            <a:r>
              <a:rPr lang="en-US" sz="2800" dirty="0"/>
              <a:t>Azure PaaS using Azure App Service (Web App) and Azure Database for MySQL.</a:t>
            </a:r>
            <a:endParaRPr lang="en-US" sz="2800" dirty="0">
              <a:cs typeface="Segoe UI Semilight"/>
            </a:endParaRPr>
          </a:p>
          <a:p>
            <a:pPr marL="572135" lvl="1" indent="-236220"/>
            <a:r>
              <a:rPr lang="en-US" sz="2800" dirty="0"/>
              <a:t>One IT Virtual Network connected via ExpressRoute with public peering.</a:t>
            </a:r>
            <a:endParaRPr lang="en-US" sz="2800" dirty="0">
              <a:cs typeface="Segoe UI Semilight"/>
            </a:endParaRPr>
          </a:p>
          <a:p>
            <a:pPr marL="0" indent="0">
              <a:buNone/>
            </a:pPr>
            <a:r>
              <a:rPr lang="en-US" sz="3600" dirty="0"/>
              <a:t>Application deployment</a:t>
            </a:r>
            <a:endParaRPr lang="en-US" sz="3600" dirty="0">
              <a:cs typeface="Segoe UI Light"/>
            </a:endParaRPr>
          </a:p>
          <a:p>
            <a:pPr marL="572135" lvl="1" indent="-236220"/>
            <a:r>
              <a:rPr lang="en-US" sz="2800" dirty="0"/>
              <a:t>Continuous deployment using GitHub.</a:t>
            </a:r>
            <a:endParaRPr lang="en-US" sz="2800" dirty="0">
              <a:cs typeface="Segoe UI Semilight"/>
            </a:endParaRPr>
          </a:p>
          <a:p>
            <a:pPr marL="0" indent="0">
              <a:buNone/>
            </a:pPr>
            <a:r>
              <a:rPr lang="en-US" sz="3600" dirty="0"/>
              <a:t>Database migration</a:t>
            </a:r>
            <a:endParaRPr lang="en-US" sz="3600" dirty="0">
              <a:cs typeface="Segoe UI Light"/>
            </a:endParaRPr>
          </a:p>
          <a:p>
            <a:pPr marL="572135" lvl="1" indent="-236220"/>
            <a:r>
              <a:rPr lang="en-US" sz="2800" dirty="0"/>
              <a:t>Manual backup and restore of the data using MySQL Workbench.</a:t>
            </a:r>
            <a:endParaRPr lang="en-US" sz="2800" dirty="0">
              <a:cs typeface="Segoe UI Semilight"/>
            </a:endParaRPr>
          </a:p>
          <a:p>
            <a:pPr marL="572135" lvl="1" indent="-236220"/>
            <a:r>
              <a:rPr lang="en-US" sz="2800" dirty="0"/>
              <a:t>One-time process with zero data loss.</a:t>
            </a:r>
            <a:endParaRPr lang="en-US" sz="2800" dirty="0">
              <a:cs typeface="Segoe UI Semilight"/>
            </a:endParaRPr>
          </a:p>
        </p:txBody>
      </p:sp>
    </p:spTree>
    <p:extLst>
      <p:ext uri="{BB962C8B-B14F-4D97-AF65-F5344CB8AC3E}">
        <p14:creationId xmlns:p14="http://schemas.microsoft.com/office/powerpoint/2010/main" val="4185229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II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6209392"/>
          </a:xfrm>
        </p:spPr>
        <p:txBody>
          <a:bodyPr vert="horz" wrap="square" lIns="146304" tIns="91440" rIns="146304" bIns="91440" rtlCol="0" anchor="t">
            <a:spAutoFit/>
          </a:bodyPr>
          <a:lstStyle/>
          <a:p>
            <a:pPr marL="0" indent="0">
              <a:buNone/>
            </a:pPr>
            <a:r>
              <a:rPr lang="en-US" sz="3600" dirty="0"/>
              <a:t>KeyVault</a:t>
            </a:r>
            <a:endParaRPr lang="en-US" sz="3600" dirty="0">
              <a:cs typeface="Segoe UI Light"/>
            </a:endParaRPr>
          </a:p>
          <a:p>
            <a:pPr marL="572135" lvl="1" indent="-236220"/>
            <a:r>
              <a:rPr lang="en-US" sz="2800" dirty="0"/>
              <a:t>HSMs used to create keys, certs and secrets.</a:t>
            </a:r>
            <a:endParaRPr lang="en-US" sz="2800" dirty="0">
              <a:cs typeface="Segoe UI Semilight"/>
            </a:endParaRPr>
          </a:p>
          <a:p>
            <a:pPr marL="572135" lvl="1" indent="-236220"/>
            <a:r>
              <a:rPr lang="en-US" sz="2800" dirty="0"/>
              <a:t>MySQL Server connections using SSL enforced and data encrypted.</a:t>
            </a:r>
            <a:endParaRPr lang="en-US" sz="2800" dirty="0">
              <a:cs typeface="Segoe UI Semilight"/>
            </a:endParaRPr>
          </a:p>
          <a:p>
            <a:pPr marL="0" indent="0">
              <a:buNone/>
            </a:pPr>
            <a:r>
              <a:rPr lang="en-US" sz="3600" dirty="0"/>
              <a:t>High-availability</a:t>
            </a:r>
            <a:endParaRPr lang="en-US" sz="3600" dirty="0">
              <a:cs typeface="Segoe UI Light"/>
            </a:endParaRPr>
          </a:p>
          <a:p>
            <a:pPr marL="572135" lvl="1" indent="-236220"/>
            <a:r>
              <a:rPr lang="en-US" sz="2800" dirty="0"/>
              <a:t>App Service with autoscaling.</a:t>
            </a:r>
            <a:endParaRPr lang="en-US" sz="2800" dirty="0">
              <a:cs typeface="Segoe UI Semilight"/>
            </a:endParaRPr>
          </a:p>
          <a:p>
            <a:pPr marL="572135" lvl="1" indent="-236220"/>
            <a:r>
              <a:rPr lang="en-US" sz="2800" dirty="0"/>
              <a:t>PaaS MySQL with auto failover (scaling is manual with down-time).</a:t>
            </a:r>
            <a:endParaRPr lang="en-US" sz="2800" dirty="0">
              <a:cs typeface="Segoe UI Semilight"/>
            </a:endParaRPr>
          </a:p>
          <a:p>
            <a:pPr marL="0" indent="0">
              <a:buNone/>
            </a:pPr>
            <a:r>
              <a:rPr lang="en-US" sz="3600" dirty="0"/>
              <a:t>RBAC</a:t>
            </a:r>
            <a:endParaRPr lang="en-US" sz="3600" dirty="0">
              <a:cs typeface="Segoe UI Light"/>
            </a:endParaRPr>
          </a:p>
          <a:p>
            <a:pPr marL="572135" lvl="1" indent="-236220"/>
            <a:r>
              <a:rPr lang="en-US" sz="2800" dirty="0"/>
              <a:t>On-premises Active Directory will be synchronized with Azure AD and DCs deployed into IaaS.</a:t>
            </a:r>
            <a:endParaRPr lang="en-US" sz="2800" dirty="0">
              <a:cs typeface="Segoe UI Semilight"/>
            </a:endParaRPr>
          </a:p>
          <a:p>
            <a:pPr marL="572135" lvl="1" indent="-236220"/>
            <a:r>
              <a:rPr lang="en-US" sz="2800" dirty="0"/>
              <a:t>Only administrators will have access to the resource groups they need based on least privilege.</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329988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Phase II – continued</a:t>
            </a: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086503"/>
          </a:xfrm>
        </p:spPr>
        <p:txBody>
          <a:bodyPr vert="horz" wrap="square" lIns="146304" tIns="91440" rIns="146304" bIns="91440" rtlCol="0" anchor="t">
            <a:spAutoFit/>
          </a:bodyPr>
          <a:lstStyle/>
          <a:p>
            <a:pPr marL="0" indent="0">
              <a:buNone/>
            </a:pPr>
            <a:r>
              <a:rPr lang="en-US" sz="3600" dirty="0"/>
              <a:t>Monitoring</a:t>
            </a:r>
            <a:endParaRPr lang="en-US" dirty="0"/>
          </a:p>
          <a:p>
            <a:pPr marL="572135" lvl="1" indent="-236220"/>
            <a:r>
              <a:rPr lang="en-US" sz="2800" dirty="0"/>
              <a:t>Log Analytics and Azure Automation will be used to manage the web app.</a:t>
            </a:r>
            <a:endParaRPr lang="en-US" sz="2800" dirty="0">
              <a:cs typeface="Segoe UI Semilight"/>
            </a:endParaRPr>
          </a:p>
          <a:p>
            <a:pPr marL="572135" lvl="1" indent="-236220"/>
            <a:r>
              <a:rPr lang="en-US" sz="2800" dirty="0"/>
              <a:t>App Service diagnostic data sent to Azure Storage account.</a:t>
            </a:r>
            <a:endParaRPr lang="en-US" sz="2800" dirty="0">
              <a:cs typeface="Segoe UI Semilight"/>
            </a:endParaRPr>
          </a:p>
          <a:p>
            <a:pPr marL="572135" lvl="1" indent="-236220"/>
            <a:r>
              <a:rPr lang="en-US" sz="2800" dirty="0"/>
              <a:t>Custom search query will monitor for known error condition and will fire a Web hook to Azure Automation when event appears.</a:t>
            </a:r>
            <a:endParaRPr lang="en-US" sz="2800" dirty="0">
              <a:cs typeface="Segoe UI Semilight"/>
            </a:endParaRPr>
          </a:p>
          <a:p>
            <a:pPr marL="572135" lvl="1" indent="-236220"/>
            <a:r>
              <a:rPr lang="en-US" sz="2800" dirty="0"/>
              <a:t>Azure Automation will restart web application to clear non-responsive web server.</a:t>
            </a:r>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736681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II –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5292218"/>
          </a:xfrm>
        </p:spPr>
        <p:txBody>
          <a:bodyPr vert="horz" wrap="square" lIns="146304" tIns="91440" rIns="146304" bIns="91440" rtlCol="0" anchor="t">
            <a:spAutoFit/>
          </a:bodyPr>
          <a:lstStyle/>
          <a:p>
            <a:pPr marL="0" indent="0">
              <a:buNone/>
            </a:pPr>
            <a:r>
              <a:rPr lang="en-US" sz="3600" dirty="0"/>
              <a:t>Hybrid cloud</a:t>
            </a:r>
            <a:endParaRPr lang="en-US" dirty="0"/>
          </a:p>
          <a:p>
            <a:pPr marL="572135" lvl="1" indent="-236220"/>
            <a:r>
              <a:rPr lang="en-US" sz="2800" dirty="0"/>
              <a:t>ExpressRoute from Tokyo datacenter will remain connected to Azure Japan East Region.</a:t>
            </a:r>
            <a:endParaRPr lang="en-US" sz="2800" dirty="0">
              <a:cs typeface="Segoe UI Semilight"/>
            </a:endParaRPr>
          </a:p>
          <a:p>
            <a:pPr marL="572135" lvl="1" indent="-236220"/>
            <a:r>
              <a:rPr lang="en-US" sz="2800" dirty="0"/>
              <a:t>S2S VPN will continue to be deployed as a Failover backup.</a:t>
            </a:r>
            <a:endParaRPr lang="en-US" sz="2800" dirty="0">
              <a:cs typeface="Segoe UI Semilight"/>
            </a:endParaRPr>
          </a:p>
          <a:p>
            <a:pPr marL="572135" lvl="1" indent="-236220"/>
            <a:r>
              <a:rPr lang="en-US" sz="2800" dirty="0"/>
              <a:t>The MySQL and VM Scale Sets virtual networks will be retired and entire resource groups deleted.</a:t>
            </a:r>
            <a:endParaRPr lang="en-US" sz="2800" dirty="0">
              <a:cs typeface="Segoe UI Semilight"/>
            </a:endParaRPr>
          </a:p>
          <a:p>
            <a:pPr marL="572135" lvl="1" indent="-236220"/>
            <a:r>
              <a:rPr lang="en-US" sz="2800" dirty="0"/>
              <a:t>ExpressRoute will continue to be connected to main IT Virtual Network leveraging only the private peering for this application.</a:t>
            </a:r>
            <a:endParaRPr lang="en-US" sz="2800" dirty="0">
              <a:cs typeface="Segoe UI Semilight"/>
            </a:endParaRPr>
          </a:p>
          <a:p>
            <a:pPr marL="572135" lvl="1" indent="-236220"/>
            <a:r>
              <a:rPr lang="en-US" sz="2800" dirty="0"/>
              <a:t>Network security groups will be revised based on new configuration, ensure that only traffic that is desired will be allowed.</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82493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II – </a:t>
            </a:r>
            <a:r>
              <a:rPr lang="en-US" sz="4900" dirty="0">
                <a:solidFill>
                  <a:schemeClr val="tx1"/>
                </a:solidFill>
              </a:rPr>
              <a:t>networking</a:t>
            </a:r>
            <a:br>
              <a:rPr lang="en-US" sz="4900" dirty="0">
                <a:solidFill>
                  <a:schemeClr val="tx1"/>
                </a:solidFill>
                <a:latin typeface="Segoe UI Light"/>
                <a:cs typeface="Segoe UI Light"/>
              </a:rPr>
            </a:br>
            <a:endParaRPr lang="en-US" sz="3236" dirty="0">
              <a:solidFill>
                <a:schemeClr val="tx1"/>
              </a:solidFill>
              <a:latin typeface="Segoe UI" panose="020B0502040204020203" pitchFamily="34" charset="0"/>
            </a:endParaRPr>
          </a:p>
        </p:txBody>
      </p:sp>
      <p:pic>
        <p:nvPicPr>
          <p:cNvPr id="3" name="Picture 2" descr="Diagram of the Phase 2 that depicts the preferred solution. The Tokyo datacenter is connected to the gateway virtual network in Azure via ExpressRoute. In Azure, the Azure Web Apps and MySQL Paas services are connected directly via the ExpressRoute circuit. Azure resources are deployed to the Japan East region.">
            <a:extLst>
              <a:ext uri="{FF2B5EF4-FFF2-40B4-BE49-F238E27FC236}">
                <a16:creationId xmlns:a16="http://schemas.microsoft.com/office/drawing/2014/main" id="{2131255A-0027-4922-B15D-5A76DC6461ED}"/>
              </a:ext>
            </a:extLst>
          </p:cNvPr>
          <p:cNvPicPr>
            <a:picLocks noChangeAspect="1"/>
          </p:cNvPicPr>
          <p:nvPr/>
        </p:nvPicPr>
        <p:blipFill>
          <a:blip r:embed="rId3"/>
          <a:stretch>
            <a:fillRect/>
          </a:stretch>
        </p:blipFill>
        <p:spPr>
          <a:xfrm>
            <a:off x="1098021" y="1110494"/>
            <a:ext cx="10113318" cy="5518129"/>
          </a:xfrm>
          <a:prstGeom prst="rect">
            <a:avLst/>
          </a:prstGeom>
        </p:spPr>
      </p:pic>
    </p:spTree>
    <p:extLst>
      <p:ext uri="{BB962C8B-B14F-4D97-AF65-F5344CB8AC3E}">
        <p14:creationId xmlns:p14="http://schemas.microsoft.com/office/powerpoint/2010/main" val="1226086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5278368"/>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FGMO has a detailed support history of their client’s environments.  This information cannot be lost during the migration.  Any data loss would be considered a migration failure.</a:t>
            </a:r>
          </a:p>
          <a:p>
            <a:pPr>
              <a:lnSpc>
                <a:spcPct val="90000"/>
              </a:lnSpc>
              <a:spcAft>
                <a:spcPts val="600"/>
              </a:spcAft>
            </a:pPr>
            <a:endParaRPr lang="en-US" b="1" i="1" dirty="0">
              <a:gradFill>
                <a:gsLst>
                  <a:gs pos="2917">
                    <a:schemeClr val="tx1"/>
                  </a:gs>
                  <a:gs pos="30000">
                    <a:schemeClr val="tx1"/>
                  </a:gs>
                </a:gsLst>
                <a:lin ang="5400000" scaled="0"/>
              </a:gradFill>
            </a:endParaRPr>
          </a:p>
          <a:p>
            <a:pPr>
              <a:lnSpc>
                <a:spcPct val="90000"/>
              </a:lnSpc>
              <a:spcAft>
                <a:spcPts val="600"/>
              </a:spcAft>
            </a:pPr>
            <a:r>
              <a:rPr lang="en-US" sz="3200" dirty="0">
                <a:gradFill>
                  <a:gsLst>
                    <a:gs pos="2917">
                      <a:schemeClr val="tx1"/>
                    </a:gs>
                    <a:gs pos="30000">
                      <a:schemeClr val="tx1"/>
                    </a:gs>
                  </a:gsLst>
                  <a:lin ang="5400000" scaled="0"/>
                </a:gradFill>
              </a:rPr>
              <a:t>Potential Answer:</a:t>
            </a:r>
          </a:p>
          <a:p>
            <a:pPr lvl="1">
              <a:lnSpc>
                <a:spcPct val="90000"/>
              </a:lnSpc>
              <a:spcAft>
                <a:spcPts val="600"/>
              </a:spcAft>
            </a:pPr>
            <a:r>
              <a:rPr lang="en-US" sz="2800" dirty="0"/>
              <a:t>Using the MySQL Workbench application, direct database exports and imports will allow for zero data loss during the transition to both the IaaS and PaaS phases of the migration to Azure.</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514602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FGMO’s data needs to be encrypted at rest and in transit.  The current system is not configured in this manor, but when moving to the cloud they need to ensure their clients privacy.</a:t>
            </a:r>
          </a:p>
          <a:p>
            <a:pPr>
              <a:lnSpc>
                <a:spcPct val="90000"/>
              </a:lnSpc>
              <a:spcAft>
                <a:spcPts val="600"/>
              </a:spcAft>
            </a:pPr>
            <a:endParaRPr lang="en-US" sz="3200" b="1" i="1" dirty="0">
              <a:gradFill>
                <a:gsLst>
                  <a:gs pos="2917">
                    <a:schemeClr val="tx1"/>
                  </a:gs>
                  <a:gs pos="30000">
                    <a:schemeClr val="tx1"/>
                  </a:gs>
                </a:gsLst>
                <a:lin ang="5400000" scaled="0"/>
              </a:gradFill>
            </a:endParaRPr>
          </a:p>
          <a:p>
            <a:pPr>
              <a:lnSpc>
                <a:spcPct val="90000"/>
              </a:lnSpc>
              <a:spcAft>
                <a:spcPts val="600"/>
              </a:spcAft>
            </a:pPr>
            <a:r>
              <a:rPr lang="en-US" sz="3200" dirty="0">
                <a:gradFill>
                  <a:gsLst>
                    <a:gs pos="2917">
                      <a:schemeClr val="tx1"/>
                    </a:gs>
                    <a:gs pos="30000">
                      <a:schemeClr val="tx1"/>
                    </a:gs>
                  </a:gsLst>
                  <a:lin ang="5400000" scaled="0"/>
                </a:gradFill>
              </a:rPr>
              <a:t>Potential Answer:</a:t>
            </a:r>
          </a:p>
          <a:p>
            <a:pPr lvl="1">
              <a:lnSpc>
                <a:spcPct val="90000"/>
              </a:lnSpc>
              <a:spcAft>
                <a:spcPts val="600"/>
              </a:spcAft>
            </a:pPr>
            <a:r>
              <a:rPr lang="en-US" sz="2800" dirty="0"/>
              <a:t>Using the Azure KeyVault, FGMO will be able to secure their environment.  Keys can be created using hardware security modules which will secure their VMs.  Data on the VMs will be encrypted using these keys.  Azure Storage Service encryption will be used to ensure that the Azure Storage account data is encrypted.   </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5272213"/>
          </a:xfrm>
          <a:prstGeom prst="rect">
            <a:avLst/>
          </a:prstGeom>
          <a:noFill/>
        </p:spPr>
        <p:txBody>
          <a:bodyPr wrap="square" lIns="182880" tIns="146304" rIns="182880" bIns="146304" rtlCol="0">
            <a:spAutoFit/>
          </a:bodyPr>
          <a:lstStyle/>
          <a:p>
            <a:pPr marL="49213">
              <a:lnSpc>
                <a:spcPct val="90000"/>
              </a:lnSpc>
              <a:spcAft>
                <a:spcPts val="600"/>
              </a:spcAft>
            </a:pPr>
            <a:r>
              <a:rPr lang="en-US" sz="3200" dirty="0">
                <a:gradFill>
                  <a:gsLst>
                    <a:gs pos="2917">
                      <a:schemeClr val="tx1"/>
                    </a:gs>
                    <a:gs pos="30000">
                      <a:schemeClr val="tx1"/>
                    </a:gs>
                  </a:gsLst>
                  <a:lin ang="5400000" scaled="0"/>
                </a:gradFill>
              </a:rPr>
              <a:t>There should be no single point of failure in the system once it is in the cloud</a:t>
            </a:r>
          </a:p>
          <a:p>
            <a:pPr>
              <a:lnSpc>
                <a:spcPct val="90000"/>
              </a:lnSpc>
              <a:spcAft>
                <a:spcPts val="600"/>
              </a:spcAft>
            </a:pPr>
            <a:endParaRPr lang="en-US" sz="3200" b="1" dirty="0">
              <a:gradFill>
                <a:gsLst>
                  <a:gs pos="2917">
                    <a:schemeClr val="tx1"/>
                  </a:gs>
                  <a:gs pos="30000">
                    <a:schemeClr val="tx1"/>
                  </a:gs>
                </a:gsLst>
                <a:lin ang="5400000" scaled="0"/>
              </a:gradFill>
            </a:endParaRPr>
          </a:p>
          <a:p>
            <a:pPr>
              <a:lnSpc>
                <a:spcPct val="90000"/>
              </a:lnSpc>
              <a:spcAft>
                <a:spcPts val="600"/>
              </a:spcAft>
            </a:pPr>
            <a:r>
              <a:rPr lang="en-US" sz="3200" dirty="0">
                <a:gradFill>
                  <a:gsLst>
                    <a:gs pos="2917">
                      <a:schemeClr val="tx1"/>
                    </a:gs>
                    <a:gs pos="30000">
                      <a:schemeClr val="tx1"/>
                    </a:gs>
                  </a:gsLst>
                  <a:lin ang="5400000" scaled="0"/>
                </a:gradFill>
              </a:rPr>
              <a:t>Potential Answer:</a:t>
            </a:r>
          </a:p>
          <a:p>
            <a:pPr lvl="1"/>
            <a:r>
              <a:rPr lang="en-US" sz="2800" dirty="0"/>
              <a:t>In both Phase I and II there will no longer be a single point of failure as there is on-premises.  With the IaaS implementation in Phase I, the use of a MySQL cluster for the data tier and VM Scale Sets for the app tier ensures HA.  Once moved over to PaaS for Phase II again each of these tiers are HA, but with much less care an maintenance from the FGMO administrators.</a:t>
            </a:r>
          </a:p>
          <a:p>
            <a:pPr marL="514350" indent="-514350">
              <a:lnSpc>
                <a:spcPct val="90000"/>
              </a:lnSpc>
              <a:spcAft>
                <a:spcPts val="600"/>
              </a:spcAft>
              <a:buFont typeface="+mj-lt"/>
              <a:buAutoNum type="arabicPeriod" startAt="2"/>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5998565"/>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This is a mission critical system and FGMO needs to be sure that they have SLAs from the cloud provider.  This SLA should be no less than 99.9%.</a:t>
            </a:r>
          </a:p>
          <a:p>
            <a:pPr>
              <a:lnSpc>
                <a:spcPct val="90000"/>
              </a:lnSpc>
              <a:spcAft>
                <a:spcPts val="600"/>
              </a:spcAft>
            </a:pPr>
            <a:endParaRPr lang="en-US" sz="3200" b="1" i="1" dirty="0">
              <a:gradFill>
                <a:gsLst>
                  <a:gs pos="2917">
                    <a:schemeClr val="tx1"/>
                  </a:gs>
                  <a:gs pos="30000">
                    <a:schemeClr val="tx1"/>
                  </a:gs>
                </a:gsLst>
                <a:lin ang="5400000" scaled="0"/>
              </a:gradFill>
            </a:endParaRPr>
          </a:p>
          <a:p>
            <a:pPr>
              <a:lnSpc>
                <a:spcPct val="90000"/>
              </a:lnSpc>
              <a:spcAft>
                <a:spcPts val="600"/>
              </a:spcAft>
            </a:pPr>
            <a:r>
              <a:rPr lang="en-US" sz="3200" dirty="0">
                <a:gradFill>
                  <a:gsLst>
                    <a:gs pos="2917">
                      <a:schemeClr val="tx1"/>
                    </a:gs>
                    <a:gs pos="30000">
                      <a:schemeClr val="tx1"/>
                    </a:gs>
                  </a:gsLst>
                  <a:lin ang="5400000" scaled="0"/>
                </a:gradFill>
              </a:rPr>
              <a:t>Potential Answer:</a:t>
            </a:r>
          </a:p>
          <a:p>
            <a:pPr lvl="1">
              <a:lnSpc>
                <a:spcPct val="90000"/>
              </a:lnSpc>
              <a:spcAft>
                <a:spcPts val="600"/>
              </a:spcAft>
            </a:pPr>
            <a:r>
              <a:rPr lang="en-US" sz="2800" dirty="0"/>
              <a:t>With the move to Azure, FGMO will be provided with the SLA that they desire for their cloud implementation.  ExpressRoute has a 99.9% SLA for the network connectivity.  The VMs and VM Scale Sets are implemented with availability Sets which provides a 99.95% SLA.  The Azure for MySQL database comes with a 99.99% SLA.  The Azure App Service provides a 99.95% SLA.</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6152453"/>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FGMO is ready for the cloud but would like to move forward in a conservative manor.  They are looking for a phased approach with a move to IaaS and then to PaaS later.</a:t>
            </a:r>
          </a:p>
          <a:p>
            <a:pPr marL="514350" indent="-514350">
              <a:lnSpc>
                <a:spcPct val="90000"/>
              </a:lnSpc>
              <a:spcAft>
                <a:spcPts val="600"/>
              </a:spcAft>
              <a:buFont typeface="+mj-lt"/>
              <a:buAutoNum type="arabicPeriod" startAt="5"/>
            </a:pPr>
            <a:endParaRPr lang="en-US" sz="3200" dirty="0">
              <a:gradFill>
                <a:gsLst>
                  <a:gs pos="2917">
                    <a:schemeClr val="tx1"/>
                  </a:gs>
                  <a:gs pos="30000">
                    <a:schemeClr val="tx1"/>
                  </a:gs>
                </a:gsLst>
                <a:lin ang="5400000" scaled="0"/>
              </a:gradFill>
            </a:endParaRPr>
          </a:p>
          <a:p>
            <a:pPr>
              <a:lnSpc>
                <a:spcPct val="90000"/>
              </a:lnSpc>
              <a:spcAft>
                <a:spcPts val="600"/>
              </a:spcAft>
            </a:pPr>
            <a:r>
              <a:rPr lang="en-US" sz="3200" dirty="0">
                <a:gradFill>
                  <a:gsLst>
                    <a:gs pos="2917">
                      <a:schemeClr val="tx1"/>
                    </a:gs>
                    <a:gs pos="30000">
                      <a:schemeClr val="tx1"/>
                    </a:gs>
                  </a:gsLst>
                  <a:lin ang="5400000" scaled="0"/>
                </a:gradFill>
              </a:rPr>
              <a:t>Potential Answer:</a:t>
            </a:r>
          </a:p>
          <a:p>
            <a:pPr lvl="1">
              <a:lnSpc>
                <a:spcPct val="90000"/>
              </a:lnSpc>
              <a:spcAft>
                <a:spcPts val="600"/>
              </a:spcAft>
            </a:pPr>
            <a:r>
              <a:rPr lang="en-US" sz="2800" dirty="0"/>
              <a:t>This is understandable given that using the cloud for production applications is new for many organizations.  Moving to IaaS first will provide for an easier learning curve for the organization.  After this is well understood, a final move to PaaS will be the final step.</a:t>
            </a:r>
          </a:p>
          <a:p>
            <a:pPr>
              <a:lnSpc>
                <a:spcPct val="90000"/>
              </a:lnSpc>
              <a:spcAft>
                <a:spcPts val="600"/>
              </a:spcAft>
            </a:pPr>
            <a:endParaRPr lang="en-US" sz="2800" b="1" i="1"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5"/>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08093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9240" y="1427302"/>
            <a:ext cx="11653523" cy="3007875"/>
          </a:xfrm>
        </p:spPr>
        <p:txBody>
          <a:bodyPr/>
          <a:lstStyle/>
          <a:p>
            <a:pPr marL="0" indent="0">
              <a:buNone/>
            </a:pPr>
            <a:r>
              <a:rPr lang="en-US" sz="3600" i="1" dirty="0">
                <a:latin typeface="Segoe UI Light" panose="020B0502040204020203" pitchFamily="34" charset="0"/>
                <a:cs typeface="Segoe UI Light" panose="020B0502040204020203" pitchFamily="34" charset="0"/>
              </a:rPr>
              <a:t>“With our move to the Azure, FGMO is positioned to continue to grow, control costs and ensure our service is always available to our support team.”</a:t>
            </a:r>
            <a:endParaRPr lang="en-US" sz="3600" dirty="0">
              <a:latin typeface="Segoe UI Light" panose="020B0502040204020203" pitchFamily="34" charset="0"/>
              <a:cs typeface="Segoe UI Light" panose="020B0502040204020203" pitchFamily="34" charset="0"/>
            </a:endParaRPr>
          </a:p>
          <a:p>
            <a:pPr marL="0" indent="0">
              <a:buNone/>
            </a:pPr>
            <a:endParaRPr lang="en-US" sz="3600" dirty="0"/>
          </a:p>
          <a:p>
            <a:pPr marL="0" indent="0">
              <a:buNone/>
            </a:pPr>
            <a:r>
              <a:rPr lang="en-US" sz="3600" dirty="0"/>
              <a:t>				- </a:t>
            </a:r>
            <a:r>
              <a:rPr lang="en-US" sz="3600" i="1" dirty="0"/>
              <a:t>General Manager Kato Takahashi</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27864"/>
          </a:xfrm>
        </p:spPr>
        <p:txBody>
          <a:bodyPr/>
          <a:lstStyle/>
          <a:p>
            <a:pPr marL="0" indent="0">
              <a:buNone/>
            </a:pPr>
            <a:r>
              <a:rPr lang="en-US" sz="3200" i="1"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438539" y="1726162"/>
            <a:ext cx="11215396" cy="5666167"/>
          </a:xfrm>
          <a:prstGeom prst="rect">
            <a:avLst/>
          </a:prstGeom>
          <a:noFill/>
        </p:spPr>
        <p:txBody>
          <a:bodyPr wrap="square" lIns="182880" tIns="146304" rIns="182880" bIns="146304" rtlCol="0" anchor="t">
            <a:spAutoFit/>
          </a:bodyPr>
          <a:lstStyle/>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Product design, manufacturing and repair services business for industrial electronics.</a:t>
            </a:r>
          </a:p>
          <a:p>
            <a:pPr marL="341313" indent="-339725">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latin typeface="+mj-lt"/>
            </a:endParaRP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Based in Tokyo, Japan and provides support domestically and globally to customers and partners.</a:t>
            </a:r>
          </a:p>
          <a:p>
            <a:pPr marL="341313" indent="-339725">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latin typeface="+mj-lt"/>
            </a:endParaRP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After restructuring their support business, executives have decided to move their help desk application to Azure.</a:t>
            </a:r>
          </a:p>
          <a:p>
            <a:pPr marL="571500" indent="-571500">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438539" y="1726162"/>
            <a:ext cx="11215396" cy="3019288"/>
          </a:xfrm>
          <a:prstGeom prst="rect">
            <a:avLst/>
          </a:prstGeom>
          <a:noFill/>
        </p:spPr>
        <p:txBody>
          <a:bodyPr wrap="square" lIns="182880" tIns="146304" rIns="182880" bIns="146304" rtlCol="0">
            <a:spAutoFit/>
          </a:bodyPr>
          <a:lstStyle/>
          <a:p>
            <a:pPr>
              <a:lnSpc>
                <a:spcPct val="90000"/>
              </a:lnSpc>
              <a:spcAft>
                <a:spcPts val="600"/>
              </a:spcAft>
            </a:pPr>
            <a:endParaRPr lang="en-US" sz="3600" i="1" dirty="0"/>
          </a:p>
          <a:p>
            <a:pPr>
              <a:lnSpc>
                <a:spcPct val="90000"/>
              </a:lnSpc>
              <a:spcAft>
                <a:spcPts val="600"/>
              </a:spcAft>
            </a:pPr>
            <a:r>
              <a:rPr lang="en-US" sz="3600" i="1" dirty="0"/>
              <a:t>“</a:t>
            </a:r>
            <a:r>
              <a:rPr lang="en-US" sz="3600" i="1" dirty="0">
                <a:latin typeface="Segoe UI Semilight" panose="020B0402040204020203" pitchFamily="34" charset="0"/>
                <a:cs typeface="Segoe UI Semilight" panose="020B0402040204020203" pitchFamily="34" charset="0"/>
              </a:rPr>
              <a:t>Our desire to use the cloud is in alignment with FGMO’s corporate strategy”. </a:t>
            </a:r>
          </a:p>
          <a:p>
            <a:pPr>
              <a:lnSpc>
                <a:spcPct val="90000"/>
              </a:lnSpc>
              <a:spcAft>
                <a:spcPts val="600"/>
              </a:spcAft>
            </a:pPr>
            <a:endParaRPr lang="en-US" sz="3600" i="1" dirty="0"/>
          </a:p>
          <a:p>
            <a:pPr lvl="1">
              <a:lnSpc>
                <a:spcPct val="90000"/>
              </a:lnSpc>
              <a:spcAft>
                <a:spcPts val="600"/>
              </a:spcAft>
            </a:pPr>
            <a:r>
              <a:rPr lang="en-US" sz="3600" i="1" dirty="0"/>
              <a:t>				– Kato Takahashi, General Manager</a:t>
            </a:r>
            <a:endParaRPr lang="en-US" sz="3600" i="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102638" y="1546453"/>
            <a:ext cx="11915192" cy="5001369"/>
          </a:xfrm>
          <a:prstGeom prst="rect">
            <a:avLst/>
          </a:prstGeom>
          <a:noFill/>
        </p:spPr>
        <p:txBody>
          <a:bodyPr wrap="square" lIns="182880" tIns="146304" rIns="182880" bIns="146304" rtlCol="0" anchor="t">
            <a:spAutoFit/>
          </a:bodyPr>
          <a:lstStyle/>
          <a:p>
            <a:pPr marL="341313" indent="-341313">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FGMO has turned to a solution integrator A. Datum, Inc to help with the migration to Azure.</a:t>
            </a:r>
          </a:p>
          <a:p>
            <a:pPr marL="341313" indent="-341313">
              <a:lnSpc>
                <a:spcPct val="90000"/>
              </a:lnSpc>
              <a:spcAft>
                <a:spcPts val="600"/>
              </a:spcAft>
              <a:buFont typeface="Arial" panose="020B0604020202020204" pitchFamily="34" charset="0"/>
              <a:buChar char="•"/>
            </a:pPr>
            <a:endParaRPr lang="en-US" sz="3200" dirty="0">
              <a:gradFill>
                <a:gsLst>
                  <a:gs pos="2917">
                    <a:schemeClr val="tx1"/>
                  </a:gs>
                  <a:gs pos="30000">
                    <a:schemeClr val="tx1"/>
                  </a:gs>
                </a:gsLst>
                <a:lin ang="5400000" scaled="0"/>
              </a:gradFill>
              <a:latin typeface="+mj-lt"/>
            </a:endParaRPr>
          </a:p>
          <a:p>
            <a:pPr marL="341313" indent="-341313">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Project objectives:</a:t>
            </a: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Migrate help desk system to Azure and achieve cost reduction while maintaining the quality of operations.</a:t>
            </a:r>
            <a:endParaRPr lang="en-US" sz="2800" dirty="0">
              <a:gradFill>
                <a:gsLst>
                  <a:gs pos="2917">
                    <a:schemeClr val="tx1"/>
                  </a:gs>
                  <a:gs pos="30000">
                    <a:schemeClr val="tx1"/>
                  </a:gs>
                </a:gsLst>
                <a:lin ang="5400000" scaled="0"/>
              </a:gradFill>
              <a:cs typeface="Segoe UI Semilight"/>
            </a:endParaRP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Leverage Infrastructure as a service (IaaS) or Platform as a service (PaaS) approaches for an on-schedule, agile migration to the cloud.</a:t>
            </a: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Implement Azure ExpressRoute and its highly secured connection to migrate systems.</a:t>
            </a:r>
            <a:endParaRPr lang="en-US" sz="3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left)">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wipe(left)">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wipe(left)">
                                      <p:cBhvr>
                                        <p:cTn id="2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269240" y="1546453"/>
            <a:ext cx="11748589" cy="3616375"/>
          </a:xfrm>
          <a:prstGeom prst="rect">
            <a:avLst/>
          </a:prstGeom>
          <a:noFill/>
        </p:spPr>
        <p:txBody>
          <a:bodyPr wrap="square" lIns="182880" tIns="146304" rIns="182880" bIns="146304" rtlCol="0" anchor="t">
            <a:spAutoFit/>
          </a:bodyPr>
          <a:lstStyle/>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A Datum performed a cloud readiness assessment .</a:t>
            </a: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Findings:</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Application deployed on a single VM running a LAMP stack (Linux, Apache, MySQL &amp; PHP).</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Ubuntu 16.04, Apache 2, MySQL 5.6 (100GB DB) &amp; PHP 7.0</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VMWare VM using 8vCPUs and 16GB of RAM</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The VMWare infrastructure is deployed in their Tokyo datacenter.</a:t>
            </a:r>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left)">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wipe(left)">
                                      <p:cBhvr>
                                        <p:cTn id="3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269240" y="1438996"/>
            <a:ext cx="11215396" cy="4515082"/>
          </a:xfrm>
          <a:prstGeom prst="rect">
            <a:avLst/>
          </a:prstGeom>
          <a:noFill/>
        </p:spPr>
        <p:txBody>
          <a:bodyPr wrap="square" lIns="182880" tIns="146304" rIns="182880" bIns="146304" rtlCol="0" anchor="t">
            <a:spAutoFit/>
          </a:bodyPr>
          <a:lstStyle/>
          <a:p>
            <a:pPr marL="285750" indent="-285750">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Findings of note:</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FGMO team stated that during busy periods the server can get overloaded.</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Application has experienced downtime due to the web server not responding.  When this happens, they are forced to reboot the VM (every few weeks). They have noticed error OST98744 in event log when this happens.</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Customers and partners access the system via the Internet while FGMO support teams access the application from the internal network.</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75571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left)">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pic>
        <p:nvPicPr>
          <p:cNvPr id="7" name="Picture 6" descr="In this Customer Situation diagram, Tokyo vCenter datacenter uses the following products: Linux, Apache, MySQL php, and osTicket. FGMO Customers and Partners use the internet to access the datacenter, while the FGMO Support Teams use the intranet. " title="Customer Situation diagram">
            <a:extLst>
              <a:ext uri="{FF2B5EF4-FFF2-40B4-BE49-F238E27FC236}">
                <a16:creationId xmlns:a16="http://schemas.microsoft.com/office/drawing/2014/main" id="{C3A31465-12C8-476B-8B72-9A0FF80AB483}"/>
              </a:ext>
            </a:extLst>
          </p:cNvPr>
          <p:cNvPicPr/>
          <p:nvPr/>
        </p:nvPicPr>
        <p:blipFill>
          <a:blip r:embed="rId3"/>
          <a:stretch>
            <a:fillRect/>
          </a:stretch>
        </p:blipFill>
        <p:spPr>
          <a:xfrm>
            <a:off x="1910442" y="2175531"/>
            <a:ext cx="8521181" cy="3226893"/>
          </a:xfrm>
          <a:prstGeom prst="rect">
            <a:avLst/>
          </a:prstGeom>
        </p:spPr>
      </p:pic>
    </p:spTree>
    <p:extLst>
      <p:ext uri="{BB962C8B-B14F-4D97-AF65-F5344CB8AC3E}">
        <p14:creationId xmlns:p14="http://schemas.microsoft.com/office/powerpoint/2010/main" val="1999787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FB1F58-9ABB-4F18-89E6-A7B7284548E0}">
  <ds:schemaRefs>
    <ds:schemaRef ds:uri="http://purl.org/dc/dcmitype/"/>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2023ac63-7b75-4916-a9ee-591457758eee"/>
    <ds:schemaRef ds:uri="d9c797ad-d7c3-4982-82b7-81352a75e4a5"/>
    <ds:schemaRef ds:uri="http://schemas.microsoft.com/sharepoint/v3"/>
    <ds:schemaRef ds:uri="http://www.w3.org/XML/1998/namespace"/>
  </ds:schemaRefs>
</ds:datastoreItem>
</file>

<file path=customXml/itemProps2.xml><?xml version="1.0" encoding="utf-8"?>
<ds:datastoreItem xmlns:ds="http://schemas.openxmlformats.org/officeDocument/2006/customXml" ds:itemID="{9FADF474-70C1-418D-93B7-DAC88FF214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046D9B-FB9B-4B5D-BA08-9FBF7274F3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2654</Words>
  <Application>Microsoft Office PowerPoint</Application>
  <PresentationFormat>Widescreen</PresentationFormat>
  <Paragraphs>269</Paragraphs>
  <Slides>40</Slides>
  <Notes>40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Consolas</vt:lpstr>
      <vt:lpstr>Segoe UI</vt:lpstr>
      <vt:lpstr>Segoe UI Light</vt:lpstr>
      <vt:lpstr>Segoe UI Semilight</vt:lpstr>
      <vt:lpstr>Wingdings</vt:lpstr>
      <vt:lpstr>2_Server and Cloud 2013</vt:lpstr>
      <vt:lpstr>C+E Readiness Template</vt:lpstr>
      <vt:lpstr>Linux lift and shift</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needs </vt:lpstr>
      <vt:lpstr>Customer needs </vt:lpstr>
      <vt:lpstr>Customer objections </vt:lpstr>
      <vt:lpstr>Customer objections </vt:lpstr>
      <vt:lpstr>Common scenarios </vt:lpstr>
      <vt:lpstr>Common scenarios </vt:lpstr>
      <vt:lpstr>Common scenarios </vt:lpstr>
      <vt:lpstr>Common scenarios </vt:lpstr>
      <vt:lpstr>Step 2: Design the solution</vt:lpstr>
      <vt:lpstr>Step 3: Present the solution</vt:lpstr>
      <vt:lpstr>Wrap-up</vt:lpstr>
      <vt:lpstr>Preferred target audience </vt:lpstr>
      <vt:lpstr>Preferred solution: Phase I </vt:lpstr>
      <vt:lpstr>Preferred solution: Phase I  </vt:lpstr>
      <vt:lpstr>Preferred solution: Phase I – continued </vt:lpstr>
      <vt:lpstr>Preferred solution: Phase I – continued  </vt:lpstr>
      <vt:lpstr>Preferred solution: Phase I – networking </vt:lpstr>
      <vt:lpstr>Preferred solution: Phase I – networking </vt:lpstr>
      <vt:lpstr>Preferred solution – Phase II </vt:lpstr>
      <vt:lpstr>Preferred solution – Phase II </vt:lpstr>
      <vt:lpstr>Preferred solution: Phase II – continued </vt:lpstr>
      <vt:lpstr>Preferred solution: Phase II – continued</vt:lpstr>
      <vt:lpstr>Preferred solution: Phase II – networking </vt:lpstr>
      <vt:lpstr>Preferred solution: Phase II – networking </vt:lpstr>
      <vt:lpstr>Customer objections handling </vt:lpstr>
      <vt:lpstr>Customer objections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lift and shift</dc:title>
  <dc:creator/>
  <cp:lastModifiedBy/>
  <cp:revision>19</cp:revision>
  <dcterms:created xsi:type="dcterms:W3CDTF">2018-02-23T00:13:23Z</dcterms:created>
  <dcterms:modified xsi:type="dcterms:W3CDTF">2018-12-21T22:12:46Z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2018-02-23T00:16:27.8507329Z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