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3" r:id="rId6"/>
    <p:sldId id="264" r:id="rId7"/>
    <p:sldId id="267" r:id="rId8"/>
    <p:sldId id="265" r:id="rId9"/>
    <p:sldId id="268" r:id="rId10"/>
    <p:sldId id="260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108E66-36FD-4FEC-A72C-F4A807535C3B}">
          <p14:sldIdLst>
            <p14:sldId id="256"/>
            <p14:sldId id="261"/>
            <p14:sldId id="262"/>
            <p14:sldId id="266"/>
            <p14:sldId id="263"/>
            <p14:sldId id="264"/>
            <p14:sldId id="267"/>
            <p14:sldId id="265"/>
            <p14:sldId id="268"/>
            <p14:sldId id="260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518F-A459-498A-A720-740D65D1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B6EE5-325D-482F-BA7B-2FEAFEB37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C76A-4D82-443A-ADD1-34D25021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D1D5-0BC4-4F27-B194-3A40BF40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9479-19F6-461E-AC5A-DB9838FA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CBF7-DD51-43DC-B16E-C57F8C1C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B79F6-EBD3-4B02-8F84-9F9A4FDF6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7005-8E41-4859-A059-9FB33338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AFAD-CF31-4BFD-A71E-F142103B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F873-B0F7-4581-9EF4-99E2B2C6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4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14F0A-D062-4343-9147-B3F2DA2A3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1EDB-50A2-49D6-8DB9-978F4259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A2C6-C200-4CA3-AE1A-EC8044F8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2B57-922F-4334-BB43-0F002EBF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AF29-BC8A-4307-ADD4-1023B872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1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CE39-92AD-4E4A-9526-66C7538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CEDC-EC38-43FA-AC32-0EBD9B14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82EC-6F7C-4A6E-9E30-A519DB7A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09CE-87EB-49F6-99A6-8D942E08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69B6-5AA5-4FC4-9690-6DBBF4A5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DE85-C8EF-4B69-BA17-F1F33A57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486E-13CC-4406-A2BA-E2A7C343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B90E-3642-4A78-95D9-62EEA358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E139-3942-4E10-A336-0314D0DB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5892-75D2-4FDD-BE40-9B42EC4F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24DE-91C3-4412-99C0-8A7CBC0E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616E-437D-433A-BEC0-094BD380C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FBB3-7DCA-4FEC-A5D5-4814DF09D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BCAC-35D1-4BFA-90C4-299C5534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E6785-E807-4B5E-864B-A7158BDE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1C441-A22A-4A57-BB79-FB9A0ED5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BA1A-BA07-46AC-BD1E-04E07DB2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2BD90-FF9E-482C-8F87-40A9B5EB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CE438-1E05-4335-AB70-828EB24D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5BA10-ECD8-4E0E-AA7A-C14492434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176DE-A9E0-4877-82CC-71A0856DB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DB695-6186-4B9D-AEB7-285D1E41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053EA-1940-4B45-8B53-1FDEA92C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18559-875C-47C5-8A57-743CFF8D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2438-D2C5-4992-A044-7EC4E8B2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08AD5-9F22-49EE-BF87-BCFA7E5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3EAF-45B3-49E5-A92A-0EECEEC7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0BC7E-81A3-450E-ACA0-0F16B89B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11128-80B1-4592-A0B8-285E81C3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B5D93-D3F9-453F-9DC6-0F36C23D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40D9B-1752-4CA7-9CD8-DEEE55E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2F7B-C93A-481C-A285-3684A013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938F-2E9F-4CC3-B214-0772EF13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0496-A138-4B1F-B572-645022E4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6621-CA0B-4124-A25D-703BAE4E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A422F-1D56-474E-BC28-3004B710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74A9-986D-40C6-B7E3-B6DBF147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A55D-282D-4373-BDC4-C0584A1B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217E3-C721-469B-A944-63A26D6C4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435A2-0A25-481A-BC62-9CECD29A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37AFB-ED38-468E-9E63-E9668E6A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A0EB-575C-41E6-ABE1-F924D761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6477F-532B-4AE7-9B65-7BB3607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60782-401B-483B-B8DB-0A75993A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50C7-EC57-434E-B8C3-506BF7D9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D539-EADA-4962-B4BD-FC8BA5EA2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0F28-F7E4-4DBD-8512-2C7C673F94B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DB5E-0D58-4499-A88A-B6D607315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ECD1-28C7-4520-A094-52EDA188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C3C0-5966-4AF2-AF98-BFB852A6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0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.png"/><Relationship Id="rId1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19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4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17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1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6.png"/><Relationship Id="rId24" Type="http://schemas.openxmlformats.org/officeDocument/2006/relationships/image" Target="../media/image31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2663-A9D6-4EDA-8675-3433D2C40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Lift &amp; Shift WDS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F95BE-D250-4778-A6DE-8226C0C60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Cloud Workshop Diagrams</a:t>
            </a:r>
          </a:p>
        </p:txBody>
      </p:sp>
    </p:spTree>
    <p:extLst>
      <p:ext uri="{BB962C8B-B14F-4D97-AF65-F5344CB8AC3E}">
        <p14:creationId xmlns:p14="http://schemas.microsoft.com/office/powerpoint/2010/main" val="201495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2663-A9D6-4EDA-8675-3433D2C40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Lift &amp; Shift HOL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F95BE-D250-4778-A6DE-8226C0C60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Cloud Workshop Diagrams</a:t>
            </a:r>
          </a:p>
        </p:txBody>
      </p:sp>
    </p:spTree>
    <p:extLst>
      <p:ext uri="{BB962C8B-B14F-4D97-AF65-F5344CB8AC3E}">
        <p14:creationId xmlns:p14="http://schemas.microsoft.com/office/powerpoint/2010/main" val="164270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B853-C1D2-43C5-8534-A29ACD63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OnPremVM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250D7-0774-41AE-974B-98266574D0CC}"/>
              </a:ext>
            </a:extLst>
          </p:cNvPr>
          <p:cNvSpPr/>
          <p:nvPr/>
        </p:nvSpPr>
        <p:spPr>
          <a:xfrm>
            <a:off x="4320332" y="2101386"/>
            <a:ext cx="3665987" cy="2781007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9D8BB-2BE9-4BD0-A386-05FEEBC11681}"/>
              </a:ext>
            </a:extLst>
          </p:cNvPr>
          <p:cNvSpPr txBox="1"/>
          <p:nvPr/>
        </p:nvSpPr>
        <p:spPr>
          <a:xfrm>
            <a:off x="4326565" y="2115581"/>
            <a:ext cx="345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OnPremVNet </a:t>
            </a:r>
          </a:p>
          <a:p>
            <a:r>
              <a:rPr lang="en-US" dirty="0"/>
              <a:t>Address Space: 10.0.0.0/24</a:t>
            </a:r>
          </a:p>
          <a:p>
            <a:r>
              <a:rPr lang="en-US" dirty="0"/>
              <a:t>Subnet “osticket”: 10.0.0.0/24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39AEDB-CCDB-406E-954A-C2CE42B8F519}"/>
              </a:ext>
            </a:extLst>
          </p:cNvPr>
          <p:cNvGrpSpPr/>
          <p:nvPr/>
        </p:nvGrpSpPr>
        <p:grpSpPr>
          <a:xfrm>
            <a:off x="4779982" y="4896588"/>
            <a:ext cx="2501011" cy="646331"/>
            <a:chOff x="2954607" y="5473321"/>
            <a:chExt cx="2501011" cy="6463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4AE592-7B67-4DD6-9EB0-BC0B36E31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07" y="5601413"/>
              <a:ext cx="390145" cy="3901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2A519F-1550-48DD-B792-00769E6337D5}"/>
                </a:ext>
              </a:extLst>
            </p:cNvPr>
            <p:cNvSpPr txBox="1"/>
            <p:nvPr/>
          </p:nvSpPr>
          <p:spPr>
            <a:xfrm>
              <a:off x="3450650" y="5473321"/>
              <a:ext cx="200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Group:</a:t>
              </a:r>
            </a:p>
            <a:p>
              <a:r>
                <a:rPr lang="en-US" dirty="0"/>
                <a:t>OsTicketOnPremRG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56F11E-C85C-486A-817A-EE3C77A6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64" y="3319802"/>
            <a:ext cx="780290" cy="7802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971147-F777-4373-97F0-E5C6E8BE9B1A}"/>
              </a:ext>
            </a:extLst>
          </p:cNvPr>
          <p:cNvSpPr/>
          <p:nvPr/>
        </p:nvSpPr>
        <p:spPr>
          <a:xfrm>
            <a:off x="6591551" y="4100092"/>
            <a:ext cx="1282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OnPremVM</a:t>
            </a:r>
          </a:p>
          <a:p>
            <a:pPr algn="ctr"/>
            <a:r>
              <a:rPr lang="en-US" dirty="0"/>
              <a:t>10.0.0.4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99538-F43E-44D1-AAEE-D3C88189F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21" y="2115581"/>
            <a:ext cx="392401" cy="392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48AF2F-D667-4037-93D7-515F14C31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82" y="3297073"/>
            <a:ext cx="558191" cy="558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45117-0915-4EE0-91DA-D73346E83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385" y="3452273"/>
            <a:ext cx="727472" cy="383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D5D4A6-6481-46D8-BEAE-6FBB6D897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059" y="4063417"/>
            <a:ext cx="853455" cy="4601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FE5307-C9F0-4722-B387-C2DA7FFFB5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413" y="4100092"/>
            <a:ext cx="952239" cy="3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0959015-FD76-4A6E-A4F6-CBCB99940EE8}"/>
              </a:ext>
            </a:extLst>
          </p:cNvPr>
          <p:cNvSpPr/>
          <p:nvPr/>
        </p:nvSpPr>
        <p:spPr>
          <a:xfrm>
            <a:off x="5739150" y="3208109"/>
            <a:ext cx="1486617" cy="361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40B3A-27C6-4171-A1A1-2BB271E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I: Lift &amp; Shift to Azure IaaS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B84F0-7F07-4BD5-9EB4-EDFA3654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05" y="2844252"/>
            <a:ext cx="780290" cy="780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A5DB2-3C3D-454C-88E5-FA4361CA7630}"/>
              </a:ext>
            </a:extLst>
          </p:cNvPr>
          <p:cNvSpPr/>
          <p:nvPr/>
        </p:nvSpPr>
        <p:spPr>
          <a:xfrm>
            <a:off x="637563" y="1836161"/>
            <a:ext cx="5068073" cy="2927539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67BF-3772-460E-A83D-2EC3A3039D90}"/>
              </a:ext>
            </a:extLst>
          </p:cNvPr>
          <p:cNvSpPr txBox="1"/>
          <p:nvPr/>
        </p:nvSpPr>
        <p:spPr>
          <a:xfrm>
            <a:off x="627296" y="1819757"/>
            <a:ext cx="281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MySQLVNet </a:t>
            </a:r>
          </a:p>
          <a:p>
            <a:r>
              <a:rPr lang="en-US" dirty="0"/>
              <a:t>Address Space: 10.0.0.0/24</a:t>
            </a:r>
          </a:p>
          <a:p>
            <a:r>
              <a:rPr lang="en-US" dirty="0"/>
              <a:t>Subnet data: 10.0.0.0/24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67B19E-EDF1-47CC-8AAC-02C1EAF57EA2}"/>
              </a:ext>
            </a:extLst>
          </p:cNvPr>
          <p:cNvGrpSpPr/>
          <p:nvPr/>
        </p:nvGrpSpPr>
        <p:grpSpPr>
          <a:xfrm>
            <a:off x="1790738" y="4717937"/>
            <a:ext cx="2761721" cy="646331"/>
            <a:chOff x="2954607" y="5473321"/>
            <a:chExt cx="2761721" cy="6463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44EF1-91A0-4091-B1F9-68A2B1DE5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07" y="5601413"/>
              <a:ext cx="390145" cy="39014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0AA813-6EFB-411B-803F-F9641F76FB5A}"/>
                </a:ext>
              </a:extLst>
            </p:cNvPr>
            <p:cNvSpPr txBox="1"/>
            <p:nvPr/>
          </p:nvSpPr>
          <p:spPr>
            <a:xfrm>
              <a:off x="3450650" y="5473321"/>
              <a:ext cx="22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Group:</a:t>
              </a:r>
            </a:p>
            <a:p>
              <a:r>
                <a:rPr lang="en-US" dirty="0"/>
                <a:t>OsTicketMySQLVMRG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F63DEB1-3E52-487B-9EC2-96E17D594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71" y="2879954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6F88C-061E-4E06-98A8-26F222A8796B}"/>
              </a:ext>
            </a:extLst>
          </p:cNvPr>
          <p:cNvSpPr/>
          <p:nvPr/>
        </p:nvSpPr>
        <p:spPr>
          <a:xfrm>
            <a:off x="2111194" y="3660244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osticket0</a:t>
            </a:r>
          </a:p>
          <a:p>
            <a:pPr algn="ctr"/>
            <a:r>
              <a:rPr lang="en-US" dirty="0"/>
              <a:t>10.0.0.4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76E434-183F-4181-9238-6E5FD12E0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41" y="1836161"/>
            <a:ext cx="392401" cy="3924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C37D48-716C-4A72-973D-AB8B70B9EBE3}"/>
              </a:ext>
            </a:extLst>
          </p:cNvPr>
          <p:cNvSpPr/>
          <p:nvPr/>
        </p:nvSpPr>
        <p:spPr>
          <a:xfrm>
            <a:off x="7244507" y="1836161"/>
            <a:ext cx="4042182" cy="2781007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9CE3B-EC5C-42DB-92B7-8B5F302D64F6}"/>
              </a:ext>
            </a:extLst>
          </p:cNvPr>
          <p:cNvSpPr txBox="1"/>
          <p:nvPr/>
        </p:nvSpPr>
        <p:spPr>
          <a:xfrm>
            <a:off x="7225765" y="1850356"/>
            <a:ext cx="345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OsticketVNet</a:t>
            </a:r>
            <a:endParaRPr lang="en-US" dirty="0"/>
          </a:p>
          <a:p>
            <a:r>
              <a:rPr lang="en-US" dirty="0"/>
              <a:t>Address Space: 192.168.0.0/20</a:t>
            </a:r>
          </a:p>
          <a:p>
            <a:r>
              <a:rPr lang="en-US" dirty="0"/>
              <a:t>Subnet Osticket: 192.168.0.0/24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F61F58-92CD-4B3F-8969-F05247344523}"/>
              </a:ext>
            </a:extLst>
          </p:cNvPr>
          <p:cNvGrpSpPr/>
          <p:nvPr/>
        </p:nvGrpSpPr>
        <p:grpSpPr>
          <a:xfrm>
            <a:off x="7814506" y="4635608"/>
            <a:ext cx="2501011" cy="646331"/>
            <a:chOff x="2954607" y="5473321"/>
            <a:chExt cx="2501011" cy="64633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898487-F6A2-4F75-9A11-F272FD75B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07" y="5601413"/>
              <a:ext cx="390145" cy="3901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CD3A54-4289-4A75-834E-CFB79722C28D}"/>
                </a:ext>
              </a:extLst>
            </p:cNvPr>
            <p:cNvSpPr txBox="1"/>
            <p:nvPr/>
          </p:nvSpPr>
          <p:spPr>
            <a:xfrm>
              <a:off x="3450650" y="5473321"/>
              <a:ext cx="200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Group:</a:t>
              </a:r>
            </a:p>
            <a:p>
              <a:r>
                <a:rPr lang="en-US" dirty="0"/>
                <a:t>OsTicketVMSSRG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7BBB1E5-4BBE-4012-9571-ED465638CDE8}"/>
              </a:ext>
            </a:extLst>
          </p:cNvPr>
          <p:cNvSpPr/>
          <p:nvPr/>
        </p:nvSpPr>
        <p:spPr>
          <a:xfrm>
            <a:off x="9600114" y="3579081"/>
            <a:ext cx="14847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</a:t>
            </a:r>
          </a:p>
          <a:p>
            <a:pPr algn="ctr"/>
            <a:r>
              <a:rPr lang="en-US" dirty="0"/>
              <a:t>Scale Set</a:t>
            </a:r>
          </a:p>
          <a:p>
            <a:pPr algn="ctr"/>
            <a:r>
              <a:rPr lang="en-US" dirty="0"/>
              <a:t>192.168.0.4-X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F078D6-EB0E-4D46-9CF4-59CA01F05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21" y="1850356"/>
            <a:ext cx="392401" cy="392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5DA142-291F-4E81-985B-D2A9159C1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64" y="3014398"/>
            <a:ext cx="558191" cy="5581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DFB469-3C6C-4D30-895E-6BE7A561A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6769" y="3137543"/>
            <a:ext cx="727472" cy="3837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6C2D02-8F83-47BB-9AEA-41B2D12A5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552" y="3764318"/>
            <a:ext cx="960058" cy="3900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F7152C5-04AB-4370-B166-4A83A10B7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29" y="2875484"/>
            <a:ext cx="780290" cy="7802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0A21048-A49E-4C3B-8E22-E5A7DABCEFDE}"/>
              </a:ext>
            </a:extLst>
          </p:cNvPr>
          <p:cNvSpPr/>
          <p:nvPr/>
        </p:nvSpPr>
        <p:spPr>
          <a:xfrm>
            <a:off x="3315752" y="3655774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osticket1</a:t>
            </a:r>
          </a:p>
          <a:p>
            <a:pPr algn="ctr"/>
            <a:r>
              <a:rPr lang="en-US" dirty="0"/>
              <a:t>10.0.0.5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88F31F3-F121-4931-ADC4-95F292A8D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69" y="2875484"/>
            <a:ext cx="780290" cy="7802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1D8BD7-54EC-4950-861A-A99477F2BD1F}"/>
              </a:ext>
            </a:extLst>
          </p:cNvPr>
          <p:cNvSpPr/>
          <p:nvPr/>
        </p:nvSpPr>
        <p:spPr>
          <a:xfrm>
            <a:off x="4539492" y="3655774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osticket2</a:t>
            </a:r>
          </a:p>
          <a:p>
            <a:pPr algn="ctr"/>
            <a:r>
              <a:rPr lang="en-US" dirty="0"/>
              <a:t>10.0.0.6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807A092-B159-4A72-B3EF-52C6B5C9F5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240" y="3381745"/>
            <a:ext cx="1011901" cy="5221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45E7E8-2D02-4464-9DB7-EB36BB758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750" y="4040746"/>
            <a:ext cx="841258" cy="4423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37252B-D45E-4437-8EC0-8E8F3B230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7" y="2844252"/>
            <a:ext cx="558191" cy="5581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CD9544-6F1A-45F4-B5DA-38A5C2F22283}"/>
              </a:ext>
            </a:extLst>
          </p:cNvPr>
          <p:cNvSpPr txBox="1"/>
          <p:nvPr/>
        </p:nvSpPr>
        <p:spPr>
          <a:xfrm>
            <a:off x="5774202" y="3197079"/>
            <a:ext cx="141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VNet Peering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ABFAF02-799A-45B3-AB0D-0F1FF05AB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3180" y="3714876"/>
            <a:ext cx="794860" cy="4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0B3A-27C6-4171-A1A1-2BB271E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II: Migration to Azure PaaS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48CDD7-038D-45CD-AFF3-31A9CDABBA61}"/>
              </a:ext>
            </a:extLst>
          </p:cNvPr>
          <p:cNvSpPr/>
          <p:nvPr/>
        </p:nvSpPr>
        <p:spPr>
          <a:xfrm>
            <a:off x="3942826" y="2305946"/>
            <a:ext cx="5311353" cy="2349946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914654-52D8-44D4-BAB9-2240E9EE47E9}"/>
              </a:ext>
            </a:extLst>
          </p:cNvPr>
          <p:cNvGrpSpPr/>
          <p:nvPr/>
        </p:nvGrpSpPr>
        <p:grpSpPr>
          <a:xfrm>
            <a:off x="5579205" y="4788944"/>
            <a:ext cx="2761721" cy="646331"/>
            <a:chOff x="2954607" y="5473321"/>
            <a:chExt cx="2761721" cy="6463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D54538F-8D2C-4862-AE17-0D7DFE1D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07" y="5601413"/>
              <a:ext cx="390145" cy="39014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F9BC01-AAE5-46AD-BE30-F54F35A926C5}"/>
                </a:ext>
              </a:extLst>
            </p:cNvPr>
            <p:cNvSpPr txBox="1"/>
            <p:nvPr/>
          </p:nvSpPr>
          <p:spPr>
            <a:xfrm>
              <a:off x="3450650" y="5473321"/>
              <a:ext cx="22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Group:</a:t>
              </a:r>
            </a:p>
            <a:p>
              <a:r>
                <a:rPr lang="en-US" dirty="0"/>
                <a:t>OsTicketPaaSRG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05C104C-4C8B-4259-BA64-699DD102B054}"/>
              </a:ext>
            </a:extLst>
          </p:cNvPr>
          <p:cNvSpPr/>
          <p:nvPr/>
        </p:nvSpPr>
        <p:spPr>
          <a:xfrm>
            <a:off x="4003107" y="4063776"/>
            <a:ext cx="3204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http://osticketsystem.azurewebsites.net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45E5A1-3148-4EA2-971B-D70758EAE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74" y="2518069"/>
            <a:ext cx="493505" cy="4935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A4FB5FD-ACA4-4DAE-929E-14E10CDC0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27" y="3123904"/>
            <a:ext cx="780290" cy="7802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045019-46A3-46B5-85B1-0BE039AD5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32" y="2836862"/>
            <a:ext cx="1003519" cy="100351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3EAEDC-1A32-4D1C-9A60-D88C8AC83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32" y="3158852"/>
            <a:ext cx="780290" cy="7802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0265AC4-D161-4100-8CEC-327B54C3E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1281" y="2504674"/>
            <a:ext cx="643128" cy="5728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A4AD45B-9DAA-4901-B5A4-8B0BAA773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8506" y="3527356"/>
            <a:ext cx="660184" cy="41377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B50C3C-4683-48EB-A859-2F3B77CB6C89}"/>
              </a:ext>
            </a:extLst>
          </p:cNvPr>
          <p:cNvCxnSpPr/>
          <p:nvPr/>
        </p:nvCxnSpPr>
        <p:spPr>
          <a:xfrm>
            <a:off x="3276677" y="3548997"/>
            <a:ext cx="1160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04E570-A25E-405D-84C4-4061070F08DD}"/>
              </a:ext>
            </a:extLst>
          </p:cNvPr>
          <p:cNvSpPr txBox="1"/>
          <p:nvPr/>
        </p:nvSpPr>
        <p:spPr>
          <a:xfrm>
            <a:off x="2100357" y="3998883"/>
            <a:ext cx="11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/OsTicket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6F3BD0-1CC7-4B56-AA19-CA77A51766B4}"/>
              </a:ext>
            </a:extLst>
          </p:cNvPr>
          <p:cNvSpPr txBox="1"/>
          <p:nvPr/>
        </p:nvSpPr>
        <p:spPr>
          <a:xfrm>
            <a:off x="7147806" y="3956055"/>
            <a:ext cx="20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SRV: osticketmysql</a:t>
            </a:r>
          </a:p>
          <a:p>
            <a:pPr algn="ctr"/>
            <a:r>
              <a:rPr lang="en-US" sz="1400" b="1" dirty="0"/>
              <a:t>DB: osticket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1550B58-B468-4CF7-A5DC-8B417E14B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4270" y="2948599"/>
            <a:ext cx="960058" cy="3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B853-C1D2-43C5-8534-A29ACD63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Fabrikam Current Trouble Ticket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250D7-0774-41AE-974B-98266574D0CC}"/>
              </a:ext>
            </a:extLst>
          </p:cNvPr>
          <p:cNvSpPr/>
          <p:nvPr/>
        </p:nvSpPr>
        <p:spPr>
          <a:xfrm>
            <a:off x="1996752" y="2340904"/>
            <a:ext cx="3704252" cy="214118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9D8BB-2BE9-4BD0-A386-05FEEBC11681}"/>
              </a:ext>
            </a:extLst>
          </p:cNvPr>
          <p:cNvSpPr txBox="1"/>
          <p:nvPr/>
        </p:nvSpPr>
        <p:spPr>
          <a:xfrm>
            <a:off x="1996752" y="2340904"/>
            <a:ext cx="305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Tokyo vCenter</a:t>
            </a:r>
          </a:p>
          <a:p>
            <a:r>
              <a:rPr lang="en-US" dirty="0"/>
              <a:t>VLAN40: 172.16.40.0/24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71147-F777-4373-97F0-E5C6E8BE9B1A}"/>
              </a:ext>
            </a:extLst>
          </p:cNvPr>
          <p:cNvSpPr/>
          <p:nvPr/>
        </p:nvSpPr>
        <p:spPr>
          <a:xfrm>
            <a:off x="4203347" y="3835760"/>
            <a:ext cx="1410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</a:t>
            </a:r>
          </a:p>
          <a:p>
            <a:pPr algn="ctr"/>
            <a:r>
              <a:rPr lang="en-US" dirty="0"/>
              <a:t>172.16.40.12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48AF2F-D667-4037-93D7-515F14C31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92" y="3166520"/>
            <a:ext cx="558191" cy="558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45117-0915-4EE0-91DA-D73346E8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95" y="3321720"/>
            <a:ext cx="727472" cy="383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D5D4A6-6481-46D8-BEAE-6FBB6D89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069" y="3932864"/>
            <a:ext cx="853455" cy="4601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FE5307-C9F0-4722-B387-C2DA7FFFB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423" y="3969539"/>
            <a:ext cx="952239" cy="38684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C34691C-46F1-4869-8050-FBC4A8CB0782}"/>
              </a:ext>
            </a:extLst>
          </p:cNvPr>
          <p:cNvGrpSpPr/>
          <p:nvPr/>
        </p:nvGrpSpPr>
        <p:grpSpPr>
          <a:xfrm>
            <a:off x="2477038" y="4593142"/>
            <a:ext cx="2739700" cy="780290"/>
            <a:chOff x="4512840" y="4622142"/>
            <a:chExt cx="2739700" cy="7802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2A519F-1550-48DD-B792-00769E6337D5}"/>
                </a:ext>
              </a:extLst>
            </p:cNvPr>
            <p:cNvSpPr txBox="1"/>
            <p:nvPr/>
          </p:nvSpPr>
          <p:spPr>
            <a:xfrm>
              <a:off x="5247572" y="4827621"/>
              <a:ext cx="200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Tokyo Datacenter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227D6A-BDC1-4469-84DC-FB296A63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40" y="4622142"/>
              <a:ext cx="780290" cy="78029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D3A13B-3D32-4B8D-BA78-FDBDB2F72533}"/>
              </a:ext>
            </a:extLst>
          </p:cNvPr>
          <p:cNvGrpSpPr/>
          <p:nvPr/>
        </p:nvGrpSpPr>
        <p:grpSpPr>
          <a:xfrm>
            <a:off x="4518683" y="3055470"/>
            <a:ext cx="780290" cy="780290"/>
            <a:chOff x="6347483" y="3297991"/>
            <a:chExt cx="780290" cy="7802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56F11E-C85C-486A-817A-EE3C77A6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483" y="3297991"/>
              <a:ext cx="780290" cy="78029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C088855-D9C5-4D66-AE29-DDAF2B5E7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9718" y="3380694"/>
              <a:ext cx="615820" cy="46881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9F34A9-505C-46C1-BE53-480A05958BD4}"/>
              </a:ext>
            </a:extLst>
          </p:cNvPr>
          <p:cNvGrpSpPr/>
          <p:nvPr/>
        </p:nvGrpSpPr>
        <p:grpSpPr>
          <a:xfrm>
            <a:off x="7414809" y="1988307"/>
            <a:ext cx="1509830" cy="1509830"/>
            <a:chOff x="7861810" y="2454837"/>
            <a:chExt cx="1509830" cy="150983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00CCCA2-7E82-4798-8E72-24AC21CDD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810" y="2454837"/>
              <a:ext cx="1509830" cy="150983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5E6AC7-7FEB-43C5-B2C1-B76CC5215CA5}"/>
                </a:ext>
              </a:extLst>
            </p:cNvPr>
            <p:cNvSpPr txBox="1"/>
            <p:nvPr/>
          </p:nvSpPr>
          <p:spPr>
            <a:xfrm>
              <a:off x="8102358" y="3148981"/>
              <a:ext cx="102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Internet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577AED-FBA1-45CF-884C-BD6F8E707D19}"/>
              </a:ext>
            </a:extLst>
          </p:cNvPr>
          <p:cNvCxnSpPr>
            <a:cxnSpLocks/>
          </p:cNvCxnSpPr>
          <p:nvPr/>
        </p:nvCxnSpPr>
        <p:spPr>
          <a:xfrm flipH="1">
            <a:off x="5891308" y="2833000"/>
            <a:ext cx="12129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B7F317-66A7-43FE-B288-8C436F7C96E9}"/>
              </a:ext>
            </a:extLst>
          </p:cNvPr>
          <p:cNvGrpSpPr/>
          <p:nvPr/>
        </p:nvGrpSpPr>
        <p:grpSpPr>
          <a:xfrm>
            <a:off x="7429729" y="3219252"/>
            <a:ext cx="1509830" cy="1509830"/>
            <a:chOff x="7861810" y="2454837"/>
            <a:chExt cx="1509830" cy="150983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20A7A42-99FF-4DD4-B009-EA8D3A86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810" y="2454837"/>
              <a:ext cx="1509830" cy="150983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B2829D-4261-4875-BF69-4FD75B85394B}"/>
                </a:ext>
              </a:extLst>
            </p:cNvPr>
            <p:cNvSpPr txBox="1"/>
            <p:nvPr/>
          </p:nvSpPr>
          <p:spPr>
            <a:xfrm>
              <a:off x="8102358" y="3148981"/>
              <a:ext cx="102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Intranet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714603-7652-4403-A99D-C6EDA7E5E3AB}"/>
              </a:ext>
            </a:extLst>
          </p:cNvPr>
          <p:cNvCxnSpPr>
            <a:cxnSpLocks/>
          </p:cNvCxnSpPr>
          <p:nvPr/>
        </p:nvCxnSpPr>
        <p:spPr>
          <a:xfrm flipH="1">
            <a:off x="5906228" y="4063945"/>
            <a:ext cx="12129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0A916D-2124-4BE2-9608-6C384A122D49}"/>
              </a:ext>
            </a:extLst>
          </p:cNvPr>
          <p:cNvGrpSpPr/>
          <p:nvPr/>
        </p:nvGrpSpPr>
        <p:grpSpPr>
          <a:xfrm>
            <a:off x="8998994" y="4063945"/>
            <a:ext cx="2004968" cy="1428399"/>
            <a:chOff x="9708120" y="3951977"/>
            <a:chExt cx="2004968" cy="142839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77625C6-2337-4C48-8C4A-9820D249D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8120" y="3951977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91F6FA-4560-452A-851A-11F9194D2F48}"/>
                </a:ext>
              </a:extLst>
            </p:cNvPr>
            <p:cNvSpPr txBox="1"/>
            <p:nvPr/>
          </p:nvSpPr>
          <p:spPr>
            <a:xfrm>
              <a:off x="9708120" y="4734045"/>
              <a:ext cx="200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FGMO Support Teams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26964F-2589-4AC4-8159-16BBE2C11603}"/>
              </a:ext>
            </a:extLst>
          </p:cNvPr>
          <p:cNvGrpSpPr/>
          <p:nvPr/>
        </p:nvGrpSpPr>
        <p:grpSpPr>
          <a:xfrm>
            <a:off x="8845016" y="1927683"/>
            <a:ext cx="2308094" cy="1328783"/>
            <a:chOff x="9554142" y="1815715"/>
            <a:chExt cx="2308094" cy="132878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D1E10A6-1615-422E-91F9-E5D9B8A8B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142" y="1815715"/>
              <a:ext cx="780290" cy="78029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8E04EA-DAB7-4A5B-B748-C662C242821C}"/>
                </a:ext>
              </a:extLst>
            </p:cNvPr>
            <p:cNvSpPr txBox="1"/>
            <p:nvPr/>
          </p:nvSpPr>
          <p:spPr>
            <a:xfrm>
              <a:off x="9857268" y="2498167"/>
              <a:ext cx="200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FGMO Customers &amp; Partners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0959015-FD76-4A6E-A4F6-CBCB99940EE8}"/>
              </a:ext>
            </a:extLst>
          </p:cNvPr>
          <p:cNvSpPr/>
          <p:nvPr/>
        </p:nvSpPr>
        <p:spPr>
          <a:xfrm>
            <a:off x="5645147" y="3507212"/>
            <a:ext cx="1486617" cy="361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40B3A-27C6-4171-A1A1-2BB271E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I: Lift &amp; Shift to Azure IaaS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B84F0-7F07-4BD5-9EB4-EDFA3654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02" y="3143355"/>
            <a:ext cx="780290" cy="780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A5DB2-3C3D-454C-88E5-FA4361CA7630}"/>
              </a:ext>
            </a:extLst>
          </p:cNvPr>
          <p:cNvSpPr/>
          <p:nvPr/>
        </p:nvSpPr>
        <p:spPr>
          <a:xfrm>
            <a:off x="543560" y="2135264"/>
            <a:ext cx="5068073" cy="2927539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67BF-3772-460E-A83D-2EC3A3039D90}"/>
              </a:ext>
            </a:extLst>
          </p:cNvPr>
          <p:cNvSpPr txBox="1"/>
          <p:nvPr/>
        </p:nvSpPr>
        <p:spPr>
          <a:xfrm>
            <a:off x="533293" y="2118860"/>
            <a:ext cx="281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MySQLVNet </a:t>
            </a:r>
          </a:p>
          <a:p>
            <a:r>
              <a:rPr lang="en-US" dirty="0"/>
              <a:t>Address Space: 10.0.0.0/24</a:t>
            </a:r>
          </a:p>
          <a:p>
            <a:r>
              <a:rPr lang="en-US" dirty="0"/>
              <a:t>Subnet data: 10.0.0.0/24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67B19E-EDF1-47CC-8AAC-02C1EAF57EA2}"/>
              </a:ext>
            </a:extLst>
          </p:cNvPr>
          <p:cNvGrpSpPr/>
          <p:nvPr/>
        </p:nvGrpSpPr>
        <p:grpSpPr>
          <a:xfrm>
            <a:off x="1696735" y="5017040"/>
            <a:ext cx="2761721" cy="646331"/>
            <a:chOff x="2954607" y="5473321"/>
            <a:chExt cx="2761721" cy="6463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44EF1-91A0-4091-B1F9-68A2B1DE5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07" y="5601413"/>
              <a:ext cx="390145" cy="39014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0AA813-6EFB-411B-803F-F9641F76FB5A}"/>
                </a:ext>
              </a:extLst>
            </p:cNvPr>
            <p:cNvSpPr txBox="1"/>
            <p:nvPr/>
          </p:nvSpPr>
          <p:spPr>
            <a:xfrm>
              <a:off x="3450650" y="5473321"/>
              <a:ext cx="22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Group:</a:t>
              </a:r>
            </a:p>
            <a:p>
              <a:r>
                <a:rPr lang="en-US" dirty="0"/>
                <a:t>OsTicketMySQLVMRG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F63DEB1-3E52-487B-9EC2-96E17D594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68" y="3179057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6F88C-061E-4E06-98A8-26F222A8796B}"/>
              </a:ext>
            </a:extLst>
          </p:cNvPr>
          <p:cNvSpPr/>
          <p:nvPr/>
        </p:nvSpPr>
        <p:spPr>
          <a:xfrm>
            <a:off x="2017191" y="3959347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osticket0</a:t>
            </a:r>
          </a:p>
          <a:p>
            <a:pPr algn="ctr"/>
            <a:r>
              <a:rPr lang="en-US" dirty="0"/>
              <a:t>10.0.0.4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76E434-183F-4181-9238-6E5FD12E0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38" y="2135264"/>
            <a:ext cx="392401" cy="3924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C37D48-716C-4A72-973D-AB8B70B9EBE3}"/>
              </a:ext>
            </a:extLst>
          </p:cNvPr>
          <p:cNvSpPr/>
          <p:nvPr/>
        </p:nvSpPr>
        <p:spPr>
          <a:xfrm>
            <a:off x="7150504" y="2135264"/>
            <a:ext cx="4042182" cy="2781007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9CE3B-EC5C-42DB-92B7-8B5F302D64F6}"/>
              </a:ext>
            </a:extLst>
          </p:cNvPr>
          <p:cNvSpPr txBox="1"/>
          <p:nvPr/>
        </p:nvSpPr>
        <p:spPr>
          <a:xfrm>
            <a:off x="7131762" y="2149459"/>
            <a:ext cx="345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OsticketVNet</a:t>
            </a:r>
            <a:endParaRPr lang="en-US" dirty="0"/>
          </a:p>
          <a:p>
            <a:r>
              <a:rPr lang="en-US" dirty="0"/>
              <a:t>Address Space: 192.168.0.0/20</a:t>
            </a:r>
          </a:p>
          <a:p>
            <a:r>
              <a:rPr lang="en-US" dirty="0"/>
              <a:t>Subnet Osticket: 192.168.0.0/24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F61F58-92CD-4B3F-8969-F05247344523}"/>
              </a:ext>
            </a:extLst>
          </p:cNvPr>
          <p:cNvGrpSpPr/>
          <p:nvPr/>
        </p:nvGrpSpPr>
        <p:grpSpPr>
          <a:xfrm>
            <a:off x="7720503" y="4934711"/>
            <a:ext cx="2501011" cy="646331"/>
            <a:chOff x="2954607" y="5473321"/>
            <a:chExt cx="2501011" cy="64633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898487-F6A2-4F75-9A11-F272FD75B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07" y="5601413"/>
              <a:ext cx="390145" cy="3901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CD3A54-4289-4A75-834E-CFB79722C28D}"/>
                </a:ext>
              </a:extLst>
            </p:cNvPr>
            <p:cNvSpPr txBox="1"/>
            <p:nvPr/>
          </p:nvSpPr>
          <p:spPr>
            <a:xfrm>
              <a:off x="3450650" y="5473321"/>
              <a:ext cx="200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Group:</a:t>
              </a:r>
            </a:p>
            <a:p>
              <a:r>
                <a:rPr lang="en-US" dirty="0"/>
                <a:t>OsTicketVMSSRG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7BBB1E5-4BBE-4012-9571-ED465638CDE8}"/>
              </a:ext>
            </a:extLst>
          </p:cNvPr>
          <p:cNvSpPr/>
          <p:nvPr/>
        </p:nvSpPr>
        <p:spPr>
          <a:xfrm>
            <a:off x="9506111" y="3878184"/>
            <a:ext cx="14847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</a:t>
            </a:r>
          </a:p>
          <a:p>
            <a:pPr algn="ctr"/>
            <a:r>
              <a:rPr lang="en-US" dirty="0"/>
              <a:t>Scale Set</a:t>
            </a:r>
          </a:p>
          <a:p>
            <a:pPr algn="ctr"/>
            <a:r>
              <a:rPr lang="en-US" dirty="0"/>
              <a:t>192.168.0.4-X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F078D6-EB0E-4D46-9CF4-59CA01F05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18" y="2149459"/>
            <a:ext cx="392401" cy="392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5DA142-291F-4E81-985B-D2A9159C1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61" y="3313501"/>
            <a:ext cx="558191" cy="5581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DFB469-3C6C-4D30-895E-6BE7A561A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2766" y="3436646"/>
            <a:ext cx="727472" cy="3837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6C2D02-8F83-47BB-9AEA-41B2D12A5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549" y="4063421"/>
            <a:ext cx="960058" cy="3900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F7152C5-04AB-4370-B166-4A83A10B7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6" y="3174587"/>
            <a:ext cx="780290" cy="7802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0A21048-A49E-4C3B-8E22-E5A7DABCEFDE}"/>
              </a:ext>
            </a:extLst>
          </p:cNvPr>
          <p:cNvSpPr/>
          <p:nvPr/>
        </p:nvSpPr>
        <p:spPr>
          <a:xfrm>
            <a:off x="3221749" y="3954877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osticket1</a:t>
            </a:r>
          </a:p>
          <a:p>
            <a:pPr algn="ctr"/>
            <a:r>
              <a:rPr lang="en-US" dirty="0"/>
              <a:t>10.0.0.5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88F31F3-F121-4931-ADC4-95F292A8D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66" y="3174587"/>
            <a:ext cx="780290" cy="7802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1D8BD7-54EC-4950-861A-A99477F2BD1F}"/>
              </a:ext>
            </a:extLst>
          </p:cNvPr>
          <p:cNvSpPr/>
          <p:nvPr/>
        </p:nvSpPr>
        <p:spPr>
          <a:xfrm>
            <a:off x="4445489" y="3954877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osticket2</a:t>
            </a:r>
          </a:p>
          <a:p>
            <a:pPr algn="ctr"/>
            <a:r>
              <a:rPr lang="en-US" dirty="0"/>
              <a:t>10.0.0.6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807A092-B159-4A72-B3EF-52C6B5C9F5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237" y="3680848"/>
            <a:ext cx="1011901" cy="5221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45E7E8-2D02-4464-9DB7-EB36BB758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747" y="4327716"/>
            <a:ext cx="841258" cy="4423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37252B-D45E-4437-8EC0-8E8F3B230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4" y="3143355"/>
            <a:ext cx="558191" cy="5581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CD9544-6F1A-45F4-B5DA-38A5C2F22283}"/>
              </a:ext>
            </a:extLst>
          </p:cNvPr>
          <p:cNvSpPr txBox="1"/>
          <p:nvPr/>
        </p:nvSpPr>
        <p:spPr>
          <a:xfrm>
            <a:off x="5680199" y="3496182"/>
            <a:ext cx="141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VNet Peering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ABFAF02-799A-45B3-AB0D-0F1FF05AB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9177" y="4013979"/>
            <a:ext cx="794860" cy="49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813B0C-B070-4D3F-9500-611A1FEEF4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1048" y="5843093"/>
            <a:ext cx="415832" cy="4158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33416BB-45F9-42BD-9ADB-E9E0023752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7659" y="5735435"/>
            <a:ext cx="415832" cy="4158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89D5B7-F14B-4514-ABEC-BCCA27D10A96}"/>
              </a:ext>
            </a:extLst>
          </p:cNvPr>
          <p:cNvSpPr txBox="1"/>
          <p:nvPr/>
        </p:nvSpPr>
        <p:spPr>
          <a:xfrm>
            <a:off x="2192778" y="5663371"/>
            <a:ext cx="305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Subnet: Data</a:t>
            </a:r>
          </a:p>
          <a:p>
            <a:r>
              <a:rPr lang="en-US" dirty="0"/>
              <a:t>SRC: 192.168.0.0/24 - TCP - *</a:t>
            </a:r>
          </a:p>
          <a:p>
            <a:r>
              <a:rPr lang="en-US" dirty="0"/>
              <a:t>DST: 10.0.0.0/24 - TCP -  3306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06A9CE-6F56-4190-9B12-B524A673FCE5}"/>
              </a:ext>
            </a:extLst>
          </p:cNvPr>
          <p:cNvSpPr txBox="1"/>
          <p:nvPr/>
        </p:nvSpPr>
        <p:spPr>
          <a:xfrm>
            <a:off x="8216545" y="5663371"/>
            <a:ext cx="35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Subnet: osticket</a:t>
            </a:r>
          </a:p>
          <a:p>
            <a:r>
              <a:rPr lang="en-US" dirty="0"/>
              <a:t>SRC: INTERNET - TCP – *</a:t>
            </a:r>
          </a:p>
          <a:p>
            <a:r>
              <a:rPr lang="en-US" dirty="0"/>
              <a:t>DST: 192.168.0.0/24 - TCP - 80, 443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C41FA02-261E-4857-9829-397B2B7CDF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83" y="5280024"/>
            <a:ext cx="553467" cy="5534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5B74E1-9096-483A-A9E1-9A867A63375A}"/>
              </a:ext>
            </a:extLst>
          </p:cNvPr>
          <p:cNvSpPr txBox="1"/>
          <p:nvPr/>
        </p:nvSpPr>
        <p:spPr>
          <a:xfrm>
            <a:off x="5604873" y="5818864"/>
            <a:ext cx="163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KeyVault: </a:t>
            </a:r>
          </a:p>
          <a:p>
            <a:pPr algn="ctr"/>
            <a:r>
              <a:rPr lang="en-US" sz="1400" b="1" dirty="0"/>
              <a:t>Certs, Keys, Secrets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64D358-ABD6-491B-9C17-8715E0E9154B}"/>
              </a:ext>
            </a:extLst>
          </p:cNvPr>
          <p:cNvSpPr/>
          <p:nvPr/>
        </p:nvSpPr>
        <p:spPr>
          <a:xfrm>
            <a:off x="379678" y="1508400"/>
            <a:ext cx="11437410" cy="5078301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74FA8A-F546-4454-AD40-F974209DC56E}"/>
              </a:ext>
            </a:extLst>
          </p:cNvPr>
          <p:cNvGrpSpPr/>
          <p:nvPr/>
        </p:nvGrpSpPr>
        <p:grpSpPr>
          <a:xfrm>
            <a:off x="531123" y="1552132"/>
            <a:ext cx="2813603" cy="442027"/>
            <a:chOff x="5596497" y="5136771"/>
            <a:chExt cx="2813603" cy="44202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EE6E493-DB5C-4592-964F-947199B64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497" y="5136771"/>
              <a:ext cx="442027" cy="44202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07F847-B375-4DEB-AA22-71ED4287FB3B}"/>
                </a:ext>
              </a:extLst>
            </p:cNvPr>
            <p:cNvSpPr txBox="1"/>
            <p:nvPr/>
          </p:nvSpPr>
          <p:spPr>
            <a:xfrm>
              <a:off x="6144422" y="5170670"/>
              <a:ext cx="226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Region: Japan East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45B686-6E1D-425A-9D80-59FA33FD697C}"/>
              </a:ext>
            </a:extLst>
          </p:cNvPr>
          <p:cNvSpPr/>
          <p:nvPr/>
        </p:nvSpPr>
        <p:spPr>
          <a:xfrm>
            <a:off x="1914258" y="3042190"/>
            <a:ext cx="3557474" cy="17593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4D187F-6D77-4B14-98C6-45AE83710944}"/>
              </a:ext>
            </a:extLst>
          </p:cNvPr>
          <p:cNvSpPr/>
          <p:nvPr/>
        </p:nvSpPr>
        <p:spPr>
          <a:xfrm>
            <a:off x="2876526" y="4473867"/>
            <a:ext cx="1647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 SET: osticket</a:t>
            </a:r>
          </a:p>
        </p:txBody>
      </p:sp>
    </p:spTree>
    <p:extLst>
      <p:ext uri="{BB962C8B-B14F-4D97-AF65-F5344CB8AC3E}">
        <p14:creationId xmlns:p14="http://schemas.microsoft.com/office/powerpoint/2010/main" val="14696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0959015-FD76-4A6E-A4F6-CBCB99940EE8}"/>
              </a:ext>
            </a:extLst>
          </p:cNvPr>
          <p:cNvSpPr/>
          <p:nvPr/>
        </p:nvSpPr>
        <p:spPr>
          <a:xfrm>
            <a:off x="5645147" y="3507212"/>
            <a:ext cx="1486617" cy="361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40B3A-27C6-4171-A1A1-2BB271E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I: Lift &amp; Shift to Azure IaaS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B84F0-7F07-4BD5-9EB4-EDFA3654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02" y="3143355"/>
            <a:ext cx="780290" cy="780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A5DB2-3C3D-454C-88E5-FA4361CA7630}"/>
              </a:ext>
            </a:extLst>
          </p:cNvPr>
          <p:cNvSpPr/>
          <p:nvPr/>
        </p:nvSpPr>
        <p:spPr>
          <a:xfrm>
            <a:off x="543560" y="2135264"/>
            <a:ext cx="5068073" cy="2927539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67BF-3772-460E-A83D-2EC3A3039D90}"/>
              </a:ext>
            </a:extLst>
          </p:cNvPr>
          <p:cNvSpPr txBox="1"/>
          <p:nvPr/>
        </p:nvSpPr>
        <p:spPr>
          <a:xfrm>
            <a:off x="533293" y="2118860"/>
            <a:ext cx="281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MySQLVNet </a:t>
            </a:r>
          </a:p>
          <a:p>
            <a:r>
              <a:rPr lang="en-US" dirty="0"/>
              <a:t>Address Space: 10.0.0.0/24</a:t>
            </a:r>
          </a:p>
          <a:p>
            <a:r>
              <a:rPr lang="en-US" dirty="0"/>
              <a:t>Subnet data: 10.0.0.0/24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67B19E-EDF1-47CC-8AAC-02C1EAF57EA2}"/>
              </a:ext>
            </a:extLst>
          </p:cNvPr>
          <p:cNvGrpSpPr/>
          <p:nvPr/>
        </p:nvGrpSpPr>
        <p:grpSpPr>
          <a:xfrm>
            <a:off x="1696735" y="5017040"/>
            <a:ext cx="2761721" cy="646331"/>
            <a:chOff x="2954607" y="5473321"/>
            <a:chExt cx="2761721" cy="6463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44EF1-91A0-4091-B1F9-68A2B1DE5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07" y="5601413"/>
              <a:ext cx="390145" cy="39014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0AA813-6EFB-411B-803F-F9641F76FB5A}"/>
                </a:ext>
              </a:extLst>
            </p:cNvPr>
            <p:cNvSpPr txBox="1"/>
            <p:nvPr/>
          </p:nvSpPr>
          <p:spPr>
            <a:xfrm>
              <a:off x="3450650" y="5473321"/>
              <a:ext cx="22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Group:</a:t>
              </a:r>
            </a:p>
            <a:p>
              <a:r>
                <a:rPr lang="en-US" dirty="0"/>
                <a:t>OsTicketMySQLVMRG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F63DEB1-3E52-487B-9EC2-96E17D594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68" y="3179057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6F88C-061E-4E06-98A8-26F222A8796B}"/>
              </a:ext>
            </a:extLst>
          </p:cNvPr>
          <p:cNvSpPr/>
          <p:nvPr/>
        </p:nvSpPr>
        <p:spPr>
          <a:xfrm>
            <a:off x="2017191" y="3959347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osticket0</a:t>
            </a:r>
          </a:p>
          <a:p>
            <a:pPr algn="ctr"/>
            <a:r>
              <a:rPr lang="en-US" dirty="0"/>
              <a:t>10.0.0.4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76E434-183F-4181-9238-6E5FD12E0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38" y="2135264"/>
            <a:ext cx="392401" cy="3924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C37D48-716C-4A72-973D-AB8B70B9EBE3}"/>
              </a:ext>
            </a:extLst>
          </p:cNvPr>
          <p:cNvSpPr/>
          <p:nvPr/>
        </p:nvSpPr>
        <p:spPr>
          <a:xfrm>
            <a:off x="7150504" y="2135264"/>
            <a:ext cx="4042182" cy="2781007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9CE3B-EC5C-42DB-92B7-8B5F302D64F6}"/>
              </a:ext>
            </a:extLst>
          </p:cNvPr>
          <p:cNvSpPr txBox="1"/>
          <p:nvPr/>
        </p:nvSpPr>
        <p:spPr>
          <a:xfrm>
            <a:off x="7131762" y="2149459"/>
            <a:ext cx="345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OsticketVNet</a:t>
            </a:r>
            <a:endParaRPr lang="en-US" dirty="0"/>
          </a:p>
          <a:p>
            <a:r>
              <a:rPr lang="en-US" dirty="0"/>
              <a:t>Address Space: 192.168.0.0/20</a:t>
            </a:r>
          </a:p>
          <a:p>
            <a:r>
              <a:rPr lang="en-US" dirty="0"/>
              <a:t>Subnet Osticket: 192.168.0.0/24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F61F58-92CD-4B3F-8969-F05247344523}"/>
              </a:ext>
            </a:extLst>
          </p:cNvPr>
          <p:cNvGrpSpPr/>
          <p:nvPr/>
        </p:nvGrpSpPr>
        <p:grpSpPr>
          <a:xfrm>
            <a:off x="7720503" y="4934711"/>
            <a:ext cx="2501011" cy="646331"/>
            <a:chOff x="2954607" y="5473321"/>
            <a:chExt cx="2501011" cy="64633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898487-F6A2-4F75-9A11-F272FD75B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07" y="5601413"/>
              <a:ext cx="390145" cy="3901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CD3A54-4289-4A75-834E-CFB79722C28D}"/>
                </a:ext>
              </a:extLst>
            </p:cNvPr>
            <p:cNvSpPr txBox="1"/>
            <p:nvPr/>
          </p:nvSpPr>
          <p:spPr>
            <a:xfrm>
              <a:off x="3450650" y="5473321"/>
              <a:ext cx="200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Group:</a:t>
              </a:r>
            </a:p>
            <a:p>
              <a:r>
                <a:rPr lang="en-US" dirty="0"/>
                <a:t>OsTicketVMSSRG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7BBB1E5-4BBE-4012-9571-ED465638CDE8}"/>
              </a:ext>
            </a:extLst>
          </p:cNvPr>
          <p:cNvSpPr/>
          <p:nvPr/>
        </p:nvSpPr>
        <p:spPr>
          <a:xfrm>
            <a:off x="9506111" y="3878184"/>
            <a:ext cx="14847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</a:t>
            </a:r>
          </a:p>
          <a:p>
            <a:pPr algn="ctr"/>
            <a:r>
              <a:rPr lang="en-US" dirty="0"/>
              <a:t>Scale Set</a:t>
            </a:r>
          </a:p>
          <a:p>
            <a:pPr algn="ctr"/>
            <a:r>
              <a:rPr lang="en-US" dirty="0"/>
              <a:t>192.168.0.4-X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F078D6-EB0E-4D46-9CF4-59CA01F05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18" y="2149459"/>
            <a:ext cx="392401" cy="392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5DA142-291F-4E81-985B-D2A9159C1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61" y="3313501"/>
            <a:ext cx="558191" cy="5581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DFB469-3C6C-4D30-895E-6BE7A561A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2766" y="3436646"/>
            <a:ext cx="727472" cy="3837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6C2D02-8F83-47BB-9AEA-41B2D12A5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549" y="4063421"/>
            <a:ext cx="960058" cy="3900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F7152C5-04AB-4370-B166-4A83A10B7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6" y="3174587"/>
            <a:ext cx="780290" cy="7802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0A21048-A49E-4C3B-8E22-E5A7DABCEFDE}"/>
              </a:ext>
            </a:extLst>
          </p:cNvPr>
          <p:cNvSpPr/>
          <p:nvPr/>
        </p:nvSpPr>
        <p:spPr>
          <a:xfrm>
            <a:off x="3221749" y="3954877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osticket1</a:t>
            </a:r>
          </a:p>
          <a:p>
            <a:pPr algn="ctr"/>
            <a:r>
              <a:rPr lang="en-US" dirty="0"/>
              <a:t>10.0.0.5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88F31F3-F121-4931-ADC4-95F292A8D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66" y="3174587"/>
            <a:ext cx="780290" cy="7802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1D8BD7-54EC-4950-861A-A99477F2BD1F}"/>
              </a:ext>
            </a:extLst>
          </p:cNvPr>
          <p:cNvSpPr/>
          <p:nvPr/>
        </p:nvSpPr>
        <p:spPr>
          <a:xfrm>
            <a:off x="4445489" y="3954877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osticket2</a:t>
            </a:r>
          </a:p>
          <a:p>
            <a:pPr algn="ctr"/>
            <a:r>
              <a:rPr lang="en-US" dirty="0"/>
              <a:t>10.0.0.6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807A092-B159-4A72-B3EF-52C6B5C9F5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237" y="3680848"/>
            <a:ext cx="1011901" cy="5221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45E7E8-2D02-4464-9DB7-EB36BB758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747" y="4327716"/>
            <a:ext cx="841258" cy="4423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37252B-D45E-4437-8EC0-8E8F3B230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4" y="3143355"/>
            <a:ext cx="558191" cy="5581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CD9544-6F1A-45F4-B5DA-38A5C2F22283}"/>
              </a:ext>
            </a:extLst>
          </p:cNvPr>
          <p:cNvSpPr txBox="1"/>
          <p:nvPr/>
        </p:nvSpPr>
        <p:spPr>
          <a:xfrm>
            <a:off x="5680199" y="3496182"/>
            <a:ext cx="141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VNet Peering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ABFAF02-799A-45B3-AB0D-0F1FF05AB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9177" y="4013979"/>
            <a:ext cx="794860" cy="49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813B0C-B070-4D3F-9500-611A1FEEF4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1048" y="5843093"/>
            <a:ext cx="415832" cy="4158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33416BB-45F9-42BD-9ADB-E9E0023752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7659" y="5735435"/>
            <a:ext cx="415832" cy="4158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89D5B7-F14B-4514-ABEC-BCCA27D10A96}"/>
              </a:ext>
            </a:extLst>
          </p:cNvPr>
          <p:cNvSpPr txBox="1"/>
          <p:nvPr/>
        </p:nvSpPr>
        <p:spPr>
          <a:xfrm>
            <a:off x="2192778" y="5663371"/>
            <a:ext cx="305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Subnet: Data</a:t>
            </a:r>
          </a:p>
          <a:p>
            <a:r>
              <a:rPr lang="en-US" dirty="0"/>
              <a:t>SRC: 192.168.0.0/24 - TCP - *</a:t>
            </a:r>
          </a:p>
          <a:p>
            <a:r>
              <a:rPr lang="en-US" dirty="0"/>
              <a:t>DST: 10.0.0.0/24 - TCP -  3306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06A9CE-6F56-4190-9B12-B524A673FCE5}"/>
              </a:ext>
            </a:extLst>
          </p:cNvPr>
          <p:cNvSpPr txBox="1"/>
          <p:nvPr/>
        </p:nvSpPr>
        <p:spPr>
          <a:xfrm>
            <a:off x="8216545" y="5663371"/>
            <a:ext cx="35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Subnet: osticket</a:t>
            </a:r>
          </a:p>
          <a:p>
            <a:r>
              <a:rPr lang="en-US" dirty="0"/>
              <a:t>SRC: INTERNET - TCP – *</a:t>
            </a:r>
          </a:p>
          <a:p>
            <a:r>
              <a:rPr lang="en-US" dirty="0"/>
              <a:t>DST: 192.168.0.0/24 - TCP - 80, 443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C41FA02-261E-4857-9829-397B2B7CDF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83" y="5280024"/>
            <a:ext cx="553467" cy="5534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5B74E1-9096-483A-A9E1-9A867A63375A}"/>
              </a:ext>
            </a:extLst>
          </p:cNvPr>
          <p:cNvSpPr txBox="1"/>
          <p:nvPr/>
        </p:nvSpPr>
        <p:spPr>
          <a:xfrm>
            <a:off x="5604873" y="5818864"/>
            <a:ext cx="163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KeyVault: </a:t>
            </a:r>
          </a:p>
          <a:p>
            <a:pPr algn="ctr"/>
            <a:r>
              <a:rPr lang="en-US" sz="1400" b="1" dirty="0"/>
              <a:t>Certs, Keys, Secrets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64D358-ABD6-491B-9C17-8715E0E9154B}"/>
              </a:ext>
            </a:extLst>
          </p:cNvPr>
          <p:cNvSpPr/>
          <p:nvPr/>
        </p:nvSpPr>
        <p:spPr>
          <a:xfrm>
            <a:off x="379678" y="1508400"/>
            <a:ext cx="11437410" cy="5078301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74FA8A-F546-4454-AD40-F974209DC56E}"/>
              </a:ext>
            </a:extLst>
          </p:cNvPr>
          <p:cNvGrpSpPr/>
          <p:nvPr/>
        </p:nvGrpSpPr>
        <p:grpSpPr>
          <a:xfrm>
            <a:off x="531123" y="1552132"/>
            <a:ext cx="2813603" cy="442027"/>
            <a:chOff x="5596497" y="5136771"/>
            <a:chExt cx="2813603" cy="44202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EE6E493-DB5C-4592-964F-947199B64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497" y="5136771"/>
              <a:ext cx="442027" cy="44202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07F847-B375-4DEB-AA22-71ED4287FB3B}"/>
                </a:ext>
              </a:extLst>
            </p:cNvPr>
            <p:cNvSpPr txBox="1"/>
            <p:nvPr/>
          </p:nvSpPr>
          <p:spPr>
            <a:xfrm>
              <a:off x="6144422" y="5170670"/>
              <a:ext cx="226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Region: Japan East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45B686-6E1D-425A-9D80-59FA33FD697C}"/>
              </a:ext>
            </a:extLst>
          </p:cNvPr>
          <p:cNvSpPr/>
          <p:nvPr/>
        </p:nvSpPr>
        <p:spPr>
          <a:xfrm>
            <a:off x="1914258" y="3042190"/>
            <a:ext cx="3557474" cy="17593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4D187F-6D77-4B14-98C6-45AE83710944}"/>
              </a:ext>
            </a:extLst>
          </p:cNvPr>
          <p:cNvSpPr/>
          <p:nvPr/>
        </p:nvSpPr>
        <p:spPr>
          <a:xfrm>
            <a:off x="2876526" y="4473867"/>
            <a:ext cx="1647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 SET: osticket</a:t>
            </a:r>
          </a:p>
        </p:txBody>
      </p:sp>
    </p:spTree>
    <p:extLst>
      <p:ext uri="{BB962C8B-B14F-4D97-AF65-F5344CB8AC3E}">
        <p14:creationId xmlns:p14="http://schemas.microsoft.com/office/powerpoint/2010/main" val="261316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0B3A-27C6-4171-A1A1-2BB271E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II: Migration to Azure PaaS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48CDD7-038D-45CD-AFF3-31A9CDABBA61}"/>
              </a:ext>
            </a:extLst>
          </p:cNvPr>
          <p:cNvSpPr/>
          <p:nvPr/>
        </p:nvSpPr>
        <p:spPr>
          <a:xfrm>
            <a:off x="4048440" y="2238998"/>
            <a:ext cx="4811313" cy="2575758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914654-52D8-44D4-BAB9-2240E9EE47E9}"/>
              </a:ext>
            </a:extLst>
          </p:cNvPr>
          <p:cNvGrpSpPr/>
          <p:nvPr/>
        </p:nvGrpSpPr>
        <p:grpSpPr>
          <a:xfrm>
            <a:off x="5231235" y="4796843"/>
            <a:ext cx="2761721" cy="646331"/>
            <a:chOff x="2954607" y="5473321"/>
            <a:chExt cx="2761721" cy="6463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D54538F-8D2C-4862-AE17-0D7DFE1D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07" y="5601413"/>
              <a:ext cx="390145" cy="39014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F9BC01-AAE5-46AD-BE30-F54F35A926C5}"/>
                </a:ext>
              </a:extLst>
            </p:cNvPr>
            <p:cNvSpPr txBox="1"/>
            <p:nvPr/>
          </p:nvSpPr>
          <p:spPr>
            <a:xfrm>
              <a:off x="3450650" y="5473321"/>
              <a:ext cx="22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Group:</a:t>
              </a:r>
            </a:p>
            <a:p>
              <a:r>
                <a:rPr lang="en-US" dirty="0"/>
                <a:t>OsTicketPaaSRG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05C104C-4C8B-4259-BA64-699DD102B054}"/>
              </a:ext>
            </a:extLst>
          </p:cNvPr>
          <p:cNvSpPr/>
          <p:nvPr/>
        </p:nvSpPr>
        <p:spPr>
          <a:xfrm>
            <a:off x="4062835" y="4352635"/>
            <a:ext cx="3276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https://osticketsystem.azurewebsites.net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45E5A1-3148-4EA2-971B-D70758EAE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21" y="2806928"/>
            <a:ext cx="493505" cy="4935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A4FB5FD-ACA4-4DAE-929E-14E10CDC0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74" y="3412763"/>
            <a:ext cx="730603" cy="7306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045019-46A3-46B5-85B1-0BE039AD5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61" y="3529662"/>
            <a:ext cx="681529" cy="6815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0265AC4-D161-4100-8CEC-327B54C3E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587" y="2650825"/>
            <a:ext cx="707047" cy="62980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A4AD45B-9DAA-4901-B5A4-8B0BAA773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308" y="3785536"/>
            <a:ext cx="660184" cy="41377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B50C3C-4683-48EB-A859-2F3B77CB6C89}"/>
              </a:ext>
            </a:extLst>
          </p:cNvPr>
          <p:cNvCxnSpPr>
            <a:cxnSpLocks/>
          </p:cNvCxnSpPr>
          <p:nvPr/>
        </p:nvCxnSpPr>
        <p:spPr>
          <a:xfrm>
            <a:off x="3787943" y="3778064"/>
            <a:ext cx="5755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FEED51-5A02-4E07-B274-CDD6B18E4226}"/>
              </a:ext>
            </a:extLst>
          </p:cNvPr>
          <p:cNvGrpSpPr/>
          <p:nvPr/>
        </p:nvGrpSpPr>
        <p:grpSpPr>
          <a:xfrm>
            <a:off x="2643269" y="3307742"/>
            <a:ext cx="1132839" cy="1209363"/>
            <a:chOff x="1538929" y="2113562"/>
            <a:chExt cx="1132839" cy="120936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43EAEDC-1A32-4D1C-9A60-D88C8AC8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204" y="2113562"/>
              <a:ext cx="780290" cy="78029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04E570-A25E-405D-84C4-4061070F08DD}"/>
                </a:ext>
              </a:extLst>
            </p:cNvPr>
            <p:cNvSpPr txBox="1"/>
            <p:nvPr/>
          </p:nvSpPr>
          <p:spPr>
            <a:xfrm>
              <a:off x="1538929" y="2953593"/>
              <a:ext cx="113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/OsTicket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16F3BD0-1CC7-4B56-AA19-CA77A51766B4}"/>
              </a:ext>
            </a:extLst>
          </p:cNvPr>
          <p:cNvSpPr txBox="1"/>
          <p:nvPr/>
        </p:nvSpPr>
        <p:spPr>
          <a:xfrm>
            <a:off x="7020239" y="4255495"/>
            <a:ext cx="20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SRV: osticketmysql</a:t>
            </a:r>
          </a:p>
          <a:p>
            <a:pPr algn="ctr"/>
            <a:r>
              <a:rPr lang="en-US" sz="1400" b="1" dirty="0"/>
              <a:t>DB: osticket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1550B58-B468-4CF7-A5DC-8B417E14B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9250" y="3205640"/>
            <a:ext cx="960058" cy="3900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93BE8E6-4FBF-480A-9D58-01436610A2A1}"/>
              </a:ext>
            </a:extLst>
          </p:cNvPr>
          <p:cNvGrpSpPr/>
          <p:nvPr/>
        </p:nvGrpSpPr>
        <p:grpSpPr>
          <a:xfrm>
            <a:off x="4142448" y="2265192"/>
            <a:ext cx="2813603" cy="442027"/>
            <a:chOff x="5596497" y="5136771"/>
            <a:chExt cx="2813603" cy="4420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45ED25-7D15-4685-B710-C2F5B8B9E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497" y="5136771"/>
              <a:ext cx="442027" cy="4420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77A049-49B8-4F3D-AEA7-8B500C6F94FA}"/>
                </a:ext>
              </a:extLst>
            </p:cNvPr>
            <p:cNvSpPr txBox="1"/>
            <p:nvPr/>
          </p:nvSpPr>
          <p:spPr>
            <a:xfrm>
              <a:off x="6144422" y="5170670"/>
              <a:ext cx="226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Region: Japan East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39A051A-4533-4B41-949A-38BD330F0C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23" y="2412533"/>
            <a:ext cx="553467" cy="5534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59793F-FCD1-4BCA-95CB-CA1B146FF1AC}"/>
              </a:ext>
            </a:extLst>
          </p:cNvPr>
          <p:cNvSpPr txBox="1"/>
          <p:nvPr/>
        </p:nvSpPr>
        <p:spPr>
          <a:xfrm>
            <a:off x="7222713" y="2951373"/>
            <a:ext cx="163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KeyVault: </a:t>
            </a:r>
          </a:p>
          <a:p>
            <a:pPr algn="ctr"/>
            <a:r>
              <a:rPr lang="en-US" sz="1400" b="1" dirty="0"/>
              <a:t>Certs, Keys, Secrets</a:t>
            </a:r>
          </a:p>
        </p:txBody>
      </p:sp>
    </p:spTree>
    <p:extLst>
      <p:ext uri="{BB962C8B-B14F-4D97-AF65-F5344CB8AC3E}">
        <p14:creationId xmlns:p14="http://schemas.microsoft.com/office/powerpoint/2010/main" val="220773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DB1302-3565-4578-ABE2-2CD1BFEF990D}"/>
              </a:ext>
            </a:extLst>
          </p:cNvPr>
          <p:cNvSpPr/>
          <p:nvPr/>
        </p:nvSpPr>
        <p:spPr>
          <a:xfrm>
            <a:off x="197103" y="2365423"/>
            <a:ext cx="4012612" cy="347095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F5EE2-DB74-49BC-916C-7D41CFCDF271}"/>
              </a:ext>
            </a:extLst>
          </p:cNvPr>
          <p:cNvSpPr/>
          <p:nvPr/>
        </p:nvSpPr>
        <p:spPr>
          <a:xfrm>
            <a:off x="5696328" y="2365423"/>
            <a:ext cx="2231281" cy="3822374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2D77CA-FDA6-490C-95FC-E48CE53C3CE6}"/>
              </a:ext>
            </a:extLst>
          </p:cNvPr>
          <p:cNvGrpSpPr/>
          <p:nvPr/>
        </p:nvGrpSpPr>
        <p:grpSpPr>
          <a:xfrm>
            <a:off x="7110702" y="6196606"/>
            <a:ext cx="2895779" cy="524203"/>
            <a:chOff x="5514321" y="5054595"/>
            <a:chExt cx="2895779" cy="5242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A48632-B5EE-4FC3-B92D-0C079117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321" y="5054595"/>
              <a:ext cx="524203" cy="5242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33F302-FB1D-49B9-93EB-9E7D6FAD16E5}"/>
                </a:ext>
              </a:extLst>
            </p:cNvPr>
            <p:cNvSpPr txBox="1"/>
            <p:nvPr/>
          </p:nvSpPr>
          <p:spPr>
            <a:xfrm>
              <a:off x="6144422" y="5170670"/>
              <a:ext cx="226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Region: Japan East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3F7C30-A729-4BF9-91C3-8404429DE372}"/>
              </a:ext>
            </a:extLst>
          </p:cNvPr>
          <p:cNvGrpSpPr/>
          <p:nvPr/>
        </p:nvGrpSpPr>
        <p:grpSpPr>
          <a:xfrm>
            <a:off x="1444314" y="6060596"/>
            <a:ext cx="2644102" cy="639134"/>
            <a:chOff x="4608438" y="4671961"/>
            <a:chExt cx="2644102" cy="6391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893CA1-BAE8-4BA0-9408-76A65D331663}"/>
                </a:ext>
              </a:extLst>
            </p:cNvPr>
            <p:cNvSpPr txBox="1"/>
            <p:nvPr/>
          </p:nvSpPr>
          <p:spPr>
            <a:xfrm>
              <a:off x="5247572" y="4827621"/>
              <a:ext cx="200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Tokyo Datacenter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74F2F2-E5C2-4214-9279-09A15480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8438" y="4671961"/>
              <a:ext cx="639134" cy="639134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B40A2-4CE1-45A2-B2FA-0219CC43B824}"/>
              </a:ext>
            </a:extLst>
          </p:cNvPr>
          <p:cNvSpPr/>
          <p:nvPr/>
        </p:nvSpPr>
        <p:spPr>
          <a:xfrm>
            <a:off x="4209817" y="4324295"/>
            <a:ext cx="1486617" cy="361760"/>
          </a:xfrm>
          <a:prstGeom prst="rect">
            <a:avLst/>
          </a:prstGeom>
          <a:solidFill>
            <a:srgbClr val="7030A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50336-85D2-4CDA-8583-C55DE2BD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70" y="4641195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1A7940-E988-44D4-9E31-98FD6BAD67AF}"/>
              </a:ext>
            </a:extLst>
          </p:cNvPr>
          <p:cNvSpPr txBox="1"/>
          <p:nvPr/>
        </p:nvSpPr>
        <p:spPr>
          <a:xfrm>
            <a:off x="4209034" y="4347604"/>
            <a:ext cx="14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ExpressRoute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9F488E-6B7D-4BFE-9D4F-510EA7329D84}"/>
              </a:ext>
            </a:extLst>
          </p:cNvPr>
          <p:cNvGrpSpPr/>
          <p:nvPr/>
        </p:nvGrpSpPr>
        <p:grpSpPr>
          <a:xfrm>
            <a:off x="4262656" y="743165"/>
            <a:ext cx="1509830" cy="1509830"/>
            <a:chOff x="7861810" y="2454837"/>
            <a:chExt cx="1509830" cy="150983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52F28C-2A30-4F03-9D2A-C2EFF939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810" y="2454837"/>
              <a:ext cx="1509830" cy="150983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F6FC45-6047-4975-91E2-9CFB7F7F350B}"/>
                </a:ext>
              </a:extLst>
            </p:cNvPr>
            <p:cNvSpPr txBox="1"/>
            <p:nvPr/>
          </p:nvSpPr>
          <p:spPr>
            <a:xfrm>
              <a:off x="8102358" y="3148981"/>
              <a:ext cx="102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Internet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D702299-D8C3-437D-BBB4-0E35AFA2A2C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65" y="3642753"/>
            <a:ext cx="780290" cy="7802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7BA87A-5D17-408B-BB30-B8939105F309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5" y="4520921"/>
            <a:ext cx="780290" cy="780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6A0F5E-09CC-4934-A915-E05E5CA2695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65" y="2755393"/>
            <a:ext cx="780290" cy="7802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41E924-714E-488A-9D10-2A791A477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90" y="4191381"/>
            <a:ext cx="644867" cy="6448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86FCE1D-1947-4AE4-8598-E6F41CB631A2}"/>
              </a:ext>
            </a:extLst>
          </p:cNvPr>
          <p:cNvSpPr/>
          <p:nvPr/>
        </p:nvSpPr>
        <p:spPr>
          <a:xfrm>
            <a:off x="5964330" y="2579777"/>
            <a:ext cx="748766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ACE79D-B951-47BD-A152-D72A3E922CB2}"/>
              </a:ext>
            </a:extLst>
          </p:cNvPr>
          <p:cNvSpPr txBox="1"/>
          <p:nvPr/>
        </p:nvSpPr>
        <p:spPr>
          <a:xfrm rot="16200000">
            <a:off x="4890098" y="4757947"/>
            <a:ext cx="188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GatewaySubnet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72D91F-69C2-4157-97F5-333FEC1B1F67}"/>
              </a:ext>
            </a:extLst>
          </p:cNvPr>
          <p:cNvSpPr txBox="1"/>
          <p:nvPr/>
        </p:nvSpPr>
        <p:spPr>
          <a:xfrm rot="16200000">
            <a:off x="6575371" y="5191632"/>
            <a:ext cx="50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6EC7A-F669-4575-952B-D3CEA11F495B}"/>
              </a:ext>
            </a:extLst>
          </p:cNvPr>
          <p:cNvSpPr/>
          <p:nvPr/>
        </p:nvSpPr>
        <p:spPr>
          <a:xfrm>
            <a:off x="8912351" y="4542169"/>
            <a:ext cx="3206770" cy="1658471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F32CFC-6606-413E-8E0F-800DC4812A59}"/>
              </a:ext>
            </a:extLst>
          </p:cNvPr>
          <p:cNvSpPr/>
          <p:nvPr/>
        </p:nvSpPr>
        <p:spPr>
          <a:xfrm>
            <a:off x="9169549" y="4885469"/>
            <a:ext cx="2827540" cy="929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FF5651-363A-4BFE-8AA1-7CF0A2DD5B9C}"/>
              </a:ext>
            </a:extLst>
          </p:cNvPr>
          <p:cNvSpPr txBox="1"/>
          <p:nvPr/>
        </p:nvSpPr>
        <p:spPr>
          <a:xfrm rot="16200000">
            <a:off x="8649353" y="5394692"/>
            <a:ext cx="808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7F01640-2D8C-4256-87B3-7FF9C48879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9" y="5483966"/>
            <a:ext cx="392401" cy="39240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1A59004-80F8-4876-B0ED-27440AE88E87}"/>
              </a:ext>
            </a:extLst>
          </p:cNvPr>
          <p:cNvSpPr/>
          <p:nvPr/>
        </p:nvSpPr>
        <p:spPr>
          <a:xfrm>
            <a:off x="6927855" y="2579777"/>
            <a:ext cx="748766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32B975-B278-4908-8396-C8614A96B923}"/>
              </a:ext>
            </a:extLst>
          </p:cNvPr>
          <p:cNvSpPr/>
          <p:nvPr/>
        </p:nvSpPr>
        <p:spPr>
          <a:xfrm>
            <a:off x="7927609" y="2656760"/>
            <a:ext cx="964104" cy="361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5C2654-B841-4398-BC5C-90CFF1BE1878}"/>
              </a:ext>
            </a:extLst>
          </p:cNvPr>
          <p:cNvSpPr txBox="1"/>
          <p:nvPr/>
        </p:nvSpPr>
        <p:spPr>
          <a:xfrm>
            <a:off x="7938256" y="2661832"/>
            <a:ext cx="95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6333D6-E63C-4C5F-8D1F-46BA374720B0}"/>
              </a:ext>
            </a:extLst>
          </p:cNvPr>
          <p:cNvSpPr/>
          <p:nvPr/>
        </p:nvSpPr>
        <p:spPr>
          <a:xfrm rot="5400000">
            <a:off x="10031640" y="3869338"/>
            <a:ext cx="964104" cy="361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4F932B-0FC7-48D4-9DF1-762752C13DCD}"/>
              </a:ext>
            </a:extLst>
          </p:cNvPr>
          <p:cNvSpPr txBox="1"/>
          <p:nvPr/>
        </p:nvSpPr>
        <p:spPr>
          <a:xfrm rot="16200000">
            <a:off x="10035857" y="3871234"/>
            <a:ext cx="95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AC9BE6-B233-4115-BADA-8F2FDFE14681}"/>
              </a:ext>
            </a:extLst>
          </p:cNvPr>
          <p:cNvSpPr/>
          <p:nvPr/>
        </p:nvSpPr>
        <p:spPr>
          <a:xfrm>
            <a:off x="8904365" y="1958036"/>
            <a:ext cx="3206770" cy="1588236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E2022D-038F-4875-B8A4-33630BFCC8B6}"/>
              </a:ext>
            </a:extLst>
          </p:cNvPr>
          <p:cNvSpPr/>
          <p:nvPr/>
        </p:nvSpPr>
        <p:spPr>
          <a:xfrm>
            <a:off x="9161563" y="2195710"/>
            <a:ext cx="2827540" cy="929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EB92DE-4CAC-4944-88B3-FBA9E6414E72}"/>
              </a:ext>
            </a:extLst>
          </p:cNvPr>
          <p:cNvSpPr txBox="1"/>
          <p:nvPr/>
        </p:nvSpPr>
        <p:spPr>
          <a:xfrm rot="16200000">
            <a:off x="8105002" y="2674512"/>
            <a:ext cx="188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osticket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93789F3-6C3A-401A-BBF1-C4DFBCAFF5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82" y="3021175"/>
            <a:ext cx="544100" cy="5441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A0BA95-EB96-471E-8A81-5FE90E66FD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63" y="4264540"/>
            <a:ext cx="544100" cy="5441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ADD2497-3E0B-443F-985C-FD70D8240D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49" y="2286328"/>
            <a:ext cx="691890" cy="69189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A5B0C7C-BF17-4DA0-8D47-ECFB57B02F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40" y="3252642"/>
            <a:ext cx="458752" cy="4587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4BFB5C7-6A60-443B-86B1-591A41DC3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35" y="4964967"/>
            <a:ext cx="458752" cy="4587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5CAA08C-24DB-48B6-B810-F95EB89932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55" y="4979307"/>
            <a:ext cx="458752" cy="4587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0649E80-BE0A-4B97-BEF4-46F1249018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706" y="4985068"/>
            <a:ext cx="458752" cy="4587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AE08963-6A26-4996-A878-5F293546C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9332" y="2042249"/>
            <a:ext cx="350899" cy="35089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924AA7C-AC0C-41D9-80AE-7454E36769A0}"/>
              </a:ext>
            </a:extLst>
          </p:cNvPr>
          <p:cNvSpPr/>
          <p:nvPr/>
        </p:nvSpPr>
        <p:spPr>
          <a:xfrm>
            <a:off x="9387002" y="3206082"/>
            <a:ext cx="2661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OsTicketVNET 192.168.0.0/24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CFE101-19F2-4DF9-98C6-3171D4E58F33}"/>
              </a:ext>
            </a:extLst>
          </p:cNvPr>
          <p:cNvSpPr/>
          <p:nvPr/>
        </p:nvSpPr>
        <p:spPr>
          <a:xfrm>
            <a:off x="6198328" y="5513881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FGMOITVNET</a:t>
            </a:r>
          </a:p>
          <a:p>
            <a:r>
              <a:rPr lang="en-US" sz="1600" dirty="0"/>
              <a:t>172.16.41.0/26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023193-0814-45BF-8A0D-F88011C5851E}"/>
              </a:ext>
            </a:extLst>
          </p:cNvPr>
          <p:cNvSpPr/>
          <p:nvPr/>
        </p:nvSpPr>
        <p:spPr>
          <a:xfrm>
            <a:off x="1798556" y="5487780"/>
            <a:ext cx="135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172.16.0.0/20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8A8243E-B74C-4FDD-8BCF-F9A7008E07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289" y="3179159"/>
            <a:ext cx="392401" cy="39240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90F2D83-FEAC-47A2-84BC-C9A51E1BA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48" y="5823855"/>
            <a:ext cx="392401" cy="39240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08D15DF-0345-4474-B972-3C3F7D51FC3E}"/>
              </a:ext>
            </a:extLst>
          </p:cNvPr>
          <p:cNvSpPr/>
          <p:nvPr/>
        </p:nvSpPr>
        <p:spPr>
          <a:xfrm>
            <a:off x="9555623" y="5857137"/>
            <a:ext cx="2215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MySQLVNET 10.0.0.0/24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056940A-2215-450E-A0EE-AACDF3C393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87774" y="4684301"/>
            <a:ext cx="350899" cy="35089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EB6A96B-DF7F-458F-BE1E-FCB827F978C8}"/>
              </a:ext>
            </a:extLst>
          </p:cNvPr>
          <p:cNvSpPr/>
          <p:nvPr/>
        </p:nvSpPr>
        <p:spPr>
          <a:xfrm>
            <a:off x="7927609" y="5234751"/>
            <a:ext cx="964104" cy="361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E48847-22F9-4659-881D-FBD6C7136027}"/>
              </a:ext>
            </a:extLst>
          </p:cNvPr>
          <p:cNvSpPr txBox="1"/>
          <p:nvPr/>
        </p:nvSpPr>
        <p:spPr>
          <a:xfrm>
            <a:off x="7956681" y="5222107"/>
            <a:ext cx="95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Peering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15D9CF0-2A03-431D-B4A3-8E5932651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941" y="4339941"/>
            <a:ext cx="458752" cy="45875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09D7618-1E42-450D-99B2-80635BC155A8}"/>
              </a:ext>
            </a:extLst>
          </p:cNvPr>
          <p:cNvSpPr/>
          <p:nvPr/>
        </p:nvSpPr>
        <p:spPr>
          <a:xfrm>
            <a:off x="9298504" y="5375650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osticket0</a:t>
            </a:r>
          </a:p>
          <a:p>
            <a:pPr algn="ctr"/>
            <a:r>
              <a:rPr lang="en-US" sz="1200" dirty="0"/>
              <a:t>10.0.0.100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A2C64D-992D-42C8-ACEB-2CFCFA90EFFA}"/>
              </a:ext>
            </a:extLst>
          </p:cNvPr>
          <p:cNvSpPr/>
          <p:nvPr/>
        </p:nvSpPr>
        <p:spPr>
          <a:xfrm>
            <a:off x="10208601" y="5389323"/>
            <a:ext cx="7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osticket1</a:t>
            </a:r>
          </a:p>
          <a:p>
            <a:pPr algn="ctr"/>
            <a:r>
              <a:rPr lang="en-US" sz="1200" dirty="0"/>
              <a:t>10.0.0.5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E88EF3-F964-4846-832D-39B40869B328}"/>
              </a:ext>
            </a:extLst>
          </p:cNvPr>
          <p:cNvSpPr/>
          <p:nvPr/>
        </p:nvSpPr>
        <p:spPr>
          <a:xfrm>
            <a:off x="11030389" y="5379856"/>
            <a:ext cx="7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osticket2</a:t>
            </a:r>
          </a:p>
          <a:p>
            <a:pPr algn="ctr"/>
            <a:r>
              <a:rPr lang="en-US" sz="1200" dirty="0"/>
              <a:t>10.0.0.6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C77FB45-6EEC-4CBF-899C-81E3D6E819CF}"/>
              </a:ext>
            </a:extLst>
          </p:cNvPr>
          <p:cNvSpPr/>
          <p:nvPr/>
        </p:nvSpPr>
        <p:spPr>
          <a:xfrm>
            <a:off x="7013293" y="3679300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AZDC1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C48C7B-BEDA-4434-9B5D-D62468E50E9F}"/>
              </a:ext>
            </a:extLst>
          </p:cNvPr>
          <p:cNvSpPr/>
          <p:nvPr/>
        </p:nvSpPr>
        <p:spPr>
          <a:xfrm>
            <a:off x="7013292" y="4764300"/>
            <a:ext cx="601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AZDC2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A3CD465-24F6-4627-AEE3-FEA5BD353464}"/>
              </a:ext>
            </a:extLst>
          </p:cNvPr>
          <p:cNvSpPr/>
          <p:nvPr/>
        </p:nvSpPr>
        <p:spPr>
          <a:xfrm>
            <a:off x="10561245" y="2287695"/>
            <a:ext cx="11977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Osticket</a:t>
            </a:r>
          </a:p>
          <a:p>
            <a:pPr algn="ctr"/>
            <a:r>
              <a:rPr lang="en-US" sz="1400" dirty="0"/>
              <a:t>Scale Set</a:t>
            </a:r>
          </a:p>
          <a:p>
            <a:pPr algn="ctr"/>
            <a:r>
              <a:rPr lang="en-US" sz="1400" dirty="0"/>
              <a:t>192.168.0.4-X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0A6294C-9B17-4797-8EAE-24AAF502832D}"/>
              </a:ext>
            </a:extLst>
          </p:cNvPr>
          <p:cNvSpPr/>
          <p:nvPr/>
        </p:nvSpPr>
        <p:spPr>
          <a:xfrm>
            <a:off x="5999800" y="3590834"/>
            <a:ext cx="729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Failover</a:t>
            </a:r>
          </a:p>
          <a:p>
            <a:pPr algn="ctr"/>
            <a:r>
              <a:rPr lang="en-US" sz="1200" dirty="0"/>
              <a:t>VPN</a:t>
            </a:r>
          </a:p>
          <a:p>
            <a:pPr algn="ctr"/>
            <a:r>
              <a:rPr lang="en-US" sz="1200" dirty="0"/>
              <a:t>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3497BB2-7083-4F17-B339-9C69652C0775}"/>
              </a:ext>
            </a:extLst>
          </p:cNvPr>
          <p:cNvSpPr/>
          <p:nvPr/>
        </p:nvSpPr>
        <p:spPr>
          <a:xfrm>
            <a:off x="5976454" y="4751764"/>
            <a:ext cx="72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ER</a:t>
            </a:r>
          </a:p>
          <a:p>
            <a:pPr algn="ctr"/>
            <a:r>
              <a:rPr lang="en-US" sz="1200" dirty="0"/>
              <a:t>Gateway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7A2AD85-F649-472B-8559-624A23866C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90" y="3054195"/>
            <a:ext cx="500974" cy="50097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CC87C38-4D4D-4FDF-81D9-FD6E2681BEDC}"/>
              </a:ext>
            </a:extLst>
          </p:cNvPr>
          <p:cNvSpPr/>
          <p:nvPr/>
        </p:nvSpPr>
        <p:spPr>
          <a:xfrm>
            <a:off x="1843913" y="2565276"/>
            <a:ext cx="992967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27B454-02CB-4D45-8A4D-DF0C167D5835}"/>
              </a:ext>
            </a:extLst>
          </p:cNvPr>
          <p:cNvSpPr txBox="1"/>
          <p:nvPr/>
        </p:nvSpPr>
        <p:spPr>
          <a:xfrm rot="16200000">
            <a:off x="1251625" y="4989379"/>
            <a:ext cx="8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VLAN40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3B2D99DE-0DC4-4B6B-A668-660D2D954719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9" y="5476663"/>
            <a:ext cx="321344" cy="321344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67C68708-C65E-4337-AE1B-4CD457E9EF5E}"/>
              </a:ext>
            </a:extLst>
          </p:cNvPr>
          <p:cNvSpPr/>
          <p:nvPr/>
        </p:nvSpPr>
        <p:spPr>
          <a:xfrm>
            <a:off x="3275752" y="4817181"/>
            <a:ext cx="664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Routers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8CEEF-CC24-4785-A358-1885A1191C6A}"/>
              </a:ext>
            </a:extLst>
          </p:cNvPr>
          <p:cNvSpPr/>
          <p:nvPr/>
        </p:nvSpPr>
        <p:spPr>
          <a:xfrm>
            <a:off x="3271468" y="3555706"/>
            <a:ext cx="72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Local</a:t>
            </a:r>
          </a:p>
          <a:p>
            <a:pPr algn="ctr"/>
            <a:r>
              <a:rPr lang="en-US" sz="1200" dirty="0"/>
              <a:t>Gateway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57A840-0FEC-4B6D-9712-DEA41EC4A8E8}"/>
              </a:ext>
            </a:extLst>
          </p:cNvPr>
          <p:cNvSpPr/>
          <p:nvPr/>
        </p:nvSpPr>
        <p:spPr>
          <a:xfrm>
            <a:off x="3115686" y="2557437"/>
            <a:ext cx="992967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6CCD98-0956-4641-B0AD-CD5D68C0190B}"/>
              </a:ext>
            </a:extLst>
          </p:cNvPr>
          <p:cNvSpPr txBox="1"/>
          <p:nvPr/>
        </p:nvSpPr>
        <p:spPr>
          <a:xfrm rot="16200000">
            <a:off x="2532977" y="5009009"/>
            <a:ext cx="8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DMZ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169D5B1-67B7-40E2-9E78-5954907F9BFD}"/>
              </a:ext>
            </a:extLst>
          </p:cNvPr>
          <p:cNvGrpSpPr/>
          <p:nvPr/>
        </p:nvGrpSpPr>
        <p:grpSpPr>
          <a:xfrm>
            <a:off x="3659677" y="1640761"/>
            <a:ext cx="2688367" cy="1367479"/>
            <a:chOff x="3081179" y="1580248"/>
            <a:chExt cx="2688367" cy="1367479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4EA6F-E200-4BB7-949F-D01D49E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256" y="1580248"/>
              <a:ext cx="0" cy="135149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102C31-7C27-4DBD-805D-311F4CC0F6CC}"/>
                </a:ext>
              </a:extLst>
            </p:cNvPr>
            <p:cNvCxnSpPr/>
            <p:nvPr/>
          </p:nvCxnSpPr>
          <p:spPr>
            <a:xfrm flipV="1">
              <a:off x="5769546" y="1596233"/>
              <a:ext cx="0" cy="135149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7BFD0FB-62BB-4669-80C6-82D656FE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1179" y="1642188"/>
              <a:ext cx="60796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4E8FF8-7B21-4249-A859-9AEB545AE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580" y="1596233"/>
              <a:ext cx="60796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A21C8A9-1E25-4A2E-9247-2CF92000C28F}"/>
              </a:ext>
            </a:extLst>
          </p:cNvPr>
          <p:cNvCxnSpPr>
            <a:cxnSpLocks/>
          </p:cNvCxnSpPr>
          <p:nvPr/>
        </p:nvCxnSpPr>
        <p:spPr>
          <a:xfrm>
            <a:off x="5753689" y="1646365"/>
            <a:ext cx="41398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6837E4E-D087-45C8-8CD4-7E97E2B3D6AE}"/>
              </a:ext>
            </a:extLst>
          </p:cNvPr>
          <p:cNvSpPr/>
          <p:nvPr/>
        </p:nvSpPr>
        <p:spPr>
          <a:xfrm>
            <a:off x="10421377" y="1376096"/>
            <a:ext cx="1689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Azure</a:t>
            </a:r>
          </a:p>
          <a:p>
            <a:pPr algn="ctr"/>
            <a:r>
              <a:rPr lang="en-US" sz="1400" dirty="0"/>
              <a:t>Application Gateway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8C955230-611B-479A-88FC-479E93C837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8622" y="2475377"/>
            <a:ext cx="350899" cy="350899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CEE0F09-95E9-42F5-B17A-0550C04D3A7F}"/>
              </a:ext>
            </a:extLst>
          </p:cNvPr>
          <p:cNvGrpSpPr/>
          <p:nvPr/>
        </p:nvGrpSpPr>
        <p:grpSpPr>
          <a:xfrm>
            <a:off x="657184" y="3590834"/>
            <a:ext cx="859087" cy="1233790"/>
            <a:chOff x="9708118" y="3951977"/>
            <a:chExt cx="1371717" cy="1948810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2AA8AFE8-0A52-4EB7-8433-A2EB30D2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8120" y="3951977"/>
              <a:ext cx="780290" cy="78029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399DE4-5C23-4E5D-9001-ACE97A7B1A09}"/>
                </a:ext>
              </a:extLst>
            </p:cNvPr>
            <p:cNvSpPr txBox="1"/>
            <p:nvPr/>
          </p:nvSpPr>
          <p:spPr>
            <a:xfrm>
              <a:off x="9708118" y="4734044"/>
              <a:ext cx="1371717" cy="116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FGMO Support Teams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5BA235B-82C9-49F6-9ED8-48317BFB492A}"/>
              </a:ext>
            </a:extLst>
          </p:cNvPr>
          <p:cNvGrpSpPr/>
          <p:nvPr/>
        </p:nvGrpSpPr>
        <p:grpSpPr>
          <a:xfrm>
            <a:off x="680241" y="343025"/>
            <a:ext cx="2308094" cy="1328783"/>
            <a:chOff x="9554142" y="1815715"/>
            <a:chExt cx="2308094" cy="1328783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FBE18E-45F8-4534-B8CD-A1EA0CA4E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142" y="1815715"/>
              <a:ext cx="780290" cy="780290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D3F8D01-1A46-4A8C-8EAE-8D46A5056AED}"/>
                </a:ext>
              </a:extLst>
            </p:cNvPr>
            <p:cNvSpPr txBox="1"/>
            <p:nvPr/>
          </p:nvSpPr>
          <p:spPr>
            <a:xfrm>
              <a:off x="9857268" y="2498167"/>
              <a:ext cx="200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FGMO Customers &amp; Partners</a:t>
              </a: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4FBA62C-D59B-4BB4-B40C-B3FB66E761A8}"/>
              </a:ext>
            </a:extLst>
          </p:cNvPr>
          <p:cNvSpPr/>
          <p:nvPr/>
        </p:nvSpPr>
        <p:spPr>
          <a:xfrm>
            <a:off x="546193" y="2572474"/>
            <a:ext cx="992967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31D65A9-1775-490B-B4E4-AA1C8F4EF072}"/>
              </a:ext>
            </a:extLst>
          </p:cNvPr>
          <p:cNvSpPr txBox="1"/>
          <p:nvPr/>
        </p:nvSpPr>
        <p:spPr>
          <a:xfrm rot="16200000">
            <a:off x="-138588" y="4914735"/>
            <a:ext cx="110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 VLAN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E212663-05C7-462D-91A7-5F32FAD6B4ED}"/>
              </a:ext>
            </a:extLst>
          </p:cNvPr>
          <p:cNvCxnSpPr>
            <a:cxnSpLocks/>
          </p:cNvCxnSpPr>
          <p:nvPr/>
        </p:nvCxnSpPr>
        <p:spPr>
          <a:xfrm>
            <a:off x="3199080" y="1223953"/>
            <a:ext cx="976036" cy="177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2C0216C-0A53-4525-A438-D8505D39D425}"/>
              </a:ext>
            </a:extLst>
          </p:cNvPr>
          <p:cNvCxnSpPr>
            <a:cxnSpLocks/>
          </p:cNvCxnSpPr>
          <p:nvPr/>
        </p:nvCxnSpPr>
        <p:spPr>
          <a:xfrm>
            <a:off x="1259468" y="3954354"/>
            <a:ext cx="476337" cy="1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tle 1">
            <a:extLst>
              <a:ext uri="{FF2B5EF4-FFF2-40B4-BE49-F238E27FC236}">
                <a16:creationId xmlns:a16="http://schemas.microsoft.com/office/drawing/2014/main" id="{C6FD106D-82B1-41C6-B228-1876B933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003" y="-707030"/>
            <a:ext cx="10515600" cy="1325563"/>
          </a:xfrm>
        </p:spPr>
        <p:txBody>
          <a:bodyPr/>
          <a:lstStyle/>
          <a:p>
            <a:r>
              <a:rPr lang="en-US" dirty="0"/>
              <a:t>Phase I: Lift &amp; Shift to Azure IaaS</a:t>
            </a:r>
          </a:p>
        </p:txBody>
      </p:sp>
      <p:pic>
        <p:nvPicPr>
          <p:cNvPr id="3" name="Picture 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16C3AEA-D6E9-4E90-8BCA-5A7B7D1B3C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247" y="1358011"/>
            <a:ext cx="576707" cy="576707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D2E8CEF-1886-4897-9A1F-2B7F9E299F14}"/>
              </a:ext>
            </a:extLst>
          </p:cNvPr>
          <p:cNvSpPr txBox="1"/>
          <p:nvPr/>
        </p:nvSpPr>
        <p:spPr>
          <a:xfrm>
            <a:off x="8657866" y="1398332"/>
            <a:ext cx="188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131095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B0584F-66EA-4879-96A0-34306881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8" y="210033"/>
            <a:ext cx="11937003" cy="64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DB1302-3565-4578-ABE2-2CD1BFEF990D}"/>
              </a:ext>
            </a:extLst>
          </p:cNvPr>
          <p:cNvSpPr/>
          <p:nvPr/>
        </p:nvSpPr>
        <p:spPr>
          <a:xfrm>
            <a:off x="197103" y="2365423"/>
            <a:ext cx="4012612" cy="347095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F5EE2-DB74-49BC-916C-7D41CFCDF271}"/>
              </a:ext>
            </a:extLst>
          </p:cNvPr>
          <p:cNvSpPr/>
          <p:nvPr/>
        </p:nvSpPr>
        <p:spPr>
          <a:xfrm>
            <a:off x="5696328" y="2365423"/>
            <a:ext cx="2231281" cy="3822374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2D77CA-FDA6-490C-95FC-E48CE53C3CE6}"/>
              </a:ext>
            </a:extLst>
          </p:cNvPr>
          <p:cNvGrpSpPr/>
          <p:nvPr/>
        </p:nvGrpSpPr>
        <p:grpSpPr>
          <a:xfrm>
            <a:off x="7112711" y="6213389"/>
            <a:ext cx="2895779" cy="524203"/>
            <a:chOff x="5514321" y="5054595"/>
            <a:chExt cx="2895779" cy="5242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A48632-B5EE-4FC3-B92D-0C079117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321" y="5054595"/>
              <a:ext cx="524203" cy="5242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33F302-FB1D-49B9-93EB-9E7D6FAD16E5}"/>
                </a:ext>
              </a:extLst>
            </p:cNvPr>
            <p:cNvSpPr txBox="1"/>
            <p:nvPr/>
          </p:nvSpPr>
          <p:spPr>
            <a:xfrm>
              <a:off x="6144422" y="5170670"/>
              <a:ext cx="226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Region: Japan East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3F7C30-A729-4BF9-91C3-8404429DE372}"/>
              </a:ext>
            </a:extLst>
          </p:cNvPr>
          <p:cNvGrpSpPr/>
          <p:nvPr/>
        </p:nvGrpSpPr>
        <p:grpSpPr>
          <a:xfrm>
            <a:off x="1444314" y="6060596"/>
            <a:ext cx="2644102" cy="639134"/>
            <a:chOff x="4608438" y="4671961"/>
            <a:chExt cx="2644102" cy="6391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893CA1-BAE8-4BA0-9408-76A65D331663}"/>
                </a:ext>
              </a:extLst>
            </p:cNvPr>
            <p:cNvSpPr txBox="1"/>
            <p:nvPr/>
          </p:nvSpPr>
          <p:spPr>
            <a:xfrm>
              <a:off x="5247572" y="4827621"/>
              <a:ext cx="200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Tokyo Datacenter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74F2F2-E5C2-4214-9279-09A15480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8438" y="4671961"/>
              <a:ext cx="639134" cy="639134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B40A2-4CE1-45A2-B2FA-0219CC43B824}"/>
              </a:ext>
            </a:extLst>
          </p:cNvPr>
          <p:cNvSpPr/>
          <p:nvPr/>
        </p:nvSpPr>
        <p:spPr>
          <a:xfrm>
            <a:off x="4209817" y="4324295"/>
            <a:ext cx="1486617" cy="361760"/>
          </a:xfrm>
          <a:prstGeom prst="rect">
            <a:avLst/>
          </a:prstGeom>
          <a:solidFill>
            <a:srgbClr val="7030A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50336-85D2-4CDA-8583-C55DE2BD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70" y="4641195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1A7940-E988-44D4-9E31-98FD6BAD67AF}"/>
              </a:ext>
            </a:extLst>
          </p:cNvPr>
          <p:cNvSpPr txBox="1"/>
          <p:nvPr/>
        </p:nvSpPr>
        <p:spPr>
          <a:xfrm>
            <a:off x="4205941" y="4305508"/>
            <a:ext cx="14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ExpressRoute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9F488E-6B7D-4BFE-9D4F-510EA7329D84}"/>
              </a:ext>
            </a:extLst>
          </p:cNvPr>
          <p:cNvGrpSpPr/>
          <p:nvPr/>
        </p:nvGrpSpPr>
        <p:grpSpPr>
          <a:xfrm>
            <a:off x="4262656" y="743165"/>
            <a:ext cx="1509830" cy="1509830"/>
            <a:chOff x="7861810" y="2454837"/>
            <a:chExt cx="1509830" cy="150983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52F28C-2A30-4F03-9D2A-C2EFF939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810" y="2454837"/>
              <a:ext cx="1509830" cy="150983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F6FC45-6047-4975-91E2-9CFB7F7F350B}"/>
                </a:ext>
              </a:extLst>
            </p:cNvPr>
            <p:cNvSpPr txBox="1"/>
            <p:nvPr/>
          </p:nvSpPr>
          <p:spPr>
            <a:xfrm>
              <a:off x="8102358" y="3148981"/>
              <a:ext cx="102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Internet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D702299-D8C3-437D-BBB4-0E35AFA2A2C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65" y="3642753"/>
            <a:ext cx="780290" cy="7802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7BA87A-5D17-408B-BB30-B8939105F309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5" y="4520921"/>
            <a:ext cx="780290" cy="780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6A0F5E-09CC-4934-A915-E05E5CA2695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65" y="2755393"/>
            <a:ext cx="780290" cy="7802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41E924-714E-488A-9D10-2A791A477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90" y="4191381"/>
            <a:ext cx="644867" cy="6448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86FCE1D-1947-4AE4-8598-E6F41CB631A2}"/>
              </a:ext>
            </a:extLst>
          </p:cNvPr>
          <p:cNvSpPr/>
          <p:nvPr/>
        </p:nvSpPr>
        <p:spPr>
          <a:xfrm>
            <a:off x="5964330" y="2579777"/>
            <a:ext cx="748766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ACE79D-B951-47BD-A152-D72A3E922CB2}"/>
              </a:ext>
            </a:extLst>
          </p:cNvPr>
          <p:cNvSpPr txBox="1"/>
          <p:nvPr/>
        </p:nvSpPr>
        <p:spPr>
          <a:xfrm rot="16200000">
            <a:off x="4890098" y="4757947"/>
            <a:ext cx="188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GatewaySubnet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72D91F-69C2-4157-97F5-333FEC1B1F67}"/>
              </a:ext>
            </a:extLst>
          </p:cNvPr>
          <p:cNvSpPr txBox="1"/>
          <p:nvPr/>
        </p:nvSpPr>
        <p:spPr>
          <a:xfrm rot="16200000">
            <a:off x="6575371" y="5191632"/>
            <a:ext cx="50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7F01640-2D8C-4256-87B3-7FF9C48879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9" y="5483966"/>
            <a:ext cx="392401" cy="39240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1A59004-80F8-4876-B0ED-27440AE88E87}"/>
              </a:ext>
            </a:extLst>
          </p:cNvPr>
          <p:cNvSpPr/>
          <p:nvPr/>
        </p:nvSpPr>
        <p:spPr>
          <a:xfrm>
            <a:off x="6927855" y="2579777"/>
            <a:ext cx="748766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AC9BE6-B233-4115-BADA-8F2FDFE14681}"/>
              </a:ext>
            </a:extLst>
          </p:cNvPr>
          <p:cNvSpPr/>
          <p:nvPr/>
        </p:nvSpPr>
        <p:spPr>
          <a:xfrm>
            <a:off x="8822416" y="2411661"/>
            <a:ext cx="3206770" cy="3813659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93789F3-6C3A-401A-BBF1-C4DFBCAFF5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82" y="3021175"/>
            <a:ext cx="544100" cy="5441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A0BA95-EB96-471E-8A81-5FE90E66FD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63" y="4264540"/>
            <a:ext cx="544100" cy="5441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A5B0C7C-BF17-4DA0-8D47-ECFB57B02F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40" y="3252642"/>
            <a:ext cx="458752" cy="45875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8CFE101-19F2-4DF9-98C6-3171D4E58F33}"/>
              </a:ext>
            </a:extLst>
          </p:cNvPr>
          <p:cNvSpPr/>
          <p:nvPr/>
        </p:nvSpPr>
        <p:spPr>
          <a:xfrm>
            <a:off x="6198328" y="5513881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FGMOITVNET</a:t>
            </a:r>
          </a:p>
          <a:p>
            <a:r>
              <a:rPr lang="en-US" sz="1600" dirty="0"/>
              <a:t>172.16.41.0/26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023193-0814-45BF-8A0D-F88011C5851E}"/>
              </a:ext>
            </a:extLst>
          </p:cNvPr>
          <p:cNvSpPr/>
          <p:nvPr/>
        </p:nvSpPr>
        <p:spPr>
          <a:xfrm>
            <a:off x="1798556" y="5487780"/>
            <a:ext cx="135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172.16.0.0/20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15D9CF0-2A03-431D-B4A3-8E59326517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941" y="4339941"/>
            <a:ext cx="458752" cy="458752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CC77FB45-6EEC-4CBF-899C-81E3D6E819CF}"/>
              </a:ext>
            </a:extLst>
          </p:cNvPr>
          <p:cNvSpPr/>
          <p:nvPr/>
        </p:nvSpPr>
        <p:spPr>
          <a:xfrm>
            <a:off x="7013293" y="3679300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AZDC1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C48C7B-BEDA-4434-9B5D-D62468E50E9F}"/>
              </a:ext>
            </a:extLst>
          </p:cNvPr>
          <p:cNvSpPr/>
          <p:nvPr/>
        </p:nvSpPr>
        <p:spPr>
          <a:xfrm>
            <a:off x="7013292" y="4764300"/>
            <a:ext cx="601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AZDC2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0A6294C-9B17-4797-8EAE-24AAF502832D}"/>
              </a:ext>
            </a:extLst>
          </p:cNvPr>
          <p:cNvSpPr/>
          <p:nvPr/>
        </p:nvSpPr>
        <p:spPr>
          <a:xfrm>
            <a:off x="5999800" y="3590834"/>
            <a:ext cx="729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Failover</a:t>
            </a:r>
          </a:p>
          <a:p>
            <a:pPr algn="ctr"/>
            <a:r>
              <a:rPr lang="en-US" sz="1200" dirty="0"/>
              <a:t>VPN</a:t>
            </a:r>
          </a:p>
          <a:p>
            <a:pPr algn="ctr"/>
            <a:r>
              <a:rPr lang="en-US" sz="1200" dirty="0"/>
              <a:t>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3497BB2-7083-4F17-B339-9C69652C0775}"/>
              </a:ext>
            </a:extLst>
          </p:cNvPr>
          <p:cNvSpPr/>
          <p:nvPr/>
        </p:nvSpPr>
        <p:spPr>
          <a:xfrm>
            <a:off x="5976454" y="4751764"/>
            <a:ext cx="72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ER</a:t>
            </a:r>
          </a:p>
          <a:p>
            <a:pPr algn="ctr"/>
            <a:r>
              <a:rPr lang="en-US" sz="1200" dirty="0"/>
              <a:t>Gateway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7A2AD85-F649-472B-8559-624A23866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90" y="3054195"/>
            <a:ext cx="500974" cy="50097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CC87C38-4D4D-4FDF-81D9-FD6E2681BEDC}"/>
              </a:ext>
            </a:extLst>
          </p:cNvPr>
          <p:cNvSpPr/>
          <p:nvPr/>
        </p:nvSpPr>
        <p:spPr>
          <a:xfrm>
            <a:off x="1843913" y="2565276"/>
            <a:ext cx="992967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27B454-02CB-4D45-8A4D-DF0C167D5835}"/>
              </a:ext>
            </a:extLst>
          </p:cNvPr>
          <p:cNvSpPr txBox="1"/>
          <p:nvPr/>
        </p:nvSpPr>
        <p:spPr>
          <a:xfrm rot="16200000">
            <a:off x="1251625" y="4989379"/>
            <a:ext cx="8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VLAN40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3B2D99DE-0DC4-4B6B-A668-660D2D95471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9" y="5476663"/>
            <a:ext cx="321344" cy="321344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67C68708-C65E-4337-AE1B-4CD457E9EF5E}"/>
              </a:ext>
            </a:extLst>
          </p:cNvPr>
          <p:cNvSpPr/>
          <p:nvPr/>
        </p:nvSpPr>
        <p:spPr>
          <a:xfrm>
            <a:off x="3275752" y="4817181"/>
            <a:ext cx="664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Routers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8CEEF-CC24-4785-A358-1885A1191C6A}"/>
              </a:ext>
            </a:extLst>
          </p:cNvPr>
          <p:cNvSpPr/>
          <p:nvPr/>
        </p:nvSpPr>
        <p:spPr>
          <a:xfrm>
            <a:off x="3271468" y="3555706"/>
            <a:ext cx="72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Local</a:t>
            </a:r>
          </a:p>
          <a:p>
            <a:pPr algn="ctr"/>
            <a:r>
              <a:rPr lang="en-US" sz="1200" dirty="0"/>
              <a:t>Gateway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57A840-0FEC-4B6D-9712-DEA41EC4A8E8}"/>
              </a:ext>
            </a:extLst>
          </p:cNvPr>
          <p:cNvSpPr/>
          <p:nvPr/>
        </p:nvSpPr>
        <p:spPr>
          <a:xfrm>
            <a:off x="3115686" y="2557437"/>
            <a:ext cx="992967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6CCD98-0956-4641-B0AD-CD5D68C0190B}"/>
              </a:ext>
            </a:extLst>
          </p:cNvPr>
          <p:cNvSpPr txBox="1"/>
          <p:nvPr/>
        </p:nvSpPr>
        <p:spPr>
          <a:xfrm rot="16200000">
            <a:off x="2532977" y="5009009"/>
            <a:ext cx="8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DMZ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169D5B1-67B7-40E2-9E78-5954907F9BFD}"/>
              </a:ext>
            </a:extLst>
          </p:cNvPr>
          <p:cNvGrpSpPr/>
          <p:nvPr/>
        </p:nvGrpSpPr>
        <p:grpSpPr>
          <a:xfrm>
            <a:off x="3654690" y="1640761"/>
            <a:ext cx="2693354" cy="1367479"/>
            <a:chOff x="3076192" y="1580248"/>
            <a:chExt cx="2693354" cy="1367479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4EA6F-E200-4BB7-949F-D01D49E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256" y="1580248"/>
              <a:ext cx="0" cy="135149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102C31-7C27-4DBD-805D-311F4CC0F6CC}"/>
                </a:ext>
              </a:extLst>
            </p:cNvPr>
            <p:cNvCxnSpPr/>
            <p:nvPr/>
          </p:nvCxnSpPr>
          <p:spPr>
            <a:xfrm flipV="1">
              <a:off x="5769546" y="1596233"/>
              <a:ext cx="0" cy="135149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7BFD0FB-62BB-4669-80C6-82D656FE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192" y="1580248"/>
              <a:ext cx="60796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4E8FF8-7B21-4249-A859-9AEB545AE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580" y="1596233"/>
              <a:ext cx="60796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8C955230-611B-479A-88FC-479E93C837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95868" y="2459076"/>
            <a:ext cx="350899" cy="350899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CEE0F09-95E9-42F5-B17A-0550C04D3A7F}"/>
              </a:ext>
            </a:extLst>
          </p:cNvPr>
          <p:cNvGrpSpPr/>
          <p:nvPr/>
        </p:nvGrpSpPr>
        <p:grpSpPr>
          <a:xfrm>
            <a:off x="657184" y="3590834"/>
            <a:ext cx="859087" cy="1233790"/>
            <a:chOff x="9708118" y="3951977"/>
            <a:chExt cx="1371717" cy="1948810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2AA8AFE8-0A52-4EB7-8433-A2EB30D2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8120" y="3951977"/>
              <a:ext cx="780290" cy="78029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399DE4-5C23-4E5D-9001-ACE97A7B1A09}"/>
                </a:ext>
              </a:extLst>
            </p:cNvPr>
            <p:cNvSpPr txBox="1"/>
            <p:nvPr/>
          </p:nvSpPr>
          <p:spPr>
            <a:xfrm>
              <a:off x="9708118" y="4734044"/>
              <a:ext cx="1371717" cy="116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FGMO Support Teams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5BA235B-82C9-49F6-9ED8-48317BFB492A}"/>
              </a:ext>
            </a:extLst>
          </p:cNvPr>
          <p:cNvGrpSpPr/>
          <p:nvPr/>
        </p:nvGrpSpPr>
        <p:grpSpPr>
          <a:xfrm>
            <a:off x="680241" y="343025"/>
            <a:ext cx="2308094" cy="1328783"/>
            <a:chOff x="9554142" y="1815715"/>
            <a:chExt cx="2308094" cy="1328783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FBE18E-45F8-4534-B8CD-A1EA0CA4E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142" y="1815715"/>
              <a:ext cx="780290" cy="780290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D3F8D01-1A46-4A8C-8EAE-8D46A5056AED}"/>
                </a:ext>
              </a:extLst>
            </p:cNvPr>
            <p:cNvSpPr txBox="1"/>
            <p:nvPr/>
          </p:nvSpPr>
          <p:spPr>
            <a:xfrm>
              <a:off x="9857268" y="2498167"/>
              <a:ext cx="200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FGMO Customers &amp; Partners</a:t>
              </a: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4FBA62C-D59B-4BB4-B40C-B3FB66E761A8}"/>
              </a:ext>
            </a:extLst>
          </p:cNvPr>
          <p:cNvSpPr/>
          <p:nvPr/>
        </p:nvSpPr>
        <p:spPr>
          <a:xfrm>
            <a:off x="546193" y="2572474"/>
            <a:ext cx="992967" cy="2904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31D65A9-1775-490B-B4E4-AA1C8F4EF072}"/>
              </a:ext>
            </a:extLst>
          </p:cNvPr>
          <p:cNvSpPr txBox="1"/>
          <p:nvPr/>
        </p:nvSpPr>
        <p:spPr>
          <a:xfrm rot="16200000">
            <a:off x="-138588" y="4914735"/>
            <a:ext cx="110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 VLAN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E212663-05C7-462D-91A7-5F32FAD6B4ED}"/>
              </a:ext>
            </a:extLst>
          </p:cNvPr>
          <p:cNvCxnSpPr>
            <a:cxnSpLocks/>
          </p:cNvCxnSpPr>
          <p:nvPr/>
        </p:nvCxnSpPr>
        <p:spPr>
          <a:xfrm>
            <a:off x="3199080" y="1223953"/>
            <a:ext cx="976036" cy="177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2C0216C-0A53-4525-A438-D8505D39D425}"/>
              </a:ext>
            </a:extLst>
          </p:cNvPr>
          <p:cNvCxnSpPr>
            <a:cxnSpLocks/>
          </p:cNvCxnSpPr>
          <p:nvPr/>
        </p:nvCxnSpPr>
        <p:spPr>
          <a:xfrm>
            <a:off x="1259468" y="3954354"/>
            <a:ext cx="476337" cy="1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F6D46-CB5F-4080-965F-BE19C7CF3AE4}"/>
              </a:ext>
            </a:extLst>
          </p:cNvPr>
          <p:cNvSpPr/>
          <p:nvPr/>
        </p:nvSpPr>
        <p:spPr>
          <a:xfrm>
            <a:off x="8813888" y="3743957"/>
            <a:ext cx="3276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https://osticketsystem.azurewebsites.net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8BFE7FF8-C522-4DA8-AF67-5C4F13C7B5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906" y="2572788"/>
            <a:ext cx="502338" cy="502338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221BB7B-5EFA-41C4-A0D1-1A731AE722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495" y="2804006"/>
            <a:ext cx="730603" cy="730603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E5DEAFF-119F-4400-B673-A4E900119DA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84694" y="3117176"/>
            <a:ext cx="707047" cy="629806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7A3C9BD-8098-4EBC-8422-EACBC0231F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17521" y="3143100"/>
            <a:ext cx="660184" cy="41377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5E6A79BC-3BBE-4CF9-A14B-2CE54393A86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39093" y="2591743"/>
            <a:ext cx="861385" cy="349937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BD866D9-D72F-4747-92E4-8422227FD33A}"/>
              </a:ext>
            </a:extLst>
          </p:cNvPr>
          <p:cNvCxnSpPr>
            <a:cxnSpLocks/>
          </p:cNvCxnSpPr>
          <p:nvPr/>
        </p:nvCxnSpPr>
        <p:spPr>
          <a:xfrm flipH="1">
            <a:off x="9871262" y="4056642"/>
            <a:ext cx="249729" cy="5430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2168866F-E24F-4A0A-A9D7-BBB94457189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55" y="4585851"/>
            <a:ext cx="681529" cy="68152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DAD56470-F526-4A54-98BB-F050D4B0FD76}"/>
              </a:ext>
            </a:extLst>
          </p:cNvPr>
          <p:cNvSpPr txBox="1"/>
          <p:nvPr/>
        </p:nvSpPr>
        <p:spPr>
          <a:xfrm>
            <a:off x="8860045" y="5294744"/>
            <a:ext cx="159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SRV: osticketmysql</a:t>
            </a:r>
          </a:p>
          <a:p>
            <a:pPr algn="ctr"/>
            <a:r>
              <a:rPr lang="en-US" sz="1400" b="1" dirty="0"/>
              <a:t>DB: osticket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CB7AD22-CCFD-423F-8F1B-76DE8D8F92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93" y="4585851"/>
            <a:ext cx="600686" cy="600686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273F37D-14B2-488B-B529-FCA262E7E2E2}"/>
              </a:ext>
            </a:extLst>
          </p:cNvPr>
          <p:cNvSpPr txBox="1"/>
          <p:nvPr/>
        </p:nvSpPr>
        <p:spPr>
          <a:xfrm>
            <a:off x="10401980" y="5285115"/>
            <a:ext cx="163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KeyVault: </a:t>
            </a:r>
          </a:p>
          <a:p>
            <a:pPr algn="ctr"/>
            <a:r>
              <a:rPr lang="en-US" sz="1400" b="1" dirty="0"/>
              <a:t>Certs, Keys, Secrets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78689-2844-4E05-8DF5-20247A73B518}"/>
              </a:ext>
            </a:extLst>
          </p:cNvPr>
          <p:cNvSpPr/>
          <p:nvPr/>
        </p:nvSpPr>
        <p:spPr>
          <a:xfrm>
            <a:off x="8822416" y="1770511"/>
            <a:ext cx="3206770" cy="6315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15554AC-7FFC-4B97-8B2A-0C350524D1DE}"/>
              </a:ext>
            </a:extLst>
          </p:cNvPr>
          <p:cNvSpPr txBox="1"/>
          <p:nvPr/>
        </p:nvSpPr>
        <p:spPr>
          <a:xfrm>
            <a:off x="7938256" y="2661832"/>
            <a:ext cx="95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Fabric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4F9099-5628-45A9-BF47-F536416350B1}"/>
              </a:ext>
            </a:extLst>
          </p:cNvPr>
          <p:cNvGrpSpPr/>
          <p:nvPr/>
        </p:nvGrpSpPr>
        <p:grpSpPr>
          <a:xfrm>
            <a:off x="7945121" y="4301008"/>
            <a:ext cx="870430" cy="376665"/>
            <a:chOff x="7740803" y="847288"/>
            <a:chExt cx="891222" cy="3766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9664156-4BD0-4D45-B73F-CE2D05F5D4D5}"/>
                </a:ext>
              </a:extLst>
            </p:cNvPr>
            <p:cNvSpPr/>
            <p:nvPr/>
          </p:nvSpPr>
          <p:spPr>
            <a:xfrm>
              <a:off x="7740803" y="847288"/>
              <a:ext cx="891222" cy="376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DD750D-5759-4A6A-AD8B-FCD40484FFCE}"/>
                </a:ext>
              </a:extLst>
            </p:cNvPr>
            <p:cNvSpPr txBox="1"/>
            <p:nvPr/>
          </p:nvSpPr>
          <p:spPr>
            <a:xfrm>
              <a:off x="7800526" y="847288"/>
              <a:ext cx="771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Fabric</a:t>
              </a:r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27A319D6-64AC-47F3-81DD-A93A2F97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438" y="-1325563"/>
            <a:ext cx="10515600" cy="1325563"/>
          </a:xfrm>
        </p:spPr>
        <p:txBody>
          <a:bodyPr/>
          <a:lstStyle/>
          <a:p>
            <a:r>
              <a:rPr lang="en-US" dirty="0"/>
              <a:t>Phase II: Lift &amp; Shift to Azure PaaS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7243C43-2B09-4001-B417-1657E07C1FC6}"/>
              </a:ext>
            </a:extLst>
          </p:cNvPr>
          <p:cNvSpPr/>
          <p:nvPr/>
        </p:nvSpPr>
        <p:spPr>
          <a:xfrm>
            <a:off x="9994214" y="1831250"/>
            <a:ext cx="1689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Azure</a:t>
            </a:r>
          </a:p>
          <a:p>
            <a:pPr algn="ctr"/>
            <a:r>
              <a:rPr lang="en-US" sz="1400" dirty="0"/>
              <a:t>Application Gateway</a:t>
            </a:r>
          </a:p>
        </p:txBody>
      </p:sp>
      <p:pic>
        <p:nvPicPr>
          <p:cNvPr id="82" name="Picture 8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15779B1-265C-47A6-9F18-3F5F9B70836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84" y="1855798"/>
            <a:ext cx="501130" cy="50113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D64B89A-917B-4867-B91C-EC5D10F04A3A}"/>
              </a:ext>
            </a:extLst>
          </p:cNvPr>
          <p:cNvSpPr txBox="1"/>
          <p:nvPr/>
        </p:nvSpPr>
        <p:spPr>
          <a:xfrm>
            <a:off x="9258237" y="1256414"/>
            <a:ext cx="188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4972383-EF85-4FE9-80F2-8ADE379E8264}"/>
              </a:ext>
            </a:extLst>
          </p:cNvPr>
          <p:cNvCxnSpPr>
            <a:stCxn id="19" idx="3"/>
            <a:endCxn id="59" idx="0"/>
          </p:cNvCxnSpPr>
          <p:nvPr/>
        </p:nvCxnSpPr>
        <p:spPr>
          <a:xfrm>
            <a:off x="5772486" y="1498080"/>
            <a:ext cx="4653315" cy="2724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1FB3B-F557-4669-90B8-FE5E1FDF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2" y="203936"/>
            <a:ext cx="11912616" cy="64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2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499</Words>
  <Application>Microsoft Office PowerPoint</Application>
  <PresentationFormat>Widescreen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Linux Lift &amp; Shift WDS</vt:lpstr>
      <vt:lpstr>Fabrikam Current Trouble Ticket System</vt:lpstr>
      <vt:lpstr>Phase I: Lift &amp; Shift to Azure IaaS</vt:lpstr>
      <vt:lpstr>Phase I: Lift &amp; Shift to Azure IaaS</vt:lpstr>
      <vt:lpstr>Phase II: Migration to Azure PaaS</vt:lpstr>
      <vt:lpstr>Phase I: Lift &amp; Shift to Azure IaaS</vt:lpstr>
      <vt:lpstr>PowerPoint Presentation</vt:lpstr>
      <vt:lpstr>Phase II: Lift &amp; Shift to Azure PaaS</vt:lpstr>
      <vt:lpstr>PowerPoint Presentation</vt:lpstr>
      <vt:lpstr>Linux Lift &amp; Shift HOL</vt:lpstr>
      <vt:lpstr>OnPremVM</vt:lpstr>
      <vt:lpstr>Phase I: Lift &amp; Shift to Azure IaaS</vt:lpstr>
      <vt:lpstr>Phase II: Migration to Azure PaaS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Lift &amp; Shift</dc:title>
  <dc:creator>Dan Patrick</dc:creator>
  <cp:lastModifiedBy>Paul Burpo</cp:lastModifiedBy>
  <cp:revision>52</cp:revision>
  <dcterms:created xsi:type="dcterms:W3CDTF">2017-12-02T00:43:13Z</dcterms:created>
  <dcterms:modified xsi:type="dcterms:W3CDTF">2018-12-21T22:10:22Z</dcterms:modified>
</cp:coreProperties>
</file>