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68" d="100"/>
          <a:sy n="68" d="100"/>
        </p:scale>
        <p:origin x="48" y="630"/>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7/11/2018 12:40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err="1">
                <a:gradFill>
                  <a:gsLst>
                    <a:gs pos="2917">
                      <a:schemeClr val="tx1"/>
                    </a:gs>
                    <a:gs pos="30000">
                      <a:schemeClr val="tx1"/>
                    </a:gs>
                  </a:gsLst>
                  <a:lin ang="5400000" scaled="0"/>
                </a:gradFill>
              </a:rPr>
              <a:t>Fabrikam</a:t>
            </a:r>
            <a:r>
              <a:rPr lang="en-US" sz="2800" dirty="0">
                <a:gradFill>
                  <a:gsLst>
                    <a:gs pos="2917">
                      <a:schemeClr val="tx1"/>
                    </a:gs>
                    <a:gs pos="30000">
                      <a:schemeClr val="tx1"/>
                    </a:gs>
                  </a:gsLst>
                  <a:lin ang="5400000" scaled="0"/>
                </a:gradFill>
              </a:rPr>
              <a:t>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850600"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a:t>
                      </a:r>
                      <a:r>
                        <a:rPr lang="en-US" sz="1300" b="0">
                          <a:solidFill>
                            <a:schemeClr val="bg1"/>
                          </a:solidFill>
                          <a:latin typeface="Segoe UI" panose="020B0502040204020203" pitchFamily="34" charset="0"/>
                          <a:cs typeface="Segoe UI" panose="020B0502040204020203" pitchFamily="34" charset="0"/>
                        </a:rPr>
                        <a:t>in your </a:t>
                      </a:r>
                      <a:r>
                        <a:rPr lang="en-US" sz="1300" b="0" dirty="0">
                          <a:solidFill>
                            <a:schemeClr val="bg1"/>
                          </a:solidFill>
                          <a:latin typeface="Segoe UI" panose="020B0502040204020203" pitchFamily="34" charset="0"/>
                          <a:cs typeface="Segoe UI" panose="020B0502040204020203" pitchFamily="34" charset="0"/>
                        </a:rPr>
                        <a:t>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71558"/>
            <a:ext cx="10221968" cy="635558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400" dirty="0"/>
              <a:t>In this whiteboard design session, attendees will learn how to migrate an existing Linux based deployment into Microsoft Azure and configure it for availability, connectivity, monitoring and general best practices with Azure Virtual Machines (VMs), Virtual Machine Scale Sets and Azure Web Apps with Linux</a:t>
            </a:r>
            <a:r>
              <a:rPr lang="en-US" sz="2400"/>
              <a:t>. </a:t>
            </a:r>
          </a:p>
          <a:p>
            <a:endParaRPr lang="en-US" sz="2400" dirty="0"/>
          </a:p>
          <a:p>
            <a:pPr lvl="0"/>
            <a:r>
              <a:rPr lang="en-US" sz="3600" dirty="0">
                <a:latin typeface="+mj-lt"/>
              </a:rPr>
              <a:t>Learning objectives</a:t>
            </a:r>
          </a:p>
          <a:p>
            <a:pPr marL="341313" lvl="0" indent="-339725">
              <a:buFont typeface="Arial" panose="020B0604020202020204" pitchFamily="34" charset="0"/>
              <a:buChar char="•"/>
            </a:pPr>
            <a:r>
              <a:rPr lang="en-US" sz="2400" dirty="0"/>
              <a:t>Configure Linux VMs and VM Scale Sets in Azure for availability, storage, and connectivity </a:t>
            </a:r>
          </a:p>
          <a:p>
            <a:pPr marL="341313" indent="-339725">
              <a:buFont typeface="Arial" panose="020B0604020202020204" pitchFamily="34" charset="0"/>
              <a:buChar char="•"/>
            </a:pPr>
            <a:r>
              <a:rPr lang="en-US" sz="2400" dirty="0"/>
              <a:t>Migrate data from on-premises to Microsoft </a:t>
            </a:r>
          </a:p>
          <a:p>
            <a:pPr marL="341313" indent="-339725">
              <a:buFont typeface="Arial" panose="020B0604020202020204" pitchFamily="34" charset="0"/>
              <a:buChar char="•"/>
            </a:pPr>
            <a:r>
              <a:rPr lang="en-US" sz="2400" dirty="0"/>
              <a:t>Establish connectivity between multiple regions and on-premises to Azure</a:t>
            </a:r>
          </a:p>
          <a:p>
            <a:pPr marL="341313" indent="-339725">
              <a:buFont typeface="Arial" panose="020B0604020202020204" pitchFamily="34" charset="0"/>
              <a:buChar char="•"/>
            </a:pPr>
            <a:r>
              <a:rPr lang="en-US" sz="2400" dirty="0"/>
              <a:t>How to deploy and scale applications to Azure Web Apps on Linux</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335915" indent="-335915"/>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r>
              <a:rPr lang="en-US" sz="3600" dirty="0" err="1"/>
              <a:t>KeyVault</a:t>
            </a:r>
            <a:endParaRPr lang="en-US" sz="3600" dirty="0"/>
          </a:p>
          <a:p>
            <a:pPr lvl="1"/>
            <a:r>
              <a:rPr lang="en-US" sz="2800" dirty="0"/>
              <a:t>HSMs used to create keys, certs, and secrets</a:t>
            </a:r>
          </a:p>
          <a:p>
            <a:pPr lvl="1"/>
            <a:r>
              <a:rPr lang="en-US" sz="2800" dirty="0"/>
              <a:t>MySQL Cluster VMs disks encrypted</a:t>
            </a:r>
          </a:p>
          <a:p>
            <a:r>
              <a:rPr lang="en-US" sz="3600" dirty="0"/>
              <a:t>High-availability</a:t>
            </a:r>
          </a:p>
          <a:p>
            <a:pPr lvl="1"/>
            <a:r>
              <a:rPr lang="en-US" sz="2800" dirty="0"/>
              <a:t>VM Scale sets configured for autos-</a:t>
            </a:r>
            <a:r>
              <a:rPr lang="en-US" sz="2800" dirty="0" err="1"/>
              <a:t>cale</a:t>
            </a:r>
            <a:r>
              <a:rPr lang="en-US" sz="2800" dirty="0"/>
              <a:t> providing elastic scale out/in and fault tolerance</a:t>
            </a:r>
          </a:p>
          <a:p>
            <a:pPr lvl="1"/>
            <a:r>
              <a:rPr lang="en-US" sz="2800" dirty="0"/>
              <a:t>Multi-node MySQL cluster in data tier with failover capability</a:t>
            </a:r>
          </a:p>
          <a:p>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335915" indent="-335915"/>
            <a:r>
              <a:rPr lang="en-US" sz="3600" dirty="0"/>
              <a:t>OMS</a:t>
            </a:r>
            <a:endParaRPr lang="en-US" dirty="0"/>
          </a:p>
          <a:p>
            <a:pPr marL="572135" lvl="1" indent="-236220"/>
            <a:r>
              <a:rPr lang="en-US" sz="2800" dirty="0"/>
              <a:t>Log Analytics platform deployed for support and monitoring</a:t>
            </a:r>
            <a:endParaRPr lang="en-US" sz="2800" dirty="0">
              <a:cs typeface="Segoe UI Semilight"/>
            </a:endParaRPr>
          </a:p>
          <a:p>
            <a:pPr marL="572135" lvl="1" indent="-236220"/>
            <a:r>
              <a:rPr lang="en-US" sz="2800" dirty="0"/>
              <a:t>VMs will be updated using Software Update Management solutions</a:t>
            </a:r>
            <a:endParaRPr lang="en-US" sz="2800" dirty="0">
              <a:cs typeface="Segoe UI Semilight"/>
            </a:endParaRPr>
          </a:p>
          <a:p>
            <a:pPr marL="572135" lvl="1" indent="-236220"/>
            <a:r>
              <a:rPr lang="en-US" sz="2800" dirty="0"/>
              <a:t>VM scale sets cannot be managed with OMS, but VMs will log data to Azure Storage which will be monitored</a:t>
            </a:r>
            <a:endParaRPr lang="en-US" sz="2800" dirty="0">
              <a:cs typeface="Segoe UI Semilight"/>
            </a:endParaRPr>
          </a:p>
          <a:p>
            <a:pPr marL="572135" lvl="1" indent="-236220"/>
            <a:r>
              <a:rPr lang="en-US" sz="2800" dirty="0"/>
              <a:t>Azure Automation will be trigged by a Web Hook from Log Analytics when known errors occurs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1 - Networking preferred solution.&#10;&#10;At this time, we are unable to capture all of the information in the diagram. Future versions of this course should address this.&#10;&#10;" title="Phase 1 - Networking preferred solution">
            <a:extLst>
              <a:ext uri="{FF2B5EF4-FFF2-40B4-BE49-F238E27FC236}">
                <a16:creationId xmlns:a16="http://schemas.microsoft.com/office/drawing/2014/main" id="{FE5E158D-F948-463B-B5F8-1B3D471138E5}"/>
              </a:ext>
            </a:extLst>
          </p:cNvPr>
          <p:cNvPicPr/>
          <p:nvPr/>
        </p:nvPicPr>
        <p:blipFill>
          <a:blip r:embed="rId3"/>
          <a:stretch>
            <a:fillRect/>
          </a:stretch>
        </p:blipFill>
        <p:spPr>
          <a:xfrm>
            <a:off x="1094759" y="1067878"/>
            <a:ext cx="10325911" cy="5510204"/>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5915" indent="-335915"/>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335915" indent="-335915"/>
            <a:r>
              <a:rPr lang="en-US" sz="3600" dirty="0" err="1"/>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335915" indent="-335915"/>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335915" indent="-335915"/>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335915" indent="-335915"/>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continued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Preferred solution: Phase II – </a:t>
            </a:r>
            <a:r>
              <a:rPr lang="en-US" sz="490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2 - Networking preferred solution.&#10;&#10;At this time, we are unable to capture all of the information in the diagram. Future versions of this course should address this." title="Phase 2 - Networking preferred solution">
            <a:extLst>
              <a:ext uri="{FF2B5EF4-FFF2-40B4-BE49-F238E27FC236}">
                <a16:creationId xmlns:a16="http://schemas.microsoft.com/office/drawing/2014/main" id="{67DF0131-976D-4CE4-92C1-F00647ADFC72}"/>
              </a:ext>
            </a:extLst>
          </p:cNvPr>
          <p:cNvPicPr/>
          <p:nvPr/>
        </p:nvPicPr>
        <p:blipFill>
          <a:blip r:embed="rId3"/>
          <a:stretch>
            <a:fillRect/>
          </a:stretch>
        </p:blipFill>
        <p:spPr>
          <a:xfrm>
            <a:off x="806893" y="1123860"/>
            <a:ext cx="10580533" cy="528626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558171"/>
          </a:xfrm>
          <a:prstGeom prst="rect">
            <a:avLst/>
          </a:prstGeom>
          <a:noFill/>
        </p:spPr>
        <p:txBody>
          <a:bodyPr wrap="square" lIns="182880" tIns="146304" rIns="182880" bIns="146304" rtlCol="0">
            <a:spAutoFit/>
          </a:bodyPr>
          <a:lstStyle/>
          <a:p>
            <a:pPr marL="282575" indent="-282575">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259628"/>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2"/>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Azure </a:t>
            </a:r>
            <a:r>
              <a:rPr lang="en-US" sz="2400" dirty="0" err="1"/>
              <a:t>KeyVault</a:t>
            </a:r>
            <a:r>
              <a:rPr lang="en-US" sz="2400" dirty="0"/>
              <a: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marL="341313" indent="-292100">
              <a:lnSpc>
                <a:spcPct val="90000"/>
              </a:lnSpc>
              <a:spcAft>
                <a:spcPts val="600"/>
              </a:spcAft>
              <a:buFont typeface="+mj-lt"/>
              <a:buAutoNum type="arabicPeriod" startAt="3"/>
            </a:pPr>
            <a:r>
              <a:rPr lang="en-US" sz="28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2800" b="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r>
              <a:rPr lang="en-US" sz="24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056769"/>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653855"/>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5"/>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This is understandable given the using the cloud for production application is new for many organizations.  The move first to IaaS should provide for a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4425827"/>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 </a:t>
            </a: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 </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FB1F58-9ABB-4F18-89E6-A7B7284548E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customXml/itemProps2.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046D9B-FB9B-4B5D-BA08-9FBF7274F3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2573</Words>
  <Application>Microsoft Office PowerPoint</Application>
  <PresentationFormat>Widescreen</PresentationFormat>
  <Paragraphs>273</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2018-07-11T19:46:09Z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