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6"/>
  </p:notesMasterIdLst>
  <p:sldIdLst>
    <p:sldId id="300" r:id="rId6"/>
    <p:sldId id="323" r:id="rId7"/>
    <p:sldId id="302" r:id="rId8"/>
    <p:sldId id="259" r:id="rId9"/>
    <p:sldId id="324" r:id="rId10"/>
    <p:sldId id="327" r:id="rId11"/>
    <p:sldId id="326" r:id="rId12"/>
    <p:sldId id="325" r:id="rId13"/>
    <p:sldId id="329" r:id="rId14"/>
    <p:sldId id="330" r:id="rId15"/>
    <p:sldId id="303" r:id="rId16"/>
    <p:sldId id="331" r:id="rId17"/>
    <p:sldId id="332" r:id="rId18"/>
    <p:sldId id="305" r:id="rId19"/>
    <p:sldId id="333" r:id="rId20"/>
    <p:sldId id="335" r:id="rId21"/>
    <p:sldId id="336" r:id="rId22"/>
    <p:sldId id="320" r:id="rId23"/>
    <p:sldId id="322" r:id="rId24"/>
    <p:sldId id="321" r:id="rId25"/>
    <p:sldId id="317" r:id="rId26"/>
    <p:sldId id="316" r:id="rId27"/>
    <p:sldId id="338" r:id="rId28"/>
    <p:sldId id="340" r:id="rId29"/>
    <p:sldId id="341" r:id="rId30"/>
    <p:sldId id="342" r:id="rId31"/>
    <p:sldId id="343" r:id="rId32"/>
    <p:sldId id="337" r:id="rId33"/>
    <p:sldId id="346" r:id="rId34"/>
    <p:sldId id="347" r:id="rId35"/>
    <p:sldId id="348" r:id="rId36"/>
    <p:sldId id="344" r:id="rId37"/>
    <p:sldId id="345" r:id="rId38"/>
    <p:sldId id="349" r:id="rId39"/>
    <p:sldId id="352" r:id="rId40"/>
    <p:sldId id="353" r:id="rId41"/>
    <p:sldId id="351" r:id="rId42"/>
    <p:sldId id="350" r:id="rId43"/>
    <p:sldId id="318"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68" d="100"/>
          <a:sy n="68" d="100"/>
        </p:scale>
        <p:origin x="48" y="630"/>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46138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077114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00500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3367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154333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323264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9347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62653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15605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4061538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421419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a:p>
        </p:txBody>
      </p:sp>
    </p:spTree>
    <p:extLst>
      <p:ext uri="{BB962C8B-B14F-4D97-AF65-F5344CB8AC3E}">
        <p14:creationId xmlns:p14="http://schemas.microsoft.com/office/powerpoint/2010/main" val="284447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7/11/2018 12:48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03008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40333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7619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50742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Linux 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73433" y="1189176"/>
            <a:ext cx="11215396" cy="409342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Migrate their existing support application to Microsoft Azure with minimal changes and minimal disruption to their service</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Ensure that the Linux instances deployed in Azure are configured for high availability, cost optimization, performance and best practices</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Establish connectivity between their on-premises environment and the virtual network where the support application is deployed</a:t>
            </a: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3996" y="1189176"/>
            <a:ext cx="11655840" cy="5256824"/>
          </a:xfrm>
          <a:prstGeom prst="rect">
            <a:avLst/>
          </a:prstGeom>
          <a:noFill/>
        </p:spPr>
        <p:txBody>
          <a:bodyPr wrap="square" lIns="182880" tIns="146304" rIns="182880" bIns="146304" rtlCol="0" anchor="t">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Configure monitoring for the support application to ensure that if an issue comes up that the support team is alerted and a maintenance script is executed to mitigate known issues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Ensure that only administrators of the support application will have access to the new infrastructure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err="1">
                <a:gradFill>
                  <a:gsLst>
                    <a:gs pos="2917">
                      <a:schemeClr val="tx1"/>
                    </a:gs>
                    <a:gs pos="30000">
                      <a:schemeClr val="tx1"/>
                    </a:gs>
                  </a:gsLst>
                  <a:lin ang="5400000" scaled="0"/>
                </a:gradFill>
              </a:rPr>
              <a:t>Fabrikam</a:t>
            </a:r>
            <a:r>
              <a:rPr lang="en-US" sz="2800" dirty="0">
                <a:gradFill>
                  <a:gsLst>
                    <a:gs pos="2917">
                      <a:schemeClr val="tx1"/>
                    </a:gs>
                    <a:gs pos="30000">
                      <a:schemeClr val="tx1"/>
                    </a:gs>
                  </a:gsLst>
                  <a:lin ang="5400000" scaled="0"/>
                </a:gradFill>
              </a:rPr>
              <a:t> is interested in an offering from A. Datum that focuses on optimization services. After the initial migration, they would like to consider solutions to cost optimize the web farm for the support applications by only spinning up resources as needed as well as look at options for several of the smaller supporting services.</a:t>
            </a:r>
            <a:endParaRPr lang="en-US" sz="2800" dirty="0">
              <a:gradFill>
                <a:gsLst>
                  <a:gs pos="2917">
                    <a:schemeClr val="tx1"/>
                  </a:gs>
                  <a:gs pos="30000">
                    <a:schemeClr val="tx1"/>
                  </a:gs>
                </a:gsLst>
                <a:lin ang="5400000" scaled="0"/>
              </a:gradFill>
              <a:cs typeface="Segoe UI Semiligh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61270" y="1188386"/>
            <a:ext cx="11720596" cy="448122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There should be no single point of failure in the system once it is in the cloud</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16394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marL="342900" indent="-34290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p:txBody>
      </p:sp>
    </p:spTree>
    <p:extLst>
      <p:ext uri="{BB962C8B-B14F-4D97-AF65-F5344CB8AC3E}">
        <p14:creationId xmlns:p14="http://schemas.microsoft.com/office/powerpoint/2010/main" val="158662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1548882" y="2531640"/>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Virtual Machine Scale Sets) </a:t>
            </a:r>
          </a:p>
        </p:txBody>
      </p:sp>
      <p:pic>
        <p:nvPicPr>
          <p:cNvPr id="6" name="Picture 5"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5276149" y="1943812"/>
            <a:ext cx="5696651" cy="367321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2584579" y="1364494"/>
            <a:ext cx="8397552"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ExpressRoute with VPN failover</a:t>
            </a:r>
          </a:p>
        </p:txBody>
      </p:sp>
      <p:pic>
        <p:nvPicPr>
          <p:cNvPr id="5" name="Picture 4"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651586" y="2487288"/>
            <a:ext cx="11114316" cy="3577610"/>
          </a:xfrm>
          <a:prstGeom prst="rect">
            <a:avLst/>
          </a:prstGeom>
        </p:spPr>
      </p:pic>
    </p:spTree>
    <p:extLst>
      <p:ext uri="{BB962C8B-B14F-4D97-AF65-F5344CB8AC3E}">
        <p14:creationId xmlns:p14="http://schemas.microsoft.com/office/powerpoint/2010/main" val="152245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App Service</a:t>
            </a:r>
          </a:p>
        </p:txBody>
      </p:sp>
      <p:pic>
        <p:nvPicPr>
          <p:cNvPr id="6" name="Picture 5" descr="Azure App Service diagram&#10;&#10;The Azure App Service diagram begins wit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4933905" y="1866925"/>
            <a:ext cx="6150863" cy="3152943"/>
          </a:xfrm>
          <a:prstGeom prst="rect">
            <a:avLst/>
          </a:prstGeom>
        </p:spPr>
      </p:pic>
    </p:spTree>
    <p:extLst>
      <p:ext uri="{BB962C8B-B14F-4D97-AF65-F5344CB8AC3E}">
        <p14:creationId xmlns:p14="http://schemas.microsoft.com/office/powerpoint/2010/main" val="154443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Database for MySQL</a:t>
            </a:r>
          </a:p>
        </p:txBody>
      </p:sp>
      <p:grpSp>
        <p:nvGrpSpPr>
          <p:cNvPr id="6" name="Group 5" descr="MySQL icon" title="MySQL icon">
            <a:extLst>
              <a:ext uri="{FF2B5EF4-FFF2-40B4-BE49-F238E27FC236}">
                <a16:creationId xmlns:a16="http://schemas.microsoft.com/office/drawing/2014/main" id="{EB2F40B6-C211-48C1-9404-76AEC2BC8951}"/>
              </a:ext>
            </a:extLst>
          </p:cNvPr>
          <p:cNvGrpSpPr/>
          <p:nvPr/>
        </p:nvGrpSpPr>
        <p:grpSpPr>
          <a:xfrm>
            <a:off x="6835860" y="2136710"/>
            <a:ext cx="3004457" cy="2808514"/>
            <a:chOff x="6835860" y="2136710"/>
            <a:chExt cx="3004457" cy="2808514"/>
          </a:xfrm>
        </p:grpSpPr>
        <p:sp>
          <p:nvSpPr>
            <p:cNvPr id="3" name="Rectangle 2">
              <a:extLst>
                <a:ext uri="{FF2B5EF4-FFF2-40B4-BE49-F238E27FC236}">
                  <a16:creationId xmlns:a16="http://schemas.microsoft.com/office/drawing/2014/main" id="{2CF67CFD-D7F5-4ADE-A07C-A8472929CA4E}"/>
                </a:ext>
              </a:extLst>
            </p:cNvPr>
            <p:cNvSpPr/>
            <p:nvPr/>
          </p:nvSpPr>
          <p:spPr bwMode="auto">
            <a:xfrm>
              <a:off x="6835860" y="2136710"/>
              <a:ext cx="3004457" cy="2808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251" y="2400658"/>
              <a:ext cx="2115676" cy="2115676"/>
            </a:xfrm>
            <a:prstGeom prst="rect">
              <a:avLst/>
            </a:prstGeom>
          </p:spPr>
        </p:pic>
      </p:grpSp>
    </p:spTree>
    <p:extLst>
      <p:ext uri="{BB962C8B-B14F-4D97-AF65-F5344CB8AC3E}">
        <p14:creationId xmlns:p14="http://schemas.microsoft.com/office/powerpoint/2010/main" val="93063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3789"/>
            <a:ext cx="10850600"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title="A table that shows the requirements for the design solution">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695598289"/>
              </p:ext>
            </p:extLst>
          </p:nvPr>
        </p:nvGraphicFramePr>
        <p:xfrm>
          <a:off x="3204402" y="3922550"/>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a:t>
                      </a:r>
                      <a:r>
                        <a:rPr lang="en-US" sz="1300" b="0">
                          <a:solidFill>
                            <a:schemeClr val="bg1"/>
                          </a:solidFill>
                          <a:latin typeface="Segoe UI" panose="020B0502040204020203" pitchFamily="34" charset="0"/>
                          <a:cs typeface="Segoe UI" panose="020B0502040204020203" pitchFamily="34" charset="0"/>
                        </a:rPr>
                        <a:t>in your </a:t>
                      </a:r>
                      <a:r>
                        <a:rPr lang="en-US" sz="1300" b="0" dirty="0">
                          <a:solidFill>
                            <a:schemeClr val="bg1"/>
                          </a:solidFill>
                          <a:latin typeface="Segoe UI" panose="020B0502040204020203" pitchFamily="34" charset="0"/>
                          <a:cs typeface="Segoe UI" panose="020B0502040204020203" pitchFamily="34" charset="0"/>
                        </a:rPr>
                        <a:t>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971558"/>
            <a:ext cx="10221968" cy="635558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400" dirty="0"/>
              <a:t>In this whiteboard design session, attendees will learn how to migrate an existing Linux based deployment into Microsoft Azure and configure it for availability, connectivity, monitoring and general best practices with Azure Virtual Machines (VMs), Virtual Machine Scale Sets and Azure Web Apps with Linux</a:t>
            </a:r>
            <a:r>
              <a:rPr lang="en-US" sz="2400"/>
              <a:t>. </a:t>
            </a:r>
          </a:p>
          <a:p>
            <a:endParaRPr lang="en-US" sz="2400" dirty="0"/>
          </a:p>
          <a:p>
            <a:pPr lvl="0"/>
            <a:r>
              <a:rPr lang="en-US" sz="3600" dirty="0">
                <a:latin typeface="+mj-lt"/>
              </a:rPr>
              <a:t>Learning objectives</a:t>
            </a:r>
          </a:p>
          <a:p>
            <a:pPr marL="341313" lvl="0" indent="-339725">
              <a:buFont typeface="Arial" panose="020B0604020202020204" pitchFamily="34" charset="0"/>
              <a:buChar char="•"/>
            </a:pPr>
            <a:r>
              <a:rPr lang="en-US" sz="2400" dirty="0"/>
              <a:t>Configure Linux VMs and VM Scale Sets in Azure for availability, storage, and connectivity </a:t>
            </a:r>
          </a:p>
          <a:p>
            <a:pPr marL="341313" indent="-339725">
              <a:buFont typeface="Arial" panose="020B0604020202020204" pitchFamily="34" charset="0"/>
              <a:buChar char="•"/>
            </a:pPr>
            <a:r>
              <a:rPr lang="en-US" sz="2400" dirty="0"/>
              <a:t>Migrate data from on-premises to Microsoft </a:t>
            </a:r>
          </a:p>
          <a:p>
            <a:pPr marL="341313" indent="-339725">
              <a:buFont typeface="Arial" panose="020B0604020202020204" pitchFamily="34" charset="0"/>
              <a:buChar char="•"/>
            </a:pPr>
            <a:r>
              <a:rPr lang="en-US" sz="2400" dirty="0"/>
              <a:t>Establish connectivity between multiple regions and on-premises to Azure</a:t>
            </a:r>
          </a:p>
          <a:p>
            <a:pPr marL="341313" indent="-339725">
              <a:buFont typeface="Arial" panose="020B0604020202020204" pitchFamily="34" charset="0"/>
              <a:buChar char="•"/>
            </a:pPr>
            <a:r>
              <a:rPr lang="en-US" sz="2400" dirty="0"/>
              <a:t>How to deploy and scale applications to Azure Web Apps on Linux</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784562"/>
          </a:xfrm>
        </p:spPr>
        <p:txBody>
          <a:bodyPr/>
          <a:lstStyle/>
          <a:p>
            <a:pPr lvl="0"/>
            <a:r>
              <a:rPr lang="en-US" sz="3600" dirty="0"/>
              <a:t>General Manager, Kato Takahashi </a:t>
            </a:r>
          </a:p>
          <a:p>
            <a:pPr lvl="0"/>
            <a:r>
              <a:rPr lang="en-US" sz="3600" dirty="0"/>
              <a:t>Application owners and MySQL DBAs</a:t>
            </a:r>
          </a:p>
          <a:p>
            <a:pPr lvl="0"/>
            <a:r>
              <a:rPr lang="en-US" sz="3600" dirty="0"/>
              <a:t>Networking team</a:t>
            </a:r>
          </a:p>
          <a:p>
            <a:pPr lvl="0"/>
            <a:r>
              <a:rPr lang="en-US" sz="3600" dirty="0"/>
              <a:t>Security team</a:t>
            </a:r>
          </a:p>
          <a:p>
            <a:pPr lvl="0"/>
            <a:r>
              <a:rPr lang="en-US" sz="3600" dirty="0"/>
              <a:t>Directory Services team</a:t>
            </a:r>
          </a:p>
          <a:p>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Phase 1 diagram has two Resource Groups, which are connected by VNet Peering. The first Resource Group is MySQLVNet, and has MySQL, bitnami, and Linux. The second Resource Group is OsticketVNet, and has Linux, Apache, PHP, and Osticket. " title="Preferred Solution Phase 1 diagram">
            <a:extLst>
              <a:ext uri="{FF2B5EF4-FFF2-40B4-BE49-F238E27FC236}">
                <a16:creationId xmlns:a16="http://schemas.microsoft.com/office/drawing/2014/main" id="{06AC0549-C35C-4F8B-9B71-FE7D4B66D27A}"/>
              </a:ext>
            </a:extLst>
          </p:cNvPr>
          <p:cNvPicPr>
            <a:picLocks noChangeAspect="1"/>
          </p:cNvPicPr>
          <p:nvPr/>
        </p:nvPicPr>
        <p:blipFill>
          <a:blip r:embed="rId3"/>
          <a:stretch>
            <a:fillRect/>
          </a:stretch>
        </p:blipFill>
        <p:spPr>
          <a:xfrm>
            <a:off x="456891" y="1189176"/>
            <a:ext cx="11530671" cy="518363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909310"/>
          </a:xfrm>
        </p:spPr>
        <p:txBody>
          <a:bodyPr vert="horz" wrap="square" lIns="146304" tIns="91440" rIns="146304" bIns="91440" rtlCol="0" anchor="t">
            <a:spAutoFit/>
          </a:bodyPr>
          <a:lstStyle/>
          <a:p>
            <a:pPr marL="335915" indent="-335915"/>
            <a:r>
              <a:rPr lang="en-US" sz="3600" dirty="0"/>
              <a:t>Solution overview</a:t>
            </a:r>
            <a:endParaRPr lang="en-US" dirty="0"/>
          </a:p>
          <a:p>
            <a:pPr marL="572135" lvl="1" indent="-236220"/>
            <a:r>
              <a:rPr lang="en-US" sz="2800" dirty="0"/>
              <a:t>Azure IaaS using VM scale sets connected to a MySQL cluster running on Virtual Machines</a:t>
            </a:r>
            <a:endParaRPr lang="en-US" sz="2800" dirty="0">
              <a:cs typeface="Segoe UI Semilight"/>
            </a:endParaRPr>
          </a:p>
          <a:p>
            <a:pPr marL="572135" lvl="1" indent="-236220"/>
            <a:r>
              <a:rPr lang="en-US" sz="2800" dirty="0"/>
              <a:t>Isolated virtual networks peered together and secured using network security groups</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VM Scale Sets deployed using ARM Templates</a:t>
            </a:r>
            <a:endParaRPr lang="en-US" sz="2800" dirty="0">
              <a:cs typeface="Segoe UI Semilight"/>
            </a:endParaRPr>
          </a:p>
          <a:p>
            <a:pPr marL="572135" lvl="1" indent="-236220"/>
            <a:r>
              <a:rPr lang="en-US" sz="2800" dirty="0"/>
              <a:t>Linux Custom Script Extension to configure VMs and install the help desk application from a zip file</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dirty="0">
              <a:cs typeface="Segoe UI Semilight"/>
            </a:endParaRP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597191"/>
          </a:xfrm>
        </p:spPr>
        <p:txBody>
          <a:bodyPr/>
          <a:lstStyle/>
          <a:p>
            <a:r>
              <a:rPr lang="en-US" sz="3600" dirty="0" err="1"/>
              <a:t>KeyVault</a:t>
            </a:r>
            <a:endParaRPr lang="en-US" sz="3600" dirty="0"/>
          </a:p>
          <a:p>
            <a:pPr lvl="1"/>
            <a:r>
              <a:rPr lang="en-US" sz="2800" dirty="0"/>
              <a:t>HSMs used to create keys, certs, and secrets</a:t>
            </a:r>
          </a:p>
          <a:p>
            <a:pPr lvl="1"/>
            <a:r>
              <a:rPr lang="en-US" sz="2800" dirty="0"/>
              <a:t>MySQL Cluster VMs disks encrypted</a:t>
            </a:r>
          </a:p>
          <a:p>
            <a:r>
              <a:rPr lang="en-US" sz="3600" dirty="0"/>
              <a:t>High-availability</a:t>
            </a:r>
          </a:p>
          <a:p>
            <a:pPr lvl="1"/>
            <a:r>
              <a:rPr lang="en-US" sz="2800" dirty="0"/>
              <a:t>VM Scale sets configured for auto-scale providing elastic scale out/in and fault tolerance</a:t>
            </a:r>
          </a:p>
          <a:p>
            <a:pPr lvl="1"/>
            <a:r>
              <a:rPr lang="en-US" sz="2800" dirty="0"/>
              <a:t>Multi-node MySQL cluster in data tier with failover capability</a:t>
            </a:r>
          </a:p>
          <a:p>
            <a:r>
              <a:rPr lang="en-US" sz="3600" dirty="0"/>
              <a:t>RBAC</a:t>
            </a:r>
          </a:p>
          <a:p>
            <a:pPr lvl="1"/>
            <a:r>
              <a:rPr lang="en-US" sz="2800" dirty="0"/>
              <a:t>On-Premises Active Directory will be synchronized with Azure AD and DCs deployed into IaaS</a:t>
            </a:r>
          </a:p>
          <a:p>
            <a:pPr lvl="1"/>
            <a:r>
              <a:rPr lang="en-US" sz="2800" dirty="0"/>
              <a:t>Only administrators will have access to the resource groups they need based on least privilege</a:t>
            </a:r>
          </a:p>
          <a:p>
            <a:pPr lvl="1"/>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430444"/>
          </a:xfrm>
        </p:spPr>
        <p:txBody>
          <a:bodyPr vert="horz" wrap="square" lIns="146304" tIns="91440" rIns="146304" bIns="91440" rtlCol="0" anchor="t">
            <a:spAutoFit/>
          </a:bodyPr>
          <a:lstStyle/>
          <a:p>
            <a:pPr marL="335915" indent="-335915"/>
            <a:r>
              <a:rPr lang="en-US" sz="3600" dirty="0"/>
              <a:t>OMS</a:t>
            </a:r>
            <a:endParaRPr lang="en-US" dirty="0"/>
          </a:p>
          <a:p>
            <a:pPr marL="572135" lvl="1" indent="-236220"/>
            <a:r>
              <a:rPr lang="en-US" sz="2800" dirty="0"/>
              <a:t>Log Analytics platform deployed for support and monitoring</a:t>
            </a:r>
            <a:endParaRPr lang="en-US" sz="2800" dirty="0">
              <a:cs typeface="Segoe UI Semilight"/>
            </a:endParaRPr>
          </a:p>
          <a:p>
            <a:pPr marL="572135" lvl="1" indent="-236220"/>
            <a:r>
              <a:rPr lang="en-US" sz="2800" dirty="0"/>
              <a:t>VMs will be updated using Software Update Management solutions</a:t>
            </a:r>
            <a:endParaRPr lang="en-US" sz="2800" dirty="0">
              <a:cs typeface="Segoe UI Semilight"/>
            </a:endParaRPr>
          </a:p>
          <a:p>
            <a:pPr marL="572135" lvl="1" indent="-236220"/>
            <a:r>
              <a:rPr lang="en-US" sz="2800" dirty="0"/>
              <a:t>VM scale sets cannot be managed with OMS, but VMs will log data to Azure Storage which will be monitored</a:t>
            </a:r>
            <a:endParaRPr lang="en-US" sz="2800" dirty="0">
              <a:cs typeface="Segoe UI Semilight"/>
            </a:endParaRPr>
          </a:p>
          <a:p>
            <a:pPr marL="572135" lvl="1" indent="-236220"/>
            <a:r>
              <a:rPr lang="en-US" sz="2800" dirty="0"/>
              <a:t>Azure Automation will be trigged by a Web Hook from Log Analytics when known errors occurs and to reboot impacted VMs using a Run Book</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4777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904420"/>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be connected to Azure Japan East Region</a:t>
            </a:r>
            <a:endParaRPr lang="en-US" sz="2800" dirty="0">
              <a:cs typeface="Segoe UI Semilight"/>
            </a:endParaRPr>
          </a:p>
          <a:p>
            <a:pPr marL="572135" lvl="1" indent="-236220"/>
            <a:r>
              <a:rPr lang="en-US" sz="2800" dirty="0"/>
              <a:t>S2S VPN will be deployed as a failover backup</a:t>
            </a:r>
            <a:endParaRPr lang="en-US" sz="2800" dirty="0">
              <a:cs typeface="Segoe UI Semilight"/>
            </a:endParaRPr>
          </a:p>
          <a:p>
            <a:pPr marL="572135" lvl="1" indent="-236220"/>
            <a:r>
              <a:rPr lang="en-US" sz="2800" dirty="0"/>
              <a:t>Total of three virtual networks: IT Network, MySQL, and VM Scale Sets</a:t>
            </a:r>
            <a:endParaRPr lang="en-US" sz="2800" dirty="0">
              <a:cs typeface="Segoe UI Semilight"/>
            </a:endParaRPr>
          </a:p>
          <a:p>
            <a:pPr marL="572135" lvl="1" indent="-236220"/>
            <a:r>
              <a:rPr lang="en-US" sz="2800" dirty="0"/>
              <a:t>ExpressRoute will be connected to main IT Virtual Network with public and private peering established</a:t>
            </a:r>
            <a:endParaRPr lang="en-US" sz="2800" dirty="0">
              <a:cs typeface="Segoe UI Semilight"/>
            </a:endParaRPr>
          </a:p>
          <a:p>
            <a:pPr marL="572135" lvl="1" indent="-236220"/>
            <a:r>
              <a:rPr lang="en-US" sz="2800" dirty="0"/>
              <a:t>Network security groups will be implemented at the subnet Level to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Preferred solution: Phase I – </a:t>
            </a:r>
            <a:r>
              <a:rPr lang="en-US" sz="490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1 - Networking preferred solution.&#10;&#10;At this time, we are unable to capture all of the information in the diagram. Future versions of this course should address this.&#10;&#10;" title="Phase 1 - Networking preferred solution">
            <a:extLst>
              <a:ext uri="{FF2B5EF4-FFF2-40B4-BE49-F238E27FC236}">
                <a16:creationId xmlns:a16="http://schemas.microsoft.com/office/drawing/2014/main" id="{FE5E158D-F948-463B-B5F8-1B3D471138E5}"/>
              </a:ext>
            </a:extLst>
          </p:cNvPr>
          <p:cNvPicPr/>
          <p:nvPr/>
        </p:nvPicPr>
        <p:blipFill>
          <a:blip r:embed="rId3"/>
          <a:stretch>
            <a:fillRect/>
          </a:stretch>
        </p:blipFill>
        <p:spPr>
          <a:xfrm>
            <a:off x="1094759" y="1067878"/>
            <a:ext cx="10325911" cy="5510204"/>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Phase 2 diagram has /OsTicket with an arrow pointing to a Resource Group containing Linux, Docker, osTicket,  a web client, and MySQL." title="Phase 2 migration diagram">
            <a:extLst>
              <a:ext uri="{FF2B5EF4-FFF2-40B4-BE49-F238E27FC236}">
                <a16:creationId xmlns:a16="http://schemas.microsoft.com/office/drawing/2014/main" id="{7193F610-582C-495A-BDF8-F98440ADA622}"/>
              </a:ext>
            </a:extLst>
          </p:cNvPr>
          <p:cNvPicPr/>
          <p:nvPr/>
        </p:nvPicPr>
        <p:blipFill>
          <a:blip r:embed="rId3"/>
          <a:stretch>
            <a:fillRect/>
          </a:stretch>
        </p:blipFill>
        <p:spPr>
          <a:xfrm>
            <a:off x="1252877" y="1301144"/>
            <a:ext cx="9897204" cy="5248946"/>
          </a:xfrm>
          <a:prstGeom prst="rect">
            <a:avLst/>
          </a:prstGeom>
        </p:spPr>
      </p:pic>
    </p:spTree>
    <p:extLst>
      <p:ext uri="{BB962C8B-B14F-4D97-AF65-F5344CB8AC3E}">
        <p14:creationId xmlns:p14="http://schemas.microsoft.com/office/powerpoint/2010/main" val="180283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 Placeholder 4">
            <a:extLst>
              <a:ext uri="{FF2B5EF4-FFF2-40B4-BE49-F238E27FC236}">
                <a16:creationId xmlns:a16="http://schemas.microsoft.com/office/drawing/2014/main" id="{FA66F1E2-9F76-4C38-938C-B3829A68B95A}"/>
              </a:ext>
            </a:extLst>
          </p:cNvPr>
          <p:cNvSpPr txBox="1">
            <a:spLocks/>
          </p:cNvSpPr>
          <p:nvPr/>
        </p:nvSpPr>
        <p:spPr>
          <a:xfrm>
            <a:off x="271557" y="1086539"/>
            <a:ext cx="11653523" cy="5047536"/>
          </a:xfrm>
          <a:prstGeom prst="rect">
            <a:avLst/>
          </a:prstGeom>
        </p:spPr>
        <p:txBody>
          <a:bodyPr vert="horz" wrap="square" lIns="146304" tIns="91440" rIns="146304" bIns="91440" rtlCol="0" anchor="t">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5915" indent="-335915"/>
            <a:r>
              <a:rPr lang="en-US" sz="3600" dirty="0"/>
              <a:t>Solution overview</a:t>
            </a:r>
            <a:endParaRPr lang="en-US" dirty="0"/>
          </a:p>
          <a:p>
            <a:pPr marL="572135" lvl="1" indent="-236220"/>
            <a:r>
              <a:rPr lang="en-US" sz="2800" dirty="0"/>
              <a:t>Azure PaaS using Azure App Service (Web App) and Azure Database for MySQL</a:t>
            </a:r>
            <a:endParaRPr lang="en-US" sz="2800" dirty="0">
              <a:cs typeface="Segoe UI Semilight"/>
            </a:endParaRPr>
          </a:p>
          <a:p>
            <a:pPr marL="572135" lvl="1" indent="-236220"/>
            <a:r>
              <a:rPr lang="en-US" sz="2800" dirty="0"/>
              <a:t>One IT Virtual Network connected via ExpressRoute with public peering</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Continuous deployment using GitHub</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sz="2800" dirty="0">
              <a:cs typeface="Segoe UI Semilight"/>
            </a:endParaRPr>
          </a:p>
        </p:txBody>
      </p:sp>
    </p:spTree>
    <p:extLst>
      <p:ext uri="{BB962C8B-B14F-4D97-AF65-F5344CB8AC3E}">
        <p14:creationId xmlns:p14="http://schemas.microsoft.com/office/powerpoint/2010/main" val="418522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209392"/>
          </a:xfrm>
        </p:spPr>
        <p:txBody>
          <a:bodyPr vert="horz" wrap="square" lIns="146304" tIns="91440" rIns="146304" bIns="91440" rtlCol="0" anchor="t">
            <a:spAutoFit/>
          </a:bodyPr>
          <a:lstStyle/>
          <a:p>
            <a:pPr marL="335915" indent="-335915"/>
            <a:r>
              <a:rPr lang="en-US" sz="3600" dirty="0" err="1"/>
              <a:t>KeyVault</a:t>
            </a:r>
            <a:endParaRPr lang="en-US" sz="3600" dirty="0">
              <a:cs typeface="Segoe UI Light"/>
            </a:endParaRPr>
          </a:p>
          <a:p>
            <a:pPr marL="572135" lvl="1" indent="-236220"/>
            <a:r>
              <a:rPr lang="en-US" sz="2800" dirty="0"/>
              <a:t>HSMs used to create keys, certs and secrets</a:t>
            </a:r>
            <a:endParaRPr lang="en-US" sz="2800" dirty="0">
              <a:cs typeface="Segoe UI Semilight"/>
            </a:endParaRPr>
          </a:p>
          <a:p>
            <a:pPr marL="572135" lvl="1" indent="-236220"/>
            <a:r>
              <a:rPr lang="en-US" sz="2800" dirty="0"/>
              <a:t>MySQL Server connections using SSL enforced and data encrypted</a:t>
            </a:r>
            <a:endParaRPr lang="en-US" sz="2800" dirty="0">
              <a:cs typeface="Segoe UI Semilight"/>
            </a:endParaRPr>
          </a:p>
          <a:p>
            <a:pPr marL="335915" indent="-335915"/>
            <a:r>
              <a:rPr lang="en-US" sz="3600" dirty="0"/>
              <a:t>High-availability</a:t>
            </a:r>
            <a:endParaRPr lang="en-US" sz="3600" dirty="0">
              <a:cs typeface="Segoe UI Light"/>
            </a:endParaRPr>
          </a:p>
          <a:p>
            <a:pPr marL="572135" lvl="1" indent="-236220"/>
            <a:r>
              <a:rPr lang="en-US" sz="2800" dirty="0"/>
              <a:t>App Service with autoscaling</a:t>
            </a:r>
            <a:endParaRPr lang="en-US" sz="2800" dirty="0">
              <a:cs typeface="Segoe UI Semilight"/>
            </a:endParaRPr>
          </a:p>
          <a:p>
            <a:pPr marL="572135" lvl="1" indent="-236220"/>
            <a:r>
              <a:rPr lang="en-US" sz="2800" dirty="0"/>
              <a:t>PaaS MySQL with auto failover (scaling is manual with down-time)</a:t>
            </a:r>
            <a:endParaRPr lang="en-US" sz="2800" dirty="0">
              <a:cs typeface="Segoe UI Semilight"/>
            </a:endParaRPr>
          </a:p>
          <a:p>
            <a:pPr marL="335915" indent="-335915"/>
            <a:r>
              <a:rPr lang="en-US" sz="3600" dirty="0"/>
              <a:t>RBAC</a:t>
            </a:r>
            <a:endParaRPr lang="en-US" sz="3600" dirty="0">
              <a:cs typeface="Segoe UI Light"/>
            </a:endParaRPr>
          </a:p>
          <a:p>
            <a:pPr marL="572135" lvl="1" indent="-236220"/>
            <a:r>
              <a:rPr lang="en-US" sz="2800" dirty="0"/>
              <a:t>On-Premises Active Directory will be synchronized with Azure AD and DCs deployed into IaaS</a:t>
            </a:r>
            <a:endParaRPr lang="en-US" sz="2800" dirty="0">
              <a:cs typeface="Segoe UI Semilight"/>
            </a:endParaRPr>
          </a:p>
          <a:p>
            <a:pPr marL="572135" lvl="1" indent="-236220"/>
            <a:r>
              <a:rPr lang="en-US" sz="2800" dirty="0"/>
              <a:t>Only administrators will have access to the resource groups they need based on least privilege</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329988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Phase II – continued</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86503"/>
          </a:xfrm>
        </p:spPr>
        <p:txBody>
          <a:bodyPr vert="horz" wrap="square" lIns="146304" tIns="91440" rIns="146304" bIns="91440" rtlCol="0" anchor="t">
            <a:spAutoFit/>
          </a:bodyPr>
          <a:lstStyle/>
          <a:p>
            <a:pPr marL="335915" indent="-335915"/>
            <a:r>
              <a:rPr lang="en-US" sz="3600" dirty="0"/>
              <a:t>Monitoring</a:t>
            </a:r>
            <a:endParaRPr lang="en-US" dirty="0"/>
          </a:p>
          <a:p>
            <a:pPr marL="572135" lvl="1" indent="-236220"/>
            <a:r>
              <a:rPr lang="en-US" sz="2800" dirty="0"/>
              <a:t>Log Analytics and Azure Automation will be used to manage the web app</a:t>
            </a:r>
            <a:endParaRPr lang="en-US" sz="2800" dirty="0">
              <a:cs typeface="Segoe UI Semilight"/>
            </a:endParaRPr>
          </a:p>
          <a:p>
            <a:pPr marL="572135" lvl="1" indent="-236220"/>
            <a:r>
              <a:rPr lang="en-US" sz="2800" dirty="0"/>
              <a:t>App Service diagnostic data sent to Azure Storage account</a:t>
            </a:r>
            <a:endParaRPr lang="en-US" sz="2800" dirty="0">
              <a:cs typeface="Segoe UI Semilight"/>
            </a:endParaRPr>
          </a:p>
          <a:p>
            <a:pPr marL="572135" lvl="1" indent="-236220"/>
            <a:r>
              <a:rPr lang="en-US" sz="2800" dirty="0"/>
              <a:t>Custom search query will monitor for known error condition and will fire a Web hook to Azure Automation when event appears</a:t>
            </a:r>
            <a:endParaRPr lang="en-US" sz="2800" dirty="0">
              <a:cs typeface="Segoe UI Semilight"/>
            </a:endParaRPr>
          </a:p>
          <a:p>
            <a:pPr marL="572135" lvl="1" indent="-236220"/>
            <a:r>
              <a:rPr lang="en-US" sz="2800" dirty="0"/>
              <a:t>Azure Automation will restart web application to clear non-responsive web server</a:t>
            </a:r>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73668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5292218"/>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remain connected to Azure Japan East Region</a:t>
            </a:r>
            <a:endParaRPr lang="en-US" sz="2800" dirty="0">
              <a:cs typeface="Segoe UI Semilight"/>
            </a:endParaRPr>
          </a:p>
          <a:p>
            <a:pPr marL="572135" lvl="1" indent="-236220"/>
            <a:r>
              <a:rPr lang="en-US" sz="2800" dirty="0"/>
              <a:t>S2S VPN will continue to be deployed as a Failover backup</a:t>
            </a:r>
            <a:endParaRPr lang="en-US" sz="2800" dirty="0">
              <a:cs typeface="Segoe UI Semilight"/>
            </a:endParaRPr>
          </a:p>
          <a:p>
            <a:pPr marL="572135" lvl="1" indent="-236220"/>
            <a:r>
              <a:rPr lang="en-US" sz="2800" dirty="0"/>
              <a:t>The MySQL and VM Scale Sets virtual networks will be retired and entire resource groups deleted</a:t>
            </a:r>
            <a:endParaRPr lang="en-US" sz="2800" dirty="0">
              <a:cs typeface="Segoe UI Semilight"/>
            </a:endParaRPr>
          </a:p>
          <a:p>
            <a:pPr marL="572135" lvl="1" indent="-236220"/>
            <a:r>
              <a:rPr lang="en-US" sz="2800" dirty="0"/>
              <a:t>ExpressRoute will continued to be connected to main IT Virtual Network leveraging only the private peering for this application</a:t>
            </a:r>
            <a:endParaRPr lang="en-US" sz="2800" dirty="0">
              <a:cs typeface="Segoe UI Semilight"/>
            </a:endParaRPr>
          </a:p>
          <a:p>
            <a:pPr marL="572135" lvl="1" indent="-236220"/>
            <a:r>
              <a:rPr lang="en-US" sz="2800" dirty="0"/>
              <a:t>Network security groups will be revised based on new configuration,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82493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Preferred solution: Phase II – </a:t>
            </a:r>
            <a:r>
              <a:rPr lang="en-US" sz="490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2 - Networking preferred solution.&#10;&#10;At this time, we are unable to capture all of the information in the diagram. Future versions of this course should address this." title="Phase 2 - Networking preferred solution">
            <a:extLst>
              <a:ext uri="{FF2B5EF4-FFF2-40B4-BE49-F238E27FC236}">
                <a16:creationId xmlns:a16="http://schemas.microsoft.com/office/drawing/2014/main" id="{67DF0131-976D-4CE4-92C1-F00647ADFC72}"/>
              </a:ext>
            </a:extLst>
          </p:cNvPr>
          <p:cNvPicPr/>
          <p:nvPr/>
        </p:nvPicPr>
        <p:blipFill>
          <a:blip r:embed="rId3"/>
          <a:stretch>
            <a:fillRect/>
          </a:stretch>
        </p:blipFill>
        <p:spPr>
          <a:xfrm>
            <a:off x="806893" y="1123860"/>
            <a:ext cx="10580533" cy="5286269"/>
          </a:xfrm>
          <a:prstGeom prst="rect">
            <a:avLst/>
          </a:prstGeom>
        </p:spPr>
      </p:pic>
    </p:spTree>
    <p:extLst>
      <p:ext uri="{BB962C8B-B14F-4D97-AF65-F5344CB8AC3E}">
        <p14:creationId xmlns:p14="http://schemas.microsoft.com/office/powerpoint/2010/main" val="122608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558171"/>
          </a:xfrm>
          <a:prstGeom prst="rect">
            <a:avLst/>
          </a:prstGeom>
          <a:noFill/>
        </p:spPr>
        <p:txBody>
          <a:bodyPr wrap="square" lIns="182880" tIns="146304" rIns="182880" bIns="146304" rtlCol="0">
            <a:spAutoFit/>
          </a:bodyPr>
          <a:lstStyle/>
          <a:p>
            <a:pPr marL="282575" indent="-282575">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MySQL Workbench application, direct database exports and imports will allow for zero data loss during the transition to both the IaaS and PaaS phases of the migration to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259628"/>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2"/>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Azure </a:t>
            </a:r>
            <a:r>
              <a:rPr lang="en-US" sz="2400" dirty="0" err="1"/>
              <a:t>KeyVault</a:t>
            </a:r>
            <a:r>
              <a:rPr lang="en-US" sz="2400" dirty="0"/>
              <a:t>, FGMO will be able to secure their environment.  Keys can be created using hardware security modules which will secure their VMs.  Data on the VMs will be encrypted using these keys.  Azure Storage Service encryption will be used to ensure that the Azure Storage account data is encrypted.   </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marL="341313" indent="-292100">
              <a:lnSpc>
                <a:spcPct val="90000"/>
              </a:lnSpc>
              <a:spcAft>
                <a:spcPts val="600"/>
              </a:spcAft>
              <a:buFont typeface="+mj-lt"/>
              <a:buAutoNum type="arabicPeriod" startAt="3"/>
            </a:pPr>
            <a:r>
              <a:rPr lang="en-US" sz="2800" dirty="0">
                <a:gradFill>
                  <a:gsLst>
                    <a:gs pos="2917">
                      <a:schemeClr val="tx1"/>
                    </a:gs>
                    <a:gs pos="30000">
                      <a:schemeClr val="tx1"/>
                    </a:gs>
                  </a:gsLst>
                  <a:lin ang="5400000" scaled="0"/>
                </a:gradFill>
              </a:rPr>
              <a:t>There should be no single point of failure in the system once it is in the cloud</a:t>
            </a:r>
          </a:p>
          <a:p>
            <a:pPr>
              <a:lnSpc>
                <a:spcPct val="90000"/>
              </a:lnSpc>
              <a:spcAft>
                <a:spcPts val="600"/>
              </a:spcAft>
            </a:pPr>
            <a:endParaRPr lang="en-US" sz="2800" b="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r>
              <a:rPr lang="en-US" sz="2400" dirty="0"/>
              <a:t>In both Phase I and II there will no longer be a single point of failure as there is on-premises.  With the IaaS implementation in Phase I, the use of a MySQL cluster for the data tier and VM Scale Sets for the app tier ensures HA.  Once moved over to PaaS for Phase II again each of these tiers are HA, but with much less care an maintenance from the FGMO administrators.</a:t>
            </a:r>
          </a:p>
          <a:p>
            <a:pPr marL="514350" indent="-514350">
              <a:lnSpc>
                <a:spcPct val="90000"/>
              </a:lnSpc>
              <a:spcAft>
                <a:spcPts val="600"/>
              </a:spcAft>
              <a:buFont typeface="+mj-lt"/>
              <a:buAutoNum type="arabicPeriod" startAt="2"/>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056769"/>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With the move to Azure, FGMO will be provided with the SLA that they desire for their cloud implementation.  ExpressRoute has a 99.9% SLA for the network connectivity.  The VMs and VM Scale Sets are implemented with availability Sets which provides a 99.95% SLA.  The Azure for MySQL database comes with a 99.99% SLA.  The Azure App Service provides a 99.95% SLA.</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653855"/>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5"/>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This is understandable given the using the cloud for production application is new for many organizations.  The move first to IaaS should provide for a learning curve for the organization.  After this is well understood, a final move to PaaS will be the final step.</a:t>
            </a:r>
          </a:p>
          <a:p>
            <a:pPr>
              <a:lnSpc>
                <a:spcPct val="90000"/>
              </a:lnSpc>
              <a:spcAft>
                <a:spcPts val="600"/>
              </a:spcAft>
            </a:pPr>
            <a:endParaRPr lang="en-US" sz="2800" b="1" i="1"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0809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9240" y="1427302"/>
            <a:ext cx="11653523" cy="3007875"/>
          </a:xfrm>
        </p:spPr>
        <p:txBody>
          <a:bodyPr/>
          <a:lstStyle/>
          <a:p>
            <a:pPr marL="0" indent="0">
              <a:buNone/>
            </a:pPr>
            <a:r>
              <a:rPr lang="en-US" sz="3600" i="1" dirty="0">
                <a:latin typeface="Segoe UI Light" panose="020B0502040204020203" pitchFamily="34" charset="0"/>
                <a:cs typeface="Segoe UI Light" panose="020B0502040204020203" pitchFamily="34" charset="0"/>
              </a:rPr>
              <a:t>“With our move to the Azure, FGMO is positioned to continue to grow, control costs and ensure our service is always available to our support team.”</a:t>
            </a:r>
            <a:endParaRPr lang="en-US" sz="3600" dirty="0">
              <a:latin typeface="Segoe UI Light" panose="020B0502040204020203" pitchFamily="34" charset="0"/>
              <a:cs typeface="Segoe UI Light" panose="020B0502040204020203" pitchFamily="34" charset="0"/>
            </a:endParaRPr>
          </a:p>
          <a:p>
            <a:pPr marL="0" indent="0">
              <a:buNone/>
            </a:pPr>
            <a:endParaRPr lang="en-US" sz="3600" dirty="0"/>
          </a:p>
          <a:p>
            <a:pPr marL="0" indent="0">
              <a:buNone/>
            </a:pPr>
            <a:r>
              <a:rPr lang="en-US" sz="3600" dirty="0"/>
              <a:t>				- </a:t>
            </a:r>
            <a:r>
              <a:rPr lang="en-US" sz="3600" i="1" dirty="0"/>
              <a:t>General Manager Kato Takahashi</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27864"/>
          </a:xfrm>
        </p:spPr>
        <p:txBody>
          <a:bodyPr/>
          <a:lstStyle/>
          <a:p>
            <a:pPr marL="0" indent="0">
              <a:buNone/>
            </a:pPr>
            <a:r>
              <a:rPr lang="en-US" sz="3200" i="1"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5666167"/>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Product design, manufacturing and repair services business for industrial electronics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Based in Tokyo, Japan and provides support domestically and globally to customers and partners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After restructuring their support business, executives have decided to move their help desk application to Azure</a:t>
            </a:r>
          </a:p>
          <a:p>
            <a:pPr marL="571500" indent="-571500">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3019288"/>
          </a:xfrm>
          <a:prstGeom prst="rect">
            <a:avLst/>
          </a:prstGeom>
          <a:noFill/>
        </p:spPr>
        <p:txBody>
          <a:bodyPr wrap="square" lIns="182880" tIns="146304" rIns="182880" bIns="146304" rtlCol="0">
            <a:spAutoFit/>
          </a:bodyPr>
          <a:lstStyle/>
          <a:p>
            <a:pPr>
              <a:lnSpc>
                <a:spcPct val="90000"/>
              </a:lnSpc>
              <a:spcAft>
                <a:spcPts val="600"/>
              </a:spcAft>
            </a:pPr>
            <a:endParaRPr lang="en-US" sz="3600" i="1" dirty="0"/>
          </a:p>
          <a:p>
            <a:pPr>
              <a:lnSpc>
                <a:spcPct val="90000"/>
              </a:lnSpc>
              <a:spcAft>
                <a:spcPts val="600"/>
              </a:spcAft>
            </a:pPr>
            <a:r>
              <a:rPr lang="en-US" sz="3600" i="1" dirty="0"/>
              <a:t>“</a:t>
            </a:r>
            <a:r>
              <a:rPr lang="en-US" sz="3600" i="1" dirty="0">
                <a:latin typeface="Segoe UI Semilight" panose="020B0402040204020203" pitchFamily="34" charset="0"/>
                <a:cs typeface="Segoe UI Semilight" panose="020B0402040204020203" pitchFamily="34" charset="0"/>
              </a:rPr>
              <a:t>Our desire to use the cloud is in alignment with FGMO’s corporate strategy”. </a:t>
            </a:r>
          </a:p>
          <a:p>
            <a:pPr>
              <a:lnSpc>
                <a:spcPct val="90000"/>
              </a:lnSpc>
              <a:spcAft>
                <a:spcPts val="600"/>
              </a:spcAft>
            </a:pPr>
            <a:endParaRPr lang="en-US" sz="3600" i="1" dirty="0"/>
          </a:p>
          <a:p>
            <a:pPr lvl="1">
              <a:lnSpc>
                <a:spcPct val="90000"/>
              </a:lnSpc>
              <a:spcAft>
                <a:spcPts val="600"/>
              </a:spcAft>
            </a:pPr>
            <a:r>
              <a:rPr lang="en-US" sz="3600" i="1" dirty="0"/>
              <a:t>				– Kato Takahashi, General Manager</a:t>
            </a:r>
            <a:endParaRPr lang="en-US" sz="36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102638" y="1546453"/>
            <a:ext cx="11915192" cy="4425827"/>
          </a:xfrm>
          <a:prstGeom prst="rect">
            <a:avLst/>
          </a:prstGeom>
          <a:noFill/>
        </p:spPr>
        <p:txBody>
          <a:bodyPr wrap="square" lIns="182880" tIns="146304" rIns="182880" bIns="146304" rtlCol="0" anchor="t">
            <a:spAutoFit/>
          </a:bodyPr>
          <a:lstStyle/>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FGMO has turned to a solution integrator A. Datum, Inc to help with the migration to Azure </a:t>
            </a:r>
          </a:p>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Project objectives:</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Migrate help desk system to Azure and achieve cost reduction while maintaining the quality of operations</a:t>
            </a:r>
            <a:endParaRPr lang="en-US" sz="2800" dirty="0">
              <a:gradFill>
                <a:gsLst>
                  <a:gs pos="2917">
                    <a:schemeClr val="tx1"/>
                  </a:gs>
                  <a:gs pos="30000">
                    <a:schemeClr val="tx1"/>
                  </a:gs>
                </a:gsLst>
                <a:lin ang="5400000" scaled="0"/>
              </a:gradFill>
              <a:cs typeface="Segoe UI Semilight"/>
            </a:endParaRP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Leverage Infrastructure as a service (IaaS) or Platform as a service (PaaS) approaches for an on-schedule, agile migration to the cloud</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Implement Azure ExpressRoute and its highly secured connection to migrate systems</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546453"/>
            <a:ext cx="11748589" cy="3616375"/>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 Datum performed a cloud readiness assessment </a:t>
            </a: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deployed on a single VM running a LAMP stack (Linux, Apache, MySQL &amp; PHP)</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Ubuntu 16.04, Apache 2, MySQL 5.6 (100GB DB) &amp; PHP 7.0</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VMWare VM using 8vCPUs and 16GB of RAM</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VMWare infrastructure is deployed in their Tokyo datacenter</a:t>
            </a:r>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438996"/>
            <a:ext cx="11215396" cy="4515082"/>
          </a:xfrm>
          <a:prstGeom prst="rect">
            <a:avLst/>
          </a:prstGeom>
          <a:noFill/>
        </p:spPr>
        <p:txBody>
          <a:bodyPr wrap="square" lIns="182880" tIns="146304" rIns="182880" bIns="146304" rtlCol="0" anchor="t">
            <a:spAutoFit/>
          </a:bodyPr>
          <a:lstStyle/>
          <a:p>
            <a:pPr marL="285750" indent="-28575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 of note:</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FGMO team stated that during busy periods the server can get overloaded</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has experienced downtime due to the web server not responding.  When this happens, they are forced to reboot the VM (every few weeks). They have noticed error OST98744 in event log when this happens.</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Customers and partners access the system via the Internet while FGMO support teams access the application from the internal network</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7557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pic>
        <p:nvPicPr>
          <p:cNvPr id="7" name="Picture 6" descr="In this Customer Situation diagram, Tokyo vCenter datacenter uses the following products: Linux, Apache, MySQL php, and osTicket. FGMO Customers and Partners use the internet to access the datacenter, while the FGMO Support Teams use the intranet. " title="Customer Situation diagram">
            <a:extLst>
              <a:ext uri="{FF2B5EF4-FFF2-40B4-BE49-F238E27FC236}">
                <a16:creationId xmlns:a16="http://schemas.microsoft.com/office/drawing/2014/main" id="{C3A31465-12C8-476B-8B72-9A0FF80AB483}"/>
              </a:ext>
            </a:extLst>
          </p:cNvPr>
          <p:cNvPicPr/>
          <p:nvPr/>
        </p:nvPicPr>
        <p:blipFill>
          <a:blip r:embed="rId3"/>
          <a:stretch>
            <a:fillRect/>
          </a:stretch>
        </p:blipFill>
        <p:spPr>
          <a:xfrm>
            <a:off x="1910442" y="2175531"/>
            <a:ext cx="8521181" cy="3226893"/>
          </a:xfrm>
          <a:prstGeom prst="rect">
            <a:avLst/>
          </a:prstGeom>
        </p:spPr>
      </p:pic>
    </p:spTree>
    <p:extLst>
      <p:ext uri="{BB962C8B-B14F-4D97-AF65-F5344CB8AC3E}">
        <p14:creationId xmlns:p14="http://schemas.microsoft.com/office/powerpoint/2010/main" val="199978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ADF474-70C1-418D-93B7-DAC88FF2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FB1F58-9ABB-4F18-89E6-A7B7284548E0}">
  <ds:schemaRefs>
    <ds:schemaRef ds:uri="http://schemas.microsoft.com/office/2006/documentManagement/type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infopath/2007/PartnerControl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52046D9B-FB9B-4B5D-BA08-9FBF7274F3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2571</Words>
  <Application>Microsoft Office PowerPoint</Application>
  <PresentationFormat>Widescreen</PresentationFormat>
  <Paragraphs>273</Paragraphs>
  <Slides>40</Slides>
  <Notes>40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Semilight</vt:lpstr>
      <vt:lpstr>Wingdings</vt:lpstr>
      <vt:lpstr>2_Server and Cloud 2013</vt:lpstr>
      <vt:lpstr>C+E Readiness Template</vt:lpstr>
      <vt:lpstr>Linux lift and shift</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needs </vt:lpstr>
      <vt:lpstr>Customer objections </vt:lpstr>
      <vt:lpstr>Customer objections </vt:lpstr>
      <vt:lpstr>Common scenarios </vt:lpstr>
      <vt:lpstr>Common scenarios </vt:lpstr>
      <vt:lpstr>Common scenarios </vt:lpstr>
      <vt:lpstr>Common scenarios </vt:lpstr>
      <vt:lpstr>Step 2: Design the solution</vt:lpstr>
      <vt:lpstr>Step 3: Present the solution</vt:lpstr>
      <vt:lpstr>Wrap-up</vt:lpstr>
      <vt:lpstr>Preferred target audience </vt:lpstr>
      <vt:lpstr>Preferred solution: Phase I </vt:lpstr>
      <vt:lpstr>Preferred solution: Phase I  </vt:lpstr>
      <vt:lpstr>Preferred solution: Phase I – continued </vt:lpstr>
      <vt:lpstr>Preferred solution: Phase I – continued  </vt:lpstr>
      <vt:lpstr>Preferred solution: Phase I – networking </vt:lpstr>
      <vt:lpstr>Preferred solution: Phase I – networking </vt:lpstr>
      <vt:lpstr>Preferred solution – Phase II </vt:lpstr>
      <vt:lpstr>Preferred solution – Phase II </vt:lpstr>
      <vt:lpstr>Preferred solution: Phase II – continued </vt:lpstr>
      <vt:lpstr>Preferred solution: Phase II – continued</vt:lpstr>
      <vt:lpstr>Preferred solution: Phase II – networking </vt:lpstr>
      <vt:lpstr>Preferred solution: Phase II –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lift and shift</dc:title>
  <dc:creator/>
  <cp:lastModifiedBy/>
  <cp:revision>19</cp:revision>
  <dcterms:created xsi:type="dcterms:W3CDTF">2018-02-23T00:13:23Z</dcterms:created>
  <dcterms:modified xsi:type="dcterms:W3CDTF">2018-07-11T19:50:53Z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2018-02-23T00:16:27.8507329Z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