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2458" autoAdjust="0"/>
  </p:normalViewPr>
  <p:slideViewPr>
    <p:cSldViewPr snapToGrid="0">
      <p:cViewPr varScale="1">
        <p:scale>
          <a:sx n="83" d="100"/>
          <a:sy n="83" d="100"/>
        </p:scale>
        <p:origin x="426"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 Cosmos DB collection. An Azure Function monitors the Cosmos DB change feed and creates a new cloud to device message to send to the vehicle via IoT Hub. Service facilities, who would not receive these pushed alerts, would be able to lookup the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12/10/2019 11:35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b="1" dirty="0"/>
              <a:t>Azure Machine Learning workspace taxonomy</a:t>
            </a:r>
            <a:endParaRPr lang="en-US" dirty="0"/>
          </a:p>
          <a:p>
            <a:pPr marL="0" indent="0">
              <a:spcAft>
                <a:spcPts val="882"/>
              </a:spcAft>
              <a:buNone/>
            </a:pPr>
            <a:endParaRPr lang="en-US" sz="1800" dirty="0">
              <a:solidFill>
                <a:schemeClr val="tx1"/>
              </a:solidFill>
            </a:endParaRPr>
          </a:p>
        </p:txBody>
      </p:sp>
      <p:pic>
        <p:nvPicPr>
          <p:cNvPr id="5" name="Picture 4" descr="The Azure Machine Learning taxonomy.">
            <a:extLst>
              <a:ext uri="{FF2B5EF4-FFF2-40B4-BE49-F238E27FC236}">
                <a16:creationId xmlns:a16="http://schemas.microsoft.com/office/drawing/2014/main" id="{42624195-6A7B-43D2-B18A-38294FF65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72" y="2080023"/>
            <a:ext cx="10702455" cy="448846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b="1" dirty="0"/>
              <a:t>Real-time analytics</a:t>
            </a:r>
            <a:endParaRPr lang="en-US" dirty="0"/>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16" y="1338765"/>
            <a:ext cx="9956843" cy="523139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596265"/>
            <a:ext cx="11653523" cy="5153008"/>
          </a:xfrm>
        </p:spPr>
        <p:txBody>
          <a:bodyPr>
            <a:noAutofit/>
          </a:bodyPr>
          <a:lstStyle/>
          <a:p>
            <a:pPr marL="0" indent="0">
              <a:buNone/>
            </a:pPr>
            <a:r>
              <a:rPr lang="en-US" sz="2000" b="1" i="1" dirty="0"/>
              <a:t>What is the general pipeline for approaching the training of text analytic models such as this? What are the general steps you need to take to prepare the text data for performing tasks like classification?</a:t>
            </a:r>
          </a:p>
          <a:p>
            <a:r>
              <a:rPr lang="en-US" sz="2000" dirty="0"/>
              <a:t>The core task in natural language processing (NLP) text pipelines is data preparation to express the textual data as numeric vectors by using word embeddings. </a:t>
            </a:r>
          </a:p>
          <a:p>
            <a:r>
              <a:rPr lang="en-US" sz="20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20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20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20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r>
              <a:rPr lang="en-US" sz="4900" dirty="0">
                <a:solidFill>
                  <a:schemeClr val="tx1"/>
                </a:solidFill>
                <a:cs typeface="Segoe UI" panose="020B0502040204020203" pitchFamily="34" charset="0"/>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629104"/>
            <a:ext cx="11653523" cy="5153008"/>
          </a:xfrm>
        </p:spPr>
        <p:txBody>
          <a:bodyPr>
            <a:noAutofit/>
          </a:bodyPr>
          <a:lstStyle/>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creates the word embeddings representation of data. They could start with a simple sequential neural network consisting of an input layer (one neuron for each "word"), a fully connected layer consisting of significantly fewer neurons than embeddings with a non-linear activation function (such as ReLu), followed by a fully connected layer consisting of a single neuron with an activation function (such as Sigmoid). Only after performing hyper-parameter tuning or iterating on how the prepare the data, would they likely consider a more complex network architecture like a recurrent neural network (RNN). </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415481"/>
            <a:ext cx="11653523" cy="5153008"/>
          </a:xfrm>
        </p:spPr>
        <p:txBody>
          <a:bodyPr>
            <a:noAutofit/>
          </a:bodyPr>
          <a:lstStyle/>
          <a:p>
            <a:pPr marL="0" indent="0">
              <a:buNone/>
            </a:pPr>
            <a:r>
              <a:rPr lang="en-US" sz="2000" b="1" i="1" dirty="0"/>
              <a:t>At a high level, describe the steps to apply a forecasting model to predict battery failure pending within the next 30 days.</a:t>
            </a:r>
          </a:p>
          <a:p>
            <a:pPr marL="0" indent="0">
              <a:buNone/>
            </a:pPr>
            <a:r>
              <a:rPr lang="en-US" sz="20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2000" b="1" i="1" dirty="0"/>
          </a:p>
          <a:p>
            <a:pPr marL="0" indent="0">
              <a:buNone/>
            </a:pPr>
            <a:r>
              <a:rPr lang="en-US" sz="2000" b="1" i="1" dirty="0"/>
              <a:t>With regards to the model, what options does Trey have for creating the model against the time series data? Should they create a regression model, a forecasting model or a classifier? Why?</a:t>
            </a:r>
          </a:p>
          <a:p>
            <a:pPr marL="0" indent="0">
              <a:buNone/>
            </a:pPr>
            <a:r>
              <a:rPr lang="en-US" sz="20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2000" b="1" i="1" dirty="0"/>
          </a:p>
          <a:p>
            <a:pPr marL="0" indent="0">
              <a:buNone/>
            </a:pPr>
            <a:r>
              <a:rPr lang="en-US" sz="2000" b="1" i="1" dirty="0"/>
              <a:t>Can this model be built using machine learning or does it require deep learning?</a:t>
            </a:r>
          </a:p>
          <a:p>
            <a:pPr marL="0" indent="0">
              <a:buNone/>
            </a:pPr>
            <a:r>
              <a:rPr lang="en-US" sz="20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77863" y="1290309"/>
            <a:ext cx="10984207" cy="5059847"/>
          </a:xfrm>
          <a:prstGeom prst="rect">
            <a:avLst/>
          </a:prstGeom>
          <a:noFill/>
        </p:spPr>
        <p:txBody>
          <a:bodyPr wrap="square" lIns="182880" tIns="146304" rIns="182880" bIns="146304" rtlCol="0">
            <a:spAutoFit/>
          </a:bodyPr>
          <a:lstStyle/>
          <a:p>
            <a:r>
              <a:rPr lang="en-US" sz="2400" dirty="0"/>
              <a:t>In this whiteboard design session, you will work with a group to design and implement a solution that combines Azure Databricks with Azure Machine Learning to build, train and deploy the machine learning and deep learning models. You will learn how to use automated machine learning, model lifecycle management from training to deployment, in batch and real-time inferencing scenarios, and construct deep learning models for Natural Language Processing (NLP) in text classification and forecasting against time-series data.  Finally, you’ll learn to compare data with PyTorch and Keras for deep learning.</a:t>
            </a:r>
          </a:p>
          <a:p>
            <a:endParaRPr lang="en-US" sz="2400" dirty="0"/>
          </a:p>
          <a:p>
            <a:r>
              <a:rPr lang="en-US" sz="2400" dirty="0"/>
              <a:t>At the end of this workshop, you will have a deeper understanding of the capabilities and implementation solutions when leveraging the Azure Machine Learning and Azure Databricks.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2125663"/>
            <a:ext cx="11653523" cy="4373066"/>
          </a:xfrm>
        </p:spPr>
        <p:txBody>
          <a:bodyPr>
            <a:noAutofit/>
          </a:bodyPr>
          <a:lstStyle/>
          <a:p>
            <a:pPr marL="0" indent="0">
              <a:buNone/>
            </a:pPr>
            <a:r>
              <a:rPr lang="en-US" sz="2000" b="1" i="1" dirty="0"/>
              <a:t>If you were to suggest a deep learning model for forecasting against the time-series data, what architecture of neural network would you consider using first?</a:t>
            </a:r>
          </a:p>
          <a:p>
            <a:pPr marL="0" indent="0">
              <a:buNone/>
            </a:pPr>
            <a:r>
              <a:rPr lang="en-US" sz="20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2000" b="1" i="1" dirty="0"/>
          </a:p>
          <a:p>
            <a:pPr marL="0" indent="0">
              <a:buNone/>
            </a:pPr>
            <a:r>
              <a:rPr lang="en-US" sz="2000" b="1" i="1" dirty="0"/>
              <a:t>Describe how Trey would use the model in the context of scoring the streaming telemetry? What services and frameworks would you suggest?</a:t>
            </a:r>
          </a:p>
          <a:p>
            <a:pPr marL="0" indent="0">
              <a:buNone/>
            </a:pPr>
            <a:r>
              <a:rPr lang="en-US" sz="20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automated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29806"/>
            <a:ext cx="11653523" cy="4849314"/>
          </a:xfrm>
        </p:spPr>
        <p:txBody>
          <a:bodyPr>
            <a:noAutofit/>
          </a:bodyPr>
          <a:lstStyle/>
          <a:p>
            <a:pPr marL="0" indent="0">
              <a:buNone/>
            </a:pPr>
            <a:r>
              <a:rPr lang="en-US" sz="2000" b="1" i="1" dirty="0"/>
              <a:t>For which scenario could Trey apply automated machine learning? Why? </a:t>
            </a:r>
          </a:p>
          <a:p>
            <a:pPr marL="0" indent="0">
              <a:buNone/>
            </a:pPr>
            <a:r>
              <a:rPr lang="en-US" sz="2000" dirty="0"/>
              <a:t>While automated machine learning could be applied to both scenarios, the significant additional data preparation required for text classification means that automated machine learning could not be applied outright. However, for the time-series battery lifecycle data they could directly use the automated machine learning capabilities of Azure Machine Learning to create a forecast model. </a:t>
            </a:r>
          </a:p>
          <a:p>
            <a:pPr marL="0" indent="0">
              <a:buNone/>
            </a:pPr>
            <a:endParaRPr lang="en-US" sz="2000" b="1" i="1" dirty="0"/>
          </a:p>
          <a:p>
            <a:pPr marL="0" indent="0">
              <a:buNone/>
            </a:pPr>
            <a:r>
              <a:rPr lang="en-US" sz="2000" b="1" i="1" dirty="0"/>
              <a:t>How could they use automated machine learning with Azure Databricks?</a:t>
            </a:r>
          </a:p>
          <a:p>
            <a:pPr marL="0" indent="0">
              <a:buNone/>
            </a:pPr>
            <a:r>
              <a:rPr lang="en-US" sz="2000" dirty="0"/>
              <a:t>Trey has two options for leveraging automated machine learning: </a:t>
            </a:r>
          </a:p>
          <a:p>
            <a:pPr marL="0" indent="0">
              <a:buNone/>
            </a:pPr>
            <a:r>
              <a:rPr lang="en-US" sz="2000" dirty="0"/>
              <a:t>- They could train the model with the user experience that is available from the Azure Machine Learning workspace in the Azure Machine Learning studio, and then register the trained model with the workspace.</a:t>
            </a:r>
          </a:p>
          <a:p>
            <a:pPr marL="0" indent="0">
              <a:buNone/>
            </a:pPr>
            <a:r>
              <a:rPr lang="en-US" sz="2000" dirty="0"/>
              <a:t>- They could train the model using automated machine learning via the Azure Machine Learning Python SDK within a Databricks notebooks, and then register the model that results.</a:t>
            </a:r>
          </a:p>
          <a:p>
            <a:pPr marL="0" indent="0">
              <a:buNone/>
            </a:pPr>
            <a:r>
              <a:rPr lang="en-US" sz="2000" dirty="0"/>
              <a:t>With the registered model available, any notebooks they would build that use the model for scoring would retrieve the model from the Azure Machine Learning registry using the Azure Machine Learning Python SDK.</a:t>
            </a:r>
            <a:endParaRPr lang="en-US" sz="40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10511"/>
            <a:ext cx="11653523" cy="5004589"/>
          </a:xfrm>
        </p:spPr>
        <p:txBody>
          <a:bodyPr>
            <a:noAutofit/>
          </a:bodyPr>
          <a:lstStyle/>
          <a:p>
            <a:pPr marL="0" indent="0">
              <a:buNone/>
            </a:pPr>
            <a:r>
              <a:rPr lang="en-US" sz="1800" b="1" i="1" dirty="0"/>
              <a:t>For both models, how should Trey track the performance of each of their training runs?</a:t>
            </a:r>
          </a:p>
          <a:p>
            <a:pPr marL="0" indent="0">
              <a:buNone/>
            </a:pPr>
            <a:r>
              <a:rPr lang="en-US" sz="1800" dirty="0"/>
              <a:t>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Machine Learning studio.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a:p>
            <a:pPr marL="0" indent="0">
              <a:buNone/>
            </a:pPr>
            <a:endParaRPr lang="en-US" sz="1800" b="1" i="1" dirty="0"/>
          </a:p>
          <a:p>
            <a:pPr marL="0" indent="0">
              <a:buNone/>
            </a:pPr>
            <a:r>
              <a:rPr lang="en-US" sz="1800" b="1" i="1" dirty="0"/>
              <a:t>How would they manage versioning of each the models they have created and associate these models with the results of evaluating their performance?</a:t>
            </a:r>
          </a:p>
          <a:p>
            <a:pPr marL="0" indent="0">
              <a:buNone/>
            </a:pPr>
            <a:r>
              <a:rPr lang="en-US" sz="18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1800" b="1" i="1" dirty="0"/>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39675"/>
            <a:ext cx="11653523" cy="3115404"/>
          </a:xfrm>
        </p:spPr>
        <p:txBody>
          <a:bodyPr>
            <a:noAutofit/>
          </a:bodyPr>
          <a:lstStyle/>
          <a:p>
            <a:pPr marL="0" indent="0">
              <a:buNone/>
            </a:pPr>
            <a:r>
              <a:rPr lang="en-US" sz="2000" b="1" i="1" dirty="0"/>
              <a:t>In your solution, how will Trey retrieve previous versions of models and use them for further evaluation or scoring?</a:t>
            </a:r>
          </a:p>
          <a:p>
            <a:pPr marL="0" indent="0">
              <a:buNone/>
            </a:pPr>
            <a:r>
              <a:rPr lang="en-US" sz="2000" dirty="0"/>
              <a:t>They can retrieve previous versions of a model by going to the Azure Machine Learning workspace, Models tab in the Azure Machine Learning studio or by requesting the model from a notebook using the Azure Machine Learning Python SDK.</a:t>
            </a:r>
            <a:endParaRPr lang="en-US" sz="40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explainability and reproducibility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1677091"/>
            <a:ext cx="11653523" cy="4956624"/>
          </a:xfrm>
        </p:spPr>
        <p:txBody>
          <a:bodyPr>
            <a:noAutofit/>
          </a:bodyPr>
          <a:lstStyle/>
          <a:p>
            <a:pPr marL="0" indent="0">
              <a:buNone/>
            </a:pPr>
            <a:r>
              <a:rPr lang="en-US" sz="19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9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900" dirty="0"/>
          </a:p>
          <a:p>
            <a:pPr marL="0" indent="0">
              <a:buNone/>
            </a:pPr>
            <a:r>
              <a:rPr lang="en-US" sz="19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900" b="1" i="1" dirty="0"/>
          </a:p>
          <a:p>
            <a:pPr marL="0" indent="0">
              <a:buNone/>
            </a:pPr>
            <a:r>
              <a:rPr lang="en-US" sz="1900" b="1" i="1" dirty="0"/>
              <a:t>Is the approach you suggest limited to working against machine learning models only (e.g., it does not work against deep learning models)?</a:t>
            </a:r>
            <a:endParaRPr lang="en-US" sz="1900" dirty="0"/>
          </a:p>
          <a:p>
            <a:pPr marL="0" indent="0">
              <a:buNone/>
            </a:pPr>
            <a:r>
              <a:rPr lang="en-US" sz="19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900" dirty="0">
              <a:solidFill>
                <a:schemeClr val="tx1"/>
              </a:solidFill>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model explainability and reproducibility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91434"/>
            <a:ext cx="11653523" cy="4202332"/>
          </a:xfrm>
        </p:spPr>
        <p:txBody>
          <a:bodyPr>
            <a:noAutofit/>
          </a:bodyPr>
          <a:lstStyle/>
          <a:p>
            <a:pPr marL="0" indent="0">
              <a:buNone/>
            </a:pPr>
            <a:r>
              <a:rPr lang="en-US" sz="2000" b="1" i="1" dirty="0"/>
              <a:t>Does your approach support explaining models created with automated machine learning?</a:t>
            </a:r>
          </a:p>
          <a:p>
            <a:pPr marL="0" indent="0">
              <a:buNone/>
            </a:pPr>
            <a:r>
              <a:rPr lang="en-US" sz="20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2000" b="1" i="1" dirty="0"/>
          </a:p>
          <a:p>
            <a:pPr marL="0" indent="0">
              <a:buNone/>
            </a:pPr>
            <a:r>
              <a:rPr lang="en-US" sz="2000" b="1" i="1" dirty="0"/>
              <a:t>How do machine learning pipelines help improve the reproducibility of model training and scoring? How could your solution leverage pipelines?</a:t>
            </a:r>
          </a:p>
          <a:p>
            <a:pPr marL="0" indent="0">
              <a:buNone/>
            </a:pPr>
            <a:r>
              <a:rPr lang="en-US" sz="2000" dirty="0"/>
              <a:t>Machine learning pipelines encapsulate the steps taken to from input training data, to trained model, as well as to go from input data to scored result. Pipelines package these steps into reusable objects. Azure Machine Learning and the SDK support the creation, registration and execution of pipelines. The use of pipelines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enabling visualization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377959"/>
            <a:ext cx="11653523" cy="5153008"/>
          </a:xfrm>
        </p:spPr>
        <p:txBody>
          <a:bodyPr>
            <a:noAutofit/>
          </a:bodyPr>
          <a:lstStyle/>
          <a:p>
            <a:pPr marL="0" indent="0">
              <a:buNone/>
            </a:pPr>
            <a:r>
              <a:rPr lang="en-US" sz="2000" b="1" i="1" dirty="0"/>
              <a:t>During model training and evaluation, what services and libraries would you recommend that Trey utilize for visualizing the data and performance results?</a:t>
            </a:r>
          </a:p>
          <a:p>
            <a:pPr marL="0" indent="0">
              <a:buNone/>
            </a:pPr>
            <a:r>
              <a:rPr lang="en-US" sz="20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2000" b="1" i="1" dirty="0"/>
          </a:p>
          <a:p>
            <a:pPr marL="0" indent="0">
              <a:buNone/>
            </a:pPr>
            <a:r>
              <a:rPr lang="en-US" sz="2000" b="1" i="1" dirty="0"/>
              <a:t>Would the approach you suggest extend to visualizing the streaming battery data?</a:t>
            </a:r>
          </a:p>
          <a:p>
            <a:pPr marL="0" indent="0">
              <a:buNone/>
            </a:pPr>
            <a:r>
              <a:rPr lang="en-US" sz="2000" dirty="0"/>
              <a:t>Trey could continue to use Azure Notebooks to visualize the results of the Spark Structured Streaming queries. </a:t>
            </a:r>
          </a:p>
          <a:p>
            <a:pPr marL="0" indent="0">
              <a:buNone/>
            </a:pPr>
            <a:endParaRPr lang="en-US" sz="2000" dirty="0"/>
          </a:p>
          <a:p>
            <a:pPr marL="0" indent="0">
              <a:buNone/>
            </a:pPr>
            <a:r>
              <a:rPr lang="en-US" sz="2000" b="1" i="1" dirty="0"/>
              <a:t>What should Trey utilize for providing easy to customize visualizations to business analysts and stakeholders? Is it the same or different tool you suggested they use during modeling? </a:t>
            </a:r>
            <a:endParaRPr lang="en-US" sz="2000" dirty="0"/>
          </a:p>
          <a:p>
            <a:pPr marL="0" indent="0">
              <a:buNone/>
            </a:pPr>
            <a:r>
              <a:rPr lang="en-US" sz="20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1.  Should we use machine learning or deep learning approaches? </a:t>
            </a:r>
          </a:p>
          <a:p>
            <a:pPr marL="0" indent="0">
              <a:buNone/>
            </a:pPr>
            <a:r>
              <a:rPr lang="en-US" sz="20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2000" dirty="0">
              <a:solidFill>
                <a:schemeClr val="tx1"/>
              </a:solidFill>
            </a:endParaRPr>
          </a:p>
          <a:p>
            <a:pPr marL="0" indent="0">
              <a:buNone/>
            </a:pPr>
            <a:r>
              <a:rPr lang="en-US" sz="2000" b="1" i="1" dirty="0">
                <a:solidFill>
                  <a:schemeClr val="tx1"/>
                </a:solidFill>
              </a:rPr>
              <a:t>2.  How should we choose between Keras and PyTorch for performing deep learning?</a:t>
            </a:r>
            <a:endParaRPr lang="en-US" sz="2000" dirty="0">
              <a:solidFill>
                <a:schemeClr val="tx1"/>
              </a:solidFill>
            </a:endParaRPr>
          </a:p>
          <a:p>
            <a:pPr marL="0" indent="0">
              <a:buNone/>
            </a:pPr>
            <a:r>
              <a:rPr lang="en-US" sz="2000" dirty="0">
                <a:solidFill>
                  <a:schemeClr val="tx1"/>
                </a:solidFill>
              </a:rPr>
              <a:t>This is the subject of much discussion in the community, however the guidance for selecting between Keras and PyTorch boils down to: Keras may be easier to start with and easier to build production grade models, while PyTorch has a steeper initial learning, as it is lower level than Keras, but it offers greater flexibility, faster inferencing and improved debuggability in the balance. </a:t>
            </a:r>
          </a:p>
          <a:p>
            <a:pPr marL="0" indent="0">
              <a:buNone/>
            </a:pPr>
            <a:endParaRPr lang="en-US" sz="2000" dirty="0">
              <a:solidFill>
                <a:schemeClr val="tx1"/>
              </a:solidFill>
            </a:endParaRPr>
          </a:p>
          <a:p>
            <a:pPr marL="0" indent="0">
              <a:buNone/>
            </a:pPr>
            <a:r>
              <a:rPr lang="en-US" sz="2000" dirty="0">
                <a:solidFill>
                  <a:schemeClr val="tx1"/>
                </a:solidFill>
              </a:rPr>
              <a:t>For a comprehensive comparison, see https://deepsense.ai/keras-or-pytorch/.</a:t>
            </a:r>
            <a:endParaRPr lang="en-US" sz="11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2000" dirty="0">
              <a:solidFill>
                <a:schemeClr val="tx1"/>
              </a:solidFill>
            </a:endParaRPr>
          </a:p>
          <a:p>
            <a:pPr marL="0" indent="0">
              <a:buNone/>
            </a:pPr>
            <a:r>
              <a:rPr lang="en-US" sz="2000" dirty="0">
                <a:solidFill>
                  <a:schemeClr val="tx1"/>
                </a:solidFill>
              </a:rPr>
              <a:t>Azure Machine Learning provides access to the automated machine learning capabilities via a Python SDK and via visual interface in the Azure Machine Learning studio. The latter user experience can simplify the setup enough such that a non-data scientist who has an understanding of the fundamentals of training a model can use it to create a model.</a:t>
            </a:r>
            <a:endParaRPr lang="en-US" sz="1100" dirty="0">
              <a:solidFill>
                <a:schemeClr val="tx1"/>
              </a:solidFill>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4.  Some of our team has worked with Azure Databricks, and they are confused by the overlap with Azure Machine Learning. How should we be thinking about when to use which? </a:t>
            </a:r>
          </a:p>
          <a:p>
            <a:pPr marL="0" indent="0">
              <a:buNone/>
            </a:pPr>
            <a:endParaRPr lang="en-US" sz="2000" dirty="0">
              <a:solidFill>
                <a:schemeClr val="tx1"/>
              </a:solidFill>
            </a:endParaRPr>
          </a:p>
          <a:p>
            <a:pPr marL="0" indent="0">
              <a:buNone/>
            </a:pPr>
            <a:r>
              <a:rPr lang="en-US" sz="20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100" dirty="0">
              <a:solidFill>
                <a:schemeClr val="tx1"/>
              </a:solidFill>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8" name="Graphic 7" descr="Statistics icon">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PoC,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pic>
        <p:nvPicPr>
          <p:cNvPr id="6" name="Graphic 5" descr="Car icon">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PoC,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Keras and PyTorch for performing deep learning?</a:t>
            </a:r>
          </a:p>
          <a:p>
            <a:endParaRPr lang="en-US" sz="2400" dirty="0">
              <a:solidFill>
                <a:schemeClr val="tx1"/>
              </a:solidFill>
            </a:endParaRPr>
          </a:p>
          <a:p>
            <a:r>
              <a:rPr lang="en-US" sz="2400" dirty="0">
                <a:solidFill>
                  <a:schemeClr val="tx1"/>
                </a:solidFill>
              </a:rPr>
              <a:t>We have heard Azure Machine Learning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How should we be thinking about when to use which? </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openxmlformats.org/package/2006/metadata/core-properties"/>
    <ds:schemaRef ds:uri="http://purl.org/dc/terms/"/>
    <ds:schemaRef ds:uri="http://schemas.microsoft.com/office/infopath/2007/PartnerControls"/>
    <ds:schemaRef ds:uri="http://purl.org/dc/dcmitype/"/>
    <ds:schemaRef ds:uri="d9c797ad-d7c3-4982-82b7-81352a75e4a5"/>
    <ds:schemaRef ds:uri="http://schemas.microsoft.com/office/2006/documentManagement/types"/>
    <ds:schemaRef ds:uri="http://schemas.microsoft.com/office/2006/metadata/properties"/>
    <ds:schemaRef ds:uri="2023ac63-7b75-4916-a9ee-591457758eee"/>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4589</TotalTime>
  <Words>4241</Words>
  <Application>Microsoft Office PowerPoint</Application>
  <PresentationFormat>Widescreen</PresentationFormat>
  <Paragraphs>239</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 requirements </vt:lpstr>
      <vt:lpstr>Customer situation – requirements (continued) </vt:lpstr>
      <vt:lpstr>Customer needs </vt:lpstr>
      <vt:lpstr>Customer needs - continued </vt:lpstr>
      <vt:lpstr>Customer objections </vt:lpstr>
      <vt:lpstr>Common scenarios </vt:lpstr>
      <vt:lpstr>Common scenarios - continued </vt:lpstr>
      <vt:lpstr>Step 2: Design the solution</vt:lpstr>
      <vt:lpstr>Step 3: Present the solution</vt:lpstr>
      <vt:lpstr>Wrap-up</vt:lpstr>
      <vt:lpstr>Preferred target audience </vt:lpstr>
      <vt:lpstr>Preferred solution </vt:lpstr>
      <vt:lpstr>Preferred solution – classify component descriptions text data</vt:lpstr>
      <vt:lpstr>Preferred solution – classify component descriptions text data (continued) </vt:lpstr>
      <vt:lpstr>Preferred solution – forecasting battery failure </vt:lpstr>
      <vt:lpstr>Preferred solution – forecasting battery failure (continued) </vt:lpstr>
      <vt:lpstr>Preferred solution – automated machine learning </vt:lpstr>
      <vt:lpstr>Preferred solution – model management </vt:lpstr>
      <vt:lpstr>Preferred solution – model management (continued) </vt:lpstr>
      <vt:lpstr>Preferred solution – model explainability and reproducibility </vt:lpstr>
      <vt:lpstr>Preferred solution – model explainability and reproducibility (continued) </vt:lpstr>
      <vt:lpstr>Preferred solution – enabling visualization </vt:lpstr>
      <vt:lpstr>Preferred objections handling (1, 2) </vt:lpstr>
      <vt:lpstr>Preferred objections handling (3) </vt:lpstr>
      <vt:lpstr>Preferred objections handling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Tim Henning</cp:lastModifiedBy>
  <cp:revision>117</cp:revision>
  <dcterms:created xsi:type="dcterms:W3CDTF">2016-01-21T23:17:09Z</dcterms:created>
  <dcterms:modified xsi:type="dcterms:W3CDTF">2019-12-10T19:38:07Z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