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8"/>
    <p:restoredTop sz="94647"/>
  </p:normalViewPr>
  <p:slideViewPr>
    <p:cSldViewPr snapToGrid="0" snapToObjects="1">
      <p:cViewPr varScale="1">
        <p:scale>
          <a:sx n="80" d="100"/>
          <a:sy n="80" d="100"/>
        </p:scale>
        <p:origin x="59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82B7B-9A37-0949-A600-BA30C7EE531A}" type="datetimeFigureOut">
              <a:rPr lang="en-US" smtClean="0"/>
              <a:t>6/23/2019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E389C-D2BE-6A4B-8B4B-9E18E21C64A4}" type="slidenum">
              <a:rPr lang="en-US" smtClean="0"/>
              <a:t>‹#›</a:t>
            </a:fld>
            <a:endParaRPr lang="en-US"/>
          </a:p>
        </p:txBody>
      </p:sp>
    </p:spTree>
    <p:extLst>
      <p:ext uri="{BB962C8B-B14F-4D97-AF65-F5344CB8AC3E}">
        <p14:creationId xmlns:p14="http://schemas.microsoft.com/office/powerpoint/2010/main" val="154662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Server 2019 Data Lake</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1</a:t>
            </a:fld>
            <a:endParaRPr lang="en-US"/>
          </a:p>
        </p:txBody>
      </p:sp>
    </p:spTree>
    <p:extLst>
      <p:ext uri="{BB962C8B-B14F-4D97-AF65-F5344CB8AC3E}">
        <p14:creationId xmlns:p14="http://schemas.microsoft.com/office/powerpoint/2010/main" val="101286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Server 2019 Integrated AI and Machine</a:t>
            </a:r>
            <a:r>
              <a:rPr lang="en-US" baseline="0" dirty="0"/>
              <a:t> Learning</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2</a:t>
            </a:fld>
            <a:endParaRPr lang="en-US"/>
          </a:p>
        </p:txBody>
      </p:sp>
    </p:spTree>
    <p:extLst>
      <p:ext uri="{BB962C8B-B14F-4D97-AF65-F5344CB8AC3E}">
        <p14:creationId xmlns:p14="http://schemas.microsoft.com/office/powerpoint/2010/main" val="50140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Server 2019 Big Data Cluster</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3</a:t>
            </a:fld>
            <a:endParaRPr lang="en-US"/>
          </a:p>
        </p:txBody>
      </p:sp>
    </p:spTree>
    <p:extLst>
      <p:ext uri="{BB962C8B-B14F-4D97-AF65-F5344CB8AC3E}">
        <p14:creationId xmlns:p14="http://schemas.microsoft.com/office/powerpoint/2010/main" val="1528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2015E6-04D3-AA46-8EB6-5FC99D770932}"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0574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85409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07089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3465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015E6-04D3-AA46-8EB6-5FC99D770932}"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375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2015E6-04D3-AA46-8EB6-5FC99D770932}"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85432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2015E6-04D3-AA46-8EB6-5FC99D770932}" type="datetimeFigureOut">
              <a:rPr lang="en-US" smtClean="0"/>
              <a:t>6/23/2019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40458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015E6-04D3-AA46-8EB6-5FC99D770932}" type="datetimeFigureOut">
              <a:rPr lang="en-US" smtClean="0"/>
              <a:t>6/23/2019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67124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015E6-04D3-AA46-8EB6-5FC99D770932}" type="datetimeFigureOut">
              <a:rPr lang="en-US" smtClean="0"/>
              <a:t>6/23/2019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61444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015E6-04D3-AA46-8EB6-5FC99D770932}"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56847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015E6-04D3-AA46-8EB6-5FC99D770932}"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28242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015E6-04D3-AA46-8EB6-5FC99D770932}" type="datetimeFigureOut">
              <a:rPr lang="en-US" smtClean="0"/>
              <a:t>6/23/2019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2997D-4953-9D40-BE8A-B0429FF0A279}" type="slidenum">
              <a:rPr lang="en-US" smtClean="0"/>
              <a:t>‹#›</a:t>
            </a:fld>
            <a:endParaRPr lang="en-US"/>
          </a:p>
        </p:txBody>
      </p:sp>
    </p:spTree>
    <p:extLst>
      <p:ext uri="{BB962C8B-B14F-4D97-AF65-F5344CB8AC3E}">
        <p14:creationId xmlns:p14="http://schemas.microsoft.com/office/powerpoint/2010/main" val="205801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17" Type="http://schemas.openxmlformats.org/officeDocument/2006/relationships/image" Target="../media/image28.sv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2326" y="4342663"/>
            <a:ext cx="6060141" cy="1550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Scalable, shared storage HDFS</a:t>
            </a:r>
          </a:p>
        </p:txBody>
      </p:sp>
      <p:cxnSp>
        <p:nvCxnSpPr>
          <p:cNvPr id="8" name="Straight Arrow Connector 7"/>
          <p:cNvCxnSpPr/>
          <p:nvPr/>
        </p:nvCxnSpPr>
        <p:spPr>
          <a:xfrm>
            <a:off x="4016414"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8879"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68946"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071411"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16414" y="3576578"/>
            <a:ext cx="4054997" cy="0"/>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757194" y="2926465"/>
            <a:ext cx="0" cy="638538"/>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409726" y="2926465"/>
            <a:ext cx="0" cy="638538"/>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042326" y="1506864"/>
            <a:ext cx="2826039" cy="1408026"/>
          </a:xfrm>
          <a:prstGeom prst="rect">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Spark</a:t>
            </a:r>
          </a:p>
        </p:txBody>
      </p:sp>
      <p:sp>
        <p:nvSpPr>
          <p:cNvPr id="6" name="Rectangle 5"/>
          <p:cNvSpPr/>
          <p:nvPr/>
        </p:nvSpPr>
        <p:spPr>
          <a:xfrm>
            <a:off x="6296629" y="1506864"/>
            <a:ext cx="2805839" cy="1408026"/>
          </a:xfrm>
          <a:prstGeom prst="rect">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Spark</a:t>
            </a:r>
          </a:p>
        </p:txBody>
      </p:sp>
    </p:spTree>
    <p:extLst>
      <p:ext uri="{BB962C8B-B14F-4D97-AF65-F5344CB8AC3E}">
        <p14:creationId xmlns:p14="http://schemas.microsoft.com/office/powerpoint/2010/main" val="45654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3169"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96967"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770765"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44563"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58835" y="2087031"/>
            <a:ext cx="949124" cy="461665"/>
          </a:xfrm>
          <a:prstGeom prst="rect">
            <a:avLst/>
          </a:prstGeom>
          <a:noFill/>
        </p:spPr>
        <p:txBody>
          <a:bodyPr wrap="square" rtlCol="0">
            <a:spAutoFit/>
          </a:bodyPr>
          <a:lstStyle/>
          <a:p>
            <a:r>
              <a:rPr lang="en-US" sz="2400" dirty="0"/>
              <a:t>Ingest</a:t>
            </a:r>
          </a:p>
        </p:txBody>
      </p:sp>
      <p:sp>
        <p:nvSpPr>
          <p:cNvPr id="11" name="TextBox 10"/>
          <p:cNvSpPr txBox="1"/>
          <p:nvPr/>
        </p:nvSpPr>
        <p:spPr>
          <a:xfrm>
            <a:off x="5120408" y="2087031"/>
            <a:ext cx="949124" cy="461665"/>
          </a:xfrm>
          <a:prstGeom prst="rect">
            <a:avLst/>
          </a:prstGeom>
          <a:noFill/>
        </p:spPr>
        <p:txBody>
          <a:bodyPr wrap="square" rtlCol="0">
            <a:spAutoFit/>
          </a:bodyPr>
          <a:lstStyle/>
          <a:p>
            <a:r>
              <a:rPr lang="en-US" sz="2400"/>
              <a:t>Store</a:t>
            </a:r>
            <a:endParaRPr lang="en-US" sz="2400" dirty="0"/>
          </a:p>
        </p:txBody>
      </p:sp>
      <p:sp>
        <p:nvSpPr>
          <p:cNvPr id="12" name="TextBox 11"/>
          <p:cNvSpPr txBox="1"/>
          <p:nvPr/>
        </p:nvSpPr>
        <p:spPr>
          <a:xfrm>
            <a:off x="6770765" y="2051117"/>
            <a:ext cx="1812400" cy="461665"/>
          </a:xfrm>
          <a:prstGeom prst="rect">
            <a:avLst/>
          </a:prstGeom>
          <a:noFill/>
        </p:spPr>
        <p:txBody>
          <a:bodyPr wrap="square" rtlCol="0">
            <a:spAutoFit/>
          </a:bodyPr>
          <a:lstStyle/>
          <a:p>
            <a:r>
              <a:rPr lang="en-US" sz="2400"/>
              <a:t>Prep &amp; train</a:t>
            </a:r>
            <a:endParaRPr lang="en-US" sz="2400" dirty="0"/>
          </a:p>
        </p:txBody>
      </p:sp>
      <p:sp>
        <p:nvSpPr>
          <p:cNvPr id="13" name="TextBox 12"/>
          <p:cNvSpPr txBox="1"/>
          <p:nvPr/>
        </p:nvSpPr>
        <p:spPr>
          <a:xfrm>
            <a:off x="8844563" y="2061370"/>
            <a:ext cx="1620456" cy="830997"/>
          </a:xfrm>
          <a:prstGeom prst="rect">
            <a:avLst/>
          </a:prstGeom>
          <a:noFill/>
        </p:spPr>
        <p:txBody>
          <a:bodyPr wrap="square" rtlCol="0">
            <a:spAutoFit/>
          </a:bodyPr>
          <a:lstStyle/>
          <a:p>
            <a:pPr algn="ctr"/>
            <a:r>
              <a:rPr lang="en-US" sz="2400" dirty="0"/>
              <a:t>Model &amp;</a:t>
            </a:r>
          </a:p>
          <a:p>
            <a:pPr algn="ctr"/>
            <a:r>
              <a:rPr lang="en-US" sz="2400" dirty="0"/>
              <a:t>serve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405" y="2687596"/>
            <a:ext cx="418006" cy="41800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341" y="2687596"/>
            <a:ext cx="418006" cy="41800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347" y="2687596"/>
            <a:ext cx="418006" cy="418006"/>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5788" y="3395581"/>
            <a:ext cx="418006" cy="418006"/>
          </a:xfrm>
          <a:prstGeom prst="rect">
            <a:avLst/>
          </a:prstGeom>
        </p:spPr>
      </p:pic>
      <p:grpSp>
        <p:nvGrpSpPr>
          <p:cNvPr id="20" name="Group 19"/>
          <p:cNvGrpSpPr/>
          <p:nvPr/>
        </p:nvGrpSpPr>
        <p:grpSpPr>
          <a:xfrm>
            <a:off x="7341875" y="4300977"/>
            <a:ext cx="509193" cy="509193"/>
            <a:chOff x="6836849" y="3962545"/>
            <a:chExt cx="509193" cy="509193"/>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849" y="3962545"/>
              <a:ext cx="501501" cy="501501"/>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7599" y="4213295"/>
              <a:ext cx="258443" cy="258443"/>
            </a:xfrm>
            <a:prstGeom prst="rect">
              <a:avLst/>
            </a:prstGeom>
          </p:spPr>
        </p:pic>
      </p:grpSp>
      <p:sp>
        <p:nvSpPr>
          <p:cNvPr id="24" name="TextBox 23"/>
          <p:cNvSpPr txBox="1"/>
          <p:nvPr/>
        </p:nvSpPr>
        <p:spPr>
          <a:xfrm>
            <a:off x="4780896" y="3105602"/>
            <a:ext cx="1628148" cy="830997"/>
          </a:xfrm>
          <a:prstGeom prst="rect">
            <a:avLst/>
          </a:prstGeom>
          <a:noFill/>
        </p:spPr>
        <p:txBody>
          <a:bodyPr wrap="square" rtlCol="0">
            <a:spAutoFit/>
          </a:bodyPr>
          <a:lstStyle/>
          <a:p>
            <a:pPr algn="ctr"/>
            <a:r>
              <a:rPr lang="en-US" sz="2400" dirty="0"/>
              <a:t>SQL Server</a:t>
            </a:r>
          </a:p>
          <a:p>
            <a:pPr algn="ctr"/>
            <a:r>
              <a:rPr lang="en-US" sz="2400" dirty="0"/>
              <a:t>data pools</a:t>
            </a:r>
          </a:p>
        </p:txBody>
      </p:sp>
      <p:sp>
        <p:nvSpPr>
          <p:cNvPr id="25" name="TextBox 24"/>
          <p:cNvSpPr txBox="1"/>
          <p:nvPr/>
        </p:nvSpPr>
        <p:spPr>
          <a:xfrm>
            <a:off x="5094881" y="5145676"/>
            <a:ext cx="949124" cy="461665"/>
          </a:xfrm>
          <a:prstGeom prst="rect">
            <a:avLst/>
          </a:prstGeom>
          <a:noFill/>
        </p:spPr>
        <p:txBody>
          <a:bodyPr wrap="square" rtlCol="0">
            <a:spAutoFit/>
          </a:bodyPr>
          <a:lstStyle/>
          <a:p>
            <a:r>
              <a:rPr lang="en-US" sz="2400"/>
              <a:t>HDFS</a:t>
            </a:r>
            <a:endParaRPr lang="en-US" sz="2400" dirty="0"/>
          </a:p>
        </p:txBody>
      </p:sp>
      <p:sp>
        <p:nvSpPr>
          <p:cNvPr id="26" name="TextBox 25"/>
          <p:cNvSpPr txBox="1"/>
          <p:nvPr/>
        </p:nvSpPr>
        <p:spPr>
          <a:xfrm>
            <a:off x="6770765" y="4768063"/>
            <a:ext cx="1725591" cy="1200329"/>
          </a:xfrm>
          <a:prstGeom prst="rect">
            <a:avLst/>
          </a:prstGeom>
          <a:noFill/>
        </p:spPr>
        <p:txBody>
          <a:bodyPr wrap="square" rtlCol="0">
            <a:spAutoFit/>
          </a:bodyPr>
          <a:lstStyle/>
          <a:p>
            <a:pPr algn="ctr"/>
            <a:r>
              <a:rPr lang="en-US" sz="2400" dirty="0"/>
              <a:t>Machine Learning Services</a:t>
            </a:r>
          </a:p>
        </p:txBody>
      </p:sp>
      <p:pic>
        <p:nvPicPr>
          <p:cNvPr id="27" name="Picture 26"/>
          <p:cNvPicPr>
            <a:picLocks noChangeAspect="1"/>
          </p:cNvPicPr>
          <p:nvPr/>
        </p:nvPicPr>
        <p:blipFill>
          <a:blip r:embed="rId6">
            <a:clrChange>
              <a:clrFrom>
                <a:srgbClr val="F8F8F8"/>
              </a:clrFrom>
              <a:clrTo>
                <a:srgbClr val="F8F8F8">
                  <a:alpha val="0"/>
                </a:srgbClr>
              </a:clrTo>
            </a:clrChange>
          </a:blip>
          <a:stretch>
            <a:fillRect/>
          </a:stretch>
        </p:blipFill>
        <p:spPr>
          <a:xfrm>
            <a:off x="7105330" y="2671437"/>
            <a:ext cx="951326" cy="1448287"/>
          </a:xfrm>
          <a:prstGeom prst="rect">
            <a:avLst/>
          </a:prstGeom>
        </p:spPr>
      </p:pic>
      <p:sp>
        <p:nvSpPr>
          <p:cNvPr id="28" name="TextBox 27"/>
          <p:cNvSpPr txBox="1"/>
          <p:nvPr/>
        </p:nvSpPr>
        <p:spPr>
          <a:xfrm>
            <a:off x="8806588" y="3834969"/>
            <a:ext cx="1725591" cy="1200329"/>
          </a:xfrm>
          <a:prstGeom prst="rect">
            <a:avLst/>
          </a:prstGeom>
          <a:noFill/>
        </p:spPr>
        <p:txBody>
          <a:bodyPr wrap="square" rtlCol="0">
            <a:spAutoFit/>
          </a:bodyPr>
          <a:lstStyle/>
          <a:p>
            <a:pPr algn="ctr"/>
            <a:r>
              <a:rPr lang="en-US" sz="2400" dirty="0"/>
              <a:t>SQL Server</a:t>
            </a:r>
          </a:p>
          <a:p>
            <a:pPr algn="ctr"/>
            <a:r>
              <a:rPr lang="en-US" sz="2400" dirty="0"/>
              <a:t>master</a:t>
            </a:r>
          </a:p>
          <a:p>
            <a:pPr algn="ctr"/>
            <a:r>
              <a:rPr lang="en-US" sz="2400" dirty="0"/>
              <a:t>instance</a:t>
            </a:r>
          </a:p>
        </p:txBody>
      </p:sp>
      <p:pic>
        <p:nvPicPr>
          <p:cNvPr id="29" name="Picture 28"/>
          <p:cNvPicPr>
            <a:picLocks noChangeAspect="1"/>
          </p:cNvPicPr>
          <p:nvPr/>
        </p:nvPicPr>
        <p:blipFill>
          <a:blip r:embed="rId7">
            <a:clrChange>
              <a:clrFrom>
                <a:srgbClr val="F8F8F8"/>
              </a:clrFrom>
              <a:clrTo>
                <a:srgbClr val="F8F8F8">
                  <a:alpha val="0"/>
                </a:srgbClr>
              </a:clrTo>
            </a:clrChange>
          </a:blip>
          <a:stretch>
            <a:fillRect/>
          </a:stretch>
        </p:blipFill>
        <p:spPr>
          <a:xfrm>
            <a:off x="2710669" y="2747399"/>
            <a:ext cx="1469002" cy="1343981"/>
          </a:xfrm>
          <a:prstGeom prst="rect">
            <a:avLst/>
          </a:prstGeom>
        </p:spPr>
      </p:pic>
      <p:sp>
        <p:nvSpPr>
          <p:cNvPr id="30" name="TextBox 29"/>
          <p:cNvSpPr txBox="1"/>
          <p:nvPr/>
        </p:nvSpPr>
        <p:spPr>
          <a:xfrm>
            <a:off x="2987726" y="4090062"/>
            <a:ext cx="949124" cy="461665"/>
          </a:xfrm>
          <a:prstGeom prst="rect">
            <a:avLst/>
          </a:prstGeom>
          <a:noFill/>
        </p:spPr>
        <p:txBody>
          <a:bodyPr wrap="square" rtlCol="0">
            <a:spAutoFit/>
          </a:bodyPr>
          <a:lstStyle/>
          <a:p>
            <a:r>
              <a:rPr lang="en-US" sz="2400"/>
              <a:t>Kafka</a:t>
            </a:r>
            <a:endParaRPr lang="en-US" sz="2400" dirty="0"/>
          </a:p>
        </p:txBody>
      </p:sp>
      <p:pic>
        <p:nvPicPr>
          <p:cNvPr id="31" name="Picture 30"/>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544351" y="1238042"/>
            <a:ext cx="577862" cy="577862"/>
          </a:xfrm>
          <a:prstGeom prst="rect">
            <a:avLst/>
          </a:prstGeom>
        </p:spPr>
      </p:pic>
      <p:pic>
        <p:nvPicPr>
          <p:cNvPr id="32" name="Picture 31"/>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a:off x="5138366" y="4428370"/>
            <a:ext cx="780288" cy="780288"/>
          </a:xfrm>
          <a:prstGeom prst="rect">
            <a:avLst/>
          </a:prstGeom>
        </p:spPr>
      </p:pic>
      <p:pic>
        <p:nvPicPr>
          <p:cNvPr id="33" name="Picture 32"/>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671238" y="5014448"/>
            <a:ext cx="543113" cy="543113"/>
          </a:xfrm>
          <a:prstGeom prst="rect">
            <a:avLst/>
          </a:prstGeom>
        </p:spPr>
      </p:pic>
      <p:grpSp>
        <p:nvGrpSpPr>
          <p:cNvPr id="37" name="Group 36"/>
          <p:cNvGrpSpPr/>
          <p:nvPr/>
        </p:nvGrpSpPr>
        <p:grpSpPr>
          <a:xfrm>
            <a:off x="658973" y="3012675"/>
            <a:ext cx="348618" cy="822294"/>
            <a:chOff x="732847" y="2372810"/>
            <a:chExt cx="488701" cy="1152711"/>
          </a:xfrm>
        </p:grpSpPr>
        <p:pic>
          <p:nvPicPr>
            <p:cNvPr id="34" name="Picture 33"/>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732847" y="2372810"/>
              <a:ext cx="488701" cy="1152711"/>
            </a:xfrm>
            <a:prstGeom prst="rect">
              <a:avLst/>
            </a:prstGeom>
          </p:spPr>
        </p:pic>
        <p:pic>
          <p:nvPicPr>
            <p:cNvPr id="36" name="Picture 35"/>
            <p:cNvPicPr>
              <a:picLocks noChangeAspect="1"/>
            </p:cNvPicPr>
            <p:nvPr/>
          </p:nvPicPr>
          <p:blipFill>
            <a:blip r:embed="rId12">
              <a:biLevel thresh="75000"/>
              <a:extLst>
                <a:ext uri="{28A0092B-C50C-407E-A947-70E740481C1C}">
                  <a14:useLocalDpi xmlns:a14="http://schemas.microsoft.com/office/drawing/2010/main" val="0"/>
                </a:ext>
              </a:extLst>
            </a:blip>
            <a:stretch>
              <a:fillRect/>
            </a:stretch>
          </p:blipFill>
          <p:spPr>
            <a:xfrm>
              <a:off x="789477" y="2761445"/>
              <a:ext cx="375439" cy="375439"/>
            </a:xfrm>
            <a:prstGeom prst="rect">
              <a:avLst/>
            </a:prstGeom>
          </p:spPr>
        </p:pic>
      </p:grpSp>
      <p:sp>
        <p:nvSpPr>
          <p:cNvPr id="38" name="TextBox 37"/>
          <p:cNvSpPr txBox="1"/>
          <p:nvPr/>
        </p:nvSpPr>
        <p:spPr>
          <a:xfrm>
            <a:off x="71441" y="1796043"/>
            <a:ext cx="2058302" cy="1200329"/>
          </a:xfrm>
          <a:prstGeom prst="rect">
            <a:avLst/>
          </a:prstGeom>
          <a:noFill/>
        </p:spPr>
        <p:txBody>
          <a:bodyPr wrap="square" rtlCol="0">
            <a:spAutoFit/>
          </a:bodyPr>
          <a:lstStyle/>
          <a:p>
            <a:pPr algn="ctr"/>
            <a:r>
              <a:rPr lang="en-US" sz="2400" dirty="0"/>
              <a:t>Logs, files</a:t>
            </a:r>
          </a:p>
          <a:p>
            <a:pPr algn="ctr"/>
            <a:r>
              <a:rPr lang="en-US" sz="2400" dirty="0"/>
              <a:t>and media</a:t>
            </a:r>
          </a:p>
          <a:p>
            <a:pPr algn="ctr"/>
            <a:r>
              <a:rPr lang="en-US" sz="2400" dirty="0"/>
              <a:t>(unstructured)</a:t>
            </a:r>
          </a:p>
        </p:txBody>
      </p:sp>
      <p:sp>
        <p:nvSpPr>
          <p:cNvPr id="39" name="TextBox 38"/>
          <p:cNvSpPr txBox="1"/>
          <p:nvPr/>
        </p:nvSpPr>
        <p:spPr>
          <a:xfrm>
            <a:off x="96938" y="3711338"/>
            <a:ext cx="2218000" cy="830997"/>
          </a:xfrm>
          <a:prstGeom prst="rect">
            <a:avLst/>
          </a:prstGeom>
          <a:noFill/>
        </p:spPr>
        <p:txBody>
          <a:bodyPr wrap="square" rtlCol="0">
            <a:spAutoFit/>
          </a:bodyPr>
          <a:lstStyle/>
          <a:p>
            <a:pPr algn="ctr"/>
            <a:r>
              <a:rPr lang="en-US" sz="2400" dirty="0"/>
              <a:t>Sensors and IoT</a:t>
            </a:r>
          </a:p>
          <a:p>
            <a:pPr algn="ctr"/>
            <a:r>
              <a:rPr lang="en-US" sz="2400" dirty="0"/>
              <a:t>(unstructured)</a:t>
            </a:r>
          </a:p>
        </p:txBody>
      </p:sp>
      <p:sp>
        <p:nvSpPr>
          <p:cNvPr id="40" name="TextBox 39"/>
          <p:cNvSpPr txBox="1"/>
          <p:nvPr/>
        </p:nvSpPr>
        <p:spPr>
          <a:xfrm>
            <a:off x="276175" y="5476113"/>
            <a:ext cx="1817065" cy="1200329"/>
          </a:xfrm>
          <a:prstGeom prst="rect">
            <a:avLst/>
          </a:prstGeom>
          <a:noFill/>
        </p:spPr>
        <p:txBody>
          <a:bodyPr wrap="square" rtlCol="0">
            <a:spAutoFit/>
          </a:bodyPr>
          <a:lstStyle/>
          <a:p>
            <a:pPr algn="ctr"/>
            <a:r>
              <a:rPr lang="en-US" sz="2400"/>
              <a:t>Business /</a:t>
            </a:r>
            <a:br>
              <a:rPr lang="en-US" sz="2400"/>
            </a:br>
            <a:r>
              <a:rPr lang="en-US" sz="2400"/>
              <a:t>custom </a:t>
            </a:r>
            <a:r>
              <a:rPr lang="en-US" sz="2400" dirty="0"/>
              <a:t>apps</a:t>
            </a:r>
          </a:p>
          <a:p>
            <a:pPr algn="ctr"/>
            <a:r>
              <a:rPr lang="en-US" sz="2400" dirty="0"/>
              <a:t>(structured)</a:t>
            </a:r>
          </a:p>
        </p:txBody>
      </p:sp>
      <p:cxnSp>
        <p:nvCxnSpPr>
          <p:cNvPr id="41" name="Straight Arrow Connector 40"/>
          <p:cNvCxnSpPr/>
          <p:nvPr/>
        </p:nvCxnSpPr>
        <p:spPr>
          <a:xfrm>
            <a:off x="2197127" y="2518809"/>
            <a:ext cx="534362" cy="29887"/>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2197127" y="1081077"/>
            <a:ext cx="6757" cy="3519161"/>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813963" y="1081077"/>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1828367" y="4566772"/>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258200" y="5274888"/>
            <a:ext cx="534362" cy="29887"/>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185833" y="4809928"/>
            <a:ext cx="21969" cy="1866514"/>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824637" y="4809927"/>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1795087" y="6676442"/>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307310" y="2967881"/>
            <a:ext cx="2058302" cy="830997"/>
          </a:xfrm>
          <a:prstGeom prst="rect">
            <a:avLst/>
          </a:prstGeom>
          <a:noFill/>
        </p:spPr>
        <p:txBody>
          <a:bodyPr wrap="square" rtlCol="0">
            <a:spAutoFit/>
          </a:bodyPr>
          <a:lstStyle/>
          <a:p>
            <a:pPr algn="ctr"/>
            <a:r>
              <a:rPr lang="en-US" sz="2400" dirty="0"/>
              <a:t>Predictive</a:t>
            </a:r>
          </a:p>
          <a:p>
            <a:pPr algn="ctr"/>
            <a:r>
              <a:rPr lang="en-US" sz="2400" dirty="0"/>
              <a:t>apps</a:t>
            </a:r>
          </a:p>
        </p:txBody>
      </p:sp>
      <p:sp>
        <p:nvSpPr>
          <p:cNvPr id="58" name="TextBox 57"/>
          <p:cNvSpPr txBox="1"/>
          <p:nvPr/>
        </p:nvSpPr>
        <p:spPr>
          <a:xfrm>
            <a:off x="10307310" y="4894895"/>
            <a:ext cx="2058302" cy="461665"/>
          </a:xfrm>
          <a:prstGeom prst="rect">
            <a:avLst/>
          </a:prstGeom>
          <a:noFill/>
        </p:spPr>
        <p:txBody>
          <a:bodyPr wrap="square" rtlCol="0">
            <a:spAutoFit/>
          </a:bodyPr>
          <a:lstStyle/>
          <a:p>
            <a:pPr algn="ctr"/>
            <a:r>
              <a:rPr lang="en-US" sz="2400" dirty="0"/>
              <a:t>BI tools</a:t>
            </a:r>
          </a:p>
        </p:txBody>
      </p:sp>
      <p:pic>
        <p:nvPicPr>
          <p:cNvPr id="59" name="Picture 58"/>
          <p:cNvPicPr>
            <a:picLocks noChangeAspect="1"/>
          </p:cNvPicPr>
          <p:nvPr/>
        </p:nvPicPr>
        <p:blipFill>
          <a:blip r:embed="rId13">
            <a:biLevel thresh="75000"/>
            <a:extLst>
              <a:ext uri="{28A0092B-C50C-407E-A947-70E740481C1C}">
                <a14:useLocalDpi xmlns:a14="http://schemas.microsoft.com/office/drawing/2010/main" val="0"/>
              </a:ext>
            </a:extLst>
          </a:blip>
          <a:stretch>
            <a:fillRect/>
          </a:stretch>
        </p:blipFill>
        <p:spPr>
          <a:xfrm>
            <a:off x="11068835" y="4371299"/>
            <a:ext cx="535251" cy="535251"/>
          </a:xfrm>
          <a:prstGeom prst="rect">
            <a:avLst/>
          </a:prstGeom>
        </p:spPr>
      </p:pic>
      <p:pic>
        <p:nvPicPr>
          <p:cNvPr id="60" name="Picture 59"/>
          <p:cNvPicPr>
            <a:picLocks noChangeAspect="1"/>
          </p:cNvPicPr>
          <p:nvPr/>
        </p:nvPicPr>
        <p:blipFill>
          <a:blip r:embed="rId14">
            <a:biLevel thresh="75000"/>
            <a:extLst>
              <a:ext uri="{28A0092B-C50C-407E-A947-70E740481C1C}">
                <a14:useLocalDpi xmlns:a14="http://schemas.microsoft.com/office/drawing/2010/main" val="0"/>
              </a:ext>
            </a:extLst>
          </a:blip>
          <a:stretch>
            <a:fillRect/>
          </a:stretch>
        </p:blipFill>
        <p:spPr>
          <a:xfrm>
            <a:off x="11060526" y="2517871"/>
            <a:ext cx="543560" cy="543560"/>
          </a:xfrm>
          <a:prstGeom prst="rect">
            <a:avLst/>
          </a:prstGeom>
        </p:spPr>
      </p:pic>
    </p:spTree>
    <p:extLst>
      <p:ext uri="{BB962C8B-B14F-4D97-AF65-F5344CB8AC3E}">
        <p14:creationId xmlns:p14="http://schemas.microsoft.com/office/powerpoint/2010/main" val="19576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84724"/>
            <a:ext cx="12192000" cy="21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Compute Plane</a:t>
            </a:r>
          </a:p>
        </p:txBody>
      </p:sp>
      <p:sp>
        <p:nvSpPr>
          <p:cNvPr id="5" name="Rectangle 4"/>
          <p:cNvSpPr/>
          <p:nvPr/>
        </p:nvSpPr>
        <p:spPr>
          <a:xfrm>
            <a:off x="0" y="127083"/>
            <a:ext cx="12192000" cy="189824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accent1">
                    <a:lumMod val="75000"/>
                  </a:schemeClr>
                </a:solidFill>
              </a:rPr>
              <a:t>Control Plane</a:t>
            </a:r>
          </a:p>
        </p:txBody>
      </p:sp>
      <p:sp>
        <p:nvSpPr>
          <p:cNvPr id="6" name="Rectangle 5"/>
          <p:cNvSpPr/>
          <p:nvPr/>
        </p:nvSpPr>
        <p:spPr>
          <a:xfrm>
            <a:off x="0" y="4450708"/>
            <a:ext cx="12192000" cy="221630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7030A0"/>
                </a:solidFill>
              </a:rPr>
              <a:t>Data Plane</a:t>
            </a:r>
          </a:p>
        </p:txBody>
      </p:sp>
      <p:sp>
        <p:nvSpPr>
          <p:cNvPr id="7" name="Rectangle 6"/>
          <p:cNvSpPr/>
          <p:nvPr/>
        </p:nvSpPr>
        <p:spPr>
          <a:xfrm>
            <a:off x="185195" y="624795"/>
            <a:ext cx="3336404" cy="1261640"/>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Node: Kubernetes Master</a:t>
            </a:r>
          </a:p>
        </p:txBody>
      </p:sp>
      <p:sp>
        <p:nvSpPr>
          <p:cNvPr id="8" name="Rectangle 7"/>
          <p:cNvSpPr/>
          <p:nvPr/>
        </p:nvSpPr>
        <p:spPr>
          <a:xfrm>
            <a:off x="9340770" y="624795"/>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0" name="Rectangle 9"/>
          <p:cNvSpPr/>
          <p:nvPr/>
        </p:nvSpPr>
        <p:spPr>
          <a:xfrm>
            <a:off x="6489540" y="624795"/>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1" name="Rectangle 10"/>
          <p:cNvSpPr/>
          <p:nvPr/>
        </p:nvSpPr>
        <p:spPr>
          <a:xfrm>
            <a:off x="3639275" y="607433"/>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2" name="Rectangle 11"/>
          <p:cNvSpPr/>
          <p:nvPr/>
        </p:nvSpPr>
        <p:spPr>
          <a:xfrm>
            <a:off x="7331598" y="1481321"/>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Hive</a:t>
            </a:r>
          </a:p>
        </p:txBody>
      </p:sp>
      <p:sp>
        <p:nvSpPr>
          <p:cNvPr id="13" name="Rectangle 12"/>
          <p:cNvSpPr/>
          <p:nvPr/>
        </p:nvSpPr>
        <p:spPr>
          <a:xfrm>
            <a:off x="7331598" y="107186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Ranger</a:t>
            </a:r>
          </a:p>
        </p:txBody>
      </p:sp>
      <p:sp>
        <p:nvSpPr>
          <p:cNvPr id="14" name="Rectangle 13"/>
          <p:cNvSpPr/>
          <p:nvPr/>
        </p:nvSpPr>
        <p:spPr>
          <a:xfrm>
            <a:off x="7331598" y="67832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Knox Gateway</a:t>
            </a:r>
          </a:p>
        </p:txBody>
      </p:sp>
      <p:sp>
        <p:nvSpPr>
          <p:cNvPr id="15" name="Rectangle 14"/>
          <p:cNvSpPr/>
          <p:nvPr/>
        </p:nvSpPr>
        <p:spPr>
          <a:xfrm>
            <a:off x="10187650" y="107186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Kibana</a:t>
            </a:r>
            <a:r>
              <a:rPr lang="en-US" sz="1600" dirty="0"/>
              <a:t> Dashboard</a:t>
            </a:r>
          </a:p>
        </p:txBody>
      </p:sp>
      <p:sp>
        <p:nvSpPr>
          <p:cNvPr id="16" name="Rectangle 15"/>
          <p:cNvSpPr/>
          <p:nvPr/>
        </p:nvSpPr>
        <p:spPr>
          <a:xfrm>
            <a:off x="10187650" y="67832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Grafana</a:t>
            </a:r>
            <a:r>
              <a:rPr lang="en-US" sz="1600" dirty="0"/>
              <a:t> Dashboard</a:t>
            </a:r>
          </a:p>
        </p:txBody>
      </p:sp>
      <p:sp>
        <p:nvSpPr>
          <p:cNvPr id="19" name="Rectangle 18"/>
          <p:cNvSpPr/>
          <p:nvPr/>
        </p:nvSpPr>
        <p:spPr>
          <a:xfrm>
            <a:off x="3970116" y="1071866"/>
            <a:ext cx="229564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Cluster Admin Portal</a:t>
            </a:r>
            <a:endParaRPr lang="en-US" sz="1600" dirty="0"/>
          </a:p>
        </p:txBody>
      </p:sp>
      <p:sp>
        <p:nvSpPr>
          <p:cNvPr id="20" name="Rectangle 19"/>
          <p:cNvSpPr/>
          <p:nvPr/>
        </p:nvSpPr>
        <p:spPr>
          <a:xfrm>
            <a:off x="433087" y="1416212"/>
            <a:ext cx="2782748"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Proxy</a:t>
            </a:r>
          </a:p>
        </p:txBody>
      </p:sp>
      <p:sp>
        <p:nvSpPr>
          <p:cNvPr id="21" name="Rectangle 20"/>
          <p:cNvSpPr/>
          <p:nvPr/>
        </p:nvSpPr>
        <p:spPr>
          <a:xfrm>
            <a:off x="433087" y="1022672"/>
            <a:ext cx="2782748"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 Master Instance</a:t>
            </a:r>
          </a:p>
        </p:txBody>
      </p:sp>
      <p:sp>
        <p:nvSpPr>
          <p:cNvPr id="22" name="Rectangle 21"/>
          <p:cNvSpPr/>
          <p:nvPr/>
        </p:nvSpPr>
        <p:spPr>
          <a:xfrm>
            <a:off x="212686" y="2691116"/>
            <a:ext cx="5254906" cy="130986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Compute Pool</a:t>
            </a:r>
          </a:p>
          <a:p>
            <a:endParaRPr lang="en-US" dirty="0"/>
          </a:p>
          <a:p>
            <a:endParaRPr lang="en-US" dirty="0"/>
          </a:p>
          <a:p>
            <a:endParaRPr lang="en-US" sz="1400" dirty="0"/>
          </a:p>
          <a:p>
            <a:r>
              <a:rPr lang="en-US" sz="1400" dirty="0"/>
              <a:t>Coordinator</a:t>
            </a:r>
            <a:endParaRPr lang="en-US" dirty="0"/>
          </a:p>
        </p:txBody>
      </p:sp>
      <p:sp>
        <p:nvSpPr>
          <p:cNvPr id="23" name="Rectangle 22"/>
          <p:cNvSpPr/>
          <p:nvPr/>
        </p:nvSpPr>
        <p:spPr>
          <a:xfrm>
            <a:off x="289850"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4" name="Rectangle 23"/>
          <p:cNvSpPr/>
          <p:nvPr/>
        </p:nvSpPr>
        <p:spPr>
          <a:xfrm>
            <a:off x="594650"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5" name="Rectangle 24"/>
          <p:cNvSpPr/>
          <p:nvPr/>
        </p:nvSpPr>
        <p:spPr>
          <a:xfrm>
            <a:off x="1735721"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6" name="Rectangle 25"/>
          <p:cNvSpPr/>
          <p:nvPr/>
        </p:nvSpPr>
        <p:spPr>
          <a:xfrm>
            <a:off x="2040521"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7" name="Rectangle 26"/>
          <p:cNvSpPr/>
          <p:nvPr/>
        </p:nvSpPr>
        <p:spPr>
          <a:xfrm>
            <a:off x="4180874"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8" name="Rectangle 27"/>
          <p:cNvSpPr/>
          <p:nvPr/>
        </p:nvSpPr>
        <p:spPr>
          <a:xfrm>
            <a:off x="4485674"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9" name="Rectangle 28"/>
          <p:cNvSpPr/>
          <p:nvPr/>
        </p:nvSpPr>
        <p:spPr>
          <a:xfrm>
            <a:off x="2954922"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0" name="Rectangle 29"/>
          <p:cNvSpPr/>
          <p:nvPr/>
        </p:nvSpPr>
        <p:spPr>
          <a:xfrm>
            <a:off x="3259722"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1" name="Rectangle 30"/>
          <p:cNvSpPr/>
          <p:nvPr/>
        </p:nvSpPr>
        <p:spPr>
          <a:xfrm>
            <a:off x="5728023" y="2698352"/>
            <a:ext cx="6253703" cy="130986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Compute Pool</a:t>
            </a:r>
          </a:p>
          <a:p>
            <a:endParaRPr lang="en-US" dirty="0"/>
          </a:p>
          <a:p>
            <a:endParaRPr lang="en-US" dirty="0"/>
          </a:p>
          <a:p>
            <a:endParaRPr lang="en-US" sz="1400" dirty="0"/>
          </a:p>
          <a:p>
            <a:endParaRPr lang="en-US" dirty="0"/>
          </a:p>
        </p:txBody>
      </p:sp>
      <p:sp>
        <p:nvSpPr>
          <p:cNvPr id="32" name="Rectangle 31"/>
          <p:cNvSpPr/>
          <p:nvPr/>
        </p:nvSpPr>
        <p:spPr>
          <a:xfrm>
            <a:off x="7045123"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3" name="Rectangle 32"/>
          <p:cNvSpPr/>
          <p:nvPr/>
        </p:nvSpPr>
        <p:spPr>
          <a:xfrm>
            <a:off x="7349923"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4" name="Rectangle 33"/>
          <p:cNvSpPr/>
          <p:nvPr/>
        </p:nvSpPr>
        <p:spPr>
          <a:xfrm>
            <a:off x="8249855"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5" name="Rectangle 34"/>
          <p:cNvSpPr/>
          <p:nvPr/>
        </p:nvSpPr>
        <p:spPr>
          <a:xfrm>
            <a:off x="8554655"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6" name="Rectangle 35"/>
          <p:cNvSpPr/>
          <p:nvPr/>
        </p:nvSpPr>
        <p:spPr>
          <a:xfrm>
            <a:off x="10695008"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7" name="Rectangle 36"/>
          <p:cNvSpPr/>
          <p:nvPr/>
        </p:nvSpPr>
        <p:spPr>
          <a:xfrm>
            <a:off x="10999808"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8" name="Rectangle 37"/>
          <p:cNvSpPr/>
          <p:nvPr/>
        </p:nvSpPr>
        <p:spPr>
          <a:xfrm>
            <a:off x="9469056"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9" name="Rectangle 38"/>
          <p:cNvSpPr/>
          <p:nvPr/>
        </p:nvSpPr>
        <p:spPr>
          <a:xfrm>
            <a:off x="9773856"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40" name="Rectangle 39"/>
          <p:cNvSpPr/>
          <p:nvPr/>
        </p:nvSpPr>
        <p:spPr>
          <a:xfrm>
            <a:off x="5839426"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41" name="Rectangle 40"/>
          <p:cNvSpPr/>
          <p:nvPr/>
        </p:nvSpPr>
        <p:spPr>
          <a:xfrm>
            <a:off x="6144226"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42" name="Rectangle 41"/>
          <p:cNvSpPr/>
          <p:nvPr/>
        </p:nvSpPr>
        <p:spPr>
          <a:xfrm>
            <a:off x="180372" y="4849072"/>
            <a:ext cx="5757441" cy="165927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Storage Pool</a:t>
            </a:r>
          </a:p>
          <a:p>
            <a:endParaRPr lang="en-US" dirty="0"/>
          </a:p>
          <a:p>
            <a:endParaRPr lang="en-US" dirty="0"/>
          </a:p>
          <a:p>
            <a:endParaRPr lang="en-US" sz="1400" dirty="0"/>
          </a:p>
          <a:p>
            <a:endParaRPr lang="en-US" dirty="0"/>
          </a:p>
        </p:txBody>
      </p:sp>
      <p:sp>
        <p:nvSpPr>
          <p:cNvPr id="43" name="Rectangle 42"/>
          <p:cNvSpPr/>
          <p:nvPr/>
        </p:nvSpPr>
        <p:spPr>
          <a:xfrm>
            <a:off x="305766"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44" name="Rectangle 43"/>
          <p:cNvSpPr/>
          <p:nvPr/>
        </p:nvSpPr>
        <p:spPr>
          <a:xfrm>
            <a:off x="1318551"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51" name="Rectangle 50"/>
          <p:cNvSpPr/>
          <p:nvPr/>
        </p:nvSpPr>
        <p:spPr>
          <a:xfrm>
            <a:off x="1318551"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52" name="Rectangle 51"/>
          <p:cNvSpPr/>
          <p:nvPr/>
        </p:nvSpPr>
        <p:spPr>
          <a:xfrm>
            <a:off x="1318551"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sp>
        <p:nvSpPr>
          <p:cNvPr id="57" name="Rectangle 56"/>
          <p:cNvSpPr/>
          <p:nvPr/>
        </p:nvSpPr>
        <p:spPr>
          <a:xfrm>
            <a:off x="2172188"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58" name="Rectangle 57"/>
          <p:cNvSpPr/>
          <p:nvPr/>
        </p:nvSpPr>
        <p:spPr>
          <a:xfrm>
            <a:off x="3184973"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59" name="Rectangle 58"/>
          <p:cNvSpPr/>
          <p:nvPr/>
        </p:nvSpPr>
        <p:spPr>
          <a:xfrm>
            <a:off x="3184973"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60" name="Rectangle 59"/>
          <p:cNvSpPr/>
          <p:nvPr/>
        </p:nvSpPr>
        <p:spPr>
          <a:xfrm>
            <a:off x="3184973"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sp>
        <p:nvSpPr>
          <p:cNvPr id="63" name="Rectangle 62"/>
          <p:cNvSpPr/>
          <p:nvPr/>
        </p:nvSpPr>
        <p:spPr>
          <a:xfrm>
            <a:off x="4033789"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64" name="Rectangle 63"/>
          <p:cNvSpPr/>
          <p:nvPr/>
        </p:nvSpPr>
        <p:spPr>
          <a:xfrm>
            <a:off x="5046574"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65" name="Rectangle 64"/>
          <p:cNvSpPr/>
          <p:nvPr/>
        </p:nvSpPr>
        <p:spPr>
          <a:xfrm>
            <a:off x="5046574"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66" name="Rectangle 65"/>
          <p:cNvSpPr/>
          <p:nvPr/>
        </p:nvSpPr>
        <p:spPr>
          <a:xfrm>
            <a:off x="5046574"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pic>
        <p:nvPicPr>
          <p:cNvPr id="67" name="Picture 66"/>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14114" y="5790852"/>
            <a:ext cx="422696" cy="422696"/>
          </a:xfrm>
          <a:prstGeom prst="rect">
            <a:avLst/>
          </a:prstGeom>
        </p:spPr>
      </p:pic>
      <p:pic>
        <p:nvPicPr>
          <p:cNvPr id="68" name="Picture 6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39190" y="5790719"/>
            <a:ext cx="422696" cy="422696"/>
          </a:xfrm>
          <a:prstGeom prst="rect">
            <a:avLst/>
          </a:prstGeom>
        </p:spPr>
      </p:pic>
      <p:sp>
        <p:nvSpPr>
          <p:cNvPr id="69" name="Rectangle 68"/>
          <p:cNvSpPr/>
          <p:nvPr/>
        </p:nvSpPr>
        <p:spPr>
          <a:xfrm>
            <a:off x="7525473" y="4849072"/>
            <a:ext cx="4456253" cy="165927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SQL Data Pool</a:t>
            </a:r>
          </a:p>
          <a:p>
            <a:endParaRPr lang="en-US" dirty="0"/>
          </a:p>
          <a:p>
            <a:endParaRPr lang="en-US" dirty="0"/>
          </a:p>
          <a:p>
            <a:endParaRPr lang="en-US" sz="1400" dirty="0"/>
          </a:p>
          <a:p>
            <a:endParaRPr lang="en-US" dirty="0"/>
          </a:p>
        </p:txBody>
      </p:sp>
      <p:sp>
        <p:nvSpPr>
          <p:cNvPr id="70" name="Rectangle 69"/>
          <p:cNvSpPr/>
          <p:nvPr/>
        </p:nvSpPr>
        <p:spPr>
          <a:xfrm>
            <a:off x="7650866" y="5220908"/>
            <a:ext cx="2039072"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SQL Node</a:t>
            </a:r>
          </a:p>
        </p:txBody>
      </p:sp>
      <p:sp>
        <p:nvSpPr>
          <p:cNvPr id="71" name="Rectangle 70"/>
          <p:cNvSpPr/>
          <p:nvPr/>
        </p:nvSpPr>
        <p:spPr>
          <a:xfrm>
            <a:off x="8932189"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pic>
        <p:nvPicPr>
          <p:cNvPr id="74" name="Picture 73"/>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572678" y="5790719"/>
            <a:ext cx="422696" cy="422696"/>
          </a:xfrm>
          <a:prstGeom prst="rect">
            <a:avLst/>
          </a:prstGeom>
        </p:spPr>
      </p:pic>
      <p:pic>
        <p:nvPicPr>
          <p:cNvPr id="75" name="Picture 74"/>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978603" y="5799779"/>
            <a:ext cx="422696" cy="422696"/>
          </a:xfrm>
          <a:prstGeom prst="rect">
            <a:avLst/>
          </a:prstGeom>
        </p:spPr>
      </p:pic>
      <p:pic>
        <p:nvPicPr>
          <p:cNvPr id="88" name="Picture 8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166753" y="5790719"/>
            <a:ext cx="422696" cy="422696"/>
          </a:xfrm>
          <a:prstGeom prst="rect">
            <a:avLst/>
          </a:prstGeom>
        </p:spPr>
      </p:pic>
      <p:sp>
        <p:nvSpPr>
          <p:cNvPr id="94" name="Rectangle 93"/>
          <p:cNvSpPr/>
          <p:nvPr/>
        </p:nvSpPr>
        <p:spPr>
          <a:xfrm>
            <a:off x="9811931" y="5221041"/>
            <a:ext cx="2039072"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SQL Node</a:t>
            </a:r>
          </a:p>
        </p:txBody>
      </p:sp>
      <p:sp>
        <p:nvSpPr>
          <p:cNvPr id="95" name="Rectangle 94"/>
          <p:cNvSpPr/>
          <p:nvPr/>
        </p:nvSpPr>
        <p:spPr>
          <a:xfrm>
            <a:off x="11093254" y="527119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pic>
        <p:nvPicPr>
          <p:cNvPr id="96" name="Picture 95"/>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33743" y="5790852"/>
            <a:ext cx="422696" cy="422696"/>
          </a:xfrm>
          <a:prstGeom prst="rect">
            <a:avLst/>
          </a:prstGeom>
        </p:spPr>
      </p:pic>
      <p:pic>
        <p:nvPicPr>
          <p:cNvPr id="97" name="Picture 96"/>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139668" y="5799912"/>
            <a:ext cx="422696" cy="422696"/>
          </a:xfrm>
          <a:prstGeom prst="rect">
            <a:avLst/>
          </a:prstGeom>
        </p:spPr>
      </p:pic>
      <p:pic>
        <p:nvPicPr>
          <p:cNvPr id="98" name="Picture 9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327818" y="5790852"/>
            <a:ext cx="422696" cy="422696"/>
          </a:xfrm>
          <a:prstGeom prst="rect">
            <a:avLst/>
          </a:prstGeom>
        </p:spPr>
      </p:pic>
      <p:pic>
        <p:nvPicPr>
          <p:cNvPr id="99" name="Picture 98"/>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763351" y="5801648"/>
            <a:ext cx="422696" cy="422696"/>
          </a:xfrm>
          <a:prstGeom prst="rect">
            <a:avLst/>
          </a:prstGeom>
        </p:spPr>
      </p:pic>
      <p:pic>
        <p:nvPicPr>
          <p:cNvPr id="100" name="Picture 99"/>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88427" y="5801515"/>
            <a:ext cx="422696" cy="422696"/>
          </a:xfrm>
          <a:prstGeom prst="rect">
            <a:avLst/>
          </a:prstGeom>
        </p:spPr>
      </p:pic>
      <p:pic>
        <p:nvPicPr>
          <p:cNvPr id="101" name="Picture 100"/>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99550" y="5807623"/>
            <a:ext cx="422696" cy="422696"/>
          </a:xfrm>
          <a:prstGeom prst="rect">
            <a:avLst/>
          </a:prstGeom>
        </p:spPr>
      </p:pic>
      <p:pic>
        <p:nvPicPr>
          <p:cNvPr id="102" name="Picture 101"/>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24626" y="5807490"/>
            <a:ext cx="422696" cy="422696"/>
          </a:xfrm>
          <a:prstGeom prst="rect">
            <a:avLst/>
          </a:prstGeom>
        </p:spPr>
      </p:pic>
    </p:spTree>
    <p:extLst>
      <p:ext uri="{BB962C8B-B14F-4D97-AF65-F5344CB8AC3E}">
        <p14:creationId xmlns:p14="http://schemas.microsoft.com/office/powerpoint/2010/main" val="172227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459E1206-736C-43FA-BCE3-F3782077A67F}"/>
              </a:ext>
            </a:extLst>
          </p:cNvPr>
          <p:cNvGrpSpPr/>
          <p:nvPr/>
        </p:nvGrpSpPr>
        <p:grpSpPr>
          <a:xfrm>
            <a:off x="2973160" y="122463"/>
            <a:ext cx="6245679" cy="5792551"/>
            <a:chOff x="2746191" y="0"/>
            <a:chExt cx="6245679" cy="5792551"/>
          </a:xfrm>
        </p:grpSpPr>
        <p:sp>
          <p:nvSpPr>
            <p:cNvPr id="76" name="Rectangle: Rounded Corners 75">
              <a:extLst>
                <a:ext uri="{FF2B5EF4-FFF2-40B4-BE49-F238E27FC236}">
                  <a16:creationId xmlns:a16="http://schemas.microsoft.com/office/drawing/2014/main" id="{847031DA-1DDA-4FBD-8D5B-9C1CCCDE9550}"/>
                </a:ext>
              </a:extLst>
            </p:cNvPr>
            <p:cNvSpPr/>
            <p:nvPr/>
          </p:nvSpPr>
          <p:spPr>
            <a:xfrm>
              <a:off x="2746191" y="0"/>
              <a:ext cx="6245679" cy="57925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Hexagon 3">
              <a:extLst>
                <a:ext uri="{FF2B5EF4-FFF2-40B4-BE49-F238E27FC236}">
                  <a16:creationId xmlns:a16="http://schemas.microsoft.com/office/drawing/2014/main" id="{41F26E2C-891C-4259-973A-7247EA557433}"/>
                </a:ext>
              </a:extLst>
            </p:cNvPr>
            <p:cNvSpPr/>
            <p:nvPr/>
          </p:nvSpPr>
          <p:spPr>
            <a:xfrm>
              <a:off x="4993819" y="122463"/>
              <a:ext cx="1761527" cy="1518558"/>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Hexagon 4">
              <a:extLst>
                <a:ext uri="{FF2B5EF4-FFF2-40B4-BE49-F238E27FC236}">
                  <a16:creationId xmlns:a16="http://schemas.microsoft.com/office/drawing/2014/main" id="{35EE1BA4-23CF-4947-BDDA-D42F738A832E}"/>
                </a:ext>
              </a:extLst>
            </p:cNvPr>
            <p:cNvSpPr/>
            <p:nvPr/>
          </p:nvSpPr>
          <p:spPr>
            <a:xfrm>
              <a:off x="5236298" y="551450"/>
              <a:ext cx="1265463" cy="307777"/>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ML Server</a:t>
              </a:r>
            </a:p>
          </p:txBody>
        </p:sp>
        <p:sp>
          <p:nvSpPr>
            <p:cNvPr id="6" name="TextBox 5">
              <a:extLst>
                <a:ext uri="{FF2B5EF4-FFF2-40B4-BE49-F238E27FC236}">
                  <a16:creationId xmlns:a16="http://schemas.microsoft.com/office/drawing/2014/main" id="{A548FEBA-CEC7-407D-9DAC-ADC07D4F5D27}"/>
                </a:ext>
              </a:extLst>
            </p:cNvPr>
            <p:cNvSpPr txBox="1"/>
            <p:nvPr/>
          </p:nvSpPr>
          <p:spPr>
            <a:xfrm>
              <a:off x="5455428" y="155884"/>
              <a:ext cx="838306" cy="307777"/>
            </a:xfrm>
            <a:prstGeom prst="rect">
              <a:avLst/>
            </a:prstGeom>
            <a:noFill/>
          </p:spPr>
          <p:txBody>
            <a:bodyPr wrap="none" rtlCol="0">
              <a:spAutoFit/>
            </a:bodyPr>
            <a:lstStyle/>
            <a:p>
              <a:pPr algn="ctr"/>
              <a:r>
                <a:rPr lang="en-US" sz="1400" dirty="0"/>
                <a:t>App Pool</a:t>
              </a:r>
            </a:p>
          </p:txBody>
        </p:sp>
        <p:grpSp>
          <p:nvGrpSpPr>
            <p:cNvPr id="10" name="Group 9">
              <a:extLst>
                <a:ext uri="{FF2B5EF4-FFF2-40B4-BE49-F238E27FC236}">
                  <a16:creationId xmlns:a16="http://schemas.microsoft.com/office/drawing/2014/main" id="{71A78375-8E0F-4AA9-B3E6-C8B1D3E38022}"/>
                </a:ext>
              </a:extLst>
            </p:cNvPr>
            <p:cNvGrpSpPr/>
            <p:nvPr/>
          </p:nvGrpSpPr>
          <p:grpSpPr>
            <a:xfrm>
              <a:off x="3476240" y="984053"/>
              <a:ext cx="1761526" cy="1446628"/>
              <a:chOff x="3384694" y="912851"/>
              <a:chExt cx="1761526" cy="1446628"/>
            </a:xfrm>
          </p:grpSpPr>
          <p:sp>
            <p:nvSpPr>
              <p:cNvPr id="7" name="Hexagon 6">
                <a:extLst>
                  <a:ext uri="{FF2B5EF4-FFF2-40B4-BE49-F238E27FC236}">
                    <a16:creationId xmlns:a16="http://schemas.microsoft.com/office/drawing/2014/main" id="{7E17EC07-D93C-45DB-97D7-DCD6464B08E7}"/>
                  </a:ext>
                </a:extLst>
              </p:cNvPr>
              <p:cNvSpPr/>
              <p:nvPr/>
            </p:nvSpPr>
            <p:spPr>
              <a:xfrm>
                <a:off x="3384694" y="912851"/>
                <a:ext cx="1761526" cy="14466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4344C6FD-E92E-4250-A27B-AED8E6205B42}"/>
                  </a:ext>
                </a:extLst>
              </p:cNvPr>
              <p:cNvSpPr/>
              <p:nvPr/>
            </p:nvSpPr>
            <p:spPr>
              <a:xfrm>
                <a:off x="3604341" y="1374238"/>
                <a:ext cx="1322232" cy="523854"/>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 Master</a:t>
                </a:r>
              </a:p>
            </p:txBody>
          </p:sp>
        </p:grpSp>
        <p:grpSp>
          <p:nvGrpSpPr>
            <p:cNvPr id="30" name="Group 29">
              <a:extLst>
                <a:ext uri="{FF2B5EF4-FFF2-40B4-BE49-F238E27FC236}">
                  <a16:creationId xmlns:a16="http://schemas.microsoft.com/office/drawing/2014/main" id="{42DC447F-8AEE-4FA9-A627-7D73FEF57C58}"/>
                </a:ext>
              </a:extLst>
            </p:cNvPr>
            <p:cNvGrpSpPr/>
            <p:nvPr/>
          </p:nvGrpSpPr>
          <p:grpSpPr>
            <a:xfrm>
              <a:off x="6507313" y="984053"/>
              <a:ext cx="1761526" cy="1446628"/>
              <a:chOff x="6602943" y="881741"/>
              <a:chExt cx="1761526" cy="1446628"/>
            </a:xfrm>
          </p:grpSpPr>
          <p:sp>
            <p:nvSpPr>
              <p:cNvPr id="9" name="Hexagon 8">
                <a:extLst>
                  <a:ext uri="{FF2B5EF4-FFF2-40B4-BE49-F238E27FC236}">
                    <a16:creationId xmlns:a16="http://schemas.microsoft.com/office/drawing/2014/main" id="{A7A3D603-9CB5-4A9C-8C67-C71AF973FC33}"/>
                  </a:ext>
                </a:extLst>
              </p:cNvPr>
              <p:cNvSpPr/>
              <p:nvPr/>
            </p:nvSpPr>
            <p:spPr>
              <a:xfrm>
                <a:off x="6602943" y="881741"/>
                <a:ext cx="1761526" cy="14466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294EAFB7-E444-4402-8389-09913475F9E8}"/>
                  </a:ext>
                </a:extLst>
              </p:cNvPr>
              <p:cNvSpPr/>
              <p:nvPr/>
            </p:nvSpPr>
            <p:spPr>
              <a:xfrm>
                <a:off x="6876037" y="1035630"/>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Knox Gateway</a:t>
                </a:r>
              </a:p>
            </p:txBody>
          </p:sp>
          <p:sp>
            <p:nvSpPr>
              <p:cNvPr id="14" name="Hexagon 13">
                <a:extLst>
                  <a:ext uri="{FF2B5EF4-FFF2-40B4-BE49-F238E27FC236}">
                    <a16:creationId xmlns:a16="http://schemas.microsoft.com/office/drawing/2014/main" id="{046A3BD4-7FA7-468E-94AA-DB2BC1B9057B}"/>
                  </a:ext>
                </a:extLst>
              </p:cNvPr>
              <p:cNvSpPr/>
              <p:nvPr/>
            </p:nvSpPr>
            <p:spPr>
              <a:xfrm>
                <a:off x="6876037" y="1451640"/>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Livy</a:t>
                </a:r>
              </a:p>
            </p:txBody>
          </p:sp>
          <p:sp>
            <p:nvSpPr>
              <p:cNvPr id="15" name="Hexagon 14">
                <a:extLst>
                  <a:ext uri="{FF2B5EF4-FFF2-40B4-BE49-F238E27FC236}">
                    <a16:creationId xmlns:a16="http://schemas.microsoft.com/office/drawing/2014/main" id="{1F025EE3-DA24-435F-B575-BE6D8DB20340}"/>
                  </a:ext>
                </a:extLst>
              </p:cNvPr>
              <p:cNvSpPr/>
              <p:nvPr/>
            </p:nvSpPr>
            <p:spPr>
              <a:xfrm>
                <a:off x="6882684" y="1864413"/>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HIVE</a:t>
                </a:r>
              </a:p>
            </p:txBody>
          </p:sp>
        </p:grpSp>
        <p:grpSp>
          <p:nvGrpSpPr>
            <p:cNvPr id="23" name="Group 22">
              <a:extLst>
                <a:ext uri="{FF2B5EF4-FFF2-40B4-BE49-F238E27FC236}">
                  <a16:creationId xmlns:a16="http://schemas.microsoft.com/office/drawing/2014/main" id="{E6C7E9EB-1831-440A-AE1B-BE0B1EBB8A39}"/>
                </a:ext>
              </a:extLst>
            </p:cNvPr>
            <p:cNvGrpSpPr/>
            <p:nvPr/>
          </p:nvGrpSpPr>
          <p:grpSpPr>
            <a:xfrm>
              <a:off x="3463069" y="2568957"/>
              <a:ext cx="1761526" cy="1446628"/>
              <a:chOff x="3388203" y="2497473"/>
              <a:chExt cx="1761526" cy="1446628"/>
            </a:xfrm>
          </p:grpSpPr>
          <p:sp>
            <p:nvSpPr>
              <p:cNvPr id="17" name="Hexagon 16">
                <a:extLst>
                  <a:ext uri="{FF2B5EF4-FFF2-40B4-BE49-F238E27FC236}">
                    <a16:creationId xmlns:a16="http://schemas.microsoft.com/office/drawing/2014/main" id="{C68DFE0D-91B8-4A33-9864-323B0A65FAA6}"/>
                  </a:ext>
                </a:extLst>
              </p:cNvPr>
              <p:cNvSpPr/>
              <p:nvPr/>
            </p:nvSpPr>
            <p:spPr>
              <a:xfrm>
                <a:off x="3388203" y="2497473"/>
                <a:ext cx="1761526" cy="14466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A85AC82B-58A4-4582-B0DE-50C6C33590CC}"/>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19" name="TextBox 18">
                <a:extLst>
                  <a:ext uri="{FF2B5EF4-FFF2-40B4-BE49-F238E27FC236}">
                    <a16:creationId xmlns:a16="http://schemas.microsoft.com/office/drawing/2014/main" id="{4EE3C734-6183-4667-8576-4EDF554B9DA2}"/>
                  </a:ext>
                </a:extLst>
              </p:cNvPr>
              <p:cNvSpPr txBox="1"/>
              <p:nvPr/>
            </p:nvSpPr>
            <p:spPr>
              <a:xfrm>
                <a:off x="3657312" y="2566531"/>
                <a:ext cx="1216295" cy="307777"/>
              </a:xfrm>
              <a:prstGeom prst="rect">
                <a:avLst/>
              </a:prstGeom>
              <a:noFill/>
            </p:spPr>
            <p:txBody>
              <a:bodyPr wrap="none" rtlCol="0">
                <a:spAutoFit/>
              </a:bodyPr>
              <a:lstStyle/>
              <a:p>
                <a:pPr algn="ctr"/>
                <a:r>
                  <a:rPr lang="en-US" sz="1400" dirty="0">
                    <a:solidFill>
                      <a:schemeClr val="bg1"/>
                    </a:solidFill>
                  </a:rPr>
                  <a:t>Compute Pool</a:t>
                </a:r>
              </a:p>
            </p:txBody>
          </p:sp>
          <p:sp>
            <p:nvSpPr>
              <p:cNvPr id="20" name="Hexagon 19">
                <a:extLst>
                  <a:ext uri="{FF2B5EF4-FFF2-40B4-BE49-F238E27FC236}">
                    <a16:creationId xmlns:a16="http://schemas.microsoft.com/office/drawing/2014/main" id="{466A4F05-C042-46AF-B221-1BE6C0A4A1CF}"/>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2" name="Hexagon 21">
                <a:extLst>
                  <a:ext uri="{FF2B5EF4-FFF2-40B4-BE49-F238E27FC236}">
                    <a16:creationId xmlns:a16="http://schemas.microsoft.com/office/drawing/2014/main" id="{8E6E266A-910C-4ED6-8E8C-FAA15D8C3476}"/>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grpSp>
        <p:grpSp>
          <p:nvGrpSpPr>
            <p:cNvPr id="24" name="Group 23">
              <a:extLst>
                <a:ext uri="{FF2B5EF4-FFF2-40B4-BE49-F238E27FC236}">
                  <a16:creationId xmlns:a16="http://schemas.microsoft.com/office/drawing/2014/main" id="{79D5B366-1CDE-48D0-A09E-4680D4B2B655}"/>
                </a:ext>
              </a:extLst>
            </p:cNvPr>
            <p:cNvGrpSpPr/>
            <p:nvPr/>
          </p:nvGrpSpPr>
          <p:grpSpPr>
            <a:xfrm>
              <a:off x="4991777" y="1773713"/>
              <a:ext cx="1761526" cy="1446628"/>
              <a:chOff x="3388203" y="2497473"/>
              <a:chExt cx="1761526" cy="1446628"/>
            </a:xfrm>
          </p:grpSpPr>
          <p:sp>
            <p:nvSpPr>
              <p:cNvPr id="25" name="Hexagon 24">
                <a:extLst>
                  <a:ext uri="{FF2B5EF4-FFF2-40B4-BE49-F238E27FC236}">
                    <a16:creationId xmlns:a16="http://schemas.microsoft.com/office/drawing/2014/main" id="{A5759485-A892-4C94-9BC2-99032A53649B}"/>
                  </a:ext>
                </a:extLst>
              </p:cNvPr>
              <p:cNvSpPr/>
              <p:nvPr/>
            </p:nvSpPr>
            <p:spPr>
              <a:xfrm>
                <a:off x="3388203" y="2497473"/>
                <a:ext cx="1761526" cy="14466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5A7EF0D-2C7A-40AF-9614-C6EA289DACAD}"/>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7" name="TextBox 26">
                <a:extLst>
                  <a:ext uri="{FF2B5EF4-FFF2-40B4-BE49-F238E27FC236}">
                    <a16:creationId xmlns:a16="http://schemas.microsoft.com/office/drawing/2014/main" id="{36E4A197-DC44-4E4B-BDEE-976A69C91D17}"/>
                  </a:ext>
                </a:extLst>
              </p:cNvPr>
              <p:cNvSpPr txBox="1"/>
              <p:nvPr/>
            </p:nvSpPr>
            <p:spPr>
              <a:xfrm>
                <a:off x="3657312" y="2566531"/>
                <a:ext cx="1216295" cy="307777"/>
              </a:xfrm>
              <a:prstGeom prst="rect">
                <a:avLst/>
              </a:prstGeom>
              <a:noFill/>
            </p:spPr>
            <p:txBody>
              <a:bodyPr wrap="none" rtlCol="0">
                <a:spAutoFit/>
              </a:bodyPr>
              <a:lstStyle/>
              <a:p>
                <a:pPr algn="ctr"/>
                <a:r>
                  <a:rPr lang="en-US" sz="1400" dirty="0">
                    <a:solidFill>
                      <a:schemeClr val="bg1"/>
                    </a:solidFill>
                  </a:rPr>
                  <a:t>Compute Pool</a:t>
                </a:r>
              </a:p>
            </p:txBody>
          </p:sp>
          <p:sp>
            <p:nvSpPr>
              <p:cNvPr id="28" name="Hexagon 27">
                <a:extLst>
                  <a:ext uri="{FF2B5EF4-FFF2-40B4-BE49-F238E27FC236}">
                    <a16:creationId xmlns:a16="http://schemas.microsoft.com/office/drawing/2014/main" id="{4319EFEB-D7AD-4A32-9651-91E3FBBA891C}"/>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9" name="Hexagon 28">
                <a:extLst>
                  <a:ext uri="{FF2B5EF4-FFF2-40B4-BE49-F238E27FC236}">
                    <a16:creationId xmlns:a16="http://schemas.microsoft.com/office/drawing/2014/main" id="{858A4F7B-1E67-433E-9E6D-AB40A8A3EE77}"/>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grpSp>
        <p:grpSp>
          <p:nvGrpSpPr>
            <p:cNvPr id="31" name="Group 30">
              <a:extLst>
                <a:ext uri="{FF2B5EF4-FFF2-40B4-BE49-F238E27FC236}">
                  <a16:creationId xmlns:a16="http://schemas.microsoft.com/office/drawing/2014/main" id="{A68C185B-374A-4141-8104-02A1DEBF696F}"/>
                </a:ext>
              </a:extLst>
            </p:cNvPr>
            <p:cNvGrpSpPr/>
            <p:nvPr/>
          </p:nvGrpSpPr>
          <p:grpSpPr>
            <a:xfrm>
              <a:off x="6507313" y="2584570"/>
              <a:ext cx="1761526" cy="1446628"/>
              <a:chOff x="3388203" y="2497473"/>
              <a:chExt cx="1761526" cy="1446628"/>
            </a:xfrm>
          </p:grpSpPr>
          <p:sp>
            <p:nvSpPr>
              <p:cNvPr id="32" name="Hexagon 31">
                <a:extLst>
                  <a:ext uri="{FF2B5EF4-FFF2-40B4-BE49-F238E27FC236}">
                    <a16:creationId xmlns:a16="http://schemas.microsoft.com/office/drawing/2014/main" id="{22A98245-2820-46A1-B5FE-30ADA6600AB9}"/>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3" name="Hexagon 32">
                <a:extLst>
                  <a:ext uri="{FF2B5EF4-FFF2-40B4-BE49-F238E27FC236}">
                    <a16:creationId xmlns:a16="http://schemas.microsoft.com/office/drawing/2014/main" id="{7B1EC80F-9770-4376-A172-6BB230688A46}"/>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34" name="TextBox 33">
                <a:extLst>
                  <a:ext uri="{FF2B5EF4-FFF2-40B4-BE49-F238E27FC236}">
                    <a16:creationId xmlns:a16="http://schemas.microsoft.com/office/drawing/2014/main" id="{309517EB-9E12-4CE3-A0E5-BB4FA71B4818}"/>
                  </a:ext>
                </a:extLst>
              </p:cNvPr>
              <p:cNvSpPr txBox="1"/>
              <p:nvPr/>
            </p:nvSpPr>
            <p:spPr>
              <a:xfrm>
                <a:off x="3715887" y="2566531"/>
                <a:ext cx="1099147" cy="307777"/>
              </a:xfrm>
              <a:prstGeom prst="rect">
                <a:avLst/>
              </a:prstGeom>
              <a:noFill/>
            </p:spPr>
            <p:txBody>
              <a:bodyPr wrap="none" rtlCol="0">
                <a:spAutoFit/>
              </a:bodyPr>
              <a:lstStyle/>
              <a:p>
                <a:pPr algn="ctr"/>
                <a:r>
                  <a:rPr lang="en-US" sz="1400" dirty="0">
                    <a:solidFill>
                      <a:schemeClr val="bg1"/>
                    </a:solidFill>
                  </a:rPr>
                  <a:t>Storage Pool</a:t>
                </a:r>
              </a:p>
            </p:txBody>
          </p:sp>
          <p:sp>
            <p:nvSpPr>
              <p:cNvPr id="35" name="Hexagon 34">
                <a:extLst>
                  <a:ext uri="{FF2B5EF4-FFF2-40B4-BE49-F238E27FC236}">
                    <a16:creationId xmlns:a16="http://schemas.microsoft.com/office/drawing/2014/main" id="{4DE1000D-D81A-4D0F-8C9B-EC2699A1CC4D}"/>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Spark</a:t>
                </a:r>
              </a:p>
            </p:txBody>
          </p:sp>
          <p:sp>
            <p:nvSpPr>
              <p:cNvPr id="36" name="Hexagon 35">
                <a:extLst>
                  <a:ext uri="{FF2B5EF4-FFF2-40B4-BE49-F238E27FC236}">
                    <a16:creationId xmlns:a16="http://schemas.microsoft.com/office/drawing/2014/main" id="{E0F14C98-0A89-4B82-BE44-9539158C7D35}"/>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HDFS</a:t>
                </a:r>
              </a:p>
            </p:txBody>
          </p:sp>
        </p:grpSp>
        <p:grpSp>
          <p:nvGrpSpPr>
            <p:cNvPr id="37" name="Group 36">
              <a:extLst>
                <a:ext uri="{FF2B5EF4-FFF2-40B4-BE49-F238E27FC236}">
                  <a16:creationId xmlns:a16="http://schemas.microsoft.com/office/drawing/2014/main" id="{994BC279-7BBF-4628-8D6F-7A4A28293361}"/>
                </a:ext>
              </a:extLst>
            </p:cNvPr>
            <p:cNvGrpSpPr/>
            <p:nvPr/>
          </p:nvGrpSpPr>
          <p:grpSpPr>
            <a:xfrm>
              <a:off x="3476061" y="4153861"/>
              <a:ext cx="1761526" cy="1446628"/>
              <a:chOff x="3388203" y="2497473"/>
              <a:chExt cx="1761526" cy="1446628"/>
            </a:xfrm>
          </p:grpSpPr>
          <p:sp>
            <p:nvSpPr>
              <p:cNvPr id="38" name="Hexagon 37">
                <a:extLst>
                  <a:ext uri="{FF2B5EF4-FFF2-40B4-BE49-F238E27FC236}">
                    <a16:creationId xmlns:a16="http://schemas.microsoft.com/office/drawing/2014/main" id="{3C02F565-1D15-42C0-949B-FA58EA0A7DFE}"/>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9" name="Hexagon 38">
                <a:extLst>
                  <a:ext uri="{FF2B5EF4-FFF2-40B4-BE49-F238E27FC236}">
                    <a16:creationId xmlns:a16="http://schemas.microsoft.com/office/drawing/2014/main" id="{D158549F-1042-49D3-9593-FD3C95A98C04}"/>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40" name="TextBox 39">
                <a:extLst>
                  <a:ext uri="{FF2B5EF4-FFF2-40B4-BE49-F238E27FC236}">
                    <a16:creationId xmlns:a16="http://schemas.microsoft.com/office/drawing/2014/main" id="{D881CBEF-E8BD-48D9-85F7-8753E362F013}"/>
                  </a:ext>
                </a:extLst>
              </p:cNvPr>
              <p:cNvSpPr txBox="1"/>
              <p:nvPr/>
            </p:nvSpPr>
            <p:spPr>
              <a:xfrm>
                <a:off x="3715887" y="2566531"/>
                <a:ext cx="1099147" cy="307777"/>
              </a:xfrm>
              <a:prstGeom prst="rect">
                <a:avLst/>
              </a:prstGeom>
              <a:noFill/>
            </p:spPr>
            <p:txBody>
              <a:bodyPr wrap="none" rtlCol="0">
                <a:spAutoFit/>
              </a:bodyPr>
              <a:lstStyle/>
              <a:p>
                <a:pPr algn="ctr"/>
                <a:r>
                  <a:rPr lang="en-US" sz="1400" dirty="0">
                    <a:solidFill>
                      <a:schemeClr val="bg1"/>
                    </a:solidFill>
                  </a:rPr>
                  <a:t>Storage Pool</a:t>
                </a:r>
              </a:p>
            </p:txBody>
          </p:sp>
          <p:sp>
            <p:nvSpPr>
              <p:cNvPr id="41" name="Hexagon 40">
                <a:extLst>
                  <a:ext uri="{FF2B5EF4-FFF2-40B4-BE49-F238E27FC236}">
                    <a16:creationId xmlns:a16="http://schemas.microsoft.com/office/drawing/2014/main" id="{51FD4917-ACCB-47E6-9FEB-452ACBA859CF}"/>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Spark</a:t>
                </a:r>
              </a:p>
            </p:txBody>
          </p:sp>
          <p:sp>
            <p:nvSpPr>
              <p:cNvPr id="42" name="Hexagon 41">
                <a:extLst>
                  <a:ext uri="{FF2B5EF4-FFF2-40B4-BE49-F238E27FC236}">
                    <a16:creationId xmlns:a16="http://schemas.microsoft.com/office/drawing/2014/main" id="{89E9C900-767E-44CC-9B8A-15858741AE6A}"/>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HDFS</a:t>
                </a:r>
              </a:p>
            </p:txBody>
          </p:sp>
        </p:grpSp>
        <p:grpSp>
          <p:nvGrpSpPr>
            <p:cNvPr id="43" name="Group 42">
              <a:extLst>
                <a:ext uri="{FF2B5EF4-FFF2-40B4-BE49-F238E27FC236}">
                  <a16:creationId xmlns:a16="http://schemas.microsoft.com/office/drawing/2014/main" id="{71AB7420-1A5C-4C28-B2A2-6FFFA310EC1C}"/>
                </a:ext>
              </a:extLst>
            </p:cNvPr>
            <p:cNvGrpSpPr/>
            <p:nvPr/>
          </p:nvGrpSpPr>
          <p:grpSpPr>
            <a:xfrm>
              <a:off x="6511201" y="4155844"/>
              <a:ext cx="1761526" cy="1446628"/>
              <a:chOff x="3388203" y="2497473"/>
              <a:chExt cx="1761526" cy="1446628"/>
            </a:xfrm>
          </p:grpSpPr>
          <p:sp>
            <p:nvSpPr>
              <p:cNvPr id="44" name="Hexagon 43">
                <a:extLst>
                  <a:ext uri="{FF2B5EF4-FFF2-40B4-BE49-F238E27FC236}">
                    <a16:creationId xmlns:a16="http://schemas.microsoft.com/office/drawing/2014/main" id="{7E844634-0F2D-4F09-A840-5EAA24DE6881}"/>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5" name="Hexagon 44">
                <a:extLst>
                  <a:ext uri="{FF2B5EF4-FFF2-40B4-BE49-F238E27FC236}">
                    <a16:creationId xmlns:a16="http://schemas.microsoft.com/office/drawing/2014/main" id="{CAE58A58-2AA9-426D-B1E0-C1E74C8F6A98}"/>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sp>
            <p:nvSpPr>
              <p:cNvPr id="46" name="TextBox 45">
                <a:extLst>
                  <a:ext uri="{FF2B5EF4-FFF2-40B4-BE49-F238E27FC236}">
                    <a16:creationId xmlns:a16="http://schemas.microsoft.com/office/drawing/2014/main" id="{89023AD9-03B1-4B8F-9E2A-E08607DC21BF}"/>
                  </a:ext>
                </a:extLst>
              </p:cNvPr>
              <p:cNvSpPr txBox="1"/>
              <p:nvPr/>
            </p:nvSpPr>
            <p:spPr>
              <a:xfrm>
                <a:off x="3822583" y="2566531"/>
                <a:ext cx="885755" cy="307777"/>
              </a:xfrm>
              <a:prstGeom prst="rect">
                <a:avLst/>
              </a:prstGeom>
              <a:noFill/>
            </p:spPr>
            <p:txBody>
              <a:bodyPr wrap="none" rtlCol="0">
                <a:spAutoFit/>
              </a:bodyPr>
              <a:lstStyle/>
              <a:p>
                <a:pPr algn="ctr"/>
                <a:r>
                  <a:rPr lang="en-US" sz="1400" dirty="0">
                    <a:solidFill>
                      <a:schemeClr val="bg1"/>
                    </a:solidFill>
                  </a:rPr>
                  <a:t>Data Pool</a:t>
                </a:r>
              </a:p>
            </p:txBody>
          </p:sp>
          <p:sp>
            <p:nvSpPr>
              <p:cNvPr id="47" name="Hexagon 46">
                <a:extLst>
                  <a:ext uri="{FF2B5EF4-FFF2-40B4-BE49-F238E27FC236}">
                    <a16:creationId xmlns:a16="http://schemas.microsoft.com/office/drawing/2014/main" id="{4DA376F4-0AC0-4D49-B49C-E58DDC449FCE}"/>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sp>
            <p:nvSpPr>
              <p:cNvPr id="48" name="Hexagon 47">
                <a:extLst>
                  <a:ext uri="{FF2B5EF4-FFF2-40B4-BE49-F238E27FC236}">
                    <a16:creationId xmlns:a16="http://schemas.microsoft.com/office/drawing/2014/main" id="{A7447C3C-A63A-44F3-AA1B-A55F9A84CA83}"/>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grpSp>
        <p:pic>
          <p:nvPicPr>
            <p:cNvPr id="51" name="Graphic 50" descr="Database">
              <a:extLst>
                <a:ext uri="{FF2B5EF4-FFF2-40B4-BE49-F238E27FC236}">
                  <a16:creationId xmlns:a16="http://schemas.microsoft.com/office/drawing/2014/main" id="{D4D1A0D4-F6AC-47F7-AF5E-AB62059149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3734" y="4934468"/>
              <a:ext cx="543427" cy="543427"/>
            </a:xfrm>
            <a:prstGeom prst="rect">
              <a:avLst/>
            </a:prstGeom>
          </p:spPr>
        </p:pic>
        <p:pic>
          <p:nvPicPr>
            <p:cNvPr id="52" name="Graphic 51" descr="Database">
              <a:extLst>
                <a:ext uri="{FF2B5EF4-FFF2-40B4-BE49-F238E27FC236}">
                  <a16:creationId xmlns:a16="http://schemas.microsoft.com/office/drawing/2014/main" id="{D96AD5B6-58B8-4A25-91DE-546A9096E3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6294" y="5093490"/>
              <a:ext cx="543427" cy="543427"/>
            </a:xfrm>
            <a:prstGeom prst="rect">
              <a:avLst/>
            </a:prstGeom>
          </p:spPr>
        </p:pic>
        <p:pic>
          <p:nvPicPr>
            <p:cNvPr id="53" name="Graphic 52" descr="Database">
              <a:extLst>
                <a:ext uri="{FF2B5EF4-FFF2-40B4-BE49-F238E27FC236}">
                  <a16:creationId xmlns:a16="http://schemas.microsoft.com/office/drawing/2014/main" id="{E2450FB9-5470-4C71-A6EA-D056FFF58A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68432" y="5212934"/>
              <a:ext cx="543427" cy="543427"/>
            </a:xfrm>
            <a:prstGeom prst="rect">
              <a:avLst/>
            </a:prstGeom>
          </p:spPr>
        </p:pic>
        <p:grpSp>
          <p:nvGrpSpPr>
            <p:cNvPr id="66" name="Group 65">
              <a:extLst>
                <a:ext uri="{FF2B5EF4-FFF2-40B4-BE49-F238E27FC236}">
                  <a16:creationId xmlns:a16="http://schemas.microsoft.com/office/drawing/2014/main" id="{0B434F53-E2F4-4B2C-A307-83C21761725E}"/>
                </a:ext>
              </a:extLst>
            </p:cNvPr>
            <p:cNvGrpSpPr/>
            <p:nvPr/>
          </p:nvGrpSpPr>
          <p:grpSpPr>
            <a:xfrm>
              <a:off x="6234442" y="3380805"/>
              <a:ext cx="667150" cy="822040"/>
              <a:chOff x="6242606" y="3331821"/>
              <a:chExt cx="667150" cy="822040"/>
            </a:xfrm>
          </p:grpSpPr>
          <p:grpSp>
            <p:nvGrpSpPr>
              <p:cNvPr id="64" name="Group 63">
                <a:extLst>
                  <a:ext uri="{FF2B5EF4-FFF2-40B4-BE49-F238E27FC236}">
                    <a16:creationId xmlns:a16="http://schemas.microsoft.com/office/drawing/2014/main" id="{3BAC59FC-0179-4B26-9BDC-4866B775E53E}"/>
                  </a:ext>
                </a:extLst>
              </p:cNvPr>
              <p:cNvGrpSpPr/>
              <p:nvPr/>
            </p:nvGrpSpPr>
            <p:grpSpPr>
              <a:xfrm>
                <a:off x="6242606" y="3331821"/>
                <a:ext cx="589528" cy="628024"/>
                <a:chOff x="5189246" y="5758190"/>
                <a:chExt cx="589528" cy="628024"/>
              </a:xfrm>
            </p:grpSpPr>
            <p:pic>
              <p:nvPicPr>
                <p:cNvPr id="61" name="Graphic 60" descr="Folder">
                  <a:extLst>
                    <a:ext uri="{FF2B5EF4-FFF2-40B4-BE49-F238E27FC236}">
                      <a16:creationId xmlns:a16="http://schemas.microsoft.com/office/drawing/2014/main" id="{20FBA1B2-F252-455E-A8A7-42DD3EB5A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5347" y="5758190"/>
                  <a:ext cx="543427" cy="543427"/>
                </a:xfrm>
                <a:prstGeom prst="rect">
                  <a:avLst/>
                </a:prstGeom>
              </p:spPr>
            </p:pic>
            <p:pic>
              <p:nvPicPr>
                <p:cNvPr id="62" name="Graphic 61" descr="Folder">
                  <a:extLst>
                    <a:ext uri="{FF2B5EF4-FFF2-40B4-BE49-F238E27FC236}">
                      <a16:creationId xmlns:a16="http://schemas.microsoft.com/office/drawing/2014/main" id="{0C3B4A84-EE40-4145-88C0-C0DDAEB09B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6431" y="5799409"/>
                  <a:ext cx="543427" cy="543427"/>
                </a:xfrm>
                <a:prstGeom prst="rect">
                  <a:avLst/>
                </a:prstGeom>
              </p:spPr>
            </p:pic>
            <p:pic>
              <p:nvPicPr>
                <p:cNvPr id="63" name="Graphic 62" descr="Folder">
                  <a:extLst>
                    <a:ext uri="{FF2B5EF4-FFF2-40B4-BE49-F238E27FC236}">
                      <a16:creationId xmlns:a16="http://schemas.microsoft.com/office/drawing/2014/main" id="{D08C5C87-BB69-4FE9-BF11-DC78AE524B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9246" y="5842787"/>
                  <a:ext cx="543427" cy="543427"/>
                </a:xfrm>
                <a:prstGeom prst="rect">
                  <a:avLst/>
                </a:prstGeom>
              </p:spPr>
            </p:pic>
          </p:grpSp>
          <p:grpSp>
            <p:nvGrpSpPr>
              <p:cNvPr id="65" name="Group 64">
                <a:extLst>
                  <a:ext uri="{FF2B5EF4-FFF2-40B4-BE49-F238E27FC236}">
                    <a16:creationId xmlns:a16="http://schemas.microsoft.com/office/drawing/2014/main" id="{7DC25544-B9E7-49DB-8AFC-D17D93117D4C}"/>
                  </a:ext>
                </a:extLst>
              </p:cNvPr>
              <p:cNvGrpSpPr/>
              <p:nvPr/>
            </p:nvGrpSpPr>
            <p:grpSpPr>
              <a:xfrm>
                <a:off x="6321378" y="3534702"/>
                <a:ext cx="588378" cy="619159"/>
                <a:chOff x="6255755" y="5823323"/>
                <a:chExt cx="588378" cy="619159"/>
              </a:xfrm>
            </p:grpSpPr>
            <p:pic>
              <p:nvPicPr>
                <p:cNvPr id="58" name="Graphic 57" descr="Folder">
                  <a:extLst>
                    <a:ext uri="{FF2B5EF4-FFF2-40B4-BE49-F238E27FC236}">
                      <a16:creationId xmlns:a16="http://schemas.microsoft.com/office/drawing/2014/main" id="{1C38F608-F169-4BD2-9E2D-99AF5AA4E7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00706" y="5823323"/>
                  <a:ext cx="543427" cy="543427"/>
                </a:xfrm>
                <a:prstGeom prst="rect">
                  <a:avLst/>
                </a:prstGeom>
              </p:spPr>
            </p:pic>
            <p:pic>
              <p:nvPicPr>
                <p:cNvPr id="59" name="Graphic 58" descr="Folder">
                  <a:extLst>
                    <a:ext uri="{FF2B5EF4-FFF2-40B4-BE49-F238E27FC236}">
                      <a16:creationId xmlns:a16="http://schemas.microsoft.com/office/drawing/2014/main" id="{4FC3E5DD-F3CC-4F9B-A91C-5BBBCB1C93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6213" y="5859490"/>
                  <a:ext cx="543427" cy="543427"/>
                </a:xfrm>
                <a:prstGeom prst="rect">
                  <a:avLst/>
                </a:prstGeom>
              </p:spPr>
            </p:pic>
            <p:pic>
              <p:nvPicPr>
                <p:cNvPr id="60" name="Graphic 59" descr="Folder">
                  <a:extLst>
                    <a:ext uri="{FF2B5EF4-FFF2-40B4-BE49-F238E27FC236}">
                      <a16:creationId xmlns:a16="http://schemas.microsoft.com/office/drawing/2014/main" id="{166681B4-850B-4BEE-9C26-BA85FBA4FD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5755" y="5899055"/>
                  <a:ext cx="543427" cy="543427"/>
                </a:xfrm>
                <a:prstGeom prst="rect">
                  <a:avLst/>
                </a:prstGeom>
              </p:spPr>
            </p:pic>
          </p:grpSp>
        </p:grpSp>
        <p:grpSp>
          <p:nvGrpSpPr>
            <p:cNvPr id="67" name="Group 66">
              <a:extLst>
                <a:ext uri="{FF2B5EF4-FFF2-40B4-BE49-F238E27FC236}">
                  <a16:creationId xmlns:a16="http://schemas.microsoft.com/office/drawing/2014/main" id="{D9B833D2-D940-413E-A850-F022494507F8}"/>
                </a:ext>
              </a:extLst>
            </p:cNvPr>
            <p:cNvGrpSpPr/>
            <p:nvPr/>
          </p:nvGrpSpPr>
          <p:grpSpPr>
            <a:xfrm>
              <a:off x="3196327" y="4970511"/>
              <a:ext cx="667150" cy="822040"/>
              <a:chOff x="6242606" y="3331821"/>
              <a:chExt cx="667150" cy="822040"/>
            </a:xfrm>
          </p:grpSpPr>
          <p:grpSp>
            <p:nvGrpSpPr>
              <p:cNvPr id="68" name="Group 67">
                <a:extLst>
                  <a:ext uri="{FF2B5EF4-FFF2-40B4-BE49-F238E27FC236}">
                    <a16:creationId xmlns:a16="http://schemas.microsoft.com/office/drawing/2014/main" id="{7FA55A9A-3B4B-4BB5-BC1C-C7EF8DEB8988}"/>
                  </a:ext>
                </a:extLst>
              </p:cNvPr>
              <p:cNvGrpSpPr/>
              <p:nvPr/>
            </p:nvGrpSpPr>
            <p:grpSpPr>
              <a:xfrm>
                <a:off x="6242606" y="3331821"/>
                <a:ext cx="589528" cy="628024"/>
                <a:chOff x="5189246" y="5758190"/>
                <a:chExt cx="589528" cy="628024"/>
              </a:xfrm>
            </p:grpSpPr>
            <p:pic>
              <p:nvPicPr>
                <p:cNvPr id="73" name="Graphic 72" descr="Folder">
                  <a:extLst>
                    <a:ext uri="{FF2B5EF4-FFF2-40B4-BE49-F238E27FC236}">
                      <a16:creationId xmlns:a16="http://schemas.microsoft.com/office/drawing/2014/main" id="{8A6D2454-8F87-4F6C-9F67-E8C02C969E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5347" y="5758190"/>
                  <a:ext cx="543427" cy="543427"/>
                </a:xfrm>
                <a:prstGeom prst="rect">
                  <a:avLst/>
                </a:prstGeom>
              </p:spPr>
            </p:pic>
            <p:pic>
              <p:nvPicPr>
                <p:cNvPr id="74" name="Graphic 73" descr="Folder">
                  <a:extLst>
                    <a:ext uri="{FF2B5EF4-FFF2-40B4-BE49-F238E27FC236}">
                      <a16:creationId xmlns:a16="http://schemas.microsoft.com/office/drawing/2014/main" id="{06381204-DA72-402F-B585-1669790F9C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6431" y="5799409"/>
                  <a:ext cx="543427" cy="543427"/>
                </a:xfrm>
                <a:prstGeom prst="rect">
                  <a:avLst/>
                </a:prstGeom>
              </p:spPr>
            </p:pic>
            <p:pic>
              <p:nvPicPr>
                <p:cNvPr id="75" name="Graphic 74" descr="Folder">
                  <a:extLst>
                    <a:ext uri="{FF2B5EF4-FFF2-40B4-BE49-F238E27FC236}">
                      <a16:creationId xmlns:a16="http://schemas.microsoft.com/office/drawing/2014/main" id="{A9FEADE8-8FEA-4378-B60D-3C30F434FD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9246" y="5842787"/>
                  <a:ext cx="543427" cy="543427"/>
                </a:xfrm>
                <a:prstGeom prst="rect">
                  <a:avLst/>
                </a:prstGeom>
              </p:spPr>
            </p:pic>
          </p:grpSp>
          <p:grpSp>
            <p:nvGrpSpPr>
              <p:cNvPr id="69" name="Group 68">
                <a:extLst>
                  <a:ext uri="{FF2B5EF4-FFF2-40B4-BE49-F238E27FC236}">
                    <a16:creationId xmlns:a16="http://schemas.microsoft.com/office/drawing/2014/main" id="{0F128A24-80AD-4633-9C47-986AB47823C9}"/>
                  </a:ext>
                </a:extLst>
              </p:cNvPr>
              <p:cNvGrpSpPr/>
              <p:nvPr/>
            </p:nvGrpSpPr>
            <p:grpSpPr>
              <a:xfrm>
                <a:off x="6321378" y="3534702"/>
                <a:ext cx="588378" cy="619159"/>
                <a:chOff x="6255755" y="5823323"/>
                <a:chExt cx="588378" cy="619159"/>
              </a:xfrm>
            </p:grpSpPr>
            <p:pic>
              <p:nvPicPr>
                <p:cNvPr id="70" name="Graphic 69" descr="Folder">
                  <a:extLst>
                    <a:ext uri="{FF2B5EF4-FFF2-40B4-BE49-F238E27FC236}">
                      <a16:creationId xmlns:a16="http://schemas.microsoft.com/office/drawing/2014/main" id="{CAA91F3F-3696-4C6E-B110-CE3B421183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00706" y="5823323"/>
                  <a:ext cx="543427" cy="543427"/>
                </a:xfrm>
                <a:prstGeom prst="rect">
                  <a:avLst/>
                </a:prstGeom>
              </p:spPr>
            </p:pic>
            <p:pic>
              <p:nvPicPr>
                <p:cNvPr id="71" name="Graphic 70" descr="Folder">
                  <a:extLst>
                    <a:ext uri="{FF2B5EF4-FFF2-40B4-BE49-F238E27FC236}">
                      <a16:creationId xmlns:a16="http://schemas.microsoft.com/office/drawing/2014/main" id="{B1D25467-7701-4D8D-9FDC-29531B8435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6213" y="5859490"/>
                  <a:ext cx="543427" cy="543427"/>
                </a:xfrm>
                <a:prstGeom prst="rect">
                  <a:avLst/>
                </a:prstGeom>
              </p:spPr>
            </p:pic>
            <p:pic>
              <p:nvPicPr>
                <p:cNvPr id="72" name="Graphic 71" descr="Folder">
                  <a:extLst>
                    <a:ext uri="{FF2B5EF4-FFF2-40B4-BE49-F238E27FC236}">
                      <a16:creationId xmlns:a16="http://schemas.microsoft.com/office/drawing/2014/main" id="{DDA4DCC1-09D0-419A-A0AE-DA515D0EC0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5755" y="5899055"/>
                  <a:ext cx="543427" cy="543427"/>
                </a:xfrm>
                <a:prstGeom prst="rect">
                  <a:avLst/>
                </a:prstGeom>
              </p:spPr>
            </p:pic>
          </p:grpSp>
        </p:grpSp>
      </p:grpSp>
      <p:grpSp>
        <p:nvGrpSpPr>
          <p:cNvPr id="86" name="Group 85">
            <a:extLst>
              <a:ext uri="{FF2B5EF4-FFF2-40B4-BE49-F238E27FC236}">
                <a16:creationId xmlns:a16="http://schemas.microsoft.com/office/drawing/2014/main" id="{598D8287-6340-4857-8F71-15280635CC3A}"/>
              </a:ext>
            </a:extLst>
          </p:cNvPr>
          <p:cNvGrpSpPr/>
          <p:nvPr/>
        </p:nvGrpSpPr>
        <p:grpSpPr>
          <a:xfrm>
            <a:off x="9743777" y="5542426"/>
            <a:ext cx="1921075" cy="1064171"/>
            <a:chOff x="136211" y="-26894"/>
            <a:chExt cx="1921075" cy="1064171"/>
          </a:xfrm>
        </p:grpSpPr>
        <p:grpSp>
          <p:nvGrpSpPr>
            <p:cNvPr id="84" name="Group 83">
              <a:extLst>
                <a:ext uri="{FF2B5EF4-FFF2-40B4-BE49-F238E27FC236}">
                  <a16:creationId xmlns:a16="http://schemas.microsoft.com/office/drawing/2014/main" id="{5629EB41-6220-4F07-8C2A-C18889E9D30D}"/>
                </a:ext>
              </a:extLst>
            </p:cNvPr>
            <p:cNvGrpSpPr/>
            <p:nvPr/>
          </p:nvGrpSpPr>
          <p:grpSpPr>
            <a:xfrm>
              <a:off x="229621" y="244926"/>
              <a:ext cx="1827665" cy="792351"/>
              <a:chOff x="212213" y="79680"/>
              <a:chExt cx="1827665" cy="792351"/>
            </a:xfrm>
          </p:grpSpPr>
          <p:sp>
            <p:nvSpPr>
              <p:cNvPr id="78" name="Hexagon 77">
                <a:extLst>
                  <a:ext uri="{FF2B5EF4-FFF2-40B4-BE49-F238E27FC236}">
                    <a16:creationId xmlns:a16="http://schemas.microsoft.com/office/drawing/2014/main" id="{DAB37678-27A9-4E30-B2DE-DB06E4D36825}"/>
                  </a:ext>
                </a:extLst>
              </p:cNvPr>
              <p:cNvSpPr/>
              <p:nvPr/>
            </p:nvSpPr>
            <p:spPr>
              <a:xfrm>
                <a:off x="212215" y="161462"/>
                <a:ext cx="524421" cy="1669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9" name="Hexagon 78">
                <a:extLst>
                  <a:ext uri="{FF2B5EF4-FFF2-40B4-BE49-F238E27FC236}">
                    <a16:creationId xmlns:a16="http://schemas.microsoft.com/office/drawing/2014/main" id="{45CFC71B-627F-424B-88C1-DCA450C39D56}"/>
                  </a:ext>
                </a:extLst>
              </p:cNvPr>
              <p:cNvSpPr/>
              <p:nvPr/>
            </p:nvSpPr>
            <p:spPr>
              <a:xfrm>
                <a:off x="212214" y="397326"/>
                <a:ext cx="524421" cy="1669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0" name="Hexagon 79">
                <a:extLst>
                  <a:ext uri="{FF2B5EF4-FFF2-40B4-BE49-F238E27FC236}">
                    <a16:creationId xmlns:a16="http://schemas.microsoft.com/office/drawing/2014/main" id="{145EAE31-C0E6-473D-B5F6-4A65E485374D}"/>
                  </a:ext>
                </a:extLst>
              </p:cNvPr>
              <p:cNvSpPr/>
              <p:nvPr/>
            </p:nvSpPr>
            <p:spPr>
              <a:xfrm>
                <a:off x="212213" y="633190"/>
                <a:ext cx="524421" cy="1669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EA9640A1-6ACF-4D3F-A5E4-19BB5E748E67}"/>
                  </a:ext>
                </a:extLst>
              </p:cNvPr>
              <p:cNvSpPr txBox="1"/>
              <p:nvPr/>
            </p:nvSpPr>
            <p:spPr>
              <a:xfrm>
                <a:off x="736636" y="79680"/>
                <a:ext cx="1172372" cy="307777"/>
              </a:xfrm>
              <a:prstGeom prst="rect">
                <a:avLst/>
              </a:prstGeom>
              <a:noFill/>
            </p:spPr>
            <p:txBody>
              <a:bodyPr wrap="none" rtlCol="0">
                <a:spAutoFit/>
              </a:bodyPr>
              <a:lstStyle/>
              <a:p>
                <a:r>
                  <a:rPr lang="en-US" sz="1400" dirty="0"/>
                  <a:t>Control plane</a:t>
                </a:r>
              </a:p>
            </p:txBody>
          </p:sp>
          <p:sp>
            <p:nvSpPr>
              <p:cNvPr id="82" name="TextBox 81">
                <a:extLst>
                  <a:ext uri="{FF2B5EF4-FFF2-40B4-BE49-F238E27FC236}">
                    <a16:creationId xmlns:a16="http://schemas.microsoft.com/office/drawing/2014/main" id="{0D762430-0D91-4EB2-B778-C41D3B746B4C}"/>
                  </a:ext>
                </a:extLst>
              </p:cNvPr>
              <p:cNvSpPr txBox="1"/>
              <p:nvPr/>
            </p:nvSpPr>
            <p:spPr>
              <a:xfrm>
                <a:off x="736636" y="325413"/>
                <a:ext cx="1303242" cy="307777"/>
              </a:xfrm>
              <a:prstGeom prst="rect">
                <a:avLst/>
              </a:prstGeom>
              <a:noFill/>
            </p:spPr>
            <p:txBody>
              <a:bodyPr wrap="none" rtlCol="0">
                <a:spAutoFit/>
              </a:bodyPr>
              <a:lstStyle/>
              <a:p>
                <a:r>
                  <a:rPr lang="en-US" sz="1400" dirty="0"/>
                  <a:t>Compute plane</a:t>
                </a:r>
              </a:p>
            </p:txBody>
          </p:sp>
          <p:sp>
            <p:nvSpPr>
              <p:cNvPr id="83" name="TextBox 82">
                <a:extLst>
                  <a:ext uri="{FF2B5EF4-FFF2-40B4-BE49-F238E27FC236}">
                    <a16:creationId xmlns:a16="http://schemas.microsoft.com/office/drawing/2014/main" id="{C4B61A23-A440-4823-B8DA-5E7B00568574}"/>
                  </a:ext>
                </a:extLst>
              </p:cNvPr>
              <p:cNvSpPr txBox="1"/>
              <p:nvPr/>
            </p:nvSpPr>
            <p:spPr>
              <a:xfrm>
                <a:off x="736634" y="564254"/>
                <a:ext cx="972702" cy="307777"/>
              </a:xfrm>
              <a:prstGeom prst="rect">
                <a:avLst/>
              </a:prstGeom>
              <a:noFill/>
            </p:spPr>
            <p:txBody>
              <a:bodyPr wrap="none" rtlCol="0">
                <a:spAutoFit/>
              </a:bodyPr>
              <a:lstStyle/>
              <a:p>
                <a:r>
                  <a:rPr lang="en-US" sz="1400" dirty="0"/>
                  <a:t>Data plane</a:t>
                </a:r>
              </a:p>
            </p:txBody>
          </p:sp>
        </p:grpSp>
        <p:sp>
          <p:nvSpPr>
            <p:cNvPr id="85" name="TextBox 84">
              <a:extLst>
                <a:ext uri="{FF2B5EF4-FFF2-40B4-BE49-F238E27FC236}">
                  <a16:creationId xmlns:a16="http://schemas.microsoft.com/office/drawing/2014/main" id="{B6D8E896-EDAC-4CD7-8D29-FCB3D6DA74DE}"/>
                </a:ext>
              </a:extLst>
            </p:cNvPr>
            <p:cNvSpPr txBox="1"/>
            <p:nvPr/>
          </p:nvSpPr>
          <p:spPr>
            <a:xfrm>
              <a:off x="136211" y="-26894"/>
              <a:ext cx="774058" cy="307777"/>
            </a:xfrm>
            <a:prstGeom prst="rect">
              <a:avLst/>
            </a:prstGeom>
            <a:noFill/>
          </p:spPr>
          <p:txBody>
            <a:bodyPr wrap="none" rtlCol="0">
              <a:spAutoFit/>
            </a:bodyPr>
            <a:lstStyle/>
            <a:p>
              <a:r>
                <a:rPr lang="en-US" sz="1400" dirty="0"/>
                <a:t>LEGEND</a:t>
              </a:r>
            </a:p>
          </p:txBody>
        </p:sp>
      </p:grpSp>
      <p:pic>
        <p:nvPicPr>
          <p:cNvPr id="90" name="Graphic 89" descr="City">
            <a:extLst>
              <a:ext uri="{FF2B5EF4-FFF2-40B4-BE49-F238E27FC236}">
                <a16:creationId xmlns:a16="http://schemas.microsoft.com/office/drawing/2014/main" id="{57D966A1-373D-49E1-ABDA-6D238065F5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76938" y="93922"/>
            <a:ext cx="914400" cy="914400"/>
          </a:xfrm>
          <a:prstGeom prst="rect">
            <a:avLst/>
          </a:prstGeom>
        </p:spPr>
      </p:pic>
      <p:grpSp>
        <p:nvGrpSpPr>
          <p:cNvPr id="2" name="Group 1">
            <a:extLst>
              <a:ext uri="{FF2B5EF4-FFF2-40B4-BE49-F238E27FC236}">
                <a16:creationId xmlns:a16="http://schemas.microsoft.com/office/drawing/2014/main" id="{6D1B9144-C550-4920-858A-EB8D456D700A}"/>
              </a:ext>
            </a:extLst>
          </p:cNvPr>
          <p:cNvGrpSpPr/>
          <p:nvPr/>
        </p:nvGrpSpPr>
        <p:grpSpPr>
          <a:xfrm>
            <a:off x="381637" y="96755"/>
            <a:ext cx="1877502" cy="1507326"/>
            <a:chOff x="385126" y="1373109"/>
            <a:chExt cx="1877502" cy="1507326"/>
          </a:xfrm>
        </p:grpSpPr>
        <p:pic>
          <p:nvPicPr>
            <p:cNvPr id="88" name="Graphic 87" descr="Internet">
              <a:extLst>
                <a:ext uri="{FF2B5EF4-FFF2-40B4-BE49-F238E27FC236}">
                  <a16:creationId xmlns:a16="http://schemas.microsoft.com/office/drawing/2014/main" id="{F5565E34-E2C4-458D-BEA1-7DADC7257CA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5815" y="1373109"/>
              <a:ext cx="914400" cy="914400"/>
            </a:xfrm>
            <a:prstGeom prst="rect">
              <a:avLst/>
            </a:prstGeom>
          </p:spPr>
        </p:pic>
        <p:sp>
          <p:nvSpPr>
            <p:cNvPr id="91" name="TextBox 90">
              <a:extLst>
                <a:ext uri="{FF2B5EF4-FFF2-40B4-BE49-F238E27FC236}">
                  <a16:creationId xmlns:a16="http://schemas.microsoft.com/office/drawing/2014/main" id="{8645D067-1D80-4900-81E0-8707314FEE9F}"/>
                </a:ext>
              </a:extLst>
            </p:cNvPr>
            <p:cNvSpPr txBox="1"/>
            <p:nvPr/>
          </p:nvSpPr>
          <p:spPr>
            <a:xfrm>
              <a:off x="385126" y="2141771"/>
              <a:ext cx="1877502" cy="738664"/>
            </a:xfrm>
            <a:prstGeom prst="rect">
              <a:avLst/>
            </a:prstGeom>
            <a:noFill/>
          </p:spPr>
          <p:txBody>
            <a:bodyPr wrap="none" rtlCol="0">
              <a:spAutoFit/>
            </a:bodyPr>
            <a:lstStyle/>
            <a:p>
              <a:r>
                <a:rPr lang="en-US" sz="1400" b="1" dirty="0"/>
                <a:t>LOB Apps</a:t>
              </a:r>
            </a:p>
            <a:p>
              <a:r>
                <a:rPr lang="en-US" sz="1400" dirty="0"/>
                <a:t>Application calls to SQL</a:t>
              </a:r>
            </a:p>
            <a:p>
              <a:r>
                <a:rPr lang="en-US" sz="1400" dirty="0"/>
                <a:t>Server Master Instance</a:t>
              </a:r>
            </a:p>
          </p:txBody>
        </p:sp>
      </p:grpSp>
      <p:sp>
        <p:nvSpPr>
          <p:cNvPr id="92" name="TextBox 91">
            <a:extLst>
              <a:ext uri="{FF2B5EF4-FFF2-40B4-BE49-F238E27FC236}">
                <a16:creationId xmlns:a16="http://schemas.microsoft.com/office/drawing/2014/main" id="{C3C171F2-6762-4089-BDB9-1AF68A7EB7D4}"/>
              </a:ext>
            </a:extLst>
          </p:cNvPr>
          <p:cNvSpPr txBox="1"/>
          <p:nvPr/>
        </p:nvSpPr>
        <p:spPr>
          <a:xfrm>
            <a:off x="9740632" y="898827"/>
            <a:ext cx="2066242" cy="1815882"/>
          </a:xfrm>
          <a:prstGeom prst="rect">
            <a:avLst/>
          </a:prstGeom>
          <a:noFill/>
        </p:spPr>
        <p:txBody>
          <a:bodyPr wrap="square" rtlCol="0">
            <a:spAutoFit/>
          </a:bodyPr>
          <a:lstStyle/>
          <a:p>
            <a:r>
              <a:rPr lang="en-US" sz="1400" b="1" dirty="0"/>
              <a:t>Multiple Data Sources</a:t>
            </a:r>
          </a:p>
          <a:p>
            <a:r>
              <a:rPr lang="en-US" sz="1400" dirty="0"/>
              <a:t>Data Virtualization Scale-out calls through SQL Server Master Instance using External Tables, through the Compute Pool using PolyBase connectors at the source</a:t>
            </a:r>
          </a:p>
        </p:txBody>
      </p:sp>
      <p:sp>
        <p:nvSpPr>
          <p:cNvPr id="94" name="TextBox 93">
            <a:extLst>
              <a:ext uri="{FF2B5EF4-FFF2-40B4-BE49-F238E27FC236}">
                <a16:creationId xmlns:a16="http://schemas.microsoft.com/office/drawing/2014/main" id="{40A7F31F-60EF-4549-8290-F3FC95A0CF65}"/>
              </a:ext>
            </a:extLst>
          </p:cNvPr>
          <p:cNvSpPr txBox="1"/>
          <p:nvPr/>
        </p:nvSpPr>
        <p:spPr>
          <a:xfrm>
            <a:off x="9740095" y="2697174"/>
            <a:ext cx="2066241" cy="2677656"/>
          </a:xfrm>
          <a:prstGeom prst="rect">
            <a:avLst/>
          </a:prstGeom>
          <a:noFill/>
        </p:spPr>
        <p:txBody>
          <a:bodyPr wrap="square" rtlCol="0">
            <a:spAutoFit/>
          </a:bodyPr>
          <a:lstStyle/>
          <a:p>
            <a:r>
              <a:rPr lang="en-US" sz="1400" b="1" dirty="0"/>
              <a:t>Scaled Data Analytics</a:t>
            </a:r>
          </a:p>
          <a:p>
            <a:r>
              <a:rPr lang="en-US" sz="1400" dirty="0"/>
              <a:t>Data Mart Scale-out calls through SQL Server Master Instance using External Tables, through the Compute Pool using PolyBase connectors at the source. Results stored in Shards of the Data Pool. Direct calls to a Data Lake using the Storage Pool</a:t>
            </a:r>
          </a:p>
        </p:txBody>
      </p:sp>
      <p:pic>
        <p:nvPicPr>
          <p:cNvPr id="98" name="Graphic 97" descr="Female Profile">
            <a:extLst>
              <a:ext uri="{FF2B5EF4-FFF2-40B4-BE49-F238E27FC236}">
                <a16:creationId xmlns:a16="http://schemas.microsoft.com/office/drawing/2014/main" id="{88333A01-F5F2-426B-9985-DEC6D597396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800" y="3864660"/>
            <a:ext cx="914400" cy="914400"/>
          </a:xfrm>
          <a:prstGeom prst="rect">
            <a:avLst/>
          </a:prstGeom>
        </p:spPr>
      </p:pic>
      <p:grpSp>
        <p:nvGrpSpPr>
          <p:cNvPr id="12" name="Group 11">
            <a:extLst>
              <a:ext uri="{FF2B5EF4-FFF2-40B4-BE49-F238E27FC236}">
                <a16:creationId xmlns:a16="http://schemas.microsoft.com/office/drawing/2014/main" id="{4D035CAE-A4DD-423F-B8C5-0AD889A976E5}"/>
              </a:ext>
            </a:extLst>
          </p:cNvPr>
          <p:cNvGrpSpPr/>
          <p:nvPr/>
        </p:nvGrpSpPr>
        <p:grpSpPr>
          <a:xfrm>
            <a:off x="385664" y="1817529"/>
            <a:ext cx="2150132" cy="1883422"/>
            <a:chOff x="381637" y="3173639"/>
            <a:chExt cx="2150132" cy="1883422"/>
          </a:xfrm>
        </p:grpSpPr>
        <p:pic>
          <p:nvPicPr>
            <p:cNvPr id="96" name="Graphic 95" descr="Head with gears">
              <a:extLst>
                <a:ext uri="{FF2B5EF4-FFF2-40B4-BE49-F238E27FC236}">
                  <a16:creationId xmlns:a16="http://schemas.microsoft.com/office/drawing/2014/main" id="{51EF5915-F4DA-48EC-B9BF-AD4A2336BA1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5815" y="3173639"/>
              <a:ext cx="914400" cy="914400"/>
            </a:xfrm>
            <a:prstGeom prst="rect">
              <a:avLst/>
            </a:prstGeom>
          </p:spPr>
        </p:pic>
        <p:sp>
          <p:nvSpPr>
            <p:cNvPr id="99" name="TextBox 98">
              <a:extLst>
                <a:ext uri="{FF2B5EF4-FFF2-40B4-BE49-F238E27FC236}">
                  <a16:creationId xmlns:a16="http://schemas.microsoft.com/office/drawing/2014/main" id="{42B6BD3A-F976-44B2-A5F0-DE9B49278F61}"/>
                </a:ext>
              </a:extLst>
            </p:cNvPr>
            <p:cNvSpPr txBox="1"/>
            <p:nvPr/>
          </p:nvSpPr>
          <p:spPr>
            <a:xfrm>
              <a:off x="381637" y="4102954"/>
              <a:ext cx="2150132" cy="954107"/>
            </a:xfrm>
            <a:prstGeom prst="rect">
              <a:avLst/>
            </a:prstGeom>
            <a:noFill/>
          </p:spPr>
          <p:txBody>
            <a:bodyPr wrap="square" rtlCol="0">
              <a:spAutoFit/>
            </a:bodyPr>
            <a:lstStyle/>
            <a:p>
              <a:r>
                <a:rPr lang="en-US" sz="1400" b="1" dirty="0"/>
                <a:t>AI Enablement</a:t>
              </a:r>
            </a:p>
            <a:p>
              <a:r>
                <a:rPr lang="en-US" sz="1400" dirty="0"/>
                <a:t>Prediction &amp; classification scoring to AI apps using the App Pool</a:t>
              </a:r>
            </a:p>
          </p:txBody>
        </p:sp>
      </p:grpSp>
      <p:sp>
        <p:nvSpPr>
          <p:cNvPr id="100" name="TextBox 99">
            <a:extLst>
              <a:ext uri="{FF2B5EF4-FFF2-40B4-BE49-F238E27FC236}">
                <a16:creationId xmlns:a16="http://schemas.microsoft.com/office/drawing/2014/main" id="{7012A6C9-6FDA-4597-92F4-C67C9989A928}"/>
              </a:ext>
            </a:extLst>
          </p:cNvPr>
          <p:cNvSpPr txBox="1"/>
          <p:nvPr/>
        </p:nvSpPr>
        <p:spPr>
          <a:xfrm>
            <a:off x="385109" y="4742207"/>
            <a:ext cx="2238094" cy="1600438"/>
          </a:xfrm>
          <a:prstGeom prst="rect">
            <a:avLst/>
          </a:prstGeom>
          <a:noFill/>
        </p:spPr>
        <p:txBody>
          <a:bodyPr wrap="square" rtlCol="0">
            <a:spAutoFit/>
          </a:bodyPr>
          <a:lstStyle/>
          <a:p>
            <a:r>
              <a:rPr lang="en-US" sz="1400" b="1" dirty="0"/>
              <a:t>Data Science</a:t>
            </a:r>
          </a:p>
          <a:p>
            <a:r>
              <a:rPr lang="en-US" sz="1400" dirty="0"/>
              <a:t>Data Engineering &amp; pipelines for models with big data using notebooks &amp; other tools through Spark, ingesting &amp; processing data using the Storage Pool</a:t>
            </a:r>
          </a:p>
        </p:txBody>
      </p:sp>
      <p:grpSp>
        <p:nvGrpSpPr>
          <p:cNvPr id="107" name="Group 106">
            <a:extLst>
              <a:ext uri="{FF2B5EF4-FFF2-40B4-BE49-F238E27FC236}">
                <a16:creationId xmlns:a16="http://schemas.microsoft.com/office/drawing/2014/main" id="{7CA270DA-F160-46B1-A3F6-70A8E061D4AF}"/>
              </a:ext>
            </a:extLst>
          </p:cNvPr>
          <p:cNvGrpSpPr/>
          <p:nvPr/>
        </p:nvGrpSpPr>
        <p:grpSpPr>
          <a:xfrm>
            <a:off x="4231302" y="6098661"/>
            <a:ext cx="3727063" cy="751563"/>
            <a:chOff x="4231302" y="6057841"/>
            <a:chExt cx="3727063" cy="751563"/>
          </a:xfrm>
        </p:grpSpPr>
        <p:pic>
          <p:nvPicPr>
            <p:cNvPr id="102" name="Graphic 101" descr="Network diagram">
              <a:extLst>
                <a:ext uri="{FF2B5EF4-FFF2-40B4-BE49-F238E27FC236}">
                  <a16:creationId xmlns:a16="http://schemas.microsoft.com/office/drawing/2014/main" id="{1DA97A66-1FCA-46E2-9C90-910B8F06033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19963" y="6057841"/>
              <a:ext cx="509451" cy="509451"/>
            </a:xfrm>
            <a:prstGeom prst="rect">
              <a:avLst/>
            </a:prstGeom>
          </p:spPr>
        </p:pic>
        <p:sp>
          <p:nvSpPr>
            <p:cNvPr id="103" name="Cylinder 102">
              <a:extLst>
                <a:ext uri="{FF2B5EF4-FFF2-40B4-BE49-F238E27FC236}">
                  <a16:creationId xmlns:a16="http://schemas.microsoft.com/office/drawing/2014/main" id="{E4B4D9B6-CAAC-47B8-B7BE-4C482E70B3F3}"/>
                </a:ext>
              </a:extLst>
            </p:cNvPr>
            <p:cNvSpPr/>
            <p:nvPr/>
          </p:nvSpPr>
          <p:spPr>
            <a:xfrm>
              <a:off x="5341311" y="6098720"/>
              <a:ext cx="1515536" cy="6102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104" name="Cylinder 103">
              <a:extLst>
                <a:ext uri="{FF2B5EF4-FFF2-40B4-BE49-F238E27FC236}">
                  <a16:creationId xmlns:a16="http://schemas.microsoft.com/office/drawing/2014/main" id="{52600B4A-747E-4970-AEB0-454BAE8B0985}"/>
                </a:ext>
              </a:extLst>
            </p:cNvPr>
            <p:cNvSpPr/>
            <p:nvPr/>
          </p:nvSpPr>
          <p:spPr>
            <a:xfrm>
              <a:off x="7264246" y="6098721"/>
              <a:ext cx="694119" cy="610267"/>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RDBMS</a:t>
              </a:r>
            </a:p>
          </p:txBody>
        </p:sp>
        <p:sp>
          <p:nvSpPr>
            <p:cNvPr id="105" name="TextBox 104">
              <a:extLst>
                <a:ext uri="{FF2B5EF4-FFF2-40B4-BE49-F238E27FC236}">
                  <a16:creationId xmlns:a16="http://schemas.microsoft.com/office/drawing/2014/main" id="{BE06E4A2-1374-4829-94AE-669C27C6FF3F}"/>
                </a:ext>
              </a:extLst>
            </p:cNvPr>
            <p:cNvSpPr txBox="1"/>
            <p:nvPr/>
          </p:nvSpPr>
          <p:spPr>
            <a:xfrm>
              <a:off x="4231302" y="6501627"/>
              <a:ext cx="671979" cy="307777"/>
            </a:xfrm>
            <a:prstGeom prst="rect">
              <a:avLst/>
            </a:prstGeom>
            <a:noFill/>
          </p:spPr>
          <p:txBody>
            <a:bodyPr wrap="none" rtlCol="0">
              <a:spAutoFit/>
            </a:bodyPr>
            <a:lstStyle/>
            <a:p>
              <a:r>
                <a:rPr lang="en-US" sz="1400" dirty="0"/>
                <a:t>NoSQL</a:t>
              </a:r>
            </a:p>
          </p:txBody>
        </p:sp>
      </p:grpSp>
      <p:sp>
        <p:nvSpPr>
          <p:cNvPr id="106" name="Left Brace 105">
            <a:extLst>
              <a:ext uri="{FF2B5EF4-FFF2-40B4-BE49-F238E27FC236}">
                <a16:creationId xmlns:a16="http://schemas.microsoft.com/office/drawing/2014/main" id="{5296C0B4-8C60-481D-B310-EC2525EEC5E1}"/>
              </a:ext>
            </a:extLst>
          </p:cNvPr>
          <p:cNvSpPr/>
          <p:nvPr/>
        </p:nvSpPr>
        <p:spPr>
          <a:xfrm rot="5400000">
            <a:off x="6077480" y="4119147"/>
            <a:ext cx="134647" cy="3827003"/>
          </a:xfrm>
          <a:prstGeom prst="leftBrace">
            <a:avLst>
              <a:gd name="adj1" fmla="val 8332"/>
              <a:gd name="adj2" fmla="val 50213"/>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03284D1-F981-425C-867F-8BD92B10376B}"/>
              </a:ext>
            </a:extLst>
          </p:cNvPr>
          <p:cNvCxnSpPr>
            <a:cxnSpLocks/>
            <a:stCxn id="88" idx="3"/>
          </p:cNvCxnSpPr>
          <p:nvPr/>
        </p:nvCxnSpPr>
        <p:spPr>
          <a:xfrm>
            <a:off x="1356726" y="553955"/>
            <a:ext cx="1517579" cy="33345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0" name="Straight Connector 109">
            <a:extLst>
              <a:ext uri="{FF2B5EF4-FFF2-40B4-BE49-F238E27FC236}">
                <a16:creationId xmlns:a16="http://schemas.microsoft.com/office/drawing/2014/main" id="{549B5FD3-DE30-41CF-848A-7D45183CD7B0}"/>
              </a:ext>
            </a:extLst>
          </p:cNvPr>
          <p:cNvCxnSpPr>
            <a:cxnSpLocks/>
            <a:stCxn id="96" idx="3"/>
          </p:cNvCxnSpPr>
          <p:nvPr/>
        </p:nvCxnSpPr>
        <p:spPr>
          <a:xfrm flipV="1">
            <a:off x="1364242" y="2058178"/>
            <a:ext cx="1497285" cy="21655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4" name="Straight Connector 113">
            <a:extLst>
              <a:ext uri="{FF2B5EF4-FFF2-40B4-BE49-F238E27FC236}">
                <a16:creationId xmlns:a16="http://schemas.microsoft.com/office/drawing/2014/main" id="{D28664F3-2661-41A9-91F9-66C071FFFF96}"/>
              </a:ext>
            </a:extLst>
          </p:cNvPr>
          <p:cNvCxnSpPr>
            <a:cxnSpLocks/>
            <a:endCxn id="90" idx="1"/>
          </p:cNvCxnSpPr>
          <p:nvPr/>
        </p:nvCxnSpPr>
        <p:spPr>
          <a:xfrm flipV="1">
            <a:off x="9229943" y="551122"/>
            <a:ext cx="546995" cy="16447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7" name="Straight Connector 116">
            <a:extLst>
              <a:ext uri="{FF2B5EF4-FFF2-40B4-BE49-F238E27FC236}">
                <a16:creationId xmlns:a16="http://schemas.microsoft.com/office/drawing/2014/main" id="{17DBE51B-992E-4EE8-8A46-CE49F3B49FAD}"/>
              </a:ext>
            </a:extLst>
          </p:cNvPr>
          <p:cNvCxnSpPr>
            <a:cxnSpLocks/>
            <a:stCxn id="98" idx="3"/>
          </p:cNvCxnSpPr>
          <p:nvPr/>
        </p:nvCxnSpPr>
        <p:spPr>
          <a:xfrm flipV="1">
            <a:off x="1348200" y="4131292"/>
            <a:ext cx="1513327" cy="190568"/>
          </a:xfrm>
          <a:prstGeom prst="line">
            <a:avLst/>
          </a:prstGeom>
        </p:spPr>
        <p:style>
          <a:lnRef idx="3">
            <a:schemeClr val="accent1"/>
          </a:lnRef>
          <a:fillRef idx="0">
            <a:schemeClr val="accent1"/>
          </a:fillRef>
          <a:effectRef idx="2">
            <a:schemeClr val="accent1"/>
          </a:effectRef>
          <a:fontRef idx="minor">
            <a:schemeClr val="tx1"/>
          </a:fontRef>
        </p:style>
      </p:cxnSp>
      <p:sp>
        <p:nvSpPr>
          <p:cNvPr id="95" name="Hexagon 94">
            <a:extLst>
              <a:ext uri="{FF2B5EF4-FFF2-40B4-BE49-F238E27FC236}">
                <a16:creationId xmlns:a16="http://schemas.microsoft.com/office/drawing/2014/main" id="{2C2F7FB0-9703-4A30-ABF2-E6B509525041}"/>
              </a:ext>
            </a:extLst>
          </p:cNvPr>
          <p:cNvSpPr/>
          <p:nvPr/>
        </p:nvSpPr>
        <p:spPr>
          <a:xfrm>
            <a:off x="5451564" y="1065332"/>
            <a:ext cx="1265463" cy="307777"/>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SSIS</a:t>
            </a:r>
          </a:p>
        </p:txBody>
      </p:sp>
    </p:spTree>
    <p:extLst>
      <p:ext uri="{BB962C8B-B14F-4D97-AF65-F5344CB8AC3E}">
        <p14:creationId xmlns:p14="http://schemas.microsoft.com/office/powerpoint/2010/main" val="1205411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325</Words>
  <Application>Microsoft Office PowerPoint</Application>
  <PresentationFormat>Widescreen</PresentationFormat>
  <Paragraphs>140</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Pietschmann</dc:creator>
  <cp:lastModifiedBy>Joel Hulen</cp:lastModifiedBy>
  <cp:revision>20</cp:revision>
  <dcterms:created xsi:type="dcterms:W3CDTF">2019-06-21T22:57:15Z</dcterms:created>
  <dcterms:modified xsi:type="dcterms:W3CDTF">2019-06-24T00:31:42Z</dcterms:modified>
</cp:coreProperties>
</file>