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8"/>
    <p:restoredTop sz="94647"/>
  </p:normalViewPr>
  <p:slideViewPr>
    <p:cSldViewPr snapToGrid="0" snapToObjects="1">
      <p:cViewPr varScale="1">
        <p:scale>
          <a:sx n="78" d="100"/>
          <a:sy n="78" d="100"/>
        </p:scale>
        <p:origin x="56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82B7B-9A37-0949-A600-BA30C7EE531A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E389C-D2BE-6A4B-8B4B-9E18E21C6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en-US" baseline="0" dirty="0"/>
              <a:t> Server 2019 Data Lake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389C-D2BE-6A4B-8B4B-9E18E21C6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66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Server 2019 Integrated AI and Machine</a:t>
            </a:r>
            <a:r>
              <a:rPr lang="en-US" baseline="0" dirty="0"/>
              <a:t>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389C-D2BE-6A4B-8B4B-9E18E21C64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01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en-US" baseline="0" dirty="0"/>
              <a:t> Server 2019 Big Data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389C-D2BE-6A4B-8B4B-9E18E21C64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4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9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2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8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4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4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7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15E6-04D3-AA46-8EB6-5FC99D770932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015E6-04D3-AA46-8EB6-5FC99D770932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2997D-4953-9D40-BE8A-B0429FF0A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1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2326" y="4342663"/>
            <a:ext cx="6060141" cy="1550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Scalable, shared storage HDFS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16414" y="3565003"/>
            <a:ext cx="0" cy="648182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18879" y="3565003"/>
            <a:ext cx="0" cy="648182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668946" y="3565003"/>
            <a:ext cx="0" cy="648182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071411" y="3565003"/>
            <a:ext cx="0" cy="648182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16414" y="3576578"/>
            <a:ext cx="4054997" cy="0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757194" y="2926465"/>
            <a:ext cx="0" cy="638538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09726" y="2926465"/>
            <a:ext cx="0" cy="638538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042326" y="1506864"/>
            <a:ext cx="2826039" cy="1408026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Spark</a:t>
            </a:r>
          </a:p>
        </p:txBody>
      </p:sp>
      <p:sp>
        <p:nvSpPr>
          <p:cNvPr id="6" name="Rectangle 5"/>
          <p:cNvSpPr/>
          <p:nvPr/>
        </p:nvSpPr>
        <p:spPr>
          <a:xfrm>
            <a:off x="6296629" y="1506864"/>
            <a:ext cx="2805839" cy="1408026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45654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3169" y="1948131"/>
            <a:ext cx="1620456" cy="401641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96967" y="1948131"/>
            <a:ext cx="1620456" cy="401641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70765" y="1948131"/>
            <a:ext cx="1620456" cy="401641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44563" y="1948131"/>
            <a:ext cx="1620456" cy="401641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58835" y="2087031"/>
            <a:ext cx="94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Ingest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0408" y="2087031"/>
            <a:ext cx="94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Store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770765" y="2051117"/>
            <a:ext cx="181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Prep &amp; train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844563" y="2061370"/>
            <a:ext cx="1620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Model &amp;</a:t>
            </a:r>
          </a:p>
          <a:p>
            <a:pPr algn="ctr"/>
            <a:r>
              <a:rPr lang="en-US" sz="2400" dirty="0"/>
              <a:t>serve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405" y="2687596"/>
            <a:ext cx="418006" cy="4180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341" y="2687596"/>
            <a:ext cx="418006" cy="4180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47" y="2687596"/>
            <a:ext cx="418006" cy="4180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788" y="3395581"/>
            <a:ext cx="418006" cy="41800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7341875" y="4300977"/>
            <a:ext cx="509193" cy="509193"/>
            <a:chOff x="6836849" y="3962545"/>
            <a:chExt cx="509193" cy="50919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6849" y="3962545"/>
              <a:ext cx="501501" cy="50150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7599" y="4213295"/>
              <a:ext cx="258443" cy="258443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4780896" y="3105602"/>
            <a:ext cx="1628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SQL Server</a:t>
            </a:r>
          </a:p>
          <a:p>
            <a:pPr algn="ctr"/>
            <a:r>
              <a:rPr lang="en-US" sz="2400" dirty="0"/>
              <a:t>data pools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94881" y="5145676"/>
            <a:ext cx="94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HDFS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770765" y="4768063"/>
            <a:ext cx="1725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Machine Learning Services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5330" y="2671437"/>
            <a:ext cx="951326" cy="144828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806588" y="3834969"/>
            <a:ext cx="1725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SQL Server</a:t>
            </a:r>
          </a:p>
          <a:p>
            <a:pPr algn="ctr"/>
            <a:r>
              <a:rPr lang="en-US" sz="2400" dirty="0"/>
              <a:t>master</a:t>
            </a:r>
          </a:p>
          <a:p>
            <a:pPr algn="ctr"/>
            <a:r>
              <a:rPr lang="en-US" sz="2400" dirty="0"/>
              <a:t>instance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10669" y="2747399"/>
            <a:ext cx="1469002" cy="134398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987726" y="4090062"/>
            <a:ext cx="94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Kafka</a:t>
            </a:r>
            <a:endParaRPr lang="en-US" sz="24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1" y="1238042"/>
            <a:ext cx="577862" cy="5778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66" y="4428370"/>
            <a:ext cx="780288" cy="78028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38" y="5014448"/>
            <a:ext cx="543113" cy="543113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658973" y="3012675"/>
            <a:ext cx="348618" cy="822294"/>
            <a:chOff x="732847" y="2372810"/>
            <a:chExt cx="488701" cy="1152711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1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847" y="2372810"/>
              <a:ext cx="488701" cy="115271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477" y="2761445"/>
              <a:ext cx="375439" cy="375439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71441" y="1796043"/>
            <a:ext cx="2058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Logs, files</a:t>
            </a:r>
          </a:p>
          <a:p>
            <a:pPr algn="ctr"/>
            <a:r>
              <a:rPr lang="en-US" sz="2400" dirty="0"/>
              <a:t>and media</a:t>
            </a:r>
          </a:p>
          <a:p>
            <a:pPr algn="ctr"/>
            <a:r>
              <a:rPr lang="en-US" sz="2400" dirty="0"/>
              <a:t>(unstructured)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6938" y="3711338"/>
            <a:ext cx="221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Sensors and IoT</a:t>
            </a:r>
          </a:p>
          <a:p>
            <a:pPr algn="ctr"/>
            <a:r>
              <a:rPr lang="en-US" sz="2400" dirty="0"/>
              <a:t>(unstructured)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6175" y="5476113"/>
            <a:ext cx="1817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Business /</a:t>
            </a:r>
            <a:br>
              <a:rPr lang="en-US" sz="2400"/>
            </a:br>
            <a:r>
              <a:rPr lang="en-US" sz="2400"/>
              <a:t>custom </a:t>
            </a:r>
            <a:r>
              <a:rPr lang="en-US" sz="2400" dirty="0"/>
              <a:t>apps</a:t>
            </a:r>
          </a:p>
          <a:p>
            <a:pPr algn="ctr"/>
            <a:r>
              <a:rPr lang="en-US" sz="2400" dirty="0"/>
              <a:t>(structured)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197127" y="2518809"/>
            <a:ext cx="534362" cy="29887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2197127" y="1081077"/>
            <a:ext cx="6757" cy="3519161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1813963" y="1081077"/>
            <a:ext cx="433563" cy="10092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1828367" y="4566772"/>
            <a:ext cx="433563" cy="10092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258200" y="5274888"/>
            <a:ext cx="534362" cy="29887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185833" y="4809928"/>
            <a:ext cx="21969" cy="1866514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1824637" y="4809927"/>
            <a:ext cx="433563" cy="10092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1795087" y="6676442"/>
            <a:ext cx="433563" cy="10092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307310" y="2967881"/>
            <a:ext cx="2058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Predictive</a:t>
            </a:r>
          </a:p>
          <a:p>
            <a:pPr algn="ctr"/>
            <a:r>
              <a:rPr lang="en-US" sz="2400" dirty="0"/>
              <a:t>apps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307310" y="4894895"/>
            <a:ext cx="205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 tools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1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835" y="4371299"/>
            <a:ext cx="535251" cy="53525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526" y="2517871"/>
            <a:ext cx="543560" cy="54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84724"/>
            <a:ext cx="12192000" cy="210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Compute Plane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7083"/>
            <a:ext cx="12192000" cy="189824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 Plane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450708"/>
            <a:ext cx="12192000" cy="22163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Data Plane</a:t>
            </a:r>
          </a:p>
        </p:txBody>
      </p:sp>
      <p:sp>
        <p:nvSpPr>
          <p:cNvPr id="7" name="Rectangle 6"/>
          <p:cNvSpPr/>
          <p:nvPr/>
        </p:nvSpPr>
        <p:spPr>
          <a:xfrm>
            <a:off x="185195" y="624795"/>
            <a:ext cx="3336404" cy="12616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Node: Kubernetes Master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340770" y="624795"/>
            <a:ext cx="2733554" cy="12616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dk1"/>
                </a:solidFill>
              </a:rPr>
              <a:t>Node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89540" y="624795"/>
            <a:ext cx="2733554" cy="12616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dk1"/>
                </a:solidFill>
              </a:rPr>
              <a:t>Node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39275" y="607433"/>
            <a:ext cx="2733554" cy="12616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dk1"/>
                </a:solidFill>
              </a:rPr>
              <a:t>Node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31598" y="1481321"/>
            <a:ext cx="1794076" cy="321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Hive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31598" y="1071866"/>
            <a:ext cx="1794076" cy="321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Ranger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31598" y="678326"/>
            <a:ext cx="1794076" cy="321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Knox Gateway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187650" y="1071866"/>
            <a:ext cx="1794076" cy="321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Kibana</a:t>
            </a:r>
            <a:r>
              <a:rPr lang="en-US" sz="1600" dirty="0"/>
              <a:t> Dashboard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187650" y="678326"/>
            <a:ext cx="1794076" cy="321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Grafana</a:t>
            </a:r>
            <a:r>
              <a:rPr lang="en-US" sz="1600" dirty="0"/>
              <a:t> Dashboard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70116" y="1071866"/>
            <a:ext cx="2295646" cy="321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Cluster Admin Portal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33087" y="1416212"/>
            <a:ext cx="2782748" cy="321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 Proxy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3087" y="1022672"/>
            <a:ext cx="2782748" cy="321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 Server Master Instance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2686" y="2691116"/>
            <a:ext cx="5254906" cy="1309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Compute Pool</a:t>
            </a:r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sz="1400" dirty="0"/>
              <a:t>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89850" y="3051378"/>
            <a:ext cx="1126603" cy="704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4650" y="3370164"/>
            <a:ext cx="666510" cy="321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35721" y="3051378"/>
            <a:ext cx="1126603" cy="704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40521" y="3370164"/>
            <a:ext cx="666510" cy="321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80874" y="3051378"/>
            <a:ext cx="1126603" cy="704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85674" y="3370164"/>
            <a:ext cx="666510" cy="321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54922" y="3051378"/>
            <a:ext cx="1126603" cy="704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59722" y="3370164"/>
            <a:ext cx="666510" cy="321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28023" y="2698352"/>
            <a:ext cx="6253703" cy="1309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Compute Pool</a:t>
            </a:r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45123" y="3058614"/>
            <a:ext cx="1126603" cy="704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49923" y="3377400"/>
            <a:ext cx="666510" cy="321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49855" y="3058614"/>
            <a:ext cx="1126603" cy="704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54655" y="3377400"/>
            <a:ext cx="666510" cy="321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695008" y="3058614"/>
            <a:ext cx="1126603" cy="704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999808" y="3377400"/>
            <a:ext cx="666510" cy="321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469056" y="3058614"/>
            <a:ext cx="1126603" cy="704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773856" y="3377400"/>
            <a:ext cx="666510" cy="321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39426" y="3058614"/>
            <a:ext cx="1126603" cy="704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44226" y="3377400"/>
            <a:ext cx="666510" cy="321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80372" y="4849072"/>
            <a:ext cx="5757441" cy="16592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Storage Pool</a:t>
            </a:r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05766" y="5220908"/>
            <a:ext cx="1770927" cy="1139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Storage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318551" y="5271061"/>
            <a:ext cx="666510" cy="321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318551" y="5630120"/>
            <a:ext cx="666510" cy="321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HDFS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1318551" y="6002200"/>
            <a:ext cx="666510" cy="321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Spark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172188" y="5220908"/>
            <a:ext cx="1770927" cy="1139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Storage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184973" y="5271061"/>
            <a:ext cx="666510" cy="321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184973" y="5630120"/>
            <a:ext cx="666510" cy="321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HDFS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3184973" y="6002200"/>
            <a:ext cx="666510" cy="321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Spark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033789" y="5220908"/>
            <a:ext cx="1770927" cy="1139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Storage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046574" y="5271061"/>
            <a:ext cx="666510" cy="321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046574" y="5630120"/>
            <a:ext cx="666510" cy="321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HDFS</a:t>
            </a:r>
            <a:endParaRPr 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5046574" y="6002200"/>
            <a:ext cx="666510" cy="321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Spark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114" y="5790852"/>
            <a:ext cx="422696" cy="422696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190" y="5790719"/>
            <a:ext cx="422696" cy="422696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7525473" y="4849072"/>
            <a:ext cx="4456253" cy="16592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SQL Data Pool</a:t>
            </a:r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650866" y="5220908"/>
            <a:ext cx="2039072" cy="1139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SQL Node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932189" y="5271061"/>
            <a:ext cx="666510" cy="321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678" y="5790719"/>
            <a:ext cx="422696" cy="422696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603" y="5799779"/>
            <a:ext cx="422696" cy="422696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753" y="5790719"/>
            <a:ext cx="422696" cy="422696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9811931" y="5221041"/>
            <a:ext cx="2039072" cy="1139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SQL Node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1093254" y="5271194"/>
            <a:ext cx="666510" cy="321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</a:t>
            </a: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743" y="5790852"/>
            <a:ext cx="422696" cy="422696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68" y="5799912"/>
            <a:ext cx="422696" cy="422696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818" y="5790852"/>
            <a:ext cx="422696" cy="422696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351" y="5801648"/>
            <a:ext cx="422696" cy="422696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427" y="5801515"/>
            <a:ext cx="422696" cy="422696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50" y="5807623"/>
            <a:ext cx="422696" cy="422696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26" y="5807490"/>
            <a:ext cx="422696" cy="42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7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459E1206-736C-43FA-BCE3-F3782077A67F}"/>
              </a:ext>
            </a:extLst>
          </p:cNvPr>
          <p:cNvGrpSpPr/>
          <p:nvPr/>
        </p:nvGrpSpPr>
        <p:grpSpPr>
          <a:xfrm>
            <a:off x="2973160" y="122463"/>
            <a:ext cx="6245679" cy="5792551"/>
            <a:chOff x="2746191" y="0"/>
            <a:chExt cx="6245679" cy="5792551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847031DA-1DDA-4FBD-8D5B-9C1CCCDE9550}"/>
                </a:ext>
              </a:extLst>
            </p:cNvPr>
            <p:cNvSpPr/>
            <p:nvPr/>
          </p:nvSpPr>
          <p:spPr>
            <a:xfrm>
              <a:off x="2746191" y="0"/>
              <a:ext cx="6245679" cy="579255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41F26E2C-891C-4259-973A-7247EA557433}"/>
                </a:ext>
              </a:extLst>
            </p:cNvPr>
            <p:cNvSpPr/>
            <p:nvPr/>
          </p:nvSpPr>
          <p:spPr>
            <a:xfrm>
              <a:off x="4993819" y="122463"/>
              <a:ext cx="1761527" cy="1518558"/>
            </a:xfrm>
            <a:prstGeom prst="hex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35EE1BA4-23CF-4947-BDDA-D42F738A832E}"/>
                </a:ext>
              </a:extLst>
            </p:cNvPr>
            <p:cNvSpPr/>
            <p:nvPr/>
          </p:nvSpPr>
          <p:spPr>
            <a:xfrm>
              <a:off x="5241850" y="727853"/>
              <a:ext cx="1265463" cy="307777"/>
            </a:xfrm>
            <a:prstGeom prst="hex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cs typeface="Segoe UI Semibold" panose="020B0702040204020203" pitchFamily="34" charset="0"/>
                </a:rPr>
                <a:t>ML Server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48FEBA-CEC7-407D-9DAC-ADC07D4F5D27}"/>
                </a:ext>
              </a:extLst>
            </p:cNvPr>
            <p:cNvSpPr txBox="1"/>
            <p:nvPr/>
          </p:nvSpPr>
          <p:spPr>
            <a:xfrm>
              <a:off x="5455428" y="155884"/>
              <a:ext cx="8383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App Pool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1A78375-8E0F-4AA9-B3E6-C8B1D3E38022}"/>
                </a:ext>
              </a:extLst>
            </p:cNvPr>
            <p:cNvGrpSpPr/>
            <p:nvPr/>
          </p:nvGrpSpPr>
          <p:grpSpPr>
            <a:xfrm>
              <a:off x="3476240" y="984053"/>
              <a:ext cx="1761526" cy="1446628"/>
              <a:chOff x="3384694" y="912851"/>
              <a:chExt cx="1761526" cy="1446628"/>
            </a:xfrm>
          </p:grpSpPr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7E17EC07-D93C-45DB-97D7-DCD6464B08E7}"/>
                  </a:ext>
                </a:extLst>
              </p:cNvPr>
              <p:cNvSpPr/>
              <p:nvPr/>
            </p:nvSpPr>
            <p:spPr>
              <a:xfrm>
                <a:off x="3384694" y="912851"/>
                <a:ext cx="1761526" cy="1446628"/>
              </a:xfrm>
              <a:prstGeom prst="hexago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4344C6FD-E92E-4250-A27B-AED8E6205B42}"/>
                  </a:ext>
                </a:extLst>
              </p:cNvPr>
              <p:cNvSpPr/>
              <p:nvPr/>
            </p:nvSpPr>
            <p:spPr>
              <a:xfrm>
                <a:off x="3604341" y="1374238"/>
                <a:ext cx="1322232" cy="523854"/>
              </a:xfrm>
              <a:prstGeom prst="hexag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cs typeface="Segoe UI Semibold" panose="020B0702040204020203" pitchFamily="34" charset="0"/>
                  </a:rPr>
                  <a:t>SQL Server Master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2DC447F-8AEE-4FA9-A627-7D73FEF57C58}"/>
                </a:ext>
              </a:extLst>
            </p:cNvPr>
            <p:cNvGrpSpPr/>
            <p:nvPr/>
          </p:nvGrpSpPr>
          <p:grpSpPr>
            <a:xfrm>
              <a:off x="6507313" y="984053"/>
              <a:ext cx="1761526" cy="1446628"/>
              <a:chOff x="6602943" y="881741"/>
              <a:chExt cx="1761526" cy="1446628"/>
            </a:xfrm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A7A3D603-9CB5-4A9C-8C67-C71AF973FC33}"/>
                  </a:ext>
                </a:extLst>
              </p:cNvPr>
              <p:cNvSpPr/>
              <p:nvPr/>
            </p:nvSpPr>
            <p:spPr>
              <a:xfrm>
                <a:off x="6602943" y="881741"/>
                <a:ext cx="1761526" cy="1446628"/>
              </a:xfrm>
              <a:prstGeom prst="hexago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294EAFB7-E444-4402-8389-09913475F9E8}"/>
                  </a:ext>
                </a:extLst>
              </p:cNvPr>
              <p:cNvSpPr/>
              <p:nvPr/>
            </p:nvSpPr>
            <p:spPr>
              <a:xfrm>
                <a:off x="6876037" y="1035630"/>
                <a:ext cx="1215338" cy="307498"/>
              </a:xfrm>
              <a:prstGeom prst="hexag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>
                    <a:cs typeface="Segoe UI Semibold" panose="020B0702040204020203" pitchFamily="34" charset="0"/>
                  </a:rPr>
                  <a:t>Knox Gateway</a:t>
                </a:r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046A3BD4-7FA7-468E-94AA-DB2BC1B9057B}"/>
                  </a:ext>
                </a:extLst>
              </p:cNvPr>
              <p:cNvSpPr/>
              <p:nvPr/>
            </p:nvSpPr>
            <p:spPr>
              <a:xfrm>
                <a:off x="6876037" y="1451640"/>
                <a:ext cx="1215338" cy="307498"/>
              </a:xfrm>
              <a:prstGeom prst="hexag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>
                    <a:cs typeface="Segoe UI Semibold" panose="020B0702040204020203" pitchFamily="34" charset="0"/>
                  </a:rPr>
                  <a:t>Livy</a:t>
                </a:r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1F025EE3-DA24-435F-B575-BE6D8DB20340}"/>
                  </a:ext>
                </a:extLst>
              </p:cNvPr>
              <p:cNvSpPr/>
              <p:nvPr/>
            </p:nvSpPr>
            <p:spPr>
              <a:xfrm>
                <a:off x="6882684" y="1864413"/>
                <a:ext cx="1215338" cy="307498"/>
              </a:xfrm>
              <a:prstGeom prst="hexag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>
                    <a:cs typeface="Segoe UI Semibold" panose="020B0702040204020203" pitchFamily="34" charset="0"/>
                  </a:rPr>
                  <a:t>HIVE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6C7E9EB-1831-440A-AE1B-BE0B1EBB8A39}"/>
                </a:ext>
              </a:extLst>
            </p:cNvPr>
            <p:cNvGrpSpPr/>
            <p:nvPr/>
          </p:nvGrpSpPr>
          <p:grpSpPr>
            <a:xfrm>
              <a:off x="3463069" y="2568957"/>
              <a:ext cx="1761526" cy="1446628"/>
              <a:chOff x="3388203" y="2497473"/>
              <a:chExt cx="1761526" cy="1446628"/>
            </a:xfrm>
          </p:grpSpPr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C68DFE0D-91B8-4A33-9864-323B0A65FAA6}"/>
                  </a:ext>
                </a:extLst>
              </p:cNvPr>
              <p:cNvSpPr/>
              <p:nvPr/>
            </p:nvSpPr>
            <p:spPr>
              <a:xfrm>
                <a:off x="3388203" y="2497473"/>
                <a:ext cx="1761526" cy="1446628"/>
              </a:xfrm>
              <a:prstGeom prst="hexago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A85AC82B-58A4-4582-B0DE-50C6C33590CC}"/>
                  </a:ext>
                </a:extLst>
              </p:cNvPr>
              <p:cNvSpPr/>
              <p:nvPr/>
            </p:nvSpPr>
            <p:spPr>
              <a:xfrm>
                <a:off x="3701739" y="2913010"/>
                <a:ext cx="1127436" cy="238441"/>
              </a:xfrm>
              <a:prstGeom prst="hexag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cs typeface="Segoe UI Semibold" panose="020B0702040204020203" pitchFamily="34" charset="0"/>
                  </a:rPr>
                  <a:t>SQL Server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E3C734-6183-4667-8576-4EDF554B9DA2}"/>
                  </a:ext>
                </a:extLst>
              </p:cNvPr>
              <p:cNvSpPr txBox="1"/>
              <p:nvPr/>
            </p:nvSpPr>
            <p:spPr>
              <a:xfrm>
                <a:off x="3657312" y="2566531"/>
                <a:ext cx="12162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Compute Pool</a:t>
                </a:r>
              </a:p>
            </p:txBody>
          </p:sp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466A4F05-C042-46AF-B221-1BE6C0A4A1CF}"/>
                  </a:ext>
                </a:extLst>
              </p:cNvPr>
              <p:cNvSpPr/>
              <p:nvPr/>
            </p:nvSpPr>
            <p:spPr>
              <a:xfrm>
                <a:off x="3701739" y="3220341"/>
                <a:ext cx="1127436" cy="238443"/>
              </a:xfrm>
              <a:prstGeom prst="hexag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cs typeface="Segoe UI Semibold" panose="020B0702040204020203" pitchFamily="34" charset="0"/>
                  </a:rPr>
                  <a:t>SQL Server</a:t>
                </a:r>
              </a:p>
            </p:txBody>
          </p:sp>
          <p:sp>
            <p:nvSpPr>
              <p:cNvPr id="22" name="Hexagon 21">
                <a:extLst>
                  <a:ext uri="{FF2B5EF4-FFF2-40B4-BE49-F238E27FC236}">
                    <a16:creationId xmlns:a16="http://schemas.microsoft.com/office/drawing/2014/main" id="{8E6E266A-910C-4ED6-8E8C-FAA15D8C3476}"/>
                  </a:ext>
                </a:extLst>
              </p:cNvPr>
              <p:cNvSpPr/>
              <p:nvPr/>
            </p:nvSpPr>
            <p:spPr>
              <a:xfrm>
                <a:off x="3709136" y="3527674"/>
                <a:ext cx="1127436" cy="238443"/>
              </a:xfrm>
              <a:prstGeom prst="hexag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cs typeface="Segoe UI Semibold" panose="020B0702040204020203" pitchFamily="34" charset="0"/>
                  </a:rPr>
                  <a:t>SQL Server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9D5B366-1CDE-48D0-A09E-4680D4B2B655}"/>
                </a:ext>
              </a:extLst>
            </p:cNvPr>
            <p:cNvGrpSpPr/>
            <p:nvPr/>
          </p:nvGrpSpPr>
          <p:grpSpPr>
            <a:xfrm>
              <a:off x="4991777" y="1773713"/>
              <a:ext cx="1761526" cy="1446628"/>
              <a:chOff x="3388203" y="2497473"/>
              <a:chExt cx="1761526" cy="1446628"/>
            </a:xfrm>
          </p:grpSpPr>
          <p:sp>
            <p:nvSpPr>
              <p:cNvPr id="25" name="Hexagon 24">
                <a:extLst>
                  <a:ext uri="{FF2B5EF4-FFF2-40B4-BE49-F238E27FC236}">
                    <a16:creationId xmlns:a16="http://schemas.microsoft.com/office/drawing/2014/main" id="{A5759485-A892-4C94-9BC2-99032A53649B}"/>
                  </a:ext>
                </a:extLst>
              </p:cNvPr>
              <p:cNvSpPr/>
              <p:nvPr/>
            </p:nvSpPr>
            <p:spPr>
              <a:xfrm>
                <a:off x="3388203" y="2497473"/>
                <a:ext cx="1761526" cy="1446628"/>
              </a:xfrm>
              <a:prstGeom prst="hexago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Hexagon 25">
                <a:extLst>
                  <a:ext uri="{FF2B5EF4-FFF2-40B4-BE49-F238E27FC236}">
                    <a16:creationId xmlns:a16="http://schemas.microsoft.com/office/drawing/2014/main" id="{C5A7EF0D-2C7A-40AF-9614-C6EA289DACAD}"/>
                  </a:ext>
                </a:extLst>
              </p:cNvPr>
              <p:cNvSpPr/>
              <p:nvPr/>
            </p:nvSpPr>
            <p:spPr>
              <a:xfrm>
                <a:off x="3701739" y="2913010"/>
                <a:ext cx="1127436" cy="238441"/>
              </a:xfrm>
              <a:prstGeom prst="hexag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cs typeface="Segoe UI Semibold" panose="020B0702040204020203" pitchFamily="34" charset="0"/>
                  </a:rPr>
                  <a:t>SQL Server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E4A197-DC44-4E4B-BDEE-976A69C91D17}"/>
                  </a:ext>
                </a:extLst>
              </p:cNvPr>
              <p:cNvSpPr txBox="1"/>
              <p:nvPr/>
            </p:nvSpPr>
            <p:spPr>
              <a:xfrm>
                <a:off x="3657312" y="2566531"/>
                <a:ext cx="12162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Compute Pool</a:t>
                </a:r>
              </a:p>
            </p:txBody>
          </p:sp>
          <p:sp>
            <p:nvSpPr>
              <p:cNvPr id="28" name="Hexagon 27">
                <a:extLst>
                  <a:ext uri="{FF2B5EF4-FFF2-40B4-BE49-F238E27FC236}">
                    <a16:creationId xmlns:a16="http://schemas.microsoft.com/office/drawing/2014/main" id="{4319EFEB-D7AD-4A32-9651-91E3FBBA891C}"/>
                  </a:ext>
                </a:extLst>
              </p:cNvPr>
              <p:cNvSpPr/>
              <p:nvPr/>
            </p:nvSpPr>
            <p:spPr>
              <a:xfrm>
                <a:off x="3701739" y="3220341"/>
                <a:ext cx="1127436" cy="238443"/>
              </a:xfrm>
              <a:prstGeom prst="hexag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cs typeface="Segoe UI Semibold" panose="020B0702040204020203" pitchFamily="34" charset="0"/>
                  </a:rPr>
                  <a:t>SQL Server</a:t>
                </a:r>
              </a:p>
            </p:txBody>
          </p:sp>
          <p:sp>
            <p:nvSpPr>
              <p:cNvPr id="29" name="Hexagon 28">
                <a:extLst>
                  <a:ext uri="{FF2B5EF4-FFF2-40B4-BE49-F238E27FC236}">
                    <a16:creationId xmlns:a16="http://schemas.microsoft.com/office/drawing/2014/main" id="{858A4F7B-1E67-433E-9E6D-AB40A8A3EE77}"/>
                  </a:ext>
                </a:extLst>
              </p:cNvPr>
              <p:cNvSpPr/>
              <p:nvPr/>
            </p:nvSpPr>
            <p:spPr>
              <a:xfrm>
                <a:off x="3709136" y="3527674"/>
                <a:ext cx="1127436" cy="238443"/>
              </a:xfrm>
              <a:prstGeom prst="hexag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cs typeface="Segoe UI Semibold" panose="020B0702040204020203" pitchFamily="34" charset="0"/>
                  </a:rPr>
                  <a:t>SQL Server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68C185B-374A-4141-8104-02A1DEBF696F}"/>
                </a:ext>
              </a:extLst>
            </p:cNvPr>
            <p:cNvGrpSpPr/>
            <p:nvPr/>
          </p:nvGrpSpPr>
          <p:grpSpPr>
            <a:xfrm>
              <a:off x="6507313" y="2584570"/>
              <a:ext cx="1761526" cy="1446628"/>
              <a:chOff x="3388203" y="2497473"/>
              <a:chExt cx="1761526" cy="1446628"/>
            </a:xfrm>
          </p:grpSpPr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22A98245-2820-46A1-B5FE-30ADA6600AB9}"/>
                  </a:ext>
                </a:extLst>
              </p:cNvPr>
              <p:cNvSpPr/>
              <p:nvPr/>
            </p:nvSpPr>
            <p:spPr>
              <a:xfrm>
                <a:off x="3388203" y="2497473"/>
                <a:ext cx="1761526" cy="1446628"/>
              </a:xfrm>
              <a:prstGeom prst="hexagon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7B1EC80F-9770-4376-A172-6BB230688A46}"/>
                  </a:ext>
                </a:extLst>
              </p:cNvPr>
              <p:cNvSpPr/>
              <p:nvPr/>
            </p:nvSpPr>
            <p:spPr>
              <a:xfrm>
                <a:off x="3701739" y="2913010"/>
                <a:ext cx="1127436" cy="238441"/>
              </a:xfrm>
              <a:prstGeom prst="hexag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cs typeface="Segoe UI Semibold" panose="020B0702040204020203" pitchFamily="34" charset="0"/>
                  </a:rPr>
                  <a:t>SQL Server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09517EB-9E12-4CE3-A0E5-BB4FA71B4818}"/>
                  </a:ext>
                </a:extLst>
              </p:cNvPr>
              <p:cNvSpPr txBox="1"/>
              <p:nvPr/>
            </p:nvSpPr>
            <p:spPr>
              <a:xfrm>
                <a:off x="3715887" y="2566531"/>
                <a:ext cx="10991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Storage Pool</a:t>
                </a:r>
              </a:p>
            </p:txBody>
          </p:sp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id="{4DE1000D-D81A-4D0F-8C9B-EC2699A1CC4D}"/>
                  </a:ext>
                </a:extLst>
              </p:cNvPr>
              <p:cNvSpPr/>
              <p:nvPr/>
            </p:nvSpPr>
            <p:spPr>
              <a:xfrm>
                <a:off x="3701739" y="3220341"/>
                <a:ext cx="1127436" cy="238443"/>
              </a:xfrm>
              <a:prstGeom prst="hexag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cs typeface="Segoe UI Semibold" panose="020B0702040204020203" pitchFamily="34" charset="0"/>
                  </a:rPr>
                  <a:t>Spark</a:t>
                </a:r>
              </a:p>
            </p:txBody>
          </p:sp>
          <p:sp>
            <p:nvSpPr>
              <p:cNvPr id="36" name="Hexagon 35">
                <a:extLst>
                  <a:ext uri="{FF2B5EF4-FFF2-40B4-BE49-F238E27FC236}">
                    <a16:creationId xmlns:a16="http://schemas.microsoft.com/office/drawing/2014/main" id="{E0F14C98-0A89-4B82-BE44-9539158C7D35}"/>
                  </a:ext>
                </a:extLst>
              </p:cNvPr>
              <p:cNvSpPr/>
              <p:nvPr/>
            </p:nvSpPr>
            <p:spPr>
              <a:xfrm>
                <a:off x="3709136" y="3527674"/>
                <a:ext cx="1127436" cy="238443"/>
              </a:xfrm>
              <a:prstGeom prst="hexag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cs typeface="Segoe UI Semibold" panose="020B0702040204020203" pitchFamily="34" charset="0"/>
                  </a:rPr>
                  <a:t>HDFS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94BC279-7BBF-4628-8D6F-7A4A28293361}"/>
                </a:ext>
              </a:extLst>
            </p:cNvPr>
            <p:cNvGrpSpPr/>
            <p:nvPr/>
          </p:nvGrpSpPr>
          <p:grpSpPr>
            <a:xfrm>
              <a:off x="3476061" y="4153861"/>
              <a:ext cx="1761526" cy="1446628"/>
              <a:chOff x="3388203" y="2497473"/>
              <a:chExt cx="1761526" cy="1446628"/>
            </a:xfrm>
          </p:grpSpPr>
          <p:sp>
            <p:nvSpPr>
              <p:cNvPr id="38" name="Hexagon 37">
                <a:extLst>
                  <a:ext uri="{FF2B5EF4-FFF2-40B4-BE49-F238E27FC236}">
                    <a16:creationId xmlns:a16="http://schemas.microsoft.com/office/drawing/2014/main" id="{3C02F565-1D15-42C0-949B-FA58EA0A7DFE}"/>
                  </a:ext>
                </a:extLst>
              </p:cNvPr>
              <p:cNvSpPr/>
              <p:nvPr/>
            </p:nvSpPr>
            <p:spPr>
              <a:xfrm>
                <a:off x="3388203" y="2497473"/>
                <a:ext cx="1761526" cy="1446628"/>
              </a:xfrm>
              <a:prstGeom prst="hexagon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Hexagon 38">
                <a:extLst>
                  <a:ext uri="{FF2B5EF4-FFF2-40B4-BE49-F238E27FC236}">
                    <a16:creationId xmlns:a16="http://schemas.microsoft.com/office/drawing/2014/main" id="{D158549F-1042-49D3-9593-FD3C95A98C04}"/>
                  </a:ext>
                </a:extLst>
              </p:cNvPr>
              <p:cNvSpPr/>
              <p:nvPr/>
            </p:nvSpPr>
            <p:spPr>
              <a:xfrm>
                <a:off x="3701739" y="2913010"/>
                <a:ext cx="1127436" cy="238441"/>
              </a:xfrm>
              <a:prstGeom prst="hexag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cs typeface="Segoe UI Semibold" panose="020B0702040204020203" pitchFamily="34" charset="0"/>
                  </a:rPr>
                  <a:t>SQL Server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881CBEF-E8BD-48D9-85F7-8753E362F013}"/>
                  </a:ext>
                </a:extLst>
              </p:cNvPr>
              <p:cNvSpPr txBox="1"/>
              <p:nvPr/>
            </p:nvSpPr>
            <p:spPr>
              <a:xfrm>
                <a:off x="3715887" y="2566531"/>
                <a:ext cx="10991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Storage Pool</a:t>
                </a:r>
              </a:p>
            </p:txBody>
          </p:sp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51FD4917-ACCB-47E6-9FEB-452ACBA859CF}"/>
                  </a:ext>
                </a:extLst>
              </p:cNvPr>
              <p:cNvSpPr/>
              <p:nvPr/>
            </p:nvSpPr>
            <p:spPr>
              <a:xfrm>
                <a:off x="3701739" y="3220341"/>
                <a:ext cx="1127436" cy="238443"/>
              </a:xfrm>
              <a:prstGeom prst="hexag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cs typeface="Segoe UI Semibold" panose="020B0702040204020203" pitchFamily="34" charset="0"/>
                  </a:rPr>
                  <a:t>Spark</a:t>
                </a:r>
              </a:p>
            </p:txBody>
          </p:sp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89E9C900-767E-44CC-9B8A-15858741AE6A}"/>
                  </a:ext>
                </a:extLst>
              </p:cNvPr>
              <p:cNvSpPr/>
              <p:nvPr/>
            </p:nvSpPr>
            <p:spPr>
              <a:xfrm>
                <a:off x="3709136" y="3527674"/>
                <a:ext cx="1127436" cy="238443"/>
              </a:xfrm>
              <a:prstGeom prst="hexag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cs typeface="Segoe UI Semibold" panose="020B0702040204020203" pitchFamily="34" charset="0"/>
                  </a:rPr>
                  <a:t>HDFS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1AB7420-1A5C-4C28-B2A2-6FFFA310EC1C}"/>
                </a:ext>
              </a:extLst>
            </p:cNvPr>
            <p:cNvGrpSpPr/>
            <p:nvPr/>
          </p:nvGrpSpPr>
          <p:grpSpPr>
            <a:xfrm>
              <a:off x="6511201" y="4155844"/>
              <a:ext cx="1761526" cy="1446628"/>
              <a:chOff x="3388203" y="2497473"/>
              <a:chExt cx="1761526" cy="1446628"/>
            </a:xfrm>
          </p:grpSpPr>
          <p:sp>
            <p:nvSpPr>
              <p:cNvPr id="44" name="Hexagon 43">
                <a:extLst>
                  <a:ext uri="{FF2B5EF4-FFF2-40B4-BE49-F238E27FC236}">
                    <a16:creationId xmlns:a16="http://schemas.microsoft.com/office/drawing/2014/main" id="{7E844634-0F2D-4F09-A840-5EAA24DE6881}"/>
                  </a:ext>
                </a:extLst>
              </p:cNvPr>
              <p:cNvSpPr/>
              <p:nvPr/>
            </p:nvSpPr>
            <p:spPr>
              <a:xfrm>
                <a:off x="3388203" y="2497473"/>
                <a:ext cx="1761526" cy="1446628"/>
              </a:xfrm>
              <a:prstGeom prst="hexagon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Hexagon 44">
                <a:extLst>
                  <a:ext uri="{FF2B5EF4-FFF2-40B4-BE49-F238E27FC236}">
                    <a16:creationId xmlns:a16="http://schemas.microsoft.com/office/drawing/2014/main" id="{CAE58A58-2AA9-426D-B1E0-C1E74C8F6A98}"/>
                  </a:ext>
                </a:extLst>
              </p:cNvPr>
              <p:cNvSpPr/>
              <p:nvPr/>
            </p:nvSpPr>
            <p:spPr>
              <a:xfrm>
                <a:off x="3701739" y="2913010"/>
                <a:ext cx="1127436" cy="238441"/>
              </a:xfrm>
              <a:prstGeom prst="hexag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cs typeface="Segoe UI Semibold" panose="020B0702040204020203" pitchFamily="34" charset="0"/>
                  </a:rPr>
                  <a:t>SQL Node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023AD9-03B1-4B8F-9E2A-E08607DC21BF}"/>
                  </a:ext>
                </a:extLst>
              </p:cNvPr>
              <p:cNvSpPr txBox="1"/>
              <p:nvPr/>
            </p:nvSpPr>
            <p:spPr>
              <a:xfrm>
                <a:off x="3822583" y="2566531"/>
                <a:ext cx="885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Data Pool</a:t>
                </a:r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4DA376F4-0AC0-4D49-B49C-E58DDC449FCE}"/>
                  </a:ext>
                </a:extLst>
              </p:cNvPr>
              <p:cNvSpPr/>
              <p:nvPr/>
            </p:nvSpPr>
            <p:spPr>
              <a:xfrm>
                <a:off x="3701739" y="3220341"/>
                <a:ext cx="1127436" cy="238443"/>
              </a:xfrm>
              <a:prstGeom prst="hexag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cs typeface="Segoe UI Semibold" panose="020B0702040204020203" pitchFamily="34" charset="0"/>
                  </a:rPr>
                  <a:t>SQL Node</a:t>
                </a:r>
              </a:p>
            </p:txBody>
          </p:sp>
          <p:sp>
            <p:nvSpPr>
              <p:cNvPr id="48" name="Hexagon 47">
                <a:extLst>
                  <a:ext uri="{FF2B5EF4-FFF2-40B4-BE49-F238E27FC236}">
                    <a16:creationId xmlns:a16="http://schemas.microsoft.com/office/drawing/2014/main" id="{A7447C3C-A63A-44F3-AA1B-A55F9A84CA83}"/>
                  </a:ext>
                </a:extLst>
              </p:cNvPr>
              <p:cNvSpPr/>
              <p:nvPr/>
            </p:nvSpPr>
            <p:spPr>
              <a:xfrm>
                <a:off x="3709136" y="3527674"/>
                <a:ext cx="1127436" cy="238443"/>
              </a:xfrm>
              <a:prstGeom prst="hexag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cs typeface="Segoe UI Semibold" panose="020B0702040204020203" pitchFamily="34" charset="0"/>
                  </a:rPr>
                  <a:t>SQL Node</a:t>
                </a:r>
              </a:p>
            </p:txBody>
          </p:sp>
        </p:grpSp>
        <p:pic>
          <p:nvPicPr>
            <p:cNvPr id="51" name="Graphic 50" descr="Database">
              <a:extLst>
                <a:ext uri="{FF2B5EF4-FFF2-40B4-BE49-F238E27FC236}">
                  <a16:creationId xmlns:a16="http://schemas.microsoft.com/office/drawing/2014/main" id="{D4D1A0D4-F6AC-47F7-AF5E-AB6205914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93734" y="4934468"/>
              <a:ext cx="543427" cy="543427"/>
            </a:xfrm>
            <a:prstGeom prst="rect">
              <a:avLst/>
            </a:prstGeom>
          </p:spPr>
        </p:pic>
        <p:pic>
          <p:nvPicPr>
            <p:cNvPr id="52" name="Graphic 51" descr="Database">
              <a:extLst>
                <a:ext uri="{FF2B5EF4-FFF2-40B4-BE49-F238E27FC236}">
                  <a16:creationId xmlns:a16="http://schemas.microsoft.com/office/drawing/2014/main" id="{D96AD5B6-58B8-4A25-91DE-546A9096E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86294" y="5093490"/>
              <a:ext cx="543427" cy="543427"/>
            </a:xfrm>
            <a:prstGeom prst="rect">
              <a:avLst/>
            </a:prstGeom>
          </p:spPr>
        </p:pic>
        <p:pic>
          <p:nvPicPr>
            <p:cNvPr id="53" name="Graphic 52" descr="Database">
              <a:extLst>
                <a:ext uri="{FF2B5EF4-FFF2-40B4-BE49-F238E27FC236}">
                  <a16:creationId xmlns:a16="http://schemas.microsoft.com/office/drawing/2014/main" id="{E2450FB9-5470-4C71-A6EA-D056FFF58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8432" y="5212934"/>
              <a:ext cx="543427" cy="543427"/>
            </a:xfrm>
            <a:prstGeom prst="rect">
              <a:avLst/>
            </a:prstGeom>
          </p:spPr>
        </p:pic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B434F53-E2F4-4B2C-A307-83C21761725E}"/>
                </a:ext>
              </a:extLst>
            </p:cNvPr>
            <p:cNvGrpSpPr/>
            <p:nvPr/>
          </p:nvGrpSpPr>
          <p:grpSpPr>
            <a:xfrm>
              <a:off x="6234442" y="3380805"/>
              <a:ext cx="667150" cy="822040"/>
              <a:chOff x="6242606" y="3331821"/>
              <a:chExt cx="667150" cy="82204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BAC59FC-0179-4B26-9BDC-4866B775E53E}"/>
                  </a:ext>
                </a:extLst>
              </p:cNvPr>
              <p:cNvGrpSpPr/>
              <p:nvPr/>
            </p:nvGrpSpPr>
            <p:grpSpPr>
              <a:xfrm>
                <a:off x="6242606" y="3331821"/>
                <a:ext cx="589528" cy="628024"/>
                <a:chOff x="5189246" y="5758190"/>
                <a:chExt cx="589528" cy="628024"/>
              </a:xfrm>
            </p:grpSpPr>
            <p:pic>
              <p:nvPicPr>
                <p:cNvPr id="61" name="Graphic 60" descr="Folder">
                  <a:extLst>
                    <a:ext uri="{FF2B5EF4-FFF2-40B4-BE49-F238E27FC236}">
                      <a16:creationId xmlns:a16="http://schemas.microsoft.com/office/drawing/2014/main" id="{20FBA1B2-F252-455E-A8A7-42DD3EB5AB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5347" y="5758190"/>
                  <a:ext cx="543427" cy="543427"/>
                </a:xfrm>
                <a:prstGeom prst="rect">
                  <a:avLst/>
                </a:prstGeom>
              </p:spPr>
            </p:pic>
            <p:pic>
              <p:nvPicPr>
                <p:cNvPr id="62" name="Graphic 61" descr="Folder">
                  <a:extLst>
                    <a:ext uri="{FF2B5EF4-FFF2-40B4-BE49-F238E27FC236}">
                      <a16:creationId xmlns:a16="http://schemas.microsoft.com/office/drawing/2014/main" id="{0C3B4A84-EE40-4145-88C0-C0DDAEB09B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6431" y="5799409"/>
                  <a:ext cx="543427" cy="543427"/>
                </a:xfrm>
                <a:prstGeom prst="rect">
                  <a:avLst/>
                </a:prstGeom>
              </p:spPr>
            </p:pic>
            <p:pic>
              <p:nvPicPr>
                <p:cNvPr id="63" name="Graphic 62" descr="Folder">
                  <a:extLst>
                    <a:ext uri="{FF2B5EF4-FFF2-40B4-BE49-F238E27FC236}">
                      <a16:creationId xmlns:a16="http://schemas.microsoft.com/office/drawing/2014/main" id="{D08C5C87-BB69-4FE9-BF11-DC78AE524B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9246" y="5842787"/>
                  <a:ext cx="543427" cy="543427"/>
                </a:xfrm>
                <a:prstGeom prst="rect">
                  <a:avLst/>
                </a:prstGeom>
              </p:spPr>
            </p:pic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DC25544-B9E7-49DB-8AFC-D17D93117D4C}"/>
                  </a:ext>
                </a:extLst>
              </p:cNvPr>
              <p:cNvGrpSpPr/>
              <p:nvPr/>
            </p:nvGrpSpPr>
            <p:grpSpPr>
              <a:xfrm>
                <a:off x="6321378" y="3534702"/>
                <a:ext cx="588378" cy="619159"/>
                <a:chOff x="6255755" y="5823323"/>
                <a:chExt cx="588378" cy="619159"/>
              </a:xfrm>
            </p:grpSpPr>
            <p:pic>
              <p:nvPicPr>
                <p:cNvPr id="58" name="Graphic 57" descr="Folder">
                  <a:extLst>
                    <a:ext uri="{FF2B5EF4-FFF2-40B4-BE49-F238E27FC236}">
                      <a16:creationId xmlns:a16="http://schemas.microsoft.com/office/drawing/2014/main" id="{1C38F608-F169-4BD2-9E2D-99AF5AA4E7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00706" y="5823323"/>
                  <a:ext cx="543427" cy="543427"/>
                </a:xfrm>
                <a:prstGeom prst="rect">
                  <a:avLst/>
                </a:prstGeom>
              </p:spPr>
            </p:pic>
            <p:pic>
              <p:nvPicPr>
                <p:cNvPr id="59" name="Graphic 58" descr="Folder">
                  <a:extLst>
                    <a:ext uri="{FF2B5EF4-FFF2-40B4-BE49-F238E27FC236}">
                      <a16:creationId xmlns:a16="http://schemas.microsoft.com/office/drawing/2014/main" id="{4FC3E5DD-F3CC-4F9B-A91C-5BBBCB1C93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76213" y="5859490"/>
                  <a:ext cx="543427" cy="543427"/>
                </a:xfrm>
                <a:prstGeom prst="rect">
                  <a:avLst/>
                </a:prstGeom>
              </p:spPr>
            </p:pic>
            <p:pic>
              <p:nvPicPr>
                <p:cNvPr id="60" name="Graphic 59" descr="Folder">
                  <a:extLst>
                    <a:ext uri="{FF2B5EF4-FFF2-40B4-BE49-F238E27FC236}">
                      <a16:creationId xmlns:a16="http://schemas.microsoft.com/office/drawing/2014/main" id="{166681B4-850B-4BEE-9C26-BA85FBA4FD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5755" y="5899055"/>
                  <a:ext cx="543427" cy="54342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9B833D2-D940-413E-A850-F022494507F8}"/>
                </a:ext>
              </a:extLst>
            </p:cNvPr>
            <p:cNvGrpSpPr/>
            <p:nvPr/>
          </p:nvGrpSpPr>
          <p:grpSpPr>
            <a:xfrm>
              <a:off x="3196327" y="4970511"/>
              <a:ext cx="667150" cy="822040"/>
              <a:chOff x="6242606" y="3331821"/>
              <a:chExt cx="667150" cy="82204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FA55A9A-3B4B-4BB5-BC1C-C7EF8DEB8988}"/>
                  </a:ext>
                </a:extLst>
              </p:cNvPr>
              <p:cNvGrpSpPr/>
              <p:nvPr/>
            </p:nvGrpSpPr>
            <p:grpSpPr>
              <a:xfrm>
                <a:off x="6242606" y="3331821"/>
                <a:ext cx="589528" cy="628024"/>
                <a:chOff x="5189246" y="5758190"/>
                <a:chExt cx="589528" cy="628024"/>
              </a:xfrm>
            </p:grpSpPr>
            <p:pic>
              <p:nvPicPr>
                <p:cNvPr id="73" name="Graphic 72" descr="Folder">
                  <a:extLst>
                    <a:ext uri="{FF2B5EF4-FFF2-40B4-BE49-F238E27FC236}">
                      <a16:creationId xmlns:a16="http://schemas.microsoft.com/office/drawing/2014/main" id="{8A6D2454-8F87-4F6C-9F67-E8C02C969E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5347" y="5758190"/>
                  <a:ext cx="543427" cy="543427"/>
                </a:xfrm>
                <a:prstGeom prst="rect">
                  <a:avLst/>
                </a:prstGeom>
              </p:spPr>
            </p:pic>
            <p:pic>
              <p:nvPicPr>
                <p:cNvPr id="74" name="Graphic 73" descr="Folder">
                  <a:extLst>
                    <a:ext uri="{FF2B5EF4-FFF2-40B4-BE49-F238E27FC236}">
                      <a16:creationId xmlns:a16="http://schemas.microsoft.com/office/drawing/2014/main" id="{06381204-DA72-402F-B585-1669790F9C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6431" y="5799409"/>
                  <a:ext cx="543427" cy="543427"/>
                </a:xfrm>
                <a:prstGeom prst="rect">
                  <a:avLst/>
                </a:prstGeom>
              </p:spPr>
            </p:pic>
            <p:pic>
              <p:nvPicPr>
                <p:cNvPr id="75" name="Graphic 74" descr="Folder">
                  <a:extLst>
                    <a:ext uri="{FF2B5EF4-FFF2-40B4-BE49-F238E27FC236}">
                      <a16:creationId xmlns:a16="http://schemas.microsoft.com/office/drawing/2014/main" id="{A9FEADE8-8FEA-4378-B60D-3C30F434FD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9246" y="5842787"/>
                  <a:ext cx="543427" cy="543427"/>
                </a:xfrm>
                <a:prstGeom prst="rect">
                  <a:avLst/>
                </a:prstGeom>
              </p:spPr>
            </p:pic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0F128A24-80AD-4633-9C47-986AB47823C9}"/>
                  </a:ext>
                </a:extLst>
              </p:cNvPr>
              <p:cNvGrpSpPr/>
              <p:nvPr/>
            </p:nvGrpSpPr>
            <p:grpSpPr>
              <a:xfrm>
                <a:off x="6321378" y="3534702"/>
                <a:ext cx="588378" cy="619159"/>
                <a:chOff x="6255755" y="5823323"/>
                <a:chExt cx="588378" cy="619159"/>
              </a:xfrm>
            </p:grpSpPr>
            <p:pic>
              <p:nvPicPr>
                <p:cNvPr id="70" name="Graphic 69" descr="Folder">
                  <a:extLst>
                    <a:ext uri="{FF2B5EF4-FFF2-40B4-BE49-F238E27FC236}">
                      <a16:creationId xmlns:a16="http://schemas.microsoft.com/office/drawing/2014/main" id="{CAA91F3F-3696-4C6E-B110-CE3B421183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00706" y="5823323"/>
                  <a:ext cx="543427" cy="543427"/>
                </a:xfrm>
                <a:prstGeom prst="rect">
                  <a:avLst/>
                </a:prstGeom>
              </p:spPr>
            </p:pic>
            <p:pic>
              <p:nvPicPr>
                <p:cNvPr id="71" name="Graphic 70" descr="Folder">
                  <a:extLst>
                    <a:ext uri="{FF2B5EF4-FFF2-40B4-BE49-F238E27FC236}">
                      <a16:creationId xmlns:a16="http://schemas.microsoft.com/office/drawing/2014/main" id="{B1D25467-7701-4D8D-9FDC-29531B8435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76213" y="5859490"/>
                  <a:ext cx="543427" cy="543427"/>
                </a:xfrm>
                <a:prstGeom prst="rect">
                  <a:avLst/>
                </a:prstGeom>
              </p:spPr>
            </p:pic>
            <p:pic>
              <p:nvPicPr>
                <p:cNvPr id="72" name="Graphic 71" descr="Folder">
                  <a:extLst>
                    <a:ext uri="{FF2B5EF4-FFF2-40B4-BE49-F238E27FC236}">
                      <a16:creationId xmlns:a16="http://schemas.microsoft.com/office/drawing/2014/main" id="{DDA4DCC1-09D0-419A-A0AE-DA515D0EC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5755" y="5899055"/>
                  <a:ext cx="543427" cy="54342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98D8287-6340-4857-8F71-15280635CC3A}"/>
              </a:ext>
            </a:extLst>
          </p:cNvPr>
          <p:cNvGrpSpPr/>
          <p:nvPr/>
        </p:nvGrpSpPr>
        <p:grpSpPr>
          <a:xfrm>
            <a:off x="136211" y="93922"/>
            <a:ext cx="1921075" cy="1064171"/>
            <a:chOff x="136211" y="-26894"/>
            <a:chExt cx="1921075" cy="1064171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629EB41-6220-4F07-8C2A-C18889E9D30D}"/>
                </a:ext>
              </a:extLst>
            </p:cNvPr>
            <p:cNvGrpSpPr/>
            <p:nvPr/>
          </p:nvGrpSpPr>
          <p:grpSpPr>
            <a:xfrm>
              <a:off x="229621" y="244926"/>
              <a:ext cx="1827665" cy="792351"/>
              <a:chOff x="212213" y="79680"/>
              <a:chExt cx="1827665" cy="792351"/>
            </a:xfrm>
          </p:grpSpPr>
          <p:sp>
            <p:nvSpPr>
              <p:cNvPr id="78" name="Hexagon 77">
                <a:extLst>
                  <a:ext uri="{FF2B5EF4-FFF2-40B4-BE49-F238E27FC236}">
                    <a16:creationId xmlns:a16="http://schemas.microsoft.com/office/drawing/2014/main" id="{DAB37678-27A9-4E30-B2DE-DB06E4D36825}"/>
                  </a:ext>
                </a:extLst>
              </p:cNvPr>
              <p:cNvSpPr/>
              <p:nvPr/>
            </p:nvSpPr>
            <p:spPr>
              <a:xfrm>
                <a:off x="212215" y="161462"/>
                <a:ext cx="524421" cy="166928"/>
              </a:xfrm>
              <a:prstGeom prst="hexago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Hexagon 78">
                <a:extLst>
                  <a:ext uri="{FF2B5EF4-FFF2-40B4-BE49-F238E27FC236}">
                    <a16:creationId xmlns:a16="http://schemas.microsoft.com/office/drawing/2014/main" id="{45CFC71B-627F-424B-88C1-DCA450C39D56}"/>
                  </a:ext>
                </a:extLst>
              </p:cNvPr>
              <p:cNvSpPr/>
              <p:nvPr/>
            </p:nvSpPr>
            <p:spPr>
              <a:xfrm>
                <a:off x="212214" y="397326"/>
                <a:ext cx="524421" cy="166928"/>
              </a:xfrm>
              <a:prstGeom prst="hexago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Hexagon 79">
                <a:extLst>
                  <a:ext uri="{FF2B5EF4-FFF2-40B4-BE49-F238E27FC236}">
                    <a16:creationId xmlns:a16="http://schemas.microsoft.com/office/drawing/2014/main" id="{145EAE31-C0E6-473D-B5F6-4A65E485374D}"/>
                  </a:ext>
                </a:extLst>
              </p:cNvPr>
              <p:cNvSpPr/>
              <p:nvPr/>
            </p:nvSpPr>
            <p:spPr>
              <a:xfrm>
                <a:off x="212213" y="633190"/>
                <a:ext cx="524421" cy="166928"/>
              </a:xfrm>
              <a:prstGeom prst="hexagon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A9640A1-6ACF-4D3F-A5E4-19BB5E748E67}"/>
                  </a:ext>
                </a:extLst>
              </p:cNvPr>
              <p:cNvSpPr txBox="1"/>
              <p:nvPr/>
            </p:nvSpPr>
            <p:spPr>
              <a:xfrm>
                <a:off x="736636" y="79680"/>
                <a:ext cx="11723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Control plane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D762430-0D91-4EB2-B778-C41D3B746B4C}"/>
                  </a:ext>
                </a:extLst>
              </p:cNvPr>
              <p:cNvSpPr txBox="1"/>
              <p:nvPr/>
            </p:nvSpPr>
            <p:spPr>
              <a:xfrm>
                <a:off x="736636" y="325413"/>
                <a:ext cx="13032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Compute plane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4B61A23-A440-4823-B8DA-5E7B00568574}"/>
                  </a:ext>
                </a:extLst>
              </p:cNvPr>
              <p:cNvSpPr txBox="1"/>
              <p:nvPr/>
            </p:nvSpPr>
            <p:spPr>
              <a:xfrm>
                <a:off x="736634" y="564254"/>
                <a:ext cx="972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Data plane</a:t>
                </a: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6D8E896-EDAC-4CD7-8D29-FCB3D6DA74DE}"/>
                </a:ext>
              </a:extLst>
            </p:cNvPr>
            <p:cNvSpPr txBox="1"/>
            <p:nvPr/>
          </p:nvSpPr>
          <p:spPr>
            <a:xfrm>
              <a:off x="136211" y="-26894"/>
              <a:ext cx="7740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LEGEND</a:t>
              </a:r>
            </a:p>
          </p:txBody>
        </p:sp>
      </p:grpSp>
      <p:pic>
        <p:nvPicPr>
          <p:cNvPr id="88" name="Graphic 87" descr="Internet">
            <a:extLst>
              <a:ext uri="{FF2B5EF4-FFF2-40B4-BE49-F238E27FC236}">
                <a16:creationId xmlns:a16="http://schemas.microsoft.com/office/drawing/2014/main" id="{F5565E34-E2C4-458D-BEA1-7DADC7257C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5815" y="1373109"/>
            <a:ext cx="914400" cy="914400"/>
          </a:xfrm>
          <a:prstGeom prst="rect">
            <a:avLst/>
          </a:prstGeom>
        </p:spPr>
      </p:pic>
      <p:pic>
        <p:nvPicPr>
          <p:cNvPr id="90" name="Graphic 89" descr="City">
            <a:extLst>
              <a:ext uri="{FF2B5EF4-FFF2-40B4-BE49-F238E27FC236}">
                <a16:creationId xmlns:a16="http://schemas.microsoft.com/office/drawing/2014/main" id="{57D966A1-373D-49E1-ABDA-6D238065F5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76938" y="93922"/>
            <a:ext cx="914400" cy="9144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645D067-1D80-4900-81E0-8707314FEE9F}"/>
              </a:ext>
            </a:extLst>
          </p:cNvPr>
          <p:cNvSpPr txBox="1"/>
          <p:nvPr/>
        </p:nvSpPr>
        <p:spPr>
          <a:xfrm>
            <a:off x="385126" y="2141771"/>
            <a:ext cx="18775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LOB Apps</a:t>
            </a:r>
          </a:p>
          <a:p>
            <a:r>
              <a:rPr lang="en-US" sz="1400" dirty="0"/>
              <a:t>Application calls to SQL</a:t>
            </a:r>
          </a:p>
          <a:p>
            <a:r>
              <a:rPr lang="en-US" sz="1400" dirty="0"/>
              <a:t>Server Master Instance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3C171F2-6762-4089-BDB9-1AF68A7EB7D4}"/>
              </a:ext>
            </a:extLst>
          </p:cNvPr>
          <p:cNvSpPr txBox="1"/>
          <p:nvPr/>
        </p:nvSpPr>
        <p:spPr>
          <a:xfrm>
            <a:off x="9740632" y="898827"/>
            <a:ext cx="20662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Multiple Data Sources</a:t>
            </a:r>
          </a:p>
          <a:p>
            <a:r>
              <a:rPr lang="en-US" sz="1400" dirty="0"/>
              <a:t>Data Virtualization Scale-out calls through SQL Server Master Instance using PolyBase through the Compute Pool to the Data Pool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A7F31F-60EF-4549-8290-F3FC95A0CF65}"/>
              </a:ext>
            </a:extLst>
          </p:cNvPr>
          <p:cNvSpPr txBox="1"/>
          <p:nvPr/>
        </p:nvSpPr>
        <p:spPr>
          <a:xfrm>
            <a:off x="9738954" y="2532642"/>
            <a:ext cx="20662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Scaled Data Analytics</a:t>
            </a:r>
          </a:p>
          <a:p>
            <a:r>
              <a:rPr lang="en-US" sz="1400" dirty="0"/>
              <a:t>Data Mart Scale-out calls through SQL Server Master Instance using PolyBase into Data Pool. Direct calls to a Data Lake using the Storage Pool</a:t>
            </a:r>
          </a:p>
        </p:txBody>
      </p:sp>
      <p:pic>
        <p:nvPicPr>
          <p:cNvPr id="96" name="Graphic 95" descr="Head with gears">
            <a:extLst>
              <a:ext uri="{FF2B5EF4-FFF2-40B4-BE49-F238E27FC236}">
                <a16:creationId xmlns:a16="http://schemas.microsoft.com/office/drawing/2014/main" id="{51EF5915-F4DA-48EC-B9BF-AD4A2336BA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5815" y="3173639"/>
            <a:ext cx="914400" cy="914400"/>
          </a:xfrm>
          <a:prstGeom prst="rect">
            <a:avLst/>
          </a:prstGeom>
        </p:spPr>
      </p:pic>
      <p:pic>
        <p:nvPicPr>
          <p:cNvPr id="98" name="Graphic 97" descr="Female Profile">
            <a:extLst>
              <a:ext uri="{FF2B5EF4-FFF2-40B4-BE49-F238E27FC236}">
                <a16:creationId xmlns:a16="http://schemas.microsoft.com/office/drawing/2014/main" id="{88333A01-F5F2-426B-9985-DEC6D59739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96160" y="4234661"/>
            <a:ext cx="914400" cy="9144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42B6BD3A-F976-44B2-A5F0-DE9B49278F61}"/>
              </a:ext>
            </a:extLst>
          </p:cNvPr>
          <p:cNvSpPr txBox="1"/>
          <p:nvPr/>
        </p:nvSpPr>
        <p:spPr>
          <a:xfrm>
            <a:off x="381637" y="4102954"/>
            <a:ext cx="21501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AI Enablement</a:t>
            </a:r>
          </a:p>
          <a:p>
            <a:r>
              <a:rPr lang="en-US" sz="1400" dirty="0"/>
              <a:t>Prediction &amp; classification scoring to AI apps using the App Pool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12A6C9-6FDA-4597-92F4-C67C9989A928}"/>
              </a:ext>
            </a:extLst>
          </p:cNvPr>
          <p:cNvSpPr txBox="1"/>
          <p:nvPr/>
        </p:nvSpPr>
        <p:spPr>
          <a:xfrm>
            <a:off x="9738913" y="5055078"/>
            <a:ext cx="22380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Science</a:t>
            </a:r>
          </a:p>
          <a:p>
            <a:r>
              <a:rPr lang="en-US" sz="1400" dirty="0"/>
              <a:t>Data Engineering &amp; pipelines for models with big data using notebooks &amp; other tools through Spark, ingesting &amp; processing data using the Storage Pool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CA270DA-F160-46B1-A3F6-70A8E061D4AF}"/>
              </a:ext>
            </a:extLst>
          </p:cNvPr>
          <p:cNvGrpSpPr/>
          <p:nvPr/>
        </p:nvGrpSpPr>
        <p:grpSpPr>
          <a:xfrm>
            <a:off x="4231302" y="6098661"/>
            <a:ext cx="3727063" cy="751563"/>
            <a:chOff x="4231302" y="6057841"/>
            <a:chExt cx="3727063" cy="751563"/>
          </a:xfrm>
        </p:grpSpPr>
        <p:pic>
          <p:nvPicPr>
            <p:cNvPr id="102" name="Graphic 101" descr="Network diagram">
              <a:extLst>
                <a:ext uri="{FF2B5EF4-FFF2-40B4-BE49-F238E27FC236}">
                  <a16:creationId xmlns:a16="http://schemas.microsoft.com/office/drawing/2014/main" id="{1DA97A66-1FCA-46E2-9C90-910B8F060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319963" y="6057841"/>
              <a:ext cx="509451" cy="509451"/>
            </a:xfrm>
            <a:prstGeom prst="rect">
              <a:avLst/>
            </a:prstGeom>
          </p:spPr>
        </p:pic>
        <p:sp>
          <p:nvSpPr>
            <p:cNvPr id="103" name="Cylinder 102">
              <a:extLst>
                <a:ext uri="{FF2B5EF4-FFF2-40B4-BE49-F238E27FC236}">
                  <a16:creationId xmlns:a16="http://schemas.microsoft.com/office/drawing/2014/main" id="{E4B4D9B6-CAAC-47B8-B7BE-4C482E70B3F3}"/>
                </a:ext>
              </a:extLst>
            </p:cNvPr>
            <p:cNvSpPr/>
            <p:nvPr/>
          </p:nvSpPr>
          <p:spPr>
            <a:xfrm>
              <a:off x="5341311" y="6098720"/>
              <a:ext cx="1515536" cy="61026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HDFS</a:t>
              </a:r>
            </a:p>
          </p:txBody>
        </p:sp>
        <p:sp>
          <p:nvSpPr>
            <p:cNvPr id="104" name="Cylinder 103">
              <a:extLst>
                <a:ext uri="{FF2B5EF4-FFF2-40B4-BE49-F238E27FC236}">
                  <a16:creationId xmlns:a16="http://schemas.microsoft.com/office/drawing/2014/main" id="{52600B4A-747E-4970-AEB0-454BAE8B0985}"/>
                </a:ext>
              </a:extLst>
            </p:cNvPr>
            <p:cNvSpPr/>
            <p:nvPr/>
          </p:nvSpPr>
          <p:spPr>
            <a:xfrm>
              <a:off x="7264246" y="6098721"/>
              <a:ext cx="694119" cy="610267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RDBMS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E06E4A2-1374-4829-94AE-669C27C6FF3F}"/>
                </a:ext>
              </a:extLst>
            </p:cNvPr>
            <p:cNvSpPr txBox="1"/>
            <p:nvPr/>
          </p:nvSpPr>
          <p:spPr>
            <a:xfrm>
              <a:off x="4231302" y="6501627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NoSQL</a:t>
              </a:r>
            </a:p>
          </p:txBody>
        </p:sp>
      </p:grpSp>
      <p:sp>
        <p:nvSpPr>
          <p:cNvPr id="106" name="Left Brace 105">
            <a:extLst>
              <a:ext uri="{FF2B5EF4-FFF2-40B4-BE49-F238E27FC236}">
                <a16:creationId xmlns:a16="http://schemas.microsoft.com/office/drawing/2014/main" id="{5296C0B4-8C60-481D-B310-EC2525EEC5E1}"/>
              </a:ext>
            </a:extLst>
          </p:cNvPr>
          <p:cNvSpPr/>
          <p:nvPr/>
        </p:nvSpPr>
        <p:spPr>
          <a:xfrm rot="5400000">
            <a:off x="6077480" y="4119147"/>
            <a:ext cx="134647" cy="3827003"/>
          </a:xfrm>
          <a:prstGeom prst="leftBrace">
            <a:avLst>
              <a:gd name="adj1" fmla="val 8332"/>
              <a:gd name="adj2" fmla="val 50213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03284D1-F981-425C-867F-8BD92B10376B}"/>
              </a:ext>
            </a:extLst>
          </p:cNvPr>
          <p:cNvCxnSpPr>
            <a:stCxn id="88" idx="3"/>
          </p:cNvCxnSpPr>
          <p:nvPr/>
        </p:nvCxnSpPr>
        <p:spPr>
          <a:xfrm flipV="1">
            <a:off x="1360215" y="1567903"/>
            <a:ext cx="1497285" cy="262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49B5FD3-DE30-41CF-848A-7D45183CD7B0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1360215" y="3414288"/>
            <a:ext cx="1497285" cy="216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28664F3-2661-41A9-91F9-66C071FFFF96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9229943" y="551122"/>
            <a:ext cx="546995" cy="1644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7DBE51B-992E-4EE8-8A46-CE49F3B49FAD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9334499" y="4499270"/>
            <a:ext cx="361661" cy="1925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41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302</Words>
  <Application>Microsoft Office PowerPoint</Application>
  <PresentationFormat>Widescreen</PresentationFormat>
  <Paragraphs>139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Pietschmann</dc:creator>
  <cp:lastModifiedBy>Joel Hulen</cp:lastModifiedBy>
  <cp:revision>18</cp:revision>
  <dcterms:created xsi:type="dcterms:W3CDTF">2019-06-21T22:57:15Z</dcterms:created>
  <dcterms:modified xsi:type="dcterms:W3CDTF">2019-06-22T19:08:14Z</dcterms:modified>
</cp:coreProperties>
</file>