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4"/>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30" r:id="rId18"/>
    <p:sldId id="305" r:id="rId19"/>
    <p:sldId id="320" r:id="rId20"/>
    <p:sldId id="322" r:id="rId21"/>
    <p:sldId id="321" r:id="rId22"/>
    <p:sldId id="317" r:id="rId23"/>
    <p:sldId id="316" r:id="rId24"/>
    <p:sldId id="331" r:id="rId25"/>
    <p:sldId id="332" r:id="rId26"/>
    <p:sldId id="333" r:id="rId27"/>
    <p:sldId id="334" r:id="rId28"/>
    <p:sldId id="347" r:id="rId29"/>
    <p:sldId id="335" r:id="rId30"/>
    <p:sldId id="336" r:id="rId31"/>
    <p:sldId id="337" r:id="rId32"/>
    <p:sldId id="339" r:id="rId33"/>
    <p:sldId id="340" r:id="rId34"/>
    <p:sldId id="341" r:id="rId35"/>
    <p:sldId id="319" r:id="rId36"/>
    <p:sldId id="342" r:id="rId37"/>
    <p:sldId id="343" r:id="rId38"/>
    <p:sldId id="344" r:id="rId39"/>
    <p:sldId id="345" r:id="rId40"/>
    <p:sldId id="346" r:id="rId41"/>
    <p:sldId id="318"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2" autoAdjust="0"/>
    <p:restoredTop sz="94291" autoAdjust="0"/>
  </p:normalViewPr>
  <p:slideViewPr>
    <p:cSldViewPr snapToGrid="0">
      <p:cViewPr varScale="1">
        <p:scale>
          <a:sx n="82" d="100"/>
          <a:sy n="82" d="100"/>
        </p:scale>
        <p:origin x="120" y="54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9" d="100"/>
          <a:sy n="69" d="100"/>
        </p:scale>
        <p:origin x="241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10/30/2018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2018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039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91293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87219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66407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174572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1225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a:t>
            </a:r>
          </a:p>
          <a:p>
            <a:pPr marL="171450" indent="-171450">
              <a:buFontTx/>
              <a:buChar char="-"/>
            </a:pPr>
            <a:r>
              <a:rPr lang="en-US" dirty="0"/>
              <a:t>VM - Standard F4 = $288 /mo.</a:t>
            </a:r>
          </a:p>
          <a:p>
            <a:pPr marL="171450" indent="-171450">
              <a:buFontTx/>
              <a:buChar char="-"/>
            </a:pPr>
            <a:r>
              <a:rPr lang="en-US" dirty="0"/>
              <a:t>VM – Standard F2 = $140 /mo.</a:t>
            </a:r>
          </a:p>
          <a:p>
            <a:pPr marL="171450" indent="-171450">
              <a:buFontTx/>
              <a:buChar char="-"/>
            </a:pPr>
            <a:r>
              <a:rPr lang="en-US" dirty="0"/>
              <a:t>SQL Database – Premium P4 = $1,830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805202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 for 3-Year Reserved Instances</a:t>
            </a:r>
          </a:p>
          <a:p>
            <a:pPr marL="171450" indent="-171450">
              <a:buFontTx/>
              <a:buChar char="-"/>
            </a:pPr>
            <a:r>
              <a:rPr lang="en-US" dirty="0"/>
              <a:t>VM - Standard F4 = $192 /mo.</a:t>
            </a:r>
          </a:p>
          <a:p>
            <a:pPr marL="171450" indent="-171450">
              <a:buFontTx/>
              <a:buChar char="-"/>
            </a:pPr>
            <a:r>
              <a:rPr lang="en-US" dirty="0"/>
              <a:t>VM – Standard F2 = $95 /mo.</a:t>
            </a:r>
          </a:p>
          <a:p>
            <a:pPr marL="171450" indent="-171450">
              <a:buFontTx/>
              <a:buChar char="-"/>
            </a:pPr>
            <a:r>
              <a:rPr lang="en-US" dirty="0"/>
              <a:t>SQL Database – Premium P4 = $1,830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548546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756261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94857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555683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37986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3228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a:t>
            </a:r>
          </a:p>
          <a:p>
            <a:pPr marL="171450" indent="-171450">
              <a:buFontTx/>
              <a:buChar char="-"/>
            </a:pPr>
            <a:r>
              <a:rPr lang="en-US" dirty="0"/>
              <a:t>App Service Plan - Standard S3 = $292 /mo.</a:t>
            </a:r>
          </a:p>
          <a:p>
            <a:pPr marL="171450" indent="-171450">
              <a:buFontTx/>
              <a:buChar char="-"/>
            </a:pPr>
            <a:r>
              <a:rPr lang="en-US" dirty="0"/>
              <a:t>SQL Database – Premium P4 - $1,860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809996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382103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749248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764289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788727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651328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10/30/2018 4:23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90429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000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24297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r>
              <a:rPr lang="en-US" dirty="0"/>
              <a:t>https://azure.microsoft.com/en-us/pricing/details/virtual-machines/windows-previous/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807033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Optimized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 (continued)</a:t>
            </a:r>
            <a:br>
              <a:rPr lang="en-US" dirty="0"/>
            </a:br>
            <a:endParaRPr lang="en-US" dirty="0"/>
          </a:p>
        </p:txBody>
      </p:sp>
      <p:sp>
        <p:nvSpPr>
          <p:cNvPr id="3" name="Content Placeholder 2"/>
          <p:cNvSpPr>
            <a:spLocks noGrp="1"/>
          </p:cNvSpPr>
          <p:nvPr>
            <p:ph type="body" sz="quarter" idx="10"/>
          </p:nvPr>
        </p:nvSpPr>
        <p:spPr>
          <a:xfrm>
            <a:off x="269239" y="1189177"/>
            <a:ext cx="11653523" cy="4265783"/>
          </a:xfrm>
        </p:spPr>
        <p:txBody>
          <a:bodyPr/>
          <a:lstStyle/>
          <a:p>
            <a:pPr lvl="0"/>
            <a:r>
              <a:rPr lang="en-US" sz="2600" dirty="0"/>
              <a:t>Validate the appropriate Azure Regions are used for hosting and create a plan to migrate any necessary resources to a different region.</a:t>
            </a:r>
          </a:p>
          <a:p>
            <a:pPr lvl="0"/>
            <a:endParaRPr lang="en-US" sz="2600" dirty="0"/>
          </a:p>
          <a:p>
            <a:pPr lvl="0"/>
            <a:r>
              <a:rPr lang="en-US" sz="2600" dirty="0"/>
              <a:t>Identify the PaaS services to use and the App Service Plans and create a migration plan.</a:t>
            </a:r>
          </a:p>
          <a:p>
            <a:pPr lvl="0"/>
            <a:endParaRPr lang="en-US" sz="2600" dirty="0"/>
          </a:p>
          <a:p>
            <a:pPr lvl="0"/>
            <a:r>
              <a:rPr lang="en-US" sz="2600" dirty="0"/>
              <a:t>Identify a strategy to reduce server maintenance, as the system is scaled out to meet increased load.</a:t>
            </a:r>
          </a:p>
          <a:p>
            <a:pPr lvl="0"/>
            <a:endParaRPr lang="en-US" sz="2600" dirty="0"/>
          </a:p>
          <a:p>
            <a:pPr lvl="0"/>
            <a:r>
              <a:rPr lang="en-US" sz="2600" dirty="0"/>
              <a:t>The migration steps should not require any changes to the application code.</a:t>
            </a:r>
          </a:p>
        </p:txBody>
      </p:sp>
    </p:spTree>
    <p:extLst>
      <p:ext uri="{BB962C8B-B14F-4D97-AF65-F5344CB8AC3E}">
        <p14:creationId xmlns:p14="http://schemas.microsoft.com/office/powerpoint/2010/main" val="3085719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br>
              <a:rPr lang="en-US" dirty="0"/>
            </a:br>
            <a:endParaRPr lang="en-US" dirty="0"/>
          </a:p>
        </p:txBody>
      </p:sp>
      <p:sp>
        <p:nvSpPr>
          <p:cNvPr id="3" name="Content Placeholder 2"/>
          <p:cNvSpPr>
            <a:spLocks noGrp="1"/>
          </p:cNvSpPr>
          <p:nvPr>
            <p:ph type="body" sz="quarter" idx="10"/>
          </p:nvPr>
        </p:nvSpPr>
        <p:spPr>
          <a:xfrm>
            <a:off x="269239" y="1189177"/>
            <a:ext cx="11653523" cy="6006260"/>
          </a:xfrm>
        </p:spPr>
        <p:txBody>
          <a:bodyPr/>
          <a:lstStyle/>
          <a:p>
            <a:pPr lvl="0"/>
            <a:r>
              <a:rPr lang="en-US" sz="3200" dirty="0"/>
              <a:t>Reducing the overall spending on Azure is great, but how will we ensure costs remain optimized?</a:t>
            </a:r>
          </a:p>
          <a:p>
            <a:pPr lvl="1"/>
            <a:endParaRPr lang="en-US" sz="1632" dirty="0"/>
          </a:p>
          <a:p>
            <a:pPr lvl="0"/>
            <a:r>
              <a:rPr lang="en-US" sz="3200" dirty="0"/>
              <a:t>If we drastically change the overall architecture, will we be able to migrate it without taking it down for a week?</a:t>
            </a:r>
          </a:p>
          <a:p>
            <a:pPr lvl="1"/>
            <a:endParaRPr lang="en-US" sz="1632" dirty="0"/>
          </a:p>
          <a:p>
            <a:pPr lvl="0"/>
            <a:r>
              <a:rPr lang="en-US" sz="3200" dirty="0"/>
              <a:t>Our operations team is new to the cloud and Microsoft Azure. While we are comfortable using the IaaS services, we are concerned that PaaS services will be difficult to monitor and maintain when mixed with IaaS services in our overall environment.</a:t>
            </a:r>
          </a:p>
          <a:p>
            <a:pPr lvl="0"/>
            <a:endParaRPr lang="en-US" sz="3200" dirty="0"/>
          </a:p>
          <a:p>
            <a:pPr lvl="0"/>
            <a:endParaRPr lang="en-US" sz="32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 (continued)</a:t>
            </a:r>
            <a:br>
              <a:rPr lang="en-US" dirty="0"/>
            </a:br>
            <a:endParaRPr lang="en-US" dirty="0"/>
          </a:p>
        </p:txBody>
      </p:sp>
      <p:sp>
        <p:nvSpPr>
          <p:cNvPr id="3" name="Content Placeholder 2"/>
          <p:cNvSpPr>
            <a:spLocks noGrp="1"/>
          </p:cNvSpPr>
          <p:nvPr>
            <p:ph type="body" sz="quarter" idx="10"/>
          </p:nvPr>
        </p:nvSpPr>
        <p:spPr>
          <a:xfrm>
            <a:off x="269239" y="1189177"/>
            <a:ext cx="11653523" cy="6449458"/>
          </a:xfrm>
        </p:spPr>
        <p:txBody>
          <a:bodyPr/>
          <a:lstStyle/>
          <a:p>
            <a:pPr lvl="0"/>
            <a:r>
              <a:rPr lang="en-US" sz="3200" dirty="0"/>
              <a:t>We are concerned that the system performance for the European users will not be as good as it needs to be. In the past we have had employees work while traveling and the system was slow for them.</a:t>
            </a:r>
          </a:p>
          <a:p>
            <a:pPr lvl="1"/>
            <a:endParaRPr lang="en-US" sz="1632" dirty="0"/>
          </a:p>
          <a:p>
            <a:pPr lvl="0"/>
            <a:r>
              <a:rPr lang="en-US" sz="3200" dirty="0"/>
              <a:t>The VM sizes currently used appear to be more than we need, but how can we determine what the appropriate sizes should be?</a:t>
            </a:r>
          </a:p>
          <a:p>
            <a:pPr lvl="1"/>
            <a:endParaRPr lang="en-US" sz="1632" dirty="0"/>
          </a:p>
          <a:p>
            <a:pPr lvl="0"/>
            <a:r>
              <a:rPr lang="en-US" sz="3200" dirty="0"/>
              <a:t>We have already purchased SQL Server and other product licenses. I am worried the savings from optimizing spending using Azure PaaS services will not be significant to be worth it.</a:t>
            </a:r>
          </a:p>
          <a:p>
            <a:pPr lvl="0"/>
            <a:endParaRPr lang="en-US" sz="3200" dirty="0"/>
          </a:p>
          <a:p>
            <a:pPr lvl="0"/>
            <a:endParaRPr lang="en-US" sz="3200" dirty="0"/>
          </a:p>
        </p:txBody>
      </p:sp>
    </p:spTree>
    <p:extLst>
      <p:ext uri="{BB962C8B-B14F-4D97-AF65-F5344CB8AC3E}">
        <p14:creationId xmlns:p14="http://schemas.microsoft.com/office/powerpoint/2010/main" val="1007593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VNet w/ VMs and Load Balancers diagram begins with a Virtual Network in Microsoft Azure. The Azure Infrastructure encompasses Front-end and Backend subnets. The Front end subnet is made up of Web server VMs, a public-facing load balancer, NSG, and and a DNS VM. The Backend subnet is made up of Database server VMs, NSG, an internal load balancer, and a DC VM." title="VNet w/ VMs and Load Balancers diagram"/>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VNet w/ VMs and Load Balancers</a:t>
            </a:r>
            <a:endParaRPr lang="en-US" sz="3236" dirty="0">
              <a:solidFill>
                <a:schemeClr val="tx1"/>
              </a:solidFill>
            </a:endParaRPr>
          </a:p>
        </p:txBody>
      </p:sp>
      <p:pic>
        <p:nvPicPr>
          <p:cNvPr id="4" name="Picture 3" descr="Azure infrastructure showing front end subnet and back end subnet." title="Azure infrastructure">
            <a:extLst>
              <a:ext uri="{FF2B5EF4-FFF2-40B4-BE49-F238E27FC236}">
                <a16:creationId xmlns:a16="http://schemas.microsoft.com/office/drawing/2014/main" id="{E2AA781E-6DBD-4D22-BAF2-BC1918E683C1}"/>
              </a:ext>
            </a:extLst>
          </p:cNvPr>
          <p:cNvPicPr>
            <a:picLocks noChangeAspect="1"/>
          </p:cNvPicPr>
          <p:nvPr/>
        </p:nvPicPr>
        <p:blipFill>
          <a:blip r:embed="rId3"/>
          <a:stretch>
            <a:fillRect/>
          </a:stretch>
        </p:blipFill>
        <p:spPr>
          <a:xfrm>
            <a:off x="1371190" y="1509212"/>
            <a:ext cx="9449619" cy="5194242"/>
          </a:xfrm>
          <a:prstGeom prst="rect">
            <a:avLst/>
          </a:prstGeom>
        </p:spPr>
      </p:pic>
    </p:spTree>
    <p:extLst>
      <p:ext uri="{BB962C8B-B14F-4D97-AF65-F5344CB8AC3E}">
        <p14:creationId xmlns:p14="http://schemas.microsoft.com/office/powerpoint/2010/main" val="4149555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3-tier Azure Web App</a:t>
            </a:r>
            <a:endParaRPr lang="en-US" sz="3236" dirty="0">
              <a:solidFill>
                <a:schemeClr val="tx1"/>
              </a:solidFill>
            </a:endParaRPr>
          </a:p>
        </p:txBody>
      </p:sp>
      <p:pic>
        <p:nvPicPr>
          <p:cNvPr id="64" name="Picture 63" descr="The 3-tier Azure Web App architecture with message queue is split into two sections: Internet (with three user icons), and Azure, with everything else. The users on the internet side go through a Traffic Manager to the Azure App Service, with Web App Instances and Autoscale. This points to the Azure App Service / Back-end Tier, with Web API Instances and Autoscale. This points to Azure SQL Databases, and also shares a bi-directional arrow with Message Queue (Storage Queue or Service Bus Queue.) The Message Queue points to Web Job Instances with AutoScale, which completes the circle by pointing back to Web API Instances." title="3-tier Azure Web App architecture with message queue">
            <a:extLst>
              <a:ext uri="{FF2B5EF4-FFF2-40B4-BE49-F238E27FC236}">
                <a16:creationId xmlns:a16="http://schemas.microsoft.com/office/drawing/2014/main" id="{B463BB0F-ABF3-4D14-A8D0-E09AB28D093A}"/>
              </a:ext>
            </a:extLst>
          </p:cNvPr>
          <p:cNvPicPr/>
          <p:nvPr/>
        </p:nvPicPr>
        <p:blipFill>
          <a:blip r:embed="rId3"/>
          <a:stretch>
            <a:fillRect/>
          </a:stretch>
        </p:blipFill>
        <p:spPr>
          <a:xfrm>
            <a:off x="670013" y="1809751"/>
            <a:ext cx="10851973" cy="449184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02595456"/>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32881"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sz="3600" dirty="0">
                <a:solidFill>
                  <a:schemeClr val="tx1"/>
                </a:solidFill>
              </a:rPr>
              <a:t>Jay Calvin, Chief Executive Officer</a:t>
            </a:r>
          </a:p>
          <a:p>
            <a:endParaRPr lang="en-US" sz="3600" dirty="0">
              <a:solidFill>
                <a:schemeClr val="tx1"/>
              </a:solidFill>
            </a:endParaRPr>
          </a:p>
          <a:p>
            <a:r>
              <a:rPr lang="en-US" sz="3600" dirty="0">
                <a:solidFill>
                  <a:schemeClr val="tx1"/>
                </a:solidFill>
              </a:rPr>
              <a:t>Percy Bowman, Director of IT Operations</a:t>
            </a: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solution</a:t>
            </a:r>
            <a:br>
              <a:rPr lang="en-US" dirty="0"/>
            </a:br>
            <a:r>
              <a:rPr lang="en-US" sz="3600" dirty="0">
                <a:cs typeface="Segoe UI Light" panose="020B0502040204020203" pitchFamily="34" charset="0"/>
              </a:rPr>
              <a:t>Phase 1 – overview </a:t>
            </a:r>
            <a:endParaRPr lang="en-US" sz="4200" dirty="0">
              <a:cs typeface="Segoe UI Light" panose="020B0502040204020203" pitchFamily="34" charset="0"/>
            </a:endParaRPr>
          </a:p>
        </p:txBody>
      </p:sp>
      <p:sp>
        <p:nvSpPr>
          <p:cNvPr id="3" name="Content Placeholder 2"/>
          <p:cNvSpPr>
            <a:spLocks noGrp="1"/>
          </p:cNvSpPr>
          <p:nvPr>
            <p:ph type="body" sz="quarter" idx="10"/>
          </p:nvPr>
        </p:nvSpPr>
        <p:spPr>
          <a:xfrm>
            <a:off x="271557" y="1568658"/>
            <a:ext cx="11653523" cy="4955203"/>
          </a:xfrm>
        </p:spPr>
        <p:txBody>
          <a:bodyPr/>
          <a:lstStyle/>
          <a:p>
            <a:pPr marL="0" indent="0">
              <a:buNone/>
            </a:pPr>
            <a:r>
              <a:rPr lang="en-US" sz="2000" dirty="0"/>
              <a:t>The Phase 1 Design remains centered around the use of Azure Infrastructure (IaaS) services to further optimize the spending of the existing architecture. The Phase 1 Design solution involves the following technologies and modifications:</a:t>
            </a:r>
          </a:p>
          <a:p>
            <a:pPr marL="0" indent="0">
              <a:buNone/>
            </a:pPr>
            <a:endParaRPr lang="en-US" sz="2000" dirty="0">
              <a:latin typeface="+mj-lt"/>
            </a:endParaRPr>
          </a:p>
          <a:p>
            <a:pPr lvl="0"/>
            <a:r>
              <a:rPr lang="en-US" sz="2000" dirty="0"/>
              <a:t>Implementing VM Scale Sets for the Font-end Web App and Back-end Web API application tiers.</a:t>
            </a:r>
            <a:endParaRPr lang="en-US" sz="1608" dirty="0">
              <a:latin typeface="+mj-lt"/>
            </a:endParaRPr>
          </a:p>
          <a:p>
            <a:pPr lvl="0"/>
            <a:r>
              <a:rPr lang="en-US" sz="2000" dirty="0"/>
              <a:t>Resizing the VM Sizes used for each of the application tiers should be done to eliminate any over provisioning. Over provisioning wastes money by paying for resources that are not necessary.</a:t>
            </a:r>
            <a:endParaRPr lang="en-US" sz="2000" dirty="0">
              <a:latin typeface="+mj-lt"/>
            </a:endParaRPr>
          </a:p>
          <a:p>
            <a:pPr lvl="1"/>
            <a:r>
              <a:rPr lang="en-US" sz="2000" dirty="0">
                <a:latin typeface="+mj-lt"/>
              </a:rPr>
              <a:t>Resize the Front-end Web App Tier VMs to the Standard F4 VM size.</a:t>
            </a:r>
          </a:p>
          <a:p>
            <a:pPr lvl="1"/>
            <a:r>
              <a:rPr lang="en-US" sz="2000" dirty="0">
                <a:latin typeface="+mj-lt"/>
              </a:rPr>
              <a:t>Resize the Back-end Web API Tier VMs to the Standard F4 VM size.</a:t>
            </a:r>
          </a:p>
          <a:p>
            <a:pPr lvl="1"/>
            <a:r>
              <a:rPr lang="en-US" sz="2000" dirty="0">
                <a:latin typeface="+mj-lt"/>
              </a:rPr>
              <a:t>Resize the Back-end Processing Tier VMs to the Standard F2 VM size.</a:t>
            </a:r>
          </a:p>
          <a:p>
            <a:pPr lvl="0"/>
            <a:r>
              <a:rPr lang="en-US" sz="2000" dirty="0"/>
              <a:t>Migrating the SQL Database server to the North Central US region (same region the rest of the application resides).</a:t>
            </a:r>
          </a:p>
          <a:p>
            <a:pPr lvl="0"/>
            <a:r>
              <a:rPr lang="en-US" sz="2000" dirty="0"/>
              <a:t>Migrating the SQL Database VM to Azure SQL Database using the Premium P4 pricing tier.</a:t>
            </a:r>
          </a:p>
          <a:p>
            <a:r>
              <a:rPr lang="en-US" sz="2000" dirty="0"/>
              <a:t>Configure SQL Database Active Geo-Replication for added resiliency.</a:t>
            </a:r>
          </a:p>
          <a:p>
            <a:endParaRPr lang="en-US" sz="2000"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95772"/>
            <a:ext cx="11253837" cy="4173450"/>
          </a:xfrm>
          <a:prstGeom prst="rect">
            <a:avLst/>
          </a:prstGeom>
          <a:noFill/>
        </p:spPr>
        <p:txBody>
          <a:bodyPr wrap="square" lIns="182880" tIns="146304" rIns="182880" bIns="146304" rtlCol="0">
            <a:spAutoFit/>
          </a:bodyPr>
          <a:lstStyle/>
          <a:p>
            <a:r>
              <a:rPr lang="en-US" sz="2800" dirty="0"/>
              <a:t>In this whiteboard design session, you will review how to size and optimize a migrated workload to Azure Infrastructure as a service (IaaS). From there, you will consider the cost and benefit of optimizing the solution using Azure Platform as a service (PaaS) services and then design and price the optimized solution.</a:t>
            </a:r>
          </a:p>
          <a:p>
            <a:endParaRPr lang="en-US" sz="2800" dirty="0"/>
          </a:p>
          <a:p>
            <a:r>
              <a:rPr lang="en-US" sz="2800" dirty="0"/>
              <a:t>At the end of this whiteboard design session, you will be better able to design and plan for optimizing Azure IaaS and PaaS deployments, price solutions using the Azure calculator, and setup multi-region solutions.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88" y="77027"/>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cs typeface="Segoe UI Light" panose="020B0502040204020203" pitchFamily="34" charset="0"/>
              </a:rPr>
              <a:t>Phase 1 – preferred architecture</a:t>
            </a:r>
          </a:p>
        </p:txBody>
      </p:sp>
      <p:pic>
        <p:nvPicPr>
          <p:cNvPr id="69" name="Picture 68" descr="Preferred solution Phase 1 diagram&#10;&#10;Diagram of the Phase 1 Preferred solution.&#10;&#10;">
            <a:extLst>
              <a:ext uri="{FF2B5EF4-FFF2-40B4-BE49-F238E27FC236}">
                <a16:creationId xmlns:a16="http://schemas.microsoft.com/office/drawing/2014/main" id="{6394F4E2-8E76-4208-8ABC-767340AABA5E}"/>
              </a:ext>
            </a:extLst>
          </p:cNvPr>
          <p:cNvPicPr/>
          <p:nvPr/>
        </p:nvPicPr>
        <p:blipFill>
          <a:blip r:embed="rId3"/>
          <a:stretch>
            <a:fillRect/>
          </a:stretch>
        </p:blipFill>
        <p:spPr>
          <a:xfrm>
            <a:off x="1058388" y="1598217"/>
            <a:ext cx="10075224" cy="4751214"/>
          </a:xfrm>
          <a:prstGeom prst="rect">
            <a:avLst/>
          </a:prstGeom>
        </p:spPr>
      </p:pic>
    </p:spTree>
    <p:extLst>
      <p:ext uri="{BB962C8B-B14F-4D97-AF65-F5344CB8AC3E}">
        <p14:creationId xmlns:p14="http://schemas.microsoft.com/office/powerpoint/2010/main" val="1382953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migration steps</a:t>
            </a:r>
            <a:endParaRPr lang="en-US" sz="3236" dirty="0">
              <a:solidFill>
                <a:schemeClr val="tx1"/>
              </a:solidFill>
            </a:endParaRPr>
          </a:p>
        </p:txBody>
      </p:sp>
      <p:sp>
        <p:nvSpPr>
          <p:cNvPr id="3" name="Content Placeholder 2"/>
          <p:cNvSpPr>
            <a:spLocks noGrp="1"/>
          </p:cNvSpPr>
          <p:nvPr>
            <p:ph type="body" sz="quarter" idx="10"/>
          </p:nvPr>
        </p:nvSpPr>
        <p:spPr>
          <a:xfrm>
            <a:off x="269240" y="1595576"/>
            <a:ext cx="11653523" cy="5148123"/>
          </a:xfrm>
        </p:spPr>
        <p:txBody>
          <a:bodyPr>
            <a:normAutofit/>
          </a:bodyPr>
          <a:lstStyle/>
          <a:p>
            <a:pPr marL="0" lvl="0" indent="0">
              <a:buNone/>
            </a:pPr>
            <a:r>
              <a:rPr lang="en-US" sz="1800" dirty="0">
                <a:solidFill>
                  <a:schemeClr val="tx1"/>
                </a:solidFill>
              </a:rPr>
              <a:t>It is recommended to modify the architecture for each of the Application Tiers individually to reduce the risk of application downtime during the migration process. Here is a sample outline of recommended steps:</a:t>
            </a:r>
          </a:p>
          <a:p>
            <a:pPr lvl="0"/>
            <a:endParaRPr lang="en-US" sz="1800" dirty="0">
              <a:solidFill>
                <a:schemeClr val="tx1"/>
              </a:solidFill>
            </a:endParaRPr>
          </a:p>
          <a:p>
            <a:pPr marL="457200" lvl="0" indent="-457200">
              <a:buFont typeface="+mj-lt"/>
              <a:buAutoNum type="arabicPeriod"/>
            </a:pPr>
            <a:r>
              <a:rPr lang="en-US" sz="1800" dirty="0">
                <a:solidFill>
                  <a:schemeClr val="tx1"/>
                </a:solidFill>
              </a:rPr>
              <a:t>Migrate SQL Server database from VM into Azure SQL Database within Azure North Central US region.</a:t>
            </a:r>
          </a:p>
          <a:p>
            <a:pPr marL="914400" lvl="1" indent="-457200"/>
            <a:r>
              <a:rPr lang="en-US" sz="1800" dirty="0">
                <a:solidFill>
                  <a:schemeClr val="tx1"/>
                </a:solidFill>
                <a:latin typeface="+mj-lt"/>
              </a:rPr>
              <a:t>Determine appropriate Azure SQL Database pricing tier.</a:t>
            </a:r>
          </a:p>
          <a:p>
            <a:pPr marL="914400" lvl="1" indent="-457200"/>
            <a:r>
              <a:rPr lang="en-US" sz="1800" dirty="0">
                <a:solidFill>
                  <a:schemeClr val="tx1"/>
                </a:solidFill>
                <a:latin typeface="+mj-lt"/>
              </a:rPr>
              <a:t>Setup Azure SQL Database with cloned database.</a:t>
            </a:r>
          </a:p>
          <a:p>
            <a:pPr marL="914400" lvl="1" indent="-457200"/>
            <a:r>
              <a:rPr lang="en-US" sz="1800" dirty="0">
                <a:solidFill>
                  <a:schemeClr val="tx1"/>
                </a:solidFill>
                <a:latin typeface="+mj-lt"/>
              </a:rPr>
              <a:t>Switch application over to use new database.</a:t>
            </a:r>
          </a:p>
          <a:p>
            <a:pPr marL="914400" lvl="1" indent="-457200"/>
            <a:r>
              <a:rPr lang="en-US" sz="1800" dirty="0">
                <a:solidFill>
                  <a:schemeClr val="tx1"/>
                </a:solidFill>
                <a:latin typeface="+mj-lt"/>
              </a:rPr>
              <a:t>Remove old SQL Server VM.</a:t>
            </a:r>
          </a:p>
          <a:p>
            <a:pPr marL="914400" lvl="1" indent="-457200">
              <a:buFont typeface="+mj-lt"/>
              <a:buAutoNum type="arabicPeriod"/>
            </a:pPr>
            <a:endParaRPr lang="en-US" sz="1800" dirty="0">
              <a:solidFill>
                <a:schemeClr val="tx1"/>
              </a:solidFill>
              <a:latin typeface="+mj-lt"/>
            </a:endParaRPr>
          </a:p>
          <a:p>
            <a:pPr marL="457200" indent="-457200">
              <a:buFont typeface="+mj-lt"/>
              <a:buAutoNum type="arabicPeriod"/>
            </a:pPr>
            <a:r>
              <a:rPr lang="en-US" sz="1800" dirty="0">
                <a:solidFill>
                  <a:schemeClr val="tx1"/>
                </a:solidFill>
              </a:rPr>
              <a:t>Setup Active Geo-Replication of the Azure SQL Database to another Azure region.</a:t>
            </a:r>
          </a:p>
          <a:p>
            <a:pPr marL="914400" lvl="1" indent="-457200">
              <a:buFont typeface="+mj-lt"/>
              <a:buAutoNum type="arabicPeriod"/>
            </a:pPr>
            <a:endParaRPr lang="en-US" sz="1800" dirty="0">
              <a:solidFill>
                <a:schemeClr val="tx1"/>
              </a:solidFill>
              <a:latin typeface="+mj-lt"/>
            </a:endParaRPr>
          </a:p>
          <a:p>
            <a:pPr marL="457200" lvl="0" indent="-457200">
              <a:buFont typeface="+mj-lt"/>
              <a:buAutoNum type="arabicPeriod"/>
            </a:pPr>
            <a:r>
              <a:rPr lang="en-US" sz="1800" dirty="0">
                <a:solidFill>
                  <a:schemeClr val="tx1"/>
                </a:solidFill>
              </a:rPr>
              <a:t>Migrate Web API tier to use VM Scale Set instead of individual VMs.</a:t>
            </a:r>
          </a:p>
          <a:p>
            <a:pPr marL="914400" lvl="1" indent="-457200"/>
            <a:r>
              <a:rPr lang="en-US" sz="1800" dirty="0">
                <a:solidFill>
                  <a:schemeClr val="tx1"/>
                </a:solidFill>
                <a:latin typeface="+mj-lt"/>
              </a:rPr>
              <a:t>Determine appropriate VM size.</a:t>
            </a:r>
          </a:p>
          <a:p>
            <a:pPr marL="914400" lvl="1" indent="-457200"/>
            <a:r>
              <a:rPr lang="en-US" sz="1800" dirty="0">
                <a:solidFill>
                  <a:schemeClr val="tx1"/>
                </a:solidFill>
                <a:latin typeface="+mj-lt"/>
              </a:rPr>
              <a:t>Setup new VM Scale Set.</a:t>
            </a:r>
          </a:p>
          <a:p>
            <a:pPr marL="914400" lvl="1" indent="-457200"/>
            <a:r>
              <a:rPr lang="en-US" sz="1800" dirty="0">
                <a:solidFill>
                  <a:schemeClr val="tx1"/>
                </a:solidFill>
                <a:latin typeface="+mj-lt"/>
              </a:rPr>
              <a:t>Switch over Load Balancer to new VMs.</a:t>
            </a:r>
          </a:p>
          <a:p>
            <a:pPr marL="914400" lvl="1" indent="-457200"/>
            <a:r>
              <a:rPr lang="en-US" sz="1800" dirty="0">
                <a:solidFill>
                  <a:schemeClr val="tx1"/>
                </a:solidFill>
                <a:latin typeface="+mj-lt"/>
              </a:rPr>
              <a:t>Remove old VMs.</a:t>
            </a:r>
          </a:p>
          <a:p>
            <a:pPr marL="914400" lvl="1" indent="-457200">
              <a:buFont typeface="+mj-lt"/>
              <a:buAutoNum type="arabicPeriod"/>
            </a:pPr>
            <a:endParaRPr lang="en-US" sz="1800" dirty="0">
              <a:solidFill>
                <a:schemeClr val="tx1"/>
              </a:solidFill>
              <a:latin typeface="+mj-lt"/>
            </a:endParaRPr>
          </a:p>
        </p:txBody>
      </p:sp>
    </p:spTree>
    <p:extLst>
      <p:ext uri="{BB962C8B-B14F-4D97-AF65-F5344CB8AC3E}">
        <p14:creationId xmlns:p14="http://schemas.microsoft.com/office/powerpoint/2010/main" val="168595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migration steps </a:t>
            </a:r>
            <a:r>
              <a:rPr lang="en-US" sz="4000" i="1" dirty="0">
                <a:solidFill>
                  <a:schemeClr val="tx1"/>
                </a:solidFill>
              </a:rPr>
              <a:t>(continued)</a:t>
            </a:r>
            <a:endParaRPr lang="en-US" sz="3236" dirty="0">
              <a:solidFill>
                <a:schemeClr val="tx1"/>
              </a:solidFill>
            </a:endParaRPr>
          </a:p>
        </p:txBody>
      </p:sp>
      <p:sp>
        <p:nvSpPr>
          <p:cNvPr id="3" name="Content Placeholder 2"/>
          <p:cNvSpPr>
            <a:spLocks noGrp="1"/>
          </p:cNvSpPr>
          <p:nvPr>
            <p:ph type="body" sz="quarter" idx="10"/>
          </p:nvPr>
        </p:nvSpPr>
        <p:spPr>
          <a:xfrm>
            <a:off x="269240" y="1595577"/>
            <a:ext cx="11653523" cy="2052030"/>
          </a:xfrm>
        </p:spPr>
        <p:txBody>
          <a:bodyPr>
            <a:normAutofit/>
          </a:bodyPr>
          <a:lstStyle/>
          <a:p>
            <a:pPr marL="914400" lvl="1" indent="-457200">
              <a:buFont typeface="+mj-lt"/>
              <a:buAutoNum type="arabicPeriod"/>
            </a:pPr>
            <a:endParaRPr lang="en-US" sz="1800" dirty="0">
              <a:solidFill>
                <a:schemeClr val="tx1"/>
              </a:solidFill>
              <a:latin typeface="+mj-lt"/>
            </a:endParaRPr>
          </a:p>
          <a:p>
            <a:pPr marL="457200" lvl="0" indent="-457200">
              <a:buFont typeface="+mj-lt"/>
              <a:buAutoNum type="arabicPeriod" startAt="4"/>
            </a:pPr>
            <a:r>
              <a:rPr lang="en-US" sz="1800" dirty="0">
                <a:solidFill>
                  <a:schemeClr val="tx1"/>
                </a:solidFill>
              </a:rPr>
              <a:t>Migrate Web App tier to use VM Scale Set instead of individual VMs.</a:t>
            </a:r>
          </a:p>
          <a:p>
            <a:pPr marL="914400" lvl="1" indent="-457200"/>
            <a:r>
              <a:rPr lang="en-US" sz="1800" dirty="0">
                <a:solidFill>
                  <a:schemeClr val="tx1"/>
                </a:solidFill>
                <a:latin typeface="+mj-lt"/>
              </a:rPr>
              <a:t>Determine appropriate VM size.</a:t>
            </a:r>
          </a:p>
          <a:p>
            <a:pPr marL="914400" lvl="1" indent="-457200"/>
            <a:r>
              <a:rPr lang="en-US" sz="1800" dirty="0">
                <a:solidFill>
                  <a:schemeClr val="tx1"/>
                </a:solidFill>
                <a:latin typeface="+mj-lt"/>
              </a:rPr>
              <a:t>Setup new VM Scale Set.</a:t>
            </a:r>
          </a:p>
          <a:p>
            <a:pPr marL="914400" lvl="1" indent="-457200"/>
            <a:r>
              <a:rPr lang="en-US" sz="1800" dirty="0">
                <a:solidFill>
                  <a:schemeClr val="tx1"/>
                </a:solidFill>
                <a:latin typeface="+mj-lt"/>
              </a:rPr>
              <a:t>Switch over Load Balancer to new VMs.</a:t>
            </a:r>
          </a:p>
          <a:p>
            <a:pPr marL="914400" lvl="1" indent="-457200"/>
            <a:r>
              <a:rPr lang="en-US" sz="1800" dirty="0">
                <a:solidFill>
                  <a:schemeClr val="tx1"/>
                </a:solidFill>
                <a:latin typeface="+mj-lt"/>
              </a:rPr>
              <a:t>Remove old VMs.</a:t>
            </a:r>
          </a:p>
          <a:p>
            <a:pPr marL="1371600" lvl="2" indent="-457200">
              <a:buFont typeface="+mj-lt"/>
              <a:buAutoNum type="arabicPeriod"/>
            </a:pPr>
            <a:endParaRPr lang="en-US" sz="1800" dirty="0">
              <a:solidFill>
                <a:schemeClr val="tx1"/>
              </a:solidFill>
              <a:latin typeface="+mj-lt"/>
            </a:endParaRPr>
          </a:p>
        </p:txBody>
      </p:sp>
    </p:spTree>
    <p:extLst>
      <p:ext uri="{BB962C8B-B14F-4D97-AF65-F5344CB8AC3E}">
        <p14:creationId xmlns:p14="http://schemas.microsoft.com/office/powerpoint/2010/main" val="401541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cost and savings</a:t>
            </a:r>
            <a:endParaRPr lang="en-US" sz="4600" dirty="0">
              <a:solidFill>
                <a:schemeClr val="tx1"/>
              </a:solidFill>
            </a:endParaRPr>
          </a:p>
        </p:txBody>
      </p:sp>
      <p:sp>
        <p:nvSpPr>
          <p:cNvPr id="5" name="Rectangle 1">
            <a:extLst>
              <a:ext uri="{FF2B5EF4-FFF2-40B4-BE49-F238E27FC236}">
                <a16:creationId xmlns:a16="http://schemas.microsoft.com/office/drawing/2014/main" id="{B2F351FC-6B91-437D-8B5D-A5FDA233EDE5}"/>
              </a:ext>
            </a:extLst>
          </p:cNvPr>
          <p:cNvSpPr>
            <a:spLocks noChangeArrowheads="1"/>
          </p:cNvSpPr>
          <p:nvPr/>
        </p:nvSpPr>
        <p:spPr bwMode="auto">
          <a:xfrm>
            <a:off x="690114" y="5131901"/>
            <a:ext cx="9445086"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$3</a:t>
            </a:r>
            <a:r>
              <a:rPr lang="en-US" altLang="en-US" sz="2800" b="1" dirty="0">
                <a:latin typeface="Segoe UI" panose="020B0502040204020203" pitchFamily="34" charset="0"/>
                <a:ea typeface="Calibri" panose="020F0502020204030204" pitchFamily="34" charset="0"/>
                <a:cs typeface="Segoe UI" panose="020B0502040204020203" pitchFamily="34" charset="0"/>
              </a:rPr>
              <a:t>,392</a:t>
            </a:r>
            <a:endPar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 </a:t>
            </a:r>
            <a:b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b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a:t>
            </a:r>
            <a:r>
              <a:rPr lang="en-US" altLang="en-US" sz="3600" b="1" dirty="0">
                <a:solidFill>
                  <a:srgbClr val="92D050"/>
                </a:solidFill>
                <a:latin typeface="Segoe UI" panose="020B0502040204020203" pitchFamily="34" charset="0"/>
                <a:ea typeface="Calibri" panose="020F0502020204030204" pitchFamily="34" charset="0"/>
                <a:cs typeface="Segoe UI" panose="020B0502040204020203" pitchFamily="34" charset="0"/>
              </a:rPr>
              <a:t>40</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,704</a:t>
            </a:r>
          </a:p>
        </p:txBody>
      </p:sp>
      <p:graphicFrame>
        <p:nvGraphicFramePr>
          <p:cNvPr id="4" name="Table 3">
            <a:extLst>
              <a:ext uri="{FF2B5EF4-FFF2-40B4-BE49-F238E27FC236}">
                <a16:creationId xmlns:a16="http://schemas.microsoft.com/office/drawing/2014/main" id="{72B32C67-6E8D-4839-A865-C5F44A05DA7A}"/>
              </a:ext>
            </a:extLst>
          </p:cNvPr>
          <p:cNvGraphicFramePr>
            <a:graphicFrameLocks noGrp="1"/>
          </p:cNvGraphicFramePr>
          <p:nvPr>
            <p:extLst>
              <p:ext uri="{D42A27DB-BD31-4B8C-83A1-F6EECF244321}">
                <p14:modId xmlns:p14="http://schemas.microsoft.com/office/powerpoint/2010/main" val="538715091"/>
              </p:ext>
            </p:extLst>
          </p:nvPr>
        </p:nvGraphicFramePr>
        <p:xfrm>
          <a:off x="690114" y="1653337"/>
          <a:ext cx="10771578" cy="3403667"/>
        </p:xfrm>
        <a:graphic>
          <a:graphicData uri="http://schemas.openxmlformats.org/drawingml/2006/table">
            <a:tbl>
              <a:tblPr firstRow="1" firstCol="1" bandRow="1">
                <a:tableStyleId>{B301B821-A1FF-4177-AEE7-76D212191A09}</a:tableStyleId>
              </a:tblPr>
              <a:tblGrid>
                <a:gridCol w="4114800">
                  <a:extLst>
                    <a:ext uri="{9D8B030D-6E8A-4147-A177-3AD203B41FA5}">
                      <a16:colId xmlns:a16="http://schemas.microsoft.com/office/drawing/2014/main" val="1523654520"/>
                    </a:ext>
                  </a:extLst>
                </a:gridCol>
                <a:gridCol w="4335602">
                  <a:extLst>
                    <a:ext uri="{9D8B030D-6E8A-4147-A177-3AD203B41FA5}">
                      <a16:colId xmlns:a16="http://schemas.microsoft.com/office/drawing/2014/main" val="2242271500"/>
                    </a:ext>
                  </a:extLst>
                </a:gridCol>
                <a:gridCol w="2321176">
                  <a:extLst>
                    <a:ext uri="{9D8B030D-6E8A-4147-A177-3AD203B41FA5}">
                      <a16:colId xmlns:a16="http://schemas.microsoft.com/office/drawing/2014/main" val="3685551491"/>
                    </a:ext>
                  </a:extLst>
                </a:gridCol>
              </a:tblGrid>
              <a:tr h="382212">
                <a:tc>
                  <a:txBody>
                    <a:bodyPr/>
                    <a:lstStyle/>
                    <a:p>
                      <a:pPr marL="0" marR="0">
                        <a:lnSpc>
                          <a:spcPct val="107000"/>
                        </a:lnSpc>
                        <a:spcBef>
                          <a:spcPts val="0"/>
                        </a:spcBef>
                        <a:spcAft>
                          <a:spcPts val="0"/>
                        </a:spcAft>
                      </a:pPr>
                      <a:r>
                        <a:rPr lang="en-US" sz="2400" dirty="0">
                          <a:effectLst/>
                        </a:rPr>
                        <a:t>Application Tier</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VM Size / Count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Cost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96120"/>
                  </a:ext>
                </a:extLst>
              </a:tr>
              <a:tr h="604291">
                <a:tc>
                  <a:txBody>
                    <a:bodyPr/>
                    <a:lstStyle/>
                    <a:p>
                      <a:pPr marL="0" marR="0" algn="l" defTabSz="685710" rtl="0" eaLnBrk="1" latinLnBrk="0" hangingPunct="1">
                        <a:lnSpc>
                          <a:spcPct val="107000"/>
                        </a:lnSpc>
                        <a:spcBef>
                          <a:spcPts val="0"/>
                        </a:spcBef>
                        <a:spcAft>
                          <a:spcPts val="0"/>
                        </a:spcAft>
                      </a:pPr>
                      <a:r>
                        <a:rPr lang="en-US" sz="2400" kern="1200" dirty="0">
                          <a:effectLst/>
                        </a:rPr>
                        <a:t>Front-end Web App VMs</a:t>
                      </a:r>
                      <a:endParaRPr lang="en-US" sz="2400" kern="1200" dirty="0">
                        <a:solidFill>
                          <a:schemeClr val="dk1"/>
                        </a:solidFill>
                        <a:effectLst/>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dirty="0">
                          <a:effectLst/>
                        </a:rPr>
                        <a:t>Standard F4 x3</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$844</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67054"/>
                  </a:ext>
                </a:extLst>
              </a:tr>
              <a:tr h="604291">
                <a:tc>
                  <a:txBody>
                    <a:bodyPr/>
                    <a:lstStyle/>
                    <a:p>
                      <a:pPr marL="0" marR="0">
                        <a:lnSpc>
                          <a:spcPct val="107000"/>
                        </a:lnSpc>
                        <a:spcBef>
                          <a:spcPts val="0"/>
                        </a:spcBef>
                        <a:spcAft>
                          <a:spcPts val="0"/>
                        </a:spcAft>
                      </a:pPr>
                      <a:r>
                        <a:rPr lang="en-US" sz="2400" dirty="0">
                          <a:effectLst/>
                        </a:rPr>
                        <a:t>Back-end Web API VMs</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F4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$560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830339"/>
                  </a:ext>
                </a:extLst>
              </a:tr>
              <a:tr h="604291">
                <a:tc>
                  <a:txBody>
                    <a:bodyPr/>
                    <a:lstStyle/>
                    <a:p>
                      <a:pPr marL="0" marR="0">
                        <a:lnSpc>
                          <a:spcPct val="107000"/>
                        </a:lnSpc>
                        <a:spcBef>
                          <a:spcPts val="0"/>
                        </a:spcBef>
                        <a:spcAft>
                          <a:spcPts val="0"/>
                        </a:spcAft>
                      </a:pPr>
                      <a:r>
                        <a:rPr lang="en-US" sz="2400" dirty="0">
                          <a:effectLst/>
                        </a:rPr>
                        <a:t>Back-end Processing VMs</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F2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$280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51751"/>
                  </a:ext>
                </a:extLst>
              </a:tr>
              <a:tr h="604291">
                <a:tc>
                  <a:txBody>
                    <a:bodyPr/>
                    <a:lstStyle/>
                    <a:p>
                      <a:pPr marL="0" marR="0">
                        <a:lnSpc>
                          <a:spcPct val="107000"/>
                        </a:lnSpc>
                        <a:spcBef>
                          <a:spcPts val="0"/>
                        </a:spcBef>
                        <a:spcAft>
                          <a:spcPts val="0"/>
                        </a:spcAft>
                      </a:pPr>
                      <a:r>
                        <a:rPr lang="en-US" sz="2400" dirty="0">
                          <a:effectLst/>
                        </a:rPr>
                        <a:t>Azure SQL Database</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Premium P4 ($1,830)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2681"/>
                  </a:ext>
                </a:extLst>
              </a:tr>
              <a:tr h="604291">
                <a:tc>
                  <a:txBody>
                    <a:bodyPr/>
                    <a:lstStyle/>
                    <a:p>
                      <a:pPr marL="0" marR="0">
                        <a:lnSpc>
                          <a:spcPct val="107000"/>
                        </a:lnSpc>
                        <a:spcBef>
                          <a:spcPts val="0"/>
                        </a:spcBef>
                        <a:spcAft>
                          <a:spcPts val="0"/>
                        </a:spcAft>
                      </a:pPr>
                      <a:r>
                        <a:rPr lang="en-US" sz="2400" dirty="0">
                          <a:effectLst/>
                        </a:rPr>
                        <a:t> </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Total Cost</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$3,510</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403408"/>
                  </a:ext>
                </a:extLst>
              </a:tr>
            </a:tbl>
          </a:graphicData>
        </a:graphic>
      </p:graphicFrame>
    </p:spTree>
    <p:extLst>
      <p:ext uri="{BB962C8B-B14F-4D97-AF65-F5344CB8AC3E}">
        <p14:creationId xmlns:p14="http://schemas.microsoft.com/office/powerpoint/2010/main" val="4281254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cost and savings with Reserved Instance</a:t>
            </a:r>
            <a:endParaRPr lang="en-US" sz="4600" dirty="0">
              <a:solidFill>
                <a:schemeClr val="tx1"/>
              </a:solidFill>
            </a:endParaRPr>
          </a:p>
        </p:txBody>
      </p:sp>
      <p:sp>
        <p:nvSpPr>
          <p:cNvPr id="5" name="Rectangle 1">
            <a:extLst>
              <a:ext uri="{FF2B5EF4-FFF2-40B4-BE49-F238E27FC236}">
                <a16:creationId xmlns:a16="http://schemas.microsoft.com/office/drawing/2014/main" id="{B2F351FC-6B91-437D-8B5D-A5FDA233EDE5}"/>
              </a:ext>
            </a:extLst>
          </p:cNvPr>
          <p:cNvSpPr>
            <a:spLocks noChangeArrowheads="1"/>
          </p:cNvSpPr>
          <p:nvPr/>
        </p:nvSpPr>
        <p:spPr bwMode="auto">
          <a:xfrm>
            <a:off x="690114" y="5131901"/>
            <a:ext cx="1167326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$3</a:t>
            </a:r>
            <a:r>
              <a:rPr lang="en-US" altLang="en-US" sz="2800" b="1" dirty="0">
                <a:latin typeface="Segoe UI" panose="020B0502040204020203" pitchFamily="34" charset="0"/>
                <a:ea typeface="Calibri" panose="020F0502020204030204" pitchFamily="34" charset="0"/>
                <a:cs typeface="Segoe UI" panose="020B0502040204020203" pitchFamily="34" charset="0"/>
              </a:rPr>
              <a:t>,922</a:t>
            </a:r>
            <a:endPar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 </a:t>
            </a:r>
            <a:b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b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kumimoji="0" lang="en-US" altLang="en-US" sz="36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a:t>
            </a:r>
            <a:r>
              <a:rPr lang="en-US" altLang="en-US" sz="3600" b="1" dirty="0">
                <a:latin typeface="Segoe UI" panose="020B0502040204020203" pitchFamily="34" charset="0"/>
                <a:ea typeface="Calibri" panose="020F0502020204030204" pitchFamily="34" charset="0"/>
                <a:cs typeface="Segoe UI" panose="020B0502040204020203" pitchFamily="34" charset="0"/>
              </a:rPr>
              <a:t>40</a:t>
            </a:r>
            <a:r>
              <a:rPr kumimoji="0" lang="en-US" altLang="en-US" sz="36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,704</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  $47,064</a:t>
            </a:r>
          </a:p>
        </p:txBody>
      </p:sp>
      <p:pic>
        <p:nvPicPr>
          <p:cNvPr id="3" name="Picture 2" descr="Costs are struck through&#10;&#10;The costs column in the table are show with a red strike through line to demonstrate that the costs do not apply and will be lower with Reserved instance">
            <a:extLst>
              <a:ext uri="{FF2B5EF4-FFF2-40B4-BE49-F238E27FC236}">
                <a16:creationId xmlns:a16="http://schemas.microsoft.com/office/drawing/2014/main" id="{BDCD9A9C-557C-4F2F-BFE9-2917218E9275}"/>
              </a:ext>
            </a:extLst>
          </p:cNvPr>
          <p:cNvPicPr>
            <a:picLocks noChangeAspect="1"/>
          </p:cNvPicPr>
          <p:nvPr/>
        </p:nvPicPr>
        <p:blipFill>
          <a:blip r:embed="rId3"/>
          <a:stretch>
            <a:fillRect/>
          </a:stretch>
        </p:blipFill>
        <p:spPr>
          <a:xfrm>
            <a:off x="517898" y="1542890"/>
            <a:ext cx="10796952" cy="4925995"/>
          </a:xfrm>
          <a:prstGeom prst="rect">
            <a:avLst/>
          </a:prstGeom>
        </p:spPr>
      </p:pic>
    </p:spTree>
    <p:extLst>
      <p:ext uri="{BB962C8B-B14F-4D97-AF65-F5344CB8AC3E}">
        <p14:creationId xmlns:p14="http://schemas.microsoft.com/office/powerpoint/2010/main" val="292691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2 – overview</a:t>
            </a:r>
            <a:endParaRPr lang="en-US" sz="3236" dirty="0">
              <a:solidFill>
                <a:schemeClr val="tx1"/>
              </a:solidFill>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0" indent="0">
              <a:buNone/>
            </a:pPr>
            <a:r>
              <a:rPr lang="en-US" sz="2000" dirty="0">
                <a:solidFill>
                  <a:schemeClr val="tx1"/>
                </a:solidFill>
              </a:rPr>
              <a:t>The Phase 2 Design switches focus to using Azure Platform (PaaS) services as much as possible to further reduce overall spending.</a:t>
            </a:r>
          </a:p>
          <a:p>
            <a:pPr marL="0" indent="0">
              <a:buNone/>
            </a:pPr>
            <a:endParaRPr lang="en-US" sz="2000" dirty="0">
              <a:solidFill>
                <a:schemeClr val="tx1"/>
              </a:solidFill>
            </a:endParaRPr>
          </a:p>
          <a:p>
            <a:pPr lvl="0"/>
            <a:r>
              <a:rPr lang="en-US" sz="2000" dirty="0">
                <a:solidFill>
                  <a:schemeClr val="tx1"/>
                </a:solidFill>
              </a:rPr>
              <a:t>Migrating the Front-end Web App tier to use Azure Web Apps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Migrating the Back-end Web API tier to use Azure Web Apps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Migrating the Back-end Processing tier to use Azure Web Jobs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Implementing Autoscale for all 3 application tiers (Front-end Web App, Back-end Web API, and Back-end Processing).</a:t>
            </a:r>
          </a:p>
          <a:p>
            <a:pPr lvl="0"/>
            <a:endParaRPr lang="en-US" sz="2000" dirty="0">
              <a:solidFill>
                <a:schemeClr val="tx1"/>
              </a:solidFill>
            </a:endParaRPr>
          </a:p>
          <a:p>
            <a:pPr lvl="0"/>
            <a:r>
              <a:rPr lang="en-US" sz="2000" dirty="0">
                <a:solidFill>
                  <a:schemeClr val="tx1"/>
                </a:solidFill>
              </a:rPr>
              <a:t>Implementing Traffic Manager in Performance mode instead of the External Load Balancer.</a:t>
            </a:r>
          </a:p>
          <a:p>
            <a:pPr lvl="0"/>
            <a:endParaRPr lang="en-US" sz="2000" dirty="0">
              <a:solidFill>
                <a:schemeClr val="tx1"/>
              </a:solidFill>
            </a:endParaRPr>
          </a:p>
          <a:p>
            <a:pPr marL="0" lvl="0" indent="0">
              <a:buNone/>
            </a:pPr>
            <a:endParaRPr lang="en-US" sz="2000" dirty="0">
              <a:solidFill>
                <a:schemeClr val="tx1"/>
              </a:solidFill>
            </a:endParaRPr>
          </a:p>
          <a:p>
            <a:pPr marL="1371600" lvl="2" indent="-457200">
              <a:buFont typeface="+mj-lt"/>
              <a:buAutoNum type="arabicPeriod"/>
            </a:pPr>
            <a:endParaRPr lang="en-US" sz="2000" dirty="0">
              <a:solidFill>
                <a:schemeClr val="tx1"/>
              </a:solidFill>
              <a:latin typeface="+mj-lt"/>
            </a:endParaRPr>
          </a:p>
        </p:txBody>
      </p:sp>
    </p:spTree>
    <p:extLst>
      <p:ext uri="{BB962C8B-B14F-4D97-AF65-F5344CB8AC3E}">
        <p14:creationId xmlns:p14="http://schemas.microsoft.com/office/powerpoint/2010/main" val="2864281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7719"/>
            <a:ext cx="11655840" cy="899665"/>
          </a:xfrm>
        </p:spPr>
        <p:txBody>
          <a:bodyPr>
            <a:normAutofit/>
          </a:bodyPr>
          <a:lstStyle/>
          <a:p>
            <a:r>
              <a:rPr lang="en-US" sz="4900" dirty="0">
                <a:solidFill>
                  <a:schemeClr val="tx1"/>
                </a:solidFill>
                <a:cs typeface="Segoe UI" panose="020B0502040204020203" pitchFamily="34" charset="0"/>
              </a:rPr>
              <a:t>Preferred solution </a:t>
            </a:r>
            <a:r>
              <a:rPr lang="en-US" sz="3600" dirty="0">
                <a:solidFill>
                  <a:schemeClr val="tx1"/>
                </a:solidFill>
                <a:cs typeface="Segoe UI Semilight" panose="020B0402040204020203" pitchFamily="34" charset="0"/>
              </a:rPr>
              <a:t>Phase 2 – preferred architecture</a:t>
            </a:r>
            <a:endParaRPr lang="en-US" sz="3236" dirty="0">
              <a:solidFill>
                <a:schemeClr val="tx1"/>
              </a:solidFill>
              <a:cs typeface="Segoe UI Semilight" panose="020B0402040204020203" pitchFamily="34" charset="0"/>
            </a:endParaRPr>
          </a:p>
        </p:txBody>
      </p:sp>
      <p:pic>
        <p:nvPicPr>
          <p:cNvPr id="80" name="Picture 79" descr="Phase 2 preferred solution diagram&#10;&#10;This diagram of the Phase 2 Preferred solution is made up of three sections: Internet, Azure North Central US Region, and Azure North Europe Region.">
            <a:extLst>
              <a:ext uri="{FF2B5EF4-FFF2-40B4-BE49-F238E27FC236}">
                <a16:creationId xmlns:a16="http://schemas.microsoft.com/office/drawing/2014/main" id="{13878A51-AD0E-4651-9714-8F3BD6E46DAC}"/>
              </a:ext>
            </a:extLst>
          </p:cNvPr>
          <p:cNvPicPr/>
          <p:nvPr/>
        </p:nvPicPr>
        <p:blipFill>
          <a:blip r:embed="rId3"/>
          <a:stretch>
            <a:fillRect/>
          </a:stretch>
        </p:blipFill>
        <p:spPr>
          <a:xfrm>
            <a:off x="782732" y="1107143"/>
            <a:ext cx="10626536" cy="5281782"/>
          </a:xfrm>
          <a:prstGeom prst="rect">
            <a:avLst/>
          </a:prstGeom>
        </p:spPr>
      </p:pic>
    </p:spTree>
    <p:extLst>
      <p:ext uri="{BB962C8B-B14F-4D97-AF65-F5344CB8AC3E}">
        <p14:creationId xmlns:p14="http://schemas.microsoft.com/office/powerpoint/2010/main" val="1108616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800" dirty="0">
                <a:solidFill>
                  <a:schemeClr val="tx1"/>
                </a:solidFill>
                <a:latin typeface="Segoe UI Light" panose="020B0502040204020203" pitchFamily="34" charset="0"/>
                <a:cs typeface="Segoe UI Light" panose="020B0502040204020203" pitchFamily="34" charset="0"/>
              </a:rPr>
              <a:t>Phase 2 – migration steps</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0" indent="0">
              <a:buNone/>
            </a:pPr>
            <a:r>
              <a:rPr lang="en-US" sz="2000" dirty="0">
                <a:solidFill>
                  <a:schemeClr val="tx1"/>
                </a:solidFill>
              </a:rPr>
              <a:t>It is recommended to modify the architecture for each of the Application Tiers individually to reduce the risk of application downtime during the migration process. Here is a sample outline of recommended steps:</a:t>
            </a:r>
          </a:p>
          <a:p>
            <a:endParaRPr lang="en-US" sz="2000" dirty="0">
              <a:solidFill>
                <a:schemeClr val="tx1"/>
              </a:solidFill>
            </a:endParaRPr>
          </a:p>
          <a:p>
            <a:pPr marL="342900" lvl="0" indent="-342900">
              <a:buFont typeface="+mj-lt"/>
              <a:buAutoNum type="arabicPeriod"/>
            </a:pPr>
            <a:r>
              <a:rPr lang="en-US" sz="2000" dirty="0">
                <a:solidFill>
                  <a:schemeClr val="tx1"/>
                </a:solidFill>
              </a:rPr>
              <a:t>Migrate Front-end Web App tier over to Azure Web Apps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buFont typeface="+mj-lt"/>
              <a:buAutoNum type="arabicPeriod"/>
            </a:pPr>
            <a:endParaRPr lang="en-US" sz="2000" dirty="0">
              <a:solidFill>
                <a:schemeClr val="tx1"/>
              </a:solidFill>
              <a:latin typeface="+mj-lt"/>
            </a:endParaRPr>
          </a:p>
          <a:p>
            <a:pPr marL="342900" lvl="0" indent="-342900">
              <a:buFont typeface="+mj-lt"/>
              <a:buAutoNum type="arabicPeriod"/>
            </a:pPr>
            <a:r>
              <a:rPr lang="en-US" sz="2000" dirty="0">
                <a:solidFill>
                  <a:schemeClr val="tx1"/>
                </a:solidFill>
              </a:rPr>
              <a:t>Replace the Internet Load Balancer with Traffic Manager in Geographic mode pointed to the Web App.</a:t>
            </a:r>
          </a:p>
          <a:p>
            <a:pPr marL="800100" lvl="1" indent="-342900"/>
            <a:r>
              <a:rPr lang="en-US" sz="2000" dirty="0">
                <a:solidFill>
                  <a:schemeClr val="tx1"/>
                </a:solidFill>
                <a:latin typeface="+mj-lt"/>
              </a:rPr>
              <a:t>Create Traffic Manager.</a:t>
            </a:r>
          </a:p>
          <a:p>
            <a:pPr marL="800100" lvl="1" indent="-342900"/>
            <a:r>
              <a:rPr lang="en-US" sz="2000" dirty="0">
                <a:solidFill>
                  <a:schemeClr val="tx1"/>
                </a:solidFill>
                <a:latin typeface="+mj-lt"/>
              </a:rPr>
              <a:t>Set it up with Web App.</a:t>
            </a:r>
          </a:p>
          <a:p>
            <a:pPr marL="800100" lvl="1" indent="-342900"/>
            <a:r>
              <a:rPr lang="en-US" sz="2000" dirty="0">
                <a:solidFill>
                  <a:schemeClr val="tx1"/>
                </a:solidFill>
                <a:latin typeface="+mj-lt"/>
              </a:rPr>
              <a:t>Swap out Load Balancer endpoint to use Traffic Manager.</a:t>
            </a:r>
          </a:p>
          <a:p>
            <a:pPr marL="800100" lvl="1" indent="-342900"/>
            <a:r>
              <a:rPr lang="en-US" sz="2000" dirty="0">
                <a:solidFill>
                  <a:schemeClr val="tx1"/>
                </a:solidFill>
                <a:latin typeface="+mj-lt"/>
              </a:rPr>
              <a:t>Remove old Internet Load Balancer.</a:t>
            </a:r>
          </a:p>
          <a:p>
            <a:pPr marL="800100" lvl="1" indent="-342900">
              <a:buFont typeface="+mj-lt"/>
              <a:buAutoNum type="arabicPeriod"/>
            </a:pPr>
            <a:endParaRPr lang="en-US" sz="2000" dirty="0">
              <a:solidFill>
                <a:schemeClr val="tx1"/>
              </a:solidFill>
              <a:latin typeface="+mj-lt"/>
            </a:endParaRPr>
          </a:p>
          <a:p>
            <a:pPr marL="1371600" lvl="2" indent="-457200">
              <a:buFont typeface="+mj-lt"/>
              <a:buAutoNum type="arabicPeriod"/>
            </a:pPr>
            <a:endParaRPr lang="en-US" sz="2000" dirty="0">
              <a:solidFill>
                <a:schemeClr val="tx1"/>
              </a:solidFill>
              <a:latin typeface="+mj-lt"/>
            </a:endParaRPr>
          </a:p>
        </p:txBody>
      </p:sp>
    </p:spTree>
    <p:extLst>
      <p:ext uri="{BB962C8B-B14F-4D97-AF65-F5344CB8AC3E}">
        <p14:creationId xmlns:p14="http://schemas.microsoft.com/office/powerpoint/2010/main" val="391589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latin typeface="Segoe UI Light" panose="020B0502040204020203" pitchFamily="34" charset="0"/>
                <a:cs typeface="Segoe UI Light" panose="020B0502040204020203" pitchFamily="34" charset="0"/>
              </a:rPr>
              <a:t>Phase 2 – migration steps </a:t>
            </a:r>
            <a:r>
              <a:rPr lang="en-US" sz="4000" i="1" dirty="0">
                <a:solidFill>
                  <a:schemeClr val="tx1"/>
                </a:solidFill>
                <a:latin typeface="Segoe UI Light" panose="020B0502040204020203" pitchFamily="34" charset="0"/>
                <a:cs typeface="Segoe UI Light" panose="020B0502040204020203" pitchFamily="34" charset="0"/>
              </a:rPr>
              <a:t>(continued)</a:t>
            </a:r>
            <a:endParaRPr lang="en-US" sz="3236"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457200" lvl="0" indent="-457200">
              <a:buFont typeface="+mj-lt"/>
              <a:buAutoNum type="arabicPeriod" startAt="3"/>
            </a:pPr>
            <a:r>
              <a:rPr lang="en-US" sz="2000" dirty="0">
                <a:solidFill>
                  <a:schemeClr val="tx1"/>
                </a:solidFill>
              </a:rPr>
              <a:t>Migrate Back-end Processing over to Azure Web Jobs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Jobs.</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Remove old VM Scale Set.</a:t>
            </a:r>
          </a:p>
          <a:p>
            <a:pPr marL="800100" lvl="1" indent="-342900">
              <a:buFont typeface="+mj-lt"/>
              <a:buAutoNum type="arabicPeriod"/>
            </a:pPr>
            <a:endParaRPr lang="en-US" sz="2000" dirty="0">
              <a:solidFill>
                <a:schemeClr val="tx1"/>
              </a:solidFill>
              <a:latin typeface="+mj-lt"/>
            </a:endParaRPr>
          </a:p>
          <a:p>
            <a:pPr marL="342900" lvl="0" indent="-342900">
              <a:buFont typeface="+mj-lt"/>
              <a:buAutoNum type="arabicPeriod" startAt="3"/>
            </a:pPr>
            <a:r>
              <a:rPr lang="en-US" sz="2000" dirty="0">
                <a:solidFill>
                  <a:schemeClr val="tx1"/>
                </a:solidFill>
              </a:rPr>
              <a:t>Migrate Back-end Web API over to Azure Web Apps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Point Front-end Web App and Back-end Processing application tiers to new Azure Web App.</a:t>
            </a:r>
          </a:p>
          <a:p>
            <a:pPr marL="800100" lvl="1" indent="-342900"/>
            <a:r>
              <a:rPr lang="en-US" sz="2000" dirty="0">
                <a:solidFill>
                  <a:schemeClr val="tx1"/>
                </a:solidFill>
                <a:latin typeface="+mj-lt"/>
              </a:rPr>
              <a:t>Remove old VM Scale Set and Internal Load Balancer.</a:t>
            </a:r>
          </a:p>
          <a:p>
            <a:pPr marL="0" lvl="0" indent="0">
              <a:buNone/>
            </a:pPr>
            <a:endParaRPr lang="en-US" sz="2000" dirty="0">
              <a:solidFill>
                <a:schemeClr val="tx1"/>
              </a:solidFill>
            </a:endParaRPr>
          </a:p>
        </p:txBody>
      </p:sp>
    </p:spTree>
    <p:extLst>
      <p:ext uri="{BB962C8B-B14F-4D97-AF65-F5344CB8AC3E}">
        <p14:creationId xmlns:p14="http://schemas.microsoft.com/office/powerpoint/2010/main" val="1248857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latin typeface="Segoe UI Light" panose="020B0502040204020203" pitchFamily="34" charset="0"/>
                <a:cs typeface="Segoe UI Light" panose="020B0502040204020203" pitchFamily="34" charset="0"/>
              </a:rPr>
              <a:t>Phase 2 – migration steps </a:t>
            </a:r>
            <a:r>
              <a:rPr lang="en-US" sz="4000" i="1" dirty="0">
                <a:solidFill>
                  <a:schemeClr val="tx1"/>
                </a:solidFill>
                <a:latin typeface="Segoe UI Light" panose="020B0502040204020203" pitchFamily="34" charset="0"/>
                <a:cs typeface="Segoe UI Light" panose="020B0502040204020203" pitchFamily="34" charset="0"/>
              </a:rPr>
              <a:t>(continued)</a:t>
            </a:r>
            <a:endParaRPr lang="en-US" sz="3236"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457200" lvl="0" indent="-457200">
              <a:buFont typeface="+mj-lt"/>
              <a:buAutoNum type="arabicPeriod" startAt="5"/>
            </a:pPr>
            <a:r>
              <a:rPr lang="en-US" sz="2000" dirty="0">
                <a:solidFill>
                  <a:schemeClr val="tx1"/>
                </a:solidFill>
              </a:rPr>
              <a:t>Setup Front-end Web App duplicate in Azure North Europe Region.</a:t>
            </a:r>
          </a:p>
          <a:p>
            <a:pPr marL="800100" lvl="1" indent="-342900"/>
            <a:r>
              <a:rPr lang="en-US" sz="2000" dirty="0">
                <a:solidFill>
                  <a:schemeClr val="tx1"/>
                </a:solidFill>
                <a:latin typeface="+mj-lt"/>
              </a:rPr>
              <a:t>Create App Service Plan in Azure North Europe Region.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Add new region to Traffic Manager.</a:t>
            </a:r>
          </a:p>
          <a:p>
            <a:pPr marL="1371600" lvl="2" indent="-457200">
              <a:buFont typeface="+mj-lt"/>
              <a:buAutoNum type="arabicPeriod"/>
            </a:pPr>
            <a:endParaRPr lang="en-US" sz="2000" dirty="0">
              <a:solidFill>
                <a:schemeClr val="tx1"/>
              </a:solidFill>
              <a:latin typeface="+mj-lt"/>
            </a:endParaRPr>
          </a:p>
          <a:p>
            <a:pPr marL="0" lvl="0" indent="0">
              <a:buNone/>
            </a:pPr>
            <a:endParaRPr lang="en-US" sz="2000" dirty="0">
              <a:solidFill>
                <a:schemeClr val="tx1"/>
              </a:solidFill>
            </a:endParaRPr>
          </a:p>
        </p:txBody>
      </p:sp>
    </p:spTree>
    <p:extLst>
      <p:ext uri="{BB962C8B-B14F-4D97-AF65-F5344CB8AC3E}">
        <p14:creationId xmlns:p14="http://schemas.microsoft.com/office/powerpoint/2010/main" val="380976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7129"/>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2 – cost and savings</a:t>
            </a:r>
            <a:endParaRPr lang="en-US" sz="3236" dirty="0">
              <a:solidFill>
                <a:schemeClr val="tx1"/>
              </a:solidFill>
            </a:endParaRPr>
          </a:p>
        </p:txBody>
      </p:sp>
      <p:sp>
        <p:nvSpPr>
          <p:cNvPr id="7" name="Rectangle 1">
            <a:extLst>
              <a:ext uri="{FF2B5EF4-FFF2-40B4-BE49-F238E27FC236}">
                <a16:creationId xmlns:a16="http://schemas.microsoft.com/office/drawing/2014/main" id="{25DED2E1-B308-454F-B180-B71F34527133}"/>
              </a:ext>
            </a:extLst>
          </p:cNvPr>
          <p:cNvSpPr>
            <a:spLocks noChangeArrowheads="1"/>
          </p:cNvSpPr>
          <p:nvPr/>
        </p:nvSpPr>
        <p:spPr bwMode="auto">
          <a:xfrm>
            <a:off x="692431" y="5137119"/>
            <a:ext cx="9445086"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lvl="0" eaLnBrk="0" fontAlgn="base" hangingPunct="0">
              <a:spcBef>
                <a:spcPct val="0"/>
              </a:spcBef>
              <a:spcAft>
                <a:spcPct val="0"/>
              </a:spcAft>
            </a:pPr>
            <a:r>
              <a:rPr lang="en-US" altLang="en-US" sz="2800" dirty="0">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lang="en-US" altLang="en-US" sz="2800" b="1" dirty="0">
                <a:latin typeface="Segoe UI" panose="020B0502040204020203" pitchFamily="34" charset="0"/>
                <a:ea typeface="Calibri" panose="020F0502020204030204" pitchFamily="34" charset="0"/>
                <a:cs typeface="Segoe UI" panose="020B0502040204020203" pitchFamily="34" charset="0"/>
              </a:rPr>
              <a:t>$3,320</a:t>
            </a:r>
          </a:p>
          <a:p>
            <a:pPr lvl="0" eaLnBrk="0" fontAlgn="base" hangingPunct="0">
              <a:spcBef>
                <a:spcPct val="0"/>
              </a:spcBef>
              <a:spcAft>
                <a:spcPct val="0"/>
              </a:spcAft>
            </a:pPr>
            <a:r>
              <a:rPr lang="en-US" altLang="en-US" sz="1100" b="1" dirty="0">
                <a:latin typeface="Segoe UI" panose="020B0502040204020203" pitchFamily="34" charset="0"/>
                <a:ea typeface="Calibri" panose="020F0502020204030204" pitchFamily="34" charset="0"/>
                <a:cs typeface="Segoe UI" panose="020B0502040204020203" pitchFamily="34" charset="0"/>
              </a:rPr>
              <a:t> </a:t>
            </a:r>
            <a:br>
              <a:rPr lang="en-US" altLang="en-US" sz="2800" b="1" dirty="0">
                <a:latin typeface="Segoe UI" panose="020B0502040204020203" pitchFamily="34" charset="0"/>
                <a:ea typeface="Calibri" panose="020F0502020204030204" pitchFamily="34" charset="0"/>
                <a:cs typeface="Segoe UI" panose="020B0502040204020203" pitchFamily="34" charset="0"/>
              </a:rPr>
            </a:br>
            <a:r>
              <a:rPr lang="en-US" altLang="en-US" sz="2800" dirty="0">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lang="en-US" altLang="en-US" sz="3600" b="1" dirty="0">
                <a:solidFill>
                  <a:srgbClr val="92D050"/>
                </a:solidFill>
                <a:latin typeface="Segoe UI" panose="020B0502040204020203" pitchFamily="34" charset="0"/>
                <a:ea typeface="Calibri" panose="020F0502020204030204" pitchFamily="34" charset="0"/>
                <a:cs typeface="Segoe UI" panose="020B0502040204020203" pitchFamily="34" charset="0"/>
              </a:rPr>
              <a:t>$39,840</a:t>
            </a:r>
            <a:endParaRPr lang="en-US" altLang="en-US" sz="2800" dirty="0">
              <a:solidFill>
                <a:srgbClr val="92D050"/>
              </a:solidFill>
              <a:latin typeface="Arial" panose="020B0604020202020204" pitchFamily="34" charset="0"/>
            </a:endParaRPr>
          </a:p>
        </p:txBody>
      </p:sp>
      <p:graphicFrame>
        <p:nvGraphicFramePr>
          <p:cNvPr id="6" name="Table 5">
            <a:extLst>
              <a:ext uri="{FF2B5EF4-FFF2-40B4-BE49-F238E27FC236}">
                <a16:creationId xmlns:a16="http://schemas.microsoft.com/office/drawing/2014/main" id="{E6C17619-38FA-41FD-87D5-E6B0647ABA00}"/>
              </a:ext>
            </a:extLst>
          </p:cNvPr>
          <p:cNvGraphicFramePr>
            <a:graphicFrameLocks noGrp="1"/>
          </p:cNvGraphicFramePr>
          <p:nvPr>
            <p:extLst>
              <p:ext uri="{D42A27DB-BD31-4B8C-83A1-F6EECF244321}">
                <p14:modId xmlns:p14="http://schemas.microsoft.com/office/powerpoint/2010/main" val="2549729678"/>
              </p:ext>
            </p:extLst>
          </p:nvPr>
        </p:nvGraphicFramePr>
        <p:xfrm>
          <a:off x="692431" y="1658555"/>
          <a:ext cx="10771578" cy="3403667"/>
        </p:xfrm>
        <a:graphic>
          <a:graphicData uri="http://schemas.openxmlformats.org/drawingml/2006/table">
            <a:tbl>
              <a:tblPr firstRow="1" firstCol="1" bandRow="1">
                <a:tableStyleId>{B301B821-A1FF-4177-AEE7-76D212191A09}</a:tableStyleId>
              </a:tblPr>
              <a:tblGrid>
                <a:gridCol w="4114800">
                  <a:extLst>
                    <a:ext uri="{9D8B030D-6E8A-4147-A177-3AD203B41FA5}">
                      <a16:colId xmlns:a16="http://schemas.microsoft.com/office/drawing/2014/main" val="1523654520"/>
                    </a:ext>
                  </a:extLst>
                </a:gridCol>
                <a:gridCol w="4335602">
                  <a:extLst>
                    <a:ext uri="{9D8B030D-6E8A-4147-A177-3AD203B41FA5}">
                      <a16:colId xmlns:a16="http://schemas.microsoft.com/office/drawing/2014/main" val="2242271500"/>
                    </a:ext>
                  </a:extLst>
                </a:gridCol>
                <a:gridCol w="2321176">
                  <a:extLst>
                    <a:ext uri="{9D8B030D-6E8A-4147-A177-3AD203B41FA5}">
                      <a16:colId xmlns:a16="http://schemas.microsoft.com/office/drawing/2014/main" val="3685551491"/>
                    </a:ext>
                  </a:extLst>
                </a:gridCol>
              </a:tblGrid>
              <a:tr h="382212">
                <a:tc>
                  <a:txBody>
                    <a:bodyPr/>
                    <a:lstStyle/>
                    <a:p>
                      <a:pPr marL="0" marR="0">
                        <a:lnSpc>
                          <a:spcPct val="107000"/>
                        </a:lnSpc>
                        <a:spcBef>
                          <a:spcPts val="0"/>
                        </a:spcBef>
                        <a:spcAft>
                          <a:spcPts val="0"/>
                        </a:spcAft>
                      </a:pPr>
                      <a:r>
                        <a:rPr lang="en-US" sz="2400" dirty="0">
                          <a:effectLst/>
                        </a:rPr>
                        <a:t>Application Tier</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VM Size / Count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Cost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96120"/>
                  </a:ext>
                </a:extLst>
              </a:tr>
              <a:tr h="604291">
                <a:tc>
                  <a:txBody>
                    <a:bodyPr/>
                    <a:lstStyle/>
                    <a:p>
                      <a:pPr marL="0" marR="0">
                        <a:lnSpc>
                          <a:spcPct val="107000"/>
                        </a:lnSpc>
                        <a:spcBef>
                          <a:spcPts val="0"/>
                        </a:spcBef>
                        <a:spcAft>
                          <a:spcPts val="0"/>
                        </a:spcAft>
                      </a:pPr>
                      <a:r>
                        <a:rPr lang="en-US" sz="2400" dirty="0">
                          <a:effectLst/>
                        </a:rPr>
                        <a:t>Front-end Web App</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x3</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$876</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67054"/>
                  </a:ext>
                </a:extLst>
              </a:tr>
              <a:tr h="604291">
                <a:tc>
                  <a:txBody>
                    <a:bodyPr/>
                    <a:lstStyle/>
                    <a:p>
                      <a:pPr marL="0" marR="0">
                        <a:lnSpc>
                          <a:spcPct val="107000"/>
                        </a:lnSpc>
                        <a:spcBef>
                          <a:spcPts val="0"/>
                        </a:spcBef>
                        <a:spcAft>
                          <a:spcPts val="0"/>
                        </a:spcAft>
                      </a:pPr>
                      <a:r>
                        <a:rPr lang="en-US" sz="2400" dirty="0">
                          <a:effectLst/>
                        </a:rPr>
                        <a:t>Back-end Web API</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$584</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830339"/>
                  </a:ext>
                </a:extLst>
              </a:tr>
              <a:tr h="604291">
                <a:tc>
                  <a:txBody>
                    <a:bodyPr/>
                    <a:lstStyle/>
                    <a:p>
                      <a:pPr marL="0" marR="0">
                        <a:lnSpc>
                          <a:spcPct val="107000"/>
                        </a:lnSpc>
                        <a:spcBef>
                          <a:spcPts val="0"/>
                        </a:spcBef>
                        <a:spcAft>
                          <a:spcPts val="0"/>
                        </a:spcAft>
                      </a:pPr>
                      <a:r>
                        <a:rPr lang="en-US" sz="2400" dirty="0">
                          <a:effectLst/>
                        </a:rPr>
                        <a:t>Back-end Processing</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x1</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$292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51751"/>
                  </a:ext>
                </a:extLst>
              </a:tr>
              <a:tr h="604291">
                <a:tc>
                  <a:txBody>
                    <a:bodyPr/>
                    <a:lstStyle/>
                    <a:p>
                      <a:pPr marL="0" marR="0">
                        <a:lnSpc>
                          <a:spcPct val="107000"/>
                        </a:lnSpc>
                        <a:spcBef>
                          <a:spcPts val="0"/>
                        </a:spcBef>
                        <a:spcAft>
                          <a:spcPts val="0"/>
                        </a:spcAft>
                      </a:pPr>
                      <a:r>
                        <a:rPr lang="en-US" sz="2400" dirty="0">
                          <a:effectLst/>
                        </a:rPr>
                        <a:t>Azure SQL Database</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Premium P4 ($1,830)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2681"/>
                  </a:ext>
                </a:extLst>
              </a:tr>
              <a:tr h="604291">
                <a:tc>
                  <a:txBody>
                    <a:bodyPr/>
                    <a:lstStyle/>
                    <a:p>
                      <a:pPr marL="0" marR="0">
                        <a:lnSpc>
                          <a:spcPct val="107000"/>
                        </a:lnSpc>
                        <a:spcBef>
                          <a:spcPts val="0"/>
                        </a:spcBef>
                        <a:spcAft>
                          <a:spcPts val="0"/>
                        </a:spcAft>
                      </a:pPr>
                      <a:r>
                        <a:rPr lang="en-US" sz="2400" dirty="0">
                          <a:effectLst/>
                        </a:rPr>
                        <a:t> </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Total Cost</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$3,582</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403408"/>
                  </a:ext>
                </a:extLst>
              </a:tr>
            </a:tbl>
          </a:graphicData>
        </a:graphic>
      </p:graphicFrame>
    </p:spTree>
    <p:extLst>
      <p:ext uri="{BB962C8B-B14F-4D97-AF65-F5344CB8AC3E}">
        <p14:creationId xmlns:p14="http://schemas.microsoft.com/office/powerpoint/2010/main" val="3760997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Content Placeholder 2">
            <a:extLst>
              <a:ext uri="{FF2B5EF4-FFF2-40B4-BE49-F238E27FC236}">
                <a16:creationId xmlns:a16="http://schemas.microsoft.com/office/drawing/2014/main" id="{BB5DFC99-7BCE-4804-A380-DD8DA42E811E}"/>
              </a:ext>
            </a:extLst>
          </p:cNvPr>
          <p:cNvSpPr>
            <a:spLocks noGrp="1"/>
          </p:cNvSpPr>
          <p:nvPr>
            <p:ph type="body" sz="quarter" idx="10"/>
          </p:nvPr>
        </p:nvSpPr>
        <p:spPr>
          <a:xfrm>
            <a:off x="269239" y="1189177"/>
            <a:ext cx="11653523" cy="4949047"/>
          </a:xfrm>
        </p:spPr>
        <p:txBody>
          <a:bodyPr/>
          <a:lstStyle/>
          <a:p>
            <a:pPr marL="0" lvl="0" indent="0">
              <a:buNone/>
            </a:pPr>
            <a:r>
              <a:rPr lang="en-US" sz="2400" b="1" dirty="0">
                <a:solidFill>
                  <a:schemeClr val="tx1"/>
                </a:solidFill>
              </a:rPr>
              <a:t>Objection </a:t>
            </a:r>
          </a:p>
          <a:p>
            <a:pPr marL="0" lvl="0" indent="0">
              <a:buNone/>
            </a:pPr>
            <a:r>
              <a:rPr lang="en-US" sz="2400" dirty="0">
                <a:solidFill>
                  <a:schemeClr val="tx1"/>
                </a:solidFill>
              </a:rPr>
              <a:t>Reducing the overall spending on Azure is great, but how will we ensure costs remain optimized?</a:t>
            </a:r>
          </a:p>
          <a:p>
            <a:pPr marL="0" indent="0">
              <a:buNone/>
            </a:pPr>
            <a:endParaRPr lang="en-US" sz="2400" b="1" dirty="0">
              <a:solidFill>
                <a:schemeClr val="tx1"/>
              </a:solidFill>
            </a:endParaRP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 use of automation through Azure services like Autoscale will allow the specific pricing tiers and instance counts to be controlled in a manner that is immune to the user errors of manual processes. Every time a VM instance is scaled out/in, it will be completed the exact same way every time. Once the optimized pricing tiers and scaling configurations are set, they will remain that way until deliberately changes.</a:t>
            </a:r>
          </a:p>
          <a:p>
            <a:pPr marL="0" indent="0">
              <a:buNone/>
            </a:pPr>
            <a:endParaRPr lang="en-US" sz="2400" dirty="0">
              <a:solidFill>
                <a:schemeClr val="tx1"/>
              </a:solidFill>
            </a:endParaRPr>
          </a:p>
          <a:p>
            <a:pPr marL="0" indent="0">
              <a:buNone/>
            </a:pPr>
            <a:r>
              <a:rPr lang="en-US" sz="2400" dirty="0">
                <a:solidFill>
                  <a:schemeClr val="tx1"/>
                </a:solidFill>
              </a:rPr>
              <a:t>Additionally, third-party tools like Cloud Cruiser and Hanu Insights can be used to monitor and forecast Azure spending over time.</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519EAC96-C5B9-4609-BA57-58D8202F5C1F}"/>
              </a:ext>
            </a:extLst>
          </p:cNvPr>
          <p:cNvSpPr>
            <a:spLocks noGrp="1"/>
          </p:cNvSpPr>
          <p:nvPr>
            <p:ph type="body" sz="quarter" idx="10"/>
          </p:nvPr>
        </p:nvSpPr>
        <p:spPr>
          <a:xfrm>
            <a:off x="269875" y="1189038"/>
            <a:ext cx="11652250" cy="3139321"/>
          </a:xfrm>
        </p:spPr>
        <p:txBody>
          <a:bodyPr/>
          <a:lstStyle/>
          <a:p>
            <a:pPr marL="0" lvl="0" indent="0">
              <a:buNone/>
            </a:pPr>
            <a:r>
              <a:rPr lang="en-US" sz="2400" b="1" dirty="0">
                <a:solidFill>
                  <a:schemeClr val="tx1"/>
                </a:solidFill>
              </a:rPr>
              <a:t>Objection </a:t>
            </a:r>
          </a:p>
          <a:p>
            <a:pPr marL="0" lvl="0" indent="0">
              <a:buNone/>
            </a:pPr>
            <a:r>
              <a:rPr lang="en-US" sz="2400" dirty="0">
                <a:solidFill>
                  <a:schemeClr val="tx1"/>
                </a:solidFill>
              </a:rPr>
              <a:t>If we drastically change the overall architecture, will we be able to migrate it without taking it down for a week?</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Overall downtime can be minimized drastically with careful planning and a step-by-step phased approach to the migration. The basic idea is to migrate a single component of the workload at a time to minimize the risk of bringing down other components.</a:t>
            </a:r>
          </a:p>
        </p:txBody>
      </p:sp>
    </p:spTree>
    <p:extLst>
      <p:ext uri="{BB962C8B-B14F-4D97-AF65-F5344CB8AC3E}">
        <p14:creationId xmlns:p14="http://schemas.microsoft.com/office/powerpoint/2010/main" val="526639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AD797897-D813-4B74-8ECE-8407880CFFC7}"/>
              </a:ext>
            </a:extLst>
          </p:cNvPr>
          <p:cNvSpPr>
            <a:spLocks noGrp="1"/>
          </p:cNvSpPr>
          <p:nvPr>
            <p:ph type="body" sz="quarter" idx="10"/>
          </p:nvPr>
        </p:nvSpPr>
        <p:spPr>
          <a:xfrm>
            <a:off x="269875" y="1189038"/>
            <a:ext cx="11652250" cy="4136517"/>
          </a:xfrm>
        </p:spPr>
        <p:txBody>
          <a:bodyPr/>
          <a:lstStyle/>
          <a:p>
            <a:pPr marL="0" lvl="0" indent="0">
              <a:buNone/>
            </a:pPr>
            <a:r>
              <a:rPr lang="en-US" sz="2400" b="1" dirty="0">
                <a:solidFill>
                  <a:schemeClr val="tx1"/>
                </a:solidFill>
              </a:rPr>
              <a:t>Objection</a:t>
            </a:r>
          </a:p>
          <a:p>
            <a:pPr marL="0" lvl="0" indent="0">
              <a:buNone/>
            </a:pPr>
            <a:r>
              <a:rPr lang="en-US" sz="2400" dirty="0">
                <a:solidFill>
                  <a:schemeClr val="tx1"/>
                </a:solidFill>
              </a:rPr>
              <a:t>Our operations team is new to the cloud and Microsoft Azure. While we are comfortable using the IaaS services, we are concerned that PaaS services will be difficult to monitor and maintain when mixed with IaaS services in our overall environment.</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There are certainly things an operations team needs to learn when adopting a technology they are not very familiar with. Fortunately, with the Azure PaaS services, such as Azure App Service, there will be a decrease in the amount of time and work necessary to maintain the application workload running in Azure. It will give the operations team more time to spend on other tasks.</a:t>
            </a:r>
          </a:p>
        </p:txBody>
      </p:sp>
    </p:spTree>
    <p:extLst>
      <p:ext uri="{BB962C8B-B14F-4D97-AF65-F5344CB8AC3E}">
        <p14:creationId xmlns:p14="http://schemas.microsoft.com/office/powerpoint/2010/main" val="3750173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6F5CEDD9-9040-4E6E-8EDD-470F46C75126}"/>
              </a:ext>
            </a:extLst>
          </p:cNvPr>
          <p:cNvSpPr>
            <a:spLocks noGrp="1"/>
          </p:cNvSpPr>
          <p:nvPr>
            <p:ph type="body" sz="quarter" idx="10"/>
          </p:nvPr>
        </p:nvSpPr>
        <p:spPr>
          <a:xfrm>
            <a:off x="269875" y="1189038"/>
            <a:ext cx="11652250" cy="4210383"/>
          </a:xfrm>
        </p:spPr>
        <p:txBody>
          <a:bodyPr/>
          <a:lstStyle/>
          <a:p>
            <a:pPr marL="0" lvl="0" indent="0">
              <a:buNone/>
            </a:pPr>
            <a:r>
              <a:rPr lang="en-US" sz="2400" b="1" dirty="0">
                <a:solidFill>
                  <a:schemeClr val="tx1"/>
                </a:solidFill>
              </a:rPr>
              <a:t>Objection</a:t>
            </a:r>
          </a:p>
          <a:p>
            <a:pPr marL="0" lvl="0" indent="0">
              <a:buNone/>
            </a:pPr>
            <a:r>
              <a:rPr lang="en-US" sz="2400" dirty="0">
                <a:solidFill>
                  <a:schemeClr val="tx1"/>
                </a:solidFill>
              </a:rPr>
              <a:t>We are concerned that the system performance for the European users will not be as good as it needs to be. In the past we have had employees work while traveling and the system was slow for them.</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Implementing Traffic Manager in Geographic mode with a separate Web App instance located in the North Europe Azure Region allocates dedicated resources to handle load from the European users. It also puts the application endpoint geographically closer to them which reduces network latency across the internet and will speed up load times. </a:t>
            </a:r>
          </a:p>
          <a:p>
            <a:pPr marL="0" indent="0">
              <a:buNone/>
            </a:pPr>
            <a:endParaRPr lang="en-US" sz="2400" dirty="0">
              <a:solidFill>
                <a:schemeClr val="tx1"/>
              </a:solidFill>
            </a:endParaRPr>
          </a:p>
        </p:txBody>
      </p:sp>
    </p:spTree>
    <p:extLst>
      <p:ext uri="{BB962C8B-B14F-4D97-AF65-F5344CB8AC3E}">
        <p14:creationId xmlns:p14="http://schemas.microsoft.com/office/powerpoint/2010/main" val="716541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7680F414-1FAC-40AC-9449-48357AD4043C}"/>
              </a:ext>
            </a:extLst>
          </p:cNvPr>
          <p:cNvSpPr>
            <a:spLocks noGrp="1"/>
          </p:cNvSpPr>
          <p:nvPr>
            <p:ph type="body" sz="quarter" idx="10"/>
          </p:nvPr>
        </p:nvSpPr>
        <p:spPr>
          <a:xfrm>
            <a:off x="269875" y="1189038"/>
            <a:ext cx="11652250" cy="3471720"/>
          </a:xfrm>
        </p:spPr>
        <p:txBody>
          <a:bodyPr/>
          <a:lstStyle/>
          <a:p>
            <a:pPr marL="0" lvl="0" indent="0">
              <a:buNone/>
            </a:pPr>
            <a:r>
              <a:rPr lang="en-US" sz="2400" b="1" dirty="0">
                <a:solidFill>
                  <a:schemeClr val="tx1"/>
                </a:solidFill>
              </a:rPr>
              <a:t>Objection</a:t>
            </a:r>
          </a:p>
          <a:p>
            <a:pPr marL="0" indent="0">
              <a:buNone/>
            </a:pPr>
            <a:r>
              <a:rPr lang="en-US" sz="2400" dirty="0">
                <a:solidFill>
                  <a:schemeClr val="tx1"/>
                </a:solidFill>
              </a:rPr>
              <a:t>The VM sizes currently used appear to be more than we need, but how can we determine what the appropriate sizes should be?</a:t>
            </a:r>
          </a:p>
          <a:p>
            <a:pPr mar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Determining the appropriate VM sizes can be accomplished by comparing the current utilization percentages of the VMs in the Existing Architecture to the different VM size pricing tiers. This metric can be used to determine VM sizes for the different application tiers that more closely align with real workload demand.</a:t>
            </a:r>
          </a:p>
        </p:txBody>
      </p:sp>
    </p:spTree>
    <p:extLst>
      <p:ext uri="{BB962C8B-B14F-4D97-AF65-F5344CB8AC3E}">
        <p14:creationId xmlns:p14="http://schemas.microsoft.com/office/powerpoint/2010/main" val="3999030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37E7254F-8C5A-4C59-8D80-9E334392D976}"/>
              </a:ext>
            </a:extLst>
          </p:cNvPr>
          <p:cNvSpPr>
            <a:spLocks noGrp="1"/>
          </p:cNvSpPr>
          <p:nvPr>
            <p:ph type="body" sz="quarter" idx="10"/>
          </p:nvPr>
        </p:nvSpPr>
        <p:spPr>
          <a:xfrm>
            <a:off x="269875" y="1189038"/>
            <a:ext cx="11652250" cy="4136517"/>
          </a:xfrm>
        </p:spPr>
        <p:txBody>
          <a:bodyPr/>
          <a:lstStyle/>
          <a:p>
            <a:pPr marL="0" lvl="0" indent="0">
              <a:buNone/>
            </a:pPr>
            <a:r>
              <a:rPr lang="en-US" sz="2400" b="1" dirty="0">
                <a:solidFill>
                  <a:schemeClr val="tx1"/>
                </a:solidFill>
              </a:rPr>
              <a:t>Objection</a:t>
            </a:r>
          </a:p>
          <a:p>
            <a:pPr marL="0" indent="0">
              <a:buNone/>
            </a:pPr>
            <a:r>
              <a:rPr lang="en-US" sz="2400" dirty="0">
                <a:solidFill>
                  <a:schemeClr val="tx1"/>
                </a:solidFill>
              </a:rPr>
              <a:t>We have already purchased SQL Server and other product licenses. I am worried the savings from optimizing spending using Azure PaaS services will not be significant to be worth it.</a:t>
            </a:r>
          </a:p>
          <a:p>
            <a:pPr mar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 reduces monthly spending on Azure services and the reduced workload on IT Operations staff is not just a one-time savings. It is a monthly savings that will be realized over the coming months, and even years. In addition to these compounded savings, the use of Azure PaaS services also completely eliminates the need to purchase any future SQL Server upgrades.</a:t>
            </a:r>
          </a:p>
        </p:txBody>
      </p:sp>
    </p:spTree>
    <p:extLst>
      <p:ext uri="{BB962C8B-B14F-4D97-AF65-F5344CB8AC3E}">
        <p14:creationId xmlns:p14="http://schemas.microsoft.com/office/powerpoint/2010/main" val="3398321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 Placeholder 3">
            <a:extLst>
              <a:ext uri="{FF2B5EF4-FFF2-40B4-BE49-F238E27FC236}">
                <a16:creationId xmlns:a16="http://schemas.microsoft.com/office/drawing/2014/main" id="{61AE4B4D-F1FB-4991-90F5-E5B1E32B1036}"/>
              </a:ext>
            </a:extLst>
          </p:cNvPr>
          <p:cNvSpPr txBox="1">
            <a:spLocks noGrp="1"/>
          </p:cNvSpPr>
          <p:nvPr>
            <p:ph type="body" sz="quarter" idx="10"/>
          </p:nvPr>
        </p:nvSpPr>
        <p:spPr>
          <a:xfrm>
            <a:off x="269239" y="1189177"/>
            <a:ext cx="11653523" cy="3073422"/>
          </a:xfrm>
          <a:prstGeom prst="rect">
            <a:avLst/>
          </a:prstGeom>
          <a:noFill/>
        </p:spPr>
        <p:txBody>
          <a:bodyPr wrap="square" lIns="134471" tIns="107577" rIns="134471" bIns="107577" rtlCol="0">
            <a:spAutoFit/>
          </a:bodyPr>
          <a:lstStyle/>
          <a:p>
            <a:pPr marL="0" indent="0">
              <a:buNone/>
            </a:pPr>
            <a:r>
              <a:rPr lang="en-US" sz="3200" i="1" dirty="0">
                <a:solidFill>
                  <a:schemeClr val="tx1"/>
                </a:solidFill>
              </a:rPr>
              <a:t>“We have realized some savings when we initially adopted Microsoft Azure, but with these proposed changes we are not only staying innovative; we are setting ourselves up to remain competitive on a technology level for years to come.”</a:t>
            </a:r>
          </a:p>
          <a:p>
            <a:endParaRPr lang="en-US" sz="3200" dirty="0">
              <a:solidFill>
                <a:schemeClr val="tx1"/>
              </a:solidFill>
            </a:endParaRPr>
          </a:p>
          <a:p>
            <a:pPr marL="0" indent="0">
              <a:buNone/>
            </a:pPr>
            <a:r>
              <a:rPr lang="en-US" sz="3200" dirty="0">
                <a:solidFill>
                  <a:schemeClr val="tx1"/>
                </a:solidFill>
              </a:rPr>
              <a:t>—Jay Calvin, Chief Executive Officer, Contoso Financial Inc. </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5826210"/>
          </a:xfrm>
        </p:spPr>
        <p:txBody>
          <a:bodyPr/>
          <a:lstStyle/>
          <a:p>
            <a:r>
              <a:rPr lang="en-US" sz="2600" dirty="0"/>
              <a:t>Contoso Financial Inc. is one of the fastest growing financial organizations in the United States. With its corporate headquarters in Chicago, IL the company has grown to over 1,000 employees. The vast majority of employees work from one of the regional offices strategically located in all of the major United States cities; however, many of the employees work remotely either on a daily basis or even after hours.</a:t>
            </a:r>
          </a:p>
          <a:p>
            <a:endParaRPr lang="en-US" sz="2600" dirty="0"/>
          </a:p>
          <a:p>
            <a:r>
              <a:rPr lang="en-US" sz="2600" dirty="0"/>
              <a:t>Contoso has recently completed a migration to shift the majority of its enterprise data center footprint to the cloud. “The cloud is the future, and as such, it is essential for us to proactively adopt the cloud before our competitors in an effort to remain innovative and as competitive as possible,” says Emma Lowton, Chief Technology Officer. “Unfortunately, due to our limited expertise in cloud computing, I have grown concerned that our Azure spending is much higher than it should be.”</a:t>
            </a:r>
          </a:p>
          <a:p>
            <a:endParaRPr lang="en-US" sz="2600"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p>
        </p:txBody>
      </p:sp>
      <p:sp>
        <p:nvSpPr>
          <p:cNvPr id="3" name="Content Placeholder 2"/>
          <p:cNvSpPr>
            <a:spLocks noGrp="1"/>
          </p:cNvSpPr>
          <p:nvPr>
            <p:ph type="body" sz="quarter" idx="10"/>
          </p:nvPr>
        </p:nvSpPr>
        <p:spPr>
          <a:xfrm>
            <a:off x="269238" y="1096814"/>
            <a:ext cx="11653523" cy="6186309"/>
          </a:xfrm>
        </p:spPr>
        <p:txBody>
          <a:bodyPr/>
          <a:lstStyle/>
          <a:p>
            <a:r>
              <a:rPr lang="en-US" sz="2600" dirty="0"/>
              <a:t>The migration process performed by Contoso used a “Lift and Shift” method to move their existing workloads into Microsoft Azure. Their current Azure usage is very dependent on the Infrastructure as a Service (IaaS) services in addition to the adoption of Azure Active Directory (AD) and Office 365. So far, they have not utilized the Platform as a Service (PaaS) services very much with the exception of Azure Storage and Azure Service Bus Queue which was used to replace MSMQ.</a:t>
            </a:r>
          </a:p>
          <a:p>
            <a:endParaRPr lang="en-US" sz="2600" dirty="0"/>
          </a:p>
          <a:p>
            <a:r>
              <a:rPr lang="en-US" sz="2600" dirty="0"/>
              <a:t>Last year, Contoso completed the acquisition of the European based Lucerne Ltd. With the acquisition complete, the deadline has been set to begin migrating all Lucerne employees over to using the Contoso systems within 18 months. The Chief Executive Office, Jay Calvin’s biggest concern with the existing architecture is, “With concerns about spending too much, I am very concerned we will not be able to stay competitive as we onboard the Lucerne employees over to use Contoso systems.”</a:t>
            </a:r>
          </a:p>
          <a:p>
            <a:endParaRPr lang="en-US" sz="2600" dirty="0"/>
          </a:p>
        </p:txBody>
      </p:sp>
    </p:spTree>
    <p:extLst>
      <p:ext uri="{BB962C8B-B14F-4D97-AF65-F5344CB8AC3E}">
        <p14:creationId xmlns:p14="http://schemas.microsoft.com/office/powerpoint/2010/main" val="2102289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endParaRPr lang="en-US" dirty="0"/>
          </a:p>
        </p:txBody>
      </p:sp>
      <p:sp>
        <p:nvSpPr>
          <p:cNvPr id="3" name="Content Placeholder 2"/>
          <p:cNvSpPr>
            <a:spLocks noGrp="1"/>
          </p:cNvSpPr>
          <p:nvPr>
            <p:ph type="body" sz="quarter" idx="10"/>
          </p:nvPr>
        </p:nvSpPr>
        <p:spPr>
          <a:xfrm>
            <a:off x="269239" y="1189177"/>
            <a:ext cx="11653523" cy="4945969"/>
          </a:xfrm>
        </p:spPr>
        <p:txBody>
          <a:bodyPr/>
          <a:lstStyle/>
          <a:p>
            <a:r>
              <a:rPr lang="en-US" sz="2600" dirty="0"/>
              <a:t>The existing architecture is currently bloated since the on-premises architecture was just mirrored in the cloud. This fact grants much validity to the concerns of spending much more than necessary. The existing architecture within Azure needs to be modified to match more closely with the workload demand and utilize some of the cloud features of Azure that allow for greater cost savings. In addition to reducing cost, the architecture also needs to be optimized to be able to handle Contoso’s future growth even after Lucerne employees have been onboarded.</a:t>
            </a:r>
          </a:p>
          <a:p>
            <a:r>
              <a:rPr lang="en-US" sz="2600" dirty="0"/>
              <a:t>The primary concern of Percy Bowman, the Director of IT Operations, is that “the current architecture is much too difficult to maintain over time, especially as the company continues to grow and expand into Europe.” As the company continues to grow, the system needs to be able to scale more easily, as adding more VMs over time will eventually lead to prohibitive costs.</a:t>
            </a:r>
          </a:p>
        </p:txBody>
      </p:sp>
    </p:spTree>
    <p:extLst>
      <p:ext uri="{BB962C8B-B14F-4D97-AF65-F5344CB8AC3E}">
        <p14:creationId xmlns:p14="http://schemas.microsoft.com/office/powerpoint/2010/main" val="331242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Existing architecture</a:t>
            </a:r>
            <a:endParaRPr lang="en-US" sz="4400" dirty="0">
              <a:solidFill>
                <a:schemeClr val="tx1"/>
              </a:solidFill>
              <a:latin typeface="Segoe UI" panose="020B0502040204020203" pitchFamily="34" charset="0"/>
            </a:endParaRPr>
          </a:p>
        </p:txBody>
      </p:sp>
      <p:pic>
        <p:nvPicPr>
          <p:cNvPr id="66" name="Picture 65" descr="Existing architecture diagram&#10;&#10;Diagram of the Existing architecture.&#10;">
            <a:extLst>
              <a:ext uri="{FF2B5EF4-FFF2-40B4-BE49-F238E27FC236}">
                <a16:creationId xmlns:a16="http://schemas.microsoft.com/office/drawing/2014/main" id="{4B284422-53F3-4A66-B1DA-62BEA9B619D9}"/>
              </a:ext>
            </a:extLst>
          </p:cNvPr>
          <p:cNvPicPr/>
          <p:nvPr/>
        </p:nvPicPr>
        <p:blipFill>
          <a:blip r:embed="rId3"/>
          <a:stretch>
            <a:fillRect/>
          </a:stretch>
        </p:blipFill>
        <p:spPr>
          <a:xfrm>
            <a:off x="386399" y="1307197"/>
            <a:ext cx="11419202" cy="5156616"/>
          </a:xfrm>
          <a:prstGeom prst="rect">
            <a:avLst/>
          </a:prstGeom>
        </p:spPr>
      </p:pic>
    </p:spTree>
    <p:extLst>
      <p:ext uri="{BB962C8B-B14F-4D97-AF65-F5344CB8AC3E}">
        <p14:creationId xmlns:p14="http://schemas.microsoft.com/office/powerpoint/2010/main" val="2088058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Existing architecture – VM sizes and utilization</a:t>
            </a:r>
            <a:br>
              <a:rPr lang="en-US" sz="4400" dirty="0"/>
            </a:br>
            <a:endParaRPr lang="en-US" sz="4400" dirty="0"/>
          </a:p>
        </p:txBody>
      </p:sp>
      <p:sp>
        <p:nvSpPr>
          <p:cNvPr id="3" name="Content Placeholder 2"/>
          <p:cNvSpPr>
            <a:spLocks noGrp="1"/>
          </p:cNvSpPr>
          <p:nvPr>
            <p:ph type="body" sz="quarter" idx="10"/>
          </p:nvPr>
        </p:nvSpPr>
        <p:spPr>
          <a:xfrm>
            <a:off x="269239" y="1085850"/>
            <a:ext cx="11653523" cy="1395989"/>
          </a:xfrm>
        </p:spPr>
        <p:txBody>
          <a:bodyPr/>
          <a:lstStyle/>
          <a:p>
            <a:r>
              <a:rPr lang="en-US" sz="2000" dirty="0"/>
              <a:t>The Contoso IT Operations team decided to standardize on the “Standard D3” Virtual Machine (VM) instance size (4 Cores, 14GB RAM) for the front-end and back-end tiers using Standard storage. The SQL Server database server VM needs more resources so it is configured to use the “Standard GS4” VM instance size (16 Cores, 224GB RAM).</a:t>
            </a:r>
          </a:p>
        </p:txBody>
      </p:sp>
      <p:pic>
        <p:nvPicPr>
          <p:cNvPr id="36" name="Picture 35" descr="Standard D3 pricing tier&#10;&#10;In this Standard D3 pricing tier, the first row is Front-End Web App Tier, which offers CPU of 36 percent and RAM of 46 percent, or CPU of 38 percent or RAM of 44 percent. The second row is the Back-End Web App Tier, which has CPU of 58 percent and RAM of 34 percent, or CPU of 56 percent or RAM of 31 percent. The third row is Back-end processing tier, which is CPU of 49 percent, and RAM of 25 percent. The bottom row, Database Server SQL Database: Premium P4, has no CPU or RAM information.">
            <a:extLst>
              <a:ext uri="{FF2B5EF4-FFF2-40B4-BE49-F238E27FC236}">
                <a16:creationId xmlns:a16="http://schemas.microsoft.com/office/drawing/2014/main" id="{934D9E6B-BB4F-4FFE-8E42-7113B3DA233D}"/>
              </a:ext>
            </a:extLst>
          </p:cNvPr>
          <p:cNvPicPr/>
          <p:nvPr/>
        </p:nvPicPr>
        <p:blipFill>
          <a:blip r:embed="rId3"/>
          <a:stretch>
            <a:fillRect/>
          </a:stretch>
        </p:blipFill>
        <p:spPr>
          <a:xfrm>
            <a:off x="2666999" y="2377499"/>
            <a:ext cx="7190261" cy="4190990"/>
          </a:xfrm>
          <a:prstGeom prst="rect">
            <a:avLst/>
          </a:prstGeom>
        </p:spPr>
      </p:pic>
      <p:sp>
        <p:nvSpPr>
          <p:cNvPr id="35" name="TextBox 34">
            <a:extLst>
              <a:ext uri="{FF2B5EF4-FFF2-40B4-BE49-F238E27FC236}">
                <a16:creationId xmlns:a16="http://schemas.microsoft.com/office/drawing/2014/main" id="{7705DC3C-1ABD-467A-8645-5F46B0BAB3FE}"/>
              </a:ext>
            </a:extLst>
          </p:cNvPr>
          <p:cNvSpPr txBox="1"/>
          <p:nvPr/>
        </p:nvSpPr>
        <p:spPr>
          <a:xfrm>
            <a:off x="0" y="5962326"/>
            <a:ext cx="5015243"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t>CPU = Central Processing Unit</a:t>
            </a:r>
          </a:p>
          <a:p>
            <a:pPr>
              <a:lnSpc>
                <a:spcPct val="90000"/>
              </a:lnSpc>
              <a:spcAft>
                <a:spcPts val="600"/>
              </a:spcAft>
            </a:pPr>
            <a:r>
              <a:rPr lang="en-US" sz="1400" dirty="0"/>
              <a:t>1 Core = 1 CPU</a:t>
            </a:r>
          </a:p>
        </p:txBody>
      </p:sp>
    </p:spTree>
    <p:extLst>
      <p:ext uri="{BB962C8B-B14F-4D97-AF65-F5344CB8AC3E}">
        <p14:creationId xmlns:p14="http://schemas.microsoft.com/office/powerpoint/2010/main" val="123718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p>
        </p:txBody>
      </p:sp>
      <p:sp>
        <p:nvSpPr>
          <p:cNvPr id="3" name="Content Placeholder 2"/>
          <p:cNvSpPr>
            <a:spLocks noGrp="1"/>
          </p:cNvSpPr>
          <p:nvPr>
            <p:ph type="body" sz="quarter" idx="10"/>
          </p:nvPr>
        </p:nvSpPr>
        <p:spPr>
          <a:xfrm>
            <a:off x="269239" y="1189177"/>
            <a:ext cx="11653523" cy="5946243"/>
          </a:xfrm>
        </p:spPr>
        <p:txBody>
          <a:bodyPr/>
          <a:lstStyle/>
          <a:p>
            <a:pPr lvl="0"/>
            <a:r>
              <a:rPr lang="en-US" sz="2600" dirty="0"/>
              <a:t>Design a two-phase approach to the process of migrating Azure resources towards the goal of optimized spending.</a:t>
            </a:r>
          </a:p>
          <a:p>
            <a:pPr lvl="0"/>
            <a:endParaRPr lang="en-US" sz="2600" dirty="0"/>
          </a:p>
          <a:p>
            <a:pPr lvl="0"/>
            <a:r>
              <a:rPr lang="en-US" sz="2600" dirty="0"/>
              <a:t>Fix the SQL Server database hosting to be more robust, reliable, and enterprise-grade.</a:t>
            </a:r>
          </a:p>
          <a:p>
            <a:pPr lvl="0"/>
            <a:endParaRPr lang="en-US" sz="2600" dirty="0"/>
          </a:p>
          <a:p>
            <a:pPr lvl="0"/>
            <a:r>
              <a:rPr lang="en-US" sz="2600" dirty="0"/>
              <a:t>Automatic scaling needs to be implemented to reduce the manual process involved.</a:t>
            </a:r>
          </a:p>
          <a:p>
            <a:pPr lvl="0"/>
            <a:endParaRPr lang="en-US" sz="2600" dirty="0"/>
          </a:p>
          <a:p>
            <a:pPr lvl="0"/>
            <a:r>
              <a:rPr lang="en-US" sz="2600" dirty="0"/>
              <a:t>Identify the appropriate method to use for scaling out the different application tiers to meet increases in load.</a:t>
            </a:r>
          </a:p>
          <a:p>
            <a:pPr lvl="0"/>
            <a:endParaRPr lang="en-US" sz="2600" dirty="0"/>
          </a:p>
          <a:p>
            <a:pPr lvl="0"/>
            <a:r>
              <a:rPr lang="en-US" sz="2600" dirty="0"/>
              <a:t>Identify the appropriate VM sizes for each application tier.</a:t>
            </a:r>
          </a:p>
          <a:p>
            <a:pPr lvl="0"/>
            <a:endParaRPr lang="en-US" sz="2600" dirty="0"/>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5327A5B-FD20-40EE-A949-3806713D9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D898F-E2DD-40B7-B3A4-1FF683F6B8B8}">
  <ds:schemaRefs>
    <ds:schemaRef ds:uri="http://schemas.microsoft.com/sharepoint/v3/contenttype/forms"/>
  </ds:schemaRefs>
</ds:datastoreItem>
</file>

<file path=customXml/itemProps3.xml><?xml version="1.0" encoding="utf-8"?>
<ds:datastoreItem xmlns:ds="http://schemas.openxmlformats.org/officeDocument/2006/customXml" ds:itemID="{7B1BFBD9-A0FF-4D87-9FD7-EA7F33B51126}">
  <ds:schemaRefs>
    <ds:schemaRef ds:uri="http://schemas.microsoft.com/office/2006/documentManagement/types"/>
    <ds:schemaRef ds:uri="http://schemas.openxmlformats.org/package/2006/metadata/core-properties"/>
    <ds:schemaRef ds:uri="http://purl.org/dc/elements/1.1/"/>
    <ds:schemaRef ds:uri="http://www.w3.org/XML/1998/namespace"/>
    <ds:schemaRef ds:uri="2023ac63-7b75-4916-a9ee-591457758eee"/>
    <ds:schemaRef ds:uri="http://schemas.microsoft.com/office/2006/metadata/properties"/>
    <ds:schemaRef ds:uri="http://purl.org/dc/terms/"/>
    <ds:schemaRef ds:uri="http://schemas.microsoft.com/sharepoint/v3"/>
    <ds:schemaRef ds:uri="http://schemas.microsoft.com/office/infopath/2007/PartnerControls"/>
    <ds:schemaRef ds:uri="d9c797ad-d7c3-4982-82b7-81352a75e4a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3164</Words>
  <Application>Microsoft Office PowerPoint</Application>
  <PresentationFormat>Widescreen</PresentationFormat>
  <Paragraphs>330</Paragraphs>
  <Slides>38</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Optimized architecture</vt:lpstr>
      <vt:lpstr>Abstract and learning objectives</vt:lpstr>
      <vt:lpstr>Step 1: Review the customer case study</vt:lpstr>
      <vt:lpstr>Customer situation </vt:lpstr>
      <vt:lpstr>Customer situation (continued)</vt:lpstr>
      <vt:lpstr>Customer situation (continued)</vt:lpstr>
      <vt:lpstr>Existing architecture</vt:lpstr>
      <vt:lpstr>Existing architecture – VM sizes and utilization </vt:lpstr>
      <vt:lpstr>Customer needs</vt:lpstr>
      <vt:lpstr>Customer needs (continued) </vt:lpstr>
      <vt:lpstr>Customer objections </vt:lpstr>
      <vt:lpstr>Customer objections (continued) </vt:lpstr>
      <vt:lpstr>Common scenarios VNet w/ VMs and Load Balancers</vt:lpstr>
      <vt:lpstr>Common scenarios 3-tier Azure Web App</vt:lpstr>
      <vt:lpstr>Step 2: Design the solution</vt:lpstr>
      <vt:lpstr>Step 3: Present the solution</vt:lpstr>
      <vt:lpstr>Wrap-up</vt:lpstr>
      <vt:lpstr>Preferred target audience </vt:lpstr>
      <vt:lpstr>Preferred solution Phase 1 – overview </vt:lpstr>
      <vt:lpstr>Preferred solution Phase 1 – preferred architecture</vt:lpstr>
      <vt:lpstr>Preferred solution Phase 1 – migration steps</vt:lpstr>
      <vt:lpstr>Preferred solution Phase 1 – migration steps (continued)</vt:lpstr>
      <vt:lpstr>Preferred solution Phase 1 – cost and savings</vt:lpstr>
      <vt:lpstr>Preferred solution Phase 1 – cost and savings with Reserved Instance</vt:lpstr>
      <vt:lpstr>Preferred solution Phase 2 – overview</vt:lpstr>
      <vt:lpstr>Preferred solution Phase 2 – preferred architecture</vt:lpstr>
      <vt:lpstr>Preferred solution Phase 2 – migration steps</vt:lpstr>
      <vt:lpstr>Preferred solution Phase 2 – migration steps (continued)</vt:lpstr>
      <vt:lpstr>Preferred solution Phase 2 – migration steps (continued)</vt:lpstr>
      <vt:lpstr>Preferred solution Phase 2 – cost and savings</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2018-02-20T00:01:16Z</dcterms:created>
  <dcterms:modified xsi:type="dcterms:W3CDTF">2018-10-30T23:31:52Z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2018-02-20T00:08:55.4238859Z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