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5" autoAdjust="0"/>
    <p:restoredTop sz="94660"/>
  </p:normalViewPr>
  <p:slideViewPr>
    <p:cSldViewPr snapToGrid="0">
      <p:cViewPr>
        <p:scale>
          <a:sx n="100" d="100"/>
          <a:sy n="100" d="100"/>
        </p:scale>
        <p:origin x="3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BD90-4711-4990-B3E2-9913B89B3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2B88D-D37F-48D0-996E-35C5AEBBE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318C-A245-46B6-BEF3-BF94A4F3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0B07-EDDA-4246-9FE6-5A4F3676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4DC0-4DED-4A86-9B5C-08C7D036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472-4A3C-44DE-A0B3-B8B18655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05F58-8F91-41A8-9E2E-8E109A1AF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5850-3360-434C-9715-428BD359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C0B4-7105-4C71-B881-A61F874A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AC7E-9172-4ECF-8357-B6AFF68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4F2A3-61AE-4DDE-9E76-5BFB82B2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9D2B4-5F8E-461A-B71B-43390DD35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D3E8-F493-4293-A492-F3EB4E15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144C-1A25-4F03-B088-ED8C39C0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BA4C-1D24-4784-BEFD-AF26F62B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26B4-E584-42AF-9ECD-8D14DE6A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900A2-BE5D-4711-BE76-912B8A71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0513-490D-4E57-ACC7-0510AA06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AF9E-10E3-4D9D-BFF6-79C63C77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4067-4A87-4A24-A1FD-E22DCEDD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4BEC-275B-40AD-BA17-D20E6F83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A4AD-BF4F-4D73-B6DE-420B3337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B0D0-E386-495E-8B24-FF20999B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9E41-DB46-421C-86F1-8DAFC085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F4D9-2AE2-4062-A601-21025411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6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D4D0-A0E9-492F-B07A-05E16A02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6A00-5715-409A-A6CA-742305F0A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0AFC-E715-4CD3-8F15-C4FF29E4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AE35-20E7-42D4-A026-83AFD9FF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299-11A3-418B-A747-9CB6CB9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3659-26BC-40D7-914F-66FFD2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5568-101C-4A77-97E4-ECD96769D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A1713-8B1E-48E0-9BA0-F73BE66E9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850D5-33F9-4EA1-868B-FCCB43D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CAF2-E5C3-43AD-9158-A2DC70A3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8D51-F83C-4494-8278-E3964B5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D425-58FC-4DA0-8B66-F7C61131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73A5-0461-4436-84AF-49B43D50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10BDF-BB61-47E1-BD9F-3039D3393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5D0D-D7AF-4ED4-8612-4571936F7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66A49-5B35-4E7C-995E-F3ACC39A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678A3-1B42-43B2-810B-10FD0BB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9C9F-BC60-40A1-8F94-C4838E3F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29E0-2341-4B53-8D3D-9A18AD89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DFD-08D0-4232-AB2D-6F61FA77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4FE12-F9E0-451E-9704-3A810765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7A87-6999-4EC0-8137-00374349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C2E2-039F-4691-95E2-C57749BB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3BE21-A029-4185-AAC8-AC737C9E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E8E20-3CD5-4ACE-A930-09BB50A8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AD8A9-DE90-4F1A-B6F6-91A913F3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6A58-5292-46FF-B763-32069D5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598D-05DC-45F8-BBF7-125E61CD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690F-47DE-4C48-B3DE-7C6F696F1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0965-E639-4BD2-B0E9-AB208DA2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9440-03C5-4260-A154-D760F53A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FB11-CDD4-4294-8E35-A1AA8609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C728-4028-4195-99C1-5FD3B55A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7B07-0784-4FF8-BF06-E5EEB507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EA37-5DED-48FC-831E-1F847E40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413A-ABD1-4ABA-852D-DE6CD014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3559-22B2-4069-8FF2-24F898B4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6CE-8ECF-4D8D-B717-045B4FA5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93DF5-768A-4F72-8787-C18DD506E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D4212-3E48-4887-9B78-4597A489B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DE71-70C6-4678-BDE6-3A06290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A7FF-738B-479D-A66F-DC3833B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937C-0C94-4EB6-8ACA-AB0AC4E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D7A8-A45A-4AF1-87B5-2A2A664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5AA14-CC26-4DCC-AFBE-A910F340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C589-D07F-4914-A93A-1321DE2D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1DDC-1288-4D6D-9FAF-BCF0CD8A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BEA7-C228-4172-A51B-060AF8A3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3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E601-CE35-4F86-AA12-49575D908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3BC2-D6ED-4E0E-860E-CF22223D6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69A5-D9C8-43CF-9D5B-B0878660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0D0D-4290-4986-AD51-DDAD9D3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86C4-F59C-4A78-AC94-1FE1433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FC90-31D7-472A-A348-EA7A0737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3DF4-242B-478C-85D4-DAEBC44C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F384-EC28-4590-963A-3C4890E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C6EB-FDCC-4769-8D43-D94F1D3F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50ED-712A-4901-98C3-9AB5E0E3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3E06-7EF5-4D65-B9D2-7B0D79D6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ED88-2612-4103-93FF-4A8C4641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DC4B0-7592-4919-A700-B19FB396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7316-517B-45A6-B90B-37DEC4FC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94DA7-7841-483B-9F0E-519DD1DA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2A6F-1B4B-4B27-B280-8A6C770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933A-6342-4508-B4DA-3D73D31A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9F37-C75D-4824-A748-C29D5964A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9B7FD-B972-4BCE-BE60-D2F2B729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8CD46-BFB3-44DD-8F8B-5296A3A5D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B03CF-6B13-4EB1-8A3D-094C0C80B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92493-5096-46D7-8122-E4F65F51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26CD4-C80D-4C14-9670-7C08F8BD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E1609-3042-4A9A-911E-5F162BA2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DFE6-91B0-4071-BAC0-30427EEC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BC6A-2532-489A-B1A9-84AA2C41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624CD-312B-4877-B1F5-1614BB34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D876-1D9F-4755-AA09-A22399DC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CBBBF-A9C1-4EA2-A482-2EDA66A7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DCA6-137B-4A88-A7F4-BCA87F37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A730-606E-4A60-BA8D-431EB3AD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6560-1FA3-4EE3-B9F8-A789F418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85CD-C817-47D6-BA98-01CDCBFA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31C6-74F8-4C47-8F0D-D378DE76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FCE6A-D7FC-45F7-8913-6CF1056F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8A61-5390-4455-AA6E-0AF3E191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B0DA-6AFF-4A07-A1AB-C9CACEC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6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7C20-1ECB-4681-88C6-D2ADCC70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050CD-E08D-4E15-9205-7029CF588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5DB53-CE68-4C12-ADEB-2366D1C7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CA85-DE8E-4EC8-8B47-A1E012BA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7002-D537-4D01-BB15-6C392FB4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07D6-1304-4288-8808-0DFC11C8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3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8DC49-1F59-47D2-9ABA-1AC57E15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3746-6283-439E-8C41-43A6764E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E1E2-231C-4F8C-B26C-660FE460C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397-E019-424E-929C-93741A0EF2D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7DB0-77E7-4FD1-8070-9D4EF7927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E559-6702-4E50-A4F9-8792FC3CF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1008-8CA0-4192-A47F-F2BB0B056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076D-637E-45FF-BEBD-C5F993F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042D-FCEE-4135-9187-80AB46C3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DBF7-EFFA-4A00-BCA2-9D2FD5534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1F64-650A-4E5C-9452-07D25B3D304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F55B-6EA1-43C0-AAC7-C827DDE4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6F87-ABEF-4156-B104-4D1510A23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94A9-DBC2-4488-BED6-A689E0FA8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781F487-DDE5-4A00-B557-19282CEFB161}"/>
              </a:ext>
            </a:extLst>
          </p:cNvPr>
          <p:cNvGrpSpPr/>
          <p:nvPr/>
        </p:nvGrpSpPr>
        <p:grpSpPr>
          <a:xfrm>
            <a:off x="1232066" y="1590333"/>
            <a:ext cx="987288" cy="1882353"/>
            <a:chOff x="987286" y="1709081"/>
            <a:chExt cx="987288" cy="1882353"/>
          </a:xfrm>
        </p:grpSpPr>
        <p:sp>
          <p:nvSpPr>
            <p:cNvPr id="4" name="signal_3" title="Icon of a communication tower with signal lines">
              <a:extLst>
                <a:ext uri="{FF2B5EF4-FFF2-40B4-BE49-F238E27FC236}">
                  <a16:creationId xmlns:a16="http://schemas.microsoft.com/office/drawing/2014/main" id="{C9F599DC-5CA0-4314-956D-84CFF054AA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12960" y="1709081"/>
              <a:ext cx="350797" cy="481149"/>
            </a:xfrm>
            <a:custGeom>
              <a:avLst/>
              <a:gdLst>
                <a:gd name="T0" fmla="*/ 96 w 253"/>
                <a:gd name="T1" fmla="*/ 87 h 347"/>
                <a:gd name="T2" fmla="*/ 126 w 253"/>
                <a:gd name="T3" fmla="*/ 57 h 347"/>
                <a:gd name="T4" fmla="*/ 156 w 253"/>
                <a:gd name="T5" fmla="*/ 87 h 347"/>
                <a:gd name="T6" fmla="*/ 126 w 253"/>
                <a:gd name="T7" fmla="*/ 117 h 347"/>
                <a:gd name="T8" fmla="*/ 96 w 253"/>
                <a:gd name="T9" fmla="*/ 87 h 347"/>
                <a:gd name="T10" fmla="*/ 38 w 253"/>
                <a:gd name="T11" fmla="*/ 347 h 347"/>
                <a:gd name="T12" fmla="*/ 116 w 253"/>
                <a:gd name="T13" fmla="*/ 115 h 347"/>
                <a:gd name="T14" fmla="*/ 213 w 253"/>
                <a:gd name="T15" fmla="*/ 347 h 347"/>
                <a:gd name="T16" fmla="*/ 135 w 253"/>
                <a:gd name="T17" fmla="*/ 116 h 347"/>
                <a:gd name="T18" fmla="*/ 85 w 253"/>
                <a:gd name="T19" fmla="*/ 209 h 347"/>
                <a:gd name="T20" fmla="*/ 167 w 253"/>
                <a:gd name="T21" fmla="*/ 209 h 347"/>
                <a:gd name="T22" fmla="*/ 59 w 253"/>
                <a:gd name="T23" fmla="*/ 283 h 347"/>
                <a:gd name="T24" fmla="*/ 192 w 253"/>
                <a:gd name="T25" fmla="*/ 283 h 347"/>
                <a:gd name="T26" fmla="*/ 35 w 253"/>
                <a:gd name="T27" fmla="*/ 0 h 347"/>
                <a:gd name="T28" fmla="*/ 0 w 253"/>
                <a:gd name="T29" fmla="*/ 86 h 347"/>
                <a:gd name="T30" fmla="*/ 36 w 253"/>
                <a:gd name="T31" fmla="*/ 173 h 347"/>
                <a:gd name="T32" fmla="*/ 72 w 253"/>
                <a:gd name="T33" fmla="*/ 38 h 347"/>
                <a:gd name="T34" fmla="*/ 52 w 253"/>
                <a:gd name="T35" fmla="*/ 87 h 347"/>
                <a:gd name="T36" fmla="*/ 72 w 253"/>
                <a:gd name="T37" fmla="*/ 135 h 347"/>
                <a:gd name="T38" fmla="*/ 216 w 253"/>
                <a:gd name="T39" fmla="*/ 173 h 347"/>
                <a:gd name="T40" fmla="*/ 253 w 253"/>
                <a:gd name="T41" fmla="*/ 86 h 347"/>
                <a:gd name="T42" fmla="*/ 217 w 253"/>
                <a:gd name="T43" fmla="*/ 0 h 347"/>
                <a:gd name="T44" fmla="*/ 180 w 253"/>
                <a:gd name="T45" fmla="*/ 135 h 347"/>
                <a:gd name="T46" fmla="*/ 200 w 253"/>
                <a:gd name="T47" fmla="*/ 87 h 347"/>
                <a:gd name="T48" fmla="*/ 180 w 253"/>
                <a:gd name="T49" fmla="*/ 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47">
                  <a:moveTo>
                    <a:pt x="96" y="87"/>
                  </a:moveTo>
                  <a:cubicBezTo>
                    <a:pt x="96" y="70"/>
                    <a:pt x="109" y="57"/>
                    <a:pt x="126" y="57"/>
                  </a:cubicBezTo>
                  <a:cubicBezTo>
                    <a:pt x="143" y="57"/>
                    <a:pt x="156" y="70"/>
                    <a:pt x="156" y="87"/>
                  </a:cubicBezTo>
                  <a:cubicBezTo>
                    <a:pt x="156" y="104"/>
                    <a:pt x="143" y="117"/>
                    <a:pt x="126" y="117"/>
                  </a:cubicBezTo>
                  <a:cubicBezTo>
                    <a:pt x="109" y="117"/>
                    <a:pt x="96" y="104"/>
                    <a:pt x="96" y="87"/>
                  </a:cubicBezTo>
                  <a:close/>
                  <a:moveTo>
                    <a:pt x="38" y="347"/>
                  </a:moveTo>
                  <a:cubicBezTo>
                    <a:pt x="116" y="115"/>
                    <a:pt x="116" y="115"/>
                    <a:pt x="116" y="115"/>
                  </a:cubicBezTo>
                  <a:moveTo>
                    <a:pt x="213" y="347"/>
                  </a:moveTo>
                  <a:cubicBezTo>
                    <a:pt x="135" y="116"/>
                    <a:pt x="135" y="116"/>
                    <a:pt x="135" y="116"/>
                  </a:cubicBezTo>
                  <a:moveTo>
                    <a:pt x="85" y="209"/>
                  </a:moveTo>
                  <a:cubicBezTo>
                    <a:pt x="167" y="209"/>
                    <a:pt x="167" y="209"/>
                    <a:pt x="167" y="209"/>
                  </a:cubicBezTo>
                  <a:moveTo>
                    <a:pt x="59" y="283"/>
                  </a:moveTo>
                  <a:cubicBezTo>
                    <a:pt x="192" y="283"/>
                    <a:pt x="192" y="283"/>
                    <a:pt x="192" y="283"/>
                  </a:cubicBezTo>
                  <a:moveTo>
                    <a:pt x="35" y="0"/>
                  </a:moveTo>
                  <a:cubicBezTo>
                    <a:pt x="13" y="22"/>
                    <a:pt x="0" y="52"/>
                    <a:pt x="0" y="86"/>
                  </a:cubicBezTo>
                  <a:cubicBezTo>
                    <a:pt x="0" y="120"/>
                    <a:pt x="13" y="151"/>
                    <a:pt x="36" y="173"/>
                  </a:cubicBezTo>
                  <a:moveTo>
                    <a:pt x="72" y="38"/>
                  </a:moveTo>
                  <a:cubicBezTo>
                    <a:pt x="60" y="50"/>
                    <a:pt x="52" y="68"/>
                    <a:pt x="52" y="87"/>
                  </a:cubicBezTo>
                  <a:cubicBezTo>
                    <a:pt x="52" y="105"/>
                    <a:pt x="60" y="122"/>
                    <a:pt x="72" y="135"/>
                  </a:cubicBezTo>
                  <a:moveTo>
                    <a:pt x="216" y="173"/>
                  </a:moveTo>
                  <a:cubicBezTo>
                    <a:pt x="239" y="151"/>
                    <a:pt x="253" y="120"/>
                    <a:pt x="253" y="86"/>
                  </a:cubicBezTo>
                  <a:cubicBezTo>
                    <a:pt x="253" y="52"/>
                    <a:pt x="239" y="22"/>
                    <a:pt x="217" y="0"/>
                  </a:cubicBezTo>
                  <a:moveTo>
                    <a:pt x="180" y="135"/>
                  </a:moveTo>
                  <a:cubicBezTo>
                    <a:pt x="192" y="122"/>
                    <a:pt x="200" y="105"/>
                    <a:pt x="200" y="87"/>
                  </a:cubicBezTo>
                  <a:cubicBezTo>
                    <a:pt x="200" y="68"/>
                    <a:pt x="192" y="50"/>
                    <a:pt x="180" y="38"/>
                  </a:cubicBezTo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434343"/>
                </a:solidFill>
                <a:latin typeface="Segoe UI"/>
              </a:endParaRPr>
            </a:p>
          </p:txBody>
        </p:sp>
        <p:sp>
          <p:nvSpPr>
            <p:cNvPr id="5" name="signal_3" title="Icon of a communication tower with signal lines">
              <a:extLst>
                <a:ext uri="{FF2B5EF4-FFF2-40B4-BE49-F238E27FC236}">
                  <a16:creationId xmlns:a16="http://schemas.microsoft.com/office/drawing/2014/main" id="{118444D8-674F-43CB-B9D9-895C03EAA0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560637" y="2087301"/>
              <a:ext cx="350797" cy="481149"/>
            </a:xfrm>
            <a:custGeom>
              <a:avLst/>
              <a:gdLst>
                <a:gd name="T0" fmla="*/ 96 w 253"/>
                <a:gd name="T1" fmla="*/ 87 h 347"/>
                <a:gd name="T2" fmla="*/ 126 w 253"/>
                <a:gd name="T3" fmla="*/ 57 h 347"/>
                <a:gd name="T4" fmla="*/ 156 w 253"/>
                <a:gd name="T5" fmla="*/ 87 h 347"/>
                <a:gd name="T6" fmla="*/ 126 w 253"/>
                <a:gd name="T7" fmla="*/ 117 h 347"/>
                <a:gd name="T8" fmla="*/ 96 w 253"/>
                <a:gd name="T9" fmla="*/ 87 h 347"/>
                <a:gd name="T10" fmla="*/ 38 w 253"/>
                <a:gd name="T11" fmla="*/ 347 h 347"/>
                <a:gd name="T12" fmla="*/ 116 w 253"/>
                <a:gd name="T13" fmla="*/ 115 h 347"/>
                <a:gd name="T14" fmla="*/ 213 w 253"/>
                <a:gd name="T15" fmla="*/ 347 h 347"/>
                <a:gd name="T16" fmla="*/ 135 w 253"/>
                <a:gd name="T17" fmla="*/ 116 h 347"/>
                <a:gd name="T18" fmla="*/ 85 w 253"/>
                <a:gd name="T19" fmla="*/ 209 h 347"/>
                <a:gd name="T20" fmla="*/ 167 w 253"/>
                <a:gd name="T21" fmla="*/ 209 h 347"/>
                <a:gd name="T22" fmla="*/ 59 w 253"/>
                <a:gd name="T23" fmla="*/ 283 h 347"/>
                <a:gd name="T24" fmla="*/ 192 w 253"/>
                <a:gd name="T25" fmla="*/ 283 h 347"/>
                <a:gd name="T26" fmla="*/ 35 w 253"/>
                <a:gd name="T27" fmla="*/ 0 h 347"/>
                <a:gd name="T28" fmla="*/ 0 w 253"/>
                <a:gd name="T29" fmla="*/ 86 h 347"/>
                <a:gd name="T30" fmla="*/ 36 w 253"/>
                <a:gd name="T31" fmla="*/ 173 h 347"/>
                <a:gd name="T32" fmla="*/ 72 w 253"/>
                <a:gd name="T33" fmla="*/ 38 h 347"/>
                <a:gd name="T34" fmla="*/ 52 w 253"/>
                <a:gd name="T35" fmla="*/ 87 h 347"/>
                <a:gd name="T36" fmla="*/ 72 w 253"/>
                <a:gd name="T37" fmla="*/ 135 h 347"/>
                <a:gd name="T38" fmla="*/ 216 w 253"/>
                <a:gd name="T39" fmla="*/ 173 h 347"/>
                <a:gd name="T40" fmla="*/ 253 w 253"/>
                <a:gd name="T41" fmla="*/ 86 h 347"/>
                <a:gd name="T42" fmla="*/ 217 w 253"/>
                <a:gd name="T43" fmla="*/ 0 h 347"/>
                <a:gd name="T44" fmla="*/ 180 w 253"/>
                <a:gd name="T45" fmla="*/ 135 h 347"/>
                <a:gd name="T46" fmla="*/ 200 w 253"/>
                <a:gd name="T47" fmla="*/ 87 h 347"/>
                <a:gd name="T48" fmla="*/ 180 w 253"/>
                <a:gd name="T49" fmla="*/ 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47">
                  <a:moveTo>
                    <a:pt x="96" y="87"/>
                  </a:moveTo>
                  <a:cubicBezTo>
                    <a:pt x="96" y="70"/>
                    <a:pt x="109" y="57"/>
                    <a:pt x="126" y="57"/>
                  </a:cubicBezTo>
                  <a:cubicBezTo>
                    <a:pt x="143" y="57"/>
                    <a:pt x="156" y="70"/>
                    <a:pt x="156" y="87"/>
                  </a:cubicBezTo>
                  <a:cubicBezTo>
                    <a:pt x="156" y="104"/>
                    <a:pt x="143" y="117"/>
                    <a:pt x="126" y="117"/>
                  </a:cubicBezTo>
                  <a:cubicBezTo>
                    <a:pt x="109" y="117"/>
                    <a:pt x="96" y="104"/>
                    <a:pt x="96" y="87"/>
                  </a:cubicBezTo>
                  <a:close/>
                  <a:moveTo>
                    <a:pt x="38" y="347"/>
                  </a:moveTo>
                  <a:cubicBezTo>
                    <a:pt x="116" y="115"/>
                    <a:pt x="116" y="115"/>
                    <a:pt x="116" y="115"/>
                  </a:cubicBezTo>
                  <a:moveTo>
                    <a:pt x="213" y="347"/>
                  </a:moveTo>
                  <a:cubicBezTo>
                    <a:pt x="135" y="116"/>
                    <a:pt x="135" y="116"/>
                    <a:pt x="135" y="116"/>
                  </a:cubicBezTo>
                  <a:moveTo>
                    <a:pt x="85" y="209"/>
                  </a:moveTo>
                  <a:cubicBezTo>
                    <a:pt x="167" y="209"/>
                    <a:pt x="167" y="209"/>
                    <a:pt x="167" y="209"/>
                  </a:cubicBezTo>
                  <a:moveTo>
                    <a:pt x="59" y="283"/>
                  </a:moveTo>
                  <a:cubicBezTo>
                    <a:pt x="192" y="283"/>
                    <a:pt x="192" y="283"/>
                    <a:pt x="192" y="283"/>
                  </a:cubicBezTo>
                  <a:moveTo>
                    <a:pt x="35" y="0"/>
                  </a:moveTo>
                  <a:cubicBezTo>
                    <a:pt x="13" y="22"/>
                    <a:pt x="0" y="52"/>
                    <a:pt x="0" y="86"/>
                  </a:cubicBezTo>
                  <a:cubicBezTo>
                    <a:pt x="0" y="120"/>
                    <a:pt x="13" y="151"/>
                    <a:pt x="36" y="173"/>
                  </a:cubicBezTo>
                  <a:moveTo>
                    <a:pt x="72" y="38"/>
                  </a:moveTo>
                  <a:cubicBezTo>
                    <a:pt x="60" y="50"/>
                    <a:pt x="52" y="68"/>
                    <a:pt x="52" y="87"/>
                  </a:cubicBezTo>
                  <a:cubicBezTo>
                    <a:pt x="52" y="105"/>
                    <a:pt x="60" y="122"/>
                    <a:pt x="72" y="135"/>
                  </a:cubicBezTo>
                  <a:moveTo>
                    <a:pt x="216" y="173"/>
                  </a:moveTo>
                  <a:cubicBezTo>
                    <a:pt x="239" y="151"/>
                    <a:pt x="253" y="120"/>
                    <a:pt x="253" y="86"/>
                  </a:cubicBezTo>
                  <a:cubicBezTo>
                    <a:pt x="253" y="52"/>
                    <a:pt x="239" y="22"/>
                    <a:pt x="217" y="0"/>
                  </a:cubicBezTo>
                  <a:moveTo>
                    <a:pt x="180" y="135"/>
                  </a:moveTo>
                  <a:cubicBezTo>
                    <a:pt x="192" y="122"/>
                    <a:pt x="200" y="105"/>
                    <a:pt x="200" y="87"/>
                  </a:cubicBezTo>
                  <a:cubicBezTo>
                    <a:pt x="200" y="68"/>
                    <a:pt x="192" y="50"/>
                    <a:pt x="180" y="38"/>
                  </a:cubicBezTo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434343"/>
                </a:solidFill>
                <a:latin typeface="Segoe UI"/>
              </a:endParaRPr>
            </a:p>
          </p:txBody>
        </p:sp>
        <p:sp>
          <p:nvSpPr>
            <p:cNvPr id="6" name="signal_3" title="Icon of a communication tower with signal lines">
              <a:extLst>
                <a:ext uri="{FF2B5EF4-FFF2-40B4-BE49-F238E27FC236}">
                  <a16:creationId xmlns:a16="http://schemas.microsoft.com/office/drawing/2014/main" id="{93B89729-CE8E-48E0-952A-68A32D43A9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7561" y="2465521"/>
              <a:ext cx="350797" cy="481149"/>
            </a:xfrm>
            <a:custGeom>
              <a:avLst/>
              <a:gdLst>
                <a:gd name="T0" fmla="*/ 96 w 253"/>
                <a:gd name="T1" fmla="*/ 87 h 347"/>
                <a:gd name="T2" fmla="*/ 126 w 253"/>
                <a:gd name="T3" fmla="*/ 57 h 347"/>
                <a:gd name="T4" fmla="*/ 156 w 253"/>
                <a:gd name="T5" fmla="*/ 87 h 347"/>
                <a:gd name="T6" fmla="*/ 126 w 253"/>
                <a:gd name="T7" fmla="*/ 117 h 347"/>
                <a:gd name="T8" fmla="*/ 96 w 253"/>
                <a:gd name="T9" fmla="*/ 87 h 347"/>
                <a:gd name="T10" fmla="*/ 38 w 253"/>
                <a:gd name="T11" fmla="*/ 347 h 347"/>
                <a:gd name="T12" fmla="*/ 116 w 253"/>
                <a:gd name="T13" fmla="*/ 115 h 347"/>
                <a:gd name="T14" fmla="*/ 213 w 253"/>
                <a:gd name="T15" fmla="*/ 347 h 347"/>
                <a:gd name="T16" fmla="*/ 135 w 253"/>
                <a:gd name="T17" fmla="*/ 116 h 347"/>
                <a:gd name="T18" fmla="*/ 85 w 253"/>
                <a:gd name="T19" fmla="*/ 209 h 347"/>
                <a:gd name="T20" fmla="*/ 167 w 253"/>
                <a:gd name="T21" fmla="*/ 209 h 347"/>
                <a:gd name="T22" fmla="*/ 59 w 253"/>
                <a:gd name="T23" fmla="*/ 283 h 347"/>
                <a:gd name="T24" fmla="*/ 192 w 253"/>
                <a:gd name="T25" fmla="*/ 283 h 347"/>
                <a:gd name="T26" fmla="*/ 35 w 253"/>
                <a:gd name="T27" fmla="*/ 0 h 347"/>
                <a:gd name="T28" fmla="*/ 0 w 253"/>
                <a:gd name="T29" fmla="*/ 86 h 347"/>
                <a:gd name="T30" fmla="*/ 36 w 253"/>
                <a:gd name="T31" fmla="*/ 173 h 347"/>
                <a:gd name="T32" fmla="*/ 72 w 253"/>
                <a:gd name="T33" fmla="*/ 38 h 347"/>
                <a:gd name="T34" fmla="*/ 52 w 253"/>
                <a:gd name="T35" fmla="*/ 87 h 347"/>
                <a:gd name="T36" fmla="*/ 72 w 253"/>
                <a:gd name="T37" fmla="*/ 135 h 347"/>
                <a:gd name="T38" fmla="*/ 216 w 253"/>
                <a:gd name="T39" fmla="*/ 173 h 347"/>
                <a:gd name="T40" fmla="*/ 253 w 253"/>
                <a:gd name="T41" fmla="*/ 86 h 347"/>
                <a:gd name="T42" fmla="*/ 217 w 253"/>
                <a:gd name="T43" fmla="*/ 0 h 347"/>
                <a:gd name="T44" fmla="*/ 180 w 253"/>
                <a:gd name="T45" fmla="*/ 135 h 347"/>
                <a:gd name="T46" fmla="*/ 200 w 253"/>
                <a:gd name="T47" fmla="*/ 87 h 347"/>
                <a:gd name="T48" fmla="*/ 180 w 253"/>
                <a:gd name="T49" fmla="*/ 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347">
                  <a:moveTo>
                    <a:pt x="96" y="87"/>
                  </a:moveTo>
                  <a:cubicBezTo>
                    <a:pt x="96" y="70"/>
                    <a:pt x="109" y="57"/>
                    <a:pt x="126" y="57"/>
                  </a:cubicBezTo>
                  <a:cubicBezTo>
                    <a:pt x="143" y="57"/>
                    <a:pt x="156" y="70"/>
                    <a:pt x="156" y="87"/>
                  </a:cubicBezTo>
                  <a:cubicBezTo>
                    <a:pt x="156" y="104"/>
                    <a:pt x="143" y="117"/>
                    <a:pt x="126" y="117"/>
                  </a:cubicBezTo>
                  <a:cubicBezTo>
                    <a:pt x="109" y="117"/>
                    <a:pt x="96" y="104"/>
                    <a:pt x="96" y="87"/>
                  </a:cubicBezTo>
                  <a:close/>
                  <a:moveTo>
                    <a:pt x="38" y="347"/>
                  </a:moveTo>
                  <a:cubicBezTo>
                    <a:pt x="116" y="115"/>
                    <a:pt x="116" y="115"/>
                    <a:pt x="116" y="115"/>
                  </a:cubicBezTo>
                  <a:moveTo>
                    <a:pt x="213" y="347"/>
                  </a:moveTo>
                  <a:cubicBezTo>
                    <a:pt x="135" y="116"/>
                    <a:pt x="135" y="116"/>
                    <a:pt x="135" y="116"/>
                  </a:cubicBezTo>
                  <a:moveTo>
                    <a:pt x="85" y="209"/>
                  </a:moveTo>
                  <a:cubicBezTo>
                    <a:pt x="167" y="209"/>
                    <a:pt x="167" y="209"/>
                    <a:pt x="167" y="209"/>
                  </a:cubicBezTo>
                  <a:moveTo>
                    <a:pt x="59" y="283"/>
                  </a:moveTo>
                  <a:cubicBezTo>
                    <a:pt x="192" y="283"/>
                    <a:pt x="192" y="283"/>
                    <a:pt x="192" y="283"/>
                  </a:cubicBezTo>
                  <a:moveTo>
                    <a:pt x="35" y="0"/>
                  </a:moveTo>
                  <a:cubicBezTo>
                    <a:pt x="13" y="22"/>
                    <a:pt x="0" y="52"/>
                    <a:pt x="0" y="86"/>
                  </a:cubicBezTo>
                  <a:cubicBezTo>
                    <a:pt x="0" y="120"/>
                    <a:pt x="13" y="151"/>
                    <a:pt x="36" y="173"/>
                  </a:cubicBezTo>
                  <a:moveTo>
                    <a:pt x="72" y="38"/>
                  </a:moveTo>
                  <a:cubicBezTo>
                    <a:pt x="60" y="50"/>
                    <a:pt x="52" y="68"/>
                    <a:pt x="52" y="87"/>
                  </a:cubicBezTo>
                  <a:cubicBezTo>
                    <a:pt x="52" y="105"/>
                    <a:pt x="60" y="122"/>
                    <a:pt x="72" y="135"/>
                  </a:cubicBezTo>
                  <a:moveTo>
                    <a:pt x="216" y="173"/>
                  </a:moveTo>
                  <a:cubicBezTo>
                    <a:pt x="239" y="151"/>
                    <a:pt x="253" y="120"/>
                    <a:pt x="253" y="86"/>
                  </a:cubicBezTo>
                  <a:cubicBezTo>
                    <a:pt x="253" y="52"/>
                    <a:pt x="239" y="22"/>
                    <a:pt x="217" y="0"/>
                  </a:cubicBezTo>
                  <a:moveTo>
                    <a:pt x="180" y="135"/>
                  </a:moveTo>
                  <a:cubicBezTo>
                    <a:pt x="192" y="122"/>
                    <a:pt x="200" y="105"/>
                    <a:pt x="200" y="87"/>
                  </a:cubicBezTo>
                  <a:cubicBezTo>
                    <a:pt x="200" y="68"/>
                    <a:pt x="192" y="50"/>
                    <a:pt x="180" y="38"/>
                  </a:cubicBezTo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434343"/>
                </a:solidFill>
                <a:latin typeface="Segoe U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0B250D-12C2-470D-A67B-964ADABB759F}"/>
                </a:ext>
              </a:extLst>
            </p:cNvPr>
            <p:cNvSpPr txBox="1"/>
            <p:nvPr/>
          </p:nvSpPr>
          <p:spPr>
            <a:xfrm>
              <a:off x="987286" y="3068214"/>
              <a:ext cx="987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IoT field devices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911C95F-077E-4E22-A86E-A9ED6748D522}"/>
              </a:ext>
            </a:extLst>
          </p:cNvPr>
          <p:cNvSpPr/>
          <p:nvPr/>
        </p:nvSpPr>
        <p:spPr>
          <a:xfrm>
            <a:off x="4287078" y="1458356"/>
            <a:ext cx="1066800" cy="20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8" name="Callout: Left-Right Arrow 7">
            <a:extLst>
              <a:ext uri="{FF2B5EF4-FFF2-40B4-BE49-F238E27FC236}">
                <a16:creationId xmlns:a16="http://schemas.microsoft.com/office/drawing/2014/main" id="{705E4243-5B8D-432F-8787-0AD2932957C8}"/>
              </a:ext>
            </a:extLst>
          </p:cNvPr>
          <p:cNvSpPr/>
          <p:nvPr/>
        </p:nvSpPr>
        <p:spPr>
          <a:xfrm>
            <a:off x="3590954" y="1458356"/>
            <a:ext cx="762000" cy="2014330"/>
          </a:xfrm>
          <a:prstGeom prst="leftRightArrowCallout">
            <a:avLst>
              <a:gd name="adj1" fmla="val 39565"/>
              <a:gd name="adj2" fmla="val 25000"/>
              <a:gd name="adj3" fmla="val 2587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Cloud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AB76-8F6E-44DA-85F1-8771E219FD6E}"/>
              </a:ext>
            </a:extLst>
          </p:cNvPr>
          <p:cNvSpPr/>
          <p:nvPr/>
        </p:nvSpPr>
        <p:spPr>
          <a:xfrm>
            <a:off x="5488750" y="1458356"/>
            <a:ext cx="1066800" cy="20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Rules &amp; 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FA1CC-DCEC-4022-B4D5-98EB70CC003A}"/>
              </a:ext>
            </a:extLst>
          </p:cNvPr>
          <p:cNvSpPr/>
          <p:nvPr/>
        </p:nvSpPr>
        <p:spPr>
          <a:xfrm>
            <a:off x="6690422" y="1458356"/>
            <a:ext cx="1066800" cy="201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Metadata </a:t>
            </a:r>
            <a:r>
              <a:rPr lang="en-US" sz="125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A3839-63E6-4347-B8AA-509CC66A1424}"/>
              </a:ext>
            </a:extLst>
          </p:cNvPr>
          <p:cNvSpPr/>
          <p:nvPr/>
        </p:nvSpPr>
        <p:spPr>
          <a:xfrm>
            <a:off x="4287078" y="3591434"/>
            <a:ext cx="1683450" cy="66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 series store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ECFF-75F2-412A-9498-9A7FB231C424}"/>
              </a:ext>
            </a:extLst>
          </p:cNvPr>
          <p:cNvSpPr/>
          <p:nvPr/>
        </p:nvSpPr>
        <p:spPr>
          <a:xfrm>
            <a:off x="6096001" y="3591434"/>
            <a:ext cx="1683450" cy="66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data store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4B6DE-58AA-4830-98F5-9BCAEEDD90B5}"/>
              </a:ext>
            </a:extLst>
          </p:cNvPr>
          <p:cNvSpPr/>
          <p:nvPr/>
        </p:nvSpPr>
        <p:spPr>
          <a:xfrm>
            <a:off x="3783496" y="3591434"/>
            <a:ext cx="378109" cy="669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697A8-F767-457C-A6B8-183B8FF7189F}"/>
              </a:ext>
            </a:extLst>
          </p:cNvPr>
          <p:cNvSpPr/>
          <p:nvPr/>
        </p:nvSpPr>
        <p:spPr>
          <a:xfrm>
            <a:off x="7892094" y="1458356"/>
            <a:ext cx="378109" cy="2802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sz="1400" dirty="0"/>
              <a:t>RBAC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47B1E6-5308-4917-8D43-7429E49CCC3F}"/>
              </a:ext>
            </a:extLst>
          </p:cNvPr>
          <p:cNvSpPr/>
          <p:nvPr/>
        </p:nvSpPr>
        <p:spPr>
          <a:xfrm>
            <a:off x="4287078" y="974035"/>
            <a:ext cx="3983125" cy="365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UI Shell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43BF8B-02F9-421A-80B3-FDA1F879F6B5}"/>
              </a:ext>
            </a:extLst>
          </p:cNvPr>
          <p:cNvSpPr/>
          <p:nvPr/>
        </p:nvSpPr>
        <p:spPr>
          <a:xfrm>
            <a:off x="3790544" y="974034"/>
            <a:ext cx="378109" cy="365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AD8CB7-1A34-4876-94DD-7DD64460E57F}"/>
              </a:ext>
            </a:extLst>
          </p:cNvPr>
          <p:cNvGrpSpPr/>
          <p:nvPr/>
        </p:nvGrpSpPr>
        <p:grpSpPr>
          <a:xfrm>
            <a:off x="981718" y="968641"/>
            <a:ext cx="7799327" cy="3779060"/>
            <a:chOff x="981718" y="968641"/>
            <a:chExt cx="7799327" cy="37790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DE2184-B75F-488A-BF4E-54EB27DC7841}"/>
                </a:ext>
              </a:extLst>
            </p:cNvPr>
            <p:cNvSpPr/>
            <p:nvPr/>
          </p:nvSpPr>
          <p:spPr>
            <a:xfrm>
              <a:off x="981718" y="4382128"/>
              <a:ext cx="7799327" cy="365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0A8C7A-59FD-48BB-B917-9930EF5705A8}"/>
                </a:ext>
              </a:extLst>
            </p:cNvPr>
            <p:cNvSpPr/>
            <p:nvPr/>
          </p:nvSpPr>
          <p:spPr>
            <a:xfrm>
              <a:off x="8402936" y="968641"/>
              <a:ext cx="378109" cy="37790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4B4C62-48D6-4FA4-A73D-E5E3E769049B}"/>
              </a:ext>
            </a:extLst>
          </p:cNvPr>
          <p:cNvCxnSpPr/>
          <p:nvPr/>
        </p:nvCxnSpPr>
        <p:spPr>
          <a:xfrm>
            <a:off x="2405270" y="2461004"/>
            <a:ext cx="104692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E3D7D6-C6C9-4203-B123-8CDB66559514}"/>
              </a:ext>
            </a:extLst>
          </p:cNvPr>
          <p:cNvSpPr txBox="1"/>
          <p:nvPr/>
        </p:nvSpPr>
        <p:spPr>
          <a:xfrm>
            <a:off x="4785635" y="483149"/>
            <a:ext cx="298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IoT Central architecture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208CC9-E9FA-4F9C-84A0-22BD46F873A9}"/>
              </a:ext>
            </a:extLst>
          </p:cNvPr>
          <p:cNvSpPr/>
          <p:nvPr/>
        </p:nvSpPr>
        <p:spPr>
          <a:xfrm>
            <a:off x="9068207" y="1459941"/>
            <a:ext cx="1634401" cy="370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Core 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C48A19-148B-4025-BF3F-04392A10F35B}"/>
              </a:ext>
            </a:extLst>
          </p:cNvPr>
          <p:cNvSpPr/>
          <p:nvPr/>
        </p:nvSpPr>
        <p:spPr>
          <a:xfrm>
            <a:off x="9068208" y="1975807"/>
            <a:ext cx="1634402" cy="370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Pervasive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224C2-59C2-4EC6-AEB7-73A3B77E9D20}"/>
              </a:ext>
            </a:extLst>
          </p:cNvPr>
          <p:cNvSpPr/>
          <p:nvPr/>
        </p:nvSpPr>
        <p:spPr>
          <a:xfrm>
            <a:off x="9068207" y="2491673"/>
            <a:ext cx="1634403" cy="37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Azure infrastructure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415963-D516-4843-BD0B-11429A493AF3}"/>
              </a:ext>
            </a:extLst>
          </p:cNvPr>
          <p:cNvGrpSpPr/>
          <p:nvPr/>
        </p:nvGrpSpPr>
        <p:grpSpPr>
          <a:xfrm>
            <a:off x="4287078" y="5372461"/>
            <a:ext cx="1132491" cy="809236"/>
            <a:chOff x="3790544" y="5155684"/>
            <a:chExt cx="1132491" cy="809236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72F726B-C7AB-42BA-9814-C3187203D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29" y="5155684"/>
              <a:ext cx="476250" cy="4762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C00401-EB3E-4A94-AD92-67EBE7009FA1}"/>
                </a:ext>
              </a:extLst>
            </p:cNvPr>
            <p:cNvSpPr txBox="1"/>
            <p:nvPr/>
          </p:nvSpPr>
          <p:spPr>
            <a:xfrm>
              <a:off x="3790544" y="5657143"/>
              <a:ext cx="113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Blob storage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D0B621-85CE-4580-9307-04E5BB5D6415}"/>
              </a:ext>
            </a:extLst>
          </p:cNvPr>
          <p:cNvGrpSpPr/>
          <p:nvPr/>
        </p:nvGrpSpPr>
        <p:grpSpPr>
          <a:xfrm>
            <a:off x="5642683" y="5368878"/>
            <a:ext cx="1132491" cy="812819"/>
            <a:chOff x="4785635" y="5152101"/>
            <a:chExt cx="1132491" cy="812819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445CCFE-E81D-4536-BCE4-42E0E69C8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8803" y="5152101"/>
              <a:ext cx="476250" cy="4762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3310C4-2728-4DEB-89A2-A35C12D905CB}"/>
                </a:ext>
              </a:extLst>
            </p:cNvPr>
            <p:cNvSpPr txBox="1"/>
            <p:nvPr/>
          </p:nvSpPr>
          <p:spPr>
            <a:xfrm>
              <a:off x="4785635" y="5657143"/>
              <a:ext cx="113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Event Hubs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385E47-18E2-4545-B828-7C7EBD206EB4}"/>
              </a:ext>
            </a:extLst>
          </p:cNvPr>
          <p:cNvGrpSpPr/>
          <p:nvPr/>
        </p:nvGrpSpPr>
        <p:grpSpPr>
          <a:xfrm>
            <a:off x="6952384" y="5378296"/>
            <a:ext cx="1132491" cy="803401"/>
            <a:chOff x="5814656" y="5161519"/>
            <a:chExt cx="1132491" cy="803401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0DEACC6-869B-4EE2-BADB-F89394D5C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42777" y="5161519"/>
              <a:ext cx="476250" cy="47625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898265-042E-421E-9F73-1D3AB05F296F}"/>
                </a:ext>
              </a:extLst>
            </p:cNvPr>
            <p:cNvSpPr txBox="1"/>
            <p:nvPr/>
          </p:nvSpPr>
          <p:spPr>
            <a:xfrm>
              <a:off x="5814656" y="5657143"/>
              <a:ext cx="113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Service Bus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B867321-497A-44F8-BC46-9C3736652354}"/>
              </a:ext>
            </a:extLst>
          </p:cNvPr>
          <p:cNvSpPr txBox="1"/>
          <p:nvPr/>
        </p:nvSpPr>
        <p:spPr>
          <a:xfrm>
            <a:off x="3904544" y="4908181"/>
            <a:ext cx="464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Continuous data export</a:t>
            </a:r>
          </a:p>
        </p:txBody>
      </p:sp>
    </p:spTree>
    <p:extLst>
      <p:ext uri="{BB962C8B-B14F-4D97-AF65-F5344CB8AC3E}">
        <p14:creationId xmlns:p14="http://schemas.microsoft.com/office/powerpoint/2010/main" val="172677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708D729-65E0-4EA1-BE6F-B56A7F87B60B}"/>
              </a:ext>
            </a:extLst>
          </p:cNvPr>
          <p:cNvCxnSpPr>
            <a:cxnSpLocks/>
          </p:cNvCxnSpPr>
          <p:nvPr/>
        </p:nvCxnSpPr>
        <p:spPr>
          <a:xfrm>
            <a:off x="1827321" y="1257955"/>
            <a:ext cx="6411" cy="4829967"/>
          </a:xfrm>
          <a:prstGeom prst="line">
            <a:avLst/>
          </a:prstGeom>
          <a:ln>
            <a:solidFill>
              <a:srgbClr val="00206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361D34-CB8B-47C6-B149-02838826B546}"/>
              </a:ext>
            </a:extLst>
          </p:cNvPr>
          <p:cNvCxnSpPr>
            <a:cxnSpLocks/>
            <a:endCxn id="241" idx="1"/>
          </p:cNvCxnSpPr>
          <p:nvPr/>
        </p:nvCxnSpPr>
        <p:spPr>
          <a:xfrm>
            <a:off x="1833732" y="1625785"/>
            <a:ext cx="962430" cy="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976EAC-1A4B-442C-9D35-28CEC9B8ACB5}"/>
              </a:ext>
            </a:extLst>
          </p:cNvPr>
          <p:cNvGrpSpPr/>
          <p:nvPr/>
        </p:nvGrpSpPr>
        <p:grpSpPr>
          <a:xfrm>
            <a:off x="2783970" y="4435605"/>
            <a:ext cx="1779270" cy="1667322"/>
            <a:chOff x="5186576" y="148877"/>
            <a:chExt cx="1779270" cy="166732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16144D4-D219-425E-AEDD-EA3FD7E7C4C6}"/>
                </a:ext>
              </a:extLst>
            </p:cNvPr>
            <p:cNvSpPr/>
            <p:nvPr/>
          </p:nvSpPr>
          <p:spPr bwMode="auto">
            <a:xfrm>
              <a:off x="5301570" y="664055"/>
              <a:ext cx="1498506" cy="1152144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E70A44B-24AA-4D23-8F39-9655131647C0}"/>
                </a:ext>
              </a:extLst>
            </p:cNvPr>
            <p:cNvSpPr txBox="1"/>
            <p:nvPr/>
          </p:nvSpPr>
          <p:spPr>
            <a:xfrm>
              <a:off x="5186576" y="148877"/>
              <a:ext cx="177927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ADVANCED ANALYTICS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&amp; MODEL TRAINING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14CF196-33DE-4338-B959-611287E95C50}"/>
                </a:ext>
              </a:extLst>
            </p:cNvPr>
            <p:cNvGrpSpPr/>
            <p:nvPr/>
          </p:nvGrpSpPr>
          <p:grpSpPr>
            <a:xfrm>
              <a:off x="5430682" y="776741"/>
              <a:ext cx="1244733" cy="950197"/>
              <a:chOff x="4944104" y="776741"/>
              <a:chExt cx="1244733" cy="950197"/>
            </a:xfrm>
          </p:grpSpPr>
          <p:pic>
            <p:nvPicPr>
              <p:cNvPr id="149" name="Picture 269">
                <a:extLst>
                  <a:ext uri="{FF2B5EF4-FFF2-40B4-BE49-F238E27FC236}">
                    <a16:creationId xmlns:a16="http://schemas.microsoft.com/office/drawing/2014/main" id="{C4C45DB1-4EE4-48DF-BCE7-661E764E8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42647" y="776741"/>
                <a:ext cx="647646" cy="647646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6CC5DD3-7CEE-48BA-8204-E74E0925112D}"/>
                  </a:ext>
                </a:extLst>
              </p:cNvPr>
              <p:cNvSpPr txBox="1"/>
              <p:nvPr/>
            </p:nvSpPr>
            <p:spPr>
              <a:xfrm>
                <a:off x="4944104" y="1312795"/>
                <a:ext cx="1244733" cy="414143"/>
              </a:xfrm>
              <a:prstGeom prst="rect">
                <a:avLst/>
              </a:prstGeom>
              <a:noFill/>
            </p:spPr>
            <p:txBody>
              <a:bodyPr wrap="square" lIns="91440" tIns="143347" rIns="91440" bIns="143347" rtlCol="0">
                <a:spAutoFit/>
              </a:bodyPr>
              <a:lstStyle>
                <a:defPPr>
                  <a:defRPr lang="en-US"/>
                </a:defPPr>
                <a:lvl1pPr defTabSz="91378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defRPr sz="1125" kern="0" spc="-29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MS PGothic" panose="020B0600070205080204" pitchFamily="34" charset="-128"/>
                    <a:cs typeface="Segoe UI Semilight" panose="020B0402040204020203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81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-29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DATABRICKS</a:t>
                </a:r>
              </a:p>
            </p:txBody>
          </p:sp>
        </p:grpSp>
      </p:grp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10432453-E255-496A-9747-7C5DB164B20F}"/>
              </a:ext>
            </a:extLst>
          </p:cNvPr>
          <p:cNvSpPr/>
          <p:nvPr/>
        </p:nvSpPr>
        <p:spPr bwMode="auto">
          <a:xfrm>
            <a:off x="2796162" y="1051914"/>
            <a:ext cx="1767600" cy="11477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8560B82-EC91-4678-90B8-79A73A38EB74}"/>
              </a:ext>
            </a:extLst>
          </p:cNvPr>
          <p:cNvSpPr txBox="1"/>
          <p:nvPr/>
        </p:nvSpPr>
        <p:spPr>
          <a:xfrm>
            <a:off x="2329621" y="529166"/>
            <a:ext cx="27006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INGEST / DEVICE MANAGEMENT / REPORTING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B23C1C9-09A7-4EA4-A8A2-2AF4936D6782}"/>
              </a:ext>
            </a:extLst>
          </p:cNvPr>
          <p:cNvSpPr txBox="1"/>
          <p:nvPr/>
        </p:nvSpPr>
        <p:spPr>
          <a:xfrm>
            <a:off x="3813962" y="2325728"/>
            <a:ext cx="1355549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Export</a:t>
            </a:r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A98C9725-9059-41C4-8A49-6AFB8ED86D38}"/>
              </a:ext>
            </a:extLst>
          </p:cNvPr>
          <p:cNvCxnSpPr>
            <a:cxnSpLocks/>
            <a:stCxn id="120" idx="3"/>
            <a:endCxn id="342" idx="0"/>
          </p:cNvCxnSpPr>
          <p:nvPr/>
        </p:nvCxnSpPr>
        <p:spPr>
          <a:xfrm>
            <a:off x="7092232" y="1635499"/>
            <a:ext cx="522885" cy="2089578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ECB0BB7-3ED2-4DA6-8CF2-B8CDCD012870}"/>
              </a:ext>
            </a:extLst>
          </p:cNvPr>
          <p:cNvGrpSpPr/>
          <p:nvPr/>
        </p:nvGrpSpPr>
        <p:grpSpPr>
          <a:xfrm>
            <a:off x="8092077" y="700466"/>
            <a:ext cx="1658718" cy="1503682"/>
            <a:chOff x="9266031" y="2232446"/>
            <a:chExt cx="1658718" cy="1503682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A83976E7-30F6-416E-9276-015537B24557}"/>
                </a:ext>
              </a:extLst>
            </p:cNvPr>
            <p:cNvGrpSpPr/>
            <p:nvPr/>
          </p:nvGrpSpPr>
          <p:grpSpPr>
            <a:xfrm>
              <a:off x="9656007" y="2639379"/>
              <a:ext cx="893193" cy="1043198"/>
              <a:chOff x="3437502" y="889336"/>
              <a:chExt cx="893193" cy="1043198"/>
            </a:xfrm>
          </p:grpSpPr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456C58E-ED8C-4794-B24A-1F380BB0E2E3}"/>
                  </a:ext>
                </a:extLst>
              </p:cNvPr>
              <p:cNvSpPr txBox="1"/>
              <p:nvPr/>
            </p:nvSpPr>
            <p:spPr>
              <a:xfrm>
                <a:off x="3437502" y="1424703"/>
                <a:ext cx="89319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AKS</a:t>
                </a:r>
              </a:p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(Scoring Web</a:t>
                </a:r>
                <a:b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</a:b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Service)</a:t>
                </a:r>
              </a:p>
            </p:txBody>
          </p:sp>
          <p:pic>
            <p:nvPicPr>
              <p:cNvPr id="292" name="Picture 287">
                <a:extLst>
                  <a:ext uri="{FF2B5EF4-FFF2-40B4-BE49-F238E27FC236}">
                    <a16:creationId xmlns:a16="http://schemas.microsoft.com/office/drawing/2014/main" id="{5D77DEB3-C693-4589-8008-6A4EDC556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9141" y="889336"/>
                <a:ext cx="475488" cy="475488"/>
              </a:xfrm>
              <a:prstGeom prst="rect">
                <a:avLst/>
              </a:prstGeom>
            </p:spPr>
          </p:pic>
        </p:grp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36C2F25D-DAED-4867-940D-1C5B1DDF783D}"/>
                </a:ext>
              </a:extLst>
            </p:cNvPr>
            <p:cNvSpPr/>
            <p:nvPr/>
          </p:nvSpPr>
          <p:spPr bwMode="auto">
            <a:xfrm>
              <a:off x="9586159" y="2569427"/>
              <a:ext cx="997851" cy="1166701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F153A01-A470-4F77-8127-7C0A667B6464}"/>
                </a:ext>
              </a:extLst>
            </p:cNvPr>
            <p:cNvSpPr txBox="1"/>
            <p:nvPr/>
          </p:nvSpPr>
          <p:spPr>
            <a:xfrm>
              <a:off x="9266031" y="2232446"/>
              <a:ext cx="165871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REAL-TIME SCORING</a:t>
              </a:r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43FB70EF-D750-440B-BEC0-7096A47EE0A9}"/>
              </a:ext>
            </a:extLst>
          </p:cNvPr>
          <p:cNvSpPr txBox="1"/>
          <p:nvPr/>
        </p:nvSpPr>
        <p:spPr>
          <a:xfrm>
            <a:off x="8152862" y="2676039"/>
            <a:ext cx="1286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0410E-2712-4034-AFAB-C9AC513E7286}"/>
              </a:ext>
            </a:extLst>
          </p:cNvPr>
          <p:cNvSpPr txBox="1"/>
          <p:nvPr/>
        </p:nvSpPr>
        <p:spPr>
          <a:xfrm>
            <a:off x="82550" y="-292100"/>
            <a:ext cx="22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PREFERRED SOLUTION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91D2DF-1B50-4352-A494-D660A6419B35}"/>
              </a:ext>
            </a:extLst>
          </p:cNvPr>
          <p:cNvGrpSpPr/>
          <p:nvPr/>
        </p:nvGrpSpPr>
        <p:grpSpPr>
          <a:xfrm>
            <a:off x="5859041" y="543178"/>
            <a:ext cx="1325499" cy="1666192"/>
            <a:chOff x="2144181" y="2038468"/>
            <a:chExt cx="1325499" cy="1666192"/>
          </a:xfrm>
        </p:grpSpPr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3E72C4C5-5F93-4F55-B6C1-26C64779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02131" y="2758437"/>
              <a:ext cx="609600" cy="609600"/>
            </a:xfrm>
            <a:prstGeom prst="rect">
              <a:avLst/>
            </a:prstGeom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45BBFAC-AB5E-41AB-B6E3-641235CB2918}"/>
                </a:ext>
              </a:extLst>
            </p:cNvPr>
            <p:cNvSpPr/>
            <p:nvPr/>
          </p:nvSpPr>
          <p:spPr bwMode="auto">
            <a:xfrm>
              <a:off x="2227538" y="2556917"/>
              <a:ext cx="1149834" cy="1147743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0CA6522-2E36-48AD-8B65-8F76456CA518}"/>
                </a:ext>
              </a:extLst>
            </p:cNvPr>
            <p:cNvSpPr txBox="1"/>
            <p:nvPr/>
          </p:nvSpPr>
          <p:spPr>
            <a:xfrm>
              <a:off x="2144181" y="2038468"/>
              <a:ext cx="1325499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EVENT PROCESSING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EEDE6E0-B111-4D0C-A609-83668D2B1D66}"/>
                </a:ext>
              </a:extLst>
            </p:cNvPr>
            <p:cNvSpPr txBox="1"/>
            <p:nvPr/>
          </p:nvSpPr>
          <p:spPr>
            <a:xfrm>
              <a:off x="2204923" y="3327514"/>
              <a:ext cx="118377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FUNCTION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3B77FD-EFC3-406F-B6F0-33AAAE9AABF2}"/>
              </a:ext>
            </a:extLst>
          </p:cNvPr>
          <p:cNvCxnSpPr>
            <a:cxnSpLocks/>
            <a:stCxn id="241" idx="2"/>
            <a:endCxn id="222" idx="0"/>
          </p:cNvCxnSpPr>
          <p:nvPr/>
        </p:nvCxnSpPr>
        <p:spPr>
          <a:xfrm flipH="1">
            <a:off x="3679368" y="2199657"/>
            <a:ext cx="594" cy="296006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DEEA545-1B9A-4E9B-AF9E-1EC49763C951}"/>
              </a:ext>
            </a:extLst>
          </p:cNvPr>
          <p:cNvCxnSpPr>
            <a:cxnSpLocks/>
            <a:stCxn id="120" idx="3"/>
            <a:endCxn id="294" idx="1"/>
          </p:cNvCxnSpPr>
          <p:nvPr/>
        </p:nvCxnSpPr>
        <p:spPr>
          <a:xfrm flipV="1">
            <a:off x="7092232" y="1620798"/>
            <a:ext cx="1319973" cy="14701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83508D-F296-404A-9CDF-EABF3B977D01}"/>
              </a:ext>
            </a:extLst>
          </p:cNvPr>
          <p:cNvCxnSpPr>
            <a:cxnSpLocks/>
            <a:stCxn id="152" idx="3"/>
            <a:endCxn id="294" idx="2"/>
          </p:cNvCxnSpPr>
          <p:nvPr/>
        </p:nvCxnSpPr>
        <p:spPr>
          <a:xfrm flipV="1">
            <a:off x="4397470" y="2204148"/>
            <a:ext cx="4513661" cy="3322707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4FA2EE5-47D1-4E5E-8797-39E5D7BA1DBC}"/>
              </a:ext>
            </a:extLst>
          </p:cNvPr>
          <p:cNvGrpSpPr/>
          <p:nvPr/>
        </p:nvGrpSpPr>
        <p:grpSpPr>
          <a:xfrm>
            <a:off x="3016618" y="2495663"/>
            <a:ext cx="1325499" cy="1666192"/>
            <a:chOff x="3016618" y="2495663"/>
            <a:chExt cx="1325499" cy="1666192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DCE89E56-E974-4377-9060-3F081EED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47232" y="3215993"/>
              <a:ext cx="476250" cy="476250"/>
            </a:xfrm>
            <a:prstGeom prst="rect">
              <a:avLst/>
            </a:prstGeom>
          </p:spPr>
        </p:pic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09AEEC64-BD8E-48A7-A516-2CD310C0E816}"/>
                </a:ext>
              </a:extLst>
            </p:cNvPr>
            <p:cNvGrpSpPr/>
            <p:nvPr/>
          </p:nvGrpSpPr>
          <p:grpSpPr>
            <a:xfrm>
              <a:off x="3016618" y="2495663"/>
              <a:ext cx="1325499" cy="1666192"/>
              <a:chOff x="2144181" y="2038468"/>
              <a:chExt cx="1325499" cy="1666192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03A203E1-4AEC-48ED-B9C7-7ECE611AD76B}"/>
                  </a:ext>
                </a:extLst>
              </p:cNvPr>
              <p:cNvSpPr/>
              <p:nvPr/>
            </p:nvSpPr>
            <p:spPr bwMode="auto">
              <a:xfrm>
                <a:off x="2227538" y="2556917"/>
                <a:ext cx="1149834" cy="1147743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7A6D301-3AEF-449B-A382-8E616CFF7C00}"/>
                  </a:ext>
                </a:extLst>
              </p:cNvPr>
              <p:cNvSpPr txBox="1"/>
              <p:nvPr/>
            </p:nvSpPr>
            <p:spPr>
              <a:xfrm>
                <a:off x="2144181" y="2038468"/>
                <a:ext cx="1325499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COLD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STORAGE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EC9432CE-204F-496E-A2AC-9A50BDD15567}"/>
                  </a:ext>
                </a:extLst>
              </p:cNvPr>
              <p:cNvSpPr txBox="1"/>
              <p:nvPr/>
            </p:nvSpPr>
            <p:spPr>
              <a:xfrm>
                <a:off x="2204923" y="3327514"/>
                <a:ext cx="118377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STORAGE</a:t>
                </a:r>
              </a:p>
            </p:txBody>
          </p:sp>
        </p:grpSp>
      </p:grp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608B571-5980-4917-952A-00A9175D22E8}"/>
              </a:ext>
            </a:extLst>
          </p:cNvPr>
          <p:cNvCxnSpPr>
            <a:cxnSpLocks/>
            <a:stCxn id="221" idx="2"/>
            <a:endCxn id="156" idx="0"/>
          </p:cNvCxnSpPr>
          <p:nvPr/>
        </p:nvCxnSpPr>
        <p:spPr>
          <a:xfrm flipH="1">
            <a:off x="3673605" y="4161855"/>
            <a:ext cx="1287" cy="273750"/>
          </a:xfrm>
          <a:prstGeom prst="straightConnector1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E4EDF7-A8FF-48E1-919B-1F09781485A8}"/>
              </a:ext>
            </a:extLst>
          </p:cNvPr>
          <p:cNvGrpSpPr/>
          <p:nvPr/>
        </p:nvGrpSpPr>
        <p:grpSpPr>
          <a:xfrm>
            <a:off x="4457368" y="2647030"/>
            <a:ext cx="1658718" cy="1519857"/>
            <a:chOff x="7267668" y="3536169"/>
            <a:chExt cx="1658718" cy="1519857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75E7A632-2B39-4A92-B0A9-80938122B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78970" y="4105915"/>
              <a:ext cx="436338" cy="436338"/>
            </a:xfrm>
            <a:prstGeom prst="rect">
              <a:avLst/>
            </a:prstGeom>
          </p:spPr>
        </p:pic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C843444-590A-408F-9F82-6EB972AFA258}"/>
                </a:ext>
              </a:extLst>
            </p:cNvPr>
            <p:cNvGrpSpPr/>
            <p:nvPr/>
          </p:nvGrpSpPr>
          <p:grpSpPr>
            <a:xfrm>
              <a:off x="7267668" y="3536169"/>
              <a:ext cx="1658718" cy="1519857"/>
              <a:chOff x="9261277" y="2216271"/>
              <a:chExt cx="1658718" cy="1519857"/>
            </a:xfrm>
          </p:grpSpPr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52BCC574-7BBA-4630-B976-F06C26F34A25}"/>
                  </a:ext>
                </a:extLst>
              </p:cNvPr>
              <p:cNvSpPr txBox="1"/>
              <p:nvPr/>
            </p:nvSpPr>
            <p:spPr>
              <a:xfrm>
                <a:off x="9668912" y="3327804"/>
                <a:ext cx="85953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defTabSz="950973">
                  <a:defRPr sz="900" kern="0"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5097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EVENT HUBS</a:t>
                </a:r>
              </a:p>
            </p:txBody>
          </p:sp>
          <p:sp>
            <p:nvSpPr>
              <p:cNvPr id="331" name="Rectangle: Rounded Corners 330">
                <a:extLst>
                  <a:ext uri="{FF2B5EF4-FFF2-40B4-BE49-F238E27FC236}">
                    <a16:creationId xmlns:a16="http://schemas.microsoft.com/office/drawing/2014/main" id="{4AB0D26E-2D09-40FB-80C9-4FE064A58114}"/>
                  </a:ext>
                </a:extLst>
              </p:cNvPr>
              <p:cNvSpPr/>
              <p:nvPr/>
            </p:nvSpPr>
            <p:spPr bwMode="auto">
              <a:xfrm>
                <a:off x="9586159" y="2569427"/>
                <a:ext cx="997851" cy="1166701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592584D-37AF-4654-BCB9-C8D2DA2ECBCA}"/>
                  </a:ext>
                </a:extLst>
              </p:cNvPr>
              <p:cNvSpPr txBox="1"/>
              <p:nvPr/>
            </p:nvSpPr>
            <p:spPr>
              <a:xfrm>
                <a:off x="9261277" y="2216271"/>
                <a:ext cx="1658718" cy="4616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 INGEST</a:t>
                </a:r>
              </a:p>
            </p:txBody>
          </p:sp>
        </p:grpSp>
      </p:grpSp>
      <p:cxnSp>
        <p:nvCxnSpPr>
          <p:cNvPr id="336" name="Straight Arrow Connector 334">
            <a:extLst>
              <a:ext uri="{FF2B5EF4-FFF2-40B4-BE49-F238E27FC236}">
                <a16:creationId xmlns:a16="http://schemas.microsoft.com/office/drawing/2014/main" id="{A05E00B1-ADCA-4377-995C-D26398716136}"/>
              </a:ext>
            </a:extLst>
          </p:cNvPr>
          <p:cNvCxnSpPr>
            <a:cxnSpLocks/>
            <a:stCxn id="331" idx="3"/>
            <a:endCxn id="120" idx="2"/>
          </p:cNvCxnSpPr>
          <p:nvPr/>
        </p:nvCxnSpPr>
        <p:spPr>
          <a:xfrm flipV="1">
            <a:off x="5780101" y="2209370"/>
            <a:ext cx="737214" cy="1374167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9328A03A-A4D0-4C68-B22E-D3C12E8BDB00}"/>
              </a:ext>
            </a:extLst>
          </p:cNvPr>
          <p:cNvGrpSpPr/>
          <p:nvPr/>
        </p:nvGrpSpPr>
        <p:grpSpPr>
          <a:xfrm>
            <a:off x="6615272" y="3725077"/>
            <a:ext cx="1999690" cy="1510703"/>
            <a:chOff x="3769536" y="3961423"/>
            <a:chExt cx="1999690" cy="1510703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DEE44E2D-66B3-454B-84DE-78803B675243}"/>
                </a:ext>
              </a:extLst>
            </p:cNvPr>
            <p:cNvSpPr/>
            <p:nvPr/>
          </p:nvSpPr>
          <p:spPr bwMode="auto">
            <a:xfrm>
              <a:off x="4201620" y="4319982"/>
              <a:ext cx="1198152" cy="1152144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13A33960-9A58-4A2D-A125-8B87D06754E3}"/>
                </a:ext>
              </a:extLst>
            </p:cNvPr>
            <p:cNvSpPr txBox="1"/>
            <p:nvPr/>
          </p:nvSpPr>
          <p:spPr>
            <a:xfrm>
              <a:off x="3769536" y="3961423"/>
              <a:ext cx="1999690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PUMP STATUS ALERTS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A77AB8D-A9F4-41B9-B2A5-2ED3ABE6FE4D}"/>
                </a:ext>
              </a:extLst>
            </p:cNvPr>
            <p:cNvSpPr txBox="1"/>
            <p:nvPr/>
          </p:nvSpPr>
          <p:spPr>
            <a:xfrm>
              <a:off x="4277395" y="4979570"/>
              <a:ext cx="10341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MICROSOFT FLOW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B750B7-2061-4565-8C86-F02BA3A78F48}"/>
              </a:ext>
            </a:extLst>
          </p:cNvPr>
          <p:cNvGrpSpPr/>
          <p:nvPr/>
        </p:nvGrpSpPr>
        <p:grpSpPr>
          <a:xfrm>
            <a:off x="133846" y="1257955"/>
            <a:ext cx="1504650" cy="2001895"/>
            <a:chOff x="186146" y="350505"/>
            <a:chExt cx="1504650" cy="200189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A39E8E-A7D5-40A8-985A-F7F40DEF3E12}"/>
                </a:ext>
              </a:extLst>
            </p:cNvPr>
            <p:cNvGrpSpPr/>
            <p:nvPr/>
          </p:nvGrpSpPr>
          <p:grpSpPr>
            <a:xfrm>
              <a:off x="186146" y="713561"/>
              <a:ext cx="1504650" cy="1638839"/>
              <a:chOff x="332004" y="2445543"/>
              <a:chExt cx="1504650" cy="1638839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1EC5806-D77C-47E5-8C26-30738421FAA7}"/>
                  </a:ext>
                </a:extLst>
              </p:cNvPr>
              <p:cNvGrpSpPr/>
              <p:nvPr/>
            </p:nvGrpSpPr>
            <p:grpSpPr>
              <a:xfrm>
                <a:off x="561253" y="2445543"/>
                <a:ext cx="873873" cy="1237589"/>
                <a:chOff x="1037561" y="1709081"/>
                <a:chExt cx="873873" cy="1237589"/>
              </a:xfrm>
            </p:grpSpPr>
            <p:sp>
              <p:nvSpPr>
                <p:cNvPr id="119" name="signal_3" title="Icon of a communication tower with signal lines">
                  <a:extLst>
                    <a:ext uri="{FF2B5EF4-FFF2-40B4-BE49-F238E27FC236}">
                      <a16:creationId xmlns:a16="http://schemas.microsoft.com/office/drawing/2014/main" id="{A9E9942A-D14D-4343-8872-D30067C51E6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212960" y="1709081"/>
                  <a:ext cx="350797" cy="481149"/>
                </a:xfrm>
                <a:custGeom>
                  <a:avLst/>
                  <a:gdLst>
                    <a:gd name="T0" fmla="*/ 96 w 253"/>
                    <a:gd name="T1" fmla="*/ 87 h 347"/>
                    <a:gd name="T2" fmla="*/ 126 w 253"/>
                    <a:gd name="T3" fmla="*/ 57 h 347"/>
                    <a:gd name="T4" fmla="*/ 156 w 253"/>
                    <a:gd name="T5" fmla="*/ 87 h 347"/>
                    <a:gd name="T6" fmla="*/ 126 w 253"/>
                    <a:gd name="T7" fmla="*/ 117 h 347"/>
                    <a:gd name="T8" fmla="*/ 96 w 253"/>
                    <a:gd name="T9" fmla="*/ 87 h 347"/>
                    <a:gd name="T10" fmla="*/ 38 w 253"/>
                    <a:gd name="T11" fmla="*/ 347 h 347"/>
                    <a:gd name="T12" fmla="*/ 116 w 253"/>
                    <a:gd name="T13" fmla="*/ 115 h 347"/>
                    <a:gd name="T14" fmla="*/ 213 w 253"/>
                    <a:gd name="T15" fmla="*/ 347 h 347"/>
                    <a:gd name="T16" fmla="*/ 135 w 253"/>
                    <a:gd name="T17" fmla="*/ 116 h 347"/>
                    <a:gd name="T18" fmla="*/ 85 w 253"/>
                    <a:gd name="T19" fmla="*/ 209 h 347"/>
                    <a:gd name="T20" fmla="*/ 167 w 253"/>
                    <a:gd name="T21" fmla="*/ 209 h 347"/>
                    <a:gd name="T22" fmla="*/ 59 w 253"/>
                    <a:gd name="T23" fmla="*/ 283 h 347"/>
                    <a:gd name="T24" fmla="*/ 192 w 253"/>
                    <a:gd name="T25" fmla="*/ 283 h 347"/>
                    <a:gd name="T26" fmla="*/ 35 w 253"/>
                    <a:gd name="T27" fmla="*/ 0 h 347"/>
                    <a:gd name="T28" fmla="*/ 0 w 253"/>
                    <a:gd name="T29" fmla="*/ 86 h 347"/>
                    <a:gd name="T30" fmla="*/ 36 w 253"/>
                    <a:gd name="T31" fmla="*/ 173 h 347"/>
                    <a:gd name="T32" fmla="*/ 72 w 253"/>
                    <a:gd name="T33" fmla="*/ 38 h 347"/>
                    <a:gd name="T34" fmla="*/ 52 w 253"/>
                    <a:gd name="T35" fmla="*/ 87 h 347"/>
                    <a:gd name="T36" fmla="*/ 72 w 253"/>
                    <a:gd name="T37" fmla="*/ 135 h 347"/>
                    <a:gd name="T38" fmla="*/ 216 w 253"/>
                    <a:gd name="T39" fmla="*/ 173 h 347"/>
                    <a:gd name="T40" fmla="*/ 253 w 253"/>
                    <a:gd name="T41" fmla="*/ 86 h 347"/>
                    <a:gd name="T42" fmla="*/ 217 w 253"/>
                    <a:gd name="T43" fmla="*/ 0 h 347"/>
                    <a:gd name="T44" fmla="*/ 180 w 253"/>
                    <a:gd name="T45" fmla="*/ 135 h 347"/>
                    <a:gd name="T46" fmla="*/ 200 w 253"/>
                    <a:gd name="T47" fmla="*/ 87 h 347"/>
                    <a:gd name="T48" fmla="*/ 180 w 253"/>
                    <a:gd name="T49" fmla="*/ 38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3" h="347">
                      <a:moveTo>
                        <a:pt x="96" y="87"/>
                      </a:moveTo>
                      <a:cubicBezTo>
                        <a:pt x="96" y="70"/>
                        <a:pt x="109" y="57"/>
                        <a:pt x="126" y="57"/>
                      </a:cubicBezTo>
                      <a:cubicBezTo>
                        <a:pt x="143" y="57"/>
                        <a:pt x="156" y="70"/>
                        <a:pt x="156" y="87"/>
                      </a:cubicBezTo>
                      <a:cubicBezTo>
                        <a:pt x="156" y="104"/>
                        <a:pt x="143" y="117"/>
                        <a:pt x="126" y="117"/>
                      </a:cubicBezTo>
                      <a:cubicBezTo>
                        <a:pt x="109" y="117"/>
                        <a:pt x="96" y="104"/>
                        <a:pt x="96" y="87"/>
                      </a:cubicBezTo>
                      <a:close/>
                      <a:moveTo>
                        <a:pt x="38" y="347"/>
                      </a:moveTo>
                      <a:cubicBezTo>
                        <a:pt x="116" y="115"/>
                        <a:pt x="116" y="115"/>
                        <a:pt x="116" y="115"/>
                      </a:cubicBezTo>
                      <a:moveTo>
                        <a:pt x="213" y="347"/>
                      </a:moveTo>
                      <a:cubicBezTo>
                        <a:pt x="135" y="116"/>
                        <a:pt x="135" y="116"/>
                        <a:pt x="135" y="116"/>
                      </a:cubicBezTo>
                      <a:moveTo>
                        <a:pt x="85" y="209"/>
                      </a:moveTo>
                      <a:cubicBezTo>
                        <a:pt x="167" y="209"/>
                        <a:pt x="167" y="209"/>
                        <a:pt x="167" y="209"/>
                      </a:cubicBezTo>
                      <a:moveTo>
                        <a:pt x="59" y="283"/>
                      </a:moveTo>
                      <a:cubicBezTo>
                        <a:pt x="192" y="283"/>
                        <a:pt x="192" y="283"/>
                        <a:pt x="192" y="283"/>
                      </a:cubicBezTo>
                      <a:moveTo>
                        <a:pt x="35" y="0"/>
                      </a:moveTo>
                      <a:cubicBezTo>
                        <a:pt x="13" y="22"/>
                        <a:pt x="0" y="52"/>
                        <a:pt x="0" y="86"/>
                      </a:cubicBezTo>
                      <a:cubicBezTo>
                        <a:pt x="0" y="120"/>
                        <a:pt x="13" y="151"/>
                        <a:pt x="36" y="173"/>
                      </a:cubicBezTo>
                      <a:moveTo>
                        <a:pt x="72" y="38"/>
                      </a:moveTo>
                      <a:cubicBezTo>
                        <a:pt x="60" y="50"/>
                        <a:pt x="52" y="68"/>
                        <a:pt x="52" y="87"/>
                      </a:cubicBezTo>
                      <a:cubicBezTo>
                        <a:pt x="52" y="105"/>
                        <a:pt x="60" y="122"/>
                        <a:pt x="72" y="135"/>
                      </a:cubicBezTo>
                      <a:moveTo>
                        <a:pt x="216" y="173"/>
                      </a:moveTo>
                      <a:cubicBezTo>
                        <a:pt x="239" y="151"/>
                        <a:pt x="253" y="120"/>
                        <a:pt x="253" y="86"/>
                      </a:cubicBezTo>
                      <a:cubicBezTo>
                        <a:pt x="253" y="52"/>
                        <a:pt x="239" y="22"/>
                        <a:pt x="217" y="0"/>
                      </a:cubicBezTo>
                      <a:moveTo>
                        <a:pt x="180" y="135"/>
                      </a:moveTo>
                      <a:cubicBezTo>
                        <a:pt x="192" y="122"/>
                        <a:pt x="200" y="105"/>
                        <a:pt x="200" y="87"/>
                      </a:cubicBezTo>
                      <a:cubicBezTo>
                        <a:pt x="200" y="68"/>
                        <a:pt x="192" y="50"/>
                        <a:pt x="180" y="38"/>
                      </a:cubicBezTo>
                    </a:path>
                  </a:pathLst>
                </a:custGeom>
                <a:noFill/>
                <a:ln w="15875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434343"/>
                    </a:solidFill>
                    <a:latin typeface="Segoe UI"/>
                  </a:endParaRPr>
                </a:p>
              </p:txBody>
            </p:sp>
            <p:sp>
              <p:nvSpPr>
                <p:cNvPr id="124" name="signal_3" title="Icon of a communication tower with signal lines">
                  <a:extLst>
                    <a:ext uri="{FF2B5EF4-FFF2-40B4-BE49-F238E27FC236}">
                      <a16:creationId xmlns:a16="http://schemas.microsoft.com/office/drawing/2014/main" id="{9632D26A-E832-4B93-A3D7-E8FB3A6634F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560637" y="2087301"/>
                  <a:ext cx="350797" cy="481149"/>
                </a:xfrm>
                <a:custGeom>
                  <a:avLst/>
                  <a:gdLst>
                    <a:gd name="T0" fmla="*/ 96 w 253"/>
                    <a:gd name="T1" fmla="*/ 87 h 347"/>
                    <a:gd name="T2" fmla="*/ 126 w 253"/>
                    <a:gd name="T3" fmla="*/ 57 h 347"/>
                    <a:gd name="T4" fmla="*/ 156 w 253"/>
                    <a:gd name="T5" fmla="*/ 87 h 347"/>
                    <a:gd name="T6" fmla="*/ 126 w 253"/>
                    <a:gd name="T7" fmla="*/ 117 h 347"/>
                    <a:gd name="T8" fmla="*/ 96 w 253"/>
                    <a:gd name="T9" fmla="*/ 87 h 347"/>
                    <a:gd name="T10" fmla="*/ 38 w 253"/>
                    <a:gd name="T11" fmla="*/ 347 h 347"/>
                    <a:gd name="T12" fmla="*/ 116 w 253"/>
                    <a:gd name="T13" fmla="*/ 115 h 347"/>
                    <a:gd name="T14" fmla="*/ 213 w 253"/>
                    <a:gd name="T15" fmla="*/ 347 h 347"/>
                    <a:gd name="T16" fmla="*/ 135 w 253"/>
                    <a:gd name="T17" fmla="*/ 116 h 347"/>
                    <a:gd name="T18" fmla="*/ 85 w 253"/>
                    <a:gd name="T19" fmla="*/ 209 h 347"/>
                    <a:gd name="T20" fmla="*/ 167 w 253"/>
                    <a:gd name="T21" fmla="*/ 209 h 347"/>
                    <a:gd name="T22" fmla="*/ 59 w 253"/>
                    <a:gd name="T23" fmla="*/ 283 h 347"/>
                    <a:gd name="T24" fmla="*/ 192 w 253"/>
                    <a:gd name="T25" fmla="*/ 283 h 347"/>
                    <a:gd name="T26" fmla="*/ 35 w 253"/>
                    <a:gd name="T27" fmla="*/ 0 h 347"/>
                    <a:gd name="T28" fmla="*/ 0 w 253"/>
                    <a:gd name="T29" fmla="*/ 86 h 347"/>
                    <a:gd name="T30" fmla="*/ 36 w 253"/>
                    <a:gd name="T31" fmla="*/ 173 h 347"/>
                    <a:gd name="T32" fmla="*/ 72 w 253"/>
                    <a:gd name="T33" fmla="*/ 38 h 347"/>
                    <a:gd name="T34" fmla="*/ 52 w 253"/>
                    <a:gd name="T35" fmla="*/ 87 h 347"/>
                    <a:gd name="T36" fmla="*/ 72 w 253"/>
                    <a:gd name="T37" fmla="*/ 135 h 347"/>
                    <a:gd name="T38" fmla="*/ 216 w 253"/>
                    <a:gd name="T39" fmla="*/ 173 h 347"/>
                    <a:gd name="T40" fmla="*/ 253 w 253"/>
                    <a:gd name="T41" fmla="*/ 86 h 347"/>
                    <a:gd name="T42" fmla="*/ 217 w 253"/>
                    <a:gd name="T43" fmla="*/ 0 h 347"/>
                    <a:gd name="T44" fmla="*/ 180 w 253"/>
                    <a:gd name="T45" fmla="*/ 135 h 347"/>
                    <a:gd name="T46" fmla="*/ 200 w 253"/>
                    <a:gd name="T47" fmla="*/ 87 h 347"/>
                    <a:gd name="T48" fmla="*/ 180 w 253"/>
                    <a:gd name="T49" fmla="*/ 38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3" h="347">
                      <a:moveTo>
                        <a:pt x="96" y="87"/>
                      </a:moveTo>
                      <a:cubicBezTo>
                        <a:pt x="96" y="70"/>
                        <a:pt x="109" y="57"/>
                        <a:pt x="126" y="57"/>
                      </a:cubicBezTo>
                      <a:cubicBezTo>
                        <a:pt x="143" y="57"/>
                        <a:pt x="156" y="70"/>
                        <a:pt x="156" y="87"/>
                      </a:cubicBezTo>
                      <a:cubicBezTo>
                        <a:pt x="156" y="104"/>
                        <a:pt x="143" y="117"/>
                        <a:pt x="126" y="117"/>
                      </a:cubicBezTo>
                      <a:cubicBezTo>
                        <a:pt x="109" y="117"/>
                        <a:pt x="96" y="104"/>
                        <a:pt x="96" y="87"/>
                      </a:cubicBezTo>
                      <a:close/>
                      <a:moveTo>
                        <a:pt x="38" y="347"/>
                      </a:moveTo>
                      <a:cubicBezTo>
                        <a:pt x="116" y="115"/>
                        <a:pt x="116" y="115"/>
                        <a:pt x="116" y="115"/>
                      </a:cubicBezTo>
                      <a:moveTo>
                        <a:pt x="213" y="347"/>
                      </a:moveTo>
                      <a:cubicBezTo>
                        <a:pt x="135" y="116"/>
                        <a:pt x="135" y="116"/>
                        <a:pt x="135" y="116"/>
                      </a:cubicBezTo>
                      <a:moveTo>
                        <a:pt x="85" y="209"/>
                      </a:moveTo>
                      <a:cubicBezTo>
                        <a:pt x="167" y="209"/>
                        <a:pt x="167" y="209"/>
                        <a:pt x="167" y="209"/>
                      </a:cubicBezTo>
                      <a:moveTo>
                        <a:pt x="59" y="283"/>
                      </a:moveTo>
                      <a:cubicBezTo>
                        <a:pt x="192" y="283"/>
                        <a:pt x="192" y="283"/>
                        <a:pt x="192" y="283"/>
                      </a:cubicBezTo>
                      <a:moveTo>
                        <a:pt x="35" y="0"/>
                      </a:moveTo>
                      <a:cubicBezTo>
                        <a:pt x="13" y="22"/>
                        <a:pt x="0" y="52"/>
                        <a:pt x="0" y="86"/>
                      </a:cubicBezTo>
                      <a:cubicBezTo>
                        <a:pt x="0" y="120"/>
                        <a:pt x="13" y="151"/>
                        <a:pt x="36" y="173"/>
                      </a:cubicBezTo>
                      <a:moveTo>
                        <a:pt x="72" y="38"/>
                      </a:moveTo>
                      <a:cubicBezTo>
                        <a:pt x="60" y="50"/>
                        <a:pt x="52" y="68"/>
                        <a:pt x="52" y="87"/>
                      </a:cubicBezTo>
                      <a:cubicBezTo>
                        <a:pt x="52" y="105"/>
                        <a:pt x="60" y="122"/>
                        <a:pt x="72" y="135"/>
                      </a:cubicBezTo>
                      <a:moveTo>
                        <a:pt x="216" y="173"/>
                      </a:moveTo>
                      <a:cubicBezTo>
                        <a:pt x="239" y="151"/>
                        <a:pt x="253" y="120"/>
                        <a:pt x="253" y="86"/>
                      </a:cubicBezTo>
                      <a:cubicBezTo>
                        <a:pt x="253" y="52"/>
                        <a:pt x="239" y="22"/>
                        <a:pt x="217" y="0"/>
                      </a:cubicBezTo>
                      <a:moveTo>
                        <a:pt x="180" y="135"/>
                      </a:moveTo>
                      <a:cubicBezTo>
                        <a:pt x="192" y="122"/>
                        <a:pt x="200" y="105"/>
                        <a:pt x="200" y="87"/>
                      </a:cubicBezTo>
                      <a:cubicBezTo>
                        <a:pt x="200" y="68"/>
                        <a:pt x="192" y="50"/>
                        <a:pt x="180" y="38"/>
                      </a:cubicBezTo>
                    </a:path>
                  </a:pathLst>
                </a:custGeom>
                <a:noFill/>
                <a:ln w="15875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434343"/>
                    </a:solidFill>
                    <a:latin typeface="Segoe UI"/>
                  </a:endParaRPr>
                </a:p>
              </p:txBody>
            </p:sp>
            <p:sp>
              <p:nvSpPr>
                <p:cNvPr id="125" name="signal_3" title="Icon of a communication tower with signal lines">
                  <a:extLst>
                    <a:ext uri="{FF2B5EF4-FFF2-40B4-BE49-F238E27FC236}">
                      <a16:creationId xmlns:a16="http://schemas.microsoft.com/office/drawing/2014/main" id="{7B66F751-1254-4B5B-B024-BCE81B0EF95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37561" y="2465521"/>
                  <a:ext cx="350797" cy="481149"/>
                </a:xfrm>
                <a:custGeom>
                  <a:avLst/>
                  <a:gdLst>
                    <a:gd name="T0" fmla="*/ 96 w 253"/>
                    <a:gd name="T1" fmla="*/ 87 h 347"/>
                    <a:gd name="T2" fmla="*/ 126 w 253"/>
                    <a:gd name="T3" fmla="*/ 57 h 347"/>
                    <a:gd name="T4" fmla="*/ 156 w 253"/>
                    <a:gd name="T5" fmla="*/ 87 h 347"/>
                    <a:gd name="T6" fmla="*/ 126 w 253"/>
                    <a:gd name="T7" fmla="*/ 117 h 347"/>
                    <a:gd name="T8" fmla="*/ 96 w 253"/>
                    <a:gd name="T9" fmla="*/ 87 h 347"/>
                    <a:gd name="T10" fmla="*/ 38 w 253"/>
                    <a:gd name="T11" fmla="*/ 347 h 347"/>
                    <a:gd name="T12" fmla="*/ 116 w 253"/>
                    <a:gd name="T13" fmla="*/ 115 h 347"/>
                    <a:gd name="T14" fmla="*/ 213 w 253"/>
                    <a:gd name="T15" fmla="*/ 347 h 347"/>
                    <a:gd name="T16" fmla="*/ 135 w 253"/>
                    <a:gd name="T17" fmla="*/ 116 h 347"/>
                    <a:gd name="T18" fmla="*/ 85 w 253"/>
                    <a:gd name="T19" fmla="*/ 209 h 347"/>
                    <a:gd name="T20" fmla="*/ 167 w 253"/>
                    <a:gd name="T21" fmla="*/ 209 h 347"/>
                    <a:gd name="T22" fmla="*/ 59 w 253"/>
                    <a:gd name="T23" fmla="*/ 283 h 347"/>
                    <a:gd name="T24" fmla="*/ 192 w 253"/>
                    <a:gd name="T25" fmla="*/ 283 h 347"/>
                    <a:gd name="T26" fmla="*/ 35 w 253"/>
                    <a:gd name="T27" fmla="*/ 0 h 347"/>
                    <a:gd name="T28" fmla="*/ 0 w 253"/>
                    <a:gd name="T29" fmla="*/ 86 h 347"/>
                    <a:gd name="T30" fmla="*/ 36 w 253"/>
                    <a:gd name="T31" fmla="*/ 173 h 347"/>
                    <a:gd name="T32" fmla="*/ 72 w 253"/>
                    <a:gd name="T33" fmla="*/ 38 h 347"/>
                    <a:gd name="T34" fmla="*/ 52 w 253"/>
                    <a:gd name="T35" fmla="*/ 87 h 347"/>
                    <a:gd name="T36" fmla="*/ 72 w 253"/>
                    <a:gd name="T37" fmla="*/ 135 h 347"/>
                    <a:gd name="T38" fmla="*/ 216 w 253"/>
                    <a:gd name="T39" fmla="*/ 173 h 347"/>
                    <a:gd name="T40" fmla="*/ 253 w 253"/>
                    <a:gd name="T41" fmla="*/ 86 h 347"/>
                    <a:gd name="T42" fmla="*/ 217 w 253"/>
                    <a:gd name="T43" fmla="*/ 0 h 347"/>
                    <a:gd name="T44" fmla="*/ 180 w 253"/>
                    <a:gd name="T45" fmla="*/ 135 h 347"/>
                    <a:gd name="T46" fmla="*/ 200 w 253"/>
                    <a:gd name="T47" fmla="*/ 87 h 347"/>
                    <a:gd name="T48" fmla="*/ 180 w 253"/>
                    <a:gd name="T49" fmla="*/ 38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53" h="347">
                      <a:moveTo>
                        <a:pt x="96" y="87"/>
                      </a:moveTo>
                      <a:cubicBezTo>
                        <a:pt x="96" y="70"/>
                        <a:pt x="109" y="57"/>
                        <a:pt x="126" y="57"/>
                      </a:cubicBezTo>
                      <a:cubicBezTo>
                        <a:pt x="143" y="57"/>
                        <a:pt x="156" y="70"/>
                        <a:pt x="156" y="87"/>
                      </a:cubicBezTo>
                      <a:cubicBezTo>
                        <a:pt x="156" y="104"/>
                        <a:pt x="143" y="117"/>
                        <a:pt x="126" y="117"/>
                      </a:cubicBezTo>
                      <a:cubicBezTo>
                        <a:pt x="109" y="117"/>
                        <a:pt x="96" y="104"/>
                        <a:pt x="96" y="87"/>
                      </a:cubicBezTo>
                      <a:close/>
                      <a:moveTo>
                        <a:pt x="38" y="347"/>
                      </a:moveTo>
                      <a:cubicBezTo>
                        <a:pt x="116" y="115"/>
                        <a:pt x="116" y="115"/>
                        <a:pt x="116" y="115"/>
                      </a:cubicBezTo>
                      <a:moveTo>
                        <a:pt x="213" y="347"/>
                      </a:moveTo>
                      <a:cubicBezTo>
                        <a:pt x="135" y="116"/>
                        <a:pt x="135" y="116"/>
                        <a:pt x="135" y="116"/>
                      </a:cubicBezTo>
                      <a:moveTo>
                        <a:pt x="85" y="209"/>
                      </a:moveTo>
                      <a:cubicBezTo>
                        <a:pt x="167" y="209"/>
                        <a:pt x="167" y="209"/>
                        <a:pt x="167" y="209"/>
                      </a:cubicBezTo>
                      <a:moveTo>
                        <a:pt x="59" y="283"/>
                      </a:moveTo>
                      <a:cubicBezTo>
                        <a:pt x="192" y="283"/>
                        <a:pt x="192" y="283"/>
                        <a:pt x="192" y="283"/>
                      </a:cubicBezTo>
                      <a:moveTo>
                        <a:pt x="35" y="0"/>
                      </a:moveTo>
                      <a:cubicBezTo>
                        <a:pt x="13" y="22"/>
                        <a:pt x="0" y="52"/>
                        <a:pt x="0" y="86"/>
                      </a:cubicBezTo>
                      <a:cubicBezTo>
                        <a:pt x="0" y="120"/>
                        <a:pt x="13" y="151"/>
                        <a:pt x="36" y="173"/>
                      </a:cubicBezTo>
                      <a:moveTo>
                        <a:pt x="72" y="38"/>
                      </a:moveTo>
                      <a:cubicBezTo>
                        <a:pt x="60" y="50"/>
                        <a:pt x="52" y="68"/>
                        <a:pt x="52" y="87"/>
                      </a:cubicBezTo>
                      <a:cubicBezTo>
                        <a:pt x="52" y="105"/>
                        <a:pt x="60" y="122"/>
                        <a:pt x="72" y="135"/>
                      </a:cubicBezTo>
                      <a:moveTo>
                        <a:pt x="216" y="173"/>
                      </a:moveTo>
                      <a:cubicBezTo>
                        <a:pt x="239" y="151"/>
                        <a:pt x="253" y="120"/>
                        <a:pt x="253" y="86"/>
                      </a:cubicBezTo>
                      <a:cubicBezTo>
                        <a:pt x="253" y="52"/>
                        <a:pt x="239" y="22"/>
                        <a:pt x="217" y="0"/>
                      </a:cubicBezTo>
                      <a:moveTo>
                        <a:pt x="180" y="135"/>
                      </a:moveTo>
                      <a:cubicBezTo>
                        <a:pt x="192" y="122"/>
                        <a:pt x="200" y="105"/>
                        <a:pt x="200" y="87"/>
                      </a:cubicBezTo>
                      <a:cubicBezTo>
                        <a:pt x="200" y="68"/>
                        <a:pt x="192" y="50"/>
                        <a:pt x="180" y="38"/>
                      </a:cubicBezTo>
                    </a:path>
                  </a:pathLst>
                </a:custGeom>
                <a:noFill/>
                <a:ln w="15875" cap="sq">
                  <a:solidFill>
                    <a:srgbClr val="0070C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>
                    <a:solidFill>
                      <a:srgbClr val="434343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53A0030-37B4-46BA-8FBA-22DE6E4EFBFA}"/>
                  </a:ext>
                </a:extLst>
              </p:cNvPr>
              <p:cNvSpPr txBox="1"/>
              <p:nvPr/>
            </p:nvSpPr>
            <p:spPr>
              <a:xfrm>
                <a:off x="332004" y="3850792"/>
                <a:ext cx="1504650" cy="233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defTabSz="932597">
                  <a:defRPr sz="900" kern="0">
                    <a:solidFill>
                      <a:schemeClr val="bg1">
                        <a:lumMod val="50000"/>
                      </a:scheme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defRPr>
                </a:lvl1pPr>
              </a:lstStyle>
              <a:p>
                <a:pPr marL="0" marR="0" lvl="0" indent="0" algn="ctr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18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IoT Field Devices</a:t>
                </a:r>
              </a:p>
            </p:txBody>
          </p:sp>
        </p:grp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34D3652-76D2-4EAC-A60D-48FD1DEA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9715" y="350505"/>
              <a:ext cx="466725" cy="466725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9EB80AD-C1A1-4ED6-A17B-E669902C8192}"/>
              </a:ext>
            </a:extLst>
          </p:cNvPr>
          <p:cNvGrpSpPr/>
          <p:nvPr/>
        </p:nvGrpSpPr>
        <p:grpSpPr>
          <a:xfrm>
            <a:off x="3164898" y="1228690"/>
            <a:ext cx="1021918" cy="776551"/>
            <a:chOff x="2285854" y="796378"/>
            <a:chExt cx="1021918" cy="776551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820191C-4213-477C-8F72-03D9AB7CA82F}"/>
                </a:ext>
              </a:extLst>
            </p:cNvPr>
            <p:cNvSpPr txBox="1"/>
            <p:nvPr/>
          </p:nvSpPr>
          <p:spPr>
            <a:xfrm>
              <a:off x="2285854" y="1342097"/>
              <a:ext cx="102191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IOT CENTRAL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6A31C31-FAC1-4679-BEC0-125301C08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33438" y="796378"/>
              <a:ext cx="476250" cy="476250"/>
            </a:xfrm>
            <a:prstGeom prst="rect">
              <a:avLst/>
            </a:prstGeom>
          </p:spPr>
        </p:pic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D0747E7-813D-40D1-8B52-E8A1BA12AF52}"/>
              </a:ext>
            </a:extLst>
          </p:cNvPr>
          <p:cNvCxnSpPr>
            <a:cxnSpLocks/>
            <a:stCxn id="241" idx="3"/>
            <a:endCxn id="332" idx="0"/>
          </p:cNvCxnSpPr>
          <p:nvPr/>
        </p:nvCxnSpPr>
        <p:spPr>
          <a:xfrm>
            <a:off x="4563762" y="1625786"/>
            <a:ext cx="722965" cy="1021244"/>
          </a:xfrm>
          <a:prstGeom prst="bentConnector2">
            <a:avLst/>
          </a:prstGeom>
          <a:ln>
            <a:solidFill>
              <a:srgbClr val="002060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Graphic 246">
            <a:extLst>
              <a:ext uri="{FF2B5EF4-FFF2-40B4-BE49-F238E27FC236}">
                <a16:creationId xmlns:a16="http://schemas.microsoft.com/office/drawing/2014/main" id="{2563073B-3152-4145-9BCD-D39E987595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05609" y="4337266"/>
            <a:ext cx="467169" cy="3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Joel Hulen</cp:lastModifiedBy>
  <cp:revision>15</cp:revision>
  <dcterms:created xsi:type="dcterms:W3CDTF">2019-07-26T21:27:07Z</dcterms:created>
  <dcterms:modified xsi:type="dcterms:W3CDTF">2019-10-02T15:36:17Z</dcterms:modified>
</cp:coreProperties>
</file>