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4"/>
  </p:notesMasterIdLst>
  <p:sldIdLst>
    <p:sldId id="300" r:id="rId6"/>
    <p:sldId id="301" r:id="rId7"/>
    <p:sldId id="324" r:id="rId8"/>
    <p:sldId id="302" r:id="rId9"/>
    <p:sldId id="259" r:id="rId10"/>
    <p:sldId id="325" r:id="rId11"/>
    <p:sldId id="326" r:id="rId12"/>
    <p:sldId id="327" r:id="rId13"/>
    <p:sldId id="303" r:id="rId14"/>
    <p:sldId id="304" r:id="rId15"/>
    <p:sldId id="305" r:id="rId16"/>
    <p:sldId id="320" r:id="rId17"/>
    <p:sldId id="322" r:id="rId18"/>
    <p:sldId id="321" r:id="rId19"/>
    <p:sldId id="317" r:id="rId20"/>
    <p:sldId id="316" r:id="rId21"/>
    <p:sldId id="319" r:id="rId22"/>
    <p:sldId id="318" r:id="rId23"/>
    <p:sldId id="315" r:id="rId24"/>
    <p:sldId id="306" r:id="rId25"/>
    <p:sldId id="307" r:id="rId26"/>
    <p:sldId id="308" r:id="rId27"/>
    <p:sldId id="309" r:id="rId28"/>
    <p:sldId id="310" r:id="rId29"/>
    <p:sldId id="311" r:id="rId30"/>
    <p:sldId id="312" r:id="rId31"/>
    <p:sldId id="313" r:id="rId32"/>
    <p:sldId id="3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9314" autoAdjust="0"/>
  </p:normalViewPr>
  <p:slideViewPr>
    <p:cSldViewPr snapToGrid="0">
      <p:cViewPr varScale="1">
        <p:scale>
          <a:sx n="83" d="100"/>
          <a:sy n="83" d="100"/>
        </p:scale>
        <p:origin x="64" y="103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6/19/2019 11:09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6/19/2019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6/19/2019 11:09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6/19/2019 11:09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6/19/2019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6/19/2019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6/19/2019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6/19/2019 11:09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6/19/2019 11:09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6/19/2019 11:09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Wide World Importers (WWI) is a traditional brick and mortar business with a long track record of success, generating profits through strong retail store sales of their unique offering of affordable products from around the world. They have a great training program for new employees, that focuses on connecting with their customers and providing great face-to-face customer service. This strong focus on customer relationships has helped set WWI apart from their competitors.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 time, WWI modernized their business by expanding to online storefronts. During this expansion period, WWI experimented with various marketing tactics to drive online sales, from offering in-store shoppers special discounts online with promotional coupons after making a purchase, to running ad campaigns targeted toward customers based on demographics and shopping habits. These marketing campaigns proved successful, prompting WWI to invest more resources to these efforts and grow their marketing team.</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 WWI has a host of online stores for various product offerings, from their traditional product catalogs offered by their physical storefronts, to specialized categories like automotive and consumer technology products. This expansion has made it more challenging to analyze user clickstream data, online ad performance, and other marketing campaigns at scale, and to provide insights to the marketing team in real-time.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Real-time marketing analysis is provided through interactive reports and dashboards on WWI's home-grown web platform,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This platform has served them well, but they are currently hindered by their inability to keep up with demand.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primary users are members of the marketing team, and the secondary users are shoppers on their various online platforms for whom website interaction behavior is being tracked. Other sources of data are fed from online ad data generated by ads run on social media platforms and email marketing campaigns. They use this type of data to evaluate ad effectiveness and customer reach, ultimately leading to sales conversions.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033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Scale</a:t>
            </a:r>
            <a:r>
              <a:rPr lang="en-US" sz="1200" b="0" i="0" kern="1200" dirty="0">
                <a:solidFill>
                  <a:schemeClr val="tx1"/>
                </a:solidFill>
                <a:effectLst/>
                <a:latin typeface="+mn-lt"/>
                <a:ea typeface="+mn-ea"/>
                <a:cs typeface="+mn-cs"/>
              </a:rPr>
              <a:t> - WWI is using a PostgreSQL database to store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data. Historical data is growing by over 2.9 GB rows of data per month. It is taking consistently longer to run complex queries. Queries that used to run in 3-5 seconds now take several minutes to complete. This is impacting their users' ability to evaluate up-to-date marketing and website use statistics. Instead of providing real-time reports for all users, they have to keep delaying report runs. They have scaled up their database, but this is becoming very expensive and they will soon hit a ceiling.</a:t>
            </a:r>
          </a:p>
          <a:p>
            <a:r>
              <a:rPr lang="en-US" sz="1200" b="1" i="0" kern="1200" dirty="0">
                <a:solidFill>
                  <a:schemeClr val="tx1"/>
                </a:solidFill>
                <a:effectLst/>
                <a:latin typeface="+mn-lt"/>
                <a:ea typeface="+mn-ea"/>
                <a:cs typeface="+mn-cs"/>
              </a:rPr>
              <a:t>Multi-tenancy</a:t>
            </a:r>
            <a:r>
              <a:rPr lang="en-US" sz="1200" b="0" i="0" kern="1200" dirty="0">
                <a:solidFill>
                  <a:schemeClr val="tx1"/>
                </a:solidFill>
                <a:effectLst/>
                <a:latin typeface="+mn-lt"/>
                <a:ea typeface="+mn-ea"/>
                <a:cs typeface="+mn-cs"/>
              </a:rPr>
              <a:t> - The nature of their marketing and site usage data would benefit from multi-tenancy. Some storefronts generate considerably more data than others and have more marketing analysts that run reports on them than others. WWI believes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their database would help take the pressure off lower-volume data stores and also help them scale out. However, this will require re-engineering their database schema and client applications. In addition,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will require additional maintenance and increased complexity of aggregated views. These additional challenges and required resources are why they have not pursued this option yet.</a:t>
            </a:r>
          </a:p>
          <a:p>
            <a:r>
              <a:rPr lang="en-US" sz="1200" b="1" i="0" kern="1200" dirty="0">
                <a:solidFill>
                  <a:schemeClr val="tx1"/>
                </a:solidFill>
                <a:effectLst/>
                <a:latin typeface="+mn-lt"/>
                <a:ea typeface="+mn-ea"/>
                <a:cs typeface="+mn-cs"/>
              </a:rPr>
              <a:t>Process data while generating roll-ups</a:t>
            </a:r>
            <a:r>
              <a:rPr lang="en-US" sz="1200" b="0" i="0" kern="1200" dirty="0">
                <a:solidFill>
                  <a:schemeClr val="tx1"/>
                </a:solidFill>
                <a:effectLst/>
                <a:latin typeface="+mn-lt"/>
                <a:ea typeface="+mn-ea"/>
                <a:cs typeface="+mn-cs"/>
              </a:rPr>
              <a:t> - Another byproduct of outgrowing their database is that WWI is having difficulty efficiently processing and ingesting streaming data, while at the same time generating pre-aggregated data for their dashboards. The Postgres engine is well-suited to handle multiple workloads simultaneously when the databases are properly configured and you are able to appropriately scale up or scale out to multiple nodes. WWI does needs help optimizing their database to handle these demanding workloads at scale. They have looked moving to a non-relational database to speed up queries, but that option added too much complexity to manage multiple databases, losing the ability to wrap their operations inside of transactions, re-architect their application, and migrate their historical data. In addition, they rely on Postgres' ability to create complicated ways of representing and indexing their data, which is impossible to do with a column store. Their need for high transaction volume and a real-time data set ruled out a lot of off-the-shelf data warehouses, where they would need to create a lambda architecture to handle both speeds of feeds.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19614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Resilient stream processing</a:t>
            </a:r>
            <a:r>
              <a:rPr lang="en-US" sz="1200" b="0" i="0" kern="1200" dirty="0">
                <a:solidFill>
                  <a:schemeClr val="tx1"/>
                </a:solidFill>
                <a:effectLst/>
                <a:latin typeface="+mn-lt"/>
                <a:ea typeface="+mn-ea"/>
                <a:cs typeface="+mn-cs"/>
              </a:rPr>
              <a:t> - WWI is processing their streaming data through a web-based cluster that balances HTTP requests in round-robin fashion. When a node is processing the data and writing it to Postgres, subsequent requests are handled by available nodes. However, if processing fails for any reason, they risk losing that data and have no way to pick up where it left off. They have tried creating their own poison queue to reprocess these failed messages, but if the failed node is unable to add the data to the queue, then it is lost. The WWI technical team is aware of existing products and services that can help improve their stream processing and add resiliency, but they currently lack the skills and bandwidth to implement a solution for these complex scenarios. They are interested to see how Azure can help them rapidly create a solution for resilient stream processing and reduce their technical debt.</a:t>
            </a:r>
          </a:p>
          <a:p>
            <a:r>
              <a:rPr lang="en-US" sz="1200" b="1" i="0" kern="1200" dirty="0">
                <a:solidFill>
                  <a:schemeClr val="tx1"/>
                </a:solidFill>
                <a:effectLst/>
                <a:latin typeface="+mn-lt"/>
                <a:ea typeface="+mn-ea"/>
                <a:cs typeface="+mn-cs"/>
              </a:rPr>
              <a:t>Advanced dashboards</a:t>
            </a:r>
            <a:r>
              <a:rPr lang="en-US" sz="1200" b="0" i="0" kern="1200" dirty="0">
                <a:solidFill>
                  <a:schemeClr val="tx1"/>
                </a:solidFill>
                <a:effectLst/>
                <a:latin typeface="+mn-lt"/>
                <a:ea typeface="+mn-ea"/>
                <a:cs typeface="+mn-cs"/>
              </a:rPr>
              <a:t> - WWI creates canned reports that are displayed on their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website. However, their developers spend a lot of time creating new reports, owing to advanced charts, graphs, and other visualizations that are usually included. They would like a way to more rapidly create reports and be able to display them on a dashboard that can be customized and show real-time updates.</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65404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Managed open source databases on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373410" cy="6167842"/>
          </a:xfrm>
          <a:prstGeom prst="rect">
            <a:avLst/>
          </a:prstGeom>
          <a:noFill/>
        </p:spPr>
        <p:txBody>
          <a:bodyPr wrap="square" lIns="182880" tIns="146304" rIns="182880" bIns="146304" rtlCol="0">
            <a:spAutoFit/>
          </a:bodyPr>
          <a:lstStyle/>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Wide World Importers has a host of online stores for various product offerings, including traditional product catalogs offered by their physical storefronts, to specialized categories like automotive and consumer technology products. This </a:t>
            </a:r>
            <a:r>
              <a:rPr lang="en-US" sz="2000" dirty="0">
                <a:solidFill>
                  <a:srgbClr val="FFFFFF"/>
                </a:solidFill>
              </a:rPr>
              <a:t>expansion has made it more challenging to analyze user clickstream data, online ad performance, and other marketing campaigns at scale, and to provide insights to the marketing team in real-time. Today they store and analyze user clickstream data, online ad performance, and other marketing campaigns to evaluate marketing effectiveness and customer reach.</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At the end of this whiteboard design session, you will be better able to </a:t>
            </a:r>
            <a:r>
              <a:rPr lang="en-US" sz="2000" dirty="0">
                <a:solidFill>
                  <a:srgbClr val="FFFFFF"/>
                </a:solidFill>
              </a:rPr>
              <a:t>use advanced features of the managed PostgreSQL PaaS service on Azure to make your database more scalable and able to handle the rapid ingest of streaming data while simultaneously generating and serving pre-aggregated data for reports. You will design a resilient stream processing pipeline to ingest, process, and save real-time data and provide guidance on how to create complex reports containing advanced visualizations and use them to build a customizable dashboard.</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91421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fontScale="92500"/>
          </a:bodyPr>
          <a:lstStyle/>
          <a:p>
            <a:r>
              <a:rPr lang="en-US" sz="3600" dirty="0">
                <a:solidFill>
                  <a:schemeClr val="tx1"/>
                </a:solidFill>
                <a:latin typeface="+mj-lt"/>
              </a:rPr>
              <a:t>Wide World Importers (WWI) is a traditional brick and mortar business who has been expanding to several online stores, due to great success world wide in providing excellent customer service.</a:t>
            </a:r>
          </a:p>
          <a:p>
            <a:r>
              <a:rPr lang="en-US" sz="3600" dirty="0">
                <a:solidFill>
                  <a:schemeClr val="tx1"/>
                </a:solidFill>
              </a:rPr>
              <a:t>Online marketing campaigns have been very successful, leading to rapid growth in sales, prompting further investment in marketing efforts.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a:extLst>
              <a:ext uri="{FF2B5EF4-FFF2-40B4-BE49-F238E27FC236}">
                <a16:creationId xmlns:a16="http://schemas.microsoft.com/office/drawing/2014/main" id="{FE2DEA3B-145E-4214-BFC7-3411D256A874}"/>
              </a:ext>
            </a:extLst>
          </p:cNvPr>
          <p:cNvGrpSpPr/>
          <p:nvPr/>
        </p:nvGrpSpPr>
        <p:grpSpPr>
          <a:xfrm>
            <a:off x="7653973" y="1189176"/>
            <a:ext cx="4186448" cy="4157062"/>
            <a:chOff x="7208299" y="1273700"/>
            <a:chExt cx="4186448" cy="4157062"/>
          </a:xfrm>
        </p:grpSpPr>
        <p:sp>
          <p:nvSpPr>
            <p:cNvPr id="4" name="Oval 3">
              <a:extLst>
                <a:ext uri="{FF2B5EF4-FFF2-40B4-BE49-F238E27FC236}">
                  <a16:creationId xmlns:a16="http://schemas.microsoft.com/office/drawing/2014/main" id="{2BF58F24-1FDA-44A7-A268-E299F176751A}"/>
                </a:ext>
              </a:extLst>
            </p:cNvPr>
            <p:cNvSpPr/>
            <p:nvPr/>
          </p:nvSpPr>
          <p:spPr bwMode="auto">
            <a:xfrm>
              <a:off x="7222992" y="1273700"/>
              <a:ext cx="4157062" cy="415706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Wide World</a:t>
              </a: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Importers</a:t>
              </a:r>
            </a:p>
          </p:txBody>
        </p:sp>
        <p:pic>
          <p:nvPicPr>
            <p:cNvPr id="1026" name="Picture 2" descr="Wide World Importers logo">
              <a:extLst>
                <a:ext uri="{FF2B5EF4-FFF2-40B4-BE49-F238E27FC236}">
                  <a16:creationId xmlns:a16="http://schemas.microsoft.com/office/drawing/2014/main" id="{8C36AF72-3621-4717-BF07-D7D09FE37689}"/>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299" y="2746609"/>
              <a:ext cx="4186448" cy="1364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a:bodyPr>
          <a:lstStyle/>
          <a:p>
            <a:r>
              <a:rPr lang="en-US" sz="3600" dirty="0">
                <a:solidFill>
                  <a:schemeClr val="tx1"/>
                </a:solidFill>
                <a:latin typeface="+mj-lt"/>
              </a:rPr>
              <a:t>WWI has expanded their traditional product offerings to online storefronts focused on specialized categories like automotive and consumer technology products.</a:t>
            </a:r>
          </a:p>
          <a:p>
            <a:r>
              <a:rPr lang="en-US" sz="3600" dirty="0">
                <a:solidFill>
                  <a:schemeClr val="tx1"/>
                </a:solidFill>
              </a:rPr>
              <a:t>This expansion has made it more challenging to analyze clickstream data, online ad performance, &amp; other marketing campaigns at scale from multiple sources.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a:extLst>
              <a:ext uri="{FF2B5EF4-FFF2-40B4-BE49-F238E27FC236}">
                <a16:creationId xmlns:a16="http://schemas.microsoft.com/office/drawing/2014/main" id="{FE2DEA3B-145E-4214-BFC7-3411D256A874}"/>
              </a:ext>
            </a:extLst>
          </p:cNvPr>
          <p:cNvGrpSpPr/>
          <p:nvPr/>
        </p:nvGrpSpPr>
        <p:grpSpPr>
          <a:xfrm>
            <a:off x="7653973" y="1189176"/>
            <a:ext cx="4186448" cy="4157062"/>
            <a:chOff x="7208299" y="1273700"/>
            <a:chExt cx="4186448" cy="4157062"/>
          </a:xfrm>
        </p:grpSpPr>
        <p:sp>
          <p:nvSpPr>
            <p:cNvPr id="4" name="Oval 3">
              <a:extLst>
                <a:ext uri="{FF2B5EF4-FFF2-40B4-BE49-F238E27FC236}">
                  <a16:creationId xmlns:a16="http://schemas.microsoft.com/office/drawing/2014/main" id="{2BF58F24-1FDA-44A7-A268-E299F176751A}"/>
                </a:ext>
              </a:extLst>
            </p:cNvPr>
            <p:cNvSpPr/>
            <p:nvPr/>
          </p:nvSpPr>
          <p:spPr bwMode="auto">
            <a:xfrm>
              <a:off x="7222992" y="1273700"/>
              <a:ext cx="4157062" cy="415706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Wide World</a:t>
              </a: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Importers</a:t>
              </a:r>
            </a:p>
          </p:txBody>
        </p:sp>
        <p:pic>
          <p:nvPicPr>
            <p:cNvPr id="1026" name="Picture 2" descr="Wide World Importers logo">
              <a:extLst>
                <a:ext uri="{FF2B5EF4-FFF2-40B4-BE49-F238E27FC236}">
                  <a16:creationId xmlns:a16="http://schemas.microsoft.com/office/drawing/2014/main" id="{8C36AF72-3621-4717-BF07-D7D09FE37689}"/>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299" y="2746609"/>
              <a:ext cx="4186448" cy="1364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622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Scale</a:t>
            </a:r>
            <a:r>
              <a:rPr lang="en-US" sz="2800" dirty="0">
                <a:solidFill>
                  <a:schemeClr val="tx1"/>
                </a:solidFill>
                <a:latin typeface="+mj-lt"/>
              </a:rPr>
              <a:t> – historical data growing by almost 3 GB rows of data/month. Queries taking longer to complete</a:t>
            </a:r>
          </a:p>
          <a:p>
            <a:pPr lvl="1"/>
            <a:r>
              <a:rPr lang="en-US" sz="2800" b="1" i="1" dirty="0">
                <a:solidFill>
                  <a:schemeClr val="tx1"/>
                </a:solidFill>
                <a:latin typeface="+mj-lt"/>
              </a:rPr>
              <a:t>Multi-tenancy</a:t>
            </a:r>
            <a:r>
              <a:rPr lang="en-US" sz="2800" dirty="0">
                <a:solidFill>
                  <a:schemeClr val="tx1"/>
                </a:solidFill>
                <a:latin typeface="+mj-lt"/>
              </a:rPr>
              <a:t> – Unbalanced load between various store fronts means multi-tenancy would be preferred, but concerned about increased complexity and maintenance</a:t>
            </a:r>
          </a:p>
          <a:p>
            <a:pPr lvl="1"/>
            <a:r>
              <a:rPr lang="en-US" sz="2800" b="1" i="1" dirty="0">
                <a:solidFill>
                  <a:schemeClr val="tx1"/>
                </a:solidFill>
                <a:latin typeface="+mj-lt"/>
              </a:rPr>
              <a:t>Process data while generating rollups</a:t>
            </a:r>
            <a:r>
              <a:rPr lang="en-US" sz="2800" dirty="0">
                <a:solidFill>
                  <a:schemeClr val="tx1"/>
                </a:solidFill>
                <a:latin typeface="+mj-lt"/>
              </a:rPr>
              <a:t> – Difficulty processing real-time streams and efficiently running aggregate queries for reporting and dashboards. Would like to be able to scale up and out as needed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Graphic 6">
            <a:extLst>
              <a:ext uri="{FF2B5EF4-FFF2-40B4-BE49-F238E27FC236}">
                <a16:creationId xmlns:a16="http://schemas.microsoft.com/office/drawing/2014/main" id="{9DE86AF6-2651-493E-BD83-6EAEAE0943E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2" y="719811"/>
            <a:ext cx="1201174" cy="1201174"/>
          </a:xfrm>
          <a:prstGeom prst="rect">
            <a:avLst/>
          </a:prstGeom>
        </p:spPr>
      </p:pic>
      <p:pic>
        <p:nvPicPr>
          <p:cNvPr id="9" name="Graphic 8">
            <a:extLst>
              <a:ext uri="{FF2B5EF4-FFF2-40B4-BE49-F238E27FC236}">
                <a16:creationId xmlns:a16="http://schemas.microsoft.com/office/drawing/2014/main" id="{B3586CE0-1910-4603-B275-B3FCE65822D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4892095"/>
            <a:ext cx="1246094" cy="1246094"/>
          </a:xfrm>
          <a:prstGeom prst="rect">
            <a:avLst/>
          </a:prstGeom>
        </p:spPr>
      </p:pic>
      <p:pic>
        <p:nvPicPr>
          <p:cNvPr id="11" name="Graphic 10">
            <a:extLst>
              <a:ext uri="{FF2B5EF4-FFF2-40B4-BE49-F238E27FC236}">
                <a16:creationId xmlns:a16="http://schemas.microsoft.com/office/drawing/2014/main" id="{A55DA739-6779-4B43-A6B5-7004E2229119}"/>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48840" y="2590151"/>
            <a:ext cx="1632777" cy="1632777"/>
          </a:xfrm>
          <a:prstGeom prst="rect">
            <a:avLst/>
          </a:prstGeom>
        </p:spPr>
      </p:pic>
    </p:spTree>
    <p:extLst>
      <p:ext uri="{BB962C8B-B14F-4D97-AF65-F5344CB8AC3E}">
        <p14:creationId xmlns:p14="http://schemas.microsoft.com/office/powerpoint/2010/main" val="121935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Resilient stream processing</a:t>
            </a:r>
            <a:r>
              <a:rPr lang="en-US" sz="2800" dirty="0">
                <a:solidFill>
                  <a:schemeClr val="tx1"/>
                </a:solidFill>
                <a:latin typeface="+mj-lt"/>
              </a:rPr>
              <a:t> – Currently processing stream data with load-balanced web-based clusters. Processing failures and halted processing results in lost data. Would like a more resilient option that isn’t overly complex</a:t>
            </a:r>
          </a:p>
          <a:p>
            <a:pPr lvl="1"/>
            <a:r>
              <a:rPr lang="en-US" sz="2800" b="1" i="1" dirty="0">
                <a:solidFill>
                  <a:schemeClr val="tx1"/>
                </a:solidFill>
                <a:latin typeface="+mj-lt"/>
              </a:rPr>
              <a:t>Advanced dashboards</a:t>
            </a:r>
            <a:r>
              <a:rPr lang="en-US" sz="2800" dirty="0">
                <a:solidFill>
                  <a:schemeClr val="tx1"/>
                </a:solidFill>
                <a:latin typeface="+mj-lt"/>
              </a:rPr>
              <a:t> – Would like a faster way to create advanced reports and dashboards with compelling visualizations that can be customized and easily shared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a:extLst>
              <a:ext uri="{FF2B5EF4-FFF2-40B4-BE49-F238E27FC236}">
                <a16:creationId xmlns:a16="http://schemas.microsoft.com/office/drawing/2014/main" id="{3F6DF492-2830-469E-9249-920BD3829A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3" y="3880826"/>
            <a:ext cx="1201172" cy="1201172"/>
          </a:xfrm>
          <a:prstGeom prst="rect">
            <a:avLst/>
          </a:prstGeom>
        </p:spPr>
      </p:pic>
      <p:pic>
        <p:nvPicPr>
          <p:cNvPr id="8" name="Graphic 7">
            <a:extLst>
              <a:ext uri="{FF2B5EF4-FFF2-40B4-BE49-F238E27FC236}">
                <a16:creationId xmlns:a16="http://schemas.microsoft.com/office/drawing/2014/main" id="{8189838A-F16F-4293-A369-24FE8EE6310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1629318"/>
            <a:ext cx="1201173" cy="1201173"/>
          </a:xfrm>
          <a:prstGeom prst="rect">
            <a:avLst/>
          </a:prstGeom>
        </p:spPr>
      </p:pic>
    </p:spTree>
    <p:extLst>
      <p:ext uri="{BB962C8B-B14F-4D97-AF65-F5344CB8AC3E}">
        <p14:creationId xmlns:p14="http://schemas.microsoft.com/office/powerpoint/2010/main" val="397976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4717</TotalTime>
  <Words>2127</Words>
  <Application>Microsoft Office PowerPoint</Application>
  <PresentationFormat>Widescreen</PresentationFormat>
  <Paragraphs>259</Paragraphs>
  <Slides>28</Slides>
  <Notes>28</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Managed open source databases on Azure</vt:lpstr>
      <vt:lpstr>Creating accessible content</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77</cp:revision>
  <dcterms:created xsi:type="dcterms:W3CDTF">2016-01-21T23:17:09Z</dcterms:created>
  <dcterms:modified xsi:type="dcterms:W3CDTF">2019-06-19T18:56:35Z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